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9" r:id="rId5"/>
    <p:sldId id="294" r:id="rId6"/>
    <p:sldId id="29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7" r:id="rId15"/>
    <p:sldId id="279" r:id="rId16"/>
    <p:sldId id="280" r:id="rId17"/>
    <p:sldId id="281" r:id="rId18"/>
    <p:sldId id="282" r:id="rId19"/>
    <p:sldId id="283" r:id="rId20"/>
    <p:sldId id="288" r:id="rId21"/>
    <p:sldId id="284" r:id="rId22"/>
    <p:sldId id="286" r:id="rId23"/>
    <p:sldId id="295" r:id="rId24"/>
    <p:sldId id="292" r:id="rId25"/>
    <p:sldId id="293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1546D-79E6-48F6-82F1-516AE0F44310}" v="3" dt="2023-06-23T16:58:31.536"/>
    <p1510:client id="{31DAD802-7D22-57C4-0B01-7B8C06FB6AF6}" v="5" dt="2023-07-02T20:37:55.221"/>
    <p1510:client id="{5618165F-0D18-7E0E-F62E-1CACA5578543}" v="1" dt="2023-07-23T19:18:58.989"/>
    <p1510:client id="{85D78D6E-515D-DFEF-EE10-529944409EC9}" v="1" dt="2023-06-22T04:57:26.630"/>
    <p1510:client id="{B4D6BAC2-8907-55F7-DAFC-F199E6D90A6E}" v="3" dt="2023-06-23T20:15:38.116"/>
    <p1510:client id="{BB753525-1FAC-43E6-F53E-096251C65212}" v="1" dt="2023-07-02T20:48:24.324"/>
    <p1510:client id="{BEACADEC-CAC8-EAC0-E503-437939A024A8}" v="3" dt="2023-07-03T01:52:07.243"/>
    <p1510:client id="{D254F905-5F6D-3105-9427-CFC3F6269C90}" v="2" dt="2023-06-22T05:02:14"/>
    <p1510:client id="{DD6AA739-321A-9E5F-5BF5-EFB6E3EDCADA}" v="2" dt="2023-07-02T18:35:07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bd46dc85065b3a84bba8f90f18a473f4284ea3c000fd744c1044ea392d066f1::" providerId="AD" clId="Web-{D254F905-5F6D-3105-9427-CFC3F6269C90}"/>
    <pc:docChg chg="modSld">
      <pc:chgData name="Guest User" userId="S::urn:spo:anon#1bd46dc85065b3a84bba8f90f18a473f4284ea3c000fd744c1044ea392d066f1::" providerId="AD" clId="Web-{D254F905-5F6D-3105-9427-CFC3F6269C90}" dt="2023-06-22T05:02:14" v="1" actId="1076"/>
      <pc:docMkLst>
        <pc:docMk/>
      </pc:docMkLst>
      <pc:sldChg chg="modSp">
        <pc:chgData name="Guest User" userId="S::urn:spo:anon#1bd46dc85065b3a84bba8f90f18a473f4284ea3c000fd744c1044ea392d066f1::" providerId="AD" clId="Web-{D254F905-5F6D-3105-9427-CFC3F6269C90}" dt="2023-06-22T04:58:25.946" v="0" actId="1076"/>
        <pc:sldMkLst>
          <pc:docMk/>
          <pc:sldMk cId="0" sldId="272"/>
        </pc:sldMkLst>
        <pc:spChg chg="mod">
          <ac:chgData name="Guest User" userId="S::urn:spo:anon#1bd46dc85065b3a84bba8f90f18a473f4284ea3c000fd744c1044ea392d066f1::" providerId="AD" clId="Web-{D254F905-5F6D-3105-9427-CFC3F6269C90}" dt="2023-06-22T04:58:25.946" v="0" actId="1076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Guest User" userId="S::urn:spo:anon#1bd46dc85065b3a84bba8f90f18a473f4284ea3c000fd744c1044ea392d066f1::" providerId="AD" clId="Web-{D254F905-5F6D-3105-9427-CFC3F6269C90}" dt="2023-06-22T05:02:14" v="1" actId="1076"/>
        <pc:sldMkLst>
          <pc:docMk/>
          <pc:sldMk cId="0" sldId="276"/>
        </pc:sldMkLst>
        <pc:spChg chg="mod">
          <ac:chgData name="Guest User" userId="S::urn:spo:anon#1bd46dc85065b3a84bba8f90f18a473f4284ea3c000fd744c1044ea392d066f1::" providerId="AD" clId="Web-{D254F905-5F6D-3105-9427-CFC3F6269C90}" dt="2023-06-22T05:02:14" v="1" actId="1076"/>
          <ac:spMkLst>
            <pc:docMk/>
            <pc:sldMk cId="0" sldId="276"/>
            <ac:spMk id="3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5618165F-0D18-7E0E-F62E-1CACA5578543}"/>
    <pc:docChg chg="sldOrd">
      <pc:chgData name="Guest User" userId="S::urn:spo:anon#1bd46dc85065b3a84bba8f90f18a473f4284ea3c000fd744c1044ea392d066f1::" providerId="AD" clId="Web-{5618165F-0D18-7E0E-F62E-1CACA5578543}" dt="2023-07-23T19:18:58.989" v="0"/>
      <pc:docMkLst>
        <pc:docMk/>
      </pc:docMkLst>
      <pc:sldChg chg="ord">
        <pc:chgData name="Guest User" userId="S::urn:spo:anon#1bd46dc85065b3a84bba8f90f18a473f4284ea3c000fd744c1044ea392d066f1::" providerId="AD" clId="Web-{5618165F-0D18-7E0E-F62E-1CACA5578543}" dt="2023-07-23T19:18:58.989" v="0"/>
        <pc:sldMkLst>
          <pc:docMk/>
          <pc:sldMk cId="0" sldId="284"/>
        </pc:sldMkLst>
      </pc:sldChg>
    </pc:docChg>
  </pc:docChgLst>
  <pc:docChgLst>
    <pc:chgData name="Guest User" userId="S::urn:spo:anon#1bd46dc85065b3a84bba8f90f18a473f4284ea3c000fd744c1044ea392d066f1::" providerId="AD" clId="Web-{B4D6BAC2-8907-55F7-DAFC-F199E6D90A6E}"/>
    <pc:docChg chg="modSld">
      <pc:chgData name="Guest User" userId="S::urn:spo:anon#1bd46dc85065b3a84bba8f90f18a473f4284ea3c000fd744c1044ea392d066f1::" providerId="AD" clId="Web-{B4D6BAC2-8907-55F7-DAFC-F199E6D90A6E}" dt="2023-06-23T20:15:38.116" v="2"/>
      <pc:docMkLst>
        <pc:docMk/>
      </pc:docMkLst>
      <pc:sldChg chg="addSp modSp">
        <pc:chgData name="Guest User" userId="S::urn:spo:anon#1bd46dc85065b3a84bba8f90f18a473f4284ea3c000fd744c1044ea392d066f1::" providerId="AD" clId="Web-{B4D6BAC2-8907-55F7-DAFC-F199E6D90A6E}" dt="2023-06-23T20:15:38.116" v="2"/>
        <pc:sldMkLst>
          <pc:docMk/>
          <pc:sldMk cId="0" sldId="282"/>
        </pc:sldMkLst>
        <pc:spChg chg="add mod">
          <ac:chgData name="Guest User" userId="S::urn:spo:anon#1bd46dc85065b3a84bba8f90f18a473f4284ea3c000fd744c1044ea392d066f1::" providerId="AD" clId="Web-{B4D6BAC2-8907-55F7-DAFC-F199E6D90A6E}" dt="2023-06-23T20:15:38.116" v="2"/>
          <ac:spMkLst>
            <pc:docMk/>
            <pc:sldMk cId="0" sldId="282"/>
            <ac:spMk id="2" creationId="{A74BCF2D-9EBB-4C5C-1022-A75289AF8F7A}"/>
          </ac:spMkLst>
        </pc:spChg>
      </pc:sldChg>
      <pc:sldChg chg="modSp">
        <pc:chgData name="Guest User" userId="S::urn:spo:anon#1bd46dc85065b3a84bba8f90f18a473f4284ea3c000fd744c1044ea392d066f1::" providerId="AD" clId="Web-{B4D6BAC2-8907-55F7-DAFC-F199E6D90A6E}" dt="2023-06-23T18:56:04.617" v="0" actId="20577"/>
        <pc:sldMkLst>
          <pc:docMk/>
          <pc:sldMk cId="0" sldId="286"/>
        </pc:sldMkLst>
        <pc:spChg chg="mod">
          <ac:chgData name="Guest User" userId="S::urn:spo:anon#1bd46dc85065b3a84bba8f90f18a473f4284ea3c000fd744c1044ea392d066f1::" providerId="AD" clId="Web-{B4D6BAC2-8907-55F7-DAFC-F199E6D90A6E}" dt="2023-06-23T18:56:04.617" v="0" actId="20577"/>
          <ac:spMkLst>
            <pc:docMk/>
            <pc:sldMk cId="0" sldId="286"/>
            <ac:spMk id="3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31DAD802-7D22-57C4-0B01-7B8C06FB6AF6}"/>
    <pc:docChg chg="modSld">
      <pc:chgData name="Guest User" userId="S::urn:spo:anon#1bd46dc85065b3a84bba8f90f18a473f4284ea3c000fd744c1044ea392d066f1::" providerId="AD" clId="Web-{31DAD802-7D22-57C4-0B01-7B8C06FB6AF6}" dt="2023-07-02T20:37:55.033" v="2" actId="20577"/>
      <pc:docMkLst>
        <pc:docMk/>
      </pc:docMkLst>
      <pc:sldChg chg="modSp">
        <pc:chgData name="Guest User" userId="S::urn:spo:anon#1bd46dc85065b3a84bba8f90f18a473f4284ea3c000fd744c1044ea392d066f1::" providerId="AD" clId="Web-{31DAD802-7D22-57C4-0B01-7B8C06FB6AF6}" dt="2023-07-02T20:37:55.033" v="2" actId="20577"/>
        <pc:sldMkLst>
          <pc:docMk/>
          <pc:sldMk cId="0" sldId="282"/>
        </pc:sldMkLst>
        <pc:spChg chg="mod">
          <ac:chgData name="Guest User" userId="S::urn:spo:anon#1bd46dc85065b3a84bba8f90f18a473f4284ea3c000fd744c1044ea392d066f1::" providerId="AD" clId="Web-{31DAD802-7D22-57C4-0B01-7B8C06FB6AF6}" dt="2023-07-02T20:37:55.033" v="2" actId="20577"/>
          <ac:spMkLst>
            <pc:docMk/>
            <pc:sldMk cId="0" sldId="282"/>
            <ac:spMk id="2" creationId="{A74BCF2D-9EBB-4C5C-1022-A75289AF8F7A}"/>
          </ac:spMkLst>
        </pc:spChg>
      </pc:sldChg>
    </pc:docChg>
  </pc:docChgLst>
  <pc:docChgLst>
    <pc:chgData name="Guest User" userId="S::urn:spo:anon#1bd46dc85065b3a84bba8f90f18a473f4284ea3c000fd744c1044ea392d066f1::" providerId="AD" clId="Web-{BB753525-1FAC-43E6-F53E-096251C65212}"/>
    <pc:docChg chg="addSld">
      <pc:chgData name="Guest User" userId="S::urn:spo:anon#1bd46dc85065b3a84bba8f90f18a473f4284ea3c000fd744c1044ea392d066f1::" providerId="AD" clId="Web-{BB753525-1FAC-43E6-F53E-096251C65212}" dt="2023-07-02T20:48:24.324" v="0"/>
      <pc:docMkLst>
        <pc:docMk/>
      </pc:docMkLst>
      <pc:sldChg chg="new">
        <pc:chgData name="Guest User" userId="S::urn:spo:anon#1bd46dc85065b3a84bba8f90f18a473f4284ea3c000fd744c1044ea392d066f1::" providerId="AD" clId="Web-{BB753525-1FAC-43E6-F53E-096251C65212}" dt="2023-07-02T20:48:24.324" v="0"/>
        <pc:sldMkLst>
          <pc:docMk/>
          <pc:sldMk cId="3543877479" sldId="296"/>
        </pc:sldMkLst>
      </pc:sldChg>
    </pc:docChg>
  </pc:docChgLst>
  <pc:docChgLst>
    <pc:chgData name="Guest User" userId="S::urn:spo:anon#1bd46dc85065b3a84bba8f90f18a473f4284ea3c000fd744c1044ea392d066f1::" providerId="AD" clId="Web-{3121546D-79E6-48F6-82F1-516AE0F44310}"/>
    <pc:docChg chg="modSld">
      <pc:chgData name="Guest User" userId="S::urn:spo:anon#1bd46dc85065b3a84bba8f90f18a473f4284ea3c000fd744c1044ea392d066f1::" providerId="AD" clId="Web-{3121546D-79E6-48F6-82F1-516AE0F44310}" dt="2023-06-23T16:58:31.536" v="2" actId="1076"/>
      <pc:docMkLst>
        <pc:docMk/>
      </pc:docMkLst>
      <pc:sldChg chg="modSp">
        <pc:chgData name="Guest User" userId="S::urn:spo:anon#1bd46dc85065b3a84bba8f90f18a473f4284ea3c000fd744c1044ea392d066f1::" providerId="AD" clId="Web-{3121546D-79E6-48F6-82F1-516AE0F44310}" dt="2023-06-23T16:58:31.536" v="2" actId="1076"/>
        <pc:sldMkLst>
          <pc:docMk/>
          <pc:sldMk cId="0" sldId="272"/>
        </pc:sldMkLst>
        <pc:spChg chg="mod">
          <ac:chgData name="Guest User" userId="S::urn:spo:anon#1bd46dc85065b3a84bba8f90f18a473f4284ea3c000fd744c1044ea392d066f1::" providerId="AD" clId="Web-{3121546D-79E6-48F6-82F1-516AE0F44310}" dt="2023-06-23T16:58:31.536" v="2" actId="1076"/>
          <ac:spMkLst>
            <pc:docMk/>
            <pc:sldMk cId="0" sldId="272"/>
            <ac:spMk id="3" creationId="{00000000-0000-0000-0000-000000000000}"/>
          </ac:spMkLst>
        </pc:spChg>
      </pc:sldChg>
    </pc:docChg>
  </pc:docChgLst>
  <pc:docChgLst>
    <pc:chgData clId="Web-{85D78D6E-515D-DFEF-EE10-529944409EC9}"/>
    <pc:docChg chg="modSld">
      <pc:chgData name="" userId="" providerId="" clId="Web-{85D78D6E-515D-DFEF-EE10-529944409EC9}" dt="2023-06-22T04:57:26.630" v="0" actId="1076"/>
      <pc:docMkLst>
        <pc:docMk/>
      </pc:docMkLst>
      <pc:sldChg chg="modSp">
        <pc:chgData name="" userId="" providerId="" clId="Web-{85D78D6E-515D-DFEF-EE10-529944409EC9}" dt="2023-06-22T04:57:26.630" v="0" actId="1076"/>
        <pc:sldMkLst>
          <pc:docMk/>
          <pc:sldMk cId="0" sldId="272"/>
        </pc:sldMkLst>
        <pc:spChg chg="mod">
          <ac:chgData name="" userId="" providerId="" clId="Web-{85D78D6E-515D-DFEF-EE10-529944409EC9}" dt="2023-06-22T04:57:26.630" v="0" actId="1076"/>
          <ac:spMkLst>
            <pc:docMk/>
            <pc:sldMk cId="0" sldId="272"/>
            <ac:spMk id="3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DD6AA739-321A-9E5F-5BF5-EFB6E3EDCADA}"/>
    <pc:docChg chg="modSld">
      <pc:chgData name="Guest User" userId="S::urn:spo:anon#1bd46dc85065b3a84bba8f90f18a473f4284ea3c000fd744c1044ea392d066f1::" providerId="AD" clId="Web-{DD6AA739-321A-9E5F-5BF5-EFB6E3EDCADA}" dt="2023-07-02T18:35:07.929" v="1" actId="20577"/>
      <pc:docMkLst>
        <pc:docMk/>
      </pc:docMkLst>
      <pc:sldChg chg="modSp">
        <pc:chgData name="Guest User" userId="S::urn:spo:anon#1bd46dc85065b3a84bba8f90f18a473f4284ea3c000fd744c1044ea392d066f1::" providerId="AD" clId="Web-{DD6AA739-321A-9E5F-5BF5-EFB6E3EDCADA}" dt="2023-07-02T18:35:07.929" v="1" actId="20577"/>
        <pc:sldMkLst>
          <pc:docMk/>
          <pc:sldMk cId="0" sldId="282"/>
        </pc:sldMkLst>
        <pc:spChg chg="mod">
          <ac:chgData name="Guest User" userId="S::urn:spo:anon#1bd46dc85065b3a84bba8f90f18a473f4284ea3c000fd744c1044ea392d066f1::" providerId="AD" clId="Web-{DD6AA739-321A-9E5F-5BF5-EFB6E3EDCADA}" dt="2023-07-02T18:35:07.929" v="1" actId="20577"/>
          <ac:spMkLst>
            <pc:docMk/>
            <pc:sldMk cId="0" sldId="282"/>
            <ac:spMk id="3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BEACADEC-CAC8-EAC0-E503-437939A024A8}"/>
    <pc:docChg chg="addSld delSld">
      <pc:chgData name="Guest User" userId="S::urn:spo:anon#1bd46dc85065b3a84bba8f90f18a473f4284ea3c000fd744c1044ea392d066f1::" providerId="AD" clId="Web-{BEACADEC-CAC8-EAC0-E503-437939A024A8}" dt="2023-07-03T01:52:07.243" v="2"/>
      <pc:docMkLst>
        <pc:docMk/>
      </pc:docMkLst>
      <pc:sldChg chg="del">
        <pc:chgData name="Guest User" userId="S::urn:spo:anon#1bd46dc85065b3a84bba8f90f18a473f4284ea3c000fd744c1044ea392d066f1::" providerId="AD" clId="Web-{BEACADEC-CAC8-EAC0-E503-437939A024A8}" dt="2023-07-03T01:52:07.243" v="2"/>
        <pc:sldMkLst>
          <pc:docMk/>
          <pc:sldMk cId="3543877479" sldId="296"/>
        </pc:sldMkLst>
      </pc:sldChg>
      <pc:sldChg chg="add del replId">
        <pc:chgData name="Guest User" userId="S::urn:spo:anon#1bd46dc85065b3a84bba8f90f18a473f4284ea3c000fd744c1044ea392d066f1::" providerId="AD" clId="Web-{BEACADEC-CAC8-EAC0-E503-437939A024A8}" dt="2023-07-03T01:52:05.852" v="1"/>
        <pc:sldMkLst>
          <pc:docMk/>
          <pc:sldMk cId="2604429978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oraclemagazine/working-with-cursors" TargetMode="External"/><Relationship Id="rId2" Type="http://schemas.openxmlformats.org/officeDocument/2006/relationships/hyperlink" Target="https://www.guru99.com/pl-sql-curs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_snAMqCBitg" TargetMode="External"/><Relationship Id="rId4" Type="http://schemas.openxmlformats.org/officeDocument/2006/relationships/hyperlink" Target="http://www2.cs.uh.edu/~ceick/6340/lab/Labs/Lab8/cursors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AIM : PLSQL SELECT &amp; Cursors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>
              <a:buNone/>
            </a:pPr>
            <a:r>
              <a:rPr lang="en-US" sz="1800" b="1"/>
              <a:t>4. Program to implement implicit cursor</a:t>
            </a:r>
          </a:p>
          <a:p>
            <a:pPr>
              <a:buNone/>
            </a:pPr>
            <a:r>
              <a:rPr lang="en-US" sz="1800"/>
              <a:t>Begin</a:t>
            </a:r>
          </a:p>
          <a:p>
            <a:pPr>
              <a:buNone/>
            </a:pPr>
            <a:r>
              <a:rPr lang="en-US" sz="1800"/>
              <a:t>Update Sailors</a:t>
            </a:r>
          </a:p>
          <a:p>
            <a:pPr>
              <a:buNone/>
            </a:pPr>
            <a:r>
              <a:rPr lang="en-US" sz="1800"/>
              <a:t>Set rating=rating+1</a:t>
            </a:r>
          </a:p>
          <a:p>
            <a:pPr>
              <a:buNone/>
            </a:pPr>
            <a:r>
              <a:rPr lang="en-US" sz="1800"/>
              <a:t>Where age&gt;40;</a:t>
            </a:r>
          </a:p>
          <a:p>
            <a:pPr>
              <a:buNone/>
            </a:pPr>
            <a:r>
              <a:rPr lang="en-US" sz="1800"/>
              <a:t>If SQL%FOUND</a:t>
            </a:r>
          </a:p>
          <a:p>
            <a:pPr>
              <a:buNone/>
            </a:pPr>
            <a:r>
              <a:rPr lang="en-US" sz="1800"/>
              <a:t>THEN</a:t>
            </a:r>
          </a:p>
          <a:p>
            <a:pPr>
              <a:buNone/>
            </a:pPr>
            <a:r>
              <a:rPr lang="en-US" sz="1800" err="1"/>
              <a:t>Dbms_output.put_line</a:t>
            </a:r>
            <a:r>
              <a:rPr lang="en-US" sz="1800"/>
              <a:t>  (SQL%ROWCOUNT|| ' rows updated');</a:t>
            </a:r>
          </a:p>
          <a:p>
            <a:pPr>
              <a:buNone/>
            </a:pPr>
            <a:r>
              <a:rPr lang="en-US" sz="1800"/>
              <a:t>ELSE</a:t>
            </a:r>
          </a:p>
          <a:p>
            <a:pPr>
              <a:buNone/>
            </a:pPr>
            <a:r>
              <a:rPr lang="en-US" sz="1800" err="1"/>
              <a:t>Dbms_output.put_line</a:t>
            </a:r>
            <a:r>
              <a:rPr lang="en-US" sz="1800"/>
              <a:t>  ('Age group not found');</a:t>
            </a:r>
          </a:p>
          <a:p>
            <a:pPr>
              <a:buNone/>
            </a:pPr>
            <a:r>
              <a:rPr lang="en-US" sz="1800"/>
              <a:t>End If;</a:t>
            </a:r>
          </a:p>
          <a:p>
            <a:pPr>
              <a:buNone/>
            </a:pPr>
            <a:r>
              <a:rPr lang="en-US" sz="1800"/>
              <a:t>End;</a:t>
            </a:r>
          </a:p>
          <a:p>
            <a:pPr>
              <a:buNone/>
            </a:pPr>
            <a:r>
              <a:rPr lang="en-US" sz="1800"/>
              <a:t>/</a:t>
            </a:r>
          </a:p>
          <a:p>
            <a:pPr>
              <a:buNone/>
            </a:pPr>
            <a:r>
              <a:rPr lang="en-US" sz="1800">
                <a:solidFill>
                  <a:srgbClr val="FF0000"/>
                </a:solidFill>
              </a:rPr>
              <a:t>Exercise</a:t>
            </a:r>
            <a:r>
              <a:rPr lang="en-US" sz="1800"/>
              <a:t>: Write a PLSQL Select which reads a </a:t>
            </a:r>
            <a:r>
              <a:rPr lang="en-US" sz="1800" err="1"/>
              <a:t>sid</a:t>
            </a:r>
            <a:r>
              <a:rPr lang="en-US" sz="1800"/>
              <a:t> from user and gets the 	corresponding sailor row into a record, use implicit cursor to display a message if 	no row is returned for the given </a:t>
            </a:r>
            <a:r>
              <a:rPr lang="en-US" sz="1800" err="1"/>
              <a:t>sid</a:t>
            </a:r>
            <a:r>
              <a:rPr lang="en-US" sz="1800"/>
              <a:t>.</a:t>
            </a:r>
          </a:p>
          <a:p>
            <a:pPr lvl="0"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>
              <a:buNone/>
            </a:pPr>
            <a:r>
              <a:rPr lang="en-US" sz="1800" b="1"/>
              <a:t>5. Program to implement implicit cursor</a:t>
            </a:r>
          </a:p>
          <a:p>
            <a:pPr>
              <a:buNone/>
            </a:pPr>
            <a:endParaRPr lang="en-US" sz="1800" b="1"/>
          </a:p>
          <a:p>
            <a:pPr>
              <a:buNone/>
            </a:pPr>
            <a:r>
              <a:rPr lang="en-US" sz="1800"/>
              <a:t>Declare</a:t>
            </a:r>
          </a:p>
          <a:p>
            <a:pPr>
              <a:buNone/>
            </a:pPr>
            <a:r>
              <a:rPr lang="en-US" sz="1800" err="1"/>
              <a:t>Rec_sail</a:t>
            </a:r>
            <a:r>
              <a:rPr lang="en-US" sz="1800"/>
              <a:t> </a:t>
            </a:r>
            <a:r>
              <a:rPr lang="en-US" sz="1800" err="1"/>
              <a:t>Sailors%rowtype</a:t>
            </a:r>
            <a:r>
              <a:rPr lang="en-US" sz="1800"/>
              <a:t>;</a:t>
            </a:r>
          </a:p>
          <a:p>
            <a:pPr>
              <a:buNone/>
            </a:pPr>
            <a:r>
              <a:rPr lang="en-US" sz="1800"/>
              <a:t>Begin</a:t>
            </a:r>
          </a:p>
          <a:p>
            <a:pPr>
              <a:buNone/>
            </a:pPr>
            <a:r>
              <a:rPr lang="en-US" sz="1800"/>
              <a:t>SELECT * into </a:t>
            </a:r>
            <a:r>
              <a:rPr lang="en-US" sz="1800" err="1"/>
              <a:t>Rec_sail</a:t>
            </a:r>
            <a:endParaRPr lang="en-US" sz="1800"/>
          </a:p>
          <a:p>
            <a:pPr>
              <a:buNone/>
            </a:pPr>
            <a:r>
              <a:rPr lang="en-US" sz="1800"/>
              <a:t>FROM Sailors</a:t>
            </a:r>
          </a:p>
          <a:p>
            <a:pPr>
              <a:buNone/>
            </a:pPr>
            <a:r>
              <a:rPr lang="en-US" sz="1800"/>
              <a:t>WHERE </a:t>
            </a:r>
            <a:r>
              <a:rPr lang="en-US" sz="1800" err="1"/>
              <a:t>sid</a:t>
            </a:r>
            <a:r>
              <a:rPr lang="en-US" sz="1800"/>
              <a:t>=&amp;</a:t>
            </a:r>
            <a:r>
              <a:rPr lang="en-US" sz="1800" err="1"/>
              <a:t>sid</a:t>
            </a:r>
            <a:r>
              <a:rPr lang="en-US" sz="1800"/>
              <a:t>;</a:t>
            </a:r>
          </a:p>
          <a:p>
            <a:pPr>
              <a:buNone/>
            </a:pPr>
            <a:r>
              <a:rPr lang="en-US" sz="1800"/>
              <a:t>If SQL%FOUND</a:t>
            </a:r>
          </a:p>
          <a:p>
            <a:pPr>
              <a:buNone/>
            </a:pPr>
            <a:r>
              <a:rPr lang="en-US" sz="1800"/>
              <a:t>THEN</a:t>
            </a:r>
          </a:p>
          <a:p>
            <a:pPr>
              <a:buNone/>
            </a:pPr>
            <a:r>
              <a:rPr lang="en-US" sz="1800" err="1"/>
              <a:t>Dbms_output.put_line</a:t>
            </a:r>
            <a:r>
              <a:rPr lang="en-US" sz="1800"/>
              <a:t>  (</a:t>
            </a:r>
            <a:r>
              <a:rPr lang="en-US" sz="1800" err="1"/>
              <a:t>Rec_sail.sname</a:t>
            </a:r>
            <a:r>
              <a:rPr lang="en-US" sz="1800"/>
              <a:t>||','||Rec_sail.age);</a:t>
            </a:r>
          </a:p>
          <a:p>
            <a:pPr>
              <a:buNone/>
            </a:pPr>
            <a:r>
              <a:rPr lang="en-US" sz="1800"/>
              <a:t>ELSE</a:t>
            </a:r>
          </a:p>
          <a:p>
            <a:pPr>
              <a:buNone/>
            </a:pPr>
            <a:r>
              <a:rPr lang="en-US" sz="1800" err="1"/>
              <a:t>Dbms_output.put_line</a:t>
            </a:r>
            <a:r>
              <a:rPr lang="en-US" sz="1800"/>
              <a:t>  ('Sailor not found');</a:t>
            </a:r>
          </a:p>
          <a:p>
            <a:pPr>
              <a:buNone/>
            </a:pPr>
            <a:r>
              <a:rPr lang="en-US" sz="1800"/>
              <a:t>End If;</a:t>
            </a:r>
          </a:p>
          <a:p>
            <a:pPr>
              <a:buNone/>
            </a:pPr>
            <a:r>
              <a:rPr lang="en-US" sz="1800"/>
              <a:t>End;</a:t>
            </a:r>
          </a:p>
          <a:p>
            <a:pPr>
              <a:buNone/>
            </a:pPr>
            <a:r>
              <a:rPr lang="en-US" sz="1800"/>
              <a:t>/</a:t>
            </a:r>
          </a:p>
          <a:p>
            <a:pPr>
              <a:buNone/>
            </a:pPr>
            <a:endParaRPr lang="en-US" sz="1800" b="1"/>
          </a:p>
          <a:p>
            <a:pPr lvl="0"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 lvl="0">
              <a:buNone/>
            </a:pPr>
            <a:r>
              <a:rPr lang="en-US" sz="2000" b="1"/>
              <a:t>6. Program to illustrate Cursor parameters</a:t>
            </a:r>
          </a:p>
          <a:p>
            <a:pPr>
              <a:buNone/>
            </a:pPr>
            <a:r>
              <a:rPr lang="en-US" sz="2000"/>
              <a:t>Declare</a:t>
            </a:r>
          </a:p>
          <a:p>
            <a:pPr>
              <a:buNone/>
            </a:pPr>
            <a:r>
              <a:rPr lang="en-US" sz="2000"/>
              <a:t>Cursor </a:t>
            </a:r>
            <a:r>
              <a:rPr lang="en-US" sz="2000" err="1"/>
              <a:t>sail_reserves</a:t>
            </a:r>
            <a:r>
              <a:rPr lang="en-US" sz="2000"/>
              <a:t>(</a:t>
            </a:r>
            <a:r>
              <a:rPr lang="en-US" sz="2000" err="1"/>
              <a:t>p_sid</a:t>
            </a:r>
            <a:r>
              <a:rPr lang="en-US" sz="2000"/>
              <a:t> number)</a:t>
            </a:r>
          </a:p>
          <a:p>
            <a:pPr>
              <a:buNone/>
            </a:pPr>
            <a:r>
              <a:rPr lang="en-US" sz="2000"/>
              <a:t>IS</a:t>
            </a:r>
          </a:p>
          <a:p>
            <a:pPr>
              <a:buNone/>
            </a:pPr>
            <a:r>
              <a:rPr lang="en-US" sz="2000"/>
              <a:t>Select </a:t>
            </a:r>
            <a:r>
              <a:rPr lang="en-US" sz="2000" err="1"/>
              <a:t>s.sname,r.bid,r.day</a:t>
            </a:r>
            <a:endParaRPr lang="en-US" sz="2000"/>
          </a:p>
          <a:p>
            <a:pPr>
              <a:buNone/>
            </a:pPr>
            <a:r>
              <a:rPr lang="en-US" sz="2000"/>
              <a:t>from Sailors S, Reserves r</a:t>
            </a:r>
          </a:p>
          <a:p>
            <a:pPr>
              <a:buNone/>
            </a:pPr>
            <a:r>
              <a:rPr lang="en-US" sz="2000"/>
              <a:t>where s.sid=r.sid</a:t>
            </a:r>
          </a:p>
          <a:p>
            <a:pPr>
              <a:buNone/>
            </a:pPr>
            <a:r>
              <a:rPr lang="en-US" sz="2000"/>
              <a:t>and r.sid = </a:t>
            </a:r>
            <a:r>
              <a:rPr lang="en-US" sz="2000" err="1"/>
              <a:t>p_sid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 err="1"/>
              <a:t>Rec_sail</a:t>
            </a:r>
            <a:r>
              <a:rPr lang="en-US" sz="2000"/>
              <a:t> </a:t>
            </a:r>
            <a:r>
              <a:rPr lang="en-US" sz="2000" err="1"/>
              <a:t>sail_reserves%rowtype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/>
              <a:t>Begin</a:t>
            </a:r>
          </a:p>
          <a:p>
            <a:pPr>
              <a:buNone/>
            </a:pPr>
            <a:r>
              <a:rPr lang="en-US" sz="2000"/>
              <a:t>Open </a:t>
            </a:r>
            <a:r>
              <a:rPr lang="en-US" sz="2000" err="1"/>
              <a:t>sail_reserves</a:t>
            </a:r>
            <a:r>
              <a:rPr lang="en-US" sz="2000"/>
              <a:t>(22);</a:t>
            </a:r>
          </a:p>
          <a:p>
            <a:pPr>
              <a:buNone/>
            </a:pPr>
            <a:r>
              <a:rPr lang="en-US" sz="2000"/>
              <a:t>Loop</a:t>
            </a:r>
          </a:p>
          <a:p>
            <a:pPr>
              <a:buNone/>
            </a:pPr>
            <a:r>
              <a:rPr lang="en-US" sz="2000"/>
              <a:t>Fetch </a:t>
            </a:r>
            <a:r>
              <a:rPr lang="en-US" sz="2000" err="1"/>
              <a:t>sail_reserves</a:t>
            </a:r>
            <a:r>
              <a:rPr lang="en-US" sz="2000"/>
              <a:t> into </a:t>
            </a:r>
            <a:r>
              <a:rPr lang="en-US" sz="2000" err="1"/>
              <a:t>Rec_sail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/>
              <a:t>Exit when </a:t>
            </a:r>
            <a:r>
              <a:rPr lang="en-US" sz="2000" err="1"/>
              <a:t>sail_reserves</a:t>
            </a:r>
            <a:r>
              <a:rPr lang="en-US" sz="2000"/>
              <a:t> %NOTFOUND;</a:t>
            </a: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  (</a:t>
            </a:r>
            <a:r>
              <a:rPr lang="en-US" sz="2000" err="1"/>
              <a:t>Rec_sail.sname</a:t>
            </a:r>
            <a:r>
              <a:rPr lang="en-US" sz="2000"/>
              <a:t>||','||Rec_sail.bid||','||Rec_sail.day);</a:t>
            </a:r>
          </a:p>
          <a:p>
            <a:pPr>
              <a:buNone/>
            </a:pPr>
            <a:r>
              <a:rPr lang="en-US" sz="2000"/>
              <a:t>End Loop;</a:t>
            </a:r>
          </a:p>
          <a:p>
            <a:pPr>
              <a:buNone/>
            </a:pPr>
            <a:r>
              <a:rPr lang="en-US" sz="2000"/>
              <a:t>Close </a:t>
            </a:r>
            <a:r>
              <a:rPr lang="en-US" sz="2000" err="1"/>
              <a:t>sail_reserves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/>
              <a:t>Open </a:t>
            </a:r>
            <a:r>
              <a:rPr lang="en-US" sz="2000" err="1"/>
              <a:t>sail_reserves</a:t>
            </a:r>
            <a:r>
              <a:rPr lang="en-US" sz="2000"/>
              <a:t>(64);</a:t>
            </a:r>
          </a:p>
          <a:p>
            <a:pPr>
              <a:buNone/>
            </a:pPr>
            <a:r>
              <a:rPr lang="en-US" sz="2000"/>
              <a:t>Loop</a:t>
            </a:r>
          </a:p>
          <a:p>
            <a:pPr>
              <a:buNone/>
            </a:pPr>
            <a:r>
              <a:rPr lang="en-US" sz="2000"/>
              <a:t>Fetch </a:t>
            </a:r>
            <a:r>
              <a:rPr lang="en-US" sz="2000" err="1"/>
              <a:t>sail_reserves</a:t>
            </a:r>
            <a:r>
              <a:rPr lang="en-US" sz="2000"/>
              <a:t> into </a:t>
            </a:r>
            <a:r>
              <a:rPr lang="en-US" sz="2000" err="1"/>
              <a:t>Rec_sail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/>
              <a:t>Exit when </a:t>
            </a:r>
            <a:r>
              <a:rPr lang="en-US" sz="2000" err="1"/>
              <a:t>sail_reserves</a:t>
            </a:r>
            <a:r>
              <a:rPr lang="en-US" sz="2000"/>
              <a:t> %NOTFOUND;</a:t>
            </a: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  (</a:t>
            </a:r>
            <a:r>
              <a:rPr lang="en-US" sz="2000" err="1"/>
              <a:t>Rec_sail.sname</a:t>
            </a:r>
            <a:r>
              <a:rPr lang="en-US" sz="2000"/>
              <a:t>||','||Rec_sail.bid||','||Rec_sail.day);</a:t>
            </a:r>
          </a:p>
          <a:p>
            <a:pPr>
              <a:buNone/>
            </a:pPr>
            <a:r>
              <a:rPr lang="en-US" sz="2000"/>
              <a:t>End Loop;</a:t>
            </a:r>
          </a:p>
          <a:p>
            <a:pPr>
              <a:buNone/>
            </a:pPr>
            <a:r>
              <a:rPr lang="en-US" sz="2000"/>
              <a:t>Close </a:t>
            </a:r>
            <a:r>
              <a:rPr lang="en-US" sz="2000" err="1"/>
              <a:t>sail_reserves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/>
              <a:t>End;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000">
                <a:solidFill>
                  <a:srgbClr val="FF0000"/>
                </a:solidFill>
              </a:rPr>
              <a:t>PLSQL – Subprograms</a:t>
            </a:r>
          </a:p>
          <a:p>
            <a:pPr>
              <a:buNone/>
            </a:pPr>
            <a:endParaRPr lang="en-US" sz="12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>
                <a:solidFill>
                  <a:srgbClr val="FF0000"/>
                </a:solidFill>
              </a:rPr>
              <a:t>Stored Functions</a:t>
            </a:r>
          </a:p>
          <a:p>
            <a:pPr>
              <a:buNone/>
            </a:pPr>
            <a:r>
              <a:rPr lang="en-US" sz="1600">
                <a:solidFill>
                  <a:srgbClr val="FF0000"/>
                </a:solidFill>
              </a:rPr>
              <a:t>Syntax: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CREATE [OR REPLACE] FUNCTION &lt;function-name&gt;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[arguments] RETURN &lt;</a:t>
            </a:r>
            <a:r>
              <a:rPr lang="en-US" sz="1600" err="1">
                <a:solidFill>
                  <a:schemeClr val="tx1"/>
                </a:solidFill>
              </a:rPr>
              <a:t>datatype</a:t>
            </a:r>
            <a:r>
              <a:rPr lang="en-US" sz="1600">
                <a:solidFill>
                  <a:schemeClr val="tx1"/>
                </a:solidFill>
              </a:rPr>
              <a:t>&gt;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IS [&lt;local-variables&gt;;]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BEGIN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&lt;statements&gt;;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END [&lt;function-name&gt;];</a:t>
            </a:r>
          </a:p>
          <a:p>
            <a:pPr>
              <a:buNone/>
            </a:pP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>
                <a:solidFill>
                  <a:srgbClr val="FF0000"/>
                </a:solidFill>
              </a:rPr>
              <a:t>Stored Procedures</a:t>
            </a:r>
          </a:p>
          <a:p>
            <a:pPr>
              <a:buNone/>
            </a:pPr>
            <a:r>
              <a:rPr lang="en-US" sz="1600">
                <a:solidFill>
                  <a:srgbClr val="FF0000"/>
                </a:solidFill>
              </a:rPr>
              <a:t>Syntax: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CREATE [OR REPLACE] PROCEDURE &lt;function-name&gt;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[arguments]  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IS [&lt;local-variables&gt;;]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BEGIN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&lt;statements&gt;;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</a:rPr>
              <a:t>END [&lt;procedure-name&gt;];</a:t>
            </a:r>
          </a:p>
          <a:p>
            <a:pPr>
              <a:buNone/>
            </a:pPr>
            <a:endParaRPr lang="en-US" sz="1200">
              <a:solidFill>
                <a:srgbClr val="FF0000"/>
              </a:solidFill>
            </a:endParaRPr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  <a:r>
              <a:rPr lang="en-US" sz="2000" b="1">
                <a:solidFill>
                  <a:srgbClr val="FF0000"/>
                </a:solidFill>
              </a:rPr>
              <a:t>Functions Examples:</a:t>
            </a:r>
          </a:p>
          <a:p>
            <a:pPr>
              <a:buNone/>
            </a:pPr>
            <a:r>
              <a:rPr lang="en-US" sz="2000"/>
              <a:t>1. Create or replace function pi</a:t>
            </a:r>
          </a:p>
          <a:p>
            <a:pPr>
              <a:buNone/>
            </a:pPr>
            <a:r>
              <a:rPr lang="en-US" sz="2000"/>
              <a:t> return number</a:t>
            </a:r>
          </a:p>
          <a:p>
            <a:pPr>
              <a:buNone/>
            </a:pPr>
            <a:r>
              <a:rPr lang="en-US" sz="2000"/>
              <a:t> is</a:t>
            </a:r>
          </a:p>
          <a:p>
            <a:pPr>
              <a:buNone/>
            </a:pPr>
            <a:r>
              <a:rPr lang="en-US" sz="2000"/>
              <a:t> begin</a:t>
            </a:r>
          </a:p>
          <a:p>
            <a:pPr>
              <a:buNone/>
            </a:pPr>
            <a:r>
              <a:rPr lang="en-US" sz="2000"/>
              <a:t> return round(22/7,2);</a:t>
            </a:r>
          </a:p>
          <a:p>
            <a:pPr>
              <a:buNone/>
            </a:pPr>
            <a:r>
              <a:rPr lang="en-US" sz="2000"/>
              <a:t> end;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>
              <a:buNone/>
            </a:pPr>
            <a:r>
              <a:rPr lang="en-US" sz="2000"/>
              <a:t> </a:t>
            </a:r>
          </a:p>
          <a:p>
            <a:pPr>
              <a:buNone/>
            </a:pPr>
            <a:r>
              <a:rPr lang="en-US" sz="2000"/>
              <a:t>i)declare</a:t>
            </a:r>
          </a:p>
          <a:p>
            <a:pPr>
              <a:buNone/>
            </a:pPr>
            <a:r>
              <a:rPr lang="en-US" sz="2000" err="1"/>
              <a:t>v_no</a:t>
            </a:r>
            <a:r>
              <a:rPr lang="en-US" sz="2000"/>
              <a:t> number;</a:t>
            </a:r>
          </a:p>
          <a:p>
            <a:pPr>
              <a:buNone/>
            </a:pPr>
            <a:r>
              <a:rPr lang="en-US" sz="2000"/>
              <a:t>begin</a:t>
            </a:r>
          </a:p>
          <a:p>
            <a:pPr>
              <a:buNone/>
            </a:pPr>
            <a:r>
              <a:rPr lang="en-US" sz="2000" err="1"/>
              <a:t>v_no</a:t>
            </a:r>
            <a:r>
              <a:rPr lang="en-US" sz="2000"/>
              <a:t>:=pi;</a:t>
            </a: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(</a:t>
            </a:r>
            <a:r>
              <a:rPr lang="en-US" sz="2000" err="1"/>
              <a:t>v_no</a:t>
            </a:r>
            <a:r>
              <a:rPr lang="en-US" sz="2000"/>
              <a:t>);</a:t>
            </a:r>
          </a:p>
          <a:p>
            <a:pPr>
              <a:buNone/>
            </a:pPr>
            <a:r>
              <a:rPr lang="en-US" sz="2000"/>
              <a:t>End;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/>
              <a:t>ii)begin</a:t>
            </a: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(pi);</a:t>
            </a:r>
          </a:p>
          <a:p>
            <a:pPr>
              <a:buNone/>
            </a:pPr>
            <a:r>
              <a:rPr lang="en-US" sz="2000"/>
              <a:t>end;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 </a:t>
            </a:r>
            <a:r>
              <a:rPr lang="en-US" sz="2000" b="1">
                <a:solidFill>
                  <a:srgbClr val="000000"/>
                </a:solidFill>
              </a:rPr>
              <a:t> </a:t>
            </a:r>
            <a:endParaRPr lang="en-US" sz="2000" b="1"/>
          </a:p>
          <a:p>
            <a:pPr>
              <a:buNone/>
            </a:pPr>
            <a:r>
              <a:rPr lang="en-US" sz="2000"/>
              <a:t>2. Create or replace function pi_new</a:t>
            </a:r>
          </a:p>
          <a:p>
            <a:pPr>
              <a:buNone/>
            </a:pPr>
            <a:r>
              <a:rPr lang="en-US" sz="2000"/>
              <a:t> return number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 is </a:t>
            </a:r>
            <a:r>
              <a:rPr lang="en-US" sz="2000" err="1"/>
              <a:t>v_pi</a:t>
            </a:r>
            <a:r>
              <a:rPr lang="en-US" sz="2000"/>
              <a:t> number(3,2);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 begin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 err="1"/>
              <a:t>v_pi</a:t>
            </a:r>
            <a:r>
              <a:rPr lang="en-US" sz="2000"/>
              <a:t>:=22/7;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 return </a:t>
            </a:r>
            <a:r>
              <a:rPr lang="en-US" sz="2000" err="1"/>
              <a:t>v_pi</a:t>
            </a:r>
            <a:r>
              <a:rPr lang="en-US" sz="2000"/>
              <a:t>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 end;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/</a:t>
            </a:r>
            <a:endParaRPr lang="en-US" sz="2000">
              <a:cs typeface="Calibri"/>
            </a:endParaRP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/>
              <a:t>3. Create or replace function </a:t>
            </a:r>
            <a:r>
              <a:rPr lang="en-US" sz="2000" err="1"/>
              <a:t>num_add</a:t>
            </a:r>
            <a:r>
              <a:rPr lang="en-US" sz="2000"/>
              <a:t>(p_no1 number,p_no2 number)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return number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is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 err="1"/>
              <a:t>v_add</a:t>
            </a:r>
            <a:r>
              <a:rPr lang="en-US" sz="2000"/>
              <a:t> number(4);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begin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 err="1"/>
              <a:t>v_add</a:t>
            </a:r>
            <a:r>
              <a:rPr lang="en-US" sz="2000"/>
              <a:t>:=p_no1+p_no2;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return </a:t>
            </a:r>
            <a:r>
              <a:rPr lang="en-US" sz="2000" err="1"/>
              <a:t>v_add</a:t>
            </a:r>
            <a:r>
              <a:rPr lang="en-US" sz="2000"/>
              <a:t>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end;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/</a:t>
            </a:r>
            <a:endParaRPr lang="en-US" sz="2000">
              <a:cs typeface="Calibri"/>
            </a:endParaRPr>
          </a:p>
          <a:p>
            <a:pPr>
              <a:buNone/>
            </a:pP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select </a:t>
            </a:r>
            <a:r>
              <a:rPr lang="en-US" sz="2000" err="1"/>
              <a:t>num_add</a:t>
            </a:r>
            <a:r>
              <a:rPr lang="en-US" sz="2000"/>
              <a:t>(3,4) from dual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/</a:t>
            </a:r>
            <a:endParaRPr lang="en-US" sz="2000">
              <a:cs typeface="Calibri"/>
            </a:endParaRPr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BCF2D-9EBB-4C5C-1022-A75289AF8F7A}"/>
              </a:ext>
            </a:extLst>
          </p:cNvPr>
          <p:cNvSpPr txBox="1"/>
          <p:nvPr/>
        </p:nvSpPr>
        <p:spPr>
          <a:xfrm>
            <a:off x="3200400" y="3200400"/>
            <a:ext cx="2743200" cy="32470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sz="1700">
                <a:cs typeface="Segoe UI"/>
              </a:rPr>
              <a:t>Create or replace function </a:t>
            </a:r>
            <a:r>
              <a:rPr lang="en-US" sz="1700" err="1">
                <a:cs typeface="Segoe UI"/>
              </a:rPr>
              <a:t>num_add</a:t>
            </a:r>
            <a:r>
              <a:rPr lang="en-US" sz="1700">
                <a:cs typeface="Segoe UI"/>
              </a:rPr>
              <a:t>(p_no1 number,p_no2 number)​</a:t>
            </a:r>
            <a:endParaRPr lang="en-US"/>
          </a:p>
          <a:p>
            <a:r>
              <a:rPr lang="en-US" sz="1700">
                <a:cs typeface="Segoe UI"/>
              </a:rPr>
              <a:t>return number​</a:t>
            </a:r>
          </a:p>
          <a:p>
            <a:r>
              <a:rPr lang="en-US" sz="1700">
                <a:cs typeface="Segoe UI"/>
              </a:rPr>
              <a:t>is​</a:t>
            </a:r>
          </a:p>
          <a:p>
            <a:r>
              <a:rPr lang="en-US" sz="1700" err="1">
                <a:cs typeface="Segoe UI"/>
              </a:rPr>
              <a:t>v_add</a:t>
            </a:r>
            <a:r>
              <a:rPr lang="en-US" sz="1700">
                <a:cs typeface="Segoe UI"/>
              </a:rPr>
              <a:t> number(4);​</a:t>
            </a:r>
          </a:p>
          <a:p>
            <a:r>
              <a:rPr lang="en-US" sz="1700">
                <a:cs typeface="Segoe UI"/>
              </a:rPr>
              <a:t>begin​</a:t>
            </a:r>
          </a:p>
          <a:p>
            <a:r>
              <a:rPr lang="en-US" sz="1700" err="1">
                <a:cs typeface="Segoe UI"/>
              </a:rPr>
              <a:t>v_add</a:t>
            </a:r>
            <a:r>
              <a:rPr lang="en-US" sz="1700">
                <a:cs typeface="Segoe UI"/>
              </a:rPr>
              <a:t>:=p_no1+p_no2;​</a:t>
            </a:r>
          </a:p>
          <a:p>
            <a:r>
              <a:rPr lang="en-US" sz="1700">
                <a:cs typeface="Segoe UI"/>
              </a:rPr>
              <a:t>return </a:t>
            </a:r>
            <a:r>
              <a:rPr lang="en-US" sz="1700" err="1">
                <a:cs typeface="Segoe UI"/>
              </a:rPr>
              <a:t>v_add</a:t>
            </a:r>
            <a:r>
              <a:rPr lang="en-US" sz="1700">
                <a:cs typeface="Segoe UI"/>
              </a:rPr>
              <a:t>;​</a:t>
            </a:r>
          </a:p>
          <a:p>
            <a:r>
              <a:rPr lang="en-US" sz="1700">
                <a:cs typeface="Segoe UI"/>
              </a:rPr>
              <a:t>end;​</a:t>
            </a:r>
          </a:p>
          <a:p>
            <a:r>
              <a:rPr lang="en-US" sz="1700">
                <a:cs typeface="Segoe UI"/>
              </a:rPr>
              <a:t>/​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>
              <a:buNone/>
            </a:pPr>
            <a:r>
              <a:rPr lang="en-US" sz="2000"/>
              <a:t>4. Create or replace function </a:t>
            </a:r>
            <a:r>
              <a:rPr lang="en-US" sz="2000" err="1"/>
              <a:t>num_type</a:t>
            </a:r>
            <a:r>
              <a:rPr lang="en-US" sz="2000"/>
              <a:t>(</a:t>
            </a:r>
            <a:r>
              <a:rPr lang="en-US" sz="2000" err="1"/>
              <a:t>p_no</a:t>
            </a:r>
            <a:r>
              <a:rPr lang="en-US" sz="2000"/>
              <a:t> number)</a:t>
            </a:r>
          </a:p>
          <a:p>
            <a:pPr>
              <a:buNone/>
            </a:pPr>
            <a:r>
              <a:rPr lang="en-US" sz="2000"/>
              <a:t>return varchar2</a:t>
            </a:r>
          </a:p>
          <a:p>
            <a:pPr>
              <a:buNone/>
            </a:pPr>
            <a:r>
              <a:rPr lang="en-US" sz="2000"/>
              <a:t>is</a:t>
            </a:r>
          </a:p>
          <a:p>
            <a:pPr>
              <a:buNone/>
            </a:pPr>
            <a:r>
              <a:rPr lang="en-US" sz="2000"/>
              <a:t>begin</a:t>
            </a:r>
          </a:p>
          <a:p>
            <a:pPr>
              <a:buNone/>
            </a:pPr>
            <a:r>
              <a:rPr lang="en-US" sz="2000"/>
              <a:t>if </a:t>
            </a:r>
            <a:r>
              <a:rPr lang="en-US" sz="2000" err="1"/>
              <a:t>p_no</a:t>
            </a:r>
            <a:r>
              <a:rPr lang="en-US" sz="2000"/>
              <a:t>&gt;0</a:t>
            </a:r>
          </a:p>
          <a:p>
            <a:pPr>
              <a:buNone/>
            </a:pPr>
            <a:r>
              <a:rPr lang="en-US" sz="2000"/>
              <a:t>then return 'positive';</a:t>
            </a:r>
          </a:p>
          <a:p>
            <a:pPr>
              <a:buNone/>
            </a:pPr>
            <a:r>
              <a:rPr lang="en-US" sz="2000" err="1"/>
              <a:t>elsif</a:t>
            </a:r>
            <a:r>
              <a:rPr lang="en-US" sz="2000"/>
              <a:t> </a:t>
            </a:r>
            <a:r>
              <a:rPr lang="en-US" sz="2000" err="1"/>
              <a:t>p_no</a:t>
            </a:r>
            <a:r>
              <a:rPr lang="en-US" sz="2000"/>
              <a:t>&lt;0</a:t>
            </a:r>
          </a:p>
          <a:p>
            <a:pPr>
              <a:buNone/>
            </a:pPr>
            <a:r>
              <a:rPr lang="en-US" sz="2000"/>
              <a:t>then return 'negative';</a:t>
            </a:r>
          </a:p>
          <a:p>
            <a:pPr>
              <a:buNone/>
            </a:pPr>
            <a:r>
              <a:rPr lang="en-US" sz="2000"/>
              <a:t>else return 'zero';</a:t>
            </a:r>
          </a:p>
          <a:p>
            <a:pPr>
              <a:buNone/>
            </a:pPr>
            <a:r>
              <a:rPr lang="en-US" sz="2000"/>
              <a:t>end if;</a:t>
            </a:r>
          </a:p>
          <a:p>
            <a:pPr>
              <a:buNone/>
            </a:pPr>
            <a:r>
              <a:rPr lang="en-US" sz="2000"/>
              <a:t>end;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/>
              <a:t>select </a:t>
            </a:r>
            <a:r>
              <a:rPr lang="en-US" sz="2000" err="1"/>
              <a:t>num_type</a:t>
            </a:r>
            <a:r>
              <a:rPr lang="en-US" sz="2000"/>
              <a:t>(9) from dual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>
              <a:buNone/>
            </a:pPr>
            <a:r>
              <a:rPr lang="en-US" sz="2000"/>
              <a:t> 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Argument Types:</a:t>
            </a:r>
          </a:p>
          <a:p>
            <a:pPr>
              <a:buNone/>
            </a:pPr>
            <a:endParaRPr lang="en-US" sz="20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u="sng"/>
              <a:t> </a:t>
            </a:r>
            <a:r>
              <a:rPr lang="en-US" sz="2000" u="sng">
                <a:solidFill>
                  <a:srgbClr val="0070C0"/>
                </a:solidFill>
              </a:rPr>
              <a:t>IN (Default) </a:t>
            </a:r>
            <a:r>
              <a:rPr lang="en-US" sz="2000">
                <a:solidFill>
                  <a:srgbClr val="0070C0"/>
                </a:solidFill>
              </a:rPr>
              <a:t>: A value cannot be assigned by the function to a parameter of type</a:t>
            </a:r>
          </a:p>
          <a:p>
            <a:pPr>
              <a:buNone/>
            </a:pPr>
            <a:r>
              <a:rPr lang="en-US" sz="2000">
                <a:solidFill>
                  <a:srgbClr val="0070C0"/>
                </a:solidFill>
              </a:rPr>
              <a:t>IN, it has to be passed as an argument while calling the function</a:t>
            </a:r>
          </a:p>
          <a:p>
            <a:pPr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u="sng">
                <a:solidFill>
                  <a:srgbClr val="0070C0"/>
                </a:solidFill>
              </a:rPr>
              <a:t>OUT:  </a:t>
            </a:r>
            <a:r>
              <a:rPr lang="en-US" sz="2000">
                <a:solidFill>
                  <a:srgbClr val="0070C0"/>
                </a:solidFill>
              </a:rPr>
              <a:t>A value can be assigned by the function to a parameter of type OUT, but, it</a:t>
            </a:r>
          </a:p>
          <a:p>
            <a:pPr>
              <a:buNone/>
            </a:pPr>
            <a:r>
              <a:rPr lang="en-US" sz="2000">
                <a:solidFill>
                  <a:srgbClr val="0070C0"/>
                </a:solidFill>
              </a:rPr>
              <a:t>cannot be passed as an argument while calling the function</a:t>
            </a:r>
          </a:p>
          <a:p>
            <a:pPr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u="sng">
                <a:solidFill>
                  <a:srgbClr val="0070C0"/>
                </a:solidFill>
              </a:rPr>
              <a:t>IN OUT</a:t>
            </a:r>
            <a:r>
              <a:rPr lang="en-US" sz="2000">
                <a:solidFill>
                  <a:srgbClr val="0070C0"/>
                </a:solidFill>
              </a:rPr>
              <a:t>: It is a combination of both IN and OUT, a parameter of type IN OUT can be</a:t>
            </a:r>
          </a:p>
          <a:p>
            <a:pPr>
              <a:buNone/>
            </a:pPr>
            <a:r>
              <a:rPr lang="en-US" sz="2000">
                <a:solidFill>
                  <a:srgbClr val="0070C0"/>
                </a:solidFill>
              </a:rPr>
              <a:t>assigned a value in the functions, and can also be passed as an argument during</a:t>
            </a:r>
          </a:p>
          <a:p>
            <a:pPr>
              <a:buNone/>
            </a:pPr>
            <a:r>
              <a:rPr lang="en-US" sz="2000">
                <a:solidFill>
                  <a:srgbClr val="0070C0"/>
                </a:solidFill>
              </a:rPr>
              <a:t>function call</a:t>
            </a:r>
            <a:endParaRPr lang="en-US" sz="2000" u="sng">
              <a:solidFill>
                <a:srgbClr val="0070C0"/>
              </a:solidFill>
            </a:endParaRPr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Procedure</a:t>
            </a:r>
            <a:r>
              <a:rPr lang="en-US" sz="2000" b="1"/>
              <a:t> </a:t>
            </a:r>
            <a:r>
              <a:rPr lang="en-US" sz="2000" b="1">
                <a:solidFill>
                  <a:srgbClr val="FF0000"/>
                </a:solidFill>
              </a:rPr>
              <a:t>Examples:</a:t>
            </a:r>
          </a:p>
          <a:p>
            <a:pPr>
              <a:buNone/>
            </a:pPr>
            <a:r>
              <a:rPr lang="en-US" sz="2000"/>
              <a:t> Create or replace procedure </a:t>
            </a:r>
            <a:r>
              <a:rPr lang="en-US" sz="2000" err="1"/>
              <a:t>edit_rating</a:t>
            </a:r>
            <a:r>
              <a:rPr lang="en-US" sz="2000"/>
              <a:t>(</a:t>
            </a:r>
            <a:r>
              <a:rPr lang="en-US" sz="2000" err="1"/>
              <a:t>p_sid</a:t>
            </a:r>
            <a:r>
              <a:rPr lang="en-US" sz="2000"/>
              <a:t> number, </a:t>
            </a:r>
            <a:r>
              <a:rPr lang="en-US" sz="2000" err="1"/>
              <a:t>p_rating</a:t>
            </a:r>
            <a:r>
              <a:rPr lang="en-US" sz="2000"/>
              <a:t> number) is</a:t>
            </a:r>
          </a:p>
          <a:p>
            <a:pPr>
              <a:buNone/>
            </a:pPr>
            <a:r>
              <a:rPr lang="en-US" sz="2000"/>
              <a:t>Begin</a:t>
            </a:r>
          </a:p>
          <a:p>
            <a:pPr>
              <a:buNone/>
            </a:pPr>
            <a:r>
              <a:rPr lang="en-US" sz="2000"/>
              <a:t>update Sailors set rating=</a:t>
            </a:r>
            <a:r>
              <a:rPr lang="en-US" sz="2000" err="1"/>
              <a:t>p_rating</a:t>
            </a:r>
            <a:r>
              <a:rPr lang="en-US" sz="2000"/>
              <a:t> where </a:t>
            </a:r>
            <a:r>
              <a:rPr lang="en-US" sz="2000" err="1"/>
              <a:t>sid</a:t>
            </a:r>
            <a:r>
              <a:rPr lang="en-US" sz="2000"/>
              <a:t>=</a:t>
            </a:r>
            <a:r>
              <a:rPr lang="en-US" sz="2000" err="1"/>
              <a:t>p_sid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/>
              <a:t>if </a:t>
            </a:r>
            <a:r>
              <a:rPr lang="en-US" sz="2000" err="1"/>
              <a:t>SQL%found</a:t>
            </a:r>
            <a:r>
              <a:rPr lang="en-US" sz="2000"/>
              <a:t> then </a:t>
            </a: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(</a:t>
            </a:r>
            <a:r>
              <a:rPr lang="en-US" sz="2000" err="1"/>
              <a:t>SQl%rowcount</a:t>
            </a:r>
            <a:r>
              <a:rPr lang="en-US" sz="2000"/>
              <a:t>||' '||'rows updated');</a:t>
            </a:r>
          </a:p>
          <a:p>
            <a:pPr>
              <a:buNone/>
            </a:pPr>
            <a:r>
              <a:rPr lang="en-US" sz="2000"/>
              <a:t>else</a:t>
            </a: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('no records found');</a:t>
            </a:r>
          </a:p>
          <a:p>
            <a:pPr>
              <a:buNone/>
            </a:pPr>
            <a:r>
              <a:rPr lang="en-US" sz="2000"/>
              <a:t>end if;</a:t>
            </a:r>
          </a:p>
          <a:p>
            <a:pPr>
              <a:buNone/>
            </a:pPr>
            <a:r>
              <a:rPr lang="en-US" sz="2000"/>
              <a:t>End;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>
              <a:buNone/>
            </a:pPr>
            <a:r>
              <a:rPr lang="en-US" sz="2000"/>
              <a:t> </a:t>
            </a:r>
          </a:p>
          <a:p>
            <a:pPr>
              <a:buNone/>
            </a:pPr>
            <a:r>
              <a:rPr lang="en-US" sz="2000"/>
              <a:t>execute </a:t>
            </a:r>
            <a:r>
              <a:rPr lang="en-US" sz="2000" err="1"/>
              <a:t>edit_rating</a:t>
            </a:r>
            <a:r>
              <a:rPr lang="en-US" sz="2000"/>
              <a:t>(22,10);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 </a:t>
            </a:r>
            <a:r>
              <a:rPr lang="en-US" sz="2000" b="1"/>
              <a:t> </a:t>
            </a:r>
          </a:p>
          <a:p>
            <a:pPr>
              <a:buNone/>
            </a:pPr>
            <a:r>
              <a:rPr lang="en-US" sz="2000"/>
              <a:t>5. create or replace function sample(a number, b number, c out number)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/>
              <a:t>return number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/>
              <a:t>is begin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/>
              <a:t>c:=a-b;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/>
              <a:t>return </a:t>
            </a:r>
            <a:r>
              <a:rPr lang="en-US" sz="2000" err="1"/>
              <a:t>a+b</a:t>
            </a:r>
            <a:r>
              <a:rPr lang="en-US" sz="2000"/>
              <a:t>;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/>
              <a:t>end;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/>
              <a:t>/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/>
              <a:t>Declare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/>
              <a:t>x  number;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/>
              <a:t>z number;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/>
              <a:t>Begin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/>
              <a:t>z:=sample(20,10,x);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(x||' '||z);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/>
              <a:t>end;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r>
              <a:rPr lang="en-US" sz="2000"/>
              <a:t>/</a:t>
            </a:r>
            <a:endParaRPr lang="en-US" sz="2000">
              <a:ea typeface="Calibri"/>
              <a:cs typeface="Calibri"/>
            </a:endParaRPr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64234" y="182880"/>
            <a:ext cx="8348815" cy="4676787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2800" b="1"/>
              <a:t>Software Used</a:t>
            </a:r>
          </a:p>
          <a:p>
            <a:pPr algn="l">
              <a:buNone/>
            </a:pPr>
            <a:endParaRPr lang="en-US" sz="2800" b="1"/>
          </a:p>
          <a:p>
            <a:pPr algn="l"/>
            <a:r>
              <a:rPr lang="en-US" sz="2800" b="1"/>
              <a:t>Server: </a:t>
            </a:r>
            <a:r>
              <a:rPr lang="en-US" sz="2800"/>
              <a:t>Oracle Database 11g Enterprise Edition Release 11.2.0.1.0 - 64bit Production With the Partitioning, OLAP, Data Mining and Real Application Testing options</a:t>
            </a:r>
          </a:p>
          <a:p>
            <a:pPr algn="l"/>
            <a:r>
              <a:rPr lang="en-US" sz="2800" b="1"/>
              <a:t>Client : </a:t>
            </a:r>
            <a:r>
              <a:rPr lang="en-US" sz="2800"/>
              <a:t>SQL*Plus: Release 9.0.1.3.0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147C-C5F7-47B0-BA73-3EDE825B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6DB1-4E3F-42AC-9A89-52FF2D97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Bef>
                <a:spcPts val="205"/>
              </a:spcBef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Write</a:t>
            </a:r>
            <a:r>
              <a:rPr lang="en-IN" sz="1800" spc="-3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pr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</a:t>
            </a:r>
            <a:r>
              <a:rPr lang="en-IN" sz="1800" spc="-4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dem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strate</a:t>
            </a:r>
            <a:r>
              <a:rPr lang="en-IN" sz="1800" spc="-6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</a:t>
            </a:r>
            <a:r>
              <a:rPr lang="en-IN" sz="1800" spc="-1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IN" sz="1800" spc="-1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mplic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curs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IN" sz="1800" spc="-3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IN" sz="1800" spc="-1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IN" sz="1800" spc="-1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erati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IN" sz="1800" spc="-4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IN" sz="1800" spc="-1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IN" sz="1800" spc="1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ats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table.</a:t>
            </a:r>
            <a:endParaRPr lang="en-IN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5"/>
              </a:spcBef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Write</a:t>
            </a:r>
            <a:r>
              <a:rPr lang="en-IN" sz="1800" spc="2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og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ram</a:t>
            </a:r>
            <a:r>
              <a:rPr lang="en-IN" sz="1800" spc="-4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cedu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IN" sz="1800" spc="-5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takes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sid</a:t>
            </a:r>
            <a:r>
              <a:rPr lang="en-IN" sz="1800" spc="-1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IN" sz="1800" spc="-1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parame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er</a:t>
            </a:r>
            <a:r>
              <a:rPr lang="en-IN" sz="1800" spc="-4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spc="1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nd</a:t>
            </a:r>
            <a:r>
              <a:rPr lang="en-IN" sz="1800" spc="-2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nt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N" sz="1800" spc="-5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rating</a:t>
            </a:r>
            <a:r>
              <a:rPr lang="en-IN" sz="1800" spc="-3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en-IN" sz="1800" spc="-1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sailor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</a:t>
            </a:r>
            <a:r>
              <a:rPr lang="en-IN" sz="1800" spc="-1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</a:t>
            </a:r>
            <a:r>
              <a:rPr lang="en-IN" sz="1800" spc="-2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sail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r’s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age</a:t>
            </a:r>
            <a:r>
              <a:rPr lang="en-IN" sz="1800" spc="-2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gre</a:t>
            </a:r>
            <a:r>
              <a:rPr lang="en-IN" sz="1800" spc="1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</a:t>
            </a:r>
            <a:r>
              <a:rPr lang="en-IN" sz="1800" spc="-3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40</a:t>
            </a:r>
            <a:endParaRPr lang="en-IN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5"/>
              </a:spcBef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Write</a:t>
            </a:r>
            <a:r>
              <a:rPr lang="en-IN" sz="1800" spc="-3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pr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</a:t>
            </a:r>
            <a:r>
              <a:rPr lang="en-IN" sz="1800" spc="-4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display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details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sailors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sailors</a:t>
            </a:r>
            <a:r>
              <a:rPr lang="en-IN" sz="1800" spc="-3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table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xpli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IN" sz="1800" spc="-4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Curs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IN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Write</a:t>
            </a:r>
            <a:r>
              <a:rPr lang="en-IN" sz="1800" spc="-3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pr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</a:t>
            </a:r>
            <a:r>
              <a:rPr lang="en-IN" sz="1800" spc="-4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</a:t>
            </a:r>
            <a:r>
              <a:rPr lang="en-IN" sz="1800" spc="-2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ure</a:t>
            </a:r>
            <a:r>
              <a:rPr lang="en-IN" sz="1800" spc="-4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 spc="-1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edit</a:t>
            </a:r>
            <a:r>
              <a:rPr lang="en-IN" sz="1800" spc="-1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IN" sz="1800" spc="-2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rat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IN" sz="1800" spc="-3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IN" sz="1800" spc="-1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given</a:t>
            </a:r>
            <a:r>
              <a:rPr lang="en-IN" sz="1800" spc="-1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sailor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</a:t>
            </a:r>
            <a:r>
              <a:rPr lang="en-IN" sz="1800" spc="-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IN" sz="1800" spc="-2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given</a:t>
            </a:r>
            <a:r>
              <a:rPr lang="en-IN" sz="1800" spc="-2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rati</a:t>
            </a:r>
            <a:r>
              <a:rPr lang="en-IN" sz="1800" spc="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</a:t>
            </a:r>
            <a:r>
              <a:rPr lang="en-IN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.(DML- Update operation)</a:t>
            </a:r>
            <a:endParaRPr lang="en-IN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91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7EB8-31F7-4B4C-82E5-39BBC19F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Viva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D124-F0A0-4C8D-A493-74BD781E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1)What is the difference between a function and a stored procedure?</a:t>
            </a:r>
          </a:p>
          <a:p>
            <a:pPr marL="0" indent="0">
              <a:buNone/>
            </a:pPr>
            <a:r>
              <a:rPr lang="en-US" sz="2000"/>
              <a:t>2) Write the process for creating and using explicit cursors in PLSQL</a:t>
            </a:r>
          </a:p>
          <a:p>
            <a:pPr marL="0" indent="0">
              <a:buNone/>
            </a:pPr>
            <a:r>
              <a:rPr lang="en-US" sz="2000"/>
              <a:t>3) What is returned by the cursor attribute SQL%NOTFOUND?</a:t>
            </a:r>
          </a:p>
          <a:p>
            <a:pPr marL="0" indent="0">
              <a:buNone/>
            </a:pPr>
            <a:r>
              <a:rPr lang="en-US" sz="2000"/>
              <a:t>4) What is returned by the cursor attribute SQL%FOUND?</a:t>
            </a:r>
          </a:p>
          <a:p>
            <a:pPr marL="0" indent="0">
              <a:buNone/>
            </a:pPr>
            <a:r>
              <a:rPr lang="en-US" sz="2000"/>
              <a:t>5) What is the purpose of %type and %</a:t>
            </a:r>
            <a:r>
              <a:rPr lang="en-US" sz="2000" err="1"/>
              <a:t>rowtype</a:t>
            </a:r>
            <a:r>
              <a:rPr lang="en-US" sz="2000"/>
              <a:t> in PLSQL</a:t>
            </a:r>
            <a:endParaRPr lang="en-IN" sz="2000"/>
          </a:p>
          <a:p>
            <a:pPr marL="0" indent="0">
              <a:buNone/>
            </a:pPr>
            <a:r>
              <a:rPr lang="en-IN" sz="2000"/>
              <a:t>6)</a:t>
            </a:r>
            <a:r>
              <a:rPr lang="en-US" sz="2000"/>
              <a:t> What do you understand by PL/SQL cursors?</a:t>
            </a:r>
          </a:p>
          <a:p>
            <a:pPr marL="0" indent="0">
              <a:buNone/>
            </a:pPr>
            <a:r>
              <a:rPr lang="en-US" sz="2000"/>
              <a:t>7)List the characteristics of PL/SQL?</a:t>
            </a:r>
          </a:p>
          <a:p>
            <a:pPr marL="0" indent="0">
              <a:buNone/>
            </a:pPr>
            <a:r>
              <a:rPr lang="en-US" sz="2000"/>
              <a:t>8) What are COMMIT, ROLLBACK, and SAVEPOINT?</a:t>
            </a:r>
          </a:p>
          <a:p>
            <a:pPr marL="0" indent="0">
              <a:buNone/>
            </a:pPr>
            <a:r>
              <a:rPr lang="en-US" sz="2000"/>
              <a:t>9) What is a Transaction?</a:t>
            </a:r>
          </a:p>
          <a:p>
            <a:pPr marL="0" indent="0">
              <a:buNone/>
            </a:pPr>
            <a:r>
              <a:rPr lang="en-US" sz="2000"/>
              <a:t>10) When do we go for normalizing a relation?</a:t>
            </a:r>
          </a:p>
        </p:txBody>
      </p:sp>
    </p:spTree>
    <p:extLst>
      <p:ext uri="{BB962C8B-B14F-4D97-AF65-F5344CB8AC3E}">
        <p14:creationId xmlns:p14="http://schemas.microsoft.com/office/powerpoint/2010/main" val="4107541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" y="0"/>
            <a:ext cx="8229240" cy="1142640"/>
          </a:xfrm>
        </p:spPr>
        <p:txBody>
          <a:bodyPr/>
          <a:lstStyle/>
          <a:p>
            <a:pPr algn="ctr"/>
            <a:r>
              <a:rPr lang="en-US" sz="2800"/>
              <a:t>Text books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29064" y="872196"/>
            <a:ext cx="8475785" cy="4578313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Cambria" pitchFamily="18" charset="0"/>
              </a:rPr>
              <a:t>Abraham </a:t>
            </a:r>
            <a:r>
              <a:rPr lang="en-US" sz="2400" err="1">
                <a:latin typeface="Cambria" pitchFamily="18" charset="0"/>
              </a:rPr>
              <a:t>Silberschatz</a:t>
            </a:r>
            <a:r>
              <a:rPr lang="en-US" sz="2400">
                <a:latin typeface="Cambria" pitchFamily="18" charset="0"/>
              </a:rPr>
              <a:t>, Henry F </a:t>
            </a:r>
            <a:r>
              <a:rPr lang="en-US" sz="2400" err="1">
                <a:latin typeface="Cambria" pitchFamily="18" charset="0"/>
              </a:rPr>
              <a:t>Korth</a:t>
            </a:r>
            <a:r>
              <a:rPr lang="en-US" sz="2400">
                <a:latin typeface="Cambria" pitchFamily="18" charset="0"/>
              </a:rPr>
              <a:t>, S. </a:t>
            </a:r>
            <a:r>
              <a:rPr lang="en-US" sz="2400" err="1">
                <a:latin typeface="Cambria" pitchFamily="18" charset="0"/>
              </a:rPr>
              <a:t>Sudarshan</a:t>
            </a:r>
            <a:r>
              <a:rPr lang="en-US" sz="2400">
                <a:latin typeface="Cambria" pitchFamily="18" charset="0"/>
              </a:rPr>
              <a:t>, Database System Concepts, 6th Edition, McGraw-Hill International Edition, 2010.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err="1">
                <a:latin typeface="Cambria" pitchFamily="18" charset="0"/>
              </a:rPr>
              <a:t>Raghu</a:t>
            </a:r>
            <a:r>
              <a:rPr lang="en-US" sz="2400">
                <a:latin typeface="Cambria" pitchFamily="18" charset="0"/>
              </a:rPr>
              <a:t> </a:t>
            </a:r>
            <a:r>
              <a:rPr lang="en-US" sz="2400" err="1">
                <a:latin typeface="Cambria" pitchFamily="18" charset="0"/>
              </a:rPr>
              <a:t>Ramakrishnan</a:t>
            </a:r>
            <a:r>
              <a:rPr lang="en-US" sz="2400">
                <a:latin typeface="Cambria" pitchFamily="18" charset="0"/>
              </a:rPr>
              <a:t>, Johannes </a:t>
            </a:r>
            <a:r>
              <a:rPr lang="en-US" sz="2400" err="1">
                <a:latin typeface="Cambria" pitchFamily="18" charset="0"/>
              </a:rPr>
              <a:t>Gehrke</a:t>
            </a:r>
            <a:r>
              <a:rPr lang="en-US" sz="2400">
                <a:latin typeface="Cambria" pitchFamily="18" charset="0"/>
              </a:rPr>
              <a:t>, Database Management Systems, Third Edition, McGraw-Hill International Edition, 2003.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err="1">
                <a:latin typeface="Cambria" pitchFamily="18" charset="0"/>
              </a:rPr>
              <a:t>Elmasri</a:t>
            </a:r>
            <a:r>
              <a:rPr lang="en-US" sz="2400">
                <a:latin typeface="Cambria" pitchFamily="18" charset="0"/>
              </a:rPr>
              <a:t>, </a:t>
            </a:r>
            <a:r>
              <a:rPr lang="en-US" sz="2400" err="1">
                <a:latin typeface="Cambria" pitchFamily="18" charset="0"/>
              </a:rPr>
              <a:t>Navathe</a:t>
            </a:r>
            <a:r>
              <a:rPr lang="en-US" sz="2400">
                <a:latin typeface="Cambria" pitchFamily="18" charset="0"/>
              </a:rPr>
              <a:t>, </a:t>
            </a:r>
            <a:r>
              <a:rPr lang="en-US" sz="2400" err="1">
                <a:latin typeface="Cambria" pitchFamily="18" charset="0"/>
              </a:rPr>
              <a:t>Somayajulu</a:t>
            </a:r>
            <a:r>
              <a:rPr lang="en-US" sz="2400">
                <a:latin typeface="Cambria" pitchFamily="18" charset="0"/>
              </a:rPr>
              <a:t> and Gupta, Fundamentals of Database System, 6 </a:t>
            </a:r>
            <a:r>
              <a:rPr lang="en-US" sz="2400" err="1">
                <a:latin typeface="Cambria" pitchFamily="18" charset="0"/>
              </a:rPr>
              <a:t>th</a:t>
            </a:r>
            <a:r>
              <a:rPr lang="en-US" sz="2400">
                <a:latin typeface="Cambria" pitchFamily="18" charset="0"/>
              </a:rPr>
              <a:t> Edition, Pearson Education, 2011.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err="1">
                <a:latin typeface="Cambria" pitchFamily="18" charset="0"/>
              </a:rPr>
              <a:t>Patric</a:t>
            </a:r>
            <a:r>
              <a:rPr lang="en-US" sz="2400">
                <a:latin typeface="Cambria" pitchFamily="18" charset="0"/>
              </a:rPr>
              <a:t> O’Neil, Elizabeth O’Neil, Database-principles, programming, </a:t>
            </a:r>
            <a:r>
              <a:rPr lang="en-US" sz="2400" err="1">
                <a:latin typeface="Cambria" pitchFamily="18" charset="0"/>
              </a:rPr>
              <a:t>andperformance,Morgan</a:t>
            </a:r>
            <a:r>
              <a:rPr lang="en-US" sz="2400">
                <a:latin typeface="Cambria" pitchFamily="18" charset="0"/>
              </a:rPr>
              <a:t> Kaufmann Publishers, 2001.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B37B-BBCD-4E07-8B77-9EDFA7FE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69B3-0B62-44CB-9838-AED8FA34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799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IN" b="1">
                <a:hlinkClick r:id="rId2"/>
              </a:rPr>
              <a:t>Text References:</a:t>
            </a:r>
          </a:p>
          <a:p>
            <a:pPr marL="514350" indent="-514350">
              <a:buFont typeface="+mj-lt"/>
              <a:buAutoNum type="arabicPeriod"/>
            </a:pPr>
            <a:r>
              <a:rPr lang="en-IN">
                <a:hlinkClick r:id="rId2"/>
              </a:rPr>
              <a:t>https://www.guru99.com/pl-sql-cursor.html</a:t>
            </a:r>
            <a:endParaRPr lang="en-IN"/>
          </a:p>
          <a:p>
            <a:pPr marL="514350" indent="-514350">
              <a:buFont typeface="+mj-lt"/>
              <a:buAutoNum type="arabicPeriod"/>
            </a:pPr>
            <a:r>
              <a:rPr lang="en-IN">
                <a:hlinkClick r:id="rId3"/>
              </a:rPr>
              <a:t>https://blogs.oracle.com/oraclemagazine/working-with-cursors</a:t>
            </a:r>
            <a:endParaRPr lang="en-IN"/>
          </a:p>
          <a:p>
            <a:pPr marL="514350" indent="-514350">
              <a:buFont typeface="+mj-lt"/>
              <a:buAutoNum type="arabicPeriod"/>
            </a:pPr>
            <a:r>
              <a:rPr lang="en-IN">
                <a:hlinkClick r:id="rId4"/>
              </a:rPr>
              <a:t>http://www2.cs.uh.edu/~ceick/6340/lab/Labs/Lab8/cursors.htm</a:t>
            </a:r>
            <a:endParaRPr lang="en-IN"/>
          </a:p>
          <a:p>
            <a:pPr marL="514350" indent="-514350">
              <a:buNone/>
            </a:pPr>
            <a:r>
              <a:rPr lang="en-IN" b="1">
                <a:hlinkClick r:id="rId5"/>
              </a:rPr>
              <a:t>Video Link:</a:t>
            </a:r>
          </a:p>
          <a:p>
            <a:pPr marL="514350" indent="-514350">
              <a:buFont typeface="+mj-lt"/>
              <a:buAutoNum type="arabicPeriod"/>
            </a:pPr>
            <a:r>
              <a:rPr lang="en-IN">
                <a:hlinkClick r:id="rId5"/>
              </a:rPr>
              <a:t>https://www.youtube.com/watch?v=_snAMqCBitg</a:t>
            </a:r>
            <a:endParaRPr lang="en-IN"/>
          </a:p>
          <a:p>
            <a:pPr marL="514350" indent="-514350">
              <a:buFont typeface="+mj-lt"/>
              <a:buAutoNum type="arabicPeriod"/>
            </a:pPr>
            <a:endParaRPr lang="en-IN"/>
          </a:p>
          <a:p>
            <a:pPr marL="514350" indent="-514350">
              <a:buFont typeface="+mj-lt"/>
              <a:buAutoNum type="arabicPeriod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4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/>
              <a:t> </a:t>
            </a:r>
          </a:p>
          <a:p>
            <a:pPr algn="ctr">
              <a:buNone/>
            </a:pPr>
            <a:r>
              <a:rPr lang="en-US" sz="1400" u="sng">
                <a:solidFill>
                  <a:srgbClr val="FF0000"/>
                </a:solidFill>
              </a:rPr>
              <a:t>PLSQL SELECT STATEMENT</a:t>
            </a:r>
            <a:endParaRPr lang="en-US" sz="14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/>
              <a:t> </a:t>
            </a:r>
          </a:p>
          <a:p>
            <a:pPr>
              <a:buNone/>
            </a:pPr>
            <a:r>
              <a:rPr lang="en-US" sz="1400" b="1">
                <a:solidFill>
                  <a:srgbClr val="FF0000"/>
                </a:solidFill>
              </a:rPr>
              <a:t>Syntax: </a:t>
            </a:r>
            <a:endParaRPr lang="en-US" sz="14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/>
              <a:t>  SELECT[DISTINCT] &lt;</a:t>
            </a:r>
            <a:r>
              <a:rPr lang="en-US" sz="1400" err="1"/>
              <a:t>select_list</a:t>
            </a:r>
            <a:r>
              <a:rPr lang="en-US" sz="1400"/>
              <a:t>&gt;</a:t>
            </a:r>
          </a:p>
          <a:p>
            <a:pPr>
              <a:buNone/>
            </a:pPr>
            <a:r>
              <a:rPr lang="en-US" sz="1400"/>
              <a:t>   INTO &lt;</a:t>
            </a:r>
            <a:r>
              <a:rPr lang="en-US" sz="1400" err="1"/>
              <a:t>variable_list</a:t>
            </a:r>
            <a:r>
              <a:rPr lang="en-US" sz="1400"/>
              <a:t>&gt;|&lt;</a:t>
            </a:r>
            <a:r>
              <a:rPr lang="en-US" sz="1400" err="1"/>
              <a:t>record_name</a:t>
            </a:r>
            <a:r>
              <a:rPr lang="en-US" sz="1400"/>
              <a:t>&gt;</a:t>
            </a:r>
          </a:p>
          <a:p>
            <a:pPr>
              <a:buNone/>
            </a:pPr>
            <a:r>
              <a:rPr lang="en-US" sz="1400"/>
              <a:t>   FROM &lt;</a:t>
            </a:r>
            <a:r>
              <a:rPr lang="en-US" sz="1400" err="1"/>
              <a:t>table_list</a:t>
            </a:r>
            <a:r>
              <a:rPr lang="en-US" sz="1400"/>
              <a:t>&gt;</a:t>
            </a:r>
          </a:p>
          <a:p>
            <a:pPr>
              <a:buNone/>
            </a:pPr>
            <a:r>
              <a:rPr lang="en-US" sz="1400"/>
              <a:t>   [WHERE &lt;conditions&gt;]</a:t>
            </a:r>
          </a:p>
          <a:p>
            <a:pPr>
              <a:buNone/>
            </a:pPr>
            <a:r>
              <a:rPr lang="en-US" sz="1400"/>
              <a:t>   [GROUP BY &lt;</a:t>
            </a:r>
            <a:r>
              <a:rPr lang="en-US" sz="1400" err="1"/>
              <a:t>group_by_list</a:t>
            </a:r>
            <a:r>
              <a:rPr lang="en-US" sz="1400"/>
              <a:t>&gt;]</a:t>
            </a:r>
          </a:p>
          <a:p>
            <a:pPr>
              <a:buNone/>
            </a:pPr>
            <a:r>
              <a:rPr lang="en-US" sz="1400"/>
              <a:t>   [HAVING &lt;</a:t>
            </a:r>
            <a:r>
              <a:rPr lang="en-US" sz="1400" err="1"/>
              <a:t>search_conditions</a:t>
            </a:r>
            <a:r>
              <a:rPr lang="en-US" sz="1400"/>
              <a:t>&gt;]</a:t>
            </a:r>
          </a:p>
          <a:p>
            <a:pPr>
              <a:buNone/>
            </a:pPr>
            <a:r>
              <a:rPr lang="en-US" sz="1400"/>
              <a:t>   [ORDER BY &lt;</a:t>
            </a:r>
            <a:r>
              <a:rPr lang="en-US" sz="1400" err="1"/>
              <a:t>order_list</a:t>
            </a:r>
            <a:r>
              <a:rPr lang="en-US" sz="1400"/>
              <a:t>&gt; [ASC | DESC] ];</a:t>
            </a:r>
          </a:p>
          <a:p>
            <a:pPr>
              <a:buNone/>
            </a:pPr>
            <a:r>
              <a:rPr lang="en-US" sz="1400"/>
              <a:t>   </a:t>
            </a:r>
          </a:p>
          <a:p>
            <a:r>
              <a:rPr lang="en-US" sz="1400">
                <a:solidFill>
                  <a:srgbClr val="0070C0"/>
                </a:solidFill>
              </a:rPr>
              <a:t>Should return a single row value</a:t>
            </a:r>
          </a:p>
          <a:p>
            <a:r>
              <a:rPr lang="en-US" sz="1400">
                <a:solidFill>
                  <a:srgbClr val="0070C0"/>
                </a:solidFill>
              </a:rPr>
              <a:t>Should return a row</a:t>
            </a:r>
          </a:p>
          <a:p>
            <a:r>
              <a:rPr lang="en-US" sz="1400">
                <a:solidFill>
                  <a:srgbClr val="0070C0"/>
                </a:solidFill>
              </a:rPr>
              <a:t>Number of columns should match with number of variables</a:t>
            </a:r>
          </a:p>
          <a:p>
            <a:r>
              <a:rPr lang="en-US" sz="1400">
                <a:solidFill>
                  <a:srgbClr val="0070C0"/>
                </a:solidFill>
              </a:rPr>
              <a:t>Data types of columns should match with the data type of the variables.</a:t>
            </a:r>
          </a:p>
          <a:p>
            <a:pPr>
              <a:buNone/>
            </a:pPr>
            <a:r>
              <a:rPr lang="en-US" sz="1400"/>
              <a:t> </a:t>
            </a:r>
          </a:p>
          <a:p>
            <a:pPr>
              <a:buNone/>
            </a:pPr>
            <a:r>
              <a:rPr lang="en-US" sz="1400">
                <a:solidFill>
                  <a:srgbClr val="FF0000"/>
                </a:solidFill>
              </a:rPr>
              <a:t>PLSQL data types:</a:t>
            </a:r>
          </a:p>
          <a:p>
            <a:pPr lvl="0">
              <a:buNone/>
            </a:pPr>
            <a:r>
              <a:rPr lang="en-US" sz="1400">
                <a:solidFill>
                  <a:srgbClr val="0070C0"/>
                </a:solidFill>
              </a:rPr>
              <a:t>%TYPE </a:t>
            </a:r>
            <a:r>
              <a:rPr lang="en-US" sz="1400"/>
              <a:t>:           </a:t>
            </a:r>
            <a:r>
              <a:rPr lang="en-US" sz="1400" err="1"/>
              <a:t>v_sname</a:t>
            </a:r>
            <a:r>
              <a:rPr lang="en-US" sz="1400"/>
              <a:t>           </a:t>
            </a:r>
            <a:r>
              <a:rPr lang="en-US" sz="1400" err="1"/>
              <a:t>Sailors.sname%type</a:t>
            </a:r>
            <a:r>
              <a:rPr lang="en-US" sz="1400"/>
              <a:t> </a:t>
            </a:r>
          </a:p>
          <a:p>
            <a:pPr lvl="0">
              <a:buNone/>
            </a:pPr>
            <a:r>
              <a:rPr lang="en-US" sz="1400">
                <a:solidFill>
                  <a:srgbClr val="0070C0"/>
                </a:solidFill>
              </a:rPr>
              <a:t>%ROWTYPE </a:t>
            </a:r>
            <a:r>
              <a:rPr lang="en-US" sz="1400"/>
              <a:t>: </a:t>
            </a:r>
            <a:r>
              <a:rPr lang="en-US" sz="1400" err="1"/>
              <a:t>rec_sailors</a:t>
            </a:r>
            <a:r>
              <a:rPr lang="en-US" sz="1400"/>
              <a:t>         </a:t>
            </a:r>
            <a:r>
              <a:rPr lang="en-US" sz="1400" err="1"/>
              <a:t>Sailors%rowtype</a:t>
            </a:r>
            <a:endParaRPr lang="en-US" sz="1400"/>
          </a:p>
          <a:p>
            <a:pPr algn="ctr">
              <a:buNone/>
            </a:pPr>
            <a:endParaRPr lang="en-US"/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69" y="282723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 </a:t>
            </a:r>
            <a:r>
              <a:rPr lang="en-US" sz="2000" b="1"/>
              <a:t> </a:t>
            </a:r>
          </a:p>
          <a:p>
            <a:pPr lvl="0">
              <a:buNone/>
            </a:pPr>
            <a:r>
              <a:rPr lang="en-US" sz="2000" b="1">
                <a:solidFill>
                  <a:srgbClr val="FF0000"/>
                </a:solidFill>
              </a:rPr>
              <a:t>Examples:</a:t>
            </a:r>
            <a:endParaRPr lang="en-US" sz="2000" b="1">
              <a:solidFill>
                <a:srgbClr val="FF0000"/>
              </a:solidFill>
              <a:cs typeface="Calibri"/>
            </a:endParaRPr>
          </a:p>
          <a:p>
            <a:pPr>
              <a:buNone/>
            </a:pPr>
            <a:r>
              <a:rPr lang="en-US" sz="2000" b="1"/>
              <a:t>1. Program to illustrate PLSQL Select statement (column type)</a:t>
            </a:r>
            <a:endParaRPr lang="en-US" sz="2000" b="1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/>
              <a:t>Declare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 err="1"/>
              <a:t>V_sid</a:t>
            </a:r>
            <a:r>
              <a:rPr lang="en-US" sz="2000"/>
              <a:t> </a:t>
            </a:r>
            <a:r>
              <a:rPr lang="en-US" sz="2000" err="1"/>
              <a:t>Sailors.sid%type</a:t>
            </a:r>
            <a:r>
              <a:rPr lang="en-US" sz="2000"/>
              <a:t>:=&amp;</a:t>
            </a:r>
            <a:r>
              <a:rPr lang="en-US" sz="2000" err="1"/>
              <a:t>sid</a:t>
            </a:r>
            <a:r>
              <a:rPr lang="en-US" sz="2000"/>
              <a:t>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 err="1"/>
              <a:t>V_sname</a:t>
            </a:r>
            <a:r>
              <a:rPr lang="en-US" sz="2000"/>
              <a:t> </a:t>
            </a:r>
            <a:r>
              <a:rPr lang="en-US" sz="2000" err="1"/>
              <a:t>Sailors.sname%type</a:t>
            </a:r>
            <a:r>
              <a:rPr lang="en-US" sz="2000"/>
              <a:t>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 err="1"/>
              <a:t>V_rating</a:t>
            </a:r>
            <a:r>
              <a:rPr lang="en-US" sz="2000"/>
              <a:t> Sailors.rating%type;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 err="1"/>
              <a:t>V_age</a:t>
            </a:r>
            <a:r>
              <a:rPr lang="en-US" sz="2000"/>
              <a:t> </a:t>
            </a:r>
            <a:r>
              <a:rPr lang="en-US" sz="2000" err="1"/>
              <a:t>Sailors.age%type</a:t>
            </a:r>
            <a:r>
              <a:rPr lang="en-US" sz="2000"/>
              <a:t>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Begin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Select </a:t>
            </a:r>
            <a:r>
              <a:rPr lang="en-US" sz="2000" err="1"/>
              <a:t>sid,sname,rating,age</a:t>
            </a:r>
            <a:endParaRPr lang="en-US" sz="2000"/>
          </a:p>
          <a:p>
            <a:pPr>
              <a:buNone/>
            </a:pPr>
            <a:r>
              <a:rPr lang="en-US" sz="2000"/>
              <a:t>  Into </a:t>
            </a:r>
            <a:r>
              <a:rPr lang="en-US" sz="2000" err="1"/>
              <a:t>V_sid,V_sname,V_rating,V_age</a:t>
            </a:r>
            <a:endParaRPr lang="en-US" sz="2000"/>
          </a:p>
          <a:p>
            <a:pPr>
              <a:buNone/>
            </a:pPr>
            <a:r>
              <a:rPr lang="en-US" sz="2000"/>
              <a:t>  From Sailors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Where </a:t>
            </a:r>
            <a:r>
              <a:rPr lang="en-US" sz="2000" err="1"/>
              <a:t>sid</a:t>
            </a:r>
            <a:r>
              <a:rPr lang="en-US" sz="2000"/>
              <a:t>=</a:t>
            </a:r>
            <a:r>
              <a:rPr lang="en-US" sz="2000" err="1"/>
              <a:t>V_sid</a:t>
            </a:r>
            <a:r>
              <a:rPr lang="en-US" sz="2000"/>
              <a:t>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 </a:t>
            </a:r>
            <a:r>
              <a:rPr lang="en-US" sz="2000" err="1"/>
              <a:t>Dbms_output.put_line</a:t>
            </a:r>
            <a:r>
              <a:rPr lang="en-US" sz="2000"/>
              <a:t> ('</a:t>
            </a:r>
            <a:r>
              <a:rPr lang="en-US" sz="2000" err="1"/>
              <a:t>Sailor_id</a:t>
            </a:r>
            <a:r>
              <a:rPr lang="en-US" sz="2000"/>
              <a:t>: '||</a:t>
            </a:r>
            <a:r>
              <a:rPr lang="en-US" sz="2000" err="1"/>
              <a:t>V_sid</a:t>
            </a:r>
            <a:r>
              <a:rPr lang="en-US" sz="2000"/>
              <a:t>);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 ('</a:t>
            </a:r>
            <a:r>
              <a:rPr lang="en-US" sz="2000" err="1"/>
              <a:t>Sailor_name</a:t>
            </a:r>
            <a:r>
              <a:rPr lang="en-US" sz="2000"/>
              <a:t>: '||</a:t>
            </a:r>
            <a:r>
              <a:rPr lang="en-US" sz="2000" err="1"/>
              <a:t>V_sname</a:t>
            </a:r>
            <a:r>
              <a:rPr lang="en-US" sz="2000"/>
              <a:t>);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 ('</a:t>
            </a:r>
            <a:r>
              <a:rPr lang="en-US" sz="2000" err="1"/>
              <a:t>Sailor_rating</a:t>
            </a:r>
            <a:r>
              <a:rPr lang="en-US" sz="2000"/>
              <a:t>: '||</a:t>
            </a:r>
            <a:r>
              <a:rPr lang="en-US" sz="2000" err="1"/>
              <a:t>V_rating</a:t>
            </a:r>
            <a:r>
              <a:rPr lang="en-US" sz="2000"/>
              <a:t>);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 ('</a:t>
            </a:r>
            <a:r>
              <a:rPr lang="en-US" sz="2000" err="1"/>
              <a:t>Sailor_age</a:t>
            </a:r>
            <a:r>
              <a:rPr lang="en-US" sz="2000"/>
              <a:t>: '||</a:t>
            </a:r>
            <a:r>
              <a:rPr lang="en-US" sz="2000" err="1"/>
              <a:t>V_age</a:t>
            </a:r>
            <a:r>
              <a:rPr lang="en-US" sz="2000"/>
              <a:t>);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End;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/>
              <a:t>/</a:t>
            </a:r>
            <a:endParaRPr lang="en-US" sz="2000">
              <a:cs typeface="Calibri"/>
            </a:endParaRPr>
          </a:p>
          <a:p>
            <a:pPr lvl="0"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 lvl="0">
              <a:buNone/>
            </a:pPr>
            <a:r>
              <a:rPr lang="en-US" sz="2000" b="1"/>
              <a:t>2. Program to illustrate PLSQL Select statement (row type)</a:t>
            </a:r>
          </a:p>
          <a:p>
            <a:pPr>
              <a:buNone/>
            </a:pPr>
            <a:r>
              <a:rPr lang="en-US" sz="2000"/>
              <a:t>Declare</a:t>
            </a:r>
          </a:p>
          <a:p>
            <a:pPr>
              <a:buNone/>
            </a:pPr>
            <a:r>
              <a:rPr lang="en-US" sz="2000" err="1"/>
              <a:t>V_sid</a:t>
            </a:r>
            <a:r>
              <a:rPr lang="en-US" sz="2000"/>
              <a:t> </a:t>
            </a:r>
            <a:r>
              <a:rPr lang="en-US" sz="2000" err="1"/>
              <a:t>Sailors.sid%type</a:t>
            </a:r>
            <a:r>
              <a:rPr lang="en-US" sz="2000"/>
              <a:t>:=&amp;</a:t>
            </a:r>
            <a:r>
              <a:rPr lang="en-US" sz="2000" err="1"/>
              <a:t>sid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 err="1"/>
              <a:t>Rec_sailors</a:t>
            </a:r>
            <a:r>
              <a:rPr lang="en-US" sz="2000"/>
              <a:t> </a:t>
            </a:r>
            <a:r>
              <a:rPr lang="en-US" sz="2000" err="1"/>
              <a:t>Sailors%rowtype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/>
              <a:t>Begin</a:t>
            </a:r>
          </a:p>
          <a:p>
            <a:pPr>
              <a:buNone/>
            </a:pPr>
            <a:r>
              <a:rPr lang="en-US" sz="2000"/>
              <a:t>Select *</a:t>
            </a:r>
          </a:p>
          <a:p>
            <a:pPr>
              <a:buNone/>
            </a:pPr>
            <a:r>
              <a:rPr lang="en-US" sz="2000"/>
              <a:t>    Into </a:t>
            </a:r>
            <a:r>
              <a:rPr lang="en-US" sz="2000" err="1"/>
              <a:t>Rec_sailors</a:t>
            </a:r>
            <a:endParaRPr lang="en-US" sz="2000"/>
          </a:p>
          <a:p>
            <a:pPr>
              <a:buNone/>
            </a:pPr>
            <a:r>
              <a:rPr lang="en-US" sz="2000"/>
              <a:t>   From Sailors</a:t>
            </a:r>
          </a:p>
          <a:p>
            <a:pPr>
              <a:buNone/>
            </a:pPr>
            <a:r>
              <a:rPr lang="en-US" sz="2000"/>
              <a:t>Where </a:t>
            </a:r>
            <a:r>
              <a:rPr lang="en-US" sz="2000" err="1"/>
              <a:t>sid</a:t>
            </a:r>
            <a:r>
              <a:rPr lang="en-US" sz="2000"/>
              <a:t>=</a:t>
            </a:r>
            <a:r>
              <a:rPr lang="en-US" sz="2000" err="1"/>
              <a:t>V_sid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 ('</a:t>
            </a:r>
            <a:r>
              <a:rPr lang="en-US" sz="2000" err="1"/>
              <a:t>Sailor_id</a:t>
            </a:r>
            <a:r>
              <a:rPr lang="en-US" sz="2000"/>
              <a:t>: '||</a:t>
            </a:r>
            <a:r>
              <a:rPr lang="en-US" sz="2000" err="1"/>
              <a:t>V_sid</a:t>
            </a:r>
            <a:r>
              <a:rPr lang="en-US" sz="2000"/>
              <a:t>);</a:t>
            </a:r>
          </a:p>
          <a:p>
            <a:pPr>
              <a:buNone/>
            </a:pPr>
            <a:r>
              <a:rPr lang="en-US" sz="2000"/>
              <a:t> </a:t>
            </a:r>
            <a:r>
              <a:rPr lang="en-US" sz="2000" err="1"/>
              <a:t>Dbms_output.put_line</a:t>
            </a:r>
            <a:r>
              <a:rPr lang="en-US" sz="2000"/>
              <a:t> ('</a:t>
            </a:r>
            <a:r>
              <a:rPr lang="en-US" sz="2000" err="1"/>
              <a:t>Sailor_name</a:t>
            </a:r>
            <a:r>
              <a:rPr lang="en-US" sz="2000"/>
              <a:t>: '||</a:t>
            </a:r>
            <a:r>
              <a:rPr lang="en-US" sz="2000" err="1"/>
              <a:t>Rec_sailors.sname</a:t>
            </a:r>
            <a:r>
              <a:rPr lang="en-US" sz="2000"/>
              <a:t>);</a:t>
            </a:r>
          </a:p>
          <a:p>
            <a:pPr>
              <a:buNone/>
            </a:pPr>
            <a:r>
              <a:rPr lang="en-US" sz="2000"/>
              <a:t> </a:t>
            </a:r>
            <a:r>
              <a:rPr lang="en-US" sz="2000" err="1"/>
              <a:t>Dbms_output.put_line</a:t>
            </a:r>
            <a:r>
              <a:rPr lang="en-US" sz="2000"/>
              <a:t> ('</a:t>
            </a:r>
            <a:r>
              <a:rPr lang="en-US" sz="2000" err="1"/>
              <a:t>Sailor_rating</a:t>
            </a:r>
            <a:r>
              <a:rPr lang="en-US" sz="2000"/>
              <a:t>: '||</a:t>
            </a:r>
            <a:r>
              <a:rPr lang="en-US" sz="2000" err="1"/>
              <a:t>Rec_sailors.rating</a:t>
            </a:r>
            <a:r>
              <a:rPr lang="en-US" sz="2000"/>
              <a:t>);</a:t>
            </a:r>
          </a:p>
          <a:p>
            <a:pPr>
              <a:buNone/>
            </a:pPr>
            <a:r>
              <a:rPr lang="en-US" sz="2000"/>
              <a:t> </a:t>
            </a:r>
            <a:r>
              <a:rPr lang="en-US" sz="2000" err="1"/>
              <a:t>Dbms_output.put_line</a:t>
            </a:r>
            <a:r>
              <a:rPr lang="en-US" sz="2000"/>
              <a:t> ('</a:t>
            </a:r>
            <a:r>
              <a:rPr lang="en-US" sz="2000" err="1"/>
              <a:t>Sailor_age</a:t>
            </a:r>
            <a:r>
              <a:rPr lang="en-US" sz="2000"/>
              <a:t>: '||Rec_sailors.age);</a:t>
            </a:r>
          </a:p>
          <a:p>
            <a:pPr>
              <a:buNone/>
            </a:pPr>
            <a:r>
              <a:rPr lang="en-US" sz="2000"/>
              <a:t>End;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 lvl="0"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400"/>
              <a:t> </a:t>
            </a:r>
          </a:p>
          <a:p>
            <a:pPr algn="ctr">
              <a:buNone/>
            </a:pPr>
            <a:r>
              <a:rPr lang="en-US" sz="1800" u="sng">
                <a:solidFill>
                  <a:srgbClr val="FF0000"/>
                </a:solidFill>
              </a:rPr>
              <a:t>PLSQL -CURSORS</a:t>
            </a:r>
            <a:endParaRPr lang="en-US" sz="18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/>
              <a:t> </a:t>
            </a:r>
          </a:p>
          <a:p>
            <a:pPr>
              <a:buNone/>
            </a:pPr>
            <a:r>
              <a:rPr lang="en-US" sz="1600">
                <a:solidFill>
                  <a:srgbClr val="0070C0"/>
                </a:solidFill>
              </a:rPr>
              <a:t>Cursor is a work area to store multiple records from the database table. </a:t>
            </a:r>
          </a:p>
          <a:p>
            <a:pPr>
              <a:buNone/>
            </a:pPr>
            <a:r>
              <a:rPr lang="en-US" sz="1600">
                <a:solidFill>
                  <a:srgbClr val="0070C0"/>
                </a:solidFill>
              </a:rPr>
              <a:t>In PLSQL whenever select statement returns more than one row, a cursor is used.</a:t>
            </a:r>
          </a:p>
          <a:p>
            <a:pPr>
              <a:buNone/>
            </a:pPr>
            <a:endParaRPr lang="en-US" sz="1600">
              <a:solidFill>
                <a:srgbClr val="0070C0"/>
              </a:solidFill>
            </a:endParaRPr>
          </a:p>
          <a:p>
            <a:pPr lvl="0">
              <a:buNone/>
            </a:pPr>
            <a:r>
              <a:rPr lang="en-US" sz="1600" u="sng">
                <a:solidFill>
                  <a:srgbClr val="0070C0"/>
                </a:solidFill>
              </a:rPr>
              <a:t>Implicit cursor: </a:t>
            </a:r>
            <a:r>
              <a:rPr lang="en-US" sz="1600">
                <a:solidFill>
                  <a:srgbClr val="0070C0"/>
                </a:solidFill>
              </a:rPr>
              <a:t>defined by system after every DML or PLSQL select statement execution</a:t>
            </a:r>
          </a:p>
          <a:p>
            <a:pPr lvl="0">
              <a:buNone/>
            </a:pPr>
            <a:r>
              <a:rPr lang="en-US" sz="1600" u="sng">
                <a:solidFill>
                  <a:srgbClr val="0070C0"/>
                </a:solidFill>
              </a:rPr>
              <a:t>Explicit cursor: </a:t>
            </a:r>
            <a:r>
              <a:rPr lang="en-US" sz="1600">
                <a:solidFill>
                  <a:srgbClr val="0070C0"/>
                </a:solidFill>
              </a:rPr>
              <a:t>defined by users.</a:t>
            </a:r>
          </a:p>
          <a:p>
            <a:pPr>
              <a:buNone/>
            </a:pPr>
            <a:r>
              <a:rPr lang="en-US" sz="1600">
                <a:solidFill>
                  <a:srgbClr val="0070C0"/>
                </a:solidFill>
              </a:rPr>
              <a:t> </a:t>
            </a:r>
          </a:p>
          <a:p>
            <a:pPr>
              <a:buNone/>
            </a:pPr>
            <a:r>
              <a:rPr lang="en-US" sz="1600" u="sng">
                <a:solidFill>
                  <a:srgbClr val="0070C0"/>
                </a:solidFill>
              </a:rPr>
              <a:t>Explicit Cursor has 4 parts:</a:t>
            </a:r>
          </a:p>
          <a:p>
            <a:pPr>
              <a:buNone/>
            </a:pPr>
            <a:r>
              <a:rPr lang="en-US" sz="1600">
                <a:solidFill>
                  <a:srgbClr val="0070C0"/>
                </a:solidFill>
              </a:rPr>
              <a:t> </a:t>
            </a:r>
          </a:p>
          <a:p>
            <a:pPr lvl="0">
              <a:buNone/>
            </a:pPr>
            <a:r>
              <a:rPr lang="en-US" sz="1600">
                <a:solidFill>
                  <a:srgbClr val="0070C0"/>
                </a:solidFill>
              </a:rPr>
              <a:t>Cursor declaration - - in the declaration section</a:t>
            </a:r>
          </a:p>
          <a:p>
            <a:pPr lvl="0">
              <a:buNone/>
            </a:pPr>
            <a:r>
              <a:rPr lang="en-US" sz="1600">
                <a:solidFill>
                  <a:srgbClr val="0070C0"/>
                </a:solidFill>
              </a:rPr>
              <a:t>Opening Cursor - - - in the begin section</a:t>
            </a:r>
          </a:p>
          <a:p>
            <a:pPr lvl="0">
              <a:buNone/>
            </a:pPr>
            <a:r>
              <a:rPr lang="en-US" sz="1600">
                <a:solidFill>
                  <a:srgbClr val="0070C0"/>
                </a:solidFill>
              </a:rPr>
              <a:t>Reading Cursor- - - in the begin section</a:t>
            </a:r>
          </a:p>
          <a:p>
            <a:pPr lvl="0">
              <a:buNone/>
            </a:pPr>
            <a:r>
              <a:rPr lang="en-US" sz="1600">
                <a:solidFill>
                  <a:srgbClr val="0070C0"/>
                </a:solidFill>
              </a:rPr>
              <a:t>Closing Cursor- - - in the begin section</a:t>
            </a:r>
          </a:p>
          <a:p>
            <a:pPr algn="ctr">
              <a:buNone/>
            </a:pPr>
            <a:endParaRPr lang="en-US"/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400"/>
              <a:t> </a:t>
            </a:r>
          </a:p>
          <a:p>
            <a:pPr>
              <a:buNone/>
            </a:pPr>
            <a:r>
              <a:rPr lang="en-US" sz="1900">
                <a:solidFill>
                  <a:srgbClr val="FF0000"/>
                </a:solidFill>
              </a:rPr>
              <a:t>Syntax: </a:t>
            </a:r>
          </a:p>
          <a:p>
            <a:pPr>
              <a:buNone/>
            </a:pPr>
            <a:endParaRPr lang="en-US" sz="19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900" b="1"/>
              <a:t>Cursor declaration</a:t>
            </a:r>
            <a:r>
              <a:rPr lang="en-US" sz="1900"/>
              <a:t>:  CURSOR &lt;</a:t>
            </a:r>
            <a:r>
              <a:rPr lang="en-US" sz="1900" err="1"/>
              <a:t>cursor_name</a:t>
            </a:r>
            <a:r>
              <a:rPr lang="en-US" sz="1900"/>
              <a:t>&gt;</a:t>
            </a:r>
          </a:p>
          <a:p>
            <a:pPr>
              <a:buNone/>
            </a:pPr>
            <a:r>
              <a:rPr lang="en-US" sz="1900"/>
              <a:t>		             IS</a:t>
            </a:r>
          </a:p>
          <a:p>
            <a:pPr>
              <a:buNone/>
            </a:pPr>
            <a:r>
              <a:rPr lang="en-US" sz="1900"/>
              <a:t>                                    SELECT STATEMENT;</a:t>
            </a:r>
          </a:p>
          <a:p>
            <a:pPr>
              <a:buNone/>
            </a:pPr>
            <a:r>
              <a:rPr lang="en-US" sz="1900"/>
              <a:t>Example: 	            CURSOR </a:t>
            </a:r>
            <a:r>
              <a:rPr lang="en-US" sz="1900" err="1"/>
              <a:t>sail_cur</a:t>
            </a:r>
            <a:endParaRPr lang="en-US" sz="1900"/>
          </a:p>
          <a:p>
            <a:pPr>
              <a:buNone/>
            </a:pPr>
            <a:r>
              <a:rPr lang="en-US" sz="1900"/>
              <a:t>      	                           IS</a:t>
            </a:r>
          </a:p>
          <a:p>
            <a:pPr>
              <a:buNone/>
            </a:pPr>
            <a:r>
              <a:rPr lang="en-US" sz="1900"/>
              <a:t>      	                           Select * from Sailors;</a:t>
            </a:r>
          </a:p>
          <a:p>
            <a:pPr>
              <a:buNone/>
            </a:pPr>
            <a:r>
              <a:rPr lang="en-US" sz="1900"/>
              <a:t> </a:t>
            </a:r>
          </a:p>
          <a:p>
            <a:pPr>
              <a:buNone/>
            </a:pPr>
            <a:endParaRPr lang="en-US" sz="1900"/>
          </a:p>
          <a:p>
            <a:pPr>
              <a:buNone/>
            </a:pPr>
            <a:r>
              <a:rPr lang="en-US" sz="1900" b="1"/>
              <a:t>Opening Cursor</a:t>
            </a:r>
            <a:r>
              <a:rPr lang="en-US" sz="1900"/>
              <a:t>:      OPEN &lt;</a:t>
            </a:r>
            <a:r>
              <a:rPr lang="en-US" sz="1900" err="1"/>
              <a:t>cursor_name</a:t>
            </a:r>
            <a:r>
              <a:rPr lang="en-US" sz="1900"/>
              <a:t>&gt;;</a:t>
            </a:r>
          </a:p>
          <a:p>
            <a:pPr>
              <a:buNone/>
            </a:pPr>
            <a:r>
              <a:rPr lang="en-US" sz="1900"/>
              <a:t>Example:	           OPEN </a:t>
            </a:r>
            <a:r>
              <a:rPr lang="en-US" sz="1900" err="1"/>
              <a:t>sail_cur</a:t>
            </a:r>
            <a:r>
              <a:rPr lang="en-US" sz="1900"/>
              <a:t>;</a:t>
            </a:r>
          </a:p>
          <a:p>
            <a:pPr>
              <a:buNone/>
            </a:pPr>
            <a:r>
              <a:rPr lang="en-US" sz="1900"/>
              <a:t> </a:t>
            </a:r>
          </a:p>
          <a:p>
            <a:pPr>
              <a:buNone/>
            </a:pPr>
            <a:r>
              <a:rPr lang="en-US" sz="1900" b="1"/>
              <a:t> </a:t>
            </a:r>
          </a:p>
          <a:p>
            <a:pPr>
              <a:buNone/>
            </a:pPr>
            <a:endParaRPr lang="en-US" sz="1900"/>
          </a:p>
          <a:p>
            <a:pPr>
              <a:buNone/>
            </a:pPr>
            <a:r>
              <a:rPr lang="en-US" sz="1900" b="1"/>
              <a:t>Reading Cursor:</a:t>
            </a:r>
            <a:r>
              <a:rPr lang="en-US" sz="1900"/>
              <a:t>      FETCH &lt;</a:t>
            </a:r>
            <a:r>
              <a:rPr lang="en-US" sz="1900" err="1"/>
              <a:t>cursor_name</a:t>
            </a:r>
            <a:r>
              <a:rPr lang="en-US" sz="1900"/>
              <a:t>&gt;</a:t>
            </a:r>
          </a:p>
          <a:p>
            <a:pPr>
              <a:buNone/>
            </a:pPr>
            <a:r>
              <a:rPr lang="en-US" sz="1900"/>
              <a:t>                                  INTO &lt;variable(s)&gt;;</a:t>
            </a:r>
          </a:p>
          <a:p>
            <a:pPr>
              <a:buNone/>
            </a:pPr>
            <a:r>
              <a:rPr lang="en-US" sz="1900"/>
              <a:t> </a:t>
            </a:r>
          </a:p>
          <a:p>
            <a:pPr>
              <a:buNone/>
            </a:pPr>
            <a:r>
              <a:rPr lang="en-US" sz="1900"/>
              <a:t>Example:	          FETCH </a:t>
            </a:r>
            <a:r>
              <a:rPr lang="en-US" sz="1900" err="1"/>
              <a:t>sail_cur</a:t>
            </a:r>
            <a:endParaRPr lang="en-US" sz="1900"/>
          </a:p>
          <a:p>
            <a:pPr>
              <a:buNone/>
            </a:pPr>
            <a:r>
              <a:rPr lang="en-US" sz="1900"/>
              <a:t>         	          INTO </a:t>
            </a:r>
            <a:r>
              <a:rPr lang="en-US" sz="1900" err="1"/>
              <a:t>rec_sail</a:t>
            </a:r>
            <a:r>
              <a:rPr lang="en-US" sz="1900"/>
              <a:t>;</a:t>
            </a:r>
          </a:p>
          <a:p>
            <a:pPr>
              <a:buNone/>
            </a:pPr>
            <a:r>
              <a:rPr lang="en-US" sz="1900"/>
              <a:t> 		         (</a:t>
            </a:r>
            <a:r>
              <a:rPr lang="en-US" sz="1900" err="1"/>
              <a:t>rec_sail</a:t>
            </a:r>
            <a:r>
              <a:rPr lang="en-US" sz="1900"/>
              <a:t> </a:t>
            </a:r>
            <a:r>
              <a:rPr lang="en-US" sz="1900" err="1"/>
              <a:t>sail_cur%rowtype</a:t>
            </a:r>
            <a:r>
              <a:rPr lang="en-US" sz="1900"/>
              <a:t>)</a:t>
            </a:r>
          </a:p>
          <a:p>
            <a:pPr>
              <a:buNone/>
            </a:pPr>
            <a:r>
              <a:rPr lang="en-US" sz="1900"/>
              <a:t> </a:t>
            </a:r>
          </a:p>
          <a:p>
            <a:pPr>
              <a:buNone/>
            </a:pPr>
            <a:endParaRPr lang="en-US" sz="1900"/>
          </a:p>
          <a:p>
            <a:pPr>
              <a:buNone/>
            </a:pPr>
            <a:r>
              <a:rPr lang="en-US" sz="1900" b="1"/>
              <a:t>Closing Cursor</a:t>
            </a:r>
            <a:r>
              <a:rPr lang="en-US" sz="1900"/>
              <a:t>:        CLOSE &lt;</a:t>
            </a:r>
            <a:r>
              <a:rPr lang="en-US" sz="1900" err="1"/>
              <a:t>cursor_name</a:t>
            </a:r>
            <a:r>
              <a:rPr lang="en-US" sz="1900"/>
              <a:t>&gt;;</a:t>
            </a:r>
          </a:p>
          <a:p>
            <a:pPr>
              <a:buNone/>
            </a:pPr>
            <a:r>
              <a:rPr lang="en-US" sz="1900"/>
              <a:t>Example:	           CLOSE </a:t>
            </a:r>
            <a:r>
              <a:rPr lang="en-US" sz="1900" err="1"/>
              <a:t>sail_cur</a:t>
            </a:r>
            <a:r>
              <a:rPr lang="en-US" sz="1900"/>
              <a:t>;</a:t>
            </a:r>
          </a:p>
          <a:p>
            <a:pPr algn="ctr">
              <a:buNone/>
            </a:pPr>
            <a:endParaRPr lang="en-US"/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993" y="252292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Cursor attributes:</a:t>
            </a:r>
          </a:p>
          <a:p>
            <a:pPr lvl="0">
              <a:buNone/>
            </a:pPr>
            <a:r>
              <a:rPr lang="en-US" sz="2000">
                <a:solidFill>
                  <a:srgbClr val="0070C0"/>
                </a:solidFill>
              </a:rPr>
              <a:t>%FOUND</a:t>
            </a:r>
          </a:p>
          <a:p>
            <a:pPr lvl="0">
              <a:buNone/>
            </a:pPr>
            <a:r>
              <a:rPr lang="en-US" sz="2000">
                <a:solidFill>
                  <a:srgbClr val="0070C0"/>
                </a:solidFill>
              </a:rPr>
              <a:t>%NOTFOUND</a:t>
            </a:r>
          </a:p>
          <a:p>
            <a:pPr lvl="0">
              <a:buNone/>
            </a:pPr>
            <a:r>
              <a:rPr lang="en-US" sz="2000">
                <a:solidFill>
                  <a:srgbClr val="0070C0"/>
                </a:solidFill>
              </a:rPr>
              <a:t>%ISOPEN</a:t>
            </a:r>
          </a:p>
          <a:p>
            <a:pPr lvl="0">
              <a:buNone/>
            </a:pPr>
            <a:r>
              <a:rPr lang="en-US" sz="2000">
                <a:solidFill>
                  <a:srgbClr val="0070C0"/>
                </a:solidFill>
              </a:rPr>
              <a:t>%ROWCOUNT</a:t>
            </a:r>
          </a:p>
          <a:p>
            <a:pPr>
              <a:buNone/>
            </a:pPr>
            <a:r>
              <a:rPr lang="en-US" sz="2000"/>
              <a:t> </a:t>
            </a:r>
          </a:p>
          <a:p>
            <a:pPr lvl="0">
              <a:buNone/>
            </a:pPr>
            <a:r>
              <a:rPr lang="en-US" sz="2000" b="1"/>
              <a:t>1. Program to display all sailors from sailors table (Explicit Cursor)</a:t>
            </a:r>
          </a:p>
          <a:p>
            <a:pPr>
              <a:buNone/>
            </a:pPr>
            <a:r>
              <a:rPr lang="en-US" sz="2000"/>
              <a:t>Declare</a:t>
            </a:r>
          </a:p>
          <a:p>
            <a:pPr>
              <a:buNone/>
            </a:pPr>
            <a:r>
              <a:rPr lang="en-US" sz="2000"/>
              <a:t>Cursor </a:t>
            </a:r>
            <a:r>
              <a:rPr lang="en-US" sz="2000" err="1"/>
              <a:t>sail_cur</a:t>
            </a:r>
            <a:endParaRPr lang="en-US" sz="2000"/>
          </a:p>
          <a:p>
            <a:pPr>
              <a:buNone/>
            </a:pPr>
            <a:r>
              <a:rPr lang="en-US" sz="2000"/>
              <a:t>IS</a:t>
            </a:r>
          </a:p>
          <a:p>
            <a:pPr>
              <a:buNone/>
            </a:pPr>
            <a:r>
              <a:rPr lang="en-US" sz="2000"/>
              <a:t>Select * from Sailors;</a:t>
            </a:r>
          </a:p>
          <a:p>
            <a:pPr>
              <a:buNone/>
            </a:pPr>
            <a:r>
              <a:rPr lang="en-US" sz="2000" err="1"/>
              <a:t>Rec_sail</a:t>
            </a:r>
            <a:r>
              <a:rPr lang="en-US" sz="2000"/>
              <a:t> </a:t>
            </a:r>
            <a:r>
              <a:rPr lang="en-US" sz="2000" err="1"/>
              <a:t>Sailors%rowtype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/>
              <a:t>Begin</a:t>
            </a:r>
          </a:p>
          <a:p>
            <a:pPr>
              <a:buNone/>
            </a:pPr>
            <a:r>
              <a:rPr lang="en-US" sz="2000"/>
              <a:t>Open </a:t>
            </a:r>
            <a:r>
              <a:rPr lang="en-US" sz="2000" err="1"/>
              <a:t>sail_cur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/>
              <a:t>Loop</a:t>
            </a:r>
          </a:p>
          <a:p>
            <a:pPr>
              <a:buNone/>
            </a:pPr>
            <a:r>
              <a:rPr lang="en-US" sz="2000"/>
              <a:t>Fetch </a:t>
            </a:r>
            <a:r>
              <a:rPr lang="en-US" sz="2000" err="1"/>
              <a:t>sail_cur</a:t>
            </a:r>
            <a:r>
              <a:rPr lang="en-US" sz="2000"/>
              <a:t> into </a:t>
            </a:r>
            <a:r>
              <a:rPr lang="en-US" sz="2000" err="1"/>
              <a:t>Rec_sail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/>
              <a:t>Exit when </a:t>
            </a:r>
            <a:r>
              <a:rPr lang="en-US" sz="2000" err="1"/>
              <a:t>sail_cur%NOTFOUND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 (</a:t>
            </a:r>
            <a:r>
              <a:rPr lang="en-US" sz="2000" err="1"/>
              <a:t>sail_cur%rowcount</a:t>
            </a:r>
            <a:r>
              <a:rPr lang="en-US" sz="2000"/>
              <a:t>||','||</a:t>
            </a:r>
            <a:r>
              <a:rPr lang="en-US" sz="2000" err="1"/>
              <a:t>Rec_sail.sname</a:t>
            </a:r>
            <a:r>
              <a:rPr lang="en-US" sz="2000"/>
              <a:t>||','||</a:t>
            </a:r>
            <a:r>
              <a:rPr lang="en-US" sz="2000" err="1"/>
              <a:t>Rec_sail.rating</a:t>
            </a:r>
            <a:r>
              <a:rPr lang="en-US" sz="2000"/>
              <a:t>||','||Rec_sail.age);</a:t>
            </a:r>
          </a:p>
          <a:p>
            <a:pPr>
              <a:buNone/>
            </a:pPr>
            <a:r>
              <a:rPr lang="en-US" sz="2000"/>
              <a:t>End Loop;</a:t>
            </a:r>
          </a:p>
          <a:p>
            <a:pPr>
              <a:buNone/>
            </a:pPr>
            <a:r>
              <a:rPr lang="en-US" sz="2000"/>
              <a:t>Close </a:t>
            </a:r>
            <a:r>
              <a:rPr lang="en-US" sz="2000" err="1"/>
              <a:t>sail_cur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/>
              <a:t>End;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 lvl="0"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 lvl="0">
              <a:buNone/>
            </a:pPr>
            <a:r>
              <a:rPr lang="en-US" sz="1800" b="1"/>
              <a:t>2. Program to display all sailors from sailors table (Cursor For Loop)</a:t>
            </a:r>
          </a:p>
          <a:p>
            <a:pPr>
              <a:buNone/>
            </a:pPr>
            <a:r>
              <a:rPr lang="en-US" sz="1800"/>
              <a:t>Declare</a:t>
            </a:r>
          </a:p>
          <a:p>
            <a:pPr>
              <a:buNone/>
            </a:pPr>
            <a:r>
              <a:rPr lang="en-US" sz="1800"/>
              <a:t>Cursor </a:t>
            </a:r>
            <a:r>
              <a:rPr lang="en-US" sz="1800" err="1"/>
              <a:t>boat_cur</a:t>
            </a:r>
            <a:endParaRPr lang="en-US" sz="1800"/>
          </a:p>
          <a:p>
            <a:pPr>
              <a:buNone/>
            </a:pPr>
            <a:r>
              <a:rPr lang="en-US" sz="1800"/>
              <a:t>IS</a:t>
            </a:r>
          </a:p>
          <a:p>
            <a:pPr>
              <a:buNone/>
            </a:pPr>
            <a:r>
              <a:rPr lang="en-US" sz="1800"/>
              <a:t>Select </a:t>
            </a:r>
            <a:r>
              <a:rPr lang="en-US" sz="1800" err="1"/>
              <a:t>bname,color</a:t>
            </a:r>
            <a:r>
              <a:rPr lang="en-US" sz="1800"/>
              <a:t> from Boats;</a:t>
            </a:r>
          </a:p>
          <a:p>
            <a:pPr>
              <a:buNone/>
            </a:pPr>
            <a:r>
              <a:rPr lang="en-US" sz="1800"/>
              <a:t>Begin</a:t>
            </a:r>
          </a:p>
          <a:p>
            <a:pPr>
              <a:buNone/>
            </a:pPr>
            <a:r>
              <a:rPr lang="en-US" sz="1800"/>
              <a:t>For </a:t>
            </a:r>
            <a:r>
              <a:rPr lang="en-US" sz="1800" err="1"/>
              <a:t>Rec_boat</a:t>
            </a:r>
            <a:r>
              <a:rPr lang="en-US" sz="1800"/>
              <a:t> in </a:t>
            </a:r>
            <a:r>
              <a:rPr lang="en-US" sz="1800" err="1"/>
              <a:t>boat_cur</a:t>
            </a:r>
            <a:endParaRPr lang="en-US" sz="1800"/>
          </a:p>
          <a:p>
            <a:pPr>
              <a:buNone/>
            </a:pPr>
            <a:r>
              <a:rPr lang="en-US" sz="1800"/>
              <a:t>Loop</a:t>
            </a:r>
          </a:p>
          <a:p>
            <a:pPr>
              <a:buNone/>
            </a:pPr>
            <a:r>
              <a:rPr lang="en-US" sz="1800" err="1"/>
              <a:t>Dbms_output.put_line</a:t>
            </a:r>
            <a:r>
              <a:rPr lang="en-US" sz="1800"/>
              <a:t>  (</a:t>
            </a:r>
            <a:r>
              <a:rPr lang="en-US" sz="1800" err="1"/>
              <a:t>boat_cur%rowcount</a:t>
            </a:r>
            <a:r>
              <a:rPr lang="en-US" sz="1800"/>
              <a:t>||','||</a:t>
            </a:r>
            <a:r>
              <a:rPr lang="en-US" sz="1800" err="1"/>
              <a:t>Rec_boat.bname</a:t>
            </a:r>
            <a:r>
              <a:rPr lang="en-US" sz="1800"/>
              <a:t>||','||</a:t>
            </a:r>
            <a:r>
              <a:rPr lang="en-US" sz="1800" err="1"/>
              <a:t>Rec_boat.color</a:t>
            </a:r>
            <a:r>
              <a:rPr lang="en-US" sz="1800"/>
              <a:t>);</a:t>
            </a:r>
          </a:p>
          <a:p>
            <a:pPr>
              <a:buNone/>
            </a:pPr>
            <a:r>
              <a:rPr lang="en-US" sz="1800"/>
              <a:t> End Loop;</a:t>
            </a:r>
          </a:p>
          <a:p>
            <a:pPr>
              <a:buNone/>
            </a:pPr>
            <a:r>
              <a:rPr lang="en-US" sz="1800"/>
              <a:t>End;</a:t>
            </a:r>
          </a:p>
          <a:p>
            <a:pPr>
              <a:buNone/>
            </a:pPr>
            <a:r>
              <a:rPr lang="en-US" sz="1800"/>
              <a:t>/</a:t>
            </a:r>
          </a:p>
          <a:p>
            <a:pPr lvl="0"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E260BF8E5C9F4EBAE1D2697AF6B8CD" ma:contentTypeVersion="4" ma:contentTypeDescription="Create a new document." ma:contentTypeScope="" ma:versionID="4d13db2ee323923c5a9f3838b9bb9b5d">
  <xsd:schema xmlns:xsd="http://www.w3.org/2001/XMLSchema" xmlns:xs="http://www.w3.org/2001/XMLSchema" xmlns:p="http://schemas.microsoft.com/office/2006/metadata/properties" xmlns:ns2="1de62610-0a98-4f32-aa94-c183e89d775e" targetNamespace="http://schemas.microsoft.com/office/2006/metadata/properties" ma:root="true" ma:fieldsID="53d804508ebcffe636010693cc38eacf" ns2:_="">
    <xsd:import namespace="1de62610-0a98-4f32-aa94-c183e89d77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62610-0a98-4f32-aa94-c183e89d7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44C2A6-56E6-40D0-8CDE-A7ED01969F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21B092-C7E6-438D-B4A2-40B7D0E688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7AA37F-0B02-4747-9628-EF0696FB755F}">
  <ds:schemaRefs>
    <ds:schemaRef ds:uri="1de62610-0a98-4f32-aa94-c183e89d77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AIM : PLSQL SELECT &amp; Cursors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Viva Questions</vt:lpstr>
      <vt:lpstr>Text books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revision>1</cp:revision>
  <dcterms:created xsi:type="dcterms:W3CDTF">2006-08-16T00:00:00Z</dcterms:created>
  <dcterms:modified xsi:type="dcterms:W3CDTF">2023-07-23T19:19:35Z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0x01010077E260BF8E5C9F4EBAE1D2697AF6B8CD</vt:lpwstr>
  </property>
</Properties>
</file>