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73" r:id="rId2"/>
    <p:sldId id="274" r:id="rId3"/>
    <p:sldId id="284" r:id="rId4"/>
    <p:sldId id="283" r:id="rId5"/>
    <p:sldId id="275" r:id="rId6"/>
    <p:sldId id="278" r:id="rId7"/>
    <p:sldId id="279" r:id="rId8"/>
    <p:sldId id="285" r:id="rId9"/>
    <p:sldId id="286" r:id="rId10"/>
    <p:sldId id="287" r:id="rId11"/>
    <p:sldId id="277" r:id="rId12"/>
    <p:sldId id="280" r:id="rId13"/>
    <p:sldId id="281" r:id="rId14"/>
    <p:sldId id="282" r:id="rId15"/>
  </p:sldIdLst>
  <p:sldSz cx="10080625" cy="7559675"/>
  <p:notesSz cx="7772400" cy="10025063"/>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32787"/>
    <p:restoredTop sz="90929"/>
  </p:normalViewPr>
  <p:slideViewPr>
    <p:cSldViewPr>
      <p:cViewPr varScale="1">
        <p:scale>
          <a:sx n="72" d="100"/>
          <a:sy n="72" d="100"/>
        </p:scale>
        <p:origin x="-2117"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97025" y="1004888"/>
            <a:ext cx="4576763" cy="3432175"/>
          </a:xfrm>
          <a:prstGeom prst="rect">
            <a:avLst/>
          </a:prstGeom>
          <a:solidFill>
            <a:srgbClr val="FFFFFF"/>
          </a:solidFill>
          <a:ln w="9525">
            <a:noFill/>
            <a:miter lim="800000"/>
            <a:headEnd/>
            <a:tailEnd/>
          </a:ln>
        </p:spPr>
      </p:sp>
      <p:sp>
        <p:nvSpPr>
          <p:cNvPr id="2050" name="Rectangle 2"/>
          <p:cNvSpPr txBox="1">
            <a:spLocks noGrp="1" noChangeArrowheads="1"/>
          </p:cNvSpPr>
          <p:nvPr>
            <p:ph type="body" idx="1"/>
          </p:nvPr>
        </p:nvSpPr>
        <p:spPr bwMode="auto">
          <a:xfrm>
            <a:off x="1185863" y="4772025"/>
            <a:ext cx="5405437" cy="381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45000"/>
        <a:buFont typeface="StarBats" charset="0"/>
        <a:defRPr sz="4400">
          <a:solidFill>
            <a:srgbClr val="000000"/>
          </a:solidFill>
          <a:latin typeface="+mj-lt"/>
          <a:ea typeface="+mj-ea"/>
          <a:cs typeface="+mj-cs"/>
        </a:defRPr>
      </a:lvl1pPr>
      <a:lvl2pPr marL="358775"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2pPr>
      <a:lvl3pPr marL="719138"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3pPr>
      <a:lvl4pPr marL="1079500"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4pPr>
      <a:lvl5pPr marL="14398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5pPr>
      <a:lvl6pPr marL="18970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6pPr>
      <a:lvl7pPr marL="23542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7pPr>
      <a:lvl8pPr marL="28114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8pPr>
      <a:lvl9pPr marL="3268663" algn="l" defTabSz="457200" rtl="0" eaLnBrk="0" fontAlgn="base" hangingPunct="0">
        <a:spcBef>
          <a:spcPct val="0"/>
        </a:spcBef>
        <a:spcAft>
          <a:spcPct val="0"/>
        </a:spcAft>
        <a:buClr>
          <a:srgbClr val="000000"/>
        </a:buClr>
        <a:buSzPct val="45000"/>
        <a:buFont typeface="StarBats" charset="0"/>
        <a:defRPr sz="4400">
          <a:solidFill>
            <a:srgbClr val="000000"/>
          </a:solidFill>
          <a:latin typeface="Times New Roman" pitchFamily="18" charset="0"/>
        </a:defRPr>
      </a:lvl9pPr>
    </p:titleStyle>
    <p:bodyStyle>
      <a:lvl1pPr marL="431800" indent="-323850" algn="l" defTabSz="457200" rtl="0" eaLnBrk="0" fontAlgn="base" hangingPunct="0">
        <a:spcBef>
          <a:spcPct val="0"/>
        </a:spcBef>
        <a:spcAft>
          <a:spcPts val="1413"/>
        </a:spcAft>
        <a:buClr>
          <a:srgbClr val="000000"/>
        </a:buClr>
        <a:buSzPct val="45000"/>
        <a:buFont typeface="StarBats" charset="0"/>
        <a:buChar char="&quot;"/>
        <a:defRPr sz="3200">
          <a:solidFill>
            <a:srgbClr val="000000"/>
          </a:solidFill>
          <a:latin typeface="+mn-lt"/>
          <a:ea typeface="+mn-ea"/>
          <a:cs typeface="+mn-cs"/>
        </a:defRPr>
      </a:lvl1pPr>
      <a:lvl2pPr marL="863600" indent="-287338" algn="l" defTabSz="457200" rtl="0" eaLnBrk="0" fontAlgn="base" hangingPunct="0">
        <a:spcBef>
          <a:spcPct val="0"/>
        </a:spcBef>
        <a:spcAft>
          <a:spcPts val="1125"/>
        </a:spcAft>
        <a:buClr>
          <a:srgbClr val="000000"/>
        </a:buClr>
        <a:buSzPct val="75000"/>
        <a:buFont typeface="StarBats" charset="0"/>
        <a:buChar char=""/>
        <a:defRPr sz="2800">
          <a:solidFill>
            <a:srgbClr val="000000"/>
          </a:solidFill>
          <a:latin typeface="+mn-lt"/>
        </a:defRPr>
      </a:lvl2pPr>
      <a:lvl3pPr marL="1295400" indent="-215900" algn="l" defTabSz="457200" rtl="0" eaLnBrk="0" fontAlgn="base" hangingPunct="0">
        <a:spcBef>
          <a:spcPct val="0"/>
        </a:spcBef>
        <a:spcAft>
          <a:spcPts val="850"/>
        </a:spcAft>
        <a:buClr>
          <a:srgbClr val="000000"/>
        </a:buClr>
        <a:buSzPct val="45000"/>
        <a:buFont typeface="StarBats" charset="0"/>
        <a:buChar char="&quot;"/>
        <a:defRPr sz="2400">
          <a:solidFill>
            <a:srgbClr val="000000"/>
          </a:solidFill>
          <a:latin typeface="+mn-lt"/>
        </a:defRPr>
      </a:lvl3pPr>
      <a:lvl4pPr marL="1727200" indent="-215900" algn="l" defTabSz="457200" rtl="0" eaLnBrk="0" fontAlgn="base" hangingPunct="0">
        <a:spcBef>
          <a:spcPct val="0"/>
        </a:spcBef>
        <a:spcAft>
          <a:spcPts val="563"/>
        </a:spcAft>
        <a:buClr>
          <a:srgbClr val="000000"/>
        </a:buClr>
        <a:buSzPct val="75000"/>
        <a:buFont typeface="StarBats" charset="0"/>
        <a:buChar char=""/>
        <a:defRPr sz="2000">
          <a:solidFill>
            <a:srgbClr val="000000"/>
          </a:solidFill>
          <a:latin typeface="+mn-lt"/>
        </a:defRPr>
      </a:lvl4pPr>
      <a:lvl5pPr marL="21590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5pPr>
      <a:lvl6pPr marL="26162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6pPr>
      <a:lvl7pPr marL="30734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7pPr>
      <a:lvl8pPr marL="35306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8pPr>
      <a:lvl9pPr marL="3987800" indent="-215900" algn="l" defTabSz="457200" rtl="0" eaLnBrk="0" fontAlgn="base" hangingPunct="0">
        <a:spcBef>
          <a:spcPct val="0"/>
        </a:spcBef>
        <a:spcAft>
          <a:spcPts val="275"/>
        </a:spcAft>
        <a:buClr>
          <a:srgbClr val="000000"/>
        </a:buClr>
        <a:buSzPct val="45000"/>
        <a:buFont typeface="StarBats" charset="0"/>
        <a:buChar char="&quot;"/>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253966" y="993755"/>
            <a:ext cx="9572692" cy="6355586"/>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pPr lvl="1">
              <a:buFont typeface="Arial" pitchFamily="34" charset="0"/>
              <a:buChar char="•"/>
            </a:pPr>
            <a:r>
              <a:rPr lang="en-US" dirty="0" smtClean="0"/>
              <a:t>  Structured Query Language (SQL) is a standardized language used to manipulate database objects and the data they contain.</a:t>
            </a:r>
          </a:p>
          <a:p>
            <a:pPr lvl="1"/>
            <a:endParaRPr lang="en-US" dirty="0" smtClean="0"/>
          </a:p>
          <a:p>
            <a:pPr lvl="1">
              <a:buFont typeface="Arial" pitchFamily="34" charset="0"/>
              <a:buChar char="•"/>
            </a:pPr>
            <a:r>
              <a:rPr lang="en-US" dirty="0" smtClean="0"/>
              <a:t>  It comprises of several different statements that are used to manipulate data structures and data values.</a:t>
            </a:r>
          </a:p>
          <a:p>
            <a:pPr lvl="1"/>
            <a:endParaRPr lang="en-US" dirty="0" smtClean="0"/>
          </a:p>
          <a:p>
            <a:pPr lvl="1">
              <a:buFont typeface="Arial" pitchFamily="34" charset="0"/>
              <a:buChar char="•"/>
            </a:pPr>
            <a:r>
              <a:rPr lang="en-US" dirty="0" smtClean="0"/>
              <a:t>  However, SQL being nonprocedural does not serve the purpose of a general-purpose programming language.</a:t>
            </a:r>
          </a:p>
          <a:p>
            <a:pPr lvl="1"/>
            <a:endParaRPr lang="en-US" dirty="0" smtClean="0"/>
          </a:p>
          <a:p>
            <a:pPr lvl="1">
              <a:buFont typeface="Arial" pitchFamily="34" charset="0"/>
              <a:buChar char="•"/>
            </a:pPr>
            <a:r>
              <a:rPr lang="en-US" dirty="0" smtClean="0"/>
              <a:t>  As a result, database applications are usually developed by combining capabilities of a high-level programming language with SQL</a:t>
            </a:r>
          </a:p>
          <a:p>
            <a:pPr lvl="1">
              <a:buFont typeface="Arial" pitchFamily="34" charset="0"/>
              <a:buChar char="•"/>
            </a:pPr>
            <a:endParaRPr lang="en-US" dirty="0" smtClean="0"/>
          </a:p>
          <a:p>
            <a:pPr lvl="1">
              <a:buFont typeface="Arial" pitchFamily="34" charset="0"/>
              <a:buChar char="•"/>
            </a:pPr>
            <a:r>
              <a:rPr lang="en-US" dirty="0" smtClean="0"/>
              <a:t>  The simplest approach is to embed SQL statements directly into the source code that will be used to create an application. This technique is referred to as </a:t>
            </a:r>
            <a:r>
              <a:rPr lang="en-US" b="1" dirty="0" smtClean="0">
                <a:solidFill>
                  <a:srgbClr val="0070C0"/>
                </a:solidFill>
              </a:rPr>
              <a:t>embedded SQL </a:t>
            </a:r>
            <a:r>
              <a:rPr lang="en-US" dirty="0" smtClean="0"/>
              <a:t>programming.</a:t>
            </a:r>
            <a:endParaRPr lang="en-GB" dirty="0" smtClean="0">
              <a:latin typeface="Helvetica"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36232" y="157468"/>
            <a:ext cx="9608162" cy="7165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216954"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Dynamic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0" y="993755"/>
            <a:ext cx="9826658" cy="5216813"/>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sz="1800" dirty="0" smtClean="0"/>
          </a:p>
          <a:p>
            <a:pPr lvl="1">
              <a:buFont typeface="Arial" pitchFamily="34" charset="0"/>
              <a:buChar char="•"/>
            </a:pPr>
            <a:r>
              <a:rPr lang="en-US" sz="1800" dirty="0" smtClean="0"/>
              <a:t>  	Dynamic SQL means composing and executing new (not previously compiled) SQL 	statements at </a:t>
            </a:r>
            <a:r>
              <a:rPr lang="en-US" sz="1800" b="1" dirty="0" smtClean="0">
                <a:solidFill>
                  <a:srgbClr val="0070C0"/>
                </a:solidFill>
              </a:rPr>
              <a:t>run-time</a:t>
            </a:r>
            <a:r>
              <a:rPr lang="en-US" sz="1800" dirty="0" smtClean="0"/>
              <a:t>.</a:t>
            </a:r>
          </a:p>
          <a:p>
            <a:pPr lvl="1">
              <a:buFont typeface="Arial" pitchFamily="34" charset="0"/>
              <a:buChar char="•"/>
            </a:pPr>
            <a:endParaRPr lang="en-US" sz="1800" dirty="0" smtClean="0"/>
          </a:p>
          <a:p>
            <a:pPr lvl="1">
              <a:buFont typeface="Arial" pitchFamily="34" charset="0"/>
              <a:buChar char="•"/>
            </a:pPr>
            <a:r>
              <a:rPr lang="en-US" sz="1800" dirty="0" smtClean="0"/>
              <a:t> 	Although static SQL statements are relatively easy to incorporate, Dynamic SQL 	statements are much more flexible as they can be constructed at run time.</a:t>
            </a:r>
          </a:p>
          <a:p>
            <a:pPr lvl="1">
              <a:buFont typeface="Arial" pitchFamily="34" charset="0"/>
              <a:buChar char="•"/>
            </a:pPr>
            <a:endParaRPr lang="en-US" sz="1800" dirty="0" smtClean="0"/>
          </a:p>
          <a:p>
            <a:pPr lvl="1">
              <a:buFont typeface="Arial" pitchFamily="34" charset="0"/>
              <a:buChar char="•"/>
            </a:pPr>
            <a:r>
              <a:rPr lang="en-US" sz="1800" dirty="0" smtClean="0"/>
              <a:t> 	Dynamic queries can be complex because the type and number of retrieved attributes are 	unknown at compile time.</a:t>
            </a:r>
          </a:p>
          <a:p>
            <a:pPr lvl="1">
              <a:buFont typeface="Arial" pitchFamily="34" charset="0"/>
              <a:buChar char="•"/>
            </a:pPr>
            <a:endParaRPr lang="en-US" sz="1800" dirty="0" smtClean="0"/>
          </a:p>
          <a:p>
            <a:pPr lvl="2"/>
            <a:r>
              <a:rPr lang="en-US" sz="1800" dirty="0" smtClean="0">
                <a:latin typeface="Courier New" pitchFamily="49" charset="0"/>
                <a:cs typeface="Courier New" pitchFamily="49" charset="0"/>
              </a:rPr>
              <a:t>INSERT INTO EMPLOYEES VALUES (?, ?)</a:t>
            </a:r>
          </a:p>
          <a:p>
            <a:pPr lvl="2"/>
            <a:r>
              <a:rPr lang="en-US" sz="1800" dirty="0" smtClean="0">
                <a:latin typeface="Courier New" pitchFamily="49" charset="0"/>
                <a:cs typeface="Courier New" pitchFamily="49" charset="0"/>
              </a:rPr>
              <a:t>DELETE FROM DEPARTMENT WHERE DEPTID = ?</a:t>
            </a:r>
          </a:p>
          <a:p>
            <a:pPr lvl="2"/>
            <a:endParaRPr lang="en-US" sz="1800" dirty="0" smtClean="0">
              <a:latin typeface="Courier New" pitchFamily="49" charset="0"/>
              <a:cs typeface="Courier New" pitchFamily="49" charset="0"/>
            </a:endParaRPr>
          </a:p>
          <a:p>
            <a:pPr lvl="1">
              <a:buFont typeface="Arial" pitchFamily="34" charset="0"/>
              <a:buChar char="•"/>
            </a:pPr>
            <a:r>
              <a:rPr lang="en-US" sz="1800" dirty="0" smtClean="0"/>
              <a:t> 	The two main commands required for dynamic SQL are </a:t>
            </a:r>
            <a:r>
              <a:rPr lang="en-US" sz="1800" b="1" dirty="0" smtClean="0">
                <a:solidFill>
                  <a:srgbClr val="0070C0"/>
                </a:solidFill>
              </a:rPr>
              <a:t>PREPARE</a:t>
            </a:r>
            <a:r>
              <a:rPr lang="en-US" sz="1800" dirty="0" smtClean="0"/>
              <a:t> and </a:t>
            </a:r>
            <a:r>
              <a:rPr lang="en-US" sz="1800" b="1" dirty="0" smtClean="0">
                <a:solidFill>
                  <a:srgbClr val="0070C0"/>
                </a:solidFill>
              </a:rPr>
              <a:t>EXECUTE</a:t>
            </a:r>
          </a:p>
          <a:p>
            <a:pPr lvl="1">
              <a:buFont typeface="Arial" pitchFamily="34" charset="0"/>
              <a:buChar char="•"/>
            </a:pPr>
            <a:endParaRPr lang="en-US" sz="2000" dirty="0" smtClean="0"/>
          </a:p>
          <a:p>
            <a:pPr lvl="2"/>
            <a:endParaRPr lang="en-US" sz="1400" dirty="0" smtClean="0">
              <a:latin typeface="Courier New" pitchFamily="49" charset="0"/>
              <a:cs typeface="Courier New" pitchFamily="49" charset="0"/>
            </a:endParaRPr>
          </a:p>
          <a:p>
            <a:pPr lvl="1"/>
            <a:endParaRPr lang="en-US" sz="1400" dirty="0" smtClean="0">
              <a:latin typeface="Courier New" pitchFamily="49" charset="0"/>
              <a:cs typeface="Courier New" pitchFamily="49" charset="0"/>
            </a:endParaRPr>
          </a:p>
          <a:p>
            <a:pPr lvl="1">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216954"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Dynamic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779441"/>
            <a:ext cx="9572692" cy="6478697"/>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r>
              <a:rPr lang="en-US" sz="2000" dirty="0" smtClean="0"/>
              <a:t>	Example : </a:t>
            </a:r>
          </a:p>
          <a:p>
            <a:endParaRPr lang="en-US" sz="2000" dirty="0" smtClean="0"/>
          </a:p>
          <a:p>
            <a:pPr lvl="2"/>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main()</a:t>
            </a:r>
          </a:p>
          <a:p>
            <a:pPr lvl="2"/>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BEGIN DECLARE SECTION;</a:t>
            </a:r>
          </a:p>
          <a:p>
            <a:pPr lvl="3"/>
            <a:r>
              <a:rPr lang="en-US" sz="1600" dirty="0" smtClean="0">
                <a:latin typeface="Courier New" pitchFamily="49" charset="0"/>
                <a:cs typeface="Courier New" pitchFamily="49" charset="0"/>
              </a:rPr>
              <a:t>char </a:t>
            </a:r>
            <a:r>
              <a:rPr lang="en-US" sz="1600" dirty="0" err="1" smtClean="0">
                <a:latin typeface="Courier New" pitchFamily="49" charset="0"/>
                <a:cs typeface="Courier New" pitchFamily="49" charset="0"/>
              </a:rPr>
              <a:t>csqlString</a:t>
            </a:r>
            <a:r>
              <a:rPr lang="en-US" sz="1600" dirty="0" smtClean="0">
                <a:latin typeface="Courier New" pitchFamily="49" charset="0"/>
                <a:cs typeface="Courier New" pitchFamily="49" charset="0"/>
              </a:rPr>
              <a:t>[256];</a:t>
            </a:r>
          </a:p>
          <a:p>
            <a:pPr lvl="3"/>
            <a:r>
              <a:rPr lang="en-US" sz="1600" dirty="0" smtClean="0">
                <a:latin typeface="Courier New" pitchFamily="49" charset="0"/>
                <a:cs typeface="Courier New" pitchFamily="49" charset="0"/>
              </a:rPr>
              <a:t>EXEC SQL END DECLARE SECTION;</a:t>
            </a:r>
          </a:p>
          <a:p>
            <a:pPr lvl="3"/>
            <a:r>
              <a:rPr lang="en-US" sz="1600" dirty="0" smtClean="0">
                <a:latin typeface="Courier New" pitchFamily="49" charset="0"/>
                <a:cs typeface="Courier New" pitchFamily="49" charset="0"/>
              </a:rPr>
              <a:t> </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(“Enter the delete command:”);</a:t>
            </a:r>
          </a:p>
          <a:p>
            <a:pPr lvl="3"/>
            <a:r>
              <a:rPr lang="en-US" sz="1600" dirty="0" smtClean="0">
                <a:latin typeface="Courier New" pitchFamily="49" charset="0"/>
                <a:cs typeface="Courier New" pitchFamily="49" charset="0"/>
              </a:rPr>
              <a:t>gets(</a:t>
            </a:r>
            <a:r>
              <a:rPr lang="en-US" sz="1600" dirty="0" err="1" smtClean="0">
                <a:latin typeface="Courier New" pitchFamily="49" charset="0"/>
                <a:cs typeface="Courier New" pitchFamily="49" charset="0"/>
              </a:rPr>
              <a:t>csqlString</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 </a:t>
            </a:r>
          </a:p>
          <a:p>
            <a:pPr lvl="3"/>
            <a:r>
              <a:rPr lang="en-US" sz="1600" dirty="0" smtClean="0">
                <a:latin typeface="Courier New" pitchFamily="49" charset="0"/>
                <a:cs typeface="Courier New" pitchFamily="49" charset="0"/>
              </a:rPr>
              <a:t>EXEC SQL PREPARE </a:t>
            </a:r>
            <a:r>
              <a:rPr lang="en-US" sz="1600" dirty="0" err="1" smtClean="0">
                <a:latin typeface="Courier New" pitchFamily="49" charset="0"/>
                <a:cs typeface="Courier New" pitchFamily="49" charset="0"/>
              </a:rPr>
              <a:t>sqlcommand</a:t>
            </a:r>
            <a:r>
              <a:rPr lang="en-US" sz="1600" dirty="0" smtClean="0">
                <a:latin typeface="Courier New" pitchFamily="49" charset="0"/>
                <a:cs typeface="Courier New" pitchFamily="49" charset="0"/>
              </a:rPr>
              <a:t> FROM :</a:t>
            </a:r>
            <a:r>
              <a:rPr lang="en-US" sz="1600" dirty="0" err="1" smtClean="0">
                <a:latin typeface="Courier New" pitchFamily="49" charset="0"/>
                <a:cs typeface="Courier New" pitchFamily="49" charset="0"/>
              </a:rPr>
              <a:t>csqlstring</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EXECUTE </a:t>
            </a:r>
            <a:r>
              <a:rPr lang="en-US" sz="1600" dirty="0" err="1" smtClean="0">
                <a:latin typeface="Courier New" pitchFamily="49" charset="0"/>
                <a:cs typeface="Courier New" pitchFamily="49" charset="0"/>
              </a:rPr>
              <a:t>sqlcommand</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return 0;</a:t>
            </a:r>
          </a:p>
          <a:p>
            <a:pPr lvl="2"/>
            <a:r>
              <a:rPr lang="en-US" sz="1600" dirty="0" smtClean="0">
                <a:latin typeface="Courier New" pitchFamily="49" charset="0"/>
                <a:cs typeface="Courier New" pitchFamily="49" charset="0"/>
              </a:rPr>
              <a:t>}</a:t>
            </a:r>
          </a:p>
          <a:p>
            <a:pPr lvl="2"/>
            <a:endParaRPr lang="en-US" sz="1600" dirty="0" smtClean="0">
              <a:latin typeface="Courier New" pitchFamily="49" charset="0"/>
              <a:cs typeface="Courier New" pitchFamily="49" charset="0"/>
            </a:endParaRPr>
          </a:p>
          <a:p>
            <a:pPr lvl="2"/>
            <a:r>
              <a:rPr lang="en-US" sz="1600" dirty="0" smtClean="0">
                <a:latin typeface="+mn-lt"/>
                <a:cs typeface="Courier New" pitchFamily="49" charset="0"/>
              </a:rPr>
              <a:t>The above is an example of a C program segment that uses dynamic SQL for deleting from a table. The value passed into the </a:t>
            </a:r>
            <a:r>
              <a:rPr lang="en-US" sz="1600" dirty="0" err="1" smtClean="0">
                <a:latin typeface="+mn-lt"/>
                <a:cs typeface="Courier New" pitchFamily="49" charset="0"/>
              </a:rPr>
              <a:t>csqlString</a:t>
            </a:r>
            <a:r>
              <a:rPr lang="en-US" sz="1600" dirty="0" smtClean="0">
                <a:latin typeface="+mn-lt"/>
                <a:cs typeface="Courier New" pitchFamily="49" charset="0"/>
              </a:rPr>
              <a:t> could be : </a:t>
            </a:r>
          </a:p>
          <a:p>
            <a:pPr lvl="2"/>
            <a:endParaRPr lang="en-US" sz="1600" dirty="0" smtClean="0">
              <a:latin typeface="+mn-lt"/>
              <a:cs typeface="Courier New" pitchFamily="49" charset="0"/>
            </a:endParaRPr>
          </a:p>
          <a:p>
            <a:pPr lvl="2"/>
            <a:r>
              <a:rPr lang="en-US" sz="1600" dirty="0" smtClean="0">
                <a:latin typeface="Courier New" pitchFamily="49" charset="0"/>
                <a:cs typeface="Courier New" pitchFamily="49" charset="0"/>
              </a:rPr>
              <a:t>"DELETE FROM sailors WHERE rating&gt;5"</a:t>
            </a:r>
          </a:p>
          <a:p>
            <a:r>
              <a:rPr lang="en-US" sz="2000" dirty="0" smtClean="0"/>
              <a:t> </a:t>
            </a:r>
          </a:p>
          <a:p>
            <a:pPr lvl="2"/>
            <a:endParaRPr lang="en-US" sz="20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216954"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Dynamic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779441"/>
            <a:ext cx="9572692" cy="4693593"/>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pPr lvl="1">
              <a:buFont typeface="Arial" pitchFamily="34" charset="0"/>
              <a:buChar char="•"/>
            </a:pPr>
            <a:r>
              <a:rPr lang="en-US" sz="1800" dirty="0" smtClean="0"/>
              <a:t>    	</a:t>
            </a:r>
            <a:r>
              <a:rPr lang="en-US" sz="2000" dirty="0" smtClean="0"/>
              <a:t>A command can be prepared once and executed multiple number of times. In this 	case the PREPARE and EXECUTE commands are separated.</a:t>
            </a:r>
          </a:p>
          <a:p>
            <a:pPr lvl="1">
              <a:buFont typeface="Arial" pitchFamily="34" charset="0"/>
              <a:buChar char="•"/>
            </a:pPr>
            <a:endParaRPr lang="en-US" sz="2000" dirty="0" smtClean="0"/>
          </a:p>
          <a:p>
            <a:pPr lvl="1">
              <a:buFont typeface="Arial" pitchFamily="34" charset="0"/>
              <a:buChar char="•"/>
            </a:pPr>
            <a:r>
              <a:rPr lang="en-US" sz="2000" dirty="0" smtClean="0"/>
              <a:t>  	But, if the </a:t>
            </a:r>
            <a:r>
              <a:rPr lang="en-US" sz="2000" dirty="0" err="1" smtClean="0"/>
              <a:t>SQLcommand</a:t>
            </a:r>
            <a:r>
              <a:rPr lang="en-US" sz="2000" dirty="0" smtClean="0"/>
              <a:t> is to be executed only once , </a:t>
            </a:r>
          </a:p>
          <a:p>
            <a:pPr lvl="2"/>
            <a:r>
              <a:rPr lang="en-US" sz="2000" dirty="0" smtClean="0"/>
              <a:t>the PREPARE and EXECUTE commands can be combined and executed as:</a:t>
            </a:r>
          </a:p>
          <a:p>
            <a:pPr lvl="1">
              <a:buFont typeface="Arial" pitchFamily="34" charset="0"/>
              <a:buChar char="•"/>
            </a:pPr>
            <a:endParaRPr lang="en-US" sz="2000" dirty="0" smtClean="0"/>
          </a:p>
          <a:p>
            <a:pPr lvl="1"/>
            <a:r>
              <a:rPr lang="en-US" sz="2000" dirty="0" smtClean="0">
                <a:latin typeface="Courier New" pitchFamily="49" charset="0"/>
                <a:cs typeface="Courier New" pitchFamily="49" charset="0"/>
              </a:rPr>
              <a:t>	EXEC SQL EXECUTE IMMEDIATE :</a:t>
            </a:r>
            <a:r>
              <a:rPr lang="en-US" sz="2000" dirty="0" err="1" smtClean="0">
                <a:latin typeface="Courier New" pitchFamily="49" charset="0"/>
                <a:cs typeface="Courier New" pitchFamily="49" charset="0"/>
              </a:rPr>
              <a:t>csqlString</a:t>
            </a:r>
            <a:r>
              <a:rPr lang="en-US" sz="2000" dirty="0" smtClean="0">
                <a:latin typeface="Courier New" pitchFamily="49" charset="0"/>
                <a:cs typeface="Courier New" pitchFamily="49" charset="0"/>
              </a:rPr>
              <a:t>;</a:t>
            </a:r>
          </a:p>
          <a:p>
            <a:pPr lvl="1"/>
            <a:endParaRPr lang="en-US" sz="1800" dirty="0" smtClean="0">
              <a:latin typeface="Courier New" pitchFamily="49" charset="0"/>
              <a:cs typeface="Courier New" pitchFamily="49" charset="0"/>
            </a:endParaRPr>
          </a:p>
          <a:p>
            <a:pPr lvl="1"/>
            <a:endParaRPr lang="en-US" sz="1800" dirty="0" smtClean="0"/>
          </a:p>
          <a:p>
            <a:pPr lvl="1">
              <a:buFont typeface="Arial" pitchFamily="34" charset="0"/>
              <a:buChar char="•"/>
            </a:pPr>
            <a:endParaRPr lang="en-US" sz="1800" dirty="0" smtClean="0"/>
          </a:p>
          <a:p>
            <a:pPr lvl="1">
              <a:buFont typeface="Arial" pitchFamily="34" charset="0"/>
              <a:buChar char="•"/>
            </a:pPr>
            <a:endParaRPr lang="en-US" sz="1800" dirty="0" smtClean="0"/>
          </a:p>
          <a:p>
            <a:r>
              <a:rPr lang="en-US" sz="2000" dirty="0" smtClean="0"/>
              <a:t>	</a:t>
            </a:r>
            <a:r>
              <a:rPr lang="en-US" sz="1600" dirty="0" smtClean="0">
                <a:latin typeface="Courier New" pitchFamily="49" charset="0"/>
                <a:cs typeface="Courier New" pitchFamily="49" charset="0"/>
              </a:rPr>
              <a:t> </a:t>
            </a:r>
            <a:r>
              <a:rPr lang="en-US" sz="2000" dirty="0" smtClean="0"/>
              <a:t> </a:t>
            </a:r>
          </a:p>
          <a:p>
            <a:pPr lvl="2"/>
            <a:endParaRPr lang="en-US" sz="20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216954"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Dynamic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1136632"/>
            <a:ext cx="9572692" cy="5693866"/>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pPr lvl="1">
              <a:buFont typeface="Arial" pitchFamily="34" charset="0"/>
              <a:buChar char="•"/>
            </a:pPr>
            <a:r>
              <a:rPr lang="en-US" sz="1800" smtClean="0"/>
              <a:t> </a:t>
            </a:r>
            <a:r>
              <a:rPr lang="en-US" sz="1800" dirty="0" smtClean="0"/>
              <a:t>	The dynamic SQL program may contain a ‘?’  which is a placeholder for  a value that is 	provided when the  program is executed.</a:t>
            </a:r>
          </a:p>
          <a:p>
            <a:r>
              <a:rPr lang="en-US" sz="1800" dirty="0" smtClean="0"/>
              <a:t>	</a:t>
            </a:r>
          </a:p>
          <a:p>
            <a:r>
              <a:rPr lang="en-US" sz="1800" dirty="0" smtClean="0"/>
              <a:t>	Example : </a:t>
            </a:r>
          </a:p>
          <a:p>
            <a:endParaRPr lang="en-US" sz="1800" dirty="0" smtClean="0"/>
          </a:p>
          <a:p>
            <a:pPr lvl="2"/>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main()</a:t>
            </a:r>
          </a:p>
          <a:p>
            <a:pPr lvl="2"/>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BEGIN DECLARE SECTION;</a:t>
            </a:r>
          </a:p>
          <a:p>
            <a:pPr lvl="3"/>
            <a:r>
              <a:rPr lang="en-US" sz="1600" dirty="0" smtClean="0">
                <a:latin typeface="Courier New" pitchFamily="49" charset="0"/>
                <a:cs typeface="Courier New" pitchFamily="49" charset="0"/>
              </a:rPr>
              <a:t>char *</a:t>
            </a:r>
            <a:r>
              <a:rPr lang="en-US" sz="1600" dirty="0" err="1" smtClean="0">
                <a:latin typeface="Courier New" pitchFamily="49" charset="0"/>
                <a:cs typeface="Courier New" pitchFamily="49" charset="0"/>
              </a:rPr>
              <a:t>sqlcmd</a:t>
            </a:r>
            <a:r>
              <a:rPr lang="en-US" sz="1600" dirty="0" smtClean="0">
                <a:latin typeface="Courier New" pitchFamily="49" charset="0"/>
                <a:cs typeface="Courier New" pitchFamily="49" charset="0"/>
              </a:rPr>
              <a:t> = “UPDATE account SET balance=balance*1.5 WHERE acc_no=?”;</a:t>
            </a:r>
          </a:p>
          <a:p>
            <a:pPr lvl="3"/>
            <a:r>
              <a:rPr lang="en-US" sz="1600" dirty="0" smtClean="0">
                <a:latin typeface="Courier New" pitchFamily="49" charset="0"/>
                <a:cs typeface="Courier New" pitchFamily="49" charset="0"/>
              </a:rPr>
              <a:t>Char account[10];</a:t>
            </a:r>
          </a:p>
          <a:p>
            <a:pPr lvl="3"/>
            <a:r>
              <a:rPr lang="en-US" sz="1600" dirty="0" smtClean="0">
                <a:latin typeface="Courier New" pitchFamily="49" charset="0"/>
                <a:cs typeface="Courier New" pitchFamily="49" charset="0"/>
              </a:rPr>
              <a:t>EXEC SQL END DECLARE SECTION; </a:t>
            </a:r>
          </a:p>
          <a:p>
            <a:pPr lvl="3"/>
            <a:endParaRPr lang="en-US" sz="1600" dirty="0" smtClean="0">
              <a:latin typeface="Courier New" pitchFamily="49" charset="0"/>
              <a:cs typeface="Courier New" pitchFamily="49" charset="0"/>
            </a:endParaRPr>
          </a:p>
          <a:p>
            <a:pPr lvl="3"/>
            <a:r>
              <a:rPr lang="en-US" sz="1600" dirty="0" smtClean="0">
                <a:latin typeface="Courier New" pitchFamily="49" charset="0"/>
                <a:cs typeface="Courier New" pitchFamily="49" charset="0"/>
              </a:rPr>
              <a:t>EXEC SQL PREPARE </a:t>
            </a:r>
            <a:r>
              <a:rPr lang="en-US" sz="1600" dirty="0" err="1" smtClean="0">
                <a:latin typeface="Courier New" pitchFamily="49" charset="0"/>
                <a:cs typeface="Courier New" pitchFamily="49" charset="0"/>
              </a:rPr>
              <a:t>dynprog</a:t>
            </a:r>
            <a:r>
              <a:rPr lang="en-US" sz="1600" dirty="0" smtClean="0">
                <a:latin typeface="Courier New" pitchFamily="49" charset="0"/>
                <a:cs typeface="Courier New" pitchFamily="49" charset="0"/>
              </a:rPr>
              <a:t>	FROM :</a:t>
            </a:r>
            <a:r>
              <a:rPr lang="en-US" sz="1600" dirty="0" err="1" smtClean="0">
                <a:latin typeface="Courier New" pitchFamily="49" charset="0"/>
                <a:cs typeface="Courier New" pitchFamily="49" charset="0"/>
              </a:rPr>
              <a:t>sqlcmd</a:t>
            </a:r>
            <a:r>
              <a:rPr lang="en-US" sz="1600" dirty="0" smtClean="0">
                <a:latin typeface="Courier New" pitchFamily="49" charset="0"/>
                <a:cs typeface="Courier New" pitchFamily="49" charset="0"/>
              </a:rPr>
              <a:t>;</a:t>
            </a:r>
          </a:p>
          <a:p>
            <a:pPr lvl="3"/>
            <a:endParaRPr lang="en-US" sz="1600" dirty="0" smtClean="0">
              <a:latin typeface="Courier New" pitchFamily="49" charset="0"/>
              <a:cs typeface="Courier New" pitchFamily="49" charset="0"/>
            </a:endParaRP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(“Enter the account number:”);</a:t>
            </a:r>
          </a:p>
          <a:p>
            <a:pPr lvl="3"/>
            <a:r>
              <a:rPr lang="en-US" sz="1600" dirty="0" smtClean="0">
                <a:latin typeface="Courier New" pitchFamily="49" charset="0"/>
                <a:cs typeface="Courier New" pitchFamily="49" charset="0"/>
              </a:rPr>
              <a:t>gets(account);</a:t>
            </a:r>
          </a:p>
          <a:p>
            <a:pPr lvl="3"/>
            <a:r>
              <a:rPr lang="en-US" sz="1600" dirty="0" smtClean="0">
                <a:latin typeface="Courier New" pitchFamily="49" charset="0"/>
                <a:cs typeface="Courier New" pitchFamily="49" charset="0"/>
              </a:rPr>
              <a:t> </a:t>
            </a:r>
          </a:p>
          <a:p>
            <a:pPr lvl="3"/>
            <a:r>
              <a:rPr lang="en-US" sz="1600" dirty="0" smtClean="0">
                <a:latin typeface="Courier New" pitchFamily="49" charset="0"/>
                <a:cs typeface="Courier New" pitchFamily="49" charset="0"/>
              </a:rPr>
              <a:t>EXEC SQL EXECUTE </a:t>
            </a:r>
            <a:r>
              <a:rPr lang="en-US" sz="1600" dirty="0" err="1" smtClean="0">
                <a:latin typeface="Courier New" pitchFamily="49" charset="0"/>
                <a:cs typeface="Courier New" pitchFamily="49" charset="0"/>
              </a:rPr>
              <a:t>dynprog</a:t>
            </a:r>
            <a:r>
              <a:rPr lang="en-US" sz="1600" dirty="0" smtClean="0">
                <a:latin typeface="Courier New" pitchFamily="49" charset="0"/>
                <a:cs typeface="Courier New" pitchFamily="49" charset="0"/>
              </a:rPr>
              <a:t> using :account;</a:t>
            </a:r>
          </a:p>
          <a:p>
            <a:pPr lvl="3"/>
            <a:r>
              <a:rPr lang="en-US" sz="1600" dirty="0" smtClean="0">
                <a:latin typeface="Courier New" pitchFamily="49" charset="0"/>
                <a:cs typeface="Courier New" pitchFamily="49" charset="0"/>
              </a:rPr>
              <a:t>return 0;</a:t>
            </a:r>
          </a:p>
          <a:p>
            <a:pPr lvl="2"/>
            <a:r>
              <a:rPr lang="en-US" sz="1600" dirty="0" smtClean="0">
                <a:latin typeface="Courier New" pitchFamily="49" charset="0"/>
                <a:cs typeface="Courier New" pitchFamily="49" charset="0"/>
              </a:rPr>
              <a:t>}</a:t>
            </a: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253966" y="850879"/>
            <a:ext cx="9572692" cy="6571030"/>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sz="1800" dirty="0" smtClean="0"/>
          </a:p>
          <a:p>
            <a:pPr lvl="1"/>
            <a:r>
              <a:rPr lang="en-US" sz="1800" dirty="0" smtClean="0"/>
              <a:t>SQL command can be called from the host language program (example Java, Pro C, Cobol, C#, etc).</a:t>
            </a:r>
          </a:p>
          <a:p>
            <a:pPr lvl="1"/>
            <a:endParaRPr lang="en-US" sz="1800" dirty="0" smtClean="0"/>
          </a:p>
          <a:p>
            <a:pPr lvl="1"/>
            <a:r>
              <a:rPr lang="en-US" sz="1800" dirty="0" smtClean="0"/>
              <a:t>High-level programming language compilers cannot interpret SQL statements. Hence source code files containing embedded SQL statements must be </a:t>
            </a:r>
            <a:r>
              <a:rPr lang="en-US" sz="1800" b="1" dirty="0" smtClean="0">
                <a:solidFill>
                  <a:srgbClr val="0070C0"/>
                </a:solidFill>
              </a:rPr>
              <a:t>preprocessed</a:t>
            </a:r>
            <a:r>
              <a:rPr lang="en-US" sz="1800" dirty="0" smtClean="0"/>
              <a:t> before compiling.</a:t>
            </a:r>
          </a:p>
          <a:p>
            <a:pPr lvl="1"/>
            <a:r>
              <a:rPr lang="en-US" sz="1800" dirty="0" smtClean="0"/>
              <a:t> </a:t>
            </a:r>
          </a:p>
          <a:p>
            <a:pPr lvl="1"/>
            <a:r>
              <a:rPr lang="en-US" sz="1800" dirty="0" smtClean="0"/>
              <a:t>Thus, each SQL statement coded in a high-level programming language source code file must be prefixed with the keywords </a:t>
            </a:r>
            <a:r>
              <a:rPr lang="en-US" sz="1800" b="1" dirty="0" smtClean="0">
                <a:solidFill>
                  <a:srgbClr val="0070C0"/>
                </a:solidFill>
              </a:rPr>
              <a:t>EXEC SQL</a:t>
            </a:r>
            <a:r>
              <a:rPr lang="en-US" sz="1800" dirty="0" smtClean="0"/>
              <a:t> and be terminated with either a </a:t>
            </a:r>
            <a:r>
              <a:rPr lang="en-US" sz="1800" dirty="0" smtClean="0">
                <a:solidFill>
                  <a:srgbClr val="0070C0"/>
                </a:solidFill>
              </a:rPr>
              <a:t>semicolon</a:t>
            </a:r>
            <a:r>
              <a:rPr lang="en-US" sz="1800" dirty="0" smtClean="0"/>
              <a:t> or </a:t>
            </a:r>
            <a:r>
              <a:rPr lang="en-US" sz="1800" smtClean="0"/>
              <a:t>the keyword </a:t>
            </a:r>
            <a:r>
              <a:rPr lang="en-US" sz="1800" b="1" smtClean="0">
                <a:solidFill>
                  <a:srgbClr val="0070C0"/>
                </a:solidFill>
              </a:rPr>
              <a:t>END-EXEC</a:t>
            </a:r>
            <a:r>
              <a:rPr lang="en-US" sz="1800" smtClean="0"/>
              <a:t>.</a:t>
            </a:r>
            <a:endParaRPr lang="en-US" sz="1800" dirty="0" smtClean="0"/>
          </a:p>
          <a:p>
            <a:pPr lvl="1"/>
            <a:r>
              <a:rPr lang="en-US" sz="1800" dirty="0" smtClean="0"/>
              <a:t> </a:t>
            </a:r>
          </a:p>
          <a:p>
            <a:pPr lvl="1"/>
            <a:r>
              <a:rPr lang="en-US" sz="1800" dirty="0" smtClean="0"/>
              <a:t>Likewise, the database manager cannot work directly with high-level programming language variables.  Instead, it must use special variables known as </a:t>
            </a:r>
            <a:r>
              <a:rPr lang="en-US" sz="1800" b="1" dirty="0" smtClean="0">
                <a:solidFill>
                  <a:srgbClr val="0070C0"/>
                </a:solidFill>
              </a:rPr>
              <a:t>host variables</a:t>
            </a:r>
            <a:r>
              <a:rPr lang="en-US" sz="1800" dirty="0" smtClean="0">
                <a:solidFill>
                  <a:srgbClr val="0070C0"/>
                </a:solidFill>
              </a:rPr>
              <a:t> </a:t>
            </a:r>
            <a:r>
              <a:rPr lang="en-US" sz="1800" dirty="0" smtClean="0"/>
              <a:t>to move data between an application and a database</a:t>
            </a:r>
          </a:p>
          <a:p>
            <a:pPr lvl="1"/>
            <a:r>
              <a:rPr lang="en-US" sz="1800" dirty="0" smtClean="0"/>
              <a:t> </a:t>
            </a:r>
          </a:p>
          <a:p>
            <a:pPr lvl="1"/>
            <a:r>
              <a:rPr lang="en-US" sz="1800" dirty="0" smtClean="0"/>
              <a:t>Host variables are ordinary programming language variables. To be set apart, they must be defined within a special section known as </a:t>
            </a:r>
            <a:r>
              <a:rPr lang="en-US" sz="1800" b="1" dirty="0" smtClean="0">
                <a:solidFill>
                  <a:srgbClr val="0070C0"/>
                </a:solidFill>
              </a:rPr>
              <a:t>declare section</a:t>
            </a:r>
            <a:r>
              <a:rPr lang="en-US" sz="1800" dirty="0" smtClean="0"/>
              <a:t>.</a:t>
            </a:r>
          </a:p>
          <a:p>
            <a:endParaRPr lang="en-US" sz="2000" dirty="0" smtClean="0"/>
          </a:p>
          <a:p>
            <a:pPr lvl="2"/>
            <a:r>
              <a:rPr lang="en-US" sz="1800" dirty="0" smtClean="0">
                <a:latin typeface="Courier New" pitchFamily="49" charset="0"/>
                <a:cs typeface="Courier New" pitchFamily="49" charset="0"/>
              </a:rPr>
              <a:t>EXEC SQL BEGIN DECLARE SECTION;</a:t>
            </a:r>
          </a:p>
          <a:p>
            <a:pPr lvl="2"/>
            <a:r>
              <a:rPr lang="en-US" sz="1800" dirty="0" smtClean="0">
                <a:latin typeface="Courier New" pitchFamily="49" charset="0"/>
                <a:cs typeface="Courier New" pitchFamily="49" charset="0"/>
              </a:rPr>
              <a:t>  char </a:t>
            </a:r>
            <a:r>
              <a:rPr lang="en-US" sz="1800" dirty="0" err="1" smtClean="0">
                <a:latin typeface="Courier New" pitchFamily="49" charset="0"/>
                <a:cs typeface="Courier New" pitchFamily="49" charset="0"/>
              </a:rPr>
              <a:t>empid</a:t>
            </a:r>
            <a:r>
              <a:rPr lang="en-US" sz="1800" dirty="0" smtClean="0">
                <a:latin typeface="Courier New" pitchFamily="49" charset="0"/>
                <a:cs typeface="Courier New" pitchFamily="49" charset="0"/>
              </a:rPr>
              <a:t>[7];</a:t>
            </a:r>
          </a:p>
          <a:p>
            <a:pPr lvl="2"/>
            <a:r>
              <a:rPr lang="en-US" sz="1800" dirty="0" smtClean="0">
                <a:latin typeface="Courier New" pitchFamily="49" charset="0"/>
                <a:cs typeface="Courier New" pitchFamily="49" charset="0"/>
              </a:rPr>
              <a:t>  double </a:t>
            </a:r>
            <a:r>
              <a:rPr lang="en-US" sz="1800" dirty="0" err="1" smtClean="0">
                <a:latin typeface="Courier New" pitchFamily="49" charset="0"/>
                <a:cs typeface="Courier New" pitchFamily="49" charset="0"/>
              </a:rPr>
              <a:t>sal</a:t>
            </a:r>
            <a:r>
              <a:rPr lang="en-US" sz="1800" dirty="0" smtClean="0">
                <a:latin typeface="Courier New" pitchFamily="49" charset="0"/>
                <a:cs typeface="Courier New" pitchFamily="49" charset="0"/>
              </a:rPr>
              <a:t>;</a:t>
            </a:r>
          </a:p>
          <a:p>
            <a:pPr lvl="2"/>
            <a:r>
              <a:rPr lang="en-US" sz="1800" dirty="0" smtClean="0">
                <a:latin typeface="Courier New" pitchFamily="49" charset="0"/>
                <a:cs typeface="Courier New" pitchFamily="49" charset="0"/>
              </a:rPr>
              <a:t>EXEC SQL END DECLARE SECTION;</a:t>
            </a: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779441"/>
            <a:ext cx="9572692" cy="6663363"/>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r>
              <a:rPr lang="en-US" sz="2000" dirty="0" smtClean="0"/>
              <a:t>	Connecting to Database using embedded </a:t>
            </a:r>
            <a:r>
              <a:rPr lang="en-US" sz="2000" dirty="0" err="1" smtClean="0"/>
              <a:t>sql</a:t>
            </a:r>
            <a:endParaRPr lang="en-US" sz="2000" dirty="0" smtClean="0"/>
          </a:p>
          <a:p>
            <a:r>
              <a:rPr lang="en-US" sz="2000" dirty="0" smtClean="0"/>
              <a:t> </a:t>
            </a:r>
          </a:p>
          <a:p>
            <a:pPr lvl="2"/>
            <a:r>
              <a:rPr lang="en-US" sz="1600" dirty="0" smtClean="0">
                <a:latin typeface="Courier New" pitchFamily="49" charset="0"/>
                <a:cs typeface="Courier New" pitchFamily="49" charset="0"/>
              </a:rPr>
              <a:t>EXEC SQL CONNECT :</a:t>
            </a:r>
            <a:r>
              <a:rPr lang="en-US" sz="1600" dirty="0" err="1" smtClean="0">
                <a:latin typeface="Courier New" pitchFamily="49" charset="0"/>
                <a:cs typeface="Courier New" pitchFamily="49" charset="0"/>
              </a:rPr>
              <a:t>userid</a:t>
            </a:r>
            <a:r>
              <a:rPr lang="en-US" sz="1600" dirty="0" smtClean="0">
                <a:latin typeface="Courier New" pitchFamily="49" charset="0"/>
                <a:cs typeface="Courier New" pitchFamily="49" charset="0"/>
              </a:rPr>
              <a:t> IDENTIFIED BY :password;</a:t>
            </a:r>
          </a:p>
          <a:p>
            <a:pPr lvl="2"/>
            <a:r>
              <a:rPr lang="en-US" sz="1600" dirty="0" smtClean="0">
                <a:latin typeface="Courier New" pitchFamily="49" charset="0"/>
                <a:cs typeface="Courier New" pitchFamily="49" charset="0"/>
              </a:rPr>
              <a:t>EXEC SQL CREATE TABLE Test(a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2"/>
            <a:r>
              <a:rPr lang="en-US" sz="1600" dirty="0" smtClean="0">
                <a:latin typeface="Courier New" pitchFamily="49" charset="0"/>
                <a:cs typeface="Courier New" pitchFamily="49" charset="0"/>
              </a:rPr>
              <a:t>EXEC SQL INSERT INTO Test VALUES(1);</a:t>
            </a:r>
          </a:p>
          <a:p>
            <a:pPr lvl="2"/>
            <a:r>
              <a:rPr lang="en-US" sz="1600" dirty="0" smtClean="0">
                <a:latin typeface="Courier New" pitchFamily="49" charset="0"/>
                <a:cs typeface="Courier New" pitchFamily="49" charset="0"/>
              </a:rPr>
              <a:t>EXEC SQL SELECT MAX(a) INTO :value from R;</a:t>
            </a:r>
          </a:p>
          <a:p>
            <a:pPr lvl="2"/>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(“Max value=%d\</a:t>
            </a:r>
            <a:r>
              <a:rPr lang="en-US" sz="1600" dirty="0" err="1" smtClean="0">
                <a:latin typeface="Courier New" pitchFamily="49" charset="0"/>
                <a:cs typeface="Courier New" pitchFamily="49" charset="0"/>
              </a:rPr>
              <a:t>n”,value</a:t>
            </a:r>
            <a:r>
              <a:rPr lang="en-US" sz="1600" dirty="0" smtClean="0">
                <a:latin typeface="Courier New" pitchFamily="49" charset="0"/>
                <a:cs typeface="Courier New" pitchFamily="49" charset="0"/>
              </a:rPr>
              <a:t>);</a:t>
            </a:r>
          </a:p>
          <a:p>
            <a:pPr lvl="2"/>
            <a:endParaRPr lang="en-US" sz="1600" dirty="0" smtClean="0">
              <a:latin typeface="Courier New" pitchFamily="49" charset="0"/>
              <a:cs typeface="Courier New" pitchFamily="49" charset="0"/>
            </a:endParaRPr>
          </a:p>
          <a:p>
            <a:pPr lvl="2"/>
            <a:r>
              <a:rPr lang="en-US" sz="2000" dirty="0" smtClean="0">
                <a:latin typeface="+mn-lt"/>
                <a:cs typeface="Courier New" pitchFamily="49" charset="0"/>
              </a:rPr>
              <a:t>The complete syntax for CONNECT statement is :</a:t>
            </a:r>
          </a:p>
          <a:p>
            <a:pPr lvl="2"/>
            <a:endParaRPr lang="en-US" sz="1600" dirty="0" smtClean="0">
              <a:latin typeface="Courier New" pitchFamily="49" charset="0"/>
              <a:cs typeface="Courier New" pitchFamily="49" charset="0"/>
            </a:endParaRPr>
          </a:p>
          <a:p>
            <a:pPr lvl="2"/>
            <a:r>
              <a:rPr lang="en-US" sz="1600" dirty="0" smtClean="0">
                <a:latin typeface="Courier New" pitchFamily="49" charset="0"/>
                <a:cs typeface="Courier New" pitchFamily="49" charset="0"/>
              </a:rPr>
              <a:t>EXEC SQL CONNECT { :user IDENTIFIED BY :</a:t>
            </a:r>
            <a:r>
              <a:rPr lang="en-US" sz="1600" dirty="0" err="1" smtClean="0">
                <a:latin typeface="Courier New" pitchFamily="49" charset="0"/>
                <a:cs typeface="Courier New" pitchFamily="49" charset="0"/>
              </a:rPr>
              <a:t>usr_psw</a:t>
            </a:r>
            <a:r>
              <a:rPr lang="en-US" sz="1600" dirty="0" smtClean="0">
                <a:latin typeface="Courier New" pitchFamily="49" charset="0"/>
                <a:cs typeface="Courier New" pitchFamily="49" charset="0"/>
              </a:rPr>
              <a:t> } </a:t>
            </a:r>
          </a:p>
          <a:p>
            <a:pPr lvl="2"/>
            <a:r>
              <a:rPr lang="en-US" sz="1600" dirty="0" smtClean="0">
                <a:latin typeface="Courier New" pitchFamily="49" charset="0"/>
                <a:cs typeface="Courier New" pitchFamily="49" charset="0"/>
              </a:rPr>
              <a:t>[[ AT { </a:t>
            </a:r>
            <a:r>
              <a:rPr lang="en-US" sz="1600" dirty="0" err="1" smtClean="0">
                <a:latin typeface="Courier New" pitchFamily="49" charset="0"/>
                <a:cs typeface="Courier New" pitchFamily="49" charset="0"/>
              </a:rPr>
              <a:t>dbname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host_variable</a:t>
            </a:r>
            <a:r>
              <a:rPr lang="en-US" sz="1600" dirty="0" smtClean="0">
                <a:latin typeface="Courier New" pitchFamily="49" charset="0"/>
                <a:cs typeface="Courier New" pitchFamily="49" charset="0"/>
              </a:rPr>
              <a:t> }] USING :</a:t>
            </a:r>
            <a:r>
              <a:rPr lang="en-US" sz="1600" dirty="0" err="1" smtClean="0">
                <a:latin typeface="Courier New" pitchFamily="49" charset="0"/>
                <a:cs typeface="Courier New" pitchFamily="49" charset="0"/>
              </a:rPr>
              <a:t>connect_string</a:t>
            </a:r>
            <a:r>
              <a:rPr lang="en-US" sz="1600" dirty="0" smtClean="0">
                <a:latin typeface="Courier New" pitchFamily="49" charset="0"/>
                <a:cs typeface="Courier New" pitchFamily="49" charset="0"/>
              </a:rPr>
              <a:t> ] </a:t>
            </a:r>
          </a:p>
          <a:p>
            <a:pPr lvl="2"/>
            <a:r>
              <a:rPr lang="en-US" sz="1600" dirty="0" smtClean="0">
                <a:latin typeface="Courier New" pitchFamily="49" charset="0"/>
                <a:cs typeface="Courier New" pitchFamily="49" charset="0"/>
              </a:rPr>
              <a:t>[{ALTER AUTHORIZATION :</a:t>
            </a:r>
            <a:r>
              <a:rPr lang="en-US" sz="1600" dirty="0" err="1" smtClean="0">
                <a:latin typeface="Courier New" pitchFamily="49" charset="0"/>
                <a:cs typeface="Courier New" pitchFamily="49" charset="0"/>
              </a:rPr>
              <a:t>newpswd</a:t>
            </a:r>
            <a:r>
              <a:rPr lang="en-US" sz="1600" dirty="0" smtClean="0">
                <a:latin typeface="Courier New" pitchFamily="49" charset="0"/>
                <a:cs typeface="Courier New" pitchFamily="49" charset="0"/>
              </a:rPr>
              <a:t> | IN { SYSDBA | SYSOPER } MODE} ] ;</a:t>
            </a:r>
          </a:p>
          <a:p>
            <a:pPr lvl="2"/>
            <a:endParaRPr lang="en-US" sz="1600" dirty="0" smtClean="0">
              <a:latin typeface="Courier New" pitchFamily="49" charset="0"/>
              <a:cs typeface="Courier New" pitchFamily="49" charset="0"/>
            </a:endParaRPr>
          </a:p>
          <a:p>
            <a:pPr lvl="2"/>
            <a:r>
              <a:rPr lang="en-US" sz="1800" dirty="0" smtClean="0">
                <a:latin typeface="+mn-lt"/>
                <a:cs typeface="Courier New" pitchFamily="49" charset="0"/>
              </a:rPr>
              <a:t>The following statement may also be used:</a:t>
            </a:r>
          </a:p>
          <a:p>
            <a:pPr lvl="2"/>
            <a:endParaRPr lang="en-US" sz="1800" dirty="0" smtClean="0">
              <a:latin typeface="+mn-lt"/>
              <a:cs typeface="Courier New" pitchFamily="49" charset="0"/>
            </a:endParaRPr>
          </a:p>
          <a:p>
            <a:pPr lvl="2"/>
            <a:r>
              <a:rPr lang="en-US" sz="1600" dirty="0" smtClean="0">
                <a:latin typeface="Courier New" pitchFamily="49" charset="0"/>
                <a:cs typeface="Courier New" pitchFamily="49" charset="0"/>
              </a:rPr>
              <a:t>EXEC SQL </a:t>
            </a:r>
            <a:r>
              <a:rPr lang="en-US" sz="1600" b="1" dirty="0" smtClean="0">
                <a:latin typeface="Courier New" pitchFamily="49" charset="0"/>
                <a:cs typeface="Courier New" pitchFamily="49" charset="0"/>
              </a:rPr>
              <a:t>connect</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to</a:t>
            </a: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server</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user</a:t>
            </a:r>
            <a:r>
              <a:rPr lang="en-US" sz="1600"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user</a:t>
            </a:r>
            <a:r>
              <a:rPr lang="en-US" sz="1600" i="1" dirty="0" smtClean="0">
                <a:latin typeface="Courier New" pitchFamily="49" charset="0"/>
                <a:cs typeface="Courier New" pitchFamily="49" charset="0"/>
              </a:rPr>
              <a:t>-name</a:t>
            </a: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using</a:t>
            </a:r>
            <a:r>
              <a:rPr lang="en-US" sz="1600" dirty="0" smtClean="0">
                <a:latin typeface="Courier New" pitchFamily="49" charset="0"/>
                <a:cs typeface="Courier New" pitchFamily="49" charset="0"/>
              </a:rPr>
              <a:t> password;</a:t>
            </a:r>
          </a:p>
          <a:p>
            <a:pPr lvl="2"/>
            <a:endParaRPr lang="en-US" sz="1600" dirty="0" smtClean="0">
              <a:latin typeface="Courier New" pitchFamily="49" charset="0"/>
              <a:cs typeface="Courier New" pitchFamily="49" charset="0"/>
            </a:endParaRPr>
          </a:p>
          <a:p>
            <a:pPr lvl="2"/>
            <a:endParaRPr lang="en-US" sz="1600" dirty="0" smtClean="0">
              <a:latin typeface="Courier New" pitchFamily="49" charset="0"/>
              <a:cs typeface="Courier New" pitchFamily="49" charset="0"/>
            </a:endParaRPr>
          </a:p>
          <a:p>
            <a:r>
              <a:rPr lang="en-US" sz="2000" dirty="0" smtClean="0"/>
              <a:t> </a:t>
            </a:r>
          </a:p>
          <a:p>
            <a:endParaRPr lang="en-US" sz="2000" dirty="0" smtClean="0"/>
          </a:p>
          <a:p>
            <a:pPr lvl="2"/>
            <a:endParaRPr lang="en-US" sz="20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4" name="Text Box 3"/>
          <p:cNvSpPr txBox="1">
            <a:spLocks noChangeArrowheads="1"/>
          </p:cNvSpPr>
          <p:nvPr/>
        </p:nvSpPr>
        <p:spPr bwMode="auto">
          <a:xfrm>
            <a:off x="325404" y="850879"/>
            <a:ext cx="9572692" cy="3991862"/>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sz="1800" dirty="0" smtClean="0"/>
          </a:p>
          <a:p>
            <a:pPr>
              <a:lnSpc>
                <a:spcPct val="90000"/>
              </a:lnSpc>
            </a:pPr>
            <a:endParaRPr lang="en-US" sz="1800" dirty="0" smtClean="0"/>
          </a:p>
          <a:p>
            <a:pPr>
              <a:lnSpc>
                <a:spcPct val="90000"/>
              </a:lnSpc>
            </a:pPr>
            <a:endParaRPr lang="en-US" sz="1800" dirty="0" smtClean="0"/>
          </a:p>
          <a:p>
            <a:pPr>
              <a:lnSpc>
                <a:spcPct val="90000"/>
              </a:lnSpc>
            </a:pPr>
            <a:r>
              <a:rPr lang="en-US" sz="1800" dirty="0" smtClean="0"/>
              <a:t> </a:t>
            </a:r>
            <a:r>
              <a:rPr lang="en-US" sz="1800" dirty="0" smtClean="0">
                <a:cs typeface="Times New Roman" pitchFamily="18" charset="0"/>
              </a:rPr>
              <a:t>The Main Language constructs are:</a:t>
            </a:r>
          </a:p>
          <a:p>
            <a:pPr>
              <a:lnSpc>
                <a:spcPct val="90000"/>
              </a:lnSpc>
            </a:pPr>
            <a:endParaRPr lang="en-US" sz="1800" dirty="0" smtClean="0">
              <a:cs typeface="Times New Roman" pitchFamily="18" charset="0"/>
            </a:endParaRPr>
          </a:p>
          <a:p>
            <a:pPr lvl="1">
              <a:lnSpc>
                <a:spcPct val="90000"/>
              </a:lnSpc>
            </a:pPr>
            <a:r>
              <a:rPr lang="en-US" sz="1800" dirty="0" smtClean="0">
                <a:cs typeface="Times New Roman" pitchFamily="18" charset="0"/>
              </a:rPr>
              <a:t>Connecting to a database:</a:t>
            </a:r>
            <a:br>
              <a:rPr lang="en-US" sz="1800" dirty="0" smtClean="0">
                <a:cs typeface="Times New Roman" pitchFamily="18" charset="0"/>
              </a:rPr>
            </a:br>
            <a:r>
              <a:rPr lang="en-US" sz="1800" dirty="0" smtClean="0">
                <a:latin typeface="Courier New" pitchFamily="49" charset="0"/>
                <a:cs typeface="Courier New" pitchFamily="49" charset="0"/>
              </a:rPr>
              <a:t>EXEC SQL CONNECT</a:t>
            </a:r>
          </a:p>
          <a:p>
            <a:pPr lvl="1">
              <a:lnSpc>
                <a:spcPct val="90000"/>
              </a:lnSpc>
            </a:pPr>
            <a:endParaRPr lang="en-US" sz="1800" dirty="0" smtClean="0">
              <a:cs typeface="Times New Roman" pitchFamily="18" charset="0"/>
            </a:endParaRPr>
          </a:p>
          <a:p>
            <a:pPr lvl="1">
              <a:lnSpc>
                <a:spcPct val="90000"/>
              </a:lnSpc>
            </a:pPr>
            <a:r>
              <a:rPr lang="en-US" sz="1800" dirty="0" smtClean="0">
                <a:cs typeface="Times New Roman" pitchFamily="18" charset="0"/>
              </a:rPr>
              <a:t>Declaring variables: </a:t>
            </a:r>
            <a:br>
              <a:rPr lang="en-US" sz="1800" dirty="0" smtClean="0">
                <a:cs typeface="Times New Roman" pitchFamily="18" charset="0"/>
              </a:rPr>
            </a:br>
            <a:r>
              <a:rPr lang="en-US" sz="1800" dirty="0" smtClean="0">
                <a:latin typeface="Courier New" pitchFamily="49" charset="0"/>
                <a:cs typeface="Courier New" pitchFamily="49" charset="0"/>
              </a:rPr>
              <a:t>EXEC SQL BEGIN /END DECLARE SECTION</a:t>
            </a:r>
          </a:p>
          <a:p>
            <a:pPr lvl="1">
              <a:lnSpc>
                <a:spcPct val="90000"/>
              </a:lnSpc>
            </a:pPr>
            <a:endParaRPr lang="en-US" sz="1800" dirty="0" smtClean="0">
              <a:cs typeface="Times New Roman" pitchFamily="18" charset="0"/>
            </a:endParaRPr>
          </a:p>
          <a:p>
            <a:pPr lvl="1">
              <a:lnSpc>
                <a:spcPct val="90000"/>
              </a:lnSpc>
            </a:pPr>
            <a:r>
              <a:rPr lang="en-US" sz="1800" dirty="0" smtClean="0">
                <a:cs typeface="Times New Roman" pitchFamily="18" charset="0"/>
              </a:rPr>
              <a:t>Statements:</a:t>
            </a:r>
            <a:br>
              <a:rPr lang="en-US" sz="1800" dirty="0" smtClean="0">
                <a:cs typeface="Times New Roman" pitchFamily="18" charset="0"/>
              </a:rPr>
            </a:br>
            <a:r>
              <a:rPr lang="en-US" sz="1800" dirty="0" smtClean="0">
                <a:latin typeface="Courier New" pitchFamily="49" charset="0"/>
                <a:cs typeface="Courier New" pitchFamily="49" charset="0"/>
              </a:rPr>
              <a:t>EXEC SQL Statement</a:t>
            </a:r>
          </a:p>
          <a:p>
            <a:endParaRPr lang="en-US" sz="18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5" name="Rectangle 4"/>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779441"/>
            <a:ext cx="9572692" cy="6478697"/>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r>
              <a:rPr lang="en-US" sz="2000" dirty="0" smtClean="0"/>
              <a:t>	Example : 1</a:t>
            </a:r>
          </a:p>
          <a:p>
            <a:endParaRPr lang="en-US" sz="2000" dirty="0" smtClean="0"/>
          </a:p>
          <a:p>
            <a:pPr lvl="2"/>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main()</a:t>
            </a:r>
          </a:p>
          <a:p>
            <a:pPr lvl="2"/>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BEGIN DECLARE SECTION;</a:t>
            </a:r>
          </a:p>
          <a:p>
            <a:pPr lvl="3"/>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OrderID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CustID</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char </a:t>
            </a:r>
            <a:r>
              <a:rPr lang="en-US" sz="1600" dirty="0" err="1" smtClean="0">
                <a:latin typeface="Courier New" pitchFamily="49" charset="0"/>
                <a:cs typeface="Courier New" pitchFamily="49" charset="0"/>
              </a:rPr>
              <a:t>SalesPerson</a:t>
            </a:r>
            <a:r>
              <a:rPr lang="en-US" sz="1600" dirty="0" smtClean="0">
                <a:latin typeface="Courier New" pitchFamily="49" charset="0"/>
                <a:cs typeface="Courier New" pitchFamily="49" charset="0"/>
              </a:rPr>
              <a:t>[10], Status[6];</a:t>
            </a:r>
          </a:p>
          <a:p>
            <a:pPr lvl="3"/>
            <a:r>
              <a:rPr lang="en-US" sz="1600" dirty="0" smtClean="0">
                <a:latin typeface="Courier New" pitchFamily="49" charset="0"/>
                <a:cs typeface="Courier New" pitchFamily="49" charset="0"/>
              </a:rPr>
              <a:t>EXEC SQL END DECLARE SECTION;</a:t>
            </a:r>
          </a:p>
          <a:p>
            <a:pPr lvl="3"/>
            <a:r>
              <a:rPr lang="en-US" sz="1600" dirty="0" smtClean="0">
                <a:latin typeface="Courier New" pitchFamily="49" charset="0"/>
                <a:cs typeface="Courier New" pitchFamily="49" charset="0"/>
              </a:rPr>
              <a:t> </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(“Enter order number:”);</a:t>
            </a:r>
          </a:p>
          <a:p>
            <a:pPr lvl="3"/>
            <a:r>
              <a:rPr lang="en-US" sz="1600" dirty="0" err="1" smtClean="0">
                <a:latin typeface="Courier New" pitchFamily="49" charset="0"/>
                <a:cs typeface="Courier New" pitchFamily="49" charset="0"/>
              </a:rPr>
              <a:t>scanf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d”,&amp;OrderID</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 </a:t>
            </a:r>
          </a:p>
          <a:p>
            <a:pPr lvl="3"/>
            <a:r>
              <a:rPr lang="en-US" sz="1600" dirty="0" smtClean="0">
                <a:latin typeface="Courier New" pitchFamily="49" charset="0"/>
                <a:cs typeface="Courier New" pitchFamily="49" charset="0"/>
              </a:rPr>
              <a:t>EXEC SQL SELECT </a:t>
            </a:r>
            <a:r>
              <a:rPr lang="en-US" sz="1600" dirty="0" err="1" smtClean="0">
                <a:latin typeface="Courier New" pitchFamily="49" charset="0"/>
                <a:cs typeface="Courier New" pitchFamily="49" charset="0"/>
              </a:rPr>
              <a:t>CustID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SalesPerson</a:t>
            </a:r>
            <a:r>
              <a:rPr lang="en-US" sz="1600" dirty="0" smtClean="0">
                <a:latin typeface="Courier New" pitchFamily="49" charset="0"/>
                <a:cs typeface="Courier New" pitchFamily="49" charset="0"/>
              </a:rPr>
              <a:t>, Status FROM Orders WHERE </a:t>
            </a:r>
            <a:r>
              <a:rPr lang="en-US" sz="1600" dirty="0" err="1" smtClean="0">
                <a:latin typeface="Courier New" pitchFamily="49" charset="0"/>
                <a:cs typeface="Courier New" pitchFamily="49" charset="0"/>
              </a:rPr>
              <a:t>OrderID</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OrderID</a:t>
            </a:r>
            <a:r>
              <a:rPr lang="en-US" sz="1600" dirty="0" smtClean="0">
                <a:latin typeface="Courier New" pitchFamily="49" charset="0"/>
                <a:cs typeface="Courier New" pitchFamily="49" charset="0"/>
              </a:rPr>
              <a:t> INTO :</a:t>
            </a:r>
            <a:r>
              <a:rPr lang="en-US" sz="1600" dirty="0" err="1" smtClean="0">
                <a:latin typeface="Courier New" pitchFamily="49" charset="0"/>
                <a:cs typeface="Courier New" pitchFamily="49" charset="0"/>
              </a:rPr>
              <a:t>CustID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SalesPerson</a:t>
            </a:r>
            <a:r>
              <a:rPr lang="en-US" sz="1600" dirty="0" smtClean="0">
                <a:latin typeface="Courier New" pitchFamily="49" charset="0"/>
                <a:cs typeface="Courier New" pitchFamily="49" charset="0"/>
              </a:rPr>
              <a:t>, :Status;</a:t>
            </a:r>
          </a:p>
          <a:p>
            <a:pPr lvl="3"/>
            <a:r>
              <a:rPr lang="en-US" sz="1600" dirty="0" smtClean="0">
                <a:latin typeface="Courier New" pitchFamily="49" charset="0"/>
                <a:cs typeface="Courier New" pitchFamily="49" charset="0"/>
              </a:rPr>
              <a:t> </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(“Customer number : %d” \</a:t>
            </a:r>
            <a:r>
              <a:rPr lang="en-US" sz="1600" dirty="0" err="1" smtClean="0">
                <a:latin typeface="Courier New" pitchFamily="49" charset="0"/>
                <a:cs typeface="Courier New" pitchFamily="49" charset="0"/>
              </a:rPr>
              <a:t>n”,CustID</a:t>
            </a:r>
            <a:r>
              <a:rPr lang="en-US" sz="1600" dirty="0" smtClean="0">
                <a:latin typeface="Courier New" pitchFamily="49" charset="0"/>
                <a:cs typeface="Courier New" pitchFamily="49" charset="0"/>
              </a:rPr>
              <a:t>);</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(“Salesperson:%s\</a:t>
            </a:r>
            <a:r>
              <a:rPr lang="en-US" sz="1600" dirty="0" err="1" smtClean="0">
                <a:latin typeface="Courier New" pitchFamily="49" charset="0"/>
                <a:cs typeface="Courier New" pitchFamily="49" charset="0"/>
              </a:rPr>
              <a:t>n”,SalesPerson</a:t>
            </a:r>
            <a:r>
              <a:rPr lang="en-US" sz="1600" dirty="0" smtClean="0">
                <a:latin typeface="Courier New" pitchFamily="49" charset="0"/>
                <a:cs typeface="Courier New" pitchFamily="49" charset="0"/>
              </a:rPr>
              <a:t>);</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(“Status: %s\</a:t>
            </a:r>
            <a:r>
              <a:rPr lang="en-US" sz="1600" dirty="0" err="1" smtClean="0">
                <a:latin typeface="Courier New" pitchFamily="49" charset="0"/>
                <a:cs typeface="Courier New" pitchFamily="49" charset="0"/>
              </a:rPr>
              <a:t>n”,Status</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return 0;</a:t>
            </a:r>
          </a:p>
          <a:p>
            <a:pPr lvl="2"/>
            <a:r>
              <a:rPr lang="en-US" sz="1600" dirty="0" smtClean="0">
                <a:latin typeface="Courier New" pitchFamily="49" charset="0"/>
                <a:cs typeface="Courier New" pitchFamily="49" charset="0"/>
              </a:rPr>
              <a:t>}</a:t>
            </a:r>
          </a:p>
          <a:p>
            <a:r>
              <a:rPr lang="en-US" sz="2000" dirty="0" smtClean="0"/>
              <a:t> </a:t>
            </a:r>
          </a:p>
          <a:p>
            <a:pPr lvl="2"/>
            <a:endParaRPr lang="en-US" sz="20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682990" y="350813"/>
            <a:ext cx="2558393"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Embedded SQL</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182528" y="779441"/>
            <a:ext cx="9572692" cy="5986254"/>
          </a:xfrm>
          <a:prstGeom prst="rect">
            <a:avLst/>
          </a:prstGeom>
          <a:noFill/>
          <a:ln w="9525">
            <a:noFill/>
            <a:miter lim="800000"/>
            <a:headEnd/>
            <a:tailEnd/>
          </a:ln>
        </p:spPr>
        <p:txBody>
          <a:bodyPr wrap="square" lIns="0" tIns="0" rIns="0" bIns="0">
            <a:spAutoFit/>
          </a:bodyPr>
          <a:lstStyle/>
          <a:p>
            <a:pPr lvl="1">
              <a:buFont typeface="Arial" pitchFamily="34" charset="0"/>
              <a:buChar char="•"/>
            </a:pPr>
            <a:endParaRPr lang="en-US" dirty="0" smtClean="0"/>
          </a:p>
          <a:p>
            <a:r>
              <a:rPr lang="en-US" sz="2000" dirty="0" smtClean="0"/>
              <a:t>	Example : 2 </a:t>
            </a:r>
          </a:p>
          <a:p>
            <a:endParaRPr lang="en-US" sz="2000" dirty="0" smtClean="0"/>
          </a:p>
          <a:p>
            <a:pPr lvl="2"/>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main()</a:t>
            </a:r>
          </a:p>
          <a:p>
            <a:pPr lvl="2"/>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BEGIN DECLARE SECTION;</a:t>
            </a:r>
          </a:p>
          <a:p>
            <a:pPr lvl="3"/>
            <a:r>
              <a:rPr lang="en-US" sz="1600" dirty="0" smtClean="0">
                <a:latin typeface="Courier New" pitchFamily="49" charset="0"/>
                <a:cs typeface="Courier New" pitchFamily="49" charset="0"/>
              </a:rPr>
              <a:t>char </a:t>
            </a:r>
            <a:r>
              <a:rPr lang="en-US" sz="1600" dirty="0" err="1" smtClean="0">
                <a:latin typeface="Courier New" pitchFamily="49" charset="0"/>
                <a:cs typeface="Courier New" pitchFamily="49" charset="0"/>
              </a:rPr>
              <a:t>c_sname</a:t>
            </a:r>
            <a:r>
              <a:rPr lang="en-US" sz="1600" dirty="0" smtClean="0">
                <a:latin typeface="Courier New" pitchFamily="49" charset="0"/>
                <a:cs typeface="Courier New" pitchFamily="49" charset="0"/>
              </a:rPr>
              <a:t>[10];</a:t>
            </a:r>
          </a:p>
          <a:p>
            <a:pPr lvl="3"/>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c_sid</a:t>
            </a:r>
            <a:r>
              <a:rPr lang="en-US" sz="1600" dirty="0" smtClean="0">
                <a:latin typeface="Courier New" pitchFamily="49" charset="0"/>
                <a:cs typeface="Courier New" pitchFamily="49" charset="0"/>
              </a:rPr>
              <a:t>, rating;</a:t>
            </a:r>
          </a:p>
          <a:p>
            <a:pPr lvl="3"/>
            <a:r>
              <a:rPr lang="en-US" sz="1600" dirty="0" smtClean="0">
                <a:latin typeface="Courier New" pitchFamily="49" charset="0"/>
                <a:cs typeface="Courier New" pitchFamily="49" charset="0"/>
              </a:rPr>
              <a:t>float </a:t>
            </a:r>
            <a:r>
              <a:rPr lang="en-US" sz="1600" dirty="0" err="1" smtClean="0">
                <a:latin typeface="Courier New" pitchFamily="49" charset="0"/>
                <a:cs typeface="Courier New" pitchFamily="49" charset="0"/>
              </a:rPr>
              <a:t>c_age</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EXEC SQL END DECLARE SECTION;</a:t>
            </a:r>
          </a:p>
          <a:p>
            <a:pPr lvl="3"/>
            <a:r>
              <a:rPr lang="en-US" sz="1600" dirty="0" smtClean="0">
                <a:latin typeface="Courier New" pitchFamily="49" charset="0"/>
                <a:cs typeface="Courier New" pitchFamily="49" charset="0"/>
              </a:rPr>
              <a:t> </a:t>
            </a:r>
          </a:p>
          <a:p>
            <a:pPr lvl="3"/>
            <a:r>
              <a:rPr lang="en-US" sz="1600" dirty="0" err="1" smtClean="0">
                <a:latin typeface="Courier New" pitchFamily="49" charset="0"/>
                <a:cs typeface="Courier New" pitchFamily="49" charset="0"/>
              </a:rPr>
              <a:t>printf</a:t>
            </a:r>
            <a:r>
              <a:rPr lang="en-US" sz="1600" dirty="0" smtClean="0">
                <a:latin typeface="Courier New" pitchFamily="49" charset="0"/>
                <a:cs typeface="Courier New" pitchFamily="49" charset="0"/>
              </a:rPr>
              <a:t>(“Enter sailors details:”);</a:t>
            </a:r>
          </a:p>
          <a:p>
            <a:pPr lvl="3"/>
            <a:r>
              <a:rPr lang="en-US" sz="1600" dirty="0" err="1" smtClean="0">
                <a:latin typeface="Courier New" pitchFamily="49" charset="0"/>
                <a:cs typeface="Courier New" pitchFamily="49" charset="0"/>
              </a:rPr>
              <a:t>scanf</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s%d%d%f”,cname,&amp;c_sid,&amp;c_rating,&amp;c_age</a:t>
            </a:r>
            <a:r>
              <a:rPr lang="en-US" sz="1600" dirty="0" smtClean="0">
                <a:latin typeface="Courier New" pitchFamily="49" charset="0"/>
                <a:cs typeface="Courier New" pitchFamily="49" charset="0"/>
              </a:rPr>
              <a:t>);</a:t>
            </a:r>
          </a:p>
          <a:p>
            <a:pPr lvl="3"/>
            <a:r>
              <a:rPr lang="en-US" sz="1600" dirty="0" smtClean="0">
                <a:latin typeface="Courier New" pitchFamily="49" charset="0"/>
                <a:cs typeface="Courier New" pitchFamily="49" charset="0"/>
              </a:rPr>
              <a:t> </a:t>
            </a:r>
          </a:p>
          <a:p>
            <a:pPr lvl="3"/>
            <a:r>
              <a:rPr lang="en-US" sz="1600" dirty="0" smtClean="0">
                <a:latin typeface="Courier New" pitchFamily="49" charset="0"/>
                <a:cs typeface="Courier New" pitchFamily="49" charset="0"/>
              </a:rPr>
              <a:t>EXEC SQL INSERT INTO sailors VALUES(:</a:t>
            </a:r>
            <a:r>
              <a:rPr lang="en-US" sz="1600" dirty="0" err="1" smtClean="0">
                <a:latin typeface="Courier New" pitchFamily="49" charset="0"/>
                <a:cs typeface="Courier New" pitchFamily="49" charset="0"/>
              </a:rPr>
              <a:t>c_sid,:C_sname,:c_rating,:C_age</a:t>
            </a:r>
            <a:r>
              <a:rPr lang="en-US" sz="1600" dirty="0" smtClean="0">
                <a:latin typeface="Courier New" pitchFamily="49" charset="0"/>
                <a:cs typeface="Courier New" pitchFamily="49" charset="0"/>
              </a:rPr>
              <a:t>);  </a:t>
            </a:r>
          </a:p>
          <a:p>
            <a:pPr lvl="3"/>
            <a:endParaRPr lang="en-US" sz="1600" dirty="0" smtClean="0">
              <a:latin typeface="Courier New" pitchFamily="49" charset="0"/>
              <a:cs typeface="Courier New" pitchFamily="49" charset="0"/>
            </a:endParaRPr>
          </a:p>
          <a:p>
            <a:pPr lvl="3"/>
            <a:r>
              <a:rPr lang="en-US" sz="1600" dirty="0" smtClean="0">
                <a:latin typeface="Courier New" pitchFamily="49" charset="0"/>
                <a:cs typeface="Courier New" pitchFamily="49" charset="0"/>
              </a:rPr>
              <a:t>return 0;</a:t>
            </a:r>
          </a:p>
          <a:p>
            <a:pPr lvl="2"/>
            <a:r>
              <a:rPr lang="en-US" sz="1600" dirty="0" smtClean="0">
                <a:latin typeface="Courier New" pitchFamily="49" charset="0"/>
                <a:cs typeface="Courier New" pitchFamily="49" charset="0"/>
              </a:rPr>
              <a:t>}</a:t>
            </a:r>
          </a:p>
          <a:p>
            <a:r>
              <a:rPr lang="en-US" sz="2000" dirty="0" smtClean="0"/>
              <a:t> </a:t>
            </a:r>
          </a:p>
          <a:p>
            <a:pPr lvl="2"/>
            <a:endParaRPr lang="en-US" sz="2000" dirty="0" smtClean="0">
              <a:latin typeface="Courier New" pitchFamily="49" charset="0"/>
              <a:cs typeface="Courier New" pitchFamily="49" charset="0"/>
            </a:endParaRPr>
          </a:p>
          <a:p>
            <a:pPr>
              <a:spcBef>
                <a:spcPts val="55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111486" y="350813"/>
            <a:ext cx="4003789" cy="430887"/>
          </a:xfrm>
          <a:prstGeom prst="rect">
            <a:avLst/>
          </a:prstGeom>
          <a:noFill/>
          <a:ln w="9525">
            <a:noFill/>
            <a:miter lim="800000"/>
            <a:headEnd/>
            <a:tailEnd/>
          </a:ln>
        </p:spPr>
        <p:txBody>
          <a:bodyPr wrap="none" lIns="0" tIns="0" rIns="0" bIns="0">
            <a:spAutoFit/>
          </a:bodyPr>
          <a:lstStyle/>
          <a:p>
            <a:pPr algn="ctr">
              <a:buSzPct val="37000"/>
              <a:tabLst>
                <a:tab pos="723900" algn="l"/>
                <a:tab pos="1447800" algn="l"/>
                <a:tab pos="2171700" algn="l"/>
                <a:tab pos="2895600" algn="l"/>
                <a:tab pos="3619500" algn="l"/>
                <a:tab pos="4343400" algn="l"/>
                <a:tab pos="5067300" algn="l"/>
              </a:tabLst>
            </a:pPr>
            <a:r>
              <a:rPr lang="en-GB" sz="2800" dirty="0" smtClean="0">
                <a:latin typeface="Helvetica" charset="0"/>
              </a:rPr>
              <a:t>Handling SQL Exception </a:t>
            </a:r>
            <a:endParaRPr lang="en-GB" sz="2800" dirty="0">
              <a:latin typeface="Helvetica" charset="0"/>
            </a:endParaRPr>
          </a:p>
        </p:txBody>
      </p:sp>
      <p:sp>
        <p:nvSpPr>
          <p:cNvPr id="3" name="Line 2"/>
          <p:cNvSpPr>
            <a:spLocks noChangeShapeType="1"/>
          </p:cNvSpPr>
          <p:nvPr/>
        </p:nvSpPr>
        <p:spPr bwMode="auto">
          <a:xfrm>
            <a:off x="539718" y="850879"/>
            <a:ext cx="8780463" cy="0"/>
          </a:xfrm>
          <a:prstGeom prst="line">
            <a:avLst/>
          </a:prstGeom>
          <a:noFill/>
          <a:ln w="54720">
            <a:solidFill>
              <a:srgbClr val="000000"/>
            </a:solidFill>
            <a:round/>
            <a:headEnd/>
            <a:tailEnd/>
          </a:ln>
        </p:spPr>
        <p:txBody>
          <a:bodyPr/>
          <a:lstStyle/>
          <a:p>
            <a:endParaRPr lang="en-IN"/>
          </a:p>
        </p:txBody>
      </p:sp>
      <p:sp>
        <p:nvSpPr>
          <p:cNvPr id="6" name="Text Box 3"/>
          <p:cNvSpPr txBox="1">
            <a:spLocks noChangeArrowheads="1"/>
          </p:cNvSpPr>
          <p:nvPr/>
        </p:nvSpPr>
        <p:spPr bwMode="auto">
          <a:xfrm>
            <a:off x="253966" y="1136631"/>
            <a:ext cx="9572692" cy="5816977"/>
          </a:xfrm>
          <a:prstGeom prst="rect">
            <a:avLst/>
          </a:prstGeom>
          <a:noFill/>
          <a:ln w="9525">
            <a:noFill/>
            <a:miter lim="800000"/>
            <a:headEnd/>
            <a:tailEnd/>
          </a:ln>
        </p:spPr>
        <p:txBody>
          <a:bodyPr wrap="square" lIns="0" tIns="0" rIns="0" bIns="0">
            <a:spAutoFit/>
          </a:bodyPr>
          <a:lstStyle/>
          <a:p>
            <a:pPr lvl="1"/>
            <a:r>
              <a:rPr lang="en-US" sz="1800" dirty="0" smtClean="0"/>
              <a:t>The </a:t>
            </a:r>
            <a:r>
              <a:rPr lang="en-US" sz="1800" b="1" dirty="0" smtClean="0">
                <a:solidFill>
                  <a:srgbClr val="0070C0"/>
                </a:solidFill>
              </a:rPr>
              <a:t>SQLSTATE</a:t>
            </a:r>
            <a:r>
              <a:rPr lang="en-US" sz="1800" dirty="0" smtClean="0"/>
              <a:t> variable should be checked for errors and exceptions after each embedded SQL statement. SQL provides the </a:t>
            </a:r>
            <a:r>
              <a:rPr lang="en-US" sz="1800" b="1" dirty="0" smtClean="0">
                <a:solidFill>
                  <a:srgbClr val="0070C0"/>
                </a:solidFill>
              </a:rPr>
              <a:t>WHENEVER</a:t>
            </a:r>
            <a:r>
              <a:rPr lang="en-US" sz="1800" dirty="0" smtClean="0"/>
              <a:t> command to simplify the task.</a:t>
            </a:r>
          </a:p>
          <a:p>
            <a:pPr lvl="1"/>
            <a:endParaRPr lang="en-US" sz="1800" dirty="0" smtClean="0">
              <a:latin typeface="Courier New" pitchFamily="49" charset="0"/>
              <a:cs typeface="Courier New" pitchFamily="49" charset="0"/>
            </a:endParaRPr>
          </a:p>
          <a:p>
            <a:pPr lvl="1"/>
            <a:r>
              <a:rPr lang="en-US" sz="1600" dirty="0" smtClean="0">
                <a:latin typeface="Courier New" pitchFamily="49" charset="0"/>
                <a:cs typeface="Courier New" pitchFamily="49" charset="0"/>
              </a:rPr>
              <a:t>EXEC SQL WHENEVER [SQLERROR|NOT FOUND] [CONTINUE|GOTO STMT];</a:t>
            </a:r>
          </a:p>
          <a:p>
            <a:pPr lvl="1"/>
            <a:endParaRPr lang="en-US" sz="1800" dirty="0" smtClean="0"/>
          </a:p>
          <a:p>
            <a:pPr lvl="1"/>
            <a:r>
              <a:rPr lang="en-US" sz="1800" dirty="0" smtClean="0"/>
              <a:t>IF SQLERROR is specified and the value of SQLSTATE indicates an exception, the control is transferred to STMT, which is presumably responsible for exception handling. The NOT FOUND condition is set to true if the value of SQLSTATE is 02000, which denotes NO DATA</a:t>
            </a:r>
          </a:p>
          <a:p>
            <a:pPr lvl="1"/>
            <a:endParaRPr lang="en-US" sz="1800" dirty="0" smtClean="0"/>
          </a:p>
          <a:p>
            <a:pPr lvl="1"/>
            <a:r>
              <a:rPr lang="en-US" sz="1800" dirty="0" smtClean="0"/>
              <a:t>The C data type for SQLSTATE is char[6]</a:t>
            </a:r>
          </a:p>
          <a:p>
            <a:pPr lvl="1"/>
            <a:endParaRPr lang="en-US" sz="1800" dirty="0" smtClean="0"/>
          </a:p>
          <a:p>
            <a:pPr lvl="1"/>
            <a:r>
              <a:rPr lang="en-US" sz="1800" dirty="0" smtClean="0"/>
              <a:t>You can find the listing of SQLSTATE values here </a:t>
            </a:r>
            <a:r>
              <a:rPr lang="en-US" sz="2000" dirty="0" smtClean="0"/>
              <a:t>: </a:t>
            </a:r>
          </a:p>
          <a:p>
            <a:pPr lvl="1"/>
            <a:r>
              <a:rPr lang="en-US" sz="1400" dirty="0" smtClean="0">
                <a:solidFill>
                  <a:srgbClr val="0070C0"/>
                </a:solidFill>
                <a:latin typeface="Courier New" pitchFamily="49" charset="0"/>
                <a:cs typeface="Courier New" pitchFamily="49" charset="0"/>
              </a:rPr>
              <a:t>https://www.ibm.com/support/knowledgecenter/en/ssw_ibm_i_61/rzala/rzalaccl.htm</a:t>
            </a:r>
          </a:p>
          <a:p>
            <a:pPr lvl="1"/>
            <a:r>
              <a:rPr lang="en-US" sz="2000" dirty="0" smtClean="0">
                <a:latin typeface="Courier New" pitchFamily="49" charset="0"/>
                <a:cs typeface="Courier New" pitchFamily="49" charset="0"/>
              </a:rPr>
              <a:t> </a:t>
            </a:r>
          </a:p>
          <a:p>
            <a:pPr lvl="1"/>
            <a:r>
              <a:rPr lang="en-US" sz="2000" dirty="0" smtClean="0">
                <a:latin typeface="Courier New" pitchFamily="49" charset="0"/>
                <a:cs typeface="Courier New" pitchFamily="49" charset="0"/>
              </a:rPr>
              <a:t>EXEC SQL INCLUDE SQLCA; </a:t>
            </a:r>
          </a:p>
          <a:p>
            <a:pPr lvl="1"/>
            <a:endParaRPr lang="en-US" sz="2000" dirty="0" smtClean="0">
              <a:latin typeface="Courier New" pitchFamily="49" charset="0"/>
              <a:cs typeface="Courier New" pitchFamily="49" charset="0"/>
            </a:endParaRPr>
          </a:p>
          <a:p>
            <a:pPr lvl="1">
              <a:buFont typeface="Arial" pitchFamily="34" charset="0"/>
              <a:buChar char="•"/>
            </a:pPr>
            <a:r>
              <a:rPr lang="en-US" sz="1600" dirty="0" smtClean="0"/>
              <a:t> 	is required to identify the place where the preprocessor should insert the special variables used for 	communication between the program and the database.</a:t>
            </a:r>
          </a:p>
          <a:p>
            <a:pPr lvl="1">
              <a:buFont typeface="Arial" pitchFamily="34" charset="0"/>
              <a:buChar char="•"/>
            </a:pPr>
            <a:endParaRPr lang="en-US" sz="1600" dirty="0" smtClean="0"/>
          </a:p>
          <a:p>
            <a:pPr lvl="1">
              <a:buFont typeface="Arial" pitchFamily="34" charset="0"/>
              <a:buChar char="•"/>
            </a:pPr>
            <a:r>
              <a:rPr lang="en-US" sz="1600" dirty="0" smtClean="0"/>
              <a:t> 	Incorporates SQL's error handling mechanism (SQL Communications Area).</a:t>
            </a:r>
          </a:p>
          <a:p>
            <a:pPr lvl="1"/>
            <a:endParaRPr lang="en-GB" dirty="0">
              <a:latin typeface="Helvetica" charset="0"/>
            </a:endParaRPr>
          </a:p>
        </p:txBody>
      </p:sp>
      <p:sp>
        <p:nvSpPr>
          <p:cNvPr id="7" name="Rectangle 6"/>
          <p:cNvSpPr/>
          <p:nvPr/>
        </p:nvSpPr>
        <p:spPr>
          <a:xfrm>
            <a:off x="4909507" y="3549006"/>
            <a:ext cx="261610" cy="461665"/>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0794" tIns="50397" rIns="100794" bIns="50397"/>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314987" y="157468"/>
            <a:ext cx="9529408" cy="71659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0794" tIns="50397" rIns="100794" bIns="50397"/>
          <a:lstStyle/>
          <a:p>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393743" y="236215"/>
            <a:ext cx="9293140" cy="7008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0F1ED978A5734AA5395C3B550BE3EA" ma:contentTypeVersion="0" ma:contentTypeDescription="Create a new document." ma:contentTypeScope="" ma:versionID="2f503fdbf8b56184a3dae33a0941746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E08A77-CEF1-421F-98BF-25A4C59199BC}"/>
</file>

<file path=customXml/itemProps2.xml><?xml version="1.0" encoding="utf-8"?>
<ds:datastoreItem xmlns:ds="http://schemas.openxmlformats.org/officeDocument/2006/customXml" ds:itemID="{0AF3A82F-60FA-4F8A-AF67-75D870817FE3}"/>
</file>

<file path=customXml/itemProps3.xml><?xml version="1.0" encoding="utf-8"?>
<ds:datastoreItem xmlns:ds="http://schemas.openxmlformats.org/officeDocument/2006/customXml" ds:itemID="{474785E8-C5D2-45D5-B4C7-60198BC8CDB7}"/>
</file>

<file path=docProps/app.xml><?xml version="1.0" encoding="utf-8"?>
<Properties xmlns="http://schemas.openxmlformats.org/officeDocument/2006/extended-properties" xmlns:vt="http://schemas.openxmlformats.org/officeDocument/2006/docPropsVTypes">
  <TotalTime>1706</TotalTime>
  <Words>319</Words>
  <PresentationFormat>Custom</PresentationFormat>
  <Paragraphs>201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Admin</cp:lastModifiedBy>
  <cp:revision>71</cp:revision>
  <dcterms:created xsi:type="dcterms:W3CDTF">2002-12-06T17:26:23Z</dcterms:created>
  <dcterms:modified xsi:type="dcterms:W3CDTF">2017-09-22T15:04:02Z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0x010100A40F1ED978A5734AA5395C3B550BE3EA</vt:lpwstr>
  </property>
</Properties>
</file>