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9.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28.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sldIdLst>
    <p:sldId id="256" r:id="rId2"/>
    <p:sldId id="287" r:id="rId3"/>
    <p:sldId id="274" r:id="rId4"/>
    <p:sldId id="273"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6" r:id="rId21"/>
    <p:sldId id="277" r:id="rId22"/>
    <p:sldId id="278" r:id="rId23"/>
    <p:sldId id="280" r:id="rId24"/>
    <p:sldId id="281" r:id="rId25"/>
    <p:sldId id="279" r:id="rId26"/>
    <p:sldId id="282" r:id="rId27"/>
    <p:sldId id="283" r:id="rId28"/>
    <p:sldId id="284" r:id="rId29"/>
    <p:sldId id="285" r:id="rId30"/>
    <p:sldId id="286" r:id="rId31"/>
  </p:sldIdLst>
  <p:sldSz cx="10080625" cy="7559675"/>
  <p:notesSz cx="7772400" cy="10025063"/>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0929"/>
  </p:normalViewPr>
  <p:slideViewPr>
    <p:cSldViewPr>
      <p:cViewPr varScale="1">
        <p:scale>
          <a:sx n="55" d="100"/>
          <a:sy n="55" d="100"/>
        </p:scale>
        <p:origin x="1776" y="4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597025" y="1004888"/>
            <a:ext cx="4576763" cy="3432175"/>
          </a:xfrm>
          <a:prstGeom prst="rect">
            <a:avLst/>
          </a:prstGeom>
          <a:solidFill>
            <a:srgbClr val="FFFFFF"/>
          </a:solidFill>
          <a:ln w="9525">
            <a:noFill/>
            <a:miter lim="800000"/>
            <a:headEnd/>
            <a:tailEnd/>
          </a:ln>
        </p:spPr>
      </p:sp>
      <p:sp>
        <p:nvSpPr>
          <p:cNvPr id="2050" name="Rectangle 2"/>
          <p:cNvSpPr txBox="1">
            <a:spLocks noGrp="1" noChangeArrowheads="1"/>
          </p:cNvSpPr>
          <p:nvPr>
            <p:ph type="body" idx="1"/>
          </p:nvPr>
        </p:nvSpPr>
        <p:spPr bwMode="auto">
          <a:xfrm>
            <a:off x="1185863" y="4772025"/>
            <a:ext cx="5405437" cy="381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4401939" y="9521404"/>
            <a:ext cx="3368646" cy="502056"/>
          </a:xfrm>
          <a:prstGeom prst="rect">
            <a:avLst/>
          </a:prstGeom>
          <a:noFill/>
        </p:spPr>
        <p:txBody>
          <a:bodyPr lIns="97347" tIns="48674" rIns="97347" bIns="48674"/>
          <a:lstStyle/>
          <a:p>
            <a:fld id="{66D82C7A-D501-4C3F-BE97-9E2DFF33C412}" type="slidenum">
              <a:rPr lang="en-US" altLang="ko-KR">
                <a:cs typeface="Arial" charset="0"/>
              </a:rPr>
              <a:pPr/>
              <a:t>29</a:t>
            </a:fld>
            <a:endParaRPr lang="en-US" altLang="ko-KR">
              <a:cs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ko-KR"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xfrm>
            <a:off x="4401939" y="9521404"/>
            <a:ext cx="3368646" cy="502056"/>
          </a:xfrm>
          <a:prstGeom prst="rect">
            <a:avLst/>
          </a:prstGeom>
          <a:noFill/>
        </p:spPr>
        <p:txBody>
          <a:bodyPr lIns="97347" tIns="48674" rIns="97347" bIns="48674"/>
          <a:lstStyle/>
          <a:p>
            <a:fld id="{D88D7870-731C-4B96-863B-3C0098015DCA}" type="slidenum">
              <a:rPr lang="en-US" altLang="ko-KR">
                <a:cs typeface="Arial" charset="0"/>
              </a:rPr>
              <a:pPr/>
              <a:t>30</a:t>
            </a:fld>
            <a:endParaRPr lang="en-US" altLang="ko-KR">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ko-KR"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512888" y="4283075"/>
            <a:ext cx="7056437" cy="193198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504825" y="1763713"/>
            <a:ext cx="9072563" cy="49895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96925" y="3203575"/>
            <a:ext cx="8567738"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504825" y="1763713"/>
            <a:ext cx="4459288"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116513" y="1763713"/>
            <a:ext cx="4460875"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504825" y="1692275"/>
            <a:ext cx="4452938"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121275" y="1692275"/>
            <a:ext cx="4456113"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941763" y="301625"/>
            <a:ext cx="5635625" cy="64516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504825" y="1581150"/>
            <a:ext cx="3316288"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976438" y="674688"/>
            <a:ext cx="6048375" cy="45370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76438" y="5916613"/>
            <a:ext cx="6048375" cy="887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mj-lt"/>
          <a:ea typeface="+mj-ea"/>
          <a:cs typeface="+mj-cs"/>
        </a:defRPr>
      </a:lvl1pPr>
      <a:lvl2pPr marL="358775"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2pPr>
      <a:lvl3pPr marL="719138"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3pPr>
      <a:lvl4pPr marL="1079500"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4pPr>
      <a:lvl5pPr marL="14398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5pPr>
      <a:lvl6pPr marL="18970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6pPr>
      <a:lvl7pPr marL="23542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7pPr>
      <a:lvl8pPr marL="28114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8pPr>
      <a:lvl9pPr marL="32686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9pPr>
    </p:titleStyle>
    <p:bodyStyle>
      <a:lvl1pPr marL="431800" indent="-323850" algn="l" defTabSz="457200" rtl="0" eaLnBrk="0" fontAlgn="base" hangingPunct="0">
        <a:spcBef>
          <a:spcPct val="0"/>
        </a:spcBef>
        <a:spcAft>
          <a:spcPts val="1413"/>
        </a:spcAft>
        <a:buClr>
          <a:srgbClr val="000000"/>
        </a:buClr>
        <a:buSzPct val="45000"/>
        <a:buFont typeface="StarBats" charset="0"/>
        <a:buChar char="&quot;"/>
        <a:defRPr sz="3200">
          <a:solidFill>
            <a:srgbClr val="000000"/>
          </a:solidFill>
          <a:latin typeface="+mn-lt"/>
          <a:ea typeface="+mn-ea"/>
          <a:cs typeface="+mn-cs"/>
        </a:defRPr>
      </a:lvl1pPr>
      <a:lvl2pPr marL="863600" indent="-287338" algn="l" defTabSz="457200" rtl="0" eaLnBrk="0" fontAlgn="base" hangingPunct="0">
        <a:spcBef>
          <a:spcPct val="0"/>
        </a:spcBef>
        <a:spcAft>
          <a:spcPts val="1125"/>
        </a:spcAft>
        <a:buClr>
          <a:srgbClr val="000000"/>
        </a:buClr>
        <a:buSzPct val="75000"/>
        <a:buFont typeface="StarBats" charset="0"/>
        <a:buChar char=""/>
        <a:defRPr sz="2800">
          <a:solidFill>
            <a:srgbClr val="000000"/>
          </a:solidFill>
          <a:latin typeface="+mn-lt"/>
        </a:defRPr>
      </a:lvl2pPr>
      <a:lvl3pPr marL="1295400" indent="-215900" algn="l" defTabSz="457200" rtl="0" eaLnBrk="0" fontAlgn="base" hangingPunct="0">
        <a:spcBef>
          <a:spcPct val="0"/>
        </a:spcBef>
        <a:spcAft>
          <a:spcPts val="850"/>
        </a:spcAft>
        <a:buClr>
          <a:srgbClr val="000000"/>
        </a:buClr>
        <a:buSzPct val="45000"/>
        <a:buFont typeface="StarBats" charset="0"/>
        <a:buChar char="&quot;"/>
        <a:defRPr sz="2400">
          <a:solidFill>
            <a:srgbClr val="000000"/>
          </a:solidFill>
          <a:latin typeface="+mn-lt"/>
        </a:defRPr>
      </a:lvl3pPr>
      <a:lvl4pPr marL="1727200" indent="-215900" algn="l" defTabSz="457200" rtl="0" eaLnBrk="0" fontAlgn="base" hangingPunct="0">
        <a:spcBef>
          <a:spcPct val="0"/>
        </a:spcBef>
        <a:spcAft>
          <a:spcPts val="563"/>
        </a:spcAft>
        <a:buClr>
          <a:srgbClr val="000000"/>
        </a:buClr>
        <a:buSzPct val="75000"/>
        <a:buFont typeface="StarBats" charset="0"/>
        <a:buChar char=""/>
        <a:defRPr sz="2000">
          <a:solidFill>
            <a:srgbClr val="000000"/>
          </a:solidFill>
          <a:latin typeface="+mn-lt"/>
        </a:defRPr>
      </a:lvl4pPr>
      <a:lvl5pPr marL="21590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5pPr>
      <a:lvl6pPr marL="26162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6pPr>
      <a:lvl7pPr marL="30734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7pPr>
      <a:lvl8pPr marL="35306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8pPr>
      <a:lvl9pPr marL="39878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754428" y="422251"/>
            <a:ext cx="2293898"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a:latin typeface="Helvetica" charset="0"/>
              </a:rPr>
              <a:t>JDBC - ODBC</a:t>
            </a:r>
          </a:p>
        </p:txBody>
      </p:sp>
      <p:sp>
        <p:nvSpPr>
          <p:cNvPr id="3074" name="Line 2"/>
          <p:cNvSpPr>
            <a:spLocks noChangeShapeType="1"/>
          </p:cNvSpPr>
          <p:nvPr/>
        </p:nvSpPr>
        <p:spPr bwMode="auto">
          <a:xfrm>
            <a:off x="590550" y="1049338"/>
            <a:ext cx="8780463" cy="0"/>
          </a:xfrm>
          <a:prstGeom prst="line">
            <a:avLst/>
          </a:prstGeom>
          <a:noFill/>
          <a:ln w="54720">
            <a:solidFill>
              <a:srgbClr val="000000"/>
            </a:solidFill>
            <a:round/>
            <a:headEnd/>
            <a:tailEnd/>
          </a:ln>
        </p:spPr>
        <p:txBody>
          <a:bodyPr/>
          <a:lstStyle/>
          <a:p>
            <a:endParaRPr lang="en-IN"/>
          </a:p>
        </p:txBody>
      </p:sp>
      <p:sp>
        <p:nvSpPr>
          <p:cNvPr id="3075" name="Text Box 3"/>
          <p:cNvSpPr txBox="1">
            <a:spLocks noChangeArrowheads="1"/>
          </p:cNvSpPr>
          <p:nvPr/>
        </p:nvSpPr>
        <p:spPr bwMode="auto">
          <a:xfrm>
            <a:off x="325404" y="1350945"/>
            <a:ext cx="9358378" cy="5539978"/>
          </a:xfrm>
          <a:prstGeom prst="rect">
            <a:avLst/>
          </a:prstGeom>
          <a:noFill/>
          <a:ln w="9525">
            <a:noFill/>
            <a:miter lim="800000"/>
            <a:headEnd/>
            <a:tailEnd/>
          </a:ln>
        </p:spPr>
        <p:txBody>
          <a:bodyPr wrap="square" lIns="0" tIns="0" rIns="0" bIns="0">
            <a:spAutoFit/>
          </a:bodyPr>
          <a:lstStyle/>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Typically, software applications are written in a specific programming language (such as  </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Java, C#, etc.)</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cs typeface="Times New Roman" pitchFamily="18" charset="0"/>
            </a:endParaRP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while databases accept queries in some other database specific language (such as SQL).</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cs typeface="Times New Roman" pitchFamily="18" charset="0"/>
            </a:endParaRP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Therefore, when a software application needs to access data in a database, application     </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programmers need to learn and incorporate database specific languages within their </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applications.</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cs typeface="Times New Roman" pitchFamily="18" charset="0"/>
            </a:endParaRP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a:t>
            </a:r>
            <a:r>
              <a:rPr lang="en-US" sz="2000" b="1" dirty="0">
                <a:cs typeface="Times New Roman" pitchFamily="18" charset="0"/>
              </a:rPr>
              <a:t>ODBC</a:t>
            </a:r>
            <a:r>
              <a:rPr lang="en-US" sz="2000" dirty="0">
                <a:cs typeface="Times New Roman" pitchFamily="18" charset="0"/>
              </a:rPr>
              <a:t> (Open Database Connectivity) and </a:t>
            </a:r>
            <a:r>
              <a:rPr lang="en-US" sz="2000" b="1" dirty="0">
                <a:cs typeface="Times New Roman" pitchFamily="18" charset="0"/>
              </a:rPr>
              <a:t>JDBC</a:t>
            </a:r>
            <a:r>
              <a:rPr lang="en-US" sz="2000" dirty="0">
                <a:cs typeface="Times New Roman" pitchFamily="18" charset="0"/>
              </a:rPr>
              <a:t> (Java </a:t>
            </a:r>
            <a:r>
              <a:rPr lang="en-US" sz="2000" dirty="0" err="1">
                <a:cs typeface="Times New Roman" pitchFamily="18" charset="0"/>
              </a:rPr>
              <a:t>DataBase</a:t>
            </a:r>
            <a:r>
              <a:rPr lang="en-US" sz="2000" dirty="0">
                <a:cs typeface="Times New Roman" pitchFamily="18" charset="0"/>
              </a:rPr>
              <a:t> Connectivity) are two   </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API (application program interface ) that solve this specific problem. </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cs typeface="Times New Roman" pitchFamily="18" charset="0"/>
            </a:endParaRP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They are interfaces that can translate languages to each other (application and database)</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cs typeface="Times New Roman" pitchFamily="18" charset="0"/>
            </a:endParaRP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ODBC and JDBC achieve portability. All direct interaction with a specific DBMS </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happens through a DBMS specific driver. A driver is a software program that translates </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cs typeface="Times New Roman" pitchFamily="18" charset="0"/>
              </a:rPr>
              <a:t>   the ODBC or JDBC calls into DBMS specific calls.</a:t>
            </a:r>
          </a:p>
          <a:p>
            <a:pPr>
              <a:spcBef>
                <a:spcPts val="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p:txBody>
      </p:sp>
      <p:sp>
        <p:nvSpPr>
          <p:cNvPr id="5" name="Rectangle 4"/>
          <p:cNvSpPr/>
          <p:nvPr/>
        </p:nvSpPr>
        <p:spPr>
          <a:xfrm>
            <a:off x="4909507" y="3549006"/>
            <a:ext cx="261610" cy="461665"/>
          </a:xfrm>
          <a:prstGeom prst="rect">
            <a:avLst/>
          </a:prstGeom>
        </p:spPr>
        <p:txBody>
          <a:bodyPr wrap="none">
            <a:spAutoFit/>
          </a:bodyPr>
          <a:lstStyle/>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Line 1"/>
          <p:cNvSpPr>
            <a:spLocks noChangeShapeType="1"/>
          </p:cNvSpPr>
          <p:nvPr/>
        </p:nvSpPr>
        <p:spPr bwMode="auto">
          <a:xfrm>
            <a:off x="598488" y="1020763"/>
            <a:ext cx="8780462" cy="0"/>
          </a:xfrm>
          <a:prstGeom prst="line">
            <a:avLst/>
          </a:prstGeom>
          <a:noFill/>
          <a:ln w="54720">
            <a:solidFill>
              <a:srgbClr val="000000"/>
            </a:solidFill>
            <a:round/>
            <a:headEnd/>
            <a:tailEnd/>
          </a:ln>
        </p:spPr>
        <p:txBody>
          <a:bodyPr/>
          <a:lstStyle/>
          <a:p>
            <a:endParaRPr lang="en-IN"/>
          </a:p>
        </p:txBody>
      </p:sp>
      <p:sp>
        <p:nvSpPr>
          <p:cNvPr id="10242" name="Text Box 2"/>
          <p:cNvSpPr txBox="1">
            <a:spLocks noChangeArrowheads="1"/>
          </p:cNvSpPr>
          <p:nvPr/>
        </p:nvSpPr>
        <p:spPr bwMode="auto">
          <a:xfrm>
            <a:off x="3679825" y="484188"/>
            <a:ext cx="3125788"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 pos="2895600" algn="l"/>
              </a:tabLst>
            </a:pPr>
            <a:r>
              <a:rPr lang="en-GB" sz="2800">
                <a:latin typeface="Helvetica" charset="0"/>
              </a:rPr>
              <a:t>JDBC Interfaces</a:t>
            </a:r>
          </a:p>
        </p:txBody>
      </p:sp>
      <p:sp>
        <p:nvSpPr>
          <p:cNvPr id="10243" name="Text Box 3"/>
          <p:cNvSpPr txBox="1">
            <a:spLocks noChangeArrowheads="1"/>
          </p:cNvSpPr>
          <p:nvPr/>
        </p:nvSpPr>
        <p:spPr bwMode="auto">
          <a:xfrm>
            <a:off x="635000" y="1212850"/>
            <a:ext cx="8564563" cy="5116785"/>
          </a:xfrm>
          <a:prstGeom prst="rect">
            <a:avLst/>
          </a:prstGeom>
          <a:noFill/>
          <a:ln w="9525">
            <a:noFill/>
            <a:miter lim="800000"/>
            <a:headEnd/>
            <a:tailEnd/>
          </a:ln>
        </p:spPr>
        <p:txBody>
          <a:bodyPr lIns="0" tIns="0" rIns="0" bIns="0">
            <a:spAutoFit/>
          </a:bodyPr>
          <a:lstStyle/>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err="1">
                <a:cs typeface="Times New Roman" pitchFamily="18" charset="0"/>
              </a:rPr>
              <a:t>ResultSet</a:t>
            </a: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Represents the result of an SQL statement</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Provides methods for navigating through the resulting data</a:t>
            </a:r>
          </a:p>
          <a:p>
            <a:pPr marL="431800" lvl="1" indent="-215900">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err="1">
                <a:cs typeface="Times New Roman" pitchFamily="18" charset="0"/>
              </a:rPr>
              <a:t>PreparedStatement</a:t>
            </a: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An SQL statement (which can contain parameters) is compiled and stored in the database</a:t>
            </a:r>
          </a:p>
          <a:p>
            <a:pPr marL="211138" indent="-211138">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err="1">
                <a:cs typeface="Times New Roman" pitchFamily="18" charset="0"/>
              </a:rPr>
              <a:t>CallableStatement</a:t>
            </a: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Used for executing stored procedures</a:t>
            </a:r>
          </a:p>
          <a:p>
            <a:pPr marL="211138" indent="-211138">
              <a:spcBef>
                <a:spcPts val="275"/>
              </a:spcBef>
              <a:buClr>
                <a:srgbClr val="000000"/>
              </a:buClr>
              <a:buSzPct val="59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err="1">
                <a:cs typeface="Times New Roman" pitchFamily="18" charset="0"/>
              </a:rPr>
              <a:t>DatabaseMetaData</a:t>
            </a: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Provides access to a database's system catalogue</a:t>
            </a:r>
          </a:p>
          <a:p>
            <a:pPr marL="211138" indent="-211138">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431800" lvl="1" indent="-215900">
              <a:spcBef>
                <a:spcPts val="275"/>
              </a:spcBef>
              <a:buClr>
                <a:srgbClr val="000000"/>
              </a:buClr>
              <a:buSzPct val="59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Line 1"/>
          <p:cNvSpPr>
            <a:spLocks noChangeShapeType="1"/>
          </p:cNvSpPr>
          <p:nvPr/>
        </p:nvSpPr>
        <p:spPr bwMode="auto">
          <a:xfrm>
            <a:off x="654050" y="1022350"/>
            <a:ext cx="8780463" cy="0"/>
          </a:xfrm>
          <a:prstGeom prst="line">
            <a:avLst/>
          </a:prstGeom>
          <a:noFill/>
          <a:ln w="54720">
            <a:solidFill>
              <a:srgbClr val="000000"/>
            </a:solidFill>
            <a:round/>
            <a:headEnd/>
            <a:tailEnd/>
          </a:ln>
        </p:spPr>
        <p:txBody>
          <a:bodyPr/>
          <a:lstStyle/>
          <a:p>
            <a:endParaRPr lang="en-IN"/>
          </a:p>
        </p:txBody>
      </p:sp>
      <p:sp>
        <p:nvSpPr>
          <p:cNvPr id="11266" name="Text Box 2"/>
          <p:cNvSpPr txBox="1">
            <a:spLocks noChangeArrowheads="1"/>
          </p:cNvSpPr>
          <p:nvPr/>
        </p:nvSpPr>
        <p:spPr bwMode="auto">
          <a:xfrm>
            <a:off x="3897313" y="484188"/>
            <a:ext cx="3125787"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 pos="2895600" algn="l"/>
              </a:tabLst>
            </a:pPr>
            <a:r>
              <a:rPr lang="en-GB" sz="2800">
                <a:latin typeface="Helvetica" charset="0"/>
              </a:rPr>
              <a:t>Using JDBC</a:t>
            </a:r>
          </a:p>
        </p:txBody>
      </p:sp>
      <p:sp>
        <p:nvSpPr>
          <p:cNvPr id="11267" name="Text Box 3"/>
          <p:cNvSpPr txBox="1">
            <a:spLocks noChangeArrowheads="1"/>
          </p:cNvSpPr>
          <p:nvPr/>
        </p:nvSpPr>
        <p:spPr bwMode="auto">
          <a:xfrm>
            <a:off x="690563" y="1212850"/>
            <a:ext cx="8564562" cy="5486117"/>
          </a:xfrm>
          <a:prstGeom prst="rect">
            <a:avLst/>
          </a:prstGeom>
          <a:noFill/>
          <a:ln w="9525">
            <a:noFill/>
            <a:miter lim="800000"/>
            <a:headEnd/>
            <a:tailEnd/>
          </a:ln>
        </p:spPr>
        <p:txBody>
          <a:bodyPr lIns="0" tIns="0" rIns="0" bIns="0">
            <a:spAutoFit/>
          </a:bodyPr>
          <a:lstStyle/>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To execute a statement against a database, the following flow is observed</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Load the driver (Only performed once)</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Obtain a Connection to the database (Save for later use)</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Obtain a Statement object from the Connection</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Use the Statement object to execute SQL.  Updates, inserts and deletes return Boolean.  Selects return a </a:t>
            </a:r>
            <a:r>
              <a:rPr lang="en-GB" sz="2000" dirty="0" err="1">
                <a:cs typeface="Times New Roman" pitchFamily="18" charset="0"/>
              </a:rPr>
              <a:t>ResultSet</a:t>
            </a: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Navigate </a:t>
            </a:r>
            <a:r>
              <a:rPr lang="en-GB" sz="2000" dirty="0" err="1">
                <a:cs typeface="Times New Roman" pitchFamily="18" charset="0"/>
              </a:rPr>
              <a:t>ResultSet</a:t>
            </a:r>
            <a:r>
              <a:rPr lang="en-GB" sz="2000" dirty="0">
                <a:cs typeface="Times New Roman" pitchFamily="18" charset="0"/>
              </a:rPr>
              <a:t>, using data as required</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Close </a:t>
            </a:r>
            <a:r>
              <a:rPr lang="en-GB" sz="2000" dirty="0" err="1">
                <a:cs typeface="Times New Roman" pitchFamily="18" charset="0"/>
              </a:rPr>
              <a:t>ResultSet</a:t>
            </a: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Close Statement</a:t>
            </a:r>
          </a:p>
          <a:p>
            <a:pPr marL="431800" lvl="1" indent="-215900">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Do NOT close the connection</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The same connection object can be used to create further statements</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A Connection may only have one active Statement at a time.  Do not forget to close the statement when it is no longer needed.</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Close the connection when you no longer need to access the database</a:t>
            </a:r>
          </a:p>
          <a:p>
            <a:pPr marL="211138" indent="-211138">
              <a:spcBef>
                <a:spcPts val="275"/>
              </a:spcBef>
              <a:buClr>
                <a:srgbClr val="000000"/>
              </a:buClr>
              <a:buSzPct val="59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latin typeface="Helvetica"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Line 1"/>
          <p:cNvSpPr>
            <a:spLocks noChangeShapeType="1"/>
          </p:cNvSpPr>
          <p:nvPr/>
        </p:nvSpPr>
        <p:spPr bwMode="auto">
          <a:xfrm>
            <a:off x="635000" y="1028700"/>
            <a:ext cx="8780463" cy="0"/>
          </a:xfrm>
          <a:prstGeom prst="line">
            <a:avLst/>
          </a:prstGeom>
          <a:noFill/>
          <a:ln w="54720">
            <a:solidFill>
              <a:srgbClr val="000000"/>
            </a:solidFill>
            <a:round/>
            <a:headEnd/>
            <a:tailEnd/>
          </a:ln>
        </p:spPr>
        <p:txBody>
          <a:bodyPr/>
          <a:lstStyle/>
          <a:p>
            <a:endParaRPr lang="en-IN"/>
          </a:p>
        </p:txBody>
      </p:sp>
      <p:sp>
        <p:nvSpPr>
          <p:cNvPr id="12290" name="Text Box 2"/>
          <p:cNvSpPr txBox="1">
            <a:spLocks noChangeArrowheads="1"/>
          </p:cNvSpPr>
          <p:nvPr/>
        </p:nvSpPr>
        <p:spPr bwMode="auto">
          <a:xfrm>
            <a:off x="704850" y="1316038"/>
            <a:ext cx="8670925" cy="3724096"/>
          </a:xfrm>
          <a:prstGeom prst="rect">
            <a:avLst/>
          </a:prstGeom>
          <a:noFill/>
          <a:ln w="9525">
            <a:noFill/>
            <a:miter lim="800000"/>
            <a:headEnd/>
            <a:tailEnd/>
          </a:ln>
        </p:spPr>
        <p:txBody>
          <a:bodyPr lIns="0" tIns="0" rIns="0" bIns="0">
            <a:spAutoFit/>
          </a:bodyPr>
          <a:lstStyle/>
          <a:p>
            <a:pPr marL="214313" indent="-214313">
              <a:buClr>
                <a:srgbClr val="000000"/>
              </a:buClr>
              <a:buSzPct val="57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latin typeface="Helvetica" charset="0"/>
            </a:endParaRPr>
          </a:p>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When a JDBC Driver class is loaded, it must create an instance of itself and register that</a:t>
            </a:r>
          </a:p>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instance with the JDBC </a:t>
            </a:r>
            <a:r>
              <a:rPr lang="en-GB" sz="1800" dirty="0" err="1">
                <a:solidFill>
                  <a:srgbClr val="000000"/>
                </a:solidFill>
                <a:cs typeface="Times New Roman" pitchFamily="18" charset="0"/>
              </a:rPr>
              <a:t>DriverManager</a:t>
            </a:r>
            <a:r>
              <a:rPr lang="en-GB" sz="1800" dirty="0">
                <a:solidFill>
                  <a:srgbClr val="000000"/>
                </a:solidFill>
                <a:cs typeface="Times New Roman" pitchFamily="18" charset="0"/>
              </a:rPr>
              <a:t> class.</a:t>
            </a:r>
          </a:p>
          <a:p>
            <a:pPr marL="430213" lvl="1" indent="-215900">
              <a:buClr>
                <a:srgbClr val="000000"/>
              </a:buClr>
              <a:buSzPct val="326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cs typeface="Times New Roman" pitchFamily="18" charset="0"/>
            </a:endParaRPr>
          </a:p>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How does one load a "class" into the Virtual machine?</a:t>
            </a:r>
          </a:p>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Use the static method </a:t>
            </a:r>
            <a:r>
              <a:rPr lang="en-GB" sz="1800" dirty="0" err="1">
                <a:solidFill>
                  <a:srgbClr val="000000"/>
                </a:solidFill>
                <a:cs typeface="Times New Roman" pitchFamily="18" charset="0"/>
              </a:rPr>
              <a:t>Class.forName</a:t>
            </a:r>
            <a:r>
              <a:rPr lang="en-GB" sz="1800" dirty="0">
                <a:solidFill>
                  <a:srgbClr val="000000"/>
                </a:solidFill>
                <a:cs typeface="Times New Roman" pitchFamily="18" charset="0"/>
              </a:rPr>
              <a:t>( )</a:t>
            </a:r>
            <a:endParaRPr lang="en-GB" sz="1800" dirty="0">
              <a:cs typeface="Times New Roman" pitchFamily="18" charset="0"/>
            </a:endParaRPr>
          </a:p>
          <a:p>
            <a:pPr marL="430213" lvl="1" indent="-215900">
              <a:buClr>
                <a:srgbClr val="000000"/>
              </a:buClr>
              <a:buSzPct val="81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dirty="0">
                <a:solidFill>
                  <a:srgbClr val="0070C0"/>
                </a:solidFill>
                <a:latin typeface="Courier New" pitchFamily="49" charset="0"/>
                <a:cs typeface="Courier New" pitchFamily="49" charset="0"/>
              </a:rPr>
              <a:t>	</a:t>
            </a:r>
          </a:p>
          <a:p>
            <a:pPr marL="430213" lvl="1" indent="-215900">
              <a:buClr>
                <a:srgbClr val="000000"/>
              </a:buClr>
              <a:buSzPct val="81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err="1">
                <a:solidFill>
                  <a:srgbClr val="0070C0"/>
                </a:solidFill>
                <a:latin typeface="Courier New" pitchFamily="49" charset="0"/>
                <a:cs typeface="Courier New" pitchFamily="49" charset="0"/>
              </a:rPr>
              <a:t>Class.forName</a:t>
            </a:r>
            <a:r>
              <a:rPr lang="en-GB" sz="1600" b="1" dirty="0">
                <a:solidFill>
                  <a:srgbClr val="0070C0"/>
                </a:solidFill>
                <a:latin typeface="Courier New" pitchFamily="49" charset="0"/>
                <a:cs typeface="Courier New" pitchFamily="49" charset="0"/>
              </a:rPr>
              <a:t>("</a:t>
            </a:r>
            <a:r>
              <a:rPr lang="en-GB" sz="1600" b="1" dirty="0" err="1">
                <a:solidFill>
                  <a:srgbClr val="0070C0"/>
                </a:solidFill>
                <a:latin typeface="Courier New" pitchFamily="49" charset="0"/>
                <a:cs typeface="Courier New" pitchFamily="49" charset="0"/>
              </a:rPr>
              <a:t>oracle.jdbc.driver.OracleDriver</a:t>
            </a:r>
            <a:r>
              <a:rPr lang="en-GB" sz="1600" b="1" dirty="0">
                <a:solidFill>
                  <a:srgbClr val="0070C0"/>
                </a:solidFill>
                <a:latin typeface="Courier New" pitchFamily="49" charset="0"/>
                <a:cs typeface="Courier New" pitchFamily="49" charset="0"/>
              </a:rPr>
              <a:t>");</a:t>
            </a:r>
          </a:p>
          <a:p>
            <a:pPr marL="430213" lvl="1" indent="-215900">
              <a:buClr>
                <a:srgbClr val="000000"/>
              </a:buClr>
              <a:buSzPct val="81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solidFill>
                  <a:srgbClr val="0070C0"/>
                </a:solidFill>
                <a:latin typeface="Courier New" pitchFamily="49" charset="0"/>
                <a:cs typeface="Courier New" pitchFamily="49" charset="0"/>
              </a:rPr>
              <a:t>   // or </a:t>
            </a:r>
            <a:r>
              <a:rPr lang="en-GB" sz="1600" b="1" dirty="0" err="1">
                <a:solidFill>
                  <a:srgbClr val="0070C0"/>
                </a:solidFill>
                <a:latin typeface="Courier New" pitchFamily="49" charset="0"/>
                <a:cs typeface="Courier New" pitchFamily="49" charset="0"/>
              </a:rPr>
              <a:t>Class.forName</a:t>
            </a:r>
            <a:r>
              <a:rPr lang="en-GB" sz="1600" b="1" dirty="0">
                <a:solidFill>
                  <a:srgbClr val="0070C0"/>
                </a:solidFill>
                <a:latin typeface="Courier New" pitchFamily="49" charset="0"/>
                <a:cs typeface="Courier New" pitchFamily="49" charset="0"/>
              </a:rPr>
              <a:t>("</a:t>
            </a:r>
            <a:r>
              <a:rPr lang="en-GB" sz="1600" b="1" dirty="0" err="1">
                <a:solidFill>
                  <a:srgbClr val="0070C0"/>
                </a:solidFill>
                <a:latin typeface="Courier New" pitchFamily="49" charset="0"/>
                <a:cs typeface="Courier New" pitchFamily="49" charset="0"/>
              </a:rPr>
              <a:t>oracle.jdbc.OracleDriver</a:t>
            </a:r>
            <a:r>
              <a:rPr lang="en-GB" sz="1600" b="1" dirty="0">
                <a:solidFill>
                  <a:srgbClr val="0070C0"/>
                </a:solidFill>
                <a:latin typeface="Courier New" pitchFamily="49" charset="0"/>
                <a:cs typeface="Courier New" pitchFamily="49" charset="0"/>
              </a:rPr>
              <a:t>");</a:t>
            </a:r>
          </a:p>
          <a:p>
            <a:pPr marL="430213" lvl="1" indent="-215900">
              <a:buClr>
                <a:srgbClr val="000000"/>
              </a:buClr>
              <a:buSzPct val="81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dirty="0">
                <a:solidFill>
                  <a:srgbClr val="000000"/>
                </a:solidFill>
                <a:latin typeface="Courier New" pitchFamily="49" charset="0"/>
                <a:cs typeface="Courier New" pitchFamily="49" charset="0"/>
              </a:rPr>
              <a:t> </a:t>
            </a:r>
          </a:p>
          <a:p>
            <a:pPr marL="430213" lvl="1" indent="-215900">
              <a:buClr>
                <a:srgbClr val="000000"/>
              </a:buClr>
              <a:buSzPct val="81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800" dirty="0"/>
          </a:p>
          <a:p>
            <a:pPr marL="430213" lvl="1" indent="-215900">
              <a:buClr>
                <a:srgbClr val="000000"/>
              </a:buClr>
              <a:buSzPct val="81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a:p>
            <a:pPr marL="214313" indent="-214313">
              <a:buClr>
                <a:srgbClr val="000000"/>
              </a:buClr>
              <a:buSzPct val="57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latin typeface="Helvetica" charset="0"/>
            </a:endParaRPr>
          </a:p>
        </p:txBody>
      </p:sp>
      <p:sp>
        <p:nvSpPr>
          <p:cNvPr id="12291" name="Text Box 3"/>
          <p:cNvSpPr txBox="1">
            <a:spLocks noChangeArrowheads="1"/>
          </p:cNvSpPr>
          <p:nvPr/>
        </p:nvSpPr>
        <p:spPr bwMode="auto">
          <a:xfrm>
            <a:off x="3908425" y="495300"/>
            <a:ext cx="3257550" cy="409575"/>
          </a:xfrm>
          <a:prstGeom prst="rect">
            <a:avLst/>
          </a:prstGeom>
          <a:noFill/>
          <a:ln w="9525">
            <a:noFill/>
            <a:miter lim="800000"/>
            <a:headEnd/>
            <a:tailEnd/>
          </a:ln>
        </p:spPr>
        <p:txBody>
          <a:bodyPr lIns="0" tIns="0" rIns="0" bIns="0">
            <a:spAutoFit/>
          </a:bodyPr>
          <a:lstStyle/>
          <a:p>
            <a:pPr>
              <a:buSzPct val="37000"/>
              <a:tabLst>
                <a:tab pos="723900" algn="l"/>
                <a:tab pos="1447800" algn="l"/>
                <a:tab pos="2171700" algn="l"/>
                <a:tab pos="2895600" algn="l"/>
              </a:tabLst>
            </a:pPr>
            <a:r>
              <a:rPr lang="en-GB" sz="2800">
                <a:latin typeface="Helvetica" charset="0"/>
              </a:rPr>
              <a:t>Loading Drivers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Line 1"/>
          <p:cNvSpPr>
            <a:spLocks noChangeShapeType="1"/>
          </p:cNvSpPr>
          <p:nvPr/>
        </p:nvSpPr>
        <p:spPr bwMode="auto">
          <a:xfrm>
            <a:off x="709613" y="1022350"/>
            <a:ext cx="8780462" cy="0"/>
          </a:xfrm>
          <a:prstGeom prst="line">
            <a:avLst/>
          </a:prstGeom>
          <a:noFill/>
          <a:ln w="54720">
            <a:solidFill>
              <a:srgbClr val="000000"/>
            </a:solidFill>
            <a:round/>
            <a:headEnd/>
            <a:tailEnd/>
          </a:ln>
        </p:spPr>
        <p:txBody>
          <a:bodyPr/>
          <a:lstStyle/>
          <a:p>
            <a:endParaRPr lang="en-IN"/>
          </a:p>
        </p:txBody>
      </p:sp>
      <p:sp>
        <p:nvSpPr>
          <p:cNvPr id="13314" name="Text Box 2"/>
          <p:cNvSpPr txBox="1">
            <a:spLocks noChangeArrowheads="1"/>
          </p:cNvSpPr>
          <p:nvPr/>
        </p:nvSpPr>
        <p:spPr bwMode="auto">
          <a:xfrm>
            <a:off x="2984500" y="484188"/>
            <a:ext cx="4700588"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 pos="2895600" algn="l"/>
                <a:tab pos="3619500" algn="l"/>
                <a:tab pos="4343400" algn="l"/>
              </a:tabLst>
            </a:pPr>
            <a:r>
              <a:rPr lang="en-GB" sz="2800">
                <a:latin typeface="Helvetica" charset="0"/>
              </a:rPr>
              <a:t>Connecting to a Database</a:t>
            </a:r>
          </a:p>
        </p:txBody>
      </p:sp>
      <p:sp>
        <p:nvSpPr>
          <p:cNvPr id="13315" name="Text Box 3"/>
          <p:cNvSpPr txBox="1">
            <a:spLocks noChangeArrowheads="1"/>
          </p:cNvSpPr>
          <p:nvPr/>
        </p:nvSpPr>
        <p:spPr bwMode="auto">
          <a:xfrm>
            <a:off x="736600" y="1169988"/>
            <a:ext cx="8564563" cy="4801314"/>
          </a:xfrm>
          <a:prstGeom prst="rect">
            <a:avLst/>
          </a:prstGeom>
          <a:noFill/>
          <a:ln w="9525">
            <a:noFill/>
            <a:miter lim="800000"/>
            <a:headEnd/>
            <a:tailEnd/>
          </a:ln>
        </p:spPr>
        <p:txBody>
          <a:bodyPr lIns="0" tIns="0" rIns="0" bIns="0">
            <a:spAutoFit/>
          </a:bodyPr>
          <a:lstStyle/>
          <a:p>
            <a:pPr marL="211138" indent="-211138">
              <a:spcBef>
                <a:spcPts val="0"/>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Once a Driver is loaded, a connection can be made to the database</a:t>
            </a:r>
          </a:p>
          <a:p>
            <a:pPr marL="211138" indent="-211138">
              <a:spcBef>
                <a:spcPts val="0"/>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0"/>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The connection is specified through a JDBC URL</a:t>
            </a:r>
          </a:p>
          <a:p>
            <a:pPr marL="431800" lvl="1" indent="-215900">
              <a:spcBef>
                <a:spcPts val="0"/>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The URL has the following form: </a:t>
            </a:r>
          </a:p>
          <a:p>
            <a:pPr marL="647700" lvl="2" indent="-215900">
              <a:spcBef>
                <a:spcPts val="0"/>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err="1">
                <a:latin typeface="Courier New" pitchFamily="49" charset="0"/>
                <a:cs typeface="Courier New" pitchFamily="49" charset="0"/>
              </a:rPr>
              <a:t>jdbc</a:t>
            </a:r>
            <a:r>
              <a:rPr lang="en-GB" sz="2000" dirty="0">
                <a:latin typeface="Courier New" pitchFamily="49" charset="0"/>
                <a:cs typeface="Courier New" pitchFamily="49" charset="0"/>
              </a:rPr>
              <a:t>:</a:t>
            </a:r>
            <a:r>
              <a:rPr lang="en-GB" sz="2000" i="1" dirty="0">
                <a:latin typeface="Courier New" pitchFamily="49" charset="0"/>
                <a:cs typeface="Courier New" pitchFamily="49" charset="0"/>
              </a:rPr>
              <a:t>&lt;</a:t>
            </a:r>
            <a:r>
              <a:rPr lang="en-GB" sz="2000" i="1" dirty="0" err="1">
                <a:latin typeface="Courier New" pitchFamily="49" charset="0"/>
                <a:cs typeface="Courier New" pitchFamily="49" charset="0"/>
              </a:rPr>
              <a:t>subprotocol</a:t>
            </a:r>
            <a:r>
              <a:rPr lang="en-GB" sz="2000" i="1" dirty="0">
                <a:latin typeface="Courier New" pitchFamily="49" charset="0"/>
                <a:cs typeface="Courier New" pitchFamily="49" charset="0"/>
              </a:rPr>
              <a:t>&gt;:&lt;</a:t>
            </a:r>
            <a:r>
              <a:rPr lang="en-GB" sz="2000" i="1" dirty="0" err="1">
                <a:latin typeface="Courier New" pitchFamily="49" charset="0"/>
                <a:cs typeface="Courier New" pitchFamily="49" charset="0"/>
              </a:rPr>
              <a:t>databasename</a:t>
            </a:r>
            <a:r>
              <a:rPr lang="en-GB" sz="2000" i="1" dirty="0">
                <a:latin typeface="Courier New" pitchFamily="49" charset="0"/>
                <a:cs typeface="Courier New" pitchFamily="49" charset="0"/>
              </a:rPr>
              <a:t>&gt;:&lt;</a:t>
            </a:r>
            <a:r>
              <a:rPr lang="en-GB" sz="2000" i="1" dirty="0" err="1">
                <a:latin typeface="Courier New" pitchFamily="49" charset="0"/>
                <a:cs typeface="Courier New" pitchFamily="49" charset="0"/>
              </a:rPr>
              <a:t>otherParameters</a:t>
            </a:r>
            <a:r>
              <a:rPr lang="en-GB" sz="2000" i="1" dirty="0">
                <a:latin typeface="Courier New" pitchFamily="49" charset="0"/>
                <a:cs typeface="Courier New" pitchFamily="49" charset="0"/>
              </a:rPr>
              <a:t>&gt;</a:t>
            </a:r>
          </a:p>
          <a:p>
            <a:pPr marL="647700" lvl="2" indent="-215900">
              <a:spcBef>
                <a:spcPts val="0"/>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i="1" dirty="0">
              <a:latin typeface="Courier New" pitchFamily="49" charset="0"/>
              <a:cs typeface="Courier New" pitchFamily="49" charset="0"/>
            </a:endParaRPr>
          </a:p>
          <a:p>
            <a:pPr marL="647700" lvl="2" indent="-215900">
              <a:spcBef>
                <a:spcPts val="0"/>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Overloaded versions of the </a:t>
            </a:r>
            <a:r>
              <a:rPr lang="en-GB" sz="2000" dirty="0" err="1">
                <a:cs typeface="Times New Roman" pitchFamily="18" charset="0"/>
              </a:rPr>
              <a:t>getConnection</a:t>
            </a:r>
            <a:r>
              <a:rPr lang="en-GB" sz="2000" dirty="0">
                <a:cs typeface="Times New Roman" pitchFamily="18" charset="0"/>
              </a:rPr>
              <a:t> method allow the specification of </a:t>
            </a:r>
          </a:p>
          <a:p>
            <a:pPr marL="647700" lvl="2" indent="-215900">
              <a:spcBef>
                <a:spcPts val="0"/>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 username and password for authentication with the database</a:t>
            </a:r>
            <a:endParaRPr lang="en-GB" sz="2000" i="1" dirty="0">
              <a:cs typeface="Times New Roman" pitchFamily="18" charset="0"/>
            </a:endParaRPr>
          </a:p>
          <a:p>
            <a:pPr marL="211138" indent="-211138">
              <a:spcBef>
                <a:spcPts val="0"/>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0"/>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A connection is obtained in the following manner:</a:t>
            </a:r>
          </a:p>
          <a:p>
            <a:pPr marL="211138" indent="-211138">
              <a:spcBef>
                <a:spcPts val="0"/>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Syntax : </a:t>
            </a:r>
            <a:r>
              <a:rPr lang="en-GB" sz="1600" dirty="0">
                <a:latin typeface="Courier New" pitchFamily="49" charset="0"/>
                <a:cs typeface="Courier New" pitchFamily="49" charset="0"/>
              </a:rPr>
              <a:t>Connection </a:t>
            </a:r>
            <a:r>
              <a:rPr lang="en-GB" sz="1600" dirty="0" err="1">
                <a:latin typeface="Courier New" pitchFamily="49" charset="0"/>
                <a:cs typeface="Courier New" pitchFamily="49" charset="0"/>
              </a:rPr>
              <a:t>obj</a:t>
            </a:r>
            <a:r>
              <a:rPr lang="en-GB" sz="1600" dirty="0">
                <a:latin typeface="Courier New" pitchFamily="49" charset="0"/>
                <a:cs typeface="Courier New" pitchFamily="49" charset="0"/>
              </a:rPr>
              <a:t> = </a:t>
            </a:r>
            <a:r>
              <a:rPr lang="en-GB" sz="1600" dirty="0" err="1">
                <a:latin typeface="Courier New" pitchFamily="49" charset="0"/>
                <a:cs typeface="Courier New" pitchFamily="49" charset="0"/>
              </a:rPr>
              <a:t>DriverManager.getConnection</a:t>
            </a:r>
            <a:r>
              <a:rPr lang="en-GB" sz="1600" dirty="0">
                <a:latin typeface="Courier New" pitchFamily="49" charset="0"/>
                <a:cs typeface="Courier New" pitchFamily="49" charset="0"/>
              </a:rPr>
              <a:t>(</a:t>
            </a:r>
            <a:r>
              <a:rPr lang="en-GB" sz="1600" dirty="0" err="1">
                <a:latin typeface="Courier New" pitchFamily="49" charset="0"/>
                <a:cs typeface="Courier New" pitchFamily="49" charset="0"/>
              </a:rPr>
              <a:t>URL,userId,pwd</a:t>
            </a:r>
            <a:r>
              <a:rPr lang="en-GB" sz="1600" dirty="0">
                <a:latin typeface="Courier New" pitchFamily="49" charset="0"/>
                <a:cs typeface="Courier New" pitchFamily="49" charset="0"/>
              </a:rPr>
              <a:t>);</a:t>
            </a:r>
          </a:p>
          <a:p>
            <a:pPr marL="211138" indent="-211138">
              <a:spcBef>
                <a:spcPts val="0"/>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431800" lvl="1" indent="-215900">
              <a:spcBef>
                <a:spcPts val="0"/>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solidFill>
                  <a:srgbClr val="0070C0"/>
                </a:solidFill>
                <a:latin typeface="Courier New" pitchFamily="49" charset="0"/>
                <a:cs typeface="Courier New" pitchFamily="49" charset="0"/>
              </a:rPr>
              <a:t>Connection conn = </a:t>
            </a:r>
            <a:r>
              <a:rPr lang="en-GB" sz="1600" b="1" dirty="0" err="1">
                <a:solidFill>
                  <a:srgbClr val="0070C0"/>
                </a:solidFill>
                <a:latin typeface="Courier New" pitchFamily="49" charset="0"/>
                <a:cs typeface="Courier New" pitchFamily="49" charset="0"/>
              </a:rPr>
              <a:t>DriverManager.getConnection</a:t>
            </a:r>
            <a:r>
              <a:rPr lang="en-GB" sz="1600" b="1" dirty="0">
                <a:solidFill>
                  <a:srgbClr val="0070C0"/>
                </a:solidFill>
                <a:latin typeface="Courier New" pitchFamily="49" charset="0"/>
                <a:cs typeface="Courier New" pitchFamily="49" charset="0"/>
              </a:rPr>
              <a:t>( "</a:t>
            </a:r>
            <a:r>
              <a:rPr lang="en-GB" sz="1600" b="1" dirty="0" err="1">
                <a:solidFill>
                  <a:srgbClr val="0070C0"/>
                </a:solidFill>
                <a:latin typeface="Courier New" pitchFamily="49" charset="0"/>
                <a:cs typeface="Courier New" pitchFamily="49" charset="0"/>
              </a:rPr>
              <a:t>jdbc:oracle:thin</a:t>
            </a:r>
            <a:r>
              <a:rPr lang="en-GB" sz="1600" b="1" dirty="0">
                <a:solidFill>
                  <a:srgbClr val="0070C0"/>
                </a:solidFill>
                <a:latin typeface="Courier New" pitchFamily="49" charset="0"/>
                <a:cs typeface="Courier New" pitchFamily="49" charset="0"/>
              </a:rPr>
              <a:t>:@localhost:1521:xe",“leela",“vasavi");</a:t>
            </a:r>
          </a:p>
          <a:p>
            <a:pPr marL="431800" lvl="1" indent="-215900">
              <a:spcBef>
                <a:spcPts val="0"/>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0"/>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644900" y="484188"/>
            <a:ext cx="3125788"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 pos="2895600" algn="l"/>
              </a:tabLst>
            </a:pPr>
            <a:r>
              <a:rPr lang="en-GB" sz="2800" dirty="0">
                <a:latin typeface="Helvetica" charset="0"/>
              </a:rPr>
              <a:t>Using a Connection</a:t>
            </a:r>
          </a:p>
        </p:txBody>
      </p:sp>
      <p:sp>
        <p:nvSpPr>
          <p:cNvPr id="14339" name="Text Box 3"/>
          <p:cNvSpPr txBox="1">
            <a:spLocks noChangeArrowheads="1"/>
          </p:cNvSpPr>
          <p:nvPr/>
        </p:nvSpPr>
        <p:spPr bwMode="auto">
          <a:xfrm>
            <a:off x="746125" y="1212850"/>
            <a:ext cx="8564563" cy="4893647"/>
          </a:xfrm>
          <a:prstGeom prst="rect">
            <a:avLst/>
          </a:prstGeom>
          <a:noFill/>
          <a:ln w="9525">
            <a:noFill/>
            <a:miter lim="800000"/>
            <a:headEnd/>
            <a:tailEnd/>
          </a:ln>
        </p:spPr>
        <p:txBody>
          <a:bodyPr lIns="0" tIns="0" rIns="0" bIns="0">
            <a:spAutoFit/>
          </a:bodyPr>
          <a:lstStyle/>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The  methods provided by </a:t>
            </a:r>
            <a:r>
              <a:rPr lang="en-GB" sz="2000" b="1" dirty="0">
                <a:solidFill>
                  <a:srgbClr val="0070C0"/>
                </a:solidFill>
                <a:cs typeface="Times New Roman" pitchFamily="18" charset="0"/>
              </a:rPr>
              <a:t>Connection</a:t>
            </a:r>
            <a:r>
              <a:rPr lang="en-GB" sz="2000" dirty="0">
                <a:cs typeface="Times New Roman" pitchFamily="18" charset="0"/>
              </a:rPr>
              <a:t> for managing and using a connection to the database</a:t>
            </a:r>
          </a:p>
          <a:p>
            <a:pPr marL="431800" lvl="1" indent="-215900">
              <a:spcBef>
                <a:spcPts val="275"/>
              </a:spcBef>
              <a:buClr>
                <a:srgbClr val="000000"/>
              </a:buClr>
              <a:buSzPct val="59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latin typeface="Courier New" pitchFamily="49" charset="0"/>
                <a:cs typeface="Courier New" pitchFamily="49" charset="0"/>
              </a:rPr>
              <a:t>public Statement </a:t>
            </a:r>
            <a:r>
              <a:rPr lang="en-GB" sz="1800" dirty="0" err="1">
                <a:latin typeface="Courier New" pitchFamily="49" charset="0"/>
                <a:cs typeface="Courier New" pitchFamily="49" charset="0"/>
              </a:rPr>
              <a:t>createStatement</a:t>
            </a:r>
            <a:r>
              <a:rPr lang="en-GB" sz="1800" dirty="0">
                <a:latin typeface="Courier New" pitchFamily="49" charset="0"/>
                <a:cs typeface="Courier New" pitchFamily="49" charset="0"/>
              </a:rPr>
              <a: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latin typeface="Courier New" pitchFamily="49" charset="0"/>
                <a:cs typeface="Courier New" pitchFamily="49" charset="0"/>
              </a:rPr>
              <a:t>public </a:t>
            </a:r>
            <a:r>
              <a:rPr lang="en-GB" sz="1800" dirty="0" err="1">
                <a:latin typeface="Courier New" pitchFamily="49" charset="0"/>
                <a:cs typeface="Courier New" pitchFamily="49" charset="0"/>
              </a:rPr>
              <a:t>PreparedStatement</a:t>
            </a: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prepareStatement</a:t>
            </a:r>
            <a:r>
              <a:rPr lang="en-GB" sz="1800" dirty="0">
                <a:latin typeface="Courier New" pitchFamily="49" charset="0"/>
                <a:cs typeface="Courier New" pitchFamily="49" charset="0"/>
              </a:rPr>
              <a:t>(String </a:t>
            </a:r>
            <a:r>
              <a:rPr lang="en-GB" sz="1800" dirty="0" err="1">
                <a:latin typeface="Courier New" pitchFamily="49" charset="0"/>
                <a:cs typeface="Courier New" pitchFamily="49" charset="0"/>
              </a:rPr>
              <a:t>sql</a:t>
            </a:r>
            <a:r>
              <a:rPr lang="en-GB" sz="1800" dirty="0">
                <a:latin typeface="Courier New" pitchFamily="49" charset="0"/>
                <a:cs typeface="Courier New" pitchFamily="49" charset="0"/>
              </a:rPr>
              <a: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latin typeface="Courier New" pitchFamily="49" charset="0"/>
                <a:cs typeface="Courier New" pitchFamily="49" charset="0"/>
              </a:rPr>
              <a:t>public void </a:t>
            </a:r>
            <a:r>
              <a:rPr lang="en-GB" sz="1800" dirty="0" err="1">
                <a:latin typeface="Courier New" pitchFamily="49" charset="0"/>
                <a:cs typeface="Courier New" pitchFamily="49" charset="0"/>
              </a:rPr>
              <a:t>setAutoCommit</a:t>
            </a:r>
            <a:r>
              <a:rPr lang="en-GB" sz="1800" dirty="0">
                <a:latin typeface="Courier New" pitchFamily="49" charset="0"/>
                <a:cs typeface="Courier New" pitchFamily="49" charset="0"/>
              </a:rPr>
              <a:t>(</a:t>
            </a:r>
            <a:r>
              <a:rPr lang="en-GB" sz="1800" dirty="0" err="1">
                <a:latin typeface="Courier New" pitchFamily="49" charset="0"/>
                <a:cs typeface="Courier New" pitchFamily="49" charset="0"/>
              </a:rPr>
              <a:t>boolean</a:t>
            </a:r>
            <a:r>
              <a:rPr lang="en-GB" sz="1800" dirty="0">
                <a:latin typeface="Courier New" pitchFamily="49" charset="0"/>
                <a:cs typeface="Courier New" pitchFamily="49" charset="0"/>
              </a:rPr>
              <a: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latin typeface="Courier New" pitchFamily="49" charset="0"/>
                <a:cs typeface="Courier New" pitchFamily="49" charset="0"/>
              </a:rPr>
              <a:t>public void commit()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latin typeface="Courier New" pitchFamily="49" charset="0"/>
                <a:cs typeface="Courier New" pitchFamily="49" charset="0"/>
              </a:rPr>
              <a:t>public void rollback()</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latin typeface="Courier New" pitchFamily="49" charset="0"/>
                <a:cs typeface="Courier New" pitchFamily="49" charset="0"/>
              </a:rPr>
              <a:t>public void close()</a:t>
            </a:r>
          </a:p>
          <a:p>
            <a:pPr marL="431800" lvl="1" indent="-215900">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The most commonly used method is </a:t>
            </a:r>
            <a:r>
              <a:rPr lang="en-GB" sz="2000" dirty="0" err="1">
                <a:cs typeface="Times New Roman" pitchFamily="18" charset="0"/>
              </a:rPr>
              <a:t>createStatement</a:t>
            </a:r>
            <a:r>
              <a:rPr lang="en-GB" sz="2000" dirty="0">
                <a:cs typeface="Times New Roman" pitchFamily="18" charset="0"/>
              </a:rPr>
              <a:t>( )</a:t>
            </a:r>
          </a:p>
          <a:p>
            <a:pPr marL="211138" indent="-211138">
              <a:spcBef>
                <a:spcPts val="275"/>
              </a:spcBef>
              <a:buClr>
                <a:srgbClr val="000000"/>
              </a:buClr>
              <a:buSzPct val="59000"/>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When an SQL statement is to be issued against the database, a Statement object must be created through the Connection</a:t>
            </a:r>
          </a:p>
          <a:p>
            <a:pPr marL="211138" indent="-211138">
              <a:spcBef>
                <a:spcPts val="275"/>
              </a:spcBef>
              <a:buClr>
                <a:srgbClr val="000000"/>
              </a:buClr>
              <a:buSzPct val="59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Line 1"/>
          <p:cNvSpPr>
            <a:spLocks noChangeShapeType="1"/>
          </p:cNvSpPr>
          <p:nvPr/>
        </p:nvSpPr>
        <p:spPr bwMode="auto">
          <a:xfrm>
            <a:off x="709613" y="1022350"/>
            <a:ext cx="8780462" cy="0"/>
          </a:xfrm>
          <a:prstGeom prst="line">
            <a:avLst/>
          </a:prstGeom>
          <a:noFill/>
          <a:ln w="54720">
            <a:solidFill>
              <a:srgbClr val="000000"/>
            </a:solidFill>
            <a:round/>
            <a:headEnd/>
            <a:tailEnd/>
          </a:ln>
        </p:spPr>
        <p:txBody>
          <a:bodyPr/>
          <a:lstStyle/>
          <a:p>
            <a:endParaRPr lang="en-IN"/>
          </a:p>
        </p:txBody>
      </p:sp>
      <p:sp>
        <p:nvSpPr>
          <p:cNvPr id="15362" name="Text Box 2"/>
          <p:cNvSpPr txBox="1">
            <a:spLocks noChangeArrowheads="1"/>
          </p:cNvSpPr>
          <p:nvPr/>
        </p:nvSpPr>
        <p:spPr bwMode="auto">
          <a:xfrm>
            <a:off x="3594100" y="493713"/>
            <a:ext cx="3125788"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 pos="2895600" algn="l"/>
              </a:tabLst>
            </a:pPr>
            <a:r>
              <a:rPr lang="en-GB" sz="2800">
                <a:latin typeface="Helvetica" charset="0"/>
              </a:rPr>
              <a:t>Using a Statement</a:t>
            </a:r>
          </a:p>
        </p:txBody>
      </p:sp>
      <p:sp>
        <p:nvSpPr>
          <p:cNvPr id="15363" name="Text Box 3"/>
          <p:cNvSpPr txBox="1">
            <a:spLocks noChangeArrowheads="1"/>
          </p:cNvSpPr>
          <p:nvPr/>
        </p:nvSpPr>
        <p:spPr bwMode="auto">
          <a:xfrm>
            <a:off x="746125" y="1212850"/>
            <a:ext cx="8564563" cy="4362733"/>
          </a:xfrm>
          <a:prstGeom prst="rect">
            <a:avLst/>
          </a:prstGeom>
          <a:noFill/>
          <a:ln w="9525">
            <a:noFill/>
            <a:miter lim="800000"/>
            <a:headEnd/>
            <a:tailEnd/>
          </a:ln>
        </p:spPr>
        <p:txBody>
          <a:bodyPr lIns="0" tIns="0" rIns="0" bIns="0">
            <a:spAutoFit/>
          </a:bodyPr>
          <a:lstStyle/>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The Statement interface defines two methods for executing SQL against the database</a:t>
            </a:r>
          </a:p>
          <a:p>
            <a:pPr marL="211138" indent="-211138">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latin typeface="Courier New" pitchFamily="49" charset="0"/>
                <a:cs typeface="Courier New" pitchFamily="49" charset="0"/>
              </a:rPr>
              <a:t>public </a:t>
            </a:r>
            <a:r>
              <a:rPr lang="en-GB" sz="2000" dirty="0" err="1">
                <a:latin typeface="Courier New" pitchFamily="49" charset="0"/>
                <a:cs typeface="Courier New" pitchFamily="49" charset="0"/>
              </a:rPr>
              <a:t>ResultSet</a:t>
            </a: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executeQuery</a:t>
            </a:r>
            <a:r>
              <a:rPr lang="en-GB" sz="2000" dirty="0">
                <a:latin typeface="Courier New" pitchFamily="49" charset="0"/>
                <a:cs typeface="Courier New" pitchFamily="49" charset="0"/>
              </a:rPr>
              <a:t>(String </a:t>
            </a:r>
            <a:r>
              <a:rPr lang="en-GB" sz="2000" dirty="0" err="1">
                <a:latin typeface="Courier New" pitchFamily="49" charset="0"/>
                <a:cs typeface="Courier New" pitchFamily="49" charset="0"/>
              </a:rPr>
              <a:t>sql</a:t>
            </a:r>
            <a:r>
              <a:rPr lang="en-GB" sz="2000" dirty="0">
                <a:latin typeface="Courier New" pitchFamily="49" charset="0"/>
                <a:cs typeface="Courier New" pitchFamily="49" charset="0"/>
              </a:rPr>
              <a: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latin typeface="Courier New" pitchFamily="49" charset="0"/>
                <a:cs typeface="Courier New" pitchFamily="49" charset="0"/>
              </a:rPr>
              <a:t>public </a:t>
            </a:r>
            <a:r>
              <a:rPr lang="en-GB" sz="2000" dirty="0" err="1">
                <a:latin typeface="Courier New" pitchFamily="49" charset="0"/>
                <a:cs typeface="Courier New" pitchFamily="49" charset="0"/>
              </a:rPr>
              <a:t>int</a:t>
            </a: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executeUpdate</a:t>
            </a:r>
            <a:r>
              <a:rPr lang="en-GB" sz="2000" dirty="0">
                <a:latin typeface="Courier New" pitchFamily="49" charset="0"/>
                <a:cs typeface="Courier New" pitchFamily="49" charset="0"/>
              </a:rPr>
              <a:t>(String </a:t>
            </a:r>
            <a:r>
              <a:rPr lang="en-GB" sz="2000" dirty="0" err="1">
                <a:latin typeface="Courier New" pitchFamily="49" charset="0"/>
                <a:cs typeface="Courier New" pitchFamily="49" charset="0"/>
              </a:rPr>
              <a:t>sql</a:t>
            </a:r>
            <a:r>
              <a:rPr lang="en-GB" sz="2000" dirty="0">
                <a:latin typeface="Courier New" pitchFamily="49" charset="0"/>
                <a:cs typeface="Courier New" pitchFamily="49" charset="0"/>
              </a:rPr>
              <a:t>)</a:t>
            </a:r>
          </a:p>
          <a:p>
            <a:pPr marL="431800" lvl="1" indent="-215900">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1" dirty="0" err="1">
                <a:solidFill>
                  <a:srgbClr val="0070C0"/>
                </a:solidFill>
                <a:cs typeface="Times New Roman" pitchFamily="18" charset="0"/>
              </a:rPr>
              <a:t>executeQuery</a:t>
            </a:r>
            <a:r>
              <a:rPr lang="en-GB" sz="2000" dirty="0">
                <a:cs typeface="Times New Roman" pitchFamily="18" charset="0"/>
              </a:rPr>
              <a:t> returns a </a:t>
            </a:r>
            <a:r>
              <a:rPr lang="en-GB" sz="2000" dirty="0" err="1">
                <a:cs typeface="Times New Roman" pitchFamily="18" charset="0"/>
              </a:rPr>
              <a:t>ResultSet</a:t>
            </a: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cs typeface="Times New Roman" pitchFamily="18" charset="0"/>
              </a:rPr>
              <a:t>All rows and columns which match the query are contained within the </a:t>
            </a:r>
            <a:r>
              <a:rPr lang="en-GB" sz="1800" dirty="0" err="1">
                <a:cs typeface="Times New Roman" pitchFamily="18" charset="0"/>
              </a:rPr>
              <a:t>ResultSet</a:t>
            </a:r>
            <a:endParaRPr lang="en-GB" sz="1800" dirty="0">
              <a:cs typeface="Times New Roman" pitchFamily="18" charset="0"/>
            </a:endParaRPr>
          </a:p>
          <a:p>
            <a:pPr marL="431800" lvl="1" indent="-215900">
              <a:spcBef>
                <a:spcPts val="275"/>
              </a:spcBef>
              <a:buClr>
                <a:srgbClr val="000000"/>
              </a:buClr>
              <a:buSzPct val="85000"/>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cs typeface="Times New Roman" pitchFamily="18" charset="0"/>
              </a:rPr>
              <a:t>The developer navigates through the </a:t>
            </a:r>
            <a:r>
              <a:rPr lang="en-GB" sz="1800" dirty="0" err="1">
                <a:cs typeface="Times New Roman" pitchFamily="18" charset="0"/>
              </a:rPr>
              <a:t>ResultSet</a:t>
            </a:r>
            <a:r>
              <a:rPr lang="en-GB" sz="1800" dirty="0">
                <a:cs typeface="Times New Roman" pitchFamily="18" charset="0"/>
              </a:rPr>
              <a:t> and uses the data as required.</a:t>
            </a: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1" dirty="0" err="1">
                <a:solidFill>
                  <a:srgbClr val="0070C0"/>
                </a:solidFill>
                <a:cs typeface="Times New Roman" pitchFamily="18" charset="0"/>
              </a:rPr>
              <a:t>executeUpdate</a:t>
            </a:r>
            <a:r>
              <a:rPr lang="en-GB" sz="2000" b="1" dirty="0">
                <a:solidFill>
                  <a:srgbClr val="0070C0"/>
                </a:solidFill>
                <a:cs typeface="Times New Roman" pitchFamily="18" charset="0"/>
              </a:rPr>
              <a:t> </a:t>
            </a:r>
            <a:r>
              <a:rPr lang="en-GB" sz="2000" dirty="0">
                <a:cs typeface="Times New Roman" pitchFamily="18" charset="0"/>
              </a:rPr>
              <a:t>returns the number of rows changed by the update statement</a:t>
            </a:r>
          </a:p>
          <a:p>
            <a:pPr marL="431800" lvl="1" indent="-215900">
              <a:spcBef>
                <a:spcPts val="275"/>
              </a:spcBef>
              <a:buClr>
                <a:srgbClr val="000000"/>
              </a:buClr>
              <a:buSzPct val="8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cs typeface="Times New Roman" pitchFamily="18" charset="0"/>
              </a:rPr>
              <a:t>This is used for insert statements, update statements and delete statements</a:t>
            </a:r>
          </a:p>
          <a:p>
            <a:pPr marL="211138" indent="-211138">
              <a:spcBef>
                <a:spcPts val="275"/>
              </a:spcBef>
              <a:buClr>
                <a:srgbClr val="000000"/>
              </a:buClr>
              <a:buSzPct val="59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Line 1"/>
          <p:cNvSpPr>
            <a:spLocks noChangeShapeType="1"/>
          </p:cNvSpPr>
          <p:nvPr/>
        </p:nvSpPr>
        <p:spPr bwMode="auto">
          <a:xfrm>
            <a:off x="763588" y="1022350"/>
            <a:ext cx="8780462" cy="0"/>
          </a:xfrm>
          <a:prstGeom prst="line">
            <a:avLst/>
          </a:prstGeom>
          <a:noFill/>
          <a:ln w="54720">
            <a:solidFill>
              <a:srgbClr val="000000"/>
            </a:solidFill>
            <a:round/>
            <a:headEnd/>
            <a:tailEnd/>
          </a:ln>
        </p:spPr>
        <p:txBody>
          <a:bodyPr/>
          <a:lstStyle/>
          <a:p>
            <a:endParaRPr lang="en-IN"/>
          </a:p>
        </p:txBody>
      </p:sp>
      <p:sp>
        <p:nvSpPr>
          <p:cNvPr id="16386" name="Text Box 2"/>
          <p:cNvSpPr txBox="1">
            <a:spLocks noChangeArrowheads="1"/>
          </p:cNvSpPr>
          <p:nvPr/>
        </p:nvSpPr>
        <p:spPr bwMode="auto">
          <a:xfrm>
            <a:off x="3649663" y="493713"/>
            <a:ext cx="3125787"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 pos="2895600" algn="l"/>
              </a:tabLst>
            </a:pPr>
            <a:r>
              <a:rPr lang="en-GB" sz="2800">
                <a:latin typeface="Helvetica" charset="0"/>
              </a:rPr>
              <a:t>Using a ResultSet</a:t>
            </a:r>
          </a:p>
        </p:txBody>
      </p:sp>
      <p:sp>
        <p:nvSpPr>
          <p:cNvPr id="16387" name="Text Box 3"/>
          <p:cNvSpPr txBox="1">
            <a:spLocks noChangeArrowheads="1"/>
          </p:cNvSpPr>
          <p:nvPr/>
        </p:nvSpPr>
        <p:spPr bwMode="auto">
          <a:xfrm>
            <a:off x="658813" y="1212850"/>
            <a:ext cx="8782050" cy="6486391"/>
          </a:xfrm>
          <a:prstGeom prst="rect">
            <a:avLst/>
          </a:prstGeom>
          <a:noFill/>
          <a:ln w="9525">
            <a:noFill/>
            <a:miter lim="800000"/>
            <a:headEnd/>
            <a:tailEnd/>
          </a:ln>
        </p:spPr>
        <p:txBody>
          <a:bodyPr lIns="0" tIns="0" rIns="0" bIns="0">
            <a:spAutoFit/>
          </a:bodyPr>
          <a:lstStyle/>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a:cs typeface="Times New Roman" pitchFamily="18" charset="0"/>
              </a:rPr>
              <a:t>The </a:t>
            </a:r>
            <a:r>
              <a:rPr lang="en-GB" sz="2000" dirty="0" err="1">
                <a:cs typeface="Times New Roman" pitchFamily="18" charset="0"/>
              </a:rPr>
              <a:t>ResultSet</a:t>
            </a:r>
            <a:r>
              <a:rPr lang="en-GB" sz="2000" dirty="0">
                <a:cs typeface="Times New Roman" pitchFamily="18" charset="0"/>
              </a:rPr>
              <a:t> interface defines many navigation methods</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500" dirty="0">
                <a:latin typeface="Courier New" pitchFamily="49" charset="0"/>
                <a:cs typeface="Courier New" pitchFamily="49" charset="0"/>
              </a:rPr>
              <a:t>public </a:t>
            </a:r>
            <a:r>
              <a:rPr lang="en-GB" sz="1500" dirty="0" err="1">
                <a:latin typeface="Courier New" pitchFamily="49" charset="0"/>
                <a:cs typeface="Courier New" pitchFamily="49" charset="0"/>
              </a:rPr>
              <a:t>boolean</a:t>
            </a:r>
            <a:r>
              <a:rPr lang="en-GB" sz="1500" dirty="0">
                <a:latin typeface="Courier New" pitchFamily="49" charset="0"/>
                <a:cs typeface="Courier New" pitchFamily="49" charset="0"/>
              </a:rPr>
              <a:t> first()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500" dirty="0">
                <a:latin typeface="Courier New" pitchFamily="49" charset="0"/>
                <a:cs typeface="Courier New" pitchFamily="49" charset="0"/>
              </a:rPr>
              <a:t>public </a:t>
            </a:r>
            <a:r>
              <a:rPr lang="en-GB" sz="1500" dirty="0" err="1">
                <a:latin typeface="Courier New" pitchFamily="49" charset="0"/>
                <a:cs typeface="Courier New" pitchFamily="49" charset="0"/>
              </a:rPr>
              <a:t>boolean</a:t>
            </a:r>
            <a:r>
              <a:rPr lang="en-GB" sz="1500" dirty="0">
                <a:latin typeface="Courier New" pitchFamily="49" charset="0"/>
                <a:cs typeface="Courier New" pitchFamily="49" charset="0"/>
              </a:rPr>
              <a:t> last()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500" dirty="0">
                <a:latin typeface="Courier New" pitchFamily="49" charset="0"/>
                <a:cs typeface="Courier New" pitchFamily="49" charset="0"/>
              </a:rPr>
              <a:t>public </a:t>
            </a:r>
            <a:r>
              <a:rPr lang="en-GB" sz="1500" dirty="0" err="1">
                <a:latin typeface="Courier New" pitchFamily="49" charset="0"/>
                <a:cs typeface="Courier New" pitchFamily="49" charset="0"/>
              </a:rPr>
              <a:t>boolean</a:t>
            </a:r>
            <a:r>
              <a:rPr lang="en-GB" sz="1500" dirty="0">
                <a:latin typeface="Courier New" pitchFamily="49" charset="0"/>
                <a:cs typeface="Courier New" pitchFamily="49" charset="0"/>
              </a:rPr>
              <a:t> next()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500" dirty="0">
                <a:latin typeface="Courier New" pitchFamily="49" charset="0"/>
                <a:cs typeface="Courier New" pitchFamily="49" charset="0"/>
              </a:rPr>
              <a:t>public </a:t>
            </a:r>
            <a:r>
              <a:rPr lang="en-GB" sz="1500" dirty="0" err="1">
                <a:latin typeface="Courier New" pitchFamily="49" charset="0"/>
                <a:cs typeface="Courier New" pitchFamily="49" charset="0"/>
              </a:rPr>
              <a:t>boolean</a:t>
            </a:r>
            <a:r>
              <a:rPr lang="en-GB" sz="1500" dirty="0">
                <a:latin typeface="Courier New" pitchFamily="49" charset="0"/>
                <a:cs typeface="Courier New" pitchFamily="49" charset="0"/>
              </a:rPr>
              <a:t> previous()</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500" dirty="0">
                <a:latin typeface="Courier New" pitchFamily="49" charset="0"/>
                <a:cs typeface="Courier New" pitchFamily="49" charset="0"/>
              </a:rPr>
              <a:t>public </a:t>
            </a:r>
            <a:r>
              <a:rPr lang="en-GB" sz="1500" dirty="0" err="1">
                <a:latin typeface="Courier New" pitchFamily="49" charset="0"/>
                <a:cs typeface="Courier New" pitchFamily="49" charset="0"/>
              </a:rPr>
              <a:t>boolean</a:t>
            </a:r>
            <a:r>
              <a:rPr lang="en-GB" sz="1500" dirty="0">
                <a:latin typeface="Courier New" pitchFamily="49" charset="0"/>
                <a:cs typeface="Courier New" pitchFamily="49" charset="0"/>
              </a:rPr>
              <a:t> absolute(</a:t>
            </a:r>
            <a:r>
              <a:rPr lang="en-GB" sz="1500" dirty="0" err="1">
                <a:latin typeface="Courier New" pitchFamily="49" charset="0"/>
                <a:cs typeface="Courier New" pitchFamily="49" charset="0"/>
              </a:rPr>
              <a:t>int</a:t>
            </a:r>
            <a:r>
              <a:rPr lang="en-GB" sz="1500" dirty="0">
                <a:latin typeface="Courier New" pitchFamily="49" charset="0"/>
                <a:cs typeface="Courier New" pitchFamily="49" charset="0"/>
              </a:rPr>
              <a:t> row)</a:t>
            </a:r>
            <a:r>
              <a:rPr lang="en-GB" sz="1500" dirty="0">
                <a:solidFill>
                  <a:srgbClr val="00B050"/>
                </a:solidFill>
                <a:latin typeface="Courier New" pitchFamily="49" charset="0"/>
                <a:cs typeface="Courier New" pitchFamily="49" charset="0"/>
              </a:rPr>
              <a:t>--</a:t>
            </a:r>
            <a:r>
              <a:rPr lang="en-US" sz="1500" dirty="0">
                <a:solidFill>
                  <a:srgbClr val="00B050"/>
                </a:solidFill>
                <a:latin typeface="Courier New" pitchFamily="49" charset="0"/>
                <a:cs typeface="Courier New" pitchFamily="49" charset="0"/>
              </a:rPr>
              <a:t> Moves the cursor to the given row -						     number in this </a:t>
            </a:r>
            <a:r>
              <a:rPr lang="en-US" sz="1500" dirty="0" err="1">
                <a:solidFill>
                  <a:srgbClr val="00B050"/>
                </a:solidFill>
                <a:latin typeface="Courier New" pitchFamily="49" charset="0"/>
                <a:cs typeface="Courier New" pitchFamily="49" charset="0"/>
              </a:rPr>
              <a:t>ResultSet</a:t>
            </a:r>
            <a:r>
              <a:rPr lang="en-US" sz="1500" dirty="0">
                <a:solidFill>
                  <a:srgbClr val="00B050"/>
                </a:solidFill>
                <a:latin typeface="Courier New" pitchFamily="49" charset="0"/>
                <a:cs typeface="Courier New" pitchFamily="49" charset="0"/>
              </a:rPr>
              <a:t> object.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500" dirty="0">
                <a:latin typeface="Courier New" pitchFamily="49" charset="0"/>
                <a:cs typeface="Courier New" pitchFamily="49" charset="0"/>
              </a:rPr>
              <a:t>public </a:t>
            </a:r>
            <a:r>
              <a:rPr lang="en-US" sz="1500" dirty="0" err="1">
                <a:latin typeface="Courier New" pitchFamily="49" charset="0"/>
                <a:cs typeface="Courier New" pitchFamily="49" charset="0"/>
              </a:rPr>
              <a:t>boolean</a:t>
            </a:r>
            <a:r>
              <a:rPr lang="en-US" sz="1500" dirty="0">
                <a:latin typeface="Courier New" pitchFamily="49" charset="0"/>
                <a:cs typeface="Courier New" pitchFamily="49" charset="0"/>
              </a:rPr>
              <a:t> relative(</a:t>
            </a:r>
            <a:r>
              <a:rPr lang="en-US" sz="1500" dirty="0" err="1">
                <a:latin typeface="Courier New" pitchFamily="49" charset="0"/>
                <a:cs typeface="Courier New" pitchFamily="49" charset="0"/>
              </a:rPr>
              <a:t>int</a:t>
            </a:r>
            <a:r>
              <a:rPr lang="en-US" sz="1500" dirty="0">
                <a:latin typeface="Courier New" pitchFamily="49" charset="0"/>
                <a:cs typeface="Courier New" pitchFamily="49" charset="0"/>
              </a:rPr>
              <a:t> rows) </a:t>
            </a:r>
            <a:r>
              <a:rPr lang="en-US" sz="1500" dirty="0">
                <a:solidFill>
                  <a:srgbClr val="00B050"/>
                </a:solidFill>
                <a:latin typeface="Courier New" pitchFamily="49" charset="0"/>
                <a:cs typeface="Courier New" pitchFamily="49" charset="0"/>
              </a:rPr>
              <a:t>-- Moves the cursor a relative number of 						 </a:t>
            </a:r>
            <a:r>
              <a:rPr lang="en-US" sz="1500" dirty="0" err="1">
                <a:solidFill>
                  <a:srgbClr val="00B050"/>
                </a:solidFill>
                <a:latin typeface="Courier New" pitchFamily="49" charset="0"/>
                <a:cs typeface="Courier New" pitchFamily="49" charset="0"/>
              </a:rPr>
              <a:t>rows,either</a:t>
            </a:r>
            <a:r>
              <a:rPr lang="en-US" sz="1500" dirty="0">
                <a:solidFill>
                  <a:srgbClr val="00B050"/>
                </a:solidFill>
                <a:latin typeface="Courier New" pitchFamily="49" charset="0"/>
                <a:cs typeface="Courier New" pitchFamily="49" charset="0"/>
              </a:rPr>
              <a:t> positive or negative</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500" dirty="0">
                <a:latin typeface="Courier New" pitchFamily="49" charset="0"/>
                <a:cs typeface="Courier New" pitchFamily="49" charset="0"/>
              </a:rPr>
              <a:t>public void close()</a:t>
            </a:r>
            <a:endParaRPr lang="en-GB" sz="1500" dirty="0">
              <a:latin typeface="Courier New" pitchFamily="49" charset="0"/>
              <a:cs typeface="Courier New" pitchFamily="49" charset="0"/>
            </a:endParaRPr>
          </a:p>
          <a:p>
            <a:pPr marL="431800" lvl="1" indent="-215900">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000" dirty="0">
              <a:cs typeface="Times New Roman" pitchFamily="18" charset="0"/>
            </a:endParaRP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a:cs typeface="Times New Roman" pitchFamily="18" charset="0"/>
              </a:rPr>
              <a:t>The </a:t>
            </a:r>
            <a:r>
              <a:rPr lang="en-GB" sz="2000" dirty="0" err="1">
                <a:cs typeface="Times New Roman" pitchFamily="18" charset="0"/>
              </a:rPr>
              <a:t>ResultSet</a:t>
            </a:r>
            <a:r>
              <a:rPr lang="en-GB" sz="2000" dirty="0">
                <a:cs typeface="Times New Roman" pitchFamily="18" charset="0"/>
              </a:rPr>
              <a:t> interface also defines data access methods</a:t>
            </a:r>
          </a:p>
          <a:p>
            <a:pPr marL="211138" indent="-211138">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latin typeface="Courier New" pitchFamily="49" charset="0"/>
                <a:cs typeface="Courier New" pitchFamily="49" charset="0"/>
              </a:rPr>
              <a:t>public </a:t>
            </a:r>
            <a:r>
              <a:rPr lang="en-GB" sz="1600" dirty="0" err="1">
                <a:latin typeface="Courier New" pitchFamily="49" charset="0"/>
                <a:cs typeface="Courier New" pitchFamily="49" charset="0"/>
              </a:rPr>
              <a:t>int</a:t>
            </a:r>
            <a:r>
              <a:rPr lang="en-GB" sz="1600" dirty="0">
                <a:latin typeface="Courier New" pitchFamily="49" charset="0"/>
                <a:cs typeface="Courier New" pitchFamily="49" charset="0"/>
              </a:rPr>
              <a:t> </a:t>
            </a:r>
            <a:r>
              <a:rPr lang="en-GB" sz="1600" dirty="0" err="1">
                <a:latin typeface="Courier New" pitchFamily="49" charset="0"/>
                <a:cs typeface="Courier New" pitchFamily="49" charset="0"/>
              </a:rPr>
              <a:t>getInt</a:t>
            </a:r>
            <a:r>
              <a:rPr lang="en-GB" sz="1600" dirty="0">
                <a:latin typeface="Courier New" pitchFamily="49" charset="0"/>
                <a:cs typeface="Courier New" pitchFamily="49" charset="0"/>
              </a:rPr>
              <a:t>(</a:t>
            </a:r>
            <a:r>
              <a:rPr lang="en-GB" sz="1600" dirty="0" err="1">
                <a:latin typeface="Courier New" pitchFamily="49" charset="0"/>
                <a:cs typeface="Courier New" pitchFamily="49" charset="0"/>
              </a:rPr>
              <a:t>int</a:t>
            </a:r>
            <a:r>
              <a:rPr lang="en-GB" sz="1600" dirty="0">
                <a:latin typeface="Courier New" pitchFamily="49" charset="0"/>
                <a:cs typeface="Courier New" pitchFamily="49" charset="0"/>
              </a:rPr>
              <a:t> </a:t>
            </a:r>
            <a:r>
              <a:rPr lang="en-GB" sz="1600" dirty="0" err="1">
                <a:latin typeface="Courier New" pitchFamily="49" charset="0"/>
                <a:cs typeface="Courier New" pitchFamily="49" charset="0"/>
              </a:rPr>
              <a:t>columnNumber</a:t>
            </a:r>
            <a:r>
              <a:rPr lang="en-GB" sz="1600" dirty="0">
                <a:latin typeface="Courier New" pitchFamily="49" charset="0"/>
                <a:cs typeface="Courier New" pitchFamily="49" charset="0"/>
              </a:rPr>
              <a:t>)	</a:t>
            </a:r>
            <a:r>
              <a:rPr lang="en-GB" sz="1600" dirty="0">
                <a:solidFill>
                  <a:srgbClr val="00B050"/>
                </a:solidFill>
                <a:latin typeface="Courier New" pitchFamily="49" charset="0"/>
                <a:cs typeface="Courier New" pitchFamily="49" charset="0"/>
              </a:rPr>
              <a:t>-- Note: Columns are numbered</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latin typeface="Courier New" pitchFamily="49" charset="0"/>
                <a:cs typeface="Courier New" pitchFamily="49" charset="0"/>
              </a:rPr>
              <a:t>public </a:t>
            </a:r>
            <a:r>
              <a:rPr lang="en-GB" sz="1600" dirty="0" err="1">
                <a:latin typeface="Courier New" pitchFamily="49" charset="0"/>
                <a:cs typeface="Courier New" pitchFamily="49" charset="0"/>
              </a:rPr>
              <a:t>int</a:t>
            </a:r>
            <a:r>
              <a:rPr lang="en-GB" sz="1600" dirty="0">
                <a:latin typeface="Courier New" pitchFamily="49" charset="0"/>
                <a:cs typeface="Courier New" pitchFamily="49" charset="0"/>
              </a:rPr>
              <a:t> </a:t>
            </a:r>
            <a:r>
              <a:rPr lang="en-GB" sz="1600" dirty="0" err="1">
                <a:latin typeface="Courier New" pitchFamily="49" charset="0"/>
                <a:cs typeface="Courier New" pitchFamily="49" charset="0"/>
              </a:rPr>
              <a:t>getInt</a:t>
            </a:r>
            <a:r>
              <a:rPr lang="en-GB" sz="1600" dirty="0">
                <a:latin typeface="Courier New" pitchFamily="49" charset="0"/>
                <a:cs typeface="Courier New" pitchFamily="49" charset="0"/>
              </a:rPr>
              <a:t>(String </a:t>
            </a:r>
            <a:r>
              <a:rPr lang="en-GB" sz="1600" dirty="0" err="1">
                <a:latin typeface="Courier New" pitchFamily="49" charset="0"/>
                <a:cs typeface="Courier New" pitchFamily="49" charset="0"/>
              </a:rPr>
              <a:t>columnName</a:t>
            </a:r>
            <a:r>
              <a:rPr lang="en-GB" sz="1600" dirty="0">
                <a:latin typeface="Courier New" pitchFamily="49" charset="0"/>
                <a:cs typeface="Courier New" pitchFamily="49" charset="0"/>
              </a:rPr>
              <a:t>)	</a:t>
            </a:r>
            <a:r>
              <a:rPr lang="en-GB" sz="1600" dirty="0">
                <a:solidFill>
                  <a:srgbClr val="00B050"/>
                </a:solidFill>
                <a:latin typeface="Courier New" pitchFamily="49" charset="0"/>
                <a:cs typeface="Courier New" pitchFamily="49" charset="0"/>
              </a:rPr>
              <a:t>-- from 1 (not 0)</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latin typeface="Courier New" pitchFamily="49" charset="0"/>
                <a:cs typeface="Courier New" pitchFamily="49" charset="0"/>
              </a:rPr>
              <a:t>public long </a:t>
            </a:r>
            <a:r>
              <a:rPr lang="en-GB" sz="1600" dirty="0" err="1">
                <a:latin typeface="Courier New" pitchFamily="49" charset="0"/>
                <a:cs typeface="Courier New" pitchFamily="49" charset="0"/>
              </a:rPr>
              <a:t>getLong</a:t>
            </a:r>
            <a:r>
              <a:rPr lang="en-GB" sz="1600" dirty="0">
                <a:latin typeface="Courier New" pitchFamily="49" charset="0"/>
                <a:cs typeface="Courier New" pitchFamily="49" charset="0"/>
              </a:rPr>
              <a:t>(</a:t>
            </a:r>
            <a:r>
              <a:rPr lang="en-GB" sz="1600" dirty="0" err="1">
                <a:latin typeface="Courier New" pitchFamily="49" charset="0"/>
                <a:cs typeface="Courier New" pitchFamily="49" charset="0"/>
              </a:rPr>
              <a:t>int</a:t>
            </a:r>
            <a:r>
              <a:rPr lang="en-GB" sz="1600" dirty="0">
                <a:latin typeface="Courier New" pitchFamily="49" charset="0"/>
                <a:cs typeface="Courier New" pitchFamily="49" charset="0"/>
              </a:rPr>
              <a:t> </a:t>
            </a:r>
            <a:r>
              <a:rPr lang="en-GB" sz="1600" dirty="0" err="1">
                <a:latin typeface="Courier New" pitchFamily="49" charset="0"/>
                <a:cs typeface="Courier New" pitchFamily="49" charset="0"/>
              </a:rPr>
              <a:t>columnNumber</a:t>
            </a:r>
            <a:r>
              <a:rPr lang="en-GB" sz="1600" dirty="0">
                <a:latin typeface="Courier New" pitchFamily="49" charset="0"/>
                <a:cs typeface="Courier New" pitchFamily="49" charset="0"/>
              </a:rPr>
              <a: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latin typeface="Courier New" pitchFamily="49" charset="0"/>
                <a:cs typeface="Courier New" pitchFamily="49" charset="0"/>
              </a:rPr>
              <a:t>public long </a:t>
            </a:r>
            <a:r>
              <a:rPr lang="en-GB" sz="1600" dirty="0" err="1">
                <a:latin typeface="Courier New" pitchFamily="49" charset="0"/>
                <a:cs typeface="Courier New" pitchFamily="49" charset="0"/>
              </a:rPr>
              <a:t>getLong</a:t>
            </a:r>
            <a:r>
              <a:rPr lang="en-GB" sz="1600" dirty="0">
                <a:latin typeface="Courier New" pitchFamily="49" charset="0"/>
                <a:cs typeface="Courier New" pitchFamily="49" charset="0"/>
              </a:rPr>
              <a:t>(String </a:t>
            </a:r>
            <a:r>
              <a:rPr lang="en-GB" sz="1600" dirty="0" err="1">
                <a:latin typeface="Courier New" pitchFamily="49" charset="0"/>
                <a:cs typeface="Courier New" pitchFamily="49" charset="0"/>
              </a:rPr>
              <a:t>columnName</a:t>
            </a:r>
            <a:r>
              <a:rPr lang="en-GB" sz="1600" dirty="0">
                <a:latin typeface="Courier New" pitchFamily="49" charset="0"/>
                <a:cs typeface="Courier New" pitchFamily="49" charset="0"/>
              </a:rPr>
              <a: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latin typeface="Courier New" pitchFamily="49" charset="0"/>
                <a:cs typeface="Courier New" pitchFamily="49" charset="0"/>
              </a:rPr>
              <a:t>public String </a:t>
            </a:r>
            <a:r>
              <a:rPr lang="en-GB" sz="1600" dirty="0" err="1">
                <a:latin typeface="Courier New" pitchFamily="49" charset="0"/>
                <a:cs typeface="Courier New" pitchFamily="49" charset="0"/>
              </a:rPr>
              <a:t>getString</a:t>
            </a:r>
            <a:r>
              <a:rPr lang="en-GB" sz="1600" dirty="0">
                <a:latin typeface="Courier New" pitchFamily="49" charset="0"/>
                <a:cs typeface="Courier New" pitchFamily="49" charset="0"/>
              </a:rPr>
              <a:t>(</a:t>
            </a:r>
            <a:r>
              <a:rPr lang="en-GB" sz="1600" dirty="0" err="1">
                <a:latin typeface="Courier New" pitchFamily="49" charset="0"/>
                <a:cs typeface="Courier New" pitchFamily="49" charset="0"/>
              </a:rPr>
              <a:t>int</a:t>
            </a:r>
            <a:r>
              <a:rPr lang="en-GB" sz="1600" dirty="0">
                <a:latin typeface="Courier New" pitchFamily="49" charset="0"/>
                <a:cs typeface="Courier New" pitchFamily="49" charset="0"/>
              </a:rPr>
              <a:t> </a:t>
            </a:r>
            <a:r>
              <a:rPr lang="en-GB" sz="1600" dirty="0" err="1">
                <a:latin typeface="Courier New" pitchFamily="49" charset="0"/>
                <a:cs typeface="Courier New" pitchFamily="49" charset="0"/>
              </a:rPr>
              <a:t>columnNumber</a:t>
            </a:r>
            <a:r>
              <a:rPr lang="en-GB" sz="1600" dirty="0">
                <a:latin typeface="Courier New" pitchFamily="49" charset="0"/>
                <a:cs typeface="Courier New" pitchFamily="49" charset="0"/>
              </a:rPr>
              <a: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latin typeface="Courier New" pitchFamily="49" charset="0"/>
                <a:cs typeface="Courier New" pitchFamily="49" charset="0"/>
              </a:rPr>
              <a:t>public String </a:t>
            </a:r>
            <a:r>
              <a:rPr lang="en-GB" sz="1600" dirty="0" err="1">
                <a:latin typeface="Courier New" pitchFamily="49" charset="0"/>
                <a:cs typeface="Courier New" pitchFamily="49" charset="0"/>
              </a:rPr>
              <a:t>getString</a:t>
            </a:r>
            <a:r>
              <a:rPr lang="en-GB" sz="1600" dirty="0">
                <a:latin typeface="Courier New" pitchFamily="49" charset="0"/>
                <a:cs typeface="Courier New" pitchFamily="49" charset="0"/>
              </a:rPr>
              <a:t>(String </a:t>
            </a:r>
            <a:r>
              <a:rPr lang="en-GB" sz="1600" dirty="0" err="1">
                <a:latin typeface="Courier New" pitchFamily="49" charset="0"/>
                <a:cs typeface="Courier New" pitchFamily="49" charset="0"/>
              </a:rPr>
              <a:t>columnName</a:t>
            </a:r>
            <a:r>
              <a:rPr lang="en-GB" sz="1600" dirty="0">
                <a:latin typeface="Courier New" pitchFamily="49" charset="0"/>
                <a:cs typeface="Courier New" pitchFamily="49" charset="0"/>
              </a:rPr>
              <a:t>)</a:t>
            </a:r>
          </a:p>
          <a:p>
            <a:pPr marL="431800" lvl="1" indent="-215900">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000" dirty="0">
              <a:cs typeface="Times New Roman" pitchFamily="18" charset="0"/>
            </a:endParaRP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dirty="0">
                <a:cs typeface="Times New Roman" pitchFamily="18" charset="0"/>
              </a:rPr>
              <a:t>There are many more methods.  Check the API documentation for a complete list</a:t>
            </a: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000" dirty="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Line 1"/>
          <p:cNvSpPr>
            <a:spLocks noChangeShapeType="1"/>
          </p:cNvSpPr>
          <p:nvPr/>
        </p:nvSpPr>
        <p:spPr bwMode="auto">
          <a:xfrm>
            <a:off x="763588" y="1022350"/>
            <a:ext cx="8780462" cy="0"/>
          </a:xfrm>
          <a:prstGeom prst="line">
            <a:avLst/>
          </a:prstGeom>
          <a:noFill/>
          <a:ln w="54720">
            <a:solidFill>
              <a:srgbClr val="000000"/>
            </a:solidFill>
            <a:round/>
            <a:headEnd/>
            <a:tailEnd/>
          </a:ln>
        </p:spPr>
        <p:txBody>
          <a:bodyPr/>
          <a:lstStyle/>
          <a:p>
            <a:endParaRPr lang="en-IN"/>
          </a:p>
        </p:txBody>
      </p:sp>
      <p:sp>
        <p:nvSpPr>
          <p:cNvPr id="17410" name="Text Box 2"/>
          <p:cNvSpPr txBox="1">
            <a:spLocks noChangeArrowheads="1"/>
          </p:cNvSpPr>
          <p:nvPr/>
        </p:nvSpPr>
        <p:spPr bwMode="auto">
          <a:xfrm>
            <a:off x="2360613" y="493713"/>
            <a:ext cx="5591175"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 pos="2895600" algn="l"/>
                <a:tab pos="3619500" algn="l"/>
                <a:tab pos="4343400" algn="l"/>
                <a:tab pos="5067300" algn="l"/>
              </a:tabLst>
            </a:pPr>
            <a:r>
              <a:rPr lang="en-GB" sz="2800">
                <a:latin typeface="Helvetica" charset="0"/>
              </a:rPr>
              <a:t>SQL Types/Java Types Mapping</a:t>
            </a:r>
          </a:p>
        </p:txBody>
      </p:sp>
      <p:sp>
        <p:nvSpPr>
          <p:cNvPr id="17411" name="Text Box 3"/>
          <p:cNvSpPr txBox="1">
            <a:spLocks noChangeArrowheads="1"/>
          </p:cNvSpPr>
          <p:nvPr/>
        </p:nvSpPr>
        <p:spPr bwMode="auto">
          <a:xfrm>
            <a:off x="754032" y="1208069"/>
            <a:ext cx="8786874" cy="3662541"/>
          </a:xfrm>
          <a:prstGeom prst="rect">
            <a:avLst/>
          </a:prstGeom>
          <a:noFill/>
          <a:ln w="9525">
            <a:noFill/>
            <a:miter lim="800000"/>
            <a:headEnd/>
            <a:tailEnd/>
          </a:ln>
        </p:spPr>
        <p:txBody>
          <a:bodyPr wrap="square" lIns="0" tIns="0" rIns="0" bIns="0">
            <a:spAutoFit/>
          </a:bodyPr>
          <a:lstStyle/>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r>
              <a:rPr lang="en-GB" sz="1600" i="1" dirty="0">
                <a:latin typeface="Helvetica" charset="0"/>
              </a:rPr>
              <a:t>SQL Type			Java Type			      </a:t>
            </a:r>
            <a:r>
              <a:rPr lang="en-GB" sz="1600" i="1" dirty="0" err="1">
                <a:latin typeface="Helvetica" charset="0"/>
              </a:rPr>
              <a:t>ResultSet</a:t>
            </a:r>
            <a:r>
              <a:rPr lang="en-GB" sz="1600" i="1" dirty="0">
                <a:latin typeface="Helvetica" charset="0"/>
              </a:rPr>
              <a:t> get method</a:t>
            </a: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endParaRPr lang="en-GB" sz="1600" dirty="0">
              <a:latin typeface="Helvetica" charset="0"/>
            </a:endParaRP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r>
              <a:rPr lang="en-GB" sz="1600" dirty="0">
                <a:latin typeface="Helvetica" charset="0"/>
              </a:rPr>
              <a:t>CHAR				String					 </a:t>
            </a:r>
            <a:r>
              <a:rPr lang="en-GB" sz="1600" dirty="0" err="1">
                <a:latin typeface="Helvetica" charset="0"/>
              </a:rPr>
              <a:t>getString</a:t>
            </a:r>
            <a:r>
              <a:rPr lang="en-GB" sz="1600" dirty="0">
                <a:latin typeface="Helvetica" charset="0"/>
              </a:rPr>
              <a:t>()</a:t>
            </a: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r>
              <a:rPr lang="en-GB" sz="1600" dirty="0">
                <a:latin typeface="Helvetica" charset="0"/>
              </a:rPr>
              <a:t>VARCHAR			String					 </a:t>
            </a:r>
            <a:r>
              <a:rPr lang="en-GB" sz="1600" dirty="0" err="1">
                <a:latin typeface="Helvetica" charset="0"/>
              </a:rPr>
              <a:t>getString</a:t>
            </a:r>
            <a:r>
              <a:rPr lang="en-GB" sz="1600" dirty="0">
                <a:latin typeface="Helvetica" charset="0"/>
              </a:rPr>
              <a:t>()</a:t>
            </a: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r>
              <a:rPr lang="en-GB" sz="1600" dirty="0">
                <a:latin typeface="Helvetica" charset="0"/>
              </a:rPr>
              <a:t>BIT				Boolean				 </a:t>
            </a:r>
            <a:r>
              <a:rPr lang="en-GB" sz="1600" dirty="0" err="1">
                <a:latin typeface="Helvetica" charset="0"/>
              </a:rPr>
              <a:t>getBoolean</a:t>
            </a:r>
            <a:r>
              <a:rPr lang="en-GB" sz="1600" dirty="0">
                <a:latin typeface="Helvetica" charset="0"/>
              </a:rPr>
              <a:t>()</a:t>
            </a: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r>
              <a:rPr lang="en-GB" sz="1600" dirty="0">
                <a:latin typeface="Helvetica" charset="0"/>
              </a:rPr>
              <a:t>INTEGER			</a:t>
            </a:r>
            <a:r>
              <a:rPr lang="en-GB" sz="1600" dirty="0" err="1">
                <a:latin typeface="Helvetica" charset="0"/>
              </a:rPr>
              <a:t>Integer</a:t>
            </a:r>
            <a:r>
              <a:rPr lang="en-GB" sz="1600" dirty="0">
                <a:latin typeface="Helvetica" charset="0"/>
              </a:rPr>
              <a:t>	 				 </a:t>
            </a:r>
            <a:r>
              <a:rPr lang="en-GB" sz="1600" dirty="0" err="1">
                <a:latin typeface="Helvetica" charset="0"/>
              </a:rPr>
              <a:t>getInt</a:t>
            </a:r>
            <a:r>
              <a:rPr lang="en-GB" sz="1600" dirty="0">
                <a:latin typeface="Helvetica" charset="0"/>
              </a:rPr>
              <a:t>()</a:t>
            </a: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r>
              <a:rPr lang="en-GB" sz="1600" dirty="0">
                <a:latin typeface="Helvetica" charset="0"/>
              </a:rPr>
              <a:t>REAL				Double 					 </a:t>
            </a:r>
            <a:r>
              <a:rPr lang="en-GB" sz="1600" dirty="0" err="1">
                <a:latin typeface="Helvetica" charset="0"/>
              </a:rPr>
              <a:t>getDouble</a:t>
            </a:r>
            <a:r>
              <a:rPr lang="en-GB" sz="1600" dirty="0">
                <a:latin typeface="Helvetica" charset="0"/>
              </a:rPr>
              <a:t>()</a:t>
            </a: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r>
              <a:rPr lang="en-GB" sz="1600" dirty="0">
                <a:latin typeface="Helvetica" charset="0"/>
              </a:rPr>
              <a:t>FLOAT				</a:t>
            </a:r>
            <a:r>
              <a:rPr lang="en-GB" sz="1600" dirty="0" err="1">
                <a:latin typeface="Helvetica" charset="0"/>
              </a:rPr>
              <a:t>Float</a:t>
            </a:r>
            <a:r>
              <a:rPr lang="en-GB" sz="1600" dirty="0">
                <a:latin typeface="Helvetica" charset="0"/>
              </a:rPr>
              <a:t>					 </a:t>
            </a:r>
            <a:r>
              <a:rPr lang="en-GB" sz="1600" dirty="0" err="1">
                <a:latin typeface="Helvetica" charset="0"/>
              </a:rPr>
              <a:t>getFloat</a:t>
            </a:r>
            <a:r>
              <a:rPr lang="en-GB" sz="1600" dirty="0">
                <a:latin typeface="Helvetica" charset="0"/>
              </a:rPr>
              <a:t>()</a:t>
            </a: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r>
              <a:rPr lang="en-GB" sz="1600" dirty="0">
                <a:latin typeface="Helvetica" charset="0"/>
              </a:rPr>
              <a:t>DOUBLE			</a:t>
            </a:r>
            <a:r>
              <a:rPr lang="en-GB" sz="1600" dirty="0" err="1">
                <a:latin typeface="Helvetica" charset="0"/>
              </a:rPr>
              <a:t>Double</a:t>
            </a:r>
            <a:r>
              <a:rPr lang="en-GB" sz="1600" dirty="0">
                <a:latin typeface="Helvetica" charset="0"/>
              </a:rPr>
              <a:t>					 </a:t>
            </a:r>
            <a:r>
              <a:rPr lang="en-GB" sz="1600" dirty="0" err="1">
                <a:latin typeface="Helvetica" charset="0"/>
              </a:rPr>
              <a:t>getDouble</a:t>
            </a:r>
            <a:r>
              <a:rPr lang="en-GB" sz="1600" dirty="0">
                <a:latin typeface="Helvetica" charset="0"/>
              </a:rPr>
              <a:t>()</a:t>
            </a: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r>
              <a:rPr lang="en-GB" sz="1600" dirty="0">
                <a:latin typeface="Helvetica" charset="0"/>
              </a:rPr>
              <a:t>DATE				</a:t>
            </a:r>
            <a:r>
              <a:rPr lang="en-GB" sz="1600" dirty="0" err="1">
                <a:latin typeface="Helvetica" charset="0"/>
              </a:rPr>
              <a:t>java.sql.Date</a:t>
            </a:r>
            <a:r>
              <a:rPr lang="en-GB" sz="1600" dirty="0">
                <a:latin typeface="Helvetica" charset="0"/>
              </a:rPr>
              <a:t>				 </a:t>
            </a:r>
            <a:r>
              <a:rPr lang="en-GB" sz="1600" dirty="0" err="1">
                <a:latin typeface="Helvetica" charset="0"/>
              </a:rPr>
              <a:t>getDate</a:t>
            </a:r>
            <a:r>
              <a:rPr lang="en-GB" sz="1600" dirty="0">
                <a:latin typeface="Helvetica" charset="0"/>
              </a:rPr>
              <a:t>()</a:t>
            </a: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r>
              <a:rPr lang="en-GB" sz="1600" dirty="0">
                <a:latin typeface="Helvetica" charset="0"/>
              </a:rPr>
              <a:t>TIME				</a:t>
            </a:r>
            <a:r>
              <a:rPr lang="en-GB" sz="1600" dirty="0" err="1">
                <a:latin typeface="Helvetica" charset="0"/>
              </a:rPr>
              <a:t>java.sql.Time</a:t>
            </a:r>
            <a:r>
              <a:rPr lang="en-GB" sz="1600" dirty="0">
                <a:latin typeface="Helvetica" charset="0"/>
              </a:rPr>
              <a:t>				 </a:t>
            </a:r>
            <a:r>
              <a:rPr lang="en-GB" sz="1600" dirty="0" err="1">
                <a:latin typeface="Helvetica" charset="0"/>
              </a:rPr>
              <a:t>getTime</a:t>
            </a:r>
            <a:r>
              <a:rPr lang="en-GB" sz="1600" dirty="0">
                <a:latin typeface="Helvetica" charset="0"/>
              </a:rPr>
              <a:t>()</a:t>
            </a: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r>
              <a:rPr lang="en-GB" sz="1600" dirty="0">
                <a:latin typeface="Helvetica" charset="0"/>
              </a:rPr>
              <a:t>TIMESTAMP			</a:t>
            </a:r>
            <a:r>
              <a:rPr lang="en-GB" sz="1600" dirty="0" err="1">
                <a:latin typeface="Helvetica" charset="0"/>
              </a:rPr>
              <a:t>java.sql.Timestamp</a:t>
            </a:r>
            <a:r>
              <a:rPr lang="en-GB" sz="1600" dirty="0">
                <a:latin typeface="Helvetica" charset="0"/>
              </a:rPr>
              <a:t>			 </a:t>
            </a:r>
            <a:r>
              <a:rPr lang="en-GB" sz="1600" dirty="0" err="1">
                <a:latin typeface="Helvetica" charset="0"/>
              </a:rPr>
              <a:t>getTimestamp</a:t>
            </a:r>
            <a:r>
              <a:rPr lang="en-GB" sz="1600" dirty="0">
                <a:latin typeface="Helvetica" charset="0"/>
              </a:rPr>
              <a:t>()</a:t>
            </a:r>
          </a:p>
          <a:p>
            <a:pPr marL="211138" indent="-211138">
              <a:spcBef>
                <a:spcPts val="275"/>
              </a:spcBef>
              <a:buClr>
                <a:srgbClr val="000000"/>
              </a:buClr>
              <a:buSzPct val="133000"/>
              <a:buFont typeface="Times New Roman" pitchFamily="18" charset="0"/>
              <a:buNone/>
              <a:tabLst>
                <a:tab pos="723900" algn="l"/>
                <a:tab pos="1447800" algn="l"/>
                <a:tab pos="2171700" algn="l"/>
                <a:tab pos="2895600" algn="l"/>
                <a:tab pos="3619500" algn="l"/>
                <a:tab pos="4343400" algn="l"/>
                <a:tab pos="5067300" algn="l"/>
              </a:tabLst>
            </a:pPr>
            <a:endParaRPr lang="en-GB" sz="1600" dirty="0">
              <a:latin typeface="Helvetica" charset="0"/>
            </a:endParaRPr>
          </a:p>
        </p:txBody>
      </p:sp>
      <p:sp>
        <p:nvSpPr>
          <p:cNvPr id="17413" name="Line 5"/>
          <p:cNvSpPr>
            <a:spLocks noChangeShapeType="1"/>
          </p:cNvSpPr>
          <p:nvPr/>
        </p:nvSpPr>
        <p:spPr bwMode="auto">
          <a:xfrm>
            <a:off x="2754295" y="1208069"/>
            <a:ext cx="45719" cy="3571900"/>
          </a:xfrm>
          <a:prstGeom prst="line">
            <a:avLst/>
          </a:prstGeom>
          <a:noFill/>
          <a:ln w="18360">
            <a:solidFill>
              <a:srgbClr val="000000"/>
            </a:solidFill>
            <a:round/>
            <a:headEnd/>
            <a:tailEnd/>
          </a:ln>
        </p:spPr>
        <p:txBody>
          <a:bodyPr/>
          <a:lstStyle/>
          <a:p>
            <a:endParaRPr lang="en-IN"/>
          </a:p>
        </p:txBody>
      </p:sp>
      <p:cxnSp>
        <p:nvCxnSpPr>
          <p:cNvPr id="8" name="Straight Connector 7"/>
          <p:cNvCxnSpPr/>
          <p:nvPr/>
        </p:nvCxnSpPr>
        <p:spPr bwMode="auto">
          <a:xfrm>
            <a:off x="825470" y="1493821"/>
            <a:ext cx="8429684"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9" name="Line 5"/>
          <p:cNvSpPr>
            <a:spLocks noChangeShapeType="1"/>
          </p:cNvSpPr>
          <p:nvPr/>
        </p:nvSpPr>
        <p:spPr bwMode="auto">
          <a:xfrm>
            <a:off x="6111882" y="1208069"/>
            <a:ext cx="45719" cy="3500462"/>
          </a:xfrm>
          <a:prstGeom prst="line">
            <a:avLst/>
          </a:prstGeom>
          <a:noFill/>
          <a:ln w="18360">
            <a:solidFill>
              <a:srgbClr val="000000"/>
            </a:solidFill>
            <a:round/>
            <a:headEnd/>
            <a:tailEnd/>
          </a:ln>
        </p:spPr>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1"/>
          <p:cNvSpPr>
            <a:spLocks noChangeArrowheads="1"/>
          </p:cNvSpPr>
          <p:nvPr/>
        </p:nvSpPr>
        <p:spPr bwMode="auto">
          <a:xfrm>
            <a:off x="679450" y="1228725"/>
            <a:ext cx="8515350" cy="5837238"/>
          </a:xfrm>
          <a:prstGeom prst="roundRect">
            <a:avLst>
              <a:gd name="adj" fmla="val 23"/>
            </a:avLst>
          </a:prstGeom>
          <a:solidFill>
            <a:srgbClr val="FFFFCC"/>
          </a:solidFill>
          <a:ln w="9360">
            <a:solidFill>
              <a:srgbClr val="000000"/>
            </a:solidFill>
            <a:round/>
            <a:headEnd/>
            <a:tailEnd/>
          </a:ln>
        </p:spPr>
        <p:txBody>
          <a:bodyPr wrap="none" anchor="ctr"/>
          <a:lstStyle/>
          <a:p>
            <a:endParaRPr lang="en-IN"/>
          </a:p>
        </p:txBody>
      </p:sp>
      <p:sp>
        <p:nvSpPr>
          <p:cNvPr id="18434" name="Text Box 2"/>
          <p:cNvSpPr txBox="1">
            <a:spLocks noChangeArrowheads="1"/>
          </p:cNvSpPr>
          <p:nvPr/>
        </p:nvSpPr>
        <p:spPr bwMode="auto">
          <a:xfrm>
            <a:off x="884238" y="1403350"/>
            <a:ext cx="8094662" cy="5593839"/>
          </a:xfrm>
          <a:prstGeom prst="rect">
            <a:avLst/>
          </a:prstGeom>
          <a:noFill/>
          <a:ln w="9525">
            <a:noFill/>
            <a:miter lim="800000"/>
            <a:headEnd/>
            <a:tailEnd/>
          </a:ln>
        </p:spPr>
        <p:txBody>
          <a:bodyPr lIns="0" tIns="0" rIns="0" bIns="0">
            <a:spAutoFit/>
          </a:bodyPr>
          <a:lstStyle/>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import java.sql.*;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import </a:t>
            </a:r>
            <a:r>
              <a:rPr lang="en-GB" sz="1600" b="1" dirty="0" err="1">
                <a:latin typeface="Courier New" pitchFamily="49" charset="0"/>
                <a:cs typeface="Courier New" pitchFamily="49" charset="0"/>
              </a:rPr>
              <a:t>java.util.Properties</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600" b="1" dirty="0">
              <a:latin typeface="Courier New" pitchFamily="49" charset="0"/>
              <a:cs typeface="Courier New" pitchFamily="49" charset="0"/>
            </a:endParaRP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class </a:t>
            </a:r>
            <a:r>
              <a:rPr lang="en-GB" sz="1600" b="1" dirty="0" err="1">
                <a:latin typeface="Courier New" pitchFamily="49" charset="0"/>
                <a:cs typeface="Courier New" pitchFamily="49" charset="0"/>
              </a:rPr>
              <a:t>OracleCon</a:t>
            </a:r>
            <a:endParaRPr lang="en-GB" sz="1600" b="1" dirty="0">
              <a:latin typeface="Courier New" pitchFamily="49" charset="0"/>
              <a:cs typeface="Courier New" pitchFamily="49" charset="0"/>
            </a:endParaRP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public static void main(String </a:t>
            </a:r>
            <a:r>
              <a:rPr lang="en-GB" sz="1600" b="1" dirty="0" err="1">
                <a:latin typeface="Courier New" pitchFamily="49" charset="0"/>
                <a:cs typeface="Courier New" pitchFamily="49" charset="0"/>
              </a:rPr>
              <a:t>args</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try</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a:solidFill>
                  <a:srgbClr val="00B050"/>
                </a:solidFill>
                <a:latin typeface="Courier New" pitchFamily="49" charset="0"/>
                <a:cs typeface="Courier New" pitchFamily="49" charset="0"/>
              </a:rPr>
              <a:t>//step1 load the driver class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Class.forName</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oracle.jdbc.driver.OracleDriver</a:t>
            </a: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a:solidFill>
                  <a:srgbClr val="00B050"/>
                </a:solidFill>
                <a:latin typeface="Courier New" pitchFamily="49" charset="0"/>
                <a:cs typeface="Courier New" pitchFamily="49" charset="0"/>
              </a:rPr>
              <a:t>//step2 create  the connection object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Connection con=</a:t>
            </a:r>
            <a:r>
              <a:rPr lang="en-GB" sz="1600" b="1" dirty="0" err="1">
                <a:latin typeface="Courier New" pitchFamily="49" charset="0"/>
                <a:cs typeface="Courier New" pitchFamily="49" charset="0"/>
              </a:rPr>
              <a:t>DriverManager.getConnection</a:t>
            </a: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jdbc:oracle:thin</a:t>
            </a:r>
            <a:r>
              <a:rPr lang="en-GB" sz="1600" b="1" dirty="0">
                <a:latin typeface="Courier New" pitchFamily="49" charset="0"/>
                <a:cs typeface="Courier New" pitchFamily="49" charset="0"/>
              </a:rPr>
              <a:t>:@localhost:1521:xe","leela",“vasavi");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a:solidFill>
                  <a:srgbClr val="00B050"/>
                </a:solidFill>
                <a:latin typeface="Courier New" pitchFamily="49" charset="0"/>
                <a:cs typeface="Courier New" pitchFamily="49" charset="0"/>
              </a:rPr>
              <a:t>//step3 create the statement object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Statement stmt=</a:t>
            </a:r>
            <a:r>
              <a:rPr lang="en-GB" sz="1600" b="1" dirty="0" err="1">
                <a:latin typeface="Courier New" pitchFamily="49" charset="0"/>
                <a:cs typeface="Courier New" pitchFamily="49" charset="0"/>
              </a:rPr>
              <a:t>con.createStatement</a:t>
            </a:r>
            <a:r>
              <a:rPr lang="en-GB" sz="1600" b="1" dirty="0">
                <a:latin typeface="Courier New" pitchFamily="49" charset="0"/>
                <a:cs typeface="Courier New" pitchFamily="49" charset="0"/>
              </a:rPr>
              <a:t>(); </a:t>
            </a:r>
            <a:r>
              <a:rPr lang="en-GB" sz="1400" dirty="0">
                <a:latin typeface="Courier"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400" dirty="0">
              <a:latin typeface="Courier" charset="0"/>
            </a:endParaRP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dirty="0">
                <a:latin typeface="Courier" charset="0"/>
              </a:rPr>
              <a:t>	</a:t>
            </a:r>
          </a:p>
        </p:txBody>
      </p:sp>
      <p:sp>
        <p:nvSpPr>
          <p:cNvPr id="18435" name="Line 3"/>
          <p:cNvSpPr>
            <a:spLocks noChangeShapeType="1"/>
          </p:cNvSpPr>
          <p:nvPr/>
        </p:nvSpPr>
        <p:spPr bwMode="auto">
          <a:xfrm>
            <a:off x="536575" y="1022350"/>
            <a:ext cx="8780463" cy="0"/>
          </a:xfrm>
          <a:prstGeom prst="line">
            <a:avLst/>
          </a:prstGeom>
          <a:noFill/>
          <a:ln w="54720">
            <a:solidFill>
              <a:srgbClr val="000000"/>
            </a:solidFill>
            <a:round/>
            <a:headEnd/>
            <a:tailEnd/>
          </a:ln>
        </p:spPr>
        <p:txBody>
          <a:bodyPr/>
          <a:lstStyle/>
          <a:p>
            <a:endParaRPr lang="en-IN"/>
          </a:p>
        </p:txBody>
      </p:sp>
      <p:sp>
        <p:nvSpPr>
          <p:cNvPr id="18436" name="Text Box 4"/>
          <p:cNvSpPr txBox="1">
            <a:spLocks noChangeArrowheads="1"/>
          </p:cNvSpPr>
          <p:nvPr/>
        </p:nvSpPr>
        <p:spPr bwMode="auto">
          <a:xfrm>
            <a:off x="3689350" y="476250"/>
            <a:ext cx="2628900"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Lst>
            </a:pPr>
            <a:r>
              <a:rPr lang="en-GB" sz="2800">
                <a:latin typeface="Helvetica" charset="0"/>
              </a:rPr>
              <a:t>Example Code: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1"/>
          <p:cNvSpPr>
            <a:spLocks noChangeArrowheads="1"/>
          </p:cNvSpPr>
          <p:nvPr/>
        </p:nvSpPr>
        <p:spPr bwMode="auto">
          <a:xfrm>
            <a:off x="666750" y="1228725"/>
            <a:ext cx="8739188" cy="6010275"/>
          </a:xfrm>
          <a:prstGeom prst="roundRect">
            <a:avLst>
              <a:gd name="adj" fmla="val 28"/>
            </a:avLst>
          </a:prstGeom>
          <a:solidFill>
            <a:srgbClr val="FFFFCC"/>
          </a:solidFill>
          <a:ln w="9360">
            <a:solidFill>
              <a:srgbClr val="000000"/>
            </a:solidFill>
            <a:round/>
            <a:headEnd/>
            <a:tailEnd/>
          </a:ln>
        </p:spPr>
        <p:txBody>
          <a:bodyPr wrap="none" anchor="ctr"/>
          <a:lstStyle/>
          <a:p>
            <a:endParaRPr lang="en-IN"/>
          </a:p>
        </p:txBody>
      </p:sp>
      <p:sp>
        <p:nvSpPr>
          <p:cNvPr id="19458" name="Text Box 2"/>
          <p:cNvSpPr txBox="1">
            <a:spLocks noChangeArrowheads="1"/>
          </p:cNvSpPr>
          <p:nvPr/>
        </p:nvSpPr>
        <p:spPr bwMode="auto">
          <a:xfrm>
            <a:off x="777875" y="1403350"/>
            <a:ext cx="8491538" cy="4193456"/>
          </a:xfrm>
          <a:prstGeom prst="rect">
            <a:avLst/>
          </a:prstGeom>
          <a:noFill/>
          <a:ln w="9525">
            <a:noFill/>
            <a:miter lim="800000"/>
            <a:headEnd/>
            <a:tailEnd/>
          </a:ln>
        </p:spPr>
        <p:txBody>
          <a:bodyPr lIns="0" tIns="0" rIns="0" bIns="0">
            <a:spAutoFit/>
          </a:bodyPr>
          <a:lstStyle/>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a:solidFill>
                  <a:srgbClr val="00B050"/>
                </a:solidFill>
                <a:latin typeface="Courier New" pitchFamily="49" charset="0"/>
                <a:cs typeface="Courier New" pitchFamily="49" charset="0"/>
              </a:rPr>
              <a:t>	//step4 execute query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ResultSet</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rs</a:t>
            </a:r>
            <a:r>
              <a:rPr lang="en-GB" sz="1600" b="1" dirty="0">
                <a:latin typeface="Courier New" pitchFamily="49" charset="0"/>
                <a:cs typeface="Courier New" pitchFamily="49" charset="0"/>
              </a:rPr>
              <a:t> = </a:t>
            </a:r>
            <a:r>
              <a:rPr lang="en-GB" sz="1600" b="1" dirty="0" err="1">
                <a:latin typeface="Courier New" pitchFamily="49" charset="0"/>
                <a:cs typeface="Courier New" pitchFamily="49" charset="0"/>
              </a:rPr>
              <a:t>stmt.executeQuery</a:t>
            </a:r>
            <a:r>
              <a:rPr lang="en-GB" sz="1600" b="1" dirty="0">
                <a:latin typeface="Courier New" pitchFamily="49" charset="0"/>
                <a:cs typeface="Courier New" pitchFamily="49" charset="0"/>
              </a:rPr>
              <a:t>("select * from sailors");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while(</a:t>
            </a:r>
            <a:r>
              <a:rPr lang="en-GB" sz="1600" b="1" dirty="0" err="1">
                <a:latin typeface="Courier New" pitchFamily="49" charset="0"/>
                <a:cs typeface="Courier New" pitchFamily="49" charset="0"/>
              </a:rPr>
              <a:t>rs.next</a:t>
            </a: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System.out.println</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rs.getInt</a:t>
            </a:r>
            <a:r>
              <a:rPr lang="en-GB" sz="1600" b="1" dirty="0">
                <a:latin typeface="Courier New" pitchFamily="49" charset="0"/>
                <a:cs typeface="Courier New" pitchFamily="49" charset="0"/>
              </a:rPr>
              <a:t>(1)+"  "+</a:t>
            </a:r>
            <a:r>
              <a:rPr lang="en-GB" sz="1600" b="1" dirty="0" err="1">
                <a:latin typeface="Courier New" pitchFamily="49" charset="0"/>
                <a:cs typeface="Courier New" pitchFamily="49" charset="0"/>
              </a:rPr>
              <a:t>rs.getString</a:t>
            </a:r>
            <a:r>
              <a:rPr lang="en-GB" sz="1600" b="1" dirty="0">
                <a:latin typeface="Courier New" pitchFamily="49" charset="0"/>
                <a:cs typeface="Courier New" pitchFamily="49" charset="0"/>
              </a:rPr>
              <a:t>(2)+"  		"+</a:t>
            </a:r>
            <a:r>
              <a:rPr lang="en-GB" sz="1600" b="1" dirty="0" err="1">
                <a:latin typeface="Courier New" pitchFamily="49" charset="0"/>
                <a:cs typeface="Courier New" pitchFamily="49" charset="0"/>
              </a:rPr>
              <a:t>rs.getString</a:t>
            </a:r>
            <a:r>
              <a:rPr lang="en-GB" sz="1600" b="1" dirty="0">
                <a:latin typeface="Courier New" pitchFamily="49" charset="0"/>
                <a:cs typeface="Courier New" pitchFamily="49" charset="0"/>
              </a:rPr>
              <a:t>(3));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a:solidFill>
                  <a:srgbClr val="00B050"/>
                </a:solidFill>
                <a:latin typeface="Courier New" pitchFamily="49" charset="0"/>
                <a:cs typeface="Courier New" pitchFamily="49" charset="0"/>
              </a:rPr>
              <a:t>//step5 close the connection object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con.close</a:t>
            </a: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catch(Exception e)</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System.out.println</a:t>
            </a:r>
            <a:r>
              <a:rPr lang="en-GB" sz="1600" b="1" dirty="0">
                <a:latin typeface="Courier New" pitchFamily="49" charset="0"/>
                <a:cs typeface="Courier New" pitchFamily="49" charset="0"/>
              </a:rPr>
              <a:t>(e);</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a:t>
            </a:r>
          </a:p>
        </p:txBody>
      </p:sp>
      <p:sp>
        <p:nvSpPr>
          <p:cNvPr id="19459" name="Line 3"/>
          <p:cNvSpPr>
            <a:spLocks noChangeShapeType="1"/>
          </p:cNvSpPr>
          <p:nvPr/>
        </p:nvSpPr>
        <p:spPr bwMode="auto">
          <a:xfrm>
            <a:off x="523875" y="1022350"/>
            <a:ext cx="8780463" cy="0"/>
          </a:xfrm>
          <a:prstGeom prst="line">
            <a:avLst/>
          </a:prstGeom>
          <a:noFill/>
          <a:ln w="54720">
            <a:solidFill>
              <a:srgbClr val="000000"/>
            </a:solidFill>
            <a:round/>
            <a:headEnd/>
            <a:tailEnd/>
          </a:ln>
        </p:spPr>
        <p:txBody>
          <a:bodyPr/>
          <a:lstStyle/>
          <a:p>
            <a:endParaRPr lang="en-IN"/>
          </a:p>
        </p:txBody>
      </p:sp>
      <p:sp>
        <p:nvSpPr>
          <p:cNvPr id="19460" name="Text Box 4"/>
          <p:cNvSpPr txBox="1">
            <a:spLocks noChangeArrowheads="1"/>
          </p:cNvSpPr>
          <p:nvPr/>
        </p:nvSpPr>
        <p:spPr bwMode="auto">
          <a:xfrm>
            <a:off x="2881313" y="476250"/>
            <a:ext cx="4830762"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 pos="2895600" algn="l"/>
                <a:tab pos="3619500" algn="l"/>
                <a:tab pos="4343400" algn="l"/>
              </a:tabLst>
            </a:pPr>
            <a:r>
              <a:rPr lang="en-GB" sz="2800">
                <a:latin typeface="Helvetica" charset="0"/>
              </a:rPr>
              <a:t>Example Code (continued):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Line 1"/>
          <p:cNvSpPr>
            <a:spLocks noChangeShapeType="1"/>
          </p:cNvSpPr>
          <p:nvPr/>
        </p:nvSpPr>
        <p:spPr bwMode="auto">
          <a:xfrm>
            <a:off x="674688" y="1027113"/>
            <a:ext cx="8780462" cy="0"/>
          </a:xfrm>
          <a:prstGeom prst="line">
            <a:avLst/>
          </a:prstGeom>
          <a:noFill/>
          <a:ln w="54720">
            <a:solidFill>
              <a:srgbClr val="000000"/>
            </a:solidFill>
            <a:round/>
            <a:headEnd/>
            <a:tailEnd/>
          </a:ln>
        </p:spPr>
        <p:txBody>
          <a:bodyPr/>
          <a:lstStyle/>
          <a:p>
            <a:endParaRPr lang="en-IN"/>
          </a:p>
        </p:txBody>
      </p:sp>
      <p:sp>
        <p:nvSpPr>
          <p:cNvPr id="5122" name="Text Box 2"/>
          <p:cNvSpPr txBox="1">
            <a:spLocks noChangeArrowheads="1"/>
          </p:cNvSpPr>
          <p:nvPr/>
        </p:nvSpPr>
        <p:spPr bwMode="auto">
          <a:xfrm>
            <a:off x="744538" y="1314450"/>
            <a:ext cx="8670925" cy="5816977"/>
          </a:xfrm>
          <a:prstGeom prst="rect">
            <a:avLst/>
          </a:prstGeom>
          <a:noFill/>
          <a:ln w="9525">
            <a:noFill/>
            <a:miter lim="800000"/>
            <a:headEnd/>
            <a:tailEnd/>
          </a:ln>
        </p:spPr>
        <p:txBody>
          <a:bodyPr lIns="0" tIns="0" rIns="0" bIns="0">
            <a:spAutoFit/>
          </a:bodyPr>
          <a:lstStyle/>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Before APIs like JDBC and ODBC, database connectivity was tedious</a:t>
            </a:r>
          </a:p>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Each database vendor provided a function library for accessing their database</a:t>
            </a: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The connectivity library was proprietary.</a:t>
            </a: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If the database vendor changed for the application, the data access portions had to be rewritten</a:t>
            </a: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If the application was poorly structured, rewriting its data access might involve rewriting the majority of the application</a:t>
            </a: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The costs incurred generally meant that application developers were stuck with a particular database product for a given application</a:t>
            </a: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a:p>
            <a:pPr marL="430213" lvl="1" indent="-215900">
              <a:buClr>
                <a:srgbClr val="000000"/>
              </a:buClr>
              <a:buSzPct val="81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b="1" dirty="0">
                <a:solidFill>
                  <a:srgbClr val="000000"/>
                </a:solidFill>
                <a:cs typeface="Times New Roman" pitchFamily="18" charset="0"/>
              </a:rPr>
              <a:t>The major difference between embedded SQL and JDBC or ODBC is :</a:t>
            </a:r>
          </a:p>
          <a:p>
            <a:pPr marL="430213" lvl="1" indent="-215900">
              <a:buClr>
                <a:srgbClr val="000000"/>
              </a:buClr>
              <a:buSzPct val="81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The pre-processor replaces embedded SQL requests with host-language declarations and procedure calls, then the resulting program is compiled by the host-language compiler</a:t>
            </a:r>
          </a:p>
          <a:p>
            <a:pPr marL="430213" lvl="1" indent="-215900">
              <a:buClr>
                <a:srgbClr val="000000"/>
              </a:buClr>
              <a:buSzPct val="81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a:p>
            <a:pPr marL="430213" lvl="1" indent="-215900">
              <a:buClr>
                <a:srgbClr val="000000"/>
              </a:buClr>
              <a:buSzPct val="81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0000"/>
                </a:solidFill>
                <a:cs typeface="Times New Roman" pitchFamily="18" charset="0"/>
              </a:rPr>
              <a:t>In JDBC, </a:t>
            </a:r>
            <a:r>
              <a:rPr lang="en-GB" sz="1800">
                <a:solidFill>
                  <a:srgbClr val="000000"/>
                </a:solidFill>
                <a:cs typeface="Times New Roman" pitchFamily="18" charset="0"/>
              </a:rPr>
              <a:t>even the SQL </a:t>
            </a:r>
            <a:r>
              <a:rPr lang="en-GB" sz="1800" dirty="0">
                <a:solidFill>
                  <a:srgbClr val="000000"/>
                </a:solidFill>
                <a:cs typeface="Times New Roman" pitchFamily="18" charset="0"/>
              </a:rPr>
              <a:t>statements are interpreted at runtime ( even if they are prepared first using the prepared statement feature).</a:t>
            </a:r>
            <a:endParaRPr lang="en-GB" dirty="0">
              <a:latin typeface="Helvetica" charset="0"/>
            </a:endParaRPr>
          </a:p>
        </p:txBody>
      </p:sp>
      <p:sp>
        <p:nvSpPr>
          <p:cNvPr id="5123" name="Text Box 3"/>
          <p:cNvSpPr txBox="1">
            <a:spLocks noChangeArrowheads="1"/>
          </p:cNvSpPr>
          <p:nvPr/>
        </p:nvSpPr>
        <p:spPr bwMode="auto">
          <a:xfrm>
            <a:off x="2744788" y="477838"/>
            <a:ext cx="5219700" cy="409575"/>
          </a:xfrm>
          <a:prstGeom prst="rect">
            <a:avLst/>
          </a:prstGeom>
          <a:noFill/>
          <a:ln w="9525">
            <a:noFill/>
            <a:miter lim="800000"/>
            <a:headEnd/>
            <a:tailEnd/>
          </a:ln>
        </p:spPr>
        <p:txBody>
          <a:bodyPr lIns="0" tIns="0" rIns="0" bIns="0">
            <a:spAutoFit/>
          </a:bodyPr>
          <a:lstStyle/>
          <a:p>
            <a:pPr>
              <a:buSzPct val="37000"/>
              <a:tabLst>
                <a:tab pos="723900" algn="l"/>
                <a:tab pos="1447800" algn="l"/>
                <a:tab pos="2171700" algn="l"/>
                <a:tab pos="2895600" algn="l"/>
                <a:tab pos="3619500" algn="l"/>
                <a:tab pos="4343400" algn="l"/>
                <a:tab pos="5067300" algn="l"/>
              </a:tabLst>
            </a:pPr>
            <a:r>
              <a:rPr lang="en-GB" sz="2800">
                <a:latin typeface="Helvetica" charset="0"/>
              </a:rPr>
              <a:t>Database Connectivity History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Line 1"/>
          <p:cNvSpPr>
            <a:spLocks noChangeShapeType="1"/>
          </p:cNvSpPr>
          <p:nvPr/>
        </p:nvSpPr>
        <p:spPr bwMode="auto">
          <a:xfrm>
            <a:off x="709613" y="1022350"/>
            <a:ext cx="8780462" cy="0"/>
          </a:xfrm>
          <a:prstGeom prst="line">
            <a:avLst/>
          </a:prstGeom>
          <a:noFill/>
          <a:ln w="54720">
            <a:solidFill>
              <a:srgbClr val="000000"/>
            </a:solidFill>
            <a:round/>
            <a:headEnd/>
            <a:tailEnd/>
          </a:ln>
        </p:spPr>
        <p:txBody>
          <a:bodyPr/>
          <a:lstStyle/>
          <a:p>
            <a:endParaRPr lang="en-IN"/>
          </a:p>
        </p:txBody>
      </p:sp>
      <p:sp>
        <p:nvSpPr>
          <p:cNvPr id="15362" name="Text Box 2"/>
          <p:cNvSpPr txBox="1">
            <a:spLocks noChangeArrowheads="1"/>
          </p:cNvSpPr>
          <p:nvPr/>
        </p:nvSpPr>
        <p:spPr bwMode="auto">
          <a:xfrm>
            <a:off x="3594100" y="493713"/>
            <a:ext cx="3125788"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 pos="2895600" algn="l"/>
              </a:tabLst>
            </a:pPr>
            <a:r>
              <a:rPr lang="en-GB" sz="2800">
                <a:latin typeface="Helvetica" charset="0"/>
              </a:rPr>
              <a:t>Using a Statement</a:t>
            </a:r>
          </a:p>
        </p:txBody>
      </p:sp>
      <p:sp>
        <p:nvSpPr>
          <p:cNvPr id="15363" name="Text Box 3"/>
          <p:cNvSpPr txBox="1">
            <a:spLocks noChangeArrowheads="1"/>
          </p:cNvSpPr>
          <p:nvPr/>
        </p:nvSpPr>
        <p:spPr bwMode="auto">
          <a:xfrm>
            <a:off x="746125" y="1212850"/>
            <a:ext cx="8564563" cy="969496"/>
          </a:xfrm>
          <a:prstGeom prst="rect">
            <a:avLst/>
          </a:prstGeom>
          <a:noFill/>
          <a:ln w="9525">
            <a:noFill/>
            <a:miter lim="800000"/>
            <a:headEnd/>
            <a:tailEnd/>
          </a:ln>
        </p:spPr>
        <p:txBody>
          <a:bodyPr lIns="0" tIns="0" rIns="0" bIns="0">
            <a:spAutoFit/>
          </a:bodyPr>
          <a:lstStyle/>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cs typeface="Times New Roman" pitchFamily="18" charset="0"/>
            </a:endParaRPr>
          </a:p>
          <a:p>
            <a:pPr marL="211138" indent="-211138">
              <a:spcBef>
                <a:spcPts val="275"/>
              </a:spcBef>
              <a:buClr>
                <a:srgbClr val="000000"/>
              </a:buClr>
              <a:buSzPct val="59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1406525" y="2012950"/>
            <a:ext cx="7267575" cy="35337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Line 1"/>
          <p:cNvSpPr>
            <a:spLocks noChangeShapeType="1"/>
          </p:cNvSpPr>
          <p:nvPr/>
        </p:nvSpPr>
        <p:spPr bwMode="auto">
          <a:xfrm>
            <a:off x="709613" y="1022350"/>
            <a:ext cx="8780462" cy="0"/>
          </a:xfrm>
          <a:prstGeom prst="line">
            <a:avLst/>
          </a:prstGeom>
          <a:noFill/>
          <a:ln w="54720">
            <a:solidFill>
              <a:srgbClr val="000000"/>
            </a:solidFill>
            <a:round/>
            <a:headEnd/>
            <a:tailEnd/>
          </a:ln>
        </p:spPr>
        <p:txBody>
          <a:bodyPr/>
          <a:lstStyle/>
          <a:p>
            <a:endParaRPr lang="en-IN"/>
          </a:p>
        </p:txBody>
      </p:sp>
      <p:sp>
        <p:nvSpPr>
          <p:cNvPr id="15362" name="Text Box 2"/>
          <p:cNvSpPr txBox="1">
            <a:spLocks noChangeArrowheads="1"/>
          </p:cNvSpPr>
          <p:nvPr/>
        </p:nvSpPr>
        <p:spPr bwMode="auto">
          <a:xfrm>
            <a:off x="2111354" y="493713"/>
            <a:ext cx="5429288" cy="430887"/>
          </a:xfrm>
          <a:prstGeom prst="rect">
            <a:avLst/>
          </a:prstGeom>
          <a:noFill/>
          <a:ln w="9525">
            <a:noFill/>
            <a:miter lim="800000"/>
            <a:headEnd/>
            <a:tailEnd/>
          </a:ln>
        </p:spPr>
        <p:txBody>
          <a:bodyPr wrap="square" lIns="0" tIns="0" rIns="0" bIns="0">
            <a:spAutoFit/>
          </a:bodyPr>
          <a:lstStyle/>
          <a:p>
            <a:pPr>
              <a:buClr>
                <a:srgbClr val="000000"/>
              </a:buClr>
              <a:buSzPct val="38000"/>
              <a:buFont typeface="StarBats" charset="0"/>
              <a:buNone/>
              <a:tabLst>
                <a:tab pos="723900" algn="l"/>
                <a:tab pos="1447800" algn="l"/>
                <a:tab pos="2171700" algn="l"/>
                <a:tab pos="2895600" algn="l"/>
              </a:tabLst>
            </a:pPr>
            <a:r>
              <a:rPr lang="en-GB" sz="2800" dirty="0">
                <a:latin typeface="Helvetica" charset="0"/>
              </a:rPr>
              <a:t>      Exceptions and Warnings</a:t>
            </a:r>
          </a:p>
        </p:txBody>
      </p:sp>
      <p:sp>
        <p:nvSpPr>
          <p:cNvPr id="15363" name="Text Box 3"/>
          <p:cNvSpPr txBox="1">
            <a:spLocks noChangeArrowheads="1"/>
          </p:cNvSpPr>
          <p:nvPr/>
        </p:nvSpPr>
        <p:spPr bwMode="auto">
          <a:xfrm>
            <a:off x="746125" y="1212850"/>
            <a:ext cx="8564563" cy="969496"/>
          </a:xfrm>
          <a:prstGeom prst="rect">
            <a:avLst/>
          </a:prstGeom>
          <a:noFill/>
          <a:ln w="9525">
            <a:noFill/>
            <a:miter lim="800000"/>
            <a:headEnd/>
            <a:tailEnd/>
          </a:ln>
        </p:spPr>
        <p:txBody>
          <a:bodyPr lIns="0" tIns="0" rIns="0" bIns="0">
            <a:spAutoFit/>
          </a:bodyPr>
          <a:lstStyle/>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cs typeface="Times New Roman" pitchFamily="18" charset="0"/>
            </a:endParaRPr>
          </a:p>
          <a:p>
            <a:pPr marL="211138" indent="-211138">
              <a:spcBef>
                <a:spcPts val="275"/>
              </a:spcBef>
              <a:buClr>
                <a:srgbClr val="000000"/>
              </a:buClr>
              <a:buSzPct val="59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p:txBody>
      </p:sp>
      <p:sp>
        <p:nvSpPr>
          <p:cNvPr id="6" name="Rectangle 5"/>
          <p:cNvSpPr/>
          <p:nvPr/>
        </p:nvSpPr>
        <p:spPr>
          <a:xfrm>
            <a:off x="396842" y="1279507"/>
            <a:ext cx="9215502" cy="6209392"/>
          </a:xfrm>
          <a:prstGeom prst="rect">
            <a:avLst/>
          </a:prstGeom>
        </p:spPr>
        <p:txBody>
          <a:bodyPr wrap="square">
            <a:spAutoFit/>
          </a:bodyPr>
          <a:lstStyle/>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dirty="0">
                <a:cs typeface="Times New Roman" pitchFamily="18" charset="0"/>
              </a:rPr>
              <a:t>Most of the methods in java.sql can throw an Exception of the type “</a:t>
            </a:r>
            <a:r>
              <a:rPr lang="en-US" sz="2000" dirty="0" err="1">
                <a:cs typeface="Times New Roman" pitchFamily="18" charset="0"/>
              </a:rPr>
              <a:t>SQLException</a:t>
            </a:r>
            <a:r>
              <a:rPr lang="en-US" sz="2000" dirty="0">
                <a:cs typeface="Times New Roman" pitchFamily="18" charset="0"/>
              </a:rPr>
              <a:t>” if an exception occurs. The information includes SQLSTATE, a string that describes the error.</a:t>
            </a: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000" dirty="0">
              <a:latin typeface="Courier New" pitchFamily="49" charset="0"/>
              <a:cs typeface="Times New Roman" pitchFamily="18" charset="0"/>
            </a:endParaRP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dirty="0" err="1">
                <a:latin typeface="Courier New" pitchFamily="49" charset="0"/>
                <a:cs typeface="Times New Roman" pitchFamily="18" charset="0"/>
              </a:rPr>
              <a:t>SQLException</a:t>
            </a:r>
            <a:r>
              <a:rPr lang="en-US" sz="2000" dirty="0">
                <a:latin typeface="Courier New" pitchFamily="49" charset="0"/>
                <a:cs typeface="Times New Roman" pitchFamily="18" charset="0"/>
              </a:rPr>
              <a:t> </a:t>
            </a:r>
            <a:r>
              <a:rPr lang="en-US" sz="2000" dirty="0">
                <a:cs typeface="Times New Roman" pitchFamily="18" charset="0"/>
              </a:rPr>
              <a:t>has the methods:</a:t>
            </a: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dirty="0" err="1">
                <a:latin typeface="Courier New" pitchFamily="49" charset="0"/>
                <a:cs typeface="Courier New" pitchFamily="49" charset="0"/>
              </a:rPr>
              <a:t>getMessage</a:t>
            </a:r>
            <a:r>
              <a:rPr lang="en-US" sz="2000" dirty="0">
                <a:latin typeface="Courier New" pitchFamily="49" charset="0"/>
                <a:cs typeface="Courier New" pitchFamily="49" charset="0"/>
              </a:rPr>
              <a:t>() </a:t>
            </a:r>
            <a:r>
              <a:rPr lang="en-US" sz="2000" dirty="0">
                <a:cs typeface="Times New Roman" pitchFamily="18" charset="0"/>
              </a:rPr>
              <a:t>: standard method inherited from </a:t>
            </a:r>
            <a:r>
              <a:rPr lang="en-US" sz="2000" dirty="0" err="1">
                <a:cs typeface="Times New Roman" pitchFamily="18" charset="0"/>
              </a:rPr>
              <a:t>Throwable</a:t>
            </a:r>
            <a:endParaRPr lang="en-US" sz="2000" dirty="0">
              <a:cs typeface="Times New Roman" pitchFamily="18" charset="0"/>
            </a:endParaRP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dirty="0">
                <a:latin typeface="Courier New" pitchFamily="49" charset="0"/>
                <a:cs typeface="Courier New" pitchFamily="49" charset="0"/>
              </a:rPr>
              <a:t>public String </a:t>
            </a:r>
            <a:r>
              <a:rPr lang="en-US" sz="2000" dirty="0" err="1">
                <a:latin typeface="Courier New" pitchFamily="49" charset="0"/>
                <a:cs typeface="Courier New" pitchFamily="49" charset="0"/>
              </a:rPr>
              <a:t>getSQLState</a:t>
            </a:r>
            <a:r>
              <a:rPr lang="en-US" sz="2000" dirty="0">
                <a:latin typeface="Courier New" pitchFamily="49" charset="0"/>
                <a:cs typeface="Courier New" pitchFamily="49" charset="0"/>
              </a:rPr>
              <a:t>() </a:t>
            </a:r>
            <a:r>
              <a:rPr lang="en-US" sz="2000" dirty="0">
                <a:cs typeface="Times New Roman" pitchFamily="18" charset="0"/>
              </a:rPr>
              <a:t>: returns an SQLSTATE identifier</a:t>
            </a: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dirty="0">
                <a:latin typeface="Courier New" pitchFamily="49" charset="0"/>
                <a:cs typeface="Courier New" pitchFamily="49" charset="0"/>
              </a:rPr>
              <a:t>public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getErrorCode</a:t>
            </a:r>
            <a:r>
              <a:rPr lang="en-US" sz="2000" dirty="0">
                <a:latin typeface="Courier New" pitchFamily="49" charset="0"/>
                <a:cs typeface="Courier New" pitchFamily="49" charset="0"/>
              </a:rPr>
              <a:t>(): </a:t>
            </a:r>
            <a:r>
              <a:rPr lang="en-US" sz="2000" dirty="0">
                <a:cs typeface="Times New Roman" pitchFamily="18" charset="0"/>
              </a:rPr>
              <a:t>retrieves a vendor specific error code</a:t>
            </a: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dirty="0">
                <a:latin typeface="Courier New" pitchFamily="49" charset="0"/>
                <a:cs typeface="Courier New" pitchFamily="49" charset="0"/>
              </a:rPr>
              <a:t>public </a:t>
            </a:r>
            <a:r>
              <a:rPr lang="en-US" sz="2000" dirty="0" err="1">
                <a:latin typeface="Courier New" pitchFamily="49" charset="0"/>
                <a:cs typeface="Courier New" pitchFamily="49" charset="0"/>
              </a:rPr>
              <a:t>SQLException</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getNextException</a:t>
            </a:r>
            <a:r>
              <a:rPr lang="en-US" sz="2000" dirty="0">
                <a:latin typeface="Courier New" pitchFamily="49" charset="0"/>
                <a:cs typeface="Courier New" pitchFamily="49" charset="0"/>
              </a:rPr>
              <a:t>() </a:t>
            </a:r>
            <a:r>
              <a:rPr lang="en-US" sz="2000" dirty="0">
                <a:cs typeface="Times New Roman" pitchFamily="18" charset="0"/>
              </a:rPr>
              <a:t>: gets the next exception in the chain of exceptions associated with the current </a:t>
            </a:r>
            <a:r>
              <a:rPr lang="en-US" sz="2000" dirty="0" err="1">
                <a:cs typeface="Times New Roman" pitchFamily="18" charset="0"/>
              </a:rPr>
              <a:t>SQLException</a:t>
            </a:r>
            <a:r>
              <a:rPr lang="en-US" sz="2000" dirty="0">
                <a:cs typeface="Times New Roman" pitchFamily="18" charset="0"/>
              </a:rPr>
              <a:t> object.</a:t>
            </a: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000" dirty="0">
              <a:cs typeface="Times New Roman" pitchFamily="18" charset="0"/>
            </a:endParaRP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800" dirty="0" err="1">
                <a:cs typeface="Times New Roman" pitchFamily="18" charset="0"/>
              </a:rPr>
              <a:t>SQLWarning</a:t>
            </a:r>
            <a:r>
              <a:rPr lang="en-US" sz="1800" dirty="0">
                <a:cs typeface="Times New Roman" pitchFamily="18" charset="0"/>
              </a:rPr>
              <a:t> is a subclass of </a:t>
            </a:r>
            <a:r>
              <a:rPr lang="en-US" sz="1800" dirty="0" err="1">
                <a:cs typeface="Times New Roman" pitchFamily="18" charset="0"/>
              </a:rPr>
              <a:t>SQLException</a:t>
            </a:r>
            <a:r>
              <a:rPr lang="en-US" sz="1800" dirty="0">
                <a:cs typeface="Times New Roman" pitchFamily="18" charset="0"/>
              </a:rPr>
              <a:t>. They are not thrown like other exceptions, they are not caught as a part of try-catch block. We need to specifically test whether warning exist.</a:t>
            </a: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1800" dirty="0">
              <a:cs typeface="Times New Roman" pitchFamily="18" charset="0"/>
            </a:endParaRP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800" dirty="0">
                <a:cs typeface="Times New Roman" pitchFamily="18" charset="0"/>
              </a:rPr>
              <a:t>Connection, Statement, and </a:t>
            </a:r>
            <a:r>
              <a:rPr lang="en-US" sz="1800" dirty="0" err="1">
                <a:cs typeface="Times New Roman" pitchFamily="18" charset="0"/>
              </a:rPr>
              <a:t>ResultSet</a:t>
            </a:r>
            <a:r>
              <a:rPr lang="en-US" sz="1800" dirty="0">
                <a:cs typeface="Times New Roman" pitchFamily="18" charset="0"/>
              </a:rPr>
              <a:t> objects all have a </a:t>
            </a:r>
            <a:r>
              <a:rPr lang="en-US" sz="1800" dirty="0" err="1">
                <a:latin typeface="Courier New" pitchFamily="49" charset="0"/>
                <a:cs typeface="Courier New" pitchFamily="49" charset="0"/>
              </a:rPr>
              <a:t>getWarnings</a:t>
            </a:r>
            <a:r>
              <a:rPr lang="en-US" sz="1800" dirty="0">
                <a:latin typeface="Courier New" pitchFamily="49" charset="0"/>
                <a:cs typeface="Courier New" pitchFamily="49" charset="0"/>
              </a:rPr>
              <a:t>() </a:t>
            </a:r>
            <a:r>
              <a:rPr lang="en-US" sz="1800" dirty="0">
                <a:cs typeface="Times New Roman" pitchFamily="18" charset="0"/>
              </a:rPr>
              <a:t>method with which we can retrieve warnings, if they exist.</a:t>
            </a: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000" dirty="0">
              <a:cs typeface="Times New Roman" pitchFamily="18" charset="0"/>
            </a:endParaRPr>
          </a:p>
          <a:p>
            <a:pPr marL="211138" indent="-211138">
              <a:spcBef>
                <a:spcPts val="275"/>
              </a:spcBef>
              <a:buClr>
                <a:srgbClr val="000000"/>
              </a:buClr>
              <a:buSzPct val="59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500" dirty="0">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1"/>
          <p:cNvSpPr>
            <a:spLocks noChangeArrowheads="1"/>
          </p:cNvSpPr>
          <p:nvPr/>
        </p:nvSpPr>
        <p:spPr bwMode="auto">
          <a:xfrm>
            <a:off x="253966" y="1228725"/>
            <a:ext cx="9358378" cy="5837238"/>
          </a:xfrm>
          <a:prstGeom prst="roundRect">
            <a:avLst>
              <a:gd name="adj" fmla="val 23"/>
            </a:avLst>
          </a:prstGeom>
          <a:solidFill>
            <a:srgbClr val="FFFFCC"/>
          </a:solidFill>
          <a:ln w="9360">
            <a:solidFill>
              <a:srgbClr val="000000"/>
            </a:solidFill>
            <a:round/>
            <a:headEnd/>
            <a:tailEnd/>
          </a:ln>
        </p:spPr>
        <p:txBody>
          <a:bodyPr wrap="none" anchor="ctr"/>
          <a:lstStyle/>
          <a:p>
            <a:endParaRPr lang="en-IN"/>
          </a:p>
        </p:txBody>
      </p:sp>
      <p:sp>
        <p:nvSpPr>
          <p:cNvPr id="18434" name="Text Box 2"/>
          <p:cNvSpPr txBox="1">
            <a:spLocks noChangeArrowheads="1"/>
          </p:cNvSpPr>
          <p:nvPr/>
        </p:nvSpPr>
        <p:spPr bwMode="auto">
          <a:xfrm>
            <a:off x="396842" y="1403350"/>
            <a:ext cx="9072626" cy="5593839"/>
          </a:xfrm>
          <a:prstGeom prst="rect">
            <a:avLst/>
          </a:prstGeom>
          <a:noFill/>
          <a:ln w="9525">
            <a:noFill/>
            <a:miter lim="800000"/>
            <a:headEnd/>
            <a:tailEnd/>
          </a:ln>
        </p:spPr>
        <p:txBody>
          <a:bodyPr wrap="square" lIns="0" tIns="0" rIns="0" bIns="0">
            <a:spAutoFit/>
          </a:bodyPr>
          <a:lstStyle/>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1. String </a:t>
            </a:r>
            <a:r>
              <a:rPr lang="en-GB" sz="1600" b="1" dirty="0" err="1">
                <a:latin typeface="Courier New" pitchFamily="49" charset="0"/>
                <a:cs typeface="Courier New" pitchFamily="49" charset="0"/>
              </a:rPr>
              <a:t>sql</a:t>
            </a:r>
            <a:r>
              <a:rPr lang="en-GB" sz="1600" b="1" dirty="0">
                <a:latin typeface="Courier New" pitchFamily="49" charset="0"/>
                <a:cs typeface="Courier New" pitchFamily="49" charset="0"/>
              </a:rPr>
              <a:t>=“INSERT INTO Books VALUES (?,?,?,?,0,?,?)”;</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PreparedStatement</a:t>
            </a:r>
            <a:r>
              <a:rPr lang="en-GB" sz="1600" b="1" dirty="0">
                <a:latin typeface="Courier New" pitchFamily="49" charset="0"/>
                <a:cs typeface="Courier New" pitchFamily="49" charset="0"/>
              </a:rPr>
              <a:t> stmt= </a:t>
            </a:r>
            <a:r>
              <a:rPr lang="en-GB" sz="1600" b="1" dirty="0" err="1">
                <a:latin typeface="Courier New" pitchFamily="49" charset="0"/>
                <a:cs typeface="Courier New" pitchFamily="49" charset="0"/>
              </a:rPr>
              <a:t>con.prepareStatement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sql</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b="1" dirty="0">
                <a:solidFill>
                  <a:srgbClr val="00B050"/>
                </a:solidFill>
                <a:latin typeface="Courier New" pitchFamily="49" charset="0"/>
                <a:cs typeface="Courier New" pitchFamily="49" charset="0"/>
              </a:rPr>
              <a:t>//now instantiate the parameters with values.</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b="1" dirty="0">
                <a:solidFill>
                  <a:srgbClr val="00B050"/>
                </a:solidFill>
                <a:latin typeface="Courier New" pitchFamily="49" charset="0"/>
                <a:cs typeface="Courier New" pitchFamily="49" charset="0"/>
              </a:rPr>
              <a:t>//Assume </a:t>
            </a:r>
            <a:r>
              <a:rPr lang="en-GB" sz="1400" b="1" dirty="0" err="1">
                <a:solidFill>
                  <a:srgbClr val="00B050"/>
                </a:solidFill>
                <a:latin typeface="Courier New" pitchFamily="49" charset="0"/>
                <a:cs typeface="Courier New" pitchFamily="49" charset="0"/>
              </a:rPr>
              <a:t>isbn</a:t>
            </a:r>
            <a:r>
              <a:rPr lang="en-GB" sz="1400" b="1" dirty="0">
                <a:solidFill>
                  <a:srgbClr val="00B050"/>
                </a:solidFill>
                <a:latin typeface="Courier New" pitchFamily="49" charset="0"/>
                <a:cs typeface="Courier New" pitchFamily="49" charset="0"/>
              </a:rPr>
              <a:t>, title, etc are java variables that contain the values to be </a:t>
            </a:r>
            <a:r>
              <a:rPr lang="en-GB" sz="1400" b="1" dirty="0" err="1">
                <a:solidFill>
                  <a:srgbClr val="00B050"/>
                </a:solidFill>
                <a:latin typeface="Courier New" pitchFamily="49" charset="0"/>
                <a:cs typeface="Courier New" pitchFamily="49" charset="0"/>
              </a:rPr>
              <a:t>inserte</a:t>
            </a:r>
            <a:r>
              <a:rPr lang="en-GB" sz="1400" b="1" dirty="0">
                <a:solidFill>
                  <a:srgbClr val="00B050"/>
                </a:solidFill>
                <a:latin typeface="Courier New" pitchFamily="49" charset="0"/>
                <a:cs typeface="Courier New" pitchFamily="49" charset="0"/>
              </a:rPr>
              <a:t> d</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stmt.setString</a:t>
            </a:r>
            <a:r>
              <a:rPr lang="en-GB" sz="1600" b="1" dirty="0">
                <a:latin typeface="Courier New" pitchFamily="49" charset="0"/>
                <a:cs typeface="Courier New" pitchFamily="49" charset="0"/>
              </a:rPr>
              <a:t>(1,isbn);</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stmt.setString</a:t>
            </a:r>
            <a:r>
              <a:rPr lang="en-GB" sz="1600" b="1" dirty="0">
                <a:latin typeface="Courier New" pitchFamily="49" charset="0"/>
                <a:cs typeface="Courier New" pitchFamily="49" charset="0"/>
              </a:rPr>
              <a:t>(2,title);</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stmt.setString</a:t>
            </a:r>
            <a:r>
              <a:rPr lang="en-GB" sz="1600" b="1" dirty="0">
                <a:latin typeface="Courier New" pitchFamily="49" charset="0"/>
                <a:cs typeface="Courier New" pitchFamily="49" charset="0"/>
              </a:rPr>
              <a:t>(3,author);</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stmt.setFloat</a:t>
            </a:r>
            <a:r>
              <a:rPr lang="en-GB" sz="1600" b="1" dirty="0">
                <a:latin typeface="Courier New" pitchFamily="49" charset="0"/>
                <a:cs typeface="Courier New" pitchFamily="49" charset="0"/>
              </a:rPr>
              <a:t>(4,price);</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stmt.setString</a:t>
            </a:r>
            <a:r>
              <a:rPr lang="en-GB" sz="1600" b="1" dirty="0">
                <a:latin typeface="Courier New" pitchFamily="49" charset="0"/>
                <a:cs typeface="Courier New" pitchFamily="49" charset="0"/>
              </a:rPr>
              <a:t>(6,publisher);</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stmt.setInt</a:t>
            </a:r>
            <a:r>
              <a:rPr lang="en-GB" sz="1600" b="1" dirty="0">
                <a:latin typeface="Courier New" pitchFamily="49" charset="0"/>
                <a:cs typeface="Courier New" pitchFamily="49" charset="0"/>
              </a:rPr>
              <a:t>(7,2017);</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int</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numRows</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stmt.executeUpdate</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600" b="1" dirty="0">
              <a:latin typeface="Courier New" pitchFamily="49" charset="0"/>
              <a:cs typeface="Courier New" pitchFamily="49" charset="0"/>
            </a:endParaRP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2. String </a:t>
            </a:r>
            <a:r>
              <a:rPr lang="en-GB" sz="1600" b="1" dirty="0" err="1">
                <a:latin typeface="Courier New" pitchFamily="49" charset="0"/>
                <a:cs typeface="Courier New" pitchFamily="49" charset="0"/>
              </a:rPr>
              <a:t>sqlQuery</a:t>
            </a:r>
            <a:r>
              <a:rPr lang="en-GB" sz="1600" b="1" dirty="0">
                <a:latin typeface="Courier New" pitchFamily="49" charset="0"/>
                <a:cs typeface="Courier New" pitchFamily="49" charset="0"/>
              </a:rPr>
              <a:t> = “select * from Books”;</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ResultSet</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rs</a:t>
            </a:r>
            <a:r>
              <a:rPr lang="en-GB" sz="1600" b="1" dirty="0">
                <a:latin typeface="Courier New" pitchFamily="49" charset="0"/>
                <a:cs typeface="Courier New" pitchFamily="49" charset="0"/>
              </a:rPr>
              <a:t> = </a:t>
            </a:r>
            <a:r>
              <a:rPr lang="en-GB" sz="1600" b="1" dirty="0" err="1">
                <a:latin typeface="Courier New" pitchFamily="49" charset="0"/>
                <a:cs typeface="Courier New" pitchFamily="49" charset="0"/>
              </a:rPr>
              <a:t>stmt.executeQuery</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sqlQuery</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while(</a:t>
            </a:r>
            <a:r>
              <a:rPr lang="en-GB" sz="1600" b="1" dirty="0" err="1">
                <a:latin typeface="Courier New" pitchFamily="49" charset="0"/>
                <a:cs typeface="Courier New" pitchFamily="49" charset="0"/>
              </a:rPr>
              <a:t>rs.next</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isbn</a:t>
            </a:r>
            <a:r>
              <a:rPr lang="en-GB" sz="1600" b="1" dirty="0">
                <a:latin typeface="Courier New" pitchFamily="49" charset="0"/>
                <a:cs typeface="Courier New" pitchFamily="49" charset="0"/>
              </a:rPr>
              <a:t> = </a:t>
            </a:r>
            <a:r>
              <a:rPr lang="en-GB" sz="1600" b="1" dirty="0" err="1">
                <a:latin typeface="Courier New" pitchFamily="49" charset="0"/>
                <a:cs typeface="Courier New" pitchFamily="49" charset="0"/>
              </a:rPr>
              <a:t>rs.getString</a:t>
            </a:r>
            <a:r>
              <a:rPr lang="en-GB" sz="1600" b="1" dirty="0">
                <a:latin typeface="Courier New" pitchFamily="49" charset="0"/>
                <a:cs typeface="Courier New" pitchFamily="49" charset="0"/>
              </a:rPr>
              <a:t>(1);</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title= </a:t>
            </a:r>
            <a:r>
              <a:rPr lang="en-GB" sz="1600" b="1" dirty="0" err="1">
                <a:latin typeface="Courier New" pitchFamily="49" charset="0"/>
                <a:cs typeface="Courier New" pitchFamily="49" charset="0"/>
              </a:rPr>
              <a:t>rs.getString</a:t>
            </a:r>
            <a:r>
              <a:rPr lang="en-GB" sz="1600" b="1" dirty="0">
                <a:latin typeface="Courier New" pitchFamily="49" charset="0"/>
                <a:cs typeface="Courier New" pitchFamily="49" charset="0"/>
              </a:rPr>
              <a:t>(“TITLE”);</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 .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endParaRPr lang="en-GB" sz="1400" dirty="0">
              <a:latin typeface="Courier" charset="0"/>
            </a:endParaRPr>
          </a:p>
        </p:txBody>
      </p:sp>
      <p:sp>
        <p:nvSpPr>
          <p:cNvPr id="18435" name="Line 3"/>
          <p:cNvSpPr>
            <a:spLocks noChangeShapeType="1"/>
          </p:cNvSpPr>
          <p:nvPr/>
        </p:nvSpPr>
        <p:spPr bwMode="auto">
          <a:xfrm>
            <a:off x="536575" y="1022350"/>
            <a:ext cx="8780463" cy="0"/>
          </a:xfrm>
          <a:prstGeom prst="line">
            <a:avLst/>
          </a:prstGeom>
          <a:noFill/>
          <a:ln w="54720">
            <a:solidFill>
              <a:srgbClr val="000000"/>
            </a:solidFill>
            <a:round/>
            <a:headEnd/>
            <a:tailEnd/>
          </a:ln>
        </p:spPr>
        <p:txBody>
          <a:bodyPr/>
          <a:lstStyle/>
          <a:p>
            <a:endParaRPr lang="en-IN"/>
          </a:p>
        </p:txBody>
      </p:sp>
      <p:sp>
        <p:nvSpPr>
          <p:cNvPr id="18436" name="Text Box 4"/>
          <p:cNvSpPr txBox="1">
            <a:spLocks noChangeArrowheads="1"/>
          </p:cNvSpPr>
          <p:nvPr/>
        </p:nvSpPr>
        <p:spPr bwMode="auto">
          <a:xfrm>
            <a:off x="896908" y="476250"/>
            <a:ext cx="8215370" cy="430887"/>
          </a:xfrm>
          <a:prstGeom prst="rect">
            <a:avLst/>
          </a:prstGeom>
          <a:noFill/>
          <a:ln w="9525">
            <a:noFill/>
            <a:miter lim="800000"/>
            <a:headEnd/>
            <a:tailEnd/>
          </a:ln>
        </p:spPr>
        <p:txBody>
          <a:bodyPr wrap="square" lIns="0" tIns="0" rIns="0" bIns="0">
            <a:spAutoFit/>
          </a:bodyPr>
          <a:lstStyle/>
          <a:p>
            <a:pPr>
              <a:buClr>
                <a:srgbClr val="000000"/>
              </a:buClr>
              <a:buSzPct val="38000"/>
              <a:buFont typeface="StarBats" charset="0"/>
              <a:buNone/>
              <a:tabLst>
                <a:tab pos="723900" algn="l"/>
                <a:tab pos="1447800" algn="l"/>
                <a:tab pos="2171700" algn="l"/>
              </a:tabLst>
            </a:pPr>
            <a:r>
              <a:rPr lang="en-GB" sz="2800" dirty="0">
                <a:latin typeface="Helvetica" charset="0"/>
              </a:rPr>
              <a:t>         </a:t>
            </a:r>
            <a:r>
              <a:rPr lang="en-GB" sz="2000" dirty="0">
                <a:latin typeface="Helvetica" charset="0"/>
              </a:rPr>
              <a:t>Code Snippet: using </a:t>
            </a:r>
            <a:r>
              <a:rPr lang="en-GB" sz="2000" dirty="0" err="1">
                <a:latin typeface="Helvetica" charset="0"/>
              </a:rPr>
              <a:t>PreparedStatement</a:t>
            </a:r>
            <a:r>
              <a:rPr lang="en-GB" sz="2000" dirty="0">
                <a:latin typeface="Helvetica" charset="0"/>
              </a:rPr>
              <a:t> and </a:t>
            </a:r>
            <a:r>
              <a:rPr lang="en-GB" sz="2000" dirty="0" err="1">
                <a:latin typeface="Helvetica" charset="0"/>
              </a:rPr>
              <a:t>executeUpdate</a:t>
            </a:r>
            <a:r>
              <a:rPr lang="en-GB" sz="2000" dirty="0">
                <a:latin typeface="Helvetica"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1"/>
          <p:cNvSpPr>
            <a:spLocks noChangeArrowheads="1"/>
          </p:cNvSpPr>
          <p:nvPr/>
        </p:nvSpPr>
        <p:spPr bwMode="auto">
          <a:xfrm>
            <a:off x="253966" y="1228725"/>
            <a:ext cx="9358378" cy="5837238"/>
          </a:xfrm>
          <a:prstGeom prst="roundRect">
            <a:avLst>
              <a:gd name="adj" fmla="val 23"/>
            </a:avLst>
          </a:prstGeom>
          <a:solidFill>
            <a:srgbClr val="FFFFCC"/>
          </a:solidFill>
          <a:ln w="9360">
            <a:solidFill>
              <a:srgbClr val="000000"/>
            </a:solidFill>
            <a:round/>
            <a:headEnd/>
            <a:tailEnd/>
          </a:ln>
        </p:spPr>
        <p:txBody>
          <a:bodyPr wrap="none" anchor="ctr"/>
          <a:lstStyle/>
          <a:p>
            <a:endParaRPr lang="en-IN"/>
          </a:p>
        </p:txBody>
      </p:sp>
      <p:sp>
        <p:nvSpPr>
          <p:cNvPr id="18434" name="Text Box 2"/>
          <p:cNvSpPr txBox="1">
            <a:spLocks noChangeArrowheads="1"/>
          </p:cNvSpPr>
          <p:nvPr/>
        </p:nvSpPr>
        <p:spPr bwMode="auto">
          <a:xfrm>
            <a:off x="396842" y="1403350"/>
            <a:ext cx="9072626" cy="5616922"/>
          </a:xfrm>
          <a:prstGeom prst="rect">
            <a:avLst/>
          </a:prstGeom>
          <a:noFill/>
          <a:ln w="9525">
            <a:noFill/>
            <a:miter lim="800000"/>
            <a:headEnd/>
            <a:tailEnd/>
          </a:ln>
        </p:spPr>
        <p:txBody>
          <a:bodyPr wrap="square" lIns="0" tIns="0" rIns="0" bIns="0">
            <a:spAutoFit/>
          </a:bodyPr>
          <a:lstStyle/>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import java.sql.*;</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public static void </a:t>
            </a:r>
            <a:r>
              <a:rPr lang="en-GB" sz="1600" b="1" dirty="0" err="1">
                <a:latin typeface="Courier New" pitchFamily="49" charset="0"/>
                <a:cs typeface="Courier New" pitchFamily="49" charset="0"/>
              </a:rPr>
              <a:t>JDBCexample</a:t>
            </a:r>
            <a:r>
              <a:rPr lang="en-GB" sz="1600" b="1" dirty="0">
                <a:latin typeface="Courier New" pitchFamily="49" charset="0"/>
                <a:cs typeface="Courier New" pitchFamily="49" charset="0"/>
              </a:rPr>
              <a:t>(String </a:t>
            </a:r>
            <a:r>
              <a:rPr lang="en-GB" sz="1600" b="1" dirty="0" err="1">
                <a:latin typeface="Courier New" pitchFamily="49" charset="0"/>
                <a:cs typeface="Courier New" pitchFamily="49" charset="0"/>
              </a:rPr>
              <a:t>userid</a:t>
            </a:r>
            <a:r>
              <a:rPr lang="en-GB" sz="1600" b="1" dirty="0">
                <a:latin typeface="Courier New" pitchFamily="49" charset="0"/>
                <a:cs typeface="Courier New" pitchFamily="49" charset="0"/>
              </a:rPr>
              <a:t>, String  </a:t>
            </a:r>
            <a:r>
              <a:rPr lang="en-GB" sz="1600" b="1" dirty="0" err="1">
                <a:latin typeface="Courier New" pitchFamily="49" charset="0"/>
                <a:cs typeface="Courier New" pitchFamily="49" charset="0"/>
              </a:rPr>
              <a:t>passwd</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try</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Class.forName</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oracle.jdbc.driver.OracleDriver</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Connection </a:t>
            </a:r>
            <a:r>
              <a:rPr lang="en-GB" sz="1600" b="1" dirty="0" err="1">
                <a:latin typeface="Courier New" pitchFamily="49" charset="0"/>
                <a:cs typeface="Courier New" pitchFamily="49" charset="0"/>
              </a:rPr>
              <a:t>conn</a:t>
            </a:r>
            <a:r>
              <a:rPr lang="en-GB" sz="1600" b="1" dirty="0">
                <a:latin typeface="Courier New" pitchFamily="49" charset="0"/>
                <a:cs typeface="Courier New" pitchFamily="49" charset="0"/>
              </a:rPr>
              <a:t> = </a:t>
            </a:r>
            <a:r>
              <a:rPr lang="en-GB" sz="1600" b="1" dirty="0" err="1">
                <a:latin typeface="Courier New" pitchFamily="49" charset="0"/>
                <a:cs typeface="Courier New" pitchFamily="49" charset="0"/>
              </a:rPr>
              <a:t>Drivermanager.getConnection</a:t>
            </a: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jdbc:oracle:thin</a:t>
            </a:r>
            <a:r>
              <a:rPr lang="en-GB" sz="1600" b="1" dirty="0">
                <a:latin typeface="Courier New" pitchFamily="49" charset="0"/>
                <a:cs typeface="Courier New" pitchFamily="49" charset="0"/>
              </a:rPr>
              <a:t>:@db.yale.edu:1521:univdb",userid,passwd);</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Statement stmt = </a:t>
            </a:r>
            <a:r>
              <a:rPr lang="en-GB" sz="1600" b="1" dirty="0" err="1">
                <a:latin typeface="Courier New" pitchFamily="49" charset="0"/>
                <a:cs typeface="Courier New" pitchFamily="49" charset="0"/>
              </a:rPr>
              <a:t>conn.createStatement</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try</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stmt.executeUpdate</a:t>
            </a:r>
            <a:r>
              <a:rPr lang="en-GB" sz="1600" b="1" dirty="0">
                <a:latin typeface="Courier New" pitchFamily="49" charset="0"/>
                <a:cs typeface="Courier New" pitchFamily="49" charset="0"/>
              </a:rPr>
              <a:t>("INSERT INTO instructor VALUES 			                        ('7787','Kim','Physics',98000)");</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catch(</a:t>
            </a:r>
            <a:r>
              <a:rPr lang="en-GB" sz="1600" b="1" dirty="0" err="1">
                <a:latin typeface="Courier New" pitchFamily="49" charset="0"/>
                <a:cs typeface="Courier New" pitchFamily="49" charset="0"/>
              </a:rPr>
              <a:t>SQLException</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sqle</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System.out.println</a:t>
            </a:r>
            <a:r>
              <a:rPr lang="en-GB" sz="1600" b="1" dirty="0">
                <a:latin typeface="Courier New" pitchFamily="49" charset="0"/>
                <a:cs typeface="Courier New" pitchFamily="49" charset="0"/>
              </a:rPr>
              <a:t>("Could not insert </a:t>
            </a:r>
            <a:r>
              <a:rPr lang="en-GB" sz="1600" b="1" dirty="0" err="1">
                <a:latin typeface="Courier New" pitchFamily="49" charset="0"/>
                <a:cs typeface="Courier New" pitchFamily="49" charset="0"/>
              </a:rPr>
              <a:t>tuple</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sqle</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600" b="1" dirty="0">
              <a:latin typeface="Courier New" pitchFamily="49" charset="0"/>
              <a:cs typeface="Courier New" pitchFamily="49" charset="0"/>
            </a:endParaRPr>
          </a:p>
        </p:txBody>
      </p:sp>
      <p:sp>
        <p:nvSpPr>
          <p:cNvPr id="18435" name="Line 3"/>
          <p:cNvSpPr>
            <a:spLocks noChangeShapeType="1"/>
          </p:cNvSpPr>
          <p:nvPr/>
        </p:nvSpPr>
        <p:spPr bwMode="auto">
          <a:xfrm>
            <a:off x="536575" y="1022350"/>
            <a:ext cx="8780463" cy="0"/>
          </a:xfrm>
          <a:prstGeom prst="line">
            <a:avLst/>
          </a:prstGeom>
          <a:noFill/>
          <a:ln w="54720">
            <a:solidFill>
              <a:srgbClr val="000000"/>
            </a:solidFill>
            <a:round/>
            <a:headEnd/>
            <a:tailEnd/>
          </a:ln>
        </p:spPr>
        <p:txBody>
          <a:bodyPr/>
          <a:lstStyle/>
          <a:p>
            <a:endParaRPr lang="en-IN"/>
          </a:p>
        </p:txBody>
      </p:sp>
      <p:sp>
        <p:nvSpPr>
          <p:cNvPr id="18436" name="Text Box 4"/>
          <p:cNvSpPr txBox="1">
            <a:spLocks noChangeArrowheads="1"/>
          </p:cNvSpPr>
          <p:nvPr/>
        </p:nvSpPr>
        <p:spPr bwMode="auto">
          <a:xfrm>
            <a:off x="2754296" y="493689"/>
            <a:ext cx="3929090" cy="430887"/>
          </a:xfrm>
          <a:prstGeom prst="rect">
            <a:avLst/>
          </a:prstGeom>
          <a:noFill/>
          <a:ln w="9525">
            <a:noFill/>
            <a:miter lim="800000"/>
            <a:headEnd/>
            <a:tailEnd/>
          </a:ln>
        </p:spPr>
        <p:txBody>
          <a:bodyPr wrap="square" lIns="0" tIns="0" rIns="0" bIns="0">
            <a:spAutoFit/>
          </a:bodyPr>
          <a:lstStyle/>
          <a:p>
            <a:pPr>
              <a:buClr>
                <a:srgbClr val="000000"/>
              </a:buClr>
              <a:buSzPct val="38000"/>
              <a:buFont typeface="StarBats" charset="0"/>
              <a:buNone/>
              <a:tabLst>
                <a:tab pos="723900" algn="l"/>
                <a:tab pos="1447800" algn="l"/>
                <a:tab pos="2171700" algn="l"/>
              </a:tabLst>
            </a:pPr>
            <a:r>
              <a:rPr lang="en-GB" sz="2800" dirty="0">
                <a:latin typeface="Helvetica" charset="0"/>
              </a:rPr>
              <a:t>         </a:t>
            </a:r>
            <a:r>
              <a:rPr lang="en-GB" sz="2000" dirty="0">
                <a:latin typeface="Helvetica" charset="0"/>
              </a:rPr>
              <a:t>JDBC Example-2 code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1"/>
          <p:cNvSpPr>
            <a:spLocks noChangeArrowheads="1"/>
          </p:cNvSpPr>
          <p:nvPr/>
        </p:nvSpPr>
        <p:spPr bwMode="auto">
          <a:xfrm>
            <a:off x="325404" y="779441"/>
            <a:ext cx="9358378" cy="5837238"/>
          </a:xfrm>
          <a:prstGeom prst="roundRect">
            <a:avLst>
              <a:gd name="adj" fmla="val 23"/>
            </a:avLst>
          </a:prstGeom>
          <a:solidFill>
            <a:srgbClr val="FFFFCC"/>
          </a:solidFill>
          <a:ln w="9360">
            <a:solidFill>
              <a:srgbClr val="000000"/>
            </a:solidFill>
            <a:round/>
            <a:headEnd/>
            <a:tailEnd/>
          </a:ln>
        </p:spPr>
        <p:txBody>
          <a:bodyPr wrap="none" anchor="ctr"/>
          <a:lstStyle/>
          <a:p>
            <a:endParaRPr lang="en-IN"/>
          </a:p>
        </p:txBody>
      </p:sp>
      <p:sp>
        <p:nvSpPr>
          <p:cNvPr id="18434" name="Text Box 2"/>
          <p:cNvSpPr txBox="1">
            <a:spLocks noChangeArrowheads="1"/>
          </p:cNvSpPr>
          <p:nvPr/>
        </p:nvSpPr>
        <p:spPr bwMode="auto">
          <a:xfrm>
            <a:off x="396842" y="1403350"/>
            <a:ext cx="9072626" cy="4154984"/>
          </a:xfrm>
          <a:prstGeom prst="rect">
            <a:avLst/>
          </a:prstGeom>
          <a:noFill/>
          <a:ln w="9525">
            <a:noFill/>
            <a:miter lim="800000"/>
            <a:headEnd/>
            <a:tailEnd/>
          </a:ln>
        </p:spPr>
        <p:txBody>
          <a:bodyPr wrap="square" lIns="0" tIns="0" rIns="0" bIns="0">
            <a:spAutoFit/>
          </a:bodyPr>
          <a:lstStyle/>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ResultSet</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rset</a:t>
            </a:r>
            <a:r>
              <a:rPr lang="en-GB" sz="1600" b="1" dirty="0">
                <a:latin typeface="Courier New" pitchFamily="49" charset="0"/>
                <a:cs typeface="Courier New" pitchFamily="49" charset="0"/>
              </a:rPr>
              <a:t> = </a:t>
            </a:r>
            <a:r>
              <a:rPr lang="en-GB" sz="1600" b="1" dirty="0" err="1">
                <a:latin typeface="Courier New" pitchFamily="49" charset="0"/>
                <a:cs typeface="Courier New" pitchFamily="49" charset="0"/>
              </a:rPr>
              <a:t>stmt.executeQuery</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“select </a:t>
            </a:r>
            <a:r>
              <a:rPr lang="en-GB" sz="1600" b="1" dirty="0" err="1">
                <a:latin typeface="Courier New" pitchFamily="49" charset="0"/>
                <a:cs typeface="Courier New" pitchFamily="49" charset="0"/>
              </a:rPr>
              <a:t>dept_name</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avg</a:t>
            </a:r>
            <a:r>
              <a:rPr lang="en-GB" sz="1600" b="1" dirty="0">
                <a:latin typeface="Courier New" pitchFamily="49" charset="0"/>
                <a:cs typeface="Courier New" pitchFamily="49" charset="0"/>
              </a:rPr>
              <a:t>(salary)from instructor group by </a:t>
            </a:r>
            <a:r>
              <a:rPr lang="en-GB" sz="1600" b="1" dirty="0" err="1">
                <a:latin typeface="Courier New" pitchFamily="49" charset="0"/>
                <a:cs typeface="Courier New" pitchFamily="49" charset="0"/>
              </a:rPr>
              <a:t>dept_name</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while (</a:t>
            </a:r>
            <a:r>
              <a:rPr lang="en-GB" sz="1600" b="1" dirty="0" err="1">
                <a:latin typeface="Courier New" pitchFamily="49" charset="0"/>
                <a:cs typeface="Courier New" pitchFamily="49" charset="0"/>
              </a:rPr>
              <a:t>rset.next</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System.out.println</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rset.getString</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dept_name</a:t>
            </a:r>
            <a:r>
              <a:rPr lang="en-GB" sz="1600" b="1" dirty="0">
                <a:latin typeface="Courier New" pitchFamily="49" charset="0"/>
                <a:cs typeface="Courier New" pitchFamily="49" charset="0"/>
              </a:rPr>
              <a:t>”) + “  ” + 											</a:t>
            </a:r>
            <a:r>
              <a:rPr lang="en-GB" sz="1600" b="1" dirty="0" err="1">
                <a:latin typeface="Courier New" pitchFamily="49" charset="0"/>
                <a:cs typeface="Courier New" pitchFamily="49" charset="0"/>
              </a:rPr>
              <a:t>rset.getFloat</a:t>
            </a:r>
            <a:r>
              <a:rPr lang="en-GB" sz="1600" b="1" dirty="0">
                <a:latin typeface="Courier New" pitchFamily="49" charset="0"/>
                <a:cs typeface="Courier New" pitchFamily="49" charset="0"/>
              </a:rPr>
              <a:t>(2));	}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catch(Exception </a:t>
            </a:r>
            <a:r>
              <a:rPr lang="en-GB" sz="1600" b="1" dirty="0" err="1">
                <a:latin typeface="Courier New" pitchFamily="49" charset="0"/>
                <a:cs typeface="Courier New" pitchFamily="49" charset="0"/>
              </a:rPr>
              <a:t>sqlexp</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System.out.println</a:t>
            </a:r>
            <a:r>
              <a:rPr lang="en-GB" sz="1600" b="1" dirty="0">
                <a:latin typeface="Courier New" pitchFamily="49" charset="0"/>
                <a:cs typeface="Courier New" pitchFamily="49" charset="0"/>
              </a:rPr>
              <a:t>("Exception:"+</a:t>
            </a:r>
            <a:r>
              <a:rPr lang="en-GB" sz="1600" b="1" dirty="0" err="1">
                <a:latin typeface="Courier New" pitchFamily="49" charset="0"/>
                <a:cs typeface="Courier New" pitchFamily="49" charset="0"/>
              </a:rPr>
              <a:t>sqlexp</a:t>
            </a:r>
            <a:r>
              <a:rPr lang="en-GB" sz="1600" b="1" dirty="0">
                <a:latin typeface="Courier New" pitchFamily="49" charset="0"/>
                <a:cs typeface="Courier New" pitchFamily="49" charset="0"/>
              </a:rPr>
              <a:t>);</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600" b="1" dirty="0">
              <a:latin typeface="Courier New" pitchFamily="49" charset="0"/>
              <a:cs typeface="Courier New" pitchFamily="49" charset="0"/>
            </a:endParaRP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600" b="1" dirty="0">
                <a:latin typeface="Courier New" pitchFamily="49" charset="0"/>
                <a:cs typeface="Courier New" pitchFamily="49" charset="0"/>
              </a:rPr>
              <a:t>	</a:t>
            </a:r>
          </a:p>
          <a:p>
            <a:pPr marL="207963" indent="-207963">
              <a:spcBef>
                <a:spcPts val="250"/>
              </a:spcBef>
              <a:buClr>
                <a:srgbClr val="000000"/>
              </a:buClr>
              <a:buSzPct val="162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600" b="1" dirty="0">
              <a:latin typeface="Courier New" pitchFamily="49" charset="0"/>
              <a:cs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Line 1"/>
          <p:cNvSpPr>
            <a:spLocks noChangeShapeType="1"/>
          </p:cNvSpPr>
          <p:nvPr/>
        </p:nvSpPr>
        <p:spPr bwMode="auto">
          <a:xfrm>
            <a:off x="620713" y="1027113"/>
            <a:ext cx="8778875" cy="0"/>
          </a:xfrm>
          <a:prstGeom prst="line">
            <a:avLst/>
          </a:prstGeom>
          <a:noFill/>
          <a:ln w="54720">
            <a:solidFill>
              <a:srgbClr val="000000"/>
            </a:solidFill>
            <a:round/>
            <a:headEnd/>
            <a:tailEnd/>
          </a:ln>
        </p:spPr>
        <p:txBody>
          <a:bodyPr/>
          <a:lstStyle/>
          <a:p>
            <a:endParaRPr lang="en-IN"/>
          </a:p>
        </p:txBody>
      </p:sp>
      <p:sp>
        <p:nvSpPr>
          <p:cNvPr id="4098" name="Text Box 2"/>
          <p:cNvSpPr txBox="1">
            <a:spLocks noChangeArrowheads="1"/>
          </p:cNvSpPr>
          <p:nvPr/>
        </p:nvSpPr>
        <p:spPr bwMode="auto">
          <a:xfrm>
            <a:off x="396842" y="1314450"/>
            <a:ext cx="9286939" cy="7048083"/>
          </a:xfrm>
          <a:prstGeom prst="rect">
            <a:avLst/>
          </a:prstGeom>
          <a:noFill/>
          <a:ln w="9525">
            <a:noFill/>
            <a:miter lim="800000"/>
            <a:headEnd/>
            <a:tailEnd/>
          </a:ln>
        </p:spPr>
        <p:txBody>
          <a:bodyPr wrap="square" lIns="0" tIns="0" rIns="0" bIns="0">
            <a:spAutoFit/>
          </a:bodyPr>
          <a:lstStyle/>
          <a:p>
            <a:pPr lvl="1" eaLnBrk="1" hangingPunct="1">
              <a:buFont typeface="Wingdings" pitchFamily="2" charset="2"/>
              <a:buChar char="ü"/>
            </a:pPr>
            <a:r>
              <a:rPr lang="en-US" altLang="ko-KR" dirty="0">
                <a:cs typeface="Times New Roman" pitchFamily="18" charset="0"/>
              </a:rPr>
              <a:t>Open </a:t>
            </a:r>
            <a:r>
              <a:rPr lang="en-US" altLang="ko-KR" dirty="0" err="1">
                <a:cs typeface="Times New Roman" pitchFamily="18" charset="0"/>
              </a:rPr>
              <a:t>DataBase</a:t>
            </a:r>
            <a:r>
              <a:rPr lang="en-US" altLang="ko-KR" dirty="0">
                <a:cs typeface="Times New Roman" pitchFamily="18" charset="0"/>
              </a:rPr>
              <a:t> Connectivity (ODBC) standard :</a:t>
            </a:r>
          </a:p>
          <a:p>
            <a:pPr lvl="2" eaLnBrk="1" hangingPunct="1">
              <a:buFont typeface="Wingdings" pitchFamily="2" charset="2"/>
              <a:buChar char="§"/>
            </a:pPr>
            <a:r>
              <a:rPr lang="en-US" altLang="ko-KR" dirty="0">
                <a:cs typeface="Times New Roman" pitchFamily="18" charset="0"/>
              </a:rPr>
              <a:t>  Standard for application program to communicate with a database </a:t>
            </a:r>
          </a:p>
          <a:p>
            <a:pPr lvl="2" eaLnBrk="1" hangingPunct="1">
              <a:buFont typeface="Wingdings" pitchFamily="2" charset="2"/>
              <a:buChar char="§"/>
            </a:pPr>
            <a:r>
              <a:rPr lang="en-US" altLang="ko-KR" dirty="0">
                <a:cs typeface="Times New Roman" pitchFamily="18" charset="0"/>
              </a:rPr>
              <a:t> Application program interface (API) to </a:t>
            </a:r>
          </a:p>
          <a:p>
            <a:pPr lvl="4" eaLnBrk="1" hangingPunct="1">
              <a:buFont typeface="Arial" pitchFamily="34" charset="0"/>
              <a:buChar char="•"/>
            </a:pPr>
            <a:r>
              <a:rPr lang="en-US" altLang="ko-KR" dirty="0">
                <a:cs typeface="Times New Roman" pitchFamily="18" charset="0"/>
              </a:rPr>
              <a:t>  Open a connection with a database </a:t>
            </a:r>
          </a:p>
          <a:p>
            <a:pPr lvl="4" eaLnBrk="1" hangingPunct="1">
              <a:buFont typeface="Arial" pitchFamily="34" charset="0"/>
              <a:buChar char="•"/>
            </a:pPr>
            <a:r>
              <a:rPr lang="en-US" altLang="ko-KR" dirty="0">
                <a:cs typeface="Times New Roman" pitchFamily="18" charset="0"/>
              </a:rPr>
              <a:t>  Send queries and updates </a:t>
            </a:r>
          </a:p>
          <a:p>
            <a:pPr lvl="4" eaLnBrk="1" hangingPunct="1">
              <a:buFont typeface="Arial" pitchFamily="34" charset="0"/>
              <a:buChar char="•"/>
            </a:pPr>
            <a:r>
              <a:rPr lang="en-US" altLang="ko-KR" dirty="0">
                <a:cs typeface="Times New Roman" pitchFamily="18" charset="0"/>
              </a:rPr>
              <a:t>  Get results back</a:t>
            </a:r>
            <a:br>
              <a:rPr lang="en-US" altLang="ko-KR" dirty="0">
                <a:cs typeface="Times New Roman" pitchFamily="18" charset="0"/>
              </a:rPr>
            </a:br>
            <a:endParaRPr lang="en-US" altLang="ko-KR" dirty="0">
              <a:cs typeface="Times New Roman" pitchFamily="18" charset="0"/>
            </a:endParaRPr>
          </a:p>
          <a:p>
            <a:pPr lvl="1" eaLnBrk="1" hangingPunct="1">
              <a:buFont typeface="Wingdings" pitchFamily="2" charset="2"/>
              <a:buChar char="ü"/>
            </a:pPr>
            <a:r>
              <a:rPr lang="en-US" altLang="ko-KR" dirty="0">
                <a:cs typeface="Times New Roman" pitchFamily="18" charset="0"/>
              </a:rPr>
              <a:t> Applications such as GUI, spreadsheets, etc. can use ODBC</a:t>
            </a:r>
          </a:p>
          <a:p>
            <a:pPr eaLnBrk="1" hangingPunct="1"/>
            <a:r>
              <a:rPr lang="en-US" altLang="ko-KR" dirty="0">
                <a:cs typeface="Times New Roman" pitchFamily="18" charset="0"/>
              </a:rPr>
              <a:t>	</a:t>
            </a:r>
          </a:p>
          <a:p>
            <a:pPr lvl="1" eaLnBrk="1" hangingPunct="1">
              <a:buFont typeface="Wingdings" pitchFamily="2" charset="2"/>
              <a:buChar char="ü"/>
            </a:pPr>
            <a:r>
              <a:rPr lang="en-US" altLang="ko-KR" dirty="0">
                <a:cs typeface="Times New Roman" pitchFamily="18" charset="0"/>
              </a:rPr>
              <a:t>Each database system supporting ODBC provides a “driver” library that must be linked with the client program</a:t>
            </a:r>
          </a:p>
          <a:p>
            <a:pPr eaLnBrk="1" hangingPunct="1"/>
            <a:endParaRPr lang="en-US" altLang="ko-KR" dirty="0">
              <a:cs typeface="Times New Roman" pitchFamily="18" charset="0"/>
            </a:endParaRPr>
          </a:p>
          <a:p>
            <a:pPr lvl="1" eaLnBrk="1" hangingPunct="1">
              <a:buFont typeface="Wingdings" pitchFamily="2" charset="2"/>
              <a:buChar char="ü"/>
            </a:pPr>
            <a:r>
              <a:rPr lang="en-US" altLang="ko-KR" dirty="0">
                <a:cs typeface="Times New Roman" pitchFamily="18" charset="0"/>
              </a:rPr>
              <a:t>When client program makes an ODBC API call, the code in the library communicates with the server to carry out the requested action, and fetch results.</a:t>
            </a:r>
          </a:p>
          <a:p>
            <a:pPr eaLnBrk="1" hangingPunct="1"/>
            <a:endParaRPr lang="en-US" altLang="ko-KR" sz="2000" dirty="0">
              <a:cs typeface="Times New Roman" pitchFamily="18" charset="0"/>
            </a:endParaRPr>
          </a:p>
          <a:p>
            <a:pPr eaLnBrk="1" hangingPunct="1"/>
            <a:r>
              <a:rPr lang="en-US" altLang="ko-KR" sz="2000" dirty="0">
                <a:cs typeface="Times New Roman" pitchFamily="18" charset="0"/>
              </a:rPr>
              <a:t>	</a:t>
            </a:r>
            <a:endParaRPr lang="en-GB" sz="2000" dirty="0">
              <a:solidFill>
                <a:srgbClr val="000000"/>
              </a:solidFill>
              <a:cs typeface="Times New Roman" pitchFamily="18" charset="0"/>
            </a:endParaRP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solidFill>
                <a:srgbClr val="000000"/>
              </a:solidFill>
              <a:cs typeface="Times New Roman" pitchFamily="18" charset="0"/>
            </a:endParaRP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solidFill>
                <a:srgbClr val="000000"/>
              </a:solidFill>
              <a:cs typeface="Times New Roman" pitchFamily="18" charset="0"/>
            </a:endParaRP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p:txBody>
      </p:sp>
      <p:sp>
        <p:nvSpPr>
          <p:cNvPr id="4099" name="Text Box 3"/>
          <p:cNvSpPr txBox="1">
            <a:spLocks noChangeArrowheads="1"/>
          </p:cNvSpPr>
          <p:nvPr/>
        </p:nvSpPr>
        <p:spPr bwMode="auto">
          <a:xfrm>
            <a:off x="4397370" y="493689"/>
            <a:ext cx="1209673" cy="430887"/>
          </a:xfrm>
          <a:prstGeom prst="rect">
            <a:avLst/>
          </a:prstGeom>
          <a:noFill/>
          <a:ln w="9525">
            <a:noFill/>
            <a:miter lim="800000"/>
            <a:headEnd/>
            <a:tailEnd/>
          </a:ln>
        </p:spPr>
        <p:txBody>
          <a:bodyPr wrap="square" lIns="0" tIns="0" rIns="0" bIns="0">
            <a:spAutoFit/>
          </a:bodyPr>
          <a:lstStyle/>
          <a:p>
            <a:pPr>
              <a:buSzPct val="37000"/>
              <a:tabLst>
                <a:tab pos="723900" algn="l"/>
                <a:tab pos="1447800" algn="l"/>
                <a:tab pos="2171700" algn="l"/>
                <a:tab pos="2895600" algn="l"/>
                <a:tab pos="3619500" algn="l"/>
              </a:tabLst>
            </a:pPr>
            <a:r>
              <a:rPr lang="en-GB" sz="2800" dirty="0">
                <a:latin typeface="Helvetica" charset="0"/>
              </a:rPr>
              <a:t>ODBC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Line 1"/>
          <p:cNvSpPr>
            <a:spLocks noChangeShapeType="1"/>
          </p:cNvSpPr>
          <p:nvPr/>
        </p:nvSpPr>
        <p:spPr bwMode="auto">
          <a:xfrm>
            <a:off x="620713" y="1027113"/>
            <a:ext cx="8778875" cy="0"/>
          </a:xfrm>
          <a:prstGeom prst="line">
            <a:avLst/>
          </a:prstGeom>
          <a:noFill/>
          <a:ln w="54720">
            <a:solidFill>
              <a:srgbClr val="000000"/>
            </a:solidFill>
            <a:round/>
            <a:headEnd/>
            <a:tailEnd/>
          </a:ln>
        </p:spPr>
        <p:txBody>
          <a:bodyPr/>
          <a:lstStyle/>
          <a:p>
            <a:endParaRPr lang="en-IN"/>
          </a:p>
        </p:txBody>
      </p:sp>
      <p:sp>
        <p:nvSpPr>
          <p:cNvPr id="4098" name="Text Box 2"/>
          <p:cNvSpPr txBox="1">
            <a:spLocks noChangeArrowheads="1"/>
          </p:cNvSpPr>
          <p:nvPr/>
        </p:nvSpPr>
        <p:spPr bwMode="auto">
          <a:xfrm>
            <a:off x="396843" y="1314450"/>
            <a:ext cx="9144064" cy="5940088"/>
          </a:xfrm>
          <a:prstGeom prst="rect">
            <a:avLst/>
          </a:prstGeom>
          <a:noFill/>
          <a:ln w="9525">
            <a:noFill/>
            <a:miter lim="800000"/>
            <a:headEnd/>
            <a:tailEnd/>
          </a:ln>
        </p:spPr>
        <p:txBody>
          <a:bodyPr wrap="square" lIns="0" tIns="0" rIns="0" bIns="0">
            <a:spAutoFit/>
          </a:bodyPr>
          <a:lstStyle/>
          <a:p>
            <a:pPr lvl="1" eaLnBrk="1" hangingPunct="1"/>
            <a:endParaRPr lang="en-US" altLang="ko-KR" sz="1800" dirty="0">
              <a:cs typeface="Times New Roman" pitchFamily="18" charset="0"/>
            </a:endParaRPr>
          </a:p>
          <a:p>
            <a:pPr lvl="1" eaLnBrk="1" hangingPunct="1"/>
            <a:endParaRPr lang="en-US" altLang="ko-KR" sz="1800" dirty="0">
              <a:cs typeface="Times New Roman" pitchFamily="18" charset="0"/>
            </a:endParaRPr>
          </a:p>
          <a:p>
            <a:pPr lvl="1" eaLnBrk="1" hangingPunct="1"/>
            <a:r>
              <a:rPr lang="en-US" altLang="ko-KR" sz="1800" dirty="0">
                <a:cs typeface="Times New Roman" pitchFamily="18" charset="0"/>
              </a:rPr>
              <a:t>ODBC defines the types HENV, HDBC, RETCODE and HSTMT</a:t>
            </a:r>
          </a:p>
          <a:p>
            <a:pPr lvl="1" eaLnBrk="1" hangingPunct="1"/>
            <a:endParaRPr lang="en-US" altLang="ko-KR" sz="1800" dirty="0">
              <a:cs typeface="Times New Roman" pitchFamily="18" charset="0"/>
            </a:endParaRPr>
          </a:p>
          <a:p>
            <a:pPr lvl="1" eaLnBrk="1" hangingPunct="1"/>
            <a:r>
              <a:rPr lang="en-US" altLang="ko-KR" sz="1800" dirty="0">
                <a:cs typeface="Times New Roman" pitchFamily="18" charset="0"/>
              </a:rPr>
              <a:t>1. ODBC program first allocates an SQL environment, then a database connection handle</a:t>
            </a:r>
          </a:p>
          <a:p>
            <a:pPr lvl="1" eaLnBrk="1" hangingPunct="1"/>
            <a:r>
              <a:rPr lang="en-US" altLang="ko-KR" sz="1800" dirty="0">
                <a:cs typeface="Times New Roman" pitchFamily="18" charset="0"/>
              </a:rPr>
              <a:t>2. It then opens database connection using </a:t>
            </a:r>
            <a:r>
              <a:rPr lang="en-US" altLang="ko-KR" sz="1800" dirty="0" err="1">
                <a:cs typeface="Times New Roman" pitchFamily="18" charset="0"/>
              </a:rPr>
              <a:t>SQLConnect</a:t>
            </a:r>
            <a:r>
              <a:rPr lang="en-US" altLang="ko-KR" sz="1800" dirty="0">
                <a:cs typeface="Times New Roman" pitchFamily="18" charset="0"/>
              </a:rPr>
              <a:t>( )</a:t>
            </a:r>
          </a:p>
          <a:p>
            <a:pPr lvl="1" eaLnBrk="1" hangingPunct="1"/>
            <a:r>
              <a:rPr lang="en-US" altLang="ko-KR" sz="1800" dirty="0">
                <a:cs typeface="Times New Roman" pitchFamily="18" charset="0"/>
              </a:rPr>
              <a:t>        Parameters for </a:t>
            </a:r>
            <a:r>
              <a:rPr lang="en-US" altLang="ko-KR" sz="1800" dirty="0" err="1">
                <a:cs typeface="Times New Roman" pitchFamily="18" charset="0"/>
              </a:rPr>
              <a:t>SQLConnect</a:t>
            </a:r>
            <a:r>
              <a:rPr lang="en-US" altLang="ko-KR" sz="1800" dirty="0">
                <a:cs typeface="Times New Roman" pitchFamily="18" charset="0"/>
              </a:rPr>
              <a:t>:</a:t>
            </a:r>
          </a:p>
          <a:p>
            <a:pPr lvl="2" eaLnBrk="1" hangingPunct="1">
              <a:buFont typeface="Wingdings" pitchFamily="2" charset="2"/>
              <a:buChar char="Ø"/>
            </a:pPr>
            <a:r>
              <a:rPr lang="en-US" altLang="ko-KR" sz="1800" dirty="0">
                <a:cs typeface="Times New Roman" pitchFamily="18" charset="0"/>
              </a:rPr>
              <a:t>Connection handle</a:t>
            </a:r>
          </a:p>
          <a:p>
            <a:pPr lvl="2" eaLnBrk="1" hangingPunct="1">
              <a:buFont typeface="Wingdings" pitchFamily="2" charset="2"/>
              <a:buChar char="Ø"/>
            </a:pPr>
            <a:r>
              <a:rPr lang="en-US" altLang="ko-KR" sz="1800" dirty="0">
                <a:cs typeface="Times New Roman" pitchFamily="18" charset="0"/>
              </a:rPr>
              <a:t>The server to which to connect</a:t>
            </a:r>
          </a:p>
          <a:p>
            <a:pPr lvl="2" eaLnBrk="1" hangingPunct="1">
              <a:buFont typeface="Wingdings" pitchFamily="2" charset="2"/>
              <a:buChar char="Ø"/>
            </a:pPr>
            <a:r>
              <a:rPr lang="en-US" altLang="ko-KR" sz="1800" dirty="0">
                <a:cs typeface="Times New Roman" pitchFamily="18" charset="0"/>
              </a:rPr>
              <a:t>The user identifier, password</a:t>
            </a:r>
          </a:p>
          <a:p>
            <a:pPr lvl="1" eaLnBrk="1" hangingPunct="1"/>
            <a:r>
              <a:rPr lang="en-US" altLang="ko-KR" sz="1800" dirty="0">
                <a:cs typeface="Times New Roman" pitchFamily="18" charset="0"/>
              </a:rPr>
              <a:t>Must also specify types of arguments:</a:t>
            </a:r>
          </a:p>
          <a:p>
            <a:pPr lvl="2" eaLnBrk="1" hangingPunct="1">
              <a:buFont typeface="Wingdings" pitchFamily="2" charset="2"/>
              <a:buChar char="Ø"/>
            </a:pPr>
            <a:r>
              <a:rPr lang="en-US" altLang="ko-KR" sz="1800" dirty="0">
                <a:cs typeface="Times New Roman" pitchFamily="18" charset="0"/>
              </a:rPr>
              <a:t>SQL_NTS denotes that argument is a null-terminated string</a:t>
            </a:r>
          </a:p>
          <a:p>
            <a:pPr lvl="2" eaLnBrk="1" hangingPunct="1">
              <a:buFont typeface="Wingdings" pitchFamily="2" charset="2"/>
              <a:buChar char="Ø"/>
            </a:pPr>
            <a:endParaRPr lang="en-US" altLang="ko-KR" sz="1800" dirty="0">
              <a:cs typeface="Times New Roman" pitchFamily="18" charset="0"/>
            </a:endParaRPr>
          </a:p>
          <a:p>
            <a:pPr lvl="1" eaLnBrk="1" hangingPunct="1"/>
            <a:r>
              <a:rPr lang="en-US" altLang="ko-KR" sz="1800" dirty="0">
                <a:cs typeface="Times New Roman" pitchFamily="18" charset="0"/>
              </a:rPr>
              <a:t> </a:t>
            </a:r>
          </a:p>
          <a:p>
            <a:pPr lvl="1" eaLnBrk="1" hangingPunct="1"/>
            <a:r>
              <a:rPr lang="en-US" altLang="ko-KR" sz="1800" dirty="0">
                <a:cs typeface="Times New Roman" pitchFamily="18" charset="0"/>
              </a:rPr>
              <a:t> </a:t>
            </a:r>
          </a:p>
          <a:p>
            <a:pPr lvl="2" eaLnBrk="1" hangingPunct="1"/>
            <a:endParaRPr lang="en-US" altLang="ko-KR" sz="1800" dirty="0">
              <a:cs typeface="Times New Roman" pitchFamily="18" charset="0"/>
            </a:endParaRPr>
          </a:p>
          <a:p>
            <a:pPr lvl="1" eaLnBrk="1" hangingPunct="1"/>
            <a:endParaRPr lang="en-US" altLang="ko-KR" sz="2000" dirty="0">
              <a:cs typeface="Times New Roman" pitchFamily="18" charset="0"/>
            </a:endParaRPr>
          </a:p>
          <a:p>
            <a:pPr marL="887413" lvl="2"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solidFill>
                <a:srgbClr val="000000"/>
              </a:solidFill>
              <a:cs typeface="Times New Roman" pitchFamily="18" charset="0"/>
            </a:endParaRPr>
          </a:p>
          <a:p>
            <a:pPr marL="887413" lvl="2"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solidFill>
                <a:srgbClr val="000000"/>
              </a:solidFill>
              <a:cs typeface="Times New Roman" pitchFamily="18" charset="0"/>
            </a:endParaRPr>
          </a:p>
          <a:p>
            <a:pPr marL="887413" lvl="2"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solidFill>
                <a:srgbClr val="000000"/>
              </a:solidFill>
              <a:cs typeface="Times New Roman" pitchFamily="18" charset="0"/>
            </a:endParaRPr>
          </a:p>
          <a:p>
            <a:pPr marL="887413" lvl="2"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p:txBody>
      </p:sp>
      <p:sp>
        <p:nvSpPr>
          <p:cNvPr id="4099" name="Text Box 3"/>
          <p:cNvSpPr txBox="1">
            <a:spLocks noChangeArrowheads="1"/>
          </p:cNvSpPr>
          <p:nvPr/>
        </p:nvSpPr>
        <p:spPr bwMode="auto">
          <a:xfrm>
            <a:off x="4183056" y="493689"/>
            <a:ext cx="1209673" cy="430887"/>
          </a:xfrm>
          <a:prstGeom prst="rect">
            <a:avLst/>
          </a:prstGeom>
          <a:noFill/>
          <a:ln w="9525">
            <a:noFill/>
            <a:miter lim="800000"/>
            <a:headEnd/>
            <a:tailEnd/>
          </a:ln>
        </p:spPr>
        <p:txBody>
          <a:bodyPr wrap="square" lIns="0" tIns="0" rIns="0" bIns="0">
            <a:spAutoFit/>
          </a:bodyPr>
          <a:lstStyle/>
          <a:p>
            <a:pPr>
              <a:buSzPct val="37000"/>
              <a:tabLst>
                <a:tab pos="723900" algn="l"/>
                <a:tab pos="1447800" algn="l"/>
                <a:tab pos="2171700" algn="l"/>
                <a:tab pos="2895600" algn="l"/>
                <a:tab pos="3619500" algn="l"/>
              </a:tabLst>
            </a:pPr>
            <a:r>
              <a:rPr lang="en-GB" sz="2800" dirty="0">
                <a:latin typeface="Helvetica" charset="0"/>
              </a:rPr>
              <a:t>ODBC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Line 1"/>
          <p:cNvSpPr>
            <a:spLocks noChangeShapeType="1"/>
          </p:cNvSpPr>
          <p:nvPr/>
        </p:nvSpPr>
        <p:spPr bwMode="auto">
          <a:xfrm>
            <a:off x="620713" y="1027113"/>
            <a:ext cx="8778875" cy="0"/>
          </a:xfrm>
          <a:prstGeom prst="line">
            <a:avLst/>
          </a:prstGeom>
          <a:noFill/>
          <a:ln w="54720">
            <a:solidFill>
              <a:srgbClr val="000000"/>
            </a:solidFill>
            <a:round/>
            <a:headEnd/>
            <a:tailEnd/>
          </a:ln>
        </p:spPr>
        <p:txBody>
          <a:bodyPr/>
          <a:lstStyle/>
          <a:p>
            <a:endParaRPr lang="en-IN"/>
          </a:p>
        </p:txBody>
      </p:sp>
      <p:sp>
        <p:nvSpPr>
          <p:cNvPr id="4098" name="Text Box 2"/>
          <p:cNvSpPr txBox="1">
            <a:spLocks noChangeArrowheads="1"/>
          </p:cNvSpPr>
          <p:nvPr/>
        </p:nvSpPr>
        <p:spPr bwMode="auto">
          <a:xfrm>
            <a:off x="682594" y="1493821"/>
            <a:ext cx="7643865" cy="4930581"/>
          </a:xfrm>
          <a:prstGeom prst="rect">
            <a:avLst/>
          </a:prstGeom>
          <a:noFill/>
          <a:ln w="9525">
            <a:noFill/>
            <a:miter lim="800000"/>
            <a:headEnd/>
            <a:tailEnd/>
          </a:ln>
        </p:spPr>
        <p:txBody>
          <a:bodyPr wrap="square" lIns="0" tIns="0" rIns="0" bIns="0">
            <a:spAutoFit/>
          </a:bodyPr>
          <a:lstStyle/>
          <a:p>
            <a:pPr eaLnBrk="1" hangingPunct="1">
              <a:lnSpc>
                <a:spcPct val="80000"/>
              </a:lnSpc>
              <a:buFont typeface="Wingdings 2" pitchFamily="18" charset="2"/>
              <a:buNone/>
            </a:pPr>
            <a:r>
              <a:rPr lang="en-US" altLang="ko-KR" sz="1800" dirty="0" err="1">
                <a:latin typeface="Courier New" pitchFamily="49" charset="0"/>
                <a:cs typeface="Courier New" pitchFamily="49" charset="0"/>
              </a:rPr>
              <a:t>int</a:t>
            </a:r>
            <a:r>
              <a:rPr lang="en-US" altLang="ko-KR" sz="1800" dirty="0">
                <a:latin typeface="Courier New" pitchFamily="49" charset="0"/>
                <a:cs typeface="Courier New" pitchFamily="49" charset="0"/>
              </a:rPr>
              <a:t> </a:t>
            </a:r>
            <a:r>
              <a:rPr lang="en-US" altLang="ko-KR" sz="1800" dirty="0" err="1">
                <a:latin typeface="Courier New" pitchFamily="49" charset="0"/>
                <a:cs typeface="Courier New" pitchFamily="49" charset="0"/>
              </a:rPr>
              <a:t>ODBCexample</a:t>
            </a:r>
            <a:r>
              <a:rPr lang="en-US" altLang="ko-KR" sz="1800" dirty="0">
                <a:latin typeface="Courier New" pitchFamily="49" charset="0"/>
                <a:cs typeface="Courier New" pitchFamily="49" charset="0"/>
              </a:rPr>
              <a:t>()</a:t>
            </a:r>
          </a:p>
          <a:p>
            <a:pPr eaLnBrk="1" hangingPunct="1">
              <a:lnSpc>
                <a:spcPct val="80000"/>
              </a:lnSpc>
              <a:buFont typeface="Wingdings 2" pitchFamily="18" charset="2"/>
              <a:buNone/>
            </a:pPr>
            <a:r>
              <a:rPr lang="en-US" altLang="ko-KR" sz="1800" dirty="0">
                <a:latin typeface="Courier New" pitchFamily="49" charset="0"/>
                <a:cs typeface="Courier New" pitchFamily="49" charset="0"/>
              </a:rPr>
              <a:t>{</a:t>
            </a: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RETCODE error;</a:t>
            </a: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HENV    </a:t>
            </a:r>
            <a:r>
              <a:rPr lang="en-US" altLang="ko-KR" sz="1800" dirty="0" err="1">
                <a:latin typeface="Courier New" pitchFamily="49" charset="0"/>
                <a:cs typeface="Courier New" pitchFamily="49" charset="0"/>
              </a:rPr>
              <a:t>env</a:t>
            </a:r>
            <a:r>
              <a:rPr lang="en-US" altLang="ko-KR" sz="1800" dirty="0">
                <a:latin typeface="Courier New" pitchFamily="49" charset="0"/>
                <a:cs typeface="Courier New" pitchFamily="49" charset="0"/>
              </a:rPr>
              <a:t>;	/* environment */ </a:t>
            </a: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HDBC    </a:t>
            </a:r>
            <a:r>
              <a:rPr lang="en-US" altLang="ko-KR" sz="1800" dirty="0" err="1">
                <a:latin typeface="Courier New" pitchFamily="49" charset="0"/>
                <a:cs typeface="Courier New" pitchFamily="49" charset="0"/>
              </a:rPr>
              <a:t>conn</a:t>
            </a:r>
            <a:r>
              <a:rPr lang="en-US" altLang="ko-KR" sz="1800" dirty="0">
                <a:latin typeface="Courier New" pitchFamily="49" charset="0"/>
                <a:cs typeface="Courier New" pitchFamily="49" charset="0"/>
              </a:rPr>
              <a:t>;	/* database connection */ </a:t>
            </a: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a:t>
            </a:r>
            <a:r>
              <a:rPr lang="en-US" altLang="ko-KR" sz="1800" dirty="0" err="1">
                <a:latin typeface="Courier New" pitchFamily="49" charset="0"/>
                <a:cs typeface="Courier New" pitchFamily="49" charset="0"/>
              </a:rPr>
              <a:t>SQLAllocEnv</a:t>
            </a:r>
            <a:r>
              <a:rPr lang="en-US" altLang="ko-KR" sz="1800" dirty="0">
                <a:latin typeface="Courier New" pitchFamily="49" charset="0"/>
                <a:cs typeface="Courier New" pitchFamily="49" charset="0"/>
              </a:rPr>
              <a:t>(&amp;</a:t>
            </a:r>
            <a:r>
              <a:rPr lang="en-US" altLang="ko-KR" sz="1800" dirty="0" err="1">
                <a:latin typeface="Courier New" pitchFamily="49" charset="0"/>
                <a:cs typeface="Courier New" pitchFamily="49" charset="0"/>
              </a:rPr>
              <a:t>env</a:t>
            </a:r>
            <a:r>
              <a:rPr lang="en-US" altLang="ko-KR" sz="1800" dirty="0">
                <a:latin typeface="Courier New" pitchFamily="49" charset="0"/>
                <a:cs typeface="Courier New" pitchFamily="49" charset="0"/>
              </a:rPr>
              <a:t>);</a:t>
            </a: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a:t>
            </a:r>
            <a:r>
              <a:rPr lang="en-US" altLang="ko-KR" sz="1800" dirty="0" err="1">
                <a:latin typeface="Courier New" pitchFamily="49" charset="0"/>
                <a:cs typeface="Courier New" pitchFamily="49" charset="0"/>
              </a:rPr>
              <a:t>SQLAllocConnect</a:t>
            </a:r>
            <a:r>
              <a:rPr lang="en-US" altLang="ko-KR" sz="1800" dirty="0">
                <a:latin typeface="Courier New" pitchFamily="49" charset="0"/>
                <a:cs typeface="Courier New" pitchFamily="49" charset="0"/>
              </a:rPr>
              <a:t>(</a:t>
            </a:r>
            <a:r>
              <a:rPr lang="en-US" altLang="ko-KR" sz="1800" dirty="0" err="1">
                <a:latin typeface="Courier New" pitchFamily="49" charset="0"/>
                <a:cs typeface="Courier New" pitchFamily="49" charset="0"/>
              </a:rPr>
              <a:t>env</a:t>
            </a:r>
            <a:r>
              <a:rPr lang="en-US" altLang="ko-KR" sz="1800" dirty="0">
                <a:latin typeface="Courier New" pitchFamily="49" charset="0"/>
                <a:cs typeface="Courier New" pitchFamily="49" charset="0"/>
              </a:rPr>
              <a:t>, &amp;</a:t>
            </a:r>
            <a:r>
              <a:rPr lang="en-US" altLang="ko-KR" sz="1800" dirty="0" err="1">
                <a:latin typeface="Courier New" pitchFamily="49" charset="0"/>
                <a:cs typeface="Courier New" pitchFamily="49" charset="0"/>
              </a:rPr>
              <a:t>conn</a:t>
            </a:r>
            <a:r>
              <a:rPr lang="en-US" altLang="ko-KR" sz="1800" dirty="0">
                <a:latin typeface="Courier New" pitchFamily="49" charset="0"/>
                <a:cs typeface="Courier New" pitchFamily="49" charset="0"/>
              </a:rPr>
              <a:t>);</a:t>
            </a: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a:t>
            </a:r>
            <a:r>
              <a:rPr lang="en-US" altLang="ko-KR" sz="1800" dirty="0" err="1">
                <a:latin typeface="Courier New" pitchFamily="49" charset="0"/>
                <a:cs typeface="Courier New" pitchFamily="49" charset="0"/>
              </a:rPr>
              <a:t>SQLConnect</a:t>
            </a:r>
            <a:r>
              <a:rPr lang="en-US" altLang="ko-KR" sz="1800" dirty="0">
                <a:latin typeface="Courier New" pitchFamily="49" charset="0"/>
                <a:cs typeface="Courier New" pitchFamily="49" charset="0"/>
              </a:rPr>
              <a:t>(</a:t>
            </a:r>
            <a:r>
              <a:rPr lang="en-US" altLang="ko-KR" sz="1800" dirty="0" err="1">
                <a:latin typeface="Courier New" pitchFamily="49" charset="0"/>
                <a:cs typeface="Courier New" pitchFamily="49" charset="0"/>
              </a:rPr>
              <a:t>conn</a:t>
            </a:r>
            <a:r>
              <a:rPr lang="en-US" altLang="ko-KR" sz="1800" dirty="0">
                <a:latin typeface="Courier New" pitchFamily="49" charset="0"/>
                <a:cs typeface="Courier New" pitchFamily="49" charset="0"/>
              </a:rPr>
              <a:t>,</a:t>
            </a: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"db.yale.edu", SQL_NTS,</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		  "leela", SQL_NTS,</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		  "</a:t>
            </a:r>
            <a:r>
              <a:rPr lang="en-US" altLang="ko-KR" sz="1800" dirty="0" err="1">
                <a:latin typeface="Courier New" pitchFamily="49" charset="0"/>
                <a:cs typeface="Courier New" pitchFamily="49" charset="0"/>
              </a:rPr>
              <a:t>vasavi</a:t>
            </a:r>
            <a:r>
              <a:rPr lang="en-US" altLang="ko-KR" sz="1800" dirty="0">
                <a:latin typeface="Courier New" pitchFamily="49" charset="0"/>
                <a:cs typeface="Courier New" pitchFamily="49" charset="0"/>
              </a:rPr>
              <a:t>", SQL_NTS); </a:t>
            </a: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   { </a:t>
            </a: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code for the database transaction[slide #29]</a:t>
            </a:r>
          </a:p>
          <a:p>
            <a:pPr lvl="1" eaLnBrk="1" hangingPunct="1">
              <a:lnSpc>
                <a:spcPct val="80000"/>
              </a:lnSpc>
              <a:buFont typeface="Wingdings 2" pitchFamily="18" charset="2"/>
              <a:buNone/>
            </a:pPr>
            <a:endParaRPr lang="en-US" altLang="ko-KR" sz="1800" dirty="0">
              <a:latin typeface="Courier New" pitchFamily="49" charset="0"/>
              <a:cs typeface="Courier New" pitchFamily="49" charset="0"/>
            </a:endParaRP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a:t>
            </a:r>
          </a:p>
          <a:p>
            <a:pPr lvl="1" eaLnBrk="1" hangingPunct="1">
              <a:lnSpc>
                <a:spcPct val="80000"/>
              </a:lnSpc>
              <a:buFont typeface="Wingdings 2" pitchFamily="18" charset="2"/>
              <a:buNone/>
            </a:pPr>
            <a:endParaRPr lang="en-US" altLang="ko-KR" sz="1800" dirty="0">
              <a:latin typeface="Courier New" pitchFamily="49" charset="0"/>
              <a:cs typeface="Courier New" pitchFamily="49" charset="0"/>
            </a:endParaRP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a:t>
            </a:r>
            <a:r>
              <a:rPr lang="en-US" altLang="ko-KR" sz="1800" dirty="0" err="1">
                <a:latin typeface="Courier New" pitchFamily="49" charset="0"/>
                <a:cs typeface="Courier New" pitchFamily="49" charset="0"/>
              </a:rPr>
              <a:t>SQLDisconnect</a:t>
            </a:r>
            <a:r>
              <a:rPr lang="en-US" altLang="ko-KR" sz="1800" dirty="0">
                <a:latin typeface="Courier New" pitchFamily="49" charset="0"/>
                <a:cs typeface="Courier New" pitchFamily="49" charset="0"/>
              </a:rPr>
              <a:t>(</a:t>
            </a:r>
            <a:r>
              <a:rPr lang="en-US" altLang="ko-KR" sz="1800" dirty="0" err="1">
                <a:latin typeface="Courier New" pitchFamily="49" charset="0"/>
                <a:cs typeface="Courier New" pitchFamily="49" charset="0"/>
              </a:rPr>
              <a:t>conn</a:t>
            </a:r>
            <a:r>
              <a:rPr lang="en-US" altLang="ko-KR" sz="1800" dirty="0">
                <a:latin typeface="Courier New" pitchFamily="49" charset="0"/>
                <a:cs typeface="Courier New" pitchFamily="49" charset="0"/>
              </a:rPr>
              <a:t>); </a:t>
            </a: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a:t>
            </a:r>
            <a:r>
              <a:rPr lang="en-US" altLang="ko-KR" sz="1800" dirty="0" err="1">
                <a:latin typeface="Courier New" pitchFamily="49" charset="0"/>
                <a:cs typeface="Courier New" pitchFamily="49" charset="0"/>
              </a:rPr>
              <a:t>SQLFreeConnect</a:t>
            </a:r>
            <a:r>
              <a:rPr lang="en-US" altLang="ko-KR" sz="1800" dirty="0">
                <a:latin typeface="Courier New" pitchFamily="49" charset="0"/>
                <a:cs typeface="Courier New" pitchFamily="49" charset="0"/>
              </a:rPr>
              <a:t>(</a:t>
            </a:r>
            <a:r>
              <a:rPr lang="en-US" altLang="ko-KR" sz="1800" dirty="0" err="1">
                <a:latin typeface="Courier New" pitchFamily="49" charset="0"/>
                <a:cs typeface="Courier New" pitchFamily="49" charset="0"/>
              </a:rPr>
              <a:t>conn</a:t>
            </a:r>
            <a:r>
              <a:rPr lang="en-US" altLang="ko-KR" sz="1800" dirty="0">
                <a:latin typeface="Courier New" pitchFamily="49" charset="0"/>
                <a:cs typeface="Courier New" pitchFamily="49" charset="0"/>
              </a:rPr>
              <a:t>); </a:t>
            </a:r>
          </a:p>
          <a:p>
            <a:pPr lvl="1" eaLnBrk="1" hangingPunct="1">
              <a:lnSpc>
                <a:spcPct val="80000"/>
              </a:lnSpc>
              <a:buFont typeface="Wingdings 2" pitchFamily="18" charset="2"/>
              <a:buNone/>
            </a:pPr>
            <a:r>
              <a:rPr lang="en-US" altLang="ko-KR" sz="1800" dirty="0">
                <a:latin typeface="Courier New" pitchFamily="49" charset="0"/>
                <a:cs typeface="Courier New" pitchFamily="49" charset="0"/>
              </a:rPr>
              <a:t>  </a:t>
            </a:r>
            <a:r>
              <a:rPr lang="en-US" altLang="ko-KR" sz="1800" dirty="0" err="1">
                <a:latin typeface="Courier New" pitchFamily="49" charset="0"/>
                <a:cs typeface="Courier New" pitchFamily="49" charset="0"/>
              </a:rPr>
              <a:t>SQLFreeEnv</a:t>
            </a:r>
            <a:r>
              <a:rPr lang="en-US" altLang="ko-KR" sz="1800" dirty="0">
                <a:latin typeface="Courier New" pitchFamily="49" charset="0"/>
                <a:cs typeface="Courier New" pitchFamily="49" charset="0"/>
              </a:rPr>
              <a:t>(</a:t>
            </a:r>
            <a:r>
              <a:rPr lang="en-US" altLang="ko-KR" sz="1800" dirty="0" err="1">
                <a:latin typeface="Courier New" pitchFamily="49" charset="0"/>
                <a:cs typeface="Courier New" pitchFamily="49" charset="0"/>
              </a:rPr>
              <a:t>env</a:t>
            </a:r>
            <a:r>
              <a:rPr lang="en-US" altLang="ko-KR" sz="1800" dirty="0">
                <a:latin typeface="Courier New" pitchFamily="49" charset="0"/>
                <a:cs typeface="Courier New" pitchFamily="49" charset="0"/>
              </a:rPr>
              <a:t>); </a:t>
            </a:r>
          </a:p>
          <a:p>
            <a:pPr eaLnBrk="1" hangingPunct="1">
              <a:lnSpc>
                <a:spcPct val="80000"/>
              </a:lnSpc>
              <a:buFont typeface="Wingdings 2" pitchFamily="18" charset="2"/>
              <a:buNone/>
            </a:pPr>
            <a:r>
              <a:rPr lang="en-US" altLang="ko-KR" sz="1800" dirty="0">
                <a:latin typeface="Courier New" pitchFamily="49" charset="0"/>
                <a:cs typeface="Courier New" pitchFamily="49" charset="0"/>
              </a:rPr>
              <a:t>}</a:t>
            </a:r>
          </a:p>
          <a:p>
            <a:pPr marL="887413" lvl="2"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latin typeface="Courier New" pitchFamily="49" charset="0"/>
              <a:cs typeface="Courier New" pitchFamily="49" charset="0"/>
            </a:endParaRPr>
          </a:p>
        </p:txBody>
      </p:sp>
      <p:sp>
        <p:nvSpPr>
          <p:cNvPr id="4099" name="Text Box 3"/>
          <p:cNvSpPr txBox="1">
            <a:spLocks noChangeArrowheads="1"/>
          </p:cNvSpPr>
          <p:nvPr/>
        </p:nvSpPr>
        <p:spPr bwMode="auto">
          <a:xfrm>
            <a:off x="4183056" y="493689"/>
            <a:ext cx="2000264" cy="430887"/>
          </a:xfrm>
          <a:prstGeom prst="rect">
            <a:avLst/>
          </a:prstGeom>
          <a:noFill/>
          <a:ln w="9525">
            <a:noFill/>
            <a:miter lim="800000"/>
            <a:headEnd/>
            <a:tailEnd/>
          </a:ln>
        </p:spPr>
        <p:txBody>
          <a:bodyPr wrap="square" lIns="0" tIns="0" rIns="0" bIns="0">
            <a:spAutoFit/>
          </a:bodyPr>
          <a:lstStyle/>
          <a:p>
            <a:pPr>
              <a:buSzPct val="37000"/>
              <a:tabLst>
                <a:tab pos="723900" algn="l"/>
                <a:tab pos="1447800" algn="l"/>
                <a:tab pos="2171700" algn="l"/>
                <a:tab pos="2895600" algn="l"/>
                <a:tab pos="3619500" algn="l"/>
              </a:tabLst>
            </a:pPr>
            <a:r>
              <a:rPr lang="en-GB" sz="2800" dirty="0">
                <a:latin typeface="Helvetica" charset="0"/>
              </a:rPr>
              <a:t>ODBC Code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Line 1"/>
          <p:cNvSpPr>
            <a:spLocks noChangeShapeType="1"/>
          </p:cNvSpPr>
          <p:nvPr/>
        </p:nvSpPr>
        <p:spPr bwMode="auto">
          <a:xfrm>
            <a:off x="620713" y="1027113"/>
            <a:ext cx="8778875" cy="0"/>
          </a:xfrm>
          <a:prstGeom prst="line">
            <a:avLst/>
          </a:prstGeom>
          <a:noFill/>
          <a:ln w="54720">
            <a:solidFill>
              <a:srgbClr val="000000"/>
            </a:solidFill>
            <a:round/>
            <a:headEnd/>
            <a:tailEnd/>
          </a:ln>
        </p:spPr>
        <p:txBody>
          <a:bodyPr/>
          <a:lstStyle/>
          <a:p>
            <a:endParaRPr lang="en-IN"/>
          </a:p>
        </p:txBody>
      </p:sp>
      <p:sp>
        <p:nvSpPr>
          <p:cNvPr id="4098" name="Text Box 2"/>
          <p:cNvSpPr txBox="1">
            <a:spLocks noChangeArrowheads="1"/>
          </p:cNvSpPr>
          <p:nvPr/>
        </p:nvSpPr>
        <p:spPr bwMode="auto">
          <a:xfrm>
            <a:off x="396843" y="1314450"/>
            <a:ext cx="9144064" cy="4765920"/>
          </a:xfrm>
          <a:prstGeom prst="rect">
            <a:avLst/>
          </a:prstGeom>
          <a:noFill/>
          <a:ln w="9525">
            <a:noFill/>
            <a:miter lim="800000"/>
            <a:headEnd/>
            <a:tailEnd/>
          </a:ln>
        </p:spPr>
        <p:txBody>
          <a:bodyPr wrap="square" lIns="0" tIns="0" rIns="0" bIns="0">
            <a:spAutoFit/>
          </a:bodyPr>
          <a:lstStyle/>
          <a:p>
            <a:pPr lvl="1" eaLnBrk="1" hangingPunct="1">
              <a:lnSpc>
                <a:spcPct val="95000"/>
              </a:lnSpc>
              <a:spcBef>
                <a:spcPct val="10000"/>
              </a:spcBef>
            </a:pPr>
            <a:r>
              <a:rPr lang="en-US" altLang="ko-KR" sz="2000" dirty="0">
                <a:latin typeface="Helvetica" pitchFamily="34" charset="0"/>
              </a:rPr>
              <a:t>3. Once the connection is set up, the program sends SQL commands to the database by using </a:t>
            </a:r>
            <a:r>
              <a:rPr lang="en-US" altLang="ko-KR" sz="2000" b="1" dirty="0" err="1">
                <a:solidFill>
                  <a:srgbClr val="0070C0"/>
                </a:solidFill>
                <a:latin typeface="Helvetica" pitchFamily="34" charset="0"/>
              </a:rPr>
              <a:t>SQLExecDirect</a:t>
            </a:r>
            <a:br>
              <a:rPr lang="en-US" altLang="ko-KR" sz="2000" dirty="0">
                <a:latin typeface="Helvetica" pitchFamily="34" charset="0"/>
              </a:rPr>
            </a:br>
            <a:endParaRPr lang="en-US" altLang="ko-KR" sz="2000" dirty="0">
              <a:latin typeface="Helvetica" pitchFamily="34" charset="0"/>
            </a:endParaRPr>
          </a:p>
          <a:p>
            <a:pPr lvl="1" eaLnBrk="1" hangingPunct="1">
              <a:lnSpc>
                <a:spcPct val="95000"/>
              </a:lnSpc>
              <a:spcBef>
                <a:spcPct val="10000"/>
              </a:spcBef>
            </a:pPr>
            <a:r>
              <a:rPr lang="en-US" altLang="ko-KR" sz="2000" dirty="0">
                <a:latin typeface="Helvetica" pitchFamily="34" charset="0"/>
              </a:rPr>
              <a:t>4. </a:t>
            </a:r>
            <a:r>
              <a:rPr lang="en-US" altLang="ko-KR" sz="2000" b="1" dirty="0" err="1">
                <a:solidFill>
                  <a:srgbClr val="0070C0"/>
                </a:solidFill>
                <a:latin typeface="Helvetica" pitchFamily="34" charset="0"/>
              </a:rPr>
              <a:t>SQLBindCol</a:t>
            </a:r>
            <a:r>
              <a:rPr lang="en-US" altLang="ko-KR" sz="2000" b="1" dirty="0">
                <a:solidFill>
                  <a:srgbClr val="0070C0"/>
                </a:solidFill>
                <a:latin typeface="Helvetica" pitchFamily="34" charset="0"/>
              </a:rPr>
              <a:t>() </a:t>
            </a:r>
            <a:r>
              <a:rPr lang="en-US" altLang="ko-KR" sz="2000" dirty="0">
                <a:latin typeface="Helvetica" pitchFamily="34" charset="0"/>
              </a:rPr>
              <a:t>binds C language variables to attributes of the query result. </a:t>
            </a:r>
          </a:p>
          <a:p>
            <a:pPr lvl="1" eaLnBrk="1" hangingPunct="1">
              <a:lnSpc>
                <a:spcPct val="95000"/>
              </a:lnSpc>
              <a:spcBef>
                <a:spcPct val="10000"/>
              </a:spcBef>
            </a:pPr>
            <a:r>
              <a:rPr lang="en-US" altLang="ko-KR" sz="2000" dirty="0">
                <a:latin typeface="Helvetica" pitchFamily="34" charset="0"/>
              </a:rPr>
              <a:t>Arguments to </a:t>
            </a:r>
            <a:r>
              <a:rPr lang="en-US" altLang="ko-KR" sz="2000" dirty="0" err="1">
                <a:latin typeface="Helvetica" pitchFamily="34" charset="0"/>
              </a:rPr>
              <a:t>SQLBindCol</a:t>
            </a:r>
            <a:r>
              <a:rPr lang="en-US" altLang="ko-KR" sz="2000" dirty="0">
                <a:latin typeface="Helvetica" pitchFamily="34" charset="0"/>
              </a:rPr>
              <a:t>( ):</a:t>
            </a:r>
          </a:p>
          <a:p>
            <a:pPr lvl="2" eaLnBrk="1" hangingPunct="1">
              <a:lnSpc>
                <a:spcPct val="95000"/>
              </a:lnSpc>
              <a:spcBef>
                <a:spcPct val="10000"/>
              </a:spcBef>
              <a:buFont typeface="Wingdings" pitchFamily="2" charset="2"/>
              <a:buChar char="Ø"/>
            </a:pPr>
            <a:r>
              <a:rPr lang="en-US" altLang="ko-KR" sz="1800" dirty="0">
                <a:latin typeface="Helvetica" pitchFamily="34" charset="0"/>
              </a:rPr>
              <a:t>ODBC stmt variable, attribute position in query result</a:t>
            </a:r>
          </a:p>
          <a:p>
            <a:pPr lvl="2" eaLnBrk="1" hangingPunct="1">
              <a:lnSpc>
                <a:spcPct val="95000"/>
              </a:lnSpc>
              <a:spcBef>
                <a:spcPct val="10000"/>
              </a:spcBef>
              <a:buFont typeface="Wingdings" pitchFamily="2" charset="2"/>
              <a:buChar char="Ø"/>
            </a:pPr>
            <a:r>
              <a:rPr lang="en-US" altLang="ko-KR" sz="1800" dirty="0">
                <a:latin typeface="Helvetica" pitchFamily="34" charset="0"/>
              </a:rPr>
              <a:t>The type conversion from SQL to C</a:t>
            </a:r>
          </a:p>
          <a:p>
            <a:pPr lvl="2" eaLnBrk="1" hangingPunct="1">
              <a:lnSpc>
                <a:spcPct val="95000"/>
              </a:lnSpc>
              <a:spcBef>
                <a:spcPct val="10000"/>
              </a:spcBef>
              <a:buFont typeface="Wingdings" pitchFamily="2" charset="2"/>
              <a:buChar char="Ø"/>
            </a:pPr>
            <a:r>
              <a:rPr lang="en-US" altLang="ko-KR" sz="1800" dirty="0">
                <a:latin typeface="Helvetica" pitchFamily="34" charset="0"/>
              </a:rPr>
              <a:t>The address of the variable</a:t>
            </a:r>
          </a:p>
          <a:p>
            <a:pPr lvl="2" eaLnBrk="1" hangingPunct="1">
              <a:lnSpc>
                <a:spcPct val="95000"/>
              </a:lnSpc>
              <a:spcBef>
                <a:spcPct val="10000"/>
              </a:spcBef>
              <a:buFont typeface="Wingdings" pitchFamily="2" charset="2"/>
              <a:buChar char="Ø"/>
            </a:pPr>
            <a:r>
              <a:rPr lang="en-US" altLang="ko-KR" sz="1800" dirty="0">
                <a:latin typeface="Helvetica" pitchFamily="34" charset="0"/>
              </a:rPr>
              <a:t>For variable-length types like character arrays,</a:t>
            </a:r>
            <a:br>
              <a:rPr lang="en-US" altLang="ko-KR" sz="1800" dirty="0">
                <a:latin typeface="Helvetica" pitchFamily="34" charset="0"/>
              </a:rPr>
            </a:br>
            <a:r>
              <a:rPr lang="en-US" altLang="ko-KR" sz="1800" dirty="0">
                <a:latin typeface="Helvetica" pitchFamily="34" charset="0"/>
              </a:rPr>
              <a:t>   the maximum length of the variable and</a:t>
            </a:r>
          </a:p>
          <a:p>
            <a:pPr lvl="2" eaLnBrk="1" hangingPunct="1">
              <a:lnSpc>
                <a:spcPct val="95000"/>
              </a:lnSpc>
              <a:spcBef>
                <a:spcPct val="10000"/>
              </a:spcBef>
              <a:buFont typeface="Wingdings" pitchFamily="2" charset="2"/>
              <a:buChar char="Ø"/>
            </a:pPr>
            <a:r>
              <a:rPr lang="en-US" altLang="ko-KR" sz="1800" dirty="0">
                <a:latin typeface="Helvetica" pitchFamily="34" charset="0"/>
              </a:rPr>
              <a:t>Location to store actual length when a </a:t>
            </a:r>
            <a:r>
              <a:rPr lang="en-US" altLang="ko-KR" sz="1800" dirty="0" err="1">
                <a:latin typeface="Helvetica" pitchFamily="34" charset="0"/>
              </a:rPr>
              <a:t>tuple</a:t>
            </a:r>
            <a:r>
              <a:rPr lang="en-US" altLang="ko-KR" sz="1800" dirty="0">
                <a:latin typeface="Helvetica" pitchFamily="34" charset="0"/>
              </a:rPr>
              <a:t> is fetched</a:t>
            </a:r>
            <a:br>
              <a:rPr lang="en-US" altLang="ko-KR" sz="1800" dirty="0">
                <a:latin typeface="Helvetica" pitchFamily="34" charset="0"/>
              </a:rPr>
            </a:br>
            <a:endParaRPr lang="en-US" altLang="ko-KR" sz="1800" dirty="0">
              <a:latin typeface="Helvetica" pitchFamily="34" charset="0"/>
            </a:endParaRPr>
          </a:p>
          <a:p>
            <a:pPr lvl="1" eaLnBrk="1" hangingPunct="1">
              <a:lnSpc>
                <a:spcPct val="95000"/>
              </a:lnSpc>
              <a:spcBef>
                <a:spcPct val="10000"/>
              </a:spcBef>
            </a:pPr>
            <a:r>
              <a:rPr lang="en-US" altLang="ko-KR" sz="2000" dirty="0">
                <a:latin typeface="Helvetica" pitchFamily="34" charset="0"/>
              </a:rPr>
              <a:t>5. Result tuples are fetched using </a:t>
            </a:r>
            <a:r>
              <a:rPr lang="en-US" altLang="ko-KR" sz="2000" b="1" dirty="0" err="1">
                <a:solidFill>
                  <a:srgbClr val="0070C0"/>
                </a:solidFill>
                <a:latin typeface="Helvetica" pitchFamily="34" charset="0"/>
              </a:rPr>
              <a:t>SQLFetch</a:t>
            </a:r>
            <a:r>
              <a:rPr lang="en-US" altLang="ko-KR" sz="2000" b="1" dirty="0">
                <a:solidFill>
                  <a:srgbClr val="0070C0"/>
                </a:solidFill>
                <a:latin typeface="Helvetica" pitchFamily="34" charset="0"/>
              </a:rPr>
              <a:t>( )</a:t>
            </a:r>
            <a:br>
              <a:rPr lang="en-US" altLang="ko-KR" sz="2000" dirty="0">
                <a:latin typeface="Helvetica" pitchFamily="34" charset="0"/>
              </a:rPr>
            </a:br>
            <a:endParaRPr lang="en-US" altLang="ko-KR" sz="2000" dirty="0">
              <a:latin typeface="Helvetica" pitchFamily="34" charset="0"/>
            </a:endParaRPr>
          </a:p>
          <a:p>
            <a:pPr lvl="1" eaLnBrk="1" hangingPunct="1">
              <a:lnSpc>
                <a:spcPct val="95000"/>
              </a:lnSpc>
              <a:spcBef>
                <a:spcPct val="10000"/>
              </a:spcBef>
            </a:pPr>
            <a:r>
              <a:rPr lang="en-US" altLang="ko-KR" sz="2000" dirty="0">
                <a:latin typeface="Helvetica" pitchFamily="34" charset="0"/>
              </a:rPr>
              <a:t> </a:t>
            </a:r>
          </a:p>
          <a:p>
            <a:pPr lvl="1" eaLnBrk="1" hangingPunct="1">
              <a:lnSpc>
                <a:spcPct val="95000"/>
              </a:lnSpc>
              <a:spcBef>
                <a:spcPct val="10000"/>
              </a:spcBef>
            </a:pPr>
            <a:endParaRPr lang="en-US" altLang="ko-KR" sz="2000" dirty="0">
              <a:latin typeface="Helvetica" pitchFamily="34" charset="0"/>
            </a:endParaRPr>
          </a:p>
        </p:txBody>
      </p:sp>
      <p:sp>
        <p:nvSpPr>
          <p:cNvPr id="4099" name="Text Box 3"/>
          <p:cNvSpPr txBox="1">
            <a:spLocks noChangeArrowheads="1"/>
          </p:cNvSpPr>
          <p:nvPr/>
        </p:nvSpPr>
        <p:spPr bwMode="auto">
          <a:xfrm>
            <a:off x="4183056" y="493689"/>
            <a:ext cx="1209673" cy="430887"/>
          </a:xfrm>
          <a:prstGeom prst="rect">
            <a:avLst/>
          </a:prstGeom>
          <a:noFill/>
          <a:ln w="9525">
            <a:noFill/>
            <a:miter lim="800000"/>
            <a:headEnd/>
            <a:tailEnd/>
          </a:ln>
        </p:spPr>
        <p:txBody>
          <a:bodyPr wrap="square" lIns="0" tIns="0" rIns="0" bIns="0">
            <a:spAutoFit/>
          </a:bodyPr>
          <a:lstStyle/>
          <a:p>
            <a:pPr>
              <a:buSzPct val="37000"/>
              <a:tabLst>
                <a:tab pos="723900" algn="l"/>
                <a:tab pos="1447800" algn="l"/>
                <a:tab pos="2171700" algn="l"/>
                <a:tab pos="2895600" algn="l"/>
                <a:tab pos="3619500" algn="l"/>
              </a:tabLst>
            </a:pPr>
            <a:r>
              <a:rPr lang="en-GB" sz="2800" dirty="0">
                <a:latin typeface="Helvetica" charset="0"/>
              </a:rPr>
              <a:t>ODBC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253966" y="993755"/>
            <a:ext cx="9072563" cy="5929354"/>
          </a:xfrm>
        </p:spPr>
        <p:txBody>
          <a:bodyPr lIns="100794" tIns="50397" rIns="100794" bIns="50397"/>
          <a:lstStyle/>
          <a:p>
            <a:pPr eaLnBrk="1" hangingPunct="1">
              <a:spcAft>
                <a:spcPts val="0"/>
              </a:spcAft>
            </a:pPr>
            <a:r>
              <a:rPr lang="en-US" altLang="ko-KR" sz="2200" dirty="0">
                <a:latin typeface="Helvetica" pitchFamily="34" charset="0"/>
              </a:rPr>
              <a:t>Main body of program</a:t>
            </a:r>
            <a:br>
              <a:rPr lang="en-US" altLang="ko-KR" sz="2000" dirty="0">
                <a:latin typeface="Helvetica" pitchFamily="34" charset="0"/>
              </a:rPr>
            </a:br>
            <a:br>
              <a:rPr lang="en-US" altLang="ko-KR" sz="2000" dirty="0">
                <a:latin typeface="Helvetica" pitchFamily="34" charset="0"/>
              </a:rPr>
            </a:br>
            <a:r>
              <a:rPr lang="en-US" altLang="ko-KR" sz="1800" dirty="0">
                <a:latin typeface="Courier New" pitchFamily="49" charset="0"/>
                <a:cs typeface="Courier New" pitchFamily="49" charset="0"/>
              </a:rPr>
              <a:t>char </a:t>
            </a:r>
            <a:r>
              <a:rPr lang="en-US" altLang="ko-KR" sz="1800" dirty="0" err="1">
                <a:latin typeface="Courier New" pitchFamily="49" charset="0"/>
                <a:cs typeface="Courier New" pitchFamily="49" charset="0"/>
              </a:rPr>
              <a:t>deptname</a:t>
            </a:r>
            <a:r>
              <a:rPr lang="en-US" altLang="ko-KR" sz="1800" dirty="0">
                <a:latin typeface="Courier New" pitchFamily="49" charset="0"/>
                <a:cs typeface="Courier New" pitchFamily="49" charset="0"/>
              </a:rPr>
              <a:t>[80];</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float salary;</a:t>
            </a:r>
            <a:br>
              <a:rPr lang="en-US" altLang="ko-KR" sz="1800" dirty="0">
                <a:latin typeface="Courier New" pitchFamily="49" charset="0"/>
                <a:cs typeface="Courier New" pitchFamily="49" charset="0"/>
              </a:rPr>
            </a:br>
            <a:r>
              <a:rPr lang="en-US" altLang="ko-KR" sz="1800" dirty="0" err="1">
                <a:latin typeface="Courier New" pitchFamily="49" charset="0"/>
                <a:cs typeface="Courier New" pitchFamily="49" charset="0"/>
              </a:rPr>
              <a:t>int</a:t>
            </a:r>
            <a:r>
              <a:rPr lang="en-US" altLang="ko-KR" sz="1800" dirty="0">
                <a:latin typeface="Courier New" pitchFamily="49" charset="0"/>
                <a:cs typeface="Courier New" pitchFamily="49" charset="0"/>
              </a:rPr>
              <a:t>  lenOut1, lenOut2;</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HSTMT stmt;  </a:t>
            </a:r>
          </a:p>
          <a:p>
            <a:pPr lvl="1" eaLnBrk="1" hangingPunct="1">
              <a:spcAft>
                <a:spcPts val="0"/>
              </a:spcAft>
              <a:buFont typeface="Wingdings 2" pitchFamily="18" charset="2"/>
              <a:buNone/>
            </a:pPr>
            <a:r>
              <a:rPr lang="en-US" altLang="ko-KR" sz="1800" dirty="0">
                <a:latin typeface="Courier New" pitchFamily="49" charset="0"/>
                <a:cs typeface="Courier New" pitchFamily="49" charset="0"/>
              </a:rPr>
              <a:t>char * </a:t>
            </a:r>
            <a:r>
              <a:rPr lang="en-US" altLang="ko-KR" sz="1800" dirty="0" err="1">
                <a:latin typeface="Courier New" pitchFamily="49" charset="0"/>
                <a:cs typeface="Courier New" pitchFamily="49" charset="0"/>
              </a:rPr>
              <a:t>sqlquery</a:t>
            </a:r>
            <a:r>
              <a:rPr lang="en-US" altLang="ko-KR" sz="1800" dirty="0">
                <a:latin typeface="Courier New" pitchFamily="49" charset="0"/>
                <a:cs typeface="Courier New" pitchFamily="49" charset="0"/>
              </a:rPr>
              <a:t> = “select </a:t>
            </a:r>
            <a:r>
              <a:rPr lang="en-US" altLang="ko-KR" sz="1800" dirty="0" err="1">
                <a:latin typeface="Courier New" pitchFamily="49" charset="0"/>
                <a:cs typeface="Courier New" pitchFamily="49" charset="0"/>
              </a:rPr>
              <a:t>dept_name</a:t>
            </a:r>
            <a:r>
              <a:rPr lang="en-US" altLang="ko-KR" sz="1800" dirty="0">
                <a:latin typeface="Courier New" pitchFamily="49" charset="0"/>
                <a:cs typeface="Courier New" pitchFamily="49" charset="0"/>
              </a:rPr>
              <a:t>, sum (salary) </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                      from instructor</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                      group by </a:t>
            </a:r>
            <a:r>
              <a:rPr lang="en-US" altLang="ko-KR" sz="1800" dirty="0" err="1">
                <a:latin typeface="Courier New" pitchFamily="49" charset="0"/>
                <a:cs typeface="Courier New" pitchFamily="49" charset="0"/>
              </a:rPr>
              <a:t>dept_name</a:t>
            </a:r>
            <a:r>
              <a:rPr lang="en-US" altLang="ko-KR" sz="1800" dirty="0">
                <a:latin typeface="Courier New" pitchFamily="49" charset="0"/>
                <a:cs typeface="Courier New" pitchFamily="49" charset="0"/>
              </a:rPr>
              <a:t>”;</a:t>
            </a:r>
          </a:p>
          <a:p>
            <a:pPr lvl="1" eaLnBrk="1" hangingPunct="1">
              <a:spcAft>
                <a:spcPts val="0"/>
              </a:spcAft>
              <a:buFont typeface="Wingdings 2" pitchFamily="18" charset="2"/>
              <a:buNone/>
            </a:pPr>
            <a:r>
              <a:rPr lang="en-US" altLang="ko-KR" sz="1800" dirty="0" err="1">
                <a:latin typeface="Courier New" pitchFamily="49" charset="0"/>
                <a:cs typeface="Courier New" pitchFamily="49" charset="0"/>
              </a:rPr>
              <a:t>SQLAllocStmt</a:t>
            </a:r>
            <a:r>
              <a:rPr lang="en-US" altLang="ko-KR" sz="1800" dirty="0">
                <a:latin typeface="Courier New" pitchFamily="49" charset="0"/>
                <a:cs typeface="Courier New" pitchFamily="49" charset="0"/>
              </a:rPr>
              <a:t>(</a:t>
            </a:r>
            <a:r>
              <a:rPr lang="en-US" altLang="ko-KR" sz="1800" dirty="0" err="1">
                <a:latin typeface="Courier New" pitchFamily="49" charset="0"/>
                <a:cs typeface="Courier New" pitchFamily="49" charset="0"/>
              </a:rPr>
              <a:t>conn</a:t>
            </a:r>
            <a:r>
              <a:rPr lang="en-US" altLang="ko-KR" sz="1800" dirty="0">
                <a:latin typeface="Courier New" pitchFamily="49" charset="0"/>
                <a:cs typeface="Courier New" pitchFamily="49" charset="0"/>
              </a:rPr>
              <a:t>, &amp;stmt);</a:t>
            </a:r>
          </a:p>
          <a:p>
            <a:pPr lvl="1" eaLnBrk="1" hangingPunct="1">
              <a:spcAft>
                <a:spcPts val="0"/>
              </a:spcAft>
              <a:buFont typeface="Wingdings 2" pitchFamily="18" charset="2"/>
              <a:buNone/>
            </a:pPr>
            <a:r>
              <a:rPr lang="en-US" altLang="ko-KR" sz="1800" dirty="0">
                <a:latin typeface="Courier New" pitchFamily="49" charset="0"/>
                <a:cs typeface="Courier New" pitchFamily="49" charset="0"/>
              </a:rPr>
              <a:t>error = </a:t>
            </a:r>
            <a:r>
              <a:rPr lang="en-US" altLang="ko-KR" sz="1800" dirty="0" err="1">
                <a:latin typeface="Courier New" pitchFamily="49" charset="0"/>
                <a:cs typeface="Courier New" pitchFamily="49" charset="0"/>
              </a:rPr>
              <a:t>SQLExecDirect</a:t>
            </a:r>
            <a:r>
              <a:rPr lang="en-US" altLang="ko-KR" sz="1800" dirty="0">
                <a:latin typeface="Courier New" pitchFamily="49" charset="0"/>
                <a:cs typeface="Courier New" pitchFamily="49" charset="0"/>
              </a:rPr>
              <a:t>(stmt, </a:t>
            </a:r>
            <a:r>
              <a:rPr lang="en-US" altLang="ko-KR" sz="1800" dirty="0" err="1">
                <a:latin typeface="Courier New" pitchFamily="49" charset="0"/>
                <a:cs typeface="Courier New" pitchFamily="49" charset="0"/>
              </a:rPr>
              <a:t>sqlquery</a:t>
            </a:r>
            <a:r>
              <a:rPr lang="en-US" altLang="ko-KR" sz="1800" dirty="0">
                <a:latin typeface="Courier New" pitchFamily="49" charset="0"/>
                <a:cs typeface="Courier New" pitchFamily="49" charset="0"/>
              </a:rPr>
              <a:t>, SQL_NTS);</a:t>
            </a:r>
          </a:p>
          <a:p>
            <a:pPr lvl="1" eaLnBrk="1" hangingPunct="1">
              <a:spcAft>
                <a:spcPts val="0"/>
              </a:spcAft>
              <a:buFont typeface="Wingdings 2" pitchFamily="18" charset="2"/>
              <a:buNone/>
            </a:pPr>
            <a:r>
              <a:rPr lang="en-US" altLang="ko-KR" sz="1800" dirty="0">
                <a:latin typeface="Courier New" pitchFamily="49" charset="0"/>
                <a:cs typeface="Courier New" pitchFamily="49" charset="0"/>
              </a:rPr>
              <a:t>if (error == SQL_SUCCESS) </a:t>
            </a:r>
          </a:p>
          <a:p>
            <a:pPr lvl="1" eaLnBrk="1" hangingPunct="1">
              <a:spcAft>
                <a:spcPts val="0"/>
              </a:spcAft>
              <a:buFont typeface="Wingdings 2" pitchFamily="18" charset="2"/>
              <a:buNone/>
            </a:pPr>
            <a:r>
              <a:rPr lang="en-US" altLang="ko-KR" sz="1800" dirty="0">
                <a:latin typeface="Courier New" pitchFamily="49" charset="0"/>
                <a:cs typeface="Courier New" pitchFamily="49" charset="0"/>
              </a:rPr>
              <a:t>{</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 </a:t>
            </a:r>
            <a:r>
              <a:rPr lang="en-US" altLang="ko-KR" sz="1800" dirty="0" err="1">
                <a:latin typeface="Courier New" pitchFamily="49" charset="0"/>
                <a:cs typeface="Courier New" pitchFamily="49" charset="0"/>
              </a:rPr>
              <a:t>SQLBindCol</a:t>
            </a:r>
            <a:r>
              <a:rPr lang="en-US" altLang="ko-KR" sz="1800" dirty="0">
                <a:latin typeface="Courier New" pitchFamily="49" charset="0"/>
                <a:cs typeface="Courier New" pitchFamily="49" charset="0"/>
              </a:rPr>
              <a:t>(stmt, 1, SQL_C_CHAR,   </a:t>
            </a:r>
            <a:r>
              <a:rPr lang="en-US" altLang="ko-KR" sz="1800" dirty="0" err="1">
                <a:latin typeface="Courier New" pitchFamily="49" charset="0"/>
                <a:cs typeface="Courier New" pitchFamily="49" charset="0"/>
              </a:rPr>
              <a:t>deptname</a:t>
            </a:r>
            <a:r>
              <a:rPr lang="en-US" altLang="ko-KR" sz="1800" dirty="0">
                <a:latin typeface="Courier New" pitchFamily="49" charset="0"/>
                <a:cs typeface="Courier New" pitchFamily="49" charset="0"/>
              </a:rPr>
              <a:t>, 80, &amp;lenOut1);</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 </a:t>
            </a:r>
            <a:r>
              <a:rPr lang="en-US" altLang="ko-KR" sz="1800" dirty="0" err="1">
                <a:latin typeface="Courier New" pitchFamily="49" charset="0"/>
                <a:cs typeface="Courier New" pitchFamily="49" charset="0"/>
              </a:rPr>
              <a:t>SQLBindCol</a:t>
            </a:r>
            <a:r>
              <a:rPr lang="en-US" altLang="ko-KR" sz="1800" dirty="0">
                <a:latin typeface="Courier New" pitchFamily="49" charset="0"/>
                <a:cs typeface="Courier New" pitchFamily="49" charset="0"/>
              </a:rPr>
              <a:t>(stmt, 2, SQL_C_FLOAT, &amp;salary, 0 , &amp;lenOut2);</a:t>
            </a:r>
          </a:p>
          <a:p>
            <a:pPr eaLnBrk="1" hangingPunct="1">
              <a:spcAft>
                <a:spcPts val="0"/>
              </a:spcAft>
              <a:buFont typeface="Wingdings 2" pitchFamily="18" charset="2"/>
              <a:buNone/>
            </a:pPr>
            <a:r>
              <a:rPr lang="en-US" altLang="ko-KR" sz="1800" dirty="0">
                <a:latin typeface="Courier New" pitchFamily="49" charset="0"/>
                <a:cs typeface="Courier New" pitchFamily="49" charset="0"/>
              </a:rPr>
              <a:t>       while (</a:t>
            </a:r>
            <a:r>
              <a:rPr lang="en-US" altLang="ko-KR" sz="1800" dirty="0" err="1">
                <a:latin typeface="Courier New" pitchFamily="49" charset="0"/>
                <a:cs typeface="Courier New" pitchFamily="49" charset="0"/>
              </a:rPr>
              <a:t>SQLFetch</a:t>
            </a:r>
            <a:r>
              <a:rPr lang="en-US" altLang="ko-KR" sz="1800" dirty="0">
                <a:latin typeface="Courier New" pitchFamily="49" charset="0"/>
                <a:cs typeface="Courier New" pitchFamily="49" charset="0"/>
              </a:rPr>
              <a:t>(stmt) == SQL_SUCCESS) </a:t>
            </a:r>
          </a:p>
          <a:p>
            <a:pPr eaLnBrk="1" hangingPunct="1">
              <a:spcAft>
                <a:spcPts val="0"/>
              </a:spcAft>
              <a:buFont typeface="Wingdings 2" pitchFamily="18" charset="2"/>
              <a:buNone/>
            </a:pPr>
            <a:r>
              <a:rPr lang="en-US" altLang="ko-KR" sz="1800" dirty="0">
                <a:latin typeface="Courier New" pitchFamily="49" charset="0"/>
                <a:cs typeface="Courier New" pitchFamily="49" charset="0"/>
              </a:rPr>
              <a:t>					{</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                 </a:t>
            </a:r>
            <a:r>
              <a:rPr lang="en-US" altLang="ko-KR" sz="1800" dirty="0" err="1">
                <a:latin typeface="Courier New" pitchFamily="49" charset="0"/>
                <a:cs typeface="Courier New" pitchFamily="49" charset="0"/>
              </a:rPr>
              <a:t>printf</a:t>
            </a:r>
            <a:r>
              <a:rPr lang="en-US" altLang="ko-KR" sz="1800" dirty="0">
                <a:latin typeface="Courier New" pitchFamily="49" charset="0"/>
                <a:cs typeface="Courier New" pitchFamily="49" charset="0"/>
              </a:rPr>
              <a:t> (“ %s  %g\n”, </a:t>
            </a:r>
            <a:r>
              <a:rPr lang="en-US" altLang="ko-KR" sz="1800" dirty="0" err="1">
                <a:latin typeface="Courier New" pitchFamily="49" charset="0"/>
                <a:cs typeface="Courier New" pitchFamily="49" charset="0"/>
              </a:rPr>
              <a:t>deptname</a:t>
            </a:r>
            <a:r>
              <a:rPr lang="en-US" altLang="ko-KR" sz="1800" dirty="0">
                <a:latin typeface="Courier New" pitchFamily="49" charset="0"/>
                <a:cs typeface="Courier New" pitchFamily="49" charset="0"/>
              </a:rPr>
              <a:t>, salary);</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          }</a:t>
            </a:r>
            <a:br>
              <a:rPr lang="en-US" altLang="ko-KR" sz="1800" dirty="0">
                <a:latin typeface="Courier New" pitchFamily="49" charset="0"/>
                <a:cs typeface="Courier New" pitchFamily="49" charset="0"/>
              </a:rPr>
            </a:br>
            <a:r>
              <a:rPr lang="en-US" altLang="ko-KR" sz="1800" dirty="0">
                <a:latin typeface="Courier New" pitchFamily="49" charset="0"/>
                <a:cs typeface="Courier New" pitchFamily="49" charset="0"/>
              </a:rPr>
              <a:t>}</a:t>
            </a:r>
            <a:br>
              <a:rPr lang="en-US" altLang="ko-KR" sz="1800" dirty="0">
                <a:latin typeface="Courier New" pitchFamily="49" charset="0"/>
                <a:cs typeface="Courier New" pitchFamily="49" charset="0"/>
              </a:rPr>
            </a:br>
            <a:r>
              <a:rPr lang="en-US" altLang="ko-KR" sz="1800" dirty="0" err="1">
                <a:latin typeface="Courier New" pitchFamily="49" charset="0"/>
                <a:cs typeface="Courier New" pitchFamily="49" charset="0"/>
              </a:rPr>
              <a:t>SQLFreeStmt</a:t>
            </a:r>
            <a:r>
              <a:rPr lang="en-US" altLang="ko-KR" sz="1800" dirty="0">
                <a:latin typeface="Courier New" pitchFamily="49" charset="0"/>
                <a:cs typeface="Courier New" pitchFamily="49" charset="0"/>
              </a:rPr>
              <a:t>(stmt, SQL_DROP);</a:t>
            </a:r>
          </a:p>
        </p:txBody>
      </p:sp>
      <p:sp>
        <p:nvSpPr>
          <p:cNvPr id="4" name="Text Box 3"/>
          <p:cNvSpPr txBox="1">
            <a:spLocks noChangeArrowheads="1"/>
          </p:cNvSpPr>
          <p:nvPr/>
        </p:nvSpPr>
        <p:spPr bwMode="auto">
          <a:xfrm>
            <a:off x="4183056" y="493689"/>
            <a:ext cx="1209673" cy="430887"/>
          </a:xfrm>
          <a:prstGeom prst="rect">
            <a:avLst/>
          </a:prstGeom>
          <a:noFill/>
          <a:ln w="9525">
            <a:noFill/>
            <a:miter lim="800000"/>
            <a:headEnd/>
            <a:tailEnd/>
          </a:ln>
        </p:spPr>
        <p:txBody>
          <a:bodyPr wrap="square" lIns="0" tIns="0" rIns="0" bIns="0">
            <a:spAutoFit/>
          </a:bodyPr>
          <a:lstStyle/>
          <a:p>
            <a:pPr>
              <a:buSzPct val="37000"/>
              <a:tabLst>
                <a:tab pos="723900" algn="l"/>
                <a:tab pos="1447800" algn="l"/>
                <a:tab pos="2171700" algn="l"/>
                <a:tab pos="2895600" algn="l"/>
                <a:tab pos="3619500" algn="l"/>
              </a:tabLst>
            </a:pPr>
            <a:r>
              <a:rPr lang="en-GB" sz="2800" dirty="0">
                <a:latin typeface="Helvetica" charset="0"/>
              </a:rPr>
              <a:t>ODBC</a:t>
            </a:r>
          </a:p>
        </p:txBody>
      </p:sp>
      <p:sp>
        <p:nvSpPr>
          <p:cNvPr id="6" name="Line 1"/>
          <p:cNvSpPr>
            <a:spLocks noChangeShapeType="1"/>
          </p:cNvSpPr>
          <p:nvPr/>
        </p:nvSpPr>
        <p:spPr bwMode="auto">
          <a:xfrm>
            <a:off x="620713" y="1027113"/>
            <a:ext cx="8778875" cy="0"/>
          </a:xfrm>
          <a:prstGeom prst="line">
            <a:avLst/>
          </a:prstGeom>
          <a:noFill/>
          <a:ln w="54720">
            <a:solidFill>
              <a:srgbClr val="000000"/>
            </a:solidFill>
            <a:round/>
            <a:headEnd/>
            <a:tailEnd/>
          </a:ln>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754428" y="422251"/>
            <a:ext cx="2293898"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a:latin typeface="Helvetica" charset="0"/>
              </a:rPr>
              <a:t>JDBC - ODBC</a:t>
            </a:r>
          </a:p>
        </p:txBody>
      </p:sp>
      <p:sp>
        <p:nvSpPr>
          <p:cNvPr id="3074" name="Line 2"/>
          <p:cNvSpPr>
            <a:spLocks noChangeShapeType="1"/>
          </p:cNvSpPr>
          <p:nvPr/>
        </p:nvSpPr>
        <p:spPr bwMode="auto">
          <a:xfrm>
            <a:off x="590550" y="1049338"/>
            <a:ext cx="8780463" cy="0"/>
          </a:xfrm>
          <a:prstGeom prst="line">
            <a:avLst/>
          </a:prstGeom>
          <a:noFill/>
          <a:ln w="54720">
            <a:solidFill>
              <a:srgbClr val="000000"/>
            </a:solidFill>
            <a:round/>
            <a:headEnd/>
            <a:tailEnd/>
          </a:ln>
        </p:spPr>
        <p:txBody>
          <a:bodyPr/>
          <a:lstStyle/>
          <a:p>
            <a:endParaRPr lang="en-IN"/>
          </a:p>
        </p:txBody>
      </p:sp>
      <p:sp>
        <p:nvSpPr>
          <p:cNvPr id="3075" name="Text Box 3"/>
          <p:cNvSpPr txBox="1">
            <a:spLocks noChangeArrowheads="1"/>
          </p:cNvSpPr>
          <p:nvPr/>
        </p:nvSpPr>
        <p:spPr bwMode="auto">
          <a:xfrm>
            <a:off x="325404" y="1350945"/>
            <a:ext cx="9358378" cy="6340197"/>
          </a:xfrm>
          <a:prstGeom prst="rect">
            <a:avLst/>
          </a:prstGeom>
          <a:noFill/>
          <a:ln w="9525">
            <a:noFill/>
            <a:miter lim="800000"/>
            <a:headEnd/>
            <a:tailEnd/>
          </a:ln>
        </p:spPr>
        <p:txBody>
          <a:bodyPr wrap="square" lIns="0" tIns="0" rIns="0" bIns="0">
            <a:spAutoFit/>
          </a:bodyPr>
          <a:lstStyle/>
          <a:p>
            <a:pPr lvl="1">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a:cs typeface="Times New Roman" pitchFamily="18" charset="0"/>
              </a:rPr>
              <a:t> </a:t>
            </a:r>
            <a:r>
              <a:rPr lang="en-US" sz="1800" b="1" dirty="0">
                <a:solidFill>
                  <a:srgbClr val="0070C0"/>
                </a:solidFill>
                <a:cs typeface="Times New Roman" pitchFamily="18" charset="0"/>
              </a:rPr>
              <a:t>ODBC</a:t>
            </a:r>
            <a:r>
              <a:rPr lang="en-US" sz="1800" dirty="0">
                <a:cs typeface="Times New Roman" pitchFamily="18" charset="0"/>
              </a:rPr>
              <a:t> is an interface that does not depend on a specific programming language or a database system or an operating system. It can be used to write applications that can query data from any database, regardless of the environment it is running on or the type of DBMS it uses. </a:t>
            </a:r>
          </a:p>
          <a:p>
            <a:pPr lvl="1">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a:cs typeface="Times New Roman" pitchFamily="18" charset="0"/>
              </a:rPr>
              <a:t>Major advantage of having ODBC as a universal middleware between an application and a database is that every time the database specification changes, the software does not need to be updated. Only an update to the ODBC driver would be sufficient. Most commonly used with C, C++,C#, VB</a:t>
            </a:r>
          </a:p>
          <a:p>
            <a:pPr lvl="1">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800" dirty="0">
              <a:cs typeface="Times New Roman" pitchFamily="18" charset="0"/>
            </a:endParaRPr>
          </a:p>
          <a:p>
            <a:pPr lvl="1">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b="1" dirty="0">
                <a:solidFill>
                  <a:srgbClr val="0070C0"/>
                </a:solidFill>
                <a:cs typeface="Times New Roman" pitchFamily="18" charset="0"/>
              </a:rPr>
              <a:t>JDBC</a:t>
            </a:r>
            <a:r>
              <a:rPr lang="en-US" sz="1800" dirty="0">
                <a:cs typeface="Times New Roman" pitchFamily="18" charset="0"/>
              </a:rPr>
              <a:t> is a data API for the </a:t>
            </a:r>
            <a:r>
              <a:rPr lang="en-US" sz="1800" b="1" dirty="0">
                <a:solidFill>
                  <a:srgbClr val="0070C0"/>
                </a:solidFill>
                <a:cs typeface="Times New Roman" pitchFamily="18" charset="0"/>
              </a:rPr>
              <a:t>Java programming language</a:t>
            </a:r>
            <a:r>
              <a:rPr lang="en-US" sz="1800" dirty="0">
                <a:solidFill>
                  <a:srgbClr val="0070C0"/>
                </a:solidFill>
                <a:cs typeface="Times New Roman" pitchFamily="18" charset="0"/>
              </a:rPr>
              <a:t>. </a:t>
            </a:r>
            <a:r>
              <a:rPr lang="en-US" sz="1800" dirty="0">
                <a:cs typeface="Times New Roman" pitchFamily="18" charset="0"/>
              </a:rPr>
              <a:t>It is an interface that helps a client to access a database system, by providing methods to query and update data in the databases. JDBC is more suitable for object oriented databases.</a:t>
            </a:r>
          </a:p>
          <a:p>
            <a:pPr lvl="1">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800" dirty="0">
              <a:cs typeface="Times New Roman" pitchFamily="18" charset="0"/>
            </a:endParaRPr>
          </a:p>
          <a:p>
            <a:pPr lvl="1">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a:cs typeface="Times New Roman" pitchFamily="18" charset="0"/>
              </a:rPr>
              <a:t>The application connections to the database server establishing a session; executes a series of  statements;  and finally disconnects the session.</a:t>
            </a:r>
          </a:p>
          <a:p>
            <a:pPr lvl="1">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800" dirty="0">
              <a:cs typeface="Times New Roman" pitchFamily="18" charset="0"/>
            </a:endParaRPr>
          </a:p>
          <a:p>
            <a:pPr lvl="1">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a:t>The point that fundamentally differentiates JDBC and ODBC is that </a:t>
            </a:r>
            <a:r>
              <a:rPr lang="en-US" sz="1800" b="1" dirty="0"/>
              <a:t>JDBC</a:t>
            </a:r>
            <a:r>
              <a:rPr lang="en-US" sz="1800" dirty="0"/>
              <a:t> is language dependent and it is Java specific whereas, the </a:t>
            </a:r>
            <a:r>
              <a:rPr lang="en-US" sz="1800" b="1" dirty="0"/>
              <a:t>ODBC</a:t>
            </a:r>
            <a:r>
              <a:rPr lang="en-US" sz="1800" dirty="0"/>
              <a:t> is a language independent.</a:t>
            </a:r>
            <a:endParaRPr lang="en-US" sz="1800" dirty="0">
              <a:cs typeface="Times New Roman" pitchFamily="18" charset="0"/>
            </a:endParaRPr>
          </a:p>
          <a:p>
            <a:pPr lvl="1">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800" dirty="0">
              <a:cs typeface="Times New Roman" pitchFamily="18" charset="0"/>
            </a:endParaRPr>
          </a:p>
          <a:p>
            <a:pPr lvl="1">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800" dirty="0">
              <a:cs typeface="Times New Roman" pitchFamily="18" charset="0"/>
            </a:endParaRPr>
          </a:p>
          <a:p>
            <a:pPr lvl="1">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p:txBody>
      </p:sp>
      <p:sp>
        <p:nvSpPr>
          <p:cNvPr id="5" name="Rectangle 4"/>
          <p:cNvSpPr/>
          <p:nvPr/>
        </p:nvSpPr>
        <p:spPr>
          <a:xfrm>
            <a:off x="4909507" y="3549006"/>
            <a:ext cx="261610" cy="461665"/>
          </a:xfrm>
          <a:prstGeom prst="rect">
            <a:avLst/>
          </a:prstGeom>
        </p:spPr>
        <p:txBody>
          <a:bodyPr wrap="none">
            <a:spAutoFit/>
          </a:bodyPr>
          <a:lstStyle/>
          <a:p>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25866" y="303214"/>
            <a:ext cx="1357322" cy="690542"/>
          </a:xfrm>
        </p:spPr>
        <p:txBody>
          <a:bodyPr lIns="100794" tIns="50397" rIns="100794" bIns="50397"/>
          <a:lstStyle/>
          <a:p>
            <a:pPr eaLnBrk="1" hangingPunct="1"/>
            <a:r>
              <a:rPr lang="en-US" altLang="ko-KR" sz="2800" dirty="0">
                <a:latin typeface="Helvetica" pitchFamily="34" charset="0"/>
              </a:rPr>
              <a:t>ODBC </a:t>
            </a:r>
            <a:r>
              <a:rPr lang="en-US" altLang="ko-KR" dirty="0">
                <a:latin typeface="Helvetica" pitchFamily="34" charset="0"/>
              </a:rPr>
              <a:t> </a:t>
            </a:r>
          </a:p>
        </p:txBody>
      </p:sp>
      <p:sp>
        <p:nvSpPr>
          <p:cNvPr id="427011" name="Rectangle 3"/>
          <p:cNvSpPr>
            <a:spLocks noGrp="1" noChangeArrowheads="1"/>
          </p:cNvSpPr>
          <p:nvPr>
            <p:ph type="body" idx="1"/>
          </p:nvPr>
        </p:nvSpPr>
        <p:spPr>
          <a:xfrm>
            <a:off x="253966" y="1208069"/>
            <a:ext cx="9572692" cy="6000792"/>
          </a:xfrm>
        </p:spPr>
        <p:txBody>
          <a:bodyPr lIns="100794" tIns="50397" rIns="100794" bIns="50397"/>
          <a:lstStyle/>
          <a:p>
            <a:pPr eaLnBrk="1" hangingPunct="1">
              <a:lnSpc>
                <a:spcPct val="80000"/>
              </a:lnSpc>
            </a:pPr>
            <a:br>
              <a:rPr lang="en-US" altLang="ko-KR" sz="2000" dirty="0">
                <a:latin typeface="Times New Roman" pitchFamily="18" charset="0"/>
                <a:cs typeface="Times New Roman" pitchFamily="18" charset="0"/>
              </a:rPr>
            </a:br>
            <a:endParaRPr lang="en-US" altLang="ko-KR" sz="2000" dirty="0">
              <a:latin typeface="Times New Roman" pitchFamily="18" charset="0"/>
              <a:cs typeface="Times New Roman" pitchFamily="18" charset="0"/>
            </a:endParaRPr>
          </a:p>
          <a:p>
            <a:pPr eaLnBrk="1" hangingPunct="1">
              <a:lnSpc>
                <a:spcPct val="80000"/>
              </a:lnSpc>
            </a:pPr>
            <a:r>
              <a:rPr lang="en-US" altLang="ko-KR" sz="2000" dirty="0">
                <a:latin typeface="Times New Roman" pitchFamily="18" charset="0"/>
                <a:cs typeface="Times New Roman" pitchFamily="18" charset="0"/>
              </a:rPr>
              <a:t>By default, each SQL statement is treated as a separate transaction that is committed automatically</a:t>
            </a:r>
          </a:p>
          <a:p>
            <a:pPr lvl="1" eaLnBrk="1" hangingPunct="1">
              <a:lnSpc>
                <a:spcPct val="80000"/>
              </a:lnSpc>
            </a:pPr>
            <a:r>
              <a:rPr lang="en-US" altLang="ko-KR" sz="2000" dirty="0">
                <a:latin typeface="Times New Roman" pitchFamily="18" charset="0"/>
                <a:cs typeface="Times New Roman" pitchFamily="18" charset="0"/>
              </a:rPr>
              <a:t>Can turn off automatic commit on a connection</a:t>
            </a:r>
          </a:p>
          <a:p>
            <a:pPr lvl="2" eaLnBrk="1" hangingPunct="1">
              <a:lnSpc>
                <a:spcPct val="80000"/>
              </a:lnSpc>
            </a:pPr>
            <a:r>
              <a:rPr lang="en-US" altLang="ko-KR" sz="2000" dirty="0" err="1">
                <a:latin typeface="Times New Roman" pitchFamily="18" charset="0"/>
                <a:cs typeface="Times New Roman" pitchFamily="18" charset="0"/>
              </a:rPr>
              <a:t>SQLSetConnectOption</a:t>
            </a:r>
            <a:r>
              <a:rPr lang="en-US" altLang="ko-KR" sz="2000" dirty="0">
                <a:latin typeface="Times New Roman" pitchFamily="18" charset="0"/>
                <a:cs typeface="Times New Roman" pitchFamily="18" charset="0"/>
              </a:rPr>
              <a:t>(</a:t>
            </a:r>
            <a:r>
              <a:rPr lang="en-US" altLang="ko-KR" sz="2000" dirty="0" err="1">
                <a:latin typeface="Times New Roman" pitchFamily="18" charset="0"/>
                <a:cs typeface="Times New Roman" pitchFamily="18" charset="0"/>
              </a:rPr>
              <a:t>conn</a:t>
            </a:r>
            <a:r>
              <a:rPr lang="en-US" altLang="ko-KR" sz="2000" dirty="0">
                <a:latin typeface="Times New Roman" pitchFamily="18" charset="0"/>
                <a:cs typeface="Times New Roman" pitchFamily="18" charset="0"/>
              </a:rPr>
              <a:t>, SQL_AUTOCOMMIT, 0) </a:t>
            </a:r>
          </a:p>
          <a:p>
            <a:pPr lvl="1" eaLnBrk="1" hangingPunct="1">
              <a:lnSpc>
                <a:spcPct val="80000"/>
              </a:lnSpc>
            </a:pPr>
            <a:r>
              <a:rPr lang="en-US" altLang="ko-KR" sz="2000" dirty="0">
                <a:latin typeface="Times New Roman" pitchFamily="18" charset="0"/>
                <a:cs typeface="Times New Roman" pitchFamily="18" charset="0"/>
              </a:rPr>
              <a:t>Transactions must then be committed or rolled back explicitly by </a:t>
            </a:r>
          </a:p>
          <a:p>
            <a:pPr lvl="2" eaLnBrk="1" hangingPunct="1">
              <a:lnSpc>
                <a:spcPct val="80000"/>
              </a:lnSpc>
            </a:pPr>
            <a:r>
              <a:rPr lang="en-US" altLang="ko-KR" sz="2000" dirty="0" err="1">
                <a:latin typeface="Times New Roman" pitchFamily="18" charset="0"/>
                <a:cs typeface="Times New Roman" pitchFamily="18" charset="0"/>
              </a:rPr>
              <a:t>SQLTransact</a:t>
            </a:r>
            <a:r>
              <a:rPr lang="en-US" altLang="ko-KR" sz="2000" dirty="0">
                <a:latin typeface="Times New Roman" pitchFamily="18" charset="0"/>
                <a:cs typeface="Times New Roman" pitchFamily="18" charset="0"/>
              </a:rPr>
              <a:t>(</a:t>
            </a:r>
            <a:r>
              <a:rPr lang="en-US" altLang="ko-KR" sz="2000" dirty="0" err="1">
                <a:latin typeface="Times New Roman" pitchFamily="18" charset="0"/>
                <a:cs typeface="Times New Roman" pitchFamily="18" charset="0"/>
              </a:rPr>
              <a:t>conn</a:t>
            </a:r>
            <a:r>
              <a:rPr lang="en-US" altLang="ko-KR" sz="2000" dirty="0">
                <a:latin typeface="Times New Roman" pitchFamily="18" charset="0"/>
                <a:cs typeface="Times New Roman" pitchFamily="18" charset="0"/>
              </a:rPr>
              <a:t>, SQL_COMMIT) or</a:t>
            </a:r>
          </a:p>
          <a:p>
            <a:pPr lvl="2" eaLnBrk="1" hangingPunct="1">
              <a:lnSpc>
                <a:spcPct val="80000"/>
              </a:lnSpc>
            </a:pPr>
            <a:r>
              <a:rPr lang="en-US" altLang="ko-KR" sz="2000" dirty="0" err="1">
                <a:latin typeface="Times New Roman" pitchFamily="18" charset="0"/>
                <a:cs typeface="Times New Roman" pitchFamily="18" charset="0"/>
              </a:rPr>
              <a:t>SQLTransact</a:t>
            </a:r>
            <a:r>
              <a:rPr lang="en-US" altLang="ko-KR" sz="2000" dirty="0">
                <a:latin typeface="Times New Roman" pitchFamily="18" charset="0"/>
                <a:cs typeface="Times New Roman" pitchFamily="18" charset="0"/>
              </a:rPr>
              <a:t>(</a:t>
            </a:r>
            <a:r>
              <a:rPr lang="en-US" altLang="ko-KR" sz="2000" dirty="0" err="1">
                <a:latin typeface="Times New Roman" pitchFamily="18" charset="0"/>
                <a:cs typeface="Times New Roman" pitchFamily="18" charset="0"/>
              </a:rPr>
              <a:t>conn</a:t>
            </a:r>
            <a:r>
              <a:rPr lang="en-US" altLang="ko-KR" sz="2000" dirty="0">
                <a:latin typeface="Times New Roman" pitchFamily="18" charset="0"/>
                <a:cs typeface="Times New Roman" pitchFamily="18" charset="0"/>
              </a:rPr>
              <a:t>, SQL_ROLLBACK)</a:t>
            </a:r>
          </a:p>
        </p:txBody>
      </p:sp>
      <p:sp>
        <p:nvSpPr>
          <p:cNvPr id="4" name="Line 1"/>
          <p:cNvSpPr>
            <a:spLocks noChangeShapeType="1"/>
          </p:cNvSpPr>
          <p:nvPr/>
        </p:nvSpPr>
        <p:spPr bwMode="auto">
          <a:xfrm>
            <a:off x="620713" y="1027113"/>
            <a:ext cx="8778875" cy="0"/>
          </a:xfrm>
          <a:prstGeom prst="line">
            <a:avLst/>
          </a:prstGeom>
          <a:noFill/>
          <a:ln w="54720">
            <a:solidFill>
              <a:srgbClr val="000000"/>
            </a:solidFill>
            <a:round/>
            <a:headEnd/>
            <a:tailEn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blinds(horizontal)">
                                      <p:cBhvr>
                                        <p:cTn id="7" dur="500"/>
                                        <p:tgtEl>
                                          <p:spTgt spid="427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7011">
                                            <p:txEl>
                                              <p:pRg st="1" end="1"/>
                                            </p:txEl>
                                          </p:spTgt>
                                        </p:tgtEl>
                                        <p:attrNameLst>
                                          <p:attrName>style.visibility</p:attrName>
                                        </p:attrNameLst>
                                      </p:cBhvr>
                                      <p:to>
                                        <p:strVal val="visible"/>
                                      </p:to>
                                    </p:set>
                                    <p:animEffect transition="in" filter="blinds(horizontal)">
                                      <p:cBhvr>
                                        <p:cTn id="12" dur="500"/>
                                        <p:tgtEl>
                                          <p:spTgt spid="42701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27011">
                                            <p:txEl>
                                              <p:pRg st="2" end="2"/>
                                            </p:txEl>
                                          </p:spTgt>
                                        </p:tgtEl>
                                        <p:attrNameLst>
                                          <p:attrName>style.visibility</p:attrName>
                                        </p:attrNameLst>
                                      </p:cBhvr>
                                      <p:to>
                                        <p:strVal val="visible"/>
                                      </p:to>
                                    </p:set>
                                    <p:animEffect transition="in" filter="blinds(horizontal)">
                                      <p:cBhvr>
                                        <p:cTn id="15" dur="500"/>
                                        <p:tgtEl>
                                          <p:spTgt spid="42701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27011">
                                            <p:txEl>
                                              <p:pRg st="3" end="3"/>
                                            </p:txEl>
                                          </p:spTgt>
                                        </p:tgtEl>
                                        <p:attrNameLst>
                                          <p:attrName>style.visibility</p:attrName>
                                        </p:attrNameLst>
                                      </p:cBhvr>
                                      <p:to>
                                        <p:strVal val="visible"/>
                                      </p:to>
                                    </p:set>
                                    <p:animEffect transition="in" filter="blinds(horizontal)">
                                      <p:cBhvr>
                                        <p:cTn id="18" dur="500"/>
                                        <p:tgtEl>
                                          <p:spTgt spid="42701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27011">
                                            <p:txEl>
                                              <p:pRg st="4" end="4"/>
                                            </p:txEl>
                                          </p:spTgt>
                                        </p:tgtEl>
                                        <p:attrNameLst>
                                          <p:attrName>style.visibility</p:attrName>
                                        </p:attrNameLst>
                                      </p:cBhvr>
                                      <p:to>
                                        <p:strVal val="visible"/>
                                      </p:to>
                                    </p:set>
                                    <p:animEffect transition="in" filter="blinds(horizontal)">
                                      <p:cBhvr>
                                        <p:cTn id="21" dur="500"/>
                                        <p:tgtEl>
                                          <p:spTgt spid="42701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27011">
                                            <p:txEl>
                                              <p:pRg st="5" end="5"/>
                                            </p:txEl>
                                          </p:spTgt>
                                        </p:tgtEl>
                                        <p:attrNameLst>
                                          <p:attrName>style.visibility</p:attrName>
                                        </p:attrNameLst>
                                      </p:cBhvr>
                                      <p:to>
                                        <p:strVal val="visible"/>
                                      </p:to>
                                    </p:set>
                                    <p:animEffect transition="in" filter="blinds(horizontal)">
                                      <p:cBhvr>
                                        <p:cTn id="24" dur="500"/>
                                        <p:tgtEl>
                                          <p:spTgt spid="42701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27011">
                                            <p:txEl>
                                              <p:pRg st="6" end="6"/>
                                            </p:txEl>
                                          </p:spTgt>
                                        </p:tgtEl>
                                        <p:attrNameLst>
                                          <p:attrName>style.visibility</p:attrName>
                                        </p:attrNameLst>
                                      </p:cBhvr>
                                      <p:to>
                                        <p:strVal val="visible"/>
                                      </p:to>
                                    </p:set>
                                    <p:animEffect transition="in" filter="blinds(horizontal)">
                                      <p:cBhvr>
                                        <p:cTn id="27" dur="500"/>
                                        <p:tgtEl>
                                          <p:spTgt spid="427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754428" y="422251"/>
            <a:ext cx="2293898"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a:latin typeface="Helvetica" charset="0"/>
              </a:rPr>
              <a:t>JDBC - ODBC</a:t>
            </a:r>
          </a:p>
        </p:txBody>
      </p:sp>
      <p:sp>
        <p:nvSpPr>
          <p:cNvPr id="3074" name="Line 2"/>
          <p:cNvSpPr>
            <a:spLocks noChangeShapeType="1"/>
          </p:cNvSpPr>
          <p:nvPr/>
        </p:nvSpPr>
        <p:spPr bwMode="auto">
          <a:xfrm>
            <a:off x="590550" y="1049338"/>
            <a:ext cx="8780463" cy="0"/>
          </a:xfrm>
          <a:prstGeom prst="line">
            <a:avLst/>
          </a:prstGeom>
          <a:noFill/>
          <a:ln w="54720">
            <a:solidFill>
              <a:srgbClr val="000000"/>
            </a:solidFill>
            <a:round/>
            <a:headEnd/>
            <a:tailEnd/>
          </a:ln>
        </p:spPr>
        <p:txBody>
          <a:bodyPr/>
          <a:lstStyle/>
          <a:p>
            <a:endParaRPr lang="en-IN"/>
          </a:p>
        </p:txBody>
      </p:sp>
      <p:sp>
        <p:nvSpPr>
          <p:cNvPr id="3075" name="Text Box 3"/>
          <p:cNvSpPr txBox="1">
            <a:spLocks noChangeArrowheads="1"/>
          </p:cNvSpPr>
          <p:nvPr/>
        </p:nvSpPr>
        <p:spPr bwMode="auto">
          <a:xfrm>
            <a:off x="325404" y="1350945"/>
            <a:ext cx="9358378" cy="1369606"/>
          </a:xfrm>
          <a:prstGeom prst="rect">
            <a:avLst/>
          </a:prstGeom>
          <a:noFill/>
          <a:ln w="9525">
            <a:noFill/>
            <a:miter lim="800000"/>
            <a:headEnd/>
            <a:tailEnd/>
          </a:ln>
        </p:spPr>
        <p:txBody>
          <a:bodyPr wrap="square" lIns="0" tIns="0" rIns="0" bIns="0">
            <a:spAutoFit/>
          </a:bodyPr>
          <a:lstStyle/>
          <a:p>
            <a:pPr>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a:cs typeface="Times New Roman" pitchFamily="18" charset="0"/>
              </a:rPr>
              <a:t> </a:t>
            </a:r>
          </a:p>
          <a:p>
            <a:pPr>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800" dirty="0">
              <a:cs typeface="Times New Roman" pitchFamily="18" charset="0"/>
            </a:endParaRPr>
          </a:p>
          <a:p>
            <a:pPr>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800" dirty="0">
              <a:cs typeface="Times New Roman" pitchFamily="18" charset="0"/>
            </a:endParaRPr>
          </a:p>
          <a:p>
            <a:pPr>
              <a:spcBef>
                <a:spcPts val="55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p:txBody>
      </p:sp>
      <p:sp>
        <p:nvSpPr>
          <p:cNvPr id="5" name="Rectangle 4"/>
          <p:cNvSpPr/>
          <p:nvPr/>
        </p:nvSpPr>
        <p:spPr>
          <a:xfrm>
            <a:off x="4909507" y="3549006"/>
            <a:ext cx="261610" cy="461665"/>
          </a:xfrm>
          <a:prstGeom prst="rect">
            <a:avLst/>
          </a:prstGeom>
        </p:spPr>
        <p:txBody>
          <a:bodyPr wrap="none">
            <a:spAutoFit/>
          </a:bodyPr>
          <a:lstStyle/>
          <a:p>
            <a:r>
              <a:rPr lang="en-US" dirty="0"/>
              <a:t> </a:t>
            </a:r>
          </a:p>
        </p:txBody>
      </p:sp>
      <p:sp>
        <p:nvSpPr>
          <p:cNvPr id="6" name="Rectangle 5"/>
          <p:cNvSpPr/>
          <p:nvPr/>
        </p:nvSpPr>
        <p:spPr>
          <a:xfrm>
            <a:off x="396842" y="1279507"/>
            <a:ext cx="9072626" cy="5632311"/>
          </a:xfrm>
          <a:prstGeom prst="rect">
            <a:avLst/>
          </a:prstGeom>
        </p:spPr>
        <p:txBody>
          <a:bodyPr wrap="square">
            <a:spAutoFit/>
          </a:bodyPr>
          <a:lstStyle/>
          <a:p>
            <a:r>
              <a:rPr lang="en-US" dirty="0"/>
              <a:t>Java programmers can use JDBC-to-ODBC bridge to talk to any ODBC compliant database.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p:cNvPicPr>
            <a:picLocks noChangeAspect="1" noChangeArrowheads="1"/>
          </p:cNvPicPr>
          <p:nvPr/>
        </p:nvPicPr>
        <p:blipFill>
          <a:blip r:embed="rId3"/>
          <a:srcRect/>
          <a:stretch>
            <a:fillRect/>
          </a:stretch>
        </p:blipFill>
        <p:spPr bwMode="auto">
          <a:xfrm>
            <a:off x="1254098" y="2708267"/>
            <a:ext cx="6886575" cy="35337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Line 1"/>
          <p:cNvSpPr>
            <a:spLocks noChangeShapeType="1"/>
          </p:cNvSpPr>
          <p:nvPr/>
        </p:nvSpPr>
        <p:spPr bwMode="auto">
          <a:xfrm>
            <a:off x="620713" y="1027113"/>
            <a:ext cx="8778875" cy="0"/>
          </a:xfrm>
          <a:prstGeom prst="line">
            <a:avLst/>
          </a:prstGeom>
          <a:noFill/>
          <a:ln w="54720">
            <a:solidFill>
              <a:srgbClr val="000000"/>
            </a:solidFill>
            <a:round/>
            <a:headEnd/>
            <a:tailEnd/>
          </a:ln>
        </p:spPr>
        <p:txBody>
          <a:bodyPr/>
          <a:lstStyle/>
          <a:p>
            <a:endParaRPr lang="en-IN"/>
          </a:p>
        </p:txBody>
      </p:sp>
      <p:sp>
        <p:nvSpPr>
          <p:cNvPr id="4098" name="Text Box 2"/>
          <p:cNvSpPr txBox="1">
            <a:spLocks noChangeArrowheads="1"/>
          </p:cNvSpPr>
          <p:nvPr/>
        </p:nvSpPr>
        <p:spPr bwMode="auto">
          <a:xfrm>
            <a:off x="688975" y="1314450"/>
            <a:ext cx="8851931" cy="4893647"/>
          </a:xfrm>
          <a:prstGeom prst="rect">
            <a:avLst/>
          </a:prstGeom>
          <a:noFill/>
          <a:ln w="9525">
            <a:noFill/>
            <a:miter lim="800000"/>
            <a:headEnd/>
            <a:tailEnd/>
          </a:ln>
        </p:spPr>
        <p:txBody>
          <a:bodyPr wrap="square" lIns="0" tIns="0" rIns="0" bIns="0">
            <a:spAutoFit/>
          </a:bodyPr>
          <a:lstStyle/>
          <a:p>
            <a:pPr marL="214313" indent="-214313">
              <a:buClr>
                <a:srgbClr val="000000"/>
              </a:buClr>
              <a:buSzPct val="57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solidFill>
                <a:srgbClr val="000000"/>
              </a:solidFill>
              <a:cs typeface="Times New Roman" pitchFamily="18" charset="0"/>
            </a:endParaRPr>
          </a:p>
          <a:p>
            <a:pPr marL="214313" indent="-214313">
              <a:buClr>
                <a:srgbClr val="000000"/>
              </a:buClr>
              <a:buSzPct val="57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JDBC provides Java applications with access to most database systems via SQL</a:t>
            </a:r>
          </a:p>
          <a:p>
            <a:pPr marL="646113" lvl="2" indent="-215900">
              <a:buSzPct val="108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4313" indent="-214313">
              <a:buClr>
                <a:srgbClr val="000000"/>
              </a:buClr>
              <a:buSzPct val="57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The architecture and API closely resemble Microsoft's ODBC</a:t>
            </a:r>
          </a:p>
          <a:p>
            <a:pPr marL="214313" indent="-214313">
              <a:buClr>
                <a:srgbClr val="000000"/>
              </a:buClr>
              <a:buSzPct val="331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4313" indent="-214313">
              <a:buClr>
                <a:srgbClr val="000000"/>
              </a:buClr>
              <a:buSzPct val="57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JDBC 1.0 was originally introduced into Java 1.1</a:t>
            </a:r>
          </a:p>
          <a:p>
            <a:pPr marL="887413" lvl="2"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JDBC 2.0 was added to Java 1.2</a:t>
            </a:r>
          </a:p>
          <a:p>
            <a:pPr marL="430213" lvl="1" indent="-215900">
              <a:buClr>
                <a:srgbClr val="000000"/>
              </a:buClr>
              <a:buSzPct val="331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4313" indent="-214313">
              <a:buClr>
                <a:srgbClr val="000000"/>
              </a:buClr>
              <a:buSzPct val="57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JDBC is based on SQL-92</a:t>
            </a:r>
          </a:p>
          <a:p>
            <a:pPr marL="214313" indent="-214313">
              <a:buClr>
                <a:srgbClr val="000000"/>
              </a:buClr>
              <a:buSzPct val="57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4313" indent="-214313">
              <a:buClr>
                <a:srgbClr val="000000"/>
              </a:buClr>
              <a:buSzPct val="57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JDBC classes are contained within the </a:t>
            </a:r>
            <a:r>
              <a:rPr lang="en-GB" sz="2000" b="1" dirty="0">
                <a:solidFill>
                  <a:srgbClr val="0070C0"/>
                </a:solidFill>
                <a:cs typeface="Times New Roman" pitchFamily="18" charset="0"/>
              </a:rPr>
              <a:t>java.sql</a:t>
            </a:r>
            <a:r>
              <a:rPr lang="en-GB" sz="2000" dirty="0">
                <a:solidFill>
                  <a:srgbClr val="000000"/>
                </a:solidFill>
                <a:cs typeface="Times New Roman" pitchFamily="18" charset="0"/>
              </a:rPr>
              <a:t> package</a:t>
            </a: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It has a combination of classes and interfaces which contain methods for:</a:t>
            </a:r>
          </a:p>
          <a:p>
            <a:pPr marL="887413" lvl="2"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Connecting to a remote database</a:t>
            </a:r>
          </a:p>
          <a:p>
            <a:pPr marL="887413" lvl="2"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Executing SQL statements</a:t>
            </a:r>
          </a:p>
          <a:p>
            <a:pPr marL="887413" lvl="2"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Transaction management and Exception Handing</a:t>
            </a:r>
          </a:p>
          <a:p>
            <a:pPr marL="430213" lvl="1"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800" dirty="0">
              <a:solidFill>
                <a:srgbClr val="000000"/>
              </a:solidFill>
              <a:cs typeface="Times New Roman" pitchFamily="18" charset="0"/>
            </a:endParaRPr>
          </a:p>
        </p:txBody>
      </p:sp>
      <p:sp>
        <p:nvSpPr>
          <p:cNvPr id="4099" name="Text Box 3"/>
          <p:cNvSpPr txBox="1">
            <a:spLocks noChangeArrowheads="1"/>
          </p:cNvSpPr>
          <p:nvPr/>
        </p:nvSpPr>
        <p:spPr bwMode="auto">
          <a:xfrm>
            <a:off x="3616325" y="503238"/>
            <a:ext cx="3805238" cy="409575"/>
          </a:xfrm>
          <a:prstGeom prst="rect">
            <a:avLst/>
          </a:prstGeom>
          <a:noFill/>
          <a:ln w="9525">
            <a:noFill/>
            <a:miter lim="800000"/>
            <a:headEnd/>
            <a:tailEnd/>
          </a:ln>
        </p:spPr>
        <p:txBody>
          <a:bodyPr lIns="0" tIns="0" rIns="0" bIns="0">
            <a:spAutoFit/>
          </a:bodyPr>
          <a:lstStyle/>
          <a:p>
            <a:pPr>
              <a:buSzPct val="37000"/>
              <a:tabLst>
                <a:tab pos="723900" algn="l"/>
                <a:tab pos="1447800" algn="l"/>
                <a:tab pos="2171700" algn="l"/>
                <a:tab pos="2895600" algn="l"/>
                <a:tab pos="3619500" algn="l"/>
              </a:tabLst>
            </a:pPr>
            <a:r>
              <a:rPr lang="en-GB" sz="2800">
                <a:latin typeface="Helvetica" charset="0"/>
              </a:rPr>
              <a:t>What is JDBC?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Line 1"/>
          <p:cNvSpPr>
            <a:spLocks noChangeShapeType="1"/>
          </p:cNvSpPr>
          <p:nvPr/>
        </p:nvSpPr>
        <p:spPr bwMode="auto">
          <a:xfrm>
            <a:off x="4764088" y="3887788"/>
            <a:ext cx="0" cy="1200150"/>
          </a:xfrm>
          <a:prstGeom prst="line">
            <a:avLst/>
          </a:prstGeom>
          <a:noFill/>
          <a:ln w="9525">
            <a:solidFill>
              <a:srgbClr val="000000"/>
            </a:solidFill>
            <a:round/>
            <a:headEnd/>
            <a:tailEnd/>
          </a:ln>
        </p:spPr>
        <p:txBody>
          <a:bodyPr/>
          <a:lstStyle/>
          <a:p>
            <a:endParaRPr lang="en-IN"/>
          </a:p>
        </p:txBody>
      </p:sp>
      <p:sp>
        <p:nvSpPr>
          <p:cNvPr id="6146" name="Line 2"/>
          <p:cNvSpPr>
            <a:spLocks noChangeShapeType="1"/>
          </p:cNvSpPr>
          <p:nvPr/>
        </p:nvSpPr>
        <p:spPr bwMode="auto">
          <a:xfrm>
            <a:off x="3890963" y="5348288"/>
            <a:ext cx="0" cy="457200"/>
          </a:xfrm>
          <a:prstGeom prst="line">
            <a:avLst/>
          </a:prstGeom>
          <a:noFill/>
          <a:ln w="9525">
            <a:solidFill>
              <a:srgbClr val="000000"/>
            </a:solidFill>
            <a:round/>
            <a:headEnd/>
            <a:tailEnd/>
          </a:ln>
        </p:spPr>
        <p:txBody>
          <a:bodyPr/>
          <a:lstStyle/>
          <a:p>
            <a:endParaRPr lang="en-IN"/>
          </a:p>
        </p:txBody>
      </p:sp>
      <p:sp>
        <p:nvSpPr>
          <p:cNvPr id="6147" name="Line 3"/>
          <p:cNvSpPr>
            <a:spLocks noChangeShapeType="1"/>
          </p:cNvSpPr>
          <p:nvPr/>
        </p:nvSpPr>
        <p:spPr bwMode="auto">
          <a:xfrm>
            <a:off x="5645150" y="5338763"/>
            <a:ext cx="0" cy="484187"/>
          </a:xfrm>
          <a:prstGeom prst="line">
            <a:avLst/>
          </a:prstGeom>
          <a:noFill/>
          <a:ln w="9525">
            <a:solidFill>
              <a:srgbClr val="000000"/>
            </a:solidFill>
            <a:round/>
            <a:headEnd/>
            <a:tailEnd/>
          </a:ln>
        </p:spPr>
        <p:txBody>
          <a:bodyPr/>
          <a:lstStyle/>
          <a:p>
            <a:endParaRPr lang="en-IN"/>
          </a:p>
        </p:txBody>
      </p:sp>
      <p:sp>
        <p:nvSpPr>
          <p:cNvPr id="6148" name="Line 4"/>
          <p:cNvSpPr>
            <a:spLocks noChangeShapeType="1"/>
          </p:cNvSpPr>
          <p:nvPr/>
        </p:nvSpPr>
        <p:spPr bwMode="auto">
          <a:xfrm>
            <a:off x="627063" y="1036638"/>
            <a:ext cx="8780462" cy="0"/>
          </a:xfrm>
          <a:prstGeom prst="line">
            <a:avLst/>
          </a:prstGeom>
          <a:noFill/>
          <a:ln w="54720">
            <a:solidFill>
              <a:srgbClr val="000000"/>
            </a:solidFill>
            <a:round/>
            <a:headEnd/>
            <a:tailEnd/>
          </a:ln>
        </p:spPr>
        <p:txBody>
          <a:bodyPr/>
          <a:lstStyle/>
          <a:p>
            <a:endParaRPr lang="en-IN"/>
          </a:p>
        </p:txBody>
      </p:sp>
      <p:sp>
        <p:nvSpPr>
          <p:cNvPr id="6149" name="Text Box 5"/>
          <p:cNvSpPr txBox="1">
            <a:spLocks noChangeArrowheads="1"/>
          </p:cNvSpPr>
          <p:nvPr/>
        </p:nvSpPr>
        <p:spPr bwMode="auto">
          <a:xfrm>
            <a:off x="696913" y="1323975"/>
            <a:ext cx="8670925" cy="1200329"/>
          </a:xfrm>
          <a:prstGeom prst="rect">
            <a:avLst/>
          </a:prstGeom>
          <a:noFill/>
          <a:ln w="9525">
            <a:noFill/>
            <a:miter lim="800000"/>
            <a:headEnd/>
            <a:tailEnd/>
          </a:ln>
        </p:spPr>
        <p:txBody>
          <a:bodyPr lIns="0" tIns="0" rIns="0" bIns="0">
            <a:spAutoFit/>
          </a:bodyPr>
          <a:lstStyle/>
          <a:p>
            <a:pPr marL="214313" indent="-214313">
              <a:buClr>
                <a:srgbClr val="000000"/>
              </a:buClr>
              <a:buSzPct val="57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solidFill>
                  <a:srgbClr val="000000"/>
                </a:solidFill>
                <a:latin typeface="Helvetica" charset="0"/>
              </a:rPr>
              <a:t>With JDBC, the application programmer uses the JDBC API</a:t>
            </a:r>
          </a:p>
          <a:p>
            <a:pPr marL="430213" lvl="1" indent="-215900">
              <a:buClr>
                <a:srgbClr val="000000"/>
              </a:buClr>
              <a:buSzPct val="326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000" dirty="0">
              <a:latin typeface="Helvetica" charset="0"/>
            </a:endParaRPr>
          </a:p>
          <a:p>
            <a:pPr marL="214313" indent="-214313">
              <a:buClr>
                <a:srgbClr val="000000"/>
              </a:buClr>
              <a:buSzPct val="57000"/>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solidFill>
                  <a:srgbClr val="000000"/>
                </a:solidFill>
                <a:latin typeface="Helvetica" charset="0"/>
              </a:rPr>
              <a:t>Any proprietary APIs are implemented by a JDBC driver</a:t>
            </a:r>
          </a:p>
          <a:p>
            <a:pPr marL="430213" lvl="1" indent="-215900">
              <a:buClr>
                <a:srgbClr val="000000"/>
              </a:buClr>
              <a:buSzPct val="81000"/>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latin typeface="Helvetica" charset="0"/>
              </a:rPr>
              <a:t>There are 4 types of JDBC Drivers</a:t>
            </a:r>
          </a:p>
        </p:txBody>
      </p:sp>
      <p:sp>
        <p:nvSpPr>
          <p:cNvPr id="6150" name="Text Box 6"/>
          <p:cNvSpPr txBox="1">
            <a:spLocks noChangeArrowheads="1"/>
          </p:cNvSpPr>
          <p:nvPr/>
        </p:nvSpPr>
        <p:spPr bwMode="auto">
          <a:xfrm>
            <a:off x="3287713" y="477838"/>
            <a:ext cx="5219700" cy="409575"/>
          </a:xfrm>
          <a:prstGeom prst="rect">
            <a:avLst/>
          </a:prstGeom>
          <a:noFill/>
          <a:ln w="9525">
            <a:noFill/>
            <a:miter lim="800000"/>
            <a:headEnd/>
            <a:tailEnd/>
          </a:ln>
        </p:spPr>
        <p:txBody>
          <a:bodyPr lIns="0" tIns="0" rIns="0" bIns="0">
            <a:spAutoFit/>
          </a:bodyPr>
          <a:lstStyle/>
          <a:p>
            <a:pPr>
              <a:buSzPct val="37000"/>
              <a:tabLst>
                <a:tab pos="723900" algn="l"/>
                <a:tab pos="1447800" algn="l"/>
                <a:tab pos="2171700" algn="l"/>
                <a:tab pos="2895600" algn="l"/>
                <a:tab pos="3619500" algn="l"/>
                <a:tab pos="4343400" algn="l"/>
                <a:tab pos="5067300" algn="l"/>
              </a:tabLst>
            </a:pPr>
            <a:r>
              <a:rPr lang="en-GB" sz="2800">
                <a:latin typeface="Helvetica" charset="0"/>
              </a:rPr>
              <a:t>JDBC Architecture</a:t>
            </a:r>
          </a:p>
        </p:txBody>
      </p:sp>
      <p:sp>
        <p:nvSpPr>
          <p:cNvPr id="6151" name="AutoShape 7"/>
          <p:cNvSpPr>
            <a:spLocks noChangeArrowheads="1"/>
          </p:cNvSpPr>
          <p:nvPr/>
        </p:nvSpPr>
        <p:spPr bwMode="auto">
          <a:xfrm>
            <a:off x="3121025" y="3516313"/>
            <a:ext cx="3282950" cy="474662"/>
          </a:xfrm>
          <a:prstGeom prst="roundRect">
            <a:avLst>
              <a:gd name="adj" fmla="val 333"/>
            </a:avLst>
          </a:prstGeom>
          <a:solidFill>
            <a:srgbClr val="E6E6FF"/>
          </a:solidFill>
          <a:ln w="9525">
            <a:solidFill>
              <a:srgbClr val="000000"/>
            </a:solidFill>
            <a:round/>
            <a:headEnd/>
            <a:tailEnd/>
          </a:ln>
        </p:spPr>
        <p:txBody>
          <a:bodyPr lIns="0" tIns="0" rIns="0" bIns="0" anchor="ctr" anchorCtr="1">
            <a:spAutoFit/>
          </a:bodyPr>
          <a:lstStyle/>
          <a:p>
            <a:pPr>
              <a:buClr>
                <a:srgbClr val="000000"/>
              </a:buClr>
              <a:buSzPct val="67000"/>
              <a:buFont typeface="StarBats" charset="0"/>
              <a:buNone/>
              <a:tabLst>
                <a:tab pos="723900" algn="l"/>
                <a:tab pos="1447800" algn="l"/>
                <a:tab pos="2171700" algn="l"/>
                <a:tab pos="2895600" algn="l"/>
              </a:tabLst>
            </a:pPr>
            <a:r>
              <a:rPr lang="en-GB" sz="1600">
                <a:latin typeface="Times" charset="0"/>
              </a:rPr>
              <a:t>Java Application</a:t>
            </a:r>
          </a:p>
        </p:txBody>
      </p:sp>
      <p:sp>
        <p:nvSpPr>
          <p:cNvPr id="6152" name="AutoShape 8"/>
          <p:cNvSpPr>
            <a:spLocks noChangeArrowheads="1"/>
          </p:cNvSpPr>
          <p:nvPr/>
        </p:nvSpPr>
        <p:spPr bwMode="auto">
          <a:xfrm>
            <a:off x="3121025" y="4248150"/>
            <a:ext cx="3282950" cy="474663"/>
          </a:xfrm>
          <a:prstGeom prst="roundRect">
            <a:avLst>
              <a:gd name="adj" fmla="val 333"/>
            </a:avLst>
          </a:prstGeom>
          <a:solidFill>
            <a:srgbClr val="E6E6FF"/>
          </a:solidFill>
          <a:ln w="9525">
            <a:solidFill>
              <a:srgbClr val="000000"/>
            </a:solidFill>
            <a:round/>
            <a:headEnd/>
            <a:tailEnd/>
          </a:ln>
        </p:spPr>
        <p:txBody>
          <a:bodyPr lIns="0" tIns="0" rIns="0" bIns="0" anchor="ctr" anchorCtr="1">
            <a:spAutoFit/>
          </a:bodyPr>
          <a:lstStyle/>
          <a:p>
            <a:pPr>
              <a:buClr>
                <a:srgbClr val="000000"/>
              </a:buClr>
              <a:buSzPct val="67000"/>
              <a:buFont typeface="StarBats" charset="0"/>
              <a:buNone/>
              <a:tabLst>
                <a:tab pos="723900" algn="l"/>
                <a:tab pos="1447800" algn="l"/>
                <a:tab pos="2171700" algn="l"/>
                <a:tab pos="2895600" algn="l"/>
              </a:tabLst>
            </a:pPr>
            <a:r>
              <a:rPr lang="en-GB" sz="1600">
                <a:latin typeface="Times" charset="0"/>
              </a:rPr>
              <a:t>JDBC API</a:t>
            </a:r>
          </a:p>
        </p:txBody>
      </p:sp>
      <p:sp>
        <p:nvSpPr>
          <p:cNvPr id="6153" name="AutoShape 9"/>
          <p:cNvSpPr>
            <a:spLocks noChangeArrowheads="1"/>
          </p:cNvSpPr>
          <p:nvPr/>
        </p:nvSpPr>
        <p:spPr bwMode="auto">
          <a:xfrm>
            <a:off x="3121025" y="5087938"/>
            <a:ext cx="3282950" cy="257175"/>
          </a:xfrm>
          <a:prstGeom prst="roundRect">
            <a:avLst>
              <a:gd name="adj" fmla="val 333"/>
            </a:avLst>
          </a:prstGeom>
          <a:solidFill>
            <a:srgbClr val="E6E6FF"/>
          </a:solidFill>
          <a:ln w="9525">
            <a:solidFill>
              <a:srgbClr val="000000"/>
            </a:solidFill>
            <a:round/>
            <a:headEnd/>
            <a:tailEnd/>
          </a:ln>
        </p:spPr>
        <p:txBody>
          <a:bodyPr lIns="0" tIns="0" rIns="0" bIns="0" anchor="ctr" anchorCtr="1">
            <a:spAutoFit/>
          </a:bodyPr>
          <a:lstStyle/>
          <a:p>
            <a:pPr>
              <a:buClr>
                <a:srgbClr val="000000"/>
              </a:buClr>
              <a:buSzPct val="67000"/>
              <a:buFont typeface="StarBats" charset="0"/>
              <a:buNone/>
              <a:tabLst>
                <a:tab pos="723900" algn="l"/>
                <a:tab pos="1447800" algn="l"/>
                <a:tab pos="2171700" algn="l"/>
                <a:tab pos="2895600" algn="l"/>
              </a:tabLst>
            </a:pPr>
            <a:r>
              <a:rPr lang="en-GB" sz="1600">
                <a:latin typeface="Times" charset="0"/>
              </a:rPr>
              <a:t>JDBC DriverManager</a:t>
            </a:r>
          </a:p>
        </p:txBody>
      </p:sp>
      <p:grpSp>
        <p:nvGrpSpPr>
          <p:cNvPr id="6154" name="Group 10"/>
          <p:cNvGrpSpPr>
            <a:grpSpLocks/>
          </p:cNvGrpSpPr>
          <p:nvPr/>
        </p:nvGrpSpPr>
        <p:grpSpPr bwMode="auto">
          <a:xfrm>
            <a:off x="3121025" y="5713413"/>
            <a:ext cx="3282950" cy="481012"/>
            <a:chOff x="1966" y="3599"/>
            <a:chExt cx="2068" cy="303"/>
          </a:xfrm>
        </p:grpSpPr>
        <p:sp>
          <p:nvSpPr>
            <p:cNvPr id="6155" name="AutoShape 11"/>
            <p:cNvSpPr>
              <a:spLocks noChangeArrowheads="1"/>
            </p:cNvSpPr>
            <p:nvPr/>
          </p:nvSpPr>
          <p:spPr bwMode="auto">
            <a:xfrm>
              <a:off x="1966" y="3603"/>
              <a:ext cx="991" cy="299"/>
            </a:xfrm>
            <a:prstGeom prst="roundRect">
              <a:avLst>
                <a:gd name="adj" fmla="val 333"/>
              </a:avLst>
            </a:prstGeom>
            <a:solidFill>
              <a:srgbClr val="E6E6FF"/>
            </a:solidFill>
            <a:ln w="9525">
              <a:solidFill>
                <a:srgbClr val="000000"/>
              </a:solidFill>
              <a:round/>
              <a:headEnd/>
              <a:tailEnd/>
            </a:ln>
          </p:spPr>
          <p:txBody>
            <a:bodyPr lIns="0" tIns="0" rIns="0" bIns="0" anchor="ctr" anchorCtr="1">
              <a:spAutoFit/>
            </a:bodyPr>
            <a:lstStyle/>
            <a:p>
              <a:pPr>
                <a:buClr>
                  <a:srgbClr val="000000"/>
                </a:buClr>
                <a:buSzPct val="67000"/>
                <a:buFont typeface="StarBats" charset="0"/>
                <a:buNone/>
                <a:tabLst>
                  <a:tab pos="723900" algn="l"/>
                  <a:tab pos="1447800" algn="l"/>
                </a:tabLst>
              </a:pPr>
              <a:r>
                <a:rPr lang="en-GB" sz="1600">
                  <a:latin typeface="Times" charset="0"/>
                </a:rPr>
                <a:t>JDBC Driver</a:t>
              </a:r>
            </a:p>
          </p:txBody>
        </p:sp>
        <p:sp>
          <p:nvSpPr>
            <p:cNvPr id="6156" name="AutoShape 12"/>
            <p:cNvSpPr>
              <a:spLocks noChangeArrowheads="1"/>
            </p:cNvSpPr>
            <p:nvPr/>
          </p:nvSpPr>
          <p:spPr bwMode="auto">
            <a:xfrm>
              <a:off x="3043" y="3599"/>
              <a:ext cx="991" cy="299"/>
            </a:xfrm>
            <a:prstGeom prst="roundRect">
              <a:avLst>
                <a:gd name="adj" fmla="val 333"/>
              </a:avLst>
            </a:prstGeom>
            <a:solidFill>
              <a:srgbClr val="E6E6FF"/>
            </a:solidFill>
            <a:ln w="9525">
              <a:solidFill>
                <a:srgbClr val="000000"/>
              </a:solidFill>
              <a:round/>
              <a:headEnd/>
              <a:tailEnd/>
            </a:ln>
          </p:spPr>
          <p:txBody>
            <a:bodyPr lIns="0" tIns="0" rIns="0" bIns="0" anchor="ctr" anchorCtr="1">
              <a:spAutoFit/>
            </a:bodyPr>
            <a:lstStyle/>
            <a:p>
              <a:pPr>
                <a:buClr>
                  <a:srgbClr val="000000"/>
                </a:buClr>
                <a:buSzPct val="67000"/>
                <a:buFont typeface="StarBats" charset="0"/>
                <a:buNone/>
                <a:tabLst>
                  <a:tab pos="723900" algn="l"/>
                  <a:tab pos="1447800" algn="l"/>
                </a:tabLst>
              </a:pPr>
              <a:r>
                <a:rPr lang="en-GB" sz="1600">
                  <a:latin typeface="Times" charset="0"/>
                </a:rPr>
                <a:t>JDBC Driver</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Line 1"/>
          <p:cNvSpPr>
            <a:spLocks noChangeShapeType="1"/>
          </p:cNvSpPr>
          <p:nvPr/>
        </p:nvSpPr>
        <p:spPr bwMode="auto">
          <a:xfrm>
            <a:off x="581025" y="1027113"/>
            <a:ext cx="8780463" cy="0"/>
          </a:xfrm>
          <a:prstGeom prst="line">
            <a:avLst/>
          </a:prstGeom>
          <a:noFill/>
          <a:ln w="54720">
            <a:solidFill>
              <a:srgbClr val="000000"/>
            </a:solidFill>
            <a:round/>
            <a:headEnd/>
            <a:tailEnd/>
          </a:ln>
        </p:spPr>
        <p:txBody>
          <a:bodyPr/>
          <a:lstStyle/>
          <a:p>
            <a:endParaRPr lang="en-IN"/>
          </a:p>
        </p:txBody>
      </p:sp>
      <p:sp>
        <p:nvSpPr>
          <p:cNvPr id="7170" name="Text Box 2"/>
          <p:cNvSpPr txBox="1">
            <a:spLocks noChangeArrowheads="1"/>
          </p:cNvSpPr>
          <p:nvPr/>
        </p:nvSpPr>
        <p:spPr bwMode="auto">
          <a:xfrm>
            <a:off x="650875" y="1314450"/>
            <a:ext cx="8670925" cy="5847755"/>
          </a:xfrm>
          <a:prstGeom prst="rect">
            <a:avLst/>
          </a:prstGeom>
          <a:noFill/>
          <a:ln w="9525">
            <a:noFill/>
            <a:miter lim="800000"/>
            <a:headEnd/>
            <a:tailEnd/>
          </a:ln>
        </p:spPr>
        <p:txBody>
          <a:bodyPr lIns="0" tIns="0" rIns="0" bIns="0">
            <a:spAutoFit/>
          </a:bodyPr>
          <a:lstStyle/>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There are 4 types of JDBC Drivers</a:t>
            </a:r>
          </a:p>
          <a:p>
            <a:pPr marL="430213" lvl="1" indent="-215900">
              <a:buClr>
                <a:srgbClr val="000000"/>
              </a:buClr>
              <a:buSzPct val="81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Type 1 - JDBC-ODBC Bridge</a:t>
            </a:r>
          </a:p>
          <a:p>
            <a:pPr marL="430213" lvl="1" indent="-215900">
              <a:buClr>
                <a:srgbClr val="000000"/>
              </a:buClr>
              <a:buSzPct val="81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Type 2 - JDBC-Native Bridge</a:t>
            </a:r>
          </a:p>
          <a:p>
            <a:pPr marL="430213" lvl="1" indent="-215900">
              <a:buClr>
                <a:srgbClr val="000000"/>
              </a:buClr>
              <a:buSzPct val="81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Type 3 - JDBC-Net Bridge</a:t>
            </a:r>
          </a:p>
          <a:p>
            <a:pPr marL="430213" lvl="1" indent="-215900">
              <a:buClr>
                <a:srgbClr val="000000"/>
              </a:buClr>
              <a:buSzPct val="81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Type 4 - Direct JDBC Driver</a:t>
            </a:r>
          </a:p>
          <a:p>
            <a:pPr marL="214313" indent="-214313">
              <a:buClr>
                <a:srgbClr val="000000"/>
              </a:buClr>
              <a:buSzPct val="328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Type 1 only runs on platforms where ODBC is available</a:t>
            </a:r>
          </a:p>
          <a:p>
            <a:pPr marL="887413" lvl="2"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ODBC must be configured separately</a:t>
            </a:r>
          </a:p>
          <a:p>
            <a:pPr marL="430213" lvl="1" indent="-215900">
              <a:buClr>
                <a:srgbClr val="000000"/>
              </a:buClr>
              <a:buSzPct val="331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Type 2 Drivers map between a proprietary Database API and the JDBC API</a:t>
            </a:r>
          </a:p>
          <a:p>
            <a:pPr marL="214313" indent="-214313">
              <a:buClr>
                <a:srgbClr val="000000"/>
              </a:buClr>
              <a:buSzPct val="57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Type 3 Drivers are used with middleware products</a:t>
            </a:r>
          </a:p>
          <a:p>
            <a:pPr marL="430213" lvl="1" indent="-215900">
              <a:buClr>
                <a:srgbClr val="000000"/>
              </a:buClr>
              <a:buSzPct val="326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Type 4 Drivers are written in Java</a:t>
            </a:r>
          </a:p>
          <a:p>
            <a:pPr marL="887413" lvl="2" indent="-215900">
              <a:buClr>
                <a:srgbClr val="000000"/>
              </a:buClr>
              <a:buSzPct val="81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In most cases, type 4 drivers are preferred</a:t>
            </a:r>
          </a:p>
          <a:p>
            <a:pPr marL="430213" lvl="1" indent="-215900">
              <a:buClr>
                <a:srgbClr val="000000"/>
              </a:buClr>
              <a:buSzPct val="81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0000"/>
                </a:solidFill>
                <a:cs typeface="Times New Roman" pitchFamily="18" charset="0"/>
              </a:rPr>
              <a:t>For your project you will use Type 4 driver.</a:t>
            </a:r>
          </a:p>
          <a:p>
            <a:pPr marL="430213" lvl="1" indent="-215900">
              <a:buClr>
                <a:srgbClr val="000000"/>
              </a:buClr>
              <a:buSzPct val="81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p>
          <a:p>
            <a:pPr marL="430213" lvl="1" indent="-215900">
              <a:buClr>
                <a:srgbClr val="000000"/>
              </a:buClr>
              <a:buSzPct val="81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t>Download the driver software </a:t>
            </a:r>
            <a:r>
              <a:rPr lang="en-US" sz="2000" dirty="0">
                <a:solidFill>
                  <a:srgbClr val="0070C0"/>
                </a:solidFill>
              </a:rPr>
              <a:t>ojdbc6 jar file </a:t>
            </a:r>
            <a:r>
              <a:rPr lang="en-US" sz="2000" dirty="0"/>
              <a:t>to </a:t>
            </a:r>
          </a:p>
          <a:p>
            <a:pPr marL="430213" lvl="1" indent="-215900">
              <a:buClr>
                <a:srgbClr val="000000"/>
              </a:buClr>
              <a:buSzPct val="81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t> C:\Program Files (x86)\Java\jre1.8.0_121\lib\ext</a:t>
            </a:r>
            <a:endParaRPr lang="en-GB" dirty="0">
              <a:latin typeface="Helvetica" charset="0"/>
            </a:endParaRPr>
          </a:p>
        </p:txBody>
      </p:sp>
      <p:sp>
        <p:nvSpPr>
          <p:cNvPr id="7171" name="Text Box 3"/>
          <p:cNvSpPr txBox="1">
            <a:spLocks noChangeArrowheads="1"/>
          </p:cNvSpPr>
          <p:nvPr/>
        </p:nvSpPr>
        <p:spPr bwMode="auto">
          <a:xfrm>
            <a:off x="3867150" y="503238"/>
            <a:ext cx="3805238" cy="409575"/>
          </a:xfrm>
          <a:prstGeom prst="rect">
            <a:avLst/>
          </a:prstGeom>
          <a:noFill/>
          <a:ln w="9525">
            <a:noFill/>
            <a:miter lim="800000"/>
            <a:headEnd/>
            <a:tailEnd/>
          </a:ln>
        </p:spPr>
        <p:txBody>
          <a:bodyPr lIns="0" tIns="0" rIns="0" bIns="0">
            <a:spAutoFit/>
          </a:bodyPr>
          <a:lstStyle/>
          <a:p>
            <a:pPr>
              <a:buSzPct val="37000"/>
              <a:tabLst>
                <a:tab pos="723900" algn="l"/>
                <a:tab pos="1447800" algn="l"/>
                <a:tab pos="2171700" algn="l"/>
                <a:tab pos="2895600" algn="l"/>
                <a:tab pos="3619500" algn="l"/>
              </a:tabLst>
            </a:pPr>
            <a:r>
              <a:rPr lang="en-GB" sz="2800">
                <a:latin typeface="Helvetica" charset="0"/>
              </a:rPr>
              <a:t>JDBC Drivers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Line 1"/>
          <p:cNvSpPr>
            <a:spLocks noChangeShapeType="1"/>
          </p:cNvSpPr>
          <p:nvPr/>
        </p:nvSpPr>
        <p:spPr bwMode="auto">
          <a:xfrm>
            <a:off x="625475" y="1038225"/>
            <a:ext cx="8780463" cy="0"/>
          </a:xfrm>
          <a:prstGeom prst="line">
            <a:avLst/>
          </a:prstGeom>
          <a:noFill/>
          <a:ln w="54720">
            <a:solidFill>
              <a:srgbClr val="000000"/>
            </a:solidFill>
            <a:round/>
            <a:headEnd/>
            <a:tailEnd/>
          </a:ln>
        </p:spPr>
        <p:txBody>
          <a:bodyPr/>
          <a:lstStyle/>
          <a:p>
            <a:endParaRPr lang="en-IN"/>
          </a:p>
        </p:txBody>
      </p:sp>
      <p:sp>
        <p:nvSpPr>
          <p:cNvPr id="8194" name="Text Box 2"/>
          <p:cNvSpPr txBox="1">
            <a:spLocks noChangeArrowheads="1"/>
          </p:cNvSpPr>
          <p:nvPr/>
        </p:nvSpPr>
        <p:spPr bwMode="auto">
          <a:xfrm>
            <a:off x="4006850" y="492125"/>
            <a:ext cx="3125788"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 pos="2895600" algn="l"/>
              </a:tabLst>
            </a:pPr>
            <a:r>
              <a:rPr lang="en-GB" sz="2800">
                <a:latin typeface="Helvetica" charset="0"/>
              </a:rPr>
              <a:t>JDBC Classes</a:t>
            </a:r>
          </a:p>
        </p:txBody>
      </p:sp>
      <p:sp>
        <p:nvSpPr>
          <p:cNvPr id="8195" name="Text Box 3"/>
          <p:cNvSpPr txBox="1">
            <a:spLocks noChangeArrowheads="1"/>
          </p:cNvSpPr>
          <p:nvPr/>
        </p:nvSpPr>
        <p:spPr bwMode="auto">
          <a:xfrm>
            <a:off x="654050" y="1316038"/>
            <a:ext cx="8564563" cy="6194003"/>
          </a:xfrm>
          <a:prstGeom prst="rect">
            <a:avLst/>
          </a:prstGeom>
          <a:noFill/>
          <a:ln w="9525">
            <a:noFill/>
            <a:miter lim="800000"/>
            <a:headEnd/>
            <a:tailEnd/>
          </a:ln>
        </p:spPr>
        <p:txBody>
          <a:bodyPr lIns="0" tIns="0" rIns="0" bIns="0">
            <a:spAutoFit/>
          </a:bodyPr>
          <a:lstStyle/>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err="1">
                <a:cs typeface="Times New Roman" pitchFamily="18" charset="0"/>
              </a:rPr>
              <a:t>DriverManager</a:t>
            </a: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Manages JDBC Drivers</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Used to Obtain a connection to a Database</a:t>
            </a:r>
          </a:p>
          <a:p>
            <a:pPr marL="431800" lvl="1" indent="-215900">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Types</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Defines constants which identify SQL types</a:t>
            </a:r>
          </a:p>
          <a:p>
            <a:pPr marL="211138" indent="-211138">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Date</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Used to Map between </a:t>
            </a:r>
            <a:r>
              <a:rPr lang="en-GB" sz="2000" dirty="0" err="1">
                <a:cs typeface="Times New Roman" pitchFamily="18" charset="0"/>
              </a:rPr>
              <a:t>java.util.Date</a:t>
            </a:r>
            <a:r>
              <a:rPr lang="en-GB" sz="2000" dirty="0">
                <a:cs typeface="Times New Roman" pitchFamily="18" charset="0"/>
              </a:rPr>
              <a:t> and the SQL DATE type</a:t>
            </a:r>
          </a:p>
          <a:p>
            <a:pPr marL="431800" lvl="1" indent="-215900">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Time</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Used to Map between </a:t>
            </a:r>
            <a:r>
              <a:rPr lang="en-GB" sz="2000" dirty="0" err="1">
                <a:cs typeface="Times New Roman" pitchFamily="18" charset="0"/>
              </a:rPr>
              <a:t>java.util.Date</a:t>
            </a:r>
            <a:r>
              <a:rPr lang="en-GB" sz="2000" dirty="0">
                <a:cs typeface="Times New Roman" pitchFamily="18" charset="0"/>
              </a:rPr>
              <a:t> and the SQL TIME type</a:t>
            </a:r>
          </a:p>
          <a:p>
            <a:pPr marL="211138" indent="-211138">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err="1">
                <a:cs typeface="Times New Roman" pitchFamily="18" charset="0"/>
              </a:rPr>
              <a:t>TimeStamp</a:t>
            </a:r>
            <a:endParaRPr lang="en-GB" sz="2000" dirty="0">
              <a:cs typeface="Times New Roman" pitchFamily="18" charset="0"/>
            </a:endParaRP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Used to Map between </a:t>
            </a:r>
            <a:r>
              <a:rPr lang="en-GB" sz="2000" dirty="0" err="1">
                <a:cs typeface="Times New Roman" pitchFamily="18" charset="0"/>
              </a:rPr>
              <a:t>java.util.Date</a:t>
            </a:r>
            <a:r>
              <a:rPr lang="en-GB" sz="2000" dirty="0">
                <a:cs typeface="Times New Roman" pitchFamily="18" charset="0"/>
              </a:rPr>
              <a:t> and the SQL TIMESTAMP type</a:t>
            </a:r>
          </a:p>
          <a:p>
            <a:pPr marL="211138" indent="-211138">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Line 1"/>
          <p:cNvSpPr>
            <a:spLocks noChangeShapeType="1"/>
          </p:cNvSpPr>
          <p:nvPr/>
        </p:nvSpPr>
        <p:spPr bwMode="auto">
          <a:xfrm>
            <a:off x="681038" y="1038225"/>
            <a:ext cx="8780462" cy="0"/>
          </a:xfrm>
          <a:prstGeom prst="line">
            <a:avLst/>
          </a:prstGeom>
          <a:noFill/>
          <a:ln w="54720">
            <a:solidFill>
              <a:srgbClr val="000000"/>
            </a:solidFill>
            <a:round/>
            <a:headEnd/>
            <a:tailEnd/>
          </a:ln>
        </p:spPr>
        <p:txBody>
          <a:bodyPr/>
          <a:lstStyle/>
          <a:p>
            <a:endParaRPr lang="en-IN"/>
          </a:p>
        </p:txBody>
      </p:sp>
      <p:sp>
        <p:nvSpPr>
          <p:cNvPr id="9218" name="Text Box 2"/>
          <p:cNvSpPr txBox="1">
            <a:spLocks noChangeArrowheads="1"/>
          </p:cNvSpPr>
          <p:nvPr/>
        </p:nvSpPr>
        <p:spPr bwMode="auto">
          <a:xfrm>
            <a:off x="3762375" y="501650"/>
            <a:ext cx="3125788" cy="409575"/>
          </a:xfrm>
          <a:prstGeom prst="rect">
            <a:avLst/>
          </a:prstGeom>
          <a:noFill/>
          <a:ln w="9525">
            <a:noFill/>
            <a:miter lim="800000"/>
            <a:headEnd/>
            <a:tailEnd/>
          </a:ln>
        </p:spPr>
        <p:txBody>
          <a:bodyPr lIns="0" tIns="0" rIns="0" bIns="0">
            <a:spAutoFit/>
          </a:bodyPr>
          <a:lstStyle/>
          <a:p>
            <a:pPr>
              <a:buClr>
                <a:srgbClr val="000000"/>
              </a:buClr>
              <a:buSzPct val="38000"/>
              <a:buFont typeface="StarBats" charset="0"/>
              <a:buNone/>
              <a:tabLst>
                <a:tab pos="723900" algn="l"/>
                <a:tab pos="1447800" algn="l"/>
                <a:tab pos="2171700" algn="l"/>
                <a:tab pos="2895600" algn="l"/>
              </a:tabLst>
            </a:pPr>
            <a:r>
              <a:rPr lang="en-GB" sz="2800">
                <a:latin typeface="Helvetica" charset="0"/>
              </a:rPr>
              <a:t>JDBC Interfaces</a:t>
            </a:r>
          </a:p>
        </p:txBody>
      </p:sp>
      <p:sp>
        <p:nvSpPr>
          <p:cNvPr id="9219" name="Text Box 3"/>
          <p:cNvSpPr txBox="1">
            <a:spLocks noChangeArrowheads="1"/>
          </p:cNvSpPr>
          <p:nvPr/>
        </p:nvSpPr>
        <p:spPr bwMode="auto">
          <a:xfrm>
            <a:off x="709613" y="1316038"/>
            <a:ext cx="8564562" cy="4770537"/>
          </a:xfrm>
          <a:prstGeom prst="rect">
            <a:avLst/>
          </a:prstGeom>
          <a:noFill/>
          <a:ln w="9525">
            <a:noFill/>
            <a:miter lim="800000"/>
            <a:headEnd/>
            <a:tailEnd/>
          </a:ln>
        </p:spPr>
        <p:txBody>
          <a:bodyPr lIns="0" tIns="0" rIns="0" bIns="0">
            <a:spAutoFit/>
          </a:bodyPr>
          <a:lstStyle/>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Driver</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All JDBC Drivers must implement the Driver interface.  Used to obtain a connection to a specific database type</a:t>
            </a:r>
          </a:p>
          <a:p>
            <a:pPr marL="431800" lvl="1" indent="-215900">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Connection</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Represents a connection to a specific database</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Used for creating statements</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Used for managing database transactions</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Used for accessing stored procedures</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Used for creating callable statements</a:t>
            </a:r>
          </a:p>
          <a:p>
            <a:pPr marL="211138" indent="-211138">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a:p>
            <a:pPr marL="211138" indent="-211138">
              <a:spcBef>
                <a:spcPts val="275"/>
              </a:spcBef>
              <a:buClr>
                <a:srgbClr val="000000"/>
              </a:buClr>
              <a:buSzPct val="59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Statement</a:t>
            </a:r>
          </a:p>
          <a:p>
            <a:pPr marL="431800" lvl="1" indent="-215900">
              <a:spcBef>
                <a:spcPts val="275"/>
              </a:spcBef>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cs typeface="Times New Roman" pitchFamily="18" charset="0"/>
              </a:rPr>
              <a:t>Used for executing SQL statements against the database</a:t>
            </a:r>
          </a:p>
          <a:p>
            <a:pPr marL="431800" lvl="1" indent="-215900">
              <a:spcBef>
                <a:spcPts val="275"/>
              </a:spcBef>
              <a:buClr>
                <a:srgbClr val="000000"/>
              </a:buClr>
              <a:buSzPct val="59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000" dirty="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0F1ED978A5734AA5395C3B550BE3EA" ma:contentTypeVersion="0" ma:contentTypeDescription="Create a new document." ma:contentTypeScope="" ma:versionID="2f503fdbf8b56184a3dae33a0941746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C084FE-7071-4558-BC0C-6A7508136929}"/>
</file>

<file path=customXml/itemProps2.xml><?xml version="1.0" encoding="utf-8"?>
<ds:datastoreItem xmlns:ds="http://schemas.openxmlformats.org/officeDocument/2006/customXml" ds:itemID="{B5F2FCBE-AB2F-4453-B8E2-EB4E30BF3F5E}"/>
</file>

<file path=customXml/itemProps3.xml><?xml version="1.0" encoding="utf-8"?>
<ds:datastoreItem xmlns:ds="http://schemas.openxmlformats.org/officeDocument/2006/customXml" ds:itemID="{10BAF59E-6AB8-42D7-A6D2-B8724125269C}"/>
</file>

<file path=docProps/app.xml><?xml version="1.0" encoding="utf-8"?>
<Properties xmlns="http://schemas.openxmlformats.org/officeDocument/2006/extended-properties" xmlns:vt="http://schemas.openxmlformats.org/officeDocument/2006/docPropsVTypes">
  <TotalTime>1872</TotalTime>
  <Words>1914</Words>
  <Application>Microsoft Office PowerPoint</Application>
  <PresentationFormat>Custom</PresentationFormat>
  <Paragraphs>441</Paragraphs>
  <Slides>30</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Courier</vt:lpstr>
      <vt:lpstr>Courier New</vt:lpstr>
      <vt:lpstr>Helvetica</vt:lpstr>
      <vt:lpstr>StarBats</vt:lpstr>
      <vt:lpstr>Times</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ODBC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leelapallava@outlook.com</cp:lastModifiedBy>
  <cp:revision>164</cp:revision>
  <dcterms:created xsi:type="dcterms:W3CDTF">2002-12-06T17:26:23Z</dcterms:created>
  <dcterms:modified xsi:type="dcterms:W3CDTF">2020-03-08T15:59:48Z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0x010100A40F1ED978A5734AA5395C3B550BE3EA</vt:lpwstr>
  </property>
</Properties>
</file>