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handoutMasterIdLst>
    <p:handoutMasterId r:id="rId28"/>
  </p:handoutMasterIdLst>
  <p:sldIdLst>
    <p:sldId id="284" r:id="rId2"/>
    <p:sldId id="256" r:id="rId3"/>
    <p:sldId id="259" r:id="rId4"/>
    <p:sldId id="274" r:id="rId5"/>
    <p:sldId id="275" r:id="rId6"/>
    <p:sldId id="276" r:id="rId7"/>
    <p:sldId id="260" r:id="rId8"/>
    <p:sldId id="262" r:id="rId9"/>
    <p:sldId id="263" r:id="rId10"/>
    <p:sldId id="264" r:id="rId11"/>
    <p:sldId id="265" r:id="rId12"/>
    <p:sldId id="266" r:id="rId13"/>
    <p:sldId id="267" r:id="rId14"/>
    <p:sldId id="268" r:id="rId15"/>
    <p:sldId id="269" r:id="rId16"/>
    <p:sldId id="277" r:id="rId17"/>
    <p:sldId id="278" r:id="rId18"/>
    <p:sldId id="279" r:id="rId19"/>
    <p:sldId id="280" r:id="rId20"/>
    <p:sldId id="281" r:id="rId21"/>
    <p:sldId id="282" r:id="rId22"/>
    <p:sldId id="283" r:id="rId23"/>
    <p:sldId id="270" r:id="rId24"/>
    <p:sldId id="273" r:id="rId25"/>
    <p:sldId id="271" r:id="rId26"/>
    <p:sldId id="272"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035" autoAdjust="0"/>
    <p:restoredTop sz="94660"/>
  </p:normalViewPr>
  <p:slideViewPr>
    <p:cSldViewPr>
      <p:cViewPr>
        <p:scale>
          <a:sx n="75" d="100"/>
          <a:sy n="75" d="100"/>
        </p:scale>
        <p:origin x="-117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88D13A4-BCE9-4934-A4E4-6214F2C026F5}" type="datetimeFigureOut">
              <a:rPr lang="en-US" smtClean="0"/>
              <a:pPr/>
              <a:t>4/3/2018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AF7873E-EFD2-47BA-B26D-C7A0E80E77C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4/3/2018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4/3/2018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 Protocols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Lock Based Protocols</a:t>
            </a:r>
          </a:p>
          <a:p>
            <a:r>
              <a:rPr lang="en-US" dirty="0" smtClean="0"/>
              <a:t>Timestamp Based Protocols</a:t>
            </a:r>
          </a:p>
          <a:p>
            <a:r>
              <a:rPr lang="en-US" dirty="0" smtClean="0"/>
              <a:t>Validation Based Protocol</a:t>
            </a:r>
          </a:p>
          <a:p>
            <a:r>
              <a:rPr lang="en-US" dirty="0" smtClean="0"/>
              <a:t>Multiversion Protocols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304800"/>
          </a:xfrm>
        </p:spPr>
        <p:txBody>
          <a:bodyPr>
            <a:noAutofit/>
          </a:bodyPr>
          <a:lstStyle/>
          <a:p>
            <a:pPr algn="ctr"/>
            <a:r>
              <a:rPr lang="en-US" sz="1800" dirty="0" smtClean="0"/>
              <a:t>Timestamp ordering (TO) protocol</a:t>
            </a:r>
            <a:endParaRPr lang="en-US" sz="1800" dirty="0"/>
          </a:p>
        </p:txBody>
      </p:sp>
      <p:sp>
        <p:nvSpPr>
          <p:cNvPr id="5" name="Content Placeholder 4"/>
          <p:cNvSpPr>
            <a:spLocks noGrp="1"/>
          </p:cNvSpPr>
          <p:nvPr>
            <p:ph sz="quarter" idx="1"/>
          </p:nvPr>
        </p:nvSpPr>
        <p:spPr>
          <a:xfrm>
            <a:off x="228600" y="381000"/>
            <a:ext cx="8686800" cy="6248400"/>
          </a:xfrm>
        </p:spPr>
        <p:txBody>
          <a:bodyPr>
            <a:noAutofit/>
          </a:bodyPr>
          <a:lstStyle/>
          <a:p>
            <a:pPr>
              <a:spcBef>
                <a:spcPts val="0"/>
              </a:spcBef>
            </a:pPr>
            <a:r>
              <a:rPr lang="en-US" sz="2000" dirty="0" smtClean="0"/>
              <a:t>Ensures that conflicting operations are executed in timestamp order</a:t>
            </a:r>
          </a:p>
          <a:p>
            <a:pPr>
              <a:spcBef>
                <a:spcPts val="0"/>
              </a:spcBef>
            </a:pPr>
            <a:r>
              <a:rPr lang="en-US" sz="2000" dirty="0" smtClean="0"/>
              <a:t>When a transaction T requests </a:t>
            </a:r>
            <a:r>
              <a:rPr lang="en-US" sz="2000" dirty="0" smtClean="0">
                <a:solidFill>
                  <a:srgbClr val="FF0000"/>
                </a:solidFill>
              </a:rPr>
              <a:t>read(x)</a:t>
            </a:r>
          </a:p>
          <a:p>
            <a:pPr>
              <a:spcBef>
                <a:spcPts val="0"/>
              </a:spcBef>
              <a:buNone/>
            </a:pPr>
            <a:r>
              <a:rPr lang="en-US" sz="2000" dirty="0" smtClean="0"/>
              <a:t>	If </a:t>
            </a:r>
            <a:r>
              <a:rPr lang="en-US" sz="2000" dirty="0" smtClean="0">
                <a:solidFill>
                  <a:srgbClr val="FF0000"/>
                </a:solidFill>
              </a:rPr>
              <a:t>ts(T) &lt; wts(x), </a:t>
            </a:r>
            <a:r>
              <a:rPr lang="en-US" sz="2000" dirty="0" smtClean="0"/>
              <a:t>then T is attempting to read a value that has been overwritten by a later transaction</a:t>
            </a:r>
          </a:p>
          <a:p>
            <a:pPr>
              <a:spcBef>
                <a:spcPts val="0"/>
              </a:spcBef>
              <a:buNone/>
            </a:pPr>
            <a:r>
              <a:rPr lang="en-US" sz="2000" dirty="0" smtClean="0"/>
              <a:t>		read(x) request is </a:t>
            </a:r>
            <a:r>
              <a:rPr lang="en-US" sz="2000" dirty="0" smtClean="0">
                <a:solidFill>
                  <a:srgbClr val="FF0000"/>
                </a:solidFill>
              </a:rPr>
              <a:t>rejected</a:t>
            </a:r>
          </a:p>
          <a:p>
            <a:pPr>
              <a:spcBef>
                <a:spcPts val="0"/>
              </a:spcBef>
              <a:buNone/>
            </a:pPr>
            <a:r>
              <a:rPr lang="en-US" sz="2000" dirty="0" smtClean="0"/>
              <a:t>		T or transaction is </a:t>
            </a:r>
            <a:r>
              <a:rPr lang="en-US" sz="2000" dirty="0" smtClean="0">
                <a:solidFill>
                  <a:srgbClr val="FF0000"/>
                </a:solidFill>
              </a:rPr>
              <a:t>rolled back</a:t>
            </a:r>
          </a:p>
          <a:p>
            <a:pPr>
              <a:spcBef>
                <a:spcPts val="0"/>
              </a:spcBef>
              <a:buNone/>
            </a:pPr>
            <a:r>
              <a:rPr lang="en-US" sz="2000" dirty="0" smtClean="0"/>
              <a:t>	If </a:t>
            </a:r>
            <a:r>
              <a:rPr lang="en-US" sz="2000" dirty="0" smtClean="0">
                <a:solidFill>
                  <a:srgbClr val="FF0000"/>
                </a:solidFill>
              </a:rPr>
              <a:t>ts(T) &gt;= wts(x), </a:t>
            </a:r>
            <a:r>
              <a:rPr lang="en-US" sz="2000" dirty="0" smtClean="0"/>
              <a:t>no conflict</a:t>
            </a:r>
          </a:p>
          <a:p>
            <a:pPr>
              <a:spcBef>
                <a:spcPts val="0"/>
              </a:spcBef>
              <a:buNone/>
            </a:pPr>
            <a:r>
              <a:rPr lang="en-US" sz="2000" dirty="0" smtClean="0"/>
              <a:t>		read(x) request is </a:t>
            </a:r>
            <a:r>
              <a:rPr lang="en-US" sz="2000" dirty="0" smtClean="0">
                <a:solidFill>
                  <a:srgbClr val="FF0000"/>
                </a:solidFill>
              </a:rPr>
              <a:t>executed</a:t>
            </a:r>
          </a:p>
          <a:p>
            <a:pPr>
              <a:spcBef>
                <a:spcPts val="0"/>
              </a:spcBef>
              <a:buNone/>
            </a:pPr>
            <a:r>
              <a:rPr lang="en-US" sz="2000" dirty="0" smtClean="0"/>
              <a:t>		</a:t>
            </a:r>
            <a:r>
              <a:rPr lang="en-US" sz="2000" dirty="0" smtClean="0">
                <a:solidFill>
                  <a:srgbClr val="FF0000"/>
                </a:solidFill>
              </a:rPr>
              <a:t>rts(x) is updated to max{rts(x), ts(T)}</a:t>
            </a:r>
          </a:p>
          <a:p>
            <a:pPr>
              <a:spcBef>
                <a:spcPts val="0"/>
              </a:spcBef>
            </a:pPr>
            <a:r>
              <a:rPr lang="en-US" sz="2000" dirty="0" smtClean="0"/>
              <a:t>When a transaction T requests </a:t>
            </a:r>
            <a:r>
              <a:rPr lang="en-US" sz="2000" dirty="0" smtClean="0">
                <a:solidFill>
                  <a:srgbClr val="FF0000"/>
                </a:solidFill>
              </a:rPr>
              <a:t>write(x)</a:t>
            </a:r>
          </a:p>
          <a:p>
            <a:pPr>
              <a:spcBef>
                <a:spcPts val="0"/>
              </a:spcBef>
              <a:buNone/>
            </a:pPr>
            <a:r>
              <a:rPr lang="en-US" sz="2000" dirty="0" smtClean="0"/>
              <a:t>	If </a:t>
            </a:r>
            <a:r>
              <a:rPr lang="en-US" sz="2000" dirty="0" smtClean="0">
                <a:solidFill>
                  <a:srgbClr val="FF0000"/>
                </a:solidFill>
              </a:rPr>
              <a:t>ts(T) &lt; rts(x)</a:t>
            </a:r>
            <a:r>
              <a:rPr lang="en-US" sz="2000" dirty="0" smtClean="0"/>
              <a:t>, then value of x that is being written should have been read earlier</a:t>
            </a:r>
          </a:p>
          <a:p>
            <a:pPr>
              <a:spcBef>
                <a:spcPts val="0"/>
              </a:spcBef>
              <a:buNone/>
            </a:pPr>
            <a:r>
              <a:rPr lang="en-US" sz="2000" dirty="0" smtClean="0"/>
              <a:t>		write(x) request is </a:t>
            </a:r>
            <a:r>
              <a:rPr lang="en-US" sz="2000" dirty="0" smtClean="0">
                <a:solidFill>
                  <a:srgbClr val="FF0000"/>
                </a:solidFill>
              </a:rPr>
              <a:t>rejected</a:t>
            </a:r>
          </a:p>
          <a:p>
            <a:pPr>
              <a:spcBef>
                <a:spcPts val="0"/>
              </a:spcBef>
              <a:buNone/>
            </a:pPr>
            <a:r>
              <a:rPr lang="en-US" sz="2000" dirty="0" smtClean="0"/>
              <a:t>		T or transaction is </a:t>
            </a:r>
            <a:r>
              <a:rPr lang="en-US" sz="2000" dirty="0" smtClean="0">
                <a:solidFill>
                  <a:srgbClr val="FF0000"/>
                </a:solidFill>
              </a:rPr>
              <a:t>rolled back</a:t>
            </a:r>
          </a:p>
          <a:p>
            <a:pPr>
              <a:spcBef>
                <a:spcPts val="0"/>
              </a:spcBef>
              <a:buNone/>
            </a:pPr>
            <a:r>
              <a:rPr lang="en-US" sz="2000" dirty="0" smtClean="0"/>
              <a:t>	If </a:t>
            </a:r>
            <a:r>
              <a:rPr lang="en-US" sz="2000" dirty="0" smtClean="0">
                <a:solidFill>
                  <a:srgbClr val="FF0000"/>
                </a:solidFill>
              </a:rPr>
              <a:t>ts(T) &lt; wts(x)</a:t>
            </a:r>
            <a:r>
              <a:rPr lang="en-US" sz="2000" dirty="0" smtClean="0"/>
              <a:t>, then T is attempting to write an obsolete value that has been overwritten by a later transaction</a:t>
            </a:r>
          </a:p>
          <a:p>
            <a:pPr>
              <a:spcBef>
                <a:spcPts val="0"/>
              </a:spcBef>
              <a:buNone/>
            </a:pPr>
            <a:r>
              <a:rPr lang="en-US" sz="2000" dirty="0" smtClean="0"/>
              <a:t>		write(x) request is </a:t>
            </a:r>
            <a:r>
              <a:rPr lang="en-US" sz="2000" dirty="0" smtClean="0">
                <a:solidFill>
                  <a:srgbClr val="FF0000"/>
                </a:solidFill>
              </a:rPr>
              <a:t>rejected</a:t>
            </a:r>
          </a:p>
          <a:p>
            <a:pPr>
              <a:spcBef>
                <a:spcPts val="0"/>
              </a:spcBef>
              <a:buNone/>
            </a:pPr>
            <a:r>
              <a:rPr lang="en-US" sz="2000" dirty="0" smtClean="0"/>
              <a:t>		T or transaction producing wts(x) is </a:t>
            </a:r>
            <a:r>
              <a:rPr lang="en-US" sz="2000" dirty="0" smtClean="0">
                <a:solidFill>
                  <a:srgbClr val="FF0000"/>
                </a:solidFill>
              </a:rPr>
              <a:t>rolled back</a:t>
            </a:r>
          </a:p>
          <a:p>
            <a:pPr>
              <a:spcBef>
                <a:spcPts val="0"/>
              </a:spcBef>
              <a:buNone/>
            </a:pPr>
            <a:r>
              <a:rPr lang="en-US" sz="2000" dirty="0" smtClean="0"/>
              <a:t>	If </a:t>
            </a:r>
            <a:r>
              <a:rPr lang="en-US" sz="2000" dirty="0" smtClean="0">
                <a:solidFill>
                  <a:srgbClr val="FF0000"/>
                </a:solidFill>
              </a:rPr>
              <a:t>ts(T) &gt; rts(x) </a:t>
            </a:r>
            <a:r>
              <a:rPr lang="en-US" sz="2000" dirty="0" smtClean="0"/>
              <a:t>and </a:t>
            </a:r>
            <a:r>
              <a:rPr lang="en-US" sz="2000" dirty="0" smtClean="0">
                <a:solidFill>
                  <a:srgbClr val="FF0000"/>
                </a:solidFill>
              </a:rPr>
              <a:t>ts(T) &gt; wts(x), </a:t>
            </a:r>
            <a:r>
              <a:rPr lang="en-US" sz="2000" dirty="0" smtClean="0"/>
              <a:t>no conflict</a:t>
            </a:r>
          </a:p>
          <a:p>
            <a:pPr>
              <a:spcBef>
                <a:spcPts val="0"/>
              </a:spcBef>
              <a:buNone/>
            </a:pPr>
            <a:r>
              <a:rPr lang="en-US" sz="2000" dirty="0" smtClean="0"/>
              <a:t>		write(x) request is </a:t>
            </a:r>
            <a:r>
              <a:rPr lang="en-US" sz="2000" dirty="0" smtClean="0">
                <a:solidFill>
                  <a:srgbClr val="FF0000"/>
                </a:solidFill>
              </a:rPr>
              <a:t>executed</a:t>
            </a:r>
          </a:p>
          <a:p>
            <a:pPr>
              <a:buNone/>
            </a:pPr>
            <a:r>
              <a:rPr lang="en-US" sz="2000" dirty="0" smtClean="0"/>
              <a:t>		</a:t>
            </a:r>
            <a:r>
              <a:rPr lang="en-US" sz="2000" dirty="0" smtClean="0">
                <a:solidFill>
                  <a:srgbClr val="FF0000"/>
                </a:solidFill>
              </a:rPr>
              <a:t>wts(x) is updated to ts(T)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3200" dirty="0" smtClean="0"/>
              <a:t>Timestamp ordering (TO) protocol</a:t>
            </a:r>
            <a:endParaRPr lang="en-US" sz="3100" dirty="0"/>
          </a:p>
        </p:txBody>
      </p:sp>
      <p:sp>
        <p:nvSpPr>
          <p:cNvPr id="5" name="Content Placeholder 4"/>
          <p:cNvSpPr>
            <a:spLocks noGrp="1"/>
          </p:cNvSpPr>
          <p:nvPr>
            <p:ph sz="quarter" idx="1"/>
          </p:nvPr>
        </p:nvSpPr>
        <p:spPr>
          <a:xfrm>
            <a:off x="457200" y="685800"/>
            <a:ext cx="8229600" cy="5867400"/>
          </a:xfrm>
        </p:spPr>
        <p:txBody>
          <a:bodyPr>
            <a:normAutofit/>
          </a:bodyPr>
          <a:lstStyle/>
          <a:p>
            <a:endParaRPr lang="en-US" sz="2400" dirty="0" smtClean="0"/>
          </a:p>
          <a:p>
            <a:pPr marL="274320" lvl="1" indent="-274320">
              <a:spcBef>
                <a:spcPts val="580"/>
              </a:spcBef>
              <a:buClr>
                <a:schemeClr val="accent1"/>
              </a:buClr>
            </a:pPr>
            <a:r>
              <a:rPr lang="en-US" sz="2200" dirty="0" smtClean="0"/>
              <a:t>A transaction, if aborts, is re-started with a new timestamp</a:t>
            </a:r>
          </a:p>
          <a:p>
            <a:r>
              <a:rPr lang="en-US" sz="2400" dirty="0" smtClean="0"/>
              <a:t>Guarantees conflict Serializability</a:t>
            </a:r>
          </a:p>
          <a:p>
            <a:pPr lvl="1"/>
            <a:r>
              <a:rPr lang="en-US" sz="2200" dirty="0" smtClean="0"/>
              <a:t>Serialized in the order of the timestamp of the transactions</a:t>
            </a:r>
          </a:p>
          <a:p>
            <a:r>
              <a:rPr lang="en-US" sz="2400" dirty="0" smtClean="0"/>
              <a:t>Conflicting operations are executed in timestamp order</a:t>
            </a:r>
          </a:p>
          <a:p>
            <a:pPr lvl="1"/>
            <a:r>
              <a:rPr lang="en-US" sz="2200" dirty="0" smtClean="0"/>
              <a:t>If an operation appears out of order, it is rejected</a:t>
            </a:r>
          </a:p>
          <a:p>
            <a:r>
              <a:rPr lang="en-US" sz="2400" dirty="0" smtClean="0"/>
              <a:t>No deadlock since all edges in the precedence graph are from</a:t>
            </a:r>
          </a:p>
          <a:p>
            <a:pPr>
              <a:buNone/>
            </a:pPr>
            <a:r>
              <a:rPr lang="en-US" sz="2400" dirty="0" smtClean="0"/>
              <a:t>	transactions with smaller timestamp to those with larger timestamp</a:t>
            </a:r>
          </a:p>
          <a:p>
            <a:r>
              <a:rPr lang="en-US" sz="2400" dirty="0" smtClean="0"/>
              <a:t>May cause starvation</a:t>
            </a:r>
          </a:p>
          <a:p>
            <a:r>
              <a:rPr lang="en-US" sz="2400" dirty="0" smtClean="0"/>
              <a:t>Is not cascadeless</a:t>
            </a:r>
          </a:p>
          <a:p>
            <a:r>
              <a:rPr lang="en-US" sz="2400" dirty="0" smtClean="0"/>
              <a:t>Is not recoverable</a:t>
            </a:r>
            <a:endParaRPr lang="en-US" sz="2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3100" dirty="0" smtClean="0"/>
              <a:t>Modifications</a:t>
            </a:r>
            <a:endParaRPr lang="en-US" sz="3100" dirty="0"/>
          </a:p>
        </p:txBody>
      </p:sp>
      <p:sp>
        <p:nvSpPr>
          <p:cNvPr id="5" name="Content Placeholder 4"/>
          <p:cNvSpPr>
            <a:spLocks noGrp="1"/>
          </p:cNvSpPr>
          <p:nvPr>
            <p:ph sz="quarter" idx="1"/>
          </p:nvPr>
        </p:nvSpPr>
        <p:spPr>
          <a:xfrm>
            <a:off x="457200" y="685800"/>
            <a:ext cx="8229600" cy="5867400"/>
          </a:xfrm>
        </p:spPr>
        <p:txBody>
          <a:bodyPr>
            <a:normAutofit/>
          </a:bodyPr>
          <a:lstStyle/>
          <a:p>
            <a:r>
              <a:rPr lang="en-US" sz="2400" dirty="0" smtClean="0"/>
              <a:t>To make it recoverable</a:t>
            </a:r>
          </a:p>
          <a:p>
            <a:pPr lvl="1"/>
            <a:r>
              <a:rPr lang="en-US" sz="2200" dirty="0" smtClean="0"/>
              <a:t>Use </a:t>
            </a:r>
            <a:r>
              <a:rPr lang="en-US" sz="2200" dirty="0" smtClean="0">
                <a:solidFill>
                  <a:srgbClr val="FF0000"/>
                </a:solidFill>
              </a:rPr>
              <a:t>commit dependency</a:t>
            </a:r>
          </a:p>
          <a:p>
            <a:pPr lvl="1"/>
            <a:r>
              <a:rPr lang="en-US" sz="2200" dirty="0" smtClean="0"/>
              <a:t>If Ti reads from Tj and Tj has not committed, then Ti has a commit</a:t>
            </a:r>
          </a:p>
          <a:p>
            <a:pPr lvl="1">
              <a:buNone/>
            </a:pPr>
            <a:r>
              <a:rPr lang="en-US" sz="2200" dirty="0" smtClean="0"/>
              <a:t>	dependency on Tj</a:t>
            </a:r>
          </a:p>
          <a:p>
            <a:pPr lvl="1"/>
            <a:r>
              <a:rPr lang="en-US" sz="2200" dirty="0" smtClean="0"/>
              <a:t>Ensure that Ti does not commit before Tj commits</a:t>
            </a:r>
          </a:p>
          <a:p>
            <a:r>
              <a:rPr lang="en-US" sz="2400" dirty="0" smtClean="0"/>
              <a:t>To make it recoverable and cascadeless</a:t>
            </a:r>
          </a:p>
          <a:p>
            <a:pPr lvl="1"/>
            <a:r>
              <a:rPr lang="en-US" sz="2200" dirty="0" smtClean="0"/>
              <a:t>All writes are performed atomically in the end</a:t>
            </a:r>
          </a:p>
          <a:p>
            <a:pPr lvl="1"/>
            <a:r>
              <a:rPr lang="en-US" sz="2200" dirty="0" smtClean="0"/>
              <a:t>While the writes are in progress, no transaction is permitted to access any of the data items that have been written</a:t>
            </a:r>
          </a:p>
          <a:p>
            <a:r>
              <a:rPr lang="en-US" sz="2400" dirty="0" smtClean="0"/>
              <a:t>To make it recoverable and cascadeless</a:t>
            </a:r>
          </a:p>
          <a:p>
            <a:pPr lvl="1"/>
            <a:r>
              <a:rPr lang="en-US" sz="2200" dirty="0" smtClean="0"/>
              <a:t>Lock data that is being written</a:t>
            </a:r>
          </a:p>
          <a:p>
            <a:pPr lvl="1"/>
            <a:r>
              <a:rPr lang="en-US" sz="2200" dirty="0" smtClean="0"/>
              <a:t>Wait for it to be committed before allowing read</a:t>
            </a:r>
          </a:p>
          <a:p>
            <a:r>
              <a:rPr lang="en-US" sz="2400" dirty="0" smtClean="0">
                <a:solidFill>
                  <a:srgbClr val="FF0000"/>
                </a:solidFill>
              </a:rPr>
              <a:t>Strict timestamp ordering</a:t>
            </a:r>
            <a:r>
              <a:rPr lang="en-US" sz="2400" dirty="0" smtClean="0"/>
              <a:t>: to make it strict</a:t>
            </a:r>
          </a:p>
          <a:p>
            <a:pPr lvl="1"/>
            <a:r>
              <a:rPr lang="en-US" sz="2000" dirty="0" smtClean="0"/>
              <a:t>Wait for data to be committed before reading or writing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3100" dirty="0" smtClean="0"/>
              <a:t>Thomas‘  Write Rule</a:t>
            </a:r>
            <a:endParaRPr lang="en-US" sz="3100" dirty="0"/>
          </a:p>
        </p:txBody>
      </p:sp>
      <p:sp>
        <p:nvSpPr>
          <p:cNvPr id="5" name="Content Placeholder 4"/>
          <p:cNvSpPr>
            <a:spLocks noGrp="1"/>
          </p:cNvSpPr>
          <p:nvPr>
            <p:ph sz="quarter" idx="1"/>
          </p:nvPr>
        </p:nvSpPr>
        <p:spPr>
          <a:xfrm>
            <a:off x="457200" y="685800"/>
            <a:ext cx="8229600" cy="5867400"/>
          </a:xfrm>
        </p:spPr>
        <p:txBody>
          <a:bodyPr>
            <a:normAutofit/>
          </a:bodyPr>
          <a:lstStyle/>
          <a:p>
            <a:r>
              <a:rPr lang="en-US" sz="2400" dirty="0" smtClean="0"/>
              <a:t>Obsolete writes may be ignored</a:t>
            </a:r>
          </a:p>
          <a:p>
            <a:r>
              <a:rPr lang="en-US" sz="2400" dirty="0" smtClean="0"/>
              <a:t>When T attempts to write x, if ts(T) &lt; wts(x), then T is trying to write an obsolete value of x</a:t>
            </a:r>
          </a:p>
          <a:p>
            <a:r>
              <a:rPr lang="en-US" sz="2400" dirty="0" smtClean="0">
                <a:solidFill>
                  <a:srgbClr val="FF0000"/>
                </a:solidFill>
              </a:rPr>
              <a:t>Thomas’ write rule</a:t>
            </a:r>
            <a:r>
              <a:rPr lang="en-US" sz="2400" dirty="0" smtClean="0"/>
              <a:t>: Rather than aborting T, ignore the write operation</a:t>
            </a:r>
          </a:p>
          <a:p>
            <a:pPr lvl="1"/>
            <a:r>
              <a:rPr lang="en-US" sz="2200" dirty="0" smtClean="0"/>
              <a:t>Write is obsolete anyway</a:t>
            </a:r>
          </a:p>
          <a:p>
            <a:r>
              <a:rPr lang="en-US" sz="2400" dirty="0" smtClean="0"/>
              <a:t>Improves concurrency and recoverability</a:t>
            </a:r>
          </a:p>
          <a:p>
            <a:r>
              <a:rPr lang="en-US" sz="2400" dirty="0" smtClean="0"/>
              <a:t>Allows some view-serializable schedules that are not conflict-serializable</a:t>
            </a:r>
          </a:p>
          <a:p>
            <a:pPr>
              <a:buNone/>
            </a:pPr>
            <a:r>
              <a:rPr lang="en-US" sz="2400" dirty="0" smtClean="0"/>
              <a:t>		</a:t>
            </a:r>
            <a:r>
              <a:rPr lang="en-US" sz="2400" dirty="0" smtClean="0">
                <a:solidFill>
                  <a:srgbClr val="FF0000"/>
                </a:solidFill>
              </a:rPr>
              <a:t>Example:</a:t>
            </a:r>
            <a:r>
              <a:rPr lang="en-US" sz="2400" dirty="0" smtClean="0"/>
              <a:t> r1(a)  w2(a)  w1(a)  w3(a)</a:t>
            </a:r>
            <a:endParaRPr 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2800" dirty="0" smtClean="0"/>
              <a:t>Validation (certification)-based protocol</a:t>
            </a:r>
            <a:endParaRPr lang="en-US" sz="3100" dirty="0"/>
          </a:p>
        </p:txBody>
      </p:sp>
      <p:sp>
        <p:nvSpPr>
          <p:cNvPr id="5" name="Content Placeholder 4"/>
          <p:cNvSpPr>
            <a:spLocks noGrp="1"/>
          </p:cNvSpPr>
          <p:nvPr>
            <p:ph sz="quarter" idx="1"/>
          </p:nvPr>
        </p:nvSpPr>
        <p:spPr>
          <a:xfrm>
            <a:off x="457200" y="685800"/>
            <a:ext cx="8229600" cy="5867400"/>
          </a:xfrm>
        </p:spPr>
        <p:txBody>
          <a:bodyPr>
            <a:normAutofit fontScale="85000" lnSpcReduction="20000"/>
          </a:bodyPr>
          <a:lstStyle/>
          <a:p>
            <a:r>
              <a:rPr lang="en-US" sz="2400" dirty="0" smtClean="0"/>
              <a:t>Three phases of a transaction T</a:t>
            </a:r>
          </a:p>
          <a:p>
            <a:pPr>
              <a:buNone/>
            </a:pPr>
            <a:r>
              <a:rPr lang="en-US" sz="2400" dirty="0" smtClean="0">
                <a:solidFill>
                  <a:srgbClr val="FF0000"/>
                </a:solidFill>
              </a:rPr>
              <a:t>	Read and execution phase: </a:t>
            </a:r>
            <a:r>
              <a:rPr lang="en-US" sz="2400" dirty="0" smtClean="0"/>
              <a:t>T writes only to local temporary variables</a:t>
            </a:r>
          </a:p>
          <a:p>
            <a:pPr>
              <a:buNone/>
            </a:pPr>
            <a:r>
              <a:rPr lang="en-US" sz="2400" dirty="0" smtClean="0">
                <a:solidFill>
                  <a:srgbClr val="FF0000"/>
                </a:solidFill>
              </a:rPr>
              <a:t>	Validation phase</a:t>
            </a:r>
            <a:r>
              <a:rPr lang="en-US" sz="2400" dirty="0" smtClean="0"/>
              <a:t>: T performs </a:t>
            </a:r>
            <a:r>
              <a:rPr lang="en-US" sz="2400" dirty="0" smtClean="0">
                <a:solidFill>
                  <a:srgbClr val="FF0000"/>
                </a:solidFill>
              </a:rPr>
              <a:t>validation test </a:t>
            </a:r>
            <a:r>
              <a:rPr lang="en-US" sz="2400" dirty="0" smtClean="0"/>
              <a:t>to determine if local variables can be</a:t>
            </a:r>
          </a:p>
          <a:p>
            <a:pPr>
              <a:buNone/>
            </a:pPr>
            <a:r>
              <a:rPr lang="en-US" sz="2400" dirty="0" smtClean="0"/>
              <a:t>			written without violating Serializability</a:t>
            </a:r>
          </a:p>
          <a:p>
            <a:pPr>
              <a:buNone/>
            </a:pPr>
            <a:r>
              <a:rPr lang="en-US" sz="2400" dirty="0" smtClean="0">
                <a:solidFill>
                  <a:srgbClr val="FF0000"/>
                </a:solidFill>
              </a:rPr>
              <a:t>	Write phase</a:t>
            </a:r>
            <a:r>
              <a:rPr lang="en-US" sz="2400" dirty="0" smtClean="0"/>
              <a:t>: If T is validated, it updates the database; otherwise it is rolled back 	          (actually nothing needs to be done)</a:t>
            </a:r>
          </a:p>
          <a:p>
            <a:pPr>
              <a:buNone/>
            </a:pPr>
            <a:r>
              <a:rPr lang="en-US" sz="2400" dirty="0" smtClean="0"/>
              <a:t>Also known as </a:t>
            </a:r>
            <a:r>
              <a:rPr lang="en-US" sz="2400" dirty="0" smtClean="0">
                <a:solidFill>
                  <a:srgbClr val="FF0000"/>
                </a:solidFill>
              </a:rPr>
              <a:t>optimistic concurrency control </a:t>
            </a:r>
            <a:r>
              <a:rPr lang="en-US" sz="2400" dirty="0" smtClean="0"/>
              <a:t>since transaction executes fully in the</a:t>
            </a:r>
          </a:p>
          <a:p>
            <a:pPr>
              <a:buNone/>
            </a:pPr>
            <a:r>
              <a:rPr lang="en-US" sz="2400" dirty="0" smtClean="0"/>
              <a:t>hope that all is well</a:t>
            </a:r>
          </a:p>
          <a:p>
            <a:r>
              <a:rPr lang="en-US" sz="2400" dirty="0" smtClean="0"/>
              <a:t>Three timestamps for each transaction</a:t>
            </a:r>
          </a:p>
          <a:p>
            <a:pPr lvl="1"/>
            <a:r>
              <a:rPr lang="en-US" sz="2200" dirty="0" smtClean="0">
                <a:solidFill>
                  <a:srgbClr val="FF0000"/>
                </a:solidFill>
              </a:rPr>
              <a:t>start(T): </a:t>
            </a:r>
            <a:r>
              <a:rPr lang="en-US" sz="2200" dirty="0" smtClean="0"/>
              <a:t>start of execution phase</a:t>
            </a:r>
          </a:p>
          <a:p>
            <a:pPr lvl="1"/>
            <a:r>
              <a:rPr lang="en-US" sz="2200" dirty="0" smtClean="0">
                <a:solidFill>
                  <a:srgbClr val="FF0000"/>
                </a:solidFill>
              </a:rPr>
              <a:t>validation(T): </a:t>
            </a:r>
            <a:r>
              <a:rPr lang="en-US" sz="2200" dirty="0" smtClean="0"/>
              <a:t>start of validation phase</a:t>
            </a:r>
          </a:p>
          <a:p>
            <a:pPr lvl="1"/>
            <a:r>
              <a:rPr lang="en-US" sz="2200" dirty="0" smtClean="0">
                <a:solidFill>
                  <a:srgbClr val="FF0000"/>
                </a:solidFill>
              </a:rPr>
              <a:t>finish(T): </a:t>
            </a:r>
            <a:r>
              <a:rPr lang="en-US" sz="2200" dirty="0" smtClean="0"/>
              <a:t>end of write phase</a:t>
            </a:r>
          </a:p>
          <a:p>
            <a:r>
              <a:rPr lang="en-US" sz="2400" dirty="0" smtClean="0"/>
              <a:t>Timestamp of T is set to validation timestamp: ts(T) = validation(T)</a:t>
            </a:r>
          </a:p>
          <a:p>
            <a:r>
              <a:rPr lang="en-US" sz="2400" dirty="0" smtClean="0"/>
              <a:t>Serialized using this timestamp</a:t>
            </a:r>
          </a:p>
          <a:p>
            <a:pPr>
              <a:buNone/>
            </a:pPr>
            <a:r>
              <a:rPr lang="en-US" sz="2400" dirty="0" smtClean="0"/>
              <a:t>		Increases concurrency</a:t>
            </a:r>
          </a:p>
          <a:p>
            <a:r>
              <a:rPr lang="en-US" sz="2400" dirty="0" smtClean="0"/>
              <a:t>Cascadeless</a:t>
            </a:r>
          </a:p>
          <a:p>
            <a:r>
              <a:rPr lang="en-US" sz="2400" dirty="0" smtClean="0"/>
              <a:t>Starvation may happen</a:t>
            </a:r>
          </a:p>
          <a:p>
            <a:r>
              <a:rPr lang="en-US" sz="2400" dirty="0" smtClean="0"/>
              <a:t>No deadlock</a:t>
            </a: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3100" dirty="0" smtClean="0"/>
              <a:t>Validation Test</a:t>
            </a:r>
            <a:endParaRPr lang="en-US" sz="3100" dirty="0"/>
          </a:p>
        </p:txBody>
      </p:sp>
      <p:sp>
        <p:nvSpPr>
          <p:cNvPr id="5" name="Content Placeholder 4"/>
          <p:cNvSpPr>
            <a:spLocks noGrp="1"/>
          </p:cNvSpPr>
          <p:nvPr>
            <p:ph sz="quarter" idx="1"/>
          </p:nvPr>
        </p:nvSpPr>
        <p:spPr>
          <a:xfrm>
            <a:off x="457200" y="685800"/>
            <a:ext cx="8229600" cy="5867400"/>
          </a:xfrm>
        </p:spPr>
        <p:txBody>
          <a:bodyPr>
            <a:normAutofit/>
          </a:bodyPr>
          <a:lstStyle/>
          <a:p>
            <a:r>
              <a:rPr lang="en-US" sz="2400" dirty="0" smtClean="0"/>
              <a:t>For a transaction Ti , check two conditions for all transactions Tj with</a:t>
            </a:r>
          </a:p>
          <a:p>
            <a:pPr>
              <a:buNone/>
            </a:pPr>
            <a:r>
              <a:rPr lang="en-US" sz="2400" dirty="0" smtClean="0"/>
              <a:t>	ts(Tj ) &lt; ts(Ti )</a:t>
            </a:r>
          </a:p>
          <a:p>
            <a:pPr lvl="1"/>
            <a:r>
              <a:rPr lang="en-US" dirty="0" smtClean="0">
                <a:solidFill>
                  <a:srgbClr val="0070C0"/>
                </a:solidFill>
              </a:rPr>
              <a:t>finish(Tj ) &lt; start(Ti )</a:t>
            </a:r>
          </a:p>
          <a:p>
            <a:pPr lvl="1"/>
            <a:r>
              <a:rPr lang="en-US" dirty="0" smtClean="0">
                <a:solidFill>
                  <a:srgbClr val="0070C0"/>
                </a:solidFill>
              </a:rPr>
              <a:t>Start(Ti)&lt; finish(Tj ) &lt; validation(Ti )</a:t>
            </a:r>
          </a:p>
          <a:p>
            <a:pPr lvl="1">
              <a:buNone/>
            </a:pPr>
            <a:r>
              <a:rPr lang="en-US" dirty="0" smtClean="0">
                <a:solidFill>
                  <a:srgbClr val="0070C0"/>
                </a:solidFill>
              </a:rPr>
              <a:t>   and the read-set of Ti is disjoint from the write-set of Tj</a:t>
            </a:r>
          </a:p>
          <a:p>
            <a:r>
              <a:rPr lang="en-US" sz="2400" dirty="0" smtClean="0"/>
              <a:t>If either of these conditions is true, validation succeeds; otherwise, it</a:t>
            </a:r>
          </a:p>
          <a:p>
            <a:pPr>
              <a:buNone/>
            </a:pPr>
            <a:r>
              <a:rPr lang="en-US" sz="2400" dirty="0" smtClean="0"/>
              <a:t>	fails</a:t>
            </a:r>
          </a:p>
          <a:p>
            <a:r>
              <a:rPr lang="en-US" sz="2400" dirty="0" smtClean="0"/>
              <a:t>Justification</a:t>
            </a:r>
          </a:p>
          <a:p>
            <a:pPr lvl="1"/>
            <a:r>
              <a:rPr lang="en-US" dirty="0" smtClean="0"/>
              <a:t>First condition ensures serial schedules</a:t>
            </a:r>
          </a:p>
          <a:p>
            <a:pPr lvl="1"/>
            <a:r>
              <a:rPr lang="en-US" dirty="0" smtClean="0"/>
              <a:t>The second ensure that : </a:t>
            </a:r>
          </a:p>
          <a:p>
            <a:pPr lvl="2"/>
            <a:r>
              <a:rPr lang="en-US" dirty="0" smtClean="0"/>
              <a:t>Writes of  Ti cannot affect reads of  Tj</a:t>
            </a:r>
          </a:p>
          <a:p>
            <a:pPr lvl="2"/>
            <a:r>
              <a:rPr lang="en-US" dirty="0" smtClean="0"/>
              <a:t>Writes of  Tj do not affect reads of  Ti  as they are disjoint</a:t>
            </a:r>
          </a:p>
          <a:p>
            <a:endParaRPr lang="en-US" sz="2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2800" dirty="0" smtClean="0"/>
              <a:t>Multiversion Concurrency Control Schemas</a:t>
            </a:r>
            <a:endParaRPr lang="en-US" sz="3100" dirty="0"/>
          </a:p>
        </p:txBody>
      </p:sp>
      <p:sp>
        <p:nvSpPr>
          <p:cNvPr id="5" name="Content Placeholder 4"/>
          <p:cNvSpPr>
            <a:spLocks noGrp="1"/>
          </p:cNvSpPr>
          <p:nvPr>
            <p:ph sz="quarter" idx="1"/>
          </p:nvPr>
        </p:nvSpPr>
        <p:spPr>
          <a:xfrm>
            <a:off x="457200" y="685800"/>
            <a:ext cx="8229600" cy="5867400"/>
          </a:xfrm>
        </p:spPr>
        <p:txBody>
          <a:bodyPr>
            <a:normAutofit lnSpcReduction="10000"/>
          </a:bodyPr>
          <a:lstStyle/>
          <a:p>
            <a:r>
              <a:rPr lang="en-US" sz="2400" dirty="0" smtClean="0"/>
              <a:t>The concurrency-control protocols until now have ensured Serializability by  either </a:t>
            </a:r>
            <a:r>
              <a:rPr lang="en-US" sz="2400" dirty="0" smtClean="0">
                <a:solidFill>
                  <a:srgbClr val="FF0000"/>
                </a:solidFill>
              </a:rPr>
              <a:t>delaying</a:t>
            </a:r>
            <a:r>
              <a:rPr lang="en-US" sz="2400" dirty="0" smtClean="0"/>
              <a:t> an operation or </a:t>
            </a:r>
            <a:r>
              <a:rPr lang="en-US" sz="2400" dirty="0" smtClean="0">
                <a:solidFill>
                  <a:srgbClr val="FF0000"/>
                </a:solidFill>
              </a:rPr>
              <a:t>aborting</a:t>
            </a:r>
            <a:r>
              <a:rPr lang="en-US" sz="2400" dirty="0" smtClean="0"/>
              <a:t> the transaction that issued the operation.</a:t>
            </a:r>
          </a:p>
          <a:p>
            <a:pPr lvl="1"/>
            <a:r>
              <a:rPr lang="en-US" sz="2200" dirty="0" smtClean="0"/>
              <a:t>A read operation may be delayed because the appropriate value has not been written yet</a:t>
            </a:r>
          </a:p>
          <a:p>
            <a:pPr lvl="1"/>
            <a:r>
              <a:rPr lang="en-US" sz="2200" dirty="0" smtClean="0"/>
              <a:t> Or it may be aborted because the value that it was supposed to read has already been overwritten</a:t>
            </a:r>
          </a:p>
          <a:p>
            <a:r>
              <a:rPr lang="en-US" sz="2400" dirty="0" smtClean="0"/>
              <a:t>These difficulties could be avoided if old copies of each data item were kept  in the system</a:t>
            </a:r>
          </a:p>
          <a:p>
            <a:r>
              <a:rPr lang="en-US" sz="2400" dirty="0" smtClean="0"/>
              <a:t>In Multiversion  concurrency control schemas, each write(Q)</a:t>
            </a:r>
          </a:p>
          <a:p>
            <a:pPr>
              <a:buNone/>
            </a:pPr>
            <a:r>
              <a:rPr lang="en-US" sz="2400" dirty="0" smtClean="0"/>
              <a:t>	operation creates a new version of Q</a:t>
            </a:r>
          </a:p>
          <a:p>
            <a:pPr lvl="1"/>
            <a:r>
              <a:rPr lang="en-US" sz="2200" dirty="0" smtClean="0">
                <a:solidFill>
                  <a:srgbClr val="0070C0"/>
                </a:solidFill>
              </a:rPr>
              <a:t>When a transaction issues a read(Q) operation</a:t>
            </a:r>
          </a:p>
          <a:p>
            <a:pPr lvl="1"/>
            <a:r>
              <a:rPr lang="en-US" sz="2200" dirty="0" smtClean="0">
                <a:solidFill>
                  <a:srgbClr val="0070C0"/>
                </a:solidFill>
              </a:rPr>
              <a:t>The concurrency manager select one of the versions of Q to be read, such that the Serializability is maintained</a:t>
            </a:r>
          </a:p>
          <a:p>
            <a:pPr lvl="1"/>
            <a:r>
              <a:rPr lang="en-US" sz="2200" dirty="0" smtClean="0">
                <a:solidFill>
                  <a:srgbClr val="0070C0"/>
                </a:solidFill>
              </a:rPr>
              <a:t>For performance reasons, the time taken to determine which version to pick should be very less</a:t>
            </a:r>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2800" dirty="0" smtClean="0"/>
              <a:t>1. Multiversion Timestamp Ordering Protocol</a:t>
            </a:r>
            <a:endParaRPr lang="en-US" sz="3100" dirty="0"/>
          </a:p>
        </p:txBody>
      </p:sp>
      <p:sp>
        <p:nvSpPr>
          <p:cNvPr id="5" name="Content Placeholder 4"/>
          <p:cNvSpPr>
            <a:spLocks noGrp="1"/>
          </p:cNvSpPr>
          <p:nvPr>
            <p:ph sz="quarter" idx="1"/>
          </p:nvPr>
        </p:nvSpPr>
        <p:spPr>
          <a:xfrm>
            <a:off x="457200" y="685800"/>
            <a:ext cx="8229600" cy="5867400"/>
          </a:xfrm>
        </p:spPr>
        <p:txBody>
          <a:bodyPr>
            <a:normAutofit/>
          </a:bodyPr>
          <a:lstStyle/>
          <a:p>
            <a:endParaRPr lang="en-US" sz="2400" dirty="0" smtClean="0"/>
          </a:p>
          <a:p>
            <a:r>
              <a:rPr lang="en-US" sz="2400" dirty="0" smtClean="0"/>
              <a:t>With each transaction Ti, we associate a unique timestamp TS(Ti)</a:t>
            </a:r>
          </a:p>
          <a:p>
            <a:r>
              <a:rPr lang="en-US" sz="2400" dirty="0" smtClean="0"/>
              <a:t>With each data item Q , a sequence of versions &lt;Q</a:t>
            </a:r>
            <a:r>
              <a:rPr lang="en-US" sz="2400" baseline="-25000" dirty="0" smtClean="0"/>
              <a:t>1</a:t>
            </a:r>
            <a:r>
              <a:rPr lang="en-US" sz="2400" dirty="0" smtClean="0"/>
              <a:t>, Q</a:t>
            </a:r>
            <a:r>
              <a:rPr lang="en-US" sz="2400" baseline="-25000" dirty="0" smtClean="0"/>
              <a:t>2</a:t>
            </a:r>
            <a:r>
              <a:rPr lang="en-US" sz="2400" dirty="0" smtClean="0"/>
              <a:t>, …, Q</a:t>
            </a:r>
            <a:r>
              <a:rPr lang="en-US" sz="2400" baseline="-25000" dirty="0" smtClean="0"/>
              <a:t>m</a:t>
            </a:r>
            <a:r>
              <a:rPr lang="en-US" sz="2400" dirty="0" smtClean="0"/>
              <a:t>&gt; is associated</a:t>
            </a:r>
          </a:p>
          <a:p>
            <a:r>
              <a:rPr lang="en-US" sz="2400" dirty="0" smtClean="0"/>
              <a:t>Each version Q</a:t>
            </a:r>
            <a:r>
              <a:rPr lang="en-US" sz="2400" baseline="-25000" dirty="0" smtClean="0"/>
              <a:t>k</a:t>
            </a:r>
            <a:r>
              <a:rPr lang="en-US" sz="2400" dirty="0" smtClean="0"/>
              <a:t> contains three data fields:</a:t>
            </a:r>
          </a:p>
          <a:p>
            <a:pPr lvl="1">
              <a:buNone/>
            </a:pPr>
            <a:r>
              <a:rPr lang="en-US" dirty="0" smtClean="0"/>
              <a:t>	i) </a:t>
            </a:r>
            <a:r>
              <a:rPr lang="en-US" dirty="0" smtClean="0">
                <a:solidFill>
                  <a:srgbClr val="FF0000"/>
                </a:solidFill>
              </a:rPr>
              <a:t>Content</a:t>
            </a:r>
            <a:r>
              <a:rPr lang="en-US" dirty="0" smtClean="0"/>
              <a:t>: is the value stored in the version Q</a:t>
            </a:r>
            <a:r>
              <a:rPr lang="en-US" baseline="-25000" dirty="0" smtClean="0"/>
              <a:t>k</a:t>
            </a:r>
            <a:endParaRPr lang="en-US" dirty="0" smtClean="0"/>
          </a:p>
          <a:p>
            <a:pPr>
              <a:buNone/>
            </a:pPr>
            <a:r>
              <a:rPr lang="en-US" sz="2400" dirty="0" smtClean="0"/>
              <a:t>	    ii) </a:t>
            </a:r>
            <a:r>
              <a:rPr lang="en-US" sz="2400" dirty="0" smtClean="0">
                <a:solidFill>
                  <a:srgbClr val="FF0000"/>
                </a:solidFill>
              </a:rPr>
              <a:t>W-timestamp(Q</a:t>
            </a:r>
            <a:r>
              <a:rPr lang="en-US" sz="2400" baseline="-25000" dirty="0" smtClean="0">
                <a:solidFill>
                  <a:srgbClr val="FF0000"/>
                </a:solidFill>
              </a:rPr>
              <a:t>k</a:t>
            </a:r>
            <a:r>
              <a:rPr lang="en-US" sz="2400" dirty="0" smtClean="0">
                <a:solidFill>
                  <a:srgbClr val="FF0000"/>
                </a:solidFill>
              </a:rPr>
              <a:t>) </a:t>
            </a:r>
            <a:r>
              <a:rPr lang="en-US" sz="2400" dirty="0" smtClean="0"/>
              <a:t>: TS of transaction that created Q</a:t>
            </a:r>
            <a:r>
              <a:rPr lang="en-US" sz="2400" baseline="-25000" dirty="0" smtClean="0"/>
              <a:t>k</a:t>
            </a:r>
            <a:endParaRPr lang="en-US" sz="2400" dirty="0" smtClean="0"/>
          </a:p>
          <a:p>
            <a:pPr>
              <a:buNone/>
            </a:pPr>
            <a:r>
              <a:rPr lang="en-US" sz="2400" dirty="0" smtClean="0"/>
              <a:t>	    iii) </a:t>
            </a:r>
            <a:r>
              <a:rPr lang="en-US" sz="2400" dirty="0" smtClean="0">
                <a:solidFill>
                  <a:srgbClr val="FF0000"/>
                </a:solidFill>
              </a:rPr>
              <a:t>R-timestamp(Q</a:t>
            </a:r>
            <a:r>
              <a:rPr lang="en-US" sz="2400" baseline="-25000" dirty="0" smtClean="0">
                <a:solidFill>
                  <a:srgbClr val="FF0000"/>
                </a:solidFill>
              </a:rPr>
              <a:t>k</a:t>
            </a:r>
            <a:r>
              <a:rPr lang="en-US" sz="2400" dirty="0" smtClean="0">
                <a:solidFill>
                  <a:srgbClr val="FF0000"/>
                </a:solidFill>
              </a:rPr>
              <a:t>)</a:t>
            </a:r>
            <a:r>
              <a:rPr lang="en-US" sz="2400" dirty="0" smtClean="0"/>
              <a:t>:</a:t>
            </a:r>
            <a:r>
              <a:rPr lang="en-US" sz="2400" dirty="0" smtClean="0">
                <a:solidFill>
                  <a:srgbClr val="FF0000"/>
                </a:solidFill>
              </a:rPr>
              <a:t> </a:t>
            </a:r>
            <a:r>
              <a:rPr lang="en-US" sz="2400" dirty="0" smtClean="0"/>
              <a:t>is the largest timestamp of any transaction 	that successfully read Q</a:t>
            </a:r>
            <a:r>
              <a:rPr lang="en-US" sz="2400" baseline="-25000" dirty="0" smtClean="0"/>
              <a:t>k</a:t>
            </a:r>
            <a:endParaRPr lang="en-US" sz="2400" dirty="0" smtClean="0"/>
          </a:p>
          <a:p>
            <a:r>
              <a:rPr lang="en-US" sz="2400" dirty="0" smtClean="0"/>
              <a:t>R-timestamp is updated, whenever a transaction Tj reads the content of Q</a:t>
            </a:r>
            <a:r>
              <a:rPr lang="en-US" sz="2400" baseline="-25000" dirty="0" smtClean="0"/>
              <a:t>k</a:t>
            </a:r>
            <a:r>
              <a:rPr lang="en-US" sz="2400" dirty="0" smtClean="0"/>
              <a:t> and  R-timestamp(Q</a:t>
            </a:r>
            <a:r>
              <a:rPr lang="en-US" sz="2400" baseline="-25000" dirty="0" smtClean="0"/>
              <a:t>k</a:t>
            </a:r>
            <a:r>
              <a:rPr lang="en-US" sz="2400" dirty="0" smtClean="0"/>
              <a:t>) &lt; TS(Tj)</a:t>
            </a:r>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2800" dirty="0" smtClean="0"/>
              <a:t> Multiversion Timestamp Ordering Protocol (Contd.)</a:t>
            </a:r>
            <a:endParaRPr lang="en-US" sz="3100" dirty="0"/>
          </a:p>
        </p:txBody>
      </p:sp>
      <p:sp>
        <p:nvSpPr>
          <p:cNvPr id="5" name="Content Placeholder 4"/>
          <p:cNvSpPr>
            <a:spLocks noGrp="1"/>
          </p:cNvSpPr>
          <p:nvPr>
            <p:ph sz="quarter" idx="1"/>
          </p:nvPr>
        </p:nvSpPr>
        <p:spPr>
          <a:xfrm>
            <a:off x="457200" y="685800"/>
            <a:ext cx="8229600" cy="5867400"/>
          </a:xfrm>
        </p:spPr>
        <p:txBody>
          <a:bodyPr>
            <a:normAutofit fontScale="92500" lnSpcReduction="10000"/>
          </a:bodyPr>
          <a:lstStyle/>
          <a:p>
            <a:r>
              <a:rPr lang="en-US" sz="2400" dirty="0" smtClean="0"/>
              <a:t>Suppose a transaction Ti issues a read(Q) or write(Q) operations</a:t>
            </a:r>
          </a:p>
          <a:p>
            <a:r>
              <a:rPr lang="en-US" sz="2400" dirty="0" smtClean="0"/>
              <a:t>Let </a:t>
            </a:r>
            <a:r>
              <a:rPr lang="en-US" sz="2400" dirty="0" smtClean="0">
                <a:solidFill>
                  <a:srgbClr val="FF0000"/>
                </a:solidFill>
              </a:rPr>
              <a:t>Q</a:t>
            </a:r>
            <a:r>
              <a:rPr lang="en-US" sz="2400" baseline="-25000" dirty="0" smtClean="0">
                <a:solidFill>
                  <a:srgbClr val="FF0000"/>
                </a:solidFill>
              </a:rPr>
              <a:t>k</a:t>
            </a:r>
            <a:r>
              <a:rPr lang="en-US" sz="2400" baseline="-25000" dirty="0" smtClean="0"/>
              <a:t> </a:t>
            </a:r>
            <a:r>
              <a:rPr lang="en-US" sz="2400" dirty="0" smtClean="0"/>
              <a:t> denote the version of Q whose w-timestamp is the largest w-timestamp that is less than or equal to the TS(Ti)</a:t>
            </a:r>
          </a:p>
          <a:p>
            <a:pPr marL="834390" lvl="1" indent="-514350">
              <a:buAutoNum type="romanLcParenR"/>
            </a:pPr>
            <a:r>
              <a:rPr lang="en-US" sz="2200" dirty="0" smtClean="0"/>
              <a:t>If Ti issues a </a:t>
            </a:r>
            <a:r>
              <a:rPr lang="en-US" sz="2200" dirty="0" smtClean="0">
                <a:solidFill>
                  <a:srgbClr val="FF0000"/>
                </a:solidFill>
              </a:rPr>
              <a:t>read(Q), </a:t>
            </a:r>
            <a:r>
              <a:rPr lang="en-US" sz="2200" dirty="0" smtClean="0"/>
              <a:t>then the value returned is the</a:t>
            </a:r>
            <a:r>
              <a:rPr lang="en-US" sz="2200" dirty="0" smtClean="0">
                <a:solidFill>
                  <a:srgbClr val="FF0000"/>
                </a:solidFill>
              </a:rPr>
              <a:t> content </a:t>
            </a:r>
            <a:r>
              <a:rPr lang="en-US" sz="2200" dirty="0" smtClean="0"/>
              <a:t>of the version </a:t>
            </a:r>
            <a:r>
              <a:rPr lang="en-US" sz="2000" dirty="0" smtClean="0">
                <a:solidFill>
                  <a:srgbClr val="FF0000"/>
                </a:solidFill>
              </a:rPr>
              <a:t>Q</a:t>
            </a:r>
            <a:r>
              <a:rPr lang="en-US" sz="2000" baseline="-25000" dirty="0" smtClean="0">
                <a:solidFill>
                  <a:srgbClr val="FF0000"/>
                </a:solidFill>
              </a:rPr>
              <a:t>k</a:t>
            </a:r>
            <a:r>
              <a:rPr lang="en-US" sz="2000" dirty="0" smtClean="0">
                <a:solidFill>
                  <a:srgbClr val="FF0000"/>
                </a:solidFill>
              </a:rPr>
              <a:t> </a:t>
            </a:r>
          </a:p>
          <a:p>
            <a:pPr marL="834390" lvl="1" indent="-514350">
              <a:buAutoNum type="romanLcParenR"/>
            </a:pPr>
            <a:r>
              <a:rPr lang="en-US" sz="2200" dirty="0" smtClean="0"/>
              <a:t>If  Ti issues </a:t>
            </a:r>
            <a:r>
              <a:rPr lang="en-US" sz="2200" dirty="0" smtClean="0">
                <a:solidFill>
                  <a:srgbClr val="FF0000"/>
                </a:solidFill>
              </a:rPr>
              <a:t>write(Q), </a:t>
            </a:r>
            <a:r>
              <a:rPr lang="en-US" sz="2200" dirty="0" smtClean="0"/>
              <a:t>and </a:t>
            </a:r>
          </a:p>
          <a:p>
            <a:pPr marL="1108710" lvl="2" indent="-514350">
              <a:buFont typeface="Wingdings 2"/>
              <a:buAutoNum type="romanLcParenR"/>
            </a:pPr>
            <a:r>
              <a:rPr lang="en-US" sz="1800" dirty="0" smtClean="0"/>
              <a:t>If  TS(Ti) &lt; R-timestamp(Q</a:t>
            </a:r>
            <a:r>
              <a:rPr lang="en-US" sz="1800" baseline="-25000" dirty="0" smtClean="0"/>
              <a:t>k</a:t>
            </a:r>
            <a:r>
              <a:rPr lang="en-US" sz="1800" dirty="0" smtClean="0"/>
              <a:t>), then the system rolls back Ti</a:t>
            </a:r>
          </a:p>
          <a:p>
            <a:pPr marL="1108710" lvl="2" indent="-514350">
              <a:buFont typeface="Wingdings 2"/>
              <a:buAutoNum type="romanLcParenR"/>
            </a:pPr>
            <a:r>
              <a:rPr lang="en-US" sz="1800" dirty="0" smtClean="0"/>
              <a:t>If  TS(Ti) = W-timestamp(Q</a:t>
            </a:r>
            <a:r>
              <a:rPr lang="en-US" sz="1800" baseline="-25000" dirty="0" smtClean="0"/>
              <a:t>k</a:t>
            </a:r>
            <a:r>
              <a:rPr lang="en-US" sz="1800" dirty="0" smtClean="0"/>
              <a:t>), the system overwrites the contents of  Q</a:t>
            </a:r>
            <a:r>
              <a:rPr lang="en-US" sz="1800" baseline="-25000" dirty="0" smtClean="0"/>
              <a:t>k</a:t>
            </a:r>
            <a:endParaRPr lang="en-US" sz="1800" dirty="0" smtClean="0"/>
          </a:p>
          <a:p>
            <a:pPr marL="1108710" lvl="2" indent="-514350">
              <a:buFont typeface="Wingdings 2"/>
              <a:buAutoNum type="romanLcParenR"/>
            </a:pPr>
            <a:r>
              <a:rPr lang="en-US" sz="1800" dirty="0" smtClean="0"/>
              <a:t>Otherwise,  it creates a new version of Q with the W-timestamp the same as TS(Ti)</a:t>
            </a:r>
            <a:endParaRPr lang="en-US" sz="2200" dirty="0" smtClean="0"/>
          </a:p>
          <a:p>
            <a:pPr marL="834390" lvl="1" indent="-514350">
              <a:buAutoNum type="romanLcParenR"/>
            </a:pPr>
            <a:r>
              <a:rPr lang="en-US" sz="2200" dirty="0" smtClean="0"/>
              <a:t>If there are two versions </a:t>
            </a:r>
            <a:r>
              <a:rPr lang="en-US" sz="2000" dirty="0" smtClean="0"/>
              <a:t>Q</a:t>
            </a:r>
            <a:r>
              <a:rPr lang="en-US" sz="2000" baseline="-25000" dirty="0" smtClean="0"/>
              <a:t>k </a:t>
            </a:r>
            <a:r>
              <a:rPr lang="en-US" sz="2200" dirty="0" smtClean="0"/>
              <a:t>and </a:t>
            </a:r>
            <a:r>
              <a:rPr lang="en-US" sz="2000" dirty="0" smtClean="0"/>
              <a:t>Q</a:t>
            </a:r>
            <a:r>
              <a:rPr lang="en-US" sz="2000" baseline="-25000" dirty="0" smtClean="0"/>
              <a:t>j</a:t>
            </a:r>
            <a:r>
              <a:rPr lang="en-US" sz="2200" dirty="0" smtClean="0"/>
              <a:t> , of a data item and both version have a W-timestamp less than the timestamp of the oldest transaction in the system. Then the older of the two versions </a:t>
            </a:r>
            <a:r>
              <a:rPr lang="en-US" sz="2000" dirty="0" smtClean="0"/>
              <a:t>Q</a:t>
            </a:r>
            <a:r>
              <a:rPr lang="en-US" sz="2000" baseline="-25000" dirty="0" smtClean="0"/>
              <a:t>k </a:t>
            </a:r>
            <a:r>
              <a:rPr lang="en-US" sz="2200" dirty="0" smtClean="0"/>
              <a:t>and </a:t>
            </a:r>
            <a:r>
              <a:rPr lang="en-US" sz="2000" dirty="0" smtClean="0"/>
              <a:t>Q</a:t>
            </a:r>
            <a:r>
              <a:rPr lang="en-US" sz="2000" baseline="-25000" dirty="0" smtClean="0"/>
              <a:t>j</a:t>
            </a:r>
            <a:r>
              <a:rPr lang="en-US" sz="2000" dirty="0" smtClean="0"/>
              <a:t> </a:t>
            </a:r>
            <a:r>
              <a:rPr lang="en-US" sz="2200" dirty="0" smtClean="0"/>
              <a:t>will not be used ever again, and can be deleted.</a:t>
            </a:r>
          </a:p>
          <a:p>
            <a:r>
              <a:rPr lang="en-US" sz="2400" dirty="0" smtClean="0"/>
              <a:t>Rule i : Ensures that the transaction reads the most recent version that 	    comes before it in time</a:t>
            </a:r>
          </a:p>
          <a:p>
            <a:r>
              <a:rPr lang="en-US" sz="2400" dirty="0" smtClean="0"/>
              <a:t>Rule ii : Forces a transaction to abort if it attempts to write a version 		    that has already been read by a transaction which has started after it.</a:t>
            </a:r>
          </a:p>
          <a:p>
            <a:r>
              <a:rPr lang="en-US" sz="2400" dirty="0" smtClean="0"/>
              <a:t>Rule iii : Ensures that the versions that are no longer needed are removed.</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2800" dirty="0" smtClean="0"/>
              <a:t>Multiversion Timestamp Ordering Protocol (Contd.)</a:t>
            </a:r>
            <a:endParaRPr lang="en-US" sz="3100" dirty="0"/>
          </a:p>
        </p:txBody>
      </p:sp>
      <p:sp>
        <p:nvSpPr>
          <p:cNvPr id="5" name="Content Placeholder 4"/>
          <p:cNvSpPr>
            <a:spLocks noGrp="1"/>
          </p:cNvSpPr>
          <p:nvPr>
            <p:ph sz="quarter" idx="1"/>
          </p:nvPr>
        </p:nvSpPr>
        <p:spPr>
          <a:xfrm>
            <a:off x="457200" y="685800"/>
            <a:ext cx="8229600" cy="5867400"/>
          </a:xfrm>
        </p:spPr>
        <p:txBody>
          <a:bodyPr>
            <a:normAutofit/>
          </a:bodyPr>
          <a:lstStyle/>
          <a:p>
            <a:endParaRPr lang="en-US" sz="2400" dirty="0" smtClean="0"/>
          </a:p>
          <a:p>
            <a:r>
              <a:rPr lang="en-US" sz="2400" dirty="0" smtClean="0">
                <a:solidFill>
                  <a:srgbClr val="FF0000"/>
                </a:solidFill>
              </a:rPr>
              <a:t>Advantages</a:t>
            </a:r>
          </a:p>
          <a:p>
            <a:pPr lvl="1"/>
            <a:r>
              <a:rPr lang="en-US" sz="2200" dirty="0" smtClean="0"/>
              <a:t>A read request never fails, and it is never made to wait. </a:t>
            </a:r>
          </a:p>
          <a:p>
            <a:pPr lvl="1"/>
            <a:r>
              <a:rPr lang="en-US" sz="2200" dirty="0" smtClean="0"/>
              <a:t>In a database where reading is more frequent than writing, this is very significant.</a:t>
            </a:r>
          </a:p>
          <a:p>
            <a:endParaRPr lang="en-US" sz="2400" dirty="0" smtClean="0"/>
          </a:p>
          <a:p>
            <a:r>
              <a:rPr lang="en-US" sz="2400" dirty="0" smtClean="0">
                <a:solidFill>
                  <a:srgbClr val="FF0000"/>
                </a:solidFill>
              </a:rPr>
              <a:t>Disadvantages</a:t>
            </a:r>
          </a:p>
          <a:p>
            <a:pPr lvl="1"/>
            <a:r>
              <a:rPr lang="en-US" sz="2200" dirty="0" smtClean="0"/>
              <a:t>Reading of a data item also requires the updating of the R-timestamp field, resulting in two potential disk accesses rather than one</a:t>
            </a:r>
          </a:p>
          <a:p>
            <a:pPr lvl="1"/>
            <a:r>
              <a:rPr lang="en-US" sz="2200" dirty="0" smtClean="0"/>
              <a:t>Conflicts between transactions are resolved through abort/rollback, rather than through wait</a:t>
            </a:r>
          </a:p>
          <a:p>
            <a:pPr lvl="1"/>
            <a:r>
              <a:rPr lang="en-US" sz="2200" dirty="0" smtClean="0"/>
              <a:t>Does not ensure </a:t>
            </a:r>
            <a:r>
              <a:rPr lang="en-US" sz="2200" b="1" i="1" dirty="0" smtClean="0"/>
              <a:t>recoverability</a:t>
            </a:r>
            <a:r>
              <a:rPr lang="en-US" sz="2200" dirty="0" smtClean="0"/>
              <a:t> and </a:t>
            </a:r>
            <a:r>
              <a:rPr lang="en-US" sz="2200" b="1" i="1" dirty="0" smtClean="0"/>
              <a:t>cascadelessness</a:t>
            </a:r>
          </a:p>
          <a:p>
            <a:endParaRPr lang="en-US" sz="2400" dirty="0" smtClean="0"/>
          </a:p>
          <a:p>
            <a:endParaRPr lang="en-US" sz="24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457200"/>
            <a:ext cx="8229600" cy="563562"/>
          </a:xfrm>
        </p:spPr>
        <p:txBody>
          <a:bodyPr>
            <a:normAutofit fontScale="90000"/>
          </a:bodyPr>
          <a:lstStyle/>
          <a:p>
            <a:pPr algn="ctr"/>
            <a:r>
              <a:rPr lang="en-US" sz="3100" dirty="0" smtClean="0"/>
              <a:t>Lock Based Protocols</a:t>
            </a:r>
            <a:endParaRPr lang="en-US" sz="3100" dirty="0"/>
          </a:p>
        </p:txBody>
      </p:sp>
      <p:sp>
        <p:nvSpPr>
          <p:cNvPr id="5" name="Content Placeholder 4"/>
          <p:cNvSpPr>
            <a:spLocks noGrp="1"/>
          </p:cNvSpPr>
          <p:nvPr>
            <p:ph sz="quarter" idx="1"/>
          </p:nvPr>
        </p:nvSpPr>
        <p:spPr>
          <a:xfrm>
            <a:off x="457200" y="914400"/>
            <a:ext cx="8229600" cy="5211763"/>
          </a:xfrm>
        </p:spPr>
        <p:txBody>
          <a:bodyPr>
            <a:normAutofit/>
          </a:bodyPr>
          <a:lstStyle/>
          <a:p>
            <a:endParaRPr lang="en-US" sz="2000" dirty="0" smtClean="0"/>
          </a:p>
          <a:p>
            <a:r>
              <a:rPr lang="en-US" sz="2000" dirty="0" smtClean="0"/>
              <a:t>A DBMS must be able to ensure that only </a:t>
            </a:r>
            <a:r>
              <a:rPr lang="en-US" sz="2000" dirty="0" smtClean="0">
                <a:solidFill>
                  <a:srgbClr val="FF0000"/>
                </a:solidFill>
              </a:rPr>
              <a:t>serializable, recoverable schedules </a:t>
            </a:r>
            <a:r>
              <a:rPr lang="en-US" sz="2000" dirty="0" smtClean="0"/>
              <a:t>are allowed and that no actions of committed transactions are lost while undoing aborted transactions. Locking protocols can be used to achieve this.</a:t>
            </a:r>
          </a:p>
          <a:p>
            <a:r>
              <a:rPr lang="en-US" sz="2000" dirty="0" smtClean="0"/>
              <a:t>Locks are used to control access to a data item</a:t>
            </a:r>
          </a:p>
          <a:p>
            <a:r>
              <a:rPr lang="en-US" sz="2000" dirty="0" smtClean="0"/>
              <a:t>Lock requests are made to </a:t>
            </a:r>
            <a:r>
              <a:rPr lang="en-US" sz="2000" dirty="0" smtClean="0">
                <a:solidFill>
                  <a:srgbClr val="FF0000"/>
                </a:solidFill>
              </a:rPr>
              <a:t>concurrency control manager</a:t>
            </a:r>
          </a:p>
          <a:p>
            <a:r>
              <a:rPr lang="en-US" sz="2000" dirty="0" smtClean="0"/>
              <a:t>Concurrency control manager decides whether and when to grant locks</a:t>
            </a:r>
          </a:p>
          <a:p>
            <a:r>
              <a:rPr lang="en-US" sz="2000" dirty="0" smtClean="0"/>
              <a:t>Locking and unlocking must be </a:t>
            </a:r>
            <a:r>
              <a:rPr lang="en-US" sz="2000" dirty="0" smtClean="0">
                <a:solidFill>
                  <a:srgbClr val="FF0000"/>
                </a:solidFill>
              </a:rPr>
              <a:t>atomic</a:t>
            </a:r>
          </a:p>
          <a:p>
            <a:r>
              <a:rPr lang="en-US" sz="2000" dirty="0" smtClean="0"/>
              <a:t>A data item can be locked in two modes</a:t>
            </a:r>
          </a:p>
          <a:p>
            <a:pPr lvl="1">
              <a:buNone/>
            </a:pPr>
            <a:r>
              <a:rPr lang="en-US" sz="1800" dirty="0" smtClean="0"/>
              <a:t>1. </a:t>
            </a:r>
            <a:r>
              <a:rPr lang="en-US" sz="1800" dirty="0" smtClean="0">
                <a:solidFill>
                  <a:srgbClr val="FF0000"/>
                </a:solidFill>
              </a:rPr>
              <a:t>Exclusive (X) mode</a:t>
            </a:r>
            <a:r>
              <a:rPr lang="en-US" sz="1800" dirty="0" smtClean="0"/>
              <a:t>: Data item can be both written and read</a:t>
            </a:r>
          </a:p>
          <a:p>
            <a:pPr lvl="1">
              <a:buNone/>
            </a:pPr>
            <a:r>
              <a:rPr lang="en-US" sz="1800" dirty="0" smtClean="0"/>
              <a:t>2 .</a:t>
            </a:r>
            <a:r>
              <a:rPr lang="en-US" sz="1800" dirty="0" smtClean="0">
                <a:solidFill>
                  <a:srgbClr val="FF0000"/>
                </a:solidFill>
              </a:rPr>
              <a:t>Shared (S)</a:t>
            </a:r>
            <a:r>
              <a:rPr lang="en-US" sz="1800" dirty="0" smtClean="0"/>
              <a:t> </a:t>
            </a:r>
            <a:r>
              <a:rPr lang="en-US" sz="1800" dirty="0" smtClean="0">
                <a:solidFill>
                  <a:srgbClr val="FF0000"/>
                </a:solidFill>
              </a:rPr>
              <a:t>mod</a:t>
            </a:r>
            <a:r>
              <a:rPr lang="en-US" sz="1800" dirty="0" smtClean="0"/>
              <a:t>e: Data item can only be read</a:t>
            </a:r>
          </a:p>
          <a:p>
            <a:r>
              <a:rPr lang="en-US" sz="2000" dirty="0" smtClean="0"/>
              <a:t>A lock can be granted based on the compatibility matrix</a:t>
            </a:r>
          </a:p>
          <a:p>
            <a:r>
              <a:rPr lang="en-US" sz="2000" dirty="0" smtClean="0"/>
              <a:t>If a lock cannot be granted, the transaction must wait</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2800" dirty="0" smtClean="0"/>
              <a:t>2. Multiversion Two-phase Locking Protocol</a:t>
            </a:r>
            <a:endParaRPr lang="en-US" sz="3100" dirty="0"/>
          </a:p>
        </p:txBody>
      </p:sp>
      <p:sp>
        <p:nvSpPr>
          <p:cNvPr id="5" name="Content Placeholder 4"/>
          <p:cNvSpPr>
            <a:spLocks noGrp="1"/>
          </p:cNvSpPr>
          <p:nvPr>
            <p:ph sz="quarter" idx="1"/>
          </p:nvPr>
        </p:nvSpPr>
        <p:spPr>
          <a:xfrm>
            <a:off x="457200" y="685800"/>
            <a:ext cx="8229600" cy="5867400"/>
          </a:xfrm>
        </p:spPr>
        <p:txBody>
          <a:bodyPr>
            <a:normAutofit lnSpcReduction="10000"/>
          </a:bodyPr>
          <a:lstStyle/>
          <a:p>
            <a:r>
              <a:rPr lang="en-US" sz="2200" dirty="0" smtClean="0"/>
              <a:t>Combines the advantages of Multiversion concurrency control with that of two-phase locking</a:t>
            </a:r>
          </a:p>
          <a:p>
            <a:r>
              <a:rPr lang="en-US" sz="2200" dirty="0" smtClean="0"/>
              <a:t>This protocol differentiates between read-only transactions and update transactions</a:t>
            </a:r>
          </a:p>
          <a:p>
            <a:r>
              <a:rPr lang="en-US" sz="2200" dirty="0" smtClean="0">
                <a:solidFill>
                  <a:srgbClr val="FF0000"/>
                </a:solidFill>
              </a:rPr>
              <a:t>Update transactions </a:t>
            </a:r>
            <a:r>
              <a:rPr lang="en-US" sz="2200" dirty="0" smtClean="0"/>
              <a:t>perform rigorous 2PL i.e. they hold all locks up to the end of the transaction. Thus, they can be </a:t>
            </a:r>
            <a:r>
              <a:rPr lang="en-US" sz="2200" dirty="0" smtClean="0">
                <a:solidFill>
                  <a:srgbClr val="FF0000"/>
                </a:solidFill>
              </a:rPr>
              <a:t>serialized</a:t>
            </a:r>
            <a:r>
              <a:rPr lang="en-US" sz="2200" dirty="0" smtClean="0"/>
              <a:t> according to their </a:t>
            </a:r>
            <a:r>
              <a:rPr lang="en-US" sz="2200" dirty="0" smtClean="0">
                <a:solidFill>
                  <a:srgbClr val="FF0000"/>
                </a:solidFill>
              </a:rPr>
              <a:t>commit order</a:t>
            </a:r>
            <a:r>
              <a:rPr lang="en-US" sz="2200" dirty="0" smtClean="0"/>
              <a:t>.</a:t>
            </a:r>
          </a:p>
          <a:p>
            <a:r>
              <a:rPr lang="en-US" sz="2200" dirty="0" smtClean="0"/>
              <a:t>Each version Q</a:t>
            </a:r>
            <a:r>
              <a:rPr lang="en-US" sz="2200" baseline="-25000" dirty="0" smtClean="0"/>
              <a:t>k</a:t>
            </a:r>
            <a:r>
              <a:rPr lang="en-US" sz="2200" dirty="0" smtClean="0"/>
              <a:t> of a data item has a single timestamp( no separate read and write timestamps).</a:t>
            </a:r>
          </a:p>
          <a:p>
            <a:pPr lvl="1"/>
            <a:r>
              <a:rPr lang="en-US" sz="2000" dirty="0" smtClean="0"/>
              <a:t>The timestamp in this case is not a real clock-based timestamps that are assigned to a transaction that are updating it, but, rather it is a counter called </a:t>
            </a:r>
            <a:r>
              <a:rPr lang="en-US" sz="2000" dirty="0" smtClean="0">
                <a:solidFill>
                  <a:srgbClr val="FF0000"/>
                </a:solidFill>
              </a:rPr>
              <a:t>ts-counter</a:t>
            </a:r>
            <a:r>
              <a:rPr lang="en-US" sz="2000" dirty="0" smtClean="0"/>
              <a:t>, that is incremented each time a commit is processed.</a:t>
            </a:r>
          </a:p>
          <a:p>
            <a:pPr>
              <a:buNone/>
            </a:pPr>
            <a:r>
              <a:rPr lang="en-US" sz="2200" dirty="0" smtClean="0"/>
              <a:t>I.	For a </a:t>
            </a:r>
            <a:r>
              <a:rPr lang="en-US" sz="2200" dirty="0" smtClean="0">
                <a:solidFill>
                  <a:srgbClr val="FF0000"/>
                </a:solidFill>
              </a:rPr>
              <a:t>Read- only transaction </a:t>
            </a:r>
            <a:r>
              <a:rPr lang="en-US" sz="2200" dirty="0" smtClean="0"/>
              <a:t>T</a:t>
            </a:r>
            <a:r>
              <a:rPr lang="en-US" sz="2200" baseline="-25000" dirty="0" smtClean="0"/>
              <a:t>i</a:t>
            </a:r>
            <a:r>
              <a:rPr lang="en-US" sz="2200" dirty="0" smtClean="0"/>
              <a:t> the database system assigns a timestamp </a:t>
            </a:r>
            <a:r>
              <a:rPr lang="en-US" sz="2200" dirty="0" smtClean="0"/>
              <a:t>TS(T</a:t>
            </a:r>
            <a:r>
              <a:rPr lang="en-US" sz="2200" baseline="-25000" dirty="0" smtClean="0"/>
              <a:t>i</a:t>
            </a:r>
            <a:r>
              <a:rPr lang="en-US" sz="2200" dirty="0" smtClean="0"/>
              <a:t>) </a:t>
            </a:r>
            <a:r>
              <a:rPr lang="en-US" sz="2200" dirty="0" smtClean="0"/>
              <a:t>by reading the current value of ts-counter before </a:t>
            </a:r>
            <a:r>
              <a:rPr lang="en-US" sz="2200" dirty="0" smtClean="0"/>
              <a:t>T</a:t>
            </a:r>
            <a:r>
              <a:rPr lang="en-US" sz="2200" baseline="-25000" dirty="0" smtClean="0"/>
              <a:t>i</a:t>
            </a:r>
            <a:r>
              <a:rPr lang="en-US" sz="2200" dirty="0" smtClean="0"/>
              <a:t> </a:t>
            </a:r>
            <a:r>
              <a:rPr lang="en-US" sz="2200" dirty="0" smtClean="0"/>
              <a:t>starts execution.</a:t>
            </a:r>
          </a:p>
          <a:p>
            <a:pPr lvl="1"/>
            <a:r>
              <a:rPr lang="en-US" sz="1800" dirty="0" smtClean="0"/>
              <a:t>Read-only transactions follow the Multiversion timestamp-ordering protocol for performing reads. When Ti issues a read(Q), the value returned is the content of version whose timestamp is largest timestamp less than or equal to Ts(Ti)</a:t>
            </a:r>
          </a:p>
          <a:p>
            <a:endParaRPr lang="en-US" sz="2200" dirty="0" smtClean="0"/>
          </a:p>
          <a:p>
            <a:pPr lvl="1"/>
            <a:endParaRPr lang="en-US" sz="2200" dirty="0" smtClean="0"/>
          </a:p>
          <a:p>
            <a:pPr lvl="1">
              <a:buNone/>
            </a:pPr>
            <a:endParaRPr lang="en-US" sz="2200" dirty="0" smtClean="0"/>
          </a:p>
          <a:p>
            <a:pPr lvl="1"/>
            <a:endParaRPr lang="en-US" sz="22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381000"/>
          </a:xfrm>
        </p:spPr>
        <p:txBody>
          <a:bodyPr>
            <a:normAutofit fontScale="90000"/>
          </a:bodyPr>
          <a:lstStyle/>
          <a:p>
            <a:pPr algn="ctr"/>
            <a:r>
              <a:rPr lang="en-US" sz="2800" dirty="0" smtClean="0"/>
              <a:t>Multiversion Two-phase Locking Protocol(Contd.)</a:t>
            </a:r>
            <a:endParaRPr lang="en-US" sz="3100" dirty="0"/>
          </a:p>
        </p:txBody>
      </p:sp>
      <p:sp>
        <p:nvSpPr>
          <p:cNvPr id="5" name="Content Placeholder 4"/>
          <p:cNvSpPr>
            <a:spLocks noGrp="1"/>
          </p:cNvSpPr>
          <p:nvPr>
            <p:ph sz="quarter" idx="1"/>
          </p:nvPr>
        </p:nvSpPr>
        <p:spPr>
          <a:xfrm>
            <a:off x="304800" y="457200"/>
            <a:ext cx="8229600" cy="5867400"/>
          </a:xfrm>
        </p:spPr>
        <p:txBody>
          <a:bodyPr>
            <a:normAutofit fontScale="62500" lnSpcReduction="20000"/>
          </a:bodyPr>
          <a:lstStyle/>
          <a:p>
            <a:pPr marL="514350" indent="-514350">
              <a:buAutoNum type="romanUcPeriod" startAt="2"/>
            </a:pPr>
            <a:r>
              <a:rPr lang="en-US" sz="3800" dirty="0" smtClean="0"/>
              <a:t>For a </a:t>
            </a:r>
            <a:r>
              <a:rPr lang="en-US" sz="3800" dirty="0" smtClean="0">
                <a:solidFill>
                  <a:srgbClr val="FF0000"/>
                </a:solidFill>
              </a:rPr>
              <a:t>Update transactions:</a:t>
            </a:r>
          </a:p>
          <a:p>
            <a:pPr marL="514350" indent="-514350">
              <a:buAutoNum type="romanUcPeriod" startAt="2"/>
            </a:pPr>
            <a:endParaRPr lang="en-US" sz="2900" dirty="0" smtClean="0">
              <a:solidFill>
                <a:srgbClr val="FF0000"/>
              </a:solidFill>
            </a:endParaRPr>
          </a:p>
          <a:p>
            <a:pPr marL="514350" indent="-514350"/>
            <a:r>
              <a:rPr lang="en-US" sz="3000" dirty="0" smtClean="0"/>
              <a:t>When a </a:t>
            </a:r>
            <a:r>
              <a:rPr lang="en-US" sz="3000" dirty="0" smtClean="0">
                <a:solidFill>
                  <a:srgbClr val="FF0000"/>
                </a:solidFill>
              </a:rPr>
              <a:t>read(Q)</a:t>
            </a:r>
            <a:r>
              <a:rPr lang="en-US" sz="3000" dirty="0" smtClean="0"/>
              <a:t> is requested, it gets a shared lock on the item and reads the latest version of that item</a:t>
            </a:r>
          </a:p>
          <a:p>
            <a:pPr marL="514350" indent="-514350"/>
            <a:r>
              <a:rPr lang="en-US" sz="3000" dirty="0" smtClean="0"/>
              <a:t>When a </a:t>
            </a:r>
            <a:r>
              <a:rPr lang="en-US" sz="3000" dirty="0" smtClean="0">
                <a:solidFill>
                  <a:srgbClr val="FF0000"/>
                </a:solidFill>
              </a:rPr>
              <a:t>write(Q) </a:t>
            </a:r>
            <a:r>
              <a:rPr lang="en-US" sz="3000" dirty="0" smtClean="0"/>
              <a:t>is requested, it first gets an exclusive lock on the item, and then</a:t>
            </a:r>
          </a:p>
          <a:p>
            <a:pPr marL="514350" indent="-514350">
              <a:buNone/>
            </a:pPr>
            <a:r>
              <a:rPr lang="en-US" sz="3000" dirty="0" smtClean="0"/>
              <a:t>	creates a new version of the data item.</a:t>
            </a:r>
          </a:p>
          <a:p>
            <a:pPr marL="514350" indent="-514350"/>
            <a:r>
              <a:rPr lang="en-US" sz="3000" dirty="0" smtClean="0"/>
              <a:t>The write is performed on the new version:</a:t>
            </a:r>
          </a:p>
          <a:p>
            <a:pPr marL="788670" lvl="1" indent="-514350"/>
            <a:r>
              <a:rPr lang="en-US" sz="2900" dirty="0" smtClean="0">
                <a:solidFill>
                  <a:srgbClr val="0070C0"/>
                </a:solidFill>
              </a:rPr>
              <a:t>Initially the timestamp of the new version is set to a value nearer to infinity, i.e. a value greater than that of any possible timestamp</a:t>
            </a:r>
          </a:p>
          <a:p>
            <a:pPr marL="788670" lvl="1" indent="-514350"/>
            <a:r>
              <a:rPr lang="en-US" sz="2900" dirty="0" smtClean="0">
                <a:solidFill>
                  <a:srgbClr val="0070C0"/>
                </a:solidFill>
              </a:rPr>
              <a:t>When update transaction T</a:t>
            </a:r>
            <a:r>
              <a:rPr lang="en-US" sz="2900" baseline="-25000" dirty="0" smtClean="0">
                <a:solidFill>
                  <a:srgbClr val="0070C0"/>
                </a:solidFill>
              </a:rPr>
              <a:t>i</a:t>
            </a:r>
            <a:r>
              <a:rPr lang="en-US" sz="2900" dirty="0" smtClean="0">
                <a:solidFill>
                  <a:srgbClr val="0070C0"/>
                </a:solidFill>
              </a:rPr>
              <a:t> completes its action, it carries out commit processing i.e. it sets the timestamp of every version it has created to current-value of the ts-counter+1</a:t>
            </a:r>
          </a:p>
          <a:p>
            <a:pPr marL="788670" lvl="1" indent="-514350"/>
            <a:r>
              <a:rPr lang="en-US" sz="2900" dirty="0" smtClean="0">
                <a:solidFill>
                  <a:srgbClr val="0070C0"/>
                </a:solidFill>
              </a:rPr>
              <a:t>Only one update transaction is allowed to permit commit processing at a time</a:t>
            </a:r>
          </a:p>
          <a:p>
            <a:pPr marL="514350" lvl="1" indent="-514350">
              <a:spcBef>
                <a:spcPts val="580"/>
              </a:spcBef>
              <a:buClr>
                <a:schemeClr val="accent1"/>
              </a:buClr>
            </a:pPr>
            <a:r>
              <a:rPr lang="en-US" sz="3000" dirty="0" smtClean="0"/>
              <a:t>As a result, read-only transactions that start after T</a:t>
            </a:r>
            <a:r>
              <a:rPr lang="en-US" sz="3000" baseline="-25000" dirty="0" smtClean="0"/>
              <a:t>i </a:t>
            </a:r>
            <a:r>
              <a:rPr lang="en-US" sz="3000" dirty="0" smtClean="0"/>
              <a:t>increments ts-counter will see value updated by T</a:t>
            </a:r>
            <a:r>
              <a:rPr lang="en-US" sz="3000" baseline="-25000" dirty="0" smtClean="0"/>
              <a:t>i</a:t>
            </a:r>
            <a:r>
              <a:rPr lang="en-US" sz="3000" dirty="0" smtClean="0"/>
              <a:t> and those which start before T</a:t>
            </a:r>
            <a:r>
              <a:rPr lang="en-US" sz="3000" baseline="-25000" dirty="0" smtClean="0"/>
              <a:t>i</a:t>
            </a:r>
            <a:r>
              <a:rPr lang="en-US" sz="3000" dirty="0" smtClean="0"/>
              <a:t> increments the counter will see the value before update.</a:t>
            </a:r>
          </a:p>
          <a:p>
            <a:pPr marL="514350" lvl="1" indent="-514350">
              <a:spcBef>
                <a:spcPts val="580"/>
              </a:spcBef>
              <a:buClr>
                <a:schemeClr val="accent1"/>
              </a:buClr>
            </a:pPr>
            <a:r>
              <a:rPr lang="en-US" sz="3000" dirty="0" smtClean="0"/>
              <a:t>In either case, read-only transactions will never need to wait for locks. And this protocol also ensures that the schedules are recoverable and cascadeless.</a:t>
            </a:r>
          </a:p>
          <a:p>
            <a:pPr marL="788670" lvl="1" indent="-514350"/>
            <a:endParaRPr lang="en-US" sz="1800" dirty="0" smtClean="0"/>
          </a:p>
          <a:p>
            <a:pPr marL="788670" lvl="1" indent="-514350">
              <a:buNone/>
            </a:pPr>
            <a:endParaRPr lang="en-US" sz="1800" dirty="0" smtClean="0"/>
          </a:p>
          <a:p>
            <a:pPr marL="788670" lvl="1" indent="-514350"/>
            <a:endParaRPr lang="en-US" sz="1800" dirty="0" smtClean="0"/>
          </a:p>
          <a:p>
            <a:pPr marL="514350" indent="-514350">
              <a:buNone/>
            </a:pPr>
            <a:r>
              <a:rPr lang="en-US" sz="2000" dirty="0" smtClean="0"/>
              <a:t>	</a:t>
            </a:r>
          </a:p>
          <a:p>
            <a:pPr lvl="1"/>
            <a:endParaRPr lang="en-US" sz="2200" dirty="0" smtClean="0"/>
          </a:p>
          <a:p>
            <a:pPr lvl="1">
              <a:buNone/>
            </a:pPr>
            <a:endParaRPr lang="en-US" sz="2200" dirty="0" smtClean="0"/>
          </a:p>
          <a:p>
            <a:pPr lvl="1"/>
            <a:endParaRPr lang="en-US" sz="22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381000"/>
          </a:xfrm>
        </p:spPr>
        <p:txBody>
          <a:bodyPr>
            <a:normAutofit fontScale="90000"/>
          </a:bodyPr>
          <a:lstStyle/>
          <a:p>
            <a:pPr algn="ctr"/>
            <a:r>
              <a:rPr lang="en-US" sz="2800" dirty="0" smtClean="0"/>
              <a:t>Lock Conversions</a:t>
            </a:r>
            <a:endParaRPr lang="en-US" sz="3100" dirty="0"/>
          </a:p>
        </p:txBody>
      </p:sp>
      <p:sp>
        <p:nvSpPr>
          <p:cNvPr id="5" name="Content Placeholder 4"/>
          <p:cNvSpPr>
            <a:spLocks noGrp="1"/>
          </p:cNvSpPr>
          <p:nvPr>
            <p:ph sz="quarter" idx="1"/>
          </p:nvPr>
        </p:nvSpPr>
        <p:spPr>
          <a:xfrm>
            <a:off x="304800" y="457200"/>
            <a:ext cx="8229600" cy="5867400"/>
          </a:xfrm>
        </p:spPr>
        <p:txBody>
          <a:bodyPr>
            <a:normAutofit fontScale="92500" lnSpcReduction="20000"/>
          </a:bodyPr>
          <a:lstStyle/>
          <a:p>
            <a:pPr marL="788670" lvl="1" indent="-514350"/>
            <a:r>
              <a:rPr lang="en-US" sz="1800" dirty="0" smtClean="0"/>
              <a:t>A transaction may need to acquire an exclusive lock on the object on which it is already</a:t>
            </a:r>
          </a:p>
          <a:p>
            <a:pPr marL="788670" lvl="1" indent="-514350">
              <a:spcBef>
                <a:spcPts val="0"/>
              </a:spcBef>
              <a:buNone/>
            </a:pPr>
            <a:r>
              <a:rPr lang="en-US" sz="1800" dirty="0" smtClean="0"/>
              <a:t>	holding a shared lock, such situations are handled by a lock upgrade request, which grants an exclusive lock immediately if no other transaction holds a shared lock on the object.</a:t>
            </a:r>
          </a:p>
          <a:p>
            <a:pPr marL="788670" lvl="1" indent="-514350">
              <a:spcBef>
                <a:spcPts val="0"/>
              </a:spcBef>
              <a:buNone/>
            </a:pPr>
            <a:endParaRPr lang="en-US" sz="1800" dirty="0" smtClean="0"/>
          </a:p>
          <a:p>
            <a:pPr marL="788670" lvl="1" indent="-514350"/>
            <a:r>
              <a:rPr lang="en-US" sz="1800" dirty="0" smtClean="0"/>
              <a:t>If two transactions hold a shared lock on an object, both request an upgrade to an exclusive lock, this leads to a deadlock.</a:t>
            </a:r>
          </a:p>
          <a:p>
            <a:pPr marL="788670" lvl="1" indent="-514350"/>
            <a:endParaRPr lang="en-US" sz="1800" dirty="0" smtClean="0"/>
          </a:p>
          <a:p>
            <a:pPr marL="788670" lvl="1" indent="-514350"/>
            <a:r>
              <a:rPr lang="en-US" sz="1800" dirty="0" smtClean="0"/>
              <a:t>To avoid the need for upgrade, the transaction can initially request for an exclusive lock and then downgrade it to shared lock , if updating is not required. But this approach reduces the concurrency because exclusive locks are acquired even when they are not required.</a:t>
            </a:r>
          </a:p>
          <a:p>
            <a:pPr marL="788670" lvl="1" indent="-514350"/>
            <a:endParaRPr lang="en-US" sz="1800" dirty="0" smtClean="0"/>
          </a:p>
          <a:p>
            <a:pPr marL="788670" lvl="1" indent="-514350"/>
            <a:r>
              <a:rPr lang="en-US" sz="1800" dirty="0" smtClean="0"/>
              <a:t>Concurrency can be increased by introducing a new kind of lock, the </a:t>
            </a:r>
            <a:r>
              <a:rPr lang="en-US" sz="1800" dirty="0" smtClean="0">
                <a:solidFill>
                  <a:srgbClr val="FF0000"/>
                </a:solidFill>
              </a:rPr>
              <a:t>update lock</a:t>
            </a:r>
          </a:p>
          <a:p>
            <a:pPr marL="788670" lvl="1" indent="-514350">
              <a:buNone/>
            </a:pPr>
            <a:r>
              <a:rPr lang="en-US" sz="1800" dirty="0" smtClean="0">
                <a:solidFill>
                  <a:srgbClr val="FF0000"/>
                </a:solidFill>
              </a:rPr>
              <a:t>	Update lock </a:t>
            </a:r>
            <a:r>
              <a:rPr lang="en-US" sz="1800" dirty="0" smtClean="0"/>
              <a:t>is compatible with shared locks, but not other </a:t>
            </a:r>
            <a:r>
              <a:rPr lang="en-US" sz="1800" b="1" dirty="0" smtClean="0"/>
              <a:t>update</a:t>
            </a:r>
            <a:r>
              <a:rPr lang="en-US" sz="1800" dirty="0" smtClean="0"/>
              <a:t> and </a:t>
            </a:r>
            <a:r>
              <a:rPr lang="en-US" sz="1800" b="1" dirty="0" smtClean="0"/>
              <a:t>exclusive</a:t>
            </a:r>
            <a:r>
              <a:rPr lang="en-US" sz="1800" dirty="0" smtClean="0"/>
              <a:t> locks</a:t>
            </a:r>
          </a:p>
          <a:p>
            <a:pPr marL="788670" lvl="1" indent="-514350">
              <a:buNone/>
            </a:pPr>
            <a:endParaRPr lang="en-US" sz="1800" dirty="0" smtClean="0"/>
          </a:p>
          <a:p>
            <a:pPr marL="788670" lvl="1" indent="-514350"/>
            <a:r>
              <a:rPr lang="en-US" sz="1800" dirty="0" smtClean="0"/>
              <a:t>By  setting an update lock initially, rather than exclusive locks, we can prevent conflicts with other read operations.</a:t>
            </a:r>
          </a:p>
          <a:p>
            <a:pPr marL="1062990" lvl="2" indent="-514350"/>
            <a:r>
              <a:rPr lang="en-US" sz="1600" dirty="0" smtClean="0"/>
              <a:t>Now, if an update operation is required , it can request fro an upgrade to exclusive lock</a:t>
            </a:r>
          </a:p>
          <a:p>
            <a:pPr marL="1062990" lvl="2" indent="-514350"/>
            <a:r>
              <a:rPr lang="en-US" sz="1600" dirty="0" smtClean="0"/>
              <a:t>This does not lead to deadlock, because no other transaction can have an update/exclusive lock on the same object.</a:t>
            </a:r>
          </a:p>
          <a:p>
            <a:pPr marL="788670" lvl="1" indent="-514350">
              <a:buNone/>
            </a:pPr>
            <a:endParaRPr lang="en-US" sz="1800" dirty="0" smtClean="0"/>
          </a:p>
          <a:p>
            <a:pPr marL="788670" lvl="1" indent="-514350">
              <a:buNone/>
            </a:pPr>
            <a:endParaRPr lang="en-US" sz="1800" dirty="0" smtClean="0"/>
          </a:p>
          <a:p>
            <a:pPr marL="788670" lvl="1" indent="-514350"/>
            <a:endParaRPr lang="en-US" sz="1800" dirty="0" smtClean="0"/>
          </a:p>
          <a:p>
            <a:pPr marL="514350" indent="-514350">
              <a:buNone/>
            </a:pPr>
            <a:r>
              <a:rPr lang="en-US" sz="2000" dirty="0" smtClean="0"/>
              <a:t>	</a:t>
            </a:r>
          </a:p>
          <a:p>
            <a:pPr lvl="1"/>
            <a:endParaRPr lang="en-US" sz="2200" dirty="0" smtClean="0"/>
          </a:p>
          <a:p>
            <a:pPr lvl="1">
              <a:buNone/>
            </a:pPr>
            <a:endParaRPr lang="en-US" sz="2200" dirty="0" smtClean="0"/>
          </a:p>
          <a:p>
            <a:pPr lvl="1"/>
            <a:endParaRPr lang="en-US" sz="2200" dirty="0" smtClean="0"/>
          </a:p>
          <a:p>
            <a:endParaRPr lang="en-US" sz="2400" dirty="0" smtClean="0"/>
          </a:p>
          <a:p>
            <a:endParaRPr lang="en-US" sz="2400" dirty="0" smtClean="0"/>
          </a:p>
          <a:p>
            <a:endParaRPr lang="en-US" sz="2400" dirty="0" smtClean="0"/>
          </a:p>
        </p:txBody>
      </p:sp>
      <p:pic>
        <p:nvPicPr>
          <p:cNvPr id="6" name="Picture 2"/>
          <p:cNvPicPr>
            <a:picLocks noChangeAspect="1" noChangeArrowheads="1"/>
          </p:cNvPicPr>
          <p:nvPr/>
        </p:nvPicPr>
        <p:blipFill>
          <a:blip r:embed="rId2" cstate="print"/>
          <a:srcRect/>
          <a:stretch>
            <a:fillRect/>
          </a:stretch>
        </p:blipFill>
        <p:spPr bwMode="auto">
          <a:xfrm>
            <a:off x="2971800" y="4724400"/>
            <a:ext cx="3228975"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2800" dirty="0" smtClean="0"/>
              <a:t>Granularity of locking</a:t>
            </a:r>
            <a:endParaRPr lang="en-US" sz="3100" dirty="0"/>
          </a:p>
        </p:txBody>
      </p:sp>
      <p:sp>
        <p:nvSpPr>
          <p:cNvPr id="5" name="Content Placeholder 4"/>
          <p:cNvSpPr>
            <a:spLocks noGrp="1"/>
          </p:cNvSpPr>
          <p:nvPr>
            <p:ph sz="quarter" idx="1"/>
          </p:nvPr>
        </p:nvSpPr>
        <p:spPr>
          <a:xfrm>
            <a:off x="457200" y="685800"/>
            <a:ext cx="8229600" cy="5867400"/>
          </a:xfrm>
        </p:spPr>
        <p:txBody>
          <a:bodyPr>
            <a:normAutofit fontScale="92500" lnSpcReduction="10000"/>
          </a:bodyPr>
          <a:lstStyle/>
          <a:p>
            <a:r>
              <a:rPr lang="en-US" sz="2000" dirty="0" smtClean="0"/>
              <a:t>Locking of objects can be done at different levels</a:t>
            </a:r>
          </a:p>
          <a:p>
            <a:r>
              <a:rPr lang="en-US" sz="2000" dirty="0" smtClean="0"/>
              <a:t> Consider the query:</a:t>
            </a:r>
          </a:p>
          <a:p>
            <a:pPr lvl="1">
              <a:buNone/>
            </a:pPr>
            <a:r>
              <a:rPr lang="en-US" sz="2000" dirty="0" smtClean="0"/>
              <a:t>	SELECT S.rating, MIN(S.age)</a:t>
            </a:r>
          </a:p>
          <a:p>
            <a:pPr lvl="1">
              <a:buNone/>
            </a:pPr>
            <a:r>
              <a:rPr lang="en-US" sz="2000" dirty="0" smtClean="0"/>
              <a:t>      FROM sailors S</a:t>
            </a:r>
          </a:p>
          <a:p>
            <a:pPr lvl="1">
              <a:buNone/>
            </a:pPr>
            <a:r>
              <a:rPr lang="en-US" sz="2000" dirty="0" smtClean="0"/>
              <a:t>	WHERE S.rating=8</a:t>
            </a:r>
          </a:p>
          <a:p>
            <a:pPr lvl="1">
              <a:buNone/>
            </a:pPr>
            <a:r>
              <a:rPr lang="en-US" sz="2000" dirty="0" smtClean="0"/>
              <a:t>	GROUP BY S.rating;</a:t>
            </a:r>
          </a:p>
          <a:p>
            <a:r>
              <a:rPr lang="en-US" sz="2200" dirty="0" smtClean="0"/>
              <a:t>Suppose, the above query runs as a part of transaction T1 and an SQL statement that modifies the age of a given Sailor, say Joe, with rating=8 runs as apart of transaction T2.</a:t>
            </a:r>
          </a:p>
          <a:p>
            <a:r>
              <a:rPr lang="en-US" sz="2200" dirty="0" smtClean="0"/>
              <a:t>What objects should the DBMS lock when executing these transactions?</a:t>
            </a:r>
          </a:p>
          <a:p>
            <a:pPr lvl="1"/>
            <a:r>
              <a:rPr lang="en-US" sz="2000" dirty="0" smtClean="0"/>
              <a:t>It could set a shared lock on the entire Sailors table for T1 and set an exclusive lock on sailors for T2.</a:t>
            </a:r>
          </a:p>
          <a:p>
            <a:pPr lvl="1"/>
            <a:r>
              <a:rPr lang="en-US" sz="2000" dirty="0" smtClean="0"/>
              <a:t>This approach yields low concurrency, so it is better to lock smaller objects, reflecting what each transaction actually addresses</a:t>
            </a:r>
          </a:p>
          <a:p>
            <a:pPr lvl="1"/>
            <a:r>
              <a:rPr lang="en-US" sz="2000" dirty="0" smtClean="0"/>
              <a:t>Thus, the DBMS could set a shared lock on every row with rating=8 for transaction T1 and set an exclusive lock on just the row for the modified tuple for transaction T2. </a:t>
            </a:r>
          </a:p>
          <a:p>
            <a:pPr lvl="1"/>
            <a:r>
              <a:rPr lang="en-US" sz="2000" dirty="0" smtClean="0"/>
              <a:t>Now, other read-only transactions that do not involve rating=8 rows can proceed without waiting for T1 or T2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a:bodyPr>
          <a:lstStyle/>
          <a:p>
            <a:pPr algn="ctr"/>
            <a:r>
              <a:rPr lang="en-US" sz="2400" dirty="0" smtClean="0"/>
              <a:t>Phantom phenomenon</a:t>
            </a:r>
            <a:endParaRPr lang="en-US" sz="3100" dirty="0"/>
          </a:p>
        </p:txBody>
      </p:sp>
      <p:sp>
        <p:nvSpPr>
          <p:cNvPr id="5" name="Content Placeholder 4"/>
          <p:cNvSpPr>
            <a:spLocks noGrp="1"/>
          </p:cNvSpPr>
          <p:nvPr>
            <p:ph sz="quarter" idx="1"/>
          </p:nvPr>
        </p:nvSpPr>
        <p:spPr>
          <a:xfrm>
            <a:off x="457200" y="685800"/>
            <a:ext cx="8229600" cy="5867400"/>
          </a:xfrm>
        </p:spPr>
        <p:txBody>
          <a:bodyPr>
            <a:normAutofit fontScale="85000" lnSpcReduction="20000"/>
          </a:bodyPr>
          <a:lstStyle/>
          <a:p>
            <a:r>
              <a:rPr lang="en-US" sz="2800" dirty="0" smtClean="0"/>
              <a:t>Multi-granularity locking:</a:t>
            </a:r>
          </a:p>
          <a:p>
            <a:pPr lvl="1"/>
            <a:r>
              <a:rPr lang="en-US" dirty="0" smtClean="0"/>
              <a:t>The DBMS can lock objects at different granularities : Entire table or row-level locking.</a:t>
            </a:r>
          </a:p>
          <a:p>
            <a:pPr lvl="1"/>
            <a:r>
              <a:rPr lang="en-US" dirty="0" smtClean="0"/>
              <a:t>Row-level locking increases concurrency.</a:t>
            </a:r>
          </a:p>
          <a:p>
            <a:r>
              <a:rPr lang="en-US" sz="2800" dirty="0" smtClean="0"/>
              <a:t>But choosing row-level granularity can lead </a:t>
            </a:r>
            <a:r>
              <a:rPr lang="en-US" sz="2800" dirty="0" smtClean="0">
                <a:solidFill>
                  <a:srgbClr val="FF0000"/>
                </a:solidFill>
              </a:rPr>
              <a:t>to phantom problem</a:t>
            </a:r>
            <a:r>
              <a:rPr lang="en-US" sz="2800" dirty="0" smtClean="0"/>
              <a:t>.</a:t>
            </a:r>
          </a:p>
          <a:p>
            <a:r>
              <a:rPr lang="en-US" sz="2800" dirty="0" smtClean="0"/>
              <a:t>Consider another example: </a:t>
            </a:r>
          </a:p>
          <a:p>
            <a:pPr lvl="1"/>
            <a:r>
              <a:rPr lang="en-US" dirty="0" smtClean="0"/>
              <a:t>If  T1 is the same as in the previous example.</a:t>
            </a:r>
          </a:p>
          <a:p>
            <a:pPr lvl="1"/>
            <a:r>
              <a:rPr lang="en-US" dirty="0" smtClean="0"/>
              <a:t>It was suggested that the shared locks should be set on all rows in the sailor table that have rating=8</a:t>
            </a:r>
          </a:p>
          <a:p>
            <a:pPr lvl="1"/>
            <a:r>
              <a:rPr lang="en-US" dirty="0" smtClean="0"/>
              <a:t>Suppose there is another transaction T3 which inserts a new sailor with rating=8</a:t>
            </a:r>
          </a:p>
          <a:p>
            <a:pPr lvl="1"/>
            <a:r>
              <a:rPr lang="en-US" dirty="0" smtClean="0"/>
              <a:t>The shared lock of T1 does not prevent T3 from inserting a new row.</a:t>
            </a:r>
          </a:p>
          <a:p>
            <a:pPr lvl="1"/>
            <a:r>
              <a:rPr lang="en-US" dirty="0" smtClean="0"/>
              <a:t>Now the output on T1 when run twice can lead to two different outcomes depending on their time of execution(before or after T3 has executed), even though it does not modify any tuple. </a:t>
            </a:r>
          </a:p>
          <a:p>
            <a:pPr lvl="1"/>
            <a:r>
              <a:rPr lang="en-US" dirty="0" smtClean="0"/>
              <a:t>This phenomenon is called the “</a:t>
            </a:r>
            <a:r>
              <a:rPr lang="en-US" dirty="0" smtClean="0">
                <a:solidFill>
                  <a:srgbClr val="FF0000"/>
                </a:solidFill>
              </a:rPr>
              <a:t>phantom</a:t>
            </a:r>
            <a:r>
              <a:rPr lang="en-US" dirty="0" smtClean="0"/>
              <a:t>” problem.</a:t>
            </a:r>
          </a:p>
          <a:p>
            <a:r>
              <a:rPr lang="en-US" sz="2800" dirty="0" smtClean="0"/>
              <a:t>If index structure is used, </a:t>
            </a:r>
            <a:r>
              <a:rPr lang="en-US" sz="2800" dirty="0" smtClean="0">
                <a:solidFill>
                  <a:srgbClr val="FF0000"/>
                </a:solidFill>
              </a:rPr>
              <a:t>index locking </a:t>
            </a:r>
            <a:r>
              <a:rPr lang="en-US" sz="2800" dirty="0" smtClean="0"/>
              <a:t>protocol improves</a:t>
            </a:r>
          </a:p>
          <a:p>
            <a:pPr>
              <a:buNone/>
            </a:pPr>
            <a:r>
              <a:rPr lang="en-US" sz="2800" dirty="0" smtClean="0"/>
              <a:t>	concurrency by locking index nodes</a:t>
            </a:r>
          </a:p>
          <a:p>
            <a:pPr lvl="1"/>
            <a:r>
              <a:rPr lang="en-US" dirty="0" smtClean="0"/>
              <a:t>Avoids phantom phenomenon since every transaction needs to lock all</a:t>
            </a:r>
          </a:p>
          <a:p>
            <a:pPr lvl="1">
              <a:buNone/>
            </a:pPr>
            <a:r>
              <a:rPr lang="en-US" dirty="0" smtClean="0"/>
              <a:t>	accessed nodes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2800" dirty="0" smtClean="0"/>
              <a:t>Deadlock Prevention</a:t>
            </a:r>
            <a:endParaRPr lang="en-US" sz="3100" dirty="0"/>
          </a:p>
        </p:txBody>
      </p:sp>
      <p:sp>
        <p:nvSpPr>
          <p:cNvPr id="5" name="Content Placeholder 4"/>
          <p:cNvSpPr>
            <a:spLocks noGrp="1"/>
          </p:cNvSpPr>
          <p:nvPr>
            <p:ph sz="quarter" idx="1"/>
          </p:nvPr>
        </p:nvSpPr>
        <p:spPr>
          <a:xfrm>
            <a:off x="457200" y="685800"/>
            <a:ext cx="8229600" cy="5867400"/>
          </a:xfrm>
        </p:spPr>
        <p:txBody>
          <a:bodyPr>
            <a:normAutofit fontScale="70000" lnSpcReduction="20000"/>
          </a:bodyPr>
          <a:lstStyle/>
          <a:p>
            <a:r>
              <a:rPr lang="en-US" sz="2800" dirty="0" smtClean="0"/>
              <a:t>Deadlock prevention schemes never allow a system to enter deadlock</a:t>
            </a:r>
          </a:p>
          <a:p>
            <a:r>
              <a:rPr lang="en-US" sz="2800" dirty="0" smtClean="0"/>
              <a:t>Two schemes that use timestamps, each transaction is given a timestamp(TS) when it starts.</a:t>
            </a:r>
          </a:p>
          <a:p>
            <a:r>
              <a:rPr lang="en-US" sz="2800" dirty="0" smtClean="0"/>
              <a:t>If a transaction Ti requests a lock and transaction Tj holds a conflicting lock, the lock manager can use one of the following two policies</a:t>
            </a:r>
          </a:p>
          <a:p>
            <a:r>
              <a:rPr lang="en-US" sz="2800" dirty="0" smtClean="0">
                <a:solidFill>
                  <a:srgbClr val="FF0000"/>
                </a:solidFill>
              </a:rPr>
              <a:t>Wait-die: </a:t>
            </a:r>
            <a:r>
              <a:rPr lang="en-US" sz="2800" b="1" dirty="0" smtClean="0"/>
              <a:t>Non-preemptive</a:t>
            </a:r>
          </a:p>
          <a:p>
            <a:pPr lvl="1"/>
            <a:r>
              <a:rPr lang="en-US" dirty="0" smtClean="0"/>
              <a:t>If  Ti has higher priority(TS) than Tj, it is allowed to wait for Tj to release the data item(wait)</a:t>
            </a:r>
          </a:p>
          <a:p>
            <a:pPr lvl="1"/>
            <a:r>
              <a:rPr lang="en-US" dirty="0" smtClean="0"/>
              <a:t>If Ti has lower priority(TS) than Tj, then Ti is aborted or roll back (die)</a:t>
            </a:r>
          </a:p>
          <a:p>
            <a:pPr lvl="1"/>
            <a:r>
              <a:rPr lang="en-US" dirty="0" smtClean="0"/>
              <a:t>Younger transactions may die many times</a:t>
            </a:r>
          </a:p>
          <a:p>
            <a:r>
              <a:rPr lang="en-US" sz="2800" dirty="0" smtClean="0">
                <a:solidFill>
                  <a:srgbClr val="FF0000"/>
                </a:solidFill>
              </a:rPr>
              <a:t>Wound-wait</a:t>
            </a:r>
            <a:r>
              <a:rPr lang="en-US" sz="2800" dirty="0" smtClean="0"/>
              <a:t>: </a:t>
            </a:r>
            <a:r>
              <a:rPr lang="en-US" sz="2800" b="1" dirty="0" smtClean="0"/>
              <a:t>Preemptive</a:t>
            </a:r>
          </a:p>
          <a:p>
            <a:pPr lvl="1"/>
            <a:r>
              <a:rPr lang="en-US" dirty="0" smtClean="0"/>
              <a:t>If  Ti has higher priority(TS) than Tj , it aborts Tj and forces it to release the data item (wound)</a:t>
            </a:r>
          </a:p>
          <a:p>
            <a:pPr lvl="1"/>
            <a:r>
              <a:rPr lang="en-US" dirty="0" smtClean="0"/>
              <a:t>If Ti has lower priority(TS) than Tj , it is allowed to wait for Tj to release the data item(wait)</a:t>
            </a:r>
          </a:p>
          <a:p>
            <a:r>
              <a:rPr lang="en-US" sz="2800" dirty="0" smtClean="0"/>
              <a:t>Aborted Transactions are re-started with the same timestamp</a:t>
            </a:r>
          </a:p>
          <a:p>
            <a:r>
              <a:rPr lang="en-US" sz="2800" dirty="0" smtClean="0"/>
              <a:t>No starvation</a:t>
            </a:r>
          </a:p>
          <a:p>
            <a:r>
              <a:rPr lang="en-US" sz="2800" dirty="0" smtClean="0"/>
              <a:t>Wound-wait has fewer rollbacks than wait-die</a:t>
            </a:r>
          </a:p>
          <a:p>
            <a:pPr lvl="1"/>
            <a:r>
              <a:rPr lang="en-US" dirty="0" smtClean="0"/>
              <a:t>Less likely for old transactions to not finish and want a lock from a young transaction</a:t>
            </a:r>
            <a:endParaRPr lang="en-US" sz="2800" dirty="0" smtClean="0"/>
          </a:p>
          <a:p>
            <a:r>
              <a:rPr lang="en-US" sz="2800" dirty="0" smtClean="0"/>
              <a:t>In both schemes, higher priority transaction is never aborted.  A lower priority </a:t>
            </a:r>
            <a:r>
              <a:rPr lang="en-US" sz="2800" dirty="0" err="1" smtClean="0"/>
              <a:t>Tr</a:t>
            </a:r>
            <a:r>
              <a:rPr lang="en-US" sz="2800" dirty="0" smtClean="0"/>
              <a:t> may go into starvation. Hence, when a </a:t>
            </a:r>
            <a:r>
              <a:rPr lang="en-US" sz="2800" dirty="0" err="1" smtClean="0"/>
              <a:t>Tr</a:t>
            </a:r>
            <a:r>
              <a:rPr lang="en-US" sz="2800" dirty="0" smtClean="0"/>
              <a:t> restarts, it is given its old Timestamp, so that the priority gets higher.</a:t>
            </a:r>
          </a:p>
          <a:p>
            <a:pPr lvl="1">
              <a:buNone/>
            </a:pPr>
            <a:endParaRPr lang="en-US" dirty="0" smtClean="0"/>
          </a:p>
          <a:p>
            <a:pPr lvl="1">
              <a:buNone/>
            </a:pP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2800" dirty="0" smtClean="0"/>
              <a:t>Deadlock Detection and Recovery</a:t>
            </a:r>
            <a:endParaRPr lang="en-US" sz="3100" dirty="0"/>
          </a:p>
        </p:txBody>
      </p:sp>
      <p:sp>
        <p:nvSpPr>
          <p:cNvPr id="5" name="Content Placeholder 4"/>
          <p:cNvSpPr>
            <a:spLocks noGrp="1"/>
          </p:cNvSpPr>
          <p:nvPr>
            <p:ph sz="quarter" idx="1"/>
          </p:nvPr>
        </p:nvSpPr>
        <p:spPr>
          <a:xfrm>
            <a:off x="457200" y="685800"/>
            <a:ext cx="8229600" cy="5867400"/>
          </a:xfrm>
        </p:spPr>
        <p:txBody>
          <a:bodyPr>
            <a:normAutofit fontScale="92500" lnSpcReduction="20000"/>
          </a:bodyPr>
          <a:lstStyle/>
          <a:p>
            <a:r>
              <a:rPr lang="en-US" sz="2800" dirty="0" smtClean="0"/>
              <a:t> </a:t>
            </a:r>
            <a:r>
              <a:rPr lang="en-US" sz="2200" dirty="0" smtClean="0"/>
              <a:t>Deadlocks can be detected by a wait-for graph maintained by the lock manager</a:t>
            </a:r>
          </a:p>
          <a:p>
            <a:pPr lvl="1"/>
            <a:r>
              <a:rPr lang="en-US" sz="2000" dirty="0" smtClean="0"/>
              <a:t>The nodes in the waits for graph, correspond to the active transactions</a:t>
            </a:r>
          </a:p>
          <a:p>
            <a:pPr lvl="1"/>
            <a:r>
              <a:rPr lang="en-US" sz="2000" dirty="0" smtClean="0"/>
              <a:t>There is an edge from Ti to Tj if  </a:t>
            </a:r>
            <a:r>
              <a:rPr lang="nb-NO" sz="2000" dirty="0" smtClean="0"/>
              <a:t>Ti waits for Tj to release a lock</a:t>
            </a:r>
            <a:endParaRPr lang="en-US" sz="2000" dirty="0" smtClean="0"/>
          </a:p>
          <a:p>
            <a:r>
              <a:rPr lang="en-US" sz="2200" dirty="0" smtClean="0"/>
              <a:t>The lock manager adds edges to this graph when it queues lock requests, and removes edges when it grants lock requests.</a:t>
            </a:r>
          </a:p>
          <a:p>
            <a:r>
              <a:rPr lang="en-US" sz="2200" dirty="0" smtClean="0"/>
              <a:t>A cycle in the waits-for graphs indicates a deadlock.</a:t>
            </a:r>
          </a:p>
          <a:p>
            <a:r>
              <a:rPr lang="en-US" sz="2200" dirty="0" smtClean="0"/>
              <a:t>If deadlock is detected by finding a cycle, a transaction must be chosen for roll back/Abort, i.e., made a victim</a:t>
            </a:r>
          </a:p>
          <a:p>
            <a:r>
              <a:rPr lang="en-US" sz="2200" dirty="0" smtClean="0"/>
              <a:t>Which transaction? The choice can be made on several criteria:</a:t>
            </a:r>
          </a:p>
          <a:p>
            <a:pPr lvl="1"/>
            <a:r>
              <a:rPr lang="en-US" sz="2200" dirty="0" smtClean="0"/>
              <a:t>One with lowest cost</a:t>
            </a:r>
          </a:p>
          <a:p>
            <a:pPr lvl="1"/>
            <a:r>
              <a:rPr lang="en-US" sz="2200" dirty="0" smtClean="0"/>
              <a:t>One with fewest locks</a:t>
            </a:r>
          </a:p>
          <a:p>
            <a:pPr lvl="1"/>
            <a:r>
              <a:rPr lang="en-US" sz="2200" dirty="0" smtClean="0"/>
              <a:t>One with least progress</a:t>
            </a:r>
          </a:p>
          <a:p>
            <a:pPr lvl="1"/>
            <a:r>
              <a:rPr lang="en-US" sz="2200" dirty="0" smtClean="0"/>
              <a:t>One inducing least number of cascading rollbacks</a:t>
            </a:r>
          </a:p>
          <a:p>
            <a:pPr lvl="1"/>
            <a:r>
              <a:rPr lang="en-US" sz="2200" dirty="0" smtClean="0"/>
              <a:t>The one which is farthest from completion , and so on</a:t>
            </a:r>
          </a:p>
          <a:p>
            <a:r>
              <a:rPr lang="en-US" sz="2200" dirty="0" smtClean="0"/>
              <a:t>How far to rollback?</a:t>
            </a:r>
          </a:p>
          <a:p>
            <a:pPr lvl="1"/>
            <a:r>
              <a:rPr lang="en-US" sz="2200" dirty="0" smtClean="0"/>
              <a:t>Total rollback: Completely abort and re-start</a:t>
            </a:r>
          </a:p>
          <a:p>
            <a:pPr lvl="1"/>
            <a:r>
              <a:rPr lang="en-US" sz="2200" dirty="0" smtClean="0"/>
              <a:t>Partial rollback: Rollback to only as far as necessary to break deadlock</a:t>
            </a:r>
          </a:p>
          <a:p>
            <a:r>
              <a:rPr lang="en-US" sz="2200" dirty="0" smtClean="0">
                <a:solidFill>
                  <a:srgbClr val="FF0000"/>
                </a:solidFill>
              </a:rPr>
              <a:t>Starvation</a:t>
            </a:r>
            <a:r>
              <a:rPr lang="en-US" sz="2200" dirty="0" smtClean="0"/>
              <a:t> happens when the same transaction is repeatedly chosen as the victim</a:t>
            </a:r>
          </a:p>
          <a:p>
            <a:pPr lvl="1"/>
            <a:r>
              <a:rPr lang="en-US" sz="2200" dirty="0" smtClean="0"/>
              <a:t>Factor number of rollbacks when choosing victim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772400" cy="609600"/>
          </a:xfrm>
        </p:spPr>
        <p:txBody>
          <a:bodyPr>
            <a:normAutofit fontScale="90000"/>
          </a:bodyPr>
          <a:lstStyle/>
          <a:p>
            <a:pPr algn="ctr"/>
            <a:r>
              <a:rPr lang="en-US" sz="3100" dirty="0" smtClean="0"/>
              <a:t>Locking</a:t>
            </a:r>
            <a:r>
              <a:rPr lang="en-US" dirty="0" smtClean="0"/>
              <a:t> </a:t>
            </a:r>
            <a:r>
              <a:rPr lang="en-US" sz="3100" dirty="0" smtClean="0"/>
              <a:t>Protocol</a:t>
            </a:r>
            <a:endParaRPr lang="en-US" sz="3100" dirty="0"/>
          </a:p>
        </p:txBody>
      </p:sp>
      <p:sp>
        <p:nvSpPr>
          <p:cNvPr id="3" name="Content Placeholder 2"/>
          <p:cNvSpPr>
            <a:spLocks noGrp="1"/>
          </p:cNvSpPr>
          <p:nvPr>
            <p:ph sz="quarter" idx="1"/>
          </p:nvPr>
        </p:nvSpPr>
        <p:spPr>
          <a:xfrm>
            <a:off x="228600" y="990600"/>
            <a:ext cx="8458200" cy="5334000"/>
          </a:xfrm>
        </p:spPr>
        <p:txBody>
          <a:bodyPr>
            <a:normAutofit fontScale="85000" lnSpcReduction="20000"/>
          </a:bodyPr>
          <a:lstStyle/>
          <a:p>
            <a:r>
              <a:rPr lang="en-US" sz="2800" dirty="0" smtClean="0">
                <a:solidFill>
                  <a:srgbClr val="FF0000"/>
                </a:solidFill>
              </a:rPr>
              <a:t>Lock compatibility </a:t>
            </a:r>
            <a:r>
              <a:rPr lang="en-US" sz="2800" dirty="0" smtClean="0"/>
              <a:t>matrix or </a:t>
            </a:r>
            <a:r>
              <a:rPr lang="en-US" sz="2800" dirty="0" smtClean="0">
                <a:solidFill>
                  <a:srgbClr val="FF0000"/>
                </a:solidFill>
              </a:rPr>
              <a:t>conflict matrix</a:t>
            </a:r>
          </a:p>
          <a:p>
            <a:pPr>
              <a:buNone/>
            </a:pPr>
            <a:r>
              <a:rPr lang="en-US" sz="2800" dirty="0" smtClean="0">
                <a:solidFill>
                  <a:srgbClr val="FF0000"/>
                </a:solidFill>
              </a:rPr>
              <a:t>                                           </a:t>
            </a:r>
            <a:r>
              <a:rPr lang="en-US" sz="1900" dirty="0" smtClean="0">
                <a:solidFill>
                  <a:srgbClr val="0070C0"/>
                </a:solidFill>
              </a:rPr>
              <a:t>Lock Requested</a:t>
            </a:r>
          </a:p>
          <a:p>
            <a:endParaRPr lang="en-US" sz="2800" dirty="0" smtClean="0">
              <a:solidFill>
                <a:srgbClr val="FF0000"/>
              </a:solidFill>
            </a:endParaRPr>
          </a:p>
          <a:p>
            <a:pPr>
              <a:buNone/>
            </a:pPr>
            <a:r>
              <a:rPr lang="en-US" sz="2800" dirty="0" smtClean="0">
                <a:solidFill>
                  <a:srgbClr val="FF0000"/>
                </a:solidFill>
              </a:rPr>
              <a:t>                   </a:t>
            </a:r>
            <a:r>
              <a:rPr lang="en-US" sz="1900" dirty="0" smtClean="0">
                <a:solidFill>
                  <a:srgbClr val="0070C0"/>
                </a:solidFill>
              </a:rPr>
              <a:t>Lock Held</a:t>
            </a:r>
          </a:p>
          <a:p>
            <a:endParaRPr lang="en-US" sz="2800" dirty="0" smtClean="0">
              <a:solidFill>
                <a:srgbClr val="FF0000"/>
              </a:solidFill>
            </a:endParaRPr>
          </a:p>
          <a:p>
            <a:r>
              <a:rPr lang="en-US" sz="2800" dirty="0" smtClean="0"/>
              <a:t>A schedule must specify all locking and unlocking operations and their modes</a:t>
            </a:r>
          </a:p>
          <a:p>
            <a:pPr lvl="1"/>
            <a:r>
              <a:rPr lang="en-US" dirty="0" smtClean="0">
                <a:solidFill>
                  <a:srgbClr val="0070C0"/>
                </a:solidFill>
              </a:rPr>
              <a:t>lx(a) requests an exclusive lock on data item a; ux(a) releases it</a:t>
            </a:r>
          </a:p>
          <a:p>
            <a:pPr lvl="1"/>
            <a:r>
              <a:rPr lang="en-US" dirty="0" smtClean="0">
                <a:solidFill>
                  <a:srgbClr val="0070C0"/>
                </a:solidFill>
              </a:rPr>
              <a:t>ls(a) requests a shared lock on data item a; us(a) releases it</a:t>
            </a:r>
          </a:p>
          <a:p>
            <a:r>
              <a:rPr lang="en-US" sz="2800" dirty="0" smtClean="0">
                <a:solidFill>
                  <a:srgbClr val="FF0000"/>
                </a:solidFill>
              </a:rPr>
              <a:t>Example</a:t>
            </a:r>
            <a:r>
              <a:rPr lang="en-US" sz="2800" dirty="0" smtClean="0"/>
              <a:t>: </a:t>
            </a:r>
            <a:r>
              <a:rPr lang="en-US" dirty="0" smtClean="0"/>
              <a:t>lx</a:t>
            </a:r>
            <a:r>
              <a:rPr lang="en-US" sz="1600" dirty="0" smtClean="0"/>
              <a:t>1</a:t>
            </a:r>
            <a:r>
              <a:rPr lang="en-US" dirty="0" smtClean="0"/>
              <a:t>(a);   r</a:t>
            </a:r>
            <a:r>
              <a:rPr lang="en-US" sz="1600" dirty="0" smtClean="0"/>
              <a:t>1</a:t>
            </a:r>
            <a:r>
              <a:rPr lang="en-US" dirty="0" smtClean="0"/>
              <a:t>(a);   w</a:t>
            </a:r>
            <a:r>
              <a:rPr lang="en-US" sz="1600" dirty="0" smtClean="0"/>
              <a:t>1</a:t>
            </a:r>
            <a:r>
              <a:rPr lang="en-US" dirty="0" smtClean="0"/>
              <a:t>(a);   ls</a:t>
            </a:r>
            <a:r>
              <a:rPr lang="en-US" sz="1600" dirty="0" smtClean="0"/>
              <a:t>2</a:t>
            </a:r>
            <a:r>
              <a:rPr lang="en-US" dirty="0" smtClean="0"/>
              <a:t>(b);   r</a:t>
            </a:r>
            <a:r>
              <a:rPr lang="en-US" sz="1600" dirty="0" smtClean="0"/>
              <a:t>2</a:t>
            </a:r>
            <a:r>
              <a:rPr lang="en-US" dirty="0" smtClean="0"/>
              <a:t>(b);    ux</a:t>
            </a:r>
            <a:r>
              <a:rPr lang="en-US" sz="1600" dirty="0" smtClean="0"/>
              <a:t>1</a:t>
            </a:r>
            <a:r>
              <a:rPr lang="en-US" dirty="0" smtClean="0"/>
              <a:t>(a);    us</a:t>
            </a:r>
            <a:r>
              <a:rPr lang="en-US" sz="1600" dirty="0" smtClean="0"/>
              <a:t>2</a:t>
            </a:r>
            <a:r>
              <a:rPr lang="en-US" dirty="0" smtClean="0"/>
              <a:t>(b)</a:t>
            </a:r>
          </a:p>
          <a:p>
            <a:r>
              <a:rPr lang="pt-BR" sz="2800" dirty="0" smtClean="0">
                <a:solidFill>
                  <a:srgbClr val="FF0000"/>
                </a:solidFill>
              </a:rPr>
              <a:t>Consider </a:t>
            </a:r>
            <a:r>
              <a:rPr lang="pt-BR" sz="2800" dirty="0" smtClean="0"/>
              <a:t> </a:t>
            </a:r>
            <a:r>
              <a:rPr lang="pt-BR" dirty="0" smtClean="0"/>
              <a:t>lx</a:t>
            </a:r>
            <a:r>
              <a:rPr lang="pt-BR" sz="1600" dirty="0" smtClean="0"/>
              <a:t>1</a:t>
            </a:r>
            <a:r>
              <a:rPr lang="pt-BR" dirty="0" smtClean="0"/>
              <a:t>(a);   r</a:t>
            </a:r>
            <a:r>
              <a:rPr lang="pt-BR" sz="1600" dirty="0" smtClean="0"/>
              <a:t>1</a:t>
            </a:r>
            <a:r>
              <a:rPr lang="pt-BR" dirty="0" smtClean="0"/>
              <a:t>(a);   w</a:t>
            </a:r>
            <a:r>
              <a:rPr lang="pt-BR" sz="1600" dirty="0" smtClean="0"/>
              <a:t>1</a:t>
            </a:r>
            <a:r>
              <a:rPr lang="pt-BR" dirty="0" smtClean="0"/>
              <a:t>(a);   ls</a:t>
            </a:r>
            <a:r>
              <a:rPr lang="pt-BR" sz="1600" dirty="0" smtClean="0"/>
              <a:t>2</a:t>
            </a:r>
            <a:r>
              <a:rPr lang="pt-BR" dirty="0" smtClean="0"/>
              <a:t>(b);   r</a:t>
            </a:r>
            <a:r>
              <a:rPr lang="pt-BR" sz="1600" dirty="0" smtClean="0"/>
              <a:t>2</a:t>
            </a:r>
            <a:r>
              <a:rPr lang="pt-BR" dirty="0" smtClean="0"/>
              <a:t>(b);    lx</a:t>
            </a:r>
            <a:r>
              <a:rPr lang="pt-BR" sz="1600" dirty="0" smtClean="0"/>
              <a:t>2</a:t>
            </a:r>
            <a:r>
              <a:rPr lang="pt-BR" dirty="0" smtClean="0"/>
              <a:t>(a);     lx</a:t>
            </a:r>
            <a:r>
              <a:rPr lang="pt-BR" sz="1600" dirty="0" smtClean="0"/>
              <a:t>1</a:t>
            </a:r>
            <a:r>
              <a:rPr lang="pt-BR" dirty="0" smtClean="0"/>
              <a:t>(b)</a:t>
            </a:r>
          </a:p>
          <a:p>
            <a:pPr lvl="1"/>
            <a:r>
              <a:rPr lang="en-US" dirty="0" smtClean="0"/>
              <a:t>Deadlock occurs</a:t>
            </a:r>
          </a:p>
          <a:p>
            <a:r>
              <a:rPr lang="en-US" sz="2800" dirty="0" smtClean="0">
                <a:solidFill>
                  <a:srgbClr val="FF0000"/>
                </a:solidFill>
              </a:rPr>
              <a:t>Starvation</a:t>
            </a:r>
            <a:r>
              <a:rPr lang="en-US" sz="2800" dirty="0" smtClean="0"/>
              <a:t> may also happen</a:t>
            </a:r>
          </a:p>
          <a:p>
            <a:r>
              <a:rPr lang="en-US" sz="2800" dirty="0" smtClean="0"/>
              <a:t>A </a:t>
            </a:r>
            <a:r>
              <a:rPr lang="en-US" sz="2800" dirty="0" smtClean="0">
                <a:solidFill>
                  <a:srgbClr val="FF0000"/>
                </a:solidFill>
              </a:rPr>
              <a:t>locking protocol </a:t>
            </a:r>
            <a:r>
              <a:rPr lang="en-US" sz="2800" dirty="0" smtClean="0"/>
              <a:t>specifies the rules of how a transaction can acquire</a:t>
            </a:r>
          </a:p>
          <a:p>
            <a:pPr>
              <a:buNone/>
            </a:pPr>
            <a:r>
              <a:rPr lang="en-US" sz="2800" dirty="0" smtClean="0"/>
              <a:t>	and release locks</a:t>
            </a:r>
            <a:endParaRPr lang="en-US" sz="2800" dirty="0" smtClean="0">
              <a:solidFill>
                <a:srgbClr val="FF0000"/>
              </a:solidFill>
            </a:endParaRPr>
          </a:p>
        </p:txBody>
      </p:sp>
      <p:pic>
        <p:nvPicPr>
          <p:cNvPr id="5" name="Picture 2"/>
          <p:cNvPicPr>
            <a:picLocks noChangeAspect="1" noChangeArrowheads="1"/>
          </p:cNvPicPr>
          <p:nvPr/>
        </p:nvPicPr>
        <p:blipFill>
          <a:blip r:embed="rId2" cstate="print"/>
          <a:srcRect/>
          <a:stretch>
            <a:fillRect/>
          </a:stretch>
        </p:blipFill>
        <p:spPr bwMode="auto">
          <a:xfrm>
            <a:off x="2743200" y="1828800"/>
            <a:ext cx="1514475" cy="88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457200"/>
          </a:xfrm>
        </p:spPr>
        <p:txBody>
          <a:bodyPr>
            <a:normAutofit fontScale="90000"/>
          </a:bodyPr>
          <a:lstStyle/>
          <a:p>
            <a:pPr algn="ctr"/>
            <a:r>
              <a:rPr lang="en-US" sz="3100" dirty="0" smtClean="0"/>
              <a:t>Implementing Lock and Unlock Requests</a:t>
            </a:r>
            <a:endParaRPr lang="en-US" sz="3100" dirty="0"/>
          </a:p>
        </p:txBody>
      </p:sp>
      <p:sp>
        <p:nvSpPr>
          <p:cNvPr id="3" name="Content Placeholder 2"/>
          <p:cNvSpPr>
            <a:spLocks noGrp="1"/>
          </p:cNvSpPr>
          <p:nvPr>
            <p:ph sz="quarter" idx="1"/>
          </p:nvPr>
        </p:nvSpPr>
        <p:spPr>
          <a:xfrm>
            <a:off x="152400" y="609600"/>
            <a:ext cx="8763000" cy="6019800"/>
          </a:xfrm>
        </p:spPr>
        <p:txBody>
          <a:bodyPr>
            <a:normAutofit/>
          </a:bodyPr>
          <a:lstStyle/>
          <a:p>
            <a:r>
              <a:rPr lang="en-US" sz="2400" dirty="0" smtClean="0"/>
              <a:t>When a transaction needs a lock on an object, it issues a lock request to the </a:t>
            </a:r>
            <a:r>
              <a:rPr lang="en-US" sz="2400" dirty="0" smtClean="0">
                <a:solidFill>
                  <a:srgbClr val="FF0000"/>
                </a:solidFill>
              </a:rPr>
              <a:t>lock manager</a:t>
            </a:r>
            <a:r>
              <a:rPr lang="en-US" sz="2400" dirty="0" smtClean="0"/>
              <a:t>. The lock manager maintains a </a:t>
            </a:r>
            <a:r>
              <a:rPr lang="en-US" sz="2400" i="1" dirty="0" smtClean="0"/>
              <a:t>queue of lock requests</a:t>
            </a:r>
            <a:r>
              <a:rPr lang="en-US" sz="2400" dirty="0" smtClean="0"/>
              <a:t>, and </a:t>
            </a:r>
            <a:r>
              <a:rPr lang="en-US" sz="2400" i="1" dirty="0" smtClean="0"/>
              <a:t>lock table </a:t>
            </a:r>
            <a:r>
              <a:rPr lang="en-US" sz="2400" dirty="0" smtClean="0"/>
              <a:t>for every object</a:t>
            </a:r>
          </a:p>
          <a:p>
            <a:pPr marL="777240" lvl="1" indent="-457200">
              <a:buAutoNum type="arabicPeriod"/>
            </a:pPr>
            <a:r>
              <a:rPr lang="en-US" dirty="0" smtClean="0"/>
              <a:t>When a </a:t>
            </a:r>
            <a:r>
              <a:rPr lang="en-US" dirty="0" smtClean="0">
                <a:solidFill>
                  <a:srgbClr val="FF0000"/>
                </a:solidFill>
              </a:rPr>
              <a:t>shared lock </a:t>
            </a:r>
            <a:r>
              <a:rPr lang="en-US" dirty="0" smtClean="0"/>
              <a:t>is requested :</a:t>
            </a:r>
          </a:p>
          <a:p>
            <a:pPr marL="1051560" lvl="2" indent="-457200">
              <a:buNone/>
            </a:pPr>
            <a:r>
              <a:rPr lang="en-US" dirty="0" smtClean="0">
                <a:solidFill>
                  <a:srgbClr val="0070C0"/>
                </a:solidFill>
              </a:rPr>
              <a:t>      -If the queue of requests is empty, and </a:t>
            </a:r>
          </a:p>
          <a:p>
            <a:pPr marL="1051560" lvl="2" indent="-457200">
              <a:buNone/>
            </a:pPr>
            <a:r>
              <a:rPr lang="en-US" dirty="0" smtClean="0">
                <a:solidFill>
                  <a:srgbClr val="0070C0"/>
                </a:solidFill>
              </a:rPr>
              <a:t>      -The object is not currently locked in the exclusive mode/ or any conflicting mode </a:t>
            </a:r>
          </a:p>
          <a:p>
            <a:pPr marL="1051560" lvl="2" indent="-457200">
              <a:buNone/>
            </a:pPr>
            <a:r>
              <a:rPr lang="en-US" dirty="0" smtClean="0">
                <a:solidFill>
                  <a:srgbClr val="0070C0"/>
                </a:solidFill>
              </a:rPr>
              <a:t>      -The lock manager grants the lock,  and updates the lock table entry for the object.</a:t>
            </a:r>
          </a:p>
          <a:p>
            <a:pPr marL="777240" lvl="1" indent="-457200">
              <a:buAutoNum type="arabicPeriod"/>
            </a:pPr>
            <a:r>
              <a:rPr lang="en-US" dirty="0" smtClean="0"/>
              <a:t>When an </a:t>
            </a:r>
            <a:r>
              <a:rPr lang="en-US" dirty="0" smtClean="0">
                <a:solidFill>
                  <a:srgbClr val="FF0000"/>
                </a:solidFill>
              </a:rPr>
              <a:t>exclusive lock </a:t>
            </a:r>
            <a:r>
              <a:rPr lang="en-US" dirty="0" smtClean="0"/>
              <a:t>is requested:</a:t>
            </a:r>
          </a:p>
          <a:p>
            <a:pPr marL="1051560" lvl="2" indent="-457200">
              <a:buNone/>
            </a:pPr>
            <a:r>
              <a:rPr lang="en-US" dirty="0" smtClean="0"/>
              <a:t>	</a:t>
            </a:r>
            <a:r>
              <a:rPr lang="en-US" dirty="0" smtClean="0">
                <a:solidFill>
                  <a:srgbClr val="0070C0"/>
                </a:solidFill>
              </a:rPr>
              <a:t> -If no transaction currently holds a lock on the object </a:t>
            </a:r>
          </a:p>
          <a:p>
            <a:pPr marL="1051560" lvl="2" indent="-457200">
              <a:buNone/>
            </a:pPr>
            <a:r>
              <a:rPr lang="en-US" dirty="0" smtClean="0">
                <a:solidFill>
                  <a:srgbClr val="0070C0"/>
                </a:solidFill>
              </a:rPr>
              <a:t>	-Which also implies the queue of requests is empty</a:t>
            </a:r>
          </a:p>
          <a:p>
            <a:pPr marL="1051560" lvl="2" indent="-457200">
              <a:buNone/>
            </a:pPr>
            <a:r>
              <a:rPr lang="en-US" dirty="0" smtClean="0">
                <a:solidFill>
                  <a:srgbClr val="0070C0"/>
                </a:solidFill>
              </a:rPr>
              <a:t>	-The lock manager grants the lock and updates the lock table entry.</a:t>
            </a:r>
          </a:p>
          <a:p>
            <a:pPr marL="777240" lvl="1" indent="-457200">
              <a:buAutoNum type="arabicPeriod"/>
            </a:pPr>
            <a:r>
              <a:rPr lang="en-US" dirty="0" smtClean="0"/>
              <a:t>Otherwise, </a:t>
            </a:r>
          </a:p>
          <a:p>
            <a:pPr marL="1051560" lvl="2" indent="-457200">
              <a:buNone/>
            </a:pPr>
            <a:r>
              <a:rPr lang="en-US" dirty="0" smtClean="0"/>
              <a:t>	</a:t>
            </a:r>
            <a:r>
              <a:rPr lang="en-US" dirty="0" smtClean="0">
                <a:solidFill>
                  <a:srgbClr val="0070C0"/>
                </a:solidFill>
              </a:rPr>
              <a:t>-The requested lock cannot be immediately granted</a:t>
            </a:r>
          </a:p>
          <a:p>
            <a:pPr marL="1051560" lvl="2" indent="-457200">
              <a:buNone/>
            </a:pPr>
            <a:r>
              <a:rPr lang="en-US" dirty="0" smtClean="0">
                <a:solidFill>
                  <a:srgbClr val="0070C0"/>
                </a:solidFill>
              </a:rPr>
              <a:t>	-Lock request is added to the queue of lock requests for this object</a:t>
            </a:r>
          </a:p>
          <a:p>
            <a:pPr marL="1051560" lvl="2" indent="-457200">
              <a:buNone/>
            </a:pPr>
            <a:r>
              <a:rPr lang="en-US" dirty="0" smtClean="0">
                <a:solidFill>
                  <a:srgbClr val="0070C0"/>
                </a:solidFill>
              </a:rPr>
              <a:t>	-The transaction requesting the lock is suspended.</a:t>
            </a:r>
          </a:p>
          <a:p>
            <a:pPr marL="777240" lvl="1" indent="-457200">
              <a:buAutoNum type="arabicPeriod"/>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457200"/>
          </a:xfrm>
        </p:spPr>
        <p:txBody>
          <a:bodyPr>
            <a:normAutofit fontScale="90000"/>
          </a:bodyPr>
          <a:lstStyle/>
          <a:p>
            <a:pPr algn="ctr"/>
            <a:r>
              <a:rPr lang="en-US" sz="3100" dirty="0" smtClean="0"/>
              <a:t>Implementing Lock and Unlock Requests(Contd.)</a:t>
            </a:r>
            <a:endParaRPr lang="en-US" sz="3100" dirty="0"/>
          </a:p>
        </p:txBody>
      </p:sp>
      <p:sp>
        <p:nvSpPr>
          <p:cNvPr id="3" name="Content Placeholder 2"/>
          <p:cNvSpPr>
            <a:spLocks noGrp="1"/>
          </p:cNvSpPr>
          <p:nvPr>
            <p:ph sz="quarter" idx="1"/>
          </p:nvPr>
        </p:nvSpPr>
        <p:spPr>
          <a:xfrm>
            <a:off x="152400" y="609600"/>
            <a:ext cx="8763000" cy="6019800"/>
          </a:xfrm>
        </p:spPr>
        <p:txBody>
          <a:bodyPr>
            <a:normAutofit lnSpcReduction="10000"/>
          </a:bodyPr>
          <a:lstStyle/>
          <a:p>
            <a:pPr marL="777240" lvl="1" indent="-457200"/>
            <a:endParaRPr lang="en-US" dirty="0" smtClean="0"/>
          </a:p>
          <a:p>
            <a:pPr lvl="1"/>
            <a:r>
              <a:rPr lang="en-US" dirty="0" smtClean="0"/>
              <a:t> If transaction T1 has a shared lock on an Object A , </a:t>
            </a:r>
          </a:p>
          <a:p>
            <a:pPr lvl="1">
              <a:buNone/>
            </a:pPr>
            <a:r>
              <a:rPr lang="en-US" dirty="0" smtClean="0"/>
              <a:t>	and T2  requests an exclusive lock on A, T2’s request is queued. </a:t>
            </a:r>
          </a:p>
          <a:p>
            <a:pPr lvl="1">
              <a:buNone/>
            </a:pPr>
            <a:r>
              <a:rPr lang="en-US" dirty="0" smtClean="0"/>
              <a:t>    Now, if T3 requests a shared lock, its request is queued behind T2 even   </a:t>
            </a:r>
          </a:p>
          <a:p>
            <a:pPr lvl="1">
              <a:buNone/>
            </a:pPr>
            <a:r>
              <a:rPr lang="en-US" dirty="0" smtClean="0"/>
              <a:t>    though the request lock is compatible with the lock held by T1.</a:t>
            </a:r>
          </a:p>
          <a:p>
            <a:pPr lvl="1">
              <a:buNone/>
            </a:pPr>
            <a:endParaRPr lang="en-US" dirty="0" smtClean="0"/>
          </a:p>
          <a:p>
            <a:pPr lvl="1"/>
            <a:r>
              <a:rPr lang="en-US" dirty="0" smtClean="0"/>
              <a:t>This Rule ensures that T2 does not </a:t>
            </a:r>
            <a:r>
              <a:rPr lang="en-US" dirty="0" smtClean="0">
                <a:solidFill>
                  <a:srgbClr val="FF0000"/>
                </a:solidFill>
              </a:rPr>
              <a:t>starve</a:t>
            </a:r>
            <a:r>
              <a:rPr lang="en-US" dirty="0" smtClean="0"/>
              <a:t>, i.e. wait indefinitely while a     stream of other transactions acquire shared locks and thereby prevent T2 from getting the exclusive lock.</a:t>
            </a:r>
          </a:p>
          <a:p>
            <a:pPr lvl="1">
              <a:buNone/>
            </a:pPr>
            <a:endParaRPr lang="en-US" dirty="0" smtClean="0"/>
          </a:p>
          <a:p>
            <a:pPr marL="777240" lvl="1" indent="-457200"/>
            <a:r>
              <a:rPr lang="en-US" dirty="0" smtClean="0"/>
              <a:t>When a transaction aborts or commits, it releases all its locks. </a:t>
            </a:r>
          </a:p>
          <a:p>
            <a:pPr marL="777240" lvl="1" indent="-457200">
              <a:buNone/>
            </a:pPr>
            <a:endParaRPr lang="en-US" dirty="0" smtClean="0"/>
          </a:p>
          <a:p>
            <a:pPr marL="777240" lvl="1" indent="-457200"/>
            <a:r>
              <a:rPr lang="en-US" dirty="0" smtClean="0"/>
              <a:t>When a lock on an object is released, the lock manager updates the lock table entry for the object, and then examines the lock request at the head of the queue for this object.</a:t>
            </a:r>
          </a:p>
          <a:p>
            <a:pPr lvl="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457200"/>
          </a:xfrm>
        </p:spPr>
        <p:txBody>
          <a:bodyPr>
            <a:normAutofit fontScale="90000"/>
          </a:bodyPr>
          <a:lstStyle/>
          <a:p>
            <a:pPr algn="ctr"/>
            <a:r>
              <a:rPr lang="en-US" sz="3100" dirty="0" smtClean="0"/>
              <a:t>Atomicity of Locking and Unlocking</a:t>
            </a:r>
            <a:endParaRPr lang="en-US" sz="3100" dirty="0"/>
          </a:p>
        </p:txBody>
      </p:sp>
      <p:sp>
        <p:nvSpPr>
          <p:cNvPr id="3" name="Content Placeholder 2"/>
          <p:cNvSpPr>
            <a:spLocks noGrp="1"/>
          </p:cNvSpPr>
          <p:nvPr>
            <p:ph sz="quarter" idx="1"/>
          </p:nvPr>
        </p:nvSpPr>
        <p:spPr>
          <a:xfrm>
            <a:off x="152400" y="609600"/>
            <a:ext cx="8763000" cy="6019800"/>
          </a:xfrm>
        </p:spPr>
        <p:txBody>
          <a:bodyPr>
            <a:normAutofit/>
          </a:bodyPr>
          <a:lstStyle/>
          <a:p>
            <a:endParaRPr lang="en-US" sz="2400" dirty="0" smtClean="0"/>
          </a:p>
          <a:p>
            <a:r>
              <a:rPr lang="en-US" sz="2400" dirty="0" smtClean="0"/>
              <a:t>Locking and unlocking operations must be </a:t>
            </a:r>
            <a:r>
              <a:rPr lang="en-US" sz="2400" dirty="0" smtClean="0">
                <a:solidFill>
                  <a:srgbClr val="FF0000"/>
                </a:solidFill>
              </a:rPr>
              <a:t>atomic</a:t>
            </a:r>
          </a:p>
          <a:p>
            <a:r>
              <a:rPr lang="en-US" sz="2400" dirty="0" smtClean="0"/>
              <a:t>Suppose a transaction requests an exclusive lock, the lock manager checks and finds that no other transaction holds a lock on that object and decides to grant the request, but in the meantime another transaction might have requested and received a conflicting lock. To avoid this situation</a:t>
            </a:r>
          </a:p>
          <a:p>
            <a:r>
              <a:rPr lang="en-US" sz="2400" dirty="0" smtClean="0">
                <a:solidFill>
                  <a:srgbClr val="0070C0"/>
                </a:solidFill>
              </a:rPr>
              <a:t>When several instances of the lock manager code can execute concurrently, access to the lock tables has to be guarded by an OS synchronization mechanism such as a semaphore.</a:t>
            </a:r>
          </a:p>
          <a:p>
            <a:pPr marL="777240" lvl="1" indent="-457200">
              <a:buAutoNum type="arabicPeriod"/>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3100" dirty="0" smtClean="0"/>
              <a:t>Basic 2-Phase Locking Protocol (2PL)</a:t>
            </a:r>
            <a:endParaRPr lang="en-US" sz="3100" dirty="0"/>
          </a:p>
        </p:txBody>
      </p:sp>
      <p:sp>
        <p:nvSpPr>
          <p:cNvPr id="5" name="Content Placeholder 4"/>
          <p:cNvSpPr>
            <a:spLocks noGrp="1"/>
          </p:cNvSpPr>
          <p:nvPr>
            <p:ph sz="quarter" idx="1"/>
          </p:nvPr>
        </p:nvSpPr>
        <p:spPr>
          <a:xfrm>
            <a:off x="457200" y="685800"/>
            <a:ext cx="8229600" cy="5867400"/>
          </a:xfrm>
        </p:spPr>
        <p:txBody>
          <a:bodyPr>
            <a:normAutofit/>
          </a:bodyPr>
          <a:lstStyle/>
          <a:p>
            <a:r>
              <a:rPr lang="en-US" sz="2000" dirty="0" smtClean="0"/>
              <a:t>Two phases</a:t>
            </a:r>
          </a:p>
          <a:p>
            <a:r>
              <a:rPr lang="en-US" sz="2000" dirty="0" smtClean="0"/>
              <a:t>Phase 1: </a:t>
            </a:r>
            <a:r>
              <a:rPr lang="en-US" sz="2000" dirty="0" smtClean="0">
                <a:solidFill>
                  <a:srgbClr val="FF0000"/>
                </a:solidFill>
              </a:rPr>
              <a:t>Growing (locking) phase</a:t>
            </a:r>
          </a:p>
          <a:p>
            <a:pPr lvl="1"/>
            <a:r>
              <a:rPr lang="en-US" sz="2000" dirty="0" smtClean="0"/>
              <a:t>Transaction may obtain locks</a:t>
            </a:r>
          </a:p>
          <a:p>
            <a:pPr lvl="1"/>
            <a:r>
              <a:rPr lang="en-US" sz="2000" dirty="0" smtClean="0"/>
              <a:t>Transaction may not release locks</a:t>
            </a:r>
          </a:p>
          <a:p>
            <a:r>
              <a:rPr lang="en-US" sz="2000" dirty="0" smtClean="0"/>
              <a:t>Phase 2: </a:t>
            </a:r>
            <a:r>
              <a:rPr lang="en-US" sz="2000" dirty="0" smtClean="0">
                <a:solidFill>
                  <a:srgbClr val="FF0000"/>
                </a:solidFill>
              </a:rPr>
              <a:t>Shrinking (unlocking) phase</a:t>
            </a:r>
          </a:p>
          <a:p>
            <a:pPr lvl="1"/>
            <a:r>
              <a:rPr lang="en-US" sz="2000" dirty="0" smtClean="0"/>
              <a:t>Transaction may release locks</a:t>
            </a:r>
          </a:p>
          <a:p>
            <a:pPr lvl="1"/>
            <a:r>
              <a:rPr lang="en-US" sz="2000" dirty="0" smtClean="0"/>
              <a:t>Transaction may not obtain locks</a:t>
            </a:r>
          </a:p>
          <a:p>
            <a:r>
              <a:rPr lang="en-US" sz="2000" dirty="0" smtClean="0"/>
              <a:t>2PL schedules are conflict serializable</a:t>
            </a:r>
          </a:p>
          <a:p>
            <a:pPr lvl="1"/>
            <a:r>
              <a:rPr lang="en-US" sz="2000" dirty="0" smtClean="0"/>
              <a:t>Serialized in the </a:t>
            </a:r>
            <a:r>
              <a:rPr lang="en-US" sz="2000" dirty="0" smtClean="0">
                <a:solidFill>
                  <a:srgbClr val="FF0000"/>
                </a:solidFill>
              </a:rPr>
              <a:t>order of lock points</a:t>
            </a:r>
          </a:p>
          <a:p>
            <a:pPr lvl="1"/>
            <a:r>
              <a:rPr lang="en-US" sz="2000" dirty="0" smtClean="0"/>
              <a:t>Lock point is the time when all locks are obtained</a:t>
            </a:r>
          </a:p>
          <a:p>
            <a:r>
              <a:rPr lang="en-US" sz="2000" dirty="0" smtClean="0"/>
              <a:t>May suffer from deadlock</a:t>
            </a:r>
          </a:p>
          <a:p>
            <a:pPr lvl="1"/>
            <a:r>
              <a:rPr lang="pt-BR" sz="2000" dirty="0" smtClean="0">
                <a:solidFill>
                  <a:srgbClr val="FF0000"/>
                </a:solidFill>
              </a:rPr>
              <a:t>Example</a:t>
            </a:r>
            <a:r>
              <a:rPr lang="pt-BR" sz="2000" dirty="0" smtClean="0"/>
              <a:t>: lx1(a);   r1(a);   w1(a);     ls2(b);     r2(b);     ls2(a);      lx1(b)</a:t>
            </a:r>
          </a:p>
          <a:p>
            <a:r>
              <a:rPr lang="en-US" sz="2000" dirty="0" smtClean="0"/>
              <a:t>May suffer from cascading rollbacks</a:t>
            </a:r>
          </a:p>
          <a:p>
            <a:pPr lvl="1"/>
            <a:r>
              <a:rPr lang="pt-BR" sz="2000" dirty="0" smtClean="0">
                <a:solidFill>
                  <a:srgbClr val="FF0000"/>
                </a:solidFill>
              </a:rPr>
              <a:t>Example</a:t>
            </a:r>
            <a:r>
              <a:rPr lang="pt-BR" sz="2000" dirty="0" smtClean="0"/>
              <a:t>: lx1(a);    r1(a);   w1(a);    ux1(a);     lx2(a);     r2(a);       w2(a);     ux2(a);     ls3(a);    r3(a);    a1</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3100" dirty="0" smtClean="0"/>
              <a:t>Variants of 2PL</a:t>
            </a:r>
            <a:endParaRPr lang="en-US" sz="3100" dirty="0"/>
          </a:p>
        </p:txBody>
      </p:sp>
      <p:sp>
        <p:nvSpPr>
          <p:cNvPr id="5" name="Content Placeholder 4"/>
          <p:cNvSpPr>
            <a:spLocks noGrp="1"/>
          </p:cNvSpPr>
          <p:nvPr>
            <p:ph sz="quarter" idx="1"/>
          </p:nvPr>
        </p:nvSpPr>
        <p:spPr>
          <a:xfrm>
            <a:off x="457200" y="685800"/>
            <a:ext cx="8229600" cy="5867400"/>
          </a:xfrm>
        </p:spPr>
        <p:txBody>
          <a:bodyPr>
            <a:normAutofit/>
          </a:bodyPr>
          <a:lstStyle/>
          <a:p>
            <a:r>
              <a:rPr lang="en-US" sz="2200" dirty="0" smtClean="0">
                <a:solidFill>
                  <a:srgbClr val="FF0000"/>
                </a:solidFill>
              </a:rPr>
              <a:t>Basic 2PL</a:t>
            </a:r>
          </a:p>
          <a:p>
            <a:pPr lvl="1"/>
            <a:r>
              <a:rPr lang="en-US" sz="2200" dirty="0" smtClean="0"/>
              <a:t>Basic protocol</a:t>
            </a:r>
          </a:p>
          <a:p>
            <a:r>
              <a:rPr lang="en-US" sz="2200" dirty="0" smtClean="0">
                <a:solidFill>
                  <a:srgbClr val="FF0000"/>
                </a:solidFill>
              </a:rPr>
              <a:t>Strict 2PL</a:t>
            </a:r>
          </a:p>
          <a:p>
            <a:pPr lvl="1"/>
            <a:r>
              <a:rPr lang="en-US" sz="2200" dirty="0" smtClean="0"/>
              <a:t>A transaction must hold all its exclusive locks till it commits or aborts</a:t>
            </a:r>
          </a:p>
          <a:p>
            <a:pPr lvl="1"/>
            <a:r>
              <a:rPr lang="en-US" sz="2200" dirty="0" smtClean="0"/>
              <a:t>Avoids cascading rollbacks</a:t>
            </a:r>
          </a:p>
          <a:p>
            <a:pPr lvl="1"/>
            <a:r>
              <a:rPr lang="en-US" sz="2200" dirty="0" smtClean="0"/>
              <a:t>Produces </a:t>
            </a:r>
            <a:r>
              <a:rPr lang="en-US" sz="2200" b="1" dirty="0" smtClean="0"/>
              <a:t>strict</a:t>
            </a:r>
            <a:r>
              <a:rPr lang="en-US" sz="2200" dirty="0" smtClean="0"/>
              <a:t> schedules</a:t>
            </a:r>
          </a:p>
          <a:p>
            <a:pPr lvl="1"/>
            <a:r>
              <a:rPr lang="en-US" sz="2200" dirty="0" smtClean="0"/>
              <a:t>May deadlock</a:t>
            </a:r>
          </a:p>
          <a:p>
            <a:r>
              <a:rPr lang="en-US" sz="2200" dirty="0" smtClean="0">
                <a:solidFill>
                  <a:srgbClr val="FF0000"/>
                </a:solidFill>
              </a:rPr>
              <a:t>Rigorous 2PL</a:t>
            </a:r>
          </a:p>
          <a:p>
            <a:pPr lvl="1"/>
            <a:r>
              <a:rPr lang="en-US" sz="2200" dirty="0" smtClean="0"/>
              <a:t>A transaction must hold all its locks till it commits or aborts</a:t>
            </a:r>
          </a:p>
          <a:p>
            <a:pPr lvl="1"/>
            <a:r>
              <a:rPr lang="en-US" sz="2200" dirty="0" smtClean="0"/>
              <a:t>Transactions can be </a:t>
            </a:r>
            <a:r>
              <a:rPr lang="en-US" sz="2200" dirty="0" smtClean="0">
                <a:solidFill>
                  <a:srgbClr val="FF0000"/>
                </a:solidFill>
              </a:rPr>
              <a:t>serialized in the order of their commits</a:t>
            </a:r>
          </a:p>
          <a:p>
            <a:r>
              <a:rPr lang="en-US" sz="2200" dirty="0" smtClean="0">
                <a:solidFill>
                  <a:srgbClr val="FF0000"/>
                </a:solidFill>
              </a:rPr>
              <a:t>Conservative (static) 2PL</a:t>
            </a:r>
          </a:p>
          <a:p>
            <a:pPr lvl="1"/>
            <a:r>
              <a:rPr lang="en-US" sz="2200" dirty="0" smtClean="0"/>
              <a:t>All locks are acquired atomically before a transaction begins</a:t>
            </a:r>
          </a:p>
          <a:p>
            <a:pPr lvl="1"/>
            <a:r>
              <a:rPr lang="en-US" sz="2200" dirty="0" smtClean="0"/>
              <a:t>Each transaction declares its </a:t>
            </a:r>
            <a:r>
              <a:rPr lang="en-US" sz="2200" dirty="0" smtClean="0">
                <a:solidFill>
                  <a:srgbClr val="FF0000"/>
                </a:solidFill>
              </a:rPr>
              <a:t>read set </a:t>
            </a:r>
            <a:r>
              <a:rPr lang="en-US" sz="2200" dirty="0" smtClean="0"/>
              <a:t>and </a:t>
            </a:r>
            <a:r>
              <a:rPr lang="en-US" sz="2200" dirty="0" smtClean="0">
                <a:solidFill>
                  <a:srgbClr val="FF0000"/>
                </a:solidFill>
              </a:rPr>
              <a:t>write set</a:t>
            </a:r>
          </a:p>
          <a:p>
            <a:pPr lvl="1"/>
            <a:r>
              <a:rPr lang="en-US" sz="2200" dirty="0" smtClean="0"/>
              <a:t>Deadlock-free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pPr algn="ctr"/>
            <a:r>
              <a:rPr lang="en-US" sz="3100" dirty="0" smtClean="0"/>
              <a:t>Timestamps</a:t>
            </a:r>
            <a:endParaRPr lang="en-US" sz="3100" dirty="0"/>
          </a:p>
        </p:txBody>
      </p:sp>
      <p:sp>
        <p:nvSpPr>
          <p:cNvPr id="5" name="Content Placeholder 4"/>
          <p:cNvSpPr>
            <a:spLocks noGrp="1"/>
          </p:cNvSpPr>
          <p:nvPr>
            <p:ph sz="quarter" idx="1"/>
          </p:nvPr>
        </p:nvSpPr>
        <p:spPr>
          <a:xfrm>
            <a:off x="457200" y="685800"/>
            <a:ext cx="8229600" cy="5867400"/>
          </a:xfrm>
        </p:spPr>
        <p:txBody>
          <a:bodyPr>
            <a:normAutofit/>
          </a:bodyPr>
          <a:lstStyle/>
          <a:p>
            <a:r>
              <a:rPr lang="en-US" sz="2400" dirty="0" smtClean="0"/>
              <a:t>Each transaction is assigned a timestamp (TS) when it starts</a:t>
            </a:r>
          </a:p>
          <a:p>
            <a:pPr lvl="1"/>
            <a:r>
              <a:rPr lang="en-US" sz="2200" dirty="0" smtClean="0"/>
              <a:t>Transaction Ti starting earlier has a lower timestamp than Tj starting</a:t>
            </a:r>
          </a:p>
          <a:p>
            <a:pPr lvl="1">
              <a:buNone/>
            </a:pPr>
            <a:r>
              <a:rPr lang="en-US" sz="2200" dirty="0" smtClean="0"/>
              <a:t>	later</a:t>
            </a:r>
          </a:p>
          <a:p>
            <a:r>
              <a:rPr lang="en-US" sz="2400" dirty="0" smtClean="0"/>
              <a:t>If a transaction Ti is rolled back by the concurrency control scheme, the system assigns a new (larger) timestamp and restarts it, if it is given the same timestamp it would be aborted again because of the same conflict.</a:t>
            </a:r>
          </a:p>
          <a:p>
            <a:r>
              <a:rPr lang="en-US" sz="2400" dirty="0" smtClean="0"/>
              <a:t>For each data item x, two timestamps are maintained</a:t>
            </a:r>
          </a:p>
          <a:p>
            <a:r>
              <a:rPr lang="en-US" sz="2400" dirty="0" smtClean="0">
                <a:solidFill>
                  <a:srgbClr val="FF0000"/>
                </a:solidFill>
              </a:rPr>
              <a:t>write-timestamp(x) </a:t>
            </a:r>
            <a:r>
              <a:rPr lang="en-US" sz="2400" dirty="0" smtClean="0"/>
              <a:t>is the largest timestamp of any transaction that</a:t>
            </a:r>
          </a:p>
          <a:p>
            <a:pPr>
              <a:buNone/>
            </a:pPr>
            <a:r>
              <a:rPr lang="en-US" sz="2400" dirty="0" smtClean="0"/>
              <a:t>	executed write successfully</a:t>
            </a:r>
          </a:p>
          <a:p>
            <a:r>
              <a:rPr lang="en-US" sz="2400" dirty="0" smtClean="0">
                <a:solidFill>
                  <a:srgbClr val="FF0000"/>
                </a:solidFill>
              </a:rPr>
              <a:t>read-timestamp(x)</a:t>
            </a:r>
            <a:r>
              <a:rPr lang="en-US" sz="2400" dirty="0" smtClean="0"/>
              <a:t> is the largest timestamp of any transaction that</a:t>
            </a:r>
          </a:p>
          <a:p>
            <a:pPr>
              <a:buNone/>
            </a:pPr>
            <a:r>
              <a:rPr lang="en-US" sz="2400" dirty="0" smtClean="0"/>
              <a:t>	executed read successfully</a:t>
            </a:r>
          </a:p>
          <a:p>
            <a:r>
              <a:rPr lang="en-US" sz="2400" b="1" dirty="0" smtClean="0"/>
              <a:t>Protocols using timestamps cannot deadlock</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E260BF8E5C9F4EBAE1D2697AF6B8CD" ma:contentTypeVersion="4" ma:contentTypeDescription="Create a new document." ma:contentTypeScope="" ma:versionID="4d13db2ee323923c5a9f3838b9bb9b5d">
  <xsd:schema xmlns:xsd="http://www.w3.org/2001/XMLSchema" xmlns:xs="http://www.w3.org/2001/XMLSchema" xmlns:p="http://schemas.microsoft.com/office/2006/metadata/properties" xmlns:ns2="1de62610-0a98-4f32-aa94-c183e89d775e" targetNamespace="http://schemas.microsoft.com/office/2006/metadata/properties" ma:root="true" ma:fieldsID="53d804508ebcffe636010693cc38eacf" ns2:_="">
    <xsd:import namespace="1de62610-0a98-4f32-aa94-c183e89d775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e62610-0a98-4f32-aa94-c183e89d7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546EAA-A3A1-45B2-A086-A185D21E60D4}"/>
</file>

<file path=customXml/itemProps2.xml><?xml version="1.0" encoding="utf-8"?>
<ds:datastoreItem xmlns:ds="http://schemas.openxmlformats.org/officeDocument/2006/customXml" ds:itemID="{A9A6BE99-144F-48FB-8346-651D474BE741}"/>
</file>

<file path=customXml/itemProps3.xml><?xml version="1.0" encoding="utf-8"?>
<ds:datastoreItem xmlns:ds="http://schemas.openxmlformats.org/officeDocument/2006/customXml" ds:itemID="{8AFEDE14-79E7-46D0-B820-5C816B3CFE81}"/>
</file>

<file path=docProps/app.xml><?xml version="1.0" encoding="utf-8"?>
<Properties xmlns="http://schemas.openxmlformats.org/officeDocument/2006/extended-properties" xmlns:vt="http://schemas.openxmlformats.org/officeDocument/2006/docPropsVTypes">
  <Template>Equity</Template>
  <TotalTime>1976</TotalTime>
  <Words>2043</Words>
  <Application>Microsoft Office PowerPoint</Application>
  <PresentationFormat>On-screen Show (4:3)</PresentationFormat>
  <Paragraphs>359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Concurrency Control Protocols</vt:lpstr>
      <vt:lpstr>Lock Based Protocols</vt:lpstr>
      <vt:lpstr>Locking Protocol</vt:lpstr>
      <vt:lpstr>Implementing Lock and Unlock Requests</vt:lpstr>
      <vt:lpstr>Implementing Lock and Unlock Requests(Contd.)</vt:lpstr>
      <vt:lpstr>Atomicity of Locking and Unlocking</vt:lpstr>
      <vt:lpstr>Basic 2-Phase Locking Protocol (2PL)</vt:lpstr>
      <vt:lpstr>Variants of 2PL</vt:lpstr>
      <vt:lpstr>Timestamps</vt:lpstr>
      <vt:lpstr>Timestamp ordering (TO) protocol</vt:lpstr>
      <vt:lpstr>Timestamp ordering (TO) protocol</vt:lpstr>
      <vt:lpstr>Modifications</vt:lpstr>
      <vt:lpstr>Thomas‘  Write Rule</vt:lpstr>
      <vt:lpstr>Validation (certification)-based protocol</vt:lpstr>
      <vt:lpstr>Validation Test</vt:lpstr>
      <vt:lpstr>Multiversion Concurrency Control Schemas</vt:lpstr>
      <vt:lpstr>1. Multiversion Timestamp Ordering Protocol</vt:lpstr>
      <vt:lpstr> Multiversion Timestamp Ordering Protocol (Contd.)</vt:lpstr>
      <vt:lpstr>Multiversion Timestamp Ordering Protocol (Contd.)</vt:lpstr>
      <vt:lpstr>2. Multiversion Two-phase Locking Protocol</vt:lpstr>
      <vt:lpstr>Multiversion Two-phase Locking Protocol(Contd.)</vt:lpstr>
      <vt:lpstr>Lock Conversions</vt:lpstr>
      <vt:lpstr>Granularity of locking</vt:lpstr>
      <vt:lpstr>Phantom phenomenon</vt:lpstr>
      <vt:lpstr>Deadlock Prevention</vt:lpstr>
      <vt:lpstr>Deadlock Detection and Recovery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Modification Anomaly</dc:title>
  <dc:creator>admin</dc:creator>
  <cp:lastModifiedBy>Arun</cp:lastModifiedBy>
  <cp:revision>441</cp:revision>
  <dcterms:created xsi:type="dcterms:W3CDTF">2006-08-16T00:00:00Z</dcterms:created>
  <dcterms:modified xsi:type="dcterms:W3CDTF">2018-04-03T06:41:42Z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0x01010077E260BF8E5C9F4EBAE1D2697AF6B8CD</vt:lpwstr>
  </property>
</Properties>
</file>