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86" r:id="rId4"/>
    <p:sldId id="258" r:id="rId5"/>
    <p:sldId id="262" r:id="rId6"/>
    <p:sldId id="263" r:id="rId7"/>
    <p:sldId id="285" r:id="rId8"/>
    <p:sldId id="264" r:id="rId9"/>
    <p:sldId id="266" r:id="rId10"/>
    <p:sldId id="289" r:id="rId11"/>
    <p:sldId id="288" r:id="rId12"/>
    <p:sldId id="290" r:id="rId13"/>
    <p:sldId id="291" r:id="rId14"/>
    <p:sldId id="292" r:id="rId15"/>
    <p:sldId id="293" r:id="rId16"/>
    <p:sldId id="28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800" y="-36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11/6/2017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563562"/>
          </a:xfrm>
        </p:spPr>
        <p:txBody>
          <a:bodyPr>
            <a:normAutofit fontScale="90000"/>
          </a:bodyPr>
          <a:lstStyle/>
          <a:p>
            <a:pPr algn="ctr"/>
            <a:r>
              <a:rPr lang="en-US" sz="3100" dirty="0" smtClean="0"/>
              <a:t>Recovery Management System</a:t>
            </a:r>
            <a:endParaRPr lang="en-US" sz="3100" dirty="0"/>
          </a:p>
        </p:txBody>
      </p:sp>
      <p:sp>
        <p:nvSpPr>
          <p:cNvPr id="5" name="Content Placeholder 4"/>
          <p:cNvSpPr>
            <a:spLocks noGrp="1"/>
          </p:cNvSpPr>
          <p:nvPr>
            <p:ph sz="quarter" idx="1"/>
          </p:nvPr>
        </p:nvSpPr>
        <p:spPr>
          <a:xfrm>
            <a:off x="304800" y="838200"/>
            <a:ext cx="8534400" cy="5715000"/>
          </a:xfrm>
        </p:spPr>
        <p:txBody>
          <a:bodyPr>
            <a:normAutofit/>
          </a:bodyPr>
          <a:lstStyle/>
          <a:p>
            <a:r>
              <a:rPr lang="en-US" sz="2000" dirty="0" smtClean="0">
                <a:solidFill>
                  <a:srgbClr val="FF0000"/>
                </a:solidFill>
              </a:rPr>
              <a:t>Recovery management system </a:t>
            </a:r>
            <a:r>
              <a:rPr lang="en-US" sz="2000" dirty="0" smtClean="0"/>
              <a:t>of a database ensures that </a:t>
            </a:r>
            <a:r>
              <a:rPr lang="en-US" sz="2000" b="1" dirty="0" smtClean="0"/>
              <a:t>atomicity</a:t>
            </a:r>
            <a:r>
              <a:rPr lang="en-US" sz="2000" dirty="0" smtClean="0"/>
              <a:t> and </a:t>
            </a:r>
            <a:r>
              <a:rPr lang="en-US" sz="2000" b="1" dirty="0" smtClean="0"/>
              <a:t>durability </a:t>
            </a:r>
            <a:r>
              <a:rPr lang="en-US" sz="2000" dirty="0" smtClean="0"/>
              <a:t>properties are maintained despite failures.</a:t>
            </a:r>
          </a:p>
          <a:p>
            <a:r>
              <a:rPr lang="en-US" sz="2000" dirty="0" smtClean="0">
                <a:solidFill>
                  <a:srgbClr val="FF0000"/>
                </a:solidFill>
              </a:rPr>
              <a:t>Failure Classification: </a:t>
            </a:r>
          </a:p>
          <a:p>
            <a:pPr lvl="1"/>
            <a:r>
              <a:rPr lang="en-US" sz="1800" dirty="0" smtClean="0">
                <a:solidFill>
                  <a:srgbClr val="FF0000"/>
                </a:solidFill>
              </a:rPr>
              <a:t>Transaction Failures: </a:t>
            </a:r>
          </a:p>
          <a:p>
            <a:pPr lvl="1">
              <a:buNone/>
            </a:pPr>
            <a:r>
              <a:rPr lang="en-US" sz="1800" dirty="0" smtClean="0"/>
              <a:t>		</a:t>
            </a:r>
            <a:r>
              <a:rPr lang="en-US" sz="1800" dirty="0" smtClean="0">
                <a:solidFill>
                  <a:srgbClr val="0070C0"/>
                </a:solidFill>
              </a:rPr>
              <a:t>logical errors: </a:t>
            </a:r>
            <a:r>
              <a:rPr lang="en-US" sz="1800" dirty="0" smtClean="0"/>
              <a:t>bad input, resource limit exceeded , data overflow, data not found</a:t>
            </a:r>
          </a:p>
          <a:p>
            <a:pPr lvl="1">
              <a:buNone/>
            </a:pPr>
            <a:r>
              <a:rPr lang="en-US" sz="1800" dirty="0" smtClean="0"/>
              <a:t>		</a:t>
            </a:r>
            <a:r>
              <a:rPr lang="en-US" sz="1800" dirty="0" smtClean="0">
                <a:solidFill>
                  <a:srgbClr val="0070C0"/>
                </a:solidFill>
              </a:rPr>
              <a:t>System error: </a:t>
            </a:r>
            <a:r>
              <a:rPr lang="en-US" sz="1800" dirty="0" smtClean="0"/>
              <a:t>deadlock</a:t>
            </a:r>
          </a:p>
          <a:p>
            <a:pPr lvl="1"/>
            <a:r>
              <a:rPr lang="en-US" sz="1800" dirty="0" smtClean="0">
                <a:solidFill>
                  <a:srgbClr val="FF0000"/>
                </a:solidFill>
              </a:rPr>
              <a:t>System Crash</a:t>
            </a:r>
            <a:r>
              <a:rPr lang="en-US" sz="1800" dirty="0" smtClean="0"/>
              <a:t>: Hardware malfunction, bug in OS or DBMS, causes loss of content in the volatile memory</a:t>
            </a:r>
          </a:p>
          <a:p>
            <a:pPr lvl="1"/>
            <a:r>
              <a:rPr lang="en-US" sz="1800" dirty="0" smtClean="0">
                <a:solidFill>
                  <a:srgbClr val="FF0000"/>
                </a:solidFill>
              </a:rPr>
              <a:t>Disk failure: </a:t>
            </a:r>
            <a:r>
              <a:rPr lang="en-US" sz="1800" dirty="0" smtClean="0"/>
              <a:t>disk head crash, failure during data transfer operation</a:t>
            </a:r>
          </a:p>
          <a:p>
            <a:r>
              <a:rPr lang="en-US" sz="2000" dirty="0" smtClean="0">
                <a:solidFill>
                  <a:srgbClr val="FF0000"/>
                </a:solidFill>
              </a:rPr>
              <a:t>Fail-stop assumption: </a:t>
            </a:r>
            <a:r>
              <a:rPr lang="en-US" sz="2000" dirty="0" smtClean="0"/>
              <a:t>The assumption that data on non-volatile storage is not lost due to system crash or power failure</a:t>
            </a:r>
          </a:p>
          <a:p>
            <a:r>
              <a:rPr lang="en-US" sz="2000" dirty="0" smtClean="0">
                <a:solidFill>
                  <a:srgbClr val="FF0000"/>
                </a:solidFill>
              </a:rPr>
              <a:t>Storage Types</a:t>
            </a:r>
            <a:r>
              <a:rPr lang="en-US" sz="2000" dirty="0" smtClean="0"/>
              <a:t>:  Volatile, Nonvolatile and Stable</a:t>
            </a:r>
          </a:p>
          <a:p>
            <a:r>
              <a:rPr lang="en-US" sz="2000" dirty="0" smtClean="0"/>
              <a:t>Recovery algorithms have two main parts</a:t>
            </a:r>
          </a:p>
          <a:p>
            <a:pPr lvl="1"/>
            <a:r>
              <a:rPr lang="en-US" sz="1800" dirty="0" smtClean="0"/>
              <a:t>Action taken during normal execution to ensure that enough information is collected to recover from failures.</a:t>
            </a:r>
          </a:p>
          <a:p>
            <a:pPr lvl="1"/>
            <a:r>
              <a:rPr lang="en-US" sz="1800" dirty="0" smtClean="0"/>
              <a:t> Action taken after a failure that utilizes information collected so far to recover the database contents and maintain atomicity and durability.</a:t>
            </a:r>
          </a:p>
          <a:p>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457200"/>
          </a:xfrm>
        </p:spPr>
        <p:txBody>
          <a:bodyPr>
            <a:noAutofit/>
          </a:bodyPr>
          <a:lstStyle/>
          <a:p>
            <a:pPr algn="ctr"/>
            <a:r>
              <a:rPr lang="en-US" sz="3600" dirty="0" smtClean="0"/>
              <a:t>Fuzzy Checkpoints</a:t>
            </a:r>
            <a:endParaRPr lang="en-US" sz="3600" dirty="0"/>
          </a:p>
        </p:txBody>
      </p:sp>
      <p:sp>
        <p:nvSpPr>
          <p:cNvPr id="3" name="Content Placeholder 2"/>
          <p:cNvSpPr>
            <a:spLocks noGrp="1"/>
          </p:cNvSpPr>
          <p:nvPr>
            <p:ph sz="quarter" idx="1"/>
          </p:nvPr>
        </p:nvSpPr>
        <p:spPr>
          <a:xfrm>
            <a:off x="228600" y="685800"/>
            <a:ext cx="8915400" cy="5867400"/>
          </a:xfrm>
        </p:spPr>
        <p:txBody>
          <a:bodyPr>
            <a:normAutofit/>
          </a:bodyPr>
          <a:lstStyle/>
          <a:p>
            <a:r>
              <a:rPr lang="en-US" sz="2400" dirty="0" smtClean="0"/>
              <a:t>All updates to the database are suspended when checkpoint is in progress.</a:t>
            </a:r>
          </a:p>
          <a:p>
            <a:endParaRPr lang="en-US" sz="2400" dirty="0" smtClean="0"/>
          </a:p>
          <a:p>
            <a:r>
              <a:rPr lang="en-US" sz="2400" dirty="0" smtClean="0"/>
              <a:t>If the number of pages in the buffer is large, a checkpoint may take longer time to finish, and hence can be interrupted</a:t>
            </a:r>
          </a:p>
          <a:p>
            <a:endParaRPr lang="en-US" sz="2400" dirty="0" smtClean="0"/>
          </a:p>
          <a:p>
            <a:r>
              <a:rPr lang="en-US" sz="2400" dirty="0" smtClean="0"/>
              <a:t>The Checkpointing technique can be modified to permit updates to start once the checkpoint has been written(</a:t>
            </a:r>
            <a:r>
              <a:rPr lang="en-US" sz="2400" dirty="0" err="1" smtClean="0"/>
              <a:t>Begin_checkpoint</a:t>
            </a:r>
            <a:r>
              <a:rPr lang="en-US" sz="2400" dirty="0" smtClean="0"/>
              <a:t>), but before the modified buffer blocks are written to disk (</a:t>
            </a:r>
            <a:r>
              <a:rPr lang="en-US" sz="2400" dirty="0" err="1" smtClean="0"/>
              <a:t>end_checkpoint</a:t>
            </a:r>
            <a:r>
              <a:rPr lang="en-US" sz="2400" dirty="0" smtClean="0"/>
              <a:t>). The checkpoint thus generated is a “Fuzzy Checkpoint”</a:t>
            </a:r>
          </a:p>
          <a:p>
            <a:endParaRPr lang="en-US" sz="2400" dirty="0" smtClean="0"/>
          </a:p>
          <a:p>
            <a:r>
              <a:rPr lang="en-US" sz="2400" dirty="0" smtClean="0"/>
              <a:t>It is written after </a:t>
            </a:r>
            <a:r>
              <a:rPr lang="en-US" sz="2400" dirty="0" err="1" smtClean="0"/>
              <a:t>end_checkpoint</a:t>
            </a:r>
            <a:r>
              <a:rPr lang="en-US" sz="2400" dirty="0" smtClean="0"/>
              <a:t> is forced to the stable storage. While </a:t>
            </a:r>
            <a:r>
              <a:rPr lang="en-US" sz="2400" dirty="0" err="1" smtClean="0"/>
              <a:t>end_checkpoint</a:t>
            </a:r>
            <a:r>
              <a:rPr lang="en-US" sz="2400" dirty="0" smtClean="0"/>
              <a:t> record is being constructed, the DBMS continues executing transactions and writing other log records</a:t>
            </a:r>
            <a:r>
              <a:rPr lang="en-US" sz="1900" dirty="0" smtClean="0"/>
              <a:t>; </a:t>
            </a:r>
            <a:endParaRPr lang="en-US" sz="1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334962"/>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ARIES Algorithm</a:t>
            </a:r>
            <a:endParaRPr lang="en-US" sz="2400" dirty="0"/>
          </a:p>
        </p:txBody>
      </p:sp>
      <p:sp>
        <p:nvSpPr>
          <p:cNvPr id="3" name="Content Placeholder 2"/>
          <p:cNvSpPr>
            <a:spLocks noGrp="1"/>
          </p:cNvSpPr>
          <p:nvPr>
            <p:ph sz="quarter" idx="1"/>
          </p:nvPr>
        </p:nvSpPr>
        <p:spPr>
          <a:xfrm>
            <a:off x="228600" y="609600"/>
            <a:ext cx="8915400" cy="6096000"/>
          </a:xfrm>
        </p:spPr>
        <p:txBody>
          <a:bodyPr/>
          <a:lstStyle/>
          <a:p>
            <a:r>
              <a:rPr lang="en-US" dirty="0" smtClean="0"/>
              <a:t>ARIES is a recovery algorithm </a:t>
            </a:r>
          </a:p>
          <a:p>
            <a:r>
              <a:rPr lang="en-US" dirty="0" smtClean="0"/>
              <a:t>After a crash, restart proceeds in three phases</a:t>
            </a:r>
          </a:p>
          <a:p>
            <a:pPr lvl="1"/>
            <a:r>
              <a:rPr lang="en-US" dirty="0" smtClean="0"/>
              <a:t>Analysis Phase</a:t>
            </a:r>
          </a:p>
          <a:p>
            <a:pPr lvl="1"/>
            <a:r>
              <a:rPr lang="en-US" dirty="0" smtClean="0"/>
              <a:t>Redo Phase</a:t>
            </a:r>
          </a:p>
          <a:p>
            <a:pPr lvl="1"/>
            <a:r>
              <a:rPr lang="en-US" dirty="0" smtClean="0"/>
              <a:t>Undo Phase</a:t>
            </a:r>
          </a:p>
          <a:p>
            <a:r>
              <a:rPr lang="en-US" dirty="0" smtClean="0"/>
              <a:t>The three main principles that lie behind the ARIES recovery algorithm are:</a:t>
            </a:r>
          </a:p>
          <a:p>
            <a:pPr lvl="1"/>
            <a:r>
              <a:rPr lang="en-US" dirty="0" smtClean="0"/>
              <a:t>Write-ahead logging</a:t>
            </a:r>
          </a:p>
          <a:p>
            <a:pPr lvl="1"/>
            <a:r>
              <a:rPr lang="en-US" dirty="0" smtClean="0"/>
              <a:t>Repeating History during Redo</a:t>
            </a:r>
          </a:p>
          <a:p>
            <a:pPr lvl="1"/>
            <a:r>
              <a:rPr lang="en-US" dirty="0" smtClean="0"/>
              <a:t>Logging changes during Undo</a:t>
            </a:r>
          </a:p>
          <a:p>
            <a:pPr lvl="2"/>
            <a:r>
              <a:rPr lang="en-US" dirty="0" smtClean="0"/>
              <a:t>Changes made to the database while undoing a transaction are logged to ensure such an action is not repeated in the even of repeated restarts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334962"/>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Key terms used is ARIES</a:t>
            </a:r>
            <a:endParaRPr lang="en-US" sz="2400" dirty="0"/>
          </a:p>
        </p:txBody>
      </p:sp>
      <p:sp>
        <p:nvSpPr>
          <p:cNvPr id="3" name="Content Placeholder 2"/>
          <p:cNvSpPr>
            <a:spLocks noGrp="1"/>
          </p:cNvSpPr>
          <p:nvPr>
            <p:ph sz="quarter" idx="1"/>
          </p:nvPr>
        </p:nvSpPr>
        <p:spPr>
          <a:xfrm>
            <a:off x="228600" y="609600"/>
            <a:ext cx="8915400" cy="6096000"/>
          </a:xfrm>
        </p:spPr>
        <p:txBody>
          <a:bodyPr/>
          <a:lstStyle/>
          <a:p>
            <a:r>
              <a:rPr lang="en-US" dirty="0" smtClean="0">
                <a:solidFill>
                  <a:srgbClr val="FF0000"/>
                </a:solidFill>
              </a:rPr>
              <a:t>Log</a:t>
            </a:r>
            <a:r>
              <a:rPr lang="en-US" dirty="0" smtClean="0"/>
              <a:t> : also called as </a:t>
            </a:r>
            <a:r>
              <a:rPr lang="en-US" i="1" dirty="0" smtClean="0"/>
              <a:t>trail</a:t>
            </a:r>
            <a:r>
              <a:rPr lang="en-US" dirty="0" smtClean="0"/>
              <a:t> or </a:t>
            </a:r>
            <a:r>
              <a:rPr lang="en-US" i="1" dirty="0" smtClean="0"/>
              <a:t>journal</a:t>
            </a:r>
            <a:r>
              <a:rPr lang="en-US" dirty="0" smtClean="0"/>
              <a:t>. The most recent potion of the log, called the “</a:t>
            </a:r>
            <a:r>
              <a:rPr lang="en-US" i="1" dirty="0" smtClean="0"/>
              <a:t>log tail</a:t>
            </a:r>
            <a:r>
              <a:rPr lang="en-US" dirty="0" smtClean="0"/>
              <a:t>” .</a:t>
            </a:r>
          </a:p>
          <a:p>
            <a:r>
              <a:rPr lang="en-US" dirty="0" smtClean="0">
                <a:solidFill>
                  <a:srgbClr val="FF0000"/>
                </a:solidFill>
              </a:rPr>
              <a:t>LSN</a:t>
            </a:r>
            <a:r>
              <a:rPr lang="en-US" dirty="0" smtClean="0"/>
              <a:t> : log sequence number – it is the unique id given to every log record.</a:t>
            </a:r>
          </a:p>
          <a:p>
            <a:r>
              <a:rPr lang="en-US" dirty="0" smtClean="0">
                <a:solidFill>
                  <a:srgbClr val="FF0000"/>
                </a:solidFill>
              </a:rPr>
              <a:t>Page LSN </a:t>
            </a:r>
            <a:r>
              <a:rPr lang="en-US" dirty="0" smtClean="0"/>
              <a:t>: For recovery purpose, each page in the database contains the LSN of the most recent log record that describes a change to that page. This LSN is called the page LSN</a:t>
            </a:r>
          </a:p>
          <a:p>
            <a:r>
              <a:rPr lang="en-US" dirty="0" smtClean="0">
                <a:solidFill>
                  <a:srgbClr val="FF0000"/>
                </a:solidFill>
              </a:rPr>
              <a:t>CLR</a:t>
            </a:r>
            <a:r>
              <a:rPr lang="en-US" dirty="0" smtClean="0"/>
              <a:t> : compensation log record, it is written just before the change recorded in an update log record is undone</a:t>
            </a:r>
          </a:p>
          <a:p>
            <a:r>
              <a:rPr lang="en-US" dirty="0" smtClean="0">
                <a:solidFill>
                  <a:srgbClr val="FF0000"/>
                </a:solidFill>
              </a:rPr>
              <a:t>LastLSN</a:t>
            </a:r>
            <a:r>
              <a:rPr lang="en-US" dirty="0" smtClean="0"/>
              <a:t>:  LSN of the most recent log record made for a transaction T</a:t>
            </a:r>
          </a:p>
          <a:p>
            <a:r>
              <a:rPr lang="en-US" dirty="0" smtClean="0">
                <a:solidFill>
                  <a:srgbClr val="FF0000"/>
                </a:solidFill>
              </a:rPr>
              <a:t>recLSN</a:t>
            </a:r>
            <a:r>
              <a:rPr lang="en-US" dirty="0" smtClean="0"/>
              <a:t>:  LSN of the first log record that caused a page to become dirty ( It indentifies the earliest log record that might have to be redone for this page during restart)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334962"/>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ARIES Algorithm</a:t>
            </a:r>
            <a:endParaRPr lang="en-US" sz="2400" dirty="0"/>
          </a:p>
        </p:txBody>
      </p:sp>
      <p:sp>
        <p:nvSpPr>
          <p:cNvPr id="3" name="Content Placeholder 2"/>
          <p:cNvSpPr>
            <a:spLocks noGrp="1"/>
          </p:cNvSpPr>
          <p:nvPr>
            <p:ph sz="quarter" idx="1"/>
          </p:nvPr>
        </p:nvSpPr>
        <p:spPr>
          <a:xfrm>
            <a:off x="228600" y="914400"/>
            <a:ext cx="8610600" cy="5562600"/>
          </a:xfrm>
        </p:spPr>
        <p:txBody>
          <a:bodyPr/>
          <a:lstStyle/>
          <a:p>
            <a:r>
              <a:rPr lang="en-US" dirty="0" smtClean="0"/>
              <a:t>In addition to the log, the ARIES algorithm also includes two </a:t>
            </a:r>
            <a:r>
              <a:rPr lang="en-US" dirty="0" smtClean="0">
                <a:solidFill>
                  <a:srgbClr val="FF0000"/>
                </a:solidFill>
              </a:rPr>
              <a:t>tables </a:t>
            </a:r>
            <a:r>
              <a:rPr lang="en-US" dirty="0" smtClean="0"/>
              <a:t>containing important recovery related information.</a:t>
            </a:r>
          </a:p>
          <a:p>
            <a:pPr>
              <a:buNone/>
            </a:pPr>
            <a:r>
              <a:rPr lang="en-US" dirty="0" smtClean="0"/>
              <a:t>A) </a:t>
            </a:r>
            <a:r>
              <a:rPr lang="en-US" dirty="0" smtClean="0">
                <a:solidFill>
                  <a:srgbClr val="FF0000"/>
                </a:solidFill>
              </a:rPr>
              <a:t>Transaction Table</a:t>
            </a:r>
            <a:r>
              <a:rPr lang="en-US" dirty="0" smtClean="0"/>
              <a:t>: </a:t>
            </a:r>
          </a:p>
          <a:p>
            <a:pPr lvl="1"/>
            <a:r>
              <a:rPr lang="en-US" dirty="0" smtClean="0"/>
              <a:t>This table contains an entry for each active transaction</a:t>
            </a:r>
          </a:p>
          <a:p>
            <a:pPr lvl="1"/>
            <a:r>
              <a:rPr lang="en-US" dirty="0" smtClean="0"/>
              <a:t>The entry contains: TransactionID, Status, and LastLSN</a:t>
            </a:r>
          </a:p>
          <a:p>
            <a:pPr lvl="1"/>
            <a:r>
              <a:rPr lang="en-US" dirty="0" smtClean="0"/>
              <a:t>The status can be : active, committed, or aborted</a:t>
            </a:r>
          </a:p>
          <a:p>
            <a:pPr>
              <a:buNone/>
            </a:pPr>
            <a:r>
              <a:rPr lang="en-US" dirty="0" smtClean="0"/>
              <a:t>B) </a:t>
            </a:r>
            <a:r>
              <a:rPr lang="en-US" dirty="0" smtClean="0">
                <a:solidFill>
                  <a:srgbClr val="FF0000"/>
                </a:solidFill>
              </a:rPr>
              <a:t>Dirty Page Table</a:t>
            </a:r>
            <a:r>
              <a:rPr lang="en-US" dirty="0" smtClean="0"/>
              <a:t>:</a:t>
            </a:r>
          </a:p>
          <a:p>
            <a:pPr lvl="1"/>
            <a:r>
              <a:rPr lang="en-US" dirty="0" smtClean="0"/>
              <a:t>This table contains an entry for each dirty page in the buffer pool i.e. a page with changes that are not yet reflected on disk</a:t>
            </a:r>
          </a:p>
          <a:p>
            <a:pPr lvl="1"/>
            <a:r>
              <a:rPr lang="en-US" dirty="0" smtClean="0"/>
              <a:t>The entry contains PageID and recLSN</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334962"/>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ARIES Algorithm</a:t>
            </a:r>
            <a:endParaRPr lang="en-US" sz="2400" dirty="0"/>
          </a:p>
        </p:txBody>
      </p:sp>
      <p:sp>
        <p:nvSpPr>
          <p:cNvPr id="3" name="Content Placeholder 2"/>
          <p:cNvSpPr>
            <a:spLocks noGrp="1"/>
          </p:cNvSpPr>
          <p:nvPr>
            <p:ph sz="quarter" idx="1"/>
          </p:nvPr>
        </p:nvSpPr>
        <p:spPr>
          <a:xfrm>
            <a:off x="228600" y="914400"/>
            <a:ext cx="8610600" cy="5562600"/>
          </a:xfrm>
        </p:spPr>
        <p:txBody>
          <a:bodyPr>
            <a:normAutofit fontScale="92500" lnSpcReduction="10000"/>
          </a:bodyPr>
          <a:lstStyle/>
          <a:p>
            <a:r>
              <a:rPr lang="en-US" sz="2400" dirty="0" smtClean="0">
                <a:solidFill>
                  <a:srgbClr val="0070C0"/>
                </a:solidFill>
              </a:rPr>
              <a:t>Analysis Phase</a:t>
            </a:r>
            <a:r>
              <a:rPr lang="en-US" sz="2400" dirty="0" smtClean="0"/>
              <a:t>: It performs three tasks</a:t>
            </a:r>
          </a:p>
          <a:p>
            <a:pPr lvl="1"/>
            <a:r>
              <a:rPr lang="en-US" sz="2200" dirty="0" smtClean="0"/>
              <a:t>Determines the point in the log at which to start the Redo Phase(most recent checkpoint)</a:t>
            </a:r>
          </a:p>
          <a:p>
            <a:pPr lvl="1"/>
            <a:r>
              <a:rPr lang="en-US" sz="2200" dirty="0" smtClean="0"/>
              <a:t>Determines the pages in the buffer in the buffer pool that were dirty at the time of the crash and builds the dirty page table</a:t>
            </a:r>
          </a:p>
          <a:p>
            <a:pPr lvl="1"/>
            <a:r>
              <a:rPr lang="en-US" sz="2200" dirty="0" smtClean="0"/>
              <a:t>Identifies the transactions that were active at the time of crash and must be undone and builds the transaction table</a:t>
            </a:r>
          </a:p>
          <a:p>
            <a:r>
              <a:rPr lang="en-US" sz="2400" dirty="0" smtClean="0">
                <a:solidFill>
                  <a:srgbClr val="0070C0"/>
                </a:solidFill>
              </a:rPr>
              <a:t>Redo Phase</a:t>
            </a:r>
            <a:r>
              <a:rPr lang="en-US" sz="2400" dirty="0" smtClean="0"/>
              <a:t>: Reapplies the updates of all transactions, committed or otherwise.</a:t>
            </a:r>
          </a:p>
          <a:p>
            <a:pPr lvl="1"/>
            <a:r>
              <a:rPr lang="en-US" sz="2200" dirty="0" smtClean="0"/>
              <a:t>It begins with the log record that has the smallest recLSN of all pages in the dirty page table (oldest updated that may have not been written to disk prior to crash)</a:t>
            </a:r>
          </a:p>
          <a:p>
            <a:pPr lvl="1"/>
            <a:r>
              <a:rPr lang="en-US" sz="2200" dirty="0" smtClean="0"/>
              <a:t>Starting from this log record , Redo scans forward until the end of the log.</a:t>
            </a:r>
          </a:p>
          <a:p>
            <a:r>
              <a:rPr lang="en-US" sz="2400" dirty="0" smtClean="0">
                <a:solidFill>
                  <a:srgbClr val="0070C0"/>
                </a:solidFill>
              </a:rPr>
              <a:t>Undo Phase</a:t>
            </a:r>
            <a:r>
              <a:rPr lang="en-US" sz="2400" dirty="0" smtClean="0"/>
              <a:t>:</a:t>
            </a:r>
          </a:p>
          <a:p>
            <a:pPr lvl="1"/>
            <a:r>
              <a:rPr lang="en-US" sz="2200" dirty="0" smtClean="0"/>
              <a:t>Scans backward from the end of the log </a:t>
            </a:r>
          </a:p>
          <a:p>
            <a:pPr lvl="1"/>
            <a:r>
              <a:rPr lang="en-US" sz="2200" dirty="0" smtClean="0"/>
              <a:t>Identifies the active transactions at the time of crash from the transaction table, the transactions which do not have a commit (can be checked by using recLSN) are called ‘loser transactions’</a:t>
            </a:r>
          </a:p>
          <a:p>
            <a:pPr lvl="1"/>
            <a:r>
              <a:rPr lang="en-US" sz="2200" dirty="0" smtClean="0"/>
              <a:t>Actions of all the loser transactions are undone</a:t>
            </a:r>
          </a:p>
          <a:p>
            <a:pPr lvl="1"/>
            <a:endParaRPr lang="en-US" sz="2200" dirty="0" smtClean="0"/>
          </a:p>
          <a:p>
            <a:endParaRPr lang="en-US" sz="2400"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smtClean="0"/>
              <a:t>ARIES Algorithm</a:t>
            </a: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905000" y="1447800"/>
            <a:ext cx="6205537" cy="4648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457200"/>
          </a:xfrm>
        </p:spPr>
        <p:txBody>
          <a:bodyPr>
            <a:noAutofit/>
          </a:bodyPr>
          <a:lstStyle/>
          <a:p>
            <a:pPr algn="ctr"/>
            <a:r>
              <a:rPr lang="en-US" sz="3200" dirty="0" smtClean="0"/>
              <a:t>Shadow paging</a:t>
            </a:r>
            <a:endParaRPr lang="en-US" sz="3200" dirty="0"/>
          </a:p>
        </p:txBody>
      </p:sp>
      <p:sp>
        <p:nvSpPr>
          <p:cNvPr id="3" name="Content Placeholder 2"/>
          <p:cNvSpPr>
            <a:spLocks noGrp="1"/>
          </p:cNvSpPr>
          <p:nvPr>
            <p:ph sz="quarter" idx="1"/>
          </p:nvPr>
        </p:nvSpPr>
        <p:spPr>
          <a:xfrm>
            <a:off x="228600" y="685800"/>
            <a:ext cx="8610600" cy="5867400"/>
          </a:xfrm>
        </p:spPr>
        <p:txBody>
          <a:bodyPr>
            <a:normAutofit fontScale="85000" lnSpcReduction="20000"/>
          </a:bodyPr>
          <a:lstStyle/>
          <a:p>
            <a:r>
              <a:rPr lang="en-US" dirty="0" smtClean="0"/>
              <a:t>Maintain two page tables: </a:t>
            </a:r>
            <a:r>
              <a:rPr lang="en-US" dirty="0" smtClean="0">
                <a:solidFill>
                  <a:srgbClr val="FF0000"/>
                </a:solidFill>
              </a:rPr>
              <a:t>current page table </a:t>
            </a:r>
            <a:r>
              <a:rPr lang="en-US" dirty="0" smtClean="0"/>
              <a:t>and </a:t>
            </a:r>
            <a:r>
              <a:rPr lang="en-US" dirty="0" smtClean="0">
                <a:solidFill>
                  <a:srgbClr val="FF0000"/>
                </a:solidFill>
              </a:rPr>
              <a:t>shadow page table</a:t>
            </a:r>
          </a:p>
          <a:p>
            <a:r>
              <a:rPr lang="en-US" dirty="0" smtClean="0"/>
              <a:t>Shadow page table is maintained on disk without any change</a:t>
            </a:r>
          </a:p>
          <a:p>
            <a:r>
              <a:rPr lang="en-US" dirty="0" smtClean="0"/>
              <a:t>When a page requires change, it is copied to a new location</a:t>
            </a:r>
          </a:p>
          <a:p>
            <a:r>
              <a:rPr lang="en-US" dirty="0" smtClean="0"/>
              <a:t>Current page table points to the new location</a:t>
            </a:r>
          </a:p>
          <a:p>
            <a:pPr lvl="1"/>
            <a:r>
              <a:rPr lang="en-US" dirty="0" smtClean="0"/>
              <a:t>Updates are performed on the copy</a:t>
            </a:r>
          </a:p>
          <a:p>
            <a:pPr lvl="1"/>
            <a:r>
              <a:rPr lang="en-US" dirty="0" smtClean="0"/>
              <a:t>When a transaction commits, set the db pointer to the current page,  flush all changed pages to disk</a:t>
            </a:r>
          </a:p>
          <a:p>
            <a:pPr lvl="1"/>
            <a:r>
              <a:rPr lang="en-US" dirty="0" smtClean="0"/>
              <a:t>Modify shadow page table with contents of current page table</a:t>
            </a:r>
          </a:p>
          <a:p>
            <a:r>
              <a:rPr lang="en-US" dirty="0" smtClean="0"/>
              <a:t>When the system restarts the db pointer will indicate if the transactions should be updated.</a:t>
            </a:r>
          </a:p>
          <a:p>
            <a:r>
              <a:rPr lang="en-US" smtClean="0"/>
              <a:t>Also </a:t>
            </a:r>
            <a:r>
              <a:rPr lang="en-US" dirty="0" smtClean="0"/>
              <a:t>called </a:t>
            </a:r>
            <a:r>
              <a:rPr lang="en-US" dirty="0" smtClean="0">
                <a:solidFill>
                  <a:srgbClr val="FF0000"/>
                </a:solidFill>
              </a:rPr>
              <a:t>a no-undo/no-redo </a:t>
            </a:r>
            <a:r>
              <a:rPr lang="en-US" dirty="0" smtClean="0"/>
              <a:t>recovery scheme</a:t>
            </a:r>
          </a:p>
          <a:p>
            <a:r>
              <a:rPr lang="en-US" dirty="0" smtClean="0">
                <a:solidFill>
                  <a:srgbClr val="FF0000"/>
                </a:solidFill>
              </a:rPr>
              <a:t>Disadvantages</a:t>
            </a:r>
          </a:p>
          <a:p>
            <a:pPr lvl="1"/>
            <a:r>
              <a:rPr lang="en-US" dirty="0" smtClean="0"/>
              <a:t>Entire page table is copied even though only some pages are modified</a:t>
            </a:r>
          </a:p>
          <a:p>
            <a:pPr lvl="1"/>
            <a:r>
              <a:rPr lang="en-US" dirty="0" smtClean="0"/>
              <a:t>Commit overhead may be high</a:t>
            </a:r>
          </a:p>
          <a:p>
            <a:pPr lvl="1"/>
            <a:r>
              <a:rPr lang="en-US" dirty="0" smtClean="0"/>
              <a:t>Works for serial transactions only, and assumes the database is a single file on disk</a:t>
            </a:r>
          </a:p>
          <a:p>
            <a:r>
              <a:rPr lang="en-US" dirty="0" smtClean="0">
                <a:solidFill>
                  <a:srgbClr val="FF0000"/>
                </a:solidFill>
              </a:rPr>
              <a:t>Advantages</a:t>
            </a:r>
          </a:p>
          <a:p>
            <a:pPr lvl="1"/>
            <a:r>
              <a:rPr lang="en-US" dirty="0" smtClean="0"/>
              <a:t>Recovery is built-in</a:t>
            </a:r>
          </a:p>
          <a:p>
            <a:pPr lvl="1"/>
            <a:r>
              <a:rPr lang="en-US" dirty="0" smtClean="0"/>
              <a:t>No overhead of writing log records</a:t>
            </a:r>
            <a:endParaRPr lang="en-US" sz="1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487362"/>
          </a:xfrm>
        </p:spPr>
        <p:txBody>
          <a:bodyPr>
            <a:noAutofit/>
          </a:bodyPr>
          <a:lstStyle/>
          <a:p>
            <a:pPr algn="ctr"/>
            <a:r>
              <a:rPr lang="en-US" sz="3200" dirty="0" smtClean="0"/>
              <a:t>Log based Recovery</a:t>
            </a:r>
            <a:endParaRPr lang="en-US" sz="3200" dirty="0"/>
          </a:p>
        </p:txBody>
      </p:sp>
      <p:sp>
        <p:nvSpPr>
          <p:cNvPr id="3" name="Content Placeholder 2"/>
          <p:cNvSpPr>
            <a:spLocks noGrp="1"/>
          </p:cNvSpPr>
          <p:nvPr>
            <p:ph sz="quarter" idx="1"/>
          </p:nvPr>
        </p:nvSpPr>
        <p:spPr>
          <a:xfrm>
            <a:off x="457200" y="685800"/>
            <a:ext cx="8382000" cy="5867400"/>
          </a:xfrm>
        </p:spPr>
        <p:txBody>
          <a:bodyPr>
            <a:normAutofit/>
          </a:bodyPr>
          <a:lstStyle/>
          <a:p>
            <a:r>
              <a:rPr lang="en-US" sz="2000" dirty="0" smtClean="0">
                <a:solidFill>
                  <a:srgbClr val="FF0000"/>
                </a:solidFill>
              </a:rPr>
              <a:t>Log</a:t>
            </a:r>
            <a:r>
              <a:rPr lang="en-US" sz="2000" dirty="0" smtClean="0"/>
              <a:t> is maintained on stable storage</a:t>
            </a:r>
          </a:p>
          <a:p>
            <a:pPr lvl="1"/>
            <a:r>
              <a:rPr lang="en-US" sz="2000" dirty="0" smtClean="0">
                <a:solidFill>
                  <a:srgbClr val="0070C0"/>
                </a:solidFill>
              </a:rPr>
              <a:t>Stable storage</a:t>
            </a:r>
            <a:r>
              <a:rPr lang="en-US" sz="2000" dirty="0" smtClean="0"/>
              <a:t>: data is never lost</a:t>
            </a:r>
          </a:p>
          <a:p>
            <a:r>
              <a:rPr lang="en-US" sz="2000" dirty="0" smtClean="0">
                <a:solidFill>
                  <a:srgbClr val="FF0000"/>
                </a:solidFill>
              </a:rPr>
              <a:t>Log records </a:t>
            </a:r>
            <a:r>
              <a:rPr lang="en-US" sz="2000" dirty="0" smtClean="0"/>
              <a:t>for every operation of a transaction are recorded</a:t>
            </a:r>
          </a:p>
          <a:p>
            <a:pPr lvl="1"/>
            <a:r>
              <a:rPr lang="en-US" sz="2000" dirty="0" smtClean="0"/>
              <a:t>When transaction T starts, (start, T) record is logged</a:t>
            </a:r>
          </a:p>
          <a:p>
            <a:pPr lvl="1"/>
            <a:r>
              <a:rPr lang="en-US" sz="2000" dirty="0" smtClean="0"/>
              <a:t>Before read or write, the corresponding update log record is written</a:t>
            </a:r>
          </a:p>
          <a:p>
            <a:pPr lvl="1"/>
            <a:r>
              <a:rPr lang="en-US" sz="2000" dirty="0" smtClean="0"/>
              <a:t>When T finishes successfully, (commit, T) is logged</a:t>
            </a:r>
          </a:p>
          <a:p>
            <a:pPr lvl="1"/>
            <a:r>
              <a:rPr lang="en-US" sz="2000" dirty="0" smtClean="0"/>
              <a:t>If </a:t>
            </a:r>
            <a:r>
              <a:rPr lang="en-US" sz="2000" dirty="0" smtClean="0"/>
              <a:t> T </a:t>
            </a:r>
            <a:r>
              <a:rPr lang="en-US" sz="2000" dirty="0" smtClean="0"/>
              <a:t>fails, (abort, T) is logged</a:t>
            </a:r>
          </a:p>
          <a:p>
            <a:r>
              <a:rPr lang="en-US" sz="2000" dirty="0" smtClean="0"/>
              <a:t>An update log record describes a single database write, It has the following fields:</a:t>
            </a:r>
          </a:p>
          <a:p>
            <a:pPr lvl="1"/>
            <a:r>
              <a:rPr lang="en-US" sz="2000" dirty="0" smtClean="0">
                <a:solidFill>
                  <a:srgbClr val="0070C0"/>
                </a:solidFill>
              </a:rPr>
              <a:t> Transaction Identifier</a:t>
            </a:r>
          </a:p>
          <a:p>
            <a:pPr lvl="1"/>
            <a:r>
              <a:rPr lang="en-US" sz="2000" dirty="0" smtClean="0">
                <a:solidFill>
                  <a:srgbClr val="0070C0"/>
                </a:solidFill>
              </a:rPr>
              <a:t>Data-item identifier</a:t>
            </a:r>
          </a:p>
          <a:p>
            <a:pPr lvl="1"/>
            <a:r>
              <a:rPr lang="en-US" sz="2000" dirty="0" smtClean="0">
                <a:solidFill>
                  <a:srgbClr val="0070C0"/>
                </a:solidFill>
              </a:rPr>
              <a:t>Old value of the data-item</a:t>
            </a:r>
          </a:p>
          <a:p>
            <a:pPr lvl="1"/>
            <a:r>
              <a:rPr lang="en-US" sz="2000" dirty="0" smtClean="0">
                <a:solidFill>
                  <a:srgbClr val="0070C0"/>
                </a:solidFill>
              </a:rPr>
              <a:t>New value of the data-item</a:t>
            </a:r>
            <a:endParaRPr lang="en-US" sz="2000" dirty="0" smtClean="0"/>
          </a:p>
          <a:p>
            <a:r>
              <a:rPr lang="en-US" sz="2000" dirty="0" smtClean="0"/>
              <a:t>Two approaches of recovery based on logs</a:t>
            </a:r>
          </a:p>
          <a:p>
            <a:pPr lvl="1"/>
            <a:r>
              <a:rPr lang="en-US" sz="2000" dirty="0" smtClean="0">
                <a:solidFill>
                  <a:srgbClr val="FF0000"/>
                </a:solidFill>
              </a:rPr>
              <a:t>Deferred database modification</a:t>
            </a:r>
          </a:p>
          <a:p>
            <a:pPr lvl="1"/>
            <a:r>
              <a:rPr lang="en-US" sz="2000" dirty="0" smtClean="0">
                <a:solidFill>
                  <a:srgbClr val="FF0000"/>
                </a:solidFill>
              </a:rPr>
              <a:t>Immediate database modification</a:t>
            </a:r>
          </a:p>
          <a:p>
            <a:pPr lvl="1"/>
            <a:endParaRPr lang="en-US" sz="2000" dirty="0" smtClean="0"/>
          </a:p>
          <a:p>
            <a:pPr lvl="1"/>
            <a:endParaRPr lang="en-US"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487362"/>
          </a:xfrm>
        </p:spPr>
        <p:txBody>
          <a:bodyPr>
            <a:noAutofit/>
          </a:bodyPr>
          <a:lstStyle/>
          <a:p>
            <a:pPr algn="ctr"/>
            <a:r>
              <a:rPr lang="en-US" sz="3200" dirty="0" smtClean="0"/>
              <a:t>Log Record Buffering</a:t>
            </a:r>
            <a:endParaRPr lang="en-US" sz="3200" dirty="0"/>
          </a:p>
        </p:txBody>
      </p:sp>
      <p:sp>
        <p:nvSpPr>
          <p:cNvPr id="3" name="Content Placeholder 2"/>
          <p:cNvSpPr>
            <a:spLocks noGrp="1"/>
          </p:cNvSpPr>
          <p:nvPr>
            <p:ph sz="quarter" idx="1"/>
          </p:nvPr>
        </p:nvSpPr>
        <p:spPr>
          <a:xfrm>
            <a:off x="457200" y="685800"/>
            <a:ext cx="8382000" cy="5867400"/>
          </a:xfrm>
        </p:spPr>
        <p:txBody>
          <a:bodyPr>
            <a:normAutofit/>
          </a:bodyPr>
          <a:lstStyle/>
          <a:p>
            <a:r>
              <a:rPr lang="en-US" sz="2400" dirty="0" smtClean="0"/>
              <a:t>Log records are buffered in memory before a block is output to the</a:t>
            </a:r>
          </a:p>
          <a:p>
            <a:pPr>
              <a:buNone/>
            </a:pPr>
            <a:r>
              <a:rPr lang="en-US" sz="2400" dirty="0" smtClean="0"/>
              <a:t>	stable storage</a:t>
            </a:r>
          </a:p>
          <a:p>
            <a:r>
              <a:rPr lang="en-US" sz="2400" dirty="0" smtClean="0"/>
              <a:t>Records are flushed in the order of appearance in the log</a:t>
            </a:r>
          </a:p>
          <a:p>
            <a:r>
              <a:rPr lang="en-US" sz="2400" dirty="0" smtClean="0">
                <a:solidFill>
                  <a:srgbClr val="FF0000"/>
                </a:solidFill>
              </a:rPr>
              <a:t>Force-writing</a:t>
            </a:r>
            <a:r>
              <a:rPr lang="en-US" sz="2400" dirty="0" smtClean="0"/>
              <a:t> is used to flush log records to stable storage before a</a:t>
            </a:r>
          </a:p>
          <a:p>
            <a:pPr>
              <a:buNone/>
            </a:pPr>
            <a:r>
              <a:rPr lang="en-US" sz="2400" dirty="0" smtClean="0"/>
              <a:t>	transaction enters the commit point</a:t>
            </a:r>
          </a:p>
          <a:p>
            <a:r>
              <a:rPr lang="en-US" sz="2400" dirty="0" smtClean="0"/>
              <a:t>The (commit, T) entry is also flushed</a:t>
            </a:r>
          </a:p>
          <a:p>
            <a:r>
              <a:rPr lang="en-US" sz="2400" dirty="0" smtClean="0"/>
              <a:t>Before a block of data is written to the database, all log records</a:t>
            </a:r>
          </a:p>
          <a:p>
            <a:pPr>
              <a:buNone/>
            </a:pPr>
            <a:r>
              <a:rPr lang="en-US" sz="2400" dirty="0" smtClean="0"/>
              <a:t>	pertaining to it are flushed to stable storage</a:t>
            </a:r>
          </a:p>
          <a:p>
            <a:r>
              <a:rPr lang="en-US" sz="2400" dirty="0" smtClean="0"/>
              <a:t>This rule is called </a:t>
            </a:r>
            <a:r>
              <a:rPr lang="en-US" sz="2400" b="1" dirty="0" smtClean="0">
                <a:solidFill>
                  <a:srgbClr val="FF0000"/>
                </a:solidFill>
              </a:rPr>
              <a:t>write-ahead logging </a:t>
            </a:r>
            <a:r>
              <a:rPr lang="en-US" sz="2400" dirty="0" smtClean="0"/>
              <a:t>or </a:t>
            </a:r>
            <a:r>
              <a:rPr lang="en-US" sz="2400" b="1" dirty="0" smtClean="0">
                <a:solidFill>
                  <a:srgbClr val="FF0000"/>
                </a:solidFill>
              </a:rPr>
              <a:t>WAL</a:t>
            </a:r>
            <a:r>
              <a:rPr lang="en-US" sz="2400" dirty="0" smtClean="0"/>
              <a:t> rule</a:t>
            </a:r>
          </a:p>
          <a:p>
            <a:pPr lvl="1"/>
            <a:endParaRPr lang="en-US"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457200"/>
          </a:xfrm>
        </p:spPr>
        <p:txBody>
          <a:bodyPr>
            <a:noAutofit/>
          </a:bodyPr>
          <a:lstStyle/>
          <a:p>
            <a:pPr algn="ctr"/>
            <a:r>
              <a:rPr lang="en-US" sz="3200" dirty="0" smtClean="0"/>
              <a:t>Deferred database modification</a:t>
            </a:r>
            <a:endParaRPr lang="en-US" sz="3200" dirty="0"/>
          </a:p>
        </p:txBody>
      </p:sp>
      <p:sp>
        <p:nvSpPr>
          <p:cNvPr id="6" name="Content Placeholder 5"/>
          <p:cNvSpPr>
            <a:spLocks noGrp="1"/>
          </p:cNvSpPr>
          <p:nvPr>
            <p:ph sz="quarter" idx="1"/>
          </p:nvPr>
        </p:nvSpPr>
        <p:spPr>
          <a:xfrm>
            <a:off x="304800" y="609600"/>
            <a:ext cx="8534400" cy="6019800"/>
          </a:xfrm>
        </p:spPr>
        <p:txBody>
          <a:bodyPr>
            <a:normAutofit fontScale="85000" lnSpcReduction="20000"/>
          </a:bodyPr>
          <a:lstStyle/>
          <a:p>
            <a:r>
              <a:rPr lang="en-US" dirty="0" smtClean="0"/>
              <a:t> All database modifications are recorded in the log, but defers all writes to the actual database until the transaction partially commits.</a:t>
            </a:r>
          </a:p>
          <a:p>
            <a:r>
              <a:rPr lang="en-US" dirty="0" smtClean="0"/>
              <a:t>Assumes that transactions run serially, i.e., one after another</a:t>
            </a:r>
          </a:p>
          <a:p>
            <a:r>
              <a:rPr lang="en-US" dirty="0" smtClean="0"/>
              <a:t>Write log record is of the form (write, T, x, new)</a:t>
            </a:r>
          </a:p>
          <a:p>
            <a:pPr lvl="1"/>
            <a:r>
              <a:rPr lang="en-US" dirty="0" smtClean="0"/>
              <a:t>Old value of x is not needed</a:t>
            </a:r>
          </a:p>
          <a:p>
            <a:r>
              <a:rPr lang="en-US" dirty="0" smtClean="0"/>
              <a:t>After T partially commits, (commit, T) is recorded in the log and log is written to the stable storage</a:t>
            </a:r>
          </a:p>
          <a:p>
            <a:pPr lvl="1"/>
            <a:r>
              <a:rPr lang="en-US" dirty="0" smtClean="0"/>
              <a:t>(abort, T) record is not needed</a:t>
            </a:r>
          </a:p>
          <a:p>
            <a:r>
              <a:rPr lang="en-US" dirty="0" smtClean="0"/>
              <a:t>Log records are then read to actually perform the writes on the database</a:t>
            </a:r>
          </a:p>
          <a:p>
            <a:r>
              <a:rPr lang="en-US" dirty="0" smtClean="0"/>
              <a:t>When a transaction crashes, its (commit, T) record is searched</a:t>
            </a:r>
          </a:p>
          <a:p>
            <a:r>
              <a:rPr lang="en-US" dirty="0" smtClean="0"/>
              <a:t>If not found, nothing to do</a:t>
            </a:r>
          </a:p>
          <a:p>
            <a:pPr lvl="1"/>
            <a:r>
              <a:rPr lang="en-US" dirty="0" smtClean="0"/>
              <a:t>No write has been performed on the database</a:t>
            </a:r>
          </a:p>
          <a:p>
            <a:r>
              <a:rPr lang="en-US" dirty="0" smtClean="0"/>
              <a:t>If found, </a:t>
            </a:r>
            <a:r>
              <a:rPr lang="en-US" dirty="0" smtClean="0">
                <a:solidFill>
                  <a:srgbClr val="FF0000"/>
                </a:solidFill>
              </a:rPr>
              <a:t>redo </a:t>
            </a:r>
            <a:r>
              <a:rPr lang="en-US" dirty="0" smtClean="0"/>
              <a:t>all operations ( set data-item to the </a:t>
            </a:r>
            <a:r>
              <a:rPr lang="en-US" dirty="0" smtClean="0">
                <a:solidFill>
                  <a:srgbClr val="FF0000"/>
                </a:solidFill>
              </a:rPr>
              <a:t>new</a:t>
            </a:r>
            <a:r>
              <a:rPr lang="en-US" dirty="0" smtClean="0"/>
              <a:t> value in the log entry)</a:t>
            </a:r>
          </a:p>
          <a:p>
            <a:pPr lvl="1"/>
            <a:r>
              <a:rPr lang="en-US" dirty="0" smtClean="0"/>
              <a:t>Not sure if crash occurred while performing the deferred writes or after them</a:t>
            </a:r>
          </a:p>
          <a:p>
            <a:r>
              <a:rPr lang="en-US" dirty="0" smtClean="0"/>
              <a:t>Redo operation must be </a:t>
            </a:r>
            <a:r>
              <a:rPr lang="en-US" dirty="0" smtClean="0">
                <a:solidFill>
                  <a:srgbClr val="FF0000"/>
                </a:solidFill>
              </a:rPr>
              <a:t>idempotent</a:t>
            </a:r>
          </a:p>
          <a:p>
            <a:pPr lvl="1"/>
            <a:r>
              <a:rPr lang="en-US" dirty="0" smtClean="0"/>
              <a:t>Idempotent: Multiple operations has the same effect as single</a:t>
            </a:r>
          </a:p>
          <a:p>
            <a:r>
              <a:rPr lang="en-US" dirty="0" smtClean="0"/>
              <a:t>Also called a </a:t>
            </a:r>
            <a:r>
              <a:rPr lang="en-US" dirty="0" smtClean="0">
                <a:solidFill>
                  <a:srgbClr val="FF0000"/>
                </a:solidFill>
              </a:rPr>
              <a:t>no-undo/redo</a:t>
            </a:r>
            <a:r>
              <a:rPr lang="en-US" dirty="0" smtClean="0"/>
              <a:t> recovery scheme</a:t>
            </a:r>
          </a:p>
          <a:p>
            <a:r>
              <a:rPr lang="en-US" dirty="0" smtClean="0"/>
              <a:t>Redos must be done in the order of serial transactions.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457200"/>
          </a:xfrm>
        </p:spPr>
        <p:txBody>
          <a:bodyPr>
            <a:noAutofit/>
          </a:bodyPr>
          <a:lstStyle/>
          <a:p>
            <a:pPr algn="ctr"/>
            <a:r>
              <a:rPr lang="en-US" sz="3200" dirty="0" smtClean="0"/>
              <a:t>Example</a:t>
            </a:r>
            <a:endParaRPr lang="en-US" sz="3200" dirty="0"/>
          </a:p>
        </p:txBody>
      </p:sp>
      <p:sp>
        <p:nvSpPr>
          <p:cNvPr id="3" name="Content Placeholder 2"/>
          <p:cNvSpPr>
            <a:spLocks noGrp="1"/>
          </p:cNvSpPr>
          <p:nvPr>
            <p:ph sz="quarter" idx="1"/>
          </p:nvPr>
        </p:nvSpPr>
        <p:spPr>
          <a:xfrm>
            <a:off x="228600" y="685800"/>
            <a:ext cx="8610600" cy="5867400"/>
          </a:xfrm>
        </p:spPr>
        <p:txBody>
          <a:bodyPr>
            <a:normAutofit/>
          </a:bodyPr>
          <a:lstStyle/>
          <a:p>
            <a:r>
              <a:rPr lang="en-US" sz="2000" dirty="0" smtClean="0">
                <a:solidFill>
                  <a:srgbClr val="FF0000"/>
                </a:solidFill>
              </a:rPr>
              <a:t>Consider</a:t>
            </a:r>
            <a:r>
              <a:rPr lang="en-US" sz="2000" dirty="0" smtClean="0"/>
              <a:t>: </a:t>
            </a:r>
          </a:p>
          <a:p>
            <a:pPr lvl="1"/>
            <a:r>
              <a:rPr lang="en-US" sz="2000" dirty="0" smtClean="0"/>
              <a:t>(start, T0);</a:t>
            </a:r>
          </a:p>
          <a:p>
            <a:pPr lvl="1"/>
            <a:r>
              <a:rPr lang="en-US" sz="2000" dirty="0" smtClean="0"/>
              <a:t> (write, T0, A, 9); </a:t>
            </a:r>
          </a:p>
          <a:p>
            <a:pPr lvl="1"/>
            <a:r>
              <a:rPr lang="en-US" sz="2000" dirty="0" smtClean="0"/>
              <a:t>(commit, T0);</a:t>
            </a:r>
          </a:p>
          <a:p>
            <a:pPr lvl="1"/>
            <a:r>
              <a:rPr lang="en-US" sz="2000" dirty="0" smtClean="0"/>
              <a:t> (start, T1); </a:t>
            </a:r>
          </a:p>
          <a:p>
            <a:pPr lvl="1"/>
            <a:r>
              <a:rPr lang="en-US" sz="2000" dirty="0" smtClean="0"/>
              <a:t>(write, T1, A, 7);</a:t>
            </a:r>
          </a:p>
          <a:p>
            <a:pPr lvl="1"/>
            <a:r>
              <a:rPr lang="en-US" sz="2000" dirty="0" smtClean="0"/>
              <a:t> (commit, T1)</a:t>
            </a:r>
          </a:p>
          <a:p>
            <a:r>
              <a:rPr lang="en-US" sz="2000" dirty="0" smtClean="0"/>
              <a:t>Crash after (write, T0) statement</a:t>
            </a:r>
          </a:p>
          <a:p>
            <a:pPr lvl="1"/>
            <a:r>
              <a:rPr lang="en-US" sz="2000" dirty="0" smtClean="0"/>
              <a:t>Nothing needs to be done</a:t>
            </a:r>
          </a:p>
          <a:p>
            <a:r>
              <a:rPr lang="en-US" sz="2000" dirty="0" smtClean="0"/>
              <a:t>Crash after (write, T1) statement</a:t>
            </a:r>
          </a:p>
          <a:p>
            <a:pPr lvl="1"/>
            <a:r>
              <a:rPr lang="en-US" sz="2000" dirty="0" smtClean="0"/>
              <a:t>T0 is redone</a:t>
            </a:r>
          </a:p>
          <a:p>
            <a:r>
              <a:rPr lang="en-US" sz="2000" dirty="0" smtClean="0"/>
              <a:t>Crash after (commit, T1) statement</a:t>
            </a:r>
          </a:p>
          <a:p>
            <a:pPr lvl="1"/>
            <a:r>
              <a:rPr lang="en-US" sz="2000" dirty="0" smtClean="0"/>
              <a:t>Both T0 and T1 are redone</a:t>
            </a:r>
          </a:p>
          <a:p>
            <a:pPr lvl="1"/>
            <a:r>
              <a:rPr lang="en-US" sz="1800" dirty="0" smtClean="0"/>
              <a:t>Redo(T0) must be done before Redo(T1)</a:t>
            </a:r>
          </a:p>
          <a:p>
            <a:pPr lvl="1"/>
            <a:r>
              <a:rPr lang="en-US" sz="1800" dirty="0" smtClean="0"/>
              <a:t>Otherwise, value of A will be wrong</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381000"/>
          </a:xfrm>
        </p:spPr>
        <p:txBody>
          <a:bodyPr>
            <a:noAutofit/>
          </a:bodyPr>
          <a:lstStyle/>
          <a:p>
            <a:pPr algn="ctr"/>
            <a:r>
              <a:rPr lang="en-US" sz="3200" dirty="0" smtClean="0"/>
              <a:t>Immediate database modification</a:t>
            </a:r>
            <a:endParaRPr lang="en-US" sz="3200" b="1" dirty="0"/>
          </a:p>
        </p:txBody>
      </p:sp>
      <p:sp>
        <p:nvSpPr>
          <p:cNvPr id="3" name="Content Placeholder 2"/>
          <p:cNvSpPr>
            <a:spLocks noGrp="1"/>
          </p:cNvSpPr>
          <p:nvPr>
            <p:ph sz="quarter" idx="1"/>
          </p:nvPr>
        </p:nvSpPr>
        <p:spPr>
          <a:xfrm>
            <a:off x="228600" y="685800"/>
            <a:ext cx="8915400" cy="5943600"/>
          </a:xfrm>
        </p:spPr>
        <p:txBody>
          <a:bodyPr>
            <a:normAutofit fontScale="85000" lnSpcReduction="20000"/>
          </a:bodyPr>
          <a:lstStyle/>
          <a:p>
            <a:r>
              <a:rPr lang="en-US" dirty="0" smtClean="0"/>
              <a:t>Allows writes to modify database even for uncommitted transactions</a:t>
            </a:r>
          </a:p>
          <a:p>
            <a:r>
              <a:rPr lang="en-US" dirty="0" smtClean="0"/>
              <a:t>Write log record is of the form (write, T, x, old, new)</a:t>
            </a:r>
          </a:p>
          <a:p>
            <a:pPr lvl="1"/>
            <a:r>
              <a:rPr lang="en-US" dirty="0" smtClean="0"/>
              <a:t>Old value of x is needed</a:t>
            </a:r>
          </a:p>
          <a:p>
            <a:r>
              <a:rPr lang="en-US" dirty="0" smtClean="0"/>
              <a:t>Log record of write </a:t>
            </a:r>
            <a:r>
              <a:rPr lang="en-US" dirty="0" smtClean="0">
                <a:solidFill>
                  <a:srgbClr val="FF0000"/>
                </a:solidFill>
              </a:rPr>
              <a:t>must </a:t>
            </a:r>
            <a:r>
              <a:rPr lang="en-US" dirty="0" smtClean="0"/>
              <a:t>be written to stable storage </a:t>
            </a:r>
            <a:r>
              <a:rPr lang="en-US" dirty="0" smtClean="0">
                <a:solidFill>
                  <a:srgbClr val="FF0000"/>
                </a:solidFill>
              </a:rPr>
              <a:t>before</a:t>
            </a:r>
            <a:r>
              <a:rPr lang="en-US" dirty="0" smtClean="0"/>
              <a:t> the corresponding write is performed on the database</a:t>
            </a:r>
          </a:p>
          <a:p>
            <a:r>
              <a:rPr lang="en-US" dirty="0" smtClean="0"/>
              <a:t>When a transaction crashes, its (commit, T) record is searched</a:t>
            </a:r>
          </a:p>
          <a:p>
            <a:r>
              <a:rPr lang="en-US" dirty="0" smtClean="0"/>
              <a:t>If not found, </a:t>
            </a:r>
            <a:r>
              <a:rPr lang="en-US" dirty="0" smtClean="0">
                <a:solidFill>
                  <a:srgbClr val="FF0000"/>
                </a:solidFill>
              </a:rPr>
              <a:t>undo</a:t>
            </a:r>
            <a:r>
              <a:rPr lang="en-US" dirty="0" smtClean="0"/>
              <a:t> all operations</a:t>
            </a:r>
          </a:p>
          <a:p>
            <a:pPr lvl="1"/>
            <a:r>
              <a:rPr lang="en-US" dirty="0" smtClean="0"/>
              <a:t>Uncommitted writes have been performed on the database</a:t>
            </a:r>
          </a:p>
          <a:p>
            <a:r>
              <a:rPr lang="en-US" dirty="0" smtClean="0"/>
              <a:t>If found, </a:t>
            </a:r>
            <a:r>
              <a:rPr lang="en-US" dirty="0" smtClean="0">
                <a:solidFill>
                  <a:srgbClr val="FF0000"/>
                </a:solidFill>
              </a:rPr>
              <a:t>redo</a:t>
            </a:r>
            <a:r>
              <a:rPr lang="en-US" dirty="0" smtClean="0"/>
              <a:t> all operations</a:t>
            </a:r>
          </a:p>
          <a:p>
            <a:pPr lvl="1"/>
            <a:r>
              <a:rPr lang="en-US" dirty="0" smtClean="0"/>
              <a:t>If (commit, T) record is deferred till all writes are performed on the database, redo is not required</a:t>
            </a:r>
          </a:p>
          <a:p>
            <a:r>
              <a:rPr lang="en-US" dirty="0" smtClean="0"/>
              <a:t>Both undo and redo operations must be </a:t>
            </a:r>
            <a:r>
              <a:rPr lang="en-US" dirty="0" smtClean="0">
                <a:solidFill>
                  <a:srgbClr val="FF0000"/>
                </a:solidFill>
              </a:rPr>
              <a:t>idempotent</a:t>
            </a:r>
          </a:p>
          <a:p>
            <a:pPr lvl="1"/>
            <a:r>
              <a:rPr lang="en-US" dirty="0" smtClean="0"/>
              <a:t>Crash may occur multiple times</a:t>
            </a:r>
          </a:p>
          <a:p>
            <a:r>
              <a:rPr lang="en-US" dirty="0" smtClean="0"/>
              <a:t>Also called a </a:t>
            </a:r>
            <a:r>
              <a:rPr lang="en-US" dirty="0" smtClean="0">
                <a:solidFill>
                  <a:srgbClr val="FF0000"/>
                </a:solidFill>
              </a:rPr>
              <a:t>undo/redo</a:t>
            </a:r>
            <a:r>
              <a:rPr lang="en-US" dirty="0" smtClean="0"/>
              <a:t> recovery scheme</a:t>
            </a:r>
          </a:p>
          <a:p>
            <a:r>
              <a:rPr lang="en-US" dirty="0" smtClean="0">
                <a:solidFill>
                  <a:srgbClr val="FF0000"/>
                </a:solidFill>
              </a:rPr>
              <a:t>Undos</a:t>
            </a:r>
            <a:r>
              <a:rPr lang="en-US" dirty="0" smtClean="0"/>
              <a:t> must be done in the </a:t>
            </a:r>
            <a:r>
              <a:rPr lang="en-US" dirty="0" smtClean="0">
                <a:solidFill>
                  <a:srgbClr val="FF0000"/>
                </a:solidFill>
              </a:rPr>
              <a:t>reverse</a:t>
            </a:r>
            <a:r>
              <a:rPr lang="en-US" dirty="0" smtClean="0"/>
              <a:t> order of serial transactions</a:t>
            </a:r>
          </a:p>
          <a:p>
            <a:r>
              <a:rPr lang="en-US" dirty="0" smtClean="0">
                <a:solidFill>
                  <a:srgbClr val="FF0000"/>
                </a:solidFill>
              </a:rPr>
              <a:t>Redos</a:t>
            </a:r>
            <a:r>
              <a:rPr lang="en-US" dirty="0" smtClean="0"/>
              <a:t> must be done in the </a:t>
            </a:r>
            <a:r>
              <a:rPr lang="en-US" dirty="0" smtClean="0">
                <a:solidFill>
                  <a:srgbClr val="FF0000"/>
                </a:solidFill>
              </a:rPr>
              <a:t>forward</a:t>
            </a:r>
            <a:r>
              <a:rPr lang="en-US" dirty="0" smtClean="0"/>
              <a:t> order of serial transactions</a:t>
            </a:r>
          </a:p>
          <a:p>
            <a:r>
              <a:rPr lang="en-US" dirty="0" smtClean="0"/>
              <a:t>All undos must be done before any redo</a:t>
            </a:r>
            <a:endParaRPr lang="en-US" sz="1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457200"/>
          </a:xfrm>
        </p:spPr>
        <p:txBody>
          <a:bodyPr>
            <a:noAutofit/>
          </a:bodyPr>
          <a:lstStyle/>
          <a:p>
            <a:pPr algn="ctr"/>
            <a:r>
              <a:rPr lang="en-US" sz="3200" dirty="0" smtClean="0"/>
              <a:t>Example</a:t>
            </a:r>
            <a:endParaRPr lang="en-US" sz="3200" dirty="0"/>
          </a:p>
        </p:txBody>
      </p:sp>
      <p:sp>
        <p:nvSpPr>
          <p:cNvPr id="3" name="Content Placeholder 2"/>
          <p:cNvSpPr>
            <a:spLocks noGrp="1"/>
          </p:cNvSpPr>
          <p:nvPr>
            <p:ph sz="quarter" idx="1"/>
          </p:nvPr>
        </p:nvSpPr>
        <p:spPr>
          <a:xfrm>
            <a:off x="228600" y="685800"/>
            <a:ext cx="8610600" cy="5867400"/>
          </a:xfrm>
        </p:spPr>
        <p:txBody>
          <a:bodyPr>
            <a:normAutofit fontScale="92500" lnSpcReduction="10000"/>
          </a:bodyPr>
          <a:lstStyle/>
          <a:p>
            <a:r>
              <a:rPr lang="en-US" sz="2800" dirty="0" smtClean="0">
                <a:solidFill>
                  <a:srgbClr val="FF0000"/>
                </a:solidFill>
              </a:rPr>
              <a:t>Consider</a:t>
            </a:r>
            <a:r>
              <a:rPr lang="en-US" sz="2800" dirty="0" smtClean="0"/>
              <a:t>: </a:t>
            </a:r>
          </a:p>
          <a:p>
            <a:pPr lvl="1"/>
            <a:r>
              <a:rPr lang="en-US" sz="2200" dirty="0" smtClean="0"/>
              <a:t>(start, T0);    (write, T0, A, 3, 9); (commit, T0);   </a:t>
            </a:r>
          </a:p>
          <a:p>
            <a:pPr lvl="1"/>
            <a:r>
              <a:rPr lang="en-US" sz="2200" dirty="0" smtClean="0"/>
              <a:t> (start, T1); </a:t>
            </a:r>
            <a:r>
              <a:rPr lang="en-US" sz="2200" dirty="0" smtClean="0"/>
              <a:t>  (</a:t>
            </a:r>
            <a:r>
              <a:rPr lang="en-US" sz="2200" dirty="0" smtClean="0"/>
              <a:t>write, T1, B, </a:t>
            </a:r>
            <a:r>
              <a:rPr lang="fr-FR" sz="2200" dirty="0" smtClean="0"/>
              <a:t>2, 5);  (write, T1, A, 9, 7); (commit, T1);</a:t>
            </a:r>
          </a:p>
          <a:p>
            <a:r>
              <a:rPr lang="en-US" sz="2800" dirty="0" smtClean="0"/>
              <a:t>Crash after (write, T0, A) statement</a:t>
            </a:r>
          </a:p>
          <a:p>
            <a:pPr lvl="1"/>
            <a:r>
              <a:rPr lang="en-US" dirty="0" smtClean="0"/>
              <a:t>T0 is undone</a:t>
            </a:r>
          </a:p>
          <a:p>
            <a:pPr lvl="1"/>
            <a:r>
              <a:rPr lang="en-US" dirty="0" smtClean="0"/>
              <a:t>Value of A is set back to 3</a:t>
            </a:r>
          </a:p>
          <a:p>
            <a:r>
              <a:rPr lang="en-US" sz="2800" dirty="0" smtClean="0"/>
              <a:t>Crash after (write, T1, B) statement</a:t>
            </a:r>
          </a:p>
          <a:p>
            <a:pPr lvl="1"/>
            <a:r>
              <a:rPr lang="en-US" dirty="0" smtClean="0"/>
              <a:t>T1 is undone</a:t>
            </a:r>
          </a:p>
          <a:p>
            <a:pPr lvl="1"/>
            <a:r>
              <a:rPr lang="en-US" dirty="0" smtClean="0"/>
              <a:t>T0 is redone</a:t>
            </a:r>
          </a:p>
          <a:p>
            <a:pPr lvl="1"/>
            <a:r>
              <a:rPr lang="en-US" dirty="0" smtClean="0"/>
              <a:t>undo(T1) must be done before redo(T0)</a:t>
            </a:r>
          </a:p>
          <a:p>
            <a:pPr lvl="1"/>
            <a:r>
              <a:rPr lang="en-US" dirty="0" smtClean="0"/>
              <a:t>Value of A is restored to 9 and that of B to 2</a:t>
            </a:r>
          </a:p>
          <a:p>
            <a:r>
              <a:rPr lang="en-US" sz="2800" dirty="0" smtClean="0"/>
              <a:t>Crash after (commit, T1) statement</a:t>
            </a:r>
          </a:p>
          <a:p>
            <a:pPr lvl="1"/>
            <a:r>
              <a:rPr lang="en-US" dirty="0" smtClean="0"/>
              <a:t>Both T0 and T1 are redone</a:t>
            </a:r>
          </a:p>
          <a:p>
            <a:pPr lvl="1"/>
            <a:r>
              <a:rPr lang="en-US" dirty="0" smtClean="0"/>
              <a:t>redo(T0) must be done before redo(T1)</a:t>
            </a:r>
          </a:p>
          <a:p>
            <a:pPr lvl="1"/>
            <a:r>
              <a:rPr lang="en-US" dirty="0" smtClean="0"/>
              <a:t>Value of A is set correctly to 7</a:t>
            </a:r>
            <a:endParaRPr lang="en-US" sz="5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457200"/>
          </a:xfrm>
        </p:spPr>
        <p:txBody>
          <a:bodyPr>
            <a:noAutofit/>
          </a:bodyPr>
          <a:lstStyle/>
          <a:p>
            <a:pPr algn="ctr"/>
            <a:r>
              <a:rPr lang="en-US" sz="3600" dirty="0" smtClean="0"/>
              <a:t>Checkpoints</a:t>
            </a:r>
            <a:endParaRPr lang="en-US" sz="3600" dirty="0"/>
          </a:p>
        </p:txBody>
      </p:sp>
      <p:sp>
        <p:nvSpPr>
          <p:cNvPr id="3" name="Content Placeholder 2"/>
          <p:cNvSpPr>
            <a:spLocks noGrp="1"/>
          </p:cNvSpPr>
          <p:nvPr>
            <p:ph sz="quarter" idx="1"/>
          </p:nvPr>
        </p:nvSpPr>
        <p:spPr>
          <a:xfrm>
            <a:off x="228600" y="685800"/>
            <a:ext cx="8915400" cy="5867400"/>
          </a:xfrm>
        </p:spPr>
        <p:txBody>
          <a:bodyPr>
            <a:normAutofit/>
          </a:bodyPr>
          <a:lstStyle/>
          <a:p>
            <a:r>
              <a:rPr lang="en-US" dirty="0" smtClean="0"/>
              <a:t>Logs can become very big, Searching in logs become time-consuming</a:t>
            </a:r>
          </a:p>
          <a:p>
            <a:r>
              <a:rPr lang="en-US" dirty="0" smtClean="0"/>
              <a:t>Transactions may be re-done repeatedly, unnecessarily</a:t>
            </a:r>
          </a:p>
          <a:p>
            <a:r>
              <a:rPr lang="en-US" dirty="0" smtClean="0">
                <a:solidFill>
                  <a:srgbClr val="FF0000"/>
                </a:solidFill>
              </a:rPr>
              <a:t>Checkpointing</a:t>
            </a:r>
            <a:r>
              <a:rPr lang="en-US" dirty="0" smtClean="0"/>
              <a:t> alleviates these problems (reduces the severity)</a:t>
            </a:r>
          </a:p>
          <a:p>
            <a:r>
              <a:rPr lang="en-US" dirty="0" smtClean="0"/>
              <a:t>The system periodically performs checkpoints which require the following actions:</a:t>
            </a:r>
          </a:p>
          <a:p>
            <a:pPr lvl="1"/>
            <a:r>
              <a:rPr lang="en-US" dirty="0" smtClean="0"/>
              <a:t>L</a:t>
            </a:r>
            <a:r>
              <a:rPr lang="en-US" sz="2200" dirty="0" smtClean="0"/>
              <a:t>og records are flushed to stable storage</a:t>
            </a:r>
          </a:p>
          <a:p>
            <a:pPr lvl="1"/>
            <a:r>
              <a:rPr lang="en-US" sz="2200" dirty="0" smtClean="0"/>
              <a:t>All pending writes are performed on the database</a:t>
            </a:r>
          </a:p>
          <a:p>
            <a:pPr lvl="1"/>
            <a:r>
              <a:rPr lang="en-US" sz="2200" dirty="0" smtClean="0"/>
              <a:t>An entry (checkpoint) is made in the log, and it is written to the stable storage</a:t>
            </a:r>
          </a:p>
          <a:p>
            <a:r>
              <a:rPr lang="en-US" dirty="0" smtClean="0"/>
              <a:t>During recovery, any transaction that has completed successfully before the checkpoint, i.e., have a (commit, T) entry need not be</a:t>
            </a:r>
          </a:p>
          <a:p>
            <a:pPr>
              <a:buNone/>
            </a:pPr>
            <a:r>
              <a:rPr lang="en-US" dirty="0" smtClean="0"/>
              <a:t>	considered</a:t>
            </a:r>
          </a:p>
          <a:p>
            <a:r>
              <a:rPr lang="en-US" dirty="0" smtClean="0"/>
              <a:t>Any Ti with (commit, Ti ) after checkpoint is redone</a:t>
            </a:r>
          </a:p>
          <a:p>
            <a:r>
              <a:rPr lang="en-US" dirty="0" smtClean="0"/>
              <a:t>Any Tj with (start, Tj ) but no (commit, Tj ) is undone</a:t>
            </a:r>
            <a:endParaRPr lang="en-US" sz="1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457200"/>
          </a:xfrm>
        </p:spPr>
        <p:txBody>
          <a:bodyPr>
            <a:normAutofit fontScale="90000"/>
          </a:bodyPr>
          <a:lstStyle/>
          <a:p>
            <a:pPr algn="ctr"/>
            <a:r>
              <a:rPr lang="en-US" sz="3200" dirty="0" smtClean="0"/>
              <a:t>Example</a:t>
            </a:r>
            <a:endParaRPr lang="en-US" sz="3200" dirty="0"/>
          </a:p>
        </p:txBody>
      </p:sp>
      <p:sp>
        <p:nvSpPr>
          <p:cNvPr id="3" name="Content Placeholder 2"/>
          <p:cNvSpPr>
            <a:spLocks noGrp="1"/>
          </p:cNvSpPr>
          <p:nvPr>
            <p:ph sz="quarter" idx="1"/>
          </p:nvPr>
        </p:nvSpPr>
        <p:spPr>
          <a:xfrm>
            <a:off x="152400" y="533400"/>
            <a:ext cx="8839200" cy="6096000"/>
          </a:xfrm>
        </p:spPr>
        <p:txBody>
          <a:bodyPr>
            <a:normAutofit fontScale="92500" lnSpcReduction="10000"/>
          </a:bodyPr>
          <a:lstStyle/>
          <a:p>
            <a:r>
              <a:rPr lang="en-US" sz="2000" dirty="0" smtClean="0"/>
              <a:t>(start, T1); </a:t>
            </a:r>
          </a:p>
          <a:p>
            <a:r>
              <a:rPr lang="en-US" sz="2000" dirty="0" smtClean="0"/>
              <a:t>(write, T1, B, 2, 3); </a:t>
            </a:r>
          </a:p>
          <a:p>
            <a:r>
              <a:rPr lang="en-US" sz="2000" dirty="0" smtClean="0"/>
              <a:t>(start, T2); </a:t>
            </a:r>
          </a:p>
          <a:p>
            <a:r>
              <a:rPr lang="en-US" sz="2000" dirty="0" smtClean="0"/>
              <a:t>(commit, T1); </a:t>
            </a:r>
          </a:p>
          <a:p>
            <a:r>
              <a:rPr lang="en-US" sz="2000" dirty="0" smtClean="0"/>
              <a:t>(write, T2, C,5, 7); </a:t>
            </a:r>
          </a:p>
          <a:p>
            <a:r>
              <a:rPr lang="en-US" sz="2000" dirty="0" smtClean="0"/>
              <a:t>(checkpoint, fT2g);</a:t>
            </a:r>
          </a:p>
          <a:p>
            <a:r>
              <a:rPr lang="en-US" sz="2000" dirty="0" smtClean="0"/>
              <a:t> (start, T3); </a:t>
            </a:r>
          </a:p>
          <a:p>
            <a:r>
              <a:rPr lang="en-US" sz="2000" dirty="0" smtClean="0"/>
              <a:t>(write, T3, A, 1, 9); </a:t>
            </a:r>
          </a:p>
          <a:p>
            <a:r>
              <a:rPr lang="en-US" sz="2000" dirty="0" smtClean="0"/>
              <a:t>(commit, T3); </a:t>
            </a:r>
          </a:p>
          <a:p>
            <a:r>
              <a:rPr lang="en-US" sz="2000" dirty="0" smtClean="0"/>
              <a:t>(start, T4); </a:t>
            </a:r>
          </a:p>
          <a:p>
            <a:r>
              <a:rPr lang="en-US" sz="2000" dirty="0" smtClean="0"/>
              <a:t>(write, T4, C, 7, 2)</a:t>
            </a:r>
          </a:p>
          <a:p>
            <a:r>
              <a:rPr lang="en-US" sz="2000" dirty="0" smtClean="0">
                <a:solidFill>
                  <a:srgbClr val="FF0000"/>
                </a:solidFill>
              </a:rPr>
              <a:t>Undo-list</a:t>
            </a:r>
            <a:r>
              <a:rPr lang="en-US" sz="2000" dirty="0" smtClean="0"/>
              <a:t>: T4, T2</a:t>
            </a:r>
          </a:p>
          <a:p>
            <a:r>
              <a:rPr lang="en-US" sz="2000" dirty="0" smtClean="0">
                <a:solidFill>
                  <a:srgbClr val="FF0000"/>
                </a:solidFill>
              </a:rPr>
              <a:t>Redo-list</a:t>
            </a:r>
            <a:r>
              <a:rPr lang="en-US" sz="2000" dirty="0" smtClean="0"/>
              <a:t>: T3</a:t>
            </a:r>
          </a:p>
          <a:p>
            <a:r>
              <a:rPr lang="en-US" sz="2000" dirty="0" smtClean="0">
                <a:solidFill>
                  <a:srgbClr val="FF0000"/>
                </a:solidFill>
              </a:rPr>
              <a:t>Order</a:t>
            </a:r>
            <a:r>
              <a:rPr lang="en-US" sz="2000" dirty="0" smtClean="0"/>
              <a:t>: T4, T2, T3</a:t>
            </a:r>
          </a:p>
          <a:p>
            <a:r>
              <a:rPr lang="en-US" sz="2000" dirty="0" smtClean="0">
                <a:solidFill>
                  <a:srgbClr val="FF0000"/>
                </a:solidFill>
              </a:rPr>
              <a:t>Order of operations</a:t>
            </a:r>
            <a:r>
              <a:rPr lang="en-US" sz="2000" dirty="0" smtClean="0"/>
              <a:t>:</a:t>
            </a:r>
          </a:p>
          <a:p>
            <a:pPr lvl="1"/>
            <a:r>
              <a:rPr lang="en-US" sz="1800" dirty="0" smtClean="0"/>
              <a:t>T4: Revert value of C to 7</a:t>
            </a:r>
          </a:p>
          <a:p>
            <a:pPr lvl="1"/>
            <a:r>
              <a:rPr lang="en-US" sz="1800" dirty="0" smtClean="0"/>
              <a:t>T2: No operation</a:t>
            </a:r>
          </a:p>
          <a:p>
            <a:pPr lvl="1"/>
            <a:r>
              <a:rPr lang="en-US" sz="1800" dirty="0" smtClean="0"/>
              <a:t>T3: Re-write value of A to 9</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E260BF8E5C9F4EBAE1D2697AF6B8CD" ma:contentTypeVersion="4" ma:contentTypeDescription="Create a new document." ma:contentTypeScope="" ma:versionID="4d13db2ee323923c5a9f3838b9bb9b5d">
  <xsd:schema xmlns:xsd="http://www.w3.org/2001/XMLSchema" xmlns:xs="http://www.w3.org/2001/XMLSchema" xmlns:p="http://schemas.microsoft.com/office/2006/metadata/properties" xmlns:ns2="1de62610-0a98-4f32-aa94-c183e89d775e" targetNamespace="http://schemas.microsoft.com/office/2006/metadata/properties" ma:root="true" ma:fieldsID="53d804508ebcffe636010693cc38eacf" ns2:_="">
    <xsd:import namespace="1de62610-0a98-4f32-aa94-c183e89d775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e62610-0a98-4f32-aa94-c183e89d7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7DC91A-1CA7-450E-9920-9CC9012B3CB2}"/>
</file>

<file path=customXml/itemProps2.xml><?xml version="1.0" encoding="utf-8"?>
<ds:datastoreItem xmlns:ds="http://schemas.openxmlformats.org/officeDocument/2006/customXml" ds:itemID="{9508F8F8-6ED7-4916-B48B-DCFEA47A2F4B}"/>
</file>

<file path=customXml/itemProps3.xml><?xml version="1.0" encoding="utf-8"?>
<ds:datastoreItem xmlns:ds="http://schemas.openxmlformats.org/officeDocument/2006/customXml" ds:itemID="{FD1E3030-47A6-4A18-8E55-896DBA4CBAD1}"/>
</file>

<file path=docProps/app.xml><?xml version="1.0" encoding="utf-8"?>
<Properties xmlns="http://schemas.openxmlformats.org/officeDocument/2006/extended-properties" xmlns:vt="http://schemas.openxmlformats.org/officeDocument/2006/docPropsVTypes">
  <Template>Equity</Template>
  <TotalTime>971</TotalTime>
  <Words>1732</Words>
  <Application>Microsoft Office PowerPoint</Application>
  <PresentationFormat>On-screen Show (4:3)</PresentationFormat>
  <Paragraphs>207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Recovery Management System</vt:lpstr>
      <vt:lpstr>Log based Recovery</vt:lpstr>
      <vt:lpstr>Log Record Buffering</vt:lpstr>
      <vt:lpstr>Deferred database modification</vt:lpstr>
      <vt:lpstr>Example</vt:lpstr>
      <vt:lpstr>Immediate database modification</vt:lpstr>
      <vt:lpstr>Example</vt:lpstr>
      <vt:lpstr>Checkpoints</vt:lpstr>
      <vt:lpstr>Example</vt:lpstr>
      <vt:lpstr>Fuzzy Checkpoints</vt:lpstr>
      <vt:lpstr>     ARIES Algorithm</vt:lpstr>
      <vt:lpstr>     Key terms used is ARIES</vt:lpstr>
      <vt:lpstr>     ARIES Algorithm</vt:lpstr>
      <vt:lpstr>     ARIES Algorithm</vt:lpstr>
      <vt:lpstr>ARIES Algorithm</vt:lpstr>
      <vt:lpstr>Shadow paging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Modification Anomaly</dc:title>
  <dc:creator>admin</dc:creator>
  <cp:lastModifiedBy>Admin</cp:lastModifiedBy>
  <cp:revision>360</cp:revision>
  <dcterms:created xsi:type="dcterms:W3CDTF">2006-08-16T00:00:00Z</dcterms:created>
  <dcterms:modified xsi:type="dcterms:W3CDTF">2017-11-06T02:21:59Z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0x01010077E260BF8E5C9F4EBAE1D2697AF6B8CD</vt:lpwstr>
  </property>
</Properties>
</file>