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handoutMasterIdLst>
    <p:handoutMasterId r:id="rId10"/>
  </p:handoutMasterIdLst>
  <p:sldIdLst>
    <p:sldId id="256" r:id="rId2"/>
    <p:sldId id="259" r:id="rId3"/>
    <p:sldId id="286" r:id="rId4"/>
    <p:sldId id="258" r:id="rId5"/>
    <p:sldId id="262" r:id="rId6"/>
    <p:sldId id="263" r:id="rId7"/>
    <p:sldId id="285" r:id="rId8"/>
    <p:sldId id="264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AD5A44-6076-4614-BEB4-8C4B9D81FEC3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D253F19-B9A1-40C3-8CDD-DAFA9CDB78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 smtClean="0"/>
              <a:t>Indexing</a:t>
            </a:r>
            <a:endParaRPr lang="en-US" sz="31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715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Indexing is used to speed up search</a:t>
            </a:r>
          </a:p>
          <a:p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search key </a:t>
            </a:r>
            <a:r>
              <a:rPr lang="en-US" sz="2000" dirty="0" smtClean="0"/>
              <a:t>is used</a:t>
            </a:r>
          </a:p>
          <a:p>
            <a:r>
              <a:rPr lang="en-US" sz="2000" dirty="0" smtClean="0"/>
              <a:t>An </a:t>
            </a:r>
            <a:r>
              <a:rPr lang="en-US" sz="2000" dirty="0" smtClean="0">
                <a:solidFill>
                  <a:srgbClr val="FF0000"/>
                </a:solidFill>
              </a:rPr>
              <a:t>index file</a:t>
            </a:r>
            <a:r>
              <a:rPr lang="en-US" sz="2000" dirty="0" smtClean="0"/>
              <a:t> consists of records or </a:t>
            </a:r>
            <a:r>
              <a:rPr lang="en-US" sz="2000" dirty="0" smtClean="0">
                <a:solidFill>
                  <a:srgbClr val="FF0000"/>
                </a:solidFill>
              </a:rPr>
              <a:t>index entries </a:t>
            </a:r>
            <a:r>
              <a:rPr lang="en-US" sz="2000" dirty="0" smtClean="0"/>
              <a:t>which has two fields</a:t>
            </a:r>
          </a:p>
          <a:p>
            <a:pPr>
              <a:buNone/>
            </a:pPr>
            <a:r>
              <a:rPr lang="en-US" sz="2000" dirty="0" smtClean="0"/>
              <a:t>	1. Search key: Attribute that is used for searching</a:t>
            </a:r>
          </a:p>
          <a:p>
            <a:pPr>
              <a:buNone/>
            </a:pPr>
            <a:r>
              <a:rPr lang="en-US" sz="2000" dirty="0" smtClean="0"/>
              <a:t>	2. Pointer to the entire object or tuple</a:t>
            </a:r>
          </a:p>
          <a:p>
            <a:r>
              <a:rPr lang="en-US" sz="2000" dirty="0" smtClean="0"/>
              <a:t>Index files should be smaller than data files</a:t>
            </a:r>
          </a:p>
          <a:p>
            <a:r>
              <a:rPr lang="en-US" sz="2000" dirty="0" smtClean="0"/>
              <a:t>Index evaluation metrics</a:t>
            </a:r>
          </a:p>
          <a:p>
            <a:pPr lvl="1"/>
            <a:r>
              <a:rPr lang="en-US" sz="1800" dirty="0" smtClean="0"/>
              <a:t>Search time</a:t>
            </a:r>
          </a:p>
          <a:p>
            <a:pPr lvl="1"/>
            <a:r>
              <a:rPr lang="en-US" sz="1800" dirty="0" smtClean="0"/>
              <a:t>Modification overhead</a:t>
            </a:r>
          </a:p>
          <a:p>
            <a:pPr lvl="1"/>
            <a:r>
              <a:rPr lang="en-US" sz="1800" dirty="0" smtClean="0"/>
              <a:t>Space overhead</a:t>
            </a:r>
          </a:p>
          <a:p>
            <a:r>
              <a:rPr lang="en-US" sz="2000" dirty="0" smtClean="0"/>
              <a:t>Two basic types of indices</a:t>
            </a:r>
          </a:p>
          <a:p>
            <a:pPr>
              <a:buNone/>
            </a:pPr>
            <a:r>
              <a:rPr lang="en-US" sz="2000" dirty="0" smtClean="0"/>
              <a:t>  	</a:t>
            </a:r>
            <a:r>
              <a:rPr lang="en-US" sz="2000" dirty="0" smtClean="0">
                <a:solidFill>
                  <a:srgbClr val="FF0000"/>
                </a:solidFill>
              </a:rPr>
              <a:t>Ordered index</a:t>
            </a:r>
            <a:r>
              <a:rPr lang="en-US" sz="2000" dirty="0" smtClean="0"/>
              <a:t>: search keys are organized according to some order</a:t>
            </a:r>
          </a:p>
          <a:p>
            <a:pPr>
              <a:buNone/>
            </a:pPr>
            <a:r>
              <a:rPr lang="en-US" sz="2000" dirty="0" smtClean="0"/>
              <a:t> 	</a:t>
            </a:r>
            <a:r>
              <a:rPr lang="en-US" sz="2000" dirty="0" smtClean="0">
                <a:solidFill>
                  <a:srgbClr val="FF0000"/>
                </a:solidFill>
              </a:rPr>
              <a:t> Hash index</a:t>
            </a:r>
            <a:r>
              <a:rPr lang="en-US" sz="2000" dirty="0" smtClean="0"/>
              <a:t>: search keys are organized according to a hash function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487362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Static hashing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382000" cy="5867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hash function </a:t>
            </a:r>
            <a:r>
              <a:rPr lang="en-US" sz="2000" dirty="0" smtClean="0"/>
              <a:t>maps a key to a bucket</a:t>
            </a:r>
          </a:p>
          <a:p>
            <a:r>
              <a:rPr lang="en-US" sz="2000" dirty="0" smtClean="0"/>
              <a:t>A</a:t>
            </a:r>
            <a:r>
              <a:rPr lang="en-US" sz="2000" dirty="0" smtClean="0">
                <a:solidFill>
                  <a:srgbClr val="FF0000"/>
                </a:solidFill>
              </a:rPr>
              <a:t> bucket </a:t>
            </a:r>
            <a:r>
              <a:rPr lang="en-US" sz="2000" dirty="0" smtClean="0"/>
              <a:t>is a unit of storage</a:t>
            </a:r>
          </a:p>
          <a:p>
            <a:r>
              <a:rPr lang="en-US" sz="2000" dirty="0" smtClean="0"/>
              <a:t>It is typically a disk block</a:t>
            </a:r>
          </a:p>
          <a:p>
            <a:r>
              <a:rPr lang="en-US" sz="2000" dirty="0" smtClean="0"/>
              <a:t>A key may need to be searched sequentially inside a bucket</a:t>
            </a:r>
          </a:p>
          <a:p>
            <a:r>
              <a:rPr lang="en-US" sz="2000" dirty="0" smtClean="0"/>
              <a:t>Results in </a:t>
            </a:r>
            <a:r>
              <a:rPr lang="en-US" sz="2000" dirty="0" smtClean="0">
                <a:solidFill>
                  <a:srgbClr val="FF0000"/>
                </a:solidFill>
              </a:rPr>
              <a:t>hash file organization</a:t>
            </a:r>
          </a:p>
          <a:p>
            <a:r>
              <a:rPr lang="en-US" sz="2000" dirty="0" smtClean="0"/>
              <a:t>Example: mod n where n is the number of buckets</a:t>
            </a:r>
          </a:p>
          <a:p>
            <a:pPr lvl="1"/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487362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Hash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382000" cy="5867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Two important qualities of an ideal hash function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Uniform</a:t>
            </a:r>
            <a:r>
              <a:rPr lang="en-US" sz="2400" dirty="0" smtClean="0"/>
              <a:t>: Total number of keys from the domain is spread uniformly</a:t>
            </a:r>
          </a:p>
          <a:p>
            <a:r>
              <a:rPr lang="en-US" sz="2400" dirty="0" smtClean="0"/>
              <a:t>over all the buckets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Random</a:t>
            </a:r>
            <a:r>
              <a:rPr lang="en-US" sz="2400" dirty="0" smtClean="0"/>
              <a:t>: Number of keys in each bucket is same irrespective of the</a:t>
            </a:r>
          </a:p>
          <a:p>
            <a:r>
              <a:rPr lang="en-US" sz="2400" dirty="0" smtClean="0"/>
              <a:t>actual distribution of keys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924800" cy="4572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Bucket overflow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4800" y="609600"/>
            <a:ext cx="8534400" cy="6019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Buckets may overflow at runtime due to</a:t>
            </a:r>
          </a:p>
          <a:p>
            <a:pPr lvl="1"/>
            <a:r>
              <a:rPr lang="en-US" dirty="0" smtClean="0"/>
              <a:t>Skew in distribution of keys</a:t>
            </a:r>
          </a:p>
          <a:p>
            <a:pPr lvl="1"/>
            <a:r>
              <a:rPr lang="en-US" dirty="0" smtClean="0"/>
              <a:t>Non-uniformity of hash function</a:t>
            </a:r>
          </a:p>
          <a:p>
            <a:r>
              <a:rPr lang="en-US" dirty="0" smtClean="0"/>
              <a:t>Probability can only be reduced, but not eliminated</a:t>
            </a:r>
          </a:p>
          <a:p>
            <a:r>
              <a:rPr lang="en-US" dirty="0" smtClean="0"/>
              <a:t>Handled using </a:t>
            </a:r>
            <a:r>
              <a:rPr lang="en-US" dirty="0" smtClean="0">
                <a:solidFill>
                  <a:srgbClr val="FF0000"/>
                </a:solidFill>
              </a:rPr>
              <a:t>overflow buckets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Closed addressing:</a:t>
            </a:r>
            <a:r>
              <a:rPr lang="en-US" dirty="0" smtClean="0"/>
              <a:t> Overflow buckets are linked together</a:t>
            </a:r>
          </a:p>
          <a:p>
            <a:pPr lvl="1"/>
            <a:r>
              <a:rPr lang="en-US" dirty="0" smtClean="0"/>
              <a:t>Also called </a:t>
            </a:r>
            <a:r>
              <a:rPr lang="en-US" dirty="0" smtClean="0">
                <a:solidFill>
                  <a:srgbClr val="FF0000"/>
                </a:solidFill>
              </a:rPr>
              <a:t>separate chaining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chaining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Open addressing: </a:t>
            </a:r>
            <a:r>
              <a:rPr lang="en-US" dirty="0" smtClean="0"/>
              <a:t>Excess keys assigned to some other bucket and total number of buckets is kept fixed</a:t>
            </a:r>
          </a:p>
          <a:p>
            <a:pPr lvl="1"/>
            <a:r>
              <a:rPr lang="en-US" dirty="0" smtClean="0"/>
              <a:t>Address at ith attempt for key k is h(k; i) = (h(k) + </a:t>
            </a:r>
            <a:r>
              <a:rPr lang="en-US" dirty="0" err="1" smtClean="0"/>
              <a:t>Oi</a:t>
            </a:r>
            <a:r>
              <a:rPr lang="en-US" dirty="0" smtClean="0"/>
              <a:t> :i) mod 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Linear probing: </a:t>
            </a:r>
            <a:r>
              <a:rPr lang="en-US" dirty="0" smtClean="0"/>
              <a:t>Interval between buckets is fixed</a:t>
            </a:r>
          </a:p>
          <a:p>
            <a:pPr lvl="2"/>
            <a:r>
              <a:rPr lang="pt-BR" dirty="0" smtClean="0"/>
              <a:t>h(k; i) = (h(k) + c:i) mod 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Quadratic probing: </a:t>
            </a:r>
            <a:r>
              <a:rPr lang="en-US" dirty="0" smtClean="0"/>
              <a:t>Interval between buckets increase linearly</a:t>
            </a:r>
          </a:p>
          <a:p>
            <a:pPr lvl="2"/>
            <a:r>
              <a:rPr lang="pt-BR" dirty="0" smtClean="0"/>
              <a:t>h(k; i) = (h(k) + c:i:i) mod 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Double hashing: </a:t>
            </a:r>
            <a:r>
              <a:rPr lang="en-US" dirty="0" smtClean="0"/>
              <a:t>Interval is computed using another hash function h0</a:t>
            </a:r>
          </a:p>
          <a:p>
            <a:pPr lvl="2"/>
            <a:r>
              <a:rPr lang="pt-BR" dirty="0" smtClean="0"/>
              <a:t>h(k; i) = (h(k) + h0(k):i) mod m</a:t>
            </a:r>
          </a:p>
          <a:p>
            <a:r>
              <a:rPr lang="en-US" dirty="0" smtClean="0"/>
              <a:t>Changing size of a database is a problem</a:t>
            </a:r>
          </a:p>
          <a:p>
            <a:r>
              <a:rPr lang="en-US" dirty="0" smtClean="0"/>
              <a:t>Periodic re-hashing is the only solution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Dynamic hashing: </a:t>
            </a:r>
            <a:r>
              <a:rPr lang="en-US" dirty="0" smtClean="0"/>
              <a:t>h changes dynamically but deterministically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4572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Dynamic hashing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610600" cy="5867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Organize overflow buckets as binary trees</a:t>
            </a:r>
          </a:p>
          <a:p>
            <a:r>
              <a:rPr lang="en-US" sz="2000" dirty="0" smtClean="0"/>
              <a:t>m binary trees for m primary pages</a:t>
            </a:r>
          </a:p>
          <a:p>
            <a:r>
              <a:rPr lang="en-US" sz="2000" dirty="0" smtClean="0"/>
              <a:t>h0(k) produces index of primary page</a:t>
            </a:r>
          </a:p>
          <a:p>
            <a:r>
              <a:rPr lang="en-US" sz="2000" dirty="0" smtClean="0"/>
              <a:t>Particular access structure for binary trees</a:t>
            </a:r>
          </a:p>
          <a:p>
            <a:r>
              <a:rPr lang="en-US" sz="2000" dirty="0" smtClean="0"/>
              <a:t>Family of functions g(k) =  {h</a:t>
            </a:r>
            <a:r>
              <a:rPr lang="en-US" sz="1050" dirty="0" smtClean="0"/>
              <a:t>1</a:t>
            </a:r>
            <a:r>
              <a:rPr lang="en-US" sz="2000" dirty="0" smtClean="0"/>
              <a:t>(k),…, h</a:t>
            </a:r>
            <a:r>
              <a:rPr lang="en-US" sz="1050" dirty="0" smtClean="0"/>
              <a:t>i</a:t>
            </a:r>
            <a:r>
              <a:rPr lang="en-US" sz="2000" dirty="0" smtClean="0"/>
              <a:t>(k),… g}</a:t>
            </a:r>
          </a:p>
          <a:p>
            <a:r>
              <a:rPr lang="en-US" sz="2000" dirty="0" smtClean="0"/>
              <a:t>Each h</a:t>
            </a:r>
            <a:r>
              <a:rPr lang="en-US" sz="1050" dirty="0" smtClean="0"/>
              <a:t>i</a:t>
            </a:r>
            <a:r>
              <a:rPr lang="en-US" sz="2000" dirty="0" smtClean="0"/>
              <a:t>(k)produces a bit</a:t>
            </a:r>
          </a:p>
          <a:p>
            <a:r>
              <a:rPr lang="en-US" sz="2000" dirty="0" smtClean="0"/>
              <a:t>At level i, if h</a:t>
            </a:r>
            <a:r>
              <a:rPr lang="en-US" sz="1050" dirty="0" smtClean="0"/>
              <a:t>i</a:t>
            </a:r>
            <a:r>
              <a:rPr lang="en-US" sz="2000" dirty="0" smtClean="0"/>
              <a:t>(k)= 0, take left branch, otherwise right branch</a:t>
            </a:r>
          </a:p>
          <a:p>
            <a:r>
              <a:rPr lang="en-US" sz="2000" dirty="0" smtClean="0"/>
              <a:t>Example: bit representation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305800" cy="381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Ordered index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9154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Index sequential file</a:t>
            </a:r>
            <a:r>
              <a:rPr lang="en-US" dirty="0" smtClean="0"/>
              <a:t>: ordered sequential file with an index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Primary index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clustering index</a:t>
            </a:r>
            <a:r>
              <a:rPr lang="en-US" dirty="0" smtClean="0"/>
              <a:t>: index whose search key specifies the sequential order of the file</a:t>
            </a:r>
          </a:p>
          <a:p>
            <a:pPr lvl="1"/>
            <a:r>
              <a:rPr lang="en-US" dirty="0" smtClean="0"/>
              <a:t>Generally primary key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Secondary index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non-clustering index</a:t>
            </a:r>
            <a:r>
              <a:rPr lang="en-US" dirty="0" smtClean="0"/>
              <a:t>: any other index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Dense index</a:t>
            </a:r>
            <a:r>
              <a:rPr lang="en-US" dirty="0" smtClean="0"/>
              <a:t>: index record appears for every key</a:t>
            </a:r>
          </a:p>
          <a:p>
            <a:pPr lvl="1"/>
            <a:r>
              <a:rPr lang="en-US" dirty="0" smtClean="0"/>
              <a:t>Secondary index must be dense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Sparse index</a:t>
            </a:r>
            <a:r>
              <a:rPr lang="en-US" dirty="0" smtClean="0"/>
              <a:t>: index record appears for only some keys</a:t>
            </a:r>
          </a:p>
          <a:p>
            <a:pPr lvl="1"/>
            <a:r>
              <a:rPr lang="en-US" dirty="0" smtClean="0"/>
              <a:t>Records must be sequentially ordered by key</a:t>
            </a:r>
          </a:p>
          <a:p>
            <a:pPr lvl="1"/>
            <a:r>
              <a:rPr lang="en-US" dirty="0" smtClean="0"/>
              <a:t>To locate k, find largest key &lt; k, and then sequential search from there</a:t>
            </a:r>
          </a:p>
          <a:p>
            <a:pPr lvl="1"/>
            <a:r>
              <a:rPr lang="en-US" dirty="0" smtClean="0"/>
              <a:t>Deletion: Replaced by next key</a:t>
            </a:r>
          </a:p>
          <a:p>
            <a:pPr lvl="1"/>
            <a:r>
              <a:rPr lang="en-US" dirty="0" smtClean="0"/>
              <a:t>Insertion: Inserted only if entries exceed a block</a:t>
            </a:r>
          </a:p>
          <a:p>
            <a:r>
              <a:rPr lang="en-US" dirty="0" smtClean="0"/>
              <a:t>Sparse index requires less space and less maintenance but more searching time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Multilevel index</a:t>
            </a:r>
            <a:r>
              <a:rPr lang="en-US" dirty="0" smtClean="0"/>
              <a:t>: primary index does not fit in memory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Outer index</a:t>
            </a:r>
            <a:r>
              <a:rPr lang="en-US" dirty="0" smtClean="0"/>
              <a:t>: Sparse primary index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Inner index</a:t>
            </a:r>
            <a:r>
              <a:rPr lang="en-US" dirty="0" smtClean="0"/>
              <a:t>: Dense primary index file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4572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Bitmap index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6106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Attribute domain consists of a small number of distinct values</a:t>
            </a:r>
          </a:p>
          <a:p>
            <a:r>
              <a:rPr lang="en-US" sz="2800" dirty="0" smtClean="0"/>
              <a:t>A</a:t>
            </a:r>
            <a:r>
              <a:rPr lang="en-US" sz="2800" dirty="0" smtClean="0">
                <a:solidFill>
                  <a:srgbClr val="FF0000"/>
                </a:solidFill>
              </a:rPr>
              <a:t> bitmap </a:t>
            </a:r>
            <a:r>
              <a:rPr lang="en-US" sz="2800" dirty="0" smtClean="0"/>
              <a:t>or a </a:t>
            </a:r>
            <a:r>
              <a:rPr lang="en-US" sz="2800" dirty="0" smtClean="0">
                <a:solidFill>
                  <a:srgbClr val="FF0000"/>
                </a:solidFill>
              </a:rPr>
              <a:t>bit vector </a:t>
            </a:r>
            <a:r>
              <a:rPr lang="en-US" sz="2800" dirty="0" smtClean="0"/>
              <a:t>is an array of bits</a:t>
            </a:r>
          </a:p>
          <a:p>
            <a:r>
              <a:rPr lang="en-US" sz="2800" dirty="0" smtClean="0"/>
              <a:t>Each distinct value has an array of the size of the number of tuples</a:t>
            </a:r>
          </a:p>
          <a:p>
            <a:pPr lvl="1"/>
            <a:r>
              <a:rPr lang="en-US" dirty="0" smtClean="0"/>
              <a:t>If the </a:t>
            </a:r>
            <a:r>
              <a:rPr lang="en-US" dirty="0" err="1" smtClean="0"/>
              <a:t>i-th</a:t>
            </a:r>
            <a:r>
              <a:rPr lang="en-US" dirty="0" smtClean="0"/>
              <a:t> bit is 1, tuple i has that value</a:t>
            </a:r>
          </a:p>
          <a:p>
            <a:pPr>
              <a:buNone/>
            </a:pPr>
            <a:r>
              <a:rPr lang="en-US" sz="2800" dirty="0" smtClean="0"/>
              <a:t>		          Gender	 Grade</a:t>
            </a:r>
          </a:p>
          <a:p>
            <a:pPr>
              <a:buNone/>
            </a:pPr>
            <a:r>
              <a:rPr lang="en-US" sz="2800" dirty="0" smtClean="0"/>
              <a:t>			Male 	</a:t>
            </a:r>
            <a:r>
              <a:rPr lang="en-US" sz="2800" dirty="0" smtClean="0"/>
              <a:t>   C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	Female	</a:t>
            </a:r>
            <a:r>
              <a:rPr lang="en-US" sz="2800" dirty="0" smtClean="0"/>
              <a:t>   A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	Female	</a:t>
            </a:r>
            <a:r>
              <a:rPr lang="en-US" sz="2800" dirty="0" smtClean="0"/>
              <a:t>   C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	Male 	</a:t>
            </a:r>
            <a:r>
              <a:rPr lang="en-US" sz="2800" dirty="0" smtClean="0"/>
              <a:t>   D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	Male 	</a:t>
            </a:r>
            <a:r>
              <a:rPr lang="en-US" sz="2800" dirty="0" smtClean="0"/>
              <a:t>   A</a:t>
            </a:r>
            <a:endParaRPr lang="en-US" sz="2800" dirty="0" smtClean="0"/>
          </a:p>
          <a:p>
            <a:r>
              <a:rPr lang="en-US" sz="2800" dirty="0" smtClean="0"/>
              <a:t>Two sets of bit vectors</a:t>
            </a:r>
          </a:p>
          <a:p>
            <a:pPr lvl="1"/>
            <a:r>
              <a:rPr lang="en-US" dirty="0" smtClean="0"/>
              <a:t>Male = (10011), Female = (01100)</a:t>
            </a:r>
          </a:p>
          <a:p>
            <a:pPr lvl="1"/>
            <a:r>
              <a:rPr lang="pt-BR" dirty="0" smtClean="0"/>
              <a:t>A = (01001), B = (00000), C = (10100), D = (00010)</a:t>
            </a:r>
            <a:endParaRPr lang="en-US" sz="5600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829594" y="3656806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2743200"/>
            <a:ext cx="358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4572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Bitmap operations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9154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Queries are answered using bitmap operations</a:t>
            </a:r>
          </a:p>
          <a:p>
            <a:r>
              <a:rPr lang="en-US" dirty="0" smtClean="0"/>
              <a:t>Example: Find the male student who got ‘D’</a:t>
            </a:r>
          </a:p>
          <a:p>
            <a:pPr lvl="1"/>
            <a:r>
              <a:rPr lang="en-US" dirty="0" smtClean="0"/>
              <a:t>Bitmap(Male) AND Bitmap(D)</a:t>
            </a:r>
          </a:p>
          <a:p>
            <a:r>
              <a:rPr lang="en-US" dirty="0" smtClean="0"/>
              <a:t>Null values require a special bitmap for null</a:t>
            </a:r>
          </a:p>
          <a:p>
            <a:r>
              <a:rPr lang="en-US" dirty="0" smtClean="0"/>
              <a:t>O/S allows efficient bitmap operations when they are packed </a:t>
            </a:r>
            <a:r>
              <a:rPr lang="en-US" smtClean="0"/>
              <a:t>in word sizes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0F1ED978A5734AA5395C3B550BE3EA" ma:contentTypeVersion="0" ma:contentTypeDescription="Create a new document." ma:contentTypeScope="" ma:versionID="2f503fdbf8b56184a3dae33a0941746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8BD5D4-729A-4044-9331-04D9DE1702C3}"/>
</file>

<file path=customXml/itemProps2.xml><?xml version="1.0" encoding="utf-8"?>
<ds:datastoreItem xmlns:ds="http://schemas.openxmlformats.org/officeDocument/2006/customXml" ds:itemID="{DAB08DB3-1D50-4985-8E3F-362A8A73C7E7}"/>
</file>

<file path=customXml/itemProps3.xml><?xml version="1.0" encoding="utf-8"?>
<ds:datastoreItem xmlns:ds="http://schemas.openxmlformats.org/officeDocument/2006/customXml" ds:itemID="{8A808A4A-3231-4FCF-9E30-778E25B1DB9B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990</TotalTime>
  <Words>593</Words>
  <Application>Microsoft Office PowerPoint</Application>
  <PresentationFormat>On-screen Show (4:3)</PresentationFormat>
  <Paragraphs>91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Indexing</vt:lpstr>
      <vt:lpstr>Static hashing</vt:lpstr>
      <vt:lpstr>Hash function</vt:lpstr>
      <vt:lpstr>Bucket overflow</vt:lpstr>
      <vt:lpstr>Dynamic hashing</vt:lpstr>
      <vt:lpstr>Ordered index</vt:lpstr>
      <vt:lpstr>Bitmap index</vt:lpstr>
      <vt:lpstr>Bitmap operations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Modification Anomaly</dc:title>
  <dc:creator>admin</dc:creator>
  <cp:lastModifiedBy>Arun</cp:lastModifiedBy>
  <cp:revision>376</cp:revision>
  <dcterms:created xsi:type="dcterms:W3CDTF">2006-08-16T00:00:00Z</dcterms:created>
  <dcterms:modified xsi:type="dcterms:W3CDTF">2017-11-08T09:25:16Z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0x010100A40F1ED978A5734AA5395C3B550BE3EA</vt:lpwstr>
  </property>
</Properties>
</file>