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handoutMasterIdLst>
    <p:handoutMasterId r:id="rId32"/>
  </p:handoutMasterIdLst>
  <p:sldIdLst>
    <p:sldId id="256" r:id="rId2"/>
    <p:sldId id="259" r:id="rId3"/>
    <p:sldId id="262" r:id="rId4"/>
    <p:sldId id="264" r:id="rId5"/>
    <p:sldId id="285" r:id="rId6"/>
    <p:sldId id="286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7" r:id="rId24"/>
    <p:sldId id="288" r:id="rId25"/>
    <p:sldId id="28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1B7FA8E-5AF8-42A0-A676-B0086221E465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A5FA8B-6D90-466D-81B6-495FA6106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/>
              <a:t>ACID Properties</a:t>
            </a:r>
            <a:endParaRPr lang="en-US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transaction</a:t>
            </a:r>
            <a:r>
              <a:rPr lang="en-US" sz="2000" dirty="0" smtClean="0"/>
              <a:t> is a logical unit of a program, it is an action or series of actions, carried out by user or application, which accesses or changes contents of database.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To preserve data integrity, a database must follow four properties</a:t>
            </a:r>
          </a:p>
          <a:p>
            <a:pPr lvl="1">
              <a:buNone/>
            </a:pPr>
            <a:r>
              <a:rPr lang="en-US" sz="1800" dirty="0" smtClean="0"/>
              <a:t>	1) </a:t>
            </a:r>
            <a:r>
              <a:rPr lang="en-US" sz="1800" dirty="0" smtClean="0">
                <a:solidFill>
                  <a:srgbClr val="FF0000"/>
                </a:solidFill>
              </a:rPr>
              <a:t>Atomicity</a:t>
            </a:r>
            <a:r>
              <a:rPr lang="en-US" sz="1800" dirty="0" smtClean="0"/>
              <a:t>:  Either all operations of a transaction are reflected or none are reflected</a:t>
            </a:r>
          </a:p>
          <a:p>
            <a:pPr lvl="1">
              <a:buNone/>
            </a:pPr>
            <a:r>
              <a:rPr lang="en-US" sz="1800" dirty="0" smtClean="0"/>
              <a:t>	2) </a:t>
            </a:r>
            <a:r>
              <a:rPr lang="en-US" sz="1800" dirty="0" smtClean="0">
                <a:solidFill>
                  <a:srgbClr val="FF0000"/>
                </a:solidFill>
              </a:rPr>
              <a:t>Consistency</a:t>
            </a:r>
            <a:r>
              <a:rPr lang="en-US" sz="1800" dirty="0" smtClean="0"/>
              <a:t>: If a database is consistent before the execution of the transaction, it must 		 be consistent after it</a:t>
            </a:r>
          </a:p>
          <a:p>
            <a:pPr>
              <a:buNone/>
            </a:pPr>
            <a:r>
              <a:rPr lang="en-US" sz="1800" dirty="0" smtClean="0"/>
              <a:t>	     3) </a:t>
            </a:r>
            <a:r>
              <a:rPr lang="en-US" sz="1800" dirty="0" smtClean="0">
                <a:solidFill>
                  <a:srgbClr val="FF0000"/>
                </a:solidFill>
              </a:rPr>
              <a:t>Isolation</a:t>
            </a:r>
            <a:r>
              <a:rPr lang="en-US" sz="1800" dirty="0" smtClean="0"/>
              <a:t>: Although multiple transactions may execute concurrently, each transaction 	             must be unaware of others, i.e., to a transaction, it must seem that either any 	             other transaction has completed execution or has not started execution at all       	             partial effects of incomplete transactions should not be visible to others</a:t>
            </a:r>
          </a:p>
          <a:p>
            <a:pPr>
              <a:buNone/>
            </a:pPr>
            <a:r>
              <a:rPr lang="en-US" sz="1800" dirty="0" smtClean="0"/>
              <a:t>	     4) </a:t>
            </a:r>
            <a:r>
              <a:rPr lang="en-US" sz="1800" dirty="0" smtClean="0">
                <a:solidFill>
                  <a:srgbClr val="FF0000"/>
                </a:solidFill>
              </a:rPr>
              <a:t>Durability</a:t>
            </a:r>
            <a:r>
              <a:rPr lang="en-US" sz="1800" dirty="0" smtClean="0"/>
              <a:t>: After a transaction finishes successfully,(committed transaction) the changes 	               must be permanent in the database despite subsequent failures</a:t>
            </a:r>
          </a:p>
          <a:p>
            <a:r>
              <a:rPr lang="en-US" sz="2000" dirty="0" smtClean="0"/>
              <a:t>Together, these four properties are called the ACID properties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Schedule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 schedule </a:t>
            </a:r>
            <a:r>
              <a:rPr lang="en-US" dirty="0" smtClean="0"/>
              <a:t>is a chronological sequence of instructions from</a:t>
            </a:r>
          </a:p>
          <a:p>
            <a:pPr>
              <a:buNone/>
            </a:pPr>
            <a:r>
              <a:rPr lang="en-US" dirty="0" smtClean="0"/>
              <a:t>	concurrent transactions</a:t>
            </a:r>
          </a:p>
          <a:p>
            <a:r>
              <a:rPr lang="en-US" dirty="0" smtClean="0"/>
              <a:t>If a transaction appears in a schedule, all instructions of the</a:t>
            </a:r>
          </a:p>
          <a:p>
            <a:pPr>
              <a:buNone/>
            </a:pPr>
            <a:r>
              <a:rPr lang="en-US" dirty="0" smtClean="0"/>
              <a:t>	transaction must appear in the schedule</a:t>
            </a:r>
          </a:p>
          <a:p>
            <a:r>
              <a:rPr lang="en-US" dirty="0" smtClean="0"/>
              <a:t>Order of instructions within a transaction must be maintained in the schedule</a:t>
            </a:r>
          </a:p>
          <a:p>
            <a:r>
              <a:rPr lang="en-US" dirty="0" smtClean="0"/>
              <a:t>A transaction finishing successfully will have </a:t>
            </a:r>
            <a:r>
              <a:rPr lang="en-US" dirty="0" smtClean="0">
                <a:solidFill>
                  <a:srgbClr val="0070C0"/>
                </a:solidFill>
              </a:rPr>
              <a:t>commit</a:t>
            </a:r>
            <a:r>
              <a:rPr lang="en-US" dirty="0" smtClean="0"/>
              <a:t> as the last</a:t>
            </a:r>
          </a:p>
          <a:p>
            <a:pPr>
              <a:buNone/>
            </a:pPr>
            <a:r>
              <a:rPr lang="en-US" dirty="0" smtClean="0"/>
              <a:t>	instruction</a:t>
            </a:r>
          </a:p>
          <a:p>
            <a:r>
              <a:rPr lang="en-US" dirty="0" smtClean="0"/>
              <a:t>A transaction not finishing successfully will have </a:t>
            </a:r>
            <a:r>
              <a:rPr lang="en-US" dirty="0" smtClean="0">
                <a:solidFill>
                  <a:srgbClr val="0070C0"/>
                </a:solidFill>
              </a:rPr>
              <a:t>abort</a:t>
            </a:r>
            <a:r>
              <a:rPr lang="en-US" dirty="0" smtClean="0"/>
              <a:t> as the last</a:t>
            </a:r>
          </a:p>
          <a:p>
            <a:pPr>
              <a:buNone/>
            </a:pPr>
            <a:r>
              <a:rPr lang="en-US" dirty="0" smtClean="0"/>
              <a:t>	instruction</a:t>
            </a:r>
          </a:p>
          <a:p>
            <a:r>
              <a:rPr lang="en-US" dirty="0" smtClean="0"/>
              <a:t>Commit and abort statements may be omitted if obvious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T1 transfers 50 from A to B and then T2 transfers 10% of A to B</a:t>
            </a:r>
          </a:p>
          <a:p>
            <a:r>
              <a:rPr lang="en-US" dirty="0" smtClean="0"/>
              <a:t>Serial Schedule- S</a:t>
            </a:r>
          </a:p>
          <a:p>
            <a:pPr>
              <a:buNone/>
            </a:pPr>
            <a:r>
              <a:rPr lang="pt-BR" dirty="0" smtClean="0"/>
              <a:t>		T1				T2</a:t>
            </a:r>
          </a:p>
          <a:p>
            <a:pPr>
              <a:buNone/>
            </a:pPr>
            <a:r>
              <a:rPr lang="pt-BR" dirty="0" smtClean="0"/>
              <a:t>		r1(A); </a:t>
            </a:r>
          </a:p>
          <a:p>
            <a:pPr>
              <a:buNone/>
            </a:pPr>
            <a:r>
              <a:rPr lang="pt-BR" dirty="0" smtClean="0"/>
              <a:t>		A := A-50;</a:t>
            </a:r>
          </a:p>
          <a:p>
            <a:pPr>
              <a:buNone/>
            </a:pPr>
            <a:r>
              <a:rPr lang="pt-BR" dirty="0" smtClean="0"/>
              <a:t>		w1(A); </a:t>
            </a:r>
          </a:p>
          <a:p>
            <a:pPr>
              <a:buNone/>
            </a:pPr>
            <a:r>
              <a:rPr lang="pt-BR" dirty="0" smtClean="0"/>
              <a:t>		r1(B); </a:t>
            </a:r>
          </a:p>
          <a:p>
            <a:pPr>
              <a:buNone/>
            </a:pPr>
            <a:r>
              <a:rPr lang="pt-BR" dirty="0" smtClean="0"/>
              <a:t>		B := B + 50;</a:t>
            </a:r>
          </a:p>
          <a:p>
            <a:pPr>
              <a:buNone/>
            </a:pPr>
            <a:r>
              <a:rPr lang="pt-BR" dirty="0" smtClean="0"/>
              <a:t>		w1(B);</a:t>
            </a:r>
          </a:p>
          <a:p>
            <a:pPr>
              <a:buNone/>
            </a:pPr>
            <a:r>
              <a:rPr lang="pt-BR" dirty="0" smtClean="0"/>
              <a:t>						</a:t>
            </a:r>
          </a:p>
          <a:p>
            <a:pPr>
              <a:buNone/>
            </a:pPr>
            <a:r>
              <a:rPr lang="pt-BR" dirty="0" smtClean="0"/>
              <a:t>						r2(A); </a:t>
            </a:r>
          </a:p>
          <a:p>
            <a:pPr>
              <a:buNone/>
            </a:pPr>
            <a:r>
              <a:rPr lang="pt-BR" dirty="0" smtClean="0"/>
              <a:t>						t := 0.1*A;</a:t>
            </a:r>
          </a:p>
          <a:p>
            <a:pPr>
              <a:buNone/>
            </a:pPr>
            <a:r>
              <a:rPr lang="pt-BR" dirty="0" smtClean="0"/>
              <a:t> 						A := A-t;</a:t>
            </a:r>
          </a:p>
          <a:p>
            <a:pPr>
              <a:buNone/>
            </a:pPr>
            <a:r>
              <a:rPr lang="pt-BR" dirty="0" smtClean="0"/>
              <a:t>						w2(A); </a:t>
            </a:r>
          </a:p>
          <a:p>
            <a:pPr>
              <a:buNone/>
            </a:pPr>
            <a:r>
              <a:rPr lang="pt-BR" dirty="0" smtClean="0"/>
              <a:t>						r2(B); </a:t>
            </a:r>
          </a:p>
          <a:p>
            <a:pPr>
              <a:buNone/>
            </a:pPr>
            <a:r>
              <a:rPr lang="pt-BR" dirty="0" smtClean="0"/>
              <a:t>						B := B + t;</a:t>
            </a:r>
          </a:p>
          <a:p>
            <a:pPr>
              <a:buNone/>
            </a:pPr>
            <a:r>
              <a:rPr lang="pt-BR" dirty="0" smtClean="0"/>
              <a:t>						w2(B);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3800" y="1600200"/>
            <a:ext cx="7620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18288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3000" y="3733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Example (Contd.)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Concurrent Schedule- S</a:t>
            </a:r>
          </a:p>
          <a:p>
            <a:pPr>
              <a:buNone/>
            </a:pPr>
            <a:r>
              <a:rPr lang="pt-BR" dirty="0" smtClean="0"/>
              <a:t>		    T1			T2</a:t>
            </a:r>
          </a:p>
          <a:p>
            <a:pPr>
              <a:buNone/>
            </a:pPr>
            <a:r>
              <a:rPr lang="pt-BR" dirty="0" smtClean="0"/>
              <a:t>		 r1(A); </a:t>
            </a:r>
          </a:p>
          <a:p>
            <a:pPr>
              <a:buNone/>
            </a:pPr>
            <a:r>
              <a:rPr lang="pt-BR" dirty="0" smtClean="0"/>
              <a:t>		A := A-50;</a:t>
            </a:r>
          </a:p>
          <a:p>
            <a:pPr>
              <a:buNone/>
            </a:pPr>
            <a:r>
              <a:rPr lang="pt-BR" dirty="0" smtClean="0"/>
              <a:t>		w1(A);</a:t>
            </a:r>
          </a:p>
          <a:p>
            <a:pPr>
              <a:buNone/>
            </a:pPr>
            <a:r>
              <a:rPr lang="pt-BR" dirty="0" smtClean="0"/>
              <a:t>					r2(A); </a:t>
            </a:r>
          </a:p>
          <a:p>
            <a:pPr>
              <a:buNone/>
            </a:pPr>
            <a:r>
              <a:rPr lang="pt-BR" dirty="0" smtClean="0"/>
              <a:t>					t := 0.1*A; </a:t>
            </a:r>
          </a:p>
          <a:p>
            <a:pPr>
              <a:buNone/>
            </a:pPr>
            <a:r>
              <a:rPr lang="pt-BR" dirty="0" smtClean="0"/>
              <a:t>					A := A – t;</a:t>
            </a:r>
          </a:p>
          <a:p>
            <a:pPr>
              <a:buNone/>
            </a:pPr>
            <a:r>
              <a:rPr lang="pt-BR" dirty="0" smtClean="0"/>
              <a:t>					</a:t>
            </a:r>
            <a:r>
              <a:rPr lang="en-US" dirty="0" smtClean="0"/>
              <a:t>w2(A);</a:t>
            </a:r>
          </a:p>
          <a:p>
            <a:pPr>
              <a:buNone/>
            </a:pPr>
            <a:r>
              <a:rPr lang="en-US" dirty="0" smtClean="0"/>
              <a:t>		r1(B); </a:t>
            </a:r>
          </a:p>
          <a:p>
            <a:pPr>
              <a:buNone/>
            </a:pPr>
            <a:r>
              <a:rPr lang="en-US" dirty="0" smtClean="0"/>
              <a:t>		B := B + 50;</a:t>
            </a:r>
          </a:p>
          <a:p>
            <a:pPr>
              <a:buNone/>
            </a:pPr>
            <a:r>
              <a:rPr lang="en-US" dirty="0" smtClean="0"/>
              <a:t>		w1(B);			</a:t>
            </a:r>
          </a:p>
          <a:p>
            <a:pPr>
              <a:buNone/>
            </a:pPr>
            <a:r>
              <a:rPr lang="en-US" dirty="0" smtClean="0"/>
              <a:t>					 r2(B); </a:t>
            </a:r>
          </a:p>
          <a:p>
            <a:pPr>
              <a:buNone/>
            </a:pPr>
            <a:r>
              <a:rPr lang="en-US" dirty="0" smtClean="0"/>
              <a:t>					B := B + t;</a:t>
            </a:r>
          </a:p>
          <a:p>
            <a:pPr>
              <a:buNone/>
            </a:pPr>
            <a:r>
              <a:rPr lang="en-US" dirty="0" smtClean="0"/>
              <a:t>					w2(B);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3800" y="1295400"/>
            <a:ext cx="762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16002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6670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5400" y="40386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51054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Serializability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transaction preserves database consistency</a:t>
            </a:r>
          </a:p>
          <a:p>
            <a:r>
              <a:rPr lang="en-US" dirty="0" smtClean="0"/>
              <a:t>Hence, a serial schedule also does that</a:t>
            </a:r>
          </a:p>
          <a:p>
            <a:r>
              <a:rPr lang="en-US" dirty="0" smtClean="0"/>
              <a:t>A schedule is </a:t>
            </a:r>
            <a:r>
              <a:rPr lang="en-US" dirty="0" smtClean="0">
                <a:solidFill>
                  <a:srgbClr val="FF0000"/>
                </a:solidFill>
              </a:rPr>
              <a:t>serializable</a:t>
            </a:r>
            <a:r>
              <a:rPr lang="en-US" dirty="0" smtClean="0"/>
              <a:t> if it is equivalent to a serial schedule</a:t>
            </a:r>
          </a:p>
          <a:p>
            <a:r>
              <a:rPr lang="en-US" dirty="0" smtClean="0"/>
              <a:t>There are different forms of equivalence giving rise to notions of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Conflict Serializability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View Serializability</a:t>
            </a:r>
          </a:p>
          <a:p>
            <a:r>
              <a:rPr lang="en-US" dirty="0" smtClean="0"/>
              <a:t>Operations other than read and write are ignored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Instruction Ii of transaction Ti </a:t>
            </a:r>
            <a:r>
              <a:rPr lang="en-US" dirty="0" smtClean="0">
                <a:solidFill>
                  <a:srgbClr val="FF0000"/>
                </a:solidFill>
              </a:rPr>
              <a:t>conflicts</a:t>
            </a:r>
            <a:r>
              <a:rPr lang="en-US" dirty="0" smtClean="0">
                <a:solidFill>
                  <a:srgbClr val="0070C0"/>
                </a:solidFill>
              </a:rPr>
              <a:t> with Ij of Tj if and only if they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access the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>
                <a:solidFill>
                  <a:srgbClr val="0070C0"/>
                </a:solidFill>
              </a:rPr>
              <a:t> data item and at least one of them is a </a:t>
            </a:r>
            <a:r>
              <a:rPr lang="en-US" dirty="0" smtClean="0">
                <a:solidFill>
                  <a:srgbClr val="FF0000"/>
                </a:solidFill>
              </a:rPr>
              <a:t>write</a:t>
            </a:r>
          </a:p>
          <a:p>
            <a:r>
              <a:rPr lang="en-US" dirty="0" smtClean="0"/>
              <a:t>Intuitively, a conflict enforces a logical temporal order of the</a:t>
            </a:r>
          </a:p>
          <a:p>
            <a:pPr>
              <a:buNone/>
            </a:pPr>
            <a:r>
              <a:rPr lang="en-US" dirty="0" smtClean="0"/>
              <a:t>	instructions</a:t>
            </a:r>
          </a:p>
          <a:p>
            <a:r>
              <a:rPr lang="en-US" dirty="0" smtClean="0"/>
              <a:t>Consequently, if two instructions do not conflict, they can be</a:t>
            </a:r>
          </a:p>
          <a:p>
            <a:pPr>
              <a:buNone/>
            </a:pPr>
            <a:r>
              <a:rPr lang="en-US" dirty="0" smtClean="0"/>
              <a:t>	interchanged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Conflict Serializability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schedule S is </a:t>
            </a:r>
            <a:r>
              <a:rPr lang="en-US" dirty="0" smtClean="0">
                <a:solidFill>
                  <a:srgbClr val="FF0000"/>
                </a:solidFill>
              </a:rPr>
              <a:t>conflict equivalent </a:t>
            </a:r>
            <a:r>
              <a:rPr lang="en-US" dirty="0" smtClean="0"/>
              <a:t>to another schedule S’ if it can be transformed to S’  by a series of swaps of non-conflicting instructions</a:t>
            </a:r>
          </a:p>
          <a:p>
            <a:endParaRPr lang="en-US" dirty="0" smtClean="0"/>
          </a:p>
          <a:p>
            <a:r>
              <a:rPr lang="en-US" dirty="0" smtClean="0"/>
              <a:t>A schedule S is </a:t>
            </a:r>
            <a:r>
              <a:rPr lang="en-US" dirty="0" smtClean="0">
                <a:solidFill>
                  <a:srgbClr val="FF0000"/>
                </a:solidFill>
              </a:rPr>
              <a:t>conflict serializable </a:t>
            </a:r>
            <a:r>
              <a:rPr lang="en-US" dirty="0" smtClean="0"/>
              <a:t>if it is conflict equivalent to some serial schedule S’</a:t>
            </a:r>
          </a:p>
          <a:p>
            <a:endParaRPr lang="en-US" dirty="0" smtClean="0"/>
          </a:p>
          <a:p>
            <a:r>
              <a:rPr lang="en-US" dirty="0" smtClean="0"/>
              <a:t>A serial schedule is conflict serializable, but not vice versa</a:t>
            </a:r>
          </a:p>
          <a:p>
            <a:endParaRPr lang="en-US" dirty="0" smtClean="0"/>
          </a:p>
          <a:p>
            <a:r>
              <a:rPr lang="en-US" dirty="0" smtClean="0"/>
              <a:t>If a schedule is conflict serializable, it is correct in the sense that it</a:t>
            </a:r>
          </a:p>
          <a:p>
            <a:pPr>
              <a:buNone/>
            </a:pPr>
            <a:r>
              <a:rPr lang="en-US" dirty="0" smtClean="0"/>
              <a:t>	preserves database consistency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Example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 : r1(a)  w1(a)   r2(a)   w2(a)   r1(b)   w1(b)   r2(b)   w2(b)</a:t>
            </a:r>
          </a:p>
          <a:p>
            <a:r>
              <a:rPr lang="en-US" dirty="0" smtClean="0"/>
              <a:t>S</a:t>
            </a:r>
            <a:r>
              <a:rPr lang="pt-BR" dirty="0" smtClean="0"/>
              <a:t>		    T1		   T2</a:t>
            </a:r>
          </a:p>
          <a:p>
            <a:pPr>
              <a:buNone/>
            </a:pPr>
            <a:r>
              <a:rPr lang="pt-BR" dirty="0" smtClean="0"/>
              <a:t>			 </a:t>
            </a:r>
            <a:r>
              <a:rPr lang="en-US" dirty="0" smtClean="0"/>
              <a:t>r1(a)  </a:t>
            </a:r>
          </a:p>
          <a:p>
            <a:pPr>
              <a:buNone/>
            </a:pPr>
            <a:r>
              <a:rPr lang="en-US" dirty="0" smtClean="0"/>
              <a:t>			w1(a) </a:t>
            </a:r>
            <a:r>
              <a:rPr lang="pt-BR" dirty="0" smtClean="0"/>
              <a:t>		</a:t>
            </a:r>
          </a:p>
          <a:p>
            <a:pPr>
              <a:buNone/>
            </a:pPr>
            <a:r>
              <a:rPr lang="en-US" dirty="0" smtClean="0"/>
              <a:t>					  r2(a)</a:t>
            </a:r>
          </a:p>
          <a:p>
            <a:pPr>
              <a:buNone/>
            </a:pPr>
            <a:r>
              <a:rPr lang="en-US" dirty="0" smtClean="0"/>
              <a:t>				               w2(a)</a:t>
            </a:r>
          </a:p>
          <a:p>
            <a:pPr>
              <a:buNone/>
            </a:pPr>
            <a:r>
              <a:rPr lang="en-US" dirty="0" smtClean="0"/>
              <a:t>			r1(b)   </a:t>
            </a:r>
          </a:p>
          <a:p>
            <a:pPr>
              <a:buNone/>
            </a:pPr>
            <a:r>
              <a:rPr lang="en-US" dirty="0" smtClean="0"/>
              <a:t>			w1(b)</a:t>
            </a:r>
          </a:p>
          <a:p>
            <a:pPr>
              <a:buNone/>
            </a:pPr>
            <a:r>
              <a:rPr lang="en-US" dirty="0" smtClean="0"/>
              <a:t>					r2(b)   </a:t>
            </a:r>
          </a:p>
          <a:p>
            <a:pPr>
              <a:buNone/>
            </a:pPr>
            <a:r>
              <a:rPr lang="en-US" dirty="0" smtClean="0"/>
              <a:t>					w2(b)</a:t>
            </a:r>
          </a:p>
          <a:p>
            <a:pPr>
              <a:buNone/>
            </a:pPr>
            <a:r>
              <a:rPr lang="en-US" dirty="0" smtClean="0"/>
              <a:t>is conflict serializable as it is conflict equivalent to the serial schedule</a:t>
            </a:r>
          </a:p>
          <a:p>
            <a:r>
              <a:rPr lang="en-US" dirty="0" smtClean="0"/>
              <a:t>T1T2 : r1(a)  w1(a)  r1(b)  w1(b)  r2(a)  w2(a)  r2(b)  w2(b)</a:t>
            </a:r>
          </a:p>
          <a:p>
            <a:r>
              <a:rPr lang="en-US" dirty="0" smtClean="0"/>
              <a:t>It is not required to be conflict equivalent to T2T1 as well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3800" y="1219200"/>
            <a:ext cx="7620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16764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1600" y="25908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34290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600" y="43434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Example (Contd.)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 :		 r1(a)  w2(a)  w1(a)</a:t>
            </a:r>
          </a:p>
          <a:p>
            <a:r>
              <a:rPr lang="en-US" dirty="0" smtClean="0"/>
              <a:t>S</a:t>
            </a:r>
            <a:r>
              <a:rPr lang="pt-BR" dirty="0" smtClean="0"/>
              <a:t>		    T1		   T2</a:t>
            </a:r>
          </a:p>
          <a:p>
            <a:pPr>
              <a:buNone/>
            </a:pPr>
            <a:r>
              <a:rPr lang="pt-BR" dirty="0" smtClean="0"/>
              <a:t>			 </a:t>
            </a:r>
            <a:r>
              <a:rPr lang="en-US" dirty="0" smtClean="0"/>
              <a:t>r1(a) 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pt-BR" dirty="0" smtClean="0"/>
              <a:t>		</a:t>
            </a:r>
          </a:p>
          <a:p>
            <a:pPr>
              <a:buNone/>
            </a:pPr>
            <a:r>
              <a:rPr lang="en-US" dirty="0" smtClean="0"/>
              <a:t>					 w2(a)</a:t>
            </a:r>
          </a:p>
          <a:p>
            <a:pPr>
              <a:buNone/>
            </a:pPr>
            <a:r>
              <a:rPr lang="en-US" dirty="0" smtClean="0"/>
              <a:t>			w1(a)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r>
              <a:rPr lang="en-US" dirty="0" smtClean="0"/>
              <a:t>is not conflict serializable as it is not conflict equivalent to either of the two serial schedules T1T2 and T2T1</a:t>
            </a:r>
          </a:p>
          <a:p>
            <a:r>
              <a:rPr lang="en-US" dirty="0" smtClean="0"/>
              <a:t>TIT2: 	r1(a)  w1(a)  w2(a)</a:t>
            </a:r>
          </a:p>
          <a:p>
            <a:r>
              <a:rPr lang="en-US" dirty="0" smtClean="0"/>
              <a:t>T2T1: 	 w2(a)  r1(a)  w1(a)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3800" y="1219200"/>
            <a:ext cx="7620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16764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22860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35814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View Serializability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schedules are </a:t>
            </a:r>
            <a:r>
              <a:rPr lang="en-US" dirty="0" smtClean="0">
                <a:solidFill>
                  <a:srgbClr val="FF0000"/>
                </a:solidFill>
              </a:rPr>
              <a:t>view equivalent </a:t>
            </a:r>
            <a:r>
              <a:rPr lang="en-US" dirty="0" smtClean="0"/>
              <a:t>if the reads in them get the same</a:t>
            </a:r>
          </a:p>
          <a:p>
            <a:pPr>
              <a:buNone/>
            </a:pPr>
            <a:r>
              <a:rPr lang="en-US" dirty="0" smtClean="0"/>
              <a:t>	“view”, i.e., they read the value produced by the same write operation</a:t>
            </a:r>
          </a:p>
          <a:p>
            <a:r>
              <a:rPr lang="en-US" dirty="0" smtClean="0"/>
              <a:t>Formally, two schedules S and S’ are </a:t>
            </a:r>
            <a:r>
              <a:rPr lang="en-US" dirty="0" smtClean="0">
                <a:solidFill>
                  <a:srgbClr val="FF0000"/>
                </a:solidFill>
              </a:rPr>
              <a:t>view equivalent </a:t>
            </a:r>
            <a:r>
              <a:rPr lang="en-US" dirty="0" smtClean="0"/>
              <a:t>if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1.For each data item x, if a transaction T reads the initial value of x in S,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   it reads the same initial value of x in S’ as well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2.For each data item x, if a transaction T writes the final value of x in S,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    it writes the final value of a in S’ as well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3. If transaction Ti reads the value of data item x produced by write    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action of transaction Tj in S, it must read the value written by Tj in S’ 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as well</a:t>
            </a:r>
          </a:p>
          <a:p>
            <a:r>
              <a:rPr lang="en-US" dirty="0" smtClean="0"/>
              <a:t>A schedule S is</a:t>
            </a:r>
            <a:r>
              <a:rPr lang="en-US" dirty="0" smtClean="0">
                <a:solidFill>
                  <a:srgbClr val="FF0000"/>
                </a:solidFill>
              </a:rPr>
              <a:t> view serializable </a:t>
            </a:r>
            <a:r>
              <a:rPr lang="en-US" dirty="0" smtClean="0"/>
              <a:t>if it is view equivalent to a serial</a:t>
            </a:r>
          </a:p>
          <a:p>
            <a:pPr>
              <a:buNone/>
            </a:pPr>
            <a:r>
              <a:rPr lang="en-US" dirty="0" smtClean="0"/>
              <a:t>	schedule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Example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 :  r1(a)  w1(a)   r2(a)   w2(a)  r1(b)  w1(b)  r2(b)  w2(b)</a:t>
            </a:r>
          </a:p>
          <a:p>
            <a:r>
              <a:rPr lang="en-US" dirty="0" smtClean="0"/>
              <a:t>S</a:t>
            </a:r>
            <a:r>
              <a:rPr lang="pt-BR" dirty="0" smtClean="0"/>
              <a:t>		    T1		   T2</a:t>
            </a:r>
          </a:p>
          <a:p>
            <a:pPr>
              <a:buNone/>
            </a:pPr>
            <a:r>
              <a:rPr lang="pt-BR" dirty="0" smtClean="0"/>
              <a:t>			 </a:t>
            </a:r>
            <a:r>
              <a:rPr lang="en-US" dirty="0" smtClean="0"/>
              <a:t>r1(a)  </a:t>
            </a:r>
          </a:p>
          <a:p>
            <a:pPr>
              <a:buNone/>
            </a:pPr>
            <a:r>
              <a:rPr lang="en-US" dirty="0" smtClean="0"/>
              <a:t>			w1(a) </a:t>
            </a:r>
            <a:r>
              <a:rPr lang="pt-BR" dirty="0" smtClean="0"/>
              <a:t>		</a:t>
            </a:r>
          </a:p>
          <a:p>
            <a:pPr>
              <a:buNone/>
            </a:pPr>
            <a:r>
              <a:rPr lang="en-US" dirty="0" smtClean="0"/>
              <a:t>					  r2(a)</a:t>
            </a:r>
          </a:p>
          <a:p>
            <a:pPr>
              <a:buNone/>
            </a:pPr>
            <a:r>
              <a:rPr lang="en-US" dirty="0" smtClean="0"/>
              <a:t>				               w2(a)</a:t>
            </a:r>
          </a:p>
          <a:p>
            <a:pPr>
              <a:buNone/>
            </a:pPr>
            <a:r>
              <a:rPr lang="en-US" dirty="0" smtClean="0"/>
              <a:t>			r1(b)   </a:t>
            </a:r>
          </a:p>
          <a:p>
            <a:pPr>
              <a:buNone/>
            </a:pPr>
            <a:r>
              <a:rPr lang="en-US" dirty="0" smtClean="0"/>
              <a:t>			w1(b)</a:t>
            </a:r>
          </a:p>
          <a:p>
            <a:pPr>
              <a:buNone/>
            </a:pPr>
            <a:r>
              <a:rPr lang="en-US" dirty="0" smtClean="0"/>
              <a:t>					r2(b)   </a:t>
            </a:r>
          </a:p>
          <a:p>
            <a:pPr>
              <a:buNone/>
            </a:pPr>
            <a:r>
              <a:rPr lang="en-US" dirty="0" smtClean="0"/>
              <a:t>					w2(b)</a:t>
            </a:r>
          </a:p>
          <a:p>
            <a:pPr>
              <a:buNone/>
            </a:pPr>
            <a:r>
              <a:rPr lang="en-US" dirty="0" smtClean="0"/>
              <a:t>is view serializable as it is view equivalent to the serial schedule</a:t>
            </a:r>
          </a:p>
          <a:p>
            <a:r>
              <a:rPr lang="en-US" dirty="0" smtClean="0"/>
              <a:t>T1T2 : r1(a)  w1(a)  r1(b)  w1(b)  r2(a)  w2(a)  r2(b)  w2(b)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733800" y="1219200"/>
            <a:ext cx="762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16764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1600" y="26670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7800" y="35814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47800" y="44958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Example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S: r1(a)  w2(a)  w1(a)  w3(a)</a:t>
            </a:r>
          </a:p>
          <a:p>
            <a:pPr>
              <a:buNone/>
            </a:pPr>
            <a:r>
              <a:rPr lang="en-US" dirty="0" smtClean="0"/>
              <a:t>	is view serializable as it is view equivalent to the serial schedule</a:t>
            </a:r>
          </a:p>
          <a:p>
            <a:pPr>
              <a:buNone/>
            </a:pPr>
            <a:r>
              <a:rPr lang="en-US" dirty="0" smtClean="0"/>
              <a:t>	T1T2T3 : r1(a)w1(a)w2(a)w3(a)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S: r1(a) w2(a) w1(a)</a:t>
            </a:r>
          </a:p>
          <a:p>
            <a:pPr>
              <a:buNone/>
            </a:pPr>
            <a:r>
              <a:rPr lang="en-US" dirty="0" smtClean="0"/>
              <a:t>	is not view serializable as it is not view equivalent to either of the two </a:t>
            </a:r>
            <a:r>
              <a:rPr lang="de-DE" dirty="0" smtClean="0"/>
              <a:t>serial schedules </a:t>
            </a:r>
          </a:p>
          <a:p>
            <a:r>
              <a:rPr lang="de-DE" dirty="0" smtClean="0"/>
              <a:t>	T1T2 (</a:t>
            </a:r>
            <a:r>
              <a:rPr lang="de-DE" dirty="0" smtClean="0">
                <a:solidFill>
                  <a:srgbClr val="FF0000"/>
                </a:solidFill>
              </a:rPr>
              <a:t>final writes are not same</a:t>
            </a:r>
            <a:r>
              <a:rPr lang="de-DE" dirty="0" smtClean="0"/>
              <a:t>) and </a:t>
            </a:r>
          </a:p>
          <a:p>
            <a:r>
              <a:rPr lang="de-DE" dirty="0" smtClean="0"/>
              <a:t>         T2T1 (</a:t>
            </a:r>
            <a:r>
              <a:rPr lang="de-DE" dirty="0" smtClean="0">
                <a:solidFill>
                  <a:srgbClr val="FF0000"/>
                </a:solidFill>
              </a:rPr>
              <a:t>T1 is not reading the same initial value of object a in both the schedules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Transaction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077200" cy="4953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Active</a:t>
            </a:r>
            <a:r>
              <a:rPr lang="en-US" sz="1800" dirty="0" smtClean="0"/>
              <a:t>: transaction is executing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Partially committed</a:t>
            </a:r>
            <a:r>
              <a:rPr lang="en-US" sz="1800" dirty="0" smtClean="0"/>
              <a:t>: after last statement has been executed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Failed</a:t>
            </a:r>
            <a:r>
              <a:rPr lang="en-US" sz="1800" dirty="0" smtClean="0"/>
              <a:t>: when execution cannot proceed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Committed</a:t>
            </a:r>
            <a:r>
              <a:rPr lang="en-US" sz="1800" dirty="0" smtClean="0"/>
              <a:t>: after successful completion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Aborted</a:t>
            </a:r>
            <a:r>
              <a:rPr lang="en-US" sz="1800" dirty="0" smtClean="0"/>
              <a:t>: transaction has been rolled back and it has been ensured that there is no effect of the transaction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19400"/>
            <a:ext cx="53625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Relationship between View and Conflict Serializability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Every conflict serializable schedule is view serializable, but not vice</a:t>
            </a:r>
          </a:p>
          <a:p>
            <a:pPr>
              <a:buNone/>
            </a:pPr>
            <a:r>
              <a:rPr lang="en-US" dirty="0" smtClean="0"/>
              <a:t>	versa</a:t>
            </a:r>
          </a:p>
          <a:p>
            <a:r>
              <a:rPr lang="en-US" dirty="0" smtClean="0"/>
              <a:t>Conflict Serializability is stricter than View Serializability</a:t>
            </a:r>
          </a:p>
          <a:p>
            <a:r>
              <a:rPr lang="en-US" dirty="0" smtClean="0"/>
              <a:t>They are same under the </a:t>
            </a:r>
            <a:r>
              <a:rPr lang="en-US" dirty="0" smtClean="0">
                <a:solidFill>
                  <a:srgbClr val="FF0000"/>
                </a:solidFill>
              </a:rPr>
              <a:t>constrained write assumption</a:t>
            </a:r>
          </a:p>
          <a:p>
            <a:r>
              <a:rPr lang="en-US" dirty="0" smtClean="0"/>
              <a:t>In this assumption, every write of a data item x is constrained by the</a:t>
            </a:r>
          </a:p>
          <a:p>
            <a:pPr>
              <a:buNone/>
            </a:pPr>
            <a:r>
              <a:rPr lang="en-US" dirty="0" smtClean="0"/>
              <a:t>	value of x it has read </a:t>
            </a:r>
          </a:p>
          <a:p>
            <a:pPr lvl="1"/>
            <a:r>
              <a:rPr lang="en-US" dirty="0" smtClean="0"/>
              <a:t>write(f(read(x)))</a:t>
            </a:r>
          </a:p>
          <a:p>
            <a:r>
              <a:rPr lang="en-US" dirty="0" smtClean="0"/>
              <a:t>With unconstrained writes (</a:t>
            </a:r>
            <a:r>
              <a:rPr lang="en-US" dirty="0" smtClean="0">
                <a:solidFill>
                  <a:srgbClr val="FF0000"/>
                </a:solidFill>
              </a:rPr>
              <a:t>blind writes</a:t>
            </a:r>
            <a:r>
              <a:rPr lang="en-US" dirty="0" smtClean="0"/>
              <a:t>), a schedule that is view</a:t>
            </a:r>
          </a:p>
          <a:p>
            <a:pPr>
              <a:buNone/>
            </a:pPr>
            <a:r>
              <a:rPr lang="en-US" dirty="0" smtClean="0"/>
              <a:t>	serializable is not necessarily conflict serializable</a:t>
            </a:r>
          </a:p>
          <a:p>
            <a:pPr lvl="1"/>
            <a:r>
              <a:rPr lang="en-US" dirty="0" smtClean="0"/>
              <a:t>Blind writes: writes to a data item without reading it</a:t>
            </a:r>
          </a:p>
          <a:p>
            <a:r>
              <a:rPr lang="en-US" dirty="0" smtClean="0"/>
              <a:t>Every view serializable schedule that is not conflict serializable must</a:t>
            </a:r>
          </a:p>
          <a:p>
            <a:pPr>
              <a:buNone/>
            </a:pPr>
            <a:r>
              <a:rPr lang="en-US" dirty="0" smtClean="0"/>
              <a:t>	have blind writes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Example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S: 	r1(a)  w2(a)  w1(a)  w3(a)</a:t>
            </a:r>
          </a:p>
          <a:p>
            <a:pPr>
              <a:buNone/>
            </a:pPr>
            <a:r>
              <a:rPr lang="en-US" dirty="0" smtClean="0"/>
              <a:t>	is view serializable as it is view equivalent to the serial schedule</a:t>
            </a:r>
          </a:p>
          <a:p>
            <a:pPr>
              <a:buNone/>
            </a:pPr>
            <a:r>
              <a:rPr lang="en-US" dirty="0" smtClean="0"/>
              <a:t>	T1T2T3 : r1(a)w1(a)w2(a)w3(a)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 it is not conflict serializable, because it is not conflict equivalent</a:t>
            </a:r>
          </a:p>
          <a:p>
            <a:pPr>
              <a:buNone/>
            </a:pPr>
            <a:r>
              <a:rPr lang="en-US" dirty="0" smtClean="0"/>
              <a:t>to any serial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Testing For Serializability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</a:t>
            </a:r>
            <a:r>
              <a:rPr lang="en-US" sz="3200" dirty="0" smtClean="0">
                <a:solidFill>
                  <a:srgbClr val="FF0000"/>
                </a:solidFill>
              </a:rPr>
              <a:t>precedence graph </a:t>
            </a:r>
            <a:r>
              <a:rPr lang="en-US" sz="3200" dirty="0" smtClean="0"/>
              <a:t>for the schedule</a:t>
            </a:r>
          </a:p>
          <a:p>
            <a:r>
              <a:rPr lang="en-US" sz="3200" dirty="0" smtClean="0"/>
              <a:t>Directed graph where each transaction is a vertex</a:t>
            </a:r>
          </a:p>
          <a:p>
            <a:r>
              <a:rPr lang="en-US" sz="3200" dirty="0" smtClean="0"/>
              <a:t>An edge from transaction Ti to Tj exists if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w</a:t>
            </a:r>
            <a:r>
              <a:rPr lang="en-US" sz="3200" baseline="-25000" dirty="0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(x) precedes r</a:t>
            </a:r>
            <a:r>
              <a:rPr lang="en-US" sz="3200" baseline="-25000" dirty="0" smtClean="0">
                <a:solidFill>
                  <a:srgbClr val="0070C0"/>
                </a:solidFill>
              </a:rPr>
              <a:t>j</a:t>
            </a:r>
            <a:r>
              <a:rPr lang="en-US" sz="3200" dirty="0" smtClean="0">
                <a:solidFill>
                  <a:srgbClr val="0070C0"/>
                </a:solidFill>
              </a:rPr>
              <a:t>(x), or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r</a:t>
            </a:r>
            <a:r>
              <a:rPr lang="en-US" sz="3200" baseline="-25000" dirty="0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(x) precedes w</a:t>
            </a:r>
            <a:r>
              <a:rPr lang="en-US" sz="3200" baseline="-25000" dirty="0" smtClean="0">
                <a:solidFill>
                  <a:srgbClr val="0070C0"/>
                </a:solidFill>
              </a:rPr>
              <a:t>j</a:t>
            </a:r>
            <a:r>
              <a:rPr lang="en-US" sz="3200" dirty="0" smtClean="0">
                <a:solidFill>
                  <a:srgbClr val="0070C0"/>
                </a:solidFill>
              </a:rPr>
              <a:t>(x), or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w</a:t>
            </a:r>
            <a:r>
              <a:rPr lang="en-US" sz="3200" baseline="-25000" dirty="0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(x) precedes w</a:t>
            </a:r>
            <a:r>
              <a:rPr lang="en-US" sz="3200" baseline="-25000" dirty="0" smtClean="0">
                <a:solidFill>
                  <a:srgbClr val="0070C0"/>
                </a:solidFill>
              </a:rPr>
              <a:t>j</a:t>
            </a:r>
            <a:r>
              <a:rPr lang="en-US" sz="3200" dirty="0" smtClean="0">
                <a:solidFill>
                  <a:srgbClr val="0070C0"/>
                </a:solidFill>
              </a:rPr>
              <a:t>(x) </a:t>
            </a:r>
          </a:p>
          <a:p>
            <a:r>
              <a:rPr lang="en-US" sz="3200" dirty="0" smtClean="0"/>
              <a:t>A schedule is conflict serializable if and only if its precedence graph is acyclic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Precedence Graph Example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305800" cy="5410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pt-BR" sz="3000" dirty="0" smtClean="0"/>
              <a:t>			 </a:t>
            </a:r>
            <a:r>
              <a:rPr lang="pt-BR" sz="2000" dirty="0" smtClean="0"/>
              <a:t>T1		   T2	          T3</a:t>
            </a:r>
          </a:p>
          <a:p>
            <a:pPr>
              <a:buNone/>
            </a:pPr>
            <a:r>
              <a:rPr lang="pt-BR" sz="2000" dirty="0" smtClean="0"/>
              <a:t>			 </a:t>
            </a:r>
            <a:r>
              <a:rPr lang="en-US" sz="2000" dirty="0" smtClean="0"/>
              <a:t>R(A)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	</a:t>
            </a:r>
            <a:r>
              <a:rPr lang="pt-BR" sz="2000" dirty="0" smtClean="0"/>
              <a:t>		W(A)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/>
              <a:t>					commit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	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</a:t>
            </a:r>
            <a:r>
              <a:rPr lang="pt-BR" sz="2000" dirty="0" smtClean="0"/>
              <a:t>W(A)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/>
              <a:t>			commit				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/>
              <a:t>						       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/>
              <a:t>						         W(A)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/>
              <a:t>					                       commit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000" dirty="0" smtClean="0"/>
              <a:t>	  </a:t>
            </a:r>
          </a:p>
          <a:p>
            <a:pPr>
              <a:buNone/>
            </a:pPr>
            <a:r>
              <a:rPr lang="en-US" sz="3200" dirty="0" smtClean="0"/>
              <a:t>			 </a:t>
            </a:r>
          </a:p>
          <a:p>
            <a:pPr>
              <a:buNone/>
            </a:pPr>
            <a:r>
              <a:rPr lang="en-US" sz="3200" dirty="0" smtClean="0"/>
              <a:t>					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2171700" y="2324100"/>
            <a:ext cx="320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47800" y="12192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3619500" y="2324100"/>
            <a:ext cx="320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22860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15240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31242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191000"/>
            <a:ext cx="2066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Precedence Graph Example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305800" cy="5410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pt-BR" sz="3000" dirty="0" smtClean="0"/>
              <a:t>		</a:t>
            </a:r>
            <a:endParaRPr lang="pt-BR" sz="2000" dirty="0" smtClean="0"/>
          </a:p>
          <a:p>
            <a:pPr>
              <a:buNone/>
            </a:pPr>
            <a:r>
              <a:rPr lang="en-US" sz="2000" dirty="0" smtClean="0"/>
              <a:t>	  </a:t>
            </a:r>
          </a:p>
          <a:p>
            <a:pPr>
              <a:buNone/>
            </a:pPr>
            <a:r>
              <a:rPr lang="en-US" sz="3200" dirty="0" smtClean="0"/>
              <a:t>			 </a:t>
            </a:r>
          </a:p>
          <a:p>
            <a:pPr>
              <a:buNone/>
            </a:pPr>
            <a:r>
              <a:rPr lang="en-US" sz="3200" dirty="0" smtClean="0"/>
              <a:t>					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514600"/>
            <a:ext cx="1933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19200"/>
            <a:ext cx="22288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Precedence Graph Example 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305800" cy="5410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pt-BR" sz="3000" dirty="0" smtClean="0"/>
              <a:t>		</a:t>
            </a:r>
            <a:endParaRPr lang="pt-BR" sz="2000" dirty="0" smtClean="0"/>
          </a:p>
          <a:p>
            <a:pPr>
              <a:buNone/>
            </a:pPr>
            <a:r>
              <a:rPr lang="en-US" sz="2000" dirty="0" smtClean="0"/>
              <a:t>	  </a:t>
            </a:r>
          </a:p>
          <a:p>
            <a:pPr>
              <a:buNone/>
            </a:pPr>
            <a:r>
              <a:rPr lang="en-US" sz="3200" dirty="0" smtClean="0"/>
              <a:t>			 </a:t>
            </a:r>
          </a:p>
          <a:p>
            <a:pPr>
              <a:buNone/>
            </a:pPr>
            <a:r>
              <a:rPr lang="en-US" sz="3200" dirty="0" smtClean="0"/>
              <a:t>					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133600"/>
            <a:ext cx="2162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2971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Recoverable Schedule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Conflict and View Serializability do not address failures</a:t>
            </a:r>
          </a:p>
          <a:p>
            <a:r>
              <a:rPr lang="en-US" dirty="0" smtClean="0"/>
              <a:t>Order of commits and aborts are important</a:t>
            </a:r>
          </a:p>
          <a:p>
            <a:r>
              <a:rPr lang="en-US" dirty="0" smtClean="0"/>
              <a:t>A schedule is called a </a:t>
            </a:r>
            <a:r>
              <a:rPr lang="en-US" dirty="0" smtClean="0">
                <a:solidFill>
                  <a:srgbClr val="FF0000"/>
                </a:solidFill>
              </a:rPr>
              <a:t>recoverable schedule </a:t>
            </a:r>
            <a:r>
              <a:rPr lang="en-US" dirty="0" smtClean="0"/>
              <a:t>if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 transaction Ti reads a data item previously written by Tj , and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   Tj commits </a:t>
            </a:r>
            <a:r>
              <a:rPr lang="en-US" b="1" dirty="0" smtClean="0">
                <a:solidFill>
                  <a:srgbClr val="0070C0"/>
                </a:solidFill>
              </a:rPr>
              <a:t>before</a:t>
            </a:r>
            <a:r>
              <a:rPr lang="en-US" dirty="0" smtClean="0">
                <a:solidFill>
                  <a:srgbClr val="0070C0"/>
                </a:solidFill>
              </a:rPr>
              <a:t> Ti commits</a:t>
            </a:r>
          </a:p>
          <a:p>
            <a:r>
              <a:rPr lang="en-US" dirty="0" smtClean="0"/>
              <a:t>Consider  S: r1(a)  w1(a)  r2(a)  r1(b)</a:t>
            </a:r>
          </a:p>
          <a:p>
            <a:r>
              <a:rPr lang="en-US" dirty="0" smtClean="0"/>
              <a:t>If  T</a:t>
            </a:r>
            <a:r>
              <a:rPr lang="en-US" sz="1700" dirty="0" smtClean="0"/>
              <a:t>2</a:t>
            </a:r>
            <a:r>
              <a:rPr lang="en-US" dirty="0" smtClean="0"/>
              <a:t> commits just after r2(a), i.e., if the schedule is</a:t>
            </a:r>
          </a:p>
          <a:p>
            <a:pPr>
              <a:buNone/>
            </a:pPr>
            <a:r>
              <a:rPr lang="en-US" dirty="0" smtClean="0"/>
              <a:t>	S: r1(a)   w1(a)  r2(a)  c2   r1(b)   a1, then it is not recoverable</a:t>
            </a:r>
          </a:p>
          <a:p>
            <a:pPr lvl="2"/>
            <a:r>
              <a:rPr lang="en-US" dirty="0" smtClean="0"/>
              <a:t>If T</a:t>
            </a:r>
            <a:r>
              <a:rPr lang="en-US" sz="1300" dirty="0" smtClean="0"/>
              <a:t>1</a:t>
            </a:r>
            <a:r>
              <a:rPr lang="en-US" dirty="0" smtClean="0"/>
              <a:t> crashes, then w1(a) is undone, but T</a:t>
            </a:r>
            <a:r>
              <a:rPr lang="en-US" sz="1100" dirty="0" smtClean="0"/>
              <a:t>2</a:t>
            </a:r>
            <a:r>
              <a:rPr lang="en-US" dirty="0" smtClean="0"/>
              <a:t> has already read a wrong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value of a and committed </a:t>
            </a:r>
          </a:p>
          <a:p>
            <a:r>
              <a:rPr lang="en-US" dirty="0" smtClean="0"/>
              <a:t>Therefore, to make it recoverable, the schedule should be</a:t>
            </a:r>
          </a:p>
          <a:p>
            <a:pPr>
              <a:buNone/>
            </a:pPr>
            <a:r>
              <a:rPr lang="en-US" dirty="0" smtClean="0"/>
              <a:t>	S: r1(a)  w1(a)  r2(a)   r1(b)   c1  c2</a:t>
            </a:r>
          </a:p>
          <a:p>
            <a:pPr lvl="2"/>
            <a:r>
              <a:rPr lang="en-US" dirty="0" smtClean="0"/>
              <a:t>If T1 aborts, T2 can also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Cascading Rollbacks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In recoverable schedules, a single transaction failure may lead to a</a:t>
            </a:r>
          </a:p>
          <a:p>
            <a:pPr>
              <a:buNone/>
            </a:pPr>
            <a:r>
              <a:rPr lang="en-US" dirty="0" smtClean="0"/>
              <a:t>	series of rollbacks of other transactions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dirty="0" smtClean="0">
                <a:solidFill>
                  <a:srgbClr val="FF0000"/>
                </a:solidFill>
              </a:rPr>
              <a:t>cascading rollbacks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cascading aborts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Consider , S: r1(a)  w1(a)  r2(a)   w2(a)  r3(a)   r1(b)   a1   c2  c3</a:t>
            </a:r>
          </a:p>
          <a:p>
            <a:pPr lvl="1"/>
            <a:r>
              <a:rPr lang="en-US" dirty="0" smtClean="0"/>
              <a:t>It is recoverable</a:t>
            </a:r>
          </a:p>
          <a:p>
            <a:pPr lvl="1"/>
            <a:r>
              <a:rPr lang="en-US" dirty="0" smtClean="0"/>
              <a:t>However, if T1 fails, T2 and T3 must abort as well</a:t>
            </a:r>
          </a:p>
          <a:p>
            <a:r>
              <a:rPr lang="en-US" dirty="0" smtClean="0"/>
              <a:t>Not preferable as lot of work is undone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Cascadeless  Schedule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Cascading rollbacks are eliminated</a:t>
            </a:r>
          </a:p>
          <a:p>
            <a:r>
              <a:rPr lang="en-US" dirty="0" smtClean="0"/>
              <a:t>A schedule is called a </a:t>
            </a:r>
            <a:r>
              <a:rPr lang="en-US" dirty="0" smtClean="0">
                <a:solidFill>
                  <a:srgbClr val="FF0000"/>
                </a:solidFill>
              </a:rPr>
              <a:t>cascadeless schedule </a:t>
            </a:r>
            <a:r>
              <a:rPr lang="en-US" dirty="0" smtClean="0"/>
              <a:t>if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 transaction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reads a data item previously written by Tj , and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Tj commits before Ti reads</a:t>
            </a:r>
          </a:p>
          <a:p>
            <a:r>
              <a:rPr lang="en-US" dirty="0" smtClean="0"/>
              <a:t>Consider  S: r1(a)  w1(a)   r2(a)  r1(b)  a1  c2</a:t>
            </a:r>
          </a:p>
          <a:p>
            <a:r>
              <a:rPr lang="en-US" dirty="0" smtClean="0"/>
              <a:t>It is not cascadeless as T2 reads ‘a’ written by T1 before T1 commits</a:t>
            </a:r>
          </a:p>
          <a:p>
            <a:r>
              <a:rPr lang="en-US" dirty="0" smtClean="0"/>
              <a:t>Therefore, to make it cascadeless, the schedule should be</a:t>
            </a:r>
          </a:p>
          <a:p>
            <a:pPr lvl="1"/>
            <a:r>
              <a:rPr lang="en-US" dirty="0" smtClean="0"/>
              <a:t>S: r1(a)  w1(a)  r1(b)  c1  r2(a)  c2</a:t>
            </a:r>
          </a:p>
          <a:p>
            <a:r>
              <a:rPr lang="en-US" dirty="0" smtClean="0"/>
              <a:t>No completed transaction needs to be rolled back</a:t>
            </a:r>
          </a:p>
          <a:p>
            <a:r>
              <a:rPr lang="en-US" b="1" i="1" dirty="0" smtClean="0"/>
              <a:t>Every cascadeless schedule is recoverable, but not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Strict  Schedule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Problem of writes remains in the sense that a later transaction may overwrite an uncommitted write</a:t>
            </a:r>
          </a:p>
          <a:p>
            <a:r>
              <a:rPr lang="en-US" dirty="0" smtClean="0"/>
              <a:t>A schedule is called a </a:t>
            </a:r>
            <a:r>
              <a:rPr lang="en-US" dirty="0" smtClean="0">
                <a:solidFill>
                  <a:srgbClr val="FF0000"/>
                </a:solidFill>
              </a:rPr>
              <a:t>strict schedule </a:t>
            </a:r>
            <a:r>
              <a:rPr lang="en-US" dirty="0" smtClean="0"/>
              <a:t>if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 transaction Ti reads or writes a data item previously written by Tj , and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Tj commits before Ti reads or writes</a:t>
            </a:r>
          </a:p>
          <a:p>
            <a:r>
              <a:rPr lang="en-US" dirty="0" smtClean="0"/>
              <a:t>Consider  S: r1(a)  w1(a)  w2(a)  r1(b)  a1  c2</a:t>
            </a:r>
          </a:p>
          <a:p>
            <a:r>
              <a:rPr lang="en-US" dirty="0" smtClean="0"/>
              <a:t>It is not strict as T2 writes a written by T1 before T1 commits</a:t>
            </a:r>
          </a:p>
          <a:p>
            <a:r>
              <a:rPr lang="en-US" dirty="0" smtClean="0"/>
              <a:t>Therefore, to make it strict, the schedule should be</a:t>
            </a:r>
          </a:p>
          <a:p>
            <a:pPr lvl="1"/>
            <a:r>
              <a:rPr lang="en-US" dirty="0" smtClean="0"/>
              <a:t>S: r1(a)  w1(a)   r1(b)  c1  w2(a)  c2</a:t>
            </a:r>
          </a:p>
          <a:p>
            <a:r>
              <a:rPr lang="en-US" b="1" i="1" dirty="0" smtClean="0"/>
              <a:t>Every strict schedule is cascadeless, but not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Transaction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transaction is a logical unit of a program that reads and writes</a:t>
            </a:r>
          </a:p>
          <a:p>
            <a:pPr>
              <a:buNone/>
            </a:pPr>
            <a:r>
              <a:rPr lang="en-US" dirty="0" smtClean="0"/>
              <a:t>	various named data items</a:t>
            </a:r>
          </a:p>
          <a:p>
            <a:r>
              <a:rPr lang="en-US" dirty="0" smtClean="0"/>
              <a:t>Thus, a database is simply a collection of named items</a:t>
            </a:r>
          </a:p>
          <a:p>
            <a:r>
              <a:rPr lang="en-US" dirty="0" smtClean="0"/>
              <a:t>Granularity of data: field, record, block, relation</a:t>
            </a:r>
          </a:p>
          <a:p>
            <a:r>
              <a:rPr lang="en-US" dirty="0" smtClean="0"/>
              <a:t>Transaction concepts are independent of granularity</a:t>
            </a:r>
          </a:p>
          <a:p>
            <a:r>
              <a:rPr lang="en-US" dirty="0" smtClean="0"/>
              <a:t>Two basic operations: read and write</a:t>
            </a:r>
          </a:p>
          <a:p>
            <a:pPr lvl="1"/>
            <a:r>
              <a:rPr lang="en-US" dirty="0" smtClean="0"/>
              <a:t>read(x): reads a database item named x</a:t>
            </a:r>
          </a:p>
          <a:p>
            <a:pPr lvl="1"/>
            <a:r>
              <a:rPr lang="en-US" dirty="0" smtClean="0"/>
              <a:t>write(x): writes to a database item named x</a:t>
            </a:r>
          </a:p>
          <a:p>
            <a:r>
              <a:rPr lang="en-US" dirty="0" smtClean="0"/>
              <a:t>Conflicts with read and write</a:t>
            </a:r>
          </a:p>
          <a:p>
            <a:pPr lvl="1"/>
            <a:r>
              <a:rPr lang="en-US" sz="1900" dirty="0" smtClean="0"/>
              <a:t>RAW: read-after-write/ Reading uncommitted data/ WR conflict/Dirty Read</a:t>
            </a:r>
          </a:p>
          <a:p>
            <a:pPr lvl="1"/>
            <a:r>
              <a:rPr lang="en-US" sz="1900" dirty="0" smtClean="0"/>
              <a:t>WAR: write-after-read/ Unrepeatable reads/RW conflict/Incorrect summary</a:t>
            </a:r>
          </a:p>
          <a:p>
            <a:pPr lvl="1"/>
            <a:r>
              <a:rPr lang="en-US" sz="1900" dirty="0" smtClean="0"/>
              <a:t>WAW: write-after-write/Overwriting uncommitted data/WW conflict/Lost update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Relationship between schedules</a:t>
            </a:r>
            <a:endParaRPr lang="en-US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696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5334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>Problems in transactions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Temporary update or Dirty read</a:t>
            </a:r>
            <a:r>
              <a:rPr lang="en-US" sz="2000" dirty="0" smtClean="0"/>
              <a:t>: A transaction updates and then fails; another transaction reads it before it is reverted to original value</a:t>
            </a:r>
          </a:p>
          <a:p>
            <a:pPr algn="ctr">
              <a:buNone/>
            </a:pPr>
            <a:r>
              <a:rPr lang="en-US" sz="2000" dirty="0" smtClean="0"/>
              <a:t>OR</a:t>
            </a:r>
          </a:p>
          <a:p>
            <a:r>
              <a:rPr lang="en-US" sz="2000" dirty="0" smtClean="0"/>
              <a:t>A transaction works of the data whose entire </a:t>
            </a:r>
            <a:r>
              <a:rPr lang="en-US" sz="2000" dirty="0" err="1" smtClean="0"/>
              <a:t>updation</a:t>
            </a:r>
            <a:r>
              <a:rPr lang="en-US" sz="2000" dirty="0" smtClean="0"/>
              <a:t> is not complete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sz="2000" dirty="0" smtClean="0"/>
              <a:t>T1			T2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</a:t>
            </a:r>
            <a:r>
              <a:rPr lang="pt-BR" sz="2000" dirty="0" smtClean="0"/>
              <a:t> r(A)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		</a:t>
            </a:r>
            <a:r>
              <a:rPr lang="pt-BR" sz="2000" dirty="0" smtClean="0"/>
              <a:t> w(A)</a:t>
            </a:r>
            <a:endParaRPr lang="en-US" sz="2000" dirty="0" smtClean="0"/>
          </a:p>
          <a:p>
            <a:pPr lvl="8">
              <a:spcBef>
                <a:spcPts val="0"/>
              </a:spcBef>
              <a:buNone/>
            </a:pPr>
            <a:r>
              <a:rPr lang="pt-BR" sz="2000" dirty="0" smtClean="0"/>
              <a:t>			  r(A)</a:t>
            </a:r>
          </a:p>
          <a:p>
            <a:pPr lvl="8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		 </a:t>
            </a:r>
            <a:r>
              <a:rPr lang="pt-BR" sz="2000" dirty="0" smtClean="0"/>
              <a:t> w(A)</a:t>
            </a:r>
          </a:p>
          <a:p>
            <a:pPr lvl="8">
              <a:spcBef>
                <a:spcPts val="0"/>
              </a:spcBef>
              <a:buNone/>
            </a:pPr>
            <a:r>
              <a:rPr lang="pt-BR" sz="2000" dirty="0" smtClean="0"/>
              <a:t>			  r(B)</a:t>
            </a:r>
          </a:p>
          <a:p>
            <a:pPr lvl="8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		</a:t>
            </a:r>
            <a:r>
              <a:rPr lang="pt-BR" sz="2000" dirty="0" smtClean="0"/>
              <a:t>  w(B)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			  commit;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/>
              <a:t>			  r(B)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		</a:t>
            </a:r>
            <a:r>
              <a:rPr lang="pt-BR" sz="2000" dirty="0" smtClean="0"/>
              <a:t> w(B)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			 commit;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T1 </a:t>
            </a:r>
            <a:r>
              <a:rPr lang="en-US" sz="2000" dirty="0" smtClean="0"/>
              <a:t>– transfers $100 from A to B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T2 </a:t>
            </a:r>
            <a:r>
              <a:rPr lang="en-US" sz="2000" dirty="0" smtClean="0"/>
              <a:t>– increments both A and B by 6%</a:t>
            </a:r>
            <a:endParaRPr lang="en-US" sz="19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7244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25908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3000" y="32766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057400" y="3886200"/>
            <a:ext cx="3276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Problems in transactions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Incorrect summary</a:t>
            </a:r>
            <a:r>
              <a:rPr lang="en-US" dirty="0" smtClean="0"/>
              <a:t>: One transaction is updating values while other is computing an aggregate on them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dirty="0" smtClean="0"/>
              <a:t>			T1				T2</a:t>
            </a:r>
          </a:p>
          <a:p>
            <a:pPr>
              <a:buNone/>
            </a:pPr>
            <a:r>
              <a:rPr lang="pt-BR" dirty="0" smtClean="0"/>
              <a:t>			r(A)</a:t>
            </a:r>
          </a:p>
          <a:p>
            <a:pPr>
              <a:buNone/>
            </a:pPr>
            <a:r>
              <a:rPr lang="pt-BR" dirty="0" smtClean="0"/>
              <a:t>						r(A)</a:t>
            </a:r>
          </a:p>
          <a:p>
            <a:pPr>
              <a:buNone/>
            </a:pPr>
            <a:r>
              <a:rPr lang="pt-BR" dirty="0" smtClean="0"/>
              <a:t>						w(A)</a:t>
            </a:r>
          </a:p>
          <a:p>
            <a:pPr>
              <a:buNone/>
            </a:pPr>
            <a:r>
              <a:rPr lang="pt-BR" dirty="0" smtClean="0"/>
              <a:t> 			w(A)			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- is number of copies of a book that are available</a:t>
            </a:r>
          </a:p>
          <a:p>
            <a:endParaRPr lang="en-US" sz="1900" dirty="0" smtClean="0"/>
          </a:p>
          <a:p>
            <a:endParaRPr lang="en-US" sz="1900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2552700" y="3467100"/>
            <a:ext cx="2438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71600" y="26670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41148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31242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Problems in transactions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5715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Lost update</a:t>
            </a:r>
            <a:r>
              <a:rPr lang="en-US" sz="2800" dirty="0" smtClean="0"/>
              <a:t>: Update by one transaction is overwritten by another transaction</a:t>
            </a:r>
          </a:p>
          <a:p>
            <a:pPr>
              <a:buNone/>
            </a:pPr>
            <a:r>
              <a:rPr lang="pt-BR" dirty="0" smtClean="0"/>
              <a:t>			T1				T2</a:t>
            </a:r>
          </a:p>
          <a:p>
            <a:pPr>
              <a:buNone/>
            </a:pPr>
            <a:r>
              <a:rPr lang="pt-BR" dirty="0" smtClean="0"/>
              <a:t>			w(H)</a:t>
            </a:r>
          </a:p>
          <a:p>
            <a:pPr>
              <a:buNone/>
            </a:pPr>
            <a:r>
              <a:rPr lang="pt-BR" dirty="0" smtClean="0"/>
              <a:t>						w(L)</a:t>
            </a:r>
          </a:p>
          <a:p>
            <a:pPr>
              <a:buNone/>
            </a:pPr>
            <a:r>
              <a:rPr lang="pt-BR" dirty="0" smtClean="0"/>
              <a:t>			w(L)</a:t>
            </a:r>
          </a:p>
          <a:p>
            <a:pPr>
              <a:buNone/>
            </a:pPr>
            <a:r>
              <a:rPr lang="pt-BR" dirty="0" smtClean="0"/>
              <a:t> 						w(H)			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1900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T1 </a:t>
            </a:r>
            <a:r>
              <a:rPr lang="en-US" dirty="0" smtClean="0"/>
              <a:t>– writes H and L to $1000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T2 </a:t>
            </a:r>
            <a:r>
              <a:rPr lang="en-US" dirty="0" smtClean="0"/>
              <a:t>– writes H and L to $2000</a:t>
            </a:r>
          </a:p>
          <a:p>
            <a:endParaRPr lang="en-US" sz="1900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2628900" y="2933700"/>
            <a:ext cx="2438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21336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27432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3000" y="32004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3000" y="37338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53400" cy="5334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Transfer 50 rupees from account a to account b</a:t>
            </a:r>
          </a:p>
          <a:p>
            <a:pPr lvl="1"/>
            <a:r>
              <a:rPr lang="en-US" dirty="0" smtClean="0"/>
              <a:t>read(a); </a:t>
            </a:r>
          </a:p>
          <a:p>
            <a:pPr lvl="1"/>
            <a:r>
              <a:rPr lang="en-US" dirty="0" smtClean="0"/>
              <a:t>a := a - 50; </a:t>
            </a:r>
          </a:p>
          <a:p>
            <a:pPr lvl="1"/>
            <a:r>
              <a:rPr lang="en-US" dirty="0" smtClean="0"/>
              <a:t>write(a); </a:t>
            </a:r>
          </a:p>
          <a:p>
            <a:pPr lvl="1"/>
            <a:r>
              <a:rPr lang="en-US" dirty="0" smtClean="0"/>
              <a:t>read(b); </a:t>
            </a:r>
          </a:p>
          <a:p>
            <a:pPr lvl="1"/>
            <a:r>
              <a:rPr lang="en-US" dirty="0" smtClean="0"/>
              <a:t>b := b + 50;</a:t>
            </a:r>
          </a:p>
          <a:p>
            <a:pPr lvl="1"/>
            <a:r>
              <a:rPr lang="en-US" dirty="0" smtClean="0"/>
              <a:t> write(b)</a:t>
            </a:r>
          </a:p>
          <a:p>
            <a:r>
              <a:rPr lang="en-US" u="sng" dirty="0" smtClean="0"/>
              <a:t>Atomicity</a:t>
            </a:r>
            <a:r>
              <a:rPr lang="en-US" dirty="0" smtClean="0"/>
              <a:t>: ‘a’ must not be debited without crediting ‘b’</a:t>
            </a:r>
          </a:p>
          <a:p>
            <a:r>
              <a:rPr lang="en-US" u="sng" dirty="0" smtClean="0"/>
              <a:t>Consistency</a:t>
            </a:r>
            <a:r>
              <a:rPr lang="en-US" dirty="0" smtClean="0"/>
              <a:t>: Sum of ‘a’ and ‘b’ remains constant</a:t>
            </a:r>
          </a:p>
          <a:p>
            <a:r>
              <a:rPr lang="en-US" u="sng" dirty="0" smtClean="0"/>
              <a:t>Isolation</a:t>
            </a:r>
            <a:r>
              <a:rPr lang="en-US" dirty="0" smtClean="0"/>
              <a:t>: If another transaction reads ‘a’ and ‘b’, it must see one of the</a:t>
            </a:r>
          </a:p>
          <a:p>
            <a:pPr>
              <a:buNone/>
            </a:pPr>
            <a:r>
              <a:rPr lang="en-US" dirty="0" smtClean="0"/>
              <a:t>	two states: before or after the transaction; otherwise a + b is wrong</a:t>
            </a:r>
          </a:p>
          <a:p>
            <a:r>
              <a:rPr lang="en-US" u="sng" dirty="0" smtClean="0"/>
              <a:t>Durability</a:t>
            </a:r>
            <a:r>
              <a:rPr lang="en-US" dirty="0" smtClean="0"/>
              <a:t>: If ‘b’ is notified of credit, it must persist even if the database crashes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Causes of transaction failures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System crash</a:t>
            </a:r>
          </a:p>
          <a:p>
            <a:pPr lvl="2"/>
            <a:r>
              <a:rPr lang="en-US" dirty="0" smtClean="0"/>
              <a:t>Memory is lost</a:t>
            </a:r>
          </a:p>
          <a:p>
            <a:r>
              <a:rPr lang="en-US" dirty="0" smtClean="0"/>
              <a:t>System error</a:t>
            </a:r>
          </a:p>
          <a:p>
            <a:pPr lvl="2"/>
            <a:r>
              <a:rPr lang="en-US" dirty="0" smtClean="0"/>
              <a:t>Divide by zero</a:t>
            </a:r>
          </a:p>
          <a:p>
            <a:r>
              <a:rPr lang="en-US" dirty="0" smtClean="0"/>
              <a:t>Exceptions</a:t>
            </a:r>
          </a:p>
          <a:p>
            <a:pPr lvl="2"/>
            <a:r>
              <a:rPr lang="en-US" dirty="0" smtClean="0"/>
              <a:t>Insufficient account balance</a:t>
            </a:r>
          </a:p>
          <a:p>
            <a:r>
              <a:rPr lang="en-US" dirty="0" smtClean="0"/>
              <a:t>Concurrency enforcement</a:t>
            </a:r>
          </a:p>
          <a:p>
            <a:pPr lvl="2"/>
            <a:r>
              <a:rPr lang="en-US" dirty="0" smtClean="0"/>
              <a:t>Deadlock detection</a:t>
            </a:r>
          </a:p>
          <a:p>
            <a:r>
              <a:rPr lang="en-US" dirty="0" smtClean="0"/>
              <a:t>Disk crash</a:t>
            </a:r>
          </a:p>
          <a:p>
            <a:pPr lvl="2"/>
            <a:r>
              <a:rPr lang="en-US" dirty="0" smtClean="0"/>
              <a:t>Persistency fails</a:t>
            </a:r>
          </a:p>
          <a:p>
            <a:r>
              <a:rPr lang="en-US" dirty="0" smtClean="0"/>
              <a:t>Physical problems</a:t>
            </a:r>
          </a:p>
          <a:p>
            <a:pPr lvl="2"/>
            <a:r>
              <a:rPr lang="en-US" dirty="0" smtClean="0"/>
              <a:t>Power failure, fire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Concurrency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transactions should be able to run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Advantages</a:t>
            </a:r>
          </a:p>
          <a:p>
            <a:pPr lvl="1"/>
            <a:r>
              <a:rPr lang="en-US" dirty="0" smtClean="0"/>
              <a:t>Increased processor and disk utilization leading to better throughput: one is using CPU, other is doing disk I/O</a:t>
            </a:r>
          </a:p>
          <a:p>
            <a:pPr lvl="1"/>
            <a:r>
              <a:rPr lang="en-US" dirty="0" smtClean="0"/>
              <a:t>Reduced average response time: short transactions finish earlier and do not wait behind long ones</a:t>
            </a:r>
          </a:p>
          <a:p>
            <a:r>
              <a:rPr lang="en-US" dirty="0" smtClean="0"/>
              <a:t>Concurrency control schemes achieve isolation</a:t>
            </a:r>
          </a:p>
          <a:p>
            <a:r>
              <a:rPr lang="en-US" dirty="0" smtClean="0"/>
              <a:t>Must ensure </a:t>
            </a:r>
            <a:r>
              <a:rPr lang="en-US" dirty="0" smtClean="0">
                <a:solidFill>
                  <a:srgbClr val="FF0000"/>
                </a:solidFill>
              </a:rPr>
              <a:t>correctness</a:t>
            </a:r>
            <a:r>
              <a:rPr lang="en-US" dirty="0" smtClean="0"/>
              <a:t> of concurrent executions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Serializability</a:t>
            </a:r>
            <a:r>
              <a:rPr lang="en-US" dirty="0" smtClean="0"/>
              <a:t> imposes notion of correctness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F1ED978A5734AA5395C3B550BE3EA" ma:contentTypeVersion="0" ma:contentTypeDescription="Create a new document." ma:contentTypeScope="" ma:versionID="2f503fdbf8b56184a3dae33a094174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1917A7-A01C-4C06-A74D-4173AE331BA0}"/>
</file>

<file path=customXml/itemProps2.xml><?xml version="1.0" encoding="utf-8"?>
<ds:datastoreItem xmlns:ds="http://schemas.openxmlformats.org/officeDocument/2006/customXml" ds:itemID="{8041B911-282D-4C0D-B45A-7C2BC5EDD5C2}"/>
</file>

<file path=customXml/itemProps3.xml><?xml version="1.0" encoding="utf-8"?>
<ds:datastoreItem xmlns:ds="http://schemas.openxmlformats.org/officeDocument/2006/customXml" ds:itemID="{3068915C-A66C-4FDA-B943-66E58BE1454A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1000</TotalTime>
  <Words>985</Words>
  <Application>Microsoft Office PowerPoint</Application>
  <PresentationFormat>On-screen Show (4:3)</PresentationFormat>
  <Paragraphs>328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ACID Properties</vt:lpstr>
      <vt:lpstr>Transaction States</vt:lpstr>
      <vt:lpstr>Transaction Model</vt:lpstr>
      <vt:lpstr>Problems in transactions</vt:lpstr>
      <vt:lpstr>Problems in transactions</vt:lpstr>
      <vt:lpstr>Problems in transactions</vt:lpstr>
      <vt:lpstr>Example</vt:lpstr>
      <vt:lpstr>Causes of transaction failures</vt:lpstr>
      <vt:lpstr>Concurrency</vt:lpstr>
      <vt:lpstr>Schedule</vt:lpstr>
      <vt:lpstr>Example</vt:lpstr>
      <vt:lpstr>Example (Contd.)</vt:lpstr>
      <vt:lpstr>Serializability</vt:lpstr>
      <vt:lpstr>Conflict Serializability</vt:lpstr>
      <vt:lpstr>Example </vt:lpstr>
      <vt:lpstr>Example (Contd.) </vt:lpstr>
      <vt:lpstr>View Serializability</vt:lpstr>
      <vt:lpstr>Example </vt:lpstr>
      <vt:lpstr>Example  </vt:lpstr>
      <vt:lpstr>Relationship between View and Conflict Serializability</vt:lpstr>
      <vt:lpstr>Example  </vt:lpstr>
      <vt:lpstr>Testing For Serializability </vt:lpstr>
      <vt:lpstr>Precedence Graph Example 1</vt:lpstr>
      <vt:lpstr>Precedence Graph Example 2</vt:lpstr>
      <vt:lpstr>Precedence Graph Example 3</vt:lpstr>
      <vt:lpstr>Recoverable Schedule </vt:lpstr>
      <vt:lpstr>Cascading Rollbacks</vt:lpstr>
      <vt:lpstr>Cascadeless  Schedule</vt:lpstr>
      <vt:lpstr>Strict  Schedule</vt:lpstr>
      <vt:lpstr>Relationship between schedules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 Anomaly</dc:title>
  <dc:creator>admin</dc:creator>
  <cp:lastModifiedBy>Arun</cp:lastModifiedBy>
  <cp:revision>311</cp:revision>
  <dcterms:created xsi:type="dcterms:W3CDTF">2006-08-16T00:00:00Z</dcterms:created>
  <dcterms:modified xsi:type="dcterms:W3CDTF">2018-03-31T05:34:17Z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0x010100A40F1ED978A5734AA5395C3B550BE3EA</vt:lpwstr>
  </property>
</Properties>
</file>