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83" r:id="rId11"/>
    <p:sldId id="287" r:id="rId12"/>
    <p:sldId id="263" r:id="rId13"/>
    <p:sldId id="266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72" r:id="rId25"/>
    <p:sldId id="264" r:id="rId26"/>
    <p:sldId id="273" r:id="rId27"/>
  </p:sldIdLst>
  <p:sldSz cx="9144000" cy="5143500" type="screen16x9"/>
  <p:notesSz cx="6858000" cy="9144000"/>
  <p:embeddedFontLs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Lato" charset="0"/>
      <p:regular r:id="rId33"/>
      <p:bold r:id="rId34"/>
      <p:italic r:id="rId35"/>
      <p:boldItalic r:id="rId36"/>
    </p:embeddedFont>
    <p:embeddedFont>
      <p:font typeface="Wingdings 2" pitchFamily="18" charset="2"/>
      <p:regular r:id="rId37"/>
    </p:embeddedFont>
    <p:embeddedFont>
      <p:font typeface="Constantia" pitchFamily="18" charset="0"/>
      <p:regular r:id="rId38"/>
      <p:bold r:id="rId39"/>
      <p:italic r:id="rId40"/>
      <p:boldItalic r:id="rId41"/>
    </p:embeddedFont>
    <p:embeddedFont>
      <p:font typeface="Consolas" pitchFamily="49" charset="0"/>
      <p:regular r:id="rId42"/>
      <p:bold r:id="rId43"/>
      <p:italic r:id="rId44"/>
      <p:boldItalic r:id="rId45"/>
    </p:embeddedFont>
    <p:embeddedFont>
      <p:font typeface="Raleway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D58C2-1030-FA43-28A6-51A28823633B}" v="1168" dt="2020-04-05T17:57:34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72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0426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0a92d8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0a92d8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0a92d8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0a92d8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0a92d8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0a92d8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0a92d8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0a92d8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0a92d8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0a92d8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0a92d8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0a92d8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0a92d8d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0a92d8d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0a92d8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0a92d8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92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5/22/2020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stochastic-gradient-descent-clearly-explained-53d239905d31" TargetMode="External"/><Relationship Id="rId3" Type="http://schemas.openxmlformats.org/officeDocument/2006/relationships/hyperlink" Target="https://en.wikipedia.org/wiki/Logistic_regression" TargetMode="External"/><Relationship Id="rId7" Type="http://schemas.openxmlformats.org/officeDocument/2006/relationships/hyperlink" Target="https://en.wikipedia.org/wiki/Multi-label_classif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machinelearningmastery.com/logistic-regression-for-machine-learning/" TargetMode="External"/><Relationship Id="rId4" Type="http://schemas.openxmlformats.org/officeDocument/2006/relationships/hyperlink" Target="https://towardsdatascience.com/logistic-regression-detailed-overview-46c4da4303bc" TargetMode="External"/><Relationship Id="rId9" Type="http://schemas.openxmlformats.org/officeDocument/2006/relationships/hyperlink" Target="https://www.analyticsvidhya.com/blog/2017/08/introduction-to-multi-label-classificatio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5925" y="1045250"/>
            <a:ext cx="8520600" cy="1168014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Stacklite: </a:t>
            </a:r>
            <a:r>
              <a:rPr lang="en" sz="3600" dirty="0" smtClean="0"/>
              <a:t>Stack Overflow </a:t>
            </a:r>
            <a:r>
              <a:rPr lang="en" sz="3600" dirty="0"/>
              <a:t>Tag Prediction</a:t>
            </a:r>
            <a:endParaRPr sz="36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42350" y="2940000"/>
            <a:ext cx="29433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Under the Guidance of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Guide Name:A.Rajashekar Reddy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Designation:Assistant Professor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82250" y="2848075"/>
            <a:ext cx="33819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Team: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16WH1A1211-Ch.Ramya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16WH1A1217-G.Shrenika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16WH1A1218-G.V.Samhitha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16WH1A1260-Ch.Urmila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52" y="27709"/>
            <a:ext cx="957695" cy="9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BCD462-27EA-4102-92F0-17801ECF50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B48E76F-3204-4329-B384-7EAB9CD1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675409"/>
            <a:ext cx="6347527" cy="49876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Data Pre-processing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728134EE-5D83-489C-9B03-B7C97E9C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256" y="1330036"/>
            <a:ext cx="8690022" cy="3719946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data["Title"] + data["Body"] = data["question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=&gt; using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method from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library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Performing stemming =&gt; using 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SnowballStemmer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method from 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nltk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library.</a:t>
            </a:r>
          </a:p>
          <a:p>
            <a:pPr marL="114300" indent="0" algn="just">
              <a:buNone/>
            </a:pP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         </a:t>
            </a:r>
            <a:endParaRPr lang="en-US" sz="1600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US" sz="16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                          </a:t>
            </a:r>
            <a:r>
              <a:rPr lang="en-US" sz="1600" b="1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Eg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:- “chocolates”, “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chocolatey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”, “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choco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”  =&gt;   “chocolate” </a:t>
            </a:r>
          </a:p>
          <a:p>
            <a:pPr algn="just">
              <a:buFont typeface="Wingdings" pitchFamily="2" charset="2"/>
              <a:buChar char="§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66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6" y="820882"/>
            <a:ext cx="8316076" cy="377729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Example :-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before processing :- </a:t>
            </a:r>
          </a:p>
          <a:p>
            <a:pPr marL="11430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Data["Title"]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=&gt; "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How to check if an uploaded file is an image without mime type?"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           </a:t>
            </a:r>
            <a:r>
              <a:rPr lang="en-US" sz="1600" i="1" dirty="0">
                <a:latin typeface="Times New Roman" pitchFamily="18" charset="0"/>
                <a:ea typeface="+mn-lt"/>
                <a:cs typeface="Times New Roman" pitchFamily="18" charset="0"/>
              </a:rPr>
              <a:t>Data["Body"]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=&gt; "I'd like to check if an uploaded file is an image file (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e.g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png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, jpg, jpeg,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  gif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, bmp) or another file. The problem is that I'm using 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Uploadify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to upload the files, which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 changes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the mime type and gives a 'text/octal' or something as the mime type, no matter which file type you upload. Is there a way to check if the uploaded file is an image apart from checking the file extension using PHP?\"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 Data["Tags"] =&gt; 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image-processing file-upload upload mime-types"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after processing :-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Data["question"]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=&gt; "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check upload file image mime type check upload file image file </a:t>
            </a:r>
            <a:r>
              <a:rPr lang="en-US" sz="1600" dirty="0" err="1">
                <a:latin typeface="Times New Roman" pitchFamily="18" charset="0"/>
                <a:ea typeface="+mn-lt"/>
                <a:cs typeface="Times New Roman" pitchFamily="18" charset="0"/>
              </a:rPr>
              <a:t>png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 jpg jpeg gif bmp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another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file problem </a:t>
            </a:r>
            <a:r>
              <a:rPr lang="en-US" sz="16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uploadify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upload file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change mime type give text octal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some mime 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type file type upload check upload file image check file </a:t>
            </a:r>
            <a:r>
              <a:rPr lang="en-US" sz="1600" dirty="0" err="1" smtClean="0">
                <a:latin typeface="Times New Roman" pitchFamily="18" charset="0"/>
                <a:ea typeface="+mn-lt"/>
                <a:cs typeface="Times New Roman" pitchFamily="18" charset="0"/>
              </a:rPr>
              <a:t>php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"</a:t>
            </a:r>
          </a:p>
          <a:p>
            <a:pPr marL="0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3914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26027" y="519545"/>
            <a:ext cx="8717973" cy="65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156125" y="1288473"/>
            <a:ext cx="8872200" cy="374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i="1" dirty="0">
                <a:latin typeface="Times New Roman"/>
                <a:cs typeface="Times New Roman"/>
              </a:rPr>
              <a:t>Count Vectorizer:</a:t>
            </a:r>
            <a:endParaRPr lang="en-US" sz="1800" b="1" i="1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cs typeface="Times New Roman"/>
              </a:rPr>
              <a:t>Used to count the number of </a:t>
            </a:r>
            <a:r>
              <a:rPr lang="en-US" sz="1600" b="1" dirty="0">
                <a:latin typeface="Times New Roman"/>
                <a:cs typeface="Times New Roman"/>
              </a:rPr>
              <a:t>unique tags.</a:t>
            </a:r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cs typeface="Times New Roman"/>
              </a:rPr>
              <a:t>Provides  a  simple  way to  both  tokenize  and  build  a  vocabulary  of  known  words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  <a:endParaRPr lang="en-US" sz="18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latin typeface="Times New Roman"/>
                <a:cs typeface="Times New Roman"/>
              </a:rPr>
              <a:t> </a:t>
            </a:r>
            <a:r>
              <a:rPr lang="en-US" sz="1800" b="1" i="1" dirty="0">
                <a:latin typeface="Times New Roman"/>
                <a:cs typeface="Times New Roman"/>
              </a:rPr>
              <a:t>TF-IDF Vectorizer: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find the maximum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repeated words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Offset by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number of documents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the corpus that contain the word.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18" y="575950"/>
            <a:ext cx="8399732" cy="2410057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sz="1800" b="1" i="1" dirty="0">
                <a:solidFill>
                  <a:schemeClr val="tx1"/>
                </a:solidFill>
                <a:latin typeface="Times New Roman"/>
                <a:cs typeface="Times New Roman"/>
              </a:rPr>
              <a:t>Term Frequency (TF</a:t>
            </a:r>
            <a:r>
              <a:rPr lang="en-US" sz="18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):</a:t>
            </a:r>
            <a:endParaRPr lang="en-US" sz="1800" dirty="0" smtClean="0">
              <a:solidFill>
                <a:schemeClr val="tx1"/>
              </a:solidFill>
              <a:ea typeface="+mj-lt"/>
              <a:cs typeface="+mj-lt"/>
            </a:endParaRPr>
          </a:p>
          <a:p>
            <a:pPr marL="285750" indent="-285750">
              <a:spcAft>
                <a:spcPts val="1600"/>
              </a:spcAft>
              <a:buClr>
                <a:schemeClr val="bg2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number of times a word appears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in a document divided by the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total number of words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in the document. Every document has its own term frequency.</a:t>
            </a:r>
            <a:r>
              <a:rPr lang="en-US" sz="1800" dirty="0" smtClean="0">
                <a:solidFill>
                  <a:schemeClr val="bg2"/>
                </a:solidFill>
                <a:latin typeface="Times New Roman"/>
                <a:cs typeface="Times New Roman"/>
              </a:rPr>
              <a:t>.</a:t>
            </a:r>
            <a:endParaRPr lang="en-US" sz="1800" dirty="0" smtClean="0">
              <a:solidFill>
                <a:schemeClr val="bg2"/>
              </a:solidFill>
              <a:ea typeface="+mj-lt"/>
              <a:cs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/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/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/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b="1" i="1" dirty="0">
                <a:solidFill>
                  <a:schemeClr val="tx1"/>
                </a:solidFill>
                <a:latin typeface="Times New Roman"/>
                <a:cs typeface="Times New Roman"/>
              </a:rPr>
              <a:t>Inverse </a:t>
            </a:r>
            <a:r>
              <a:rPr lang="en-US" sz="18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Document </a:t>
            </a:r>
            <a:r>
              <a:rPr lang="en-US" sz="1800" b="1" i="1" dirty="0">
                <a:solidFill>
                  <a:schemeClr val="tx1"/>
                </a:solidFill>
                <a:latin typeface="Times New Roman"/>
                <a:cs typeface="Times New Roman"/>
              </a:rPr>
              <a:t>Frequency (IDF):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67" y="3299660"/>
            <a:ext cx="8440767" cy="892450"/>
          </a:xfrm>
        </p:spPr>
        <p:txBody>
          <a:bodyPr/>
          <a:lstStyle/>
          <a:p>
            <a:pPr>
              <a:buSzPct val="104000"/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log of the number of documents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the number of documents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that contain the word. Inverse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frequency determines the weight of rare words across all documents in the corpus.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 descr="https://miro.medium.com/proxy/1*A5YGwFpcTd0YTCdgoiHFUw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033" y="4197927"/>
            <a:ext cx="3270539" cy="7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55080B53-0B3D-4B11-A43D-8F67F83D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36" y="1832698"/>
            <a:ext cx="2743200" cy="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324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E8F8C-DCF2-4D1D-8E53-FF57970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644235"/>
            <a:ext cx="6321600" cy="581891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/>
                <a:cs typeface="Calibri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Problem Transformation Techniques</a:t>
            </a:r>
          </a:p>
          <a:p>
            <a:endParaRPr lang="en-US" sz="24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49F358-F9DC-49B2-85E3-8A7AA786F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44" y="1287467"/>
            <a:ext cx="7677820" cy="3284533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In this method, we will try to transform our </a:t>
            </a:r>
            <a:r>
              <a:rPr lang="en-US" sz="1800" b="1" dirty="0">
                <a:latin typeface="Times New Roman" pitchFamily="18" charset="0"/>
                <a:ea typeface="+mn-lt"/>
                <a:cs typeface="Times New Roman" pitchFamily="18" charset="0"/>
              </a:rPr>
              <a:t>multi-label problem into single-label problem</a:t>
            </a: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This method can be carried out in </a:t>
            </a:r>
            <a:r>
              <a:rPr lang="en-US" sz="1800" b="1" dirty="0">
                <a:latin typeface="Times New Roman" pitchFamily="18" charset="0"/>
                <a:ea typeface="+mn-lt"/>
                <a:cs typeface="Times New Roman" pitchFamily="18" charset="0"/>
              </a:rPr>
              <a:t>three</a:t>
            </a: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 different ways as: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>
              <a:buFont typeface="Wingdings"/>
              <a:buChar char="§"/>
            </a:pP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Binary Relevance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>
              <a:buFont typeface="Wingdings"/>
              <a:buChar char="§"/>
            </a:pP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Classifier Chains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§"/>
            </a:pPr>
            <a:endParaRPr lang="en-US" sz="18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>
              <a:buFont typeface="Wingdings"/>
              <a:buChar char="§"/>
            </a:pPr>
            <a:r>
              <a:rPr lang="en-US" sz="1800" dirty="0">
                <a:latin typeface="Times New Roman" pitchFamily="18" charset="0"/>
                <a:ea typeface="+mn-lt"/>
                <a:cs typeface="Times New Roman" pitchFamily="18" charset="0"/>
              </a:rPr>
              <a:t>Label </a:t>
            </a:r>
            <a:r>
              <a:rPr lang="en-US" sz="1800" dirty="0" err="1">
                <a:latin typeface="Times New Roman" pitchFamily="18" charset="0"/>
                <a:ea typeface="+mn-lt"/>
                <a:cs typeface="Times New Roman" pitchFamily="18" charset="0"/>
              </a:rPr>
              <a:t>Powerset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§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848EA7-B0BC-49CB-BBBD-70AC60425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86478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1A0643-C853-481C-B251-5CD3BB516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96E622F-9F9F-47CE-A994-E86422F932C9}"/>
              </a:ext>
            </a:extLst>
          </p:cNvPr>
          <p:cNvSpPr txBox="1">
            <a:spLocks/>
          </p:cNvSpPr>
          <p:nvPr/>
        </p:nvSpPr>
        <p:spPr>
          <a:xfrm>
            <a:off x="400000" y="592281"/>
            <a:ext cx="6321600" cy="423555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Binary Relevance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6716434-7A4E-4E1F-AEA4-3D906AE3931C}"/>
              </a:ext>
            </a:extLst>
          </p:cNvPr>
          <p:cNvSpPr txBox="1">
            <a:spLocks/>
          </p:cNvSpPr>
          <p:nvPr/>
        </p:nvSpPr>
        <p:spPr>
          <a:xfrm>
            <a:off x="364744" y="873882"/>
            <a:ext cx="8509092" cy="41761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/>
              <a:buChar char="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 2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ingdings 2"/>
              <a:buChar char="●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Tx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1600" dirty="0" smtClean="0">
              <a:ea typeface="+mn-lt"/>
              <a:cs typeface="+mn-lt"/>
            </a:endParaRPr>
          </a:p>
          <a:p>
            <a:pPr marL="114300" indent="0">
              <a:buNone/>
            </a:pPr>
            <a:r>
              <a:rPr lang="en-US" sz="1600" dirty="0" smtClean="0">
                <a:ea typeface="+mn-lt"/>
                <a:cs typeface="+mn-lt"/>
              </a:rPr>
              <a:t>This </a:t>
            </a:r>
            <a:r>
              <a:rPr lang="en-US" sz="1600" dirty="0">
                <a:ea typeface="+mn-lt"/>
                <a:cs typeface="+mn-lt"/>
              </a:rPr>
              <a:t>is the simplest technique, which basically treats each label as a separate </a:t>
            </a:r>
            <a:r>
              <a:rPr lang="en-US" sz="1600" b="1" dirty="0">
                <a:latin typeface="Times New Roman" pitchFamily="18" charset="0"/>
                <a:ea typeface="+mn-lt"/>
                <a:cs typeface="Times New Roman" pitchFamily="18" charset="0"/>
              </a:rPr>
              <a:t>single class</a:t>
            </a:r>
            <a:r>
              <a:rPr lang="en-US" sz="1600" dirty="0">
                <a:ea typeface="+mn-lt"/>
                <a:cs typeface="+mn-lt"/>
              </a:rPr>
              <a:t> classification problem.</a:t>
            </a:r>
            <a:endParaRPr lang="en-US" sz="1600" dirty="0"/>
          </a:p>
          <a:p>
            <a:pPr marL="11430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r>
              <a:rPr lang="en-US" sz="1400" dirty="0">
                <a:ea typeface="+mn-lt"/>
                <a:cs typeface="+mn-lt"/>
              </a:rPr>
              <a:t>                                                                       </a:t>
            </a:r>
            <a:r>
              <a:rPr lang="en-US" sz="3200" b="1" dirty="0">
                <a:ea typeface="+mn-lt"/>
                <a:cs typeface="+mn-lt"/>
              </a:rPr>
              <a:t> =&gt;</a:t>
            </a: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r>
              <a:rPr lang="en-US" sz="1400" b="1" i="1" u="sng" dirty="0">
                <a:ea typeface="+mn-lt"/>
                <a:cs typeface="+mn-lt"/>
              </a:rPr>
              <a:t>Accuracy </a:t>
            </a:r>
            <a:r>
              <a:rPr lang="en-US" sz="1400" b="1" i="1" dirty="0">
                <a:ea typeface="+mn-lt"/>
                <a:cs typeface="+mn-lt"/>
              </a:rPr>
              <a:t>:-</a:t>
            </a:r>
          </a:p>
          <a:p>
            <a:pPr marL="114300" indent="0">
              <a:buNone/>
            </a:pPr>
            <a:r>
              <a:rPr lang="en-US" sz="1400" dirty="0">
                <a:latin typeface="Consolas"/>
                <a:ea typeface="+mn-lt"/>
                <a:cs typeface="+mn-lt"/>
              </a:rPr>
              <a:t>33%</a:t>
            </a:r>
            <a:endParaRPr lang="en-US" dirty="0"/>
          </a:p>
          <a:p>
            <a:pPr marL="114300" indent="0">
              <a:buNone/>
            </a:pPr>
            <a:endParaRPr lang="en-US" sz="1400" b="1" i="1" dirty="0">
              <a:ea typeface="+mn-lt"/>
              <a:cs typeface="+mn-lt"/>
            </a:endParaRPr>
          </a:p>
          <a:p>
            <a:pPr marL="114300" indent="0">
              <a:buNone/>
            </a:pPr>
            <a:r>
              <a:rPr lang="en-US" sz="1400" b="1" i="1" u="sng" dirty="0">
                <a:ea typeface="+mn-lt"/>
                <a:cs typeface="+mn-lt"/>
              </a:rPr>
              <a:t>Drawback</a:t>
            </a:r>
            <a:r>
              <a:rPr lang="en-US" sz="1400" b="1" i="1" dirty="0">
                <a:ea typeface="+mn-lt"/>
                <a:cs typeface="+mn-lt"/>
              </a:rPr>
              <a:t> :-</a:t>
            </a:r>
          </a:p>
          <a:p>
            <a:pPr marL="114300" indent="0">
              <a:buNone/>
            </a:pPr>
            <a:r>
              <a:rPr lang="en-US" sz="1600" dirty="0">
                <a:ea typeface="+mn-lt"/>
                <a:cs typeface="+mn-lt"/>
              </a:rPr>
              <a:t>it </a:t>
            </a:r>
            <a:r>
              <a:rPr lang="en-US" sz="1600" dirty="0" smtClean="0">
                <a:ea typeface="+mn-lt"/>
                <a:cs typeface="+mn-lt"/>
              </a:rPr>
              <a:t>doesn’t consider labels </a:t>
            </a:r>
            <a:r>
              <a:rPr lang="en-US" sz="1600" dirty="0">
                <a:ea typeface="+mn-lt"/>
                <a:cs typeface="+mn-lt"/>
              </a:rPr>
              <a:t>correlation </a:t>
            </a:r>
            <a:r>
              <a:rPr lang="en-US" sz="1600" dirty="0" smtClean="0">
                <a:ea typeface="+mn-lt"/>
                <a:cs typeface="+mn-lt"/>
              </a:rPr>
              <a:t>because it treats </a:t>
            </a:r>
            <a:r>
              <a:rPr lang="en-US" sz="1600" dirty="0">
                <a:ea typeface="+mn-lt"/>
                <a:cs typeface="+mn-lt"/>
              </a:rPr>
              <a:t>every </a:t>
            </a:r>
            <a:r>
              <a:rPr lang="en-US" sz="1600" dirty="0" smtClean="0">
                <a:ea typeface="+mn-lt"/>
                <a:cs typeface="+mn-lt"/>
              </a:rPr>
              <a:t>target  variable </a:t>
            </a:r>
            <a:r>
              <a:rPr lang="en-US" sz="1600" dirty="0">
                <a:ea typeface="+mn-lt"/>
                <a:cs typeface="+mn-lt"/>
              </a:rPr>
              <a:t>independently.</a:t>
            </a:r>
          </a:p>
          <a:p>
            <a:pPr>
              <a:buFont typeface="Wingdings"/>
              <a:buChar char="§"/>
            </a:pPr>
            <a:endParaRPr lang="en-US" sz="1600" dirty="0"/>
          </a:p>
        </p:txBody>
      </p:sp>
      <p:pic>
        <p:nvPicPr>
          <p:cNvPr id="9" name="Picture 9" descr="A close up of a keyboard&#10;&#10;Description generated with very high confidence">
            <a:extLst>
              <a:ext uri="{FF2B5EF4-FFF2-40B4-BE49-F238E27FC236}">
                <a16:creationId xmlns="" xmlns:a16="http://schemas.microsoft.com/office/drawing/2014/main" id="{82F7F17E-E317-4E45-BD4D-C76AC2BB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30" y="1786439"/>
            <a:ext cx="1808748" cy="1743577"/>
          </a:xfrm>
          <a:prstGeom prst="rect">
            <a:avLst/>
          </a:prstGeom>
        </p:spPr>
      </p:pic>
      <p:pic>
        <p:nvPicPr>
          <p:cNvPr id="11" name="Picture 11" descr="A picture containing clock, white, hanging, different&#10;&#10;Description generated with very high confidence">
            <a:extLst>
              <a:ext uri="{FF2B5EF4-FFF2-40B4-BE49-F238E27FC236}">
                <a16:creationId xmlns="" xmlns:a16="http://schemas.microsoft.com/office/drawing/2014/main" id="{33DE6F88-4AB9-4B26-8775-4DD41FB6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59" y="1887587"/>
            <a:ext cx="2743200" cy="15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95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506DB35-1B51-4237-BD21-03C860C7F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DB2591A-6570-418F-8274-FFA77E273A5F}"/>
              </a:ext>
            </a:extLst>
          </p:cNvPr>
          <p:cNvSpPr txBox="1">
            <a:spLocks/>
          </p:cNvSpPr>
          <p:nvPr/>
        </p:nvSpPr>
        <p:spPr>
          <a:xfrm>
            <a:off x="400000" y="477981"/>
            <a:ext cx="6321600" cy="537855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Classifier Chains</a:t>
            </a:r>
          </a:p>
        </p:txBody>
      </p:sp>
      <p:pic>
        <p:nvPicPr>
          <p:cNvPr id="8" name="Picture 9" descr="A close up of a keyboard&#10;&#10;Description generated with very high confidence">
            <a:extLst>
              <a:ext uri="{FF2B5EF4-FFF2-40B4-BE49-F238E27FC236}">
                <a16:creationId xmlns="" xmlns:a16="http://schemas.microsoft.com/office/drawing/2014/main" id="{1540FCC2-69F0-44B6-B167-F87C0070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30" y="1786439"/>
            <a:ext cx="1808748" cy="174357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2146C214-C1AB-49C8-B8B7-C1C53589600A}"/>
              </a:ext>
            </a:extLst>
          </p:cNvPr>
          <p:cNvSpPr txBox="1">
            <a:spLocks/>
          </p:cNvSpPr>
          <p:nvPr/>
        </p:nvSpPr>
        <p:spPr>
          <a:xfrm>
            <a:off x="364744" y="873881"/>
            <a:ext cx="8541632" cy="4072191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/>
              <a:buChar char="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 2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ingdings 2"/>
              <a:buChar char="●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Tx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In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this, the first classifier is trained just on the input data and then </a:t>
            </a:r>
            <a:r>
              <a:rPr lang="en-US" sz="1600" b="1" dirty="0">
                <a:latin typeface="Times New Roman" pitchFamily="18" charset="0"/>
                <a:ea typeface="+mn-lt"/>
                <a:cs typeface="Times New Roman" pitchFamily="18" charset="0"/>
              </a:rPr>
              <a:t>each next classifier is trained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on the input space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                                                                       </a:t>
            </a:r>
            <a:r>
              <a:rPr lang="en-US" sz="1600" b="1" dirty="0">
                <a:latin typeface="Times New Roman" pitchFamily="18" charset="0"/>
                <a:ea typeface="+mn-lt"/>
                <a:cs typeface="Times New Roman" pitchFamily="18" charset="0"/>
              </a:rPr>
              <a:t> =&gt;</a:t>
            </a: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b="1" i="1" u="sng" dirty="0" smtClean="0">
                <a:latin typeface="Times New Roman" pitchFamily="18" charset="0"/>
                <a:ea typeface="+mn-lt"/>
                <a:cs typeface="Times New Roman" pitchFamily="18" charset="0"/>
              </a:rPr>
              <a:t>Accuracy </a:t>
            </a:r>
            <a:r>
              <a:rPr lang="en-US" sz="1600" b="1" i="1" dirty="0">
                <a:latin typeface="Times New Roman" pitchFamily="18" charset="0"/>
                <a:ea typeface="+mn-lt"/>
                <a:cs typeface="Times New Roman" pitchFamily="18" charset="0"/>
              </a:rPr>
              <a:t>:-</a:t>
            </a: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42%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b="1" i="1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b="1" i="1" u="sng" dirty="0">
                <a:latin typeface="Times New Roman" pitchFamily="18" charset="0"/>
                <a:ea typeface="+mn-lt"/>
                <a:cs typeface="Times New Roman" pitchFamily="18" charset="0"/>
              </a:rPr>
              <a:t>Drawback</a:t>
            </a:r>
            <a:r>
              <a:rPr lang="en-US" sz="1600" b="1" i="1" dirty="0">
                <a:latin typeface="Times New Roman" pitchFamily="18" charset="0"/>
                <a:ea typeface="+mn-lt"/>
                <a:cs typeface="Times New Roman" pitchFamily="18" charset="0"/>
              </a:rPr>
              <a:t> :-</a:t>
            </a: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it doesn’t consider labels correlation if data is huge.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3" descr="A picture containing room, clock, light, black&#10;&#10;Description generated with very high confidence">
            <a:extLst>
              <a:ext uri="{FF2B5EF4-FFF2-40B4-BE49-F238E27FC236}">
                <a16:creationId xmlns="" xmlns:a16="http://schemas.microsoft.com/office/drawing/2014/main" id="{8D1F3154-9FF4-4185-B3AE-0330270B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63" y="1500432"/>
            <a:ext cx="2743200" cy="2210314"/>
          </a:xfrm>
          <a:prstGeom prst="rect">
            <a:avLst/>
          </a:prstGeom>
        </p:spPr>
      </p:pic>
      <p:pic>
        <p:nvPicPr>
          <p:cNvPr id="15" name="Picture 15" descr="A picture containing black, wooden, people, room&#10;&#10;Description generated with very high confidence">
            <a:extLst>
              <a:ext uri="{FF2B5EF4-FFF2-40B4-BE49-F238E27FC236}">
                <a16:creationId xmlns="" xmlns:a16="http://schemas.microsoft.com/office/drawing/2014/main" id="{3BA40B3D-6939-4423-9BB9-1D596CC3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591" y="1860413"/>
            <a:ext cx="4299785" cy="14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590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CC4B68-3D4D-49FE-878A-1128E55EF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5DD485-CB0C-4208-906A-7370187CDB53}"/>
              </a:ext>
            </a:extLst>
          </p:cNvPr>
          <p:cNvSpPr txBox="1">
            <a:spLocks/>
          </p:cNvSpPr>
          <p:nvPr/>
        </p:nvSpPr>
        <p:spPr>
          <a:xfrm>
            <a:off x="400000" y="498763"/>
            <a:ext cx="6321600" cy="51707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Label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Powerset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9" descr="A close up of a keyboard&#10;&#10;Description generated with very high confidence">
            <a:extLst>
              <a:ext uri="{FF2B5EF4-FFF2-40B4-BE49-F238E27FC236}">
                <a16:creationId xmlns="" xmlns:a16="http://schemas.microsoft.com/office/drawing/2014/main" id="{5893BAE3-D11A-42BE-AFFC-320E8C1D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30" y="1786439"/>
            <a:ext cx="1808748" cy="174357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7F4EE88E-856A-41BC-B7C4-2C954E70237D}"/>
              </a:ext>
            </a:extLst>
          </p:cNvPr>
          <p:cNvSpPr txBox="1">
            <a:spLocks/>
          </p:cNvSpPr>
          <p:nvPr/>
        </p:nvSpPr>
        <p:spPr>
          <a:xfrm>
            <a:off x="364744" y="873882"/>
            <a:ext cx="7854465" cy="426961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/>
              <a:buChar char="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 2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ingdings 2"/>
              <a:buChar char="●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Tx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In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this, we transform the problem into a multi-class problem with one multi-class classifier is trained on all </a:t>
            </a:r>
            <a:r>
              <a:rPr lang="en-US" sz="1600" b="1" dirty="0">
                <a:latin typeface="Times New Roman" pitchFamily="18" charset="0"/>
                <a:ea typeface="+mn-lt"/>
                <a:cs typeface="Times New Roman" pitchFamily="18" charset="0"/>
              </a:rPr>
              <a:t>unique label combinations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found in the training data.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                                                                      </a:t>
            </a:r>
            <a:r>
              <a:rPr lang="en-US" sz="16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=&gt;</a:t>
            </a:r>
            <a:endParaRPr lang="en-US" sz="1600" b="1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b="1" i="1" u="sng" dirty="0" smtClean="0">
                <a:latin typeface="Times New Roman" pitchFamily="18" charset="0"/>
                <a:ea typeface="+mn-lt"/>
                <a:cs typeface="Times New Roman" pitchFamily="18" charset="0"/>
              </a:rPr>
              <a:t>Accuracy </a:t>
            </a:r>
            <a:r>
              <a:rPr lang="en-US" sz="1600" b="1" i="1" dirty="0">
                <a:latin typeface="Times New Roman" pitchFamily="18" charset="0"/>
                <a:ea typeface="+mn-lt"/>
                <a:cs typeface="Times New Roman" pitchFamily="18" charset="0"/>
              </a:rPr>
              <a:t>:-</a:t>
            </a: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57%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1600" b="1" i="1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1600" b="1" i="1" u="sng" dirty="0">
                <a:latin typeface="Times New Roman" pitchFamily="18" charset="0"/>
                <a:ea typeface="+mn-lt"/>
                <a:cs typeface="Times New Roman" pitchFamily="18" charset="0"/>
              </a:rPr>
              <a:t>Drawback</a:t>
            </a:r>
            <a:r>
              <a:rPr lang="en-US" sz="1600" b="1" i="1" dirty="0">
                <a:latin typeface="Times New Roman" pitchFamily="18" charset="0"/>
                <a:ea typeface="+mn-lt"/>
                <a:cs typeface="Times New Roman" pitchFamily="18" charset="0"/>
              </a:rPr>
              <a:t> :-</a:t>
            </a:r>
          </a:p>
          <a:p>
            <a:pPr marL="114300" indent="0">
              <a:buNone/>
            </a:pP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ea typeface="+mn-lt"/>
                <a:cs typeface="Times New Roman" pitchFamily="18" charset="0"/>
              </a:rPr>
              <a:t>s </a:t>
            </a:r>
            <a:r>
              <a:rPr lang="en-US" sz="1600" dirty="0">
                <a:latin typeface="Times New Roman" pitchFamily="18" charset="0"/>
                <a:ea typeface="+mn-lt"/>
                <a:cs typeface="Times New Roman" pitchFamily="18" charset="0"/>
              </a:rPr>
              <a:t>the training data increases, number of classes become more. Thus, increasing the model complexity, and would result in a lower accuracy.</a:t>
            </a:r>
          </a:p>
          <a:p>
            <a:pPr>
              <a:buFont typeface="Wingdings"/>
              <a:buChar char="§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5" descr="A close up of a keyboard&#10;&#10;Description generated with high confidence">
            <a:extLst>
              <a:ext uri="{FF2B5EF4-FFF2-40B4-BE49-F238E27FC236}">
                <a16:creationId xmlns="" xmlns:a16="http://schemas.microsoft.com/office/drawing/2014/main" id="{84042B6E-B411-4C9D-9718-DDF955E7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35" y="1517073"/>
            <a:ext cx="2743200" cy="1973401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6125D751-7709-4517-8700-FEF58C02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41" y="1517073"/>
            <a:ext cx="1905000" cy="2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5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1029AF-933A-4AA5-B111-47F12F474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7356439-E1CD-434A-B8F9-8809C96C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623455"/>
            <a:ext cx="6321600" cy="529935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Adapted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Algorithms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E81A85AC-280B-40A3-BE00-7B5099E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44" y="1287467"/>
            <a:ext cx="7547317" cy="2077473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ea typeface="+mn-lt"/>
                <a:cs typeface="+mn-lt"/>
              </a:rPr>
              <a:t>Adapted algorithm, as the name suggests, adapting the algorithm to directly perform multi-label classification, rather than transforming the problem into different subsets of problems.</a:t>
            </a:r>
            <a:endParaRPr lang="en-US"/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114300" indent="0">
              <a:buNone/>
            </a:pPr>
            <a:r>
              <a:rPr lang="en-US" sz="1400">
                <a:ea typeface="+mn-lt"/>
                <a:cs typeface="+mn-lt"/>
              </a:rPr>
              <a:t>This method can be carried out in different ways as:</a:t>
            </a:r>
            <a:endParaRPr lang="en-US" sz="1400" dirty="0"/>
          </a:p>
          <a:p>
            <a:pPr marL="11430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sz="1400">
                <a:ea typeface="+mn-lt"/>
                <a:cs typeface="+mn-lt"/>
              </a:rPr>
              <a:t>K – Nearest Neighbours (kNN)</a:t>
            </a:r>
            <a:endParaRPr lang="en-US" sz="1400"/>
          </a:p>
          <a:p>
            <a:pPr>
              <a:buFont typeface="Wingdings"/>
              <a:buChar char="§"/>
            </a:pPr>
            <a:endParaRPr lang="en-US" sz="1400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sz="1400">
                <a:ea typeface="+mn-lt"/>
                <a:cs typeface="+mn-lt"/>
              </a:rPr>
              <a:t>Logistic Regression</a:t>
            </a:r>
            <a:endParaRPr lang="en-US" sz="1400"/>
          </a:p>
          <a:p>
            <a:pPr>
              <a:buFont typeface="Wingdings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9348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3F45AE-ADFA-48DE-B747-26DAB508C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4B16130-80C6-4244-AD19-0E83E4F4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0" y="380437"/>
            <a:ext cx="6321600" cy="6354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K – Nearest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Neighbors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(KNN)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F67E5181-A36B-4E40-8D5B-97E11CFF1FA4}"/>
              </a:ext>
            </a:extLst>
          </p:cNvPr>
          <p:cNvSpPr txBox="1">
            <a:spLocks/>
          </p:cNvSpPr>
          <p:nvPr/>
        </p:nvSpPr>
        <p:spPr>
          <a:xfrm>
            <a:off x="319626" y="776125"/>
            <a:ext cx="8133856" cy="4367375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/>
              <a:buChar char="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 2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ingdings 2"/>
              <a:buChar char="●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Tx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Here we would like to capture the relationship between different training samples we obtained.</a:t>
            </a:r>
          </a:p>
          <a:p>
            <a:pPr marL="114300" indent="0">
              <a:buFont typeface="Wingdings 2"/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This relation is found by using Euclidean distance.</a:t>
            </a:r>
          </a:p>
          <a:p>
            <a:pPr marL="11430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Font typeface="Wingdings"/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Font typeface="Wingdings"/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It </a:t>
            </a:r>
            <a:r>
              <a:rPr lang="en-US" sz="1600" dirty="0">
                <a:latin typeface="Times New Roman"/>
                <a:cs typeface="Times New Roman"/>
              </a:rPr>
              <a:t>performs 2 steps : 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It runs through the whole dataset computing d between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 x and each training observation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It then estimates the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conditional probability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for each class, that is, the fraction of points in A with that given class label</a:t>
            </a:r>
            <a:r>
              <a:rPr lang="en-US" sz="1600" dirty="0" smtClean="0">
                <a:latin typeface="Times New Roman"/>
                <a:ea typeface="+mn-lt"/>
                <a:cs typeface="+mn-lt"/>
              </a:rPr>
              <a:t>.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AutoNum type="arabicPeriod"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US" sz="1600" b="1" i="1" u="sng" dirty="0" smtClean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en-US" sz="1600" b="1" i="1" u="sng" dirty="0" smtClean="0">
                <a:latin typeface="Times New Roman"/>
                <a:cs typeface="Times New Roman"/>
              </a:rPr>
              <a:t>Accuracy</a:t>
            </a:r>
            <a:r>
              <a:rPr lang="en-US" sz="1600" b="1" i="1" u="sng" dirty="0">
                <a:latin typeface="Times New Roman"/>
                <a:cs typeface="Times New Roman"/>
              </a:rPr>
              <a:t> </a:t>
            </a:r>
            <a:r>
              <a:rPr lang="en-US" sz="1600" b="1" i="1" dirty="0">
                <a:latin typeface="Times New Roman"/>
                <a:cs typeface="Times New Roman"/>
              </a:rPr>
              <a:t>:-</a:t>
            </a:r>
          </a:p>
          <a:p>
            <a:pPr marL="11430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51.5%</a:t>
            </a:r>
          </a:p>
          <a:p>
            <a:pPr marL="114300" indent="0">
              <a:buNone/>
            </a:pPr>
            <a:r>
              <a:rPr lang="en-US" sz="1600" b="1" i="1" u="sng" dirty="0">
                <a:latin typeface="Times New Roman"/>
                <a:cs typeface="Times New Roman"/>
              </a:rPr>
              <a:t>Disadvantage </a:t>
            </a:r>
            <a:r>
              <a:rPr lang="en-US" sz="1600" b="1" i="1" dirty="0">
                <a:latin typeface="Times New Roman"/>
                <a:cs typeface="Times New Roman"/>
              </a:rPr>
              <a:t>:-</a:t>
            </a:r>
          </a:p>
          <a:p>
            <a:pPr marL="11430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</a:t>
            </a:r>
            <a:r>
              <a:rPr lang="en-US" sz="1600" dirty="0" smtClean="0">
                <a:latin typeface="Times New Roman"/>
                <a:ea typeface="+mn-lt"/>
                <a:cs typeface="+mn-lt"/>
              </a:rPr>
              <a:t>he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cost of calculating the distance between the new point and each existing points is huge which degrades the performance of the algorithm.</a:t>
            </a:r>
            <a:endParaRPr lang="en-US" sz="1600" dirty="0">
              <a:latin typeface="Times New Roman"/>
            </a:endParaRPr>
          </a:p>
        </p:txBody>
      </p:sp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EF08F8C9-5171-4AB5-8176-2E06E70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97" y="1596691"/>
            <a:ext cx="4833686" cy="709362"/>
          </a:xfrm>
          <a:prstGeom prst="rect">
            <a:avLst/>
          </a:prstGeom>
        </p:spPr>
      </p:pic>
      <p:pic>
        <p:nvPicPr>
          <p:cNvPr id="13" name="Picture 13" descr="A close up of a clock&#10;&#10;Description generated with high confidence">
            <a:extLst>
              <a:ext uri="{FF2B5EF4-FFF2-40B4-BE49-F238E27FC236}">
                <a16:creationId xmlns="" xmlns:a16="http://schemas.microsoft.com/office/drawing/2014/main" id="{63E06744-AA49-4DD2-8CE3-EFCE1EFA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960" y="3418609"/>
            <a:ext cx="4217068" cy="6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16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374073"/>
            <a:ext cx="2784763" cy="54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5206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Plan of Action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" sz="20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19A26E-33D1-40E5-8D26-971803060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6C29222-9ECC-4B43-BB5A-E64626C4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22" y="2328049"/>
            <a:ext cx="6321600" cy="6354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One-vs-Rest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FC2712C1-2F9F-41C1-85E8-CAFDB62716CB}"/>
              </a:ext>
            </a:extLst>
          </p:cNvPr>
          <p:cNvSpPr txBox="1">
            <a:spLocks/>
          </p:cNvSpPr>
          <p:nvPr/>
        </p:nvSpPr>
        <p:spPr>
          <a:xfrm>
            <a:off x="342899" y="1062960"/>
            <a:ext cx="8125621" cy="3893503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ingdings 2"/>
              <a:buChar char="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ingdings 2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Wingdings 2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Wingdings 2"/>
              <a:buChar char="●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Tx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ea typeface="+mn-lt"/>
                <a:cs typeface="+mn-lt"/>
              </a:rPr>
              <a:t>Logistic regressions are only binary classifiers.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ea typeface="+mn-lt"/>
                <a:cs typeface="+mn-lt"/>
              </a:rPr>
              <a:t>They cannot handle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target vectors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with more than two classes.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cs typeface="Times New Roman"/>
              </a:rPr>
              <a:t>This can be achieved using </a:t>
            </a:r>
            <a:r>
              <a:rPr lang="en-US" sz="1600" b="1" dirty="0">
                <a:latin typeface="Times New Roman"/>
                <a:cs typeface="Times New Roman"/>
              </a:rPr>
              <a:t>One-</a:t>
            </a:r>
            <a:r>
              <a:rPr lang="en-US" sz="1600" b="1" dirty="0" err="1">
                <a:latin typeface="Times New Roman"/>
                <a:cs typeface="Times New Roman"/>
              </a:rPr>
              <a:t>vs</a:t>
            </a:r>
            <a:r>
              <a:rPr lang="en-US" sz="1600" b="1" dirty="0">
                <a:latin typeface="Times New Roman"/>
                <a:cs typeface="Times New Roman"/>
              </a:rPr>
              <a:t>-Rest Classification.</a:t>
            </a:r>
          </a:p>
          <a:p>
            <a:pPr>
              <a:buFont typeface="Courier New"/>
              <a:buChar char="o"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ea typeface="+mn-lt"/>
                <a:cs typeface="+mn-lt"/>
              </a:rPr>
              <a:t>Say we have a classification problem and there are N distinct </a:t>
            </a:r>
            <a:r>
              <a:rPr lang="en-US" sz="1600" dirty="0" smtClean="0">
                <a:latin typeface="Times New Roman"/>
                <a:ea typeface="+mn-lt"/>
                <a:cs typeface="+mn-lt"/>
              </a:rPr>
              <a:t>classes.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One-</a:t>
            </a:r>
            <a:r>
              <a:rPr lang="en-US" sz="1600" b="1" dirty="0" err="1">
                <a:latin typeface="Times New Roman"/>
                <a:ea typeface="+mn-lt"/>
                <a:cs typeface="+mn-lt"/>
              </a:rPr>
              <a:t>vs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-all classification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is a method which involves training N distinct binary classifiers.</a:t>
            </a: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Times New Roman"/>
                <a:ea typeface="+mn-lt"/>
                <a:cs typeface="+mn-lt"/>
              </a:rPr>
              <a:t>Then those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 N classifiers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are collectively used for multi-class </a:t>
            </a:r>
            <a:r>
              <a:rPr lang="en-US" sz="1600" dirty="0" smtClean="0">
                <a:latin typeface="Times New Roman"/>
                <a:ea typeface="+mn-lt"/>
                <a:cs typeface="+mn-lt"/>
              </a:rPr>
              <a:t>classification.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Courier New"/>
              <a:buChar char="o"/>
            </a:pP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en-US" sz="1600" b="1" i="1" u="sng" dirty="0">
                <a:latin typeface="Times New Roman"/>
                <a:cs typeface="Times New Roman"/>
              </a:rPr>
              <a:t>Accuracy </a:t>
            </a:r>
            <a:r>
              <a:rPr lang="en-US" sz="1600" b="1" i="1" dirty="0">
                <a:latin typeface="Times New Roman"/>
                <a:cs typeface="Times New Roman"/>
              </a:rPr>
              <a:t>:-</a:t>
            </a:r>
            <a:endParaRPr lang="en-US" sz="1600" dirty="0">
              <a:latin typeface="Times New Roman"/>
              <a:cs typeface="Times New Roman"/>
            </a:endParaRPr>
          </a:p>
          <a:p>
            <a:pPr marL="11430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81.9%</a:t>
            </a:r>
            <a:endParaRPr lang="en-US" sz="1600" b="1" i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D771B11B-A027-4739-A787-ED6540702C28}"/>
              </a:ext>
            </a:extLst>
          </p:cNvPr>
          <p:cNvSpPr txBox="1">
            <a:spLocks/>
          </p:cNvSpPr>
          <p:nvPr/>
        </p:nvSpPr>
        <p:spPr>
          <a:xfrm>
            <a:off x="334328" y="613063"/>
            <a:ext cx="6321600" cy="449897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777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43AA8-5C2A-45BD-9993-5A365EB4A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83E368E-6A2B-4575-8E07-0686F233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1319834"/>
            <a:ext cx="5907156" cy="33238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7AC8C1-E425-4DDF-AF4A-EC7FDC987AE0}"/>
              </a:ext>
            </a:extLst>
          </p:cNvPr>
          <p:cNvSpPr txBox="1">
            <a:spLocks/>
          </p:cNvSpPr>
          <p:nvPr/>
        </p:nvSpPr>
        <p:spPr>
          <a:xfrm>
            <a:off x="334328" y="427561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Simple Web Application for validation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75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ADB516-0E8C-4DF4-ACFB-69F38B1CC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8C6E1E7-688B-46A5-9153-9818A3A8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1588709"/>
            <a:ext cx="7431155" cy="28937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04EBBF54-9148-47D5-B1E6-0F7608B72391}"/>
              </a:ext>
            </a:extLst>
          </p:cNvPr>
          <p:cNvSpPr txBox="1">
            <a:spLocks/>
          </p:cNvSpPr>
          <p:nvPr/>
        </p:nvSpPr>
        <p:spPr>
          <a:xfrm>
            <a:off x="591089" y="452409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Input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522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905836-1AD4-4743-AEE0-F502D6994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0A2A8D-E702-45EF-881C-D24CA7CC1991}"/>
              </a:ext>
            </a:extLst>
          </p:cNvPr>
          <p:cNvSpPr txBox="1">
            <a:spLocks/>
          </p:cNvSpPr>
          <p:nvPr/>
        </p:nvSpPr>
        <p:spPr>
          <a:xfrm>
            <a:off x="632502" y="427561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Output</a:t>
            </a: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7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BBC2450A-CF2A-4598-8E9F-419AE76D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5" y="1212160"/>
            <a:ext cx="5923720" cy="3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757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758536"/>
            <a:ext cx="8181523" cy="332509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of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1786" y="1475510"/>
            <a:ext cx="5989895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45CE13-6880-4C88-AE80-2DD8B3EB6268}"/>
              </a:ext>
            </a:extLst>
          </p:cNvPr>
          <p:cNvSpPr txBox="1"/>
          <p:nvPr/>
        </p:nvSpPr>
        <p:spPr>
          <a:xfrm>
            <a:off x="3328235" y="3741821"/>
            <a:ext cx="1555081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     </a:t>
            </a:r>
            <a:r>
              <a:rPr lang="en-US" sz="1600" b="1">
                <a:latin typeface="Times New Roman"/>
              </a:rPr>
              <a:t>Completed</a:t>
            </a:r>
            <a:r>
              <a:rPr lang="en-US" sz="1600" b="1" dirty="0">
                <a:latin typeface="Times New Roman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CC22F9D-5C04-4F90-AF0E-92B4CAD840AB}"/>
              </a:ext>
            </a:extLst>
          </p:cNvPr>
          <p:cNvSpPr txBox="1"/>
          <p:nvPr/>
        </p:nvSpPr>
        <p:spPr>
          <a:xfrm>
            <a:off x="5696953" y="3741821"/>
            <a:ext cx="961021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     -</a:t>
            </a:r>
          </a:p>
        </p:txBody>
      </p:sp>
    </p:spTree>
    <p:extLst>
      <p:ext uri="{BB962C8B-B14F-4D97-AF65-F5344CB8AC3E}">
        <p14:creationId xmlns:p14="http://schemas.microsoft.com/office/powerpoint/2010/main" xmlns="" val="169972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426027" y="561108"/>
            <a:ext cx="8649173" cy="35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47096" y="1095865"/>
            <a:ext cx="8938200" cy="3719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Taniya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Saini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Sachin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Tripathi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Predicting Tags for Stack Overflow Questions Using Different Classifiers, 4th Int’l Conf. on Recent Advances in Information Technology | RAIT-2018 |.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hlinkClick r:id="rId3"/>
              </a:rPr>
              <a:t>https://en.wikipedia.org/wiki/Logistic_regression</a:t>
            </a:r>
            <a:r>
              <a:rPr lang="en-US" sz="1600" dirty="0"/>
              <a:t>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hlinkClick r:id="rId4"/>
              </a:rPr>
              <a:t>https://towardsdatascience.com/logistic-regression-detailed-overview-46c4da4303bc</a:t>
            </a:r>
            <a:r>
              <a:rPr lang="en-US" sz="1600" dirty="0"/>
              <a:t>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hlinkClick r:id="rId5"/>
              </a:rPr>
              <a:t>https://machinelearningmastery.com/logistic-regression-for-machine-learning/</a:t>
            </a:r>
            <a:endParaRPr lang="en-US" sz="1600" dirty="0"/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hlinkClick r:id="rId6"/>
              </a:rPr>
              <a:t>https://scikit-learn.org/stable/modules/generated/sklearn.linear_model.LogisticRegression.html</a:t>
            </a:r>
            <a:endParaRPr lang="en-US" sz="1600" dirty="0"/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hlinkClick r:id="rId7"/>
              </a:rPr>
              <a:t>https://en.wikipedia.org/wiki/Multi-</a:t>
            </a:r>
            <a:r>
              <a:rPr lang="en-US" sz="1600" dirty="0"/>
              <a:t>]</a:t>
            </a:r>
            <a:r>
              <a:rPr lang="en-US" sz="1600" dirty="0">
                <a:hlinkClick r:id="rId8"/>
              </a:rPr>
              <a:t>https://towardsdatascience.com/stochastic-gradient-descent-clearly-explained-53d239905d31</a:t>
            </a:r>
            <a:r>
              <a:rPr lang="en-US" sz="1600" dirty="0">
                <a:hlinkClick r:id="rId7"/>
              </a:rPr>
              <a:t>label_classification</a:t>
            </a:r>
            <a:endParaRPr lang="en-US" sz="1600" dirty="0"/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1600" dirty="0">
                <a:ea typeface="+mn-lt"/>
                <a:cs typeface="+mn-lt"/>
                <a:hlinkClick r:id="rId9"/>
              </a:rPr>
              <a:t>https://www.analyticsvidhya.com/blog/2017/08/introduction-to-multi-label-classification/</a:t>
            </a:r>
            <a:endParaRPr lang="en-US" sz="1600" dirty="0">
              <a:solidFill>
                <a:srgbClr val="000000"/>
              </a:solidFill>
              <a:latin typeface="Constantia"/>
            </a:endParaRP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aleway" charset="0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2735" y="0"/>
            <a:ext cx="92271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893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67591" y="561109"/>
            <a:ext cx="2616259" cy="72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19300" y="1267691"/>
            <a:ext cx="8770200" cy="331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Largest most trusted online community for developers to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learn, share their programming language.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website serves as a platform for users to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ask and answer questions, to vote questions and answers up or down.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/>
                <a:cs typeface="Times New Roman"/>
              </a:rPr>
              <a:t>Launched on September 15, 2008.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Users will have privileges like the ability to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vote ,comment  and even edit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other people’s posts.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63684" y="644236"/>
            <a:ext cx="3387435" cy="654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17225" y="1537854"/>
            <a:ext cx="8901600" cy="291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questions on stack overflow cover a wide range of topics and are categorized using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appropriate tags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Currently the tags are entered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manually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users depending on the questions they have posted.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22117" y="654626"/>
            <a:ext cx="8296257" cy="59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28600" y="1496291"/>
            <a:ext cx="8682600" cy="327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Enhancing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user experience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more important.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Information provided should be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to users.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Concept of tagging.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Vast data - Text classification – Multi-class or Multi-label classification.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67591" y="623455"/>
            <a:ext cx="5496791" cy="40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 &amp; Proposed System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26950" y="1267691"/>
            <a:ext cx="8901300" cy="3681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Stack overflow – Popular question answering system.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Developers enter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questions and also add related tags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before posting a question.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Here user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manually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enters tags related to the question they post.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Auto tagging system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Grouping questions about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topics together.</a:t>
            </a:r>
          </a:p>
          <a:p>
            <a:pPr marL="28575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Showing users posts related to a question they are posting on the website.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94855" y="561108"/>
            <a:ext cx="8361170" cy="467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0" y="1298865"/>
            <a:ext cx="6348845" cy="3117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D34B0A-F2E1-4BD2-B2BC-6D183C411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130D7D0-C159-4DCE-A40B-54A79036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95" y="648686"/>
            <a:ext cx="6321600" cy="6354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 on Complete Data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A42D041-1F4F-4BFB-B74C-8E49799C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7848" y="1129464"/>
            <a:ext cx="3743600" cy="1802275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55D37E2-BC1D-4518-A904-4A8DB4434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2427" y="1259936"/>
            <a:ext cx="2098964" cy="3634182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35B161A-0599-4150-9B3C-71D17FD4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37" y="3029216"/>
            <a:ext cx="2104023" cy="19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05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702799-C244-4220-982C-566D7953A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6CD9E1-19D7-4A2C-A25B-723A4770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95" y="648686"/>
            <a:ext cx="6321600" cy="6354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Analysis on 100000 Records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1B46877C-5B14-43C9-8217-37A57D8B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6" y="1490412"/>
            <a:ext cx="4056146" cy="771525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B5CEF86-BD92-4770-B03A-67D685B9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814888"/>
            <a:ext cx="1816267" cy="3919788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615762CB-B4C6-4317-BD86-F3E3BFFB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980" y="2884321"/>
            <a:ext cx="3023435" cy="14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2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628</Words>
  <Application>Microsoft Office PowerPoint</Application>
  <PresentationFormat>On-screen Show (16:9)</PresentationFormat>
  <Paragraphs>218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Lato</vt:lpstr>
      <vt:lpstr>Wingdings 2</vt:lpstr>
      <vt:lpstr>Constantia</vt:lpstr>
      <vt:lpstr>Consolas</vt:lpstr>
      <vt:lpstr>Courier New</vt:lpstr>
      <vt:lpstr>Raleway</vt:lpstr>
      <vt:lpstr>Flow</vt:lpstr>
      <vt:lpstr>Stacklite: Stack Overflow Tag Prediction</vt:lpstr>
      <vt:lpstr>Contents</vt:lpstr>
      <vt:lpstr>Introduction</vt:lpstr>
      <vt:lpstr>Problem Definition</vt:lpstr>
      <vt:lpstr>Literature Survey</vt:lpstr>
      <vt:lpstr>Existing System &amp; Proposed System</vt:lpstr>
      <vt:lpstr>Architecture Diagram</vt:lpstr>
      <vt:lpstr>Analysis on Complete Data</vt:lpstr>
      <vt:lpstr>Analysis on 100000 Records</vt:lpstr>
      <vt:lpstr>Data Pre-processing</vt:lpstr>
      <vt:lpstr>Slide 11</vt:lpstr>
      <vt:lpstr>Implementation</vt:lpstr>
      <vt:lpstr>Term Frequency (TF): The number of times a word appears in a document divided by the total number of words in the document. Every document has its own term frequency..     Inverse Document Frequency (IDF): </vt:lpstr>
      <vt:lpstr> Problem Transformation Techniques </vt:lpstr>
      <vt:lpstr>Slide 15</vt:lpstr>
      <vt:lpstr>Slide 16</vt:lpstr>
      <vt:lpstr>Slide 17</vt:lpstr>
      <vt:lpstr>Adapted Algorithms</vt:lpstr>
      <vt:lpstr>K – Nearest Neighbors (KNN)</vt:lpstr>
      <vt:lpstr>One-vs-Rest</vt:lpstr>
      <vt:lpstr>Slide 21</vt:lpstr>
      <vt:lpstr>Slide 22</vt:lpstr>
      <vt:lpstr>Slide 23</vt:lpstr>
      <vt:lpstr>Plan of Action</vt:lpstr>
      <vt:lpstr>References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rochish rraptor</cp:lastModifiedBy>
  <cp:revision>654</cp:revision>
  <dcterms:modified xsi:type="dcterms:W3CDTF">2020-05-22T15:56:24Z</dcterms:modified>
</cp:coreProperties>
</file>