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70" r:id="rId6"/>
    <p:sldId id="272" r:id="rId7"/>
    <p:sldId id="271" r:id="rId8"/>
    <p:sldId id="262" r:id="rId9"/>
    <p:sldId id="263" r:id="rId10"/>
    <p:sldId id="266" r:id="rId11"/>
    <p:sldId id="275" r:id="rId12"/>
    <p:sldId id="267" r:id="rId13"/>
    <p:sldId id="268" r:id="rId14"/>
    <p:sldId id="269" r:id="rId15"/>
    <p:sldId id="265" r:id="rId16"/>
    <p:sldId id="273" r:id="rId17"/>
    <p:sldId id="264" r:id="rId18"/>
    <p:sldId id="274" r:id="rId19"/>
  </p:sldIdLst>
  <p:sldSz cx="9144000" cy="5143500" type="screen16x9"/>
  <p:notesSz cx="6858000" cy="9144000"/>
  <p:embeddedFontLst>
    <p:embeddedFont>
      <p:font typeface="Raleway" panose="020B0604020202020204" charset="0"/>
      <p:regular r:id="rId21"/>
      <p:bold r:id="rId22"/>
      <p:italic r:id="rId23"/>
      <p:boldItalic r:id="rId24"/>
    </p:embeddedFont>
    <p:embeddedFont>
      <p:font typeface="La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04268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0a92d8d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0a92d8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e0a92d8d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e0a92d8d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e0a92d8d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e0a92d8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e0a92d8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e0a92d8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e0a92d8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e0a92d8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e0a92d8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e0a92d8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e0a92d8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e0a92d8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e0a92d8d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e0a92d8d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e0a92d8d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e0a92d8d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blipFill dpi="0" rotWithShape="1">
          <a:blip r:embed="rId13">
            <a:alphaModFix amt="30000"/>
            <a:lum/>
          </a:blip>
          <a:srcRect/>
          <a:stretch>
            <a:fillRect t="-68000" b="-68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ijraset.com/fileserve.php?FID=648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www.ijirset.com/upload/2015/october/86_A%20Survey.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65925" y="1045250"/>
            <a:ext cx="8520600" cy="8484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latin typeface="Raleway" panose="020B0604020202020204" charset="0"/>
              </a:rPr>
              <a:t>Parking Slot Booking </a:t>
            </a:r>
            <a:r>
              <a:rPr lang="en-US" sz="4000" dirty="0" smtClean="0">
                <a:latin typeface="Raleway" panose="020B0604020202020204" charset="0"/>
              </a:rPr>
              <a:t>System </a:t>
            </a:r>
            <a:r>
              <a:rPr lang="en-IN" sz="4000" dirty="0" smtClean="0">
                <a:latin typeface="Raleway" panose="020B0604020202020204" charset="0"/>
              </a:rPr>
              <a:t>(PARKIT)</a:t>
            </a:r>
            <a:endParaRPr sz="4000" dirty="0">
              <a:latin typeface="Raleway" panose="020B0604020202020204" charset="0"/>
            </a:endParaRPr>
          </a:p>
        </p:txBody>
      </p:sp>
      <p:sp>
        <p:nvSpPr>
          <p:cNvPr id="73" name="Google Shape;73;p13"/>
          <p:cNvSpPr txBox="1"/>
          <p:nvPr/>
        </p:nvSpPr>
        <p:spPr>
          <a:xfrm>
            <a:off x="442348" y="2940000"/>
            <a:ext cx="3380400" cy="1594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FFFFFF"/>
                </a:solidFill>
              </a:rPr>
              <a:t>Under the Guidance of</a:t>
            </a:r>
            <a:endParaRPr sz="1600" dirty="0">
              <a:solidFill>
                <a:srgbClr val="FFFFFF"/>
              </a:solidFill>
            </a:endParaRPr>
          </a:p>
          <a:p>
            <a:pPr marL="0" lvl="0" indent="0" algn="l" rtl="0">
              <a:spcBef>
                <a:spcPts val="0"/>
              </a:spcBef>
              <a:spcAft>
                <a:spcPts val="0"/>
              </a:spcAft>
              <a:buNone/>
            </a:pPr>
            <a:endParaRPr sz="1600" dirty="0">
              <a:solidFill>
                <a:srgbClr val="FFFFFF"/>
              </a:solidFill>
            </a:endParaRPr>
          </a:p>
          <a:p>
            <a:pPr marL="0" lvl="0" indent="0" algn="l" rtl="0">
              <a:spcBef>
                <a:spcPts val="0"/>
              </a:spcBef>
              <a:spcAft>
                <a:spcPts val="0"/>
              </a:spcAft>
              <a:buNone/>
            </a:pPr>
            <a:r>
              <a:rPr lang="en" sz="1600" dirty="0">
                <a:solidFill>
                  <a:srgbClr val="FFFFFF"/>
                </a:solidFill>
              </a:rPr>
              <a:t>Guide Name</a:t>
            </a:r>
            <a:r>
              <a:rPr lang="en" sz="1600" smtClean="0">
                <a:solidFill>
                  <a:srgbClr val="FFFFFF"/>
                </a:solidFill>
              </a:rPr>
              <a:t>: Mr. Ch</a:t>
            </a:r>
            <a:r>
              <a:rPr lang="en" sz="1600" dirty="0" smtClean="0">
                <a:solidFill>
                  <a:srgbClr val="FFFFFF"/>
                </a:solidFill>
              </a:rPr>
              <a:t>. Anil Kumar</a:t>
            </a:r>
            <a:endParaRPr sz="1600" dirty="0">
              <a:solidFill>
                <a:srgbClr val="FFFFFF"/>
              </a:solidFill>
            </a:endParaRPr>
          </a:p>
          <a:p>
            <a:pPr marL="0" lvl="0" indent="0" algn="l" rtl="0">
              <a:spcBef>
                <a:spcPts val="0"/>
              </a:spcBef>
              <a:spcAft>
                <a:spcPts val="0"/>
              </a:spcAft>
              <a:buNone/>
            </a:pPr>
            <a:r>
              <a:rPr lang="en" sz="1600" dirty="0" smtClean="0">
                <a:solidFill>
                  <a:srgbClr val="FFFFFF"/>
                </a:solidFill>
              </a:rPr>
              <a:t>Designation: Assistant Professor</a:t>
            </a:r>
            <a:endParaRPr sz="1600" dirty="0">
              <a:solidFill>
                <a:srgbClr val="FFFFFF"/>
              </a:solidFill>
            </a:endParaRPr>
          </a:p>
        </p:txBody>
      </p:sp>
      <p:sp>
        <p:nvSpPr>
          <p:cNvPr id="74" name="Google Shape;74;p13"/>
          <p:cNvSpPr txBox="1"/>
          <p:nvPr/>
        </p:nvSpPr>
        <p:spPr>
          <a:xfrm>
            <a:off x="5382250" y="2940966"/>
            <a:ext cx="3381900" cy="1594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FFFFFF"/>
                </a:solidFill>
              </a:rPr>
              <a:t>Team:</a:t>
            </a:r>
            <a:endParaRPr sz="1600" dirty="0">
              <a:solidFill>
                <a:srgbClr val="FFFFFF"/>
              </a:solidFill>
            </a:endParaRPr>
          </a:p>
          <a:p>
            <a:pPr marL="0" lvl="0" indent="0" algn="l" rtl="0">
              <a:spcBef>
                <a:spcPts val="0"/>
              </a:spcBef>
              <a:spcAft>
                <a:spcPts val="0"/>
              </a:spcAft>
              <a:buNone/>
            </a:pPr>
            <a:r>
              <a:rPr lang="en" sz="1600" dirty="0" smtClean="0">
                <a:solidFill>
                  <a:srgbClr val="FFFFFF"/>
                </a:solidFill>
              </a:rPr>
              <a:t>16WH1A1206 -  A. Yasaswini</a:t>
            </a:r>
          </a:p>
          <a:p>
            <a:pPr marL="0" lvl="0" indent="0" algn="l" rtl="0">
              <a:spcBef>
                <a:spcPts val="0"/>
              </a:spcBef>
              <a:spcAft>
                <a:spcPts val="0"/>
              </a:spcAft>
              <a:buNone/>
            </a:pPr>
            <a:r>
              <a:rPr lang="en" sz="1600" dirty="0" smtClean="0">
                <a:solidFill>
                  <a:srgbClr val="FFFFFF"/>
                </a:solidFill>
              </a:rPr>
              <a:t>16WH1A1227 -  K. Sunvitha</a:t>
            </a:r>
          </a:p>
          <a:p>
            <a:pPr marL="0" lvl="0" indent="0" algn="l" rtl="0">
              <a:spcBef>
                <a:spcPts val="0"/>
              </a:spcBef>
              <a:spcAft>
                <a:spcPts val="0"/>
              </a:spcAft>
              <a:buNone/>
            </a:pPr>
            <a:r>
              <a:rPr lang="en" sz="1600" dirty="0" smtClean="0">
                <a:solidFill>
                  <a:srgbClr val="FFFFFF"/>
                </a:solidFill>
              </a:rPr>
              <a:t>16WH1A1237 -  K. Soundarya</a:t>
            </a:r>
          </a:p>
          <a:p>
            <a:pPr marL="0" lvl="0" indent="0" algn="l" rtl="0">
              <a:spcBef>
                <a:spcPts val="0"/>
              </a:spcBef>
              <a:spcAft>
                <a:spcPts val="0"/>
              </a:spcAft>
              <a:buNone/>
            </a:pPr>
            <a:r>
              <a:rPr lang="en" sz="1600" dirty="0" smtClean="0">
                <a:solidFill>
                  <a:srgbClr val="FFFFFF"/>
                </a:solidFill>
              </a:rPr>
              <a:t>16WH1A1252 -  P. Swetha</a:t>
            </a:r>
            <a:endParaRPr sz="1600" dirty="0">
              <a:solidFill>
                <a:srgbClr val="FFFFFF"/>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7708"/>
            <a:ext cx="957695" cy="921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05" y="66795"/>
            <a:ext cx="2202923" cy="635400"/>
          </a:xfrm>
        </p:spPr>
        <p:txBody>
          <a:bodyPr/>
          <a:lstStyle/>
          <a:p>
            <a:r>
              <a:rPr lang="en-IN" sz="2000" dirty="0" smtClean="0"/>
              <a:t>OUTPUT SCREENS</a:t>
            </a:r>
            <a:endParaRPr lang="en-IN" sz="2000" dirty="0"/>
          </a:p>
        </p:txBody>
      </p:sp>
      <p:sp>
        <p:nvSpPr>
          <p:cNvPr id="3" name="Text Placeholder 2"/>
          <p:cNvSpPr>
            <a:spLocks noGrp="1"/>
          </p:cNvSpPr>
          <p:nvPr>
            <p:ph type="body" idx="1"/>
          </p:nvPr>
        </p:nvSpPr>
        <p:spPr>
          <a:xfrm>
            <a:off x="228600" y="831273"/>
            <a:ext cx="2036618" cy="3714949"/>
          </a:xfrm>
        </p:spPr>
        <p:txBody>
          <a:bodyPr/>
          <a:lstStyle/>
          <a:p>
            <a:pPr marL="114300" indent="0" algn="ctr">
              <a:buNone/>
            </a:pPr>
            <a:r>
              <a:rPr lang="en-IN" u="sng" dirty="0" smtClean="0"/>
              <a:t>LOGIN </a:t>
            </a:r>
          </a:p>
          <a:p>
            <a:pPr marL="114300" indent="0" algn="ctr">
              <a:buNone/>
            </a:pPr>
            <a:r>
              <a:rPr lang="en-IN" u="sng" dirty="0" smtClean="0"/>
              <a:t>AND</a:t>
            </a:r>
          </a:p>
          <a:p>
            <a:pPr marL="114300" indent="0" algn="ctr">
              <a:buNone/>
            </a:pPr>
            <a:r>
              <a:rPr lang="en-IN" u="sng" dirty="0" smtClean="0"/>
              <a:t> REGISTRATION</a:t>
            </a:r>
            <a:endParaRPr lang="en-IN" dirty="0" smtClean="0"/>
          </a:p>
          <a:p>
            <a:pPr marL="114300" indent="0" algn="ct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54" y="519545"/>
            <a:ext cx="1985610" cy="41326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332" y="519545"/>
            <a:ext cx="1982380" cy="41326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359" y="519545"/>
            <a:ext cx="1985609" cy="4132650"/>
          </a:xfrm>
          <a:prstGeom prst="rect">
            <a:avLst/>
          </a:prstGeom>
        </p:spPr>
      </p:pic>
    </p:spTree>
    <p:extLst>
      <p:ext uri="{BB962C8B-B14F-4D97-AF65-F5344CB8AC3E}">
        <p14:creationId xmlns:p14="http://schemas.microsoft.com/office/powerpoint/2010/main" val="156335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05" y="66795"/>
            <a:ext cx="2202923" cy="635400"/>
          </a:xfrm>
        </p:spPr>
        <p:txBody>
          <a:bodyPr/>
          <a:lstStyle/>
          <a:p>
            <a:r>
              <a:rPr lang="en-IN" sz="2000" dirty="0" smtClean="0"/>
              <a:t>OUTPUT SCREENS</a:t>
            </a:r>
            <a:endParaRPr lang="en-IN" sz="2000" dirty="0"/>
          </a:p>
        </p:txBody>
      </p:sp>
      <p:sp>
        <p:nvSpPr>
          <p:cNvPr id="3" name="Text Placeholder 2"/>
          <p:cNvSpPr>
            <a:spLocks noGrp="1"/>
          </p:cNvSpPr>
          <p:nvPr>
            <p:ph type="body" idx="1"/>
          </p:nvPr>
        </p:nvSpPr>
        <p:spPr>
          <a:xfrm>
            <a:off x="228600" y="831273"/>
            <a:ext cx="2036618" cy="3714949"/>
          </a:xfrm>
        </p:spPr>
        <p:txBody>
          <a:bodyPr/>
          <a:lstStyle/>
          <a:p>
            <a:pPr marL="114300" indent="0" algn="ctr">
              <a:buNone/>
            </a:pPr>
            <a:r>
              <a:rPr lang="en-IN" u="sng" dirty="0" smtClean="0"/>
              <a:t>USER DETAILS</a:t>
            </a:r>
            <a:endParaRPr lang="en-IN" dirty="0" smtClean="0"/>
          </a:p>
          <a:p>
            <a:pPr marL="114300" indent="0" algn="ct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354" y="498762"/>
            <a:ext cx="1877678" cy="41726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250" y="498761"/>
            <a:ext cx="1877678" cy="41726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919" y="498762"/>
            <a:ext cx="1973795" cy="4172619"/>
          </a:xfrm>
          <a:prstGeom prst="rect">
            <a:avLst/>
          </a:prstGeom>
        </p:spPr>
      </p:pic>
    </p:spTree>
    <p:extLst>
      <p:ext uri="{BB962C8B-B14F-4D97-AF65-F5344CB8AC3E}">
        <p14:creationId xmlns:p14="http://schemas.microsoft.com/office/powerpoint/2010/main" val="242808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05" y="66795"/>
            <a:ext cx="2202923" cy="635400"/>
          </a:xfrm>
        </p:spPr>
        <p:txBody>
          <a:bodyPr/>
          <a:lstStyle/>
          <a:p>
            <a:r>
              <a:rPr lang="en-IN" sz="2000" dirty="0" smtClean="0"/>
              <a:t>OUTPUT SCREENS</a:t>
            </a:r>
            <a:endParaRPr lang="en-IN" sz="2000" dirty="0"/>
          </a:p>
        </p:txBody>
      </p:sp>
      <p:sp>
        <p:nvSpPr>
          <p:cNvPr id="3" name="Text Placeholder 2"/>
          <p:cNvSpPr>
            <a:spLocks noGrp="1"/>
          </p:cNvSpPr>
          <p:nvPr>
            <p:ph type="body" idx="1"/>
          </p:nvPr>
        </p:nvSpPr>
        <p:spPr>
          <a:xfrm>
            <a:off x="-197430" y="810492"/>
            <a:ext cx="2951019" cy="529936"/>
          </a:xfrm>
        </p:spPr>
        <p:txBody>
          <a:bodyPr/>
          <a:lstStyle/>
          <a:p>
            <a:pPr marL="114300" indent="0" algn="ctr">
              <a:buNone/>
            </a:pPr>
            <a:r>
              <a:rPr lang="en-IN" u="sng" dirty="0" smtClean="0"/>
              <a:t>PARKING </a:t>
            </a:r>
          </a:p>
          <a:p>
            <a:pPr marL="114300" indent="0" algn="ctr">
              <a:buNone/>
            </a:pPr>
            <a:r>
              <a:rPr lang="en-IN" u="sng" dirty="0" smtClean="0"/>
              <a:t>AVAILABILITY</a:t>
            </a:r>
          </a:p>
          <a:p>
            <a:pPr marL="114300" indent="0" algn="ctr">
              <a:buNone/>
            </a:pPr>
            <a:r>
              <a:rPr lang="en-IN" u="sng" dirty="0" smtClean="0"/>
              <a:t> </a:t>
            </a:r>
            <a:endParaRPr lang="en-IN"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401" y="528892"/>
            <a:ext cx="1964350" cy="409506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21" y="528890"/>
            <a:ext cx="1964351" cy="409506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512" y="528892"/>
            <a:ext cx="1961151" cy="4095063"/>
          </a:xfrm>
          <a:prstGeom prst="rect">
            <a:avLst/>
          </a:prstGeom>
        </p:spPr>
      </p:pic>
    </p:spTree>
    <p:extLst>
      <p:ext uri="{BB962C8B-B14F-4D97-AF65-F5344CB8AC3E}">
        <p14:creationId xmlns:p14="http://schemas.microsoft.com/office/powerpoint/2010/main" val="82271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05" y="66795"/>
            <a:ext cx="2202923" cy="635400"/>
          </a:xfrm>
        </p:spPr>
        <p:txBody>
          <a:bodyPr/>
          <a:lstStyle/>
          <a:p>
            <a:r>
              <a:rPr lang="en-IN" sz="2000" dirty="0" smtClean="0"/>
              <a:t>OUTPUT SCREENS</a:t>
            </a:r>
            <a:endParaRPr lang="en-IN" sz="2000" dirty="0"/>
          </a:p>
        </p:txBody>
      </p:sp>
      <p:sp>
        <p:nvSpPr>
          <p:cNvPr id="3" name="Text Placeholder 2"/>
          <p:cNvSpPr>
            <a:spLocks noGrp="1"/>
          </p:cNvSpPr>
          <p:nvPr>
            <p:ph type="body" idx="1"/>
          </p:nvPr>
        </p:nvSpPr>
        <p:spPr>
          <a:xfrm>
            <a:off x="623454" y="737756"/>
            <a:ext cx="1569028" cy="457200"/>
          </a:xfrm>
        </p:spPr>
        <p:txBody>
          <a:bodyPr/>
          <a:lstStyle/>
          <a:p>
            <a:pPr marL="114300" indent="0">
              <a:buNone/>
            </a:pPr>
            <a:r>
              <a:rPr lang="en-IN" u="sng" dirty="0" smtClean="0"/>
              <a:t>BOOKING</a:t>
            </a: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417" y="521807"/>
            <a:ext cx="1962765" cy="409175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681" y="521807"/>
            <a:ext cx="1956372" cy="4091758"/>
          </a:xfrm>
          <a:prstGeom prst="rect">
            <a:avLst/>
          </a:prstGeom>
        </p:spPr>
      </p:pic>
    </p:spTree>
    <p:extLst>
      <p:ext uri="{BB962C8B-B14F-4D97-AF65-F5344CB8AC3E}">
        <p14:creationId xmlns:p14="http://schemas.microsoft.com/office/powerpoint/2010/main" val="394980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05" y="66795"/>
            <a:ext cx="2202923" cy="635400"/>
          </a:xfrm>
        </p:spPr>
        <p:txBody>
          <a:bodyPr/>
          <a:lstStyle/>
          <a:p>
            <a:r>
              <a:rPr lang="en-IN" sz="2000" dirty="0" smtClean="0"/>
              <a:t>OUTPUT SCREENS</a:t>
            </a:r>
            <a:endParaRPr lang="en-IN" sz="2000" dirty="0"/>
          </a:p>
        </p:txBody>
      </p:sp>
      <p:sp>
        <p:nvSpPr>
          <p:cNvPr id="3" name="Text Placeholder 2"/>
          <p:cNvSpPr>
            <a:spLocks noGrp="1"/>
          </p:cNvSpPr>
          <p:nvPr>
            <p:ph type="body" idx="1"/>
          </p:nvPr>
        </p:nvSpPr>
        <p:spPr>
          <a:xfrm>
            <a:off x="613063" y="706583"/>
            <a:ext cx="8087476" cy="3912376"/>
          </a:xfrm>
        </p:spPr>
        <p:txBody>
          <a:bodyPr/>
          <a:lstStyle/>
          <a:p>
            <a:pPr marL="114300" indent="0">
              <a:buNone/>
            </a:pPr>
            <a:r>
              <a:rPr lang="en-IN" u="sng" dirty="0" smtClean="0"/>
              <a:t>SUCESSFUL BOOKING</a:t>
            </a: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337" y="606136"/>
            <a:ext cx="1906684" cy="39943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471" y="566973"/>
            <a:ext cx="1916046" cy="3994362"/>
          </a:xfrm>
          <a:prstGeom prst="rect">
            <a:avLst/>
          </a:prstGeom>
        </p:spPr>
      </p:pic>
    </p:spTree>
    <p:extLst>
      <p:ext uri="{BB962C8B-B14F-4D97-AF65-F5344CB8AC3E}">
        <p14:creationId xmlns:p14="http://schemas.microsoft.com/office/powerpoint/2010/main" val="116321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31" y="125677"/>
            <a:ext cx="2227168" cy="635400"/>
          </a:xfrm>
        </p:spPr>
        <p:txBody>
          <a:bodyPr/>
          <a:lstStyle/>
          <a:p>
            <a:r>
              <a:rPr lang="en-IN" sz="2000" dirty="0" smtClean="0"/>
              <a:t>Action Plan</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609927785"/>
              </p:ext>
            </p:extLst>
          </p:nvPr>
        </p:nvGraphicFramePr>
        <p:xfrm>
          <a:off x="1153390" y="852056"/>
          <a:ext cx="6660573" cy="3569854"/>
        </p:xfrm>
        <a:graphic>
          <a:graphicData uri="http://schemas.openxmlformats.org/drawingml/2006/table">
            <a:tbl>
              <a:tblPr firstRow="1" bandRow="1">
                <a:tableStyleId>{2D5ABB26-0587-4C30-8999-92F81FD0307C}</a:tableStyleId>
              </a:tblPr>
              <a:tblGrid>
                <a:gridCol w="2255512"/>
                <a:gridCol w="2028447"/>
                <a:gridCol w="2376614"/>
              </a:tblGrid>
              <a:tr h="671346">
                <a:tc>
                  <a:txBody>
                    <a:bodyPr/>
                    <a:lstStyle/>
                    <a:p>
                      <a:pPr algn="ctr"/>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Module Information</a:t>
                      </a:r>
                      <a:r>
                        <a:rPr lang="en-IN" sz="1800" b="0" baseline="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 </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Status </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Time required</a:t>
                      </a:r>
                      <a:r>
                        <a:rPr lang="en-IN" sz="1800" b="0" baseline="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 to Complete</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88954">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Literature Survey</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Completed</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1</a:t>
                      </a:r>
                      <a:r>
                        <a:rPr lang="en-IN" sz="1800" b="0" baseline="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 Week</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71346">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Requirement Analysis</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Completed</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1 Week</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71346">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Design</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Completed</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2 Weeks</a:t>
                      </a:r>
                    </a:p>
                    <a:p>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88954">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Implementation</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Completed</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4 Weeks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88954">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Documentation</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Completed</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2 Weeks</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88954">
                <a:tc>
                  <a:txBody>
                    <a:bodyPr/>
                    <a:lstStyle/>
                    <a:p>
                      <a:r>
                        <a:rPr lang="en-IN" sz="1800" b="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Final</a:t>
                      </a:r>
                      <a:r>
                        <a:rPr lang="en-IN" sz="1800" b="0" baseline="0" dirty="0" smtClean="0">
                          <a:ln>
                            <a:solidFill>
                              <a:sysClr val="windowText" lastClr="000000"/>
                            </a:solidFill>
                          </a:ln>
                          <a:solidFill>
                            <a:sysClr val="windowText" lastClr="000000"/>
                          </a:solidFill>
                          <a:latin typeface="Lato" panose="020B0604020202020204" charset="0"/>
                          <a:cs typeface="Times New Roman" panose="02020603050405020304" pitchFamily="18" charset="0"/>
                        </a:rPr>
                        <a:t> Submission</a:t>
                      </a:r>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IN" sz="1800" b="0" dirty="0">
                        <a:ln>
                          <a:solidFill>
                            <a:sysClr val="windowText" lastClr="000000"/>
                          </a:solidFill>
                        </a:ln>
                        <a:solidFill>
                          <a:sysClr val="windowText" lastClr="000000"/>
                        </a:solidFill>
                        <a:latin typeface="Lato" panose="020B0604020202020204"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0428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23" y="170704"/>
            <a:ext cx="6321600" cy="635400"/>
          </a:xfrm>
        </p:spPr>
        <p:txBody>
          <a:bodyPr/>
          <a:lstStyle/>
          <a:p>
            <a:r>
              <a:rPr lang="en-IN" sz="2000" dirty="0" smtClean="0"/>
              <a:t>Conclusion</a:t>
            </a:r>
            <a:endParaRPr lang="en-IN" sz="2000" dirty="0"/>
          </a:p>
        </p:txBody>
      </p:sp>
      <p:sp>
        <p:nvSpPr>
          <p:cNvPr id="3" name="Text Placeholder 2"/>
          <p:cNvSpPr>
            <a:spLocks noGrp="1"/>
          </p:cNvSpPr>
          <p:nvPr>
            <p:ph type="body" idx="1"/>
          </p:nvPr>
        </p:nvSpPr>
        <p:spPr>
          <a:xfrm>
            <a:off x="415636" y="779318"/>
            <a:ext cx="8316076" cy="3818858"/>
          </a:xfrm>
        </p:spPr>
        <p:txBody>
          <a:bodyPr/>
          <a:lstStyle/>
          <a:p>
            <a:pPr marL="114300" indent="0" algn="just">
              <a:lnSpc>
                <a:spcPct val="150000"/>
              </a:lnSpc>
              <a:buNone/>
            </a:pPr>
            <a:r>
              <a:rPr lang="en-US" dirty="0"/>
              <a:t>Online </a:t>
            </a:r>
            <a:r>
              <a:rPr lang="en-US" dirty="0" smtClean="0"/>
              <a:t>Parking </a:t>
            </a:r>
            <a:r>
              <a:rPr lang="en-US" dirty="0"/>
              <a:t>Slot Booking System improves the existing system since we are in computerized world. With this new system is mandatory, it enables the user of the system to reserve a parking lot online and this reduces the wasting of time of the clients looking for where to park, increase the safety of the property since the parking lot is numbering. </a:t>
            </a:r>
            <a:endParaRPr lang="en-IN" dirty="0"/>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323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554600" y="133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References</a:t>
            </a:r>
            <a:endParaRPr sz="2000" dirty="0"/>
          </a:p>
        </p:txBody>
      </p:sp>
      <p:sp>
        <p:nvSpPr>
          <p:cNvPr id="129" name="Google Shape;129;p21"/>
          <p:cNvSpPr txBox="1">
            <a:spLocks noGrp="1"/>
          </p:cNvSpPr>
          <p:nvPr>
            <p:ph type="body" idx="1"/>
          </p:nvPr>
        </p:nvSpPr>
        <p:spPr>
          <a:xfrm>
            <a:off x="205800" y="798159"/>
            <a:ext cx="8938200" cy="4188900"/>
          </a:xfrm>
          <a:prstGeom prst="rect">
            <a:avLst/>
          </a:prstGeom>
        </p:spPr>
        <p:txBody>
          <a:bodyPr spcFirstLastPara="1" wrap="square" lIns="91425" tIns="91425" rIns="91425" bIns="91425" anchor="t" anchorCtr="0">
            <a:noAutofit/>
          </a:bodyPr>
          <a:lstStyle/>
          <a:p>
            <a:pPr marL="114300" indent="0">
              <a:buNone/>
            </a:pPr>
            <a:r>
              <a:rPr lang="en-US" sz="1200" dirty="0"/>
              <a:t>[1] </a:t>
            </a:r>
            <a:r>
              <a:rPr lang="en-IN" sz="1200" u="sng" dirty="0">
                <a:hlinkClick r:id="rId3"/>
              </a:rPr>
              <a:t>https://</a:t>
            </a:r>
            <a:r>
              <a:rPr lang="en-IN" sz="1200" u="sng" dirty="0" smtClean="0">
                <a:hlinkClick r:id="rId3"/>
              </a:rPr>
              <a:t>www.ijraset.com/fileserve.php?FID=6482</a:t>
            </a:r>
            <a:endParaRPr lang="en-IN" sz="1200" u="sng" dirty="0" smtClean="0"/>
          </a:p>
          <a:p>
            <a:pPr marL="114300" indent="0">
              <a:buNone/>
            </a:pPr>
            <a:endParaRPr lang="en-IN" sz="1200" dirty="0"/>
          </a:p>
          <a:p>
            <a:pPr marL="114300" indent="0">
              <a:buNone/>
            </a:pPr>
            <a:r>
              <a:rPr lang="en-IN" sz="1200" dirty="0" smtClean="0"/>
              <a:t>[2]</a:t>
            </a:r>
            <a:r>
              <a:rPr lang="en-US" sz="1200" dirty="0"/>
              <a:t> </a:t>
            </a:r>
            <a:r>
              <a:rPr lang="en-IN" sz="1200" dirty="0" smtClean="0">
                <a:hlinkClick r:id="rId4"/>
              </a:rPr>
              <a:t>http</a:t>
            </a:r>
            <a:r>
              <a:rPr lang="en-IN" sz="1200" dirty="0">
                <a:hlinkClick r:id="rId4"/>
              </a:rPr>
              <a:t>://www.ijirset.com/upload/2015/october/86_A%20Survey.pdf</a:t>
            </a:r>
            <a:endParaRPr lang="en-IN" sz="1200" dirty="0"/>
          </a:p>
          <a:p>
            <a:pPr marL="114300" indent="0">
              <a:buNone/>
            </a:pPr>
            <a:endParaRPr lang="en-IN" sz="1200" dirty="0"/>
          </a:p>
          <a:p>
            <a:pPr marL="114300" indent="0">
              <a:buNone/>
            </a:pPr>
            <a:r>
              <a:rPr lang="en-US" sz="1200" dirty="0" smtClean="0"/>
              <a:t>[3] </a:t>
            </a:r>
            <a:r>
              <a:rPr lang="en-US" sz="1200" dirty="0"/>
              <a:t>Andre Barroso, Jonathan Benson, Tina Murphy, </a:t>
            </a:r>
            <a:r>
              <a:rPr lang="en-US" sz="1200" dirty="0" err="1"/>
              <a:t>UtzRoedig</a:t>
            </a:r>
            <a:r>
              <a:rPr lang="en-US" sz="1200" dirty="0"/>
              <a:t>, Cormac </a:t>
            </a:r>
            <a:r>
              <a:rPr lang="en-US" sz="1200" dirty="0" err="1"/>
              <a:t>Sreenan</a:t>
            </a:r>
            <a:r>
              <a:rPr lang="en-US" sz="1200" dirty="0"/>
              <a:t>, John Barton, Stephen Bellis, Brendan Flynn, and Kieran Delaney, “The DSYS25 </a:t>
            </a:r>
            <a:r>
              <a:rPr lang="en-US" sz="1200" dirty="0" err="1"/>
              <a:t>SensorPlatform</a:t>
            </a:r>
            <a:r>
              <a:rPr lang="en-US" sz="1200" dirty="0"/>
              <a:t>,” t Ireland,2004                                                                                                                                                     </a:t>
            </a:r>
            <a:endParaRPr lang="en-IN" sz="1200" dirty="0"/>
          </a:p>
          <a:p>
            <a:pPr marL="114300" indent="0">
              <a:buNone/>
            </a:pPr>
            <a:r>
              <a:rPr lang="en-US" sz="1200" dirty="0"/>
              <a:t> </a:t>
            </a:r>
            <a:endParaRPr lang="en-IN" sz="1200" dirty="0"/>
          </a:p>
          <a:p>
            <a:pPr marL="114300" indent="0">
              <a:buNone/>
            </a:pPr>
            <a:r>
              <a:rPr lang="en-US" sz="1200" dirty="0" smtClean="0"/>
              <a:t>[4]  </a:t>
            </a:r>
            <a:r>
              <a:rPr lang="en-US" sz="1200" dirty="0"/>
              <a:t>B. Yan </a:t>
            </a:r>
            <a:r>
              <a:rPr lang="en-US" sz="1200" dirty="0" err="1"/>
              <a:t>Zhong</a:t>
            </a:r>
            <a:r>
              <a:rPr lang="en-US" sz="1200" dirty="0"/>
              <a:t>, S. Li Min, Z. Hong Song, Y. Ting Xin, and L. Zheng Jun, “A Parking Management System Based on Wireless Sensor  Network,” tech. rep., Institute of Software Graduate School of Chinese Academy of Sciences, Beijing, November 2006</a:t>
            </a:r>
            <a:endParaRPr lang="en-IN" sz="1200" dirty="0"/>
          </a:p>
          <a:p>
            <a:pPr marL="114300" indent="0">
              <a:buNone/>
            </a:pPr>
            <a:r>
              <a:rPr lang="en-US" sz="1200" dirty="0"/>
              <a:t> </a:t>
            </a:r>
            <a:endParaRPr lang="en-IN" sz="1200" dirty="0"/>
          </a:p>
          <a:p>
            <a:pPr marL="114300" indent="0">
              <a:buNone/>
            </a:pPr>
            <a:r>
              <a:rPr lang="en-US" sz="1200" dirty="0" smtClean="0"/>
              <a:t>[5]  </a:t>
            </a:r>
            <a:r>
              <a:rPr lang="en-US" sz="1200" dirty="0"/>
              <a:t>Vanessa W.S Tang, Yuan Zheng, and </a:t>
            </a:r>
            <a:r>
              <a:rPr lang="en-US" sz="1200" dirty="0" err="1"/>
              <a:t>JiannongCao</a:t>
            </a:r>
            <a:r>
              <a:rPr lang="en-US" sz="1200" dirty="0"/>
              <a:t>,“An Intelligent Car Park Management System based on Wireless Sensor Networks,” tech. rep., Internet and Mobile Computing Lab, Department of Computing, The Hong Kong Polytechnic University, </a:t>
            </a:r>
            <a:r>
              <a:rPr lang="en-US" sz="1200" dirty="0" err="1"/>
              <a:t>P.R.China</a:t>
            </a:r>
            <a:r>
              <a:rPr lang="en-US" sz="1200" dirty="0"/>
              <a:t>, August 2006.</a:t>
            </a:r>
            <a:endParaRPr lang="en-IN" sz="1200" dirty="0"/>
          </a:p>
          <a:p>
            <a:pPr marL="114300" indent="0">
              <a:buNone/>
            </a:pPr>
            <a:r>
              <a:rPr lang="en-US" sz="1200" dirty="0"/>
              <a:t> </a:t>
            </a:r>
            <a:endParaRPr lang="en-IN" sz="1200" dirty="0"/>
          </a:p>
          <a:p>
            <a:pPr marL="114300" indent="0">
              <a:buNone/>
            </a:pPr>
            <a:r>
              <a:rPr lang="en-US" sz="1200" dirty="0" smtClean="0"/>
              <a:t>[6] </a:t>
            </a:r>
            <a:r>
              <a:rPr lang="en-US" sz="1200" dirty="0"/>
              <a:t>ZigBee/IEEE 802.15.4 Summary, “</a:t>
            </a:r>
            <a:r>
              <a:rPr lang="en-US" sz="1200" dirty="0" err="1"/>
              <a:t>SinemColeriErgen</a:t>
            </a:r>
            <a:r>
              <a:rPr lang="en-US" sz="1200" dirty="0"/>
              <a:t>,”tech. rep., EECS </a:t>
            </a:r>
            <a:r>
              <a:rPr lang="en-US" sz="1200" dirty="0" err="1"/>
              <a:t>Berkely</a:t>
            </a:r>
            <a:r>
              <a:rPr lang="en-US" sz="1200" dirty="0"/>
              <a:t>, September 2004.ech. rep., University College, Cork, </a:t>
            </a:r>
            <a:r>
              <a:rPr lang="en-US" sz="1200" dirty="0" err="1"/>
              <a:t>Irelandand</a:t>
            </a:r>
            <a:r>
              <a:rPr lang="en-US" sz="1200" dirty="0"/>
              <a:t> National Microelectronic Research.                                                                                                                                                                          </a:t>
            </a:r>
            <a:endParaRPr lang="en-IN" sz="1200" dirty="0"/>
          </a:p>
          <a:p>
            <a:pPr marL="114300" indent="0">
              <a:buNone/>
            </a:pPr>
            <a:r>
              <a:rPr lang="en-US" sz="1200" dirty="0"/>
              <a:t>                                                                                                                                                              </a:t>
            </a:r>
            <a:r>
              <a:rPr lang="en-US" sz="1200" b="1" dirty="0"/>
              <a:t> </a:t>
            </a:r>
            <a:endParaRPr lang="en-IN" sz="1200" dirty="0"/>
          </a:p>
          <a:p>
            <a:pPr marL="0" indent="0">
              <a:spcAft>
                <a:spcPts val="1600"/>
              </a:spcAft>
              <a:buNone/>
            </a:pPr>
            <a:endParaRPr lang="en-US" sz="1200" dirty="0"/>
          </a:p>
          <a:p>
            <a:pPr marL="0" indent="0">
              <a:spcAft>
                <a:spcPts val="1600"/>
              </a:spcAft>
              <a:buNone/>
            </a:pPr>
            <a:r>
              <a:rPr lang="en-US" sz="1200" dirty="0"/>
              <a:t> </a:t>
            </a:r>
          </a:p>
        </p:txBody>
      </p:sp>
      <p:sp>
        <p:nvSpPr>
          <p:cNvPr id="130" name="Google Shape;130;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17</a:t>
            </a:fld>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24195"/>
            <a:ext cx="9144000" cy="635400"/>
          </a:xfrm>
        </p:spPr>
        <p:txBody>
          <a:bodyPr/>
          <a:lstStyle/>
          <a:p>
            <a:pPr algn="ctr"/>
            <a:r>
              <a:rPr lang="en-IN" sz="4000" dirty="0" smtClean="0">
                <a:solidFill>
                  <a:schemeClr val="bg1"/>
                </a:solidFill>
              </a:rPr>
              <a:t>Thank you</a:t>
            </a:r>
            <a:endParaRPr lang="en-IN" sz="4000" dirty="0">
              <a:solidFill>
                <a:schemeClr val="bg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57978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713451" y="112515"/>
            <a:ext cx="18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Contents</a:t>
            </a:r>
            <a:endParaRPr sz="2400" dirty="0"/>
          </a:p>
        </p:txBody>
      </p:sp>
      <p:sp>
        <p:nvSpPr>
          <p:cNvPr id="80" name="Google Shape;80;p14"/>
          <p:cNvSpPr txBox="1">
            <a:spLocks noGrp="1"/>
          </p:cNvSpPr>
          <p:nvPr>
            <p:ph type="body" idx="1"/>
          </p:nvPr>
        </p:nvSpPr>
        <p:spPr>
          <a:xfrm>
            <a:off x="235500" y="529935"/>
            <a:ext cx="8520600" cy="4247875"/>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Introduction</a:t>
            </a:r>
            <a:endParaRPr sz="1600" dirty="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a:latin typeface="Lato" panose="020B0604020202020204" charset="0"/>
              </a:rPr>
              <a:t>Problem Definition</a:t>
            </a:r>
            <a:endParaRPr sz="1600" dirty="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Solution</a:t>
            </a:r>
            <a:endParaRPr sz="1600" dirty="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Requirements</a:t>
            </a:r>
            <a:endParaRPr sz="1600" dirty="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Features</a:t>
            </a:r>
            <a:endParaRPr sz="1600" dirty="0" smtClean="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Flowchart </a:t>
            </a:r>
            <a:r>
              <a:rPr lang="en" sz="1600" dirty="0">
                <a:latin typeface="Lato" panose="020B0604020202020204" charset="0"/>
              </a:rPr>
              <a:t>Diagram</a:t>
            </a:r>
            <a:endParaRPr sz="1600" dirty="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a:latin typeface="Lato" panose="020B0604020202020204" charset="0"/>
              </a:rPr>
              <a:t>Module(s) </a:t>
            </a:r>
            <a:endParaRPr lang="en" sz="1600" dirty="0" smtClean="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Output screen</a:t>
            </a: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Plan of Action</a:t>
            </a: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smtClean="0">
                <a:latin typeface="Lato" panose="020B0604020202020204" charset="0"/>
              </a:rPr>
              <a:t>Conclusion</a:t>
            </a:r>
            <a:endParaRPr sz="1600" dirty="0">
              <a:latin typeface="Lato" panose="020B0604020202020204" charset="0"/>
            </a:endParaRPr>
          </a:p>
          <a:p>
            <a:pPr marL="457200" lvl="0" indent="-368300" algn="l" rtl="0">
              <a:lnSpc>
                <a:spcPct val="150000"/>
              </a:lnSpc>
              <a:spcBef>
                <a:spcPts val="0"/>
              </a:spcBef>
              <a:spcAft>
                <a:spcPts val="0"/>
              </a:spcAft>
              <a:buSzPts val="2200"/>
              <a:buFont typeface="Wingdings" panose="05000000000000000000" pitchFamily="2" charset="2"/>
              <a:buChar char="v"/>
            </a:pPr>
            <a:r>
              <a:rPr lang="en" sz="1600" dirty="0">
                <a:latin typeface="Lato" panose="020B0604020202020204" charset="0"/>
              </a:rPr>
              <a:t>References</a:t>
            </a:r>
            <a:endParaRPr sz="1600" dirty="0">
              <a:latin typeface="Lato" panose="020B0604020202020204" charset="0"/>
            </a:endParaRPr>
          </a:p>
        </p:txBody>
      </p:sp>
      <p:sp>
        <p:nvSpPr>
          <p:cNvPr id="81" name="Google Shape;81;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2</a:t>
            </a:fld>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560250" y="96500"/>
            <a:ext cx="252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Introduction</a:t>
            </a:r>
            <a:endParaRPr sz="2400" dirty="0"/>
          </a:p>
        </p:txBody>
      </p:sp>
      <p:sp>
        <p:nvSpPr>
          <p:cNvPr id="87" name="Google Shape;87;p15"/>
          <p:cNvSpPr txBox="1">
            <a:spLocks noGrp="1"/>
          </p:cNvSpPr>
          <p:nvPr>
            <p:ph type="body" idx="1"/>
          </p:nvPr>
        </p:nvSpPr>
        <p:spPr>
          <a:xfrm>
            <a:off x="342900" y="665018"/>
            <a:ext cx="8468591" cy="3886199"/>
          </a:xfrm>
          <a:prstGeom prst="rect">
            <a:avLst/>
          </a:prstGeom>
        </p:spPr>
        <p:txBody>
          <a:bodyPr spcFirstLastPara="1" wrap="square" lIns="91425" tIns="91425" rIns="91425" bIns="91425" anchor="t" anchorCtr="0">
            <a:noAutofit/>
          </a:bodyPr>
          <a:lstStyle/>
          <a:p>
            <a:pPr marL="0" lvl="0" indent="0" algn="just">
              <a:lnSpc>
                <a:spcPct val="150000"/>
              </a:lnSpc>
              <a:spcAft>
                <a:spcPts val="1600"/>
              </a:spcAft>
              <a:buNone/>
            </a:pPr>
            <a:r>
              <a:rPr lang="en-US" dirty="0">
                <a:latin typeface="Lato" panose="020B0604020202020204" charset="0"/>
              </a:rPr>
              <a:t>Currently, most of the existing parking systems are manually managed and a little inefficient. In urban areas, where number of vehicles is higher as compared to the availability of parking spaces, a lot of time is being wasted in searching for slots. Hence Online parking slot booking system is proposed.</a:t>
            </a:r>
            <a:endParaRPr dirty="0">
              <a:latin typeface="Lato" panose="020B0604020202020204" charset="0"/>
            </a:endParaRPr>
          </a:p>
        </p:txBody>
      </p:sp>
      <p:sp>
        <p:nvSpPr>
          <p:cNvPr id="88" name="Google Shape;88;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3</a:t>
            </a:fld>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03025" y="86850"/>
            <a:ext cx="18486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Problem</a:t>
            </a:r>
            <a:r>
              <a:rPr lang="en" sz="2200" dirty="0"/>
              <a:t> </a:t>
            </a:r>
            <a:r>
              <a:rPr lang="en" sz="2400" dirty="0"/>
              <a:t>Definition</a:t>
            </a:r>
            <a:endParaRPr sz="2200" dirty="0"/>
          </a:p>
        </p:txBody>
      </p:sp>
      <p:sp>
        <p:nvSpPr>
          <p:cNvPr id="94" name="Google Shape;94;p16"/>
          <p:cNvSpPr txBox="1">
            <a:spLocks noGrp="1"/>
          </p:cNvSpPr>
          <p:nvPr>
            <p:ph type="body" idx="1"/>
          </p:nvPr>
        </p:nvSpPr>
        <p:spPr>
          <a:xfrm>
            <a:off x="384464" y="779316"/>
            <a:ext cx="8312728" cy="4026118"/>
          </a:xfrm>
          <a:prstGeom prst="rect">
            <a:avLst/>
          </a:prstGeom>
        </p:spPr>
        <p:txBody>
          <a:bodyPr spcFirstLastPara="1" wrap="square" lIns="91425" tIns="91425" rIns="91425" bIns="91425" anchor="t" anchorCtr="0">
            <a:noAutofit/>
          </a:bodyPr>
          <a:lstStyle/>
          <a:p>
            <a:pPr marL="0" indent="0" algn="just">
              <a:lnSpc>
                <a:spcPct val="150000"/>
              </a:lnSpc>
              <a:spcAft>
                <a:spcPts val="1600"/>
              </a:spcAft>
              <a:buNone/>
            </a:pPr>
            <a:r>
              <a:rPr lang="en-US" dirty="0">
                <a:latin typeface="Lato" panose="020B0604020202020204" charset="0"/>
              </a:rPr>
              <a:t>In the modern society, there is an ever-increasing number of vehicles. This is leading to problems such </a:t>
            </a:r>
            <a:r>
              <a:rPr lang="en-US" dirty="0" smtClean="0">
                <a:latin typeface="Lato" panose="020B0604020202020204" charset="0"/>
              </a:rPr>
              <a:t>as </a:t>
            </a:r>
            <a:r>
              <a:rPr lang="en-US" dirty="0">
                <a:latin typeface="Lato" panose="020B0604020202020204" charset="0"/>
              </a:rPr>
              <a:t>valuable time wasted from inconvenient and inefficient parking lots,</a:t>
            </a:r>
            <a:r>
              <a:rPr lang="en-US" b="1" dirty="0">
                <a:latin typeface="Lato" panose="020B0604020202020204" charset="0"/>
              </a:rPr>
              <a:t>  </a:t>
            </a:r>
            <a:r>
              <a:rPr lang="en-US" dirty="0" smtClean="0">
                <a:latin typeface="Lato" panose="020B0604020202020204" charset="0"/>
              </a:rPr>
              <a:t>more </a:t>
            </a:r>
            <a:r>
              <a:rPr lang="en-US" dirty="0">
                <a:latin typeface="Lato" panose="020B0604020202020204" charset="0"/>
              </a:rPr>
              <a:t>fuel consumed while idling or driving around parking lots, </a:t>
            </a:r>
            <a:r>
              <a:rPr lang="en-US" dirty="0" smtClean="0">
                <a:latin typeface="Lato" panose="020B0604020202020204" charset="0"/>
              </a:rPr>
              <a:t>leading to</a:t>
            </a:r>
            <a:r>
              <a:rPr lang="en-US" dirty="0">
                <a:latin typeface="Lato" panose="020B0604020202020204" charset="0"/>
              </a:rPr>
              <a:t> more CO</a:t>
            </a:r>
            <a:r>
              <a:rPr lang="en-US" baseline="-25000" dirty="0">
                <a:latin typeface="Lato" panose="020B0604020202020204" charset="0"/>
              </a:rPr>
              <a:t>2 </a:t>
            </a:r>
            <a:r>
              <a:rPr lang="en-US" dirty="0">
                <a:latin typeface="Lato" panose="020B0604020202020204" charset="0"/>
              </a:rPr>
              <a:t>emissions being </a:t>
            </a:r>
            <a:r>
              <a:rPr lang="en-US" dirty="0" smtClean="0">
                <a:latin typeface="Lato" panose="020B0604020202020204" charset="0"/>
              </a:rPr>
              <a:t>produced, Accidents </a:t>
            </a:r>
            <a:r>
              <a:rPr lang="en-US" dirty="0">
                <a:latin typeface="Lato" panose="020B0604020202020204" charset="0"/>
              </a:rPr>
              <a:t>caused by abundance </a:t>
            </a:r>
            <a:r>
              <a:rPr lang="en-US" dirty="0" smtClean="0">
                <a:latin typeface="Lato" panose="020B0604020202020204" charset="0"/>
              </a:rPr>
              <a:t>of moving </a:t>
            </a:r>
            <a:r>
              <a:rPr lang="en-US" dirty="0">
                <a:latin typeface="Lato" panose="020B0604020202020204" charset="0"/>
              </a:rPr>
              <a:t>vehicles in disorganized parking </a:t>
            </a:r>
            <a:r>
              <a:rPr lang="en-US" dirty="0" smtClean="0">
                <a:latin typeface="Lato" panose="020B0604020202020204" charset="0"/>
              </a:rPr>
              <a:t>lots. </a:t>
            </a:r>
            <a:endParaRPr lang="en-US" dirty="0">
              <a:latin typeface="Lato" panose="020B0604020202020204" charset="0"/>
            </a:endParaRPr>
          </a:p>
          <a:p>
            <a:pPr marL="0" lvl="0" indent="0" algn="just">
              <a:lnSpc>
                <a:spcPct val="150000"/>
              </a:lnSpc>
              <a:spcAft>
                <a:spcPts val="1600"/>
              </a:spcAft>
              <a:buNone/>
            </a:pPr>
            <a:endParaRPr dirty="0">
              <a:latin typeface="Lato" panose="020B0604020202020204" charset="0"/>
            </a:endParaRPr>
          </a:p>
        </p:txBody>
      </p:sp>
      <p:sp>
        <p:nvSpPr>
          <p:cNvPr id="95" name="Google Shape;95;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4</a:t>
            </a:fld>
            <a:endParaRPr>
              <a:latin typeface="Lato"/>
              <a:ea typeface="Lato"/>
              <a:cs typeface="Lato"/>
              <a:sym typeface="Lato"/>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657" y="2763982"/>
            <a:ext cx="2613955" cy="194310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03025" y="86850"/>
            <a:ext cx="18486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Solution</a:t>
            </a:r>
            <a:endParaRPr sz="2200" dirty="0"/>
          </a:p>
        </p:txBody>
      </p:sp>
      <p:sp>
        <p:nvSpPr>
          <p:cNvPr id="94" name="Google Shape;94;p16"/>
          <p:cNvSpPr txBox="1">
            <a:spLocks noGrp="1"/>
          </p:cNvSpPr>
          <p:nvPr>
            <p:ph type="body" idx="1"/>
          </p:nvPr>
        </p:nvSpPr>
        <p:spPr>
          <a:xfrm>
            <a:off x="384464" y="477977"/>
            <a:ext cx="8312728" cy="4026118"/>
          </a:xfrm>
          <a:prstGeom prst="rect">
            <a:avLst/>
          </a:prstGeom>
        </p:spPr>
        <p:txBody>
          <a:bodyPr spcFirstLastPara="1" wrap="square" lIns="91425" tIns="91425" rIns="91425" bIns="91425" anchor="t" anchorCtr="0">
            <a:noAutofit/>
          </a:bodyPr>
          <a:lstStyle/>
          <a:p>
            <a:pPr marL="0" indent="0" algn="just">
              <a:lnSpc>
                <a:spcPct val="150000"/>
              </a:lnSpc>
              <a:spcAft>
                <a:spcPts val="1600"/>
              </a:spcAft>
              <a:buNone/>
            </a:pPr>
            <a:r>
              <a:rPr lang="en-US" dirty="0"/>
              <a:t>Proposed system assists the driver in finding a vacant place in a short time. The most essential features </a:t>
            </a:r>
            <a:r>
              <a:rPr lang="en-US" dirty="0" smtClean="0"/>
              <a:t>is </a:t>
            </a:r>
            <a:r>
              <a:rPr lang="en-US" dirty="0"/>
              <a:t>to </a:t>
            </a:r>
            <a:r>
              <a:rPr lang="en-US" dirty="0" smtClean="0"/>
              <a:t>detect present </a:t>
            </a:r>
            <a:r>
              <a:rPr lang="en-US" dirty="0"/>
              <a:t>available parking </a:t>
            </a:r>
            <a:r>
              <a:rPr lang="en-US" dirty="0" smtClean="0"/>
              <a:t>spaces and </a:t>
            </a:r>
            <a:r>
              <a:rPr lang="en-US" dirty="0"/>
              <a:t>provide </a:t>
            </a:r>
            <a:r>
              <a:rPr lang="en-US" dirty="0" smtClean="0"/>
              <a:t>various </a:t>
            </a:r>
            <a:r>
              <a:rPr lang="en-US" dirty="0"/>
              <a:t>kinds of parking space. After finding the preferable space the drivers will follow the procedures for booking if there is a vacant space. This system will probably reduce time, cost and effort for finding a vacant </a:t>
            </a:r>
            <a:r>
              <a:rPr lang="en-US" dirty="0" smtClean="0"/>
              <a:t>place. Both </a:t>
            </a:r>
            <a:r>
              <a:rPr lang="en-US" dirty="0"/>
              <a:t>car park operators and drivers will benefit from the system as parking spaces are easily acquired and parking space wastage is reduced.</a:t>
            </a:r>
            <a:endParaRPr lang="en-IN" dirty="0"/>
          </a:p>
          <a:p>
            <a:pPr marL="0" indent="0" algn="just">
              <a:lnSpc>
                <a:spcPct val="150000"/>
              </a:lnSpc>
              <a:spcAft>
                <a:spcPts val="1600"/>
              </a:spcAft>
              <a:buNone/>
            </a:pPr>
            <a:endParaRPr dirty="0">
              <a:latin typeface="Lato" panose="020B0604020202020204" charset="0"/>
            </a:endParaRPr>
          </a:p>
        </p:txBody>
      </p:sp>
      <p:sp>
        <p:nvSpPr>
          <p:cNvPr id="95" name="Google Shape;95;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5</a:t>
            </a:fld>
            <a:endParaRPr>
              <a:latin typeface="Lato"/>
              <a:ea typeface="Lato"/>
              <a:cs typeface="Lato"/>
              <a:sym typeface="Lato"/>
            </a:endParaRPr>
          </a:p>
        </p:txBody>
      </p:sp>
      <p:sp>
        <p:nvSpPr>
          <p:cNvPr id="3" name="TextBox 2"/>
          <p:cNvSpPr txBox="1"/>
          <p:nvPr/>
        </p:nvSpPr>
        <p:spPr>
          <a:xfrm>
            <a:off x="6130638" y="3584864"/>
            <a:ext cx="2514599" cy="830997"/>
          </a:xfrm>
          <a:prstGeom prst="rect">
            <a:avLst/>
          </a:prstGeom>
          <a:noFill/>
          <a:ln w="38100">
            <a:solidFill>
              <a:schemeClr val="bg2"/>
            </a:solidFill>
          </a:ln>
        </p:spPr>
        <p:txBody>
          <a:bodyPr wrap="square" rtlCol="0">
            <a:spAutoFit/>
          </a:bodyPr>
          <a:lstStyle/>
          <a:p>
            <a:r>
              <a:rPr lang="en-IN" sz="4800" dirty="0" smtClean="0"/>
              <a:t>PARKIT</a:t>
            </a:r>
            <a:endParaRPr lang="en-IN" sz="4800" dirty="0"/>
          </a:p>
        </p:txBody>
      </p:sp>
    </p:spTree>
    <p:extLst>
      <p:ext uri="{BB962C8B-B14F-4D97-AF65-F5344CB8AC3E}">
        <p14:creationId xmlns:p14="http://schemas.microsoft.com/office/powerpoint/2010/main" val="2806806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46808" y="86850"/>
            <a:ext cx="2254827"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Requirements</a:t>
            </a:r>
            <a:endParaRPr sz="2200" dirty="0"/>
          </a:p>
        </p:txBody>
      </p:sp>
      <p:sp>
        <p:nvSpPr>
          <p:cNvPr id="94" name="Google Shape;94;p16"/>
          <p:cNvSpPr txBox="1">
            <a:spLocks noGrp="1"/>
          </p:cNvSpPr>
          <p:nvPr>
            <p:ph type="body" idx="1"/>
          </p:nvPr>
        </p:nvSpPr>
        <p:spPr>
          <a:xfrm>
            <a:off x="384464" y="758534"/>
            <a:ext cx="8312728" cy="4026118"/>
          </a:xfrm>
          <a:prstGeom prst="rect">
            <a:avLst/>
          </a:prstGeom>
        </p:spPr>
        <p:txBody>
          <a:bodyPr spcFirstLastPara="1" wrap="square" lIns="91425" tIns="91425" rIns="91425" bIns="91425" anchor="t" anchorCtr="0">
            <a:noAutofit/>
          </a:bodyPr>
          <a:lstStyle/>
          <a:p>
            <a:pPr lvl="0"/>
            <a:r>
              <a:rPr lang="en-US" dirty="0"/>
              <a:t>Operating </a:t>
            </a:r>
            <a:r>
              <a:rPr lang="en-US" dirty="0" smtClean="0"/>
              <a:t>system       : </a:t>
            </a:r>
            <a:r>
              <a:rPr lang="en-US" dirty="0"/>
              <a:t>	</a:t>
            </a:r>
            <a:r>
              <a:rPr lang="en-US" dirty="0" smtClean="0"/>
              <a:t>                    Windows XP/7/10</a:t>
            </a:r>
          </a:p>
          <a:p>
            <a:pPr marL="114300" lvl="0" indent="0">
              <a:buNone/>
            </a:pPr>
            <a:endParaRPr lang="en-IN" b="1" i="1" dirty="0"/>
          </a:p>
          <a:p>
            <a:pPr lvl="0"/>
            <a:r>
              <a:rPr lang="en-US" dirty="0"/>
              <a:t>Development kit         :        </a:t>
            </a:r>
            <a:r>
              <a:rPr lang="en-US" dirty="0" smtClean="0"/>
              <a:t>                 Android Studio</a:t>
            </a:r>
          </a:p>
          <a:p>
            <a:pPr marL="114300" lvl="0" indent="0">
              <a:buNone/>
            </a:pPr>
            <a:endParaRPr lang="en-IN" dirty="0"/>
          </a:p>
          <a:p>
            <a:pPr lvl="0"/>
            <a:r>
              <a:rPr lang="en-US" dirty="0"/>
              <a:t>Technologies used     :     	Java and React JS</a:t>
            </a:r>
            <a:endParaRPr lang="en-IN" dirty="0"/>
          </a:p>
          <a:p>
            <a:pPr marL="0" indent="0" algn="just">
              <a:lnSpc>
                <a:spcPct val="150000"/>
              </a:lnSpc>
              <a:spcAft>
                <a:spcPts val="1600"/>
              </a:spcAft>
              <a:buNone/>
            </a:pPr>
            <a:endParaRPr dirty="0">
              <a:latin typeface="Lato" panose="020B0604020202020204" charset="0"/>
            </a:endParaRPr>
          </a:p>
        </p:txBody>
      </p:sp>
      <p:sp>
        <p:nvSpPr>
          <p:cNvPr id="95" name="Google Shape;95;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6</a:t>
            </a:fld>
            <a:endParaRPr>
              <a:latin typeface="Lato"/>
              <a:ea typeface="Lato"/>
              <a:cs typeface="Lato"/>
              <a:sym typeface="Lato"/>
            </a:endParaRPr>
          </a:p>
        </p:txBody>
      </p:sp>
    </p:spTree>
    <p:extLst>
      <p:ext uri="{BB962C8B-B14F-4D97-AF65-F5344CB8AC3E}">
        <p14:creationId xmlns:p14="http://schemas.microsoft.com/office/powerpoint/2010/main" val="3306662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03025" y="86850"/>
            <a:ext cx="18486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Features</a:t>
            </a:r>
            <a:endParaRPr sz="2200" dirty="0"/>
          </a:p>
        </p:txBody>
      </p:sp>
      <p:sp>
        <p:nvSpPr>
          <p:cNvPr id="94" name="Google Shape;94;p16"/>
          <p:cNvSpPr txBox="1">
            <a:spLocks noGrp="1"/>
          </p:cNvSpPr>
          <p:nvPr>
            <p:ph type="body" idx="1"/>
          </p:nvPr>
        </p:nvSpPr>
        <p:spPr>
          <a:xfrm>
            <a:off x="384464" y="758534"/>
            <a:ext cx="8312728" cy="4026118"/>
          </a:xfrm>
          <a:prstGeom prst="rect">
            <a:avLst/>
          </a:prstGeom>
        </p:spPr>
        <p:txBody>
          <a:bodyPr spcFirstLastPara="1" wrap="square" lIns="91425" tIns="91425" rIns="91425" bIns="91425" anchor="t" anchorCtr="0">
            <a:noAutofit/>
          </a:bodyPr>
          <a:lstStyle/>
          <a:p>
            <a:pPr lvl="0"/>
            <a:r>
              <a:rPr lang="en-US" dirty="0"/>
              <a:t>Booking </a:t>
            </a:r>
            <a:r>
              <a:rPr lang="en-US" dirty="0" smtClean="0"/>
              <a:t>slot</a:t>
            </a:r>
          </a:p>
          <a:p>
            <a:pPr marL="114300" lvl="0" indent="0">
              <a:buNone/>
            </a:pPr>
            <a:endParaRPr lang="en-US" dirty="0" smtClean="0"/>
          </a:p>
          <a:p>
            <a:pPr lvl="0"/>
            <a:r>
              <a:rPr lang="en-US" dirty="0" smtClean="0"/>
              <a:t>User Details</a:t>
            </a:r>
          </a:p>
          <a:p>
            <a:pPr marL="114300" lvl="0" indent="0">
              <a:buNone/>
            </a:pPr>
            <a:endParaRPr lang="en-IN" dirty="0"/>
          </a:p>
          <a:p>
            <a:pPr lvl="0"/>
            <a:r>
              <a:rPr lang="en-US" dirty="0"/>
              <a:t>View available parking </a:t>
            </a:r>
            <a:r>
              <a:rPr lang="en-US" dirty="0" smtClean="0"/>
              <a:t>slots</a:t>
            </a:r>
          </a:p>
          <a:p>
            <a:pPr marL="114300" lvl="0" indent="0">
              <a:buNone/>
            </a:pPr>
            <a:endParaRPr lang="en-IN" dirty="0"/>
          </a:p>
          <a:p>
            <a:pPr lvl="0"/>
            <a:r>
              <a:rPr lang="en-US" dirty="0"/>
              <a:t>Recent Bookings </a:t>
            </a:r>
            <a:r>
              <a:rPr lang="en-US" dirty="0" smtClean="0"/>
              <a:t>Display</a:t>
            </a:r>
          </a:p>
          <a:p>
            <a:pPr marL="114300" lvl="0" indent="0">
              <a:buNone/>
            </a:pPr>
            <a:endParaRPr lang="en-IN" dirty="0"/>
          </a:p>
          <a:p>
            <a:pPr lvl="0"/>
            <a:r>
              <a:rPr lang="en-US" dirty="0"/>
              <a:t>Displaying details along with QR </a:t>
            </a:r>
            <a:r>
              <a:rPr lang="en-US" dirty="0" smtClean="0"/>
              <a:t>Code</a:t>
            </a:r>
          </a:p>
          <a:p>
            <a:pPr marL="114300" lvl="0" indent="0">
              <a:buNone/>
            </a:pPr>
            <a:endParaRPr lang="en-IN" dirty="0"/>
          </a:p>
          <a:p>
            <a:pPr lvl="0"/>
            <a:r>
              <a:rPr lang="en-US" dirty="0"/>
              <a:t>Cancellation of slot</a:t>
            </a:r>
            <a:endParaRPr lang="en-IN" dirty="0"/>
          </a:p>
          <a:p>
            <a:pPr marL="0" indent="0" algn="just">
              <a:lnSpc>
                <a:spcPct val="150000"/>
              </a:lnSpc>
              <a:spcAft>
                <a:spcPts val="1600"/>
              </a:spcAft>
              <a:buNone/>
            </a:pPr>
            <a:endParaRPr dirty="0">
              <a:latin typeface="Lato" panose="020B0604020202020204" charset="0"/>
            </a:endParaRPr>
          </a:p>
        </p:txBody>
      </p:sp>
      <p:sp>
        <p:nvSpPr>
          <p:cNvPr id="95" name="Google Shape;95;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7</a:t>
            </a:fld>
            <a:endParaRPr>
              <a:latin typeface="Lato"/>
              <a:ea typeface="Lato"/>
              <a:cs typeface="Lato"/>
              <a:sym typeface="Lato"/>
            </a:endParaRPr>
          </a:p>
        </p:txBody>
      </p:sp>
    </p:spTree>
    <p:extLst>
      <p:ext uri="{BB962C8B-B14F-4D97-AF65-F5344CB8AC3E}">
        <p14:creationId xmlns:p14="http://schemas.microsoft.com/office/powerpoint/2010/main" val="2897412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65325" y="165300"/>
            <a:ext cx="8690700" cy="6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t>         </a:t>
            </a:r>
            <a:r>
              <a:rPr lang="en" sz="2400" dirty="0" smtClean="0"/>
              <a:t>Flowchart </a:t>
            </a:r>
            <a:br>
              <a:rPr lang="en" sz="2400" dirty="0" smtClean="0"/>
            </a:br>
            <a:r>
              <a:rPr lang="en" sz="2400" dirty="0" smtClean="0"/>
              <a:t>       Diagram  </a:t>
            </a:r>
            <a:endParaRPr sz="1800" dirty="0"/>
          </a:p>
        </p:txBody>
      </p:sp>
      <p:sp>
        <p:nvSpPr>
          <p:cNvPr id="115" name="Google Shape;115;p19"/>
          <p:cNvSpPr txBox="1">
            <a:spLocks noGrp="1"/>
          </p:cNvSpPr>
          <p:nvPr>
            <p:ph type="body" idx="1"/>
          </p:nvPr>
        </p:nvSpPr>
        <p:spPr>
          <a:xfrm>
            <a:off x="187036" y="768927"/>
            <a:ext cx="8544676" cy="3829249"/>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
            </a:r>
            <a:br>
              <a:rPr lang="en-US" dirty="0"/>
            </a:br>
            <a:endParaRPr dirty="0"/>
          </a:p>
        </p:txBody>
      </p:sp>
      <p:sp>
        <p:nvSpPr>
          <p:cNvPr id="116" name="Google Shape;116;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8</a:t>
            </a:fld>
            <a:endParaRPr>
              <a:latin typeface="Lato"/>
              <a:ea typeface="Lato"/>
              <a:cs typeface="Lato"/>
              <a:sym typeface="La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851" y="587608"/>
            <a:ext cx="4240513" cy="3974001"/>
          </a:xfrm>
          <a:prstGeom prst="rect">
            <a:avLst/>
          </a:prstGeom>
          <a:ln w="3175"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23400" y="166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 Modules</a:t>
            </a:r>
            <a:endParaRPr sz="2400" dirty="0"/>
          </a:p>
        </p:txBody>
      </p:sp>
      <p:sp>
        <p:nvSpPr>
          <p:cNvPr id="122" name="Google Shape;122;p20"/>
          <p:cNvSpPr txBox="1">
            <a:spLocks noGrp="1"/>
          </p:cNvSpPr>
          <p:nvPr>
            <p:ph type="body" idx="1"/>
          </p:nvPr>
        </p:nvSpPr>
        <p:spPr>
          <a:xfrm>
            <a:off x="426026" y="820881"/>
            <a:ext cx="8271165" cy="4114348"/>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v"/>
            </a:pPr>
            <a:r>
              <a:rPr lang="en-US" dirty="0" smtClean="0"/>
              <a:t>User </a:t>
            </a:r>
            <a:r>
              <a:rPr lang="en-US" dirty="0"/>
              <a:t>and owners </a:t>
            </a:r>
            <a:r>
              <a:rPr lang="en-US" dirty="0" smtClean="0"/>
              <a:t>login/registration</a:t>
            </a:r>
          </a:p>
          <a:p>
            <a:pPr marL="285750" lvl="0" indent="-285750">
              <a:spcAft>
                <a:spcPts val="1600"/>
              </a:spcAft>
              <a:buFont typeface="Wingdings" panose="05000000000000000000" pitchFamily="2" charset="2"/>
              <a:buChar char="v"/>
            </a:pPr>
            <a:r>
              <a:rPr lang="en-US" dirty="0" smtClean="0"/>
              <a:t>User Information (Details like, License number and picture are to be uploaded)</a:t>
            </a:r>
          </a:p>
          <a:p>
            <a:pPr marL="285750" lvl="0" indent="-285750">
              <a:spcAft>
                <a:spcPts val="1600"/>
              </a:spcAft>
              <a:buFont typeface="Wingdings" panose="05000000000000000000" pitchFamily="2" charset="2"/>
              <a:buChar char="v"/>
            </a:pPr>
            <a:r>
              <a:rPr lang="en-US" dirty="0" smtClean="0"/>
              <a:t>Search </a:t>
            </a:r>
            <a:r>
              <a:rPr lang="en-US" dirty="0"/>
              <a:t>parking </a:t>
            </a:r>
            <a:r>
              <a:rPr lang="en-US" dirty="0" smtClean="0"/>
              <a:t>availability</a:t>
            </a:r>
          </a:p>
          <a:p>
            <a:pPr marL="285750" lvl="0" indent="-285750">
              <a:spcAft>
                <a:spcPts val="1600"/>
              </a:spcAft>
              <a:buFont typeface="Wingdings" panose="05000000000000000000" pitchFamily="2" charset="2"/>
              <a:buChar char="v"/>
            </a:pPr>
            <a:r>
              <a:rPr lang="en-US" dirty="0" smtClean="0"/>
              <a:t>Parking </a:t>
            </a:r>
            <a:r>
              <a:rPr lang="en-US" dirty="0"/>
              <a:t>booking online for date and </a:t>
            </a:r>
            <a:r>
              <a:rPr lang="en-US" dirty="0" smtClean="0"/>
              <a:t>time</a:t>
            </a:r>
          </a:p>
          <a:p>
            <a:pPr marL="285750" lvl="0" indent="-285750">
              <a:spcAft>
                <a:spcPts val="1600"/>
              </a:spcAft>
              <a:buFont typeface="Wingdings" panose="05000000000000000000" pitchFamily="2" charset="2"/>
              <a:buChar char="v"/>
            </a:pPr>
            <a:r>
              <a:rPr lang="en-US" dirty="0" smtClean="0"/>
              <a:t>Confirmation </a:t>
            </a:r>
            <a:r>
              <a:rPr lang="en-US" dirty="0"/>
              <a:t>on successful booking</a:t>
            </a:r>
            <a:endParaRPr dirty="0"/>
          </a:p>
        </p:txBody>
      </p:sp>
      <p:sp>
        <p:nvSpPr>
          <p:cNvPr id="123" name="Google Shape;123;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Lato"/>
                <a:ea typeface="Lato"/>
                <a:cs typeface="Lato"/>
                <a:sym typeface="Lato"/>
              </a:rPr>
              <a:t>9</a:t>
            </a:fld>
            <a:endParaRPr>
              <a:latin typeface="Lato"/>
              <a:ea typeface="Lato"/>
              <a:cs typeface="Lato"/>
              <a:sym typeface="La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514</Words>
  <Application>Microsoft Office PowerPoint</Application>
  <PresentationFormat>On-screen Show (16:9)</PresentationFormat>
  <Paragraphs>124</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Raleway</vt:lpstr>
      <vt:lpstr>Lato</vt:lpstr>
      <vt:lpstr>Wingdings</vt:lpstr>
      <vt:lpstr>Swiss</vt:lpstr>
      <vt:lpstr>Parking Slot Booking System (PARKIT)</vt:lpstr>
      <vt:lpstr>Contents</vt:lpstr>
      <vt:lpstr>Introduction</vt:lpstr>
      <vt:lpstr>Problem Definition</vt:lpstr>
      <vt:lpstr>Solution</vt:lpstr>
      <vt:lpstr>Requirements</vt:lpstr>
      <vt:lpstr>Features</vt:lpstr>
      <vt:lpstr>         Flowchart         Diagram  </vt:lpstr>
      <vt:lpstr> Modules</vt:lpstr>
      <vt:lpstr>OUTPUT SCREENS</vt:lpstr>
      <vt:lpstr>OUTPUT SCREENS</vt:lpstr>
      <vt:lpstr>OUTPUT SCREENS</vt:lpstr>
      <vt:lpstr>OUTPUT SCREENS</vt:lpstr>
      <vt:lpstr>OUTPUT SCREENS</vt:lpstr>
      <vt:lpstr>Action Plan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kandem sunvitha</dc:creator>
  <cp:lastModifiedBy>Windows User</cp:lastModifiedBy>
  <cp:revision>35</cp:revision>
  <dcterms:modified xsi:type="dcterms:W3CDTF">2020-05-25T04:24:59Z</dcterms:modified>
</cp:coreProperties>
</file>