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0" r:id="rId7"/>
    <p:sldId id="274" r:id="rId8"/>
    <p:sldId id="275" r:id="rId9"/>
    <p:sldId id="281" r:id="rId10"/>
    <p:sldId id="276" r:id="rId11"/>
    <p:sldId id="277" r:id="rId12"/>
    <p:sldId id="278" r:id="rId13"/>
    <p:sldId id="279" r:id="rId14"/>
    <p:sldId id="280" r:id="rId15"/>
    <p:sldId id="267" r:id="rId16"/>
    <p:sldId id="268" r:id="rId17"/>
    <p:sldId id="269" r:id="rId18"/>
    <p:sldId id="265" r:id="rId19"/>
    <p:sldId id="264" r:id="rId20"/>
    <p:sldId id="282" r:id="rId21"/>
  </p:sldIdLst>
  <p:sldSz cx="9144000" cy="5143500" type="screen16x9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Constantia" pitchFamily="18" charset="0"/>
      <p:regular r:id="rId27"/>
      <p:bold r:id="rId28"/>
      <p:italic r:id="rId29"/>
      <p:boldItalic r:id="rId30"/>
    </p:embeddedFont>
    <p:embeddedFont>
      <p:font typeface="Wingdings 2" pitchFamily="18" charset="2"/>
      <p:regular r:id="rId31"/>
    </p:embeddedFont>
    <p:embeddedFont>
      <p:font typeface="Lato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60"/>
  </p:normalViewPr>
  <p:slideViewPr>
    <p:cSldViewPr snapToGrid="0">
      <p:cViewPr>
        <p:scale>
          <a:sx n="75" d="100"/>
          <a:sy n="75" d="100"/>
        </p:scale>
        <p:origin x="-1002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10426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0a92d8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0a92d8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0a92d8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e0a92d8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0a92d8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0a92d8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e0a92d8d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e0a92d8d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0a92d8d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0a92d8d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0a92d8d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0a92d8d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5/24/2020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473291" TargetMode="External"/><Relationship Id="rId7" Type="http://schemas.openxmlformats.org/officeDocument/2006/relationships/hyperlink" Target="https://www.youtube.com/watch?v=umGJ30-15_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litedatascience.com/keras-tutorial-deep-learning-in-python" TargetMode="External"/><Relationship Id="rId5" Type="http://schemas.openxmlformats.org/officeDocument/2006/relationships/hyperlink" Target="https://ieeexplore.ieee.org/document/8741412" TargetMode="External"/><Relationship Id="rId4" Type="http://schemas.openxmlformats.org/officeDocument/2006/relationships/hyperlink" Target="https://www.ijitee.org/wp-content/uploads/papers/v8i6s4/F12940486S419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5925" y="1045250"/>
            <a:ext cx="8520600" cy="8484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aseline="-25000" dirty="0" smtClean="0"/>
              <a:t>HANDWRITTEN CHARACTER RECOGNITION</a:t>
            </a:r>
            <a:br>
              <a:rPr lang="en-IN" sz="5400" baseline="-25000" dirty="0" smtClean="0"/>
            </a:br>
            <a:endParaRPr sz="5400" baseline="-25000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442349" y="2940000"/>
            <a:ext cx="3017823" cy="154887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Under the Guidance of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</a:rPr>
              <a:t>A. Rajashekar Reddy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</a:rPr>
              <a:t>Assistant Professor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382250" y="2848075"/>
            <a:ext cx="3381900" cy="1594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Team</a:t>
            </a:r>
            <a:r>
              <a:rPr lang="en" b="1" dirty="0" smtClean="0">
                <a:solidFill>
                  <a:srgbClr val="FFFFFF"/>
                </a:solidFill>
              </a:rPr>
              <a:t>: 01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</a:rPr>
              <a:t>16wh1a1201- A.Tejaswini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</a:rPr>
              <a:t>16wh1a1204- A. Niharika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</a:rPr>
              <a:t>16wh1a1250- N. Pooja sathvika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</a:rPr>
              <a:t>16wh1a1254- Y. L. Pratyusha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708"/>
            <a:ext cx="957695" cy="921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37391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8" name="Picture 7" descr="cnn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457785"/>
            <a:ext cx="8153400" cy="4380915"/>
          </a:xfrm>
          <a:prstGeom prst="rect">
            <a:avLst/>
          </a:prstGeom>
        </p:spPr>
      </p:pic>
      <p:pic>
        <p:nvPicPr>
          <p:cNvPr id="7" name="Picture 6" descr="Convoluing animatio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42875"/>
            <a:ext cx="8572500" cy="500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589534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</a:rPr>
              <a:t>ReLU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cnn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00" y="1450975"/>
            <a:ext cx="7493000" cy="32924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00"/>
            <a:ext cx="8229600" cy="8001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Pooling Layer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2020-03-03 (1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35100"/>
            <a:ext cx="8229600" cy="3327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660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Fully Connected Layer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cnn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1257300"/>
            <a:ext cx="6027223" cy="3486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985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Predicting the ‘X’ Value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cnn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1295399"/>
            <a:ext cx="7061200" cy="34480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623400" y="166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</a:rPr>
              <a:t>Data Set - EMNIST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946400" y="2273299"/>
            <a:ext cx="3848100" cy="134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Samples-of-all-letters-and-digits-in-the-EMNIST-datas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9" y="977900"/>
            <a:ext cx="7845425" cy="370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1917700" cy="105895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Input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28700"/>
            <a:ext cx="8388812" cy="35694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6" name="Picture 5" descr="accenture-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066801"/>
            <a:ext cx="56769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1612900" cy="838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Output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282700"/>
            <a:ext cx="7957012" cy="33154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6" name="Picture 5" descr="Accen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546099"/>
            <a:ext cx="4165599" cy="4368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31" y="125677"/>
            <a:ext cx="2227168" cy="635400"/>
          </a:xfrm>
        </p:spPr>
        <p:txBody>
          <a:bodyPr/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Action Plan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1922211"/>
              </p:ext>
            </p:extLst>
          </p:nvPr>
        </p:nvGraphicFramePr>
        <p:xfrm>
          <a:off x="1435099" y="1018310"/>
          <a:ext cx="63788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115"/>
                <a:gridCol w="1942654"/>
                <a:gridCol w="2276095"/>
              </a:tblGrid>
              <a:tr h="62611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 Information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 required</a:t>
                      </a:r>
                      <a:r>
                        <a:rPr lang="en-IN" baseline="0" dirty="0" smtClean="0"/>
                        <a:t> to 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Literature Survey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week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894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Requirement Analysis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 Week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 Week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Implementation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4 Week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Documentation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 Week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en-IN" baseline="0" dirty="0" smtClean="0">
                          <a:solidFill>
                            <a:schemeClr val="tx1"/>
                          </a:solidFill>
                        </a:rPr>
                        <a:t> Submission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404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554600" y="13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</a:rPr>
              <a:t>References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97400" y="808550"/>
            <a:ext cx="8938200" cy="41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2400" dirty="0" smtClean="0">
                <a:hlinkClick r:id="rId3"/>
              </a:rPr>
              <a:t>https://ieeexplore.ieee.org/document/8473291</a:t>
            </a:r>
            <a:endParaRPr lang="en-IN" sz="2400" dirty="0" smtClean="0"/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2400" dirty="0" smtClean="0">
                <a:hlinkClick r:id="rId4"/>
              </a:rPr>
              <a:t>https://www.ijitee.org/wp-content/uploads/papers/v8i6s4/F12940486S419.pdf</a:t>
            </a:r>
            <a:endParaRPr lang="en-IN" sz="2400" dirty="0"/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2400" dirty="0" smtClean="0">
                <a:hlinkClick r:id="rId5"/>
              </a:rPr>
              <a:t>https://ieeexplore.ieee.org/document/8741412</a:t>
            </a:r>
            <a:endParaRPr lang="en-IN" sz="2400" dirty="0" smtClean="0"/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2400" dirty="0" smtClean="0">
                <a:hlinkClick r:id="rId6"/>
              </a:rPr>
              <a:t>https://elitedatascience.com/keras-tutorial-deep-learning-in-python</a:t>
            </a:r>
            <a:endParaRPr lang="en-IN" sz="2400" dirty="0" smtClean="0"/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2400" dirty="0" smtClean="0">
                <a:hlinkClick r:id="rId7"/>
              </a:rPr>
              <a:t>https://www.youtube.com/watch?v=umGJ30-15_A</a:t>
            </a:r>
            <a:endParaRPr lang="en-IN" sz="2400" dirty="0" smtClean="0"/>
          </a:p>
          <a:p>
            <a:pPr marL="0" indent="0">
              <a:spcAft>
                <a:spcPts val="1600"/>
              </a:spcAft>
              <a:buNone/>
            </a:pPr>
            <a:endParaRPr lang="en-IN" dirty="0" smtClean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13451" y="174861"/>
            <a:ext cx="18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</a:rPr>
              <a:t>Contents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35500" y="847675"/>
            <a:ext cx="85206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Introduction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Problem Definition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Literature </a:t>
            </a:r>
            <a:r>
              <a:rPr lang="en" sz="2200" dirty="0" smtClean="0"/>
              <a:t>Survey</a:t>
            </a:r>
            <a:endParaRPr lang="en"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 smtClean="0"/>
              <a:t>Architecture </a:t>
            </a:r>
            <a:r>
              <a:rPr lang="en" sz="2200" dirty="0"/>
              <a:t>Diagram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 smtClean="0"/>
              <a:t>Dataset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 smtClean="0"/>
              <a:t>Input-Output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 smtClean="0"/>
              <a:t>Plan of Action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" sz="2200" dirty="0"/>
              <a:t>References</a:t>
            </a:r>
            <a:endParaRPr sz="2200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51400" y="2159000"/>
            <a:ext cx="571500" cy="1206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pic>
        <p:nvPicPr>
          <p:cNvPr id="6" name="Picture 5" descr="thank-you-lettering_1262-69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576262"/>
            <a:ext cx="5962650" cy="421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560250" y="96500"/>
            <a:ext cx="252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tx1"/>
                </a:solidFill>
              </a:rPr>
              <a:t>Introduction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19300" y="571500"/>
            <a:ext cx="8770200" cy="438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2000" dirty="0" smtClean="0">
                <a:latin typeface="+mj-lt"/>
                <a:cs typeface="Times New Roman" pitchFamily="18" charset="0"/>
              </a:rPr>
              <a:t>HCR i.e Handwritten Character Recognition is also called as OCR (Optical Character Recognition).</a:t>
            </a:r>
          </a:p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+mj-lt"/>
                <a:cs typeface="Calibri" pitchFamily="34" charset="0"/>
              </a:rPr>
              <a:t>HCR is a technique or ability of a computer to receive and interpret handwritten input from source such as paper document, images etc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																																										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IN" sz="1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 1: Handwritten Image taken as input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PicS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0" y="2489200"/>
            <a:ext cx="62103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803024" y="86850"/>
            <a:ext cx="3070475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</a:rPr>
              <a:t>Problem Definition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49300" y="1080656"/>
            <a:ext cx="7429500" cy="2836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Font typeface="Arial" pitchFamily="34" charset="0"/>
              <a:buChar char="•"/>
            </a:pPr>
            <a:r>
              <a:rPr lang="en-IN" sz="2400" dirty="0" smtClean="0">
                <a:latin typeface="+mj-lt"/>
                <a:cs typeface="Times New Roman" pitchFamily="18" charset="0"/>
              </a:rPr>
              <a:t>To build an application useful for recognizing all English characters.</a:t>
            </a:r>
          </a:p>
          <a:p>
            <a:pPr marL="0" indent="0">
              <a:spcAft>
                <a:spcPts val="1600"/>
              </a:spcAft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image-optic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968327"/>
            <a:ext cx="4178566" cy="24768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ctangle 5"/>
          <p:cNvSpPr/>
          <p:nvPr/>
        </p:nvSpPr>
        <p:spPr>
          <a:xfrm>
            <a:off x="3810000" y="2641600"/>
            <a:ext cx="1320800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86200" y="3086100"/>
            <a:ext cx="12319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97775" y="14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tx1"/>
                </a:solidFill>
              </a:rPr>
              <a:t>      Literature </a:t>
            </a:r>
            <a:r>
              <a:rPr lang="en" sz="2800" b="1" dirty="0">
                <a:solidFill>
                  <a:schemeClr val="tx1"/>
                </a:solidFill>
              </a:rPr>
              <a:t>Survey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513411" y="746011"/>
            <a:ext cx="6458889" cy="42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>
              <a:spcAft>
                <a:spcPts val="1600"/>
              </a:spcAft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>
              <a:spcAft>
                <a:spcPts val="1600"/>
              </a:spcAft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>
              <a:spcAft>
                <a:spcPts val="1600"/>
              </a:spcAft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 descr="on-of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965200"/>
            <a:ext cx="6019800" cy="314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94950"/>
            <a:ext cx="5702300" cy="635400"/>
          </a:xfrm>
        </p:spPr>
        <p:txBody>
          <a:bodyPr/>
          <a:lstStyle/>
          <a:p>
            <a:r>
              <a:rPr lang="en" sz="2800" b="1" dirty="0" smtClean="0">
                <a:solidFill>
                  <a:schemeClr val="tx1"/>
                </a:solidFill>
              </a:rPr>
              <a:t>Architecture Diagram - </a:t>
            </a:r>
            <a:r>
              <a:rPr lang="en-US" sz="2800" b="1" dirty="0" smtClean="0">
                <a:solidFill>
                  <a:schemeClr val="tx1"/>
                </a:solidFill>
              </a:rPr>
              <a:t>CNN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0112" y="1600200"/>
            <a:ext cx="5400388" cy="29979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pic>
        <p:nvPicPr>
          <p:cNvPr id="5" name="Picture 4" descr="archi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143000"/>
            <a:ext cx="6604000" cy="3708400"/>
          </a:xfrm>
          <a:prstGeom prst="rect">
            <a:avLst/>
          </a:prstGeom>
        </p:spPr>
      </p:pic>
      <p:pic>
        <p:nvPicPr>
          <p:cNvPr id="6" name="Picture 5" descr="2020-03-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8053"/>
            <a:ext cx="2489200" cy="3562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0" y="330200"/>
            <a:ext cx="8048750" cy="7239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Data Preprocessing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0" y="2311400"/>
            <a:ext cx="2171700" cy="1600200"/>
          </a:xfrm>
        </p:spPr>
        <p:txBody>
          <a:bodyPr/>
          <a:lstStyle/>
          <a:p>
            <a:r>
              <a:rPr lang="en-US" dirty="0" smtClean="0"/>
              <a:t>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5" name="Picture 4" descr="cnn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43" y="1047237"/>
            <a:ext cx="6011114" cy="3677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92100"/>
            <a:ext cx="8137650" cy="5207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CNN-Convolution Layer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200" y="1016000"/>
            <a:ext cx="8147512" cy="3582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9" name="Picture 8" descr="cn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018498"/>
            <a:ext cx="8572500" cy="376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83000" y="528066"/>
            <a:ext cx="1701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6" name="Picture 5" descr="cnn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622593"/>
            <a:ext cx="7874000" cy="4520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8316</TotalTime>
  <Words>206</Words>
  <Application>Microsoft Office PowerPoint</Application>
  <PresentationFormat>On-screen Show (16:9)</PresentationFormat>
  <Paragraphs>93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Constantia</vt:lpstr>
      <vt:lpstr>Wingdings 2</vt:lpstr>
      <vt:lpstr>Lato</vt:lpstr>
      <vt:lpstr>Times New Roman</vt:lpstr>
      <vt:lpstr>Flow</vt:lpstr>
      <vt:lpstr>HANDWRITTEN CHARACTER RECOGNITION </vt:lpstr>
      <vt:lpstr>Contents</vt:lpstr>
      <vt:lpstr>Introduction</vt:lpstr>
      <vt:lpstr>Problem Definition</vt:lpstr>
      <vt:lpstr>      Literature Survey</vt:lpstr>
      <vt:lpstr>Architecture Diagram - CNN</vt:lpstr>
      <vt:lpstr>Data Preprocessing</vt:lpstr>
      <vt:lpstr>CNN-Convolution Layer</vt:lpstr>
      <vt:lpstr>. </vt:lpstr>
      <vt:lpstr>Slide 10</vt:lpstr>
      <vt:lpstr>ReLU</vt:lpstr>
      <vt:lpstr>Pooling Layer</vt:lpstr>
      <vt:lpstr>Fully Connected Layer</vt:lpstr>
      <vt:lpstr>Predicting the ‘X’ Value</vt:lpstr>
      <vt:lpstr>Data Set - EMNIST</vt:lpstr>
      <vt:lpstr>Input</vt:lpstr>
      <vt:lpstr>Output</vt:lpstr>
      <vt:lpstr>Action Plan</vt:lpstr>
      <vt:lpstr>References</vt:lpstr>
      <vt:lpstr>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hi</dc:creator>
  <cp:lastModifiedBy>RohiTeja</cp:lastModifiedBy>
  <cp:revision>117</cp:revision>
  <dcterms:modified xsi:type="dcterms:W3CDTF">2020-05-24T04:42:16Z</dcterms:modified>
</cp:coreProperties>
</file>