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9" r:id="rId10"/>
    <p:sldId id="264" r:id="rId11"/>
    <p:sldId id="263" r:id="rId12"/>
    <p:sldId id="270" r:id="rId13"/>
    <p:sldId id="265" r:id="rId14"/>
    <p:sldId id="271" r:id="rId16"/>
    <p:sldId id="266" r:id="rId17"/>
    <p:sldId id="267" r:id="rId18"/>
    <p:sldId id="268" r:id="rId19"/>
  </p:sldIdLst>
  <p:sldSz cx="18288000" cy="10287000"/>
  <p:notesSz cx="6858000" cy="9144000"/>
  <p:embeddedFontLst>
    <p:embeddedFont>
      <p:font typeface="Open Sans Extra Bold" panose="020B0906030804020204"/>
      <p:bold r:id="rId23"/>
    </p:embeddedFont>
    <p:embeddedFont>
      <p:font typeface="Open Sans Bold" panose="020B0806030504020204"/>
      <p:bold r:id="rId24"/>
    </p:embeddedFont>
    <p:embeddedFont>
      <p:font typeface="Open Sans Light" panose="020B0306030504020204"/>
      <p:regular r:id="rId25"/>
    </p:embeddedFont>
    <p:embeddedFont>
      <p:font typeface="Open Sans" panose="020B0606030504020204"/>
      <p:regular r:id="rId26"/>
    </p:embeddedFont>
    <p:embeddedFont>
      <p:font typeface="Open Sans Light Bold" panose="020B0806030504020204"/>
      <p:bold r:id="rId27"/>
    </p:embeddedFont>
    <p:embeddedFont>
      <p:font typeface="Open Sans Light" panose="020B0306030504020204" charset="0"/>
      <p:regular r:id="rId28"/>
    </p:embeddedFont>
    <p:embeddedFont>
      <p:font typeface="Arial Unicode MS" panose="020B0604020202020204" charset="-122"/>
      <p:regular r:id="rId29"/>
    </p:embeddedFont>
    <p:embeddedFont>
      <p:font typeface="Calibri" panose="020F050202020403020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1" d="100"/>
          <a:sy n="61" d="100"/>
        </p:scale>
        <p:origin x="-322" y="-182"/>
      </p:cViewPr>
      <p:guideLst>
        <p:guide orient="horz" pos="2109"/>
        <p:guide pos="28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hyperlink" Target="TSR%20OUTPUT%20Video.mp4" TargetMode="Externa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kaggle.com/meowmeowmeowmeowmeow/gtsrb-german-traffic-sign#Test.csv"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21999"/>
          </a:blip>
          <a:srcRect l="26133" t="4486" r="73638" b="95171"/>
          <a:stretch>
            <a:fillRect/>
          </a:stretch>
        </p:blipFill>
        <p:spPr>
          <a:xfrm>
            <a:off x="2442079" y="0"/>
            <a:ext cx="47625" cy="47625"/>
          </a:xfrm>
          <a:prstGeom prst="rect">
            <a:avLst/>
          </a:prstGeom>
        </p:spPr>
      </p:pic>
      <p:sp>
        <p:nvSpPr>
          <p:cNvPr id="3" name="AutoShape 3"/>
          <p:cNvSpPr/>
          <p:nvPr/>
        </p:nvSpPr>
        <p:spPr>
          <a:xfrm>
            <a:off x="17373600" y="1299015"/>
            <a:ext cx="914400" cy="8987985"/>
          </a:xfrm>
          <a:prstGeom prst="rect">
            <a:avLst/>
          </a:prstGeom>
          <a:solidFill>
            <a:srgbClr val="45AD7E"/>
          </a:solidFill>
        </p:spPr>
      </p:sp>
      <p:grpSp>
        <p:nvGrpSpPr>
          <p:cNvPr id="4" name="Group 4"/>
          <p:cNvGrpSpPr/>
          <p:nvPr/>
        </p:nvGrpSpPr>
        <p:grpSpPr>
          <a:xfrm>
            <a:off x="806353" y="3395396"/>
            <a:ext cx="15604880" cy="2333008"/>
            <a:chOff x="0" y="180975"/>
            <a:chExt cx="20806507" cy="3110677"/>
          </a:xfrm>
        </p:grpSpPr>
        <p:sp>
          <p:nvSpPr>
            <p:cNvPr id="5" name="TextBox 5"/>
            <p:cNvSpPr txBox="1"/>
            <p:nvPr/>
          </p:nvSpPr>
          <p:spPr>
            <a:xfrm>
              <a:off x="0" y="180975"/>
              <a:ext cx="20806507" cy="1767205"/>
            </a:xfrm>
            <a:prstGeom prst="rect">
              <a:avLst/>
            </a:prstGeom>
          </p:spPr>
          <p:txBody>
            <a:bodyPr lIns="0" tIns="0" rIns="0" bIns="0" rtlCol="0" anchor="t">
              <a:spAutoFit/>
            </a:bodyPr>
            <a:lstStyle/>
            <a:p>
              <a:pPr algn="ctr">
                <a:lnSpc>
                  <a:spcPts val="9600"/>
                </a:lnSpc>
              </a:pPr>
              <a:r>
                <a:rPr lang="en-US" sz="9600" spc="-192">
                  <a:solidFill>
                    <a:srgbClr val="F0F0EE"/>
                  </a:solidFill>
                  <a:latin typeface="Open Sans Extra Bold" panose="020B0906030804020204"/>
                </a:rPr>
                <a:t>Traffic Signs Recognition</a:t>
              </a:r>
              <a:endParaRPr lang="en-US" sz="9600" spc="-192">
                <a:solidFill>
                  <a:srgbClr val="F0F0EE"/>
                </a:solidFill>
                <a:latin typeface="Open Sans Extra Bold" panose="020B0906030804020204"/>
              </a:endParaRPr>
            </a:p>
          </p:txBody>
        </p:sp>
        <p:sp>
          <p:nvSpPr>
            <p:cNvPr id="6" name="TextBox 6"/>
            <p:cNvSpPr txBox="1"/>
            <p:nvPr/>
          </p:nvSpPr>
          <p:spPr>
            <a:xfrm>
              <a:off x="0" y="2522211"/>
              <a:ext cx="20806507" cy="769441"/>
            </a:xfrm>
            <a:prstGeom prst="rect">
              <a:avLst/>
            </a:prstGeom>
          </p:spPr>
          <p:txBody>
            <a:bodyPr lIns="0" tIns="0" rIns="0" bIns="0" rtlCol="0" anchor="t">
              <a:spAutoFit/>
            </a:bodyPr>
            <a:lstStyle/>
            <a:p>
              <a:pPr>
                <a:lnSpc>
                  <a:spcPts val="4480"/>
                </a:lnSpc>
              </a:pPr>
              <a:r>
                <a:rPr lang="en-US" sz="3200" spc="64" dirty="0">
                  <a:solidFill>
                    <a:srgbClr val="F0F0EE"/>
                  </a:solidFill>
                  <a:latin typeface="Open Sans Extra Bold" panose="020B0906030804020204"/>
                </a:rPr>
                <a:t>                                                     Team - 16  </a:t>
              </a:r>
              <a:endParaRPr lang="en-US" sz="3200" spc="64" dirty="0">
                <a:solidFill>
                  <a:srgbClr val="F0F0EE"/>
                </a:solidFill>
                <a:latin typeface="Open Sans Extra Bold" panose="020B0906030804020204"/>
              </a:endParaRPr>
            </a:p>
          </p:txBody>
        </p:sp>
      </p:grpSp>
      <p:pic>
        <p:nvPicPr>
          <p:cNvPr id="7" name="Picture 7"/>
          <p:cNvPicPr>
            <a:picLocks noChangeAspect="1"/>
          </p:cNvPicPr>
          <p:nvPr/>
        </p:nvPicPr>
        <p:blipFill>
          <a:blip r:embed="rId2"/>
          <a:srcRect/>
          <a:stretch>
            <a:fillRect/>
          </a:stretch>
        </p:blipFill>
        <p:spPr>
          <a:xfrm>
            <a:off x="0" y="0"/>
            <a:ext cx="2339143" cy="2246320"/>
          </a:xfrm>
          <a:prstGeom prst="rect">
            <a:avLst/>
          </a:prstGeom>
        </p:spPr>
      </p:pic>
      <p:sp>
        <p:nvSpPr>
          <p:cNvPr id="8" name="TextBox 8"/>
          <p:cNvSpPr txBox="1"/>
          <p:nvPr/>
        </p:nvSpPr>
        <p:spPr>
          <a:xfrm>
            <a:off x="1028700" y="6520837"/>
            <a:ext cx="6221987" cy="1743075"/>
          </a:xfrm>
          <a:prstGeom prst="rect">
            <a:avLst/>
          </a:prstGeom>
        </p:spPr>
        <p:txBody>
          <a:bodyPr lIns="0" tIns="0" rIns="0" bIns="0" rtlCol="0" anchor="t">
            <a:spAutoFit/>
          </a:bodyPr>
          <a:lstStyle/>
          <a:p>
            <a:pPr>
              <a:lnSpc>
                <a:spcPts val="5040"/>
              </a:lnSpc>
              <a:spcBef>
                <a:spcPct val="0"/>
              </a:spcBef>
            </a:pPr>
            <a:r>
              <a:rPr lang="en-US" sz="3600">
                <a:solidFill>
                  <a:srgbClr val="FFFFFF"/>
                </a:solidFill>
                <a:latin typeface="Open Sans Bold" panose="020B0806030504020204"/>
              </a:rPr>
              <a:t>Under the Guidance of</a:t>
            </a:r>
            <a:endParaRPr lang="en-US" sz="3600">
              <a:solidFill>
                <a:srgbClr val="FFFFFF"/>
              </a:solidFill>
              <a:latin typeface="Open Sans Bold" panose="020B0806030504020204"/>
            </a:endParaRPr>
          </a:p>
          <a:p>
            <a:pPr>
              <a:lnSpc>
                <a:spcPts val="4480"/>
              </a:lnSpc>
              <a:spcBef>
                <a:spcPct val="0"/>
              </a:spcBef>
            </a:pPr>
            <a:r>
              <a:rPr lang="en-US" sz="3200">
                <a:solidFill>
                  <a:srgbClr val="FFFFFF"/>
                </a:solidFill>
                <a:latin typeface="Open Sans Light" panose="020B0306030504020204"/>
              </a:rPr>
              <a:t>Guide Name: D. Kavya Shruthi</a:t>
            </a:r>
            <a:endParaRPr lang="en-US" sz="3200">
              <a:solidFill>
                <a:srgbClr val="FFFFFF"/>
              </a:solidFill>
              <a:latin typeface="Open Sans Light" panose="020B0306030504020204"/>
            </a:endParaRPr>
          </a:p>
          <a:p>
            <a:pPr>
              <a:lnSpc>
                <a:spcPts val="4480"/>
              </a:lnSpc>
              <a:spcBef>
                <a:spcPct val="0"/>
              </a:spcBef>
            </a:pPr>
            <a:r>
              <a:rPr lang="en-US" sz="3200">
                <a:solidFill>
                  <a:srgbClr val="FFFFFF"/>
                </a:solidFill>
                <a:latin typeface="Open Sans Light" panose="020B0306030504020204"/>
              </a:rPr>
              <a:t>Designation: Assistant Professor</a:t>
            </a:r>
            <a:endParaRPr lang="en-US" sz="3200">
              <a:solidFill>
                <a:srgbClr val="FFFFFF"/>
              </a:solidFill>
              <a:latin typeface="Open Sans Light" panose="020B0306030504020204"/>
            </a:endParaRPr>
          </a:p>
        </p:txBody>
      </p:sp>
      <p:sp>
        <p:nvSpPr>
          <p:cNvPr id="9" name="TextBox 9"/>
          <p:cNvSpPr txBox="1"/>
          <p:nvPr/>
        </p:nvSpPr>
        <p:spPr>
          <a:xfrm>
            <a:off x="10474639" y="6520837"/>
            <a:ext cx="7813361" cy="2908809"/>
          </a:xfrm>
          <a:prstGeom prst="rect">
            <a:avLst/>
          </a:prstGeom>
        </p:spPr>
        <p:txBody>
          <a:bodyPr lIns="0" tIns="0" rIns="0" bIns="0" rtlCol="0" anchor="t">
            <a:spAutoFit/>
          </a:bodyPr>
          <a:lstStyle/>
          <a:p>
            <a:pPr>
              <a:lnSpc>
                <a:spcPts val="5040"/>
              </a:lnSpc>
              <a:spcBef>
                <a:spcPct val="0"/>
              </a:spcBef>
            </a:pPr>
            <a:r>
              <a:rPr lang="en-US" sz="3600">
                <a:solidFill>
                  <a:srgbClr val="FFFFFF"/>
                </a:solidFill>
                <a:latin typeface="Open Sans Bold" panose="020B0806030504020204"/>
              </a:rPr>
              <a:t>Team:</a:t>
            </a:r>
            <a:endParaRPr lang="en-US" sz="3600">
              <a:solidFill>
                <a:srgbClr val="FFFFFF"/>
              </a:solidFill>
              <a:latin typeface="Open Sans Bold" panose="020B0806030504020204"/>
            </a:endParaRPr>
          </a:p>
          <a:p>
            <a:pPr>
              <a:lnSpc>
                <a:spcPts val="4480"/>
              </a:lnSpc>
              <a:spcBef>
                <a:spcPct val="0"/>
              </a:spcBef>
            </a:pPr>
            <a:r>
              <a:rPr lang="en-US" sz="3200">
                <a:solidFill>
                  <a:srgbClr val="FFFFFF"/>
                </a:solidFill>
                <a:latin typeface="Open Sans Light" panose="020B0306030504020204"/>
              </a:rPr>
              <a:t>16WH1A1226 - J. Nicole</a:t>
            </a:r>
            <a:endParaRPr lang="en-US" sz="3200">
              <a:solidFill>
                <a:srgbClr val="FFFFFF"/>
              </a:solidFill>
              <a:latin typeface="Open Sans Light" panose="020B0306030504020204"/>
            </a:endParaRPr>
          </a:p>
          <a:p>
            <a:pPr>
              <a:lnSpc>
                <a:spcPts val="4480"/>
              </a:lnSpc>
              <a:spcBef>
                <a:spcPct val="0"/>
              </a:spcBef>
            </a:pPr>
            <a:r>
              <a:rPr lang="en-US" sz="3200">
                <a:solidFill>
                  <a:srgbClr val="FFFFFF"/>
                </a:solidFill>
                <a:latin typeface="Open Sans Light" panose="020B0306030504020204"/>
              </a:rPr>
              <a:t>16WH1A1234 - K. Lakshmi Prasanna</a:t>
            </a:r>
            <a:endParaRPr lang="en-US" sz="3200">
              <a:solidFill>
                <a:srgbClr val="FFFFFF"/>
              </a:solidFill>
              <a:latin typeface="Open Sans Light" panose="020B0306030504020204"/>
            </a:endParaRPr>
          </a:p>
          <a:p>
            <a:pPr>
              <a:lnSpc>
                <a:spcPts val="4480"/>
              </a:lnSpc>
              <a:spcBef>
                <a:spcPct val="0"/>
              </a:spcBef>
            </a:pPr>
            <a:r>
              <a:rPr lang="en-US" sz="3200">
                <a:solidFill>
                  <a:srgbClr val="FFFFFF"/>
                </a:solidFill>
                <a:latin typeface="Open Sans Light" panose="020B0306030504020204"/>
              </a:rPr>
              <a:t>16WH1A1258 - T. Soumya</a:t>
            </a:r>
            <a:endParaRPr lang="en-US" sz="3200">
              <a:solidFill>
                <a:srgbClr val="FFFFFF"/>
              </a:solidFill>
              <a:latin typeface="Open Sans Light" panose="020B0306030504020204"/>
            </a:endParaRPr>
          </a:p>
          <a:p>
            <a:pPr>
              <a:lnSpc>
                <a:spcPts val="4685"/>
              </a:lnSpc>
              <a:spcBef>
                <a:spcPct val="0"/>
              </a:spcBef>
            </a:pPr>
            <a:endParaRPr lang="en-US" sz="3200">
              <a:solidFill>
                <a:srgbClr val="FFFFFF"/>
              </a:solidFill>
              <a:latin typeface="Open Sans Light" panose="020B03060305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AutoShape 2"/>
          <p:cNvSpPr/>
          <p:nvPr/>
        </p:nvSpPr>
        <p:spPr>
          <a:xfrm>
            <a:off x="0" y="1309975"/>
            <a:ext cx="918324" cy="8987985"/>
          </a:xfrm>
          <a:prstGeom prst="rect">
            <a:avLst/>
          </a:prstGeom>
          <a:solidFill>
            <a:srgbClr val="45AD7E"/>
          </a:solidFill>
        </p:spPr>
      </p:sp>
      <p:sp>
        <p:nvSpPr>
          <p:cNvPr id="4" name="TextBox 4"/>
          <p:cNvSpPr txBox="1"/>
          <p:nvPr/>
        </p:nvSpPr>
        <p:spPr>
          <a:xfrm>
            <a:off x="1028700" y="904875"/>
            <a:ext cx="7505700" cy="1154162"/>
          </a:xfrm>
          <a:prstGeom prst="rect">
            <a:avLst/>
          </a:prstGeom>
        </p:spPr>
        <p:txBody>
          <a:bodyPr wrap="square" lIns="0" tIns="0" rIns="0" bIns="0" rtlCol="0" anchor="t">
            <a:spAutoFit/>
          </a:bodyPr>
          <a:lstStyle/>
          <a:p>
            <a:pPr algn="ctr">
              <a:lnSpc>
                <a:spcPts val="8960"/>
              </a:lnSpc>
              <a:spcBef>
                <a:spcPct val="0"/>
              </a:spcBef>
            </a:pPr>
            <a:r>
              <a:rPr lang="en-US" sz="6400" dirty="0">
                <a:solidFill>
                  <a:srgbClr val="FFFFFF"/>
                </a:solidFill>
                <a:latin typeface="Open Sans Extra Bold" panose="020B0906030804020204"/>
              </a:rPr>
              <a:t>Implementation</a:t>
            </a:r>
            <a:endParaRPr lang="en-US" sz="6400" dirty="0">
              <a:solidFill>
                <a:srgbClr val="FFFFFF"/>
              </a:solidFill>
              <a:latin typeface="Open Sans Extra Bold" panose="020B0906030804020204"/>
            </a:endParaRPr>
          </a:p>
        </p:txBody>
      </p:sp>
      <p:pic>
        <p:nvPicPr>
          <p:cNvPr id="1026" name="Picture 1" descr="https://documents.lucidchart.com/documents/7ad333ed-07f6-48d4-b87e-665f52fd6d92/pages/0_0?a=1070&amp;x=565&amp;y=-58&amp;w=772&amp;h=920&amp;store=1&amp;accept=image%2F*&amp;auth=LCA%20ad752997cda862f467c5d8256aec695d6c247141-ts%3D158444573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0" y="2400301"/>
            <a:ext cx="125730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AutoShape 2"/>
          <p:cNvSpPr/>
          <p:nvPr/>
        </p:nvSpPr>
        <p:spPr>
          <a:xfrm>
            <a:off x="17351375" y="1309975"/>
            <a:ext cx="918324" cy="8987985"/>
          </a:xfrm>
          <a:prstGeom prst="rect">
            <a:avLst/>
          </a:prstGeom>
          <a:solidFill>
            <a:srgbClr val="45AD7E"/>
          </a:solidFill>
        </p:spPr>
      </p:sp>
      <p:sp>
        <p:nvSpPr>
          <p:cNvPr id="4" name="TextBox 4"/>
          <p:cNvSpPr txBox="1"/>
          <p:nvPr/>
        </p:nvSpPr>
        <p:spPr>
          <a:xfrm>
            <a:off x="1028700" y="904875"/>
            <a:ext cx="13982700" cy="1154162"/>
          </a:xfrm>
          <a:prstGeom prst="rect">
            <a:avLst/>
          </a:prstGeom>
        </p:spPr>
        <p:txBody>
          <a:bodyPr wrap="square" lIns="0" tIns="0" rIns="0" bIns="0" rtlCol="0" anchor="t">
            <a:spAutoFit/>
          </a:bodyPr>
          <a:lstStyle/>
          <a:p>
            <a:pPr>
              <a:lnSpc>
                <a:spcPts val="8960"/>
              </a:lnSpc>
              <a:spcBef>
                <a:spcPct val="0"/>
              </a:spcBef>
            </a:pPr>
            <a:r>
              <a:rPr lang="en-US" sz="6400" dirty="0" smtClean="0">
                <a:solidFill>
                  <a:srgbClr val="FFFFFF"/>
                </a:solidFill>
                <a:latin typeface="Open Sans Extra Bold" panose="020B0906030804020204"/>
              </a:rPr>
              <a:t> Accuracy and Loss graphs</a:t>
            </a:r>
            <a:endParaRPr lang="en-US" sz="6400" dirty="0">
              <a:solidFill>
                <a:srgbClr val="FFFFFF"/>
              </a:solidFill>
              <a:latin typeface="Open Sans Extra Bold" panose="020B0906030804020204"/>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8200" y="2781300"/>
            <a:ext cx="8763000" cy="690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AutoShape 2"/>
          <p:cNvSpPr/>
          <p:nvPr/>
        </p:nvSpPr>
        <p:spPr>
          <a:xfrm>
            <a:off x="9525" y="1299015"/>
            <a:ext cx="685800" cy="8987985"/>
          </a:xfrm>
          <a:prstGeom prst="rect">
            <a:avLst/>
          </a:prstGeom>
          <a:solidFill>
            <a:srgbClr val="45AD7E"/>
          </a:solidFill>
        </p:spPr>
      </p:sp>
      <p:sp>
        <p:nvSpPr>
          <p:cNvPr id="34" name="TextBox 34"/>
          <p:cNvSpPr txBox="1"/>
          <p:nvPr/>
        </p:nvSpPr>
        <p:spPr>
          <a:xfrm>
            <a:off x="9525" y="874395"/>
            <a:ext cx="7429500" cy="1148715"/>
          </a:xfrm>
          <a:prstGeom prst="rect">
            <a:avLst/>
          </a:prstGeom>
        </p:spPr>
        <p:txBody>
          <a:bodyPr wrap="square" lIns="0" tIns="0" rIns="0" bIns="0" rtlCol="0" anchor="t">
            <a:spAutoFit/>
          </a:bodyPr>
          <a:lstStyle/>
          <a:p>
            <a:pPr algn="ctr">
              <a:lnSpc>
                <a:spcPts val="8960"/>
              </a:lnSpc>
              <a:spcBef>
                <a:spcPct val="0"/>
              </a:spcBef>
            </a:pPr>
            <a:r>
              <a:rPr lang="en-US" sz="6400" dirty="0" smtClean="0">
                <a:solidFill>
                  <a:srgbClr val="FFFFFF"/>
                </a:solidFill>
                <a:latin typeface="Open Sans Extra Bold" panose="020B0906030804020204"/>
              </a:rPr>
              <a:t>TSR </a:t>
            </a:r>
            <a:r>
              <a:rPr lang="en-IN" altLang="en-US" sz="6400" dirty="0" smtClean="0">
                <a:solidFill>
                  <a:srgbClr val="FFFFFF"/>
                </a:solidFill>
                <a:latin typeface="Open Sans Extra Bold" panose="020B0906030804020204"/>
              </a:rPr>
              <a:t>Output</a:t>
            </a:r>
            <a:endParaRPr lang="en-IN" altLang="en-US" sz="6400" dirty="0" smtClean="0">
              <a:solidFill>
                <a:srgbClr val="FFFFFF"/>
              </a:solidFill>
              <a:latin typeface="Open Sans Extra Bold" panose="020B0906030804020204"/>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7350" y="3086100"/>
            <a:ext cx="7467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0" y="3085804"/>
            <a:ext cx="7620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7620470" y="9105900"/>
            <a:ext cx="1675459" cy="707886"/>
          </a:xfrm>
          <a:prstGeom prst="rect">
            <a:avLst/>
          </a:prstGeom>
          <a:noFill/>
        </p:spPr>
        <p:txBody>
          <a:bodyPr wrap="none" rtlCol="0">
            <a:spAutoFit/>
          </a:bodyPr>
          <a:lstStyle/>
          <a:p>
            <a:pPr algn="ctr"/>
            <a:r>
              <a:rPr lang="en-IN" sz="4000" dirty="0" smtClean="0">
                <a:solidFill>
                  <a:schemeClr val="bg1"/>
                </a:solidFill>
                <a:hlinkClick r:id="rId3" action="ppaction://hlinkfile"/>
              </a:rPr>
              <a:t>Output</a:t>
            </a:r>
            <a:endParaRPr lang="en-IN" sz="4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AutoShape 2"/>
          <p:cNvSpPr/>
          <p:nvPr/>
        </p:nvSpPr>
        <p:spPr>
          <a:xfrm>
            <a:off x="17602200" y="1299015"/>
            <a:ext cx="685800" cy="8987985"/>
          </a:xfrm>
          <a:prstGeom prst="rect">
            <a:avLst/>
          </a:prstGeom>
          <a:solidFill>
            <a:srgbClr val="45AD7E"/>
          </a:solidFill>
        </p:spPr>
      </p:sp>
      <p:sp>
        <p:nvSpPr>
          <p:cNvPr id="34" name="TextBox 34"/>
          <p:cNvSpPr txBox="1"/>
          <p:nvPr/>
        </p:nvSpPr>
        <p:spPr>
          <a:xfrm>
            <a:off x="457200" y="832720"/>
            <a:ext cx="7467600" cy="1154162"/>
          </a:xfrm>
          <a:prstGeom prst="rect">
            <a:avLst/>
          </a:prstGeom>
        </p:spPr>
        <p:txBody>
          <a:bodyPr wrap="square" lIns="0" tIns="0" rIns="0" bIns="0" rtlCol="0" anchor="t">
            <a:spAutoFit/>
          </a:bodyPr>
          <a:lstStyle/>
          <a:p>
            <a:pPr algn="ctr">
              <a:lnSpc>
                <a:spcPts val="8960"/>
              </a:lnSpc>
              <a:spcBef>
                <a:spcPct val="0"/>
              </a:spcBef>
            </a:pPr>
            <a:r>
              <a:rPr lang="en-US" sz="6400" dirty="0" smtClean="0">
                <a:solidFill>
                  <a:srgbClr val="FFFFFF"/>
                </a:solidFill>
                <a:latin typeface="Open Sans Extra Bold" panose="020B0906030804020204"/>
              </a:rPr>
              <a:t>Conclusion</a:t>
            </a:r>
            <a:endParaRPr lang="en-US" sz="6400" dirty="0">
              <a:solidFill>
                <a:srgbClr val="FFFFFF"/>
              </a:solidFill>
              <a:latin typeface="Open Sans Extra Bold" panose="020B0906030804020204"/>
            </a:endParaRPr>
          </a:p>
        </p:txBody>
      </p:sp>
      <p:sp>
        <p:nvSpPr>
          <p:cNvPr id="3" name="TextBox 2"/>
          <p:cNvSpPr txBox="1"/>
          <p:nvPr/>
        </p:nvSpPr>
        <p:spPr>
          <a:xfrm>
            <a:off x="1828800" y="2628900"/>
            <a:ext cx="14782800" cy="452310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latin typeface="Open Sans Light" panose="020B0306030504020204" charset="0"/>
                <a:ea typeface="Open Sans Light" panose="020B0306030504020204" charset="0"/>
                <a:cs typeface="Open Sans Light" panose="020B0306030504020204" charset="0"/>
              </a:rPr>
              <a:t>This system provides approach for detecting road traffic signs with quality output. It includes efficient feature extraction methods which results in appropriate outcomes. The CNN model is the finest techniques of Deep </a:t>
            </a:r>
            <a:r>
              <a:rPr lang="en-US" sz="3600" dirty="0" smtClean="0">
                <a:solidFill>
                  <a:schemeClr val="bg1"/>
                </a:solidFill>
                <a:latin typeface="Open Sans Light" panose="020B0306030504020204" charset="0"/>
                <a:ea typeface="Open Sans Light" panose="020B0306030504020204" charset="0"/>
                <a:cs typeface="Open Sans Light" panose="020B0306030504020204" charset="0"/>
              </a:rPr>
              <a:t>Learning for Image Classification. </a:t>
            </a:r>
            <a:endParaRPr lang="en-US" sz="3600" dirty="0" smtClean="0">
              <a:solidFill>
                <a:schemeClr val="bg1"/>
              </a:solidFill>
              <a:latin typeface="Open Sans Light" panose="020B0306030504020204" charset="0"/>
              <a:ea typeface="Open Sans Light" panose="020B0306030504020204" charset="0"/>
              <a:cs typeface="Open Sans Light" panose="020B0306030504020204" charset="0"/>
            </a:endParaRPr>
          </a:p>
          <a:p>
            <a:pPr indent="0" algn="just">
              <a:buFont typeface="Arial" panose="020B0604020202020204" pitchFamily="34" charset="0"/>
              <a:buNone/>
            </a:pPr>
            <a:endParaRPr lang="en-US" sz="3600" dirty="0" smtClean="0">
              <a:solidFill>
                <a:schemeClr val="bg1"/>
              </a:solidFill>
              <a:latin typeface="Open Sans Light" panose="020B0306030504020204" charset="0"/>
              <a:ea typeface="Open Sans Light" panose="020B0306030504020204" charset="0"/>
              <a:cs typeface="Open Sans Light" panose="020B0306030504020204" charset="0"/>
            </a:endParaRPr>
          </a:p>
          <a:p>
            <a:pPr marL="571500" indent="-571500" algn="just">
              <a:buFont typeface="Arial" panose="020B0604020202020204" pitchFamily="34" charset="0"/>
              <a:buChar char="•"/>
            </a:pPr>
            <a:r>
              <a:rPr lang="en-US" sz="3600" dirty="0" smtClean="0">
                <a:solidFill>
                  <a:schemeClr val="bg1"/>
                </a:solidFill>
                <a:latin typeface="Open Sans Light" panose="020B0306030504020204" charset="0"/>
                <a:ea typeface="Open Sans Light" panose="020B0306030504020204" charset="0"/>
                <a:cs typeface="Open Sans Light" panose="020B0306030504020204" charset="0"/>
              </a:rPr>
              <a:t>The model we have used gives the test accuracy of</a:t>
            </a:r>
            <a:r>
              <a:rPr lang="en-US" sz="3600" dirty="0" smtClean="0">
                <a:solidFill>
                  <a:schemeClr val="bg1">
                    <a:lumMod val="75000"/>
                  </a:schemeClr>
                </a:solidFill>
                <a:latin typeface="Open Sans Light" panose="020B0306030504020204" charset="0"/>
                <a:ea typeface="Open Sans Light" panose="020B0306030504020204" charset="0"/>
                <a:cs typeface="Open Sans Light" panose="020B0306030504020204" charset="0"/>
              </a:rPr>
              <a:t> 9</a:t>
            </a:r>
            <a:r>
              <a:rPr lang="en-US" sz="3600" b="1" dirty="0" smtClean="0">
                <a:solidFill>
                  <a:schemeClr val="bg1">
                    <a:lumMod val="85000"/>
                  </a:schemeClr>
                </a:solidFill>
                <a:latin typeface="Open Sans Light" panose="020B0306030504020204" charset="0"/>
                <a:ea typeface="Open Sans Light" panose="020B0306030504020204" charset="0"/>
                <a:cs typeface="Open Sans Light" panose="020B0306030504020204" charset="0"/>
              </a:rPr>
              <a:t>8</a:t>
            </a:r>
            <a:r>
              <a:rPr lang="en-US" sz="3600" dirty="0" smtClean="0">
                <a:solidFill>
                  <a:schemeClr val="bg1">
                    <a:lumMod val="75000"/>
                  </a:schemeClr>
                </a:solidFill>
                <a:latin typeface="Open Sans Light" panose="020B0306030504020204" charset="0"/>
                <a:ea typeface="Open Sans Light" panose="020B0306030504020204" charset="0"/>
                <a:cs typeface="Open Sans Light" panose="020B0306030504020204" charset="0"/>
              </a:rPr>
              <a:t>%</a:t>
            </a:r>
            <a:r>
              <a:rPr lang="en-US" sz="3600" dirty="0" smtClean="0">
                <a:solidFill>
                  <a:schemeClr val="bg1"/>
                </a:solidFill>
                <a:latin typeface="Open Sans Light" panose="020B0306030504020204" charset="0"/>
                <a:ea typeface="Open Sans Light" panose="020B0306030504020204" charset="0"/>
                <a:cs typeface="Open Sans Light" panose="020B0306030504020204" charset="0"/>
              </a:rPr>
              <a:t>. This algorithm has a best speculation, and it can be trusted that it is used to identify more conventional traffic signs.</a:t>
            </a:r>
            <a:endParaRPr lang="en-US" sz="3600" dirty="0" smtClean="0">
              <a:solidFill>
                <a:schemeClr val="bg1"/>
              </a:solidFill>
              <a:latin typeface="Open Sans Light" panose="020B0306030504020204" charset="0"/>
              <a:ea typeface="Open Sans Light" panose="020B0306030504020204" charset="0"/>
              <a:cs typeface="Open Sans Light" panose="020B0306030504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3" name="TextBox 3"/>
          <p:cNvSpPr txBox="1"/>
          <p:nvPr/>
        </p:nvSpPr>
        <p:spPr>
          <a:xfrm>
            <a:off x="1028700" y="904875"/>
            <a:ext cx="6743700" cy="1154162"/>
          </a:xfrm>
          <a:prstGeom prst="rect">
            <a:avLst/>
          </a:prstGeom>
        </p:spPr>
        <p:txBody>
          <a:bodyPr wrap="square" lIns="0" tIns="0" rIns="0" bIns="0" rtlCol="0" anchor="t">
            <a:spAutoFit/>
          </a:bodyPr>
          <a:lstStyle/>
          <a:p>
            <a:pPr algn="ctr">
              <a:lnSpc>
                <a:spcPts val="8960"/>
              </a:lnSpc>
              <a:spcBef>
                <a:spcPct val="0"/>
              </a:spcBef>
            </a:pPr>
            <a:r>
              <a:rPr lang="en-US" sz="6400" dirty="0">
                <a:solidFill>
                  <a:srgbClr val="FFFFFF"/>
                </a:solidFill>
                <a:latin typeface="Open Sans Extra Bold" panose="020B0906030804020204"/>
              </a:rPr>
              <a:t>Action Plan</a:t>
            </a:r>
            <a:endParaRPr lang="en-US" sz="6400" dirty="0">
              <a:solidFill>
                <a:srgbClr val="FFFFFF"/>
              </a:solidFill>
              <a:latin typeface="Open Sans Extra Bold" panose="020B0906030804020204"/>
            </a:endParaRPr>
          </a:p>
        </p:txBody>
      </p:sp>
      <p:sp>
        <p:nvSpPr>
          <p:cNvPr id="4" name="AutoShape 4"/>
          <p:cNvSpPr/>
          <p:nvPr/>
        </p:nvSpPr>
        <p:spPr>
          <a:xfrm>
            <a:off x="0" y="1299015"/>
            <a:ext cx="1028700" cy="8987985"/>
          </a:xfrm>
          <a:prstGeom prst="rect">
            <a:avLst/>
          </a:prstGeom>
          <a:solidFill>
            <a:srgbClr val="45AD7E"/>
          </a:solidFill>
        </p:spPr>
      </p:sp>
      <p:graphicFrame>
        <p:nvGraphicFramePr>
          <p:cNvPr id="7" name="Table 6"/>
          <p:cNvGraphicFramePr/>
          <p:nvPr/>
        </p:nvGraphicFramePr>
        <p:xfrm>
          <a:off x="2620645" y="2796540"/>
          <a:ext cx="12307570" cy="6402070"/>
        </p:xfrm>
        <a:graphic>
          <a:graphicData uri="http://schemas.openxmlformats.org/drawingml/2006/table">
            <a:tbl>
              <a:tblPr firstRow="1" bandRow="1">
                <a:tableStyleId>{5C22544A-7EE6-4342-B048-85BDC9FD1C3A}</a:tableStyleId>
              </a:tblPr>
              <a:tblGrid>
                <a:gridCol w="4167505"/>
                <a:gridCol w="3749040"/>
                <a:gridCol w="4391025"/>
              </a:tblGrid>
              <a:tr h="1138555">
                <a:tc>
                  <a:txBody>
                    <a:bodyPr/>
                    <a:lstStyle/>
                    <a:p>
                      <a:pPr algn="ctr"/>
                      <a:r>
                        <a:rPr lang="en-IN" sz="3600" b="1" dirty="0" smtClean="0">
                          <a:latin typeface="Arial Unicode MS" panose="020B0604020202020204" charset="-122"/>
                          <a:ea typeface="Arial Unicode MS" panose="020B0604020202020204" charset="-122"/>
                        </a:rPr>
                        <a:t>Module Information</a:t>
                      </a:r>
                      <a:r>
                        <a:rPr lang="en-IN" sz="3200" b="1" baseline="0" dirty="0" smtClean="0">
                          <a:latin typeface="Arial Unicode MS" panose="020B0604020202020204" charset="-122"/>
                          <a:ea typeface="Arial Unicode MS" panose="020B0604020202020204" charset="-122"/>
                        </a:rPr>
                        <a:t> </a:t>
                      </a:r>
                      <a:endParaRPr lang="en-IN" sz="3200" b="1" dirty="0">
                        <a:latin typeface="Arial Unicode MS" panose="020B0604020202020204" charset="-122"/>
                        <a:ea typeface="Arial Unicode MS" panose="020B0604020202020204" charset="-122"/>
                      </a:endParaRPr>
                    </a:p>
                  </a:txBody>
                  <a:tcPr/>
                </a:tc>
                <a:tc>
                  <a:txBody>
                    <a:bodyPr/>
                    <a:lstStyle/>
                    <a:p>
                      <a:pPr algn="ctr"/>
                      <a:r>
                        <a:rPr lang="en-IN" sz="3600" dirty="0" smtClean="0">
                          <a:latin typeface="Arial Unicode MS" panose="020B0604020202020204" charset="-122"/>
                          <a:ea typeface="Arial Unicode MS" panose="020B0604020202020204" charset="-122"/>
                        </a:rPr>
                        <a:t>Status </a:t>
                      </a:r>
                      <a:endParaRPr lang="en-IN" sz="3600" dirty="0" smtClean="0">
                        <a:latin typeface="Arial Unicode MS" panose="020B0604020202020204" charset="-122"/>
                        <a:ea typeface="Arial Unicode MS" panose="020B0604020202020204" charset="-122"/>
                      </a:endParaRPr>
                    </a:p>
                  </a:txBody>
                  <a:tcPr/>
                </a:tc>
                <a:tc>
                  <a:txBody>
                    <a:bodyPr/>
                    <a:lstStyle/>
                    <a:p>
                      <a:pPr algn="ctr"/>
                      <a:r>
                        <a:rPr lang="en-IN" sz="3600" dirty="0" smtClean="0"/>
                        <a:t>Time required</a:t>
                      </a:r>
                      <a:r>
                        <a:rPr lang="en-IN" sz="3600" baseline="0" dirty="0" smtClean="0"/>
                        <a:t> to Complete</a:t>
                      </a:r>
                      <a:endParaRPr lang="en-IN" sz="3600" dirty="0"/>
                    </a:p>
                  </a:txBody>
                  <a:tcPr/>
                </a:tc>
              </a:tr>
              <a:tr h="659130">
                <a:tc>
                  <a:txBody>
                    <a:bodyPr/>
                    <a:lstStyle/>
                    <a:p>
                      <a:pPr algn="ctr"/>
                      <a:r>
                        <a:rPr lang="en-IN" sz="3200" dirty="0" smtClean="0">
                          <a:solidFill>
                            <a:schemeClr val="tx1"/>
                          </a:solidFill>
                          <a:latin typeface="Arial Unicode MS" panose="020B0604020202020204" charset="-122"/>
                          <a:ea typeface="Arial Unicode MS" panose="020B0604020202020204" charset="-122"/>
                        </a:rPr>
                        <a:t>Literature Survey</a:t>
                      </a:r>
                      <a:endParaRPr lang="en-IN" sz="3200" dirty="0" smtClean="0">
                        <a:solidFill>
                          <a:schemeClr val="tx1"/>
                        </a:solidFill>
                        <a:latin typeface="Arial Unicode MS" panose="020B0604020202020204" charset="-122"/>
                        <a:ea typeface="Arial Unicode MS" panose="020B0604020202020204" charset="-122"/>
                      </a:endParaRPr>
                    </a:p>
                  </a:txBody>
                  <a:tcPr/>
                </a:tc>
                <a:tc>
                  <a:txBody>
                    <a:bodyPr/>
                    <a:lstStyle/>
                    <a:p>
                      <a:pPr algn="ctr"/>
                      <a:r>
                        <a:rPr lang="en-IN" sz="3200" dirty="0" smtClean="0">
                          <a:solidFill>
                            <a:schemeClr val="tx1"/>
                          </a:solidFill>
                          <a:latin typeface="Arial Unicode MS" panose="020B0604020202020204" charset="-122"/>
                          <a:ea typeface="Arial Unicode MS" panose="020B0604020202020204" charset="-122"/>
                        </a:rPr>
                        <a:t>Completed</a:t>
                      </a:r>
                      <a:endParaRPr lang="en-IN" sz="3200" dirty="0" smtClean="0">
                        <a:solidFill>
                          <a:schemeClr val="tx1"/>
                        </a:solidFill>
                        <a:latin typeface="Arial Unicode MS" panose="020B0604020202020204" charset="-122"/>
                        <a:ea typeface="Arial Unicode MS" panose="020B0604020202020204" charset="-122"/>
                      </a:endParaRPr>
                    </a:p>
                  </a:txBody>
                  <a:tcPr/>
                </a:tc>
                <a:tc>
                  <a:txBody>
                    <a:bodyPr/>
                    <a:lstStyle/>
                    <a:p>
                      <a:pPr algn="ctr"/>
                      <a:r>
                        <a:rPr lang="en-IN" sz="3200" dirty="0">
                          <a:solidFill>
                            <a:schemeClr val="tx1"/>
                          </a:solidFill>
                          <a:latin typeface="Arial Unicode MS" panose="020B0604020202020204" charset="-122"/>
                          <a:ea typeface="Arial Unicode MS" panose="020B0604020202020204" charset="-122"/>
                        </a:rPr>
                        <a:t>1 Week </a:t>
                      </a:r>
                      <a:endParaRPr lang="en-IN" sz="3200" dirty="0">
                        <a:solidFill>
                          <a:schemeClr val="tx1"/>
                        </a:solidFill>
                        <a:latin typeface="Arial Unicode MS" panose="020B0604020202020204" charset="-122"/>
                        <a:ea typeface="Arial Unicode MS" panose="020B0604020202020204" charset="-122"/>
                      </a:endParaRPr>
                    </a:p>
                  </a:txBody>
                  <a:tcPr/>
                </a:tc>
              </a:tr>
              <a:tr h="1138555">
                <a:tc>
                  <a:txBody>
                    <a:bodyPr/>
                    <a:lstStyle/>
                    <a:p>
                      <a:pPr algn="ctr"/>
                      <a:r>
                        <a:rPr lang="en-IN" sz="3200" dirty="0" smtClean="0">
                          <a:solidFill>
                            <a:schemeClr val="tx1"/>
                          </a:solidFill>
                          <a:latin typeface="Arial Unicode MS" panose="020B0604020202020204" charset="-122"/>
                          <a:ea typeface="Arial Unicode MS" panose="020B0604020202020204" charset="-122"/>
                        </a:rPr>
                        <a:t>Requirement Analysis</a:t>
                      </a:r>
                      <a:endParaRPr lang="en-IN" sz="3200" dirty="0" smtClean="0">
                        <a:solidFill>
                          <a:schemeClr val="tx1"/>
                        </a:solidFill>
                        <a:latin typeface="Arial Unicode MS" panose="020B0604020202020204" charset="-122"/>
                        <a:ea typeface="Arial Unicode MS" panose="020B0604020202020204" charset="-122"/>
                      </a:endParaRPr>
                    </a:p>
                  </a:txBody>
                  <a:tcPr/>
                </a:tc>
                <a:tc>
                  <a:txBody>
                    <a:bodyPr/>
                    <a:lstStyle/>
                    <a:p>
                      <a:pPr algn="ctr"/>
                      <a:r>
                        <a:rPr lang="en-IN" sz="3200" dirty="0" smtClean="0">
                          <a:solidFill>
                            <a:schemeClr val="tx1"/>
                          </a:solidFill>
                          <a:latin typeface="Arial Unicode MS" panose="020B0604020202020204" charset="-122"/>
                          <a:ea typeface="Arial Unicode MS" panose="020B0604020202020204" charset="-122"/>
                        </a:rPr>
                        <a:t>Completed</a:t>
                      </a:r>
                      <a:endParaRPr lang="en-IN" sz="3200" dirty="0" smtClean="0">
                        <a:solidFill>
                          <a:schemeClr val="tx1"/>
                        </a:solidFill>
                        <a:latin typeface="Arial Unicode MS" panose="020B0604020202020204" charset="-122"/>
                        <a:ea typeface="Arial Unicode MS" panose="020B0604020202020204" charset="-122"/>
                      </a:endParaRPr>
                    </a:p>
                  </a:txBody>
                  <a:tcPr/>
                </a:tc>
                <a:tc>
                  <a:txBody>
                    <a:bodyPr/>
                    <a:lstStyle/>
                    <a:p>
                      <a:pPr algn="ctr"/>
                      <a:r>
                        <a:rPr lang="en-IN" sz="3200" dirty="0" smtClean="0">
                          <a:solidFill>
                            <a:schemeClr val="tx1"/>
                          </a:solidFill>
                          <a:latin typeface="Arial Unicode MS" panose="020B0604020202020204" charset="-122"/>
                          <a:ea typeface="Arial Unicode MS" panose="020B0604020202020204" charset="-122"/>
                        </a:rPr>
                        <a:t>1 Week</a:t>
                      </a:r>
                      <a:endParaRPr lang="en-IN" sz="3200" dirty="0" smtClean="0">
                        <a:solidFill>
                          <a:schemeClr val="tx1"/>
                        </a:solidFill>
                        <a:latin typeface="Arial Unicode MS" panose="020B0604020202020204" charset="-122"/>
                        <a:ea typeface="Arial Unicode MS" panose="020B0604020202020204" charset="-122"/>
                      </a:endParaRPr>
                    </a:p>
                  </a:txBody>
                  <a:tcPr/>
                </a:tc>
              </a:tr>
              <a:tr h="1139190">
                <a:tc>
                  <a:txBody>
                    <a:bodyPr/>
                    <a:lstStyle/>
                    <a:p>
                      <a:pPr algn="ctr"/>
                      <a:r>
                        <a:rPr lang="en-IN" sz="3200" dirty="0" smtClean="0">
                          <a:solidFill>
                            <a:schemeClr val="tx1"/>
                          </a:solidFill>
                          <a:latin typeface="Arial Unicode MS" panose="020B0604020202020204" charset="-122"/>
                          <a:ea typeface="Arial Unicode MS" panose="020B0604020202020204" charset="-122"/>
                        </a:rPr>
                        <a:t>Design</a:t>
                      </a:r>
                      <a:endParaRPr lang="en-IN" sz="3200" dirty="0" smtClean="0">
                        <a:solidFill>
                          <a:schemeClr val="tx1"/>
                        </a:solidFill>
                        <a:latin typeface="Arial Unicode MS" panose="020B0604020202020204" charset="-122"/>
                        <a:ea typeface="Arial Unicode MS" panose="020B0604020202020204" charset="-122"/>
                      </a:endParaRPr>
                    </a:p>
                  </a:txBody>
                  <a:tcPr/>
                </a:tc>
                <a:tc>
                  <a:txBody>
                    <a:bodyPr/>
                    <a:lstStyle/>
                    <a:p>
                      <a:pPr algn="ctr"/>
                      <a:r>
                        <a:rPr lang="en-IN" sz="3200" dirty="0" smtClean="0">
                          <a:solidFill>
                            <a:schemeClr val="tx1"/>
                          </a:solidFill>
                          <a:latin typeface="Arial Unicode MS" panose="020B0604020202020204" charset="-122"/>
                          <a:ea typeface="Arial Unicode MS" panose="020B0604020202020204" charset="-122"/>
                        </a:rPr>
                        <a:t>Completed</a:t>
                      </a:r>
                      <a:endParaRPr lang="en-IN" sz="3200" dirty="0" smtClean="0">
                        <a:solidFill>
                          <a:schemeClr val="tx1"/>
                        </a:solidFill>
                        <a:latin typeface="Arial Unicode MS" panose="020B0604020202020204" charset="-122"/>
                        <a:ea typeface="Arial Unicode MS" panose="020B0604020202020204" charset="-122"/>
                      </a:endParaRPr>
                    </a:p>
                  </a:txBody>
                  <a:tcPr/>
                </a:tc>
                <a:tc>
                  <a:txBody>
                    <a:bodyPr/>
                    <a:lstStyle/>
                    <a:p>
                      <a:pPr algn="ctr"/>
                      <a:r>
                        <a:rPr lang="en-IN" sz="3200" dirty="0" smtClean="0">
                          <a:solidFill>
                            <a:schemeClr val="tx1"/>
                          </a:solidFill>
                          <a:latin typeface="Arial Unicode MS" panose="020B0604020202020204" charset="-122"/>
                          <a:ea typeface="Arial Unicode MS" panose="020B0604020202020204" charset="-122"/>
                        </a:rPr>
                        <a:t>2 Weeks</a:t>
                      </a:r>
                      <a:endParaRPr lang="en-IN" sz="3200" dirty="0" smtClean="0">
                        <a:solidFill>
                          <a:schemeClr val="tx1"/>
                        </a:solidFill>
                        <a:latin typeface="Arial Unicode MS" panose="020B0604020202020204" charset="-122"/>
                        <a:ea typeface="Arial Unicode MS" panose="020B0604020202020204" charset="-122"/>
                      </a:endParaRPr>
                    </a:p>
                    <a:p>
                      <a:pPr algn="ctr"/>
                      <a:endParaRPr lang="en-IN" sz="3200" dirty="0" smtClean="0">
                        <a:solidFill>
                          <a:schemeClr val="tx1"/>
                        </a:solidFill>
                        <a:latin typeface="Arial Unicode MS" panose="020B0604020202020204" charset="-122"/>
                        <a:ea typeface="Arial Unicode MS" panose="020B0604020202020204" charset="-122"/>
                      </a:endParaRPr>
                    </a:p>
                  </a:txBody>
                  <a:tcPr/>
                </a:tc>
              </a:tr>
              <a:tr h="1137920">
                <a:tc>
                  <a:txBody>
                    <a:bodyPr/>
                    <a:lstStyle/>
                    <a:p>
                      <a:pPr algn="ctr"/>
                      <a:r>
                        <a:rPr lang="en-IN" sz="3200" dirty="0" smtClean="0">
                          <a:solidFill>
                            <a:schemeClr val="tx1"/>
                          </a:solidFill>
                          <a:latin typeface="Arial Unicode MS" panose="020B0604020202020204" charset="-122"/>
                          <a:ea typeface="Arial Unicode MS" panose="020B0604020202020204" charset="-122"/>
                        </a:rPr>
                        <a:t>Implementation</a:t>
                      </a:r>
                      <a:endParaRPr lang="en-IN" sz="3200" dirty="0" smtClean="0">
                        <a:solidFill>
                          <a:schemeClr val="tx1"/>
                        </a:solidFill>
                        <a:latin typeface="Arial Unicode MS" panose="020B0604020202020204" charset="-122"/>
                        <a:ea typeface="Arial Unicode MS" panose="020B0604020202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3200" dirty="0" smtClean="0">
                          <a:solidFill>
                            <a:schemeClr val="tx1"/>
                          </a:solidFill>
                          <a:latin typeface="Arial Unicode MS" panose="020B0604020202020204" charset="-122"/>
                          <a:ea typeface="Arial Unicode MS" panose="020B0604020202020204" charset="-122"/>
                        </a:rPr>
                        <a:t>Completed</a:t>
                      </a:r>
                      <a:endParaRPr lang="en-IN" sz="3200" dirty="0" smtClean="0">
                        <a:solidFill>
                          <a:schemeClr val="tx1"/>
                        </a:solidFill>
                        <a:latin typeface="Arial Unicode MS" panose="020B0604020202020204" charset="-122"/>
                        <a:ea typeface="Arial Unicode MS" panose="020B0604020202020204" charset="-122"/>
                      </a:endParaRPr>
                    </a:p>
                    <a:p>
                      <a:pPr marL="0" marR="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IN" sz="3200" dirty="0" smtClean="0">
                        <a:solidFill>
                          <a:schemeClr val="tx1"/>
                        </a:solidFill>
                        <a:latin typeface="Arial Unicode MS" panose="020B0604020202020204" charset="-122"/>
                        <a:ea typeface="Arial Unicode MS" panose="020B0604020202020204" charset="-122"/>
                      </a:endParaRPr>
                    </a:p>
                  </a:txBody>
                  <a:tcPr/>
                </a:tc>
                <a:tc>
                  <a:txBody>
                    <a:bodyPr/>
                    <a:lstStyle/>
                    <a:p>
                      <a:pPr algn="ctr"/>
                      <a:r>
                        <a:rPr lang="en-IN" sz="3200" dirty="0" smtClean="0">
                          <a:solidFill>
                            <a:schemeClr val="tx1"/>
                          </a:solidFill>
                          <a:latin typeface="Arial Unicode MS" panose="020B0604020202020204" charset="-122"/>
                          <a:ea typeface="Arial Unicode MS" panose="020B0604020202020204" charset="-122"/>
                        </a:rPr>
                        <a:t>4 Weeks</a:t>
                      </a:r>
                      <a:endParaRPr lang="en-IN" sz="3200" dirty="0" smtClean="0">
                        <a:solidFill>
                          <a:schemeClr val="tx1"/>
                        </a:solidFill>
                        <a:latin typeface="Arial Unicode MS" panose="020B0604020202020204" charset="-122"/>
                        <a:ea typeface="Arial Unicode MS" panose="020B0604020202020204" charset="-122"/>
                      </a:endParaRPr>
                    </a:p>
                  </a:txBody>
                  <a:tcPr/>
                </a:tc>
              </a:tr>
              <a:tr h="1138555">
                <a:tc>
                  <a:txBody>
                    <a:bodyPr/>
                    <a:lstStyle/>
                    <a:p>
                      <a:pPr algn="ctr"/>
                      <a:r>
                        <a:rPr lang="en-IN" sz="3200" dirty="0" smtClean="0">
                          <a:solidFill>
                            <a:schemeClr val="tx1"/>
                          </a:solidFill>
                          <a:latin typeface="Arial Unicode MS" panose="020B0604020202020204" charset="-122"/>
                          <a:ea typeface="Arial Unicode MS" panose="020B0604020202020204" charset="-122"/>
                        </a:rPr>
                        <a:t>Documentation</a:t>
                      </a:r>
                      <a:endParaRPr lang="en-IN" sz="3200" dirty="0" smtClean="0">
                        <a:solidFill>
                          <a:schemeClr val="tx1"/>
                        </a:solidFill>
                        <a:latin typeface="Arial Unicode MS" panose="020B0604020202020204" charset="-122"/>
                        <a:ea typeface="Arial Unicode MS" panose="020B0604020202020204" charset="-122"/>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3200" dirty="0" smtClean="0">
                          <a:solidFill>
                            <a:schemeClr val="tx1"/>
                          </a:solidFill>
                          <a:latin typeface="Arial Unicode MS" panose="020B0604020202020204" charset="-122"/>
                          <a:ea typeface="Arial Unicode MS" panose="020B0604020202020204" charset="-122"/>
                        </a:rPr>
                        <a:t>Completed</a:t>
                      </a:r>
                      <a:endParaRPr lang="en-IN" sz="3200" dirty="0" smtClean="0">
                        <a:solidFill>
                          <a:schemeClr val="tx1"/>
                        </a:solidFill>
                        <a:latin typeface="Arial Unicode MS" panose="020B0604020202020204" charset="-122"/>
                        <a:ea typeface="Arial Unicode MS" panose="020B0604020202020204" charset="-122"/>
                      </a:endParaRPr>
                    </a:p>
                    <a:p>
                      <a:pPr marL="0" marR="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IN" sz="3200" dirty="0" smtClean="0">
                        <a:solidFill>
                          <a:schemeClr val="tx1"/>
                        </a:solidFill>
                        <a:latin typeface="Arial Unicode MS" panose="020B0604020202020204" charset="-122"/>
                        <a:ea typeface="Arial Unicode MS" panose="020B0604020202020204" charset="-122"/>
                      </a:endParaRPr>
                    </a:p>
                  </a:txBody>
                  <a:tcPr/>
                </a:tc>
                <a:tc>
                  <a:txBody>
                    <a:bodyPr/>
                    <a:lstStyle/>
                    <a:p>
                      <a:pPr algn="ctr"/>
                      <a:r>
                        <a:rPr lang="en-IN" sz="3200" dirty="0" smtClean="0">
                          <a:solidFill>
                            <a:schemeClr val="tx1"/>
                          </a:solidFill>
                          <a:latin typeface="Arial Unicode MS" panose="020B0604020202020204" charset="-122"/>
                          <a:ea typeface="Arial Unicode MS" panose="020B0604020202020204" charset="-122"/>
                        </a:rPr>
                        <a:t>2 Weeks</a:t>
                      </a:r>
                      <a:endParaRPr lang="en-IN" sz="3200" dirty="0" smtClean="0">
                        <a:solidFill>
                          <a:schemeClr val="tx1"/>
                        </a:solidFill>
                        <a:latin typeface="Arial Unicode MS" panose="020B0604020202020204" charset="-122"/>
                        <a:ea typeface="Arial Unicode MS" panose="020B0604020202020204" charset="-122"/>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4692848" cy="1096645"/>
          </a:xfrm>
          <a:prstGeom prst="rect">
            <a:avLst/>
          </a:prstGeom>
        </p:spPr>
        <p:txBody>
          <a:bodyPr lIns="0" tIns="0" rIns="0" bIns="0" rtlCol="0" anchor="t">
            <a:spAutoFit/>
          </a:bodyPr>
          <a:lstStyle/>
          <a:p>
            <a:pPr algn="ctr">
              <a:lnSpc>
                <a:spcPts val="8960"/>
              </a:lnSpc>
              <a:spcBef>
                <a:spcPct val="0"/>
              </a:spcBef>
            </a:pPr>
            <a:r>
              <a:rPr lang="en-US" sz="6400">
                <a:solidFill>
                  <a:srgbClr val="FFFFFF"/>
                </a:solidFill>
                <a:latin typeface="Open Sans Extra Bold" panose="020B0906030804020204"/>
              </a:rPr>
              <a:t>References</a:t>
            </a:r>
            <a:endParaRPr lang="en-US" sz="6400">
              <a:solidFill>
                <a:srgbClr val="FFFFFF"/>
              </a:solidFill>
              <a:latin typeface="Open Sans Extra Bold" panose="020B0906030804020204"/>
            </a:endParaRPr>
          </a:p>
        </p:txBody>
      </p:sp>
      <p:sp>
        <p:nvSpPr>
          <p:cNvPr id="3" name="TextBox 3"/>
          <p:cNvSpPr txBox="1"/>
          <p:nvPr/>
        </p:nvSpPr>
        <p:spPr>
          <a:xfrm>
            <a:off x="9139238" y="4977765"/>
            <a:ext cx="9525" cy="302895"/>
          </a:xfrm>
          <a:prstGeom prst="rect">
            <a:avLst/>
          </a:prstGeom>
        </p:spPr>
        <p:txBody>
          <a:bodyPr lIns="0" tIns="0" rIns="0" bIns="0" rtlCol="0" anchor="t">
            <a:spAutoFit/>
          </a:bodyPr>
          <a:lstStyle/>
          <a:p>
            <a:pPr algn="ctr">
              <a:lnSpc>
                <a:spcPts val="2520"/>
              </a:lnSpc>
              <a:spcBef>
                <a:spcPct val="0"/>
              </a:spcBef>
            </a:pPr>
          </a:p>
        </p:txBody>
      </p:sp>
      <p:sp>
        <p:nvSpPr>
          <p:cNvPr id="4" name="TextBox 4"/>
          <p:cNvSpPr txBox="1"/>
          <p:nvPr/>
        </p:nvSpPr>
        <p:spPr>
          <a:xfrm>
            <a:off x="1028700" y="2584704"/>
            <a:ext cx="16230600" cy="6557772"/>
          </a:xfrm>
          <a:prstGeom prst="rect">
            <a:avLst/>
          </a:prstGeom>
        </p:spPr>
        <p:txBody>
          <a:bodyPr lIns="0" tIns="0" rIns="0" bIns="0" rtlCol="0" anchor="t">
            <a:spAutoFit/>
          </a:bodyPr>
          <a:lstStyle/>
          <a:p>
            <a:pPr marL="594360" lvl="1" indent="-297180" algn="just">
              <a:lnSpc>
                <a:spcPts val="8785"/>
              </a:lnSpc>
              <a:buFont typeface="Arial" panose="020B0604020202020204"/>
              <a:buChar char="•"/>
            </a:pPr>
            <a:r>
              <a:rPr lang="en-US" sz="3600">
                <a:solidFill>
                  <a:srgbClr val="FFFFFF"/>
                </a:solidFill>
                <a:latin typeface="Open Sans" panose="020B0606030504020204"/>
                <a:hlinkClick r:id="rId1" tooltip="https://www.kaggle.com/meowmeowmeowmeowmeow/gtsrb-german-traffic-sign#Test.csv"/>
              </a:rPr>
              <a:t>https://ieeexplore.ieee.org/document/8652024                                           </a:t>
            </a:r>
            <a:endParaRPr lang="en-US" sz="3600">
              <a:solidFill>
                <a:srgbClr val="FFFFFF"/>
              </a:solidFill>
              <a:latin typeface="Open Sans" panose="020B0606030504020204"/>
            </a:endParaRPr>
          </a:p>
          <a:p>
            <a:pPr marL="528320" lvl="1" indent="-264160" algn="just">
              <a:lnSpc>
                <a:spcPts val="7810"/>
              </a:lnSpc>
              <a:buFont typeface="Arial" panose="020B0604020202020204"/>
              <a:buChar char="•"/>
            </a:pPr>
            <a:r>
              <a:rPr lang="en-US" sz="3200">
                <a:solidFill>
                  <a:srgbClr val="FFFFFF"/>
                </a:solidFill>
                <a:latin typeface="Open Sans" panose="020B0606030504020204"/>
                <a:hlinkClick r:id="rId1" tooltip="https://www.kaggle.com/meowmeowmeowmeowmeow/gtsrb-german-traffic-sign#Test.csv"/>
              </a:rPr>
              <a:t>https://pdfs.semanticscholar.org/5fd7/eca5432e4e4038dfc2ad425fa5f3e87       </a:t>
            </a:r>
            <a:endParaRPr lang="en-US" sz="3200">
              <a:solidFill>
                <a:srgbClr val="FFFFFF"/>
              </a:solidFill>
              <a:latin typeface="Open Sans" panose="020B0606030504020204"/>
            </a:endParaRPr>
          </a:p>
          <a:p>
            <a:pPr marL="528320" lvl="1" indent="-264160" algn="just">
              <a:lnSpc>
                <a:spcPts val="7810"/>
              </a:lnSpc>
              <a:buFont typeface="Arial" panose="020B0604020202020204"/>
              <a:buChar char="•"/>
            </a:pPr>
            <a:r>
              <a:rPr lang="en-US" sz="3200">
                <a:solidFill>
                  <a:srgbClr val="FFFFFF"/>
                </a:solidFill>
                <a:latin typeface="Open Sans" panose="020B0606030504020204"/>
                <a:hlinkClick r:id="rId1" tooltip="https://www.kaggle.com/meowmeowmeowmeowmeow/gtsrb-german-traffic-sign#Test.csv"/>
              </a:rPr>
              <a:t>https://ieeexplore.ieee.org/abstract/document/7338642                                        </a:t>
            </a:r>
            <a:endParaRPr lang="en-US" sz="3200">
              <a:solidFill>
                <a:srgbClr val="FFFFFF"/>
              </a:solidFill>
              <a:latin typeface="Open Sans" panose="020B0606030504020204"/>
            </a:endParaRPr>
          </a:p>
          <a:p>
            <a:pPr marL="528320" lvl="1" indent="-264160" algn="just">
              <a:lnSpc>
                <a:spcPts val="7810"/>
              </a:lnSpc>
              <a:buFont typeface="Arial" panose="020B0604020202020204"/>
              <a:buChar char="•"/>
            </a:pPr>
            <a:r>
              <a:rPr lang="en-US" sz="3200">
                <a:solidFill>
                  <a:srgbClr val="FFFFFF"/>
                </a:solidFill>
                <a:latin typeface="Open Sans" panose="020B0606030504020204"/>
                <a:hlinkClick r:id="rId1" tooltip="https://www.kaggle.com/meowmeowmeowmeowmeow/gtsrb-german-traffic-sign#Test.csv"/>
              </a:rPr>
              <a:t>https://www.kaggle.com/meowmeowmeowmeowmeow/gtsrb-german-traffic-  sign#Test.csv   (Kaggle - Dataset(TSR))                                                                                                                </a:t>
            </a:r>
            <a:endParaRPr lang="en-US" sz="3200">
              <a:solidFill>
                <a:srgbClr val="FFFFFF"/>
              </a:solidFill>
              <a:latin typeface="Open Sans" panose="020B0606030504020204"/>
            </a:endParaRPr>
          </a:p>
          <a:p>
            <a:pPr algn="ctr">
              <a:lnSpc>
                <a:spcPts val="5040"/>
              </a:lnSpc>
            </a:pPr>
            <a:r>
              <a:rPr lang="en-US" sz="3600">
                <a:solidFill>
                  <a:srgbClr val="FFFFFF"/>
                </a:solidFill>
                <a:latin typeface="Open Sans" panose="020B0606030504020204"/>
                <a:hlinkClick r:id="rId1" tooltip="https://www.kaggle.com/meowmeowmeowmeowmeow/gtsrb-german-traffic-sign#Test.csv"/>
              </a:rPr>
              <a:t>    </a:t>
            </a:r>
            <a:endParaRPr lang="en-US" sz="3600">
              <a:solidFill>
                <a:srgbClr val="FFFFFF"/>
              </a:solidFill>
              <a:latin typeface="Open Sans" panose="020B0606030504020204"/>
              <a:hlinkClick r:id="rId1" tooltip="https://www.kaggle.com/meowmeowmeowmeowmeow/gtsrb-german-traffic-sign#Test.csv"/>
            </a:endParaRPr>
          </a:p>
        </p:txBody>
      </p:sp>
      <p:sp>
        <p:nvSpPr>
          <p:cNvPr id="5" name="AutoShape 5"/>
          <p:cNvSpPr/>
          <p:nvPr/>
        </p:nvSpPr>
        <p:spPr>
          <a:xfrm>
            <a:off x="17395190" y="1263015"/>
            <a:ext cx="892810" cy="9017000"/>
          </a:xfrm>
          <a:prstGeom prst="rect">
            <a:avLst/>
          </a:prstGeom>
          <a:solidFill>
            <a:srgbClr val="45AD7E"/>
          </a:solid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AutoShape 2"/>
          <p:cNvSpPr/>
          <p:nvPr/>
        </p:nvSpPr>
        <p:spPr>
          <a:xfrm>
            <a:off x="-635" y="1299015"/>
            <a:ext cx="1028700" cy="8987985"/>
          </a:xfrm>
          <a:prstGeom prst="rect">
            <a:avLst/>
          </a:prstGeom>
          <a:solidFill>
            <a:srgbClr val="45AD7E"/>
          </a:solidFill>
        </p:spPr>
      </p:sp>
      <p:pic>
        <p:nvPicPr>
          <p:cNvPr id="3" name="Picture 3"/>
          <p:cNvPicPr>
            <a:picLocks noChangeAspect="1"/>
          </p:cNvPicPr>
          <p:nvPr/>
        </p:nvPicPr>
        <p:blipFill>
          <a:blip r:embed="rId1"/>
          <a:srcRect/>
          <a:stretch>
            <a:fillRect/>
          </a:stretch>
        </p:blipFill>
        <p:spPr>
          <a:xfrm>
            <a:off x="2960557" y="1028700"/>
            <a:ext cx="12366885"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TextBox 2"/>
          <p:cNvSpPr txBox="1"/>
          <p:nvPr/>
        </p:nvSpPr>
        <p:spPr>
          <a:xfrm>
            <a:off x="0" y="904875"/>
            <a:ext cx="6368938" cy="1096645"/>
          </a:xfrm>
          <a:prstGeom prst="rect">
            <a:avLst/>
          </a:prstGeom>
        </p:spPr>
        <p:txBody>
          <a:bodyPr lIns="0" tIns="0" rIns="0" bIns="0" rtlCol="0" anchor="t">
            <a:spAutoFit/>
          </a:bodyPr>
          <a:lstStyle/>
          <a:p>
            <a:pPr algn="ctr">
              <a:lnSpc>
                <a:spcPts val="8960"/>
              </a:lnSpc>
              <a:spcBef>
                <a:spcPct val="0"/>
              </a:spcBef>
            </a:pPr>
            <a:r>
              <a:rPr lang="en-US" sz="6400">
                <a:solidFill>
                  <a:srgbClr val="FFFFFF"/>
                </a:solidFill>
                <a:latin typeface="Open Sans Extra Bold" panose="020B0906030804020204"/>
              </a:rPr>
              <a:t>Content</a:t>
            </a:r>
            <a:endParaRPr lang="en-US" sz="6400">
              <a:solidFill>
                <a:srgbClr val="FFFFFF"/>
              </a:solidFill>
              <a:latin typeface="Open Sans Extra Bold" panose="020B0906030804020204"/>
            </a:endParaRPr>
          </a:p>
        </p:txBody>
      </p:sp>
      <p:sp>
        <p:nvSpPr>
          <p:cNvPr id="3" name="TextBox 3"/>
          <p:cNvSpPr txBox="1"/>
          <p:nvPr/>
        </p:nvSpPr>
        <p:spPr>
          <a:xfrm>
            <a:off x="1288415" y="2132330"/>
            <a:ext cx="10857230" cy="7974965"/>
          </a:xfrm>
          <a:prstGeom prst="rect">
            <a:avLst/>
          </a:prstGeom>
        </p:spPr>
        <p:txBody>
          <a:bodyPr wrap="square" lIns="0" tIns="0" rIns="0" bIns="0" rtlCol="0" anchor="t">
            <a:spAutoFit/>
          </a:bodyPr>
          <a:lstStyle/>
          <a:p>
            <a:pPr marL="594360" lvl="1" indent="-297180" algn="just">
              <a:lnSpc>
                <a:spcPts val="6910"/>
              </a:lnSpc>
              <a:buFont typeface="Arial" panose="020B0604020202020204"/>
              <a:buChar char="•"/>
            </a:pPr>
            <a:r>
              <a:rPr lang="en-US" sz="3600" dirty="0">
                <a:solidFill>
                  <a:srgbClr val="FFFFFF"/>
                </a:solidFill>
                <a:latin typeface="Open Sans" panose="020B0606030504020204"/>
              </a:rPr>
              <a:t>Introduction                                  </a:t>
            </a:r>
            <a:endParaRPr lang="en-US" sz="3600" dirty="0">
              <a:solidFill>
                <a:srgbClr val="FFFFFF"/>
              </a:solidFill>
              <a:latin typeface="Open Sans" panose="020B0606030504020204"/>
            </a:endParaRPr>
          </a:p>
          <a:p>
            <a:pPr marL="594360" lvl="1" indent="-297180" algn="just">
              <a:lnSpc>
                <a:spcPts val="6910"/>
              </a:lnSpc>
              <a:buFont typeface="Arial" panose="020B0604020202020204"/>
              <a:buChar char="•"/>
            </a:pPr>
            <a:r>
              <a:rPr lang="en-US" sz="3600" dirty="0">
                <a:solidFill>
                  <a:srgbClr val="FFFFFF"/>
                </a:solidFill>
                <a:latin typeface="Open Sans" panose="020B0606030504020204"/>
              </a:rPr>
              <a:t>Problem Definition                       </a:t>
            </a:r>
            <a:endParaRPr lang="en-US" sz="3600" dirty="0">
              <a:solidFill>
                <a:srgbClr val="FFFFFF"/>
              </a:solidFill>
              <a:latin typeface="Open Sans" panose="020B0606030504020204"/>
            </a:endParaRPr>
          </a:p>
          <a:p>
            <a:pPr marL="594360" lvl="1" indent="-297180" algn="just">
              <a:lnSpc>
                <a:spcPts val="6910"/>
              </a:lnSpc>
              <a:buFont typeface="Arial" panose="020B0604020202020204"/>
              <a:buChar char="•"/>
            </a:pPr>
            <a:r>
              <a:rPr lang="en-US" sz="3600" dirty="0">
                <a:solidFill>
                  <a:srgbClr val="FFFFFF"/>
                </a:solidFill>
                <a:latin typeface="Open Sans" panose="020B0606030504020204"/>
              </a:rPr>
              <a:t>Literature Survey                          </a:t>
            </a:r>
            <a:endParaRPr lang="en-US" sz="3600" dirty="0">
              <a:solidFill>
                <a:srgbClr val="FFFFFF"/>
              </a:solidFill>
              <a:latin typeface="Open Sans" panose="020B0606030504020204"/>
            </a:endParaRPr>
          </a:p>
          <a:p>
            <a:pPr marL="594360" lvl="1" indent="-297180" algn="just">
              <a:lnSpc>
                <a:spcPts val="6910"/>
              </a:lnSpc>
              <a:buFont typeface="Arial" panose="020B0604020202020204"/>
              <a:buChar char="•"/>
            </a:pPr>
            <a:r>
              <a:rPr lang="en-US" sz="3600" dirty="0">
                <a:solidFill>
                  <a:srgbClr val="FFFFFF"/>
                </a:solidFill>
                <a:latin typeface="Open Sans" panose="020B0606030504020204"/>
              </a:rPr>
              <a:t>Existing Sy</a:t>
            </a:r>
            <a:r>
              <a:rPr lang="en-IN" altLang="en-US" sz="3600" dirty="0">
                <a:solidFill>
                  <a:srgbClr val="FFFFFF"/>
                </a:solidFill>
                <a:latin typeface="Open Sans" panose="020B0606030504020204"/>
              </a:rPr>
              <a:t>stem </a:t>
            </a:r>
            <a:r>
              <a:rPr lang="en-IN" altLang="en-US" sz="3600" dirty="0">
                <a:solidFill>
                  <a:srgbClr val="FFFFFF"/>
                </a:solidFill>
                <a:latin typeface="Open Sans" panose="020B0606030504020204"/>
              </a:rPr>
              <a:t>and </a:t>
            </a:r>
            <a:r>
              <a:rPr lang="en-US" sz="3600" dirty="0">
                <a:solidFill>
                  <a:srgbClr val="FFFFFF"/>
                </a:solidFill>
                <a:latin typeface="Open Sans" panose="020B0606030504020204"/>
              </a:rPr>
              <a:t> </a:t>
            </a:r>
            <a:r>
              <a:rPr lang="en-US" sz="3600" dirty="0">
                <a:solidFill>
                  <a:srgbClr val="FFFFFF"/>
                </a:solidFill>
                <a:latin typeface="Open Sans" panose="020B0606030504020204"/>
                <a:sym typeface="+mn-ea"/>
              </a:rPr>
              <a:t>Proposed System</a:t>
            </a:r>
            <a:r>
              <a:rPr lang="en-US" sz="3600" dirty="0">
                <a:solidFill>
                  <a:srgbClr val="FFFFFF"/>
                </a:solidFill>
                <a:latin typeface="Open Sans" panose="020B0606030504020204"/>
              </a:rPr>
              <a:t>                                                    </a:t>
            </a:r>
            <a:endParaRPr lang="en-US" sz="3600" dirty="0">
              <a:solidFill>
                <a:srgbClr val="FFFFFF"/>
              </a:solidFill>
              <a:latin typeface="Open Sans" panose="020B0606030504020204"/>
            </a:endParaRPr>
          </a:p>
          <a:p>
            <a:pPr marL="594360" lvl="1" indent="-297180" algn="just">
              <a:lnSpc>
                <a:spcPts val="6910"/>
              </a:lnSpc>
              <a:buFont typeface="Arial" panose="020B0604020202020204"/>
              <a:buChar char="•"/>
            </a:pPr>
            <a:r>
              <a:rPr lang="en-US" sz="3600" dirty="0" smtClean="0">
                <a:solidFill>
                  <a:srgbClr val="FFFFFF"/>
                </a:solidFill>
                <a:latin typeface="Open Sans" panose="020B0606030504020204"/>
              </a:rPr>
              <a:t>Architecture </a:t>
            </a:r>
            <a:r>
              <a:rPr lang="en-US" sz="3600" dirty="0">
                <a:solidFill>
                  <a:srgbClr val="FFFFFF"/>
                </a:solidFill>
                <a:latin typeface="Open Sans" panose="020B0606030504020204"/>
              </a:rPr>
              <a:t>Diagram  </a:t>
            </a:r>
            <a:endParaRPr lang="en-US" sz="3600" dirty="0">
              <a:solidFill>
                <a:srgbClr val="FFFFFF"/>
              </a:solidFill>
              <a:latin typeface="Open Sans" panose="020B0606030504020204"/>
            </a:endParaRPr>
          </a:p>
          <a:p>
            <a:pPr marL="594360" lvl="1" indent="-297180" algn="just">
              <a:lnSpc>
                <a:spcPts val="6910"/>
              </a:lnSpc>
              <a:buFont typeface="Arial" panose="020B0604020202020204"/>
              <a:buChar char="•"/>
            </a:pPr>
            <a:r>
              <a:rPr lang="en-IN" altLang="en-US" sz="3600" dirty="0">
                <a:solidFill>
                  <a:srgbClr val="FFFFFF"/>
                </a:solidFill>
                <a:latin typeface="Open Sans" panose="020B0606030504020204"/>
              </a:rPr>
              <a:t>TSR Output</a:t>
            </a:r>
            <a:r>
              <a:rPr lang="en-US" sz="3600" dirty="0">
                <a:solidFill>
                  <a:srgbClr val="FFFFFF"/>
                </a:solidFill>
                <a:latin typeface="Open Sans" panose="020B0606030504020204"/>
              </a:rPr>
              <a:t> </a:t>
            </a:r>
            <a:endParaRPr lang="en-US" sz="3600" dirty="0">
              <a:solidFill>
                <a:srgbClr val="FFFFFF"/>
              </a:solidFill>
              <a:latin typeface="Open Sans" panose="020B0606030504020204"/>
            </a:endParaRPr>
          </a:p>
          <a:p>
            <a:pPr marL="594360" lvl="1" indent="-297180" algn="just">
              <a:lnSpc>
                <a:spcPts val="6910"/>
              </a:lnSpc>
              <a:buFont typeface="Arial" panose="020B0604020202020204"/>
              <a:buChar char="•"/>
            </a:pPr>
            <a:r>
              <a:rPr lang="en-IN" altLang="en-US" sz="3600" dirty="0">
                <a:solidFill>
                  <a:srgbClr val="FFFFFF"/>
                </a:solidFill>
                <a:latin typeface="Open Sans" panose="020B0606030504020204"/>
              </a:rPr>
              <a:t>Conclusion</a:t>
            </a:r>
            <a:r>
              <a:rPr lang="en-US" sz="3600" dirty="0">
                <a:solidFill>
                  <a:srgbClr val="FFFFFF"/>
                </a:solidFill>
                <a:latin typeface="Open Sans" panose="020B0606030504020204"/>
              </a:rPr>
              <a:t>                </a:t>
            </a:r>
            <a:endParaRPr lang="en-US" sz="3600" dirty="0">
              <a:solidFill>
                <a:srgbClr val="FFFFFF"/>
              </a:solidFill>
              <a:latin typeface="Open Sans" panose="020B0606030504020204"/>
            </a:endParaRPr>
          </a:p>
          <a:p>
            <a:pPr marL="594360" lvl="1" indent="-297180" algn="just">
              <a:lnSpc>
                <a:spcPts val="6910"/>
              </a:lnSpc>
              <a:buFont typeface="Arial" panose="020B0604020202020204"/>
              <a:buChar char="•"/>
            </a:pPr>
            <a:r>
              <a:rPr lang="en-US" sz="3600" dirty="0">
                <a:solidFill>
                  <a:srgbClr val="FFFFFF"/>
                </a:solidFill>
                <a:latin typeface="Open Sans" panose="020B0606030504020204"/>
              </a:rPr>
              <a:t>Action </a:t>
            </a:r>
            <a:r>
              <a:rPr lang="en-IN" altLang="en-US" sz="3600" dirty="0">
                <a:solidFill>
                  <a:srgbClr val="FFFFFF"/>
                </a:solidFill>
                <a:latin typeface="Open Sans" panose="020B0606030504020204"/>
              </a:rPr>
              <a:t>Plan</a:t>
            </a:r>
            <a:r>
              <a:rPr lang="en-US" sz="3600" dirty="0">
                <a:solidFill>
                  <a:srgbClr val="FFFFFF"/>
                </a:solidFill>
                <a:latin typeface="Open Sans" panose="020B0606030504020204"/>
              </a:rPr>
              <a:t>                                 </a:t>
            </a:r>
            <a:endParaRPr lang="en-US" sz="3600" dirty="0">
              <a:solidFill>
                <a:srgbClr val="FFFFFF"/>
              </a:solidFill>
              <a:latin typeface="Open Sans" panose="020B0606030504020204"/>
            </a:endParaRPr>
          </a:p>
          <a:p>
            <a:pPr marL="594360" lvl="1" indent="-297180" algn="just">
              <a:lnSpc>
                <a:spcPts val="6910"/>
              </a:lnSpc>
              <a:buFont typeface="Arial" panose="020B0604020202020204"/>
              <a:buChar char="•"/>
            </a:pPr>
            <a:r>
              <a:rPr lang="en-US" sz="3600" dirty="0">
                <a:solidFill>
                  <a:srgbClr val="FFFFFF"/>
                </a:solidFill>
                <a:latin typeface="Open Sans" panose="020B0606030504020204"/>
              </a:rPr>
              <a:t>References                                     </a:t>
            </a:r>
            <a:endParaRPr lang="en-US" sz="3600" dirty="0">
              <a:solidFill>
                <a:srgbClr val="FFFFFF"/>
              </a:solidFill>
              <a:latin typeface="Open Sans" panose="020B0606030504020204"/>
            </a:endParaRPr>
          </a:p>
        </p:txBody>
      </p:sp>
      <p:sp>
        <p:nvSpPr>
          <p:cNvPr id="4" name="AutoShape 4"/>
          <p:cNvSpPr/>
          <p:nvPr/>
        </p:nvSpPr>
        <p:spPr>
          <a:xfrm>
            <a:off x="-36795" y="1299015"/>
            <a:ext cx="1028700" cy="8987985"/>
          </a:xfrm>
          <a:prstGeom prst="rect">
            <a:avLst/>
          </a:prstGeom>
          <a:solidFill>
            <a:srgbClr val="45AD7E"/>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5306378" cy="1096645"/>
          </a:xfrm>
          <a:prstGeom prst="rect">
            <a:avLst/>
          </a:prstGeom>
        </p:spPr>
        <p:txBody>
          <a:bodyPr lIns="0" tIns="0" rIns="0" bIns="0" rtlCol="0" anchor="t">
            <a:spAutoFit/>
          </a:bodyPr>
          <a:lstStyle/>
          <a:p>
            <a:pPr algn="ctr">
              <a:lnSpc>
                <a:spcPts val="8960"/>
              </a:lnSpc>
              <a:spcBef>
                <a:spcPct val="0"/>
              </a:spcBef>
            </a:pPr>
            <a:r>
              <a:rPr lang="en-US" sz="6400">
                <a:solidFill>
                  <a:srgbClr val="FFFFFF"/>
                </a:solidFill>
                <a:latin typeface="Open Sans Extra Bold" panose="020B0906030804020204"/>
              </a:rPr>
              <a:t>Introduction</a:t>
            </a:r>
            <a:endParaRPr lang="en-US" sz="6400">
              <a:solidFill>
                <a:srgbClr val="FFFFFF"/>
              </a:solidFill>
              <a:latin typeface="Open Sans Extra Bold" panose="020B0906030804020204"/>
            </a:endParaRPr>
          </a:p>
        </p:txBody>
      </p:sp>
      <p:sp>
        <p:nvSpPr>
          <p:cNvPr id="3" name="TextBox 3"/>
          <p:cNvSpPr txBox="1"/>
          <p:nvPr/>
        </p:nvSpPr>
        <p:spPr>
          <a:xfrm>
            <a:off x="1028700" y="2461260"/>
            <a:ext cx="16230600" cy="7917942"/>
          </a:xfrm>
          <a:prstGeom prst="rect">
            <a:avLst/>
          </a:prstGeom>
        </p:spPr>
        <p:txBody>
          <a:bodyPr lIns="0" tIns="0" rIns="0" bIns="0" rtlCol="0" anchor="t">
            <a:spAutoFit/>
          </a:bodyPr>
          <a:lstStyle/>
          <a:p>
            <a:pPr marL="594360" lvl="1" indent="-297180" algn="just">
              <a:lnSpc>
                <a:spcPts val="5725"/>
              </a:lnSpc>
              <a:buFont typeface="Arial" panose="020B0604020202020204"/>
              <a:buChar char="•"/>
            </a:pPr>
            <a:r>
              <a:rPr lang="en-US" sz="3600" dirty="0">
                <a:solidFill>
                  <a:srgbClr val="FFFFFF"/>
                </a:solidFill>
                <a:latin typeface="Open Sans Light" panose="020B0306030504020204"/>
              </a:rPr>
              <a:t>Traffic signs are an essential part of our day to day lives.                                  </a:t>
            </a:r>
            <a:endParaRPr lang="en-US" sz="3600" dirty="0">
              <a:solidFill>
                <a:srgbClr val="FFFFFF"/>
              </a:solidFill>
              <a:latin typeface="Open Sans Light" panose="020B0306030504020204"/>
            </a:endParaRPr>
          </a:p>
          <a:p>
            <a:pPr marL="594360" lvl="1" indent="-297180" algn="just">
              <a:lnSpc>
                <a:spcPts val="5725"/>
              </a:lnSpc>
              <a:buFont typeface="Arial" panose="020B0604020202020204"/>
              <a:buChar char="•"/>
            </a:pPr>
            <a:r>
              <a:rPr lang="en-US" sz="3600" dirty="0">
                <a:solidFill>
                  <a:srgbClr val="FFFFFF"/>
                </a:solidFill>
                <a:latin typeface="Open Sans Light" panose="020B0306030504020204"/>
              </a:rPr>
              <a:t>It contains critical information that ensures the safety of all the people           around us.                                                                                                                          </a:t>
            </a:r>
            <a:endParaRPr lang="en-US" sz="3600" dirty="0">
              <a:solidFill>
                <a:srgbClr val="FFFFFF"/>
              </a:solidFill>
              <a:latin typeface="Open Sans Light" panose="020B0306030504020204"/>
            </a:endParaRPr>
          </a:p>
          <a:p>
            <a:pPr marL="594360" lvl="1" indent="-297180" algn="just">
              <a:lnSpc>
                <a:spcPts val="5725"/>
              </a:lnSpc>
              <a:buFont typeface="Arial" panose="020B0604020202020204"/>
              <a:buChar char="•"/>
            </a:pPr>
            <a:r>
              <a:rPr lang="en-US" sz="3600" dirty="0">
                <a:solidFill>
                  <a:srgbClr val="FFFFFF"/>
                </a:solidFill>
                <a:latin typeface="Open Sans Light" panose="020B0306030504020204"/>
              </a:rPr>
              <a:t>Without traffic signs, all the drivers would be clueless about what might be   ahead to them and roads can become a mess.                                                                                                  </a:t>
            </a:r>
            <a:endParaRPr lang="en-US" sz="3600" dirty="0">
              <a:solidFill>
                <a:srgbClr val="FFFFFF"/>
              </a:solidFill>
              <a:latin typeface="Open Sans Light" panose="020B0306030504020204"/>
            </a:endParaRPr>
          </a:p>
          <a:p>
            <a:pPr marL="594360" lvl="1" indent="-297180" algn="just">
              <a:lnSpc>
                <a:spcPts val="5725"/>
              </a:lnSpc>
              <a:buFont typeface="Arial" panose="020B0604020202020204"/>
              <a:buChar char="•"/>
            </a:pPr>
            <a:r>
              <a:rPr lang="en-US" sz="3600" dirty="0">
                <a:solidFill>
                  <a:srgbClr val="FFFFFF"/>
                </a:solidFill>
                <a:latin typeface="Open Sans Light" panose="020B0306030504020204"/>
              </a:rPr>
              <a:t>On the other hand, researchers and big companies are working extensively  on proposing solutions to self-driving cars.                                                        </a:t>
            </a:r>
            <a:endParaRPr lang="en-US" sz="3600" dirty="0">
              <a:solidFill>
                <a:srgbClr val="FFFFFF"/>
              </a:solidFill>
              <a:latin typeface="Open Sans Light" panose="020B0306030504020204"/>
            </a:endParaRPr>
          </a:p>
          <a:p>
            <a:pPr marL="594360" lvl="1" indent="-297180" algn="just">
              <a:lnSpc>
                <a:spcPts val="5725"/>
              </a:lnSpc>
              <a:buFont typeface="Arial" panose="020B0604020202020204"/>
              <a:buChar char="•"/>
            </a:pPr>
            <a:r>
              <a:rPr lang="en-US" sz="3600" dirty="0">
                <a:solidFill>
                  <a:srgbClr val="FFFFFF"/>
                </a:solidFill>
                <a:latin typeface="Open Sans Light" panose="020B0306030504020204"/>
              </a:rPr>
              <a:t>These automatic cars need to follow the traffic rules and for that, they have  to understand the message conveyed through traffic signs.                          </a:t>
            </a:r>
            <a:endParaRPr lang="en-US" sz="3600" dirty="0">
              <a:solidFill>
                <a:srgbClr val="FFFFFF"/>
              </a:solidFill>
              <a:latin typeface="Open Sans Light" panose="020B0306030504020204"/>
            </a:endParaRPr>
          </a:p>
        </p:txBody>
      </p:sp>
      <p:sp>
        <p:nvSpPr>
          <p:cNvPr id="4" name="AutoShape 4"/>
          <p:cNvSpPr/>
          <p:nvPr/>
        </p:nvSpPr>
        <p:spPr>
          <a:xfrm>
            <a:off x="17534178" y="1297449"/>
            <a:ext cx="830022" cy="8987985"/>
          </a:xfrm>
          <a:prstGeom prst="rect">
            <a:avLst/>
          </a:prstGeom>
          <a:solidFill>
            <a:srgbClr val="45AD7E"/>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7932658" cy="1096645"/>
          </a:xfrm>
          <a:prstGeom prst="rect">
            <a:avLst/>
          </a:prstGeom>
        </p:spPr>
        <p:txBody>
          <a:bodyPr lIns="0" tIns="0" rIns="0" bIns="0" rtlCol="0" anchor="t">
            <a:spAutoFit/>
          </a:bodyPr>
          <a:lstStyle/>
          <a:p>
            <a:pPr algn="ctr">
              <a:lnSpc>
                <a:spcPts val="8960"/>
              </a:lnSpc>
              <a:spcBef>
                <a:spcPct val="0"/>
              </a:spcBef>
            </a:pPr>
            <a:r>
              <a:rPr lang="en-US" sz="6400">
                <a:solidFill>
                  <a:srgbClr val="FFFFFF"/>
                </a:solidFill>
                <a:latin typeface="Open Sans Extra Bold" panose="020B0906030804020204"/>
              </a:rPr>
              <a:t>Problem Definition</a:t>
            </a:r>
            <a:endParaRPr lang="en-US" sz="6400">
              <a:solidFill>
                <a:srgbClr val="FFFFFF"/>
              </a:solidFill>
              <a:latin typeface="Open Sans Extra Bold" panose="020B0906030804020204"/>
            </a:endParaRPr>
          </a:p>
        </p:txBody>
      </p:sp>
      <p:sp>
        <p:nvSpPr>
          <p:cNvPr id="3" name="TextBox 3"/>
          <p:cNvSpPr txBox="1"/>
          <p:nvPr/>
        </p:nvSpPr>
        <p:spPr>
          <a:xfrm>
            <a:off x="1028700" y="2550795"/>
            <a:ext cx="14043660" cy="2936240"/>
          </a:xfrm>
          <a:prstGeom prst="rect">
            <a:avLst/>
          </a:prstGeom>
        </p:spPr>
        <p:txBody>
          <a:bodyPr wrap="square" lIns="0" tIns="0" rIns="0" bIns="0" rtlCol="0" anchor="t">
            <a:spAutoFit/>
          </a:bodyPr>
          <a:lstStyle/>
          <a:p>
            <a:pPr algn="just">
              <a:lnSpc>
                <a:spcPts val="5725"/>
              </a:lnSpc>
            </a:pPr>
            <a:r>
              <a:rPr lang="en-US" sz="3600">
                <a:solidFill>
                  <a:srgbClr val="FFFFFF"/>
                </a:solidFill>
                <a:latin typeface="Open Sans Light Bold" panose="020B0806030504020204"/>
              </a:rPr>
              <a:t>&gt;  </a:t>
            </a:r>
            <a:r>
              <a:rPr lang="en-US" sz="3600">
                <a:solidFill>
                  <a:srgbClr val="FFFFFF"/>
                </a:solidFill>
                <a:latin typeface="Open Sans Light" panose="020B0306030504020204"/>
              </a:rPr>
              <a:t>In this Project,</a:t>
            </a:r>
            <a:r>
              <a:rPr lang="en-US" sz="3600">
                <a:solidFill>
                  <a:srgbClr val="FFFFFF"/>
                </a:solidFill>
                <a:latin typeface="Open Sans Light Bold" panose="020B0806030504020204"/>
              </a:rPr>
              <a:t> </a:t>
            </a:r>
            <a:r>
              <a:rPr lang="en-US" sz="3600">
                <a:solidFill>
                  <a:srgbClr val="FFFFFF"/>
                </a:solidFill>
                <a:latin typeface="Open Sans Light" panose="020B0306030504020204"/>
              </a:rPr>
              <a:t>we will build a deep neural network model that can                                classify traffic signs present in the image into different categories. With this model, we are able to read and understand traffic signs which </a:t>
            </a:r>
            <a:r>
              <a:rPr lang="en-IN" altLang="en-US" sz="3600">
                <a:solidFill>
                  <a:srgbClr val="FFFFFF"/>
                </a:solidFill>
                <a:latin typeface="Open Sans Light" panose="020B0306030504020204"/>
              </a:rPr>
              <a:t>is</a:t>
            </a:r>
            <a:r>
              <a:rPr lang="en-US" sz="3600">
                <a:solidFill>
                  <a:srgbClr val="FFFFFF"/>
                </a:solidFill>
                <a:latin typeface="Open Sans Light" panose="020B0306030504020204"/>
              </a:rPr>
              <a:t> a very important task for all autonomous vehicles.</a:t>
            </a:r>
            <a:endParaRPr lang="en-US" sz="3600">
              <a:solidFill>
                <a:srgbClr val="FFFFFF"/>
              </a:solidFill>
              <a:latin typeface="Open Sans Light" panose="020B0306030504020204"/>
            </a:endParaRPr>
          </a:p>
        </p:txBody>
      </p:sp>
      <p:sp>
        <p:nvSpPr>
          <p:cNvPr id="4" name="AutoShape 4"/>
          <p:cNvSpPr/>
          <p:nvPr/>
        </p:nvSpPr>
        <p:spPr>
          <a:xfrm>
            <a:off x="-17745" y="1292230"/>
            <a:ext cx="855945" cy="8987985"/>
          </a:xfrm>
          <a:prstGeom prst="rect">
            <a:avLst/>
          </a:prstGeom>
          <a:solidFill>
            <a:srgbClr val="45AD7E"/>
          </a:solid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7404140" cy="1096645"/>
          </a:xfrm>
          <a:prstGeom prst="rect">
            <a:avLst/>
          </a:prstGeom>
        </p:spPr>
        <p:txBody>
          <a:bodyPr lIns="0" tIns="0" rIns="0" bIns="0" rtlCol="0" anchor="t">
            <a:spAutoFit/>
          </a:bodyPr>
          <a:lstStyle/>
          <a:p>
            <a:pPr algn="ctr">
              <a:lnSpc>
                <a:spcPts val="8960"/>
              </a:lnSpc>
              <a:spcBef>
                <a:spcPct val="0"/>
              </a:spcBef>
            </a:pPr>
            <a:r>
              <a:rPr lang="en-US" sz="6400">
                <a:solidFill>
                  <a:srgbClr val="FFFFFF"/>
                </a:solidFill>
                <a:latin typeface="Open Sans Extra Bold" panose="020B0906030804020204"/>
              </a:rPr>
              <a:t>Literature Survey</a:t>
            </a:r>
            <a:endParaRPr lang="en-US" sz="6400">
              <a:solidFill>
                <a:srgbClr val="FFFFFF"/>
              </a:solidFill>
              <a:latin typeface="Open Sans Extra Bold" panose="020B0906030804020204"/>
            </a:endParaRPr>
          </a:p>
        </p:txBody>
      </p:sp>
      <p:sp>
        <p:nvSpPr>
          <p:cNvPr id="4" name="AutoShape 4"/>
          <p:cNvSpPr/>
          <p:nvPr/>
        </p:nvSpPr>
        <p:spPr>
          <a:xfrm>
            <a:off x="17435902" y="1299015"/>
            <a:ext cx="852098" cy="8987985"/>
          </a:xfrm>
          <a:prstGeom prst="rect">
            <a:avLst/>
          </a:prstGeom>
          <a:solidFill>
            <a:srgbClr val="45AD7E"/>
          </a:solidFill>
        </p:spPr>
      </p:sp>
      <p:graphicFrame>
        <p:nvGraphicFramePr>
          <p:cNvPr id="5" name="Table 4"/>
          <p:cNvGraphicFramePr>
            <a:graphicFrameLocks noGrp="1"/>
          </p:cNvGraphicFramePr>
          <p:nvPr/>
        </p:nvGraphicFramePr>
        <p:xfrm>
          <a:off x="1524000" y="2933700"/>
          <a:ext cx="14478000" cy="6172200"/>
        </p:xfrm>
        <a:graphic>
          <a:graphicData uri="http://schemas.openxmlformats.org/drawingml/2006/table">
            <a:tbl>
              <a:tblPr firstRow="1" bandRow="1">
                <a:tableStyleId>{5C22544A-7EE6-4342-B048-85BDC9FD1C3A}</a:tableStyleId>
              </a:tblPr>
              <a:tblGrid>
                <a:gridCol w="4826000"/>
                <a:gridCol w="4826000"/>
                <a:gridCol w="4826000"/>
              </a:tblGrid>
              <a:tr h="864108">
                <a:tc>
                  <a:txBody>
                    <a:bodyPr/>
                    <a:lstStyle/>
                    <a:p>
                      <a:r>
                        <a:rPr lang="en-IN" sz="3600" b="1" dirty="0" smtClean="0">
                          <a:latin typeface="Open Sans Light" panose="020B0306030504020204" charset="0"/>
                          <a:ea typeface="Open Sans Light" panose="020B0306030504020204" charset="0"/>
                          <a:cs typeface="Open Sans Light" panose="020B0306030504020204" charset="0"/>
                        </a:rPr>
                        <a:t>Author Name</a:t>
                      </a:r>
                      <a:endParaRPr lang="en-IN" sz="3600" b="1" dirty="0">
                        <a:latin typeface="Open Sans Light" panose="020B0306030504020204" charset="0"/>
                        <a:ea typeface="Open Sans Light" panose="020B0306030504020204" charset="0"/>
                        <a:cs typeface="Open Sans Light" panose="020B0306030504020204" charset="0"/>
                      </a:endParaRPr>
                    </a:p>
                  </a:txBody>
                  <a:tcPr/>
                </a:tc>
                <a:tc>
                  <a:txBody>
                    <a:bodyPr/>
                    <a:lstStyle/>
                    <a:p>
                      <a:r>
                        <a:rPr lang="en-IN" sz="3600" b="1" dirty="0" smtClean="0">
                          <a:latin typeface="Open Sans Light" panose="020B0306030504020204" charset="0"/>
                          <a:ea typeface="Open Sans Light" panose="020B0306030504020204" charset="0"/>
                          <a:cs typeface="Open Sans Light" panose="020B0306030504020204" charset="0"/>
                        </a:rPr>
                        <a:t>Technology</a:t>
                      </a:r>
                      <a:endParaRPr lang="en-IN" sz="3600" b="1" dirty="0">
                        <a:latin typeface="Open Sans Light" panose="020B0306030504020204" charset="0"/>
                        <a:ea typeface="Open Sans Light" panose="020B0306030504020204" charset="0"/>
                        <a:cs typeface="Open Sans Light" panose="020B0306030504020204" charset="0"/>
                      </a:endParaRPr>
                    </a:p>
                  </a:txBody>
                  <a:tcPr/>
                </a:tc>
                <a:tc>
                  <a:txBody>
                    <a:bodyPr/>
                    <a:lstStyle/>
                    <a:p>
                      <a:r>
                        <a:rPr lang="en-IN" sz="3600" b="1" dirty="0" smtClean="0">
                          <a:latin typeface="Open Sans Light" panose="020B0306030504020204" charset="0"/>
                          <a:ea typeface="Open Sans Light" panose="020B0306030504020204" charset="0"/>
                          <a:cs typeface="Open Sans Light" panose="020B0306030504020204" charset="0"/>
                        </a:rPr>
                        <a:t>Implementation</a:t>
                      </a:r>
                      <a:endParaRPr lang="en-IN" sz="3600" b="1" dirty="0">
                        <a:latin typeface="Open Sans Light" panose="020B0306030504020204" charset="0"/>
                        <a:ea typeface="Open Sans Light" panose="020B0306030504020204" charset="0"/>
                        <a:cs typeface="Open Sans Light" panose="020B0306030504020204" charset="0"/>
                      </a:endParaRPr>
                    </a:p>
                  </a:txBody>
                  <a:tcPr/>
                </a:tc>
              </a:tr>
              <a:tr h="1604772">
                <a:tc>
                  <a:txBody>
                    <a:bodyPr/>
                    <a:lstStyle/>
                    <a:p>
                      <a:r>
                        <a:rPr lang="en-IN" sz="2400" b="1" dirty="0" smtClean="0">
                          <a:latin typeface="Open Sans Light" panose="020B0306030504020204" charset="0"/>
                          <a:ea typeface="Open Sans Light" panose="020B0306030504020204" charset="0"/>
                          <a:cs typeface="Open Sans Light" panose="020B0306030504020204" charset="0"/>
                        </a:rPr>
                        <a:t>Tam </a:t>
                      </a:r>
                      <a:r>
                        <a:rPr lang="en-IN" sz="2400" b="1" err="1" smtClean="0">
                          <a:latin typeface="Open Sans Light" panose="020B0306030504020204" charset="0"/>
                          <a:ea typeface="Open Sans Light" panose="020B0306030504020204" charset="0"/>
                          <a:cs typeface="Open Sans Light" panose="020B0306030504020204" charset="0"/>
                        </a:rPr>
                        <a:t>T</a:t>
                      </a:r>
                      <a:r>
                        <a:rPr lang="en-IN" sz="2400" b="1" smtClean="0">
                          <a:latin typeface="Open Sans Light" panose="020B0306030504020204" charset="0"/>
                          <a:ea typeface="Open Sans Light" panose="020B0306030504020204" charset="0"/>
                          <a:cs typeface="Open Sans Light" panose="020B0306030504020204" charset="0"/>
                        </a:rPr>
                        <a:t>. Le</a:t>
                      </a:r>
                      <a:endParaRPr lang="en-IN" sz="2400" b="1" dirty="0">
                        <a:latin typeface="Open Sans Light" panose="020B0306030504020204" charset="0"/>
                        <a:ea typeface="Open Sans Light" panose="020B0306030504020204" charset="0"/>
                        <a:cs typeface="Open Sans Light" panose="020B0306030504020204" charset="0"/>
                      </a:endParaRPr>
                    </a:p>
                  </a:txBody>
                  <a:tcPr/>
                </a:tc>
                <a:tc>
                  <a:txBody>
                    <a:bodyPr/>
                    <a:lstStyle/>
                    <a:p>
                      <a:r>
                        <a:rPr lang="en-IN" sz="2400" b="1" dirty="0" smtClean="0">
                          <a:latin typeface="Open Sans Light" panose="020B0306030504020204" charset="0"/>
                          <a:ea typeface="Open Sans Light" panose="020B0306030504020204" charset="0"/>
                          <a:cs typeface="Open Sans Light" panose="020B0306030504020204" charset="0"/>
                        </a:rPr>
                        <a:t>SVM method</a:t>
                      </a:r>
                      <a:endParaRPr lang="en-IN" sz="2400" b="1" dirty="0">
                        <a:latin typeface="Open Sans Light" panose="020B0306030504020204" charset="0"/>
                        <a:ea typeface="Open Sans Light" panose="020B0306030504020204" charset="0"/>
                        <a:cs typeface="Open Sans Light" panose="020B0306030504020204" charset="0"/>
                      </a:endParaRPr>
                    </a:p>
                  </a:txBody>
                  <a:tcPr/>
                </a:tc>
                <a:tc>
                  <a:txBody>
                    <a:bodyPr/>
                    <a:lstStyle/>
                    <a:p>
                      <a:r>
                        <a:rPr lang="en-IN" sz="2400" b="1" dirty="0" smtClean="0">
                          <a:latin typeface="Open Sans Light" panose="020B0306030504020204" charset="0"/>
                          <a:ea typeface="Open Sans Light" panose="020B0306030504020204" charset="0"/>
                          <a:cs typeface="Open Sans Light" panose="020B0306030504020204" charset="0"/>
                        </a:rPr>
                        <a:t>Method to retrieve candidate region of traffic sign.</a:t>
                      </a:r>
                      <a:endParaRPr lang="en-IN" sz="2400" b="1" dirty="0">
                        <a:latin typeface="Open Sans Light" panose="020B0306030504020204" charset="0"/>
                        <a:ea typeface="Open Sans Light" panose="020B0306030504020204" charset="0"/>
                        <a:cs typeface="Open Sans Light" panose="020B0306030504020204" charset="0"/>
                      </a:endParaRPr>
                    </a:p>
                  </a:txBody>
                  <a:tcPr/>
                </a:tc>
              </a:tr>
              <a:tr h="2098548">
                <a:tc>
                  <a:txBody>
                    <a:bodyPr/>
                    <a:lstStyle/>
                    <a:p>
                      <a:r>
                        <a:rPr lang="en-IN" sz="2400" b="1" dirty="0" smtClean="0">
                          <a:latin typeface="Open Sans Light" panose="020B0306030504020204" charset="0"/>
                          <a:ea typeface="Open Sans Light" panose="020B0306030504020204" charset="0"/>
                          <a:cs typeface="Open Sans Light" panose="020B0306030504020204" charset="0"/>
                        </a:rPr>
                        <a:t>Hassan </a:t>
                      </a:r>
                      <a:r>
                        <a:rPr lang="en-IN" sz="2400" b="1" dirty="0" err="1" smtClean="0">
                          <a:latin typeface="Open Sans Light" panose="020B0306030504020204" charset="0"/>
                          <a:ea typeface="Open Sans Light" panose="020B0306030504020204" charset="0"/>
                          <a:cs typeface="Open Sans Light" panose="020B0306030504020204" charset="0"/>
                        </a:rPr>
                        <a:t>Shojania</a:t>
                      </a:r>
                      <a:endParaRPr lang="en-IN" sz="2400" b="1" dirty="0">
                        <a:latin typeface="Open Sans Light" panose="020B0306030504020204" charset="0"/>
                        <a:ea typeface="Open Sans Light" panose="020B0306030504020204" charset="0"/>
                        <a:cs typeface="Open Sans Light" panose="020B0306030504020204" charset="0"/>
                      </a:endParaRPr>
                    </a:p>
                  </a:txBody>
                  <a:tcPr/>
                </a:tc>
                <a:tc>
                  <a:txBody>
                    <a:bodyPr/>
                    <a:lstStyle/>
                    <a:p>
                      <a:r>
                        <a:rPr lang="en-IN" sz="2400" b="1" dirty="0" smtClean="0">
                          <a:latin typeface="Open Sans Light" panose="020B0306030504020204" charset="0"/>
                          <a:ea typeface="Open Sans Light" panose="020B0306030504020204" charset="0"/>
                          <a:cs typeface="Open Sans Light" panose="020B0306030504020204" charset="0"/>
                        </a:rPr>
                        <a:t>Thresholding and Convolution</a:t>
                      </a:r>
                      <a:r>
                        <a:rPr lang="en-IN" sz="2400" b="1" baseline="0" dirty="0" smtClean="0">
                          <a:latin typeface="Open Sans Light" panose="020B0306030504020204" charset="0"/>
                          <a:ea typeface="Open Sans Light" panose="020B0306030504020204" charset="0"/>
                          <a:cs typeface="Open Sans Light" panose="020B0306030504020204" charset="0"/>
                        </a:rPr>
                        <a:t> masks</a:t>
                      </a:r>
                      <a:endParaRPr lang="en-IN" sz="2400" b="1" dirty="0">
                        <a:latin typeface="Open Sans Light" panose="020B0306030504020204" charset="0"/>
                        <a:ea typeface="Open Sans Light" panose="020B0306030504020204" charset="0"/>
                        <a:cs typeface="Open Sans Light" panose="020B0306030504020204" charset="0"/>
                      </a:endParaRPr>
                    </a:p>
                  </a:txBody>
                  <a:tcPr/>
                </a:tc>
                <a:tc>
                  <a:txBody>
                    <a:bodyPr/>
                    <a:lstStyle/>
                    <a:p>
                      <a:r>
                        <a:rPr lang="en-IN" sz="2400" b="1" dirty="0" smtClean="0">
                          <a:latin typeface="Open Sans Light" panose="020B0306030504020204" charset="0"/>
                          <a:ea typeface="Open Sans Light" panose="020B0306030504020204" charset="0"/>
                          <a:cs typeface="Open Sans Light" panose="020B0306030504020204" charset="0"/>
                        </a:rPr>
                        <a:t>Method used Geometric constraint,</a:t>
                      </a:r>
                      <a:r>
                        <a:rPr lang="en-IN" sz="2400" b="1" baseline="0" dirty="0" smtClean="0">
                          <a:latin typeface="Open Sans Light" panose="020B0306030504020204" charset="0"/>
                          <a:ea typeface="Open Sans Light" panose="020B0306030504020204" charset="0"/>
                          <a:cs typeface="Open Sans Light" panose="020B0306030504020204" charset="0"/>
                        </a:rPr>
                        <a:t> </a:t>
                      </a:r>
                      <a:r>
                        <a:rPr lang="en-IN" sz="2400" b="1" dirty="0" smtClean="0">
                          <a:latin typeface="Open Sans Light" panose="020B0306030504020204" charset="0"/>
                          <a:ea typeface="Open Sans Light" panose="020B0306030504020204" charset="0"/>
                          <a:cs typeface="Open Sans Light" panose="020B0306030504020204" charset="0"/>
                        </a:rPr>
                        <a:t>but not implemented pictographic recognition.</a:t>
                      </a:r>
                      <a:endParaRPr lang="en-IN" sz="2400" b="1" dirty="0">
                        <a:latin typeface="Open Sans Light" panose="020B0306030504020204" charset="0"/>
                        <a:ea typeface="Open Sans Light" panose="020B0306030504020204" charset="0"/>
                        <a:cs typeface="Open Sans Light" panose="020B0306030504020204" charset="0"/>
                      </a:endParaRPr>
                    </a:p>
                  </a:txBody>
                  <a:tcPr/>
                </a:tc>
              </a:tr>
              <a:tr h="1604772">
                <a:tc>
                  <a:txBody>
                    <a:bodyPr/>
                    <a:lstStyle/>
                    <a:p>
                      <a:r>
                        <a:rPr lang="en-IN" sz="2400" b="1" dirty="0" err="1" smtClean="0">
                          <a:latin typeface="Open Sans Light" panose="020B0306030504020204" charset="0"/>
                          <a:ea typeface="Open Sans Light" panose="020B0306030504020204" charset="0"/>
                          <a:cs typeface="Open Sans Light" panose="020B0306030504020204" charset="0"/>
                        </a:rPr>
                        <a:t>Auranuch</a:t>
                      </a:r>
                      <a:r>
                        <a:rPr lang="en-IN" sz="2400" b="1" dirty="0" smtClean="0">
                          <a:latin typeface="Open Sans Light" panose="020B0306030504020204" charset="0"/>
                          <a:ea typeface="Open Sans Light" panose="020B0306030504020204" charset="0"/>
                          <a:cs typeface="Open Sans Light" panose="020B0306030504020204" charset="0"/>
                        </a:rPr>
                        <a:t> </a:t>
                      </a:r>
                      <a:r>
                        <a:rPr lang="en-IN" sz="2400" b="1" dirty="0" err="1" smtClean="0">
                          <a:latin typeface="Open Sans Light" panose="020B0306030504020204" charset="0"/>
                          <a:ea typeface="Open Sans Light" panose="020B0306030504020204" charset="0"/>
                          <a:cs typeface="Open Sans Light" panose="020B0306030504020204" charset="0"/>
                        </a:rPr>
                        <a:t>Lorsakul</a:t>
                      </a:r>
                      <a:endParaRPr lang="en-IN" sz="2400" b="1" dirty="0">
                        <a:latin typeface="Open Sans Light" panose="020B0306030504020204" charset="0"/>
                        <a:ea typeface="Open Sans Light" panose="020B0306030504020204" charset="0"/>
                        <a:cs typeface="Open Sans Light" panose="020B0306030504020204" charset="0"/>
                      </a:endParaRPr>
                    </a:p>
                  </a:txBody>
                  <a:tcPr/>
                </a:tc>
                <a:tc>
                  <a:txBody>
                    <a:bodyPr/>
                    <a:lstStyle/>
                    <a:p>
                      <a:r>
                        <a:rPr lang="en-IN" sz="2400" b="1" dirty="0" smtClean="0">
                          <a:latin typeface="Open Sans Light" panose="020B0306030504020204" charset="0"/>
                          <a:ea typeface="Open Sans Light" panose="020B0306030504020204" charset="0"/>
                          <a:cs typeface="Open Sans Light" panose="020B0306030504020204" charset="0"/>
                        </a:rPr>
                        <a:t>Neural Network Technique</a:t>
                      </a:r>
                      <a:endParaRPr lang="en-IN" sz="2400" b="1" dirty="0">
                        <a:latin typeface="Open Sans Light" panose="020B0306030504020204" charset="0"/>
                        <a:ea typeface="Open Sans Light" panose="020B0306030504020204" charset="0"/>
                        <a:cs typeface="Open Sans Light" panose="020B0306030504020204" charset="0"/>
                      </a:endParaRPr>
                    </a:p>
                  </a:txBody>
                  <a:tcPr/>
                </a:tc>
                <a:tc>
                  <a:txBody>
                    <a:bodyPr/>
                    <a:lstStyle/>
                    <a:p>
                      <a:r>
                        <a:rPr lang="en-IN" sz="2400" b="1" smtClean="0">
                          <a:latin typeface="Open Sans Light" panose="020B0306030504020204" charset="0"/>
                          <a:ea typeface="Open Sans Light" panose="020B0306030504020204" charset="0"/>
                          <a:cs typeface="Open Sans Light" panose="020B0306030504020204" charset="0"/>
                        </a:rPr>
                        <a:t>Technique</a:t>
                      </a:r>
                      <a:r>
                        <a:rPr lang="en-IN" sz="2400" b="1" baseline="0" smtClean="0">
                          <a:latin typeface="Open Sans Light" panose="020B0306030504020204" charset="0"/>
                          <a:ea typeface="Open Sans Light" panose="020B0306030504020204" charset="0"/>
                          <a:cs typeface="Open Sans Light" panose="020B0306030504020204" charset="0"/>
                        </a:rPr>
                        <a:t> detects only the circle shape in the test sign images and distortion images.</a:t>
                      </a:r>
                      <a:endParaRPr lang="en-IN" sz="2400" b="1" dirty="0">
                        <a:latin typeface="Open Sans Light" panose="020B0306030504020204" charset="0"/>
                        <a:ea typeface="Open Sans Light" panose="020B0306030504020204" charset="0"/>
                        <a:cs typeface="Open Sans Light" panose="020B0306030504020204"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TextBox 2"/>
          <p:cNvSpPr txBox="1"/>
          <p:nvPr/>
        </p:nvSpPr>
        <p:spPr>
          <a:xfrm>
            <a:off x="800100" y="904875"/>
            <a:ext cx="12993652" cy="1096645"/>
          </a:xfrm>
          <a:prstGeom prst="rect">
            <a:avLst/>
          </a:prstGeom>
        </p:spPr>
        <p:txBody>
          <a:bodyPr lIns="0" tIns="0" rIns="0" bIns="0" rtlCol="0" anchor="t">
            <a:spAutoFit/>
          </a:bodyPr>
          <a:lstStyle/>
          <a:p>
            <a:pPr algn="ctr">
              <a:lnSpc>
                <a:spcPts val="8960"/>
              </a:lnSpc>
              <a:spcBef>
                <a:spcPct val="0"/>
              </a:spcBef>
            </a:pPr>
            <a:r>
              <a:rPr lang="en-US" sz="6400">
                <a:solidFill>
                  <a:srgbClr val="FFFFFF"/>
                </a:solidFill>
                <a:latin typeface="Open Sans Extra Bold" panose="020B0906030804020204"/>
              </a:rPr>
              <a:t>Existing and Proposed System</a:t>
            </a:r>
            <a:endParaRPr lang="en-US" sz="6400">
              <a:solidFill>
                <a:srgbClr val="FFFFFF"/>
              </a:solidFill>
              <a:latin typeface="Open Sans Extra Bold" panose="020B0906030804020204"/>
            </a:endParaRPr>
          </a:p>
        </p:txBody>
      </p:sp>
      <p:sp>
        <p:nvSpPr>
          <p:cNvPr id="3" name="TextBox 3"/>
          <p:cNvSpPr txBox="1"/>
          <p:nvPr/>
        </p:nvSpPr>
        <p:spPr>
          <a:xfrm>
            <a:off x="1181100" y="2472690"/>
            <a:ext cx="16078200" cy="8039862"/>
          </a:xfrm>
          <a:prstGeom prst="rect">
            <a:avLst/>
          </a:prstGeom>
        </p:spPr>
        <p:txBody>
          <a:bodyPr lIns="0" tIns="0" rIns="0" bIns="0" rtlCol="0" anchor="t">
            <a:spAutoFit/>
          </a:bodyPr>
          <a:lstStyle/>
          <a:p>
            <a:pPr algn="just">
              <a:lnSpc>
                <a:spcPts val="5725"/>
              </a:lnSpc>
            </a:pPr>
            <a:r>
              <a:rPr lang="en-US" sz="3600" dirty="0">
                <a:solidFill>
                  <a:srgbClr val="FFFFFF"/>
                </a:solidFill>
                <a:latin typeface="Open Sans Light Bold" panose="020B0806030504020204"/>
              </a:rPr>
              <a:t>Existing System:</a:t>
            </a:r>
            <a:r>
              <a:rPr lang="en-US" sz="3600" dirty="0">
                <a:solidFill>
                  <a:srgbClr val="FFFFFF"/>
                </a:solidFill>
                <a:latin typeface="Open Sans Light" panose="020B0306030504020204"/>
              </a:rPr>
              <a:t>  The system Tam T. Le proposed method concerns blocks of pixels, so it helps to handle diversification of data. It could be always flawless if an updated traffic sign location DB would be available. But few cars have GPS installed and traffic sign localization DB are not available.</a:t>
            </a:r>
            <a:endParaRPr lang="en-US" sz="3600" dirty="0">
              <a:solidFill>
                <a:srgbClr val="FFFFFF"/>
              </a:solidFill>
              <a:latin typeface="Open Sans Light" panose="020B0306030504020204"/>
            </a:endParaRPr>
          </a:p>
          <a:p>
            <a:pPr algn="just">
              <a:lnSpc>
                <a:spcPts val="5725"/>
              </a:lnSpc>
            </a:pPr>
            <a:endParaRPr lang="en-US" sz="3600" dirty="0">
              <a:solidFill>
                <a:srgbClr val="FFFFFF"/>
              </a:solidFill>
              <a:latin typeface="Open Sans Light" panose="020B0306030504020204"/>
            </a:endParaRPr>
          </a:p>
          <a:p>
            <a:pPr algn="just">
              <a:lnSpc>
                <a:spcPts val="5725"/>
              </a:lnSpc>
            </a:pPr>
            <a:r>
              <a:rPr lang="en-US" sz="3600" dirty="0">
                <a:solidFill>
                  <a:srgbClr val="FFFFFF"/>
                </a:solidFill>
                <a:latin typeface="Open Sans Light Bold" panose="020B0806030504020204"/>
              </a:rPr>
              <a:t>Proposed System:</a:t>
            </a:r>
            <a:r>
              <a:rPr lang="en-US" sz="3600" dirty="0">
                <a:solidFill>
                  <a:srgbClr val="FFFFFF"/>
                </a:solidFill>
                <a:latin typeface="Open Sans Light" panose="020B0306030504020204"/>
              </a:rPr>
              <a:t> The earlier Computer Vision techniques required lots of hard work in data processing and it took a lot of time to manually extract the features of the image. Now, deep learning techniques have come to the rescue for recognition of traffic signs in autonomous vehicles. </a:t>
            </a:r>
            <a:endParaRPr lang="en-US" sz="3600" dirty="0">
              <a:solidFill>
                <a:srgbClr val="FFFFFF"/>
              </a:solidFill>
              <a:latin typeface="Open Sans Light" panose="020B0306030504020204"/>
            </a:endParaRPr>
          </a:p>
          <a:p>
            <a:pPr algn="just">
              <a:lnSpc>
                <a:spcPts val="5725"/>
              </a:lnSpc>
            </a:pPr>
            <a:r>
              <a:rPr lang="en-US" sz="3600" dirty="0">
                <a:solidFill>
                  <a:srgbClr val="FFFFFF"/>
                </a:solidFill>
                <a:latin typeface="Open Sans Light" panose="020B0306030504020204"/>
              </a:rPr>
              <a:t>                                                                                   </a:t>
            </a:r>
            <a:endParaRPr lang="en-US" sz="3600" dirty="0">
              <a:solidFill>
                <a:srgbClr val="FFFFFF"/>
              </a:solidFill>
              <a:latin typeface="Open Sans Light" panose="020B0306030504020204"/>
            </a:endParaRPr>
          </a:p>
          <a:p>
            <a:pPr algn="just">
              <a:lnSpc>
                <a:spcPts val="6680"/>
              </a:lnSpc>
            </a:pPr>
            <a:r>
              <a:rPr lang="en-US" sz="4200" dirty="0">
                <a:solidFill>
                  <a:srgbClr val="FFFFFF"/>
                </a:solidFill>
                <a:latin typeface="Open Sans" panose="020B0606030504020204"/>
              </a:rPr>
              <a:t>                  </a:t>
            </a:r>
            <a:endParaRPr lang="en-US" sz="4200" dirty="0">
              <a:solidFill>
                <a:srgbClr val="FFFFFF"/>
              </a:solidFill>
              <a:latin typeface="Open Sans" panose="020B0606030504020204"/>
            </a:endParaRPr>
          </a:p>
        </p:txBody>
      </p:sp>
      <p:sp>
        <p:nvSpPr>
          <p:cNvPr id="4" name="AutoShape 4"/>
          <p:cNvSpPr/>
          <p:nvPr/>
        </p:nvSpPr>
        <p:spPr>
          <a:xfrm>
            <a:off x="0" y="1285967"/>
            <a:ext cx="800100" cy="8987985"/>
          </a:xfrm>
          <a:prstGeom prst="rect">
            <a:avLst/>
          </a:prstGeom>
          <a:solidFill>
            <a:srgbClr val="45AD7E"/>
          </a:solid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t="462" b="13194"/>
          <a:stretch>
            <a:fillRect/>
          </a:stretch>
        </p:blipFill>
        <p:spPr>
          <a:xfrm>
            <a:off x="2434946" y="2800326"/>
            <a:ext cx="12131168" cy="6417554"/>
          </a:xfrm>
          <a:prstGeom prst="rect">
            <a:avLst/>
          </a:prstGeom>
        </p:spPr>
      </p:pic>
      <p:sp>
        <p:nvSpPr>
          <p:cNvPr id="3" name="TextBox 3"/>
          <p:cNvSpPr txBox="1"/>
          <p:nvPr/>
        </p:nvSpPr>
        <p:spPr>
          <a:xfrm>
            <a:off x="1028700" y="904875"/>
            <a:ext cx="9106138" cy="1096645"/>
          </a:xfrm>
          <a:prstGeom prst="rect">
            <a:avLst/>
          </a:prstGeom>
        </p:spPr>
        <p:txBody>
          <a:bodyPr lIns="0" tIns="0" rIns="0" bIns="0" rtlCol="0" anchor="t">
            <a:spAutoFit/>
          </a:bodyPr>
          <a:lstStyle/>
          <a:p>
            <a:pPr algn="ctr">
              <a:lnSpc>
                <a:spcPts val="8960"/>
              </a:lnSpc>
              <a:spcBef>
                <a:spcPct val="0"/>
              </a:spcBef>
            </a:pPr>
            <a:r>
              <a:rPr lang="en-US" sz="6400">
                <a:solidFill>
                  <a:srgbClr val="FFFFFF"/>
                </a:solidFill>
                <a:latin typeface="Open Sans Extra Bold" panose="020B0906030804020204"/>
              </a:rPr>
              <a:t>Architecture Diagram</a:t>
            </a:r>
            <a:endParaRPr lang="en-US" sz="6400">
              <a:solidFill>
                <a:srgbClr val="FFFFFF"/>
              </a:solidFill>
              <a:latin typeface="Open Sans Extra Bold" panose="020B0906030804020204"/>
            </a:endParaRPr>
          </a:p>
        </p:txBody>
      </p:sp>
      <p:sp>
        <p:nvSpPr>
          <p:cNvPr id="4" name="AutoShape 4"/>
          <p:cNvSpPr/>
          <p:nvPr/>
        </p:nvSpPr>
        <p:spPr>
          <a:xfrm>
            <a:off x="17369676" y="1299015"/>
            <a:ext cx="918324" cy="8987985"/>
          </a:xfrm>
          <a:prstGeom prst="rect">
            <a:avLst/>
          </a:prstGeom>
          <a:solidFill>
            <a:srgbClr val="45AD7E"/>
          </a:solid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AutoShape 2"/>
          <p:cNvSpPr/>
          <p:nvPr/>
        </p:nvSpPr>
        <p:spPr>
          <a:xfrm>
            <a:off x="11482" y="1278660"/>
            <a:ext cx="918324" cy="8987985"/>
          </a:xfrm>
          <a:prstGeom prst="rect">
            <a:avLst/>
          </a:prstGeom>
          <a:solidFill>
            <a:srgbClr val="45AD7E"/>
          </a:solidFill>
        </p:spPr>
      </p:sp>
      <p:pic>
        <p:nvPicPr>
          <p:cNvPr id="5" name="Picture 4" descr="1_VVvdh-BUKFh2pwDD0kPeRA@2x"/>
          <p:cNvPicPr>
            <a:picLocks noChangeAspect="1"/>
          </p:cNvPicPr>
          <p:nvPr/>
        </p:nvPicPr>
        <p:blipFill>
          <a:blip r:embed="rId1"/>
          <a:stretch>
            <a:fillRect/>
          </a:stretch>
        </p:blipFill>
        <p:spPr>
          <a:xfrm>
            <a:off x="3556635" y="2644775"/>
            <a:ext cx="11911965" cy="6443345"/>
          </a:xfrm>
          <a:prstGeom prst="rect">
            <a:avLst/>
          </a:prstGeom>
        </p:spPr>
      </p:pic>
      <p:sp>
        <p:nvSpPr>
          <p:cNvPr id="6" name="Text Box 5"/>
          <p:cNvSpPr txBox="1"/>
          <p:nvPr/>
        </p:nvSpPr>
        <p:spPr>
          <a:xfrm>
            <a:off x="2265045" y="1003935"/>
            <a:ext cx="5507990" cy="1014730"/>
          </a:xfrm>
          <a:prstGeom prst="rect">
            <a:avLst/>
          </a:prstGeom>
          <a:noFill/>
        </p:spPr>
        <p:txBody>
          <a:bodyPr wrap="square" rtlCol="0">
            <a:spAutoFit/>
          </a:bodyPr>
          <a:lstStyle/>
          <a:p>
            <a:r>
              <a:rPr lang="en-IN" altLang="en-US" sz="6000" b="1">
                <a:solidFill>
                  <a:schemeClr val="bg1"/>
                </a:solidFill>
              </a:rPr>
              <a:t>Feature Map</a:t>
            </a:r>
            <a:endParaRPr lang="en-IN" altLang="en-US" sz="6000" b="1">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TextBox 2"/>
          <p:cNvSpPr txBox="1"/>
          <p:nvPr/>
        </p:nvSpPr>
        <p:spPr>
          <a:xfrm>
            <a:off x="243205" y="874395"/>
            <a:ext cx="5372100" cy="1077474"/>
          </a:xfrm>
          <a:prstGeom prst="rect">
            <a:avLst/>
          </a:prstGeom>
        </p:spPr>
        <p:txBody>
          <a:bodyPr wrap="square" lIns="0" tIns="0" rIns="0" bIns="0" rtlCol="0" anchor="t">
            <a:spAutoFit/>
          </a:bodyPr>
          <a:lstStyle/>
          <a:p>
            <a:pPr algn="ctr">
              <a:lnSpc>
                <a:spcPts val="8960"/>
              </a:lnSpc>
              <a:spcBef>
                <a:spcPct val="0"/>
              </a:spcBef>
            </a:pPr>
            <a:r>
              <a:rPr lang="en-US" sz="6400" dirty="0" smtClean="0">
                <a:solidFill>
                  <a:srgbClr val="FFFFFF"/>
                </a:solidFill>
                <a:latin typeface="Open Sans Extra Bold" panose="020B0906030804020204"/>
              </a:rPr>
              <a:t>Dataset</a:t>
            </a:r>
            <a:endParaRPr lang="en-US" sz="6400" dirty="0">
              <a:solidFill>
                <a:srgbClr val="FFFFFF"/>
              </a:solidFill>
              <a:latin typeface="Open Sans Extra Bold" panose="020B0906030804020204"/>
            </a:endParaRPr>
          </a:p>
        </p:txBody>
      </p:sp>
      <p:sp>
        <p:nvSpPr>
          <p:cNvPr id="6" name="TextBox 6"/>
          <p:cNvSpPr txBox="1"/>
          <p:nvPr/>
        </p:nvSpPr>
        <p:spPr>
          <a:xfrm>
            <a:off x="1981200" y="8482207"/>
            <a:ext cx="14401800" cy="1461939"/>
          </a:xfrm>
          <a:prstGeom prst="rect">
            <a:avLst/>
          </a:prstGeom>
        </p:spPr>
        <p:txBody>
          <a:bodyPr wrap="square" lIns="0" tIns="0" rIns="0" bIns="0" rtlCol="0" anchor="t">
            <a:spAutoFit/>
          </a:bodyPr>
          <a:lstStyle/>
          <a:p>
            <a:pPr marL="594360" lvl="1" indent="-297180" algn="just">
              <a:lnSpc>
                <a:spcPts val="5725"/>
              </a:lnSpc>
              <a:buFont typeface="Arial" panose="020B0604020202020204"/>
              <a:buChar char="•"/>
            </a:pPr>
            <a:r>
              <a:rPr lang="en-US" sz="3600" dirty="0" smtClean="0">
                <a:solidFill>
                  <a:srgbClr val="FFFFFF"/>
                </a:solidFill>
                <a:latin typeface="Open Sans Light" panose="020B0306030504020204"/>
              </a:rPr>
              <a:t>Train.csv </a:t>
            </a:r>
            <a:r>
              <a:rPr lang="en-US" sz="3600" dirty="0">
                <a:solidFill>
                  <a:srgbClr val="FFFFFF"/>
                </a:solidFill>
                <a:latin typeface="Open Sans Light" panose="020B0306030504020204"/>
              </a:rPr>
              <a:t>&amp; </a:t>
            </a:r>
            <a:r>
              <a:rPr lang="en-US" sz="3600" dirty="0" smtClean="0">
                <a:solidFill>
                  <a:srgbClr val="FFFFFF"/>
                </a:solidFill>
                <a:latin typeface="Open Sans Light" panose="020B0306030504020204"/>
              </a:rPr>
              <a:t>Test.csv </a:t>
            </a:r>
            <a:r>
              <a:rPr lang="en-US" sz="3600" dirty="0">
                <a:solidFill>
                  <a:srgbClr val="FFFFFF"/>
                </a:solidFill>
                <a:latin typeface="Open Sans Light" panose="020B0306030504020204"/>
              </a:rPr>
              <a:t>columns - width, height, </a:t>
            </a:r>
            <a:r>
              <a:rPr lang="en-US" sz="3600" dirty="0" err="1">
                <a:solidFill>
                  <a:srgbClr val="FFFFFF"/>
                </a:solidFill>
                <a:latin typeface="Open Sans Light" panose="020B0306030504020204"/>
              </a:rPr>
              <a:t>classId</a:t>
            </a:r>
            <a:r>
              <a:rPr lang="en-US" sz="3600" dirty="0">
                <a:solidFill>
                  <a:srgbClr val="FFFFFF"/>
                </a:solidFill>
                <a:latin typeface="Open Sans Light" panose="020B0306030504020204"/>
              </a:rPr>
              <a:t>, path.</a:t>
            </a:r>
            <a:endParaRPr lang="en-US" sz="3600" dirty="0">
              <a:solidFill>
                <a:srgbClr val="FFFFFF"/>
              </a:solidFill>
              <a:latin typeface="Open Sans Light" panose="020B0306030504020204"/>
            </a:endParaRPr>
          </a:p>
          <a:p>
            <a:pPr marL="594360" lvl="1" indent="-297180" algn="just">
              <a:lnSpc>
                <a:spcPts val="5725"/>
              </a:lnSpc>
              <a:buFont typeface="Arial" panose="020B0604020202020204"/>
              <a:buChar char="•"/>
            </a:pPr>
            <a:r>
              <a:rPr lang="en-US" sz="3600" dirty="0">
                <a:solidFill>
                  <a:srgbClr val="FFFFFF"/>
                </a:solidFill>
                <a:latin typeface="Open Sans Light" panose="020B0306030504020204"/>
              </a:rPr>
              <a:t>Meta.csv </a:t>
            </a:r>
            <a:r>
              <a:rPr lang="en-US" sz="3600" dirty="0" smtClean="0">
                <a:solidFill>
                  <a:srgbClr val="FFFFFF"/>
                </a:solidFill>
                <a:latin typeface="Open Sans Light" panose="020B0306030504020204"/>
              </a:rPr>
              <a:t>columns - </a:t>
            </a:r>
            <a:r>
              <a:rPr lang="en-US" sz="3600" dirty="0">
                <a:solidFill>
                  <a:srgbClr val="FFFFFF"/>
                </a:solidFill>
                <a:latin typeface="Open Sans Light" panose="020B0306030504020204"/>
              </a:rPr>
              <a:t>Path, </a:t>
            </a:r>
            <a:r>
              <a:rPr lang="en-US" sz="3600" dirty="0" err="1" smtClean="0">
                <a:solidFill>
                  <a:srgbClr val="FFFFFF"/>
                </a:solidFill>
                <a:latin typeface="Open Sans Light" panose="020B0306030504020204"/>
              </a:rPr>
              <a:t>ImageId</a:t>
            </a:r>
            <a:r>
              <a:rPr lang="en-US" sz="3600" dirty="0">
                <a:solidFill>
                  <a:srgbClr val="FFFFFF"/>
                </a:solidFill>
                <a:latin typeface="Open Sans Light" panose="020B0306030504020204"/>
              </a:rPr>
              <a:t>, </a:t>
            </a:r>
            <a:r>
              <a:rPr lang="en-US" sz="3600" dirty="0" err="1">
                <a:solidFill>
                  <a:srgbClr val="FFFFFF"/>
                </a:solidFill>
                <a:latin typeface="Open Sans Light" panose="020B0306030504020204"/>
              </a:rPr>
              <a:t>ShapeId</a:t>
            </a:r>
            <a:r>
              <a:rPr lang="en-US" sz="3600" dirty="0">
                <a:solidFill>
                  <a:srgbClr val="FFFFFF"/>
                </a:solidFill>
                <a:latin typeface="Open Sans Light" panose="020B0306030504020204"/>
              </a:rPr>
              <a:t>, </a:t>
            </a:r>
            <a:r>
              <a:rPr lang="en-US" sz="3600" dirty="0" err="1">
                <a:solidFill>
                  <a:srgbClr val="FFFFFF"/>
                </a:solidFill>
                <a:latin typeface="Open Sans Light" panose="020B0306030504020204"/>
              </a:rPr>
              <a:t>ColorId</a:t>
            </a:r>
            <a:r>
              <a:rPr lang="en-US" sz="3600" dirty="0">
                <a:solidFill>
                  <a:srgbClr val="FFFFFF"/>
                </a:solidFill>
                <a:latin typeface="Open Sans Light" panose="020B0306030504020204"/>
              </a:rPr>
              <a:t>, </a:t>
            </a:r>
            <a:r>
              <a:rPr lang="en-US" sz="3600" dirty="0" err="1">
                <a:solidFill>
                  <a:srgbClr val="FFFFFF"/>
                </a:solidFill>
                <a:latin typeface="Open Sans Light" panose="020B0306030504020204"/>
              </a:rPr>
              <a:t>SignId</a:t>
            </a:r>
            <a:r>
              <a:rPr lang="en-US" sz="3600" dirty="0">
                <a:solidFill>
                  <a:srgbClr val="FFFFFF"/>
                </a:solidFill>
                <a:latin typeface="Open Sans Light" panose="020B0306030504020204"/>
              </a:rPr>
              <a:t>.</a:t>
            </a:r>
            <a:endParaRPr lang="en-US" sz="3600" dirty="0">
              <a:solidFill>
                <a:srgbClr val="FFFFFF"/>
              </a:solidFill>
              <a:latin typeface="Open Sans Light" panose="020B0306030504020204"/>
            </a:endParaRPr>
          </a:p>
        </p:txBody>
      </p:sp>
      <p:sp>
        <p:nvSpPr>
          <p:cNvPr id="7" name="AutoShape 7"/>
          <p:cNvSpPr/>
          <p:nvPr/>
        </p:nvSpPr>
        <p:spPr>
          <a:xfrm>
            <a:off x="17243642" y="1299015"/>
            <a:ext cx="1028700" cy="8987985"/>
          </a:xfrm>
          <a:prstGeom prst="rect">
            <a:avLst/>
          </a:prstGeom>
          <a:solidFill>
            <a:srgbClr val="45AD7E"/>
          </a:solidFill>
        </p:spPr>
      </p:sp>
      <p:graphicFrame>
        <p:nvGraphicFramePr>
          <p:cNvPr id="5" name="Table 4"/>
          <p:cNvGraphicFramePr>
            <a:graphicFrameLocks noGrp="1"/>
          </p:cNvGraphicFramePr>
          <p:nvPr/>
        </p:nvGraphicFramePr>
        <p:xfrm>
          <a:off x="2184226" y="2386207"/>
          <a:ext cx="13843347" cy="6096000"/>
        </p:xfrm>
        <a:graphic>
          <a:graphicData uri="http://schemas.openxmlformats.org/drawingml/2006/table">
            <a:tbl>
              <a:tblPr firstRow="1" firstCol="1" bandRow="1">
                <a:tableStyleId>{5C22544A-7EE6-4342-B048-85BDC9FD1C3A}</a:tableStyleId>
              </a:tblPr>
              <a:tblGrid>
                <a:gridCol w="4614449"/>
                <a:gridCol w="4614449"/>
                <a:gridCol w="4614449"/>
              </a:tblGrid>
              <a:tr h="677333">
                <a:tc>
                  <a:txBody>
                    <a:bodyPr/>
                    <a:lstStyle/>
                    <a:p>
                      <a:pPr algn="ctr">
                        <a:lnSpc>
                          <a:spcPct val="150000"/>
                        </a:lnSpc>
                        <a:spcAft>
                          <a:spcPts val="0"/>
                        </a:spcAft>
                      </a:pPr>
                      <a:r>
                        <a:rPr lang="en-IN" sz="2800" b="1" dirty="0">
                          <a:effectLst/>
                          <a:latin typeface="Open Sans Light" panose="020B0306030504020204" charset="0"/>
                          <a:ea typeface="Open Sans Light" panose="020B0306030504020204" charset="0"/>
                          <a:cs typeface="Open Sans Light" panose="020B0306030504020204" charset="0"/>
                        </a:rPr>
                        <a:t>Category</a:t>
                      </a:r>
                      <a:endParaRPr lang="en-IN" sz="2800" b="1" dirty="0">
                        <a:effectLst/>
                        <a:latin typeface="Open Sans Light" panose="020B0306030504020204" charset="0"/>
                        <a:ea typeface="Open Sans Light" panose="020B0306030504020204" charset="0"/>
                        <a:cs typeface="Open Sans Light" panose="020B0306030504020204" charset="0"/>
                      </a:endParaRPr>
                    </a:p>
                  </a:txBody>
                  <a:tcPr marL="68580" marR="68580" marT="0" marB="0"/>
                </a:tc>
                <a:tc>
                  <a:txBody>
                    <a:bodyPr/>
                    <a:lstStyle/>
                    <a:p>
                      <a:pPr algn="ctr">
                        <a:lnSpc>
                          <a:spcPct val="150000"/>
                        </a:lnSpc>
                        <a:spcAft>
                          <a:spcPts val="0"/>
                        </a:spcAft>
                      </a:pPr>
                      <a:r>
                        <a:rPr lang="en-IN" sz="2800" b="1" dirty="0">
                          <a:effectLst/>
                          <a:latin typeface="Open Sans Light" panose="020B0306030504020204" charset="0"/>
                          <a:ea typeface="Open Sans Light" panose="020B0306030504020204" charset="0"/>
                          <a:cs typeface="Open Sans Light" panose="020B0306030504020204" charset="0"/>
                        </a:rPr>
                        <a:t>Task</a:t>
                      </a:r>
                      <a:endParaRPr lang="en-IN" sz="2800" b="1" dirty="0">
                        <a:effectLst/>
                        <a:latin typeface="Open Sans Light" panose="020B0306030504020204" charset="0"/>
                        <a:ea typeface="Open Sans Light" panose="020B0306030504020204" charset="0"/>
                        <a:cs typeface="Open Sans Light" panose="020B0306030504020204" charset="0"/>
                      </a:endParaRPr>
                    </a:p>
                  </a:txBody>
                  <a:tcPr marL="68580" marR="68580" marT="0" marB="0"/>
                </a:tc>
                <a:tc>
                  <a:txBody>
                    <a:bodyPr/>
                    <a:lstStyle/>
                    <a:p>
                      <a:pPr algn="ctr">
                        <a:lnSpc>
                          <a:spcPct val="150000"/>
                        </a:lnSpc>
                        <a:spcAft>
                          <a:spcPts val="0"/>
                        </a:spcAft>
                      </a:pPr>
                      <a:r>
                        <a:rPr lang="en-IN" sz="2800" b="1" dirty="0">
                          <a:effectLst/>
                          <a:latin typeface="Open Sans Light" panose="020B0306030504020204" charset="0"/>
                          <a:ea typeface="Open Sans Light" panose="020B0306030504020204" charset="0"/>
                          <a:cs typeface="Open Sans Light" panose="020B0306030504020204" charset="0"/>
                        </a:rPr>
                        <a:t>Number of images</a:t>
                      </a:r>
                      <a:endParaRPr lang="en-IN" sz="2800" b="1" dirty="0">
                        <a:effectLst/>
                        <a:latin typeface="Open Sans Light" panose="020B0306030504020204" charset="0"/>
                        <a:ea typeface="Open Sans Light" panose="020B0306030504020204" charset="0"/>
                        <a:cs typeface="Open Sans Light" panose="020B0306030504020204" charset="0"/>
                      </a:endParaRPr>
                    </a:p>
                  </a:txBody>
                  <a:tcPr marL="68580" marR="68580" marT="0" marB="0"/>
                </a:tc>
              </a:tr>
              <a:tr h="1354667">
                <a:tc>
                  <a:txBody>
                    <a:bodyPr/>
                    <a:lstStyle/>
                    <a:p>
                      <a:pPr algn="ctr">
                        <a:lnSpc>
                          <a:spcPct val="150000"/>
                        </a:lnSpc>
                        <a:spcAft>
                          <a:spcPts val="0"/>
                        </a:spcAft>
                      </a:pPr>
                      <a:r>
                        <a:rPr lang="en-IN" sz="2800" dirty="0">
                          <a:effectLst/>
                          <a:latin typeface="Open Sans Light" panose="020B0306030504020204" charset="0"/>
                          <a:ea typeface="Open Sans Light" panose="020B0306030504020204" charset="0"/>
                          <a:cs typeface="Open Sans Light" panose="020B0306030504020204" charset="0"/>
                        </a:rPr>
                        <a:t>Training data</a:t>
                      </a:r>
                      <a:endParaRPr lang="en-IN" sz="2800" dirty="0">
                        <a:effectLst/>
                        <a:latin typeface="Open Sans Light" panose="020B0306030504020204" charset="0"/>
                        <a:ea typeface="Open Sans Light" panose="020B0306030504020204" charset="0"/>
                        <a:cs typeface="Open Sans Light" panose="020B0306030504020204" charset="0"/>
                      </a:endParaRPr>
                    </a:p>
                  </a:txBody>
                  <a:tcPr marL="68580" marR="68580" marT="0" marB="0"/>
                </a:tc>
                <a:tc>
                  <a:txBody>
                    <a:bodyPr/>
                    <a:lstStyle/>
                    <a:p>
                      <a:pPr algn="ctr">
                        <a:lnSpc>
                          <a:spcPct val="150000"/>
                        </a:lnSpc>
                        <a:spcAft>
                          <a:spcPts val="0"/>
                        </a:spcAft>
                      </a:pPr>
                      <a:r>
                        <a:rPr lang="en-IN" sz="2800" dirty="0">
                          <a:effectLst/>
                          <a:latin typeface="Open Sans Light" panose="020B0306030504020204" charset="0"/>
                          <a:ea typeface="Open Sans Light" panose="020B0306030504020204" charset="0"/>
                          <a:cs typeface="Open Sans Light" panose="020B0306030504020204" charset="0"/>
                        </a:rPr>
                        <a:t>Uset to train the network</a:t>
                      </a:r>
                      <a:endParaRPr lang="en-IN" sz="2800" dirty="0">
                        <a:effectLst/>
                        <a:latin typeface="Open Sans Light" panose="020B0306030504020204" charset="0"/>
                        <a:ea typeface="Open Sans Light" panose="020B0306030504020204" charset="0"/>
                        <a:cs typeface="Open Sans Light" panose="020B0306030504020204" charset="0"/>
                      </a:endParaRPr>
                    </a:p>
                  </a:txBody>
                  <a:tcPr marL="68580" marR="68580" marT="0" marB="0"/>
                </a:tc>
                <a:tc>
                  <a:txBody>
                    <a:bodyPr/>
                    <a:lstStyle/>
                    <a:p>
                      <a:pPr algn="ctr">
                        <a:lnSpc>
                          <a:spcPct val="150000"/>
                        </a:lnSpc>
                        <a:spcAft>
                          <a:spcPts val="0"/>
                        </a:spcAft>
                      </a:pPr>
                      <a:r>
                        <a:rPr lang="en-IN" sz="2800" b="1" dirty="0">
                          <a:solidFill>
                            <a:schemeClr val="tx1">
                              <a:lumMod val="95000"/>
                              <a:lumOff val="5000"/>
                            </a:schemeClr>
                          </a:solidFill>
                          <a:effectLst/>
                          <a:latin typeface="Open Sans Light" panose="020B0306030504020204" charset="0"/>
                          <a:ea typeface="Open Sans Light" panose="020B0306030504020204" charset="0"/>
                          <a:cs typeface="Open Sans Light" panose="020B0306030504020204" charset="0"/>
                        </a:rPr>
                        <a:t>34</a:t>
                      </a:r>
                      <a:r>
                        <a:rPr lang="en-IN" sz="2800" dirty="0">
                          <a:solidFill>
                            <a:schemeClr val="tx1">
                              <a:lumMod val="85000"/>
                              <a:lumOff val="15000"/>
                            </a:schemeClr>
                          </a:solidFill>
                          <a:effectLst/>
                          <a:latin typeface="Open Sans Light" panose="020B0306030504020204" charset="0"/>
                          <a:ea typeface="Open Sans Light" panose="020B0306030504020204" charset="0"/>
                          <a:cs typeface="Open Sans Light" panose="020B0306030504020204" charset="0"/>
                        </a:rPr>
                        <a:t>799</a:t>
                      </a:r>
                      <a:endParaRPr lang="en-IN" sz="2800" dirty="0">
                        <a:solidFill>
                          <a:schemeClr val="tx1">
                            <a:lumMod val="85000"/>
                            <a:lumOff val="15000"/>
                          </a:schemeClr>
                        </a:solidFill>
                        <a:effectLst/>
                        <a:latin typeface="Open Sans Light" panose="020B0306030504020204" charset="0"/>
                        <a:ea typeface="Open Sans Light" panose="020B0306030504020204" charset="0"/>
                        <a:cs typeface="Open Sans Light" panose="020B0306030504020204" charset="0"/>
                      </a:endParaRPr>
                    </a:p>
                  </a:txBody>
                  <a:tcPr marL="68580" marR="68580" marT="0" marB="0"/>
                </a:tc>
              </a:tr>
              <a:tr h="2709333">
                <a:tc>
                  <a:txBody>
                    <a:bodyPr/>
                    <a:lstStyle/>
                    <a:p>
                      <a:pPr algn="ctr">
                        <a:lnSpc>
                          <a:spcPct val="150000"/>
                        </a:lnSpc>
                        <a:spcAft>
                          <a:spcPts val="0"/>
                        </a:spcAft>
                      </a:pPr>
                      <a:r>
                        <a:rPr lang="en-IN" sz="2800" dirty="0">
                          <a:effectLst/>
                          <a:latin typeface="Open Sans Light" panose="020B0306030504020204" charset="0"/>
                          <a:ea typeface="Open Sans Light" panose="020B0306030504020204" charset="0"/>
                          <a:cs typeface="Open Sans Light" panose="020B0306030504020204" charset="0"/>
                        </a:rPr>
                        <a:t>Validation data</a:t>
                      </a:r>
                      <a:endParaRPr lang="en-IN" sz="2800" dirty="0">
                        <a:effectLst/>
                        <a:latin typeface="Open Sans Light" panose="020B0306030504020204" charset="0"/>
                        <a:ea typeface="Open Sans Light" panose="020B0306030504020204" charset="0"/>
                        <a:cs typeface="Open Sans Light" panose="020B0306030504020204" charset="0"/>
                      </a:endParaRPr>
                    </a:p>
                  </a:txBody>
                  <a:tcPr marL="68580" marR="68580" marT="0" marB="0"/>
                </a:tc>
                <a:tc>
                  <a:txBody>
                    <a:bodyPr/>
                    <a:lstStyle/>
                    <a:p>
                      <a:pPr algn="ctr">
                        <a:lnSpc>
                          <a:spcPct val="150000"/>
                        </a:lnSpc>
                        <a:spcAft>
                          <a:spcPts val="0"/>
                        </a:spcAft>
                      </a:pPr>
                      <a:r>
                        <a:rPr lang="en-IN" sz="2800" dirty="0">
                          <a:effectLst/>
                          <a:latin typeface="Open Sans Light" panose="020B0306030504020204" charset="0"/>
                          <a:ea typeface="Open Sans Light" panose="020B0306030504020204" charset="0"/>
                          <a:cs typeface="Open Sans Light" panose="020B0306030504020204" charset="0"/>
                        </a:rPr>
                        <a:t>Allows to supervise the network performances while training it</a:t>
                      </a:r>
                      <a:endParaRPr lang="en-IN" sz="2800" dirty="0">
                        <a:effectLst/>
                        <a:latin typeface="Open Sans Light" panose="020B0306030504020204" charset="0"/>
                        <a:ea typeface="Open Sans Light" panose="020B0306030504020204" charset="0"/>
                        <a:cs typeface="Open Sans Light" panose="020B0306030504020204" charset="0"/>
                      </a:endParaRPr>
                    </a:p>
                  </a:txBody>
                  <a:tcPr marL="68580" marR="68580" marT="0" marB="0"/>
                </a:tc>
                <a:tc>
                  <a:txBody>
                    <a:bodyPr/>
                    <a:lstStyle/>
                    <a:p>
                      <a:pPr algn="ctr">
                        <a:lnSpc>
                          <a:spcPct val="150000"/>
                        </a:lnSpc>
                        <a:spcAft>
                          <a:spcPts val="0"/>
                        </a:spcAft>
                      </a:pPr>
                      <a:r>
                        <a:rPr lang="en-IN" sz="2800" b="1" dirty="0">
                          <a:solidFill>
                            <a:schemeClr val="tx1">
                              <a:lumMod val="95000"/>
                              <a:lumOff val="5000"/>
                            </a:schemeClr>
                          </a:solidFill>
                          <a:effectLst/>
                          <a:latin typeface="Open Sans Light" panose="020B0306030504020204" charset="0"/>
                          <a:ea typeface="Open Sans Light" panose="020B0306030504020204" charset="0"/>
                          <a:cs typeface="Open Sans Light" panose="020B0306030504020204" charset="0"/>
                        </a:rPr>
                        <a:t>441</a:t>
                      </a:r>
                      <a:r>
                        <a:rPr lang="en-IN" sz="2800" dirty="0">
                          <a:solidFill>
                            <a:schemeClr val="tx1">
                              <a:lumMod val="75000"/>
                              <a:lumOff val="25000"/>
                            </a:schemeClr>
                          </a:solidFill>
                          <a:effectLst/>
                          <a:latin typeface="Open Sans Light" panose="020B0306030504020204" charset="0"/>
                          <a:ea typeface="Open Sans Light" panose="020B0306030504020204" charset="0"/>
                          <a:cs typeface="Open Sans Light" panose="020B0306030504020204" charset="0"/>
                        </a:rPr>
                        <a:t>0</a:t>
                      </a:r>
                      <a:endParaRPr lang="en-IN" sz="2800" dirty="0">
                        <a:solidFill>
                          <a:schemeClr val="tx1">
                            <a:lumMod val="75000"/>
                            <a:lumOff val="25000"/>
                          </a:schemeClr>
                        </a:solidFill>
                        <a:effectLst/>
                        <a:latin typeface="Open Sans Light" panose="020B0306030504020204" charset="0"/>
                        <a:ea typeface="Open Sans Light" panose="020B0306030504020204" charset="0"/>
                        <a:cs typeface="Open Sans Light" panose="020B0306030504020204" charset="0"/>
                      </a:endParaRPr>
                    </a:p>
                  </a:txBody>
                  <a:tcPr marL="68580" marR="68580" marT="0" marB="0"/>
                </a:tc>
              </a:tr>
              <a:tr h="1354667">
                <a:tc>
                  <a:txBody>
                    <a:bodyPr/>
                    <a:lstStyle/>
                    <a:p>
                      <a:pPr algn="ctr">
                        <a:lnSpc>
                          <a:spcPct val="150000"/>
                        </a:lnSpc>
                        <a:spcAft>
                          <a:spcPts val="0"/>
                        </a:spcAft>
                      </a:pPr>
                      <a:r>
                        <a:rPr lang="en-IN" sz="2800" dirty="0" smtClean="0">
                          <a:effectLst/>
                          <a:latin typeface="Open Sans Light" panose="020B0306030504020204" charset="0"/>
                          <a:ea typeface="Open Sans Light" panose="020B0306030504020204" charset="0"/>
                          <a:cs typeface="Open Sans Light" panose="020B0306030504020204" charset="0"/>
                        </a:rPr>
                        <a:t>Testing data</a:t>
                      </a:r>
                      <a:endParaRPr lang="en-IN" sz="2800" dirty="0">
                        <a:effectLst/>
                        <a:latin typeface="Open Sans Light" panose="020B0306030504020204" charset="0"/>
                        <a:ea typeface="Open Sans Light" panose="020B0306030504020204" charset="0"/>
                        <a:cs typeface="Open Sans Light" panose="020B0306030504020204" charset="0"/>
                      </a:endParaRPr>
                    </a:p>
                  </a:txBody>
                  <a:tcPr marL="68580" marR="68580" marT="0" marB="0"/>
                </a:tc>
                <a:tc>
                  <a:txBody>
                    <a:bodyPr/>
                    <a:lstStyle/>
                    <a:p>
                      <a:pPr algn="ctr">
                        <a:lnSpc>
                          <a:spcPct val="150000"/>
                        </a:lnSpc>
                        <a:spcAft>
                          <a:spcPts val="0"/>
                        </a:spcAft>
                      </a:pPr>
                      <a:r>
                        <a:rPr lang="en-IN" sz="2800" dirty="0">
                          <a:effectLst/>
                          <a:latin typeface="Open Sans Light" panose="020B0306030504020204" charset="0"/>
                          <a:ea typeface="Open Sans Light" panose="020B0306030504020204" charset="0"/>
                          <a:cs typeface="Open Sans Light" panose="020B0306030504020204" charset="0"/>
                        </a:rPr>
                        <a:t>Uset to evaluate the final network</a:t>
                      </a:r>
                      <a:endParaRPr lang="en-IN" sz="2800" dirty="0">
                        <a:effectLst/>
                        <a:latin typeface="Open Sans Light" panose="020B0306030504020204" charset="0"/>
                        <a:ea typeface="Open Sans Light" panose="020B0306030504020204" charset="0"/>
                        <a:cs typeface="Open Sans Light" panose="020B0306030504020204" charset="0"/>
                      </a:endParaRPr>
                    </a:p>
                  </a:txBody>
                  <a:tcPr marL="68580" marR="68580" marT="0" marB="0"/>
                </a:tc>
                <a:tc>
                  <a:txBody>
                    <a:bodyPr/>
                    <a:lstStyle/>
                    <a:p>
                      <a:pPr algn="ctr">
                        <a:lnSpc>
                          <a:spcPct val="150000"/>
                        </a:lnSpc>
                        <a:spcAft>
                          <a:spcPts val="0"/>
                        </a:spcAft>
                      </a:pPr>
                      <a:r>
                        <a:rPr lang="en-IN" sz="2800" b="1" dirty="0">
                          <a:effectLst/>
                          <a:latin typeface="Open Sans Light" panose="020B0306030504020204" charset="0"/>
                          <a:ea typeface="Open Sans Light" panose="020B0306030504020204" charset="0"/>
                          <a:cs typeface="Open Sans Light" panose="020B0306030504020204" charset="0"/>
                        </a:rPr>
                        <a:t>1263</a:t>
                      </a:r>
                      <a:r>
                        <a:rPr lang="en-IN" sz="2800" dirty="0">
                          <a:solidFill>
                            <a:schemeClr val="tx1">
                              <a:lumMod val="85000"/>
                              <a:lumOff val="15000"/>
                            </a:schemeClr>
                          </a:solidFill>
                          <a:effectLst/>
                          <a:latin typeface="Open Sans Light" panose="020B0306030504020204" charset="0"/>
                          <a:ea typeface="Open Sans Light" panose="020B0306030504020204" charset="0"/>
                          <a:cs typeface="Open Sans Light" panose="020B0306030504020204" charset="0"/>
                        </a:rPr>
                        <a:t>0</a:t>
                      </a:r>
                      <a:endParaRPr lang="en-IN" sz="2800" dirty="0">
                        <a:solidFill>
                          <a:schemeClr val="tx1">
                            <a:lumMod val="85000"/>
                            <a:lumOff val="15000"/>
                          </a:schemeClr>
                        </a:solidFill>
                        <a:effectLst/>
                        <a:latin typeface="Open Sans Light" panose="020B0306030504020204" charset="0"/>
                        <a:ea typeface="Open Sans Light" panose="020B0306030504020204" charset="0"/>
                        <a:cs typeface="Open Sans Light" panose="020B0306030504020204" charset="0"/>
                      </a:endParaRPr>
                    </a:p>
                  </a:txBody>
                  <a:tcPr marL="68580" marR="68580" marT="0" marB="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4466</Words>
  <Application>WPS Presentation</Application>
  <PresentationFormat>Custom</PresentationFormat>
  <Paragraphs>168</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Open Sans Extra Bold</vt:lpstr>
      <vt:lpstr>Open Sans Bold</vt:lpstr>
      <vt:lpstr>Open Sans Light</vt:lpstr>
      <vt:lpstr>Arial</vt:lpstr>
      <vt:lpstr>Open Sans</vt:lpstr>
      <vt:lpstr>Open Sans Light Bold</vt:lpstr>
      <vt:lpstr>Open Sans Light</vt:lpstr>
      <vt:lpstr>Arial Unicode MS</vt:lpstr>
      <vt:lpstr>Microsoft YaHei</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Signs Recognition</dc:title>
  <dc:creator>thoutam</dc:creator>
  <cp:lastModifiedBy>lenovo</cp:lastModifiedBy>
  <cp:revision>68</cp:revision>
  <dcterms:created xsi:type="dcterms:W3CDTF">2006-08-16T00:00:00Z</dcterms:created>
  <dcterms:modified xsi:type="dcterms:W3CDTF">2020-05-23T09:20:17Z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