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8" r:id="rId8"/>
    <p:sldId id="262" r:id="rId9"/>
    <p:sldId id="270" r:id="rId10"/>
    <p:sldId id="272" r:id="rId11"/>
    <p:sldId id="271" r:id="rId12"/>
    <p:sldId id="263" r:id="rId13"/>
    <p:sldId id="265" r:id="rId14"/>
    <p:sldId id="269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4" d="100"/>
          <a:sy n="84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6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4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09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6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6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7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9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.3/d1/de5/classcv_1_1CascadeClassifier.html#aaf8181cb63968136476ec4204ffca498" TargetMode="External"/><Relationship Id="rId2" Type="http://schemas.openxmlformats.org/officeDocument/2006/relationships/hyperlink" Target="https://docs.opencv.org/3.4.3/d1/de5/classcv_1_1CascadeClassifi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modules/contrib/doc/facerec/tutorial/facerec_gender_classification.html" TargetMode="External"/><Relationship Id="rId2" Type="http://schemas.openxmlformats.org/officeDocument/2006/relationships/hyperlink" Target="https://ieeexplore.ieee.org/document/730135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analytics-vidhya/how-to-build-a-face-detection-model-in-python-8dc9cecadfe9" TargetMode="External"/><Relationship Id="rId4" Type="http://schemas.openxmlformats.org/officeDocument/2006/relationships/hyperlink" Target="https://www.pyimagesearch.com/2018/02/26/face-detection-with-opencv-and-deep-learnin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BDC1-403F-4E71-9BFE-E1B30511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802298"/>
            <a:ext cx="11292841" cy="2541431"/>
          </a:xfrm>
        </p:spPr>
        <p:txBody>
          <a:bodyPr>
            <a:normAutofit/>
          </a:bodyPr>
          <a:lstStyle/>
          <a:p>
            <a:r>
              <a:rPr lang="en-US" sz="5400" dirty="0"/>
              <a:t>Age and Gender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AEDF1-F581-4E17-B196-F265238B0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6909" y="4211566"/>
            <a:ext cx="7891272" cy="1461264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Under the Guidance of			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Ms. S. Rama Devi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Associate Professor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7EE02-9A36-4FB5-8D7B-7088562001DD}"/>
              </a:ext>
            </a:extLst>
          </p:cNvPr>
          <p:cNvSpPr/>
          <p:nvPr/>
        </p:nvSpPr>
        <p:spPr>
          <a:xfrm>
            <a:off x="8276947" y="4172756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dirty="0"/>
              <a:t>Team: 17</a:t>
            </a:r>
          </a:p>
          <a:p>
            <a:pPr lvl="0"/>
            <a:endParaRPr lang="en-US" sz="2000" dirty="0"/>
          </a:p>
          <a:p>
            <a:pPr lvl="0"/>
            <a:r>
              <a:rPr lang="en-US" dirty="0"/>
              <a:t>16WH1A1235 – K. Shreya</a:t>
            </a:r>
          </a:p>
          <a:p>
            <a:pPr lvl="0"/>
            <a:r>
              <a:rPr lang="en-US" dirty="0"/>
              <a:t>16WH1A1255 – Shaik </a:t>
            </a:r>
            <a:r>
              <a:rPr lang="en-US" dirty="0" err="1"/>
              <a:t>Sumera</a:t>
            </a:r>
            <a:r>
              <a:rPr lang="en-US" dirty="0"/>
              <a:t> Sultana</a:t>
            </a:r>
          </a:p>
          <a:p>
            <a:pPr lvl="0"/>
            <a:r>
              <a:rPr lang="en-US" dirty="0"/>
              <a:t>16WH1A1257 – T.  Alekhya</a:t>
            </a:r>
          </a:p>
        </p:txBody>
      </p:sp>
    </p:spTree>
    <p:extLst>
      <p:ext uri="{BB962C8B-B14F-4D97-AF65-F5344CB8AC3E}">
        <p14:creationId xmlns:p14="http://schemas.microsoft.com/office/powerpoint/2010/main" val="214218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4B50-CDF9-47C2-9D38-405CAF4C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A602-5217-4756-AA55-7466E1C7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OpenCV provides the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CascadeClassifier class</a:t>
            </a:r>
            <a:r>
              <a:rPr lang="en-US" sz="1600" dirty="0"/>
              <a:t> that can be used to create a cascade classifier for face detection. This classifier is loaded as follows</a:t>
            </a:r>
          </a:p>
          <a:p>
            <a:pPr marL="0" indent="0">
              <a:buNone/>
            </a:pPr>
            <a:r>
              <a:rPr lang="en-US" sz="1600" dirty="0"/>
              <a:t>classifier=CascadeClassifier('haarcascade_frontalface_default.xml')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r>
              <a:rPr lang="en-US" sz="1600" dirty="0"/>
              <a:t>Perform face detection on an image by calling the </a:t>
            </a:r>
            <a:r>
              <a:rPr lang="en-US" sz="16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detectMultiScale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 function</a:t>
            </a:r>
            <a:r>
              <a:rPr lang="en-US" sz="1600" dirty="0"/>
              <a:t>. The image can be loaded by using </a:t>
            </a:r>
            <a:r>
              <a:rPr lang="en-US" sz="1600" dirty="0" err="1"/>
              <a:t>imread</a:t>
            </a:r>
            <a:r>
              <a:rPr lang="en-US" sz="1600" dirty="0"/>
              <a:t>() function which is present in </a:t>
            </a:r>
            <a:r>
              <a:rPr lang="en-US" sz="1600" dirty="0" err="1"/>
              <a:t>OpenCv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 path="/content/</a:t>
            </a:r>
            <a:r>
              <a:rPr lang="en-US" sz="1600" dirty="0" err="1"/>
              <a:t>wiki_crop</a:t>
            </a:r>
            <a:r>
              <a:rPr lang="en-US" sz="1600" dirty="0"/>
              <a:t>/05/10024005_1955-12-24_2012.jpg"</a:t>
            </a:r>
          </a:p>
          <a:p>
            <a:pPr marL="0" indent="0">
              <a:buNone/>
            </a:pPr>
            <a:r>
              <a:rPr lang="en-US" sz="1600" dirty="0"/>
              <a:t>image = cv2.imread(path)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1639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56F4-736A-4DB5-B08E-31BEFE8D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01" y="1874298"/>
            <a:ext cx="10808474" cy="4277928"/>
          </a:xfrm>
        </p:spPr>
        <p:txBody>
          <a:bodyPr>
            <a:normAutofit fontScale="70000" lnSpcReduction="20000"/>
          </a:bodyPr>
          <a:lstStyle/>
          <a:p>
            <a:r>
              <a:rPr lang="en-IN" sz="2300" dirty="0"/>
              <a:t>Classifying the age and gender</a:t>
            </a:r>
          </a:p>
          <a:p>
            <a:pPr marL="0" indent="0">
              <a:buNone/>
            </a:pPr>
            <a:r>
              <a:rPr lang="en-IN" dirty="0" err="1"/>
              <a:t>int_to_gen</a:t>
            </a:r>
            <a:r>
              <a:rPr lang="en-IN" dirty="0"/>
              <a:t> = {0: 'female',1: 'male'}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int_to_age</a:t>
            </a:r>
            <a:r>
              <a:rPr lang="en-IN" dirty="0"/>
              <a:t> = {0: '(0-5)', 1: '(6-10)', 2: '(11-15)', 3:'(16-20)', 4:'(21-25)', 5:'(26-30)', 6:'(31-35)', 7:'(36-40)', 8:'(41-45)', 9:'(46-50)', 10:'(51-55)', 11:'(56-60)', 12:'(61-100)’ }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r>
              <a:rPr lang="en-US" sz="2300" dirty="0"/>
              <a:t>Testing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load_model</a:t>
            </a:r>
            <a:r>
              <a:rPr lang="en-US" dirty="0"/>
              <a:t>("/content/trainedmodel.h5")</a:t>
            </a:r>
          </a:p>
          <a:p>
            <a:pPr marL="0" indent="0">
              <a:buNone/>
            </a:pPr>
            <a:r>
              <a:rPr lang="en-US" dirty="0"/>
              <a:t>cv2.rectangle(image,(</a:t>
            </a:r>
            <a:r>
              <a:rPr lang="en-US" dirty="0" err="1"/>
              <a:t>x,y</a:t>
            </a:r>
            <a:r>
              <a:rPr lang="en-US" dirty="0"/>
              <a:t>),(</a:t>
            </a:r>
            <a:r>
              <a:rPr lang="en-US" dirty="0" err="1"/>
              <a:t>x+w,y+h</a:t>
            </a:r>
            <a:r>
              <a:rPr lang="en-US" dirty="0"/>
              <a:t>),(0,255,0),2)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ans</a:t>
            </a:r>
            <a:r>
              <a:rPr lang="en-IN" dirty="0"/>
              <a:t>=</a:t>
            </a:r>
            <a:r>
              <a:rPr lang="en-IN" dirty="0" err="1"/>
              <a:t>a.predict</a:t>
            </a:r>
            <a:r>
              <a:rPr lang="en-IN" dirty="0"/>
              <a:t>(</a:t>
            </a:r>
            <a:r>
              <a:rPr lang="en-IN" dirty="0" err="1"/>
              <a:t>np.expand_dims</a:t>
            </a:r>
            <a:r>
              <a:rPr lang="en-IN" dirty="0"/>
              <a:t>(i,0))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gender=</a:t>
            </a:r>
            <a:r>
              <a:rPr lang="en-IN" dirty="0" err="1"/>
              <a:t>int_to_gen</a:t>
            </a:r>
            <a:r>
              <a:rPr lang="en-IN" dirty="0"/>
              <a:t>[</a:t>
            </a:r>
            <a:r>
              <a:rPr lang="en-IN" dirty="0" err="1"/>
              <a:t>ans</a:t>
            </a:r>
            <a:r>
              <a:rPr lang="en-IN" dirty="0"/>
              <a:t>[0].argmax()]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age=</a:t>
            </a:r>
            <a:r>
              <a:rPr lang="en-IN" dirty="0" err="1"/>
              <a:t>int_to_age</a:t>
            </a:r>
            <a:r>
              <a:rPr lang="en-IN" dirty="0"/>
              <a:t>[</a:t>
            </a:r>
            <a:r>
              <a:rPr lang="en-IN" dirty="0" err="1"/>
              <a:t>ans</a:t>
            </a:r>
            <a:r>
              <a:rPr lang="en-IN" dirty="0"/>
              <a:t>[1].argmax()]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cv2.putText(image, gender+' '+age, (x,y-5), cv2.FONT_HERSHEY_SIMPLEX, 0.5, (0,255,0), 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3DFB-96B1-44FD-8744-8A71ABB0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1EF428-B3FD-47EF-AF80-D4724E2FE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3" y="2423605"/>
            <a:ext cx="3650701" cy="29318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CDDE35-05E3-47D9-AB53-12DCAE82F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055" y="2423605"/>
            <a:ext cx="3453414" cy="29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8932-FF86-4564-8C4E-D86C8FFA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780-550D-4F5A-9D9A-0B78FCD63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model is efficient for image classification.</a:t>
            </a:r>
          </a:p>
          <a:p>
            <a:r>
              <a:rPr lang="en-US" dirty="0"/>
              <a:t>Increase in dataset can result in more accuracy.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FUTURE SCOPE</a:t>
            </a:r>
          </a:p>
          <a:p>
            <a:r>
              <a:rPr lang="en-US" dirty="0"/>
              <a:t>This project can be enhanced by taking in more features into account like we can classify the images based on the emotion. </a:t>
            </a:r>
          </a:p>
        </p:txBody>
      </p:sp>
    </p:spTree>
    <p:extLst>
      <p:ext uri="{BB962C8B-B14F-4D97-AF65-F5344CB8AC3E}">
        <p14:creationId xmlns:p14="http://schemas.microsoft.com/office/powerpoint/2010/main" val="399106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3DAE-55DB-413A-BD8F-24893870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BC2A9C5-F3C0-46B3-9D2E-5DBF04B5D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272512"/>
              </p:ext>
            </p:extLst>
          </p:nvPr>
        </p:nvGraphicFramePr>
        <p:xfrm>
          <a:off x="1651615" y="2093976"/>
          <a:ext cx="8888769" cy="337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361">
                  <a:extLst>
                    <a:ext uri="{9D8B030D-6E8A-4147-A177-3AD203B41FA5}">
                      <a16:colId xmlns:a16="http://schemas.microsoft.com/office/drawing/2014/main" val="324424121"/>
                    </a:ext>
                  </a:extLst>
                </a:gridCol>
                <a:gridCol w="2221097">
                  <a:extLst>
                    <a:ext uri="{9D8B030D-6E8A-4147-A177-3AD203B41FA5}">
                      <a16:colId xmlns:a16="http://schemas.microsoft.com/office/drawing/2014/main" val="2598965473"/>
                    </a:ext>
                  </a:extLst>
                </a:gridCol>
                <a:gridCol w="4124311">
                  <a:extLst>
                    <a:ext uri="{9D8B030D-6E8A-4147-A177-3AD203B41FA5}">
                      <a16:colId xmlns:a16="http://schemas.microsoft.com/office/drawing/2014/main" val="3437569186"/>
                    </a:ext>
                  </a:extLst>
                </a:gridCol>
              </a:tblGrid>
              <a:tr h="499390">
                <a:tc>
                  <a:txBody>
                    <a:bodyPr/>
                    <a:lstStyle/>
                    <a:p>
                      <a:r>
                        <a:rPr lang="en-US" dirty="0"/>
                        <a:t>Module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required to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71171"/>
                  </a:ext>
                </a:extLst>
              </a:tr>
              <a:tr h="879764">
                <a:tc>
                  <a:txBody>
                    <a:bodyPr/>
                    <a:lstStyle/>
                    <a:p>
                      <a:r>
                        <a:rPr lang="en-US" dirty="0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53681"/>
                  </a:ext>
                </a:extLst>
              </a:tr>
              <a:tr h="493468">
                <a:tc>
                  <a:txBody>
                    <a:bodyPr/>
                    <a:lstStyle/>
                    <a:p>
                      <a:r>
                        <a:rPr lang="en-US" dirty="0"/>
                        <a:t>Requirement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42806"/>
                  </a:ext>
                </a:extLst>
              </a:tr>
              <a:tr h="49939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60388"/>
                  </a:ext>
                </a:extLst>
              </a:tr>
              <a:tr h="499390"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24441"/>
                  </a:ext>
                </a:extLst>
              </a:tr>
              <a:tr h="499390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12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D144-9420-4D38-A8DD-88EE9CD5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4B88-102B-41D6-A982-8EAEE515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https://ieeexplore.ieee.org/document/7301352</a:t>
            </a:r>
            <a:endParaRPr lang="en-US" dirty="0"/>
          </a:p>
          <a:p>
            <a:pPr lvl="0" algn="just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https://docs.opencv.org/2.4/modules/contrib/doc/facerec/tutorial/facerec_gender_classification.html</a:t>
            </a:r>
            <a:endParaRPr lang="en-US" dirty="0"/>
          </a:p>
          <a:p>
            <a:pPr lvl="0" algn="just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https://www.pyimagesearch.com/2018/02/26/face-detection-with-opencv-and-deep-learning/</a:t>
            </a:r>
            <a:endParaRPr lang="en-US" dirty="0"/>
          </a:p>
          <a:p>
            <a:pPr algn="just">
              <a:spcAft>
                <a:spcPts val="160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https://medium.com/analytics-vidhya/how-to-build-a-face-detection-model-in-python-8dc9cecadfe9</a:t>
            </a:r>
            <a:r>
              <a:rPr lang="en-US" alt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3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85D91-79B7-4CC1-8CDE-D6784E4E4F9E}"/>
              </a:ext>
            </a:extLst>
          </p:cNvPr>
          <p:cNvSpPr/>
          <p:nvPr/>
        </p:nvSpPr>
        <p:spPr>
          <a:xfrm>
            <a:off x="3690547" y="2921168"/>
            <a:ext cx="48109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7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0BA6-E318-4DF8-A8C3-E24B07E7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3BA4-DEF1-487A-91F7-0465407B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Plan of Action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2154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3036-5218-4586-A7E3-005A6924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032F-4856-4E5E-A0B1-ED691D5E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and gender classification are important factors of face analysis and these play a foundational role in social interactions.</a:t>
            </a:r>
          </a:p>
          <a:p>
            <a:r>
              <a:rPr lang="en-US" dirty="0"/>
              <a:t>There are numerous applications for age and gender estimation such as</a:t>
            </a:r>
          </a:p>
          <a:p>
            <a:pPr lvl="1"/>
            <a:r>
              <a:rPr lang="en-US" dirty="0"/>
              <a:t>Law Enforcement</a:t>
            </a:r>
          </a:p>
          <a:p>
            <a:pPr lvl="1"/>
            <a:r>
              <a:rPr lang="en-US" dirty="0"/>
              <a:t>The Surveillance</a:t>
            </a:r>
          </a:p>
          <a:p>
            <a:pPr lvl="1"/>
            <a:r>
              <a:rPr lang="en-US" dirty="0"/>
              <a:t>Advertising Industry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6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A3EA-DA2B-4459-B9D6-C846EF1A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8493-6CE4-4766-885B-B4949454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recognize the facial attributes including age and gender using machine learning algorithms.</a:t>
            </a:r>
          </a:p>
          <a:p>
            <a:r>
              <a:rPr lang="en-US" dirty="0"/>
              <a:t>This project is based on Convolutional Neural Networks to classify images into respective classes .</a:t>
            </a:r>
          </a:p>
        </p:txBody>
      </p:sp>
    </p:spTree>
    <p:extLst>
      <p:ext uri="{BB962C8B-B14F-4D97-AF65-F5344CB8AC3E}">
        <p14:creationId xmlns:p14="http://schemas.microsoft.com/office/powerpoint/2010/main" val="9916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C3FC-A528-474D-8760-6A6414DF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3147-1652-4B92-8BDB-BD65442F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IMDB – WIKI dataset is used.</a:t>
            </a:r>
          </a:p>
          <a:p>
            <a:r>
              <a:rPr lang="en-US" dirty="0"/>
              <a:t>Over 62,000 images of male and female are used.</a:t>
            </a:r>
          </a:p>
          <a:p>
            <a:r>
              <a:rPr lang="en-US" dirty="0"/>
              <a:t>Images of all age groups are used for age detection.</a:t>
            </a:r>
          </a:p>
          <a:p>
            <a:r>
              <a:rPr lang="en-US" dirty="0"/>
              <a:t>The dataset consists of different images of different sizes and are in the format of .jpg</a:t>
            </a:r>
          </a:p>
        </p:txBody>
      </p:sp>
    </p:spTree>
    <p:extLst>
      <p:ext uri="{BB962C8B-B14F-4D97-AF65-F5344CB8AC3E}">
        <p14:creationId xmlns:p14="http://schemas.microsoft.com/office/powerpoint/2010/main" val="315198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D544-41C7-4569-AFDB-4133C546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EC13-2B93-4974-8FA7-B1294163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Language : Python 3</a:t>
            </a:r>
          </a:p>
          <a:p>
            <a:r>
              <a:rPr lang="en-US" dirty="0"/>
              <a:t>IDE 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Cloud Service : Google </a:t>
            </a:r>
            <a:r>
              <a:rPr lang="en-US" dirty="0" err="1"/>
              <a:t>Colaboratory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33B7-4C2D-4410-8B12-9B601426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CC46-6C50-48B2-92AD-A2E452EF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followed are </a:t>
            </a:r>
          </a:p>
          <a:p>
            <a:pPr lvl="1"/>
            <a:r>
              <a:rPr lang="en-US" dirty="0"/>
              <a:t>Detect the faces</a:t>
            </a:r>
          </a:p>
          <a:p>
            <a:pPr lvl="1"/>
            <a:r>
              <a:rPr lang="en-US" dirty="0"/>
              <a:t>Classify into Male/Female</a:t>
            </a:r>
          </a:p>
          <a:p>
            <a:pPr lvl="1"/>
            <a:r>
              <a:rPr lang="en-US" dirty="0"/>
              <a:t>Classify into one of the 13 age ranges (0 – 5), (6 – 10), (11 – 15), (16 – 20), (21 – 25), (26 – 30), (31 – 35), (36 – 40), (41 – 45), (46 – 50), (51 – 55), (56 - 60), (61 – 100).</a:t>
            </a:r>
          </a:p>
          <a:p>
            <a:pPr lvl="1"/>
            <a:r>
              <a:rPr lang="en-US" dirty="0"/>
              <a:t>Put the results on the image and display it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7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5DD1-6F95-4938-9494-7438E44A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CFA5CE-402C-447E-99EC-3E0D3B0FE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702" y="2041864"/>
            <a:ext cx="3036163" cy="433150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66236-5AD4-4912-85C3-FAA98341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567" y="2032986"/>
            <a:ext cx="3156581" cy="4331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33C53-8A65-4A93-9001-A39FEA356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809" y="2032986"/>
            <a:ext cx="3364523" cy="43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3E57-385D-4BEA-BFDE-946E5E4F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56F4-736A-4DB5-B08E-31BEFE8D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1348"/>
            <a:ext cx="10808474" cy="46008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CNN MODEL</a:t>
            </a:r>
          </a:p>
          <a:p>
            <a:pPr marL="0" indent="0">
              <a:buNone/>
            </a:pPr>
            <a:r>
              <a:rPr lang="en-US" dirty="0" err="1"/>
              <a:t>inputShape</a:t>
            </a:r>
            <a:r>
              <a:rPr lang="en-US" dirty="0"/>
              <a:t>=(64,64,3)</a:t>
            </a:r>
          </a:p>
          <a:p>
            <a:pPr marL="0" indent="0">
              <a:buNone/>
            </a:pPr>
            <a:r>
              <a:rPr lang="en-US" dirty="0"/>
              <a:t>model= Sequential()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(Conv2D(32,(3,3),padding="same",</a:t>
            </a:r>
            <a:r>
              <a:rPr lang="en-US" dirty="0" err="1"/>
              <a:t>input_shape</a:t>
            </a:r>
            <a:r>
              <a:rPr lang="en-US" dirty="0"/>
              <a:t>=</a:t>
            </a:r>
            <a:r>
              <a:rPr lang="en-US" dirty="0" err="1"/>
              <a:t>inputShape,activation</a:t>
            </a:r>
            <a:r>
              <a:rPr lang="en-US" dirty="0"/>
              <a:t>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BatchNormalization</a:t>
            </a:r>
            <a:r>
              <a:rPr lang="en-US"/>
              <a:t>())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=(3,3)))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(Dropout(0.25))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(Flatten())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92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775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Gill Sans MT</vt:lpstr>
      <vt:lpstr>Times New Roman</vt:lpstr>
      <vt:lpstr>Gallery</vt:lpstr>
      <vt:lpstr>Age and Gender Classification</vt:lpstr>
      <vt:lpstr>CONTENTS</vt:lpstr>
      <vt:lpstr>INTRODUCTION</vt:lpstr>
      <vt:lpstr>OBJECTIVE</vt:lpstr>
      <vt:lpstr>DATASET</vt:lpstr>
      <vt:lpstr>technologies</vt:lpstr>
      <vt:lpstr>approach</vt:lpstr>
      <vt:lpstr>model</vt:lpstr>
      <vt:lpstr>Implementation</vt:lpstr>
      <vt:lpstr>Face Detection</vt:lpstr>
      <vt:lpstr>PowerPoint Presentation</vt:lpstr>
      <vt:lpstr>output</vt:lpstr>
      <vt:lpstr>Conclusion</vt:lpstr>
      <vt:lpstr>Plan of action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and Gender Classification</dc:title>
  <dc:creator>amar1969bhavan@gmail.com</dc:creator>
  <cp:lastModifiedBy>Alekhya Tullimilli</cp:lastModifiedBy>
  <cp:revision>61</cp:revision>
  <dcterms:created xsi:type="dcterms:W3CDTF">2020-02-22T06:07:21Z</dcterms:created>
  <dcterms:modified xsi:type="dcterms:W3CDTF">2020-05-25T02:03:05Z</dcterms:modified>
</cp:coreProperties>
</file>