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
      <p:font typeface="Source Code Pro"/>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7A6FBA-3A7D-479A-8948-CB983F428310}">
  <a:tblStyle styleId="{8F7A6FBA-3A7D-479A-8948-CB983F42831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9EF"/>
          </a:solidFill>
        </a:fill>
      </a:tcStyle>
    </a:wholeTbl>
    <a:band1H>
      <a:tcTxStyle/>
      <a:tcStyle>
        <a:fill>
          <a:solidFill>
            <a:srgbClr val="CAD0DE"/>
          </a:solidFill>
        </a:fill>
      </a:tcStyle>
    </a:band1H>
    <a:band2H>
      <a:tcTxStyle/>
    </a:band2H>
    <a:band1V>
      <a:tcTxStyle/>
      <a:tcStyle>
        <a:fill>
          <a:solidFill>
            <a:srgbClr val="CAD0D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SourceCodePro-bold.fntdata"/><Relationship Id="rId14" Type="http://schemas.openxmlformats.org/officeDocument/2006/relationships/slide" Target="slides/slide8.xml"/><Relationship Id="rId36" Type="http://schemas.openxmlformats.org/officeDocument/2006/relationships/font" Target="fonts/SourceCodePro-regular.fntdata"/><Relationship Id="rId17" Type="http://schemas.openxmlformats.org/officeDocument/2006/relationships/slide" Target="slides/slide11.xml"/><Relationship Id="rId39" Type="http://schemas.openxmlformats.org/officeDocument/2006/relationships/font" Target="fonts/SourceCodePro-boldItalic.fntdata"/><Relationship Id="rId16" Type="http://schemas.openxmlformats.org/officeDocument/2006/relationships/slide" Target="slides/slide10.xml"/><Relationship Id="rId38" Type="http://schemas.openxmlformats.org/officeDocument/2006/relationships/font" Target="fonts/SourceCode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269ef97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69ef97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69ef97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9ef97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269ef97d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69ef97d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69ef97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69ef97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741a963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741a963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2ceca85a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2ceca85a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c7d019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c7d019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c7d019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1c7d019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72da7c59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72da7c59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ceca85a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52ceca85a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259214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259214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2592142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2592142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5c58d94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5c58d94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741a96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741a96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2ceca85a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2ceca85a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rive.google.com/file/d/1B6OZ8ROsnrVvYPxd74IEmyJCX_Hd722L/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ore.ac.uk/download/pdf/83592918.pdf" TargetMode="External"/><Relationship Id="rId4" Type="http://schemas.openxmlformats.org/officeDocument/2006/relationships/hyperlink" Target="https://www.tutorialspoint.com/android/android_text_to_speech.htm" TargetMode="External"/><Relationship Id="rId5" Type="http://schemas.openxmlformats.org/officeDocument/2006/relationships/hyperlink" Target="https://www.researchgate.net/publication/282268546_Text_to_Speech_Conversion_System_using_OCR" TargetMode="External"/><Relationship Id="rId6" Type="http://schemas.openxmlformats.org/officeDocument/2006/relationships/hyperlink" Target="https://www.techradar.com/in/news/the-best-free-text-to-speech-software" TargetMode="External"/><Relationship Id="rId7" Type="http://schemas.openxmlformats.org/officeDocument/2006/relationships/hyperlink" Target="https://www.engpaper.com/voice-recognition.htm" TargetMode="External"/><Relationship Id="rId8" Type="http://schemas.openxmlformats.org/officeDocument/2006/relationships/hyperlink" Target="https://www.researchgate.net/publication/313389686_Text_to_speech_convers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5925" y="1045250"/>
            <a:ext cx="8520600" cy="848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latin typeface="Oswald"/>
                <a:ea typeface="Oswald"/>
                <a:cs typeface="Oswald"/>
                <a:sym typeface="Oswald"/>
              </a:rPr>
              <a:t>       </a:t>
            </a:r>
            <a:r>
              <a:rPr b="0" lang="en" sz="6000">
                <a:latin typeface="Oswald"/>
                <a:ea typeface="Oswald"/>
                <a:cs typeface="Oswald"/>
                <a:sym typeface="Oswald"/>
              </a:rPr>
              <a:t>Tap Tap Search</a:t>
            </a:r>
            <a:endParaRPr sz="3600"/>
          </a:p>
        </p:txBody>
      </p:sp>
      <p:sp>
        <p:nvSpPr>
          <p:cNvPr id="64" name="Google Shape;64;p13"/>
          <p:cNvSpPr txBox="1"/>
          <p:nvPr/>
        </p:nvSpPr>
        <p:spPr>
          <a:xfrm>
            <a:off x="442350" y="2940000"/>
            <a:ext cx="2943300" cy="1594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Under the Guidance of</a:t>
            </a:r>
            <a:endParaRPr b="0" i="0" sz="1400" u="none" cap="none" strike="noStrike">
              <a:solidFill>
                <a:srgbClr val="FFFFFF"/>
              </a:solidFill>
              <a:latin typeface="Arial"/>
              <a:ea typeface="Arial"/>
              <a:cs typeface="Arial"/>
              <a:sym typeface="Arial"/>
            </a:endParaRPr>
          </a:p>
          <a:p>
            <a:pPr indent="0" lvl="0" marL="27432" rtl="0" algn="l">
              <a:spcBef>
                <a:spcPts val="600"/>
              </a:spcBef>
              <a:spcAft>
                <a:spcPts val="0"/>
              </a:spcAft>
              <a:buClr>
                <a:schemeClr val="dk2"/>
              </a:buClr>
              <a:buSzPts val="1924"/>
              <a:buFont typeface="Arial"/>
              <a:buNone/>
            </a:pPr>
            <a:r>
              <a:rPr lang="en" sz="1800">
                <a:solidFill>
                  <a:srgbClr val="FFFFFF"/>
                </a:solidFill>
                <a:latin typeface="Oswald"/>
                <a:ea typeface="Oswald"/>
                <a:cs typeface="Oswald"/>
                <a:sym typeface="Oswald"/>
              </a:rPr>
              <a:t>Ms. S. Rama Devi                                                      Associate Professor </a:t>
            </a:r>
            <a:r>
              <a:rPr lang="en" sz="2405">
                <a:solidFill>
                  <a:srgbClr val="E91D63"/>
                </a:solidFill>
                <a:latin typeface="Oswald"/>
                <a:ea typeface="Oswald"/>
                <a:cs typeface="Oswald"/>
                <a:sym typeface="Oswald"/>
              </a:rPr>
              <a:t>      </a:t>
            </a:r>
            <a:endParaRPr>
              <a:solidFill>
                <a:srgbClr val="FFFFFF"/>
              </a:solidFill>
            </a:endParaRPr>
          </a:p>
        </p:txBody>
      </p:sp>
      <p:sp>
        <p:nvSpPr>
          <p:cNvPr id="65" name="Google Shape;65;p13"/>
          <p:cNvSpPr txBox="1"/>
          <p:nvPr/>
        </p:nvSpPr>
        <p:spPr>
          <a:xfrm>
            <a:off x="5382250" y="2848075"/>
            <a:ext cx="3381900" cy="1594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Team:</a:t>
            </a:r>
            <a:endParaRPr>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16WH1A1205 - B.Alekhya</a:t>
            </a:r>
            <a:endParaRPr>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16WH1A1209 - A.Sai Sanjana</a:t>
            </a:r>
            <a:endParaRPr>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16WH1A1231 - K.Sanjana</a:t>
            </a:r>
            <a:endParaRPr>
              <a:solidFill>
                <a:srgbClr val="FFFFFF"/>
              </a:solidFill>
            </a:endParaRPr>
          </a:p>
        </p:txBody>
      </p:sp>
      <p:pic>
        <p:nvPicPr>
          <p:cNvPr id="66" name="Google Shape;66;p13"/>
          <p:cNvPicPr preferRelativeResize="0"/>
          <p:nvPr/>
        </p:nvPicPr>
        <p:blipFill rotWithShape="1">
          <a:blip r:embed="rId3">
            <a:alphaModFix/>
          </a:blip>
          <a:srcRect b="0" l="0" r="0" t="0"/>
          <a:stretch/>
        </p:blipFill>
        <p:spPr>
          <a:xfrm>
            <a:off x="1085850" y="27708"/>
            <a:ext cx="957695" cy="9213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1" type="body"/>
          </p:nvPr>
        </p:nvSpPr>
        <p:spPr>
          <a:xfrm>
            <a:off x="311700" y="1017725"/>
            <a:ext cx="8520600" cy="37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Speech To Text:</a:t>
            </a:r>
            <a:r>
              <a:rPr b="1" lang="en" sz="2400">
                <a:solidFill>
                  <a:srgbClr val="FFFFFF"/>
                </a:solidFill>
              </a:rPr>
              <a:t>  </a:t>
            </a:r>
            <a:r>
              <a:rPr lang="en" sz="2400">
                <a:solidFill>
                  <a:srgbClr val="FFFFFF"/>
                </a:solidFill>
                <a:latin typeface="Times New Roman"/>
                <a:ea typeface="Times New Roman"/>
                <a:cs typeface="Times New Roman"/>
                <a:sym typeface="Times New Roman"/>
              </a:rPr>
              <a:t>The basic code for speech to text is</a:t>
            </a:r>
            <a:endParaRPr sz="2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private void speak()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Intent intent=new Intent(RecognizerIntent.ACTION_RECOGNIZE_SPEECH);</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intent.putExtra(RecognizerIntent.EXTRA_LANGUAGE_MODEL,RecognizerIntent.LANGUAGE_MODEL_FREE_FORM);</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intent.putExtra(RecognizerIntent.EXTRA_LANGUAGE, Locale.getDefault());</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intent.putExtra(RecognizerIntent.EXTRA_PROMPT, "Hi speak something");</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 </a:t>
            </a:r>
            <a:endParaRPr>
              <a:solidFill>
                <a:srgbClr val="FFFFFF"/>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 type="body"/>
          </p:nvPr>
        </p:nvSpPr>
        <p:spPr>
          <a:xfrm>
            <a:off x="311700" y="1017725"/>
            <a:ext cx="8520600" cy="39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File To Speech:</a:t>
            </a:r>
            <a:r>
              <a:rPr b="1" lang="en" sz="2400">
                <a:solidFill>
                  <a:srgbClr val="FFFFFF"/>
                </a:solidFill>
              </a:rPr>
              <a:t> </a:t>
            </a:r>
            <a:r>
              <a:rPr lang="en" sz="2400">
                <a:solidFill>
                  <a:srgbClr val="FFFFFF"/>
                </a:solidFill>
                <a:latin typeface="Times New Roman"/>
                <a:ea typeface="Times New Roman"/>
                <a:cs typeface="Times New Roman"/>
                <a:sym typeface="Times New Roman"/>
              </a:rPr>
              <a:t>In order to get access we need to add permission in manifest file     </a:t>
            </a:r>
            <a:endParaRPr sz="2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“android.Manifest.permission.READ_EXTERNAL_STORAGE”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intent.setAction(Intent.ACTION_GET_CONTENT);</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tv.setText(br.toString());</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MyService.mTts.speak(br.toString(), TextToSpeech.QUEUE_FLUSH, null);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ph idx="1" type="body"/>
          </p:nvPr>
        </p:nvSpPr>
        <p:spPr>
          <a:xfrm>
            <a:off x="311700" y="1152475"/>
            <a:ext cx="8520600" cy="392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latin typeface="Times New Roman"/>
                <a:ea typeface="Times New Roman"/>
                <a:cs typeface="Times New Roman"/>
                <a:sym typeface="Times New Roman"/>
              </a:rPr>
              <a:t>Image To Speech: </a:t>
            </a:r>
            <a:r>
              <a:rPr lang="en" sz="2400">
                <a:solidFill>
                  <a:srgbClr val="FFFFFF"/>
                </a:solidFill>
                <a:latin typeface="Times New Roman"/>
                <a:ea typeface="Times New Roman"/>
                <a:cs typeface="Times New Roman"/>
                <a:sym typeface="Times New Roman"/>
              </a:rPr>
              <a:t>In order to recognize text from camera we need add the content in Gradle Build is</a:t>
            </a:r>
            <a:r>
              <a:rPr lang="en">
                <a:solidFill>
                  <a:srgbClr val="FFFFFF"/>
                </a:solidFill>
                <a:latin typeface="Times New Roman"/>
                <a:ea typeface="Times New Roman"/>
                <a:cs typeface="Times New Roman"/>
                <a:sym typeface="Times New Roman"/>
              </a:rPr>
              <a:t> “com.google.android.gms.vision.CameraSource;”</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“com.google.android.gms.vision.text.TextRecognizer;”</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mCameraSource = new CameraSource.Builder(getApplicationContext(), textRecognizer)</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.setFacing(CameraSource.CAMERA_FACING_BACK)</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.setRequestedPreviewSize(1280, 1024)</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.setAutoFocusEnabled(true)</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.setRequestedFps(2.0f)  	.build();</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ph idx="1" type="body"/>
          </p:nvPr>
        </p:nvSpPr>
        <p:spPr>
          <a:xfrm>
            <a:off x="311700" y="886450"/>
            <a:ext cx="8520600" cy="41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Notification: </a:t>
            </a:r>
            <a:r>
              <a:rPr lang="en" sz="2400">
                <a:solidFill>
                  <a:srgbClr val="FFFFFF"/>
                </a:solidFill>
                <a:latin typeface="Times New Roman"/>
                <a:ea typeface="Times New Roman"/>
                <a:cs typeface="Times New Roman"/>
                <a:sym typeface="Times New Roman"/>
              </a:rPr>
              <a:t>The imports used in notification reader is</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“android.content.BroadcastReceiver”</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“android.telephony.SmsMessage”</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String mobile = x.getOriginatingAddress();</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String msgbody = x.getMessageBody().toString().trim().toUpperCase();</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String msg = "hi you got a text message from "+mobile+" and the message is "+msgbody;</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Toast.makeText(context, msg, Toast.LENGTH_LONG).show();</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MyService.mTts.speak(msg, TextToSpeech.QUEUE_FLUSH, null);</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i="1" lang="en" u="sng">
                <a:latin typeface="Times New Roman"/>
                <a:ea typeface="Times New Roman"/>
                <a:cs typeface="Times New Roman"/>
                <a:sym typeface="Times New Roman"/>
              </a:rPr>
              <a:t>Technologies Used</a:t>
            </a:r>
            <a:endParaRPr i="1" u="sng">
              <a:latin typeface="Times New Roman"/>
              <a:ea typeface="Times New Roman"/>
              <a:cs typeface="Times New Roman"/>
              <a:sym typeface="Times New Roman"/>
            </a:endParaRPr>
          </a:p>
        </p:txBody>
      </p:sp>
      <p:sp>
        <p:nvSpPr>
          <p:cNvPr id="157" name="Google Shape;157;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Android Studio version 3.5</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Java</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TTS (Text To Speech)</a:t>
            </a:r>
            <a:endParaRPr sz="2200">
              <a:latin typeface="Times New Roman"/>
              <a:ea typeface="Times New Roman"/>
              <a:cs typeface="Times New Roman"/>
              <a:sym typeface="Times New Roman"/>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3200400" rtl="0" algn="l">
              <a:spcBef>
                <a:spcPts val="0"/>
              </a:spcBef>
              <a:spcAft>
                <a:spcPts val="0"/>
              </a:spcAft>
              <a:buNone/>
            </a:pPr>
            <a:r>
              <a:rPr i="1" lang="en" sz="3600" u="sng">
                <a:latin typeface="Times New Roman"/>
                <a:ea typeface="Times New Roman"/>
                <a:cs typeface="Times New Roman"/>
                <a:sym typeface="Times New Roman"/>
              </a:rPr>
              <a:t>Output</a:t>
            </a:r>
            <a:r>
              <a:rPr lang="en" sz="3600"/>
              <a:t> </a:t>
            </a:r>
            <a:endParaRPr sz="3600"/>
          </a:p>
        </p:txBody>
      </p:sp>
      <p:sp>
        <p:nvSpPr>
          <p:cNvPr id="164" name="Google Shape;164;p27"/>
          <p:cNvSpPr txBox="1"/>
          <p:nvPr>
            <p:ph idx="1" type="body"/>
          </p:nvPr>
        </p:nvSpPr>
        <p:spPr>
          <a:xfrm>
            <a:off x="926650" y="4663225"/>
            <a:ext cx="2632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     </a:t>
            </a:r>
            <a:r>
              <a:rPr lang="en" sz="2400">
                <a:solidFill>
                  <a:srgbClr val="FFFFFF"/>
                </a:solidFill>
                <a:latin typeface="Times New Roman"/>
                <a:ea typeface="Times New Roman"/>
                <a:cs typeface="Times New Roman"/>
                <a:sym typeface="Times New Roman"/>
              </a:rPr>
              <a:t>     Home Page</a:t>
            </a:r>
            <a:endParaRPr sz="2400">
              <a:solidFill>
                <a:srgbClr val="FFFFFF"/>
              </a:solidFill>
              <a:latin typeface="Times New Roman"/>
              <a:ea typeface="Times New Roman"/>
              <a:cs typeface="Times New Roman"/>
              <a:sym typeface="Times New Roman"/>
            </a:endParaRPr>
          </a:p>
        </p:txBody>
      </p:sp>
      <p:sp>
        <p:nvSpPr>
          <p:cNvPr id="165" name="Google Shape;165;p27"/>
          <p:cNvSpPr txBox="1"/>
          <p:nvPr>
            <p:ph idx="2" type="body"/>
          </p:nvPr>
        </p:nvSpPr>
        <p:spPr>
          <a:xfrm>
            <a:off x="5360525" y="4663225"/>
            <a:ext cx="2146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latin typeface="Times New Roman"/>
                <a:ea typeface="Times New Roman"/>
                <a:cs typeface="Times New Roman"/>
                <a:sym typeface="Times New Roman"/>
              </a:rPr>
              <a:t>Text To Speech</a:t>
            </a:r>
            <a:endParaRPr sz="2400">
              <a:solidFill>
                <a:srgbClr val="FFFFFF"/>
              </a:solidFill>
              <a:latin typeface="Times New Roman"/>
              <a:ea typeface="Times New Roman"/>
              <a:cs typeface="Times New Roman"/>
              <a:sym typeface="Times New Roman"/>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pic>
        <p:nvPicPr>
          <p:cNvPr id="167" name="Google Shape;167;p27"/>
          <p:cNvPicPr preferRelativeResize="0"/>
          <p:nvPr/>
        </p:nvPicPr>
        <p:blipFill>
          <a:blip r:embed="rId3">
            <a:alphaModFix/>
          </a:blip>
          <a:stretch>
            <a:fillRect/>
          </a:stretch>
        </p:blipFill>
        <p:spPr>
          <a:xfrm>
            <a:off x="4834650" y="765475"/>
            <a:ext cx="3343950" cy="3829626"/>
          </a:xfrm>
          <a:prstGeom prst="rect">
            <a:avLst/>
          </a:prstGeom>
          <a:noFill/>
          <a:ln>
            <a:noFill/>
          </a:ln>
        </p:spPr>
      </p:pic>
      <p:pic>
        <p:nvPicPr>
          <p:cNvPr id="168" name="Google Shape;168;p27"/>
          <p:cNvPicPr preferRelativeResize="0"/>
          <p:nvPr/>
        </p:nvPicPr>
        <p:blipFill>
          <a:blip r:embed="rId4">
            <a:alphaModFix/>
          </a:blip>
          <a:stretch>
            <a:fillRect/>
          </a:stretch>
        </p:blipFill>
        <p:spPr>
          <a:xfrm>
            <a:off x="775475" y="765475"/>
            <a:ext cx="3343950" cy="38296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flipH="1" rot="10800000">
            <a:off x="1237825" y="1437800"/>
            <a:ext cx="1732500" cy="8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idx="1" type="body"/>
          </p:nvPr>
        </p:nvSpPr>
        <p:spPr>
          <a:xfrm>
            <a:off x="5255850" y="4385575"/>
            <a:ext cx="26322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FFFFFF"/>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Image To Text</a:t>
            </a:r>
            <a:endParaRPr sz="2400">
              <a:solidFill>
                <a:srgbClr val="FFFFFF"/>
              </a:solidFill>
              <a:latin typeface="Times New Roman"/>
              <a:ea typeface="Times New Roman"/>
              <a:cs typeface="Times New Roman"/>
              <a:sym typeface="Times New Roman"/>
            </a:endParaRPr>
          </a:p>
        </p:txBody>
      </p:sp>
      <p:sp>
        <p:nvSpPr>
          <p:cNvPr id="175" name="Google Shape;175;p28"/>
          <p:cNvSpPr txBox="1"/>
          <p:nvPr>
            <p:ph idx="2" type="body"/>
          </p:nvPr>
        </p:nvSpPr>
        <p:spPr>
          <a:xfrm>
            <a:off x="1237825" y="4385575"/>
            <a:ext cx="2632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latin typeface="Times New Roman"/>
                <a:ea typeface="Times New Roman"/>
                <a:cs typeface="Times New Roman"/>
                <a:sym typeface="Times New Roman"/>
              </a:rPr>
              <a:t>Speech To Text</a:t>
            </a:r>
            <a:endParaRPr sz="2400">
              <a:solidFill>
                <a:srgbClr val="FFFFFF"/>
              </a:solidFill>
              <a:latin typeface="Times New Roman"/>
              <a:ea typeface="Times New Roman"/>
              <a:cs typeface="Times New Roman"/>
              <a:sym typeface="Times New Roman"/>
            </a:endParaRPr>
          </a:p>
        </p:txBody>
      </p:sp>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pic>
        <p:nvPicPr>
          <p:cNvPr id="177" name="Google Shape;177;p28"/>
          <p:cNvPicPr preferRelativeResize="0"/>
          <p:nvPr/>
        </p:nvPicPr>
        <p:blipFill>
          <a:blip r:embed="rId3">
            <a:alphaModFix/>
          </a:blip>
          <a:stretch>
            <a:fillRect/>
          </a:stretch>
        </p:blipFill>
        <p:spPr>
          <a:xfrm>
            <a:off x="4572000" y="624050"/>
            <a:ext cx="3999901" cy="3653675"/>
          </a:xfrm>
          <a:prstGeom prst="rect">
            <a:avLst/>
          </a:prstGeom>
          <a:noFill/>
          <a:ln>
            <a:noFill/>
          </a:ln>
        </p:spPr>
      </p:pic>
      <p:pic>
        <p:nvPicPr>
          <p:cNvPr id="178" name="Google Shape;178;p28"/>
          <p:cNvPicPr preferRelativeResize="0"/>
          <p:nvPr/>
        </p:nvPicPr>
        <p:blipFill>
          <a:blip r:embed="rId4">
            <a:alphaModFix/>
          </a:blip>
          <a:stretch>
            <a:fillRect/>
          </a:stretch>
        </p:blipFill>
        <p:spPr>
          <a:xfrm>
            <a:off x="684925" y="624050"/>
            <a:ext cx="3644300" cy="365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rot="5400000">
            <a:off x="3699000" y="1372450"/>
            <a:ext cx="873000" cy="1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ph idx="1" type="body"/>
          </p:nvPr>
        </p:nvSpPr>
        <p:spPr>
          <a:xfrm>
            <a:off x="2621925" y="4361000"/>
            <a:ext cx="3588900" cy="6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Times New Roman"/>
                <a:ea typeface="Times New Roman"/>
                <a:cs typeface="Times New Roman"/>
                <a:sym typeface="Times New Roman"/>
              </a:rPr>
              <a:t>        </a:t>
            </a:r>
            <a:r>
              <a:rPr lang="en" sz="1800">
                <a:solidFill>
                  <a:srgbClr val="FFFFFF"/>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File Uploading</a:t>
            </a:r>
            <a:endParaRPr sz="2400">
              <a:solidFill>
                <a:srgbClr val="FFFFFF"/>
              </a:solidFill>
              <a:latin typeface="Times New Roman"/>
              <a:ea typeface="Times New Roman"/>
              <a:cs typeface="Times New Roman"/>
              <a:sym typeface="Times New Roman"/>
            </a:endParaRPr>
          </a:p>
        </p:txBody>
      </p:sp>
      <p:sp>
        <p:nvSpPr>
          <p:cNvPr id="185" name="Google Shape;185;p29"/>
          <p:cNvSpPr txBox="1"/>
          <p:nvPr>
            <p:ph idx="2" type="body"/>
          </p:nvPr>
        </p:nvSpPr>
        <p:spPr>
          <a:xfrm flipH="1" rot="-3383460">
            <a:off x="3133957" y="1516363"/>
            <a:ext cx="235221" cy="158423"/>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6" name="Google Shape;186;p29"/>
          <p:cNvSpPr txBox="1"/>
          <p:nvPr>
            <p:ph idx="12" type="sldNum"/>
          </p:nvPr>
        </p:nvSpPr>
        <p:spPr>
          <a:xfrm>
            <a:off x="4023308" y="24517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pic>
        <p:nvPicPr>
          <p:cNvPr id="187" name="Google Shape;187;p29"/>
          <p:cNvPicPr preferRelativeResize="0"/>
          <p:nvPr/>
        </p:nvPicPr>
        <p:blipFill>
          <a:blip r:embed="rId3">
            <a:alphaModFix/>
          </a:blip>
          <a:stretch>
            <a:fillRect/>
          </a:stretch>
        </p:blipFill>
        <p:spPr>
          <a:xfrm>
            <a:off x="2384525" y="371825"/>
            <a:ext cx="3973576" cy="398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562275" y="-129675"/>
            <a:ext cx="8368200" cy="686100"/>
          </a:xfrm>
          <a:prstGeom prst="rect">
            <a:avLst/>
          </a:prstGeom>
        </p:spPr>
        <p:txBody>
          <a:bodyPr anchorCtr="0" anchor="b" bIns="91425" lIns="91425" spcFirstLastPara="1" rIns="91425" wrap="square" tIns="91425">
            <a:noAutofit/>
          </a:bodyPr>
          <a:lstStyle/>
          <a:p>
            <a:pPr indent="457200" lvl="0" marL="2743200" rtl="0" algn="l">
              <a:spcBef>
                <a:spcPts val="0"/>
              </a:spcBef>
              <a:spcAft>
                <a:spcPts val="0"/>
              </a:spcAft>
              <a:buNone/>
            </a:pPr>
            <a:r>
              <a:rPr i="1" lang="en" u="sng">
                <a:latin typeface="Times New Roman"/>
                <a:ea typeface="Times New Roman"/>
                <a:cs typeface="Times New Roman"/>
                <a:sym typeface="Times New Roman"/>
              </a:rPr>
              <a:t>Output Video</a:t>
            </a:r>
            <a:endParaRPr i="1" u="sng">
              <a:latin typeface="Times New Roman"/>
              <a:ea typeface="Times New Roman"/>
              <a:cs typeface="Times New Roman"/>
              <a:sym typeface="Times New Roman"/>
            </a:endParaRPr>
          </a:p>
        </p:txBody>
      </p:sp>
      <p:sp>
        <p:nvSpPr>
          <p:cNvPr id="193" name="Google Shape;193;p30"/>
          <p:cNvSpPr txBox="1"/>
          <p:nvPr>
            <p:ph idx="1" type="body"/>
          </p:nvPr>
        </p:nvSpPr>
        <p:spPr>
          <a:xfrm>
            <a:off x="2887800" y="2106975"/>
            <a:ext cx="3073800" cy="246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4" name="Google Shape;194;p30"/>
          <p:cNvSpPr txBox="1"/>
          <p:nvPr>
            <p:ph idx="2" type="body"/>
          </p:nvPr>
        </p:nvSpPr>
        <p:spPr>
          <a:xfrm>
            <a:off x="4756200" y="2937375"/>
            <a:ext cx="994500" cy="45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5" name="Google Shape;19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0" title="Video_20200522101919176_by_videoshow.mp4">
            <a:hlinkClick r:id="rId3"/>
          </p:cNvPr>
          <p:cNvPicPr preferRelativeResize="0"/>
          <p:nvPr/>
        </p:nvPicPr>
        <p:blipFill>
          <a:blip r:embed="rId4">
            <a:alphaModFix/>
          </a:blip>
          <a:stretch>
            <a:fillRect/>
          </a:stretch>
        </p:blipFill>
        <p:spPr>
          <a:xfrm>
            <a:off x="2131775" y="674550"/>
            <a:ext cx="4788175" cy="430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668425" y="-118250"/>
            <a:ext cx="7113600" cy="5196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3000"/>
              <a:buNone/>
            </a:pPr>
            <a:r>
              <a:rPr lang="en" sz="3000">
                <a:latin typeface="Times New Roman"/>
                <a:ea typeface="Times New Roman"/>
                <a:cs typeface="Times New Roman"/>
                <a:sym typeface="Times New Roman"/>
              </a:rPr>
              <a:t>Action Plan</a:t>
            </a:r>
            <a:endParaRPr sz="3000">
              <a:latin typeface="Times New Roman"/>
              <a:ea typeface="Times New Roman"/>
              <a:cs typeface="Times New Roman"/>
              <a:sym typeface="Times New Roman"/>
            </a:endParaRPr>
          </a:p>
        </p:txBody>
      </p:sp>
      <p:sp>
        <p:nvSpPr>
          <p:cNvPr id="202" name="Google Shape;20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graphicFrame>
        <p:nvGraphicFramePr>
          <p:cNvPr id="203" name="Google Shape;203;p31"/>
          <p:cNvGraphicFramePr/>
          <p:nvPr/>
        </p:nvGraphicFramePr>
        <p:xfrm>
          <a:off x="63988" y="401360"/>
          <a:ext cx="3000000" cy="3000000"/>
        </p:xfrm>
        <a:graphic>
          <a:graphicData uri="http://schemas.openxmlformats.org/drawingml/2006/table">
            <a:tbl>
              <a:tblPr bandRow="1" firstRow="1">
                <a:noFill/>
                <a:tableStyleId>{8F7A6FBA-3A7D-479A-8948-CB983F428310}</a:tableStyleId>
              </a:tblPr>
              <a:tblGrid>
                <a:gridCol w="3053150"/>
                <a:gridCol w="2745775"/>
                <a:gridCol w="3217075"/>
              </a:tblGrid>
              <a:tr h="576050">
                <a:tc>
                  <a:txBody>
                    <a:bodyPr/>
                    <a:lstStyle/>
                    <a:p>
                      <a:pPr indent="0" lvl="0" marL="0" marR="0" rtl="0" algn="ctr">
                        <a:lnSpc>
                          <a:spcPct val="100000"/>
                        </a:lnSpc>
                        <a:spcBef>
                          <a:spcPts val="0"/>
                        </a:spcBef>
                        <a:spcAft>
                          <a:spcPts val="0"/>
                        </a:spcAft>
                        <a:buNone/>
                      </a:pPr>
                      <a:r>
                        <a:rPr lang="en" sz="1400" u="none" cap="none" strike="noStrike">
                          <a:solidFill>
                            <a:srgbClr val="FFFFFF"/>
                          </a:solidFill>
                        </a:rPr>
                        <a:t>Module Information</a:t>
                      </a:r>
                      <a:r>
                        <a:rPr lang="en" sz="14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Status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rgbClr val="FFFFFF"/>
                          </a:solidFill>
                        </a:rPr>
                        <a:t>Time required</a:t>
                      </a:r>
                      <a:r>
                        <a:rPr lang="en" sz="1400" u="none" cap="none" strike="noStrike">
                          <a:solidFill>
                            <a:srgbClr val="FFFFFF"/>
                          </a:solidFill>
                        </a:rPr>
                        <a:t> to Complete</a:t>
                      </a:r>
                      <a:endParaRPr sz="1400" u="none" cap="none" strike="noStrike">
                        <a:solidFill>
                          <a:srgbClr val="FFFFFF"/>
                        </a:solidFill>
                      </a:endParaRPr>
                    </a:p>
                  </a:txBody>
                  <a:tcPr marT="45725" marB="45725" marR="91450" marL="91450"/>
                </a:tc>
              </a:tr>
              <a:tr h="1108800">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Literature Survey</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Completed</a:t>
                      </a:r>
                      <a:endParaRPr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Natural Reader</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Text 2 speech</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Tap Tap search</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Super sense</a:t>
                      </a:r>
                      <a:endParaRPr>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r>
              <a:tr h="855350">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Requirement Analysis</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completed</a:t>
                      </a:r>
                      <a:endParaRPr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Installed Android application</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Gathered all related papers </a:t>
                      </a:r>
                      <a:endParaRPr>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r>
              <a:tr h="1108800">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Design</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completed</a:t>
                      </a:r>
                      <a:endParaRPr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Designed  text to speech conversion </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Working on how to upload files into app  </a:t>
                      </a:r>
                      <a:endParaRPr>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3</a:t>
                      </a:r>
                      <a:r>
                        <a:rPr lang="en" sz="1400" u="none" cap="none" strike="noStrike">
                          <a:solidFill>
                            <a:srgbClr val="000000"/>
                          </a:solidFill>
                          <a:latin typeface="Times New Roman"/>
                          <a:ea typeface="Times New Roman"/>
                          <a:cs typeface="Times New Roman"/>
                          <a:sym typeface="Times New Roman"/>
                        </a:rPr>
                        <a:t> Weeks(</a:t>
                      </a:r>
                      <a:r>
                        <a:rPr lang="en">
                          <a:solidFill>
                            <a:srgbClr val="000000"/>
                          </a:solidFill>
                          <a:latin typeface="Times New Roman"/>
                          <a:ea typeface="Times New Roman"/>
                          <a:cs typeface="Times New Roman"/>
                          <a:sym typeface="Times New Roman"/>
                        </a:rPr>
                        <a:t>25</a:t>
                      </a:r>
                      <a:r>
                        <a:rPr lang="en" sz="1400" u="none" cap="none" strike="noStrike">
                          <a:solidFill>
                            <a:srgbClr val="000000"/>
                          </a:solidFill>
                          <a:latin typeface="Times New Roman"/>
                          <a:ea typeface="Times New Roman"/>
                          <a:cs typeface="Times New Roman"/>
                          <a:sym typeface="Times New Roman"/>
                        </a:rPr>
                        <a:t>-01-2019 to 1</a:t>
                      </a:r>
                      <a:r>
                        <a:rPr lang="en">
                          <a:solidFill>
                            <a:srgbClr val="000000"/>
                          </a:solidFill>
                          <a:latin typeface="Times New Roman"/>
                          <a:ea typeface="Times New Roman"/>
                          <a:cs typeface="Times New Roman"/>
                          <a:sym typeface="Times New Roman"/>
                        </a:rPr>
                        <a:t>2</a:t>
                      </a:r>
                      <a:r>
                        <a:rPr lang="en" sz="1400" u="none" cap="none" strike="noStrike">
                          <a:solidFill>
                            <a:srgbClr val="000000"/>
                          </a:solidFill>
                          <a:latin typeface="Times New Roman"/>
                          <a:ea typeface="Times New Roman"/>
                          <a:cs typeface="Times New Roman"/>
                          <a:sym typeface="Times New Roman"/>
                        </a:rPr>
                        <a:t>-02-2020)</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r>
              <a:tr h="496925">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Implementation</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completed</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Text to Speech &amp; Speech to text pages are done, Notification reader,File uploader,Image processor. </a:t>
                      </a:r>
                      <a:endParaRPr>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4 Weeks(13-02-</a:t>
                      </a:r>
                      <a:r>
                        <a:rPr lang="en">
                          <a:solidFill>
                            <a:srgbClr val="000000"/>
                          </a:solidFill>
                          <a:latin typeface="Times New Roman"/>
                          <a:ea typeface="Times New Roman"/>
                          <a:cs typeface="Times New Roman"/>
                          <a:sym typeface="Times New Roman"/>
                        </a:rPr>
                        <a:t>2020 to</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12-03-2020) </a:t>
                      </a:r>
                      <a:endParaRPr>
                        <a:solidFill>
                          <a:srgbClr val="000000"/>
                        </a:solidFill>
                        <a:latin typeface="Times New Roman"/>
                        <a:ea typeface="Times New Roman"/>
                        <a:cs typeface="Times New Roman"/>
                        <a:sym typeface="Times New Roman"/>
                      </a:endParaRPr>
                    </a:p>
                  </a:txBody>
                  <a:tcPr marT="45725" marB="45725" marR="91450" marL="91450"/>
                </a:tc>
              </a:tr>
              <a:tr h="496925">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Documentation</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Done</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2 Weeks(1</a:t>
                      </a:r>
                      <a:r>
                        <a:rPr lang="en">
                          <a:solidFill>
                            <a:srgbClr val="000000"/>
                          </a:solidFill>
                          <a:latin typeface="Times New Roman"/>
                          <a:ea typeface="Times New Roman"/>
                          <a:cs typeface="Times New Roman"/>
                          <a:sym typeface="Times New Roman"/>
                        </a:rPr>
                        <a:t>3</a:t>
                      </a:r>
                      <a:r>
                        <a:rPr lang="en" sz="1400" u="none" cap="none" strike="noStrike">
                          <a:solidFill>
                            <a:srgbClr val="000000"/>
                          </a:solidFill>
                          <a:latin typeface="Times New Roman"/>
                          <a:ea typeface="Times New Roman"/>
                          <a:cs typeface="Times New Roman"/>
                          <a:sym typeface="Times New Roman"/>
                        </a:rPr>
                        <a:t>-0</a:t>
                      </a:r>
                      <a:r>
                        <a:rPr lang="en">
                          <a:solidFill>
                            <a:srgbClr val="000000"/>
                          </a:solidFill>
                          <a:latin typeface="Times New Roman"/>
                          <a:ea typeface="Times New Roman"/>
                          <a:cs typeface="Times New Roman"/>
                          <a:sym typeface="Times New Roman"/>
                        </a:rPr>
                        <a:t>3</a:t>
                      </a:r>
                      <a:r>
                        <a:rPr lang="en" sz="1400" u="none" cap="none" strike="noStrike">
                          <a:solidFill>
                            <a:srgbClr val="000000"/>
                          </a:solidFill>
                          <a:latin typeface="Times New Roman"/>
                          <a:ea typeface="Times New Roman"/>
                          <a:cs typeface="Times New Roman"/>
                          <a:sym typeface="Times New Roman"/>
                        </a:rPr>
                        <a:t>-202</a:t>
                      </a:r>
                      <a:r>
                        <a:rPr lang="en">
                          <a:solidFill>
                            <a:srgbClr val="000000"/>
                          </a:solidFill>
                          <a:latin typeface="Times New Roman"/>
                          <a:ea typeface="Times New Roman"/>
                          <a:cs typeface="Times New Roman"/>
                          <a:sym typeface="Times New Roman"/>
                        </a:rPr>
                        <a:t>0 to</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24-03-2020)</a:t>
                      </a:r>
                      <a:endParaRPr>
                        <a:solidFill>
                          <a:srgbClr val="000000"/>
                        </a:solidFill>
                        <a:latin typeface="Times New Roman"/>
                        <a:ea typeface="Times New Roman"/>
                        <a:cs typeface="Times New Roman"/>
                        <a:sym typeface="Times New Roman"/>
                      </a:endParaRPr>
                    </a:p>
                  </a:txBody>
                  <a:tcPr marT="45725" marB="45725" marR="91450" marL="91450"/>
                </a:tc>
              </a:tr>
              <a:tr h="341225">
                <a:tc>
                  <a:txBody>
                    <a:bodyPr/>
                    <a:lstStyle/>
                    <a:p>
                      <a:pPr indent="0" lvl="0" marL="0" marR="0" rtl="0" algn="l">
                        <a:lnSpc>
                          <a:spcPct val="100000"/>
                        </a:lnSpc>
                        <a:spcBef>
                          <a:spcPts val="0"/>
                        </a:spcBef>
                        <a:spcAft>
                          <a:spcPts val="0"/>
                        </a:spcAft>
                        <a:buNone/>
                      </a:pPr>
                      <a:r>
                        <a:rPr lang="en" sz="1400" u="none" cap="none" strike="noStrike">
                          <a:solidFill>
                            <a:srgbClr val="000000"/>
                          </a:solidFill>
                          <a:latin typeface="Times New Roman"/>
                          <a:ea typeface="Times New Roman"/>
                          <a:cs typeface="Times New Roman"/>
                          <a:sym typeface="Times New Roman"/>
                        </a:rPr>
                        <a:t>Final</a:t>
                      </a:r>
                      <a:r>
                        <a:rPr lang="en" sz="1400" u="none" cap="none" strike="noStrike">
                          <a:solidFill>
                            <a:srgbClr val="000000"/>
                          </a:solidFill>
                          <a:latin typeface="Times New Roman"/>
                          <a:ea typeface="Times New Roman"/>
                          <a:cs typeface="Times New Roman"/>
                          <a:sym typeface="Times New Roman"/>
                        </a:rPr>
                        <a:t> Submission</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
        <p:nvSpPr>
          <p:cNvPr id="204" name="Google Shape;204;p31"/>
          <p:cNvSpPr txBox="1"/>
          <p:nvPr/>
        </p:nvSpPr>
        <p:spPr>
          <a:xfrm>
            <a:off x="3117150" y="383576"/>
            <a:ext cx="11706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a:solidFill>
                  <a:srgbClr val="FFFFFF"/>
                </a:solidFill>
              </a:rPr>
              <a:t>Status</a:t>
            </a:r>
            <a:endParaRPr b="1" i="0" sz="1400" u="none" cap="none" strike="noStrike">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691050" y="-184800"/>
            <a:ext cx="7609500" cy="572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Contents</a:t>
            </a:r>
            <a:endParaRPr i="1" sz="3600" u="sng">
              <a:latin typeface="Times New Roman"/>
              <a:ea typeface="Times New Roman"/>
              <a:cs typeface="Times New Roman"/>
              <a:sym typeface="Times New Roman"/>
            </a:endParaRPr>
          </a:p>
        </p:txBody>
      </p:sp>
      <p:sp>
        <p:nvSpPr>
          <p:cNvPr id="72" name="Google Shape;72;p14"/>
          <p:cNvSpPr txBox="1"/>
          <p:nvPr>
            <p:ph idx="1" type="body"/>
          </p:nvPr>
        </p:nvSpPr>
        <p:spPr>
          <a:xfrm>
            <a:off x="373300" y="387900"/>
            <a:ext cx="8520600" cy="4086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Introduction</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Problem Definition</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Existing System</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Proposed System</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Architecture Diagram</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Module(s) </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Implementation</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Plan of Action</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Output</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Conclusion</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Future Scope</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References</a:t>
            </a:r>
            <a:endParaRPr sz="2200">
              <a:solidFill>
                <a:srgbClr val="FFFFFF"/>
              </a:solidFill>
              <a:latin typeface="Times New Roman"/>
              <a:ea typeface="Times New Roman"/>
              <a:cs typeface="Times New Roman"/>
              <a:sym typeface="Times New Roman"/>
            </a:endParaRPr>
          </a:p>
        </p:txBody>
      </p:sp>
      <p:sp>
        <p:nvSpPr>
          <p:cNvPr id="73" name="Google Shape;7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i="1" lang="en" u="sng">
                <a:latin typeface="Times New Roman"/>
                <a:ea typeface="Times New Roman"/>
                <a:cs typeface="Times New Roman"/>
                <a:sym typeface="Times New Roman"/>
              </a:rPr>
              <a:t>Conclusion</a:t>
            </a:r>
            <a:endParaRPr i="1" u="sng">
              <a:latin typeface="Times New Roman"/>
              <a:ea typeface="Times New Roman"/>
              <a:cs typeface="Times New Roman"/>
              <a:sym typeface="Times New Roman"/>
            </a:endParaRPr>
          </a:p>
        </p:txBody>
      </p:sp>
      <p:sp>
        <p:nvSpPr>
          <p:cNvPr id="210" name="Google Shape;210;p32"/>
          <p:cNvSpPr txBox="1"/>
          <p:nvPr>
            <p:ph idx="1" type="body"/>
          </p:nvPr>
        </p:nvSpPr>
        <p:spPr>
          <a:xfrm>
            <a:off x="311700" y="1076713"/>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FFFFFF"/>
              </a:buClr>
              <a:buSzPts val="2400"/>
              <a:buFont typeface="Times New Roman"/>
              <a:buChar char="●"/>
            </a:pPr>
            <a:r>
              <a:rPr lang="en" sz="2400">
                <a:solidFill>
                  <a:srgbClr val="FFFFFF"/>
                </a:solidFill>
                <a:highlight>
                  <a:schemeClr val="lt1"/>
                </a:highlight>
                <a:latin typeface="Times New Roman"/>
                <a:ea typeface="Times New Roman"/>
                <a:cs typeface="Times New Roman"/>
                <a:sym typeface="Times New Roman"/>
              </a:rPr>
              <a:t>Text to speech and speech to text synthesis is a rapidly growing aspect of computer technology and is increasingly playing a more important role in the way we interact with the system and interfaces across a variety of platforms. We have  developed a very simple and attractive graphical user interface which allows the user to type text to convert it into speech, converts the speech to text, allows the user to upload text files,read out the text from the image and the android  read out the text messages the user receives.</a:t>
            </a:r>
            <a:endParaRPr sz="2400">
              <a:solidFill>
                <a:srgbClr val="FFFFFF"/>
              </a:solidFill>
              <a:highlight>
                <a:schemeClr val="lt1"/>
              </a:highlight>
              <a:latin typeface="Times New Roman"/>
              <a:ea typeface="Times New Roman"/>
              <a:cs typeface="Times New Roman"/>
              <a:sym typeface="Times New Roman"/>
            </a:endParaRPr>
          </a:p>
        </p:txBody>
      </p:sp>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i="1" lang="en" u="sng">
                <a:latin typeface="Times New Roman"/>
                <a:ea typeface="Times New Roman"/>
                <a:cs typeface="Times New Roman"/>
                <a:sym typeface="Times New Roman"/>
              </a:rPr>
              <a:t>Future scope</a:t>
            </a:r>
            <a:endParaRPr i="1" u="sng">
              <a:latin typeface="Times New Roman"/>
              <a:ea typeface="Times New Roman"/>
              <a:cs typeface="Times New Roman"/>
              <a:sym typeface="Times New Roman"/>
            </a:endParaRPr>
          </a:p>
        </p:txBody>
      </p:sp>
      <p:sp>
        <p:nvSpPr>
          <p:cNvPr id="217" name="Google Shape;217;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FFFFFF"/>
              </a:buClr>
              <a:buSzPts val="2400"/>
              <a:buFont typeface="Times New Roman"/>
              <a:buChar char="●"/>
            </a:pPr>
            <a:r>
              <a:rPr lang="en" sz="2400">
                <a:solidFill>
                  <a:srgbClr val="FFFFFF"/>
                </a:solidFill>
                <a:highlight>
                  <a:schemeClr val="lt1"/>
                </a:highlight>
                <a:latin typeface="Times New Roman"/>
                <a:ea typeface="Times New Roman"/>
                <a:cs typeface="Times New Roman"/>
                <a:sym typeface="Times New Roman"/>
              </a:rPr>
              <a:t>In future, we plan to work on  the implementation of a text to speech system on other platforms, such as telephony systems, ATM machines, video games and any other platforms where text to speech technology would be an added advantage and increase functionality. </a:t>
            </a:r>
            <a:endParaRPr sz="2400">
              <a:solidFill>
                <a:srgbClr val="FFFFFF"/>
              </a:solidFill>
              <a:highlight>
                <a:schemeClr val="lt1"/>
              </a:highlight>
              <a:latin typeface="Times New Roman"/>
              <a:ea typeface="Times New Roman"/>
              <a:cs typeface="Times New Roman"/>
              <a:sym typeface="Times New Roman"/>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554600" y="133300"/>
            <a:ext cx="8520600" cy="572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References</a:t>
            </a:r>
            <a:endParaRPr i="1" sz="3600" u="sng">
              <a:latin typeface="Times New Roman"/>
              <a:ea typeface="Times New Roman"/>
              <a:cs typeface="Times New Roman"/>
              <a:sym typeface="Times New Roman"/>
            </a:endParaRPr>
          </a:p>
        </p:txBody>
      </p:sp>
      <p:sp>
        <p:nvSpPr>
          <p:cNvPr id="224" name="Google Shape;224;p34"/>
          <p:cNvSpPr txBox="1"/>
          <p:nvPr>
            <p:ph idx="1" type="body"/>
          </p:nvPr>
        </p:nvSpPr>
        <p:spPr>
          <a:xfrm>
            <a:off x="97400" y="808550"/>
            <a:ext cx="8938200" cy="41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 sz="1800">
                <a:solidFill>
                  <a:srgbClr val="FFFFFF"/>
                </a:solidFill>
                <a:latin typeface="Times New Roman"/>
                <a:ea typeface="Times New Roman"/>
                <a:cs typeface="Times New Roman"/>
                <a:sym typeface="Times New Roman"/>
              </a:rPr>
              <a:t>Base Paper</a:t>
            </a:r>
            <a:r>
              <a:rPr lang="en" sz="1800">
                <a:solidFill>
                  <a:srgbClr val="FFFFFF"/>
                </a:solidFill>
                <a:latin typeface="Times New Roman"/>
                <a:ea typeface="Times New Roman"/>
                <a:cs typeface="Times New Roman"/>
                <a:sym typeface="Times New Roman"/>
              </a:rPr>
              <a:t> - </a:t>
            </a:r>
            <a:r>
              <a:rPr lang="en" sz="1800" u="sng">
                <a:solidFill>
                  <a:schemeClr val="hlink"/>
                </a:solidFill>
                <a:latin typeface="Times New Roman"/>
                <a:ea typeface="Times New Roman"/>
                <a:cs typeface="Times New Roman"/>
                <a:sym typeface="Times New Roman"/>
                <a:hlinkClick r:id="rId3"/>
              </a:rPr>
              <a:t>https://core.ac.uk/download/pdf/83592918.pdf</a:t>
            </a:r>
            <a:endParaRPr sz="1800">
              <a:latin typeface="Times New Roman"/>
              <a:ea typeface="Times New Roman"/>
              <a:cs typeface="Times New Roman"/>
              <a:sym typeface="Times New Roman"/>
            </a:endParaRPr>
          </a:p>
          <a:p>
            <a:pPr indent="-283464" lvl="0" marL="365760" rtl="0" algn="l">
              <a:lnSpc>
                <a:spcPct val="100000"/>
              </a:lnSpc>
              <a:spcBef>
                <a:spcPts val="1600"/>
              </a:spcBef>
              <a:spcAft>
                <a:spcPts val="0"/>
              </a:spcAft>
              <a:buClr>
                <a:schemeClr val="dk2"/>
              </a:buClr>
              <a:buSzPts val="1920"/>
              <a:buFont typeface="Arial"/>
              <a:buNone/>
            </a:pPr>
            <a:r>
              <a:rPr lang="en" sz="1800">
                <a:latin typeface="Times New Roman"/>
                <a:ea typeface="Times New Roman"/>
                <a:cs typeface="Times New Roman"/>
                <a:sym typeface="Times New Roman"/>
              </a:rPr>
              <a:t>[1</a:t>
            </a:r>
            <a:r>
              <a:rPr lang="en" sz="1800">
                <a:solidFill>
                  <a:srgbClr val="FFFFFF"/>
                </a:solidFill>
                <a:latin typeface="Times New Roman"/>
                <a:ea typeface="Times New Roman"/>
                <a:cs typeface="Times New Roman"/>
                <a:sym typeface="Times New Roman"/>
              </a:rPr>
              <a:t>]</a:t>
            </a:r>
            <a:r>
              <a:rPr lang="en" sz="1800" u="sng">
                <a:solidFill>
                  <a:srgbClr val="FFFFFF"/>
                </a:solidFill>
                <a:latin typeface="Times New Roman"/>
                <a:ea typeface="Times New Roman"/>
                <a:cs typeface="Times New Roman"/>
                <a:sym typeface="Times New Roman"/>
                <a:hlinkClick r:id="rId4"/>
              </a:rPr>
              <a:t>https://www.tutorialspoint.com/android/android_text_to_speech.htm</a:t>
            </a:r>
            <a:endParaRPr sz="1800">
              <a:solidFill>
                <a:srgbClr val="FFFFFF"/>
              </a:solidFill>
              <a:latin typeface="Times New Roman"/>
              <a:ea typeface="Times New Roman"/>
              <a:cs typeface="Times New Roman"/>
              <a:sym typeface="Times New Roman"/>
            </a:endParaRPr>
          </a:p>
          <a:p>
            <a:pPr indent="-283464" lvl="0" marL="365760" rtl="0" algn="l">
              <a:lnSpc>
                <a:spcPct val="100000"/>
              </a:lnSpc>
              <a:spcBef>
                <a:spcPts val="1600"/>
              </a:spcBef>
              <a:spcAft>
                <a:spcPts val="0"/>
              </a:spcAft>
              <a:buClr>
                <a:schemeClr val="dk2"/>
              </a:buClr>
              <a:buSzPts val="1920"/>
              <a:buFont typeface="Arial"/>
              <a:buNone/>
            </a:pPr>
            <a:r>
              <a:rPr lang="en" sz="1800">
                <a:solidFill>
                  <a:srgbClr val="FFFFFF"/>
                </a:solidFill>
                <a:latin typeface="Times New Roman"/>
                <a:ea typeface="Times New Roman"/>
                <a:cs typeface="Times New Roman"/>
                <a:sym typeface="Times New Roman"/>
              </a:rPr>
              <a:t>[2]</a:t>
            </a:r>
            <a:r>
              <a:rPr lang="en" sz="1800" u="sng">
                <a:solidFill>
                  <a:srgbClr val="FFFFFF"/>
                </a:solidFill>
                <a:latin typeface="Times New Roman"/>
                <a:ea typeface="Times New Roman"/>
                <a:cs typeface="Times New Roman"/>
                <a:sym typeface="Times New Roman"/>
                <a:hlinkClick r:id="rId5"/>
              </a:rPr>
              <a:t>https://www.researchgate.net/publication/282268546_Text_to_Speech_Conversion_System_using_OCR</a:t>
            </a:r>
            <a:endParaRPr sz="1800">
              <a:solidFill>
                <a:srgbClr val="FFFFFF"/>
              </a:solidFill>
              <a:latin typeface="Times New Roman"/>
              <a:ea typeface="Times New Roman"/>
              <a:cs typeface="Times New Roman"/>
              <a:sym typeface="Times New Roman"/>
            </a:endParaRPr>
          </a:p>
          <a:p>
            <a:pPr indent="-283464" lvl="0" marL="365760" rtl="0" algn="l">
              <a:lnSpc>
                <a:spcPct val="100000"/>
              </a:lnSpc>
              <a:spcBef>
                <a:spcPts val="1600"/>
              </a:spcBef>
              <a:spcAft>
                <a:spcPts val="0"/>
              </a:spcAft>
              <a:buClr>
                <a:schemeClr val="dk2"/>
              </a:buClr>
              <a:buSzPts val="1920"/>
              <a:buFont typeface="Arial"/>
              <a:buNone/>
            </a:pPr>
            <a:r>
              <a:rPr lang="en" sz="1800">
                <a:solidFill>
                  <a:srgbClr val="FFFFFF"/>
                </a:solidFill>
                <a:latin typeface="Times New Roman"/>
                <a:ea typeface="Times New Roman"/>
                <a:cs typeface="Times New Roman"/>
                <a:sym typeface="Times New Roman"/>
              </a:rPr>
              <a:t>[3]</a:t>
            </a:r>
            <a:r>
              <a:rPr lang="en" sz="1800" u="sng">
                <a:solidFill>
                  <a:srgbClr val="FFFFFF"/>
                </a:solidFill>
                <a:latin typeface="Times New Roman"/>
                <a:ea typeface="Times New Roman"/>
                <a:cs typeface="Times New Roman"/>
                <a:sym typeface="Times New Roman"/>
                <a:hlinkClick r:id="rId6"/>
              </a:rPr>
              <a:t>https://www.techradar.com/in/news/the-best-free-text-to-speech-software</a:t>
            </a:r>
            <a:endParaRPr sz="1800">
              <a:solidFill>
                <a:srgbClr val="FFFFFF"/>
              </a:solidFill>
              <a:latin typeface="Times New Roman"/>
              <a:ea typeface="Times New Roman"/>
              <a:cs typeface="Times New Roman"/>
              <a:sym typeface="Times New Roman"/>
            </a:endParaRPr>
          </a:p>
          <a:p>
            <a:pPr indent="-283464" lvl="0" marL="365760" rtl="0" algn="l">
              <a:lnSpc>
                <a:spcPct val="100000"/>
              </a:lnSpc>
              <a:spcBef>
                <a:spcPts val="1600"/>
              </a:spcBef>
              <a:spcAft>
                <a:spcPts val="0"/>
              </a:spcAft>
              <a:buClr>
                <a:schemeClr val="dk2"/>
              </a:buClr>
              <a:buSzPts val="1920"/>
              <a:buFont typeface="Arial"/>
              <a:buNone/>
            </a:pPr>
            <a:r>
              <a:rPr lang="en" sz="1800">
                <a:solidFill>
                  <a:srgbClr val="FFFFFF"/>
                </a:solidFill>
                <a:latin typeface="Times New Roman"/>
                <a:ea typeface="Times New Roman"/>
                <a:cs typeface="Times New Roman"/>
                <a:sym typeface="Times New Roman"/>
              </a:rPr>
              <a:t>[4]</a:t>
            </a:r>
            <a:r>
              <a:rPr lang="en" sz="1800" u="sng">
                <a:solidFill>
                  <a:srgbClr val="FFFFFF"/>
                </a:solidFill>
                <a:latin typeface="Times New Roman"/>
                <a:ea typeface="Times New Roman"/>
                <a:cs typeface="Times New Roman"/>
                <a:sym typeface="Times New Roman"/>
                <a:hlinkClick r:id="rId7"/>
              </a:rPr>
              <a:t>https://www.engpaper.com/voice-recognition.htm</a:t>
            </a:r>
            <a:endParaRPr sz="1800">
              <a:solidFill>
                <a:srgbClr val="FFFFFF"/>
              </a:solidFill>
              <a:latin typeface="Times New Roman"/>
              <a:ea typeface="Times New Roman"/>
              <a:cs typeface="Times New Roman"/>
              <a:sym typeface="Times New Roman"/>
            </a:endParaRPr>
          </a:p>
          <a:p>
            <a:pPr indent="-283464" lvl="0" marL="365760" rtl="0" algn="l">
              <a:lnSpc>
                <a:spcPct val="100000"/>
              </a:lnSpc>
              <a:spcBef>
                <a:spcPts val="1600"/>
              </a:spcBef>
              <a:spcAft>
                <a:spcPts val="0"/>
              </a:spcAft>
              <a:buClr>
                <a:schemeClr val="dk2"/>
              </a:buClr>
              <a:buSzPts val="1920"/>
              <a:buFont typeface="Arial"/>
              <a:buNone/>
            </a:pPr>
            <a:r>
              <a:rPr lang="en" sz="1800">
                <a:solidFill>
                  <a:srgbClr val="FFFFFF"/>
                </a:solidFill>
                <a:latin typeface="Times New Roman"/>
                <a:ea typeface="Times New Roman"/>
                <a:cs typeface="Times New Roman"/>
                <a:sym typeface="Times New Roman"/>
              </a:rPr>
              <a:t>[5]</a:t>
            </a:r>
            <a:r>
              <a:rPr lang="en" sz="1800" u="sng">
                <a:solidFill>
                  <a:srgbClr val="FFFFFF"/>
                </a:solidFill>
                <a:latin typeface="Times New Roman"/>
                <a:ea typeface="Times New Roman"/>
                <a:cs typeface="Times New Roman"/>
                <a:sym typeface="Times New Roman"/>
                <a:hlinkClick r:id="rId8"/>
              </a:rPr>
              <a:t>https://www.researchgate.net/publication/313389686_Text_to_speech_conversion</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sz="1800">
              <a:latin typeface="Times New Roman"/>
              <a:ea typeface="Times New Roman"/>
              <a:cs typeface="Times New Roman"/>
              <a:sym typeface="Times New Roman"/>
            </a:endParaRPr>
          </a:p>
        </p:txBody>
      </p:sp>
      <p:sp>
        <p:nvSpPr>
          <p:cNvPr id="225" name="Google Shape;2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2" name="Google Shape;23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35"/>
          <p:cNvPicPr preferRelativeResize="0"/>
          <p:nvPr/>
        </p:nvPicPr>
        <p:blipFill>
          <a:blip r:embed="rId3">
            <a:alphaModFix/>
          </a:blip>
          <a:stretch>
            <a:fillRect/>
          </a:stretch>
        </p:blipFill>
        <p:spPr>
          <a:xfrm>
            <a:off x="387900" y="458025"/>
            <a:ext cx="8260775" cy="420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981650" y="257625"/>
            <a:ext cx="7050900" cy="843900"/>
          </a:xfrm>
          <a:prstGeom prst="rect">
            <a:avLst/>
          </a:prstGeom>
          <a:noFill/>
          <a:ln>
            <a:noFill/>
          </a:ln>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Introduction</a:t>
            </a:r>
            <a:endParaRPr i="1" sz="3600" u="sng">
              <a:latin typeface="Times New Roman"/>
              <a:ea typeface="Times New Roman"/>
              <a:cs typeface="Times New Roman"/>
              <a:sym typeface="Times New Roman"/>
            </a:endParaRPr>
          </a:p>
        </p:txBody>
      </p:sp>
      <p:sp>
        <p:nvSpPr>
          <p:cNvPr id="79" name="Google Shape;79;p15"/>
          <p:cNvSpPr txBox="1"/>
          <p:nvPr>
            <p:ph idx="1" type="body"/>
          </p:nvPr>
        </p:nvSpPr>
        <p:spPr>
          <a:xfrm>
            <a:off x="219300" y="865350"/>
            <a:ext cx="8770200" cy="4093500"/>
          </a:xfrm>
          <a:prstGeom prst="rect">
            <a:avLst/>
          </a:prstGeom>
          <a:noFill/>
          <a:ln>
            <a:noFill/>
          </a:ln>
        </p:spPr>
        <p:txBody>
          <a:bodyPr anchorCtr="0" anchor="t" bIns="91425" lIns="91425" spcFirstLastPara="1" rIns="91425" wrap="square" tIns="91425">
            <a:noAutofit/>
          </a:bodyPr>
          <a:lstStyle/>
          <a:p>
            <a:pPr indent="0" lvl="0" marL="365760" rtl="0" algn="l">
              <a:lnSpc>
                <a:spcPct val="100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504190" lvl="0" marL="514350" rtl="0" algn="l">
              <a:lnSpc>
                <a:spcPct val="100000"/>
              </a:lnSpc>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It is an Android application which converts text to speech</a:t>
            </a:r>
            <a:endParaRPr sz="2400">
              <a:solidFill>
                <a:srgbClr val="FFFFFF"/>
              </a:solidFill>
              <a:latin typeface="Times New Roman"/>
              <a:ea typeface="Times New Roman"/>
              <a:cs typeface="Times New Roman"/>
              <a:sym typeface="Times New Roman"/>
            </a:endParaRPr>
          </a:p>
          <a:p>
            <a:pPr indent="-504190" lvl="0" marL="514350" rtl="0" algn="l">
              <a:lnSpc>
                <a:spcPct val="100000"/>
              </a:lnSpc>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This application is used for reading either individual paragraphs or whole documents aloud</a:t>
            </a:r>
            <a:endParaRPr sz="2400">
              <a:solidFill>
                <a:srgbClr val="FFFFFF"/>
              </a:solidFill>
              <a:latin typeface="Times New Roman"/>
              <a:ea typeface="Times New Roman"/>
              <a:cs typeface="Times New Roman"/>
              <a:sym typeface="Times New Roman"/>
            </a:endParaRPr>
          </a:p>
          <a:p>
            <a:pPr indent="0" lvl="0" marL="365760" rtl="0" algn="l">
              <a:lnSpc>
                <a:spcPct val="100000"/>
              </a:lnSpc>
              <a:spcBef>
                <a:spcPts val="1600"/>
              </a:spcBef>
              <a:spcAft>
                <a:spcPts val="0"/>
              </a:spcAft>
              <a:buNone/>
            </a:pPr>
            <a:r>
              <a:t/>
            </a:r>
            <a:endParaRPr sz="24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80" name="Google Shape;8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1176975" y="446700"/>
            <a:ext cx="6842100" cy="669900"/>
          </a:xfrm>
          <a:prstGeom prst="rect">
            <a:avLst/>
          </a:prstGeom>
          <a:noFill/>
          <a:ln>
            <a:noFill/>
          </a:ln>
        </p:spPr>
        <p:txBody>
          <a:bodyPr anchorCtr="0" anchor="t" bIns="91425" lIns="91425" spcFirstLastPara="1" rIns="91425" wrap="square" tIns="91425">
            <a:noAutofit/>
          </a:bodyPr>
          <a:lstStyle/>
          <a:p>
            <a:pPr indent="457200" lvl="0" marL="9144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Problem Definition</a:t>
            </a:r>
            <a:endParaRPr i="1" sz="3600" u="sng">
              <a:latin typeface="Times New Roman"/>
              <a:ea typeface="Times New Roman"/>
              <a:cs typeface="Times New Roman"/>
              <a:sym typeface="Times New Roman"/>
            </a:endParaRPr>
          </a:p>
        </p:txBody>
      </p:sp>
      <p:sp>
        <p:nvSpPr>
          <p:cNvPr id="86" name="Google Shape;86;p16"/>
          <p:cNvSpPr txBox="1"/>
          <p:nvPr>
            <p:ph idx="1" type="body"/>
          </p:nvPr>
        </p:nvSpPr>
        <p:spPr>
          <a:xfrm>
            <a:off x="121200" y="1505700"/>
            <a:ext cx="8901600" cy="357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2400">
              <a:latin typeface="Source Code Pro"/>
              <a:ea typeface="Source Code Pro"/>
              <a:cs typeface="Source Code Pro"/>
              <a:sym typeface="Source Code Pro"/>
            </a:endParaRPr>
          </a:p>
          <a:p>
            <a:pPr indent="-381000" lvl="0" marL="457200" rtl="0" algn="l">
              <a:lnSpc>
                <a:spcPct val="115000"/>
              </a:lnSpc>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To create an Android application which converts text to speech  in different forms that can be </a:t>
            </a:r>
            <a:r>
              <a:rPr lang="en" sz="2400">
                <a:solidFill>
                  <a:srgbClr val="FFFFFF"/>
                </a:solidFill>
                <a:latin typeface="Times New Roman"/>
                <a:ea typeface="Times New Roman"/>
                <a:cs typeface="Times New Roman"/>
                <a:sym typeface="Times New Roman"/>
              </a:rPr>
              <a:t>efficiently</a:t>
            </a:r>
            <a:r>
              <a:rPr lang="en" sz="2400">
                <a:solidFill>
                  <a:srgbClr val="FFFFFF"/>
                </a:solidFill>
                <a:latin typeface="Times New Roman"/>
                <a:ea typeface="Times New Roman"/>
                <a:cs typeface="Times New Roman"/>
                <a:sym typeface="Times New Roman"/>
              </a:rPr>
              <a:t> used by  people.</a:t>
            </a:r>
            <a:endParaRPr sz="2400">
              <a:solidFill>
                <a:srgbClr val="FFFFFF"/>
              </a:solidFill>
              <a:latin typeface="Times New Roman"/>
              <a:ea typeface="Times New Roman"/>
              <a:cs typeface="Times New Roman"/>
              <a:sym typeface="Times New Roman"/>
            </a:endParaRPr>
          </a:p>
        </p:txBody>
      </p:sp>
      <p:sp>
        <p:nvSpPr>
          <p:cNvPr id="87" name="Google Shape;8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507950" y="135475"/>
            <a:ext cx="6960900" cy="5727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Existing System</a:t>
            </a:r>
            <a:endParaRPr i="1" sz="3600" u="sng">
              <a:latin typeface="Times New Roman"/>
              <a:ea typeface="Times New Roman"/>
              <a:cs typeface="Times New Roman"/>
              <a:sym typeface="Times New Roman"/>
            </a:endParaRPr>
          </a:p>
        </p:txBody>
      </p:sp>
      <p:sp>
        <p:nvSpPr>
          <p:cNvPr id="93" name="Google Shape;93;p17"/>
          <p:cNvSpPr txBox="1"/>
          <p:nvPr>
            <p:ph idx="1" type="body"/>
          </p:nvPr>
        </p:nvSpPr>
        <p:spPr>
          <a:xfrm>
            <a:off x="126950" y="771525"/>
            <a:ext cx="8901300" cy="4177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Manually typing a text, viewing notifications and any messages will be difficult when the user is busy</a:t>
            </a:r>
            <a:endParaRPr sz="2400">
              <a:solidFill>
                <a:srgbClr val="FFFFFF"/>
              </a:solidFill>
              <a:latin typeface="Times New Roman"/>
              <a:ea typeface="Times New Roman"/>
              <a:cs typeface="Times New Roman"/>
              <a:sym typeface="Times New Roman"/>
            </a:endParaRPr>
          </a:p>
          <a:p>
            <a:pPr indent="-381000" lvl="0" marL="457200" rtl="0" algn="l">
              <a:lnSpc>
                <a:spcPct val="100000"/>
              </a:lnSpc>
              <a:spcBef>
                <a:spcPts val="1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We have downloaded some of the related applications but they have bit difficult in use and disadvantages:</a:t>
            </a:r>
            <a:endParaRPr sz="2400">
              <a:solidFill>
                <a:srgbClr val="FFFFFF"/>
              </a:solidFill>
              <a:latin typeface="Times New Roman"/>
              <a:ea typeface="Times New Roman"/>
              <a:cs typeface="Times New Roman"/>
              <a:sym typeface="Times New Roman"/>
            </a:endParaRPr>
          </a:p>
          <a:p>
            <a:pPr indent="-381000" lvl="0" marL="1371600" rtl="0" algn="l">
              <a:lnSpc>
                <a:spcPct val="100000"/>
              </a:lnSpc>
              <a:spcBef>
                <a:spcPts val="1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TapTapSee</a:t>
            </a:r>
            <a:endParaRPr sz="2400">
              <a:solidFill>
                <a:srgbClr val="FFFFFF"/>
              </a:solidFill>
              <a:latin typeface="Times New Roman"/>
              <a:ea typeface="Times New Roman"/>
              <a:cs typeface="Times New Roman"/>
              <a:sym typeface="Times New Roman"/>
            </a:endParaRPr>
          </a:p>
          <a:p>
            <a:pPr indent="-381000" lvl="0" marL="1371600" rtl="0" algn="l">
              <a:lnSpc>
                <a:spcPct val="100000"/>
              </a:lnSpc>
              <a:spcBef>
                <a:spcPts val="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Envision AI</a:t>
            </a:r>
            <a:endParaRPr sz="2400">
              <a:solidFill>
                <a:srgbClr val="FFFFFF"/>
              </a:solidFill>
              <a:latin typeface="Times New Roman"/>
              <a:ea typeface="Times New Roman"/>
              <a:cs typeface="Times New Roman"/>
              <a:sym typeface="Times New Roman"/>
            </a:endParaRPr>
          </a:p>
          <a:p>
            <a:pPr indent="-381000" lvl="0" marL="1371600" rtl="0" algn="l">
              <a:lnSpc>
                <a:spcPct val="100000"/>
              </a:lnSpc>
              <a:spcBef>
                <a:spcPts val="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CamFind</a:t>
            </a:r>
            <a:endParaRPr sz="2400">
              <a:solidFill>
                <a:srgbClr val="FFFFFF"/>
              </a:solidFill>
              <a:latin typeface="Times New Roman"/>
              <a:ea typeface="Times New Roman"/>
              <a:cs typeface="Times New Roman"/>
              <a:sym typeface="Times New Roman"/>
            </a:endParaRPr>
          </a:p>
          <a:p>
            <a:pPr indent="-381000" lvl="0" marL="1371600" rtl="0" algn="l">
              <a:lnSpc>
                <a:spcPct val="100000"/>
              </a:lnSpc>
              <a:spcBef>
                <a:spcPts val="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Supersense</a:t>
            </a:r>
            <a:endParaRPr sz="2400">
              <a:solidFill>
                <a:srgbClr val="FFFFFF"/>
              </a:solidFill>
              <a:latin typeface="Times New Roman"/>
              <a:ea typeface="Times New Roman"/>
              <a:cs typeface="Times New Roman"/>
              <a:sym typeface="Times New Roman"/>
            </a:endParaRPr>
          </a:p>
          <a:p>
            <a:pPr indent="0" lvl="0" marL="914400" rtl="0" algn="l">
              <a:lnSpc>
                <a:spcPct val="115000"/>
              </a:lnSpc>
              <a:spcBef>
                <a:spcPts val="100"/>
              </a:spcBef>
              <a:spcAft>
                <a:spcPts val="1600"/>
              </a:spcAft>
              <a:buSzPts val="1800"/>
              <a:buNone/>
            </a:pPr>
            <a:r>
              <a:t/>
            </a:r>
            <a:endParaRPr/>
          </a:p>
        </p:txBody>
      </p:sp>
      <p:sp>
        <p:nvSpPr>
          <p:cNvPr id="94" name="Google Shape;9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235475"/>
            <a:ext cx="8368200" cy="908700"/>
          </a:xfrm>
          <a:prstGeom prst="rect">
            <a:avLst/>
          </a:prstGeom>
        </p:spPr>
        <p:txBody>
          <a:bodyPr anchorCtr="0" anchor="b" bIns="91425" lIns="91425" spcFirstLastPara="1" rIns="91425" wrap="square" tIns="91425">
            <a:noAutofit/>
          </a:bodyPr>
          <a:lstStyle/>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1828800" rtl="0" algn="l">
              <a:spcBef>
                <a:spcPts val="100"/>
              </a:spcBef>
              <a:spcAft>
                <a:spcPts val="0"/>
              </a:spcAft>
              <a:buNone/>
            </a:pPr>
            <a:r>
              <a:t/>
            </a:r>
            <a:endParaRPr i="1" u="sng">
              <a:latin typeface="Times New Roman"/>
              <a:ea typeface="Times New Roman"/>
              <a:cs typeface="Times New Roman"/>
              <a:sym typeface="Times New Roman"/>
            </a:endParaRPr>
          </a:p>
          <a:p>
            <a:pPr indent="457200" lvl="0" marL="2286000" rtl="0" algn="l">
              <a:spcBef>
                <a:spcPts val="100"/>
              </a:spcBef>
              <a:spcAft>
                <a:spcPts val="0"/>
              </a:spcAft>
              <a:buNone/>
            </a:pPr>
            <a:r>
              <a:rPr i="1" lang="en" u="sng">
                <a:latin typeface="Times New Roman"/>
                <a:ea typeface="Times New Roman"/>
                <a:cs typeface="Times New Roman"/>
                <a:sym typeface="Times New Roman"/>
              </a:rPr>
              <a:t>Proposed System</a:t>
            </a:r>
            <a:endParaRPr i="1" u="sng">
              <a:latin typeface="Times New Roman"/>
              <a:ea typeface="Times New Roman"/>
              <a:cs typeface="Times New Roman"/>
              <a:sym typeface="Times New Roman"/>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10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Text to speech conversion application will always run in the background and performs operations like reading notifications efficiently.</a:t>
            </a:r>
            <a:endParaRPr sz="2400">
              <a:latin typeface="Times New Roman"/>
              <a:ea typeface="Times New Roman"/>
              <a:cs typeface="Times New Roman"/>
              <a:sym typeface="Times New Roman"/>
            </a:endParaRPr>
          </a:p>
          <a:p>
            <a:pPr indent="-381000" lvl="0" marL="457200" rtl="0" algn="l">
              <a:lnSpc>
                <a:spcPct val="100000"/>
              </a:lnSpc>
              <a:spcBef>
                <a:spcPts val="100"/>
              </a:spcBef>
              <a:spcAft>
                <a:spcPts val="100"/>
              </a:spcAft>
              <a:buClr>
                <a:schemeClr val="dk1"/>
              </a:buClr>
              <a:buSzPts val="2400"/>
              <a:buFont typeface="Times New Roman"/>
              <a:buChar char="●"/>
            </a:pPr>
            <a:r>
              <a:rPr lang="en" sz="2400">
                <a:latin typeface="Times New Roman"/>
                <a:ea typeface="Times New Roman"/>
                <a:cs typeface="Times New Roman"/>
                <a:sym typeface="Times New Roman"/>
              </a:rPr>
              <a:t>Along with converting text to speech, this application also takes the image and recognises the text from the image.</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14013" y="192375"/>
            <a:ext cx="8690700" cy="632100"/>
          </a:xfrm>
          <a:prstGeom prst="rect">
            <a:avLst/>
          </a:prstGeom>
          <a:noFill/>
          <a:ln>
            <a:noFill/>
          </a:ln>
        </p:spPr>
        <p:txBody>
          <a:bodyPr anchorCtr="0" anchor="t" bIns="91425" lIns="91425" spcFirstLastPara="1" rIns="91425" wrap="square" tIns="91425">
            <a:noAutofit/>
          </a:bodyPr>
          <a:lstStyle/>
          <a:p>
            <a:pPr indent="0" lvl="0" marL="18288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Architecture Diagram</a:t>
            </a:r>
            <a:endParaRPr i="1" sz="3600" u="sng">
              <a:latin typeface="Times New Roman"/>
              <a:ea typeface="Times New Roman"/>
              <a:cs typeface="Times New Roman"/>
              <a:sym typeface="Times New Roman"/>
            </a:endParaRPr>
          </a:p>
        </p:txBody>
      </p:sp>
      <p:sp>
        <p:nvSpPr>
          <p:cNvPr id="107" name="Google Shape;107;p19"/>
          <p:cNvSpPr txBox="1"/>
          <p:nvPr>
            <p:ph idx="1" type="body"/>
          </p:nvPr>
        </p:nvSpPr>
        <p:spPr>
          <a:xfrm>
            <a:off x="187025" y="918274"/>
            <a:ext cx="8544600" cy="39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08" name="Google Shape;10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211500" y="1096850"/>
            <a:ext cx="8544600" cy="333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623400" y="166225"/>
            <a:ext cx="8520600" cy="572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3000"/>
              <a:buNone/>
            </a:pPr>
            <a:r>
              <a:rPr i="1" lang="en" sz="3600" u="sng">
                <a:latin typeface="Times New Roman"/>
                <a:ea typeface="Times New Roman"/>
                <a:cs typeface="Times New Roman"/>
                <a:sym typeface="Times New Roman"/>
              </a:rPr>
              <a:t>Modules</a:t>
            </a:r>
            <a:endParaRPr i="1" sz="3600" u="sng">
              <a:latin typeface="Times New Roman"/>
              <a:ea typeface="Times New Roman"/>
              <a:cs typeface="Times New Roman"/>
              <a:sym typeface="Times New Roman"/>
            </a:endParaRPr>
          </a:p>
        </p:txBody>
      </p:sp>
      <p:sp>
        <p:nvSpPr>
          <p:cNvPr id="115" name="Google Shape;115;p20"/>
          <p:cNvSpPr txBox="1"/>
          <p:nvPr>
            <p:ph idx="1" type="body"/>
          </p:nvPr>
        </p:nvSpPr>
        <p:spPr>
          <a:xfrm>
            <a:off x="156125" y="913975"/>
            <a:ext cx="8872200" cy="408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2400">
              <a:latin typeface="Times New Roman"/>
              <a:ea typeface="Times New Roman"/>
              <a:cs typeface="Times New Roman"/>
              <a:sym typeface="Times New Roman"/>
            </a:endParaRPr>
          </a:p>
          <a:p>
            <a:pPr indent="-381000" lvl="0" marL="457200" rtl="0" algn="l">
              <a:lnSpc>
                <a:spcPct val="115000"/>
              </a:lnSpc>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Text-to-speech synthesis (TTS)</a:t>
            </a:r>
            <a:endParaRPr sz="2400">
              <a:solidFill>
                <a:srgbClr val="FFFFFF"/>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Speech-to-text</a:t>
            </a:r>
            <a:endParaRPr sz="2400">
              <a:solidFill>
                <a:srgbClr val="FFFFFF"/>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File uploader</a:t>
            </a:r>
            <a:endParaRPr sz="2400">
              <a:solidFill>
                <a:srgbClr val="FFFFFF"/>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Image processing</a:t>
            </a:r>
            <a:endParaRPr sz="2400">
              <a:solidFill>
                <a:srgbClr val="FFFFFF"/>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Notification Reader</a:t>
            </a:r>
            <a:endParaRPr sz="2400">
              <a:solidFill>
                <a:srgbClr val="FFFFFF"/>
              </a:solidFill>
              <a:latin typeface="Times New Roman"/>
              <a:ea typeface="Times New Roman"/>
              <a:cs typeface="Times New Roman"/>
              <a:sym typeface="Times New Roman"/>
            </a:endParaRPr>
          </a:p>
        </p:txBody>
      </p:sp>
      <p:sp>
        <p:nvSpPr>
          <p:cNvPr id="116" name="Google Shape;1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42175" y="0"/>
            <a:ext cx="8520600" cy="5727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i="1" lang="en" sz="3600" u="sng">
                <a:latin typeface="Times New Roman"/>
                <a:ea typeface="Times New Roman"/>
                <a:cs typeface="Times New Roman"/>
                <a:sym typeface="Times New Roman"/>
              </a:rPr>
              <a:t>Implementation</a:t>
            </a:r>
            <a:endParaRPr i="1" sz="3600" u="sng">
              <a:latin typeface="Times New Roman"/>
              <a:ea typeface="Times New Roman"/>
              <a:cs typeface="Times New Roman"/>
              <a:sym typeface="Times New Roman"/>
            </a:endParaRPr>
          </a:p>
        </p:txBody>
      </p:sp>
      <p:sp>
        <p:nvSpPr>
          <p:cNvPr id="122" name="Google Shape;122;p21"/>
          <p:cNvSpPr txBox="1"/>
          <p:nvPr>
            <p:ph idx="1" type="body"/>
          </p:nvPr>
        </p:nvSpPr>
        <p:spPr>
          <a:xfrm>
            <a:off x="116425" y="788300"/>
            <a:ext cx="8972100" cy="402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Text To Speech: </a:t>
            </a:r>
            <a:r>
              <a:rPr lang="en" sz="2400">
                <a:solidFill>
                  <a:srgbClr val="FFFFFF"/>
                </a:solidFill>
                <a:latin typeface="Times New Roman"/>
                <a:ea typeface="Times New Roman"/>
                <a:cs typeface="Times New Roman"/>
                <a:sym typeface="Times New Roman"/>
              </a:rPr>
              <a:t>The import used in Text to Speech is</a:t>
            </a:r>
            <a:endParaRPr sz="24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rPr lang="en" sz="2400">
                <a:solidFill>
                  <a:srgbClr val="FFFFFF"/>
                </a:solidFill>
                <a:latin typeface="Times New Roman"/>
                <a:ea typeface="Times New Roman"/>
                <a:cs typeface="Times New Roman"/>
                <a:sym typeface="Times New Roman"/>
              </a:rPr>
              <a:t>“import android.speech.tts.TextToSpeech”</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t1=new TextToSpeech(getApplicationContext(), new TextToSpeech.OnInitListener() {</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public void onInit(int status) {</a:t>
            </a:r>
            <a:endParaRPr>
              <a:solidFill>
                <a:srgbClr val="FFFFFF"/>
              </a:solidFill>
              <a:latin typeface="Times New Roman"/>
              <a:ea typeface="Times New Roman"/>
              <a:cs typeface="Times New Roman"/>
              <a:sym typeface="Times New Roman"/>
            </a:endParaRPr>
          </a:p>
          <a:p>
            <a:pPr indent="0" lvl="0" marL="91440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if(status != TextToSpeech.ERROR) {</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t1.setLanguage(Locale.ENGLISH);</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