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25" r:id="rId1"/>
  </p:sldMasterIdLst>
  <p:notesMasterIdLst>
    <p:notesMasterId r:id="rId20"/>
  </p:notesMasterIdLst>
  <p:sldIdLst>
    <p:sldId id="256" r:id="rId2"/>
    <p:sldId id="257" r:id="rId3"/>
    <p:sldId id="258" r:id="rId4"/>
    <p:sldId id="259" r:id="rId5"/>
    <p:sldId id="260" r:id="rId6"/>
    <p:sldId id="269" r:id="rId7"/>
    <p:sldId id="262" r:id="rId8"/>
    <p:sldId id="271" r:id="rId9"/>
    <p:sldId id="272" r:id="rId10"/>
    <p:sldId id="275" r:id="rId11"/>
    <p:sldId id="273" r:id="rId12"/>
    <p:sldId id="276" r:id="rId13"/>
    <p:sldId id="274" r:id="rId14"/>
    <p:sldId id="277" r:id="rId15"/>
    <p:sldId id="278" r:id="rId16"/>
    <p:sldId id="264" r:id="rId17"/>
    <p:sldId id="265" r:id="rId18"/>
    <p:sldId id="270" r:id="rId19"/>
  </p:sldIdLst>
  <p:sldSz cx="9144000" cy="5143500" type="screen16x9"/>
  <p:notesSz cx="6858000" cy="9144000"/>
  <p:embeddedFontLst>
    <p:embeddedFont>
      <p:font typeface="Century Schoolbook" panose="02040604050505020304" pitchFamily="18" charset="0"/>
      <p:regular r:id="rId21"/>
      <p:bold r:id="rId22"/>
      <p:italic r:id="rId23"/>
      <p:boldItalic r:id="rId24"/>
    </p:embeddedFont>
    <p:embeddedFont>
      <p:font typeface="Lato" panose="020F0502020204030203" pitchFamily="34" charset="0"/>
      <p:regular r:id="rId25"/>
      <p:bold r:id="rId26"/>
      <p:italic r:id="rId27"/>
      <p:boldItalic r:id="rId28"/>
    </p:embeddedFont>
    <p:embeddedFont>
      <p:font typeface="Wingdings 2" panose="05020102010507070707" pitchFamily="18" charset="2"/>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00A025-C170-46B6-A7C2-5BB635403D9D}">
  <a:tblStyle styleId="{8000A025-C170-46B6-A7C2-5BB635403D9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9EF"/>
          </a:solidFill>
        </a:fill>
      </a:tcStyle>
    </a:wholeTbl>
    <a:band1H>
      <a:tcTxStyle/>
      <a:tcStyle>
        <a:tcBdr/>
        <a:fill>
          <a:solidFill>
            <a:srgbClr val="CAD0DE"/>
          </a:solidFill>
        </a:fill>
      </a:tcStyle>
    </a:band1H>
    <a:band2H>
      <a:tcTxStyle/>
      <a:tcStyle>
        <a:tcBdr/>
      </a:tcStyle>
    </a:band2H>
    <a:band1V>
      <a:tcTxStyle/>
      <a:tcStyle>
        <a:tcBdr/>
        <a:fill>
          <a:solidFill>
            <a:srgbClr val="CAD0D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228478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569214"/>
            <a:ext cx="7063740" cy="3031236"/>
          </a:xfrm>
        </p:spPr>
        <p:txBody>
          <a:bodyPr anchor="b">
            <a:normAutofit/>
          </a:bodyPr>
          <a:lstStyle>
            <a:lvl1pPr algn="l">
              <a:lnSpc>
                <a:spcPct val="85000"/>
              </a:lnSpc>
              <a:defRPr sz="5400" b="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3600450"/>
            <a:ext cx="7063740" cy="1268730"/>
          </a:xfrm>
        </p:spPr>
        <p:txBody>
          <a:bodyPr>
            <a:normAutofit/>
          </a:bodyPr>
          <a:lstStyle>
            <a:lvl1pPr marL="0" indent="0" algn="l">
              <a:buNone/>
              <a:defRPr sz="1650" spc="23" baseline="0">
                <a:solidFill>
                  <a:schemeClr val="tx1">
                    <a:lumMod val="75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5586B75A-687E-405C-8A0B-8D00578BA2C3}" type="datetimeFigureOut">
              <a:rPr lang="en-US" smtClean="0"/>
              <a:pPr/>
              <a:t>5/23/2020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Rectangle 10"/>
          <p:cNvSpPr/>
          <p:nvPr/>
        </p:nvSpPr>
        <p:spPr>
          <a:xfrm>
            <a:off x="8469630" y="0"/>
            <a:ext cx="685800" cy="51435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371128"/>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27619330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285750"/>
            <a:ext cx="1857375" cy="442317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285750"/>
            <a:ext cx="5800725" cy="44231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72948280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20" name="Google Shape;20;p3"/>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1" name="Google Shape;21;p3"/>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2" name="Google Shape;22;p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300927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90691652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569214"/>
            <a:ext cx="7063740" cy="3031236"/>
          </a:xfrm>
        </p:spPr>
        <p:txBody>
          <a:bodyPr anchor="b">
            <a:normAutofit/>
          </a:bodyPr>
          <a:lstStyle>
            <a:lvl1pPr>
              <a:lnSpc>
                <a:spcPct val="85000"/>
              </a:lnSpc>
              <a:defRPr sz="5400" b="0"/>
            </a:lvl1pPr>
          </a:lstStyle>
          <a:p>
            <a:r>
              <a:rPr lang="en-US"/>
              <a:t>Click to edit Master title style</a:t>
            </a:r>
            <a:endParaRPr lang="en-US" dirty="0"/>
          </a:p>
        </p:txBody>
      </p:sp>
      <p:sp>
        <p:nvSpPr>
          <p:cNvPr id="3" name="Text Placeholder 2"/>
          <p:cNvSpPr>
            <a:spLocks noGrp="1"/>
          </p:cNvSpPr>
          <p:nvPr>
            <p:ph type="body" idx="1"/>
          </p:nvPr>
        </p:nvSpPr>
        <p:spPr>
          <a:xfrm>
            <a:off x="946404" y="3600450"/>
            <a:ext cx="7063740" cy="1268730"/>
          </a:xfrm>
        </p:spPr>
        <p:txBody>
          <a:bodyPr anchor="t">
            <a:normAutofit/>
          </a:bodyPr>
          <a:lstStyle>
            <a:lvl1pPr marL="0" indent="0">
              <a:buNone/>
              <a:defRPr sz="1650" spc="23" baseline="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Rectangle 7"/>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631194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371600"/>
            <a:ext cx="3360420" cy="3263503"/>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371600"/>
            <a:ext cx="3360420" cy="3263503"/>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3976350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291205"/>
            <a:ext cx="3360420" cy="548640"/>
          </a:xfrm>
        </p:spPr>
        <p:txBody>
          <a:bodyPr anchor="b">
            <a:normAutofit/>
          </a:bodyPr>
          <a:lstStyle>
            <a:lvl1pPr marL="0" indent="0">
              <a:spcBef>
                <a:spcPts val="0"/>
              </a:spcBef>
              <a:buNone/>
              <a:defRPr sz="15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6404"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3"/>
          </p:nvPr>
        </p:nvSpPr>
        <p:spPr>
          <a:xfrm>
            <a:off x="4594860" y="1291205"/>
            <a:ext cx="3360420" cy="548640"/>
          </a:xfrm>
        </p:spPr>
        <p:txBody>
          <a:bodyPr anchor="b">
            <a:normAutofit/>
          </a:bodyPr>
          <a:lstStyle>
            <a:lvl1pPr marL="0" indent="0">
              <a:lnSpc>
                <a:spcPct val="95000"/>
              </a:lnSpc>
              <a:spcBef>
                <a:spcPts val="0"/>
              </a:spcBef>
              <a:buNone/>
              <a:defRPr lang="en-US" sz="1500" b="0" kern="1200" dirty="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500"/>
              </a:spcBef>
              <a:buFontTx/>
              <a:buNone/>
            </a:pPr>
            <a:r>
              <a:rPr lang="en-US"/>
              <a:t>Click to edit Master text styles</a:t>
            </a:r>
          </a:p>
        </p:txBody>
      </p:sp>
      <p:sp>
        <p:nvSpPr>
          <p:cNvPr id="6" name="Content Placeholder 5"/>
          <p:cNvSpPr>
            <a:spLocks noGrp="1"/>
          </p:cNvSpPr>
          <p:nvPr>
            <p:ph sz="quarter" idx="4"/>
          </p:nvPr>
        </p:nvSpPr>
        <p:spPr>
          <a:xfrm>
            <a:off x="4594860"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5/23/2020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23160852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5/23/2020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37922104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5/23/2020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590476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400300" cy="1200148"/>
          </a:xfrm>
        </p:spPr>
        <p:txBody>
          <a:bodyPr anchor="b">
            <a:normAutofit/>
          </a:bodyPr>
          <a:lstStyle>
            <a:lvl1pPr>
              <a:defRPr sz="2400" b="1" baseline="0"/>
            </a:lvl1pPr>
          </a:lstStyle>
          <a:p>
            <a:r>
              <a:rPr lang="en-US"/>
              <a:t>Click to edit Master title style</a:t>
            </a:r>
            <a:endParaRPr lang="en-US" dirty="0"/>
          </a:p>
        </p:txBody>
      </p:sp>
      <p:sp>
        <p:nvSpPr>
          <p:cNvPr id="3" name="Content Placeholder 2"/>
          <p:cNvSpPr>
            <a:spLocks noGrp="1"/>
          </p:cNvSpPr>
          <p:nvPr>
            <p:ph idx="1"/>
          </p:nvPr>
        </p:nvSpPr>
        <p:spPr>
          <a:xfrm>
            <a:off x="3378200" y="514350"/>
            <a:ext cx="4559300" cy="411480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1574801"/>
            <a:ext cx="2400300" cy="2857501"/>
          </a:xfrm>
        </p:spPr>
        <p:txBody>
          <a:bodyPr>
            <a:normAutofit/>
          </a:bodyPr>
          <a:lstStyle>
            <a:lvl1pPr marL="0" indent="0">
              <a:lnSpc>
                <a:spcPct val="114000"/>
              </a:lnSpc>
              <a:spcBef>
                <a:spcPts val="600"/>
              </a:spcBef>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66005451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29050"/>
            <a:ext cx="8469630" cy="13144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3943350"/>
            <a:ext cx="7486650" cy="685800"/>
          </a:xfrm>
        </p:spPr>
        <p:txBody>
          <a:bodyPr anchor="b">
            <a:normAutofit/>
          </a:bodyPr>
          <a:lstStyle>
            <a:lvl1pPr>
              <a:defRPr sz="2100" b="1">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384669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800" y="4581442"/>
            <a:ext cx="7486650" cy="447758"/>
          </a:xfrm>
        </p:spPr>
        <p:txBody>
          <a:bodyPr>
            <a:normAutofit/>
          </a:bodyPr>
          <a:lstStyle>
            <a:lvl1pPr marL="0" indent="0">
              <a:lnSpc>
                <a:spcPct val="100000"/>
              </a:lnSpc>
              <a:spcBef>
                <a:spcPts val="600"/>
              </a:spcBef>
              <a:buNone/>
              <a:defRPr sz="1050">
                <a:solidFill>
                  <a:schemeClr val="accent1">
                    <a:lumMod val="20000"/>
                    <a:lumOff val="8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97080269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69630" y="0"/>
            <a:ext cx="6858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196795"/>
            <a:ext cx="7269480" cy="1071697"/>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371600"/>
            <a:ext cx="6446520" cy="3263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8098157" y="748903"/>
            <a:ext cx="1428749" cy="273844"/>
          </a:xfrm>
          <a:prstGeom prst="rect">
            <a:avLst/>
          </a:prstGeom>
        </p:spPr>
        <p:txBody>
          <a:bodyPr vert="horz" lIns="91440" tIns="45720" rIns="91440" bIns="45720" rtlCol="0" anchor="ctr"/>
          <a:lstStyle>
            <a:lvl1pPr algn="r">
              <a:defRPr sz="825" b="0">
                <a:solidFill>
                  <a:schemeClr val="tx2">
                    <a:lumMod val="40000"/>
                    <a:lumOff val="60000"/>
                  </a:schemeClr>
                </a:solidFill>
              </a:defRPr>
            </a:lvl1pPr>
          </a:lstStyle>
          <a:p>
            <a:fld id="{5586B75A-687E-405C-8A0B-8D00578BA2C3}" type="datetimeFigureOut">
              <a:rPr lang="en-US" smtClean="0"/>
              <a:pPr/>
              <a:t>5/23/2020</a:t>
            </a:fld>
            <a:endParaRPr lang="en-US" dirty="0"/>
          </a:p>
        </p:txBody>
      </p:sp>
      <p:sp>
        <p:nvSpPr>
          <p:cNvPr id="5" name="Footer Placeholder 4"/>
          <p:cNvSpPr>
            <a:spLocks noGrp="1"/>
          </p:cNvSpPr>
          <p:nvPr>
            <p:ph type="ftr" sz="quarter" idx="3"/>
          </p:nvPr>
        </p:nvSpPr>
        <p:spPr>
          <a:xfrm rot="16200000">
            <a:off x="7469506" y="3034903"/>
            <a:ext cx="2686050" cy="273844"/>
          </a:xfrm>
          <a:prstGeom prst="rect">
            <a:avLst/>
          </a:prstGeom>
        </p:spPr>
        <p:txBody>
          <a:bodyPr vert="horz" lIns="91440" tIns="45720" rIns="91440" bIns="45720" rtlCol="0" anchor="ctr"/>
          <a:lstStyle>
            <a:lvl1pPr algn="l">
              <a:defRPr sz="825">
                <a:solidFill>
                  <a:schemeClr val="tx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8469630" y="4629150"/>
            <a:ext cx="685800" cy="445294"/>
          </a:xfrm>
          <a:prstGeom prst="rect">
            <a:avLst/>
          </a:prstGeom>
        </p:spPr>
        <p:txBody>
          <a:bodyPr vert="horz" lIns="45720" tIns="45720" rIns="45720" bIns="45720" rtlCol="0" anchor="ctr">
            <a:normAutofit/>
          </a:bodyPr>
          <a:lstStyle>
            <a:lvl1pPr algn="ctr">
              <a:defRPr sz="2700">
                <a:solidFill>
                  <a:schemeClr val="tx2">
                    <a:lumMod val="60000"/>
                    <a:lumOff val="40000"/>
                  </a:schemeClr>
                </a:solidFill>
                <a:latin typeface="+mj-lt"/>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00893500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hdr="0" ftr="0" dt="0"/>
  <p:txStyles>
    <p:titleStyle>
      <a:lvl1pPr algn="l" defTabSz="685800" rtl="0" eaLnBrk="1" latinLnBrk="0" hangingPunct="1">
        <a:lnSpc>
          <a:spcPct val="90000"/>
        </a:lnSpc>
        <a:spcBef>
          <a:spcPct val="0"/>
        </a:spcBef>
        <a:buNone/>
        <a:defRPr sz="3300" b="1" kern="1200" spc="-38" baseline="0">
          <a:solidFill>
            <a:schemeClr val="accent1"/>
          </a:solidFill>
          <a:latin typeface="+mj-lt"/>
          <a:ea typeface="+mj-ea"/>
          <a:cs typeface="+mj-cs"/>
        </a:defRPr>
      </a:lvl1pPr>
    </p:titleStyle>
    <p:bodyStyle>
      <a:lvl1pPr marL="137160" indent="-137160" algn="l" defTabSz="685800" rtl="0" eaLnBrk="1" latinLnBrk="0" hangingPunct="1">
        <a:lnSpc>
          <a:spcPct val="95000"/>
        </a:lnSpc>
        <a:spcBef>
          <a:spcPts val="1050"/>
        </a:spcBef>
        <a:spcAft>
          <a:spcPts val="150"/>
        </a:spcAft>
        <a:buClr>
          <a:schemeClr val="accent1"/>
        </a:buClr>
        <a:buSzPct val="80000"/>
        <a:buFont typeface="Arial" pitchFamily="34" charset="0"/>
        <a:buChar char="•"/>
        <a:defRPr sz="1500" kern="1200" spc="8" baseline="0">
          <a:solidFill>
            <a:schemeClr val="tx1">
              <a:lumMod val="65000"/>
              <a:lumOff val="35000"/>
            </a:schemeClr>
          </a:solidFill>
          <a:latin typeface="+mn-lt"/>
          <a:ea typeface="+mn-ea"/>
          <a:cs typeface="+mn-cs"/>
        </a:defRPr>
      </a:lvl1pPr>
      <a:lvl2pPr marL="34290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350" kern="1200">
          <a:solidFill>
            <a:schemeClr val="tx1">
              <a:lumMod val="65000"/>
              <a:lumOff val="35000"/>
            </a:schemeClr>
          </a:solidFill>
          <a:latin typeface="+mn-lt"/>
          <a:ea typeface="+mn-ea"/>
          <a:cs typeface="+mn-cs"/>
        </a:defRPr>
      </a:lvl2pPr>
      <a:lvl3pPr marL="54864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200" kern="1200">
          <a:solidFill>
            <a:schemeClr val="tx1">
              <a:lumMod val="65000"/>
              <a:lumOff val="35000"/>
            </a:schemeClr>
          </a:solidFill>
          <a:latin typeface="+mn-lt"/>
          <a:ea typeface="+mn-ea"/>
          <a:cs typeface="+mn-cs"/>
        </a:defRPr>
      </a:lvl3pPr>
      <a:lvl4pPr marL="75438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4pPr>
      <a:lvl5pPr marL="96012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5pPr>
      <a:lvl6pPr marL="120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142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165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187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379775" y="949035"/>
            <a:ext cx="8764225" cy="1960419"/>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2"/>
              </a:buClr>
              <a:buSzPts val="1100"/>
              <a:buFont typeface="Arial"/>
              <a:buNone/>
            </a:pPr>
            <a:r>
              <a:rPr lang="en" sz="3600" dirty="0"/>
              <a:t>Extracting And Analyzing</a:t>
            </a:r>
            <a:br>
              <a:rPr lang="en" sz="3600" dirty="0"/>
            </a:br>
            <a:r>
              <a:rPr lang="en" sz="3600" dirty="0"/>
              <a:t>Information In User-Support Conversations On Twitter</a:t>
            </a:r>
            <a:endParaRPr sz="3600" dirty="0"/>
          </a:p>
          <a:p>
            <a:pPr marL="0" lvl="0" indent="0" algn="ctr" rtl="0">
              <a:lnSpc>
                <a:spcPct val="100000"/>
              </a:lnSpc>
              <a:spcBef>
                <a:spcPts val="0"/>
              </a:spcBef>
              <a:spcAft>
                <a:spcPts val="0"/>
              </a:spcAft>
              <a:buSzPts val="4800"/>
              <a:buNone/>
            </a:pPr>
            <a:endParaRPr sz="3600" dirty="0"/>
          </a:p>
        </p:txBody>
      </p:sp>
      <p:sp>
        <p:nvSpPr>
          <p:cNvPr id="73" name="Google Shape;73;p13"/>
          <p:cNvSpPr txBox="1"/>
          <p:nvPr/>
        </p:nvSpPr>
        <p:spPr>
          <a:xfrm>
            <a:off x="524620" y="3200399"/>
            <a:ext cx="3084313" cy="13341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FFFFFF"/>
                </a:solidFill>
                <a:latin typeface="Arial"/>
                <a:ea typeface="Arial"/>
                <a:cs typeface="Arial"/>
                <a:sym typeface="Arial"/>
              </a:rPr>
              <a:t>Under the Guidance of</a:t>
            </a:r>
            <a:endParaRPr sz="1400" b="0" i="0" u="none" strike="noStrike" cap="none" dirty="0">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dk2"/>
              </a:buClr>
              <a:buSzPts val="1100"/>
              <a:buFont typeface="Arial"/>
              <a:buNone/>
            </a:pPr>
            <a:r>
              <a:rPr lang="en" dirty="0">
                <a:solidFill>
                  <a:srgbClr val="FFFFFF"/>
                </a:solidFill>
              </a:rPr>
              <a:t>D. </a:t>
            </a:r>
            <a:r>
              <a:rPr lang="en-IN" dirty="0">
                <a:solidFill>
                  <a:srgbClr val="FFFFFF"/>
                </a:solidFill>
              </a:rPr>
              <a:t>Sangeetha</a:t>
            </a:r>
          </a:p>
          <a:p>
            <a:pPr marL="0" marR="0" lvl="0" indent="0" algn="l" rtl="0">
              <a:lnSpc>
                <a:spcPct val="100000"/>
              </a:lnSpc>
              <a:spcBef>
                <a:spcPts val="0"/>
              </a:spcBef>
              <a:spcAft>
                <a:spcPts val="0"/>
              </a:spcAft>
              <a:buClr>
                <a:schemeClr val="dk2"/>
              </a:buClr>
              <a:buSzPts val="1100"/>
              <a:buFont typeface="Arial"/>
              <a:buNone/>
            </a:pPr>
            <a:r>
              <a:rPr lang="en" dirty="0">
                <a:solidFill>
                  <a:srgbClr val="FFFFFF"/>
                </a:solidFill>
              </a:rPr>
              <a:t>Assistant Professor</a:t>
            </a:r>
            <a:endParaRPr dirty="0">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dirty="0">
              <a:solidFill>
                <a:srgbClr val="FFFFFF"/>
              </a:solidFill>
            </a:endParaRPr>
          </a:p>
        </p:txBody>
      </p:sp>
      <p:sp>
        <p:nvSpPr>
          <p:cNvPr id="74" name="Google Shape;74;p13"/>
          <p:cNvSpPr txBox="1"/>
          <p:nvPr/>
        </p:nvSpPr>
        <p:spPr>
          <a:xfrm>
            <a:off x="4922874" y="3200399"/>
            <a:ext cx="3830643" cy="1509824"/>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FFFFFF"/>
                </a:solidFill>
                <a:latin typeface="Arial"/>
                <a:ea typeface="Arial"/>
                <a:cs typeface="Arial"/>
                <a:sym typeface="Arial"/>
              </a:rPr>
              <a:t>Team:18</a:t>
            </a:r>
            <a:endParaRPr sz="1400" b="0" i="0" u="none" strike="noStrike" cap="none" dirty="0">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FFFFFF"/>
                </a:solidFill>
              </a:rPr>
              <a:t>16WH1A1236</a:t>
            </a:r>
            <a:r>
              <a:rPr lang="en" sz="1400" b="0" i="0" u="none" strike="noStrike" cap="none" dirty="0">
                <a:solidFill>
                  <a:srgbClr val="FFFFFF"/>
                </a:solidFill>
                <a:latin typeface="Arial"/>
                <a:ea typeface="Arial"/>
                <a:cs typeface="Arial"/>
                <a:sym typeface="Arial"/>
              </a:rPr>
              <a:t> - </a:t>
            </a:r>
            <a:r>
              <a:rPr lang="en" dirty="0">
                <a:solidFill>
                  <a:srgbClr val="FFFFFF"/>
                </a:solidFill>
              </a:rPr>
              <a:t>P. Harshitha</a:t>
            </a:r>
            <a:endParaRPr dirty="0">
              <a:solidFill>
                <a:srgbClr val="FFFFFF"/>
              </a:solidFill>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FFFFFF"/>
                </a:solidFill>
              </a:rPr>
              <a:t>16WH1A1242 - N. Sai Charitha</a:t>
            </a:r>
            <a:endParaRPr dirty="0">
              <a:solidFill>
                <a:srgbClr val="FFFFFF"/>
              </a:solidFill>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FFFFFF"/>
                </a:solidFill>
              </a:rPr>
              <a:t>16WH1A1253 - R. Yamini</a:t>
            </a:r>
            <a:endParaRPr dirty="0">
              <a:solidFill>
                <a:srgbClr val="FFFFFF"/>
              </a:solidFill>
            </a:endParaRPr>
          </a:p>
        </p:txBody>
      </p:sp>
      <p:pic>
        <p:nvPicPr>
          <p:cNvPr id="75" name="Google Shape;75;p13"/>
          <p:cNvPicPr preferRelativeResize="0"/>
          <p:nvPr/>
        </p:nvPicPr>
        <p:blipFill rotWithShape="1">
          <a:blip r:embed="rId3">
            <a:alphaModFix/>
          </a:blip>
          <a:srcRect/>
          <a:stretch/>
        </p:blipFill>
        <p:spPr>
          <a:xfrm>
            <a:off x="379775" y="27708"/>
            <a:ext cx="828150" cy="9213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F8F8F6-3B53-4FD1-A5F0-BB001F30DA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pic>
        <p:nvPicPr>
          <p:cNvPr id="5" name="Picture 4">
            <a:extLst>
              <a:ext uri="{FF2B5EF4-FFF2-40B4-BE49-F238E27FC236}">
                <a16:creationId xmlns:a16="http://schemas.microsoft.com/office/drawing/2014/main" id="{35480295-EAA6-4BF8-848C-D06789166179}"/>
              </a:ext>
            </a:extLst>
          </p:cNvPr>
          <p:cNvPicPr>
            <a:picLocks noChangeAspect="1"/>
          </p:cNvPicPr>
          <p:nvPr/>
        </p:nvPicPr>
        <p:blipFill rotWithShape="1">
          <a:blip r:embed="rId2"/>
          <a:srcRect t="10317" r="42907" b="5301"/>
          <a:stretch/>
        </p:blipFill>
        <p:spPr>
          <a:xfrm>
            <a:off x="1269550" y="116759"/>
            <a:ext cx="5886161" cy="4338084"/>
          </a:xfrm>
          <a:prstGeom prst="rect">
            <a:avLst/>
          </a:prstGeom>
        </p:spPr>
      </p:pic>
      <p:sp>
        <p:nvSpPr>
          <p:cNvPr id="6" name="TextBox 5">
            <a:extLst>
              <a:ext uri="{FF2B5EF4-FFF2-40B4-BE49-F238E27FC236}">
                <a16:creationId xmlns:a16="http://schemas.microsoft.com/office/drawing/2014/main" id="{FF668AEC-DB7D-4957-AB29-B260C1C4C8D8}"/>
              </a:ext>
            </a:extLst>
          </p:cNvPr>
          <p:cNvSpPr txBox="1"/>
          <p:nvPr/>
        </p:nvSpPr>
        <p:spPr>
          <a:xfrm>
            <a:off x="2376377" y="4657409"/>
            <a:ext cx="4391246" cy="369332"/>
          </a:xfrm>
          <a:prstGeom prst="rect">
            <a:avLst/>
          </a:prstGeom>
          <a:noFill/>
        </p:spPr>
        <p:txBody>
          <a:bodyPr wrap="square" rtlCol="0">
            <a:spAutoFit/>
          </a:bodyPr>
          <a:lstStyle/>
          <a:p>
            <a:r>
              <a:rPr lang="en-IN" dirty="0"/>
              <a:t>Some of the intents for the chatbot</a:t>
            </a:r>
          </a:p>
        </p:txBody>
      </p:sp>
    </p:spTree>
    <p:extLst>
      <p:ext uri="{BB962C8B-B14F-4D97-AF65-F5344CB8AC3E}">
        <p14:creationId xmlns:p14="http://schemas.microsoft.com/office/powerpoint/2010/main" val="769928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4441EC-5E7F-4D52-A8FB-A4303DC4E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
        <p:nvSpPr>
          <p:cNvPr id="5" name="Slide Number Placeholder 3">
            <a:extLst>
              <a:ext uri="{FF2B5EF4-FFF2-40B4-BE49-F238E27FC236}">
                <a16:creationId xmlns:a16="http://schemas.microsoft.com/office/drawing/2014/main" id="{43E8A445-4149-4EAB-B888-3A8724D1BFC4}"/>
              </a:ext>
            </a:extLst>
          </p:cNvPr>
          <p:cNvSpPr txBox="1">
            <a:spLocks/>
          </p:cNvSpPr>
          <p:nvPr/>
        </p:nvSpPr>
        <p:spPr>
          <a:xfrm>
            <a:off x="8497999" y="4688759"/>
            <a:ext cx="548700" cy="393600"/>
          </a:xfrm>
          <a:prstGeom prst="rect">
            <a:avLst/>
          </a:prstGeom>
          <a:noFill/>
          <a:ln>
            <a:noFill/>
          </a:ln>
        </p:spPr>
        <p:txBody>
          <a:bodyPr spcFirstLastPara="1" vert="horz" wrap="square" lIns="91425" tIns="91425" rIns="91425" bIns="91425" rtlCol="0" anchor="ctr" anchorCtr="0">
            <a:noAutofit/>
          </a:bodyPr>
          <a:lstStyle>
            <a:defPPr>
              <a:defRPr lang="en-US"/>
            </a:defPPr>
            <a:lvl1pPr marL="0" marR="0" lvl="0"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1pPr>
            <a:lvl2pPr marL="0" marR="0" lvl="1"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2pPr>
            <a:lvl3pPr marL="0" marR="0" lvl="2"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3pPr>
            <a:lvl4pPr marL="0" marR="0" lvl="3"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4pPr>
            <a:lvl5pPr marL="0" marR="0" lvl="4"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5pPr>
            <a:lvl6pPr marL="0" marR="0" lvl="5"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6pPr>
            <a:lvl7pPr marL="0" marR="0" lvl="6"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7pPr>
            <a:lvl8pPr marL="0" marR="0" lvl="7"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8pPr>
            <a:lvl9pPr marL="0" marR="0" lvl="8"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9pPr>
          </a:lstStyle>
          <a:p>
            <a:fld id="{00000000-1234-1234-1234-123412341234}" type="slidenum">
              <a:rPr lang="en" smtClean="0"/>
              <a:pPr/>
              <a:t>11</a:t>
            </a:fld>
            <a:endParaRPr lang="en"/>
          </a:p>
        </p:txBody>
      </p:sp>
      <p:sp>
        <p:nvSpPr>
          <p:cNvPr id="6" name="Slide Number Placeholder 3">
            <a:extLst>
              <a:ext uri="{FF2B5EF4-FFF2-40B4-BE49-F238E27FC236}">
                <a16:creationId xmlns:a16="http://schemas.microsoft.com/office/drawing/2014/main" id="{5B1CA4E7-BE53-4AB8-8CB5-B430C1E51AF1}"/>
              </a:ext>
            </a:extLst>
          </p:cNvPr>
          <p:cNvSpPr txBox="1">
            <a:spLocks/>
          </p:cNvSpPr>
          <p:nvPr/>
        </p:nvSpPr>
        <p:spPr>
          <a:xfrm>
            <a:off x="8497999" y="4688759"/>
            <a:ext cx="548700" cy="393600"/>
          </a:xfrm>
          <a:prstGeom prst="rect">
            <a:avLst/>
          </a:prstGeom>
          <a:noFill/>
          <a:ln>
            <a:noFill/>
          </a:ln>
        </p:spPr>
        <p:txBody>
          <a:bodyPr spcFirstLastPara="1" vert="horz" wrap="square" lIns="91425" tIns="91425" rIns="91425" bIns="91425" rtlCol="0" anchor="ctr" anchorCtr="0">
            <a:noAutofit/>
          </a:bodyPr>
          <a:lstStyle>
            <a:defPPr>
              <a:defRPr lang="en-US"/>
            </a:defPPr>
            <a:lvl1pPr marL="0" marR="0" lvl="0"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1pPr>
            <a:lvl2pPr marL="0" marR="0" lvl="1"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2pPr>
            <a:lvl3pPr marL="0" marR="0" lvl="2"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3pPr>
            <a:lvl4pPr marL="0" marR="0" lvl="3"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4pPr>
            <a:lvl5pPr marL="0" marR="0" lvl="4"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5pPr>
            <a:lvl6pPr marL="0" marR="0" lvl="5"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6pPr>
            <a:lvl7pPr marL="0" marR="0" lvl="6"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7pPr>
            <a:lvl8pPr marL="0" marR="0" lvl="7"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8pPr>
            <a:lvl9pPr marL="0" marR="0" lvl="8"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9pPr>
          </a:lstStyle>
          <a:p>
            <a:fld id="{00000000-1234-1234-1234-123412341234}" type="slidenum">
              <a:rPr lang="en" smtClean="0"/>
              <a:pPr/>
              <a:t>11</a:t>
            </a:fld>
            <a:endParaRPr lang="en"/>
          </a:p>
        </p:txBody>
      </p:sp>
      <p:sp>
        <p:nvSpPr>
          <p:cNvPr id="7" name="Google Shape;94;p16">
            <a:extLst>
              <a:ext uri="{FF2B5EF4-FFF2-40B4-BE49-F238E27FC236}">
                <a16:creationId xmlns:a16="http://schemas.microsoft.com/office/drawing/2014/main" id="{B71DBC7E-0960-45CE-A924-2CDA119E93DB}"/>
              </a:ext>
            </a:extLst>
          </p:cNvPr>
          <p:cNvSpPr txBox="1">
            <a:spLocks noGrp="1"/>
          </p:cNvSpPr>
          <p:nvPr>
            <p:ph type="title"/>
          </p:nvPr>
        </p:nvSpPr>
        <p:spPr>
          <a:xfrm>
            <a:off x="850604" y="156262"/>
            <a:ext cx="6826103" cy="764488"/>
          </a:xfrm>
          <a:prstGeom prst="rect">
            <a:avLst/>
          </a:prstGeom>
          <a:noFill/>
          <a:ln>
            <a:noFill/>
          </a:ln>
        </p:spPr>
        <p:txBody>
          <a:bodyPr spcFirstLastPara="1" wrap="square" lIns="91425" tIns="91425" rIns="91425" bIns="91425" anchor="t" anchorCtr="0">
            <a:noAutofit/>
          </a:bodyPr>
          <a:lstStyle/>
          <a:p>
            <a:r>
              <a:rPr lang="en-IN" sz="2200" dirty="0"/>
              <a:t>Phase 2: </a:t>
            </a:r>
            <a:r>
              <a:rPr lang="en-US" sz="2400" dirty="0"/>
              <a:t>Bot creation</a:t>
            </a:r>
            <a:br>
              <a:rPr lang="en-US" sz="2400" dirty="0"/>
            </a:br>
            <a:r>
              <a:rPr lang="en-IN" sz="2200" dirty="0"/>
              <a:t> </a:t>
            </a:r>
            <a:endParaRPr sz="2200" dirty="0"/>
          </a:p>
        </p:txBody>
      </p:sp>
      <p:sp>
        <p:nvSpPr>
          <p:cNvPr id="8" name="Google Shape;95;p16">
            <a:extLst>
              <a:ext uri="{FF2B5EF4-FFF2-40B4-BE49-F238E27FC236}">
                <a16:creationId xmlns:a16="http://schemas.microsoft.com/office/drawing/2014/main" id="{54C3D6D6-6762-4F53-A158-F8AE98A43D32}"/>
              </a:ext>
            </a:extLst>
          </p:cNvPr>
          <p:cNvSpPr txBox="1">
            <a:spLocks noGrp="1"/>
          </p:cNvSpPr>
          <p:nvPr>
            <p:ph type="body" idx="1"/>
          </p:nvPr>
        </p:nvSpPr>
        <p:spPr>
          <a:xfrm>
            <a:off x="206295" y="1073888"/>
            <a:ext cx="8114719" cy="3913350"/>
          </a:xfrm>
          <a:prstGeom prst="rect">
            <a:avLst/>
          </a:prstGeom>
          <a:noFill/>
          <a:ln>
            <a:noFill/>
          </a:ln>
        </p:spPr>
        <p:txBody>
          <a:bodyPr spcFirstLastPara="1" wrap="square" lIns="91425" tIns="91425" rIns="91425" bIns="91425" anchor="t" anchorCtr="0">
            <a:noAutofit/>
          </a:bodyPr>
          <a:lstStyle/>
          <a:p>
            <a:pPr lvl="0" indent="-368300" algn="just">
              <a:lnSpc>
                <a:spcPct val="150000"/>
              </a:lnSpc>
              <a:buSzPts val="2200"/>
            </a:pPr>
            <a:endParaRPr lang="en-US" dirty="0"/>
          </a:p>
          <a:p>
            <a:pPr lvl="0" indent="-368300" algn="just">
              <a:lnSpc>
                <a:spcPct val="150000"/>
              </a:lnSpc>
              <a:buSzPts val="2200"/>
            </a:pPr>
            <a:r>
              <a:rPr lang="en-US" dirty="0"/>
              <a:t>We have created a twitter bot which replies to the tweet in which its is mentioned.</a:t>
            </a:r>
          </a:p>
          <a:p>
            <a:pPr lvl="0" indent="-368300" algn="just">
              <a:lnSpc>
                <a:spcPct val="150000"/>
              </a:lnSpc>
              <a:buSzPts val="2200"/>
            </a:pPr>
            <a:r>
              <a:rPr lang="en-US" dirty="0"/>
              <a:t>Libraries which are used for this bot are twit, and chatterbot which are used to build the bot.</a:t>
            </a:r>
          </a:p>
          <a:p>
            <a:pPr lvl="0" indent="-368300" algn="just">
              <a:lnSpc>
                <a:spcPct val="150000"/>
              </a:lnSpc>
              <a:buSzPts val="2200"/>
            </a:pPr>
            <a:r>
              <a:rPr lang="en-US" dirty="0"/>
              <a:t>With the help of the intents in JSON format and </a:t>
            </a:r>
            <a:r>
              <a:rPr lang="en-US" dirty="0" err="1"/>
              <a:t>LancasterStemmer</a:t>
            </a:r>
            <a:r>
              <a:rPr lang="en-US" dirty="0"/>
              <a:t> module in the NLTK library the will try to understand the data given by the user.</a:t>
            </a:r>
          </a:p>
          <a:p>
            <a:pPr marL="88900" lvl="0" indent="0" algn="just">
              <a:lnSpc>
                <a:spcPct val="150000"/>
              </a:lnSpc>
              <a:buSzPts val="2200"/>
              <a:buNone/>
            </a:pPr>
            <a:endParaRPr lang="en-US" dirty="0"/>
          </a:p>
        </p:txBody>
      </p:sp>
    </p:spTree>
    <p:extLst>
      <p:ext uri="{BB962C8B-B14F-4D97-AF65-F5344CB8AC3E}">
        <p14:creationId xmlns:p14="http://schemas.microsoft.com/office/powerpoint/2010/main" val="3084338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0AAD72-90F8-42E7-A7CB-700751C62D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pic>
        <p:nvPicPr>
          <p:cNvPr id="6" name="Picture 5">
            <a:extLst>
              <a:ext uri="{FF2B5EF4-FFF2-40B4-BE49-F238E27FC236}">
                <a16:creationId xmlns:a16="http://schemas.microsoft.com/office/drawing/2014/main" id="{19EAD8EA-1BB1-44D4-BC5B-2DF5E354A7BC}"/>
              </a:ext>
            </a:extLst>
          </p:cNvPr>
          <p:cNvPicPr>
            <a:picLocks noChangeAspect="1"/>
          </p:cNvPicPr>
          <p:nvPr/>
        </p:nvPicPr>
        <p:blipFill>
          <a:blip r:embed="rId2"/>
          <a:stretch>
            <a:fillRect/>
          </a:stretch>
        </p:blipFill>
        <p:spPr>
          <a:xfrm>
            <a:off x="1031359" y="0"/>
            <a:ext cx="2893219" cy="5143500"/>
          </a:xfrm>
          <a:prstGeom prst="rect">
            <a:avLst/>
          </a:prstGeom>
          <a:ln>
            <a:solidFill>
              <a:schemeClr val="accent1"/>
            </a:solidFill>
          </a:ln>
        </p:spPr>
      </p:pic>
      <p:sp>
        <p:nvSpPr>
          <p:cNvPr id="8" name="TextBox 7">
            <a:extLst>
              <a:ext uri="{FF2B5EF4-FFF2-40B4-BE49-F238E27FC236}">
                <a16:creationId xmlns:a16="http://schemas.microsoft.com/office/drawing/2014/main" id="{77413BFB-4FC5-4996-B11D-0FF8416D6C73}"/>
              </a:ext>
            </a:extLst>
          </p:cNvPr>
          <p:cNvSpPr txBox="1"/>
          <p:nvPr/>
        </p:nvSpPr>
        <p:spPr>
          <a:xfrm>
            <a:off x="4572000" y="2052084"/>
            <a:ext cx="3157870" cy="646331"/>
          </a:xfrm>
          <a:prstGeom prst="rect">
            <a:avLst/>
          </a:prstGeom>
          <a:noFill/>
        </p:spPr>
        <p:txBody>
          <a:bodyPr wrap="square" rtlCol="0">
            <a:spAutoFit/>
          </a:bodyPr>
          <a:lstStyle/>
          <a:p>
            <a:pPr algn="ctr"/>
            <a:r>
              <a:rPr lang="en-IN" dirty="0"/>
              <a:t>Bot replying to the mentioned tweets.</a:t>
            </a:r>
          </a:p>
        </p:txBody>
      </p:sp>
      <p:sp>
        <p:nvSpPr>
          <p:cNvPr id="2" name="TextBox 1">
            <a:extLst>
              <a:ext uri="{FF2B5EF4-FFF2-40B4-BE49-F238E27FC236}">
                <a16:creationId xmlns:a16="http://schemas.microsoft.com/office/drawing/2014/main" id="{3AC34718-E5F4-488C-BC95-A991DDA34419}"/>
              </a:ext>
            </a:extLst>
          </p:cNvPr>
          <p:cNvSpPr txBox="1"/>
          <p:nvPr/>
        </p:nvSpPr>
        <p:spPr>
          <a:xfrm>
            <a:off x="4401879" y="3125972"/>
            <a:ext cx="3710761" cy="923330"/>
          </a:xfrm>
          <a:prstGeom prst="rect">
            <a:avLst/>
          </a:prstGeom>
          <a:noFill/>
        </p:spPr>
        <p:txBody>
          <a:bodyPr wrap="square" rtlCol="0">
            <a:spAutoFit/>
          </a:bodyPr>
          <a:lstStyle/>
          <a:p>
            <a:pPr algn="ctr"/>
            <a:r>
              <a:rPr lang="en-IN" dirty="0"/>
              <a:t>To checkout: Tweet your queries with mention @</a:t>
            </a:r>
            <a:r>
              <a:rPr lang="en-IN" dirty="0" err="1"/>
              <a:t>BootsMajor</a:t>
            </a:r>
            <a:r>
              <a:rPr lang="en-IN" dirty="0"/>
              <a:t> and a #</a:t>
            </a:r>
            <a:r>
              <a:rPr lang="en-IN" dirty="0" err="1"/>
              <a:t>BootsMajor</a:t>
            </a:r>
            <a:endParaRPr lang="en-IN" dirty="0"/>
          </a:p>
        </p:txBody>
      </p:sp>
      <p:pic>
        <p:nvPicPr>
          <p:cNvPr id="1028" name="Picture 4" descr="Black Arrow Icon On White Background. Flat Style. Arrow Icon ...">
            <a:extLst>
              <a:ext uri="{FF2B5EF4-FFF2-40B4-BE49-F238E27FC236}">
                <a16:creationId xmlns:a16="http://schemas.microsoft.com/office/drawing/2014/main" id="{7FE1AFA8-BAAF-4917-BDA9-BFADC7BA5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187" y="3795823"/>
            <a:ext cx="1191237" cy="967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765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2FE1B5-229F-47F6-AB38-F5DFE8BDAD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
        <p:nvSpPr>
          <p:cNvPr id="5" name="Slide Number Placeholder 3">
            <a:extLst>
              <a:ext uri="{FF2B5EF4-FFF2-40B4-BE49-F238E27FC236}">
                <a16:creationId xmlns:a16="http://schemas.microsoft.com/office/drawing/2014/main" id="{1948EA30-A638-4513-B3FA-9EF7B37982FC}"/>
              </a:ext>
            </a:extLst>
          </p:cNvPr>
          <p:cNvSpPr txBox="1">
            <a:spLocks/>
          </p:cNvSpPr>
          <p:nvPr/>
        </p:nvSpPr>
        <p:spPr>
          <a:xfrm>
            <a:off x="8497999" y="4688759"/>
            <a:ext cx="548700" cy="393600"/>
          </a:xfrm>
          <a:prstGeom prst="rect">
            <a:avLst/>
          </a:prstGeom>
          <a:noFill/>
          <a:ln>
            <a:noFill/>
          </a:ln>
        </p:spPr>
        <p:txBody>
          <a:bodyPr spcFirstLastPara="1" vert="horz" wrap="square" lIns="91425" tIns="91425" rIns="91425" bIns="91425" rtlCol="0" anchor="ctr" anchorCtr="0">
            <a:noAutofit/>
          </a:bodyPr>
          <a:lstStyle>
            <a:defPPr>
              <a:defRPr lang="en-US"/>
            </a:defPPr>
            <a:lvl1pPr marL="0" marR="0" lvl="0"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1pPr>
            <a:lvl2pPr marL="0" marR="0" lvl="1"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2pPr>
            <a:lvl3pPr marL="0" marR="0" lvl="2"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3pPr>
            <a:lvl4pPr marL="0" marR="0" lvl="3"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4pPr>
            <a:lvl5pPr marL="0" marR="0" lvl="4"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5pPr>
            <a:lvl6pPr marL="0" marR="0" lvl="5"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6pPr>
            <a:lvl7pPr marL="0" marR="0" lvl="6"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7pPr>
            <a:lvl8pPr marL="0" marR="0" lvl="7"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8pPr>
            <a:lvl9pPr marL="0" marR="0" lvl="8"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9pPr>
          </a:lstStyle>
          <a:p>
            <a:fld id="{00000000-1234-1234-1234-123412341234}" type="slidenum">
              <a:rPr lang="en" smtClean="0"/>
              <a:pPr/>
              <a:t>13</a:t>
            </a:fld>
            <a:endParaRPr lang="en"/>
          </a:p>
        </p:txBody>
      </p:sp>
      <p:sp>
        <p:nvSpPr>
          <p:cNvPr id="6" name="Slide Number Placeholder 3">
            <a:extLst>
              <a:ext uri="{FF2B5EF4-FFF2-40B4-BE49-F238E27FC236}">
                <a16:creationId xmlns:a16="http://schemas.microsoft.com/office/drawing/2014/main" id="{A0882805-F0F6-4DFD-80AB-D8831ADC475B}"/>
              </a:ext>
            </a:extLst>
          </p:cNvPr>
          <p:cNvSpPr txBox="1">
            <a:spLocks/>
          </p:cNvSpPr>
          <p:nvPr/>
        </p:nvSpPr>
        <p:spPr>
          <a:xfrm>
            <a:off x="8497999" y="4688759"/>
            <a:ext cx="548700" cy="393600"/>
          </a:xfrm>
          <a:prstGeom prst="rect">
            <a:avLst/>
          </a:prstGeom>
          <a:noFill/>
          <a:ln>
            <a:noFill/>
          </a:ln>
        </p:spPr>
        <p:txBody>
          <a:bodyPr spcFirstLastPara="1" vert="horz" wrap="square" lIns="91425" tIns="91425" rIns="91425" bIns="91425" rtlCol="0" anchor="ctr" anchorCtr="0">
            <a:noAutofit/>
          </a:bodyPr>
          <a:lstStyle>
            <a:defPPr>
              <a:defRPr lang="en-US"/>
            </a:defPPr>
            <a:lvl1pPr marL="0" marR="0" lvl="0"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1pPr>
            <a:lvl2pPr marL="0" marR="0" lvl="1"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2pPr>
            <a:lvl3pPr marL="0" marR="0" lvl="2"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3pPr>
            <a:lvl4pPr marL="0" marR="0" lvl="3"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4pPr>
            <a:lvl5pPr marL="0" marR="0" lvl="4"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5pPr>
            <a:lvl6pPr marL="0" marR="0" lvl="5"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6pPr>
            <a:lvl7pPr marL="0" marR="0" lvl="6"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7pPr>
            <a:lvl8pPr marL="0" marR="0" lvl="7"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8pPr>
            <a:lvl9pPr marL="0" marR="0" lvl="8"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9pPr>
          </a:lstStyle>
          <a:p>
            <a:fld id="{00000000-1234-1234-1234-123412341234}" type="slidenum">
              <a:rPr lang="en" smtClean="0"/>
              <a:pPr/>
              <a:t>13</a:t>
            </a:fld>
            <a:endParaRPr lang="en"/>
          </a:p>
        </p:txBody>
      </p:sp>
      <p:sp>
        <p:nvSpPr>
          <p:cNvPr id="7" name="Slide Number Placeholder 3">
            <a:extLst>
              <a:ext uri="{FF2B5EF4-FFF2-40B4-BE49-F238E27FC236}">
                <a16:creationId xmlns:a16="http://schemas.microsoft.com/office/drawing/2014/main" id="{DB1674D8-A960-4D3C-B1AE-DA493FA086E5}"/>
              </a:ext>
            </a:extLst>
          </p:cNvPr>
          <p:cNvSpPr txBox="1">
            <a:spLocks/>
          </p:cNvSpPr>
          <p:nvPr/>
        </p:nvSpPr>
        <p:spPr>
          <a:xfrm>
            <a:off x="8497999" y="4688759"/>
            <a:ext cx="548700" cy="393600"/>
          </a:xfrm>
          <a:prstGeom prst="rect">
            <a:avLst/>
          </a:prstGeom>
          <a:noFill/>
          <a:ln>
            <a:noFill/>
          </a:ln>
        </p:spPr>
        <p:txBody>
          <a:bodyPr spcFirstLastPara="1" vert="horz" wrap="square" lIns="91425" tIns="91425" rIns="91425" bIns="91425" rtlCol="0" anchor="ctr" anchorCtr="0">
            <a:noAutofit/>
          </a:bodyPr>
          <a:lstStyle>
            <a:defPPr>
              <a:defRPr lang="en-US"/>
            </a:defPPr>
            <a:lvl1pPr marL="0" marR="0" lvl="0"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1pPr>
            <a:lvl2pPr marL="0" marR="0" lvl="1"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2pPr>
            <a:lvl3pPr marL="0" marR="0" lvl="2"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3pPr>
            <a:lvl4pPr marL="0" marR="0" lvl="3"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4pPr>
            <a:lvl5pPr marL="0" marR="0" lvl="4"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5pPr>
            <a:lvl6pPr marL="0" marR="0" lvl="5"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6pPr>
            <a:lvl7pPr marL="0" marR="0" lvl="6"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7pPr>
            <a:lvl8pPr marL="0" marR="0" lvl="7"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8pPr>
            <a:lvl9pPr marL="0" marR="0" lvl="8"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9pPr>
          </a:lstStyle>
          <a:p>
            <a:fld id="{00000000-1234-1234-1234-123412341234}" type="slidenum">
              <a:rPr lang="en" smtClean="0"/>
              <a:pPr/>
              <a:t>13</a:t>
            </a:fld>
            <a:endParaRPr lang="en"/>
          </a:p>
        </p:txBody>
      </p:sp>
      <p:sp>
        <p:nvSpPr>
          <p:cNvPr id="8" name="Google Shape;94;p16">
            <a:extLst>
              <a:ext uri="{FF2B5EF4-FFF2-40B4-BE49-F238E27FC236}">
                <a16:creationId xmlns:a16="http://schemas.microsoft.com/office/drawing/2014/main" id="{D6440836-05AA-4D44-9CA9-08BF011A4D0E}"/>
              </a:ext>
            </a:extLst>
          </p:cNvPr>
          <p:cNvSpPr txBox="1">
            <a:spLocks noGrp="1"/>
          </p:cNvSpPr>
          <p:nvPr>
            <p:ph type="title"/>
          </p:nvPr>
        </p:nvSpPr>
        <p:spPr>
          <a:xfrm>
            <a:off x="850604" y="156262"/>
            <a:ext cx="6826103" cy="764488"/>
          </a:xfrm>
          <a:prstGeom prst="rect">
            <a:avLst/>
          </a:prstGeom>
          <a:noFill/>
          <a:ln>
            <a:noFill/>
          </a:ln>
        </p:spPr>
        <p:txBody>
          <a:bodyPr spcFirstLastPara="1" wrap="square" lIns="91425" tIns="91425" rIns="91425" bIns="91425" anchor="t" anchorCtr="0">
            <a:noAutofit/>
          </a:bodyPr>
          <a:lstStyle/>
          <a:p>
            <a:r>
              <a:rPr lang="en-IN" sz="2200" dirty="0"/>
              <a:t>Phase 3: </a:t>
            </a:r>
            <a:r>
              <a:rPr lang="en-US" sz="2400" dirty="0"/>
              <a:t>Final generation of the report</a:t>
            </a:r>
            <a:br>
              <a:rPr lang="en-US" sz="2400" dirty="0"/>
            </a:br>
            <a:br>
              <a:rPr lang="en-US" sz="2400" dirty="0"/>
            </a:br>
            <a:r>
              <a:rPr lang="en-IN" sz="2200" dirty="0"/>
              <a:t> </a:t>
            </a:r>
            <a:endParaRPr sz="2200" dirty="0"/>
          </a:p>
        </p:txBody>
      </p:sp>
      <p:sp>
        <p:nvSpPr>
          <p:cNvPr id="9" name="Google Shape;95;p16">
            <a:extLst>
              <a:ext uri="{FF2B5EF4-FFF2-40B4-BE49-F238E27FC236}">
                <a16:creationId xmlns:a16="http://schemas.microsoft.com/office/drawing/2014/main" id="{34C229FF-6236-4E69-92CD-D23413814D1C}"/>
              </a:ext>
            </a:extLst>
          </p:cNvPr>
          <p:cNvSpPr txBox="1">
            <a:spLocks noGrp="1"/>
          </p:cNvSpPr>
          <p:nvPr>
            <p:ph type="body" idx="1"/>
          </p:nvPr>
        </p:nvSpPr>
        <p:spPr>
          <a:xfrm>
            <a:off x="206295" y="1073888"/>
            <a:ext cx="8114719" cy="3913350"/>
          </a:xfrm>
          <a:prstGeom prst="rect">
            <a:avLst/>
          </a:prstGeom>
          <a:noFill/>
          <a:ln>
            <a:noFill/>
          </a:ln>
        </p:spPr>
        <p:txBody>
          <a:bodyPr spcFirstLastPara="1" wrap="square" lIns="91425" tIns="91425" rIns="91425" bIns="91425" anchor="t" anchorCtr="0">
            <a:noAutofit/>
          </a:bodyPr>
          <a:lstStyle/>
          <a:p>
            <a:pPr lvl="0" indent="-368300" algn="just">
              <a:lnSpc>
                <a:spcPct val="150000"/>
              </a:lnSpc>
              <a:buSzPts val="2200"/>
            </a:pPr>
            <a:endParaRPr lang="en-US" dirty="0"/>
          </a:p>
          <a:p>
            <a:pPr indent="-368300" algn="just">
              <a:lnSpc>
                <a:spcPct val="150000"/>
              </a:lnSpc>
              <a:buSzPts val="2200"/>
            </a:pPr>
            <a:r>
              <a:rPr lang="en-US" dirty="0"/>
              <a:t>This is phase we will be extracting the tweets for the twitter with the help of the API from the respective support account.</a:t>
            </a:r>
          </a:p>
          <a:p>
            <a:pPr indent="-368300" algn="just">
              <a:lnSpc>
                <a:spcPct val="150000"/>
              </a:lnSpc>
              <a:buSzPts val="2200"/>
            </a:pPr>
            <a:r>
              <a:rPr lang="en-US" dirty="0"/>
              <a:t>These tweets will then be classified into different categories like rating, feature recommendation and bug reports.</a:t>
            </a:r>
          </a:p>
          <a:p>
            <a:pPr indent="-368300" algn="just">
              <a:lnSpc>
                <a:spcPct val="150000"/>
              </a:lnSpc>
              <a:buSzPts val="2200"/>
            </a:pPr>
            <a:r>
              <a:rPr lang="en-US" dirty="0"/>
              <a:t>The tweets which are extracted will be considered as the raw bug report.</a:t>
            </a:r>
          </a:p>
          <a:p>
            <a:pPr indent="-368300" algn="just">
              <a:lnSpc>
                <a:spcPct val="150000"/>
              </a:lnSpc>
              <a:buSzPts val="2200"/>
            </a:pPr>
            <a:r>
              <a:rPr lang="en-US" dirty="0"/>
              <a:t>We will tokenize the user feedback and retrieve the context items from the text and build the final report with context items and the text from the tweets to the issue tracker.</a:t>
            </a:r>
          </a:p>
        </p:txBody>
      </p:sp>
    </p:spTree>
    <p:extLst>
      <p:ext uri="{BB962C8B-B14F-4D97-AF65-F5344CB8AC3E}">
        <p14:creationId xmlns:p14="http://schemas.microsoft.com/office/powerpoint/2010/main" val="1584005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F6B8AE-DF8D-4D75-A586-95B547D012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pic>
        <p:nvPicPr>
          <p:cNvPr id="5" name="Picture 4">
            <a:extLst>
              <a:ext uri="{FF2B5EF4-FFF2-40B4-BE49-F238E27FC236}">
                <a16:creationId xmlns:a16="http://schemas.microsoft.com/office/drawing/2014/main" id="{201D9305-AACE-431E-A6FC-F594C2D9A1B3}"/>
              </a:ext>
            </a:extLst>
          </p:cNvPr>
          <p:cNvPicPr>
            <a:picLocks noChangeAspect="1"/>
          </p:cNvPicPr>
          <p:nvPr/>
        </p:nvPicPr>
        <p:blipFill rotWithShape="1">
          <a:blip r:embed="rId2"/>
          <a:srcRect l="2093" t="9076" b="8821"/>
          <a:stretch/>
        </p:blipFill>
        <p:spPr>
          <a:xfrm>
            <a:off x="94085" y="61141"/>
            <a:ext cx="8952614" cy="4220926"/>
          </a:xfrm>
          <a:prstGeom prst="rect">
            <a:avLst/>
          </a:prstGeom>
        </p:spPr>
      </p:pic>
      <p:sp>
        <p:nvSpPr>
          <p:cNvPr id="6" name="TextBox 5">
            <a:extLst>
              <a:ext uri="{FF2B5EF4-FFF2-40B4-BE49-F238E27FC236}">
                <a16:creationId xmlns:a16="http://schemas.microsoft.com/office/drawing/2014/main" id="{7290B6A5-9041-46BC-A0BF-D81F7950558B}"/>
              </a:ext>
            </a:extLst>
          </p:cNvPr>
          <p:cNvSpPr txBox="1"/>
          <p:nvPr/>
        </p:nvSpPr>
        <p:spPr>
          <a:xfrm>
            <a:off x="988828" y="4365593"/>
            <a:ext cx="6655981" cy="646331"/>
          </a:xfrm>
          <a:prstGeom prst="rect">
            <a:avLst/>
          </a:prstGeom>
          <a:noFill/>
        </p:spPr>
        <p:txBody>
          <a:bodyPr wrap="square" rtlCol="0">
            <a:spAutoFit/>
          </a:bodyPr>
          <a:lstStyle/>
          <a:p>
            <a:pPr algn="ctr"/>
            <a:r>
              <a:rPr lang="en-IN" dirty="0"/>
              <a:t>JSON data which is extracted from the support account. This data is considered to be a raw data</a:t>
            </a:r>
          </a:p>
        </p:txBody>
      </p:sp>
    </p:spTree>
    <p:extLst>
      <p:ext uri="{BB962C8B-B14F-4D97-AF65-F5344CB8AC3E}">
        <p14:creationId xmlns:p14="http://schemas.microsoft.com/office/powerpoint/2010/main" val="230750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6A73-3A7B-423C-9565-0B758B043EF9}"/>
              </a:ext>
            </a:extLst>
          </p:cNvPr>
          <p:cNvSpPr>
            <a:spLocks noGrp="1"/>
          </p:cNvSpPr>
          <p:nvPr>
            <p:ph type="title"/>
          </p:nvPr>
        </p:nvSpPr>
        <p:spPr>
          <a:xfrm>
            <a:off x="146148" y="138223"/>
            <a:ext cx="6321600" cy="635400"/>
          </a:xfrm>
        </p:spPr>
        <p:txBody>
          <a:bodyPr/>
          <a:lstStyle/>
          <a:p>
            <a:r>
              <a:rPr lang="en-IN" dirty="0"/>
              <a:t>Conclusion and future scope</a:t>
            </a:r>
          </a:p>
        </p:txBody>
      </p:sp>
      <p:sp>
        <p:nvSpPr>
          <p:cNvPr id="3" name="Text Placeholder 2">
            <a:extLst>
              <a:ext uri="{FF2B5EF4-FFF2-40B4-BE49-F238E27FC236}">
                <a16:creationId xmlns:a16="http://schemas.microsoft.com/office/drawing/2014/main" id="{518DD6EA-6F7A-402F-94FF-A08B3F3A3D90}"/>
              </a:ext>
            </a:extLst>
          </p:cNvPr>
          <p:cNvSpPr>
            <a:spLocks noGrp="1"/>
          </p:cNvSpPr>
          <p:nvPr>
            <p:ph type="body" idx="1"/>
          </p:nvPr>
        </p:nvSpPr>
        <p:spPr>
          <a:xfrm>
            <a:off x="262335" y="1070549"/>
            <a:ext cx="7956632" cy="3831059"/>
          </a:xfrm>
        </p:spPr>
        <p:txBody>
          <a:bodyPr/>
          <a:lstStyle/>
          <a:p>
            <a:pPr marL="114300" indent="0">
              <a:buNone/>
            </a:pPr>
            <a:endParaRPr lang="en-US" dirty="0"/>
          </a:p>
          <a:p>
            <a:r>
              <a:rPr lang="en-US" dirty="0"/>
              <a:t>Conclusion</a:t>
            </a:r>
          </a:p>
          <a:p>
            <a:pPr marL="114300" indent="0">
              <a:buNone/>
            </a:pPr>
            <a:r>
              <a:rPr lang="en-US" dirty="0"/>
              <a:t>Despite built-in options to report issues in a structured manner, users continue to share a large amount of unstructured, informal feedback on software products via social media. So we have come up with this chat-bot approach in order to auto populate the issue trackers.</a:t>
            </a:r>
          </a:p>
          <a:p>
            <a:pPr marL="114300" indent="0">
              <a:buNone/>
            </a:pPr>
            <a:endParaRPr lang="en-US" dirty="0"/>
          </a:p>
          <a:p>
            <a:r>
              <a:rPr lang="en-IN" dirty="0"/>
              <a:t>Future scope</a:t>
            </a:r>
          </a:p>
          <a:p>
            <a:pPr marL="114300" indent="0">
              <a:buNone/>
            </a:pPr>
            <a:r>
              <a:rPr lang="en-IN" dirty="0"/>
              <a:t>In the future we will try to solve the compatibility issues and make the flow of the system even more smooth and easy.</a:t>
            </a:r>
          </a:p>
        </p:txBody>
      </p:sp>
      <p:sp>
        <p:nvSpPr>
          <p:cNvPr id="4" name="Slide Number Placeholder 3">
            <a:extLst>
              <a:ext uri="{FF2B5EF4-FFF2-40B4-BE49-F238E27FC236}">
                <a16:creationId xmlns:a16="http://schemas.microsoft.com/office/drawing/2014/main" id="{7F6FE10C-AEE8-4841-8C06-1EB9CDFEF8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Tree>
    <p:extLst>
      <p:ext uri="{BB962C8B-B14F-4D97-AF65-F5344CB8AC3E}">
        <p14:creationId xmlns:p14="http://schemas.microsoft.com/office/powerpoint/2010/main" val="3624766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668431" y="125677"/>
            <a:ext cx="222716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000" dirty="0"/>
              <a:t>Action Plan</a:t>
            </a:r>
            <a:endParaRPr sz="2000" dirty="0"/>
          </a:p>
        </p:txBody>
      </p:sp>
      <p:sp>
        <p:nvSpPr>
          <p:cNvPr id="130" name="Google Shape;130;p21"/>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16</a:t>
            </a:fld>
            <a:endParaRPr/>
          </a:p>
        </p:txBody>
      </p:sp>
      <p:graphicFrame>
        <p:nvGraphicFramePr>
          <p:cNvPr id="131" name="Google Shape;131;p21"/>
          <p:cNvGraphicFramePr/>
          <p:nvPr>
            <p:extLst>
              <p:ext uri="{D42A27DB-BD31-4B8C-83A1-F6EECF244321}">
                <p14:modId xmlns:p14="http://schemas.microsoft.com/office/powerpoint/2010/main" val="127487528"/>
              </p:ext>
            </p:extLst>
          </p:nvPr>
        </p:nvGraphicFramePr>
        <p:xfrm>
          <a:off x="1260763" y="1262859"/>
          <a:ext cx="6096000" cy="3506520"/>
        </p:xfrm>
        <a:graphic>
          <a:graphicData uri="http://schemas.openxmlformats.org/drawingml/2006/table">
            <a:tbl>
              <a:tblPr firstRow="1" bandRow="1">
                <a:noFill/>
                <a:tableStyleId>{8000A025-C170-46B6-A7C2-5BB635403D9D}</a:tableStyleId>
              </a:tblPr>
              <a:tblGrid>
                <a:gridCol w="2064325">
                  <a:extLst>
                    <a:ext uri="{9D8B030D-6E8A-4147-A177-3AD203B41FA5}">
                      <a16:colId xmlns:a16="http://schemas.microsoft.com/office/drawing/2014/main" val="20000"/>
                    </a:ext>
                  </a:extLst>
                </a:gridCol>
                <a:gridCol w="1856500">
                  <a:extLst>
                    <a:ext uri="{9D8B030D-6E8A-4147-A177-3AD203B41FA5}">
                      <a16:colId xmlns:a16="http://schemas.microsoft.com/office/drawing/2014/main" val="20001"/>
                    </a:ext>
                  </a:extLst>
                </a:gridCol>
                <a:gridCol w="2175175">
                  <a:extLst>
                    <a:ext uri="{9D8B030D-6E8A-4147-A177-3AD203B41FA5}">
                      <a16:colId xmlns:a16="http://schemas.microsoft.com/office/drawing/2014/main" val="20002"/>
                    </a:ext>
                  </a:extLst>
                </a:gridCol>
              </a:tblGrid>
              <a:tr h="626100">
                <a:tc>
                  <a:txBody>
                    <a:bodyPr/>
                    <a:lstStyle/>
                    <a:p>
                      <a:pPr marL="0" marR="0" lvl="0" indent="0" algn="ctr" rtl="0">
                        <a:lnSpc>
                          <a:spcPct val="100000"/>
                        </a:lnSpc>
                        <a:spcBef>
                          <a:spcPts val="0"/>
                        </a:spcBef>
                        <a:spcAft>
                          <a:spcPts val="0"/>
                        </a:spcAft>
                        <a:buNone/>
                      </a:pPr>
                      <a:r>
                        <a:rPr lang="en" sz="1400" u="none" strike="noStrike" cap="none" dirty="0"/>
                        <a:t>Module Information </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Status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Time required to Complete</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 sz="1400" u="none" strike="noStrike" cap="none">
                          <a:solidFill>
                            <a:schemeClr val="dk2"/>
                          </a:solidFill>
                        </a:rPr>
                        <a:t>Literature Survey</a:t>
                      </a:r>
                      <a:endParaRPr sz="140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dirty="0">
                          <a:solidFill>
                            <a:schemeClr val="dk2"/>
                          </a:solidFill>
                        </a:rPr>
                        <a:t>Completed</a:t>
                      </a:r>
                      <a:endParaRPr sz="1400" u="none" strike="noStrike" cap="none" dirty="0">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dirty="0">
                          <a:solidFill>
                            <a:schemeClr val="dk2"/>
                          </a:solidFill>
                        </a:rPr>
                        <a:t>2 Weeks</a:t>
                      </a:r>
                      <a:endParaRPr sz="1400" u="none" strike="noStrike" cap="none" dirty="0">
                        <a:solidFill>
                          <a:schemeClr val="dk2"/>
                        </a:solidFill>
                      </a:endParaRPr>
                    </a:p>
                  </a:txBody>
                  <a:tcPr marL="91450" marR="91450" marT="45725" marB="45725"/>
                </a:tc>
                <a:extLst>
                  <a:ext uri="{0D108BD9-81ED-4DB2-BD59-A6C34878D82A}">
                    <a16:rowId xmlns:a16="http://schemas.microsoft.com/office/drawing/2014/main" val="10001"/>
                  </a:ext>
                </a:extLst>
              </a:tr>
              <a:tr h="358950">
                <a:tc>
                  <a:txBody>
                    <a:bodyPr/>
                    <a:lstStyle/>
                    <a:p>
                      <a:pPr marL="0" marR="0" lvl="0" indent="0" algn="l" rtl="0">
                        <a:lnSpc>
                          <a:spcPct val="100000"/>
                        </a:lnSpc>
                        <a:spcBef>
                          <a:spcPts val="0"/>
                        </a:spcBef>
                        <a:spcAft>
                          <a:spcPts val="0"/>
                        </a:spcAft>
                        <a:buNone/>
                      </a:pPr>
                      <a:r>
                        <a:rPr lang="en-IN" sz="1400" u="none" strike="noStrike" cap="none" dirty="0">
                          <a:solidFill>
                            <a:schemeClr val="dk2"/>
                          </a:solidFill>
                        </a:rPr>
                        <a:t>Dataset Collection and understanding of the tweet structure</a:t>
                      </a:r>
                      <a:endParaRPr sz="1400" u="none" strike="noStrike" cap="none" dirty="0">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dirty="0">
                          <a:solidFill>
                            <a:schemeClr val="dk2"/>
                          </a:solidFill>
                        </a:rPr>
                        <a:t>Completed</a:t>
                      </a:r>
                      <a:endParaRPr sz="1400" u="none" strike="noStrike" cap="none" dirty="0">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dirty="0">
                          <a:solidFill>
                            <a:schemeClr val="dk2"/>
                          </a:solidFill>
                        </a:rPr>
                        <a:t>1 Week</a:t>
                      </a:r>
                      <a:endParaRPr sz="1400" u="none" strike="noStrike" cap="none" dirty="0">
                        <a:solidFill>
                          <a:schemeClr val="dk2"/>
                        </a:solidFill>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IN" sz="1400" u="none" strike="noStrike" cap="none" dirty="0">
                          <a:solidFill>
                            <a:schemeClr val="dk2"/>
                          </a:solidFill>
                        </a:rPr>
                        <a:t>Design</a:t>
                      </a:r>
                      <a:endParaRPr sz="1400" u="none" strike="noStrike" cap="none" dirty="0">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dirty="0">
                          <a:solidFill>
                            <a:schemeClr val="dk2"/>
                          </a:solidFill>
                        </a:rPr>
                        <a:t>Completed</a:t>
                      </a:r>
                      <a:endParaRPr sz="1400" u="none" strike="noStrike" cap="none" dirty="0">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dirty="0">
                          <a:solidFill>
                            <a:schemeClr val="dk2"/>
                          </a:solidFill>
                        </a:rPr>
                        <a:t>1 Weeks</a:t>
                      </a:r>
                      <a:endParaRPr dirty="0"/>
                    </a:p>
                    <a:p>
                      <a:pPr marL="0" marR="0" lvl="0" indent="0" algn="l" rtl="0">
                        <a:lnSpc>
                          <a:spcPct val="100000"/>
                        </a:lnSpc>
                        <a:spcBef>
                          <a:spcPts val="0"/>
                        </a:spcBef>
                        <a:spcAft>
                          <a:spcPts val="0"/>
                        </a:spcAft>
                        <a:buNone/>
                      </a:pPr>
                      <a:endParaRPr sz="1400" u="none" strike="noStrike" cap="none" dirty="0">
                        <a:solidFill>
                          <a:schemeClr val="dk2"/>
                        </a:solidFill>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n-IN" sz="1400" u="none" strike="noStrike" cap="none" dirty="0">
                          <a:solidFill>
                            <a:schemeClr val="dk2"/>
                          </a:solidFill>
                        </a:rPr>
                        <a:t>Bot construction and generating report</a:t>
                      </a:r>
                      <a:endParaRPr sz="1400" u="none" strike="noStrike" cap="none" dirty="0">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dirty="0">
                          <a:solidFill>
                            <a:schemeClr val="dk2"/>
                          </a:solidFill>
                        </a:rPr>
                        <a:t>Completed</a:t>
                      </a:r>
                      <a:endParaRPr sz="1400" u="none" strike="noStrike" cap="none" dirty="0">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dirty="0">
                          <a:solidFill>
                            <a:schemeClr val="dk2"/>
                          </a:solidFill>
                        </a:rPr>
                        <a:t>3 Weeks</a:t>
                      </a:r>
                      <a:endParaRPr dirty="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None/>
                      </a:pPr>
                      <a:r>
                        <a:rPr lang="en" sz="1400" u="none" strike="noStrike" cap="none" dirty="0">
                          <a:solidFill>
                            <a:schemeClr val="dk2"/>
                          </a:solidFill>
                        </a:rPr>
                        <a:t>Documentation</a:t>
                      </a:r>
                      <a:endParaRPr sz="1400" u="none" strike="noStrike" cap="none" dirty="0">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dirty="0">
                          <a:solidFill>
                            <a:schemeClr val="dk2"/>
                          </a:solidFill>
                        </a:rPr>
                        <a:t>Completed</a:t>
                      </a:r>
                      <a:endParaRPr sz="1400" u="none" strike="noStrike" cap="none" dirty="0">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dirty="0">
                          <a:solidFill>
                            <a:schemeClr val="dk2"/>
                          </a:solidFill>
                        </a:rPr>
                        <a:t>2 Weeks</a:t>
                      </a:r>
                      <a:endParaRPr sz="1400" u="none" strike="noStrike" cap="none" dirty="0">
                        <a:solidFill>
                          <a:schemeClr val="dk2"/>
                        </a:solidFill>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None/>
                      </a:pPr>
                      <a:endParaRPr sz="1400" u="none" strike="noStrike" cap="none" dirty="0">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dirty="0">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dirty="0">
                        <a:solidFill>
                          <a:schemeClr val="dk2"/>
                        </a:solidFill>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554600" y="1333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500"/>
              <a:t>References</a:t>
            </a:r>
            <a:endParaRPr sz="2500"/>
          </a:p>
        </p:txBody>
      </p:sp>
      <p:sp>
        <p:nvSpPr>
          <p:cNvPr id="138" name="Google Shape;138;p22"/>
          <p:cNvSpPr txBox="1">
            <a:spLocks noGrp="1"/>
          </p:cNvSpPr>
          <p:nvPr>
            <p:ph type="body" idx="1"/>
          </p:nvPr>
        </p:nvSpPr>
        <p:spPr>
          <a:xfrm>
            <a:off x="168166" y="650895"/>
            <a:ext cx="8157127" cy="4320498"/>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1600"/>
              </a:spcAft>
              <a:buSzPts val="1800"/>
              <a:buNone/>
            </a:pPr>
            <a:r>
              <a:rPr lang="en" dirty="0"/>
              <a:t>Base Paper – Information</a:t>
            </a:r>
          </a:p>
          <a:p>
            <a:pPr marL="0" lvl="0" indent="0" algn="just">
              <a:lnSpc>
                <a:spcPct val="100000"/>
              </a:lnSpc>
              <a:spcAft>
                <a:spcPts val="1600"/>
              </a:spcAft>
              <a:buFont typeface="Arial" pitchFamily="34" charset="0"/>
              <a:buChar char="•"/>
            </a:pPr>
            <a:r>
              <a:rPr lang="en-US" sz="1600" dirty="0">
                <a:latin typeface="Times New Roman" pitchFamily="18" charset="0"/>
                <a:cs typeface="Times New Roman" pitchFamily="18" charset="0"/>
              </a:rPr>
              <a:t> Base Paper - arXiv:1907.13395v1  [cs.SE]  31 Jul 2019</a:t>
            </a:r>
          </a:p>
          <a:p>
            <a:pPr marL="0" lvl="0" indent="0" algn="just">
              <a:lnSpc>
                <a:spcPct val="100000"/>
              </a:lnSpc>
              <a:spcAft>
                <a:spcPts val="1600"/>
              </a:spcAft>
              <a:buFont typeface="Arial" pitchFamily="34" charset="0"/>
              <a:buChar char="•"/>
            </a:pPr>
            <a:r>
              <a:rPr lang="en-US" sz="1600" dirty="0">
                <a:latin typeface="Times New Roman" pitchFamily="18" charset="0"/>
                <a:cs typeface="Times New Roman" pitchFamily="18" charset="0"/>
              </a:rPr>
              <a:t> T. F. </a:t>
            </a:r>
            <a:r>
              <a:rPr lang="en-US" sz="1600" dirty="0" err="1">
                <a:latin typeface="Times New Roman" pitchFamily="18" charset="0"/>
                <a:cs typeface="Times New Roman" pitchFamily="18" charset="0"/>
              </a:rPr>
              <a:t>Bissyand</a:t>
            </a:r>
            <a:r>
              <a:rPr lang="en-US" sz="1600" dirty="0">
                <a:latin typeface="Times New Roman" pitchFamily="18" charset="0"/>
                <a:cs typeface="Times New Roman" pitchFamily="18" charset="0"/>
              </a:rPr>
              <a:t>, D. Lo, L. Jiang, L. </a:t>
            </a:r>
            <a:r>
              <a:rPr lang="en-US" sz="1600" dirty="0" err="1">
                <a:latin typeface="Times New Roman" pitchFamily="18" charset="0"/>
                <a:cs typeface="Times New Roman" pitchFamily="18" charset="0"/>
              </a:rPr>
              <a:t>Rveillre</a:t>
            </a:r>
            <a:r>
              <a:rPr lang="en-US" sz="1600" dirty="0">
                <a:latin typeface="Times New Roman" pitchFamily="18" charset="0"/>
                <a:cs typeface="Times New Roman" pitchFamily="18" charset="0"/>
              </a:rPr>
              <a:t>, J. Klein, and Y. L. </a:t>
            </a:r>
            <a:r>
              <a:rPr lang="en-US" sz="1600" dirty="0" err="1">
                <a:latin typeface="Times New Roman" pitchFamily="18" charset="0"/>
                <a:cs typeface="Times New Roman" pitchFamily="18" charset="0"/>
              </a:rPr>
              <a:t>Traon</a:t>
            </a:r>
            <a:r>
              <a:rPr lang="en-US" sz="1600" dirty="0">
                <a:latin typeface="Times New Roman" pitchFamily="18" charset="0"/>
                <a:cs typeface="Times New Roman" pitchFamily="18" charset="0"/>
              </a:rPr>
              <a:t>, a large scale investigation of issue    trackers from </a:t>
            </a:r>
            <a:r>
              <a:rPr lang="en-US" sz="1600" dirty="0" err="1">
                <a:latin typeface="Times New Roman" pitchFamily="18" charset="0"/>
                <a:cs typeface="Times New Roman" pitchFamily="18" charset="0"/>
              </a:rPr>
              <a:t>github</a:t>
            </a:r>
            <a:r>
              <a:rPr lang="en-US" sz="1600" dirty="0">
                <a:latin typeface="Times New Roman" pitchFamily="18" charset="0"/>
                <a:cs typeface="Times New Roman" pitchFamily="18" charset="0"/>
              </a:rPr>
              <a:t>,” in 2013 IEEE 24th International Symposium on Software Reliability Engineering. </a:t>
            </a:r>
          </a:p>
          <a:p>
            <a:pPr marL="0" lvl="0" indent="0" algn="just">
              <a:lnSpc>
                <a:spcPct val="100000"/>
              </a:lnSpc>
              <a:spcAft>
                <a:spcPts val="1600"/>
              </a:spcAft>
              <a:buFont typeface="Arial" pitchFamily="34" charset="0"/>
              <a:buChar char="•"/>
            </a:pPr>
            <a:r>
              <a:rPr lang="en-US" sz="1600" dirty="0">
                <a:latin typeface="Times New Roman" pitchFamily="18" charset="0"/>
                <a:cs typeface="Times New Roman" pitchFamily="18" charset="0"/>
              </a:rPr>
              <a:t> Twitter, Twitter Search API, April 2019, https://twitter.com/i/search/ timeline.</a:t>
            </a:r>
          </a:p>
          <a:p>
            <a:pPr marL="0" lvl="0" indent="0" algn="just">
              <a:lnSpc>
                <a:spcPct val="100000"/>
              </a:lnSpc>
              <a:spcAft>
                <a:spcPts val="1600"/>
              </a:spcAft>
              <a:buFont typeface="Arial" pitchFamily="34" charset="0"/>
              <a:buChar char="•"/>
            </a:pPr>
            <a:r>
              <a:rPr lang="en-US" sz="1600" dirty="0" err="1">
                <a:latin typeface="Times New Roman" pitchFamily="18" charset="0"/>
                <a:cs typeface="Times New Roman" pitchFamily="18" charset="0"/>
              </a:rPr>
              <a:t>Snapchat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Ofﬁcial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Snapchat</a:t>
            </a:r>
            <a:r>
              <a:rPr lang="en-US" sz="1600" dirty="0">
                <a:latin typeface="Times New Roman" pitchFamily="18" charset="0"/>
                <a:cs typeface="Times New Roman" pitchFamily="18" charset="0"/>
              </a:rPr>
              <a:t> Support Account on Twitter, April 2019, https://twitter.com/snapchatsupport. </a:t>
            </a:r>
          </a:p>
          <a:p>
            <a:pPr marL="0" lvl="0" indent="0" algn="just">
              <a:lnSpc>
                <a:spcPct val="100000"/>
              </a:lnSpc>
              <a:spcAft>
                <a:spcPts val="1600"/>
              </a:spcAft>
              <a:buFont typeface="Arial" pitchFamily="34" charset="0"/>
              <a:buChar char="•"/>
            </a:pPr>
            <a:r>
              <a:rPr lang="en-US" sz="1600" dirty="0">
                <a:latin typeface="Times New Roman" pitchFamily="18" charset="0"/>
                <a:cs typeface="Times New Roman" pitchFamily="18" charset="0"/>
              </a:rPr>
              <a:t> Spotify, Ofﬁcial Spotify Support Account on Twitter, April 2019, https: //twitter.com/</a:t>
            </a:r>
            <a:r>
              <a:rPr lang="en-US" sz="1600" dirty="0" err="1">
                <a:latin typeface="Times New Roman" pitchFamily="18" charset="0"/>
                <a:cs typeface="Times New Roman" pitchFamily="18" charset="0"/>
              </a:rPr>
              <a:t>SpotifyCares</a:t>
            </a:r>
            <a:r>
              <a:rPr lang="en-US" sz="1600" dirty="0">
                <a:latin typeface="Times New Roman" pitchFamily="18" charset="0"/>
                <a:cs typeface="Times New Roman" pitchFamily="18" charset="0"/>
              </a:rPr>
              <a:t>.</a:t>
            </a:r>
            <a:endParaRPr lang="en" dirty="0"/>
          </a:p>
          <a:p>
            <a:pPr marL="0" lvl="0" indent="0" algn="l" rtl="0">
              <a:lnSpc>
                <a:spcPct val="115000"/>
              </a:lnSpc>
              <a:spcBef>
                <a:spcPts val="0"/>
              </a:spcBef>
              <a:spcAft>
                <a:spcPts val="1600"/>
              </a:spcAft>
              <a:buSzPts val="1800"/>
              <a:buNone/>
            </a:pPr>
            <a:endParaRPr dirty="0"/>
          </a:p>
        </p:txBody>
      </p:sp>
      <p:sp>
        <p:nvSpPr>
          <p:cNvPr id="139" name="Google Shape;139;p22"/>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Lato"/>
                <a:ea typeface="Lato"/>
                <a:cs typeface="Lato"/>
                <a:sym typeface="Lato"/>
              </a:rPr>
              <a:pPr marL="0" lvl="0" indent="0" algn="r" rtl="0">
                <a:lnSpc>
                  <a:spcPct val="100000"/>
                </a:lnSpc>
                <a:spcBef>
                  <a:spcPts val="0"/>
                </a:spcBef>
                <a:spcAft>
                  <a:spcPts val="0"/>
                </a:spcAft>
                <a:buSzPts val="1000"/>
                <a:buNone/>
              </a:pPr>
              <a:t>17</a:t>
            </a:fld>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633C1-24DF-4AE0-8749-0BF6336615DE}"/>
              </a:ext>
            </a:extLst>
          </p:cNvPr>
          <p:cNvSpPr>
            <a:spLocks noGrp="1"/>
          </p:cNvSpPr>
          <p:nvPr>
            <p:ph type="title"/>
          </p:nvPr>
        </p:nvSpPr>
        <p:spPr>
          <a:xfrm>
            <a:off x="826631" y="2254050"/>
            <a:ext cx="6321600" cy="635400"/>
          </a:xfrm>
        </p:spPr>
        <p:txBody>
          <a:bodyPr/>
          <a:lstStyle/>
          <a:p>
            <a:r>
              <a:rPr lang="en-IN" dirty="0"/>
              <a:t>THANK YOU</a:t>
            </a:r>
          </a:p>
        </p:txBody>
      </p:sp>
      <p:sp>
        <p:nvSpPr>
          <p:cNvPr id="4" name="Slide Number Placeholder 3">
            <a:extLst>
              <a:ext uri="{FF2B5EF4-FFF2-40B4-BE49-F238E27FC236}">
                <a16:creationId xmlns:a16="http://schemas.microsoft.com/office/drawing/2014/main" id="{455DCBB9-05A1-4290-B1DC-571F5A2D26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spTree>
    <p:extLst>
      <p:ext uri="{BB962C8B-B14F-4D97-AF65-F5344CB8AC3E}">
        <p14:creationId xmlns:p14="http://schemas.microsoft.com/office/powerpoint/2010/main" val="3095658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713451" y="174861"/>
            <a:ext cx="1891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400" dirty="0"/>
              <a:t>Contents</a:t>
            </a:r>
            <a:endParaRPr sz="2400" dirty="0"/>
          </a:p>
        </p:txBody>
      </p:sp>
      <p:sp>
        <p:nvSpPr>
          <p:cNvPr id="81" name="Google Shape;81;p14"/>
          <p:cNvSpPr txBox="1">
            <a:spLocks noGrp="1"/>
          </p:cNvSpPr>
          <p:nvPr>
            <p:ph type="body" idx="1"/>
          </p:nvPr>
        </p:nvSpPr>
        <p:spPr>
          <a:xfrm>
            <a:off x="235500" y="847675"/>
            <a:ext cx="8520600" cy="40860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dirty="0"/>
              <a:t>Introduction</a:t>
            </a:r>
            <a:endParaRPr sz="2200" dirty="0"/>
          </a:p>
          <a:p>
            <a:pPr marL="457200" lvl="0" indent="-368300" algn="l" rtl="0">
              <a:lnSpc>
                <a:spcPct val="115000"/>
              </a:lnSpc>
              <a:spcBef>
                <a:spcPts val="0"/>
              </a:spcBef>
              <a:spcAft>
                <a:spcPts val="0"/>
              </a:spcAft>
              <a:buSzPts val="2200"/>
              <a:buChar char="❏"/>
            </a:pPr>
            <a:r>
              <a:rPr lang="en" sz="2200" dirty="0"/>
              <a:t>Problem Definition</a:t>
            </a:r>
            <a:endParaRPr sz="2200" dirty="0"/>
          </a:p>
          <a:p>
            <a:pPr marL="457200" lvl="0" indent="-368300" algn="l" rtl="0">
              <a:lnSpc>
                <a:spcPct val="115000"/>
              </a:lnSpc>
              <a:spcBef>
                <a:spcPts val="0"/>
              </a:spcBef>
              <a:spcAft>
                <a:spcPts val="0"/>
              </a:spcAft>
              <a:buSzPts val="2200"/>
              <a:buChar char="❏"/>
            </a:pPr>
            <a:r>
              <a:rPr lang="en" sz="2200" dirty="0"/>
              <a:t>Literature Survey</a:t>
            </a:r>
            <a:endParaRPr sz="2200" dirty="0"/>
          </a:p>
          <a:p>
            <a:pPr marL="457200" lvl="0" indent="-368300" algn="l" rtl="0">
              <a:lnSpc>
                <a:spcPct val="115000"/>
              </a:lnSpc>
              <a:spcBef>
                <a:spcPts val="0"/>
              </a:spcBef>
              <a:spcAft>
                <a:spcPts val="0"/>
              </a:spcAft>
              <a:buSzPts val="2200"/>
              <a:buChar char="❏"/>
            </a:pPr>
            <a:r>
              <a:rPr lang="en" sz="2200" dirty="0"/>
              <a:t>Proposed System</a:t>
            </a:r>
            <a:endParaRPr sz="2200" dirty="0"/>
          </a:p>
          <a:p>
            <a:pPr marL="457200" lvl="0" indent="-368300" algn="l" rtl="0">
              <a:lnSpc>
                <a:spcPct val="115000"/>
              </a:lnSpc>
              <a:spcBef>
                <a:spcPts val="0"/>
              </a:spcBef>
              <a:spcAft>
                <a:spcPts val="0"/>
              </a:spcAft>
              <a:buSzPts val="2200"/>
              <a:buChar char="❏"/>
            </a:pPr>
            <a:r>
              <a:rPr lang="en" sz="2200" dirty="0"/>
              <a:t>Architecture Diagram</a:t>
            </a:r>
            <a:endParaRPr sz="2200" dirty="0"/>
          </a:p>
          <a:p>
            <a:pPr marL="457200" lvl="0" indent="-368300" algn="l" rtl="0">
              <a:lnSpc>
                <a:spcPct val="115000"/>
              </a:lnSpc>
              <a:spcBef>
                <a:spcPts val="0"/>
              </a:spcBef>
              <a:spcAft>
                <a:spcPts val="0"/>
              </a:spcAft>
              <a:buSzPts val="2200"/>
              <a:buChar char="❏"/>
            </a:pPr>
            <a:r>
              <a:rPr lang="en-IN" sz="2200" dirty="0"/>
              <a:t>Phase</a:t>
            </a:r>
            <a:r>
              <a:rPr lang="en" sz="2200" dirty="0"/>
              <a:t>(s) </a:t>
            </a:r>
            <a:endParaRPr sz="2200" dirty="0"/>
          </a:p>
          <a:p>
            <a:pPr marL="457200" lvl="0" indent="-368300" algn="l" rtl="0">
              <a:lnSpc>
                <a:spcPct val="115000"/>
              </a:lnSpc>
              <a:spcBef>
                <a:spcPts val="0"/>
              </a:spcBef>
              <a:spcAft>
                <a:spcPts val="0"/>
              </a:spcAft>
              <a:buSzPts val="2200"/>
              <a:buChar char="❏"/>
            </a:pPr>
            <a:r>
              <a:rPr lang="en" sz="2200" dirty="0"/>
              <a:t>Plan of Action</a:t>
            </a:r>
            <a:endParaRPr sz="2200" dirty="0"/>
          </a:p>
          <a:p>
            <a:pPr marL="457200" lvl="0" indent="-368300" algn="l" rtl="0">
              <a:lnSpc>
                <a:spcPct val="115000"/>
              </a:lnSpc>
              <a:spcBef>
                <a:spcPts val="0"/>
              </a:spcBef>
              <a:spcAft>
                <a:spcPts val="0"/>
              </a:spcAft>
              <a:buSzPts val="2200"/>
              <a:buChar char="❏"/>
            </a:pPr>
            <a:r>
              <a:rPr lang="en" sz="2200" dirty="0"/>
              <a:t>References</a:t>
            </a:r>
            <a:endParaRPr sz="2200" dirty="0"/>
          </a:p>
        </p:txBody>
      </p:sp>
      <p:sp>
        <p:nvSpPr>
          <p:cNvPr id="82" name="Google Shape;82;p14"/>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Lato"/>
                <a:ea typeface="Lato"/>
                <a:cs typeface="Lato"/>
                <a:sym typeface="Lato"/>
              </a:rPr>
              <a:pPr marL="0" lvl="0" indent="0" algn="r" rtl="0">
                <a:lnSpc>
                  <a:spcPct val="100000"/>
                </a:lnSpc>
                <a:spcBef>
                  <a:spcPts val="0"/>
                </a:spcBef>
                <a:spcAft>
                  <a:spcPts val="0"/>
                </a:spcAft>
                <a:buSzPts val="1000"/>
                <a:buNone/>
              </a:pPr>
              <a:t>2</a:t>
            </a:fld>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709105" y="184800"/>
            <a:ext cx="2523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400" dirty="0"/>
              <a:t>Introduction</a:t>
            </a:r>
            <a:endParaRPr sz="2400" dirty="0"/>
          </a:p>
        </p:txBody>
      </p:sp>
      <p:sp>
        <p:nvSpPr>
          <p:cNvPr id="88" name="Google Shape;88;p15"/>
          <p:cNvSpPr txBox="1">
            <a:spLocks noGrp="1"/>
          </p:cNvSpPr>
          <p:nvPr>
            <p:ph type="body" idx="1"/>
          </p:nvPr>
        </p:nvSpPr>
        <p:spPr>
          <a:xfrm>
            <a:off x="228300" y="987900"/>
            <a:ext cx="8022565" cy="3970800"/>
          </a:xfrm>
          <a:prstGeom prst="rect">
            <a:avLst/>
          </a:prstGeom>
          <a:noFill/>
          <a:ln>
            <a:noFill/>
          </a:ln>
        </p:spPr>
        <p:txBody>
          <a:bodyPr spcFirstLastPara="1" wrap="square" lIns="91425" tIns="91425" rIns="91425" bIns="91425" anchor="t" anchorCtr="0">
            <a:noAutofit/>
          </a:bodyPr>
          <a:lstStyle/>
          <a:p>
            <a:pPr lvl="0" indent="-368300" algn="just">
              <a:lnSpc>
                <a:spcPct val="150000"/>
              </a:lnSpc>
              <a:buSzPts val="2200"/>
            </a:pPr>
            <a:r>
              <a:rPr lang="en-US" dirty="0">
                <a:latin typeface="Times New Roman" pitchFamily="18" charset="0"/>
                <a:cs typeface="Times New Roman" pitchFamily="18" charset="0"/>
              </a:rPr>
              <a:t>Modern apps include options to support users in providing relevant, complete, and correct context information when reporting bugs or feature requests. </a:t>
            </a:r>
          </a:p>
          <a:p>
            <a:pPr lvl="0" indent="-368300" algn="just">
              <a:lnSpc>
                <a:spcPct val="150000"/>
              </a:lnSpc>
              <a:buSzPts val="2200"/>
            </a:pPr>
            <a:r>
              <a:rPr lang="en-US" dirty="0">
                <a:latin typeface="Times New Roman" pitchFamily="18" charset="0"/>
                <a:cs typeface="Times New Roman" pitchFamily="18" charset="0"/>
              </a:rPr>
              <a:t>Despite the presence of such options, an increasing amount of users  still  report their issues  via  social media, such as Twitter.</a:t>
            </a:r>
            <a:endParaRPr lang="en-US" dirty="0">
              <a:solidFill>
                <a:schemeClr val="bg2"/>
              </a:solidFill>
              <a:latin typeface="Times New Roman" pitchFamily="18" charset="0"/>
              <a:cs typeface="Times New Roman" pitchFamily="18" charset="0"/>
            </a:endParaRPr>
          </a:p>
        </p:txBody>
      </p:sp>
      <p:sp>
        <p:nvSpPr>
          <p:cNvPr id="89" name="Google Shape;89;p15"/>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Lato"/>
                <a:ea typeface="Lato"/>
                <a:cs typeface="Lato"/>
                <a:sym typeface="Lato"/>
              </a:rPr>
              <a:pPr marL="0" lvl="0" indent="0" algn="r" rtl="0">
                <a:lnSpc>
                  <a:spcPct val="100000"/>
                </a:lnSpc>
                <a:spcBef>
                  <a:spcPts val="0"/>
                </a:spcBef>
                <a:spcAft>
                  <a:spcPts val="0"/>
                </a:spcAft>
                <a:buSzPts val="1000"/>
                <a:buNone/>
              </a:pPr>
              <a:t>3</a:t>
            </a:fld>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850604" y="156262"/>
            <a:ext cx="3221665" cy="764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200" dirty="0"/>
              <a:t>Problem Definition</a:t>
            </a:r>
            <a:endParaRPr sz="2200" dirty="0"/>
          </a:p>
        </p:txBody>
      </p:sp>
      <p:sp>
        <p:nvSpPr>
          <p:cNvPr id="95" name="Google Shape;95;p16"/>
          <p:cNvSpPr txBox="1">
            <a:spLocks noGrp="1"/>
          </p:cNvSpPr>
          <p:nvPr>
            <p:ph type="body" idx="1"/>
          </p:nvPr>
        </p:nvSpPr>
        <p:spPr>
          <a:xfrm>
            <a:off x="178676" y="920750"/>
            <a:ext cx="8114719" cy="4040133"/>
          </a:xfrm>
          <a:prstGeom prst="rect">
            <a:avLst/>
          </a:prstGeom>
          <a:noFill/>
          <a:ln>
            <a:noFill/>
          </a:ln>
        </p:spPr>
        <p:txBody>
          <a:bodyPr spcFirstLastPara="1" wrap="square" lIns="91425" tIns="91425" rIns="91425" bIns="91425" anchor="t" anchorCtr="0">
            <a:noAutofit/>
          </a:bodyPr>
          <a:lstStyle/>
          <a:p>
            <a:pPr lvl="0" indent="-368300" algn="just">
              <a:lnSpc>
                <a:spcPct val="150000"/>
              </a:lnSpc>
              <a:buSzPts val="2200"/>
            </a:pPr>
            <a:r>
              <a:rPr lang="en-US" dirty="0">
                <a:latin typeface="Times New Roman" pitchFamily="18" charset="0"/>
                <a:cs typeface="Times New Roman" pitchFamily="18" charset="0"/>
              </a:rPr>
              <a:t>The reporting process in social media is unstructured and the feedback often lacks basic context information, such as the app version or the device concerned when experiencing the issue.</a:t>
            </a:r>
          </a:p>
          <a:p>
            <a:pPr lvl="0" indent="-368300" algn="just">
              <a:lnSpc>
                <a:spcPct val="150000"/>
              </a:lnSpc>
              <a:buSzPts val="2200"/>
              <a:buNone/>
            </a:pPr>
            <a:r>
              <a:rPr lang="en-US" b="1" dirty="0">
                <a:latin typeface="Times New Roman" pitchFamily="18" charset="0"/>
                <a:cs typeface="Times New Roman" pitchFamily="18" charset="0"/>
              </a:rPr>
              <a:t>Solution:</a:t>
            </a:r>
          </a:p>
          <a:p>
            <a:pPr lvl="0" indent="-368300" algn="just">
              <a:lnSpc>
                <a:spcPct val="150000"/>
              </a:lnSpc>
              <a:spcBef>
                <a:spcPts val="1600"/>
              </a:spcBef>
              <a:buSzPts val="2200"/>
            </a:pPr>
            <a:r>
              <a:rPr lang="en-US" dirty="0">
                <a:latin typeface="Times New Roman" pitchFamily="18" charset="0"/>
                <a:cs typeface="Times New Roman" pitchFamily="18" charset="0"/>
              </a:rPr>
              <a:t>We introduce an unsupervised approach that uses pre-defined keyword lists, word vector representations, text patterns to extract context items from tweets, including the platform, device, app and system versions and combined with a chatbot that automatically requests missing context items from reporting users, our approach aims at auto-populating issue trackers with structured bug reports. </a:t>
            </a:r>
            <a:endParaRPr dirty="0">
              <a:latin typeface="Times New Roman" pitchFamily="18" charset="0"/>
              <a:cs typeface="Times New Roman" pitchFamily="18" charset="0"/>
            </a:endParaRPr>
          </a:p>
        </p:txBody>
      </p:sp>
      <p:sp>
        <p:nvSpPr>
          <p:cNvPr id="96" name="Google Shape;96;p16"/>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Lato"/>
                <a:ea typeface="Lato"/>
                <a:cs typeface="Lato"/>
                <a:sym typeface="Lato"/>
              </a:rPr>
              <a:pPr marL="0" lvl="0" indent="0" algn="r" rtl="0">
                <a:lnSpc>
                  <a:spcPct val="100000"/>
                </a:lnSpc>
                <a:spcBef>
                  <a:spcPts val="0"/>
                </a:spcBef>
                <a:spcAft>
                  <a:spcPts val="0"/>
                </a:spcAft>
                <a:buSzPts val="1000"/>
                <a:buNone/>
              </a:pPr>
              <a:t>4</a:t>
            </a:fld>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7" name="Google Shape;94;p16">
            <a:extLst>
              <a:ext uri="{FF2B5EF4-FFF2-40B4-BE49-F238E27FC236}">
                <a16:creationId xmlns:a16="http://schemas.microsoft.com/office/drawing/2014/main" id="{8143EFEF-05AC-4A96-8685-8F0E8A925749}"/>
              </a:ext>
            </a:extLst>
          </p:cNvPr>
          <p:cNvSpPr txBox="1">
            <a:spLocks/>
          </p:cNvSpPr>
          <p:nvPr/>
        </p:nvSpPr>
        <p:spPr>
          <a:xfrm>
            <a:off x="850605" y="156262"/>
            <a:ext cx="2865208" cy="764488"/>
          </a:xfrm>
          <a:prstGeom prst="rect">
            <a:avLst/>
          </a:prstGeom>
          <a:noFill/>
          <a:ln>
            <a:noFill/>
          </a:ln>
        </p:spPr>
        <p:txBody>
          <a:bodyPr spcFirstLastPara="1" vert="horz" wrap="square" lIns="91425" tIns="91425" rIns="91425" bIns="91425" rtlCol="0" anchor="t" anchorCtr="0">
            <a:noAutofit/>
          </a:bodyPr>
          <a:lstStyle>
            <a:lvl1pPr lvl="0" algn="l" defTabSz="685800" rtl="0" eaLnBrk="1" latinLnBrk="0" hangingPunct="1">
              <a:lnSpc>
                <a:spcPct val="100000"/>
              </a:lnSpc>
              <a:spcBef>
                <a:spcPts val="0"/>
              </a:spcBef>
              <a:spcAft>
                <a:spcPts val="0"/>
              </a:spcAft>
              <a:buSzPts val="3000"/>
              <a:buNone/>
              <a:defRPr sz="3300" b="1" kern="1200" spc="-38" baseline="0">
                <a:solidFill>
                  <a:schemeClr val="accent1"/>
                </a:solidFill>
                <a:latin typeface="+mj-lt"/>
                <a:ea typeface="+mj-ea"/>
                <a:cs typeface="+mj-cs"/>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IN" sz="2200" dirty="0"/>
              <a:t>Literature Survey</a:t>
            </a:r>
          </a:p>
        </p:txBody>
      </p:sp>
      <p:sp>
        <p:nvSpPr>
          <p:cNvPr id="8" name="Google Shape;95;p16">
            <a:extLst>
              <a:ext uri="{FF2B5EF4-FFF2-40B4-BE49-F238E27FC236}">
                <a16:creationId xmlns:a16="http://schemas.microsoft.com/office/drawing/2014/main" id="{49E252A3-1873-4B5D-8408-C378EBAD8C48}"/>
              </a:ext>
            </a:extLst>
          </p:cNvPr>
          <p:cNvSpPr txBox="1">
            <a:spLocks noGrp="1"/>
          </p:cNvSpPr>
          <p:nvPr>
            <p:ph type="body" idx="1"/>
          </p:nvPr>
        </p:nvSpPr>
        <p:spPr>
          <a:xfrm>
            <a:off x="178676" y="920750"/>
            <a:ext cx="8114719" cy="4040133"/>
          </a:xfrm>
          <a:prstGeom prst="rect">
            <a:avLst/>
          </a:prstGeom>
          <a:noFill/>
          <a:ln>
            <a:noFill/>
          </a:ln>
        </p:spPr>
        <p:txBody>
          <a:bodyPr spcFirstLastPara="1" wrap="square" lIns="91425" tIns="91425" rIns="91425" bIns="91425" anchor="t" anchorCtr="0">
            <a:noAutofit/>
          </a:bodyPr>
          <a:lstStyle/>
          <a:p>
            <a:pPr lvl="0" indent="-368300" algn="just">
              <a:lnSpc>
                <a:spcPct val="150000"/>
              </a:lnSpc>
              <a:buSzPts val="2200"/>
            </a:pPr>
            <a:r>
              <a:rPr lang="en-IN" dirty="0">
                <a:latin typeface="Times New Roman" pitchFamily="18" charset="0"/>
                <a:cs typeface="Times New Roman" pitchFamily="18" charset="0"/>
              </a:rPr>
              <a:t>Crawled dataset </a:t>
            </a:r>
          </a:p>
          <a:p>
            <a:pPr lvl="0" indent="-368300" algn="just">
              <a:lnSpc>
                <a:spcPct val="150000"/>
              </a:lnSpc>
              <a:buSzPts val="2200"/>
            </a:pPr>
            <a:r>
              <a:rPr lang="en-IN" dirty="0">
                <a:latin typeface="Times New Roman" pitchFamily="18" charset="0"/>
                <a:cs typeface="Times New Roman" pitchFamily="18" charset="0"/>
              </a:rPr>
              <a:t>Issue trackers</a:t>
            </a:r>
          </a:p>
          <a:p>
            <a:pPr lvl="0" indent="-368300" algn="just">
              <a:lnSpc>
                <a:spcPct val="150000"/>
              </a:lnSpc>
              <a:buSzPts val="2200"/>
            </a:pPr>
            <a:r>
              <a:rPr lang="en-IN" dirty="0" err="1">
                <a:latin typeface="Times New Roman" pitchFamily="18" charset="0"/>
                <a:cs typeface="Times New Roman" pitchFamily="18" charset="0"/>
              </a:rPr>
              <a:t>Tweepy</a:t>
            </a:r>
            <a:r>
              <a:rPr lang="en-IN" dirty="0">
                <a:latin typeface="Times New Roman" pitchFamily="18" charset="0"/>
                <a:cs typeface="Times New Roman" pitchFamily="18" charset="0"/>
              </a:rPr>
              <a:t> – Twitter API</a:t>
            </a:r>
          </a:p>
          <a:p>
            <a:pPr lvl="0" indent="-368300" algn="just">
              <a:lnSpc>
                <a:spcPct val="150000"/>
              </a:lnSpc>
              <a:buSzPts val="2200"/>
            </a:pPr>
            <a:r>
              <a:rPr lang="en-US" dirty="0"/>
              <a:t>Dependent (operate in response to conditions) responder/ keywording replying bot</a:t>
            </a:r>
          </a:p>
          <a:p>
            <a:pPr lvl="0" indent="-368300" algn="just">
              <a:lnSpc>
                <a:spcPct val="150000"/>
              </a:lnSpc>
              <a:buSzPts val="2200"/>
            </a:pPr>
            <a:r>
              <a:rPr lang="en-US" dirty="0">
                <a:latin typeface="Times New Roman" pitchFamily="18" charset="0"/>
                <a:cs typeface="Times New Roman" pitchFamily="18" charset="0"/>
              </a:rPr>
              <a:t>JSON data</a:t>
            </a:r>
            <a:endParaRPr lang="en-IN" dirty="0">
              <a:latin typeface="Times New Roman" pitchFamily="18" charset="0"/>
              <a:cs typeface="Times New Roman" pitchFamily="18" charset="0"/>
            </a:endParaRPr>
          </a:p>
        </p:txBody>
      </p:sp>
      <p:sp>
        <p:nvSpPr>
          <p:cNvPr id="9" name="Google Shape;96;p16">
            <a:extLst>
              <a:ext uri="{FF2B5EF4-FFF2-40B4-BE49-F238E27FC236}">
                <a16:creationId xmlns:a16="http://schemas.microsoft.com/office/drawing/2014/main" id="{E62C5D51-FB93-45C6-9E57-45D649482172}"/>
              </a:ext>
            </a:extLst>
          </p:cNvPr>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Lato"/>
                <a:ea typeface="Lato"/>
                <a:cs typeface="Lato"/>
                <a:sym typeface="Lato"/>
              </a:rPr>
              <a:pPr marL="0" lvl="0" indent="0" algn="r" rtl="0">
                <a:lnSpc>
                  <a:spcPct val="100000"/>
                </a:lnSpc>
                <a:spcBef>
                  <a:spcPts val="0"/>
                </a:spcBef>
                <a:spcAft>
                  <a:spcPts val="0"/>
                </a:spcAft>
                <a:buSzPts val="1000"/>
                <a:buNone/>
              </a:pPr>
              <a:t>5</a:t>
            </a:fld>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417D415-95C1-4FD9-9095-174B6CE69D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
        <p:nvSpPr>
          <p:cNvPr id="6" name="Google Shape;95;p16">
            <a:extLst>
              <a:ext uri="{FF2B5EF4-FFF2-40B4-BE49-F238E27FC236}">
                <a16:creationId xmlns:a16="http://schemas.microsoft.com/office/drawing/2014/main" id="{2713E369-79B5-4F75-9235-3775C0418A26}"/>
              </a:ext>
            </a:extLst>
          </p:cNvPr>
          <p:cNvSpPr txBox="1">
            <a:spLocks noGrp="1"/>
          </p:cNvSpPr>
          <p:nvPr>
            <p:ph type="body" idx="1"/>
          </p:nvPr>
        </p:nvSpPr>
        <p:spPr>
          <a:xfrm>
            <a:off x="178676" y="920750"/>
            <a:ext cx="8114719" cy="4040133"/>
          </a:xfrm>
          <a:prstGeom prst="rect">
            <a:avLst/>
          </a:prstGeom>
          <a:noFill/>
          <a:ln>
            <a:noFill/>
          </a:ln>
        </p:spPr>
        <p:txBody>
          <a:bodyPr spcFirstLastPara="1" wrap="square" lIns="91425" tIns="91425" rIns="91425" bIns="91425" anchor="t" anchorCtr="0">
            <a:noAutofit/>
          </a:bodyPr>
          <a:lstStyle/>
          <a:p>
            <a:pPr indent="-368300" algn="just">
              <a:lnSpc>
                <a:spcPct val="150000"/>
              </a:lnSpc>
              <a:buSzPts val="2200"/>
            </a:pPr>
            <a:r>
              <a:rPr lang="en-US" dirty="0">
                <a:solidFill>
                  <a:sysClr val="windowText" lastClr="000000"/>
                </a:solidFill>
                <a:latin typeface="Times New Roman" pitchFamily="18" charset="0"/>
                <a:cs typeface="Times New Roman" pitchFamily="18" charset="0"/>
              </a:rPr>
              <a:t>We aim to automatically extract basic context items from tweets. Our approach is intended to be used in combination with a feedback classification and a chat-bot approach to auto-populate issue trackers with structured bug reports mined from user feedback</a:t>
            </a:r>
          </a:p>
          <a:p>
            <a:pPr lvl="0" indent="-368300" algn="just">
              <a:lnSpc>
                <a:spcPct val="150000"/>
              </a:lnSpc>
              <a:buSzPts val="2200"/>
            </a:pPr>
            <a:endParaRPr dirty="0">
              <a:latin typeface="Times New Roman" pitchFamily="18" charset="0"/>
              <a:cs typeface="Times New Roman" pitchFamily="18" charset="0"/>
            </a:endParaRPr>
          </a:p>
        </p:txBody>
      </p:sp>
      <p:sp>
        <p:nvSpPr>
          <p:cNvPr id="9" name="Google Shape;94;p16">
            <a:extLst>
              <a:ext uri="{FF2B5EF4-FFF2-40B4-BE49-F238E27FC236}">
                <a16:creationId xmlns:a16="http://schemas.microsoft.com/office/drawing/2014/main" id="{4149C3E7-C887-4183-8C41-0B7E36452B25}"/>
              </a:ext>
            </a:extLst>
          </p:cNvPr>
          <p:cNvSpPr txBox="1">
            <a:spLocks noGrp="1"/>
          </p:cNvSpPr>
          <p:nvPr>
            <p:ph type="title"/>
          </p:nvPr>
        </p:nvSpPr>
        <p:spPr>
          <a:xfrm>
            <a:off x="850604" y="156262"/>
            <a:ext cx="3221665" cy="764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200" dirty="0"/>
              <a:t>Pro</a:t>
            </a:r>
            <a:r>
              <a:rPr lang="en-IN" sz="2200" dirty="0"/>
              <a:t>posed System</a:t>
            </a:r>
            <a:endParaRPr sz="2200" dirty="0"/>
          </a:p>
        </p:txBody>
      </p:sp>
      <p:pic>
        <p:nvPicPr>
          <p:cNvPr id="10" name="Picture 9">
            <a:extLst>
              <a:ext uri="{FF2B5EF4-FFF2-40B4-BE49-F238E27FC236}">
                <a16:creationId xmlns:a16="http://schemas.microsoft.com/office/drawing/2014/main" id="{DF35B8E8-E08C-48BC-8CFA-DBB18305B0EB}"/>
              </a:ext>
            </a:extLst>
          </p:cNvPr>
          <p:cNvPicPr>
            <a:picLocks noChangeAspect="1"/>
          </p:cNvPicPr>
          <p:nvPr/>
        </p:nvPicPr>
        <p:blipFill rotWithShape="1">
          <a:blip r:embed="rId2"/>
          <a:srcRect l="49269" t="28931" r="11313" b="12668"/>
          <a:stretch/>
        </p:blipFill>
        <p:spPr>
          <a:xfrm>
            <a:off x="2433816" y="2141100"/>
            <a:ext cx="3604438" cy="3002400"/>
          </a:xfrm>
          <a:prstGeom prst="rect">
            <a:avLst/>
          </a:prstGeom>
        </p:spPr>
      </p:pic>
    </p:spTree>
    <p:extLst>
      <p:ext uri="{BB962C8B-B14F-4D97-AF65-F5344CB8AC3E}">
        <p14:creationId xmlns:p14="http://schemas.microsoft.com/office/powerpoint/2010/main" val="747713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905297" y="207831"/>
            <a:ext cx="5452973" cy="632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200" dirty="0"/>
              <a:t>Architecture Diagram</a:t>
            </a:r>
            <a:endParaRPr sz="2200" dirty="0"/>
          </a:p>
        </p:txBody>
      </p:sp>
      <p:sp>
        <p:nvSpPr>
          <p:cNvPr id="117" name="Google Shape;117;p19"/>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Lato"/>
                <a:ea typeface="Lato"/>
                <a:cs typeface="Lato"/>
                <a:sym typeface="Lato"/>
              </a:rPr>
              <a:pPr marL="0" lvl="0" indent="0" algn="r" rtl="0">
                <a:lnSpc>
                  <a:spcPct val="100000"/>
                </a:lnSpc>
                <a:spcBef>
                  <a:spcPts val="0"/>
                </a:spcBef>
                <a:spcAft>
                  <a:spcPts val="0"/>
                </a:spcAft>
                <a:buSzPts val="1000"/>
                <a:buNone/>
              </a:pPr>
              <a:t>7</a:t>
            </a:fld>
            <a:endParaRPr>
              <a:latin typeface="Lato"/>
              <a:ea typeface="Lato"/>
              <a:cs typeface="Lato"/>
              <a:sym typeface="Lato"/>
            </a:endParaRPr>
          </a:p>
        </p:txBody>
      </p:sp>
      <p:sp>
        <p:nvSpPr>
          <p:cNvPr id="2" name="Cylinder 1">
            <a:extLst>
              <a:ext uri="{FF2B5EF4-FFF2-40B4-BE49-F238E27FC236}">
                <a16:creationId xmlns:a16="http://schemas.microsoft.com/office/drawing/2014/main" id="{DAA3C71E-17E3-4B89-B411-78F269F36312}"/>
              </a:ext>
            </a:extLst>
          </p:cNvPr>
          <p:cNvSpPr/>
          <p:nvPr/>
        </p:nvSpPr>
        <p:spPr>
          <a:xfrm>
            <a:off x="6741530" y="900864"/>
            <a:ext cx="1201480" cy="118256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Support account tweets</a:t>
            </a:r>
          </a:p>
        </p:txBody>
      </p:sp>
      <p:sp>
        <p:nvSpPr>
          <p:cNvPr id="3" name="Rectangle 2">
            <a:extLst>
              <a:ext uri="{FF2B5EF4-FFF2-40B4-BE49-F238E27FC236}">
                <a16:creationId xmlns:a16="http://schemas.microsoft.com/office/drawing/2014/main" id="{5C0CD625-17D6-4F4A-B563-079147C853D8}"/>
              </a:ext>
            </a:extLst>
          </p:cNvPr>
          <p:cNvSpPr/>
          <p:nvPr/>
        </p:nvSpPr>
        <p:spPr>
          <a:xfrm>
            <a:off x="6459767" y="3064857"/>
            <a:ext cx="1765005" cy="1031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Extracted with the help of API calls</a:t>
            </a:r>
          </a:p>
        </p:txBody>
      </p:sp>
      <p:sp>
        <p:nvSpPr>
          <p:cNvPr id="4" name="Rectangle 3">
            <a:extLst>
              <a:ext uri="{FF2B5EF4-FFF2-40B4-BE49-F238E27FC236}">
                <a16:creationId xmlns:a16="http://schemas.microsoft.com/office/drawing/2014/main" id="{7D8769A5-5CD6-4C05-B119-07CE54DFC757}"/>
              </a:ext>
            </a:extLst>
          </p:cNvPr>
          <p:cNvSpPr/>
          <p:nvPr/>
        </p:nvSpPr>
        <p:spPr>
          <a:xfrm>
            <a:off x="170121" y="1047285"/>
            <a:ext cx="2615609" cy="935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tweets using the mention of the support account</a:t>
            </a:r>
          </a:p>
        </p:txBody>
      </p:sp>
      <p:sp>
        <p:nvSpPr>
          <p:cNvPr id="5" name="Rectangle 4">
            <a:extLst>
              <a:ext uri="{FF2B5EF4-FFF2-40B4-BE49-F238E27FC236}">
                <a16:creationId xmlns:a16="http://schemas.microsoft.com/office/drawing/2014/main" id="{351CB842-DACC-4614-A42C-37FBCB7D4E96}"/>
              </a:ext>
            </a:extLst>
          </p:cNvPr>
          <p:cNvSpPr/>
          <p:nvPr/>
        </p:nvSpPr>
        <p:spPr>
          <a:xfrm>
            <a:off x="4077587" y="1244086"/>
            <a:ext cx="1605516" cy="542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Reply from the bot</a:t>
            </a:r>
          </a:p>
        </p:txBody>
      </p:sp>
      <p:sp>
        <p:nvSpPr>
          <p:cNvPr id="6" name="Rectangle 5">
            <a:extLst>
              <a:ext uri="{FF2B5EF4-FFF2-40B4-BE49-F238E27FC236}">
                <a16:creationId xmlns:a16="http://schemas.microsoft.com/office/drawing/2014/main" id="{2E405B01-7127-4696-B650-B039C34D27C6}"/>
              </a:ext>
            </a:extLst>
          </p:cNvPr>
          <p:cNvSpPr/>
          <p:nvPr/>
        </p:nvSpPr>
        <p:spPr>
          <a:xfrm>
            <a:off x="3399114" y="3204421"/>
            <a:ext cx="2069325" cy="752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Raw bug report is generated</a:t>
            </a:r>
          </a:p>
        </p:txBody>
      </p:sp>
      <p:sp>
        <p:nvSpPr>
          <p:cNvPr id="7" name="Cylinder 6">
            <a:extLst>
              <a:ext uri="{FF2B5EF4-FFF2-40B4-BE49-F238E27FC236}">
                <a16:creationId xmlns:a16="http://schemas.microsoft.com/office/drawing/2014/main" id="{C66CCC0A-349D-44D1-A776-6612C1FCEBE2}"/>
              </a:ext>
            </a:extLst>
          </p:cNvPr>
          <p:cNvSpPr/>
          <p:nvPr/>
        </p:nvSpPr>
        <p:spPr>
          <a:xfrm>
            <a:off x="951613" y="3064857"/>
            <a:ext cx="1052624" cy="1031358"/>
          </a:xfrm>
          <a:prstGeom prst="can">
            <a:avLst>
              <a:gd name="adj" fmla="val 342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Issue Tracker</a:t>
            </a:r>
          </a:p>
        </p:txBody>
      </p:sp>
      <p:cxnSp>
        <p:nvCxnSpPr>
          <p:cNvPr id="9" name="Straight Arrow Connector 8">
            <a:extLst>
              <a:ext uri="{FF2B5EF4-FFF2-40B4-BE49-F238E27FC236}">
                <a16:creationId xmlns:a16="http://schemas.microsoft.com/office/drawing/2014/main" id="{38E26AA6-4DD8-4D13-9720-85D803FC082E}"/>
              </a:ext>
            </a:extLst>
          </p:cNvPr>
          <p:cNvCxnSpPr>
            <a:stCxn id="4" idx="3"/>
            <a:endCxn id="5" idx="1"/>
          </p:cNvCxnSpPr>
          <p:nvPr/>
        </p:nvCxnSpPr>
        <p:spPr>
          <a:xfrm flipV="1">
            <a:off x="2785730" y="1515117"/>
            <a:ext cx="12918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E09DD28-B92E-45A2-B8A7-608237DDB22D}"/>
              </a:ext>
            </a:extLst>
          </p:cNvPr>
          <p:cNvCxnSpPr>
            <a:cxnSpLocks/>
            <a:stCxn id="5" idx="3"/>
            <a:endCxn id="2" idx="2"/>
          </p:cNvCxnSpPr>
          <p:nvPr/>
        </p:nvCxnSpPr>
        <p:spPr>
          <a:xfrm flipV="1">
            <a:off x="5683103" y="1492147"/>
            <a:ext cx="1058427" cy="22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88A8BC1-84CE-4FD5-91EA-FD5F5F50040A}"/>
              </a:ext>
            </a:extLst>
          </p:cNvPr>
          <p:cNvCxnSpPr>
            <a:stCxn id="2" idx="3"/>
            <a:endCxn id="3" idx="0"/>
          </p:cNvCxnSpPr>
          <p:nvPr/>
        </p:nvCxnSpPr>
        <p:spPr>
          <a:xfrm>
            <a:off x="7342270" y="2083430"/>
            <a:ext cx="0" cy="9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0BFBA9C-80DB-43BE-B82C-556891E4A127}"/>
              </a:ext>
            </a:extLst>
          </p:cNvPr>
          <p:cNvCxnSpPr>
            <a:stCxn id="3" idx="1"/>
            <a:endCxn id="6" idx="3"/>
          </p:cNvCxnSpPr>
          <p:nvPr/>
        </p:nvCxnSpPr>
        <p:spPr>
          <a:xfrm flipH="1">
            <a:off x="5468439" y="3580536"/>
            <a:ext cx="991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3373D84-45EE-4AE0-A836-70ACB7943444}"/>
              </a:ext>
            </a:extLst>
          </p:cNvPr>
          <p:cNvCxnSpPr>
            <a:stCxn id="6" idx="1"/>
            <a:endCxn id="7" idx="4"/>
          </p:cNvCxnSpPr>
          <p:nvPr/>
        </p:nvCxnSpPr>
        <p:spPr>
          <a:xfrm flipH="1">
            <a:off x="2004237" y="3580536"/>
            <a:ext cx="13948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052978-06F2-4944-8F44-F1A8F64C62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
        <p:nvSpPr>
          <p:cNvPr id="5" name="Google Shape;94;p16">
            <a:extLst>
              <a:ext uri="{FF2B5EF4-FFF2-40B4-BE49-F238E27FC236}">
                <a16:creationId xmlns:a16="http://schemas.microsoft.com/office/drawing/2014/main" id="{E4CE825E-CBB2-4930-A7C2-C384362E2F24}"/>
              </a:ext>
            </a:extLst>
          </p:cNvPr>
          <p:cNvSpPr txBox="1">
            <a:spLocks noGrp="1"/>
          </p:cNvSpPr>
          <p:nvPr>
            <p:ph type="title"/>
          </p:nvPr>
        </p:nvSpPr>
        <p:spPr>
          <a:xfrm>
            <a:off x="850604" y="156262"/>
            <a:ext cx="3221665" cy="764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IN" sz="2200" dirty="0"/>
              <a:t>Phases</a:t>
            </a:r>
            <a:endParaRPr sz="2200" dirty="0"/>
          </a:p>
        </p:txBody>
      </p:sp>
      <p:sp>
        <p:nvSpPr>
          <p:cNvPr id="6" name="Google Shape;95;p16">
            <a:extLst>
              <a:ext uri="{FF2B5EF4-FFF2-40B4-BE49-F238E27FC236}">
                <a16:creationId xmlns:a16="http://schemas.microsoft.com/office/drawing/2014/main" id="{4138763A-A5A8-42A2-B6E4-670877512092}"/>
              </a:ext>
            </a:extLst>
          </p:cNvPr>
          <p:cNvSpPr txBox="1">
            <a:spLocks noGrp="1"/>
          </p:cNvSpPr>
          <p:nvPr>
            <p:ph type="body" idx="1"/>
          </p:nvPr>
        </p:nvSpPr>
        <p:spPr>
          <a:xfrm>
            <a:off x="178676" y="920750"/>
            <a:ext cx="8114719" cy="4040133"/>
          </a:xfrm>
          <a:prstGeom prst="rect">
            <a:avLst/>
          </a:prstGeom>
          <a:noFill/>
          <a:ln>
            <a:noFill/>
          </a:ln>
        </p:spPr>
        <p:txBody>
          <a:bodyPr spcFirstLastPara="1" wrap="square" lIns="91425" tIns="91425" rIns="91425" bIns="91425" anchor="t" anchorCtr="0">
            <a:noAutofit/>
          </a:bodyPr>
          <a:lstStyle/>
          <a:p>
            <a:pPr lvl="0" indent="-368300" algn="just">
              <a:lnSpc>
                <a:spcPct val="150000"/>
              </a:lnSpc>
              <a:buSzPts val="2200"/>
            </a:pPr>
            <a:r>
              <a:rPr lang="en-US" dirty="0"/>
              <a:t>Dataset collection and understanding the tweet structure</a:t>
            </a:r>
          </a:p>
          <a:p>
            <a:pPr lvl="0" indent="-368300" algn="just">
              <a:lnSpc>
                <a:spcPct val="150000"/>
              </a:lnSpc>
              <a:buSzPts val="2200"/>
            </a:pPr>
            <a:r>
              <a:rPr lang="en-US" dirty="0"/>
              <a:t>Bot creation</a:t>
            </a:r>
          </a:p>
          <a:p>
            <a:pPr lvl="0" indent="-368300" algn="just">
              <a:lnSpc>
                <a:spcPct val="150000"/>
              </a:lnSpc>
              <a:buSzPts val="2200"/>
            </a:pPr>
            <a:r>
              <a:rPr lang="en-US" dirty="0"/>
              <a:t>Final generation of the report</a:t>
            </a:r>
          </a:p>
          <a:p>
            <a:pPr lvl="0" indent="-368300" algn="just">
              <a:lnSpc>
                <a:spcPct val="150000"/>
              </a:lnSpc>
              <a:buSzPts val="2200"/>
            </a:pPr>
            <a:endParaRPr lang="en-US" dirty="0"/>
          </a:p>
        </p:txBody>
      </p:sp>
    </p:spTree>
    <p:extLst>
      <p:ext uri="{BB962C8B-B14F-4D97-AF65-F5344CB8AC3E}">
        <p14:creationId xmlns:p14="http://schemas.microsoft.com/office/powerpoint/2010/main" val="496726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9C4D3F-26BA-411F-A024-93BB6B61AA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
        <p:nvSpPr>
          <p:cNvPr id="5" name="Slide Number Placeholder 3">
            <a:extLst>
              <a:ext uri="{FF2B5EF4-FFF2-40B4-BE49-F238E27FC236}">
                <a16:creationId xmlns:a16="http://schemas.microsoft.com/office/drawing/2014/main" id="{4AF3D199-CCB3-4311-8446-2972A5E3B83B}"/>
              </a:ext>
            </a:extLst>
          </p:cNvPr>
          <p:cNvSpPr txBox="1">
            <a:spLocks/>
          </p:cNvSpPr>
          <p:nvPr/>
        </p:nvSpPr>
        <p:spPr>
          <a:xfrm>
            <a:off x="8497999" y="4688759"/>
            <a:ext cx="548700" cy="393600"/>
          </a:xfrm>
          <a:prstGeom prst="rect">
            <a:avLst/>
          </a:prstGeom>
          <a:noFill/>
          <a:ln>
            <a:noFill/>
          </a:ln>
        </p:spPr>
        <p:txBody>
          <a:bodyPr spcFirstLastPara="1" vert="horz" wrap="square" lIns="91425" tIns="91425" rIns="91425" bIns="91425" rtlCol="0" anchor="ctr" anchorCtr="0">
            <a:noAutofit/>
          </a:bodyPr>
          <a:lstStyle>
            <a:defPPr>
              <a:defRPr lang="en-US"/>
            </a:defPPr>
            <a:lvl1pPr marL="0" marR="0" lvl="0"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1pPr>
            <a:lvl2pPr marL="0" marR="0" lvl="1"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2pPr>
            <a:lvl3pPr marL="0" marR="0" lvl="2"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3pPr>
            <a:lvl4pPr marL="0" marR="0" lvl="3"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4pPr>
            <a:lvl5pPr marL="0" marR="0" lvl="4"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5pPr>
            <a:lvl6pPr marL="0" marR="0" lvl="5"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6pPr>
            <a:lvl7pPr marL="0" marR="0" lvl="6"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7pPr>
            <a:lvl8pPr marL="0" marR="0" lvl="7"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8pPr>
            <a:lvl9pPr marL="0" marR="0" lvl="8" indent="0" algn="r" defTabSz="457200" rtl="0" eaLnBrk="1" latinLnBrk="0" hangingPunct="1">
              <a:lnSpc>
                <a:spcPct val="100000"/>
              </a:lnSpc>
              <a:spcBef>
                <a:spcPts val="0"/>
              </a:spcBef>
              <a:spcAft>
                <a:spcPts val="0"/>
              </a:spcAft>
              <a:buClr>
                <a:srgbClr val="000000"/>
              </a:buClr>
              <a:buSzPts val="1000"/>
              <a:buFont typeface="Arial"/>
              <a:buNone/>
              <a:defRPr sz="1000" b="0" i="0" u="none" strike="noStrike" kern="1200" cap="none">
                <a:solidFill>
                  <a:schemeClr val="dk2"/>
                </a:solidFill>
                <a:latin typeface="Lato"/>
                <a:ea typeface="Lato"/>
                <a:cs typeface="Lato"/>
                <a:sym typeface="Lato"/>
              </a:defRPr>
            </a:lvl9pPr>
          </a:lstStyle>
          <a:p>
            <a:fld id="{00000000-1234-1234-1234-123412341234}" type="slidenum">
              <a:rPr lang="en" smtClean="0"/>
              <a:pPr/>
              <a:t>9</a:t>
            </a:fld>
            <a:endParaRPr lang="en"/>
          </a:p>
        </p:txBody>
      </p:sp>
      <p:sp>
        <p:nvSpPr>
          <p:cNvPr id="6" name="Google Shape;94;p16">
            <a:extLst>
              <a:ext uri="{FF2B5EF4-FFF2-40B4-BE49-F238E27FC236}">
                <a16:creationId xmlns:a16="http://schemas.microsoft.com/office/drawing/2014/main" id="{5DF8C6EE-8595-41F4-AECF-05516CA79841}"/>
              </a:ext>
            </a:extLst>
          </p:cNvPr>
          <p:cNvSpPr txBox="1">
            <a:spLocks noGrp="1"/>
          </p:cNvSpPr>
          <p:nvPr>
            <p:ph type="title"/>
          </p:nvPr>
        </p:nvSpPr>
        <p:spPr>
          <a:xfrm>
            <a:off x="850604" y="156262"/>
            <a:ext cx="6826103" cy="764488"/>
          </a:xfrm>
          <a:prstGeom prst="rect">
            <a:avLst/>
          </a:prstGeom>
          <a:noFill/>
          <a:ln>
            <a:noFill/>
          </a:ln>
        </p:spPr>
        <p:txBody>
          <a:bodyPr spcFirstLastPara="1" wrap="square" lIns="91425" tIns="91425" rIns="91425" bIns="91425" anchor="t" anchorCtr="0">
            <a:noAutofit/>
          </a:bodyPr>
          <a:lstStyle/>
          <a:p>
            <a:r>
              <a:rPr lang="en-IN" sz="2200" dirty="0"/>
              <a:t>Phase 1: </a:t>
            </a:r>
            <a:r>
              <a:rPr lang="en-US" sz="2400" dirty="0"/>
              <a:t>Dataset collection and understanding the tweet structure</a:t>
            </a:r>
            <a:br>
              <a:rPr lang="en-US" sz="2400" dirty="0"/>
            </a:br>
            <a:r>
              <a:rPr lang="en-IN" sz="2200" dirty="0"/>
              <a:t> </a:t>
            </a:r>
            <a:endParaRPr sz="2200" dirty="0"/>
          </a:p>
        </p:txBody>
      </p:sp>
      <p:sp>
        <p:nvSpPr>
          <p:cNvPr id="7" name="Google Shape;95;p16">
            <a:extLst>
              <a:ext uri="{FF2B5EF4-FFF2-40B4-BE49-F238E27FC236}">
                <a16:creationId xmlns:a16="http://schemas.microsoft.com/office/drawing/2014/main" id="{87C6D64A-92DB-4877-A7B8-5263FA98FA21}"/>
              </a:ext>
            </a:extLst>
          </p:cNvPr>
          <p:cNvSpPr txBox="1">
            <a:spLocks noGrp="1"/>
          </p:cNvSpPr>
          <p:nvPr>
            <p:ph type="body" idx="1"/>
          </p:nvPr>
        </p:nvSpPr>
        <p:spPr>
          <a:xfrm>
            <a:off x="206295" y="1073888"/>
            <a:ext cx="8114719" cy="3913350"/>
          </a:xfrm>
          <a:prstGeom prst="rect">
            <a:avLst/>
          </a:prstGeom>
          <a:noFill/>
          <a:ln>
            <a:noFill/>
          </a:ln>
        </p:spPr>
        <p:txBody>
          <a:bodyPr spcFirstLastPara="1" wrap="square" lIns="91425" tIns="91425" rIns="91425" bIns="91425" anchor="t" anchorCtr="0">
            <a:noAutofit/>
          </a:bodyPr>
          <a:lstStyle/>
          <a:p>
            <a:pPr lvl="0" indent="-368300" algn="just">
              <a:lnSpc>
                <a:spcPct val="150000"/>
              </a:lnSpc>
              <a:buSzPts val="2200"/>
            </a:pPr>
            <a:endParaRPr lang="en-US" dirty="0"/>
          </a:p>
          <a:p>
            <a:pPr lvl="0" indent="-368300" algn="just">
              <a:lnSpc>
                <a:spcPct val="150000"/>
              </a:lnSpc>
              <a:buSzPts val="2200"/>
            </a:pPr>
            <a:r>
              <a:rPr lang="en-US" dirty="0"/>
              <a:t>The crawled dataset is extracted from twitter </a:t>
            </a:r>
          </a:p>
          <a:p>
            <a:pPr lvl="0" indent="-368300" algn="just">
              <a:lnSpc>
                <a:spcPct val="150000"/>
              </a:lnSpc>
              <a:buSzPts val="2200"/>
            </a:pPr>
            <a:r>
              <a:rPr lang="en-US" dirty="0"/>
              <a:t>The tweets which are extracted are considered as a raw data</a:t>
            </a:r>
          </a:p>
          <a:p>
            <a:pPr lvl="0" indent="-368300" algn="just">
              <a:lnSpc>
                <a:spcPct val="150000"/>
              </a:lnSpc>
              <a:buSzPts val="2200"/>
            </a:pPr>
            <a:r>
              <a:rPr lang="en-US" dirty="0"/>
              <a:t>Converting into a JSON format</a:t>
            </a:r>
          </a:p>
          <a:p>
            <a:pPr lvl="0" indent="-368300" algn="just">
              <a:lnSpc>
                <a:spcPct val="150000"/>
              </a:lnSpc>
              <a:buSzPts val="2200"/>
            </a:pPr>
            <a:r>
              <a:rPr lang="en-US" dirty="0"/>
              <a:t>Creation of the intents </a:t>
            </a:r>
          </a:p>
        </p:txBody>
      </p:sp>
    </p:spTree>
    <p:extLst>
      <p:ext uri="{BB962C8B-B14F-4D97-AF65-F5344CB8AC3E}">
        <p14:creationId xmlns:p14="http://schemas.microsoft.com/office/powerpoint/2010/main" val="724088446"/>
      </p:ext>
    </p:extLst>
  </p:cSld>
  <p:clrMapOvr>
    <a:masterClrMapping/>
  </p:clrMapOvr>
</p:sld>
</file>

<file path=ppt/theme/theme1.xml><?xml version="1.0" encoding="utf-8"?>
<a:theme xmlns:a="http://schemas.openxmlformats.org/drawingml/2006/main" name="View">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38634</TotalTime>
  <Words>854</Words>
  <Application>Microsoft Office PowerPoint</Application>
  <PresentationFormat>On-screen Show (16:9)</PresentationFormat>
  <Paragraphs>122</Paragraphs>
  <Slides>18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Century Schoolbook</vt:lpstr>
      <vt:lpstr>Wingdings 2</vt:lpstr>
      <vt:lpstr>Arial</vt:lpstr>
      <vt:lpstr>Lato</vt:lpstr>
      <vt:lpstr>Times New Roman</vt:lpstr>
      <vt:lpstr>View</vt:lpstr>
      <vt:lpstr>Extracting And Analyzing Information In User-Support Conversations On Twitter </vt:lpstr>
      <vt:lpstr>Contents</vt:lpstr>
      <vt:lpstr>Introduction</vt:lpstr>
      <vt:lpstr>Problem Definition</vt:lpstr>
      <vt:lpstr>PowerPoint Presentation</vt:lpstr>
      <vt:lpstr>Proposed System</vt:lpstr>
      <vt:lpstr>Architecture Diagram</vt:lpstr>
      <vt:lpstr>Phases</vt:lpstr>
      <vt:lpstr>Phase 1: Dataset collection and understanding the tweet structure  </vt:lpstr>
      <vt:lpstr>PowerPoint Presentation</vt:lpstr>
      <vt:lpstr>Phase 2: Bot creation  </vt:lpstr>
      <vt:lpstr>PowerPoint Presentation</vt:lpstr>
      <vt:lpstr>Phase 3: Final generation of the report   </vt:lpstr>
      <vt:lpstr>PowerPoint Presentation</vt:lpstr>
      <vt:lpstr>Conclusion and future scope</vt:lpstr>
      <vt:lpstr>Action Plan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using Genetic Algorithms </dc:title>
  <cp:lastModifiedBy>charitha nagalapuram</cp:lastModifiedBy>
  <cp:revision>73</cp:revision>
  <dcterms:modified xsi:type="dcterms:W3CDTF">2020-05-25T06:18:54Z</dcterms:modified>
</cp:coreProperties>
</file>