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74" r:id="rId11"/>
    <p:sldId id="275" r:id="rId12"/>
    <p:sldId id="277" r:id="rId13"/>
    <p:sldId id="272" r:id="rId14"/>
    <p:sldId id="271" r:id="rId15"/>
    <p:sldId id="270" r:id="rId16"/>
    <p:sldId id="268" r:id="rId17"/>
    <p:sldId id="267" r:id="rId18"/>
    <p:sldId id="269" r:id="rId19"/>
    <p:sldId id="273" r:id="rId20"/>
    <p:sldId id="278" r:id="rId21"/>
    <p:sldId id="265" r:id="rId22"/>
    <p:sldId id="264" r:id="rId23"/>
    <p:sldId id="266" r:id="rId24"/>
  </p:sldIdLst>
  <p:sldSz cx="9144000" cy="5143500" type="screen16x9"/>
  <p:notesSz cx="6858000" cy="9144000"/>
  <p:embeddedFontLst>
    <p:embeddedFont>
      <p:font typeface="Raleway" charset="0"/>
      <p:regular r:id="rId26"/>
      <p:bold r:id="rId27"/>
      <p:italic r:id="rId28"/>
      <p:boldItalic r:id="rId29"/>
    </p:embeddedFont>
    <p:embeddedFont>
      <p:font typeface="La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4559" autoAdjust="0"/>
    <p:restoredTop sz="94660"/>
  </p:normalViewPr>
  <p:slideViewPr>
    <p:cSldViewPr snapToGrid="0">
      <p:cViewPr>
        <p:scale>
          <a:sx n="66" d="100"/>
          <a:sy n="66" d="100"/>
        </p:scale>
        <p:origin x="-302" y="-1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LSTM</c:v>
                </c:pt>
                <c:pt idx="1">
                  <c:v>LSTM+Attention</c:v>
                </c:pt>
                <c:pt idx="2">
                  <c:v>Bi-LSTM+Attention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75</c:v>
                </c:pt>
                <c:pt idx="2">
                  <c:v>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LSTM</c:v>
                </c:pt>
                <c:pt idx="1">
                  <c:v>LSTM+Attention</c:v>
                </c:pt>
                <c:pt idx="2">
                  <c:v>Bi-LSTM+Attention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</c:v>
                </c:pt>
                <c:pt idx="1">
                  <c:v>81</c:v>
                </c:pt>
                <c:pt idx="2">
                  <c:v>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LSTM</c:v>
                </c:pt>
                <c:pt idx="1">
                  <c:v>LSTM+Attention</c:v>
                </c:pt>
                <c:pt idx="2">
                  <c:v>Bi-LSTM+Attention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75</c:v>
                </c:pt>
                <c:pt idx="1">
                  <c:v>75</c:v>
                </c:pt>
                <c:pt idx="2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LSTM</c:v>
                </c:pt>
                <c:pt idx="1">
                  <c:v>LSTM+Attention</c:v>
                </c:pt>
                <c:pt idx="2">
                  <c:v>Bi-LSTM+Attention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64</c:v>
                </c:pt>
                <c:pt idx="1">
                  <c:v>64</c:v>
                </c:pt>
                <c:pt idx="2">
                  <c:v>72</c:v>
                </c:pt>
              </c:numCache>
            </c:numRef>
          </c:val>
        </c:ser>
        <c:shape val="box"/>
        <c:axId val="53237632"/>
        <c:axId val="53239168"/>
        <c:axId val="0"/>
      </c:bar3DChart>
      <c:catAx>
        <c:axId val="53237632"/>
        <c:scaling>
          <c:orientation val="minMax"/>
        </c:scaling>
        <c:axPos val="b"/>
        <c:tickLblPos val="nextTo"/>
        <c:crossAx val="53239168"/>
        <c:crosses val="autoZero"/>
        <c:auto val="1"/>
        <c:lblAlgn val="ctr"/>
        <c:lblOffset val="100"/>
      </c:catAx>
      <c:valAx>
        <c:axId val="53239168"/>
        <c:scaling>
          <c:orientation val="minMax"/>
        </c:scaling>
        <c:axPos val="l"/>
        <c:majorGridlines/>
        <c:numFmt formatCode="General" sourceLinked="1"/>
        <c:tickLblPos val="nextTo"/>
        <c:crossAx val="532376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0426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0a92d8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0a92d8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0a92d8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0a92d8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0a92d8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0a92d8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0a92d8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0a92d8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0a92d8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0a92d8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0a92d8d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0a92d8d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0a92d8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0a92d8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0a92d8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0a92d8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PbaH67ihp3YyXkX8WxITM7EcCsx5zgc04eVabWL5Qo/edit" TargetMode="External"/><Relationship Id="rId2" Type="http://schemas.openxmlformats.org/officeDocument/2006/relationships/hyperlink" Target="https://docs.google.com/spreadsheets/d/1zAZ9zDmz34XQRHSv6zWYUZAZwLgxN6mLcXAKCD5M3CM/edi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./hovy/papers/16HLT-hierarchical-attention-network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st.github.com/cbaziotis/7ef97ccf71cbc14366835198c09809d2" TargetMode="External"/><Relationship Id="rId4" Type="http://schemas.openxmlformats.org/officeDocument/2006/relationships/hyperlink" Target="https://mlwhiz.com/nlpserie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5925" y="1045249"/>
            <a:ext cx="8520600" cy="123035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SUGGESTION MINING USING ATTENTION NETWORKS</a:t>
            </a:r>
            <a:br>
              <a:rPr lang="en" sz="3600" dirty="0" smtClean="0"/>
            </a:b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Final PRC (23-05-2020)</a:t>
            </a:r>
            <a:endParaRPr sz="24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42350" y="2940000"/>
            <a:ext cx="29433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Under the Guidance of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Mr L. Naveen Kumar: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Assistant Professor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82250" y="2858466"/>
            <a:ext cx="33819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Team:12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16WH1A1216 – E. Meghana</a:t>
            </a:r>
          </a:p>
          <a:p>
            <a:pPr lvl="0"/>
            <a:r>
              <a:rPr lang="en" dirty="0" smtClean="0">
                <a:solidFill>
                  <a:srgbClr val="FFFFFF"/>
                </a:solidFill>
              </a:rPr>
              <a:t>16WH1A1229 – K. Samhitha</a:t>
            </a:r>
          </a:p>
          <a:p>
            <a:pPr lvl="0"/>
            <a:r>
              <a:rPr lang="en" dirty="0" smtClean="0">
                <a:solidFill>
                  <a:srgbClr val="FFFFFF"/>
                </a:solidFill>
              </a:rPr>
              <a:t>16WH1A1247 – M. Haritha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08"/>
            <a:ext cx="957695" cy="9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  <p:sp>
        <p:nvSpPr>
          <p:cNvPr id="6" name="Google Shape;121;p20"/>
          <p:cNvSpPr txBox="1">
            <a:spLocks noGrp="1"/>
          </p:cNvSpPr>
          <p:nvPr>
            <p:ph type="title"/>
          </p:nvPr>
        </p:nvSpPr>
        <p:spPr>
          <a:xfrm>
            <a:off x="623400" y="78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Preprocessing</a:t>
            </a:r>
            <a:endParaRPr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341" y="1091825"/>
            <a:ext cx="4305300" cy="122534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36134" y="2987587"/>
            <a:ext cx="4333875" cy="1127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5341" y="65857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Preprocessing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1700" y="270107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Preprocessing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680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  <p:sp>
        <p:nvSpPr>
          <p:cNvPr id="5" name="Google Shape;121;p20"/>
          <p:cNvSpPr txBox="1">
            <a:spLocks noGrp="1"/>
          </p:cNvSpPr>
          <p:nvPr>
            <p:ph type="title"/>
          </p:nvPr>
        </p:nvSpPr>
        <p:spPr>
          <a:xfrm>
            <a:off x="623400" y="78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Embeddings</a:t>
            </a:r>
            <a:endParaRPr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253" y="573665"/>
            <a:ext cx="523009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Embedding: </a:t>
            </a:r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are a type of word representation that allows words with similar meaning to have a similar </a:t>
            </a:r>
            <a:r>
              <a:rPr lang="en-US" dirty="0" smtClean="0"/>
              <a:t>representation</a:t>
            </a:r>
          </a:p>
          <a:p>
            <a:endParaRPr lang="en-US" dirty="0" smtClean="0"/>
          </a:p>
          <a:p>
            <a:r>
              <a:rPr lang="en-US" dirty="0"/>
              <a:t>Word embedding methods learn a real-valued vector representation for a predefined fixed sized vocabulary from a corpus of text.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Popular Word </a:t>
            </a:r>
            <a:r>
              <a:rPr lang="en-US" b="1" dirty="0" err="1" smtClean="0"/>
              <a:t>Enbeddings</a:t>
            </a:r>
            <a:r>
              <a:rPr lang="en-US" b="1" dirty="0" smtClean="0"/>
              <a:t> are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Glove (2014)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Word2Vec (2013)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FastText</a:t>
            </a:r>
            <a:r>
              <a:rPr lang="en-US" dirty="0" smtClean="0"/>
              <a:t> (2016)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GLOVE </a:t>
            </a:r>
            <a:r>
              <a:rPr lang="en-US" dirty="0"/>
              <a:t>stands for </a:t>
            </a:r>
            <a:r>
              <a:rPr lang="en-US" b="1" dirty="0" err="1" smtClean="0"/>
              <a:t>GLO</a:t>
            </a:r>
            <a:r>
              <a:rPr lang="en-US" dirty="0" err="1" smtClean="0"/>
              <a:t>bal</a:t>
            </a:r>
            <a:r>
              <a:rPr lang="en-US" dirty="0" smtClean="0"/>
              <a:t> </a:t>
            </a:r>
            <a:r>
              <a:rPr lang="en-US" b="1" dirty="0" err="1" smtClean="0"/>
              <a:t>VE</a:t>
            </a:r>
            <a:r>
              <a:rPr lang="en-US" dirty="0" err="1" smtClean="0"/>
              <a:t>ctors</a:t>
            </a:r>
            <a:r>
              <a:rPr lang="en-US" dirty="0" smtClean="0"/>
              <a:t> </a:t>
            </a:r>
            <a:r>
              <a:rPr lang="en-US" dirty="0"/>
              <a:t>for word representation. </a:t>
            </a:r>
          </a:p>
          <a:p>
            <a:pPr marL="285750" lvl="4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an unsupervised learning algorithm developed by Stanford for generating word </a:t>
            </a:r>
            <a:r>
              <a:rPr lang="en-US" dirty="0" err="1"/>
              <a:t>embeddings</a:t>
            </a:r>
            <a:r>
              <a:rPr lang="en-US" dirty="0"/>
              <a:t> </a:t>
            </a:r>
            <a:r>
              <a:rPr lang="en-US" dirty="0" smtClean="0"/>
              <a:t> by aggregating </a:t>
            </a:r>
            <a:r>
              <a:rPr lang="en-US" dirty="0"/>
              <a:t>global word-word co-occurrence matrix from a </a:t>
            </a:r>
            <a:r>
              <a:rPr lang="en-US" dirty="0" smtClean="0"/>
              <a:t>corpus</a:t>
            </a:r>
            <a:r>
              <a:rPr lang="en-US" dirty="0"/>
              <a:t>. </a:t>
            </a:r>
            <a:endParaRPr lang="en-US" dirty="0" smtClean="0"/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 smtClean="0"/>
              <a:t>It has 3 kinds of dimensions 50, 100, 200, and 300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46" y="749111"/>
            <a:ext cx="3831070" cy="28607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7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" y="-30446"/>
            <a:ext cx="6321600" cy="635400"/>
          </a:xfrm>
        </p:spPr>
        <p:txBody>
          <a:bodyPr/>
          <a:lstStyle/>
          <a:p>
            <a:r>
              <a:rPr lang="en-IN" dirty="0" smtClean="0"/>
              <a:t>Glove Vectors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37"/>
          <a:stretch/>
        </p:blipFill>
        <p:spPr bwMode="auto">
          <a:xfrm>
            <a:off x="3137844" y="1209023"/>
            <a:ext cx="6006156" cy="31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84" r="13133"/>
          <a:stretch/>
        </p:blipFill>
        <p:spPr bwMode="auto">
          <a:xfrm>
            <a:off x="-9618" y="552349"/>
            <a:ext cx="3147462" cy="22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89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445941" y="2047334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using </a:t>
            </a:r>
          </a:p>
          <a:p>
            <a:r>
              <a:rPr lang="en-US" b="1" dirty="0" smtClean="0"/>
              <a:t>LSTM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1" y="19250"/>
            <a:ext cx="6413500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91" y="446181"/>
            <a:ext cx="5727210" cy="4299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58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195677" y="2005444"/>
            <a:ext cx="2124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using Attention </a:t>
            </a:r>
          </a:p>
          <a:p>
            <a:r>
              <a:rPr lang="en-US" b="1" dirty="0"/>
              <a:t>a</a:t>
            </a:r>
            <a:r>
              <a:rPr lang="en-US" b="1" dirty="0" smtClean="0"/>
              <a:t>nd LSTM with </a:t>
            </a:r>
          </a:p>
          <a:p>
            <a:r>
              <a:rPr lang="en-US" b="1" dirty="0" smtClean="0"/>
              <a:t>Time Distributed Layer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3430" y="77186"/>
            <a:ext cx="6321600" cy="635400"/>
          </a:xfrm>
        </p:spPr>
        <p:txBody>
          <a:bodyPr/>
          <a:lstStyle/>
          <a:p>
            <a:r>
              <a:rPr lang="en-US" sz="2400" dirty="0" smtClean="0"/>
              <a:t>Model </a:t>
            </a:r>
            <a:br>
              <a:rPr lang="en-US" sz="2400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04" y="180656"/>
            <a:ext cx="5176594" cy="47821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55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30" y="77186"/>
            <a:ext cx="6321600" cy="635400"/>
          </a:xfrm>
        </p:spPr>
        <p:txBody>
          <a:bodyPr/>
          <a:lstStyle/>
          <a:p>
            <a:r>
              <a:rPr lang="en-US" sz="2400" dirty="0" smtClean="0"/>
              <a:t>Model </a:t>
            </a:r>
            <a:br>
              <a:rPr lang="en-US" sz="2400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77" y="644892"/>
            <a:ext cx="5520319" cy="3984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191" y="2005444"/>
            <a:ext cx="1815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using </a:t>
            </a:r>
          </a:p>
          <a:p>
            <a:r>
              <a:rPr lang="en-US" b="1" dirty="0" smtClean="0"/>
              <a:t>Bi-Directional LSTM with Attention layer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303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22" y="149923"/>
            <a:ext cx="6321600" cy="635400"/>
          </a:xfrm>
        </p:spPr>
        <p:txBody>
          <a:bodyPr/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08" y="767894"/>
            <a:ext cx="7969718" cy="3002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Training dataset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https://docs.google.com/spreadsheets/d/1zAZ9zDmz34XQRHSv6zWYUZAZwLgxN6mLcXAKCD5M3CM/edit#gid=1719501802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Testing dataset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https://docs.google.com/spreadsheets/d/11PbaH67ihp3YyXkX8WxITM7EcCsx5zgc04eVabWL5Qo/edit#gid=1120463267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624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04" y="77186"/>
            <a:ext cx="6321600" cy="635400"/>
          </a:xfrm>
        </p:spPr>
        <p:txBody>
          <a:bodyPr/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" y="4298725"/>
            <a:ext cx="8928534" cy="390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711" y="394067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ato" charset="0"/>
              </a:rPr>
              <a:t>When we use 7 epochs:</a:t>
            </a:r>
            <a:endParaRPr lang="en-US" sz="1800" dirty="0">
              <a:latin typeface="La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578" y="2243139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Lato" charset="0"/>
              </a:rPr>
              <a:t>2. Using Attention and LSTM with Time Distributed Layer Model</a:t>
            </a:r>
            <a:endParaRPr lang="en-US" sz="1800" b="1" dirty="0">
              <a:latin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78" y="73245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Lato" charset="0"/>
              </a:rPr>
              <a:t>1. Using LSTM Model</a:t>
            </a:r>
            <a:endParaRPr lang="en-US" sz="1800" b="1" dirty="0">
              <a:latin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78" y="3569711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Lato" charset="0"/>
              </a:rPr>
              <a:t>3. Using Bi-Directional LSTM Model with Attention layer</a:t>
            </a:r>
            <a:endParaRPr lang="en-US" sz="1800" b="1" dirty="0">
              <a:latin typeface="Lato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5" y="1286741"/>
            <a:ext cx="4734560" cy="3048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" y="2888673"/>
            <a:ext cx="5572760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02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877" y="108359"/>
            <a:ext cx="6321600" cy="635400"/>
          </a:xfrm>
        </p:spPr>
        <p:txBody>
          <a:bodyPr/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40"/>
            <a:ext cx="9144000" cy="3020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9701"/>
            <a:ext cx="9144000" cy="380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373" y="71697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ato" charset="0"/>
              </a:rPr>
              <a:t>When we use 25 Epochs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4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7704" y="77186"/>
            <a:ext cx="6321600" cy="635400"/>
          </a:xfrm>
        </p:spPr>
        <p:txBody>
          <a:bodyPr/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7298413"/>
              </p:ext>
            </p:extLst>
          </p:nvPr>
        </p:nvGraphicFramePr>
        <p:xfrm>
          <a:off x="243067" y="1041723"/>
          <a:ext cx="8437945" cy="2708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902"/>
                <a:gridCol w="2168139"/>
                <a:gridCol w="1268963"/>
                <a:gridCol w="1370647"/>
                <a:gridCol w="1370647"/>
                <a:gridCol w="1370647"/>
              </a:tblGrid>
              <a:tr h="53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781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  <a:effectLst/>
                        </a:rPr>
                        <a:t>LSTM + Time Distributed Layer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75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0.568095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0.753721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0.647874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781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  <a:effectLst/>
                        </a:rPr>
                        <a:t>LSTM + Attention +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  <a:effectLst/>
                        </a:rPr>
                        <a:t>Time Distributed Layer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75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0.814374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0.753721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0.647874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60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  <a:effectLst/>
                        </a:rPr>
                        <a:t>Bi-LSTM </a:t>
                      </a:r>
                      <a:r>
                        <a:rPr lang="en-US" sz="1200" smtClean="0">
                          <a:solidFill>
                            <a:schemeClr val="bg2"/>
                          </a:solidFill>
                          <a:effectLst/>
                        </a:rPr>
                        <a:t>+ Attention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87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0.845009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0.808235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0.722521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Times New Roman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95665" y="3712020"/>
            <a:ext cx="2311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Model Comparison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21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13451" y="174861"/>
            <a:ext cx="18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Contents</a:t>
            </a:r>
            <a:endParaRPr sz="2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5206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Introduction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Problem </a:t>
            </a:r>
            <a:r>
              <a:rPr lang="en" sz="2200" dirty="0" smtClean="0"/>
              <a:t>Definition</a:t>
            </a:r>
          </a:p>
          <a:p>
            <a:pPr lvl="0" indent="-368300">
              <a:buSzPts val="2200"/>
              <a:buChar char="❏"/>
            </a:pPr>
            <a:r>
              <a:rPr lang="en" sz="2400" dirty="0"/>
              <a:t>Literature Survey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Existing </a:t>
            </a:r>
            <a:r>
              <a:rPr lang="en" sz="2200" dirty="0" smtClean="0"/>
              <a:t>System</a:t>
            </a:r>
            <a:r>
              <a:rPr lang="en" sz="2200" dirty="0"/>
              <a:t> </a:t>
            </a:r>
            <a:r>
              <a:rPr lang="en" sz="2200" dirty="0" smtClean="0"/>
              <a:t>and Proposed </a:t>
            </a:r>
            <a:r>
              <a:rPr lang="en" sz="2200" dirty="0"/>
              <a:t>System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Architecture Diagram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Module(s) </a:t>
            </a:r>
            <a:endParaRPr lang="en" sz="2200" dirty="0" smtClean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Model Summary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Input and Output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Plan of Action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References</a:t>
            </a:r>
            <a:endParaRPr sz="2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00" y="185195"/>
            <a:ext cx="8520600" cy="636608"/>
          </a:xfrm>
        </p:spPr>
        <p:txBody>
          <a:bodyPr/>
          <a:lstStyle/>
          <a:p>
            <a:r>
              <a:rPr lang="en-IN" dirty="0" smtClean="0"/>
              <a:t>Comparison Graph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59757" y="1006997"/>
          <a:ext cx="8090704" cy="391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31" y="125677"/>
            <a:ext cx="2227168" cy="635400"/>
          </a:xfrm>
        </p:spPr>
        <p:txBody>
          <a:bodyPr/>
          <a:lstStyle/>
          <a:p>
            <a:r>
              <a:rPr lang="en-IN" sz="2400" dirty="0" smtClean="0"/>
              <a:t>Action Plan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1216093"/>
              </p:ext>
            </p:extLst>
          </p:nvPr>
        </p:nvGraphicFramePr>
        <p:xfrm>
          <a:off x="972152" y="914401"/>
          <a:ext cx="6150543" cy="31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886"/>
                <a:gridCol w="2083642"/>
                <a:gridCol w="1750015"/>
              </a:tblGrid>
              <a:tr h="741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 Information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required</a:t>
                      </a:r>
                      <a:r>
                        <a:rPr lang="en-IN" baseline="0" dirty="0" smtClean="0"/>
                        <a:t> to Complete</a:t>
                      </a:r>
                      <a:endParaRPr lang="en-IN" dirty="0"/>
                    </a:p>
                  </a:txBody>
                  <a:tcPr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Literature Survey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2"/>
                          </a:solidFill>
                        </a:rPr>
                        <a:t> Week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143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Requirement Analysis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Week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53618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Design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2 Weeks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Implementation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2 Weeks</a:t>
                      </a:r>
                    </a:p>
                  </a:txBody>
                  <a:tcPr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Documentation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2 Weeks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Final</a:t>
                      </a:r>
                      <a:r>
                        <a:rPr lang="en-IN" baseline="0" dirty="0" smtClean="0">
                          <a:solidFill>
                            <a:schemeClr val="bg2"/>
                          </a:solidFill>
                        </a:rPr>
                        <a:t> Submission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To</a:t>
                      </a:r>
                      <a:r>
                        <a:rPr lang="en-IN" baseline="0" dirty="0" smtClean="0">
                          <a:solidFill>
                            <a:schemeClr val="bg2"/>
                          </a:solidFill>
                        </a:rPr>
                        <a:t> be done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40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554600" y="13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References</a:t>
            </a:r>
            <a:endParaRPr sz="24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34755" y="635267"/>
            <a:ext cx="8807114" cy="436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 smtClean="0"/>
              <a:t>Hierarchical </a:t>
            </a:r>
            <a:r>
              <a:rPr lang="en-US" dirty="0"/>
              <a:t>Attention Networks for Document </a:t>
            </a:r>
            <a:r>
              <a:rPr lang="en-US" dirty="0" smtClean="0"/>
              <a:t>Classification </a:t>
            </a:r>
            <a:r>
              <a:rPr lang="en-US" dirty="0" err="1" smtClean="0"/>
              <a:t>Zichao</a:t>
            </a:r>
            <a:r>
              <a:rPr lang="en-US" dirty="0" smtClean="0"/>
              <a:t> Yang, </a:t>
            </a:r>
            <a:r>
              <a:rPr lang="en-US" dirty="0"/>
              <a:t>Diyi </a:t>
            </a:r>
            <a:r>
              <a:rPr lang="en-US" dirty="0" smtClean="0"/>
              <a:t>Yang, </a:t>
            </a:r>
            <a:r>
              <a:rPr lang="en-US" dirty="0"/>
              <a:t>Chris </a:t>
            </a:r>
            <a:r>
              <a:rPr lang="en-US" dirty="0" smtClean="0"/>
              <a:t>Dyer,  Xiaodong He,  </a:t>
            </a:r>
            <a:r>
              <a:rPr lang="en-US" dirty="0"/>
              <a:t>Alex </a:t>
            </a:r>
            <a:r>
              <a:rPr lang="en-US" dirty="0" smtClean="0"/>
              <a:t>Smola, </a:t>
            </a:r>
            <a:r>
              <a:rPr lang="en-US" dirty="0"/>
              <a:t>Eduard </a:t>
            </a:r>
            <a:r>
              <a:rPr lang="en-US" dirty="0" err="1" smtClean="0"/>
              <a:t>Hovy</a:t>
            </a:r>
            <a:r>
              <a:rPr lang="en-US" dirty="0" smtClean="0"/>
              <a:t>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://www.cs.cmu.edu/~./</a:t>
            </a:r>
            <a:r>
              <a:rPr lang="en-US" dirty="0" smtClean="0">
                <a:hlinkClick r:id="rId3"/>
              </a:rPr>
              <a:t>hovy/papers/16HLT-hierarchical-attention-networks.pdf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en-US" dirty="0" err="1"/>
              <a:t>Negi</a:t>
            </a:r>
            <a:r>
              <a:rPr lang="en-US" dirty="0"/>
              <a:t>, </a:t>
            </a:r>
            <a:r>
              <a:rPr lang="en-US" dirty="0" err="1"/>
              <a:t>Sapna</a:t>
            </a:r>
            <a:r>
              <a:rPr lang="en-US" dirty="0"/>
              <a:t>, Tobias </a:t>
            </a:r>
            <a:r>
              <a:rPr lang="en-US" dirty="0" err="1"/>
              <a:t>Daudert</a:t>
            </a:r>
            <a:r>
              <a:rPr lang="en-US" dirty="0"/>
              <a:t>, and Paul </a:t>
            </a:r>
            <a:r>
              <a:rPr lang="en-US" dirty="0" err="1"/>
              <a:t>Buitelaar</a:t>
            </a:r>
            <a:r>
              <a:rPr lang="en-US" dirty="0"/>
              <a:t>. "Semeval-2019 task 9: Suggestion mining from online reviews and forums."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</a:t>
            </a:r>
            <a:r>
              <a:rPr lang="en-US" dirty="0" smtClean="0"/>
              <a:t>.</a:t>
            </a:r>
            <a:endParaRPr lang="en-US" dirty="0">
              <a:hlinkClick r:id="rId4"/>
            </a:endParaRPr>
          </a:p>
          <a:p>
            <a:pPr algn="just">
              <a:buFont typeface="+mj-lt"/>
              <a:buAutoNum type="arabicPeriod"/>
            </a:pPr>
            <a:r>
              <a:rPr lang="en-US" dirty="0"/>
              <a:t>Natural Language </a:t>
            </a:r>
            <a:r>
              <a:rPr lang="en-US" dirty="0" smtClean="0"/>
              <a:t>Processing    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>
                <a:hlinkClick r:id="rId4"/>
              </a:rPr>
              <a:t>mlwhiz.com/nlpseries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Attention  Layer </a:t>
            </a:r>
            <a:r>
              <a:rPr lang="en-US" dirty="0" smtClean="0">
                <a:hlinkClick r:id="rId5"/>
              </a:rPr>
              <a:t>https://gist.github.com/cbaziotis/7ef97ccf71cbc14366835198c09809d2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dirty="0"/>
          </a:p>
        </p:txBody>
      </p:sp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thank yo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60250" y="96500"/>
            <a:ext cx="25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</a:t>
            </a:r>
            <a:endParaRPr sz="2300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61108" y="688704"/>
            <a:ext cx="7751619" cy="40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Products </a:t>
            </a:r>
            <a:r>
              <a:rPr lang="en-US" dirty="0"/>
              <a:t>and services are heavily discussed on social </a:t>
            </a:r>
            <a:r>
              <a:rPr lang="en-US" dirty="0" smtClean="0"/>
              <a:t>media.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Reviews may  contain tips/ suggestions/ advices.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Suggestion containing reviews are of great help to the product owners and peer customers.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803025" y="86850"/>
            <a:ext cx="1848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Problem Definition</a:t>
            </a:r>
            <a:endParaRPr sz="2200"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65018" y="845900"/>
            <a:ext cx="7824356" cy="4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Identifying and highlighting suggestion expressing sentences in the given opinionated text(review) using attention based networks.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Literature 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Survey</a:t>
            </a:r>
            <a:endParaRPr sz="2400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13063" y="361548"/>
            <a:ext cx="7782792" cy="4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Hierarchical Attention Networks for Document Classification  by </a:t>
            </a:r>
            <a:r>
              <a:rPr lang="en-US" dirty="0" err="1" smtClean="0"/>
              <a:t>Zichao</a:t>
            </a:r>
            <a:r>
              <a:rPr lang="en-US" dirty="0" smtClean="0"/>
              <a:t> </a:t>
            </a:r>
            <a:r>
              <a:rPr lang="en-US" dirty="0"/>
              <a:t>Yang, </a:t>
            </a:r>
            <a:r>
              <a:rPr lang="en-US" dirty="0" err="1"/>
              <a:t>Diyi</a:t>
            </a:r>
            <a:r>
              <a:rPr lang="en-US" dirty="0"/>
              <a:t> Yang, Chris Dyer,  </a:t>
            </a:r>
            <a:r>
              <a:rPr lang="en-US" dirty="0" err="1"/>
              <a:t>Xiaodong</a:t>
            </a:r>
            <a:r>
              <a:rPr lang="en-US" dirty="0"/>
              <a:t> He,  Alex </a:t>
            </a:r>
            <a:r>
              <a:rPr lang="en-US" dirty="0" err="1"/>
              <a:t>Smola</a:t>
            </a:r>
            <a:r>
              <a:rPr lang="en-US" dirty="0"/>
              <a:t>, Eduard </a:t>
            </a:r>
            <a:r>
              <a:rPr lang="en-US" dirty="0" err="1"/>
              <a:t>Hovy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Convolutional Neural Networks for Sentence </a:t>
            </a:r>
            <a:r>
              <a:rPr lang="en-US" dirty="0" smtClean="0"/>
              <a:t>Classification by </a:t>
            </a:r>
            <a:r>
              <a:rPr lang="en-US" dirty="0"/>
              <a:t> Yoon </a:t>
            </a:r>
            <a:r>
              <a:rPr lang="en-US" dirty="0" smtClean="0"/>
              <a:t>Kim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Machine Translation Using Deep Learning: An Overview by </a:t>
            </a:r>
            <a:r>
              <a:rPr lang="en-US" dirty="0" err="1" smtClean="0"/>
              <a:t>Shashi</a:t>
            </a:r>
            <a:r>
              <a:rPr lang="en-US" dirty="0" smtClean="0"/>
              <a:t> </a:t>
            </a:r>
            <a:r>
              <a:rPr lang="en-US" dirty="0"/>
              <a:t>Pal </a:t>
            </a:r>
            <a:r>
              <a:rPr lang="en-US" dirty="0" smtClean="0"/>
              <a:t>Singh, </a:t>
            </a:r>
            <a:r>
              <a:rPr lang="en-US" dirty="0" err="1"/>
              <a:t>Ajai</a:t>
            </a:r>
            <a:r>
              <a:rPr lang="en-US" dirty="0"/>
              <a:t> </a:t>
            </a:r>
            <a:r>
              <a:rPr lang="en-US" dirty="0" smtClean="0"/>
              <a:t>Kumar, </a:t>
            </a:r>
            <a:r>
              <a:rPr lang="en-US" dirty="0" err="1"/>
              <a:t>Hemant</a:t>
            </a:r>
            <a:r>
              <a:rPr lang="en-US" dirty="0"/>
              <a:t> </a:t>
            </a:r>
            <a:r>
              <a:rPr lang="en-US" dirty="0" err="1" smtClean="0"/>
              <a:t>Darbari</a:t>
            </a:r>
            <a:r>
              <a:rPr lang="en-US" dirty="0" smtClean="0"/>
              <a:t>, </a:t>
            </a:r>
            <a:r>
              <a:rPr lang="en-US" dirty="0" err="1"/>
              <a:t>Lenali</a:t>
            </a:r>
            <a:r>
              <a:rPr lang="en-US" dirty="0"/>
              <a:t> </a:t>
            </a:r>
            <a:r>
              <a:rPr lang="en-US" dirty="0" smtClean="0"/>
              <a:t>Singh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Anshika</a:t>
            </a:r>
            <a:r>
              <a:rPr lang="en-US" dirty="0"/>
              <a:t> </a:t>
            </a:r>
            <a:r>
              <a:rPr lang="en-US" dirty="0" err="1" smtClean="0"/>
              <a:t>Rastogi</a:t>
            </a:r>
            <a:r>
              <a:rPr lang="en-US" dirty="0" smtClean="0"/>
              <a:t> and </a:t>
            </a:r>
            <a:r>
              <a:rPr lang="en-US" dirty="0" err="1"/>
              <a:t>Shikha</a:t>
            </a:r>
            <a:r>
              <a:rPr lang="en-US" dirty="0"/>
              <a:t> </a:t>
            </a:r>
            <a:r>
              <a:rPr lang="en-US" dirty="0" smtClean="0"/>
              <a:t>Jain.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Machine </a:t>
            </a:r>
            <a:r>
              <a:rPr lang="en-US" dirty="0"/>
              <a:t>Translation Using Deep Learning : A Survey </a:t>
            </a:r>
            <a:r>
              <a:rPr lang="en-US" dirty="0" smtClean="0"/>
              <a:t>by </a:t>
            </a:r>
            <a:r>
              <a:rPr lang="en-US" dirty="0" err="1" smtClean="0"/>
              <a:t>Janhavi</a:t>
            </a:r>
            <a:r>
              <a:rPr lang="en-US" dirty="0" smtClean="0"/>
              <a:t> </a:t>
            </a:r>
            <a:r>
              <a:rPr lang="en-US" dirty="0"/>
              <a:t>R. </a:t>
            </a:r>
            <a:r>
              <a:rPr lang="en-US" dirty="0" err="1" smtClean="0"/>
              <a:t>Chaudhary</a:t>
            </a:r>
            <a:r>
              <a:rPr lang="en-US" dirty="0" smtClean="0"/>
              <a:t> and </a:t>
            </a:r>
            <a:r>
              <a:rPr lang="en-US" dirty="0" err="1"/>
              <a:t>Ankit</a:t>
            </a:r>
            <a:r>
              <a:rPr lang="en-US" dirty="0"/>
              <a:t> C. </a:t>
            </a:r>
            <a:r>
              <a:rPr lang="en-US" dirty="0" smtClean="0"/>
              <a:t>Patel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507949" y="135475"/>
            <a:ext cx="3024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Existing System &amp; </a:t>
            </a:r>
            <a:r>
              <a:rPr lang="en" sz="2000" dirty="0" smtClean="0"/>
              <a:t>Proposed System</a:t>
            </a:r>
            <a:endParaRPr sz="2000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16559" y="1037292"/>
            <a:ext cx="8901300" cy="3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r>
              <a:rPr lang="en-US" b="1" dirty="0" smtClean="0"/>
              <a:t>Existing System</a:t>
            </a:r>
            <a:r>
              <a:rPr lang="en-US" dirty="0" smtClean="0"/>
              <a:t>:</a:t>
            </a:r>
          </a:p>
          <a:p>
            <a:pPr marL="114300" indent="0" algn="just">
              <a:buNone/>
            </a:pPr>
            <a:r>
              <a:rPr lang="en-US" dirty="0"/>
              <a:t>	Several baseline methods, including traditional approaches such as linear</a:t>
            </a:r>
          </a:p>
          <a:p>
            <a:pPr marL="114300" indent="0" algn="just">
              <a:buNone/>
            </a:pPr>
            <a:r>
              <a:rPr lang="en-US" dirty="0"/>
              <a:t>methods, SVMs and paragraph </a:t>
            </a:r>
            <a:r>
              <a:rPr lang="en-US" dirty="0" smtClean="0"/>
              <a:t>embedding </a:t>
            </a:r>
            <a:r>
              <a:rPr lang="en-US" dirty="0"/>
              <a:t>using neural </a:t>
            </a:r>
            <a:r>
              <a:rPr lang="en-US" dirty="0" smtClean="0"/>
              <a:t>networks, CNN, </a:t>
            </a:r>
            <a:r>
              <a:rPr lang="en-US" dirty="0"/>
              <a:t>LSTMs, </a:t>
            </a:r>
            <a:r>
              <a:rPr lang="en-US" dirty="0" smtClean="0"/>
              <a:t>were used.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indent="0" algn="just">
              <a:spcAft>
                <a:spcPts val="1600"/>
              </a:spcAft>
              <a:buNone/>
            </a:pPr>
            <a:r>
              <a:rPr lang="en-US" b="1" dirty="0"/>
              <a:t>Proposed System</a:t>
            </a:r>
            <a:r>
              <a:rPr lang="en-US" dirty="0" smtClean="0"/>
              <a:t>: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dirty="0"/>
              <a:t>	A</a:t>
            </a:r>
            <a:r>
              <a:rPr lang="en-US" dirty="0" smtClean="0"/>
              <a:t>ttention mechanism is applied to visualize the attention over informative words.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564089" y="151541"/>
            <a:ext cx="8690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Architecture 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Diagram</a:t>
            </a:r>
            <a:endParaRPr sz="2400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87036" y="768927"/>
            <a:ext cx="8544676" cy="3829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                                                                                             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96" y="467591"/>
            <a:ext cx="5272087" cy="418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  <p:sp>
        <p:nvSpPr>
          <p:cNvPr id="5" name="Google Shape;114;p19"/>
          <p:cNvSpPr txBox="1">
            <a:spLocks noGrp="1"/>
          </p:cNvSpPr>
          <p:nvPr>
            <p:ph type="title"/>
          </p:nvPr>
        </p:nvSpPr>
        <p:spPr>
          <a:xfrm>
            <a:off x="564089" y="151541"/>
            <a:ext cx="8690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Architecture 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Diagram</a:t>
            </a:r>
            <a:endParaRPr sz="2400" dirty="0"/>
          </a:p>
        </p:txBody>
      </p:sp>
      <p:pic>
        <p:nvPicPr>
          <p:cNvPr id="2053" name="Picture 5" descr="https://miro.medium.com/max/1440/1*n-IgHZM5baBUjq0T7RYDB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7" y="1102195"/>
            <a:ext cx="5099251" cy="2743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7273" y="698166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LSTM Architecture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18" y="1102195"/>
            <a:ext cx="3200482" cy="271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6" y="3768783"/>
            <a:ext cx="4401853" cy="93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3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23400" y="78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Modules</a:t>
            </a:r>
            <a:endParaRPr sz="24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" name="Picture 2" descr="https://mlwhiz.com/images/text_processing_flow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8" y="651163"/>
            <a:ext cx="6034446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2358737"/>
            <a:ext cx="1181108" cy="39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2370</TotalTime>
  <Words>498</Words>
  <Application>Microsoft Office PowerPoint</Application>
  <PresentationFormat>On-screen Show (16:9)</PresentationFormat>
  <Paragraphs>170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Raleway</vt:lpstr>
      <vt:lpstr>Times New Roman</vt:lpstr>
      <vt:lpstr>Lato</vt:lpstr>
      <vt:lpstr>Wingdings</vt:lpstr>
      <vt:lpstr>Gautami</vt:lpstr>
      <vt:lpstr>Swiss</vt:lpstr>
      <vt:lpstr>SUGGESTION MINING USING ATTENTION NETWORKS Final PRC (23-05-2020)</vt:lpstr>
      <vt:lpstr>Contents</vt:lpstr>
      <vt:lpstr>Introduction</vt:lpstr>
      <vt:lpstr>Problem Definition</vt:lpstr>
      <vt:lpstr>Literature  Survey</vt:lpstr>
      <vt:lpstr>Existing System &amp; Proposed System</vt:lpstr>
      <vt:lpstr>Architecture  Diagram</vt:lpstr>
      <vt:lpstr>Architecture  Diagram</vt:lpstr>
      <vt:lpstr>Modules</vt:lpstr>
      <vt:lpstr>Preprocessing</vt:lpstr>
      <vt:lpstr>Embeddings</vt:lpstr>
      <vt:lpstr>Glove Vectors</vt:lpstr>
      <vt:lpstr>Slide 13</vt:lpstr>
      <vt:lpstr>Model  Summary</vt:lpstr>
      <vt:lpstr>Model  Summary</vt:lpstr>
      <vt:lpstr>Input</vt:lpstr>
      <vt:lpstr>Output</vt:lpstr>
      <vt:lpstr>Output</vt:lpstr>
      <vt:lpstr>Output</vt:lpstr>
      <vt:lpstr>Comparison Graph </vt:lpstr>
      <vt:lpstr>Action Plan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welcome</dc:creator>
  <cp:lastModifiedBy>megha</cp:lastModifiedBy>
  <cp:revision>83</cp:revision>
  <dcterms:modified xsi:type="dcterms:W3CDTF">2020-05-22T08:36:51Z</dcterms:modified>
</cp:coreProperties>
</file>