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79" r:id="rId12"/>
    <p:sldId id="268" r:id="rId13"/>
    <p:sldId id="307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2" r:id="rId22"/>
    <p:sldId id="306" r:id="rId23"/>
    <p:sldId id="265" r:id="rId24"/>
    <p:sldId id="264" r:id="rId25"/>
    <p:sldId id="267" r:id="rId26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30"/>
    </p:embeddedFont>
    <p:embeddedFont>
      <p:font typeface="Lato" panose="020F0502020204030203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464" y="-48"/>
      </p:cViewPr>
      <p:guideLst>
        <p:guide orient="horz" pos="1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0a92d8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0a92d8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0a92d8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0a92d8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0a92d8d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0a92d8d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0a92d8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0a92d8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0a92d8d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0a92d8d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0a92d8d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0a92d8d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0a92d8d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0a92d8d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0a92d8d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0a92d8d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0a92d8d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0a92d8d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788444"/>
            <a:ext cx="8207375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3705225"/>
            <a:ext cx="8212138" cy="735806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hyperlink" Target="Base%20research%20paper.pdf" TargetMode="External"/><Relationship Id="rId1" Type="http://schemas.openxmlformats.org/officeDocument/2006/relationships/hyperlink" Target="Major%20Project%20Part%202.doc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>
                <a:lumMod val="75000"/>
              </a:srgbClr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65735" y="1045210"/>
            <a:ext cx="8520430" cy="1510665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</a:t>
            </a:r>
            <a:r>
              <a:rPr lang="en-IN" altLang="en-GB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edicting Influencers in Social Network</a:t>
            </a:r>
            <a:endParaRPr lang="en-IN" altLang="en-GB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18465" y="2847975"/>
            <a:ext cx="3528060" cy="15944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 the Guidance of</a:t>
            </a:r>
            <a:endParaRPr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 Name: </a:t>
            </a:r>
            <a:r>
              <a:rPr lang="en-IN" altLang="en-GB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 K Adi Narayana Reddy</a:t>
            </a:r>
            <a:endParaRPr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Designation</a:t>
            </a:r>
            <a:r>
              <a:rPr lang="en-IN" altLang="en-GB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Associate Professor</a:t>
            </a:r>
            <a:endParaRPr lang="en-IN" altLang="en-GB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368280" y="2848075"/>
            <a:ext cx="3381900" cy="159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Team: </a:t>
            </a:r>
            <a:r>
              <a:rPr lang="en-IN" altLang="en-GB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IN" altLang="en-GB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16WH1A1214 - D.Pravalika</a:t>
            </a:r>
            <a:endParaRPr lang="en-I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16WH1A1238 - K.Sai Keerthi</a:t>
            </a:r>
            <a:endParaRPr lang="en-I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16WH1A1246 - M.Sriya Sri</a:t>
            </a:r>
            <a:endParaRPr lang="en-I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708"/>
            <a:ext cx="957695" cy="92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470" y="115570"/>
            <a:ext cx="2411730" cy="705485"/>
          </a:xfrm>
        </p:spPr>
        <p:txBody>
          <a:bodyPr/>
          <a:p>
            <a:r>
              <a:rPr 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Alogorithms</a:t>
            </a:r>
            <a:endParaRPr lang="en-US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" y="1082675"/>
            <a:ext cx="8350250" cy="377698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+mn-lt"/>
              </a:rPr>
              <a:t>Logistic Regression</a:t>
            </a:r>
            <a:endParaRPr lang="en-US" sz="2000">
              <a:latin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+mn-lt"/>
              </a:rPr>
              <a:t>Support vector machine</a:t>
            </a:r>
            <a:endParaRPr lang="en-US" sz="2000">
              <a:latin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+mn-lt"/>
              </a:rPr>
              <a:t>Naïve Bayes Classifier Algorithm</a:t>
            </a:r>
            <a:endParaRPr lang="en-US" sz="2000">
              <a:latin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+mn-lt"/>
              </a:rPr>
              <a:t>Multilayer perceptron (MLP)</a:t>
            </a:r>
            <a:endParaRPr lang="en-US" sz="2000">
              <a:latin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cs typeface="+mn-lt"/>
              </a:rPr>
              <a:t>Random Forest</a:t>
            </a:r>
            <a:endParaRPr lang="en-US" sz="2000">
              <a:latin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000">
                <a:latin typeface="+mn-lt"/>
                <a:cs typeface="+mn-lt"/>
              </a:rPr>
              <a:t>Stacking Model</a:t>
            </a:r>
            <a:endParaRPr lang="en-IN" altLang="en-US" sz="2000"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79295" y="4750435"/>
            <a:ext cx="6927215" cy="5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0975" y="806450"/>
            <a:ext cx="8707120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85" y="291465"/>
            <a:ext cx="8229600" cy="436960"/>
          </a:xfrm>
        </p:spPr>
        <p:txBody>
          <a:bodyPr/>
          <a:p>
            <a:r>
              <a:rPr lang="en-I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Stacking</a:t>
            </a:r>
            <a:endParaRPr lang="en-I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2" name="Picture 12" descr="Screenshot (47)"/>
          <p:cNvPicPr>
            <a:picLocks noChangeAspect="1"/>
          </p:cNvPicPr>
          <p:nvPr>
            <p:ph idx="1"/>
          </p:nvPr>
        </p:nvPicPr>
        <p:blipFill>
          <a:blip r:embed="rId1"/>
          <a:srcRect l="28312" t="38689" r="27244" b="26217"/>
          <a:stretch>
            <a:fillRect/>
          </a:stretch>
        </p:blipFill>
        <p:spPr>
          <a:xfrm>
            <a:off x="692785" y="881380"/>
            <a:ext cx="7700010" cy="386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>
                <a:lumMod val="73000"/>
              </a:srgbClr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 b="1">
                <a:solidFill>
                  <a:schemeClr val="bg1"/>
                </a:solidFill>
              </a:rPr>
              <a:t>Output Screenshots</a:t>
            </a: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Content Placeholder 5" descr="Screenshot (67)"/>
          <p:cNvPicPr>
            <a:picLocks noChangeAspect="1"/>
          </p:cNvPicPr>
          <p:nvPr>
            <p:ph idx="1"/>
          </p:nvPr>
        </p:nvPicPr>
        <p:blipFill>
          <a:blip r:embed="rId1"/>
          <a:srcRect l="750"/>
          <a:stretch>
            <a:fillRect/>
          </a:stretch>
        </p:blipFill>
        <p:spPr>
          <a:xfrm>
            <a:off x="457200" y="666750"/>
            <a:ext cx="8229600" cy="42170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>
                <a:lumMod val="79000"/>
              </a:srgbClr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bg1"/>
                </a:solidFill>
              </a:rPr>
            </a:fld>
            <a:endParaRPr lang="en-GB">
              <a:solidFill>
                <a:schemeClr val="bg1"/>
              </a:solidFill>
            </a:endParaRPr>
          </a:p>
        </p:txBody>
      </p:sp>
      <p:pic>
        <p:nvPicPr>
          <p:cNvPr id="9" name="Content Placeholder 8" descr="Screenshot (69)"/>
          <p:cNvPicPr>
            <a:picLocks noChangeAspect="1"/>
          </p:cNvPicPr>
          <p:nvPr>
            <p:ph idx="1"/>
          </p:nvPr>
        </p:nvPicPr>
        <p:blipFill>
          <a:blip r:embed="rId1"/>
          <a:srcRect l="875"/>
          <a:stretch>
            <a:fillRect/>
          </a:stretch>
        </p:blipFill>
        <p:spPr>
          <a:xfrm>
            <a:off x="487680" y="213360"/>
            <a:ext cx="8199120" cy="471678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>
                <a:lumMod val="73000"/>
              </a:srgbClr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Content Placeholder 4" descr="Screenshot (70)"/>
          <p:cNvPicPr>
            <a:picLocks noChangeAspect="1"/>
          </p:cNvPicPr>
          <p:nvPr>
            <p:ph idx="1"/>
          </p:nvPr>
        </p:nvPicPr>
        <p:blipFill>
          <a:blip r:embed="rId1"/>
          <a:srcRect l="750"/>
          <a:stretch>
            <a:fillRect/>
          </a:stretch>
        </p:blipFill>
        <p:spPr>
          <a:xfrm>
            <a:off x="528320" y="362585"/>
            <a:ext cx="8094980" cy="44723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>
                <a:lumMod val="75000"/>
              </a:srgbClr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Content Placeholder 2" descr="Screenshot (71)"/>
          <p:cNvPicPr>
            <a:picLocks noChangeAspect="1"/>
          </p:cNvPicPr>
          <p:nvPr>
            <p:ph idx="1"/>
          </p:nvPr>
        </p:nvPicPr>
        <p:blipFill>
          <a:blip r:embed="rId1"/>
          <a:srcRect l="875"/>
          <a:stretch>
            <a:fillRect/>
          </a:stretch>
        </p:blipFill>
        <p:spPr>
          <a:xfrm>
            <a:off x="457200" y="328930"/>
            <a:ext cx="839406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>
                <a:lumMod val="73000"/>
              </a:srgbClr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Content Placeholder 4" descr="Screenshot (72)"/>
          <p:cNvPicPr>
            <a:picLocks noChangeAspect="1"/>
          </p:cNvPicPr>
          <p:nvPr>
            <p:ph idx="1"/>
          </p:nvPr>
        </p:nvPicPr>
        <p:blipFill>
          <a:blip r:embed="rId1"/>
          <a:srcRect l="1000"/>
          <a:stretch>
            <a:fillRect/>
          </a:stretch>
        </p:blipFill>
        <p:spPr>
          <a:xfrm>
            <a:off x="451485" y="326390"/>
            <a:ext cx="8402320" cy="4357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>
                <a:lumMod val="73000"/>
              </a:srgbClr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Content Placeholder 4" descr="Screenshot (73)"/>
          <p:cNvPicPr>
            <a:picLocks noChangeAspect="1"/>
          </p:cNvPicPr>
          <p:nvPr>
            <p:ph idx="1"/>
          </p:nvPr>
        </p:nvPicPr>
        <p:blipFill>
          <a:blip r:embed="rId1"/>
          <a:srcRect l="1125"/>
          <a:stretch>
            <a:fillRect/>
          </a:stretch>
        </p:blipFill>
        <p:spPr>
          <a:xfrm>
            <a:off x="403860" y="378460"/>
            <a:ext cx="8353425" cy="4439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>
                <a:lumMod val="75000"/>
              </a:srgbClr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Content Placeholder 6" descr="Screenshot (74)"/>
          <p:cNvPicPr>
            <a:picLocks noChangeAspect="1"/>
          </p:cNvPicPr>
          <p:nvPr>
            <p:ph idx="1"/>
          </p:nvPr>
        </p:nvPicPr>
        <p:blipFill>
          <a:blip r:embed="rId1"/>
          <a:srcRect l="875"/>
          <a:stretch>
            <a:fillRect/>
          </a:stretch>
        </p:blipFill>
        <p:spPr>
          <a:xfrm>
            <a:off x="513715" y="419100"/>
            <a:ext cx="8034655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>
                <a:lumMod val="73000"/>
              </a:srgbClr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Content Placeholder 5" descr="Screenshot (75)"/>
          <p:cNvPicPr>
            <a:picLocks noChangeAspect="1"/>
          </p:cNvPicPr>
          <p:nvPr>
            <p:ph idx="1"/>
          </p:nvPr>
        </p:nvPicPr>
        <p:blipFill>
          <a:blip r:embed="rId1"/>
          <a:srcRect l="750"/>
          <a:stretch>
            <a:fillRect/>
          </a:stretch>
        </p:blipFill>
        <p:spPr>
          <a:xfrm>
            <a:off x="636270" y="400685"/>
            <a:ext cx="7936865" cy="4384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631825" y="174625"/>
            <a:ext cx="197294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Contents</a:t>
            </a:r>
            <a:endParaRPr lang="en-GB" sz="28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27245" y="1028650"/>
            <a:ext cx="85206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 sz="2200" dirty="0"/>
              <a:t>Introduction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 sz="2200" dirty="0"/>
              <a:t>Problem Definition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 sz="2200" dirty="0"/>
              <a:t>Literature Survey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 sz="2200" dirty="0"/>
              <a:t>Existing System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 sz="2200" dirty="0"/>
              <a:t>Proposed System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 sz="2200" dirty="0"/>
              <a:t>Architecture Diagram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 sz="2200" dirty="0"/>
              <a:t>Module(s) </a:t>
            </a:r>
            <a:endParaRPr lang="en-GB" sz="2200" dirty="0" smtClean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 sz="2200" dirty="0" smtClean="0"/>
              <a:t>Plan of Action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GB" sz="2200" dirty="0"/>
              <a:t>References</a:t>
            </a:r>
            <a:endParaRPr sz="22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180975" y="806450"/>
            <a:ext cx="8707120" cy="8255"/>
          </a:xfrm>
          <a:prstGeom prst="line">
            <a:avLst/>
          </a:prstGeom>
          <a:ln w="47625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979295" y="4750435"/>
            <a:ext cx="6927215" cy="5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7BD3"/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chemeClr val="bg1"/>
                </a:solidFill>
              </a:rPr>
              <a:t>Graph Accuracy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5" name="Content Placeholder 4" descr="Screenshot (76)"/>
          <p:cNvPicPr>
            <a:picLocks noChangeAspect="1"/>
          </p:cNvPicPr>
          <p:nvPr>
            <p:ph idx="1"/>
          </p:nvPr>
        </p:nvPicPr>
        <p:blipFill>
          <a:blip r:embed="rId1"/>
          <a:srcRect l="23223" t="26188" r="27224" b="18650"/>
          <a:stretch>
            <a:fillRect/>
          </a:stretch>
        </p:blipFill>
        <p:spPr>
          <a:xfrm>
            <a:off x="1043305" y="673100"/>
            <a:ext cx="6899910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31" y="125677"/>
            <a:ext cx="2227168" cy="635400"/>
          </a:xfrm>
        </p:spPr>
        <p:txBody>
          <a:bodyPr/>
          <a:lstStyle/>
          <a:p>
            <a:r>
              <a:rPr lang="en-IN" sz="2800" b="1" dirty="0" smtClean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 Plan</a:t>
            </a:r>
            <a:endParaRPr lang="en-IN" sz="2800" b="1" dirty="0" smtClean="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39545" y="1264285"/>
          <a:ext cx="573659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50"/>
                <a:gridCol w="1744345"/>
                <a:gridCol w="2042795"/>
              </a:tblGrid>
              <a:tr h="61976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Module Information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N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Status 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Time required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to Complete</a:t>
                      </a:r>
                      <a:endParaRPr lang="en-IN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Literature Survey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Completed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1week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Requirement Analysis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  <a:sym typeface="+mn-ea"/>
                        </a:rPr>
                        <a:t>Completed</a:t>
                      </a:r>
                      <a:endParaRPr lang="en-IN" sz="14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bg1"/>
                          </a:solidFill>
                        </a:rPr>
                        <a:t>1 week</a:t>
                      </a:r>
                      <a:endParaRPr lang="en-I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Design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  <a:sym typeface="+mn-ea"/>
                        </a:rPr>
                        <a:t>Completed</a:t>
                      </a:r>
                      <a:endParaRPr lang="en-IN" sz="14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accent3"/>
                          </a:solidFill>
                        </a:rPr>
                        <a:t>2 weeks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altLang="en-IN" dirty="0">
                          <a:solidFill>
                            <a:schemeClr val="bg1"/>
                          </a:solidFill>
                        </a:rPr>
                        <a:t>ompleted</a:t>
                      </a:r>
                      <a:endParaRPr lang="en-US" alt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 smtClean="0">
                          <a:solidFill>
                            <a:schemeClr val="bg1"/>
                          </a:solidFill>
                        </a:rPr>
                        <a:t>3 weeks</a:t>
                      </a:r>
                      <a:endParaRPr lang="en-I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bg1"/>
                          </a:solidFill>
                        </a:rPr>
                        <a:t>Completed</a:t>
                      </a:r>
                      <a:endParaRPr lang="en-I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solidFill>
                            <a:schemeClr val="bg1"/>
                          </a:solidFill>
                        </a:rPr>
                        <a:t>2 weeks</a:t>
                      </a:r>
                      <a:endParaRPr lang="en-I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Final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Submission</a:t>
                      </a:r>
                      <a:endParaRPr lang="en-IN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3"/>
                          </a:solidFill>
                        </a:rPr>
                        <a:t>Completed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 week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180975" y="806450"/>
            <a:ext cx="8707120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Connector 2"/>
          <p:cNvCxnSpPr/>
          <p:nvPr/>
        </p:nvCxnSpPr>
        <p:spPr>
          <a:xfrm flipV="1">
            <a:off x="1979295" y="4750435"/>
            <a:ext cx="6927215" cy="5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554600" y="13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0070C0"/>
                </a:solidFill>
              </a:rPr>
              <a:t>References</a:t>
            </a:r>
            <a:endParaRPr lang="en-GB" sz="2800" b="1">
              <a:solidFill>
                <a:srgbClr val="0070C0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97400" y="808550"/>
            <a:ext cx="8938200" cy="41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GB" sz="1600">
              <a:solidFill>
                <a:schemeClr val="tx1"/>
              </a:solidFill>
            </a:endParaRPr>
          </a:p>
          <a:p>
            <a:pPr marL="85725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GB" sz="1600">
                <a:solidFill>
                  <a:schemeClr val="tx1"/>
                </a:solidFill>
                <a:hlinkClick r:id="rId1" action="ppaction://hlinkfile"/>
              </a:rPr>
              <a:t>[1] J. Furnkranz and E. Hullermeier. Preference Learning: A Tutorial Introducton, DS 2011,    Espoo, , Oct 2011.</a:t>
            </a:r>
            <a:r>
              <a:rPr lang="en-IN" altLang="en-GB" sz="1600">
                <a:sym typeface="+mn-ea"/>
                <a:hlinkClick r:id="rId1" action="ppaction://hlinkfile"/>
              </a:rPr>
              <a:t>Finland</a:t>
            </a:r>
            <a:endParaRPr lang="en-IN" altLang="en-GB" sz="1600">
              <a:solidFill>
                <a:schemeClr val="tx1"/>
              </a:solidFill>
            </a:endParaRPr>
          </a:p>
          <a:p>
            <a:pPr marL="85725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GB" sz="1600">
                <a:solidFill>
                  <a:schemeClr val="tx1"/>
                </a:solidFill>
                <a:hlinkClick r:id="rId2" action="ppaction://hlinkfile"/>
              </a:rPr>
              <a:t>[2]  Hsu C W, Chang C C, Lin C J. A practical guide to support vector classification[J]. 2003.</a:t>
            </a:r>
            <a:endParaRPr lang="en-IN" altLang="en-GB" sz="1600">
              <a:solidFill>
                <a:schemeClr val="tx1"/>
              </a:solidFill>
            </a:endParaRPr>
          </a:p>
          <a:p>
            <a:pPr marL="85725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GB" sz="1600">
                <a:solidFill>
                  <a:schemeClr val="tx1"/>
                </a:solidFill>
                <a:hlinkClick r:id="rId2" action="ppaction://hlinkfile"/>
              </a:rPr>
              <a:t>[3]  Chang C C, Lin C J. LIBSVM: a library for support vector machines[J]. ACM Transactions on Intelligent Systems and Technology (TIST), 2011, 2(3): 27.</a:t>
            </a:r>
            <a:endParaRPr lang="en-IN" altLang="en-GB" sz="1600">
              <a:solidFill>
                <a:schemeClr val="tx1"/>
              </a:solidFill>
            </a:endParaRPr>
          </a:p>
          <a:p>
            <a:pPr marL="85725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GB" sz="1600">
                <a:solidFill>
                  <a:schemeClr val="tx1"/>
                </a:solidFill>
                <a:hlinkClick r:id="rId2" action="ppaction://hlinkfile"/>
              </a:rPr>
              <a:t>[4]  Swingler K. Applying neural networks: a practical guide[M].Morgan Kaufmann, 1996.\</a:t>
            </a:r>
            <a:endParaRPr lang="en-IN" altLang="en-GB" sz="1600">
              <a:solidFill>
                <a:schemeClr val="tx1"/>
              </a:solidFill>
            </a:endParaRPr>
          </a:p>
          <a:p>
            <a:pPr marL="85725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GB" sz="1600">
                <a:solidFill>
                  <a:schemeClr val="tx1"/>
                </a:solidFill>
                <a:hlinkClick r:id="rId2" action="ppaction://hlinkfile"/>
              </a:rPr>
              <a:t>[5]  M. Cha, H. Haddadi, F. Benevenuto, and K. P. Gummadi. Measuring user influence in twitter:  The million follower fallacy. In Proceedings of the 2010 International AAAI Conference on Weblogs and Social Media, 2010.http://cs229.stanford.edu</a:t>
            </a:r>
            <a:endParaRPr lang="en-IN" altLang="en-GB" sz="1600">
              <a:solidFill>
                <a:schemeClr val="tx1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79295" y="4750435"/>
            <a:ext cx="6927215" cy="5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0975" y="806450"/>
            <a:ext cx="8707120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7344" b="15365"/>
          <a:stretch>
            <a:fillRect/>
          </a:stretch>
        </p:blipFill>
        <p:spPr>
          <a:xfrm>
            <a:off x="1388110" y="944245"/>
            <a:ext cx="6137275" cy="361442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65455" y="96520"/>
            <a:ext cx="26181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GB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187550" y="669135"/>
            <a:ext cx="8770200" cy="40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In recent years, social network plays an increasingly signiﬁcant role in our daily lives. We share our experiences and opinions with our friends on Facebook, Twitter, </a:t>
            </a:r>
            <a:r>
              <a:rPr lang="en-GB" sz="2000" noProof="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Instagram</a:t>
            </a:r>
            <a:r>
              <a:rPr lang="en-GB" sz="20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 and so on. </a:t>
            </a:r>
            <a:endParaRPr lang="en-GB" sz="20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lvl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 </a:t>
            </a:r>
            <a:r>
              <a:rPr lang="en-GB" sz="20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According to the research in Sociology, inﬂuencers have a great impact on other people’s lives because people always tend to follow the opinions of these inﬂuencers in social networks.</a:t>
            </a:r>
            <a:endParaRPr lang="en-GB" sz="20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lvl="0" algn="l" rtl="0">
              <a:spcBef>
                <a:spcPts val="0"/>
              </a:spcBef>
              <a:spcAft>
                <a:spcPts val="1600"/>
              </a:spcAft>
              <a:buNone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54" name="Picture Placeholder 153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2512695" y="2847975"/>
            <a:ext cx="3767455" cy="178244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87325" y="669290"/>
            <a:ext cx="8742045" cy="133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65760" y="74930"/>
            <a:ext cx="4175125" cy="770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Problem Definition</a:t>
            </a:r>
            <a:endParaRPr lang="en-GB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17225" y="845900"/>
            <a:ext cx="8901600" cy="4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IN" altLang="en-GB" sz="20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I</a:t>
            </a:r>
            <a:r>
              <a:rPr lang="en-GB" sz="20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t is important for us to ﬁgure out which persons are inﬂuencers and how they shape public opinions. In our project, the goal is to ﬁnd inﬂuencers in a speciﬁc social network— Twitter</a:t>
            </a:r>
            <a:r>
              <a:rPr lang="en-GB" sz="200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.</a:t>
            </a:r>
            <a:endParaRPr lang="en-GB" sz="200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GB" sz="20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Given two persons and their social network features, our job is to predict which one is more influential</a:t>
            </a:r>
            <a:r>
              <a:rPr lang="en-IN" altLang="en-GB" sz="20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.</a:t>
            </a:r>
            <a:endParaRPr lang="en-IN" altLang="en-GB" sz="200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+mn-ea"/>
            </a:endParaRPr>
          </a:p>
          <a:p>
            <a:pPr lvl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t>                                                   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825750" y="2797175"/>
            <a:ext cx="511810" cy="544830"/>
          </a:xfrm>
          <a:prstGeom prst="ellipse">
            <a:avLst/>
          </a:prstGeom>
          <a:solidFill>
            <a:schemeClr val="accent5"/>
          </a:solidFill>
          <a:ln w="190500" cmpd="thinThick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889885" y="2787015"/>
            <a:ext cx="350520" cy="536575"/>
            <a:chOff x="1808828" y="2177820"/>
            <a:chExt cx="480843" cy="690456"/>
          </a:xfrm>
        </p:grpSpPr>
        <p:sp>
          <p:nvSpPr>
            <p:cNvPr id="71" name="Shape 13"/>
            <p:cNvSpPr/>
            <p:nvPr/>
          </p:nvSpPr>
          <p:spPr>
            <a:xfrm>
              <a:off x="2000859" y="2499260"/>
              <a:ext cx="102206" cy="17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5D3B4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Shape 14"/>
            <p:cNvSpPr/>
            <p:nvPr/>
          </p:nvSpPr>
          <p:spPr>
            <a:xfrm>
              <a:off x="2000859" y="2499260"/>
              <a:ext cx="102206" cy="12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177"/>
                  </a:moveTo>
                  <a:cubicBezTo>
                    <a:pt x="19654" y="18896"/>
                    <a:pt x="11817" y="21600"/>
                    <a:pt x="6058" y="21600"/>
                  </a:cubicBezTo>
                  <a:cubicBezTo>
                    <a:pt x="3981" y="21600"/>
                    <a:pt x="1950" y="21306"/>
                    <a:pt x="0" y="20765"/>
                  </a:cubicBez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4177"/>
                    <a:pt x="21600" y="14177"/>
                  </a:cubicBezTo>
                  <a:close/>
                </a:path>
              </a:pathLst>
            </a:custGeom>
            <a:solidFill>
              <a:srgbClr val="EFBD8C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Shape 15"/>
            <p:cNvSpPr/>
            <p:nvPr/>
          </p:nvSpPr>
          <p:spPr>
            <a:xfrm>
              <a:off x="1888144" y="2223740"/>
              <a:ext cx="323760" cy="360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600" extrusionOk="0">
                  <a:moveTo>
                    <a:pt x="19044" y="7797"/>
                  </a:moveTo>
                  <a:cubicBezTo>
                    <a:pt x="18253" y="2797"/>
                    <a:pt x="14784" y="0"/>
                    <a:pt x="10621" y="0"/>
                  </a:cubicBezTo>
                  <a:cubicBezTo>
                    <a:pt x="6461" y="0"/>
                    <a:pt x="2993" y="2792"/>
                    <a:pt x="2198" y="7783"/>
                  </a:cubicBezTo>
                  <a:cubicBezTo>
                    <a:pt x="748" y="8050"/>
                    <a:pt x="-211" y="9608"/>
                    <a:pt x="40" y="11385"/>
                  </a:cubicBezTo>
                  <a:cubicBezTo>
                    <a:pt x="264" y="12972"/>
                    <a:pt x="1378" y="14200"/>
                    <a:pt x="2672" y="14425"/>
                  </a:cubicBezTo>
                  <a:cubicBezTo>
                    <a:pt x="3959" y="18634"/>
                    <a:pt x="7031" y="21600"/>
                    <a:pt x="10621" y="21600"/>
                  </a:cubicBezTo>
                  <a:cubicBezTo>
                    <a:pt x="14215" y="21600"/>
                    <a:pt x="17290" y="18626"/>
                    <a:pt x="18573" y="14409"/>
                  </a:cubicBezTo>
                  <a:cubicBezTo>
                    <a:pt x="19838" y="14154"/>
                    <a:pt x="20920" y="12945"/>
                    <a:pt x="21140" y="11385"/>
                  </a:cubicBezTo>
                  <a:cubicBezTo>
                    <a:pt x="21389" y="9633"/>
                    <a:pt x="20458" y="8096"/>
                    <a:pt x="19044" y="779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Shape 16"/>
            <p:cNvSpPr/>
            <p:nvPr/>
          </p:nvSpPr>
          <p:spPr>
            <a:xfrm>
              <a:off x="1904844" y="2611974"/>
              <a:ext cx="294001" cy="156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021" y="21600"/>
                    <a:pt x="20400" y="14858"/>
                    <a:pt x="21600" y="5767"/>
                  </a:cubicBezTo>
                  <a:cubicBezTo>
                    <a:pt x="16885" y="2119"/>
                    <a:pt x="10800" y="0"/>
                    <a:pt x="10800" y="0"/>
                  </a:cubicBezTo>
                  <a:cubicBezTo>
                    <a:pt x="10800" y="0"/>
                    <a:pt x="4716" y="2118"/>
                    <a:pt x="0" y="5766"/>
                  </a:cubicBezTo>
                  <a:cubicBezTo>
                    <a:pt x="1198" y="14858"/>
                    <a:pt x="5577" y="21600"/>
                    <a:pt x="10800" y="21600"/>
                  </a:cubicBezTo>
                  <a:close/>
                </a:path>
              </a:pathLst>
            </a:custGeom>
            <a:solidFill>
              <a:srgbClr val="F5D3B4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Shape 17"/>
            <p:cNvSpPr/>
            <p:nvPr/>
          </p:nvSpPr>
          <p:spPr>
            <a:xfrm>
              <a:off x="1808828" y="2653720"/>
              <a:ext cx="480843" cy="21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78" y="3610"/>
                  </a:moveTo>
                  <a:cubicBezTo>
                    <a:pt x="20128" y="3496"/>
                    <a:pt x="20070" y="3384"/>
                    <a:pt x="20014" y="3272"/>
                  </a:cubicBezTo>
                  <a:cubicBezTo>
                    <a:pt x="19866" y="2973"/>
                    <a:pt x="19701" y="2682"/>
                    <a:pt x="19518" y="2399"/>
                  </a:cubicBezTo>
                  <a:cubicBezTo>
                    <a:pt x="19457" y="2305"/>
                    <a:pt x="19400" y="2209"/>
                    <a:pt x="19336" y="2117"/>
                  </a:cubicBezTo>
                  <a:cubicBezTo>
                    <a:pt x="18823" y="1379"/>
                    <a:pt x="18209" y="696"/>
                    <a:pt x="17545" y="72"/>
                  </a:cubicBezTo>
                  <a:cubicBezTo>
                    <a:pt x="17519" y="48"/>
                    <a:pt x="17492" y="25"/>
                    <a:pt x="17466" y="1"/>
                  </a:cubicBezTo>
                  <a:cubicBezTo>
                    <a:pt x="16732" y="6649"/>
                    <a:pt x="14055" y="11579"/>
                    <a:pt x="10863" y="11579"/>
                  </a:cubicBezTo>
                  <a:cubicBezTo>
                    <a:pt x="7669" y="11579"/>
                    <a:pt x="4992" y="6648"/>
                    <a:pt x="4259" y="0"/>
                  </a:cubicBezTo>
                  <a:cubicBezTo>
                    <a:pt x="4235" y="23"/>
                    <a:pt x="4209" y="45"/>
                    <a:pt x="4185" y="68"/>
                  </a:cubicBezTo>
                  <a:cubicBezTo>
                    <a:pt x="3518" y="693"/>
                    <a:pt x="2902" y="1378"/>
                    <a:pt x="2388" y="2118"/>
                  </a:cubicBezTo>
                  <a:cubicBezTo>
                    <a:pt x="2325" y="2209"/>
                    <a:pt x="2268" y="2304"/>
                    <a:pt x="2208" y="2397"/>
                  </a:cubicBezTo>
                  <a:cubicBezTo>
                    <a:pt x="2024" y="2681"/>
                    <a:pt x="1858" y="2974"/>
                    <a:pt x="1709" y="3274"/>
                  </a:cubicBezTo>
                  <a:cubicBezTo>
                    <a:pt x="1654" y="3385"/>
                    <a:pt x="1597" y="3496"/>
                    <a:pt x="1547" y="3609"/>
                  </a:cubicBezTo>
                  <a:cubicBezTo>
                    <a:pt x="1372" y="4007"/>
                    <a:pt x="1220" y="4414"/>
                    <a:pt x="1120" y="4837"/>
                  </a:cubicBezTo>
                  <a:cubicBezTo>
                    <a:pt x="649" y="7516"/>
                    <a:pt x="279" y="10706"/>
                    <a:pt x="0" y="13627"/>
                  </a:cubicBezTo>
                  <a:cubicBezTo>
                    <a:pt x="3050" y="18619"/>
                    <a:pt x="6797" y="21600"/>
                    <a:pt x="10863" y="21600"/>
                  </a:cubicBezTo>
                  <a:cubicBezTo>
                    <a:pt x="14873" y="21600"/>
                    <a:pt x="18573" y="18704"/>
                    <a:pt x="21600" y="13837"/>
                  </a:cubicBezTo>
                  <a:cubicBezTo>
                    <a:pt x="21314" y="10966"/>
                    <a:pt x="20971" y="7753"/>
                    <a:pt x="20605" y="4837"/>
                  </a:cubicBezTo>
                  <a:cubicBezTo>
                    <a:pt x="20505" y="4414"/>
                    <a:pt x="20353" y="4008"/>
                    <a:pt x="20178" y="361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Shape 20"/>
            <p:cNvSpPr/>
            <p:nvPr/>
          </p:nvSpPr>
          <p:spPr>
            <a:xfrm>
              <a:off x="1867272" y="2177820"/>
              <a:ext cx="370823" cy="345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5223"/>
                    <a:pt x="0" y="11662"/>
                  </a:cubicBezTo>
                  <a:cubicBezTo>
                    <a:pt x="0" y="15871"/>
                    <a:pt x="2072" y="19549"/>
                    <a:pt x="5168" y="21600"/>
                  </a:cubicBezTo>
                  <a:cubicBezTo>
                    <a:pt x="4570" y="20564"/>
                    <a:pt x="4066" y="19387"/>
                    <a:pt x="3722" y="18070"/>
                  </a:cubicBezTo>
                  <a:cubicBezTo>
                    <a:pt x="2571" y="17835"/>
                    <a:pt x="1578" y="16552"/>
                    <a:pt x="1379" y="14894"/>
                  </a:cubicBezTo>
                  <a:cubicBezTo>
                    <a:pt x="1227" y="13637"/>
                    <a:pt x="1578" y="12496"/>
                    <a:pt x="2217" y="11797"/>
                  </a:cubicBezTo>
                  <a:cubicBezTo>
                    <a:pt x="2248" y="12003"/>
                    <a:pt x="2253" y="12190"/>
                    <a:pt x="2296" y="12405"/>
                  </a:cubicBezTo>
                  <a:cubicBezTo>
                    <a:pt x="2296" y="12405"/>
                    <a:pt x="6345" y="10461"/>
                    <a:pt x="7895" y="6392"/>
                  </a:cubicBezTo>
                  <a:cubicBezTo>
                    <a:pt x="9446" y="10461"/>
                    <a:pt x="19304" y="12405"/>
                    <a:pt x="19304" y="12405"/>
                  </a:cubicBezTo>
                  <a:cubicBezTo>
                    <a:pt x="19343" y="12209"/>
                    <a:pt x="19347" y="12039"/>
                    <a:pt x="19376" y="11850"/>
                  </a:cubicBezTo>
                  <a:cubicBezTo>
                    <a:pt x="19985" y="12553"/>
                    <a:pt x="20315" y="13668"/>
                    <a:pt x="20166" y="14894"/>
                  </a:cubicBezTo>
                  <a:cubicBezTo>
                    <a:pt x="19970" y="16524"/>
                    <a:pt x="19007" y="17786"/>
                    <a:pt x="17881" y="18053"/>
                  </a:cubicBezTo>
                  <a:cubicBezTo>
                    <a:pt x="17537" y="19377"/>
                    <a:pt x="17032" y="20559"/>
                    <a:pt x="16431" y="21600"/>
                  </a:cubicBezTo>
                  <a:cubicBezTo>
                    <a:pt x="19527" y="19549"/>
                    <a:pt x="21600" y="15872"/>
                    <a:pt x="21600" y="11662"/>
                  </a:cubicBezTo>
                  <a:cubicBezTo>
                    <a:pt x="21600" y="5223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05" name="Oval 104"/>
          <p:cNvSpPr/>
          <p:nvPr/>
        </p:nvSpPr>
        <p:spPr>
          <a:xfrm>
            <a:off x="2932173" y="3999570"/>
            <a:ext cx="527839" cy="527839"/>
          </a:xfrm>
          <a:prstGeom prst="ellipse">
            <a:avLst/>
          </a:prstGeo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005807" y="3982718"/>
            <a:ext cx="395195" cy="541915"/>
            <a:chOff x="2326474" y="2699639"/>
            <a:chExt cx="499445" cy="684869"/>
          </a:xfrm>
        </p:grpSpPr>
        <p:sp>
          <p:nvSpPr>
            <p:cNvPr id="48" name="Shape 31"/>
            <p:cNvSpPr/>
            <p:nvPr/>
          </p:nvSpPr>
          <p:spPr>
            <a:xfrm>
              <a:off x="2351522" y="2991858"/>
              <a:ext cx="449872" cy="32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3" extrusionOk="0">
                  <a:moveTo>
                    <a:pt x="21600" y="12210"/>
                  </a:moveTo>
                  <a:cubicBezTo>
                    <a:pt x="20637" y="10002"/>
                    <a:pt x="16223" y="8343"/>
                    <a:pt x="13345" y="7471"/>
                  </a:cubicBezTo>
                  <a:lnTo>
                    <a:pt x="13345" y="0"/>
                  </a:lnTo>
                  <a:lnTo>
                    <a:pt x="8255" y="0"/>
                  </a:lnTo>
                  <a:lnTo>
                    <a:pt x="8255" y="7471"/>
                  </a:lnTo>
                  <a:cubicBezTo>
                    <a:pt x="5376" y="8343"/>
                    <a:pt x="963" y="10002"/>
                    <a:pt x="0" y="12210"/>
                  </a:cubicBezTo>
                  <a:cubicBezTo>
                    <a:pt x="6175" y="21600"/>
                    <a:pt x="17691" y="19961"/>
                    <a:pt x="21600" y="12210"/>
                  </a:cubicBezTo>
                  <a:close/>
                </a:path>
              </a:pathLst>
            </a:custGeom>
            <a:solidFill>
              <a:srgbClr val="FFF5B4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Shape 32"/>
            <p:cNvSpPr/>
            <p:nvPr/>
          </p:nvSpPr>
          <p:spPr>
            <a:xfrm>
              <a:off x="2526853" y="2991858"/>
              <a:ext cx="105998" cy="12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176"/>
                  </a:moveTo>
                  <a:cubicBezTo>
                    <a:pt x="19656" y="18902"/>
                    <a:pt x="11817" y="21600"/>
                    <a:pt x="6061" y="21600"/>
                  </a:cubicBezTo>
                  <a:cubicBezTo>
                    <a:pt x="3976" y="21600"/>
                    <a:pt x="1954" y="21305"/>
                    <a:pt x="0" y="20765"/>
                  </a:cubicBez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4176"/>
                    <a:pt x="21600" y="14176"/>
                  </a:cubicBezTo>
                  <a:close/>
                </a:path>
              </a:pathLst>
            </a:custGeom>
            <a:solidFill>
              <a:srgbClr val="F4D980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Shape 33"/>
            <p:cNvSpPr/>
            <p:nvPr/>
          </p:nvSpPr>
          <p:spPr>
            <a:xfrm>
              <a:off x="2409965" y="2703814"/>
              <a:ext cx="335781" cy="374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19079" y="8198"/>
                  </a:moveTo>
                  <a:cubicBezTo>
                    <a:pt x="18407" y="2959"/>
                    <a:pt x="14892" y="0"/>
                    <a:pt x="10623" y="0"/>
                  </a:cubicBezTo>
                  <a:cubicBezTo>
                    <a:pt x="6357" y="0"/>
                    <a:pt x="2843" y="2953"/>
                    <a:pt x="2168" y="8185"/>
                  </a:cubicBezTo>
                  <a:cubicBezTo>
                    <a:pt x="735" y="8451"/>
                    <a:pt x="-210" y="9907"/>
                    <a:pt x="40" y="11565"/>
                  </a:cubicBezTo>
                  <a:cubicBezTo>
                    <a:pt x="252" y="12981"/>
                    <a:pt x="1264" y="14085"/>
                    <a:pt x="2469" y="14379"/>
                  </a:cubicBezTo>
                  <a:cubicBezTo>
                    <a:pt x="3605" y="19455"/>
                    <a:pt x="6822" y="21600"/>
                    <a:pt x="10623" y="21600"/>
                  </a:cubicBezTo>
                  <a:cubicBezTo>
                    <a:pt x="14463" y="21600"/>
                    <a:pt x="17713" y="19649"/>
                    <a:pt x="18816" y="14355"/>
                  </a:cubicBezTo>
                  <a:cubicBezTo>
                    <a:pt x="19976" y="14024"/>
                    <a:pt x="20938" y="12942"/>
                    <a:pt x="21144" y="11565"/>
                  </a:cubicBezTo>
                  <a:cubicBezTo>
                    <a:pt x="21390" y="9931"/>
                    <a:pt x="20475" y="8495"/>
                    <a:pt x="19079" y="8198"/>
                  </a:cubicBezTo>
                  <a:close/>
                </a:path>
              </a:pathLst>
            </a:custGeom>
            <a:solidFill>
              <a:srgbClr val="FFF5B4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" name="Shape 34"/>
            <p:cNvSpPr/>
            <p:nvPr/>
          </p:nvSpPr>
          <p:spPr>
            <a:xfrm>
              <a:off x="2326474" y="3125443"/>
              <a:ext cx="499445" cy="2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12" y="0"/>
                  </a:moveTo>
                  <a:lnTo>
                    <a:pt x="10857" y="7524"/>
                  </a:lnTo>
                  <a:lnTo>
                    <a:pt x="7601" y="0"/>
                  </a:lnTo>
                  <a:cubicBezTo>
                    <a:pt x="5080" y="1398"/>
                    <a:pt x="1893" y="3447"/>
                    <a:pt x="1129" y="6376"/>
                  </a:cubicBezTo>
                  <a:cubicBezTo>
                    <a:pt x="668" y="8738"/>
                    <a:pt x="292" y="11574"/>
                    <a:pt x="0" y="14201"/>
                  </a:cubicBezTo>
                  <a:cubicBezTo>
                    <a:pt x="2983" y="18821"/>
                    <a:pt x="6751" y="21600"/>
                    <a:pt x="10857" y="21600"/>
                  </a:cubicBezTo>
                  <a:cubicBezTo>
                    <a:pt x="14912" y="21600"/>
                    <a:pt x="18634" y="18883"/>
                    <a:pt x="21600" y="14366"/>
                  </a:cubicBezTo>
                  <a:cubicBezTo>
                    <a:pt x="21295" y="11788"/>
                    <a:pt x="20941" y="8939"/>
                    <a:pt x="20585" y="6376"/>
                  </a:cubicBezTo>
                  <a:cubicBezTo>
                    <a:pt x="19820" y="3447"/>
                    <a:pt x="16633" y="1398"/>
                    <a:pt x="14112" y="0"/>
                  </a:cubicBezTo>
                  <a:close/>
                </a:path>
              </a:pathLst>
            </a:custGeom>
            <a:solidFill>
              <a:srgbClr val="010101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" name="Shape 35"/>
            <p:cNvSpPr/>
            <p:nvPr/>
          </p:nvSpPr>
          <p:spPr>
            <a:xfrm>
              <a:off x="2426663" y="2699639"/>
              <a:ext cx="293982" cy="230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5" h="18798" extrusionOk="0">
                  <a:moveTo>
                    <a:pt x="17896" y="5045"/>
                  </a:moveTo>
                  <a:cubicBezTo>
                    <a:pt x="16663" y="2552"/>
                    <a:pt x="11373" y="-2802"/>
                    <a:pt x="4559" y="1814"/>
                  </a:cubicBezTo>
                  <a:cubicBezTo>
                    <a:pt x="-2182" y="2552"/>
                    <a:pt x="-7" y="13537"/>
                    <a:pt x="2022" y="17322"/>
                  </a:cubicBezTo>
                  <a:cubicBezTo>
                    <a:pt x="2437" y="11107"/>
                    <a:pt x="3993" y="7159"/>
                    <a:pt x="4850" y="5395"/>
                  </a:cubicBezTo>
                  <a:cubicBezTo>
                    <a:pt x="6032" y="10581"/>
                    <a:pt x="9995" y="15568"/>
                    <a:pt x="9995" y="15568"/>
                  </a:cubicBezTo>
                  <a:cubicBezTo>
                    <a:pt x="9995" y="15568"/>
                    <a:pt x="10068" y="13167"/>
                    <a:pt x="9995" y="10490"/>
                  </a:cubicBezTo>
                  <a:cubicBezTo>
                    <a:pt x="10721" y="13444"/>
                    <a:pt x="16881" y="18798"/>
                    <a:pt x="16881" y="18798"/>
                  </a:cubicBezTo>
                  <a:cubicBezTo>
                    <a:pt x="19418" y="14460"/>
                    <a:pt x="19128" y="7538"/>
                    <a:pt x="17896" y="5045"/>
                  </a:cubicBezTo>
                  <a:close/>
                </a:path>
              </a:pathLst>
            </a:custGeom>
            <a:solidFill>
              <a:srgbClr val="33302C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Shape 36"/>
            <p:cNvSpPr/>
            <p:nvPr/>
          </p:nvSpPr>
          <p:spPr>
            <a:xfrm>
              <a:off x="2576946" y="3192237"/>
              <a:ext cx="20802" cy="19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2216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Shape 37"/>
            <p:cNvSpPr/>
            <p:nvPr/>
          </p:nvSpPr>
          <p:spPr>
            <a:xfrm>
              <a:off x="2480932" y="3121270"/>
              <a:ext cx="97412" cy="109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0" y="4942"/>
                  </a:moveTo>
                  <a:cubicBezTo>
                    <a:pt x="616" y="11988"/>
                    <a:pt x="0" y="21600"/>
                    <a:pt x="0" y="21600"/>
                  </a:cubicBezTo>
                  <a:lnTo>
                    <a:pt x="13062" y="10800"/>
                  </a:lnTo>
                  <a:lnTo>
                    <a:pt x="21600" y="18030"/>
                  </a:lnTo>
                  <a:lnTo>
                    <a:pt x="7404" y="0"/>
                  </a:lnTo>
                  <a:cubicBezTo>
                    <a:pt x="7404" y="0"/>
                    <a:pt x="2777" y="454"/>
                    <a:pt x="1130" y="494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" name="Shape 38"/>
            <p:cNvSpPr/>
            <p:nvPr/>
          </p:nvSpPr>
          <p:spPr>
            <a:xfrm>
              <a:off x="2576946" y="3121270"/>
              <a:ext cx="97421" cy="109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68" y="4942"/>
                  </a:moveTo>
                  <a:cubicBezTo>
                    <a:pt x="18821" y="454"/>
                    <a:pt x="14195" y="0"/>
                    <a:pt x="14195" y="0"/>
                  </a:cubicBezTo>
                  <a:lnTo>
                    <a:pt x="0" y="18030"/>
                  </a:lnTo>
                  <a:lnTo>
                    <a:pt x="8538" y="10800"/>
                  </a:lnTo>
                  <a:lnTo>
                    <a:pt x="21600" y="21600"/>
                  </a:lnTo>
                  <a:cubicBezTo>
                    <a:pt x="21600" y="21600"/>
                    <a:pt x="20982" y="11988"/>
                    <a:pt x="20468" y="494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2510155" y="2715260"/>
            <a:ext cx="193040" cy="330835"/>
            <a:chOff x="9255570" y="1091640"/>
            <a:chExt cx="586113" cy="826257"/>
          </a:xfrm>
        </p:grpSpPr>
        <p:sp>
          <p:nvSpPr>
            <p:cNvPr id="186" name="Shape 22"/>
            <p:cNvSpPr/>
            <p:nvPr/>
          </p:nvSpPr>
          <p:spPr>
            <a:xfrm>
              <a:off x="9255570" y="1091640"/>
              <a:ext cx="586113" cy="826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63" y="0"/>
                  </a:moveTo>
                  <a:lnTo>
                    <a:pt x="17137" y="0"/>
                  </a:lnTo>
                  <a:cubicBezTo>
                    <a:pt x="19592" y="0"/>
                    <a:pt x="21600" y="1018"/>
                    <a:pt x="21600" y="2264"/>
                  </a:cubicBezTo>
                  <a:lnTo>
                    <a:pt x="21600" y="19336"/>
                  </a:lnTo>
                  <a:cubicBezTo>
                    <a:pt x="21600" y="20581"/>
                    <a:pt x="19592" y="21600"/>
                    <a:pt x="17137" y="21600"/>
                  </a:cubicBezTo>
                  <a:lnTo>
                    <a:pt x="4463" y="21600"/>
                  </a:lnTo>
                  <a:cubicBezTo>
                    <a:pt x="2008" y="21600"/>
                    <a:pt x="0" y="20581"/>
                    <a:pt x="0" y="19336"/>
                  </a:cubicBezTo>
                  <a:lnTo>
                    <a:pt x="0" y="2264"/>
                  </a:lnTo>
                  <a:cubicBezTo>
                    <a:pt x="0" y="1018"/>
                    <a:pt x="2008" y="0"/>
                    <a:pt x="446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7" name="Shape 23"/>
            <p:cNvSpPr/>
            <p:nvPr/>
          </p:nvSpPr>
          <p:spPr>
            <a:xfrm>
              <a:off x="9292157" y="1178117"/>
              <a:ext cx="514505" cy="664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" y="0"/>
                  </a:moveTo>
                  <a:lnTo>
                    <a:pt x="21524" y="0"/>
                  </a:lnTo>
                  <a:cubicBezTo>
                    <a:pt x="21566" y="0"/>
                    <a:pt x="21600" y="18"/>
                    <a:pt x="21600" y="38"/>
                  </a:cubicBezTo>
                  <a:lnTo>
                    <a:pt x="21600" y="21562"/>
                  </a:lnTo>
                  <a:cubicBezTo>
                    <a:pt x="21600" y="21583"/>
                    <a:pt x="21566" y="21600"/>
                    <a:pt x="21524" y="21600"/>
                  </a:cubicBezTo>
                  <a:lnTo>
                    <a:pt x="76" y="21600"/>
                  </a:lnTo>
                  <a:cubicBezTo>
                    <a:pt x="34" y="21600"/>
                    <a:pt x="0" y="21583"/>
                    <a:pt x="0" y="21562"/>
                  </a:cubicBezTo>
                  <a:lnTo>
                    <a:pt x="0" y="38"/>
                  </a:lnTo>
                  <a:cubicBezTo>
                    <a:pt x="0" y="18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8" name="Shape 24"/>
            <p:cNvSpPr/>
            <p:nvPr/>
          </p:nvSpPr>
          <p:spPr>
            <a:xfrm>
              <a:off x="9485067" y="1121574"/>
              <a:ext cx="139628" cy="1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1" y="0"/>
                  </a:moveTo>
                  <a:lnTo>
                    <a:pt x="20629" y="0"/>
                  </a:lnTo>
                  <a:cubicBezTo>
                    <a:pt x="21164" y="0"/>
                    <a:pt x="21600" y="4826"/>
                    <a:pt x="21600" y="10785"/>
                  </a:cubicBezTo>
                  <a:lnTo>
                    <a:pt x="21600" y="10785"/>
                  </a:lnTo>
                  <a:cubicBezTo>
                    <a:pt x="21600" y="16745"/>
                    <a:pt x="21164" y="21600"/>
                    <a:pt x="20629" y="21600"/>
                  </a:cubicBezTo>
                  <a:lnTo>
                    <a:pt x="971" y="21600"/>
                  </a:lnTo>
                  <a:cubicBezTo>
                    <a:pt x="436" y="21600"/>
                    <a:pt x="0" y="16745"/>
                    <a:pt x="0" y="10785"/>
                  </a:cubicBezTo>
                  <a:lnTo>
                    <a:pt x="0" y="10785"/>
                  </a:lnTo>
                  <a:cubicBezTo>
                    <a:pt x="0" y="4826"/>
                    <a:pt x="436" y="0"/>
                    <a:pt x="971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9" name="Shape 25"/>
            <p:cNvSpPr/>
            <p:nvPr/>
          </p:nvSpPr>
          <p:spPr>
            <a:xfrm>
              <a:off x="9528306" y="1856629"/>
              <a:ext cx="42350" cy="4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5" y="0"/>
                  </a:moveTo>
                  <a:cubicBezTo>
                    <a:pt x="16765" y="0"/>
                    <a:pt x="21600" y="4833"/>
                    <a:pt x="21600" y="10800"/>
                  </a:cubicBezTo>
                  <a:cubicBezTo>
                    <a:pt x="21600" y="16759"/>
                    <a:pt x="16765" y="21600"/>
                    <a:pt x="10795" y="21600"/>
                  </a:cubicBezTo>
                  <a:cubicBezTo>
                    <a:pt x="4826" y="21600"/>
                    <a:pt x="0" y="16759"/>
                    <a:pt x="0" y="10800"/>
                  </a:cubicBezTo>
                  <a:cubicBezTo>
                    <a:pt x="0" y="4833"/>
                    <a:pt x="4826" y="0"/>
                    <a:pt x="10795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0" name="Shape 26"/>
            <p:cNvSpPr/>
            <p:nvPr/>
          </p:nvSpPr>
          <p:spPr>
            <a:xfrm>
              <a:off x="9348700" y="1480787"/>
              <a:ext cx="92193" cy="281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1" name="Shape 27"/>
            <p:cNvSpPr/>
            <p:nvPr/>
          </p:nvSpPr>
          <p:spPr>
            <a:xfrm>
              <a:off x="9455133" y="1547308"/>
              <a:ext cx="92170" cy="21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2" name="Shape 28"/>
            <p:cNvSpPr/>
            <p:nvPr/>
          </p:nvSpPr>
          <p:spPr>
            <a:xfrm>
              <a:off x="9561566" y="1620480"/>
              <a:ext cx="92193" cy="14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3" name="Shape 29"/>
            <p:cNvSpPr/>
            <p:nvPr/>
          </p:nvSpPr>
          <p:spPr>
            <a:xfrm>
              <a:off x="9668000" y="1550634"/>
              <a:ext cx="92193" cy="20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4" name="Shape 30"/>
            <p:cNvSpPr/>
            <p:nvPr/>
          </p:nvSpPr>
          <p:spPr>
            <a:xfrm>
              <a:off x="9348700" y="1224681"/>
              <a:ext cx="181688" cy="4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5" name="Shape 31"/>
            <p:cNvSpPr/>
            <p:nvPr/>
          </p:nvSpPr>
          <p:spPr>
            <a:xfrm>
              <a:off x="9348700" y="1281224"/>
              <a:ext cx="181689" cy="10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52" y="21600"/>
                  </a:lnTo>
                  <a:lnTo>
                    <a:pt x="8052" y="18255"/>
                  </a:lnTo>
                  <a:lnTo>
                    <a:pt x="21600" y="18255"/>
                  </a:lnTo>
                  <a:lnTo>
                    <a:pt x="21600" y="16736"/>
                  </a:lnTo>
                  <a:lnTo>
                    <a:pt x="13031" y="16736"/>
                  </a:lnTo>
                  <a:lnTo>
                    <a:pt x="13031" y="11745"/>
                  </a:lnTo>
                  <a:lnTo>
                    <a:pt x="21600" y="11745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6" name="Shape 32"/>
            <p:cNvSpPr/>
            <p:nvPr/>
          </p:nvSpPr>
          <p:spPr>
            <a:xfrm>
              <a:off x="9574871" y="1224681"/>
              <a:ext cx="181688" cy="4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7" name="Shape 33"/>
            <p:cNvSpPr/>
            <p:nvPr/>
          </p:nvSpPr>
          <p:spPr>
            <a:xfrm>
              <a:off x="9574871" y="1281224"/>
              <a:ext cx="181689" cy="10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52" y="21600"/>
                  </a:lnTo>
                  <a:lnTo>
                    <a:pt x="8052" y="18255"/>
                  </a:lnTo>
                  <a:lnTo>
                    <a:pt x="21600" y="18255"/>
                  </a:lnTo>
                  <a:lnTo>
                    <a:pt x="21600" y="16736"/>
                  </a:lnTo>
                  <a:lnTo>
                    <a:pt x="13031" y="16736"/>
                  </a:lnTo>
                  <a:lnTo>
                    <a:pt x="13031" y="11745"/>
                  </a:lnTo>
                  <a:lnTo>
                    <a:pt x="21600" y="11745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77465" y="3961130"/>
            <a:ext cx="209550" cy="332105"/>
            <a:chOff x="9255570" y="1091640"/>
            <a:chExt cx="586113" cy="826257"/>
          </a:xfrm>
        </p:grpSpPr>
        <p:sp>
          <p:nvSpPr>
            <p:cNvPr id="3" name="Shape 22"/>
            <p:cNvSpPr/>
            <p:nvPr/>
          </p:nvSpPr>
          <p:spPr>
            <a:xfrm>
              <a:off x="9255570" y="1091640"/>
              <a:ext cx="586113" cy="826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63" y="0"/>
                  </a:moveTo>
                  <a:lnTo>
                    <a:pt x="17137" y="0"/>
                  </a:lnTo>
                  <a:cubicBezTo>
                    <a:pt x="19592" y="0"/>
                    <a:pt x="21600" y="1018"/>
                    <a:pt x="21600" y="2264"/>
                  </a:cubicBezTo>
                  <a:lnTo>
                    <a:pt x="21600" y="19336"/>
                  </a:lnTo>
                  <a:cubicBezTo>
                    <a:pt x="21600" y="20581"/>
                    <a:pt x="19592" y="21600"/>
                    <a:pt x="17137" y="21600"/>
                  </a:cubicBezTo>
                  <a:lnTo>
                    <a:pt x="4463" y="21600"/>
                  </a:lnTo>
                  <a:cubicBezTo>
                    <a:pt x="2008" y="21600"/>
                    <a:pt x="0" y="20581"/>
                    <a:pt x="0" y="19336"/>
                  </a:cubicBezTo>
                  <a:lnTo>
                    <a:pt x="0" y="2264"/>
                  </a:lnTo>
                  <a:cubicBezTo>
                    <a:pt x="0" y="1018"/>
                    <a:pt x="2008" y="0"/>
                    <a:pt x="446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" name="Shape 23"/>
            <p:cNvSpPr/>
            <p:nvPr/>
          </p:nvSpPr>
          <p:spPr>
            <a:xfrm>
              <a:off x="9292157" y="1178117"/>
              <a:ext cx="514505" cy="664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" y="0"/>
                  </a:moveTo>
                  <a:lnTo>
                    <a:pt x="21524" y="0"/>
                  </a:lnTo>
                  <a:cubicBezTo>
                    <a:pt x="21566" y="0"/>
                    <a:pt x="21600" y="18"/>
                    <a:pt x="21600" y="38"/>
                  </a:cubicBezTo>
                  <a:lnTo>
                    <a:pt x="21600" y="21562"/>
                  </a:lnTo>
                  <a:cubicBezTo>
                    <a:pt x="21600" y="21583"/>
                    <a:pt x="21566" y="21600"/>
                    <a:pt x="21524" y="21600"/>
                  </a:cubicBezTo>
                  <a:lnTo>
                    <a:pt x="76" y="21600"/>
                  </a:lnTo>
                  <a:cubicBezTo>
                    <a:pt x="34" y="21600"/>
                    <a:pt x="0" y="21583"/>
                    <a:pt x="0" y="21562"/>
                  </a:cubicBezTo>
                  <a:lnTo>
                    <a:pt x="0" y="38"/>
                  </a:lnTo>
                  <a:cubicBezTo>
                    <a:pt x="0" y="18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" name="Shape 24"/>
            <p:cNvSpPr/>
            <p:nvPr/>
          </p:nvSpPr>
          <p:spPr>
            <a:xfrm>
              <a:off x="9485067" y="1121574"/>
              <a:ext cx="139628" cy="12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1" y="0"/>
                  </a:moveTo>
                  <a:lnTo>
                    <a:pt x="20629" y="0"/>
                  </a:lnTo>
                  <a:cubicBezTo>
                    <a:pt x="21164" y="0"/>
                    <a:pt x="21600" y="4826"/>
                    <a:pt x="21600" y="10785"/>
                  </a:cubicBezTo>
                  <a:lnTo>
                    <a:pt x="21600" y="10785"/>
                  </a:lnTo>
                  <a:cubicBezTo>
                    <a:pt x="21600" y="16745"/>
                    <a:pt x="21164" y="21600"/>
                    <a:pt x="20629" y="21600"/>
                  </a:cubicBezTo>
                  <a:lnTo>
                    <a:pt x="971" y="21600"/>
                  </a:lnTo>
                  <a:cubicBezTo>
                    <a:pt x="436" y="21600"/>
                    <a:pt x="0" y="16745"/>
                    <a:pt x="0" y="10785"/>
                  </a:cubicBezTo>
                  <a:lnTo>
                    <a:pt x="0" y="10785"/>
                  </a:lnTo>
                  <a:cubicBezTo>
                    <a:pt x="0" y="4826"/>
                    <a:pt x="436" y="0"/>
                    <a:pt x="971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" name="Shape 25"/>
            <p:cNvSpPr/>
            <p:nvPr/>
          </p:nvSpPr>
          <p:spPr>
            <a:xfrm>
              <a:off x="9528306" y="1856629"/>
              <a:ext cx="42350" cy="4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5" y="0"/>
                  </a:moveTo>
                  <a:cubicBezTo>
                    <a:pt x="16765" y="0"/>
                    <a:pt x="21600" y="4833"/>
                    <a:pt x="21600" y="10800"/>
                  </a:cubicBezTo>
                  <a:cubicBezTo>
                    <a:pt x="21600" y="16759"/>
                    <a:pt x="16765" y="21600"/>
                    <a:pt x="10795" y="21600"/>
                  </a:cubicBezTo>
                  <a:cubicBezTo>
                    <a:pt x="4826" y="21600"/>
                    <a:pt x="0" y="16759"/>
                    <a:pt x="0" y="10800"/>
                  </a:cubicBezTo>
                  <a:cubicBezTo>
                    <a:pt x="0" y="4833"/>
                    <a:pt x="4826" y="0"/>
                    <a:pt x="10795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" name="Shape 26"/>
            <p:cNvSpPr/>
            <p:nvPr/>
          </p:nvSpPr>
          <p:spPr>
            <a:xfrm>
              <a:off x="9348700" y="1480787"/>
              <a:ext cx="92193" cy="281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Shape 27"/>
            <p:cNvSpPr/>
            <p:nvPr/>
          </p:nvSpPr>
          <p:spPr>
            <a:xfrm>
              <a:off x="9455133" y="1547308"/>
              <a:ext cx="92170" cy="21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Shape 28"/>
            <p:cNvSpPr/>
            <p:nvPr/>
          </p:nvSpPr>
          <p:spPr>
            <a:xfrm>
              <a:off x="9561566" y="1620480"/>
              <a:ext cx="92193" cy="14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Shape 29"/>
            <p:cNvSpPr/>
            <p:nvPr/>
          </p:nvSpPr>
          <p:spPr>
            <a:xfrm>
              <a:off x="9668000" y="1550634"/>
              <a:ext cx="92193" cy="20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Shape 30"/>
            <p:cNvSpPr/>
            <p:nvPr/>
          </p:nvSpPr>
          <p:spPr>
            <a:xfrm>
              <a:off x="9348700" y="1224681"/>
              <a:ext cx="181688" cy="4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Shape 31"/>
            <p:cNvSpPr/>
            <p:nvPr/>
          </p:nvSpPr>
          <p:spPr>
            <a:xfrm>
              <a:off x="9348700" y="1281224"/>
              <a:ext cx="181689" cy="10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52" y="21600"/>
                  </a:lnTo>
                  <a:lnTo>
                    <a:pt x="8052" y="18255"/>
                  </a:lnTo>
                  <a:lnTo>
                    <a:pt x="21600" y="18255"/>
                  </a:lnTo>
                  <a:lnTo>
                    <a:pt x="21600" y="16736"/>
                  </a:lnTo>
                  <a:lnTo>
                    <a:pt x="13031" y="16736"/>
                  </a:lnTo>
                  <a:lnTo>
                    <a:pt x="13031" y="11745"/>
                  </a:lnTo>
                  <a:lnTo>
                    <a:pt x="21600" y="11745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Shape 32"/>
            <p:cNvSpPr/>
            <p:nvPr/>
          </p:nvSpPr>
          <p:spPr>
            <a:xfrm>
              <a:off x="9574871" y="1224681"/>
              <a:ext cx="181688" cy="4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Shape 33"/>
            <p:cNvSpPr/>
            <p:nvPr/>
          </p:nvSpPr>
          <p:spPr>
            <a:xfrm>
              <a:off x="9574871" y="1281224"/>
              <a:ext cx="181689" cy="10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52" y="21600"/>
                  </a:lnTo>
                  <a:lnTo>
                    <a:pt x="8052" y="18255"/>
                  </a:lnTo>
                  <a:lnTo>
                    <a:pt x="21600" y="18255"/>
                  </a:lnTo>
                  <a:lnTo>
                    <a:pt x="21600" y="16736"/>
                  </a:lnTo>
                  <a:lnTo>
                    <a:pt x="13031" y="16736"/>
                  </a:lnTo>
                  <a:lnTo>
                    <a:pt x="13031" y="11745"/>
                  </a:lnTo>
                  <a:lnTo>
                    <a:pt x="21600" y="11745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2">
                <a:alpha val="1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0" y="3038475"/>
            <a:ext cx="1503680" cy="150622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6640830" y="3515360"/>
            <a:ext cx="1857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Who is the most </a:t>
            </a:r>
            <a:r>
              <a:rPr lang="en-IN" altLang="en-US" b="1"/>
              <a:t>influencing</a:t>
            </a:r>
            <a:r>
              <a:rPr lang="en-IN" altLang="en-US"/>
              <a:t> person?</a:t>
            </a:r>
            <a:endParaRPr lang="en-IN" altLang="en-US"/>
          </a:p>
        </p:txBody>
      </p:sp>
      <p:sp>
        <p:nvSpPr>
          <p:cNvPr id="229" name="Freeform 228"/>
          <p:cNvSpPr/>
          <p:nvPr/>
        </p:nvSpPr>
        <p:spPr>
          <a:xfrm>
            <a:off x="3459480" y="3004185"/>
            <a:ext cx="1676400" cy="1417955"/>
          </a:xfrm>
          <a:custGeom>
            <a:avLst/>
            <a:gdLst>
              <a:gd name="connsiteX0" fmla="*/ 0 w 552893"/>
              <a:gd name="connsiteY0" fmla="*/ 0 h 2434855"/>
              <a:gd name="connsiteX1" fmla="*/ 552893 w 552893"/>
              <a:gd name="connsiteY1" fmla="*/ 1212111 h 2434855"/>
              <a:gd name="connsiteX2" fmla="*/ 21265 w 552893"/>
              <a:gd name="connsiteY2" fmla="*/ 2434855 h 243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893" h="2434855">
                <a:moveTo>
                  <a:pt x="0" y="0"/>
                </a:moveTo>
                <a:lnTo>
                  <a:pt x="552893" y="1212111"/>
                </a:lnTo>
                <a:lnTo>
                  <a:pt x="21265" y="2434855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4630" y="699135"/>
            <a:ext cx="8707120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97775" y="14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Literature Survey</a:t>
            </a:r>
            <a:endParaRPr lang="en-GB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97790" y="716280"/>
            <a:ext cx="8910955" cy="4290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2000">
                <a:latin typeface="+mn-lt"/>
                <a:cs typeface="+mn-lt"/>
              </a:rPr>
              <a:t>Influencer marketing has emerged as one of the fastest-growing social marketing practices as brand marketers look to connect with consumers and customers </a:t>
            </a:r>
            <a:r>
              <a:rPr lang="en-IN" sz="2000">
                <a:latin typeface="+mn-lt"/>
                <a:cs typeface="+mn-lt"/>
              </a:rPr>
              <a:t>.</a:t>
            </a:r>
            <a:endParaRPr sz="2000">
              <a:latin typeface="+mn-lt"/>
              <a:cs typeface="+mn-lt"/>
            </a:endParaRPr>
          </a:p>
          <a:p>
            <a:pPr lvl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2000">
                <a:latin typeface="+mn-lt"/>
                <a:cs typeface="+mn-lt"/>
              </a:rPr>
              <a:t>It represents a form of </a:t>
            </a:r>
            <a:r>
              <a:rPr sz="2000" b="1">
                <a:latin typeface="+mn-lt"/>
                <a:cs typeface="+mn-lt"/>
              </a:rPr>
              <a:t>Word of Mouth marketing</a:t>
            </a:r>
            <a:r>
              <a:rPr sz="2000">
                <a:latin typeface="+mn-lt"/>
                <a:cs typeface="+mn-lt"/>
              </a:rPr>
              <a:t>, in which satisfied consumers tell other people how much they like a product, service, business or event. </a:t>
            </a:r>
            <a:endParaRPr sz="2000">
              <a:latin typeface="+mn-lt"/>
              <a:cs typeface="+mn-lt"/>
            </a:endParaRPr>
          </a:p>
          <a:p>
            <a:pPr lvl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latin typeface="+mn-lt"/>
              <a:cs typeface="+mn-lt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2677"/>
          <a:stretch>
            <a:fillRect/>
          </a:stretch>
        </p:blipFill>
        <p:spPr>
          <a:xfrm>
            <a:off x="2846705" y="2627630"/>
            <a:ext cx="5771515" cy="237934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97790" y="716280"/>
            <a:ext cx="8707120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33045" y="145415"/>
            <a:ext cx="7547610" cy="661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Existing System &amp; Proposed System</a:t>
            </a:r>
            <a:endParaRPr lang="en-GB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27000" y="807720"/>
            <a:ext cx="8901430" cy="4123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lt"/>
                <a:sym typeface="+mn-ea"/>
              </a:rPr>
              <a:t>Follower Count Benchmark </a:t>
            </a:r>
            <a:endParaRPr kumimoji="0" lang="en-GB" b="0" i="0" u="none" strike="noStrike" kern="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sz="1000">
                <a:latin typeface="+mn-lt"/>
                <a:cs typeface="+mn-lt"/>
              </a:rPr>
              <a:t>●</a:t>
            </a:r>
            <a:r>
              <a:rPr sz="1200">
                <a:latin typeface="+mn-lt"/>
                <a:cs typeface="+mn-lt"/>
              </a:rPr>
              <a:t> </a:t>
            </a:r>
            <a:r>
              <a:rPr lang="en-IN" sz="2000">
                <a:latin typeface="+mn-lt"/>
                <a:cs typeface="+mn-lt"/>
              </a:rPr>
              <a:t>In the proposed system, we are trying to implement different machine learning algorithms and analyse which attribute among those 11 pre-computed, non-negative attributes </a:t>
            </a:r>
            <a:r>
              <a:rPr lang="en-US" sz="2000">
                <a:latin typeface="+mn-lt"/>
                <a:cs typeface="+mn-lt"/>
                <a:sym typeface="+mn-ea"/>
              </a:rPr>
              <a:t>based on Twitter activity provided</a:t>
            </a:r>
            <a:r>
              <a:rPr lang="en-IN" sz="2000">
                <a:latin typeface="+mn-lt"/>
                <a:cs typeface="+mn-lt"/>
              </a:rPr>
              <a:t> have more significance.</a:t>
            </a:r>
            <a:endParaRPr lang="en-IN">
              <a:latin typeface="+mn-lt"/>
              <a:cs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+mj-lt"/>
                <a:cs typeface="+mj-lt"/>
                <a:sym typeface="+mn-ea"/>
              </a:rPr>
              <a:t>1.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 #followers</a:t>
            </a:r>
            <a:r>
              <a:rPr lang="en-US" sz="1600">
                <a:latin typeface="+mj-lt"/>
                <a:cs typeface="+mj-lt"/>
                <a:sym typeface="+mn-ea"/>
              </a:rPr>
              <a:t>     2. 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# followings</a:t>
            </a:r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+mj-lt"/>
                <a:sym typeface="+mn-ea"/>
              </a:rPr>
              <a:t>  </a:t>
            </a:r>
            <a:r>
              <a:rPr lang="en-US" sz="1600">
                <a:latin typeface="+mj-lt"/>
                <a:cs typeface="+mj-lt"/>
                <a:sym typeface="+mn-ea"/>
              </a:rPr>
              <a:t>      3.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 # liste</a:t>
            </a:r>
            <a:r>
              <a:rPr lang="en-IN" alt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d</a:t>
            </a:r>
            <a:r>
              <a:rPr lang="en-US" sz="1600">
                <a:latin typeface="+mj-lt"/>
                <a:cs typeface="+mj-lt"/>
                <a:sym typeface="+mn-ea"/>
              </a:rPr>
              <a:t>          </a:t>
            </a:r>
            <a:endParaRPr lang="en-US" sz="1600">
              <a:latin typeface="+mj-lt"/>
              <a:cs typeface="+mj-lt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+mj-lt"/>
                <a:cs typeface="+mj-lt"/>
                <a:sym typeface="+mn-ea"/>
              </a:rPr>
              <a:t> 4. 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#mentions received       </a:t>
            </a:r>
            <a:r>
              <a:rPr lang="en-US" sz="1600">
                <a:latin typeface="+mj-lt"/>
                <a:cs typeface="+mj-lt"/>
                <a:sym typeface="+mn-ea"/>
              </a:rPr>
              <a:t>5. 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#retweets received</a:t>
            </a:r>
            <a:endParaRPr lang="en-US" sz="1600">
              <a:solidFill>
                <a:srgbClr val="00B0F0"/>
              </a:solidFill>
              <a:latin typeface="+mj-lt"/>
              <a:cs typeface="+mj-lt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+mj-lt"/>
                <a:cs typeface="+mj-lt"/>
                <a:sym typeface="+mn-ea"/>
              </a:rPr>
              <a:t>6. 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# mentions sent              </a:t>
            </a:r>
            <a:r>
              <a:rPr lang="en-US" sz="1600">
                <a:latin typeface="+mj-lt"/>
                <a:cs typeface="+mj-lt"/>
                <a:sym typeface="+mn-ea"/>
              </a:rPr>
              <a:t>7. 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# retweets sent</a:t>
            </a:r>
            <a:endParaRPr lang="en-US" sz="1600">
              <a:solidFill>
                <a:srgbClr val="00B0F0"/>
              </a:solidFill>
              <a:latin typeface="+mj-lt"/>
              <a:cs typeface="+mj-lt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+mj-lt"/>
                <a:cs typeface="+mj-lt"/>
                <a:sym typeface="+mn-ea"/>
              </a:rPr>
              <a:t>8.</a:t>
            </a:r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# posts                            </a:t>
            </a:r>
            <a:r>
              <a:rPr lang="en-US" sz="1600">
                <a:latin typeface="+mj-lt"/>
                <a:cs typeface="+mj-lt"/>
                <a:sym typeface="+mn-ea"/>
              </a:rPr>
              <a:t>9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. #network feature1</a:t>
            </a:r>
            <a:endParaRPr lang="en-US" sz="1600">
              <a:solidFill>
                <a:srgbClr val="00B0F0"/>
              </a:solidFill>
              <a:latin typeface="+mj-lt"/>
              <a:cs typeface="+mj-lt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+mj-lt"/>
                <a:cs typeface="+mj-lt"/>
                <a:sym typeface="+mn-ea"/>
              </a:rPr>
              <a:t>10.</a:t>
            </a:r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# network feature2       </a:t>
            </a:r>
            <a:r>
              <a:rPr lang="en-US" sz="1600">
                <a:latin typeface="+mj-lt"/>
                <a:cs typeface="+mj-lt"/>
                <a:sym typeface="+mn-ea"/>
              </a:rPr>
              <a:t>11.</a:t>
            </a:r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sz="1600">
                <a:solidFill>
                  <a:srgbClr val="00B0F0"/>
                </a:solidFill>
                <a:latin typeface="+mj-lt"/>
                <a:cs typeface="+mj-lt"/>
                <a:sym typeface="+mn-ea"/>
              </a:rPr>
              <a:t># network feature3</a:t>
            </a:r>
            <a:endParaRPr lang="en-US" sz="1600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>
              <a:latin typeface="Arial" panose="020B0604020202020204" pitchFamily="34" charset="0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4" name="Picture Placeholder 23"/>
          <p:cNvPicPr>
            <a:picLocks noChangeAspect="1"/>
          </p:cNvPicPr>
          <p:nvPr>
            <p:ph type="pic" sz="quarter" idx="11"/>
          </p:nvPr>
        </p:nvPicPr>
        <p:blipFill>
          <a:blip r:embed="rId1"/>
          <a:srcRect l="12873" t="2681" r="10981" b="4002"/>
          <a:stretch>
            <a:fillRect/>
          </a:stretch>
        </p:blipFill>
        <p:spPr>
          <a:xfrm>
            <a:off x="5761990" y="2460625"/>
            <a:ext cx="2911475" cy="2240280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 flipV="1">
            <a:off x="180975" y="806450"/>
            <a:ext cx="8707120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Architecture Diagram</a:t>
            </a:r>
            <a:endParaRPr lang="en-GB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8" name="Picture 28" descr="Screenshot (60)"/>
          <p:cNvPicPr>
            <a:picLocks noChangeAspect="1"/>
          </p:cNvPicPr>
          <p:nvPr>
            <p:ph idx="1"/>
          </p:nvPr>
        </p:nvPicPr>
        <p:blipFill>
          <a:blip r:embed="rId1"/>
          <a:srcRect l="18162" t="37360" r="30085" b="25641"/>
          <a:stretch>
            <a:fillRect/>
          </a:stretch>
        </p:blipFill>
        <p:spPr>
          <a:xfrm>
            <a:off x="511175" y="1062355"/>
            <a:ext cx="7864475" cy="3533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Straight Connector 1"/>
          <p:cNvCxnSpPr/>
          <p:nvPr/>
        </p:nvCxnSpPr>
        <p:spPr>
          <a:xfrm flipV="1">
            <a:off x="218440" y="699135"/>
            <a:ext cx="8707120" cy="82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66200" y="1897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Modules</a:t>
            </a:r>
            <a:endParaRPr lang="en-GB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156125" y="913975"/>
            <a:ext cx="8872200" cy="4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000">
                <a:latin typeface="+mn-lt"/>
                <a:cs typeface="+mn-lt"/>
              </a:rPr>
              <a:t>Modu</a:t>
            </a:r>
            <a:r>
              <a:rPr lang="en-US" altLang="en-IN" sz="2000">
                <a:latin typeface="+mn-lt"/>
                <a:cs typeface="+mn-lt"/>
              </a:rPr>
              <a:t>le 1:</a:t>
            </a:r>
            <a:r>
              <a:rPr lang="en-IN" sz="2000">
                <a:latin typeface="+mn-lt"/>
                <a:cs typeface="+mn-lt"/>
              </a:rPr>
              <a:t> Upload the training data from the Dataset Folder</a:t>
            </a:r>
            <a:r>
              <a:rPr lang="en-US" altLang="en-IN" sz="2000">
                <a:latin typeface="+mn-lt"/>
                <a:cs typeface="+mn-lt"/>
              </a:rPr>
              <a:t>.</a:t>
            </a:r>
            <a:endParaRPr lang="en-IN" sz="2000">
              <a:latin typeface="+mn-lt"/>
              <a:cs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000">
                <a:latin typeface="+mn-lt"/>
                <a:cs typeface="+mn-lt"/>
              </a:rPr>
              <a:t>Module 2: Preprocess the uploaded data. We are checking for duplicates and removing them, Scaling the data, Spliting the data into train and test samples</a:t>
            </a:r>
            <a:r>
              <a:rPr lang="en-US" altLang="en-IN" sz="2000">
                <a:latin typeface="+mn-lt"/>
                <a:cs typeface="+mn-lt"/>
              </a:rPr>
              <a:t>.</a:t>
            </a:r>
            <a:endParaRPr lang="en-IN" sz="2000">
              <a:latin typeface="+mn-lt"/>
              <a:cs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000">
                <a:latin typeface="+mn-lt"/>
                <a:cs typeface="+mn-lt"/>
              </a:rPr>
              <a:t>Module 3: Build the model for  Logistic Regression, </a:t>
            </a:r>
            <a:r>
              <a:rPr lang="en-IN" sz="2000">
                <a:latin typeface="+mn-lt"/>
                <a:cs typeface="+mn-lt"/>
                <a:sym typeface="+mn-ea"/>
              </a:rPr>
              <a:t>SVM,</a:t>
            </a:r>
            <a:r>
              <a:rPr lang="en-IN" sz="2000">
                <a:latin typeface="+mn-lt"/>
                <a:cs typeface="+mn-lt"/>
              </a:rPr>
              <a:t> Naive Bayes, MLP and Random Forest for all the features.</a:t>
            </a:r>
            <a:endParaRPr lang="en-US" altLang="en-IN" sz="2000">
              <a:latin typeface="+mn-lt"/>
              <a:cs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IN" sz="2000">
                <a:latin typeface="+mn-lt"/>
                <a:cs typeface="+mn-lt"/>
              </a:rPr>
              <a:t>Module 4: Now </a:t>
            </a:r>
            <a:r>
              <a:rPr lang="en-IN" altLang="en-US" sz="2000">
                <a:latin typeface="+mn-lt"/>
                <a:cs typeface="+mn-lt"/>
              </a:rPr>
              <a:t>we apply Stacking to the previous models and their accuracy is determined.</a:t>
            </a:r>
            <a:endParaRPr lang="en-US" altLang="en-IN" sz="2000">
              <a:latin typeface="+mn-lt"/>
              <a:cs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IN" sz="2000">
                <a:latin typeface="+mn-lt"/>
                <a:cs typeface="+mn-lt"/>
              </a:rPr>
              <a:t>Module 5: As we </a:t>
            </a:r>
            <a:r>
              <a:rPr lang="en-IN" altLang="en-US" sz="2000">
                <a:latin typeface="+mn-lt"/>
                <a:cs typeface="+mn-lt"/>
              </a:rPr>
              <a:t>see</a:t>
            </a:r>
            <a:r>
              <a:rPr lang="en-US" altLang="en-IN" sz="2000">
                <a:latin typeface="+mn-lt"/>
                <a:cs typeface="+mn-lt"/>
              </a:rPr>
              <a:t>, </a:t>
            </a:r>
            <a:r>
              <a:rPr lang="en-IN" altLang="en-US" sz="2000">
                <a:latin typeface="+mn-lt"/>
                <a:cs typeface="+mn-lt"/>
              </a:rPr>
              <a:t>Stack model </a:t>
            </a:r>
            <a:r>
              <a:rPr lang="en-US" altLang="en-IN" sz="2000">
                <a:latin typeface="+mn-lt"/>
                <a:cs typeface="+mn-lt"/>
              </a:rPr>
              <a:t>has best accuracy. Now we predict new test samples </a:t>
            </a:r>
            <a:r>
              <a:rPr lang="en-IN" altLang="en-US" sz="2000">
                <a:latin typeface="+mn-lt"/>
                <a:cs typeface="+mn-lt"/>
              </a:rPr>
              <a:t>and most influencing person is determined</a:t>
            </a:r>
            <a:r>
              <a:rPr lang="en-US" altLang="en-IN" sz="2000">
                <a:latin typeface="+mn-lt"/>
                <a:cs typeface="+mn-lt"/>
              </a:rPr>
              <a:t>.</a:t>
            </a:r>
            <a:endParaRPr lang="en-US" altLang="en-IN" sz="2000">
              <a:latin typeface="+mn-lt"/>
              <a:cs typeface="+mn-lt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166370" y="754380"/>
            <a:ext cx="8707120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35" y="170820"/>
            <a:ext cx="6321600" cy="635400"/>
          </a:xfrm>
        </p:spPr>
        <p:txBody>
          <a:bodyPr/>
          <a:p>
            <a:r>
              <a:rPr lang="en-I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Data Preprocessing</a:t>
            </a:r>
            <a:endParaRPr lang="en-IN" altLang="en-US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115" y="1119505"/>
            <a:ext cx="8024495" cy="3444875"/>
          </a:xfrm>
        </p:spPr>
        <p:txBody>
          <a:bodyPr/>
          <a:p>
            <a:r>
              <a:rPr lang="en-IN" altLang="en-US" sz="2000"/>
              <a:t>Importing Libraries</a:t>
            </a:r>
            <a:endParaRPr lang="en-IN" altLang="en-US" sz="2000"/>
          </a:p>
          <a:p>
            <a:r>
              <a:rPr lang="en-IN" altLang="en-US" sz="2000"/>
              <a:t>Importing Dataset</a:t>
            </a:r>
            <a:endParaRPr lang="en-IN" altLang="en-US" sz="2000"/>
          </a:p>
          <a:p>
            <a:r>
              <a:rPr lang="en-IN" altLang="en-US" sz="2000"/>
              <a:t>Checking for missing values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    </a:t>
            </a:r>
            <a:r>
              <a:rPr lang="en-IN" altLang="en-US" sz="2000">
                <a:latin typeface="Arial" panose="020B0604020202020204" pitchFamily="34" charset="0"/>
              </a:rPr>
              <a:t>►</a:t>
            </a:r>
            <a:r>
              <a:rPr lang="en-IN" altLang="en-US" sz="2000">
                <a:sym typeface="+mn-ea"/>
              </a:rPr>
              <a:t>Removing duplicates</a:t>
            </a:r>
            <a:endParaRPr lang="en-IN" altLang="en-US" sz="2000"/>
          </a:p>
          <a:p>
            <a:pPr marL="343535" lvl="1" indent="0">
              <a:buNone/>
            </a:pPr>
            <a:r>
              <a:rPr lang="en-IN" altLang="en-US" sz="2000">
                <a:sym typeface="+mn-ea"/>
              </a:rPr>
              <a:t>    </a:t>
            </a: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IN" altLang="en-US" sz="2000">
                <a:sym typeface="+mn-ea"/>
              </a:rPr>
              <a:t> using  “drop_duplicates()”</a:t>
            </a:r>
            <a:endParaRPr lang="en-IN" altLang="en-US" sz="2000"/>
          </a:p>
          <a:p>
            <a:r>
              <a:rPr lang="en-IN" altLang="en-US" sz="2000"/>
              <a:t>Splitting Dataset into Train and Test Sets</a:t>
            </a:r>
            <a:endParaRPr lang="en-IN" altLang="en-US" sz="2000"/>
          </a:p>
          <a:p>
            <a:r>
              <a:rPr lang="en-IN" altLang="en-US" sz="2000"/>
              <a:t>Feature Scaling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    </a:t>
            </a:r>
            <a:r>
              <a:rPr lang="en-IN" altLang="en-US" sz="2000">
                <a:latin typeface="Arial" panose="020B0604020202020204" pitchFamily="34" charset="0"/>
              </a:rPr>
              <a:t>►</a:t>
            </a:r>
            <a:r>
              <a:rPr lang="en-IN" altLang="en-US" sz="2000">
                <a:sym typeface="+mn-ea"/>
              </a:rPr>
              <a:t>StandardScaler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    </a:t>
            </a:r>
            <a:r>
              <a:rPr lang="en-IN" altLang="en-US" sz="2000">
                <a:latin typeface="Arial" panose="020B0604020202020204" pitchFamily="34" charset="0"/>
                <a:sym typeface="+mn-ea"/>
              </a:rPr>
              <a:t>►</a:t>
            </a:r>
            <a:r>
              <a:rPr lang="en-IN" altLang="en-US" sz="2000">
                <a:sym typeface="+mn-ea"/>
              </a:rPr>
              <a:t>MinMaxScaler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0975" y="806450"/>
            <a:ext cx="8707120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traight Connector 5"/>
          <p:cNvCxnSpPr/>
          <p:nvPr/>
        </p:nvCxnSpPr>
        <p:spPr>
          <a:xfrm flipV="1">
            <a:off x="1979295" y="4750435"/>
            <a:ext cx="6927215" cy="5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3957</Words>
  <Application>WPS Presentation</Application>
  <PresentationFormat>On-screen Show (16:9)</PresentationFormat>
  <Paragraphs>193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Arial</vt:lpstr>
      <vt:lpstr>Lato</vt:lpstr>
      <vt:lpstr>Microsoft YaHei</vt:lpstr>
      <vt:lpstr>Arial Unicode MS</vt:lpstr>
      <vt:lpstr>Green Color</vt:lpstr>
      <vt:lpstr>Predicting Influencers in Social Network</vt:lpstr>
      <vt:lpstr>Contents</vt:lpstr>
      <vt:lpstr>Introduction</vt:lpstr>
      <vt:lpstr>Problem Definition</vt:lpstr>
      <vt:lpstr>Literature Survey</vt:lpstr>
      <vt:lpstr>Existing System &amp; Proposed System</vt:lpstr>
      <vt:lpstr>Architecture Diagram</vt:lpstr>
      <vt:lpstr>Modules</vt:lpstr>
      <vt:lpstr>Data Preprocessing</vt:lpstr>
      <vt:lpstr>Alogorithms</vt:lpstr>
      <vt:lpstr>Stacking</vt:lpstr>
      <vt:lpstr>Output Screenshots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Graph Accuracy</vt:lpstr>
      <vt:lpstr>Action Plan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/>
  <cp:lastModifiedBy>preet</cp:lastModifiedBy>
  <cp:revision>48</cp:revision>
  <dcterms:created xsi:type="dcterms:W3CDTF">2020-01-24T15:41:00Z</dcterms:created>
  <dcterms:modified xsi:type="dcterms:W3CDTF">2020-05-25T07:59:30Z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