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79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A7A3-61C6-4CBA-A0C2-7D14F5804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D3F7B-A65F-4021-8B1C-D6E0A2DC3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44901-3FB2-4B6B-8821-A3940CE7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10B6-E7F3-4201-8949-C28F19D0251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E3D6-4746-46A4-B1BA-D09AB6F8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E29FE-B5AC-434B-B20B-FD4968F2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65CD-4665-4ED4-A212-9ED57E9E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2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8D7E-2AC1-4563-98CA-0CAEE8FD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15B22-2CD1-4C48-A290-4203B8452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5CCA2-FE79-42A4-BC36-97ED3121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10B6-E7F3-4201-8949-C28F19D0251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C892E-3AC9-408C-8A3C-F478F6A2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1E7B3-866A-4632-B3EB-63CBF395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65CD-4665-4ED4-A212-9ED57E9E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2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3F22A-2D45-41EA-9AD3-DFDE41394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AF67A-A397-426C-B542-61F7FFDE5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F2AA-B60F-4E90-B3C2-137051B8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10B6-E7F3-4201-8949-C28F19D0251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BCF7C-77F8-4314-BD9F-3787FA8D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AE9B9-426A-48DA-9B73-5B57A4FA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65CD-4665-4ED4-A212-9ED57E9E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5E43-CA96-40D3-81C1-BB9C97A7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46E9-1F69-4F7E-BFBC-8599F2DC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FB95-DDDB-4950-B975-B470C329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10B6-E7F3-4201-8949-C28F19D0251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CDA5A-B547-4DC9-8F2E-AAB7FCE9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067C9-6ACF-4FD9-A583-49F0179F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65CD-4665-4ED4-A212-9ED57E9E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C51C-6FBB-446B-9588-03E24623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01D80-4A84-47BB-AC5B-2CF8FED20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B9E97-F924-481A-AAF9-28192815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10B6-E7F3-4201-8949-C28F19D0251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2FF5D-F07B-4890-BCE3-00498E9A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0D2D6-8842-445B-A302-665EC22F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65CD-4665-4ED4-A212-9ED57E9E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6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CAA6-E645-430F-BA24-8FF553E4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3F79C-BDF0-490F-BD5A-7E56A4DD7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63DCE-5AFA-4E4D-9D7B-DD9C5EDDF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E3AAD-C6C6-46F0-9190-861B6741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10B6-E7F3-4201-8949-C28F19D0251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7A8D-DE31-46E8-B42C-62FB47DF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47A8-2E64-4E86-B7DC-51240742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65CD-4665-4ED4-A212-9ED57E9E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1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F8B1-F6C2-4A5A-A98E-2654B3F7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ECD0B-D110-4AF6-8266-092EC98B2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5D5C9-93AF-4DEA-A598-87DC8358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9D1CA-0CA2-4875-A6BA-9C95202EB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F125B-8B56-417F-A9F4-34F55427E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E59B6-B0A2-49D0-84BB-76CDAC54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10B6-E7F3-4201-8949-C28F19D0251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CB614-5855-4C20-A8F7-1E35BEEF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413CC-7595-41F1-B6AE-67249217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65CD-4665-4ED4-A212-9ED57E9E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0C2D-21F2-45C5-B6BF-2480F7CD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867FE-A740-4143-A0B4-FDAEFCDA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10B6-E7F3-4201-8949-C28F19D0251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C87A4-F4D3-4D51-B649-043CBDD8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FACD7-C23D-426F-8904-0B4CA0B4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65CD-4665-4ED4-A212-9ED57E9E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5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7033E-5AEC-45EA-96DE-D58AD2D3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10B6-E7F3-4201-8949-C28F19D0251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83F0F-77D9-4BA1-8155-AE1278B6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1F956-6EDB-48AD-A347-91BBFCBA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65CD-4665-4ED4-A212-9ED57E9E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DF55-3B15-445B-A2B3-19EF6AEC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7E58-F853-40EB-953E-778FA271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B68F6-CB63-475B-B06E-38495F606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5BA9F-AF45-441D-B082-F79B0823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10B6-E7F3-4201-8949-C28F19D0251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3146E-F738-419D-BEE0-56B96A96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47D3D-CF2E-4B3F-8000-66E50A68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65CD-4665-4ED4-A212-9ED57E9E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D608-1B99-4B09-AAF8-91E22457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1E179-517F-4A2E-A2FB-8C2D65C2A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E277B-0773-49B2-B743-09A2E16AF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B1E4D-54B5-49FC-A029-1E5485A6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10B6-E7F3-4201-8949-C28F19D0251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D5AF2-DF95-4F2E-A1EB-0A9B0566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F1B19-6F99-4174-A94F-455A5747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65CD-4665-4ED4-A212-9ED57E9E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6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9725F-8CBA-428E-AA76-36684FAB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44DCC-5399-481B-AF03-C8C5C08FD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9836F-E0D7-4022-BB0C-03DE6624F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10B6-E7F3-4201-8949-C28F19D0251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5313B-A0F9-4EB8-BEEE-7D4E38DD7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B3526-512F-4CE6-846A-20098DBA9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65CD-4665-4ED4-A212-9ED57E9E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7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E6D9-3F05-4456-85E4-453C49E50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At-risk behaviors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E3D8A-A6D0-43C8-BAFD-A8E1372B7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Julia Cuellar</a:t>
            </a:r>
          </a:p>
          <a:p>
            <a:r>
              <a:rPr lang="en-US" dirty="0"/>
              <a:t>DSC 530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56822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6605-5FEF-4EE2-BED1-4F3F18F2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 Chart: Employment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0CDD24-B4C2-4DAE-B67C-8B055CEB14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58194"/>
            <a:ext cx="5181600" cy="3886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EFCCE-36B5-449B-97BD-0119B6AE59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Considering that my data has only categorical variables (or str values), a bar chart (as close to a histogram as possible) is the best option to showcase the employment column.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There are no outliers.</a:t>
            </a:r>
          </a:p>
        </p:txBody>
      </p:sp>
    </p:spTree>
    <p:extLst>
      <p:ext uri="{BB962C8B-B14F-4D97-AF65-F5344CB8AC3E}">
        <p14:creationId xmlns:p14="http://schemas.microsoft.com/office/powerpoint/2010/main" val="278096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BDD6-EED4-48D7-A40A-E4A9D9B8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 Chart: Job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5DA4-F9E4-45B5-8DF2-C71EAA4B01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Considering that my data has only categorical variables (or str values), a bar chart (as close to a histogram as possible) is the best option to showcase the job function column.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There are no outliers.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68DCA5-D4C1-45EF-BEA4-2D950AABB0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61028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7F0F-AB03-4650-A147-4FA46B89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Descriptive characteristics: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F1D4-8BC0-4AA4-BB98-10D870ED65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 dirty="0"/>
              <a:t>21-Jul    16</a:t>
            </a:r>
          </a:p>
          <a:p>
            <a:pPr marL="0" indent="0">
              <a:buNone/>
            </a:pPr>
            <a:r>
              <a:rPr lang="nb-NO" dirty="0"/>
              <a:t>22-Jul    15</a:t>
            </a:r>
          </a:p>
          <a:p>
            <a:pPr marL="0" indent="0">
              <a:buNone/>
            </a:pPr>
            <a:r>
              <a:rPr lang="nb-NO" dirty="0"/>
              <a:t>7-Jul     15</a:t>
            </a:r>
          </a:p>
          <a:p>
            <a:pPr marL="0" indent="0">
              <a:buNone/>
            </a:pPr>
            <a:r>
              <a:rPr lang="nb-NO" dirty="0"/>
              <a:t>29-Jul    12</a:t>
            </a:r>
          </a:p>
          <a:p>
            <a:pPr marL="0" indent="0">
              <a:buNone/>
            </a:pPr>
            <a:r>
              <a:rPr lang="nb-NO" dirty="0"/>
              <a:t>28-Jul    11</a:t>
            </a:r>
          </a:p>
          <a:p>
            <a:pPr marL="0" indent="0">
              <a:buNone/>
            </a:pPr>
            <a:r>
              <a:rPr lang="nb-NO" dirty="0"/>
              <a:t>14-Jul    10</a:t>
            </a:r>
          </a:p>
          <a:p>
            <a:pPr marL="0" indent="0">
              <a:buNone/>
            </a:pPr>
            <a:r>
              <a:rPr lang="nb-NO" dirty="0"/>
              <a:t>1-Jul      9</a:t>
            </a:r>
          </a:p>
          <a:p>
            <a:pPr marL="0" indent="0">
              <a:buNone/>
            </a:pPr>
            <a:r>
              <a:rPr lang="nb-NO" dirty="0"/>
              <a:t>30-Jul     9</a:t>
            </a:r>
          </a:p>
          <a:p>
            <a:pPr marL="0" indent="0">
              <a:buNone/>
            </a:pPr>
            <a:r>
              <a:rPr lang="nb-NO" dirty="0"/>
              <a:t>8-Jul      8</a:t>
            </a:r>
          </a:p>
          <a:p>
            <a:pPr marL="0" indent="0">
              <a:buNone/>
            </a:pPr>
            <a:r>
              <a:rPr lang="nb-NO" dirty="0"/>
              <a:t>3-Jul      8</a:t>
            </a:r>
          </a:p>
          <a:p>
            <a:pPr marL="0" indent="0">
              <a:buNone/>
            </a:pPr>
            <a:r>
              <a:rPr lang="nb-NO" dirty="0"/>
              <a:t>23-Jul     8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32DB9-F9BD-4E5F-B146-D73E5A0E26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 dirty="0"/>
              <a:t>15-Jul     7</a:t>
            </a:r>
          </a:p>
          <a:p>
            <a:pPr marL="0" indent="0">
              <a:buNone/>
            </a:pPr>
            <a:r>
              <a:rPr lang="nb-NO" dirty="0"/>
              <a:t>10-Jul     5</a:t>
            </a:r>
          </a:p>
          <a:p>
            <a:pPr marL="0" indent="0">
              <a:buNone/>
            </a:pPr>
            <a:r>
              <a:rPr lang="nb-NO" dirty="0"/>
              <a:t>31-Jul     5</a:t>
            </a:r>
          </a:p>
          <a:p>
            <a:pPr marL="0" indent="0">
              <a:buNone/>
            </a:pPr>
            <a:r>
              <a:rPr lang="nb-NO" dirty="0"/>
              <a:t>2-Jul      5</a:t>
            </a:r>
          </a:p>
          <a:p>
            <a:pPr marL="0" indent="0">
              <a:buNone/>
            </a:pPr>
            <a:r>
              <a:rPr lang="nb-NO" dirty="0"/>
              <a:t>17-Jul     5</a:t>
            </a:r>
          </a:p>
          <a:p>
            <a:pPr marL="0" indent="0">
              <a:buNone/>
            </a:pPr>
            <a:r>
              <a:rPr lang="nb-NO" dirty="0"/>
              <a:t>24-Jul     4</a:t>
            </a:r>
          </a:p>
          <a:p>
            <a:pPr marL="0" indent="0">
              <a:buNone/>
            </a:pPr>
            <a:r>
              <a:rPr lang="nb-NO" dirty="0"/>
              <a:t>16-Jul     3</a:t>
            </a:r>
          </a:p>
          <a:p>
            <a:pPr marL="0" indent="0">
              <a:buNone/>
            </a:pPr>
            <a:r>
              <a:rPr lang="nb-NO" dirty="0"/>
              <a:t>9-Jul      2</a:t>
            </a:r>
          </a:p>
          <a:p>
            <a:pPr marL="0" indent="0">
              <a:buNone/>
            </a:pPr>
            <a:r>
              <a:rPr lang="nb-NO" dirty="0"/>
              <a:t>6-Jul      1</a:t>
            </a:r>
          </a:p>
          <a:p>
            <a:pPr marL="0" indent="0">
              <a:buNone/>
            </a:pPr>
            <a:r>
              <a:rPr lang="nb-NO" dirty="0"/>
              <a:t>Name: Date, dtype: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3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7D54-DDFC-45A5-A063-ADB1BC6C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Descriptive characteristics: 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1CD928-435E-4FF7-9C26-3CA0DA1A1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Once again, my data only has categorical variables (or str values), thus the mean, mode, spread, and tails can be calculated manually or observed from the plots.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Mean: (16+2(15)+12+11+10+2(9)+3(8)+7+4(5)+4+3+2+1)/(20) = 7.9 = 8 (if round up) or 7/3/20 or 7/8/20 or 7/23/20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Mode: 16 or 7/21/20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Spread: 15 or 7/7/20 or 7/22/20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Tails: Low tail = 1 or 7/6/20 &amp; High tail = 16 or 7/21/20</a:t>
            </a:r>
          </a:p>
        </p:txBody>
      </p:sp>
    </p:spTree>
    <p:extLst>
      <p:ext uri="{BB962C8B-B14F-4D97-AF65-F5344CB8AC3E}">
        <p14:creationId xmlns:p14="http://schemas.microsoft.com/office/powerpoint/2010/main" val="23213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1739-FE8B-4781-B0D8-D964C0B0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Descriptive characteristics: Week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83FF1-E6EE-4519-BD96-CCA6DD8A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Tuesday      52</a:t>
            </a:r>
          </a:p>
          <a:p>
            <a:pPr marL="0" indent="0">
              <a:buNone/>
            </a:pPr>
            <a:r>
              <a:rPr lang="en-US" sz="4400" dirty="0"/>
              <a:t>Wednesday    51</a:t>
            </a:r>
          </a:p>
          <a:p>
            <a:pPr marL="0" indent="0">
              <a:buNone/>
            </a:pPr>
            <a:r>
              <a:rPr lang="en-US" sz="4400" dirty="0"/>
              <a:t>Friday       27</a:t>
            </a:r>
          </a:p>
          <a:p>
            <a:pPr marL="0" indent="0">
              <a:buNone/>
            </a:pPr>
            <a:r>
              <a:rPr lang="en-US" sz="4400" dirty="0"/>
              <a:t>Thursday     27</a:t>
            </a:r>
          </a:p>
          <a:p>
            <a:pPr marL="0" indent="0">
              <a:buNone/>
            </a:pPr>
            <a:r>
              <a:rPr lang="en-US" sz="4400" dirty="0"/>
              <a:t>Monday        1</a:t>
            </a:r>
          </a:p>
          <a:p>
            <a:pPr marL="0" indent="0">
              <a:buNone/>
            </a:pPr>
            <a:r>
              <a:rPr lang="en-US" sz="4400" dirty="0"/>
              <a:t>Name: Week, dtype: int64</a:t>
            </a:r>
          </a:p>
        </p:txBody>
      </p:sp>
    </p:spTree>
    <p:extLst>
      <p:ext uri="{BB962C8B-B14F-4D97-AF65-F5344CB8AC3E}">
        <p14:creationId xmlns:p14="http://schemas.microsoft.com/office/powerpoint/2010/main" val="207458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3CDB-FC62-42AE-B4AF-344F9C34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Descriptive characteristics: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1155-4C87-4E2C-9154-E4646F6AD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Once again, my data only has categorical variables (or str values), thus the mean, mode, spread, and tails can be calculated manually or observed from the plots.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Mean: (52+51+2(27)+1)/5 = 31.6 or Thursday or Friday (if round down)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Mode: 52 or Tuesday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Spread: 51 or Wednesday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Tails: Low tail = 1 or Monday &amp; High tail = 52 or Tuesday</a:t>
            </a:r>
          </a:p>
        </p:txBody>
      </p:sp>
    </p:spTree>
    <p:extLst>
      <p:ext uri="{BB962C8B-B14F-4D97-AF65-F5344CB8AC3E}">
        <p14:creationId xmlns:p14="http://schemas.microsoft.com/office/powerpoint/2010/main" val="2021581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6D07-34FC-4D48-88C2-3074B7DA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Descriptive characteristics: Shift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BC8F6-8ED2-46A9-A885-DAE422DB1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4400" dirty="0"/>
              <a:t>Sunrise     49</a:t>
            </a:r>
          </a:p>
          <a:p>
            <a:pPr marL="0" indent="0" algn="r">
              <a:buNone/>
            </a:pPr>
            <a:r>
              <a:rPr lang="en-US" sz="4400" dirty="0"/>
              <a:t>Day         35</a:t>
            </a:r>
          </a:p>
          <a:p>
            <a:pPr marL="0" indent="0" algn="r">
              <a:buNone/>
            </a:pPr>
            <a:r>
              <a:rPr lang="en-US" sz="4400" dirty="0"/>
              <a:t>Morning     25</a:t>
            </a:r>
          </a:p>
          <a:p>
            <a:pPr marL="0" indent="0" algn="r">
              <a:buNone/>
            </a:pPr>
            <a:r>
              <a:rPr lang="en-US" sz="4400" dirty="0"/>
              <a:t>Twilight    25</a:t>
            </a:r>
          </a:p>
          <a:p>
            <a:pPr marL="0" indent="0" algn="r">
              <a:buNone/>
            </a:pPr>
            <a:r>
              <a:rPr lang="en-US" sz="4400" dirty="0"/>
              <a:t>Night       24</a:t>
            </a:r>
          </a:p>
          <a:p>
            <a:pPr marL="0" indent="0" algn="r">
              <a:buNone/>
            </a:pPr>
            <a:r>
              <a:rPr lang="en-US" sz="4400" dirty="0"/>
              <a:t>Name: Shift, dtype: int64</a:t>
            </a:r>
          </a:p>
        </p:txBody>
      </p:sp>
    </p:spTree>
    <p:extLst>
      <p:ext uri="{BB962C8B-B14F-4D97-AF65-F5344CB8AC3E}">
        <p14:creationId xmlns:p14="http://schemas.microsoft.com/office/powerpoint/2010/main" val="3521009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E7A2-9FC8-41FD-87BF-D12B9310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Descriptive characteristics: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9DD2-49BD-4876-9F38-BB01F6762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Once again, my data only has categorical variables (or str values), thus the mean, mode, spread, and tails can be calculated manually or observed from the plots.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Mean: (49+35+2(25)+24)/5 = 31.6 or Day (if round up)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Mode: 49 or Sunrise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Spread: 25 or Morning or Twilight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Tails: Low tail = 24 or Night &amp; High tail = 49 or Sunrise</a:t>
            </a:r>
          </a:p>
        </p:txBody>
      </p:sp>
    </p:spTree>
    <p:extLst>
      <p:ext uri="{BB962C8B-B14F-4D97-AF65-F5344CB8AC3E}">
        <p14:creationId xmlns:p14="http://schemas.microsoft.com/office/powerpoint/2010/main" val="1624698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AF63-0464-4119-A3C8-9BD25541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Descriptive characteristics: At-risk behavior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1C639-4B11-4A16-8581-28DE06685A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Push/pull            27</a:t>
            </a:r>
          </a:p>
          <a:p>
            <a:pPr marL="0" indent="0">
              <a:buNone/>
            </a:pPr>
            <a:r>
              <a:rPr lang="en-US" dirty="0"/>
              <a:t>Struck by/against    19</a:t>
            </a:r>
          </a:p>
          <a:p>
            <a:pPr marL="0" indent="0">
              <a:buNone/>
            </a:pPr>
            <a:r>
              <a:rPr lang="en-US" dirty="0"/>
              <a:t>Load stand           19</a:t>
            </a:r>
          </a:p>
          <a:p>
            <a:pPr marL="0" indent="0">
              <a:buNone/>
            </a:pPr>
            <a:r>
              <a:rPr lang="en-US" dirty="0"/>
              <a:t>Yard control         18</a:t>
            </a:r>
          </a:p>
          <a:p>
            <a:pPr marL="0" indent="0">
              <a:buNone/>
            </a:pPr>
            <a:r>
              <a:rPr lang="en-US" dirty="0"/>
              <a:t>Lifting/lowering     18</a:t>
            </a:r>
          </a:p>
          <a:p>
            <a:pPr marL="0" indent="0">
              <a:buNone/>
            </a:pPr>
            <a:r>
              <a:rPr lang="en-US" dirty="0"/>
              <a:t>Powerzone            15</a:t>
            </a:r>
          </a:p>
          <a:p>
            <a:pPr marL="0" indent="0">
              <a:buNone/>
            </a:pPr>
            <a:r>
              <a:rPr lang="en-US" dirty="0"/>
              <a:t>Hand-to-surface      15</a:t>
            </a:r>
          </a:p>
          <a:p>
            <a:pPr marL="0" indent="0">
              <a:buNone/>
            </a:pPr>
            <a:r>
              <a:rPr lang="en-US" dirty="0"/>
              <a:t>Overreach             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4CA92B-B20B-4088-96CE-FBD6B2161C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Slips/trips/falls     5</a:t>
            </a:r>
          </a:p>
          <a:p>
            <a:pPr marL="0" indent="0">
              <a:buNone/>
            </a:pPr>
            <a:r>
              <a:rPr lang="en-US" dirty="0"/>
              <a:t>Cornerstone           5</a:t>
            </a:r>
          </a:p>
          <a:p>
            <a:pPr marL="0" indent="0">
              <a:buNone/>
            </a:pPr>
            <a:r>
              <a:rPr lang="en-US" dirty="0"/>
              <a:t>Firm footing          4</a:t>
            </a:r>
          </a:p>
          <a:p>
            <a:pPr marL="0" indent="0">
              <a:buNone/>
            </a:pPr>
            <a:r>
              <a:rPr lang="en-US" dirty="0"/>
              <a:t>3 p.o.c.              2</a:t>
            </a:r>
          </a:p>
          <a:p>
            <a:pPr marL="0" indent="0">
              <a:buNone/>
            </a:pPr>
            <a:r>
              <a:rPr lang="en-US" dirty="0"/>
              <a:t>F.O.D.                1</a:t>
            </a:r>
          </a:p>
          <a:p>
            <a:pPr marL="0" indent="0">
              <a:buNone/>
            </a:pPr>
            <a:r>
              <a:rPr lang="en-US" dirty="0"/>
              <a:t>Hydration             1</a:t>
            </a:r>
          </a:p>
          <a:p>
            <a:pPr marL="0" indent="0">
              <a:buNone/>
            </a:pPr>
            <a:r>
              <a:rPr lang="en-US" dirty="0"/>
              <a:t>Egress                1</a:t>
            </a:r>
          </a:p>
          <a:p>
            <a:pPr marL="0" indent="0">
              <a:buNone/>
            </a:pPr>
            <a:r>
              <a:rPr lang="en-US" dirty="0"/>
              <a:t>Name: At-risk behavior, dtype: int64</a:t>
            </a:r>
          </a:p>
        </p:txBody>
      </p:sp>
    </p:spTree>
    <p:extLst>
      <p:ext uri="{BB962C8B-B14F-4D97-AF65-F5344CB8AC3E}">
        <p14:creationId xmlns:p14="http://schemas.microsoft.com/office/powerpoint/2010/main" val="1030974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B5C3-F7A4-4632-9660-739D2C46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Descriptive characteristics: At-risk behavior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F68AD-774B-47E3-B93D-50577307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Once again, my data only has categorical variables (or str values), thus the mean, mode, spread, and tails can be calculated manually or observed from the plots.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Mean: (27+2(19)+2(18)+2(15)+8+2(5)+4+2+1(3))/15 = 10.53 or 8 (if round down) or Overreach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Mode: 27 or Push/pull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Spread: 26 or 27 (if round up) or Push/pull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Tails: Low tail = 1 or Egress or F.O.D. or Hydration &amp; High tail = 27 or Push/pull</a:t>
            </a:r>
          </a:p>
        </p:txBody>
      </p:sp>
    </p:spTree>
    <p:extLst>
      <p:ext uri="{BB962C8B-B14F-4D97-AF65-F5344CB8AC3E}">
        <p14:creationId xmlns:p14="http://schemas.microsoft.com/office/powerpoint/2010/main" val="78715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9354-E75E-4168-B84C-926DE77E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Statistical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74F94-40BA-4F98-B0E7-0DAFFD97EA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What shift do most at-risk behaviors occur and are employees with less than a year employment the most at-risk?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4C2B6F98-EED5-4B37-873D-05FF3FB739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050" y="3224213"/>
            <a:ext cx="2952750" cy="29527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3DB720-8D2A-4BD7-AEA8-EDAE5FA6EFD5}"/>
              </a:ext>
            </a:extLst>
          </p:cNvPr>
          <p:cNvSpPr/>
          <p:nvPr/>
        </p:nvSpPr>
        <p:spPr>
          <a:xfrm>
            <a:off x="6019800" y="1534120"/>
            <a:ext cx="2651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Morning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2BEC3-FC96-4F7D-A9B1-CCBD9DA7890F}"/>
              </a:ext>
            </a:extLst>
          </p:cNvPr>
          <p:cNvSpPr/>
          <p:nvPr/>
        </p:nvSpPr>
        <p:spPr>
          <a:xfrm>
            <a:off x="6019800" y="2457450"/>
            <a:ext cx="2295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Sunrise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59EA3-E143-4515-A1BC-C8A372D3FA6D}"/>
              </a:ext>
            </a:extLst>
          </p:cNvPr>
          <p:cNvSpPr/>
          <p:nvPr/>
        </p:nvSpPr>
        <p:spPr>
          <a:xfrm>
            <a:off x="6018239" y="3380780"/>
            <a:ext cx="1278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6696B1-2E3B-4155-966A-C9261170109A}"/>
              </a:ext>
            </a:extLst>
          </p:cNvPr>
          <p:cNvSpPr/>
          <p:nvPr/>
        </p:nvSpPr>
        <p:spPr>
          <a:xfrm>
            <a:off x="6023683" y="4304110"/>
            <a:ext cx="2467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Twilight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60B6B7-103C-48F1-8A14-061CA58E4B4A}"/>
              </a:ext>
            </a:extLst>
          </p:cNvPr>
          <p:cNvSpPr/>
          <p:nvPr/>
        </p:nvSpPr>
        <p:spPr>
          <a:xfrm>
            <a:off x="6018239" y="5227440"/>
            <a:ext cx="1745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2517873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9E6-C41D-4CDE-86D6-172A0595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Descriptive characteristics: Employment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5C356-6453-4DA8-8ACF-1AB98B637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6000" dirty="0"/>
              <a:t>Over     131</a:t>
            </a:r>
          </a:p>
          <a:p>
            <a:pPr marL="0" indent="0" algn="r">
              <a:buNone/>
            </a:pPr>
            <a:r>
              <a:rPr lang="en-US" sz="6000" dirty="0"/>
              <a:t>Under     27</a:t>
            </a:r>
          </a:p>
          <a:p>
            <a:pPr marL="0" indent="0" algn="r">
              <a:buNone/>
            </a:pPr>
            <a:r>
              <a:rPr lang="en-US" sz="6000" dirty="0"/>
              <a:t>Name: Employment, dtype: int64</a:t>
            </a:r>
          </a:p>
        </p:txBody>
      </p:sp>
    </p:spTree>
    <p:extLst>
      <p:ext uri="{BB962C8B-B14F-4D97-AF65-F5344CB8AC3E}">
        <p14:creationId xmlns:p14="http://schemas.microsoft.com/office/powerpoint/2010/main" val="1267967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8FE3-F7ED-4347-8D03-B0FEA7A4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Descriptive characteristics: 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6E4C-687F-4635-9598-FD1CE614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Once again, my data only has categorical variables (or str values), thus the mean, mode, spread, and tails can be calculated manually or observed from the plots.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Mean: (131+27)/2 = 79 or 27 (if round down) or 131 (if round up) or Under or Over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Mode: 131 or Over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Spread: 104 or 131 (if round up) or Over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Tails: Low tail = 27 or Under &amp; High tail = 131 or Over</a:t>
            </a:r>
          </a:p>
        </p:txBody>
      </p:sp>
    </p:spTree>
    <p:extLst>
      <p:ext uri="{BB962C8B-B14F-4D97-AF65-F5344CB8AC3E}">
        <p14:creationId xmlns:p14="http://schemas.microsoft.com/office/powerpoint/2010/main" val="1033617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0311-481B-4810-AD2B-1094379D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Descriptive characteristics: Job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DB74B-1A7A-4A69-89FF-F3D668609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Mail Handler         68</a:t>
            </a:r>
          </a:p>
          <a:p>
            <a:pPr marL="0" indent="0">
              <a:buNone/>
            </a:pPr>
            <a:r>
              <a:rPr lang="en-US" sz="5400" dirty="0"/>
              <a:t>Freight Handler      65</a:t>
            </a:r>
          </a:p>
          <a:p>
            <a:pPr marL="0" indent="0">
              <a:buNone/>
            </a:pPr>
            <a:r>
              <a:rPr lang="en-US" sz="5400" dirty="0"/>
              <a:t>Forklift Operator    13</a:t>
            </a:r>
          </a:p>
          <a:p>
            <a:pPr marL="0" indent="0">
              <a:buNone/>
            </a:pPr>
            <a:r>
              <a:rPr lang="en-US" sz="5400" dirty="0"/>
              <a:t>Tug Driver           12</a:t>
            </a:r>
          </a:p>
          <a:p>
            <a:pPr marL="0" indent="0">
              <a:buNone/>
            </a:pPr>
            <a:r>
              <a:rPr lang="en-US" sz="5400" dirty="0"/>
              <a:t>Name: Job Function, dtype: int64</a:t>
            </a:r>
          </a:p>
        </p:txBody>
      </p:sp>
    </p:spTree>
    <p:extLst>
      <p:ext uri="{BB962C8B-B14F-4D97-AF65-F5344CB8AC3E}">
        <p14:creationId xmlns:p14="http://schemas.microsoft.com/office/powerpoint/2010/main" val="3290011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9C15-FB1D-47CF-BBD6-B44439B3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Descriptive characteristics: Job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DD72-839A-4F16-86EF-A2BDFD6C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Once again, my data only has categorical variables (or str values), thus the mean, mode, spread, and tails can be calculated manually or observed from the plots.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Mean: (68+65+13+12)/4 = 39.5 or 65 (if round up) or Freight Handler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Mode: 68 or Mail Handler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Spread: 56 or 65 (if round up) or Freight Handler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Tails: Low tail = 12 or Tug Driver &amp; High tail = 68 or Freight Handler</a:t>
            </a:r>
          </a:p>
        </p:txBody>
      </p:sp>
    </p:spTree>
    <p:extLst>
      <p:ext uri="{BB962C8B-B14F-4D97-AF65-F5344CB8AC3E}">
        <p14:creationId xmlns:p14="http://schemas.microsoft.com/office/powerpoint/2010/main" val="1854025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A722-6796-4008-9CA6-7A061A3B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Pmf Employment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0AA6D-DCEE-4F71-86E8-136C5F8319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From the descriptive characteristics of the categorical variable ‘Employment’, the count for employees under a year of employment is </a:t>
            </a:r>
            <a:r>
              <a:rPr lang="en-US" b="1" dirty="0"/>
              <a:t>27</a:t>
            </a:r>
            <a:r>
              <a:rPr lang="en-US" dirty="0"/>
              <a:t> while the count for employees over a year of employment is </a:t>
            </a:r>
            <a:r>
              <a:rPr lang="en-US" b="1" dirty="0"/>
              <a:t>131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Therefore, the Pmf can be manually calculated 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Under = 27/158 or 0.17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 = 131/158 or 0.83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AD13EBBB-5F77-4694-B83E-1A9DF8E6D3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720763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CF59-58D0-49E5-B976-3E6DD0E7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Cdf: Week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B30D685D-443D-44CC-86B9-474607292D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8B5EB-31C8-4458-BAD0-CD8D0AA459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From the descriptive characteristics of the categorical variable ‘Week’, the count for Wednesday is </a:t>
            </a:r>
            <a:r>
              <a:rPr lang="en-US" b="1" dirty="0"/>
              <a:t>51</a:t>
            </a:r>
            <a:r>
              <a:rPr lang="en-US" dirty="0"/>
              <a:t>, Thursday is </a:t>
            </a:r>
            <a:r>
              <a:rPr lang="en-US" b="1" dirty="0"/>
              <a:t>27</a:t>
            </a:r>
            <a:r>
              <a:rPr lang="en-US" dirty="0"/>
              <a:t>, Friday is </a:t>
            </a:r>
            <a:r>
              <a:rPr lang="en-US" b="1" dirty="0"/>
              <a:t>27</a:t>
            </a:r>
            <a:r>
              <a:rPr lang="en-US" dirty="0"/>
              <a:t>, Monday is </a:t>
            </a:r>
            <a:r>
              <a:rPr lang="en-US" b="1" dirty="0"/>
              <a:t>1</a:t>
            </a:r>
            <a:r>
              <a:rPr lang="en-US" dirty="0"/>
              <a:t>, and Tuesday is </a:t>
            </a:r>
            <a:r>
              <a:rPr lang="en-US" b="1" dirty="0"/>
              <a:t>52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I were to add a Cdf, ‘Saturday’ to the categorical variable ‘Week’, the Cdf would equal 0 because: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7/4/20 was a holiday (no work), 3 Saturdays left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Only Morning &amp; Sunrise shifts work on Saturday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Saturday is rare occurrences for observations of at-risk behaviors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Mostly employees over a year of employment work on Saturday</a:t>
            </a:r>
          </a:p>
        </p:txBody>
      </p:sp>
    </p:spTree>
    <p:extLst>
      <p:ext uri="{BB962C8B-B14F-4D97-AF65-F5344CB8AC3E}">
        <p14:creationId xmlns:p14="http://schemas.microsoft.com/office/powerpoint/2010/main" val="1258888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9974-6B84-4EB0-8037-13662F90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 Distribution: At-risk behaviors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D1A7CCCA-C137-43A5-81B0-320429BB8A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C27B55E6-ADAA-4BE2-81C0-E362D47EE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881905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036080-E4C4-473F-A45F-F1B8A182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 Distribution: At-risk behavior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2D88B-365C-4CD5-A1C5-8B77438D8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best distribution to display my categorical variable, ‘At-risk behavior’, is the normal distribution.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normal distribution portrays many incidents in real world problems by the plot shape of a bell known as the bell-curve.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Once I displayed a simple normal distribution curve, I showcased a bar chart of my categorical variable, ‘At-risk behavior’, which formed in a somewhat bell-shaped curve.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Considering that if I plotted a bar chart for all my categorical variables, the normal distribution would still be utilized by the data clustering more towards the middle forming in a somewhat bell-shaped curve.</a:t>
            </a:r>
          </a:p>
        </p:txBody>
      </p:sp>
    </p:spTree>
    <p:extLst>
      <p:ext uri="{BB962C8B-B14F-4D97-AF65-F5344CB8AC3E}">
        <p14:creationId xmlns:p14="http://schemas.microsoft.com/office/powerpoint/2010/main" val="4242991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A258-92FB-40BF-A106-024C3CB1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Swarm plot: At-risk behavior vs Shift</a:t>
            </a:r>
          </a:p>
        </p:txBody>
      </p:sp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3C331934-8C86-481C-94B8-84E4256206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25064-62C7-4273-A156-AD5FBECE64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Considering that my data has only categorical variables (or str values), a swarm plot (as close to a scatterplot as possible because it looked cleaner) is the best option to present the at-risk behavior column versus the shift column.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Covariance and Pearson’s correlation will be calculated manually.</a:t>
            </a:r>
          </a:p>
        </p:txBody>
      </p:sp>
    </p:spTree>
    <p:extLst>
      <p:ext uri="{BB962C8B-B14F-4D97-AF65-F5344CB8AC3E}">
        <p14:creationId xmlns:p14="http://schemas.microsoft.com/office/powerpoint/2010/main" val="919647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F8C2-BCF8-4E7C-BE92-3763D2A0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Swarm plot: At-risk behavior vs Shift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1D9DB2-AD38-4747-8456-96AFEB757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Mean of arb = 10.53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Mean of shift = 31.6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(27-10.53)+2(19-10.53)+2(18-10.53)+2(15-10.53)+(8-10.53)+2(5-10.53)+(4-10.53)+(2-10.53)+3(1-10.53) = 0.05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(49 – 31.6)+(35-31.6)+2(25-31.6)+(24-31.6) =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Covariance =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Pearson’s correlation =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relationship between at-risk behavior versus shift is non-linear because Pearson’s correlation equals 0 and it is also indicated from the plot displayed.</a:t>
            </a:r>
          </a:p>
        </p:txBody>
      </p:sp>
    </p:spTree>
    <p:extLst>
      <p:ext uri="{BB962C8B-B14F-4D97-AF65-F5344CB8AC3E}">
        <p14:creationId xmlns:p14="http://schemas.microsoft.com/office/powerpoint/2010/main" val="53034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9F0E-5F17-45E8-9CDB-47EA0418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Hypothesis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E9B84-D540-429F-B954-10B12533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Out of the shifts (Morning, Sunrise, Day, Twilight, &amp; Night), Sunrise will have the most at-risk behaviors and employees with less than a year of employment will be less at-risk than employees with more than a year of employment.</a:t>
            </a:r>
          </a:p>
        </p:txBody>
      </p:sp>
    </p:spTree>
    <p:extLst>
      <p:ext uri="{BB962C8B-B14F-4D97-AF65-F5344CB8AC3E}">
        <p14:creationId xmlns:p14="http://schemas.microsoft.com/office/powerpoint/2010/main" val="718653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E9C5-6228-4B7B-B1D0-CF63FA26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Swarm plot: At-risk behavior vs Employment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B95CB502-C329-4664-A20F-AE4EB2D673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6E2EB-BD02-441F-878A-38429E6873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Considering that my data has only categorical variables (or str values), a swarm plot (as close to a scatterplot as possible because it looked cleaner) is the best option to present the at-risk behavior column versus the employment column.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Covariance and Pearson’s correlation will be calculated manually.</a:t>
            </a:r>
          </a:p>
        </p:txBody>
      </p:sp>
    </p:spTree>
    <p:extLst>
      <p:ext uri="{BB962C8B-B14F-4D97-AF65-F5344CB8AC3E}">
        <p14:creationId xmlns:p14="http://schemas.microsoft.com/office/powerpoint/2010/main" val="1195612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6AA620-BF1D-4D9C-A618-506BAC77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Swarm plot: At-risk behavior vs Employment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C4C4F-488E-456D-A10E-63AF337CB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Mean of arb = 10.53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Mean of emp = 79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(27-10.53)+2(19-10.53)+2(18-10.53)+2(15-10.53)+(8-10.53)+2(5-10.53)+(4-10.53)+(2-10.53)+3(1-10.53) = 0.05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(131-79)+(27-79) =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Covariance =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Pearson’s correlation =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relationship between at-risk behavior versus shift is non-linear because Pearson’s correlation equals 0 and it is also indicated from the plot displayed.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42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1EB5-35FE-40F4-AED5-743317EB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0C1D-588E-4C9D-B14E-F054DBF44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§"/>
            </a:pPr>
            <a:r>
              <a:rPr lang="en-US" dirty="0"/>
              <a:t>Considering that my statistical question is what shift do most at-risk behaviors occur and are employees with less than a year employment the most at-risk, I propose a hypothesis test upon the correlation since I have already handled the correlation between at-risk behavior versus the shift/employment.</a:t>
            </a:r>
          </a:p>
          <a:p>
            <a:pPr>
              <a:buFont typeface="Calibri" panose="020F0502020204030204" pitchFamily="34" charset="0"/>
              <a:buChar char="§"/>
            </a:pPr>
            <a:r>
              <a:rPr lang="en-US" dirty="0"/>
              <a:t>The null hypothesis in this case is that there is no correlation between at-risk behaviors and shift/employment.</a:t>
            </a:r>
          </a:p>
          <a:p>
            <a:pPr>
              <a:buFont typeface="Calibri" panose="020F0502020204030204" pitchFamily="34" charset="0"/>
              <a:buChar char="§"/>
            </a:pPr>
            <a:r>
              <a:rPr lang="en-US" dirty="0"/>
              <a:t>I will use Pearson’s correlation which indicates that at-risk behavior versus shift/employment is non-linear, therefore, the null hypothesis is accepted and thus, the relationship between at-risk behavior versus shift/employment is not statistically significant.</a:t>
            </a:r>
          </a:p>
        </p:txBody>
      </p:sp>
    </p:spTree>
    <p:extLst>
      <p:ext uri="{BB962C8B-B14F-4D97-AF65-F5344CB8AC3E}">
        <p14:creationId xmlns:p14="http://schemas.microsoft.com/office/powerpoint/2010/main" val="161335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AC07-2494-4AEC-B220-B91ECC01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Regression: Y = a + bX + </a:t>
            </a:r>
            <a:r>
              <a:rPr lang="el-GR" dirty="0"/>
              <a:t>ε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DFCC-12CF-4BA3-86DE-1DB912A360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Calibri" panose="020F0502020204030204" pitchFamily="34" charset="0"/>
              <a:buChar char="¤"/>
            </a:pPr>
            <a:r>
              <a:rPr lang="en-US" dirty="0"/>
              <a:t>Dependent variable = At-risk behavior</a:t>
            </a:r>
          </a:p>
          <a:p>
            <a:pPr>
              <a:buFont typeface="Calibri" panose="020F0502020204030204" pitchFamily="34" charset="0"/>
              <a:buChar char="¤"/>
            </a:pPr>
            <a:r>
              <a:rPr lang="en-US" dirty="0"/>
              <a:t>Independent (or Explanatory) variables = Shift &amp; Employment</a:t>
            </a:r>
          </a:p>
          <a:p>
            <a:pPr>
              <a:buFont typeface="Calibri" panose="020F0502020204030204" pitchFamily="34" charset="0"/>
              <a:buChar char="¤"/>
            </a:pPr>
            <a:r>
              <a:rPr lang="en-US" dirty="0"/>
              <a:t>Regression will be calculated manually.</a:t>
            </a:r>
          </a:p>
          <a:p>
            <a:pPr>
              <a:buFont typeface="Calibri" panose="020F0502020204030204" pitchFamily="34" charset="0"/>
              <a:buChar char="¤"/>
            </a:pPr>
            <a:r>
              <a:rPr lang="en-US" dirty="0"/>
              <a:t>a_1 = (27+2(19)+2(18)+2(15)+8+2(5)+4+2+3(1))(49+35+2(25)+24)^2-(49+35+2(25)+24)(49+35+2(25)+24)(27+2(19)+2(18)+2(15)+8+2(5)+4+2+3(1))/5(49+35+2(25)+24)^2(49+35+2(25)+24)^2 = 0</a:t>
            </a:r>
          </a:p>
          <a:p>
            <a:pPr>
              <a:buFont typeface="Calibri" panose="020F0502020204030204" pitchFamily="34" charset="0"/>
              <a:buChar char="¤"/>
            </a:pPr>
            <a:r>
              <a:rPr lang="en-US" dirty="0"/>
              <a:t>b_1 = 5(27+2(19)+2(18)+2(15)+8+2(5)+4+2+3(1))(49+35+2(25)+24)-(49+35+2(25)+24)(27+2(19)+2(18)+2(15)+8+2(5)+4+2+3(1))/ 5(49+35+2(25)+24)^2-(49+35+2(25)+24)^2 = 0.8</a:t>
            </a:r>
          </a:p>
          <a:p>
            <a:pPr>
              <a:buFont typeface="Calibri" panose="020F0502020204030204" pitchFamily="34" charset="0"/>
              <a:buChar char="¤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6A38F-2CD0-4707-A0BC-C4798A999A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Calibri" panose="020F0502020204030204" pitchFamily="34" charset="0"/>
              <a:buChar char="¤"/>
            </a:pPr>
            <a:r>
              <a:rPr lang="en-US" dirty="0"/>
              <a:t>a_2 = (27+2(19)+2(18)+2(15)+8+2(5)+4+2+3(1))(131+27)^2-(131+27)(131+27) (27+2(19)+2(18)+2(15)+8+2(5)+4+2+3(1))/2(131+27)^2-(131+27)^2 = 0</a:t>
            </a:r>
          </a:p>
          <a:p>
            <a:pPr>
              <a:buFont typeface="Calibri" panose="020F0502020204030204" pitchFamily="34" charset="0"/>
              <a:buChar char="¤"/>
            </a:pPr>
            <a:r>
              <a:rPr lang="en-US" dirty="0"/>
              <a:t>b_2 = 2((27+2(19)+2(18)+2(15)+8+2(5)+4+2+3(1))(131+27)- (27+2(19)+2(18)+2(15)+8+2(5)+4+2+3(1))(131+27)/2(131+27)^2-(131+27)^(2) = 1</a:t>
            </a:r>
          </a:p>
          <a:p>
            <a:pPr>
              <a:buFont typeface="Calibri" panose="020F0502020204030204" pitchFamily="34" charset="0"/>
              <a:buChar char="¤"/>
            </a:pPr>
            <a:r>
              <a:rPr lang="en-US" dirty="0"/>
              <a:t>Since a_1 (shift) and a_2 (employment) both equal 0, a regression analysis is unable to be performed, thus, once again concluding that at-risk behavior versus the shift/employment is a non-linear relationship with no statistical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3737244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917E21-4E2E-4CC3-B49C-2642799F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03845-0347-4703-BCB2-2CBC27A9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Even though my hypothesis was correct that most at-risk behaviors occur on the sunrise shift and employees under a year of employment as less likely to be more at-risk compared to employees over a year of employment, there is still bias and indeterminants. Basically, the reason why the sunrise shift had more at-risk behaviors compared to </a:t>
            </a:r>
            <a:r>
              <a:rPr lang="en-US"/>
              <a:t>others because </a:t>
            </a:r>
            <a:r>
              <a:rPr lang="en-US" dirty="0"/>
              <a:t>that is the shift that has the Safety </a:t>
            </a:r>
            <a:r>
              <a:rPr lang="en-US"/>
              <a:t>Committee in </a:t>
            </a:r>
            <a:r>
              <a:rPr lang="en-US" dirty="0"/>
              <a:t>it. Also, there is more employees observed who are over a year of employment compared to employees less than a year employment, thus, they are considered complacent towards their job function and therefore, tend to perform more at-risk behaviors.</a:t>
            </a:r>
          </a:p>
        </p:txBody>
      </p:sp>
    </p:spTree>
    <p:extLst>
      <p:ext uri="{BB962C8B-B14F-4D97-AF65-F5344CB8AC3E}">
        <p14:creationId xmlns:p14="http://schemas.microsoft.com/office/powerpoint/2010/main" val="232094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6C80-6665-49A1-9280-C6F002B6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At-risk behaviors.csv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0E287-6F40-4FE8-B061-1559C5C593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Variables:</a:t>
            </a:r>
          </a:p>
          <a:p>
            <a:pPr lvl="2"/>
            <a:r>
              <a:rPr lang="en-US" dirty="0"/>
              <a:t>Date</a:t>
            </a:r>
          </a:p>
          <a:p>
            <a:pPr lvl="2"/>
            <a:r>
              <a:rPr lang="en-US" dirty="0"/>
              <a:t>Week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dirty="0"/>
              <a:t>Monday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dirty="0"/>
              <a:t>Tuesday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dirty="0"/>
              <a:t>Wednesday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dirty="0"/>
              <a:t>Thursday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dirty="0"/>
              <a:t>Friday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dirty="0"/>
              <a:t>Saturday</a:t>
            </a:r>
          </a:p>
          <a:p>
            <a:pPr lvl="2"/>
            <a:r>
              <a:rPr lang="en-US" dirty="0"/>
              <a:t>Shift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dirty="0"/>
              <a:t>Morning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dirty="0"/>
              <a:t>Sunrise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dirty="0"/>
              <a:t>Day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dirty="0"/>
              <a:t>Twilight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dirty="0"/>
              <a:t>Night</a:t>
            </a:r>
          </a:p>
          <a:p>
            <a:pPr lvl="2"/>
            <a:r>
              <a:rPr lang="en-US" dirty="0"/>
              <a:t>At-risk behavior</a:t>
            </a:r>
          </a:p>
          <a:p>
            <a:pPr lvl="3"/>
            <a:r>
              <a:rPr lang="en-US" dirty="0"/>
              <a:t>Push/pull</a:t>
            </a:r>
          </a:p>
          <a:p>
            <a:pPr lvl="3"/>
            <a:r>
              <a:rPr lang="en-US" dirty="0"/>
              <a:t>Overreach</a:t>
            </a:r>
          </a:p>
          <a:p>
            <a:pPr lvl="3"/>
            <a:r>
              <a:rPr lang="en-US" dirty="0"/>
              <a:t>Powerzone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91D2F-0F28-4F10-9C16-20CCDF34A4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3"/>
            <a:r>
              <a:rPr lang="en-US" dirty="0"/>
              <a:t>Struck by/against</a:t>
            </a:r>
          </a:p>
          <a:p>
            <a:pPr lvl="3"/>
            <a:r>
              <a:rPr lang="en-US" dirty="0"/>
              <a:t>Load stand</a:t>
            </a:r>
          </a:p>
          <a:p>
            <a:pPr lvl="3"/>
            <a:r>
              <a:rPr lang="en-US" dirty="0"/>
              <a:t>Lifting/lowering</a:t>
            </a:r>
          </a:p>
          <a:p>
            <a:pPr lvl="3"/>
            <a:r>
              <a:rPr lang="en-US" dirty="0"/>
              <a:t>Hand-to-surface</a:t>
            </a:r>
          </a:p>
          <a:p>
            <a:pPr lvl="3"/>
            <a:r>
              <a:rPr lang="en-US" dirty="0"/>
              <a:t>Yard control</a:t>
            </a:r>
          </a:p>
          <a:p>
            <a:pPr lvl="3"/>
            <a:r>
              <a:rPr lang="en-US" dirty="0"/>
              <a:t>Egress</a:t>
            </a:r>
          </a:p>
          <a:p>
            <a:pPr lvl="3"/>
            <a:r>
              <a:rPr lang="en-US" dirty="0"/>
              <a:t>Slips/trips/falls</a:t>
            </a:r>
          </a:p>
          <a:p>
            <a:pPr lvl="3"/>
            <a:r>
              <a:rPr lang="en-US" dirty="0"/>
              <a:t>Cornerstone</a:t>
            </a:r>
          </a:p>
          <a:p>
            <a:pPr lvl="3"/>
            <a:r>
              <a:rPr lang="en-US" dirty="0"/>
              <a:t>Firm footing</a:t>
            </a:r>
          </a:p>
          <a:p>
            <a:pPr lvl="3"/>
            <a:r>
              <a:rPr lang="en-US" dirty="0"/>
              <a:t>3 p.o.c.</a:t>
            </a:r>
          </a:p>
          <a:p>
            <a:pPr lvl="3"/>
            <a:r>
              <a:rPr lang="en-US" dirty="0"/>
              <a:t>F.O.D.</a:t>
            </a:r>
          </a:p>
          <a:p>
            <a:pPr lvl="3"/>
            <a:r>
              <a:rPr lang="en-US" dirty="0"/>
              <a:t>Hydration</a:t>
            </a:r>
          </a:p>
          <a:p>
            <a:pPr lvl="2"/>
            <a:r>
              <a:rPr lang="en-US" dirty="0"/>
              <a:t>Employment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dirty="0"/>
              <a:t>Under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dirty="0"/>
              <a:t>Over</a:t>
            </a:r>
          </a:p>
          <a:p>
            <a:pPr lvl="2"/>
            <a:r>
              <a:rPr lang="en-US" dirty="0"/>
              <a:t>Job Function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dirty="0"/>
              <a:t>Mail Handler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dirty="0"/>
              <a:t>Freight Handler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dirty="0"/>
              <a:t>Forklift Operator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dirty="0"/>
              <a:t>Tug Driver</a:t>
            </a:r>
          </a:p>
        </p:txBody>
      </p:sp>
    </p:spTree>
    <p:extLst>
      <p:ext uri="{BB962C8B-B14F-4D97-AF65-F5344CB8AC3E}">
        <p14:creationId xmlns:p14="http://schemas.microsoft.com/office/powerpoint/2010/main" val="216495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3433-EE74-45B9-B766-3E4BF9FC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Arb: At-risk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1CF6A-BC5D-4758-9DAF-EEB3C94055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Push/pull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Push equipment</a:t>
            </a:r>
          </a:p>
          <a:p>
            <a:r>
              <a:rPr lang="en-US" dirty="0"/>
              <a:t>Overreach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Don’t overextend, elbows bent</a:t>
            </a:r>
          </a:p>
          <a:p>
            <a:r>
              <a:rPr lang="en-US" dirty="0"/>
              <a:t>Powerzone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Stay within powerzone (armpits to mid-thigh)</a:t>
            </a:r>
          </a:p>
          <a:p>
            <a:r>
              <a:rPr lang="en-US" dirty="0"/>
              <a:t>Struck by/against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 aware of surroundings</a:t>
            </a:r>
          </a:p>
          <a:p>
            <a:r>
              <a:rPr lang="en-US" dirty="0"/>
              <a:t>Load stand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Utilize load stand when out of powerzone while working in ULD (or can)</a:t>
            </a:r>
          </a:p>
          <a:p>
            <a:r>
              <a:rPr lang="en-US" dirty="0"/>
              <a:t>Lifting/lowering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Comply with 8 keys to lifting/lowering</a:t>
            </a:r>
          </a:p>
          <a:p>
            <a:r>
              <a:rPr lang="en-US" dirty="0"/>
              <a:t>Hand-to-surface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Apply the hand-to-surface method when working in ULD (or can)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506F4-79A3-49CC-B82E-FF4280DF87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Yard Control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Heed the yard control safety rules</a:t>
            </a:r>
          </a:p>
          <a:p>
            <a:r>
              <a:rPr lang="en-US" dirty="0"/>
              <a:t>Egress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Maintain egress to, thru, &amp; away from work area</a:t>
            </a:r>
          </a:p>
          <a:p>
            <a:r>
              <a:rPr lang="en-US" dirty="0"/>
              <a:t>Slips/trips/falls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Plan for the unexpected</a:t>
            </a:r>
          </a:p>
          <a:p>
            <a:r>
              <a:rPr lang="en-US" dirty="0"/>
              <a:t>Cornerstone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Employ cornerstone method when working in ULD (or can)</a:t>
            </a:r>
          </a:p>
          <a:p>
            <a:r>
              <a:rPr lang="en-US" dirty="0"/>
              <a:t>Firm footing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Walk at a brisk pace</a:t>
            </a:r>
          </a:p>
          <a:p>
            <a:r>
              <a:rPr lang="en-US" dirty="0"/>
              <a:t>3 p.o.c.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Harness 3 points of contact</a:t>
            </a:r>
          </a:p>
          <a:p>
            <a:r>
              <a:rPr lang="en-US" dirty="0"/>
              <a:t>F.O.D.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Remove foreign object debris</a:t>
            </a:r>
          </a:p>
          <a:p>
            <a:r>
              <a:rPr lang="en-US" dirty="0"/>
              <a:t>Hydration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Stay hydrated</a:t>
            </a:r>
          </a:p>
        </p:txBody>
      </p:sp>
    </p:spTree>
    <p:extLst>
      <p:ext uri="{BB962C8B-B14F-4D97-AF65-F5344CB8AC3E}">
        <p14:creationId xmlns:p14="http://schemas.microsoft.com/office/powerpoint/2010/main" val="173446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902C09-477D-449A-A859-07E68A7C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 Chart: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9612D-8B7F-4544-AF5B-CD6D18C09B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Considering that my data has only categorical variables (or str values), a bar chart is the best option to showcase the date column.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A possible outlier could be 7/6/20.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90D3E1-DC48-4CCF-B552-7324B20E85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72527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36DB-AA65-477D-9C0F-13E8AC43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 Chart: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548D-4CDA-4DD2-A437-F9DBD041CA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Considering that my data has only categorical variables (or str values), a bar chart (as close to a histogram as possible) is the best option to showcase the week column.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A possible outlier could be Monday.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BABB46-AF0D-4080-B3BB-FDBAE30875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44872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4DF7-140D-4B1E-B14C-E2A30AF7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 Chart: Shift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9BE30B-ABD9-461E-9194-D49BBE1FE5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58194"/>
            <a:ext cx="5181600" cy="3886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4A99-B93C-484C-A68E-3CF5B695D4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Considering that my data has only categorical variables (or str values), a bar chart (as close to a histogram as possible) is the best option to showcase the shift column.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There are no outliers.</a:t>
            </a:r>
          </a:p>
        </p:txBody>
      </p:sp>
    </p:spTree>
    <p:extLst>
      <p:ext uri="{BB962C8B-B14F-4D97-AF65-F5344CB8AC3E}">
        <p14:creationId xmlns:p14="http://schemas.microsoft.com/office/powerpoint/2010/main" val="60681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7D1F-0387-4444-A1D8-2827CC20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 Chart: At-risk behavior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DC3777E4-2CAC-4D77-A6FE-808631FEEE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A4301-AD63-4074-90C2-86D09A8227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Considering that my data has only categorical variables (or str values), a bar chart (as close to a histogram as possible) is the best option to showcase the at-risk behavior column.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Possible outliers could be Egress, F.O.D., or Hydration.</a:t>
            </a:r>
          </a:p>
        </p:txBody>
      </p:sp>
    </p:spTree>
    <p:extLst>
      <p:ext uri="{BB962C8B-B14F-4D97-AF65-F5344CB8AC3E}">
        <p14:creationId xmlns:p14="http://schemas.microsoft.com/office/powerpoint/2010/main" val="109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2379</Words>
  <Application>Microsoft Office PowerPoint</Application>
  <PresentationFormat>Widescreen</PresentationFormat>
  <Paragraphs>256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Wingdings</vt:lpstr>
      <vt:lpstr>Office Theme</vt:lpstr>
      <vt:lpstr>At-risk behaviors</vt:lpstr>
      <vt:lpstr>Statistical question</vt:lpstr>
      <vt:lpstr>Hypothesis</vt:lpstr>
      <vt:lpstr>At-risk behaviors.csv</vt:lpstr>
      <vt:lpstr>Arb: At-risk behaviors</vt:lpstr>
      <vt:lpstr>Bar Chart: Date</vt:lpstr>
      <vt:lpstr>Bar Chart: Week</vt:lpstr>
      <vt:lpstr>Bar Chart: Shift</vt:lpstr>
      <vt:lpstr>Bar Chart: At-risk behavior</vt:lpstr>
      <vt:lpstr>Bar Chart: Employment</vt:lpstr>
      <vt:lpstr>Bar Chart: Job Function</vt:lpstr>
      <vt:lpstr>Descriptive characteristics: Date</vt:lpstr>
      <vt:lpstr>Descriptive characteristics: Date</vt:lpstr>
      <vt:lpstr>Descriptive characteristics: Week</vt:lpstr>
      <vt:lpstr>Descriptive characteristics: Week</vt:lpstr>
      <vt:lpstr>Descriptive characteristics: Shift</vt:lpstr>
      <vt:lpstr>Descriptive characteristics: Shift</vt:lpstr>
      <vt:lpstr>Descriptive characteristics: At-risk behavior</vt:lpstr>
      <vt:lpstr>Descriptive characteristics: At-risk behavior</vt:lpstr>
      <vt:lpstr>Descriptive characteristics: Employment</vt:lpstr>
      <vt:lpstr>Descriptive characteristics: Employment</vt:lpstr>
      <vt:lpstr>Descriptive characteristics: Job Function</vt:lpstr>
      <vt:lpstr>Descriptive characteristics: Job Function</vt:lpstr>
      <vt:lpstr>Pmf Employment</vt:lpstr>
      <vt:lpstr>Cdf: Week</vt:lpstr>
      <vt:lpstr>Normal Distribution: At-risk behaviors</vt:lpstr>
      <vt:lpstr>Normal Distribution: At-risk behavior</vt:lpstr>
      <vt:lpstr>Swarm plot: At-risk behavior vs Shift</vt:lpstr>
      <vt:lpstr>Swarm plot: At-risk behavior vs Shift</vt:lpstr>
      <vt:lpstr>Swarm plot: At-risk behavior vs Employment</vt:lpstr>
      <vt:lpstr>Swarm plot: At-risk behavior vs Employment</vt:lpstr>
      <vt:lpstr>Hypothesis Testing</vt:lpstr>
      <vt:lpstr>Regression: Y = a + bX + ε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At-risk behaviors</dc:title>
  <dc:creator>Anissa Cuellar</dc:creator>
  <cp:lastModifiedBy>Anissa Cuellar</cp:lastModifiedBy>
  <cp:revision>77</cp:revision>
  <dcterms:created xsi:type="dcterms:W3CDTF">2020-11-08T01:16:19Z</dcterms:created>
  <dcterms:modified xsi:type="dcterms:W3CDTF">2020-11-22T05:42:54Z</dcterms:modified>
</cp:coreProperties>
</file>