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32918400"/>
  <p:notesSz cx="6858000" cy="9144000"/>
  <p:defaultText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25" d="100"/>
          <a:sy n="25" d="100"/>
        </p:scale>
        <p:origin x="-3688" y="-144"/>
      </p:cViewPr>
      <p:guideLst>
        <p:guide orient="horz" pos="1036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0226042"/>
            <a:ext cx="2798064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8653760"/>
            <a:ext cx="23042880" cy="8412480"/>
          </a:xfrm>
        </p:spPr>
        <p:txBody>
          <a:bodyPr/>
          <a:lstStyle>
            <a:lvl1pPr marL="0" indent="0" algn="ctr">
              <a:buNone/>
              <a:defRPr>
                <a:solidFill>
                  <a:schemeClr val="tx1">
                    <a:tint val="75000"/>
                  </a:schemeClr>
                </a:solidFill>
              </a:defRPr>
            </a:lvl1pPr>
            <a:lvl2pPr marL="1881012" indent="0" algn="ctr">
              <a:buNone/>
              <a:defRPr>
                <a:solidFill>
                  <a:schemeClr val="tx1">
                    <a:tint val="75000"/>
                  </a:schemeClr>
                </a:solidFill>
              </a:defRPr>
            </a:lvl2pPr>
            <a:lvl3pPr marL="3762024" indent="0" algn="ctr">
              <a:buNone/>
              <a:defRPr>
                <a:solidFill>
                  <a:schemeClr val="tx1">
                    <a:tint val="75000"/>
                  </a:schemeClr>
                </a:solidFill>
              </a:defRPr>
            </a:lvl3pPr>
            <a:lvl4pPr marL="5643037" indent="0" algn="ctr">
              <a:buNone/>
              <a:defRPr>
                <a:solidFill>
                  <a:schemeClr val="tx1">
                    <a:tint val="75000"/>
                  </a:schemeClr>
                </a:solidFill>
              </a:defRPr>
            </a:lvl4pPr>
            <a:lvl5pPr marL="7524049" indent="0" algn="ctr">
              <a:buNone/>
              <a:defRPr>
                <a:solidFill>
                  <a:schemeClr val="tx1">
                    <a:tint val="75000"/>
                  </a:schemeClr>
                </a:solidFill>
              </a:defRPr>
            </a:lvl5pPr>
            <a:lvl6pPr marL="9405061" indent="0" algn="ctr">
              <a:buNone/>
              <a:defRPr>
                <a:solidFill>
                  <a:schemeClr val="tx1">
                    <a:tint val="75000"/>
                  </a:schemeClr>
                </a:solidFill>
              </a:defRPr>
            </a:lvl6pPr>
            <a:lvl7pPr marL="11286073" indent="0" algn="ctr">
              <a:buNone/>
              <a:defRPr>
                <a:solidFill>
                  <a:schemeClr val="tx1">
                    <a:tint val="75000"/>
                  </a:schemeClr>
                </a:solidFill>
              </a:defRPr>
            </a:lvl7pPr>
            <a:lvl8pPr marL="13167086" indent="0" algn="ctr">
              <a:buNone/>
              <a:defRPr>
                <a:solidFill>
                  <a:schemeClr val="tx1">
                    <a:tint val="75000"/>
                  </a:schemeClr>
                </a:solidFill>
              </a:defRPr>
            </a:lvl8pPr>
            <a:lvl9pPr marL="150480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21D420-9ADA-8F4F-B99C-D79EECC5410C}"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25350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1D420-9ADA-8F4F-B99C-D79EECC5410C}"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2935206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6324600"/>
            <a:ext cx="2666047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6324600"/>
            <a:ext cx="79444213"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1D420-9ADA-8F4F-B99C-D79EECC5410C}"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182934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21D420-9ADA-8F4F-B99C-D79EECC5410C}"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365962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1153122"/>
            <a:ext cx="27980640" cy="6537960"/>
          </a:xfrm>
        </p:spPr>
        <p:txBody>
          <a:bodyPr anchor="t"/>
          <a:lstStyle>
            <a:lvl1pPr algn="l">
              <a:defRPr sz="165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3952225"/>
            <a:ext cx="27980640" cy="7200898"/>
          </a:xfrm>
        </p:spPr>
        <p:txBody>
          <a:bodyPr anchor="b"/>
          <a:lstStyle>
            <a:lvl1pPr marL="0" indent="0">
              <a:buNone/>
              <a:defRPr sz="8200">
                <a:solidFill>
                  <a:schemeClr val="tx1">
                    <a:tint val="75000"/>
                  </a:schemeClr>
                </a:solidFill>
              </a:defRPr>
            </a:lvl1pPr>
            <a:lvl2pPr marL="1881012" indent="0">
              <a:buNone/>
              <a:defRPr sz="7400">
                <a:solidFill>
                  <a:schemeClr val="tx1">
                    <a:tint val="75000"/>
                  </a:schemeClr>
                </a:solidFill>
              </a:defRPr>
            </a:lvl2pPr>
            <a:lvl3pPr marL="3762024" indent="0">
              <a:buNone/>
              <a:defRPr sz="6600">
                <a:solidFill>
                  <a:schemeClr val="tx1">
                    <a:tint val="75000"/>
                  </a:schemeClr>
                </a:solidFill>
              </a:defRPr>
            </a:lvl3pPr>
            <a:lvl4pPr marL="5643037" indent="0">
              <a:buNone/>
              <a:defRPr sz="5800">
                <a:solidFill>
                  <a:schemeClr val="tx1">
                    <a:tint val="75000"/>
                  </a:schemeClr>
                </a:solidFill>
              </a:defRPr>
            </a:lvl4pPr>
            <a:lvl5pPr marL="7524049" indent="0">
              <a:buNone/>
              <a:defRPr sz="5800">
                <a:solidFill>
                  <a:schemeClr val="tx1">
                    <a:tint val="75000"/>
                  </a:schemeClr>
                </a:solidFill>
              </a:defRPr>
            </a:lvl5pPr>
            <a:lvl6pPr marL="9405061" indent="0">
              <a:buNone/>
              <a:defRPr sz="5800">
                <a:solidFill>
                  <a:schemeClr val="tx1">
                    <a:tint val="75000"/>
                  </a:schemeClr>
                </a:solidFill>
              </a:defRPr>
            </a:lvl6pPr>
            <a:lvl7pPr marL="11286073" indent="0">
              <a:buNone/>
              <a:defRPr sz="5800">
                <a:solidFill>
                  <a:schemeClr val="tx1">
                    <a:tint val="75000"/>
                  </a:schemeClr>
                </a:solidFill>
              </a:defRPr>
            </a:lvl7pPr>
            <a:lvl8pPr marL="13167086" indent="0">
              <a:buNone/>
              <a:defRPr sz="5800">
                <a:solidFill>
                  <a:schemeClr val="tx1">
                    <a:tint val="75000"/>
                  </a:schemeClr>
                </a:solidFill>
              </a:defRPr>
            </a:lvl8pPr>
            <a:lvl9pPr marL="15048098" indent="0">
              <a:buNone/>
              <a:defRPr sz="5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21D420-9ADA-8F4F-B99C-D79EECC5410C}" type="datetimeFigureOut">
              <a:rPr lang="en-US" smtClean="0"/>
              <a:t>6/24/20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5598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36865560"/>
            <a:ext cx="53052343" cy="10427970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36865560"/>
            <a:ext cx="53052347" cy="104279702"/>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21D420-9ADA-8F4F-B99C-D79EECC5410C}"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351575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318262"/>
            <a:ext cx="2962656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7368542"/>
            <a:ext cx="14544677"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4" name="Content Placeholder 3"/>
          <p:cNvSpPr>
            <a:spLocks noGrp="1"/>
          </p:cNvSpPr>
          <p:nvPr>
            <p:ph sz="half" idx="2"/>
          </p:nvPr>
        </p:nvSpPr>
        <p:spPr>
          <a:xfrm>
            <a:off x="1645920" y="10439400"/>
            <a:ext cx="14544677"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7368542"/>
            <a:ext cx="14550390" cy="3070858"/>
          </a:xfrm>
        </p:spPr>
        <p:txBody>
          <a:bodyPr anchor="b"/>
          <a:lstStyle>
            <a:lvl1pPr marL="0" indent="0">
              <a:buNone/>
              <a:defRPr sz="9900" b="1"/>
            </a:lvl1pPr>
            <a:lvl2pPr marL="1881012" indent="0">
              <a:buNone/>
              <a:defRPr sz="8200" b="1"/>
            </a:lvl2pPr>
            <a:lvl3pPr marL="3762024" indent="0">
              <a:buNone/>
              <a:defRPr sz="7400" b="1"/>
            </a:lvl3pPr>
            <a:lvl4pPr marL="5643037" indent="0">
              <a:buNone/>
              <a:defRPr sz="6600" b="1"/>
            </a:lvl4pPr>
            <a:lvl5pPr marL="7524049" indent="0">
              <a:buNone/>
              <a:defRPr sz="6600" b="1"/>
            </a:lvl5pPr>
            <a:lvl6pPr marL="9405061" indent="0">
              <a:buNone/>
              <a:defRPr sz="6600" b="1"/>
            </a:lvl6pPr>
            <a:lvl7pPr marL="11286073" indent="0">
              <a:buNone/>
              <a:defRPr sz="6600" b="1"/>
            </a:lvl7pPr>
            <a:lvl8pPr marL="13167086" indent="0">
              <a:buNone/>
              <a:defRPr sz="6600" b="1"/>
            </a:lvl8pPr>
            <a:lvl9pPr marL="15048098" indent="0">
              <a:buNone/>
              <a:defRPr sz="6600" b="1"/>
            </a:lvl9pPr>
          </a:lstStyle>
          <a:p>
            <a:pPr lvl="0"/>
            <a:r>
              <a:rPr lang="en-US" smtClean="0"/>
              <a:t>Click to edit Master text styles</a:t>
            </a:r>
          </a:p>
        </p:txBody>
      </p:sp>
      <p:sp>
        <p:nvSpPr>
          <p:cNvPr id="6" name="Content Placeholder 5"/>
          <p:cNvSpPr>
            <a:spLocks noGrp="1"/>
          </p:cNvSpPr>
          <p:nvPr>
            <p:ph sz="quarter" idx="4"/>
          </p:nvPr>
        </p:nvSpPr>
        <p:spPr>
          <a:xfrm>
            <a:off x="16722092" y="10439400"/>
            <a:ext cx="14550390" cy="1896618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21D420-9ADA-8F4F-B99C-D79EECC5410C}" type="datetimeFigureOut">
              <a:rPr lang="en-US" smtClean="0"/>
              <a:t>6/24/20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227085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21D420-9ADA-8F4F-B99C-D79EECC5410C}" type="datetimeFigureOut">
              <a:rPr lang="en-US" smtClean="0"/>
              <a:t>6/24/20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172121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1D420-9ADA-8F4F-B99C-D79EECC5410C}" type="datetimeFigureOut">
              <a:rPr lang="en-US" smtClean="0"/>
              <a:t>6/24/20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211200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310640"/>
            <a:ext cx="10829927" cy="5577840"/>
          </a:xfrm>
        </p:spPr>
        <p:txBody>
          <a:bodyPr anchor="b"/>
          <a:lstStyle>
            <a:lvl1pPr algn="l">
              <a:defRPr sz="8200" b="1"/>
            </a:lvl1pPr>
          </a:lstStyle>
          <a:p>
            <a:r>
              <a:rPr lang="en-US" smtClean="0"/>
              <a:t>Click to edit Master title style</a:t>
            </a:r>
            <a:endParaRPr lang="en-US"/>
          </a:p>
        </p:txBody>
      </p:sp>
      <p:sp>
        <p:nvSpPr>
          <p:cNvPr id="3" name="Content Placeholder 2"/>
          <p:cNvSpPr>
            <a:spLocks noGrp="1"/>
          </p:cNvSpPr>
          <p:nvPr>
            <p:ph idx="1"/>
          </p:nvPr>
        </p:nvSpPr>
        <p:spPr>
          <a:xfrm>
            <a:off x="12870180" y="1310643"/>
            <a:ext cx="18402300" cy="2809494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6888483"/>
            <a:ext cx="10829927" cy="22517102"/>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1D420-9ADA-8F4F-B99C-D79EECC5410C}"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369703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23042880"/>
            <a:ext cx="19751040" cy="2720342"/>
          </a:xfrm>
        </p:spPr>
        <p:txBody>
          <a:bodyPr anchor="b"/>
          <a:lstStyle>
            <a:lvl1pPr algn="l">
              <a:defRPr sz="8200" b="1"/>
            </a:lvl1pPr>
          </a:lstStyle>
          <a:p>
            <a:r>
              <a:rPr lang="en-US" smtClean="0"/>
              <a:t>Click to edit Master title style</a:t>
            </a:r>
            <a:endParaRPr lang="en-US"/>
          </a:p>
        </p:txBody>
      </p:sp>
      <p:sp>
        <p:nvSpPr>
          <p:cNvPr id="3" name="Picture Placeholder 2"/>
          <p:cNvSpPr>
            <a:spLocks noGrp="1"/>
          </p:cNvSpPr>
          <p:nvPr>
            <p:ph type="pic" idx="1"/>
          </p:nvPr>
        </p:nvSpPr>
        <p:spPr>
          <a:xfrm>
            <a:off x="6452237" y="2941320"/>
            <a:ext cx="19751040" cy="19751040"/>
          </a:xfrm>
        </p:spPr>
        <p:txBody>
          <a:bodyPr/>
          <a:lstStyle>
            <a:lvl1pPr marL="0" indent="0">
              <a:buNone/>
              <a:defRPr sz="13200"/>
            </a:lvl1pPr>
            <a:lvl2pPr marL="1881012" indent="0">
              <a:buNone/>
              <a:defRPr sz="11500"/>
            </a:lvl2pPr>
            <a:lvl3pPr marL="3762024" indent="0">
              <a:buNone/>
              <a:defRPr sz="9900"/>
            </a:lvl3pPr>
            <a:lvl4pPr marL="5643037" indent="0">
              <a:buNone/>
              <a:defRPr sz="8200"/>
            </a:lvl4pPr>
            <a:lvl5pPr marL="7524049" indent="0">
              <a:buNone/>
              <a:defRPr sz="8200"/>
            </a:lvl5pPr>
            <a:lvl6pPr marL="9405061" indent="0">
              <a:buNone/>
              <a:defRPr sz="8200"/>
            </a:lvl6pPr>
            <a:lvl7pPr marL="11286073" indent="0">
              <a:buNone/>
              <a:defRPr sz="8200"/>
            </a:lvl7pPr>
            <a:lvl8pPr marL="13167086" indent="0">
              <a:buNone/>
              <a:defRPr sz="8200"/>
            </a:lvl8pPr>
            <a:lvl9pPr marL="15048098" indent="0">
              <a:buNone/>
              <a:defRPr sz="8200"/>
            </a:lvl9pPr>
          </a:lstStyle>
          <a:p>
            <a:endParaRPr lang="en-US"/>
          </a:p>
        </p:txBody>
      </p:sp>
      <p:sp>
        <p:nvSpPr>
          <p:cNvPr id="4" name="Text Placeholder 3"/>
          <p:cNvSpPr>
            <a:spLocks noGrp="1"/>
          </p:cNvSpPr>
          <p:nvPr>
            <p:ph type="body" sz="half" idx="2"/>
          </p:nvPr>
        </p:nvSpPr>
        <p:spPr>
          <a:xfrm>
            <a:off x="6452237" y="25763222"/>
            <a:ext cx="19751040" cy="3863338"/>
          </a:xfrm>
        </p:spPr>
        <p:txBody>
          <a:bodyPr/>
          <a:lstStyle>
            <a:lvl1pPr marL="0" indent="0">
              <a:buNone/>
              <a:defRPr sz="5800"/>
            </a:lvl1pPr>
            <a:lvl2pPr marL="1881012" indent="0">
              <a:buNone/>
              <a:defRPr sz="4900"/>
            </a:lvl2pPr>
            <a:lvl3pPr marL="3762024" indent="0">
              <a:buNone/>
              <a:defRPr sz="4100"/>
            </a:lvl3pPr>
            <a:lvl4pPr marL="5643037" indent="0">
              <a:buNone/>
              <a:defRPr sz="3700"/>
            </a:lvl4pPr>
            <a:lvl5pPr marL="7524049" indent="0">
              <a:buNone/>
              <a:defRPr sz="3700"/>
            </a:lvl5pPr>
            <a:lvl6pPr marL="9405061" indent="0">
              <a:buNone/>
              <a:defRPr sz="3700"/>
            </a:lvl6pPr>
            <a:lvl7pPr marL="11286073" indent="0">
              <a:buNone/>
              <a:defRPr sz="3700"/>
            </a:lvl7pPr>
            <a:lvl8pPr marL="13167086" indent="0">
              <a:buNone/>
              <a:defRPr sz="3700"/>
            </a:lvl8pPr>
            <a:lvl9pPr marL="15048098" indent="0">
              <a:buNone/>
              <a:defRPr sz="3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1D420-9ADA-8F4F-B99C-D79EECC5410C}" type="datetimeFigureOut">
              <a:rPr lang="en-US" smtClean="0"/>
              <a:t>6/24/20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49A51-A0CD-3A4D-9710-D70AAB930F90}" type="slidenum">
              <a:rPr lang="en-US" smtClean="0"/>
              <a:t>‹#›</a:t>
            </a:fld>
            <a:endParaRPr lang="en-US"/>
          </a:p>
        </p:txBody>
      </p:sp>
    </p:spTree>
    <p:extLst>
      <p:ext uri="{BB962C8B-B14F-4D97-AF65-F5344CB8AC3E}">
        <p14:creationId xmlns:p14="http://schemas.microsoft.com/office/powerpoint/2010/main" val="3601427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76202" tIns="188101" rIns="376202" bIns="1881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7680963"/>
            <a:ext cx="29626560" cy="21724622"/>
          </a:xfrm>
          <a:prstGeom prst="rect">
            <a:avLst/>
          </a:prstGeom>
        </p:spPr>
        <p:txBody>
          <a:bodyPr vert="horz" lIns="376202" tIns="188101" rIns="376202" bIns="1881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30510482"/>
            <a:ext cx="7680960" cy="1752600"/>
          </a:xfrm>
          <a:prstGeom prst="rect">
            <a:avLst/>
          </a:prstGeom>
        </p:spPr>
        <p:txBody>
          <a:bodyPr vert="horz" lIns="376202" tIns="188101" rIns="376202" bIns="188101" rtlCol="0" anchor="ctr"/>
          <a:lstStyle>
            <a:lvl1pPr algn="l">
              <a:defRPr sz="4900">
                <a:solidFill>
                  <a:schemeClr val="tx1">
                    <a:tint val="75000"/>
                  </a:schemeClr>
                </a:solidFill>
              </a:defRPr>
            </a:lvl1pPr>
          </a:lstStyle>
          <a:p>
            <a:fld id="{1421D420-9ADA-8F4F-B99C-D79EECC5410C}" type="datetimeFigureOut">
              <a:rPr lang="en-US" smtClean="0"/>
              <a:t>6/24/20</a:t>
            </a:fld>
            <a:endParaRPr lang="en-US"/>
          </a:p>
        </p:txBody>
      </p:sp>
      <p:sp>
        <p:nvSpPr>
          <p:cNvPr id="5" name="Footer Placeholder 4"/>
          <p:cNvSpPr>
            <a:spLocks noGrp="1"/>
          </p:cNvSpPr>
          <p:nvPr>
            <p:ph type="ftr" sz="quarter" idx="3"/>
          </p:nvPr>
        </p:nvSpPr>
        <p:spPr>
          <a:xfrm>
            <a:off x="11247120" y="30510482"/>
            <a:ext cx="10424160" cy="1752600"/>
          </a:xfrm>
          <a:prstGeom prst="rect">
            <a:avLst/>
          </a:prstGeom>
        </p:spPr>
        <p:txBody>
          <a:bodyPr vert="horz" lIns="376202" tIns="188101" rIns="376202" bIns="188101"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30510482"/>
            <a:ext cx="7680960" cy="1752600"/>
          </a:xfrm>
          <a:prstGeom prst="rect">
            <a:avLst/>
          </a:prstGeom>
        </p:spPr>
        <p:txBody>
          <a:bodyPr vert="horz" lIns="376202" tIns="188101" rIns="376202" bIns="188101" rtlCol="0" anchor="ctr"/>
          <a:lstStyle>
            <a:lvl1pPr algn="r">
              <a:defRPr sz="4900">
                <a:solidFill>
                  <a:schemeClr val="tx1">
                    <a:tint val="75000"/>
                  </a:schemeClr>
                </a:solidFill>
              </a:defRPr>
            </a:lvl1pPr>
          </a:lstStyle>
          <a:p>
            <a:fld id="{BF049A51-A0CD-3A4D-9710-D70AAB930F90}" type="slidenum">
              <a:rPr lang="en-US" smtClean="0"/>
              <a:t>‹#›</a:t>
            </a:fld>
            <a:endParaRPr lang="en-US"/>
          </a:p>
        </p:txBody>
      </p:sp>
    </p:spTree>
    <p:extLst>
      <p:ext uri="{BB962C8B-B14F-4D97-AF65-F5344CB8AC3E}">
        <p14:creationId xmlns:p14="http://schemas.microsoft.com/office/powerpoint/2010/main" val="5881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81012" rtl="0" eaLnBrk="1" latinLnBrk="0" hangingPunct="1">
        <a:spcBef>
          <a:spcPct val="0"/>
        </a:spcBef>
        <a:buNone/>
        <a:defRPr sz="18100" kern="1200">
          <a:solidFill>
            <a:schemeClr val="tx1"/>
          </a:solidFill>
          <a:latin typeface="+mj-lt"/>
          <a:ea typeface="+mj-ea"/>
          <a:cs typeface="+mj-cs"/>
        </a:defRPr>
      </a:lvl1pPr>
    </p:titleStyle>
    <p:bodyStyle>
      <a:lvl1pPr marL="1410759" indent="-1410759" algn="l" defTabSz="1881012" rtl="0" eaLnBrk="1" latinLnBrk="0" hangingPunct="1">
        <a:spcBef>
          <a:spcPct val="20000"/>
        </a:spcBef>
        <a:buFont typeface="Arial"/>
        <a:buChar char="•"/>
        <a:defRPr sz="13200" kern="1200">
          <a:solidFill>
            <a:schemeClr val="tx1"/>
          </a:solidFill>
          <a:latin typeface="+mn-lt"/>
          <a:ea typeface="+mn-ea"/>
          <a:cs typeface="+mn-cs"/>
        </a:defRPr>
      </a:lvl1pPr>
      <a:lvl2pPr marL="3056645" indent="-1175633" algn="l" defTabSz="1881012" rtl="0" eaLnBrk="1" latinLnBrk="0" hangingPunct="1">
        <a:spcBef>
          <a:spcPct val="20000"/>
        </a:spcBef>
        <a:buFont typeface="Arial"/>
        <a:buChar char="–"/>
        <a:defRPr sz="11500" kern="1200">
          <a:solidFill>
            <a:schemeClr val="tx1"/>
          </a:solidFill>
          <a:latin typeface="+mn-lt"/>
          <a:ea typeface="+mn-ea"/>
          <a:cs typeface="+mn-cs"/>
        </a:defRPr>
      </a:lvl2pPr>
      <a:lvl3pPr marL="4702531" indent="-940506" algn="l" defTabSz="1881012" rtl="0" eaLnBrk="1" latinLnBrk="0" hangingPunct="1">
        <a:spcBef>
          <a:spcPct val="20000"/>
        </a:spcBef>
        <a:buFont typeface="Arial"/>
        <a:buChar char="•"/>
        <a:defRPr sz="9900" kern="1200">
          <a:solidFill>
            <a:schemeClr val="tx1"/>
          </a:solidFill>
          <a:latin typeface="+mn-lt"/>
          <a:ea typeface="+mn-ea"/>
          <a:cs typeface="+mn-cs"/>
        </a:defRPr>
      </a:lvl3pPr>
      <a:lvl4pPr marL="6583543" indent="-940506" algn="l" defTabSz="1881012" rtl="0" eaLnBrk="1" latinLnBrk="0" hangingPunct="1">
        <a:spcBef>
          <a:spcPct val="20000"/>
        </a:spcBef>
        <a:buFont typeface="Arial"/>
        <a:buChar char="–"/>
        <a:defRPr sz="8200" kern="1200">
          <a:solidFill>
            <a:schemeClr val="tx1"/>
          </a:solidFill>
          <a:latin typeface="+mn-lt"/>
          <a:ea typeface="+mn-ea"/>
          <a:cs typeface="+mn-cs"/>
        </a:defRPr>
      </a:lvl4pPr>
      <a:lvl5pPr marL="8464555" indent="-940506" algn="l" defTabSz="1881012" rtl="0" eaLnBrk="1" latinLnBrk="0" hangingPunct="1">
        <a:spcBef>
          <a:spcPct val="20000"/>
        </a:spcBef>
        <a:buFont typeface="Arial"/>
        <a:buChar char="»"/>
        <a:defRPr sz="8200" kern="1200">
          <a:solidFill>
            <a:schemeClr val="tx1"/>
          </a:solidFill>
          <a:latin typeface="+mn-lt"/>
          <a:ea typeface="+mn-ea"/>
          <a:cs typeface="+mn-cs"/>
        </a:defRPr>
      </a:lvl5pPr>
      <a:lvl6pPr marL="10345567" indent="-940506" algn="l" defTabSz="1881012" rtl="0" eaLnBrk="1" latinLnBrk="0" hangingPunct="1">
        <a:spcBef>
          <a:spcPct val="20000"/>
        </a:spcBef>
        <a:buFont typeface="Arial"/>
        <a:buChar char="•"/>
        <a:defRPr sz="8200" kern="1200">
          <a:solidFill>
            <a:schemeClr val="tx1"/>
          </a:solidFill>
          <a:latin typeface="+mn-lt"/>
          <a:ea typeface="+mn-ea"/>
          <a:cs typeface="+mn-cs"/>
        </a:defRPr>
      </a:lvl6pPr>
      <a:lvl7pPr marL="12226580" indent="-940506" algn="l" defTabSz="1881012" rtl="0" eaLnBrk="1" latinLnBrk="0" hangingPunct="1">
        <a:spcBef>
          <a:spcPct val="20000"/>
        </a:spcBef>
        <a:buFont typeface="Arial"/>
        <a:buChar char="•"/>
        <a:defRPr sz="8200" kern="1200">
          <a:solidFill>
            <a:schemeClr val="tx1"/>
          </a:solidFill>
          <a:latin typeface="+mn-lt"/>
          <a:ea typeface="+mn-ea"/>
          <a:cs typeface="+mn-cs"/>
        </a:defRPr>
      </a:lvl7pPr>
      <a:lvl8pPr marL="14107592" indent="-940506" algn="l" defTabSz="1881012" rtl="0" eaLnBrk="1" latinLnBrk="0" hangingPunct="1">
        <a:spcBef>
          <a:spcPct val="20000"/>
        </a:spcBef>
        <a:buFont typeface="Arial"/>
        <a:buChar char="•"/>
        <a:defRPr sz="8200" kern="1200">
          <a:solidFill>
            <a:schemeClr val="tx1"/>
          </a:solidFill>
          <a:latin typeface="+mn-lt"/>
          <a:ea typeface="+mn-ea"/>
          <a:cs typeface="+mn-cs"/>
        </a:defRPr>
      </a:lvl8pPr>
      <a:lvl9pPr marL="15988604" indent="-940506" algn="l" defTabSz="1881012" rtl="0" eaLnBrk="1" latinLnBrk="0" hangingPunct="1">
        <a:spcBef>
          <a:spcPct val="20000"/>
        </a:spcBef>
        <a:buFont typeface="Arial"/>
        <a:buChar char="•"/>
        <a:defRPr sz="8200" kern="1200">
          <a:solidFill>
            <a:schemeClr val="tx1"/>
          </a:solidFill>
          <a:latin typeface="+mn-lt"/>
          <a:ea typeface="+mn-ea"/>
          <a:cs typeface="+mn-cs"/>
        </a:defRPr>
      </a:lvl9pPr>
    </p:bodyStyle>
    <p:otherStyle>
      <a:defPPr>
        <a:defRPr lang="en-US"/>
      </a:defPPr>
      <a:lvl1pPr marL="0" algn="l" defTabSz="1881012" rtl="0" eaLnBrk="1" latinLnBrk="0" hangingPunct="1">
        <a:defRPr sz="7400" kern="1200">
          <a:solidFill>
            <a:schemeClr val="tx1"/>
          </a:solidFill>
          <a:latin typeface="+mn-lt"/>
          <a:ea typeface="+mn-ea"/>
          <a:cs typeface="+mn-cs"/>
        </a:defRPr>
      </a:lvl1pPr>
      <a:lvl2pPr marL="1881012" algn="l" defTabSz="1881012" rtl="0" eaLnBrk="1" latinLnBrk="0" hangingPunct="1">
        <a:defRPr sz="7400" kern="1200">
          <a:solidFill>
            <a:schemeClr val="tx1"/>
          </a:solidFill>
          <a:latin typeface="+mn-lt"/>
          <a:ea typeface="+mn-ea"/>
          <a:cs typeface="+mn-cs"/>
        </a:defRPr>
      </a:lvl2pPr>
      <a:lvl3pPr marL="3762024" algn="l" defTabSz="1881012" rtl="0" eaLnBrk="1" latinLnBrk="0" hangingPunct="1">
        <a:defRPr sz="7400" kern="1200">
          <a:solidFill>
            <a:schemeClr val="tx1"/>
          </a:solidFill>
          <a:latin typeface="+mn-lt"/>
          <a:ea typeface="+mn-ea"/>
          <a:cs typeface="+mn-cs"/>
        </a:defRPr>
      </a:lvl3pPr>
      <a:lvl4pPr marL="5643037" algn="l" defTabSz="1881012" rtl="0" eaLnBrk="1" latinLnBrk="0" hangingPunct="1">
        <a:defRPr sz="7400" kern="1200">
          <a:solidFill>
            <a:schemeClr val="tx1"/>
          </a:solidFill>
          <a:latin typeface="+mn-lt"/>
          <a:ea typeface="+mn-ea"/>
          <a:cs typeface="+mn-cs"/>
        </a:defRPr>
      </a:lvl4pPr>
      <a:lvl5pPr marL="7524049" algn="l" defTabSz="1881012" rtl="0" eaLnBrk="1" latinLnBrk="0" hangingPunct="1">
        <a:defRPr sz="7400" kern="1200">
          <a:solidFill>
            <a:schemeClr val="tx1"/>
          </a:solidFill>
          <a:latin typeface="+mn-lt"/>
          <a:ea typeface="+mn-ea"/>
          <a:cs typeface="+mn-cs"/>
        </a:defRPr>
      </a:lvl5pPr>
      <a:lvl6pPr marL="9405061" algn="l" defTabSz="1881012" rtl="0" eaLnBrk="1" latinLnBrk="0" hangingPunct="1">
        <a:defRPr sz="7400" kern="1200">
          <a:solidFill>
            <a:schemeClr val="tx1"/>
          </a:solidFill>
          <a:latin typeface="+mn-lt"/>
          <a:ea typeface="+mn-ea"/>
          <a:cs typeface="+mn-cs"/>
        </a:defRPr>
      </a:lvl6pPr>
      <a:lvl7pPr marL="11286073" algn="l" defTabSz="1881012" rtl="0" eaLnBrk="1" latinLnBrk="0" hangingPunct="1">
        <a:defRPr sz="7400" kern="1200">
          <a:solidFill>
            <a:schemeClr val="tx1"/>
          </a:solidFill>
          <a:latin typeface="+mn-lt"/>
          <a:ea typeface="+mn-ea"/>
          <a:cs typeface="+mn-cs"/>
        </a:defRPr>
      </a:lvl7pPr>
      <a:lvl8pPr marL="13167086" algn="l" defTabSz="1881012" rtl="0" eaLnBrk="1" latinLnBrk="0" hangingPunct="1">
        <a:defRPr sz="7400" kern="1200">
          <a:solidFill>
            <a:schemeClr val="tx1"/>
          </a:solidFill>
          <a:latin typeface="+mn-lt"/>
          <a:ea typeface="+mn-ea"/>
          <a:cs typeface="+mn-cs"/>
        </a:defRPr>
      </a:lvl8pPr>
      <a:lvl9pPr marL="15048098" algn="l" defTabSz="1881012"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https://blog.dataiku.com/churn-analytics-marketing-team-best-friend" TargetMode="External"/><Relationship Id="rId4" Type="http://schemas.openxmlformats.org/officeDocument/2006/relationships/hyperlink" Target="https://towardsdatascience.com/how-to-leverage-ai-to-predict-and-prevent-customer-churn-f84d653a76fb" TargetMode="External"/><Relationship Id="rId5" Type="http://schemas.openxmlformats.org/officeDocument/2006/relationships/hyperlink" Target="https://towardsdatascience.com/hands-on-predict-customer-churn-5c2a42806266" TargetMode="External"/><Relationship Id="rId6" Type="http://schemas.openxmlformats.org/officeDocument/2006/relationships/hyperlink" Target="https://towardsdatascience.com/churn-prediction-770d6cb582a5" TargetMode="External"/><Relationship Id="rId7" Type="http://schemas.openxmlformats.org/officeDocument/2006/relationships/hyperlink" Target="https://www.kdnuggets.com/2019/05/churn-prediction-machine-learning.html" TargetMode="External"/><Relationship Id="rId8" Type="http://schemas.openxmlformats.org/officeDocument/2006/relationships/hyperlink" Target="https://www.bizdata.com.au/blogpost.php?p=customer-churn-prediction-with-algorithms" TargetMode="External"/><Relationship Id="rId9" Type="http://schemas.openxmlformats.org/officeDocument/2006/relationships/hyperlink" Target="https://www.zylotech.com/blog/how-to-predict-and-prevent-your-customer-churn" TargetMode="External"/><Relationship Id="rId10"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Data Sciene background.jpeg"/>
          <p:cNvPicPr>
            <a:picLocks noChangeAspect="1"/>
          </p:cNvPicPr>
          <p:nvPr/>
        </p:nvPicPr>
        <p:blipFill>
          <a:blip r:embed="rId2">
            <a:alphaModFix amt="22000"/>
            <a:extLst>
              <a:ext uri="{28A0092B-C50C-407E-A947-70E740481C1C}">
                <a14:useLocalDpi xmlns:a14="http://schemas.microsoft.com/office/drawing/2010/main" val="0"/>
              </a:ext>
            </a:extLst>
          </a:blip>
          <a:stretch>
            <a:fillRect/>
          </a:stretch>
        </p:blipFill>
        <p:spPr>
          <a:xfrm>
            <a:off x="0" y="3902"/>
            <a:ext cx="33057790" cy="32918400"/>
          </a:xfrm>
          <a:prstGeom prst="rect">
            <a:avLst/>
          </a:prstGeom>
        </p:spPr>
      </p:pic>
      <p:sp>
        <p:nvSpPr>
          <p:cNvPr id="9" name="Rectangle 8"/>
          <p:cNvSpPr/>
          <p:nvPr/>
        </p:nvSpPr>
        <p:spPr>
          <a:xfrm>
            <a:off x="1249986" y="10099065"/>
            <a:ext cx="9215229" cy="17097296"/>
          </a:xfrm>
          <a:prstGeom prst="rect">
            <a:avLst/>
          </a:prstGeom>
          <a:noFill/>
          <a:ln w="1524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249986" y="4217194"/>
            <a:ext cx="16184880" cy="5535168"/>
          </a:xfrm>
          <a:ln>
            <a:solidFill>
              <a:schemeClr val="tx1"/>
            </a:solidFill>
          </a:ln>
        </p:spPr>
        <p:txBody>
          <a:bodyPr>
            <a:normAutofit fontScale="40000" lnSpcReduction="20000"/>
          </a:bodyPr>
          <a:lstStyle/>
          <a:p>
            <a:r>
              <a:rPr lang="en-US" sz="9600" dirty="0" smtClean="0">
                <a:solidFill>
                  <a:schemeClr val="tx1"/>
                </a:solidFill>
              </a:rPr>
              <a:t>Introduction</a:t>
            </a:r>
          </a:p>
          <a:p>
            <a:r>
              <a:rPr lang="en-US" sz="9600" dirty="0" smtClean="0">
                <a:solidFill>
                  <a:schemeClr val="tx1"/>
                </a:solidFill>
              </a:rPr>
              <a:t>Purpose </a:t>
            </a:r>
            <a:r>
              <a:rPr lang="en-US" sz="9600" dirty="0">
                <a:solidFill>
                  <a:schemeClr val="tx1"/>
                </a:solidFill>
              </a:rPr>
              <a:t>of the project is to study customer’s behavior and data to predict and possibly prevent customer churn using data science techniques. Customer churn occurs when customers or subscribers stop doing business with a company or service. Also known as customer attrition or turnover, it is a critical metric due to the cost savings for a company to retain a customer in comparison to acquiring new ones. Awareness about </a:t>
            </a:r>
            <a:r>
              <a:rPr lang="en-US" sz="9600" dirty="0" err="1">
                <a:solidFill>
                  <a:schemeClr val="tx1"/>
                </a:solidFill>
              </a:rPr>
              <a:t>cutomer</a:t>
            </a:r>
            <a:r>
              <a:rPr lang="en-US" sz="9600" dirty="0">
                <a:solidFill>
                  <a:schemeClr val="tx1"/>
                </a:solidFill>
              </a:rPr>
              <a:t> churn helps an organization define customer retention processes, project goal success rates and identify strategies for improvement. </a:t>
            </a:r>
          </a:p>
          <a:p>
            <a:endParaRPr lang="en-US" sz="3600" dirty="0"/>
          </a:p>
        </p:txBody>
      </p:sp>
      <p:sp>
        <p:nvSpPr>
          <p:cNvPr id="5" name="Rectangle 4"/>
          <p:cNvSpPr/>
          <p:nvPr/>
        </p:nvSpPr>
        <p:spPr>
          <a:xfrm>
            <a:off x="8229600" y="-23444011"/>
            <a:ext cx="16459200" cy="9448745"/>
          </a:xfrm>
          <a:prstGeom prst="rect">
            <a:avLst/>
          </a:prstGeom>
        </p:spPr>
        <p:txBody>
          <a:bodyPr>
            <a:spAutoFit/>
          </a:bodyPr>
          <a:lstStyle/>
          <a:p>
            <a:r>
              <a:rPr lang="en-US" sz="1600" b="1" u="sng" dirty="0"/>
              <a:t>Blogs – Links: </a:t>
            </a:r>
            <a:endParaRPr lang="en-US" sz="1600" dirty="0"/>
          </a:p>
          <a:p>
            <a:r>
              <a:rPr lang="en-US" sz="1600" dirty="0"/>
              <a:t> </a:t>
            </a:r>
          </a:p>
          <a:p>
            <a:r>
              <a:rPr lang="en-US" sz="1600" u="sng" dirty="0">
                <a:hlinkClick r:id="rId3"/>
              </a:rPr>
              <a:t>https://blog.dataiku.com/churn-analytics-marketing-team-best-friend</a:t>
            </a:r>
            <a:endParaRPr lang="en-US" sz="1600" dirty="0"/>
          </a:p>
          <a:p>
            <a:r>
              <a:rPr lang="en-US" sz="1600" dirty="0"/>
              <a:t> </a:t>
            </a:r>
          </a:p>
          <a:p>
            <a:r>
              <a:rPr lang="en-US" sz="1600" u="sng" dirty="0">
                <a:hlinkClick r:id="rId4"/>
              </a:rPr>
              <a:t>https://towardsdatascience.com/how-to-leverage-ai-to-predict-and-prevent-customer-churn-f84d653a76fb</a:t>
            </a:r>
            <a:endParaRPr lang="en-US" sz="1600" dirty="0"/>
          </a:p>
          <a:p>
            <a:r>
              <a:rPr lang="en-US" sz="1600" dirty="0"/>
              <a:t> </a:t>
            </a:r>
          </a:p>
          <a:p>
            <a:r>
              <a:rPr lang="en-US" sz="1600" u="sng" dirty="0">
                <a:hlinkClick r:id="rId5"/>
              </a:rPr>
              <a:t>https://towardsdatascience.com/hands-on-predict-customer-churn-5c2a42806266</a:t>
            </a:r>
            <a:endParaRPr lang="en-US" sz="1600" dirty="0"/>
          </a:p>
          <a:p>
            <a:r>
              <a:rPr lang="en-US" sz="1600" dirty="0"/>
              <a:t> </a:t>
            </a:r>
          </a:p>
          <a:p>
            <a:r>
              <a:rPr lang="en-US" sz="1600" u="sng" dirty="0">
                <a:hlinkClick r:id="rId6"/>
              </a:rPr>
              <a:t>https://towardsdatascience.com/churn-prediction-770d6cb582a5</a:t>
            </a:r>
            <a:endParaRPr lang="en-US" sz="1600" dirty="0"/>
          </a:p>
          <a:p>
            <a:r>
              <a:rPr lang="en-US" sz="1600" dirty="0"/>
              <a:t> </a:t>
            </a:r>
          </a:p>
          <a:p>
            <a:r>
              <a:rPr lang="en-US" sz="1600" u="sng" dirty="0">
                <a:hlinkClick r:id="rId7"/>
              </a:rPr>
              <a:t>https://www.kdnuggets.com/2019/05/churn-prediction-machine-learning.html</a:t>
            </a:r>
            <a:endParaRPr lang="en-US" sz="1600" dirty="0"/>
          </a:p>
          <a:p>
            <a:r>
              <a:rPr lang="en-US" sz="1600" dirty="0"/>
              <a:t> </a:t>
            </a:r>
          </a:p>
          <a:p>
            <a:r>
              <a:rPr lang="en-US" sz="1600" u="sng" dirty="0">
                <a:hlinkClick r:id="rId8"/>
              </a:rPr>
              <a:t>https://www.bizdata.com.au/blogpost.php?p=customer-churn-prediction-with-algorithms</a:t>
            </a:r>
            <a:endParaRPr lang="en-US" sz="1600" dirty="0"/>
          </a:p>
          <a:p>
            <a:r>
              <a:rPr lang="en-US" sz="1600" dirty="0"/>
              <a:t> </a:t>
            </a:r>
          </a:p>
          <a:p>
            <a:r>
              <a:rPr lang="en-US" sz="1600" u="sng" dirty="0">
                <a:hlinkClick r:id="rId9"/>
              </a:rPr>
              <a:t>https://www.zylotech.com/blog/how-to-predict-and-prevent-your-customer-churn</a:t>
            </a:r>
            <a:endParaRPr lang="en-US" sz="1600" dirty="0"/>
          </a:p>
          <a:p>
            <a:r>
              <a:rPr lang="en-US" sz="1600" dirty="0"/>
              <a:t> </a:t>
            </a:r>
          </a:p>
          <a:p>
            <a:r>
              <a:rPr lang="en-US" sz="1600" b="1" u="sng" dirty="0"/>
              <a:t>References:</a:t>
            </a:r>
            <a:endParaRPr lang="en-US" sz="1600" dirty="0"/>
          </a:p>
          <a:p>
            <a:r>
              <a:rPr lang="en-US" sz="1600" dirty="0"/>
              <a:t> </a:t>
            </a:r>
          </a:p>
          <a:p>
            <a:r>
              <a:rPr lang="en-US" sz="1600" dirty="0" err="1"/>
              <a:t>Luo</a:t>
            </a:r>
            <a:r>
              <a:rPr lang="en-US" sz="1600" dirty="0"/>
              <a:t>, B. , Shao, P., Liu, J.: Customer Churn Prediction Based on the Decision Tree </a:t>
            </a:r>
          </a:p>
          <a:p>
            <a:r>
              <a:rPr lang="en-US" sz="1600" dirty="0"/>
              <a:t>in Personal </a:t>
            </a:r>
            <a:r>
              <a:rPr lang="en-US" sz="1600" dirty="0" err="1"/>
              <a:t>Handyphone</a:t>
            </a:r>
            <a:r>
              <a:rPr lang="en-US" sz="1600" dirty="0"/>
              <a:t> System Service. In: International Conference on Service </a:t>
            </a:r>
          </a:p>
          <a:p>
            <a:r>
              <a:rPr lang="en-US" sz="1600" dirty="0"/>
              <a:t>Systems and Service Management, pp. 1—5 (2007)</a:t>
            </a:r>
          </a:p>
          <a:p>
            <a:r>
              <a:rPr lang="en-US" sz="1600" dirty="0"/>
              <a:t> </a:t>
            </a:r>
          </a:p>
          <a:p>
            <a:r>
              <a:rPr lang="en-US" sz="1600" dirty="0"/>
              <a:t>B. </a:t>
            </a:r>
            <a:r>
              <a:rPr lang="en-US" sz="1600" dirty="0" err="1"/>
              <a:t>BaesensAnalytics</a:t>
            </a:r>
            <a:r>
              <a:rPr lang="en-US" sz="1600" dirty="0"/>
              <a:t> in a Big Data World: The Essential Guide to Data Science and its Applications</a:t>
            </a:r>
          </a:p>
          <a:p>
            <a:r>
              <a:rPr lang="en-US" sz="1600" dirty="0"/>
              <a:t>John Wiley &amp; Sons (2014)</a:t>
            </a:r>
          </a:p>
          <a:p>
            <a:r>
              <a:rPr lang="en-US" sz="1600" dirty="0"/>
              <a:t> </a:t>
            </a:r>
          </a:p>
          <a:p>
            <a:r>
              <a:rPr lang="en-US" sz="1600" dirty="0"/>
              <a:t>K. </a:t>
            </a:r>
            <a:r>
              <a:rPr lang="en-US" sz="1600" dirty="0" err="1"/>
              <a:t>Coussement</a:t>
            </a:r>
            <a:r>
              <a:rPr lang="en-US" sz="1600" dirty="0"/>
              <a:t>, K.W. De </a:t>
            </a:r>
            <a:r>
              <a:rPr lang="en-US" sz="1600" dirty="0" err="1"/>
              <a:t>BockCustomer</a:t>
            </a:r>
            <a:r>
              <a:rPr lang="en-US" sz="1600" dirty="0"/>
              <a:t> churn prediction in the online gambling industry: the beneficial effect of ensemble learning</a:t>
            </a:r>
          </a:p>
          <a:p>
            <a:r>
              <a:rPr lang="en-US" sz="1600" dirty="0"/>
              <a:t>J. Bus. Res., 66 (9) (2013), pp. 1629-1636</a:t>
            </a:r>
          </a:p>
          <a:p>
            <a:r>
              <a:rPr lang="en-US" sz="1600" dirty="0"/>
              <a:t> </a:t>
            </a:r>
          </a:p>
          <a:p>
            <a:r>
              <a:rPr lang="en-US" sz="1600" dirty="0"/>
              <a:t>W. </a:t>
            </a:r>
            <a:r>
              <a:rPr lang="en-US" sz="1600" dirty="0" err="1"/>
              <a:t>Verbeke</a:t>
            </a:r>
            <a:r>
              <a:rPr lang="en-US" sz="1600" dirty="0"/>
              <a:t>, D. Martens, C. </a:t>
            </a:r>
            <a:r>
              <a:rPr lang="en-US" sz="1600" dirty="0" err="1"/>
              <a:t>Mues</a:t>
            </a:r>
            <a:r>
              <a:rPr lang="en-US" sz="1600" dirty="0"/>
              <a:t>, B. </a:t>
            </a:r>
            <a:r>
              <a:rPr lang="en-US" sz="1600" dirty="0" err="1"/>
              <a:t>BaesensBuilding</a:t>
            </a:r>
            <a:r>
              <a:rPr lang="en-US" sz="1600" dirty="0"/>
              <a:t> comprehensible customer churn prediction models with advanced rule induction techniques</a:t>
            </a:r>
          </a:p>
          <a:p>
            <a:r>
              <a:rPr lang="en-US" sz="1600" dirty="0"/>
              <a:t>Expert Syst. Appl., 38 (3) (2011), pp. 2354-2364</a:t>
            </a:r>
          </a:p>
          <a:p>
            <a:r>
              <a:rPr lang="en-US" sz="1600" dirty="0"/>
              <a:t> </a:t>
            </a:r>
          </a:p>
          <a:p>
            <a:r>
              <a:rPr lang="en-US" sz="1600" dirty="0"/>
              <a:t>N.J. Radcliffe, R. </a:t>
            </a:r>
            <a:r>
              <a:rPr lang="en-US" sz="1600" dirty="0" err="1"/>
              <a:t>SimpsonIdentifying</a:t>
            </a:r>
            <a:r>
              <a:rPr lang="en-US" sz="1600" dirty="0"/>
              <a:t> who can be saved and who will be driven away by retention activity.</a:t>
            </a:r>
          </a:p>
          <a:p>
            <a:r>
              <a:rPr lang="en-US" sz="1600" dirty="0"/>
              <a:t>J. </a:t>
            </a:r>
            <a:r>
              <a:rPr lang="en-US" sz="1600" dirty="0" err="1"/>
              <a:t>Telecommun</a:t>
            </a:r>
            <a:r>
              <a:rPr lang="en-US" sz="1600" dirty="0"/>
              <a:t>. </a:t>
            </a:r>
            <a:r>
              <a:rPr lang="en-US" sz="1600" dirty="0" err="1"/>
              <a:t>Manag</a:t>
            </a:r>
            <a:r>
              <a:rPr lang="en-US" sz="1600" dirty="0"/>
              <a:t>., 1 (2) (2008)</a:t>
            </a:r>
          </a:p>
          <a:p>
            <a:r>
              <a:rPr lang="en-US" sz="1600" dirty="0"/>
              <a:t> </a:t>
            </a:r>
          </a:p>
          <a:p>
            <a:r>
              <a:rPr lang="en-US" sz="1600" dirty="0"/>
              <a:t>D. </a:t>
            </a:r>
            <a:r>
              <a:rPr lang="en-US" sz="1600" dirty="0" err="1"/>
              <a:t>Sculley</a:t>
            </a:r>
            <a:r>
              <a:rPr lang="en-US" sz="1600" dirty="0"/>
              <a:t>, G. Holt, D. </a:t>
            </a:r>
            <a:r>
              <a:rPr lang="en-US" sz="1600" dirty="0" err="1"/>
              <a:t>Golovin</a:t>
            </a:r>
            <a:r>
              <a:rPr lang="en-US" sz="1600" dirty="0"/>
              <a:t>, E. </a:t>
            </a:r>
            <a:r>
              <a:rPr lang="en-US" sz="1600" dirty="0" err="1"/>
              <a:t>Davydov</a:t>
            </a:r>
            <a:r>
              <a:rPr lang="en-US" sz="1600" dirty="0"/>
              <a:t>, T. Phillips, D. </a:t>
            </a:r>
            <a:r>
              <a:rPr lang="en-US" sz="1600" dirty="0" err="1"/>
              <a:t>Ebner</a:t>
            </a:r>
            <a:r>
              <a:rPr lang="en-US" sz="1600" dirty="0"/>
              <a:t>, V. </a:t>
            </a:r>
            <a:r>
              <a:rPr lang="en-US" sz="1600" dirty="0" err="1"/>
              <a:t>Chaudhary</a:t>
            </a:r>
            <a:r>
              <a:rPr lang="en-US" sz="1600" dirty="0"/>
              <a:t>, M. Young, J.-F. </a:t>
            </a:r>
            <a:r>
              <a:rPr lang="en-US" sz="1600" dirty="0" err="1"/>
              <a:t>Crespo</a:t>
            </a:r>
            <a:r>
              <a:rPr lang="en-US" sz="1600" dirty="0"/>
              <a:t>, D. </a:t>
            </a:r>
            <a:r>
              <a:rPr lang="en-US" sz="1600" dirty="0" err="1"/>
              <a:t>DennisonHidden</a:t>
            </a:r>
            <a:r>
              <a:rPr lang="en-US" sz="1600" dirty="0"/>
              <a:t> technical debt in machine </a:t>
            </a:r>
            <a:r>
              <a:rPr lang="en-US" sz="1600" dirty="0" err="1"/>
              <a:t>llearning</a:t>
            </a:r>
            <a:r>
              <a:rPr lang="en-US" sz="1600" dirty="0"/>
              <a:t> systems</a:t>
            </a:r>
          </a:p>
          <a:p>
            <a:r>
              <a:rPr lang="en-US" sz="1600" dirty="0"/>
              <a:t> </a:t>
            </a:r>
          </a:p>
          <a:p>
            <a:r>
              <a:rPr lang="en-US" sz="1600" dirty="0"/>
              <a:t>C. Cortes, N.D. Lawrence, D.D. Lee, M. Sugiyama, R. Garnett (Eds.), Advances in Neural Information Processing Systems 28, Curran Associates, Inc. (2015), pp. 2503-2511</a:t>
            </a:r>
          </a:p>
          <a:p>
            <a:r>
              <a:rPr lang="en-US" sz="1600" dirty="0"/>
              <a:t> </a:t>
            </a:r>
          </a:p>
        </p:txBody>
      </p:sp>
      <p:sp>
        <p:nvSpPr>
          <p:cNvPr id="6" name="TextBox 5"/>
          <p:cNvSpPr txBox="1"/>
          <p:nvPr/>
        </p:nvSpPr>
        <p:spPr>
          <a:xfrm>
            <a:off x="1637900" y="10779241"/>
            <a:ext cx="8450949" cy="17758710"/>
          </a:xfrm>
          <a:prstGeom prst="rect">
            <a:avLst/>
          </a:prstGeom>
          <a:noFill/>
        </p:spPr>
        <p:txBody>
          <a:bodyPr wrap="square" rtlCol="0">
            <a:spAutoFit/>
          </a:bodyPr>
          <a:lstStyle/>
          <a:p>
            <a:r>
              <a:rPr lang="en-US" sz="2000" b="1" u="sng" dirty="0"/>
              <a:t>Blogs – Links: </a:t>
            </a:r>
            <a:endParaRPr lang="en-US" sz="2000" dirty="0"/>
          </a:p>
          <a:p>
            <a:r>
              <a:rPr lang="en-US" sz="2000" dirty="0"/>
              <a:t> </a:t>
            </a:r>
          </a:p>
          <a:p>
            <a:r>
              <a:rPr lang="en-US" sz="2000" u="sng" dirty="0">
                <a:hlinkClick r:id="rId3"/>
              </a:rPr>
              <a:t>https://blog.dataiku.com/churn-analytics-marketing-team-best-friend</a:t>
            </a:r>
            <a:endParaRPr lang="en-US" sz="2000" dirty="0"/>
          </a:p>
          <a:p>
            <a:r>
              <a:rPr lang="en-US" sz="2000" dirty="0"/>
              <a:t> </a:t>
            </a:r>
          </a:p>
          <a:p>
            <a:r>
              <a:rPr lang="en-US" sz="2000" u="sng" dirty="0">
                <a:hlinkClick r:id="rId4"/>
              </a:rPr>
              <a:t>https://towardsdatascience.com/how-to-leverage-ai-to-predict-and-prevent-customer-churn-f84d653a76fb</a:t>
            </a:r>
            <a:endParaRPr lang="en-US" sz="2000" dirty="0"/>
          </a:p>
          <a:p>
            <a:r>
              <a:rPr lang="en-US" sz="2000" dirty="0"/>
              <a:t> </a:t>
            </a:r>
          </a:p>
          <a:p>
            <a:r>
              <a:rPr lang="en-US" sz="2000" u="sng" dirty="0">
                <a:hlinkClick r:id="rId5"/>
              </a:rPr>
              <a:t>https://towardsdatascience.com/hands-on-predict-customer-churn-5c2a42806266</a:t>
            </a:r>
            <a:endParaRPr lang="en-US" sz="2000" dirty="0"/>
          </a:p>
          <a:p>
            <a:r>
              <a:rPr lang="en-US" sz="2000" dirty="0"/>
              <a:t> </a:t>
            </a:r>
          </a:p>
          <a:p>
            <a:r>
              <a:rPr lang="en-US" sz="2000" u="sng" dirty="0">
                <a:hlinkClick r:id="rId6"/>
              </a:rPr>
              <a:t>https://towardsdatascience.com/churn-prediction-770d6cb582a5</a:t>
            </a:r>
            <a:endParaRPr lang="en-US" sz="2000" dirty="0"/>
          </a:p>
          <a:p>
            <a:r>
              <a:rPr lang="en-US" sz="2000" dirty="0"/>
              <a:t> </a:t>
            </a:r>
          </a:p>
          <a:p>
            <a:r>
              <a:rPr lang="en-US" sz="2000" u="sng" dirty="0">
                <a:hlinkClick r:id="rId7"/>
              </a:rPr>
              <a:t>https://www.kdnuggets.com/2019/05/churn-prediction-machine-learning.html</a:t>
            </a:r>
            <a:endParaRPr lang="en-US" sz="2000" dirty="0"/>
          </a:p>
          <a:p>
            <a:r>
              <a:rPr lang="en-US" sz="2000" dirty="0"/>
              <a:t> </a:t>
            </a:r>
          </a:p>
          <a:p>
            <a:r>
              <a:rPr lang="en-US" sz="2000" u="sng" dirty="0">
                <a:hlinkClick r:id="rId8"/>
              </a:rPr>
              <a:t>https://www.bizdata.com.au/blogpost.php?p=customer-churn-prediction-with-algorithms</a:t>
            </a:r>
            <a:endParaRPr lang="en-US" sz="2000" dirty="0"/>
          </a:p>
          <a:p>
            <a:r>
              <a:rPr lang="en-US" sz="2000" dirty="0"/>
              <a:t> </a:t>
            </a:r>
          </a:p>
          <a:p>
            <a:r>
              <a:rPr lang="en-US" sz="2000" u="sng" dirty="0">
                <a:hlinkClick r:id="rId9"/>
              </a:rPr>
              <a:t>https://www.zylotech.com/blog/how-to-predict-and-prevent-your-customer-churn</a:t>
            </a:r>
            <a:endParaRPr lang="en-US" sz="2000" dirty="0"/>
          </a:p>
          <a:p>
            <a:r>
              <a:rPr lang="en-US" sz="2000" dirty="0"/>
              <a:t> </a:t>
            </a:r>
          </a:p>
          <a:p>
            <a:r>
              <a:rPr lang="en-US" sz="2000" b="1" u="sng" dirty="0"/>
              <a:t>References:</a:t>
            </a:r>
            <a:endParaRPr lang="en-US" sz="2000" dirty="0"/>
          </a:p>
          <a:p>
            <a:r>
              <a:rPr lang="en-US" sz="2000" dirty="0"/>
              <a:t> </a:t>
            </a:r>
          </a:p>
          <a:p>
            <a:r>
              <a:rPr lang="en-US" sz="2000" dirty="0" err="1"/>
              <a:t>Luo</a:t>
            </a:r>
            <a:r>
              <a:rPr lang="en-US" sz="2000" dirty="0"/>
              <a:t>, B. , Shao, P., Liu, J.: Customer Churn Prediction Based on the Decision Tree </a:t>
            </a:r>
          </a:p>
          <a:p>
            <a:r>
              <a:rPr lang="en-US" sz="2000" dirty="0"/>
              <a:t>in Personal </a:t>
            </a:r>
            <a:r>
              <a:rPr lang="en-US" sz="2000" dirty="0" err="1"/>
              <a:t>Handyphone</a:t>
            </a:r>
            <a:r>
              <a:rPr lang="en-US" sz="2000" dirty="0"/>
              <a:t> System Service. In: International Conference on Service </a:t>
            </a:r>
          </a:p>
          <a:p>
            <a:r>
              <a:rPr lang="en-US" sz="2000" dirty="0"/>
              <a:t>Systems and Service Management, pp. 1—5 (2007)</a:t>
            </a:r>
          </a:p>
          <a:p>
            <a:r>
              <a:rPr lang="en-US" sz="2000" dirty="0"/>
              <a:t> </a:t>
            </a:r>
          </a:p>
          <a:p>
            <a:r>
              <a:rPr lang="en-US" sz="2000" dirty="0"/>
              <a:t>B. </a:t>
            </a:r>
            <a:r>
              <a:rPr lang="en-US" sz="2000" dirty="0" err="1"/>
              <a:t>BaesensAnalytics</a:t>
            </a:r>
            <a:r>
              <a:rPr lang="en-US" sz="2000" dirty="0"/>
              <a:t> in a Big Data World: The Essential Guide to Data Science and its Applications</a:t>
            </a:r>
          </a:p>
          <a:p>
            <a:r>
              <a:rPr lang="en-US" sz="2000" dirty="0"/>
              <a:t>John Wiley &amp; Sons (2014)</a:t>
            </a:r>
          </a:p>
          <a:p>
            <a:r>
              <a:rPr lang="en-US" sz="2000" dirty="0"/>
              <a:t> </a:t>
            </a:r>
          </a:p>
          <a:p>
            <a:r>
              <a:rPr lang="en-US" sz="2000" dirty="0"/>
              <a:t>K. </a:t>
            </a:r>
            <a:r>
              <a:rPr lang="en-US" sz="2000" dirty="0" err="1"/>
              <a:t>Coussement</a:t>
            </a:r>
            <a:r>
              <a:rPr lang="en-US" sz="2000" dirty="0"/>
              <a:t>, K.W. De </a:t>
            </a:r>
            <a:r>
              <a:rPr lang="en-US" sz="2000" dirty="0" err="1"/>
              <a:t>BockCustomer</a:t>
            </a:r>
            <a:r>
              <a:rPr lang="en-US" sz="2000" dirty="0"/>
              <a:t> churn prediction in the online gambling industry: the beneficial effect of ensemble learning</a:t>
            </a:r>
          </a:p>
          <a:p>
            <a:r>
              <a:rPr lang="en-US" sz="2000" dirty="0"/>
              <a:t>J. Bus. Res., 66 (9) (2013), pp. 1629-1636</a:t>
            </a:r>
          </a:p>
          <a:p>
            <a:r>
              <a:rPr lang="en-US" sz="2000" dirty="0"/>
              <a:t> </a:t>
            </a:r>
          </a:p>
          <a:p>
            <a:r>
              <a:rPr lang="en-US" sz="2000" dirty="0"/>
              <a:t>W. </a:t>
            </a:r>
            <a:r>
              <a:rPr lang="en-US" sz="2000" dirty="0" err="1"/>
              <a:t>Verbeke</a:t>
            </a:r>
            <a:r>
              <a:rPr lang="en-US" sz="2000" dirty="0"/>
              <a:t>, D. Martens, C. </a:t>
            </a:r>
            <a:r>
              <a:rPr lang="en-US" sz="2000" dirty="0" err="1"/>
              <a:t>Mues</a:t>
            </a:r>
            <a:r>
              <a:rPr lang="en-US" sz="2000" dirty="0"/>
              <a:t>, B. </a:t>
            </a:r>
            <a:r>
              <a:rPr lang="en-US" sz="2000" dirty="0" err="1"/>
              <a:t>BaesensBuilding</a:t>
            </a:r>
            <a:r>
              <a:rPr lang="en-US" sz="2000" dirty="0"/>
              <a:t> comprehensible customer churn prediction models with advanced rule induction techniques</a:t>
            </a:r>
          </a:p>
          <a:p>
            <a:r>
              <a:rPr lang="en-US" sz="2000" dirty="0"/>
              <a:t>Expert Syst. Appl., 38 (3) (2011), pp. 2354-2364</a:t>
            </a:r>
          </a:p>
          <a:p>
            <a:r>
              <a:rPr lang="en-US" sz="2000" dirty="0"/>
              <a:t> </a:t>
            </a:r>
          </a:p>
          <a:p>
            <a:r>
              <a:rPr lang="en-US" sz="2000" dirty="0"/>
              <a:t>N.J. Radcliffe, R. </a:t>
            </a:r>
            <a:r>
              <a:rPr lang="en-US" sz="2000" dirty="0" err="1"/>
              <a:t>SimpsonIdentifying</a:t>
            </a:r>
            <a:r>
              <a:rPr lang="en-US" sz="2000" dirty="0"/>
              <a:t> who can be saved and who will be driven away by retention activity.</a:t>
            </a:r>
          </a:p>
          <a:p>
            <a:r>
              <a:rPr lang="en-US" sz="2000" dirty="0"/>
              <a:t>J. </a:t>
            </a:r>
            <a:r>
              <a:rPr lang="en-US" sz="2000" dirty="0" err="1"/>
              <a:t>Telecommun</a:t>
            </a:r>
            <a:r>
              <a:rPr lang="en-US" sz="2000" dirty="0"/>
              <a:t>. </a:t>
            </a:r>
            <a:r>
              <a:rPr lang="en-US" sz="2000" dirty="0" err="1"/>
              <a:t>Manag</a:t>
            </a:r>
            <a:r>
              <a:rPr lang="en-US" sz="2000" dirty="0"/>
              <a:t>., 1 (2) (2008)</a:t>
            </a:r>
          </a:p>
          <a:p>
            <a:r>
              <a:rPr lang="en-US" sz="2000" dirty="0"/>
              <a:t> </a:t>
            </a:r>
          </a:p>
          <a:p>
            <a:r>
              <a:rPr lang="en-US" sz="2000" dirty="0"/>
              <a:t>D. </a:t>
            </a:r>
            <a:r>
              <a:rPr lang="en-US" sz="2000" dirty="0" err="1"/>
              <a:t>Sculley</a:t>
            </a:r>
            <a:r>
              <a:rPr lang="en-US" sz="2000" dirty="0"/>
              <a:t>, G. Holt, D. </a:t>
            </a:r>
            <a:r>
              <a:rPr lang="en-US" sz="2000" dirty="0" err="1"/>
              <a:t>Golovin</a:t>
            </a:r>
            <a:r>
              <a:rPr lang="en-US" sz="2000" dirty="0"/>
              <a:t>, E. </a:t>
            </a:r>
            <a:r>
              <a:rPr lang="en-US" sz="2000" dirty="0" err="1"/>
              <a:t>Davydov</a:t>
            </a:r>
            <a:r>
              <a:rPr lang="en-US" sz="2000" dirty="0"/>
              <a:t>, T. Phillips, D. </a:t>
            </a:r>
            <a:r>
              <a:rPr lang="en-US" sz="2000" dirty="0" err="1"/>
              <a:t>Ebner</a:t>
            </a:r>
            <a:r>
              <a:rPr lang="en-US" sz="2000" dirty="0"/>
              <a:t>, V. </a:t>
            </a:r>
            <a:r>
              <a:rPr lang="en-US" sz="2000" dirty="0" err="1"/>
              <a:t>Chaudhary</a:t>
            </a:r>
            <a:r>
              <a:rPr lang="en-US" sz="2000" dirty="0"/>
              <a:t>, M. Young, J.-F. </a:t>
            </a:r>
            <a:r>
              <a:rPr lang="en-US" sz="2000" dirty="0" err="1"/>
              <a:t>Crespo</a:t>
            </a:r>
            <a:r>
              <a:rPr lang="en-US" sz="2000" dirty="0"/>
              <a:t>, D. </a:t>
            </a:r>
            <a:r>
              <a:rPr lang="en-US" sz="2000" dirty="0" err="1"/>
              <a:t>DennisonHidden</a:t>
            </a:r>
            <a:r>
              <a:rPr lang="en-US" sz="2000" dirty="0"/>
              <a:t> technical debt in machine </a:t>
            </a:r>
            <a:r>
              <a:rPr lang="en-US" sz="2000" dirty="0" err="1"/>
              <a:t>llearning</a:t>
            </a:r>
            <a:r>
              <a:rPr lang="en-US" sz="2000" dirty="0"/>
              <a:t> systems</a:t>
            </a:r>
          </a:p>
          <a:p>
            <a:r>
              <a:rPr lang="en-US" sz="2000" dirty="0"/>
              <a:t> </a:t>
            </a:r>
          </a:p>
          <a:p>
            <a:r>
              <a:rPr lang="en-US" sz="2000" dirty="0"/>
              <a:t>C. Cortes, N.D. Lawrence, D.D. Lee, M. Sugiyama, R. Garnett (Eds.), Advances in Neural Information Processing Systems 28, Curran Associates, Inc. (2015), pp. 2503-2511</a:t>
            </a:r>
          </a:p>
          <a:p>
            <a:r>
              <a:rPr lang="en-US" dirty="0"/>
              <a:t> </a:t>
            </a:r>
          </a:p>
          <a:p>
            <a:endParaRPr lang="en-US" dirty="0"/>
          </a:p>
        </p:txBody>
      </p:sp>
      <p:sp>
        <p:nvSpPr>
          <p:cNvPr id="8" name="Round Diagonal Corner Rectangle 7"/>
          <p:cNvSpPr/>
          <p:nvPr/>
        </p:nvSpPr>
        <p:spPr>
          <a:xfrm>
            <a:off x="18427669" y="4265158"/>
            <a:ext cx="13580138" cy="10829711"/>
          </a:xfrm>
          <a:prstGeom prst="round2DiagRect">
            <a:avLst/>
          </a:prstGeom>
          <a:noFill/>
          <a:ln w="152400" cap="flat" cmpd="tri">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0238999" y="4869507"/>
            <a:ext cx="10844570" cy="1015663"/>
          </a:xfrm>
          <a:prstGeom prst="rect">
            <a:avLst/>
          </a:prstGeom>
          <a:noFill/>
        </p:spPr>
        <p:txBody>
          <a:bodyPr wrap="square" rtlCol="0">
            <a:spAutoFit/>
          </a:bodyPr>
          <a:lstStyle/>
          <a:p>
            <a:r>
              <a:rPr lang="en-US" sz="6000" dirty="0" smtClean="0"/>
              <a:t>Why is this topic Data Science?</a:t>
            </a:r>
            <a:endParaRPr lang="en-US" sz="6000" dirty="0"/>
          </a:p>
        </p:txBody>
      </p:sp>
      <p:sp>
        <p:nvSpPr>
          <p:cNvPr id="11" name="Round Diagonal Corner Rectangle 10"/>
          <p:cNvSpPr/>
          <p:nvPr/>
        </p:nvSpPr>
        <p:spPr>
          <a:xfrm>
            <a:off x="18348181" y="18382880"/>
            <a:ext cx="13580138" cy="8626949"/>
          </a:xfrm>
          <a:prstGeom prst="round2DiagRect">
            <a:avLst/>
          </a:prstGeom>
          <a:noFill/>
          <a:ln w="152400" cap="flat" cmpd="tri">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9127505" y="18922620"/>
            <a:ext cx="12778702" cy="1015663"/>
          </a:xfrm>
          <a:prstGeom prst="rect">
            <a:avLst/>
          </a:prstGeom>
          <a:noFill/>
        </p:spPr>
        <p:txBody>
          <a:bodyPr wrap="square" rtlCol="0">
            <a:spAutoFit/>
          </a:bodyPr>
          <a:lstStyle/>
          <a:p>
            <a:r>
              <a:rPr lang="en-US" sz="6000" dirty="0" smtClean="0"/>
              <a:t>What is the deliverable for this project?</a:t>
            </a:r>
            <a:endParaRPr lang="en-US" sz="6000" dirty="0"/>
          </a:p>
        </p:txBody>
      </p:sp>
      <p:sp>
        <p:nvSpPr>
          <p:cNvPr id="13" name="Rectangle 12"/>
          <p:cNvSpPr/>
          <p:nvPr/>
        </p:nvSpPr>
        <p:spPr>
          <a:xfrm>
            <a:off x="18869265" y="15743623"/>
            <a:ext cx="13036942" cy="2308662"/>
          </a:xfrm>
          <a:prstGeom prst="rect">
            <a:avLst/>
          </a:prstGeom>
          <a:noFill/>
          <a:ln w="152400" cmpd="tri">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9330705" y="16161530"/>
            <a:ext cx="4396447" cy="707886"/>
          </a:xfrm>
          <a:prstGeom prst="rect">
            <a:avLst/>
          </a:prstGeom>
          <a:noFill/>
        </p:spPr>
        <p:txBody>
          <a:bodyPr wrap="square" rtlCol="0">
            <a:spAutoFit/>
          </a:bodyPr>
          <a:lstStyle/>
          <a:p>
            <a:r>
              <a:rPr lang="en-US" sz="4000" dirty="0" smtClean="0"/>
              <a:t>Acknowledgements</a:t>
            </a:r>
            <a:endParaRPr lang="en-US" sz="4000" dirty="0"/>
          </a:p>
        </p:txBody>
      </p:sp>
      <p:sp>
        <p:nvSpPr>
          <p:cNvPr id="15" name="Rectangle 14"/>
          <p:cNvSpPr/>
          <p:nvPr/>
        </p:nvSpPr>
        <p:spPr>
          <a:xfrm>
            <a:off x="1282300" y="27954367"/>
            <a:ext cx="30910221" cy="4640694"/>
          </a:xfrm>
          <a:prstGeom prst="rect">
            <a:avLst/>
          </a:prstGeom>
          <a:noFill/>
          <a:ln w="152400" cmpd="tri">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Customer Service Photo 1.jpe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67093" y="14093087"/>
            <a:ext cx="6357620" cy="3301072"/>
          </a:xfrm>
          <a:prstGeom prst="rect">
            <a:avLst/>
          </a:prstGeom>
        </p:spPr>
      </p:pic>
      <p:pic>
        <p:nvPicPr>
          <p:cNvPr id="7" name="Picture 6" descr="Customer Service photo 2.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67093" y="10178723"/>
            <a:ext cx="6367773" cy="3327675"/>
          </a:xfrm>
          <a:prstGeom prst="rect">
            <a:avLst/>
          </a:prstGeom>
        </p:spPr>
      </p:pic>
      <p:sp>
        <p:nvSpPr>
          <p:cNvPr id="17" name="TextBox 16"/>
          <p:cNvSpPr txBox="1"/>
          <p:nvPr/>
        </p:nvSpPr>
        <p:spPr>
          <a:xfrm>
            <a:off x="18783269" y="6098836"/>
            <a:ext cx="13036942" cy="8710077"/>
          </a:xfrm>
          <a:prstGeom prst="rect">
            <a:avLst/>
          </a:prstGeom>
          <a:noFill/>
        </p:spPr>
        <p:txBody>
          <a:bodyPr wrap="square" rtlCol="0">
            <a:spAutoFit/>
          </a:bodyPr>
          <a:lstStyle/>
          <a:p>
            <a:r>
              <a:rPr lang="en-US" sz="4000" dirty="0" smtClean="0"/>
              <a:t>Taking a large sample of clients who have transitioned to other companies, and reviewing what commonalities the clients share to help identify key factors that allow a company to target at-risk individuals. With the ability to apply Machine Learning algorithms to the client base, this allows the system to identify any shared traits across the client base that have “churned”. Once these traits are identified the current client base will be compared using a decision tree method to help identify the at-risk individuals. Through a mixture of customer traits and customer surveys the company will be able to identify what clients are most dissatisfied with and what they value most within the company. Identifying these individuals early will allow the company to customize their marketing campaigns to a set of shared traits and demographics. </a:t>
            </a:r>
            <a:endParaRPr lang="en-US" sz="4000" dirty="0"/>
          </a:p>
        </p:txBody>
      </p:sp>
      <p:sp>
        <p:nvSpPr>
          <p:cNvPr id="18" name="TextBox 17"/>
          <p:cNvSpPr txBox="1"/>
          <p:nvPr/>
        </p:nvSpPr>
        <p:spPr>
          <a:xfrm>
            <a:off x="19330705" y="20010918"/>
            <a:ext cx="11752864" cy="6863417"/>
          </a:xfrm>
          <a:prstGeom prst="rect">
            <a:avLst/>
          </a:prstGeom>
          <a:noFill/>
        </p:spPr>
        <p:txBody>
          <a:bodyPr wrap="square" rtlCol="0">
            <a:spAutoFit/>
          </a:bodyPr>
          <a:lstStyle/>
          <a:p>
            <a:r>
              <a:rPr lang="en-US" sz="4000" dirty="0" smtClean="0"/>
              <a:t>The client is able to be attain an actionable list of clients that are at-risk in tandem with survey results that provide key items that clients want from their company. By applying targeted marketing campaigns and promotions that align with the clients needs and are targeted to the most at-risk clients, the company will be able to proactively engage the clients and work with them to keep them as valued clients. The clients received tailored marketing which provides them the key features they are seeking, and the client is able to reduce overhead costs by keeping existing customers.</a:t>
            </a:r>
            <a:endParaRPr lang="en-US" sz="4000" dirty="0"/>
          </a:p>
        </p:txBody>
      </p:sp>
      <p:sp>
        <p:nvSpPr>
          <p:cNvPr id="19" name="TextBox 18"/>
          <p:cNvSpPr txBox="1"/>
          <p:nvPr/>
        </p:nvSpPr>
        <p:spPr>
          <a:xfrm>
            <a:off x="1983626" y="28032189"/>
            <a:ext cx="29944693" cy="4308872"/>
          </a:xfrm>
          <a:prstGeom prst="rect">
            <a:avLst/>
          </a:prstGeom>
          <a:noFill/>
        </p:spPr>
        <p:txBody>
          <a:bodyPr wrap="square" rtlCol="0">
            <a:spAutoFit/>
          </a:bodyPr>
          <a:lstStyle/>
          <a:p>
            <a:r>
              <a:rPr lang="en-US" dirty="0" smtClean="0"/>
              <a:t>Conclusion:</a:t>
            </a:r>
          </a:p>
          <a:p>
            <a:r>
              <a:rPr lang="en-US" sz="4000" dirty="0" smtClean="0"/>
              <a:t>Through the use of data science techniques a company is able to identify commonalities between customers that have churned, apply those identified traits to the current customer base and using a weighting system, they can created targeted marketing campaigns for those at-risk customers. Using survey results, the company will be able to quickly identify what products or services the clients deem valuable and provide promotions customized for those services. The clients are able to receive products that more closely fit their needs and the company is able to keep a more status customer base, and increase their return on investment.</a:t>
            </a:r>
            <a:endParaRPr lang="en-US" sz="4000" dirty="0"/>
          </a:p>
        </p:txBody>
      </p:sp>
      <p:pic>
        <p:nvPicPr>
          <p:cNvPr id="20" name="Picture 19" descr="customer-satisfaction-survey-analysis.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290635" y="17897843"/>
            <a:ext cx="7144231" cy="3810257"/>
          </a:xfrm>
          <a:prstGeom prst="rect">
            <a:avLst/>
          </a:prstGeom>
        </p:spPr>
      </p:pic>
      <p:sp>
        <p:nvSpPr>
          <p:cNvPr id="25" name="Rounded Rectangle 24"/>
          <p:cNvSpPr/>
          <p:nvPr/>
        </p:nvSpPr>
        <p:spPr>
          <a:xfrm>
            <a:off x="1249986" y="703914"/>
            <a:ext cx="30757821" cy="2307768"/>
          </a:xfrm>
          <a:prstGeom prst="roundRect">
            <a:avLst/>
          </a:prstGeom>
          <a:pattFill prst="dotDmnd">
            <a:fgClr>
              <a:schemeClr val="tx2">
                <a:lumMod val="75000"/>
              </a:schemeClr>
            </a:fgClr>
            <a:bgClr>
              <a:prstClr val="white"/>
            </a:bgClr>
          </a:patt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640781" y="1087362"/>
            <a:ext cx="30757821" cy="1323439"/>
          </a:xfrm>
          <a:prstGeom prst="rect">
            <a:avLst/>
          </a:prstGeom>
          <a:noFill/>
        </p:spPr>
        <p:txBody>
          <a:bodyPr wrap="square" lIns="91440" tIns="45720" rIns="91440" bIns="45720">
            <a:spAutoFit/>
          </a:bodyPr>
          <a:lstStyle/>
          <a:p>
            <a:pPr algn="ctr"/>
            <a:r>
              <a:rPr lang="en-US" sz="8000" b="1" dirty="0" smtClean="0">
                <a:ln w="19050">
                  <a:solidFill>
                    <a:schemeClr val="tx2">
                      <a:tint val="1000"/>
                    </a:schemeClr>
                  </a:solidFill>
                  <a:prstDash val="solid"/>
                </a:ln>
                <a:solidFill>
                  <a:schemeClr val="accent3"/>
                </a:solidFill>
                <a:effectLst>
                  <a:glow rad="63500">
                    <a:schemeClr val="accent3">
                      <a:satMod val="175000"/>
                      <a:alpha val="40000"/>
                    </a:schemeClr>
                  </a:glow>
                  <a:outerShdw blurRad="50000" dist="50800" dir="7500000" algn="tl">
                    <a:srgbClr val="000000">
                      <a:shade val="5000"/>
                      <a:alpha val="35000"/>
                    </a:srgbClr>
                  </a:outerShdw>
                </a:effectLst>
              </a:rPr>
              <a:t>Predict and Prevent Customer Churn using Data Science</a:t>
            </a:r>
            <a:endParaRPr lang="en-US" sz="8000" b="1" dirty="0">
              <a:ln w="19050">
                <a:solidFill>
                  <a:schemeClr val="tx2">
                    <a:tint val="1000"/>
                  </a:schemeClr>
                </a:solidFill>
                <a:prstDash val="solid"/>
              </a:ln>
              <a:solidFill>
                <a:schemeClr val="accent3"/>
              </a:solidFill>
              <a:effectLst>
                <a:glow rad="63500">
                  <a:schemeClr val="accent3">
                    <a:satMod val="175000"/>
                    <a:alpha val="40000"/>
                  </a:schemeClr>
                </a:glow>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4011280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TotalTime>
  <Words>491</Words>
  <Application>Microsoft Macintosh PowerPoint</Application>
  <PresentationFormat>Custom</PresentationFormat>
  <Paragraphs>86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and Prevent  Customer Churn using Data Science</dc:title>
  <dc:creator>Stephen Greer</dc:creator>
  <cp:lastModifiedBy>Stephen Greer</cp:lastModifiedBy>
  <cp:revision>7</cp:revision>
  <dcterms:created xsi:type="dcterms:W3CDTF">2020-06-20T13:12:45Z</dcterms:created>
  <dcterms:modified xsi:type="dcterms:W3CDTF">2020-06-25T01:59:16Z</dcterms:modified>
</cp:coreProperties>
</file>