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volcano.oregonstate.edu/mt-fuji-earthquake-caused-volcanic-eruption" TargetMode="External"/><Relationship Id="rId3" Type="http://schemas.openxmlformats.org/officeDocument/2006/relationships/hyperlink" Target="http://www.isc.ac.uk/cgi-bin/stations?listc=J" TargetMode="External"/><Relationship Id="rId7" Type="http://schemas.openxmlformats.org/officeDocument/2006/relationships/hyperlink" Target="https://www.nationalgeographic.org/media/mount-fuji/#:~:text=It%20is%20an%20active%20volcano%2C%20sitting%20on%20a,all%20converge%20in%20the%20region%20beneath%20Mount%20Fuji." TargetMode="External"/><Relationship Id="rId2" Type="http://schemas.openxmlformats.org/officeDocument/2006/relationships/hyperlink" Target="https://www.usgs.gov/natural-hazards/earthquake-hazards/science/determining-depth-earthquake?qt-science_center_objects=0#qt-science_center_objects" TargetMode="External"/><Relationship Id="rId1" Type="http://schemas.openxmlformats.org/officeDocument/2006/relationships/slideLayout" Target="../slideLayouts/slideLayout2.xml"/><Relationship Id="rId6" Type="http://schemas.openxmlformats.org/officeDocument/2006/relationships/hyperlink" Target="https://www.britannica.com/place/Mount-Fuji" TargetMode="External"/><Relationship Id="rId5" Type="http://schemas.openxmlformats.org/officeDocument/2006/relationships/hyperlink" Target="https://vincentarelbundock.github.io/Rdatasets/doc/datasets/quakes.html" TargetMode="External"/><Relationship Id="rId4" Type="http://schemas.openxmlformats.org/officeDocument/2006/relationships/hyperlink" Target="https://ourworldindata.org/country/jap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pPr marL="0" marR="0" algn="ctr">
              <a:lnSpc>
                <a:spcPct val="200000"/>
              </a:lnSpc>
              <a:spcBef>
                <a:spcPts val="0"/>
              </a:spcBef>
              <a:spcAft>
                <a:spcPts val="800"/>
              </a:spcAft>
            </a:pPr>
            <a:r>
              <a:rPr lang="en-US" sz="4400" dirty="0">
                <a:effectLst/>
                <a:latin typeface="+mn-lt"/>
                <a:ea typeface="Calibri" panose="020F0502020204030204" pitchFamily="34" charset="0"/>
                <a:cs typeface="Times New Roman" panose="02020603050405020304" pitchFamily="18" charset="0"/>
              </a:rPr>
              <a:t>Quakes: A Predictive Analysis on Earthquakes near Mt. Fuji</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Julia Cuellar</a:t>
            </a:r>
          </a:p>
          <a:p>
            <a:r>
              <a:rPr lang="en-US" dirty="0">
                <a:solidFill>
                  <a:schemeClr val="tx1">
                    <a:lumMod val="85000"/>
                    <a:lumOff val="15000"/>
                  </a:schemeClr>
                </a:solidFill>
              </a:rPr>
              <a:t>DSC 630</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79EA-06EE-4F89-834E-254187C21DC2}"/>
              </a:ext>
            </a:extLst>
          </p:cNvPr>
          <p:cNvSpPr>
            <a:spLocks noGrp="1"/>
          </p:cNvSpPr>
          <p:nvPr>
            <p:ph type="title"/>
          </p:nvPr>
        </p:nvSpPr>
        <p:spPr/>
        <p:txBody>
          <a:bodyPr/>
          <a:lstStyle/>
          <a:p>
            <a:r>
              <a:rPr lang="en-US" i="1" dirty="0"/>
              <a:t>Results cont.</a:t>
            </a:r>
          </a:p>
        </p:txBody>
      </p:sp>
      <p:sp>
        <p:nvSpPr>
          <p:cNvPr id="3" name="Text Placeholder 2">
            <a:extLst>
              <a:ext uri="{FF2B5EF4-FFF2-40B4-BE49-F238E27FC236}">
                <a16:creationId xmlns:a16="http://schemas.microsoft.com/office/drawing/2014/main" id="{1CED09D0-DB65-484C-8AC9-3E9DB0995606}"/>
              </a:ext>
            </a:extLst>
          </p:cNvPr>
          <p:cNvSpPr>
            <a:spLocks noGrp="1"/>
          </p:cNvSpPr>
          <p:nvPr>
            <p:ph type="body" idx="1"/>
          </p:nvPr>
        </p:nvSpPr>
        <p:spPr/>
        <p:txBody>
          <a:bodyPr/>
          <a:lstStyle/>
          <a:p>
            <a:r>
              <a:rPr lang="en-US" dirty="0"/>
              <a:t>Latitude vs longitude</a:t>
            </a:r>
          </a:p>
        </p:txBody>
      </p:sp>
      <p:pic>
        <p:nvPicPr>
          <p:cNvPr id="8" name="Content Placeholder 7" descr="Chart, line chart&#10;&#10;Description automatically generated">
            <a:extLst>
              <a:ext uri="{FF2B5EF4-FFF2-40B4-BE49-F238E27FC236}">
                <a16:creationId xmlns:a16="http://schemas.microsoft.com/office/drawing/2014/main" id="{9BA214FB-9404-4554-8E25-FF604DC26D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3263758"/>
            <a:ext cx="4640262" cy="2298984"/>
          </a:xfrm>
        </p:spPr>
      </p:pic>
      <p:sp>
        <p:nvSpPr>
          <p:cNvPr id="6" name="Content Placeholder 5">
            <a:extLst>
              <a:ext uri="{FF2B5EF4-FFF2-40B4-BE49-F238E27FC236}">
                <a16:creationId xmlns:a16="http://schemas.microsoft.com/office/drawing/2014/main" id="{69BD8EA9-84A0-4100-84C7-4DBDDC444437}"/>
              </a:ext>
            </a:extLst>
          </p:cNvPr>
          <p:cNvSpPr>
            <a:spLocks noGrp="1"/>
          </p:cNvSpPr>
          <p:nvPr>
            <p:ph sz="quarter" idx="4"/>
          </p:nvPr>
        </p:nvSpPr>
        <p:spPr>
          <a:xfrm>
            <a:off x="6515944" y="2425541"/>
            <a:ext cx="4639736" cy="2910821"/>
          </a:xfrm>
        </p:spPr>
        <p:txBody>
          <a:bodyPr>
            <a:normAutofit/>
          </a:bodyPr>
          <a:lstStyle/>
          <a:p>
            <a:pPr marL="0" indent="0">
              <a:buNone/>
            </a:pPr>
            <a:r>
              <a:rPr lang="en-US" sz="1800" dirty="0">
                <a:ea typeface="Calibri" panose="020F0502020204030204" pitchFamily="34" charset="0"/>
                <a:cs typeface="Times New Roman" panose="02020603050405020304" pitchFamily="18" charset="0"/>
              </a:rPr>
              <a:t>I</a:t>
            </a:r>
            <a:r>
              <a:rPr lang="en-US" sz="1800" dirty="0">
                <a:effectLst/>
                <a:ea typeface="Calibri" panose="020F0502020204030204" pitchFamily="34" charset="0"/>
                <a:cs typeface="Times New Roman" panose="02020603050405020304" pitchFamily="18" charset="0"/>
              </a:rPr>
              <a:t>n the multiple, linear regression model built, the latitude and longitude of an earthquake will tend to flock to about the coordinates of Mt. Fuji to where the final resultant based off the question: can the latitude and longitude be used to predict seismic activity which in turn could predict volcanic activity, can be drawn to a correlation between the two.</a:t>
            </a:r>
          </a:p>
        </p:txBody>
      </p:sp>
    </p:spTree>
    <p:extLst>
      <p:ext uri="{BB962C8B-B14F-4D97-AF65-F5344CB8AC3E}">
        <p14:creationId xmlns:p14="http://schemas.microsoft.com/office/powerpoint/2010/main" val="165699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437C49F-DF83-4FBD-9BFB-F849F1B095C3}"/>
              </a:ext>
            </a:extLst>
          </p:cNvPr>
          <p:cNvSpPr>
            <a:spLocks noGrp="1"/>
          </p:cNvSpPr>
          <p:nvPr>
            <p:ph type="title"/>
          </p:nvPr>
        </p:nvSpPr>
        <p:spPr>
          <a:xfrm>
            <a:off x="1097280" y="286603"/>
            <a:ext cx="10058400" cy="1450757"/>
          </a:xfrm>
        </p:spPr>
        <p:txBody>
          <a:bodyPr/>
          <a:lstStyle/>
          <a:p>
            <a:r>
              <a:rPr lang="en-US" i="1" dirty="0"/>
              <a:t>Conclusion</a:t>
            </a:r>
          </a:p>
        </p:txBody>
      </p:sp>
      <p:sp>
        <p:nvSpPr>
          <p:cNvPr id="13" name="Content Placeholder 2">
            <a:extLst>
              <a:ext uri="{FF2B5EF4-FFF2-40B4-BE49-F238E27FC236}">
                <a16:creationId xmlns:a16="http://schemas.microsoft.com/office/drawing/2014/main" id="{5E9E310C-C4F8-4EE3-8591-C0801309F729}"/>
              </a:ext>
            </a:extLst>
          </p:cNvPr>
          <p:cNvSpPr>
            <a:spLocks noGrp="1"/>
          </p:cNvSpPr>
          <p:nvPr>
            <p:ph idx="1"/>
          </p:nvPr>
        </p:nvSpPr>
        <p:spPr>
          <a:xfrm>
            <a:off x="1097280" y="2108201"/>
            <a:ext cx="10058400" cy="3760891"/>
          </a:xfrm>
        </p:spPr>
        <p:txBody>
          <a:bodyPr>
            <a:normAutofit/>
          </a:bodyPr>
          <a:lstStyle/>
          <a:p>
            <a:pPr marL="0" indent="0">
              <a:buNone/>
            </a:pPr>
            <a:r>
              <a:rPr lang="en-US" sz="2800" dirty="0">
                <a:ea typeface="Calibri" panose="020F0502020204030204" pitchFamily="34" charset="0"/>
                <a:cs typeface="Times New Roman" panose="02020603050405020304" pitchFamily="18" charset="0"/>
              </a:rPr>
              <a:t>A</a:t>
            </a:r>
            <a:r>
              <a:rPr lang="en-US" sz="2800" dirty="0">
                <a:effectLst/>
                <a:ea typeface="Calibri" panose="020F0502020204030204" pitchFamily="34" charset="0"/>
                <a:cs typeface="Times New Roman" panose="02020603050405020304" pitchFamily="18" charset="0"/>
              </a:rPr>
              <a:t>fter the models have been built, a performance check of whether the models are up to par for answering the business problem needs to be administered. Lastly, conclusions from the results can be drawn but the only drawback to considering that seismic activity has a correlation with volcanic eruptions is because the quakes data has only data from 1964 and up, no data before that year.</a:t>
            </a:r>
          </a:p>
        </p:txBody>
      </p:sp>
    </p:spTree>
    <p:extLst>
      <p:ext uri="{BB962C8B-B14F-4D97-AF65-F5344CB8AC3E}">
        <p14:creationId xmlns:p14="http://schemas.microsoft.com/office/powerpoint/2010/main" val="196038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1BB-BCAE-4690-B55A-AF237C51089D}"/>
              </a:ext>
            </a:extLst>
          </p:cNvPr>
          <p:cNvSpPr>
            <a:spLocks noGrp="1"/>
          </p:cNvSpPr>
          <p:nvPr>
            <p:ph type="title"/>
          </p:nvPr>
        </p:nvSpPr>
        <p:spPr/>
        <p:txBody>
          <a:bodyPr>
            <a:normAutofit/>
          </a:bodyPr>
          <a:lstStyle/>
          <a:p>
            <a:r>
              <a:rPr lang="en-US" sz="3200" dirty="0"/>
              <a:t>References</a:t>
            </a:r>
          </a:p>
        </p:txBody>
      </p:sp>
      <p:sp>
        <p:nvSpPr>
          <p:cNvPr id="3" name="Content Placeholder 2">
            <a:extLst>
              <a:ext uri="{FF2B5EF4-FFF2-40B4-BE49-F238E27FC236}">
                <a16:creationId xmlns:a16="http://schemas.microsoft.com/office/drawing/2014/main" id="{94483D68-11E7-42F2-9554-6FD453F3C8BB}"/>
              </a:ext>
            </a:extLst>
          </p:cNvPr>
          <p:cNvSpPr>
            <a:spLocks noGrp="1"/>
          </p:cNvSpPr>
          <p:nvPr>
            <p:ph idx="1"/>
          </p:nvPr>
        </p:nvSpPr>
        <p:spPr/>
        <p:txBody>
          <a:bodyPr>
            <a:normAutofit fontScale="77500" lnSpcReduction="20000"/>
          </a:bodyPr>
          <a:lstStyle/>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Determining the Depth of an Earthquake. (n.d.). Retrieved from </a:t>
            </a:r>
            <a:r>
              <a:rPr lang="en-US" sz="1800" u="sng" dirty="0">
                <a:solidFill>
                  <a:srgbClr val="0000FF"/>
                </a:solidFill>
                <a:effectLst/>
                <a:ea typeface="Calibri" panose="020F0502020204030204" pitchFamily="34" charset="0"/>
                <a:cs typeface="Times New Roman" panose="02020603050405020304" pitchFamily="18" charset="0"/>
                <a:hlinkClick r:id="rId2"/>
              </a:rPr>
              <a:t>Determining the Depth of an Earthquake (usgs.gov)</a:t>
            </a:r>
            <a:endParaRPr lang="en-US" sz="18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u="none" strike="noStrike" dirty="0">
                <a:solidFill>
                  <a:schemeClr val="tx1"/>
                </a:solidFill>
                <a:effectLst/>
                <a:ea typeface="Calibri" panose="020F0502020204030204" pitchFamily="34" charset="0"/>
                <a:cs typeface="Times New Roman" panose="02020603050405020304" pitchFamily="18" charset="0"/>
              </a:rPr>
              <a:t>International Registry of Seismograph Stations. (n.d.). Retrieved from </a:t>
            </a:r>
            <a:r>
              <a:rPr lang="en-US" sz="1800" u="sng" dirty="0">
                <a:solidFill>
                  <a:srgbClr val="0000FF"/>
                </a:solidFill>
                <a:effectLst/>
                <a:ea typeface="Calibri" panose="020F0502020204030204" pitchFamily="34" charset="0"/>
                <a:cs typeface="Times New Roman" panose="02020603050405020304" pitchFamily="18" charset="0"/>
                <a:hlinkClick r:id="rId3"/>
              </a:rPr>
              <a:t>International Registry of Seismograph Stations (isc.ac.uk)</a:t>
            </a:r>
            <a:endParaRPr lang="en-US" sz="18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u="none" strike="noStrike" dirty="0">
                <a:solidFill>
                  <a:schemeClr val="tx1"/>
                </a:solidFill>
                <a:effectLst/>
                <a:ea typeface="Calibri" panose="020F0502020204030204" pitchFamily="34" charset="0"/>
                <a:cs typeface="Times New Roman" panose="02020603050405020304" pitchFamily="18" charset="0"/>
              </a:rPr>
              <a:t>Japan. (n.d.). Retrieved from </a:t>
            </a:r>
            <a:r>
              <a:rPr lang="en-US" sz="1800" u="sng" dirty="0">
                <a:solidFill>
                  <a:srgbClr val="0000FF"/>
                </a:solidFill>
                <a:effectLst/>
                <a:ea typeface="Calibri" panose="020F0502020204030204" pitchFamily="34" charset="0"/>
                <a:cs typeface="Times New Roman" panose="02020603050405020304" pitchFamily="18" charset="0"/>
                <a:hlinkClick r:id="rId4"/>
              </a:rPr>
              <a:t>Japan - Our World in Data</a:t>
            </a:r>
            <a:endParaRPr lang="en-US" sz="18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Locations of Earthquakes off Fuji. (n.d.). Retrieved from </a:t>
            </a:r>
            <a:r>
              <a:rPr lang="en-US" sz="1800" u="sng" dirty="0">
                <a:solidFill>
                  <a:srgbClr val="0000FF"/>
                </a:solidFill>
                <a:effectLst/>
                <a:ea typeface="Calibri" panose="020F0502020204030204" pitchFamily="34" charset="0"/>
                <a:cs typeface="Times New Roman" panose="02020603050405020304" pitchFamily="18" charset="0"/>
                <a:hlinkClick r:id="rId5"/>
              </a:rPr>
              <a:t>R: Locations of Earthquakes off Fiji (vincentarelbundock.github.io)</a:t>
            </a:r>
            <a:endParaRPr lang="en-US" sz="18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Mount Fuji. (2021, February 11). Retrieved from </a:t>
            </a:r>
            <a:r>
              <a:rPr lang="en-US" sz="1800" u="sng" dirty="0">
                <a:solidFill>
                  <a:srgbClr val="0000FF"/>
                </a:solidFill>
                <a:effectLst/>
                <a:ea typeface="Calibri" panose="020F0502020204030204" pitchFamily="34" charset="0"/>
                <a:cs typeface="Times New Roman" panose="02020603050405020304" pitchFamily="18" charset="0"/>
                <a:hlinkClick r:id="rId6"/>
              </a:rPr>
              <a:t>Mount Fuji | Facts, Height, Location, &amp; Eruptions | Britannica</a:t>
            </a:r>
            <a:endParaRPr lang="en-US" sz="18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u="none" strike="noStrike" dirty="0">
                <a:solidFill>
                  <a:schemeClr val="tx1"/>
                </a:solidFill>
                <a:effectLst/>
                <a:ea typeface="Calibri" panose="020F0502020204030204" pitchFamily="34" charset="0"/>
                <a:cs typeface="Times New Roman" panose="02020603050405020304" pitchFamily="18" charset="0"/>
              </a:rPr>
              <a:t>Mount Fuji. (n.d.). Retrieved from </a:t>
            </a:r>
            <a:r>
              <a:rPr lang="en-US" sz="1800" u="sng" dirty="0">
                <a:solidFill>
                  <a:srgbClr val="0000FF"/>
                </a:solidFill>
                <a:effectLst/>
                <a:ea typeface="Calibri" panose="020F0502020204030204" pitchFamily="34" charset="0"/>
                <a:cs typeface="Times New Roman" panose="02020603050405020304" pitchFamily="18" charset="0"/>
                <a:hlinkClick r:id="rId7"/>
              </a:rPr>
              <a:t>Mount Fuji | National Geographic Society</a:t>
            </a:r>
            <a:endParaRPr lang="en-US" sz="18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Mt. Fuji: The Earthquake that caused a Volcanic Eruption. (n.d.). Retrieved from </a:t>
            </a:r>
            <a:r>
              <a:rPr lang="en-US" sz="1800" u="sng" dirty="0">
                <a:solidFill>
                  <a:srgbClr val="0000FF"/>
                </a:solidFill>
                <a:effectLst/>
                <a:ea typeface="Calibri" panose="020F0502020204030204" pitchFamily="34" charset="0"/>
                <a:cs typeface="Times New Roman" panose="02020603050405020304" pitchFamily="18" charset="0"/>
                <a:hlinkClick r:id="rId8"/>
              </a:rPr>
              <a:t>Mt Fuji: The Earthquake that caused a Volcanic Eruption | Volcano World | Oregon State University</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028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anchor="b">
            <a:normAutofit/>
          </a:bodyPr>
          <a:lstStyle/>
          <a:p>
            <a:pPr lvl="0"/>
            <a:r>
              <a:rPr lang="en-US" i="1" dirty="0"/>
              <a:t>Abstract</a:t>
            </a:r>
          </a:p>
        </p:txBody>
      </p:sp>
      <p:sp>
        <p:nvSpPr>
          <p:cNvPr id="3" name="Subtitle 2">
            <a:extLst>
              <a:ext uri="{FF2B5EF4-FFF2-40B4-BE49-F238E27FC236}">
                <a16:creationId xmlns:a16="http://schemas.microsoft.com/office/drawing/2014/main" id="{255E1F2F-E259-4EA8-9FFD-3A10AF541859}"/>
              </a:ext>
            </a:extLst>
          </p:cNvPr>
          <p:cNvSpPr>
            <a:spLocks noGrp="1"/>
          </p:cNvSpPr>
          <p:nvPr>
            <p:ph sz="half" idx="2"/>
          </p:nvPr>
        </p:nvSpPr>
        <p:spPr>
          <a:xfrm>
            <a:off x="1097280" y="2425541"/>
            <a:ext cx="4639736" cy="2910821"/>
          </a:xfrm>
        </p:spPr>
        <p:txBody>
          <a:bodyPr>
            <a:normAutofit/>
          </a:bodyPr>
          <a:lstStyle/>
          <a:p>
            <a:pPr marL="0" marR="0" indent="0">
              <a:lnSpc>
                <a:spcPct val="100000"/>
              </a:lnSpc>
              <a:spcBef>
                <a:spcPts val="0"/>
              </a:spcBef>
              <a:spcAft>
                <a:spcPts val="800"/>
              </a:spcAft>
              <a:buNone/>
            </a:pPr>
            <a:r>
              <a:rPr lang="en-US" sz="1500" dirty="0">
                <a:effectLst/>
              </a:rPr>
              <a:t>Mt. Fuji is the highest mountain in Japan and an active volcano. There are three clear planes of seismic activity near Mt. Fuji. The triple junction of tectonic activity is the Amurian plate (associated with the Eurasian tectonic plate), the Okhotsk plate (associated with the North American plate), and the Filipino plate along with the Japan Trench. The Hōei</a:t>
            </a:r>
            <a:r>
              <a:rPr lang="en-US" sz="1500" b="1" dirty="0">
                <a:effectLst/>
              </a:rPr>
              <a:t> </a:t>
            </a:r>
            <a:r>
              <a:rPr lang="en-US" sz="1500" dirty="0">
                <a:effectLst/>
              </a:rPr>
              <a:t>eruption of 1707 has an assumption of a correlated relationship between earthquakes and volcanic eruptions. A predictive analysis will be performed to determine what seismic activity could cause a potential catastrophic natural disaster to chance in the country of Japan.</a:t>
            </a:r>
          </a:p>
        </p:txBody>
      </p:sp>
      <p:sp>
        <p:nvSpPr>
          <p:cNvPr id="12" name="Text Placeholder 4">
            <a:extLst>
              <a:ext uri="{FF2B5EF4-FFF2-40B4-BE49-F238E27FC236}">
                <a16:creationId xmlns:a16="http://schemas.microsoft.com/office/drawing/2014/main" id="{033851FE-7917-49F4-896D-8451E3873A66}"/>
              </a:ext>
            </a:extLst>
          </p:cNvPr>
          <p:cNvSpPr>
            <a:spLocks noGrp="1"/>
          </p:cNvSpPr>
          <p:nvPr>
            <p:ph type="body" sz="quarter" idx="3"/>
          </p:nvPr>
        </p:nvSpPr>
        <p:spPr>
          <a:xfrm>
            <a:off x="6515944" y="2057400"/>
            <a:ext cx="4639736" cy="736282"/>
          </a:xfrm>
        </p:spPr>
        <p:txBody>
          <a:bodyPr>
            <a:normAutofit/>
          </a:bodyPr>
          <a:lstStyle/>
          <a:p>
            <a:r>
              <a:rPr lang="en-US" b="1" dirty="0"/>
              <a:t>Figure 1	</a:t>
            </a:r>
            <a:r>
              <a:rPr lang="en-US" i="1" dirty="0">
                <a:effectLst/>
                <a:ea typeface="Calibri" panose="020F0502020204030204" pitchFamily="34" charset="0"/>
                <a:cs typeface="Times New Roman" panose="02020603050405020304" pitchFamily="18" charset="0"/>
              </a:rPr>
              <a:t>Japan: Fuji, Mount</a:t>
            </a:r>
            <a:endParaRPr lang="en-US" dirty="0">
              <a:effectLst/>
              <a:ea typeface="Calibri" panose="020F0502020204030204" pitchFamily="34" charset="0"/>
              <a:cs typeface="Times New Roman" panose="02020603050405020304" pitchFamily="18" charset="0"/>
            </a:endParaRPr>
          </a:p>
        </p:txBody>
      </p:sp>
      <p:pic>
        <p:nvPicPr>
          <p:cNvPr id="5" name="Content Placeholder 4" descr="A picture containing grass, mountain, sky, outdoor&#10;&#10;Description automatically generated">
            <a:extLst>
              <a:ext uri="{FF2B5EF4-FFF2-40B4-BE49-F238E27FC236}">
                <a16:creationId xmlns:a16="http://schemas.microsoft.com/office/drawing/2014/main" id="{B9B0E9E3-D0AE-4612-9E6B-6F7091751E38}"/>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3944" r="6396"/>
          <a:stretch/>
        </p:blipFill>
        <p:spPr>
          <a:xfrm>
            <a:off x="6515944" y="2958273"/>
            <a:ext cx="4639736" cy="2910821"/>
          </a:xfrm>
          <a:noFill/>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B528-10B8-4E07-89DF-ADFA1F69F80E}"/>
              </a:ext>
            </a:extLst>
          </p:cNvPr>
          <p:cNvSpPr>
            <a:spLocks noGrp="1"/>
          </p:cNvSpPr>
          <p:nvPr>
            <p:ph type="title"/>
          </p:nvPr>
        </p:nvSpPr>
        <p:spPr>
          <a:xfrm>
            <a:off x="1097280" y="286603"/>
            <a:ext cx="10058400" cy="1450757"/>
          </a:xfrm>
        </p:spPr>
        <p:txBody>
          <a:bodyPr anchor="b">
            <a:normAutofit/>
          </a:bodyPr>
          <a:lstStyle/>
          <a:p>
            <a:r>
              <a:rPr lang="en-US" i="1" dirty="0"/>
              <a:t>Background</a:t>
            </a:r>
          </a:p>
        </p:txBody>
      </p:sp>
      <p:sp>
        <p:nvSpPr>
          <p:cNvPr id="3" name="Content Placeholder 2">
            <a:extLst>
              <a:ext uri="{FF2B5EF4-FFF2-40B4-BE49-F238E27FC236}">
                <a16:creationId xmlns:a16="http://schemas.microsoft.com/office/drawing/2014/main" id="{B108387A-91D7-43B5-A3B5-752C33E9EA70}"/>
              </a:ext>
            </a:extLst>
          </p:cNvPr>
          <p:cNvSpPr>
            <a:spLocks noGrp="1"/>
          </p:cNvSpPr>
          <p:nvPr>
            <p:ph sz="half" idx="2"/>
          </p:nvPr>
        </p:nvSpPr>
        <p:spPr>
          <a:xfrm>
            <a:off x="1097280" y="2425541"/>
            <a:ext cx="4639736" cy="2910821"/>
          </a:xfrm>
        </p:spPr>
        <p:txBody>
          <a:bodyPr>
            <a:normAutofit/>
          </a:bodyPr>
          <a:lstStyle/>
          <a:p>
            <a:pPr marL="0" indent="0">
              <a:lnSpc>
                <a:spcPct val="100000"/>
              </a:lnSpc>
              <a:buNone/>
            </a:pPr>
            <a:r>
              <a:rPr lang="en-US" sz="1600" dirty="0">
                <a:effectLst/>
              </a:rPr>
              <a:t>“</a:t>
            </a:r>
            <a:r>
              <a:rPr lang="en-US" sz="1600" b="1" dirty="0">
                <a:effectLst/>
              </a:rPr>
              <a:t>Mount Fuji</a:t>
            </a:r>
            <a:r>
              <a:rPr lang="en-US" sz="1600" dirty="0">
                <a:effectLst/>
              </a:rPr>
              <a:t>, Japanese </a:t>
            </a:r>
            <a:r>
              <a:rPr lang="en-US" sz="1600" b="1" dirty="0">
                <a:effectLst/>
              </a:rPr>
              <a:t>Fuji-san</a:t>
            </a:r>
            <a:r>
              <a:rPr lang="en-US" sz="1600" dirty="0">
                <a:effectLst/>
              </a:rPr>
              <a:t>, also spelled </a:t>
            </a:r>
            <a:r>
              <a:rPr lang="en-US" sz="1600" b="1" dirty="0">
                <a:effectLst/>
              </a:rPr>
              <a:t>Fujisan</a:t>
            </a:r>
            <a:r>
              <a:rPr lang="en-US" sz="1600" dirty="0">
                <a:effectLst/>
              </a:rPr>
              <a:t>, also called </a:t>
            </a:r>
            <a:r>
              <a:rPr lang="en-US" sz="1600" b="1" dirty="0">
                <a:effectLst/>
              </a:rPr>
              <a:t>Fujiyama</a:t>
            </a:r>
            <a:r>
              <a:rPr lang="en-US" sz="1600" dirty="0">
                <a:effectLst/>
              </a:rPr>
              <a:t> or </a:t>
            </a:r>
            <a:r>
              <a:rPr lang="en-US" sz="1600" b="1" dirty="0">
                <a:effectLst/>
              </a:rPr>
              <a:t>Fuji no Yama</a:t>
            </a:r>
            <a:r>
              <a:rPr lang="en-US" sz="1600" dirty="0">
                <a:effectLst/>
              </a:rPr>
              <a:t>,…” is the highest mountain in Japan in which it rises to 12,388 feet (or 3,776 meters). Mt. Fuji (for short) is located near the Pacific Ocean coast in the Yamanashi and Shizuoka </a:t>
            </a:r>
            <a:r>
              <a:rPr lang="en-US" sz="1600" i="1" dirty="0">
                <a:effectLst/>
              </a:rPr>
              <a:t>ken</a:t>
            </a:r>
            <a:r>
              <a:rPr lang="en-US" sz="1600" dirty="0">
                <a:effectLst/>
              </a:rPr>
              <a:t> prefectures of central Honshu, approximately 60 miles (or 100 kilometers) west of the Tokyo-Yokohama metropolitan area. Mt. Fuji is not just a mountain but an active volcano. Mt. Fuji has a graceful conical form, and the volcano was formed in 286 BCE from an earthquake.</a:t>
            </a:r>
          </a:p>
        </p:txBody>
      </p:sp>
      <p:sp>
        <p:nvSpPr>
          <p:cNvPr id="13" name="Text Placeholder 4">
            <a:extLst>
              <a:ext uri="{FF2B5EF4-FFF2-40B4-BE49-F238E27FC236}">
                <a16:creationId xmlns:a16="http://schemas.microsoft.com/office/drawing/2014/main" id="{E43E6224-14EE-4681-AAA1-8F4020407D24}"/>
              </a:ext>
            </a:extLst>
          </p:cNvPr>
          <p:cNvSpPr>
            <a:spLocks noGrp="1"/>
          </p:cNvSpPr>
          <p:nvPr>
            <p:ph type="body" sz="quarter" idx="3"/>
          </p:nvPr>
        </p:nvSpPr>
        <p:spPr>
          <a:xfrm>
            <a:off x="6515944" y="2057400"/>
            <a:ext cx="4639736" cy="736282"/>
          </a:xfrm>
        </p:spPr>
        <p:txBody>
          <a:bodyPr/>
          <a:lstStyle/>
          <a:p>
            <a:r>
              <a:rPr lang="en-US" b="1" dirty="0"/>
              <a:t>Figure 2	</a:t>
            </a:r>
            <a:r>
              <a:rPr lang="en-US" i="1" dirty="0"/>
              <a:t>Mount Fuji</a:t>
            </a:r>
            <a:endParaRPr lang="en-US" b="1" dirty="0"/>
          </a:p>
        </p:txBody>
      </p:sp>
      <p:pic>
        <p:nvPicPr>
          <p:cNvPr id="6" name="Content Placeholder 5" descr="Map&#10;&#10;Description automatically generated">
            <a:extLst>
              <a:ext uri="{FF2B5EF4-FFF2-40B4-BE49-F238E27FC236}">
                <a16:creationId xmlns:a16="http://schemas.microsoft.com/office/drawing/2014/main" id="{90AB35ED-0CC4-4696-9945-D439396E547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15944" y="3108758"/>
            <a:ext cx="4639736" cy="2609851"/>
          </a:xfrm>
          <a:noFill/>
        </p:spPr>
      </p:pic>
    </p:spTree>
    <p:extLst>
      <p:ext uri="{BB962C8B-B14F-4D97-AF65-F5344CB8AC3E}">
        <p14:creationId xmlns:p14="http://schemas.microsoft.com/office/powerpoint/2010/main" val="317246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8C19-84BB-49F6-BE9C-4DCFA3BBCE1C}"/>
              </a:ext>
            </a:extLst>
          </p:cNvPr>
          <p:cNvSpPr>
            <a:spLocks noGrp="1"/>
          </p:cNvSpPr>
          <p:nvPr>
            <p:ph type="title"/>
          </p:nvPr>
        </p:nvSpPr>
        <p:spPr/>
        <p:txBody>
          <a:bodyPr/>
          <a:lstStyle/>
          <a:p>
            <a:r>
              <a:rPr lang="en-US" i="1" dirty="0"/>
              <a:t>Background cont.</a:t>
            </a:r>
          </a:p>
        </p:txBody>
      </p:sp>
      <p:sp>
        <p:nvSpPr>
          <p:cNvPr id="4" name="Content Placeholder 3">
            <a:extLst>
              <a:ext uri="{FF2B5EF4-FFF2-40B4-BE49-F238E27FC236}">
                <a16:creationId xmlns:a16="http://schemas.microsoft.com/office/drawing/2014/main" id="{045E812A-298B-4CDD-B10C-64C52F045CA3}"/>
              </a:ext>
            </a:extLst>
          </p:cNvPr>
          <p:cNvSpPr>
            <a:spLocks noGrp="1"/>
          </p:cNvSpPr>
          <p:nvPr>
            <p:ph sz="half" idx="2"/>
          </p:nvPr>
        </p:nvSpPr>
        <p:spPr>
          <a:xfrm>
            <a:off x="1097280" y="2425541"/>
            <a:ext cx="4639736" cy="2910821"/>
          </a:xfrm>
        </p:spPr>
        <p:txBody>
          <a:bodyPr>
            <a:normAutofit/>
          </a:bodyPr>
          <a:lstStyle/>
          <a:p>
            <a:pPr marL="0" indent="0">
              <a:buNone/>
            </a:pPr>
            <a:r>
              <a:rPr lang="en-US" sz="2800" dirty="0">
                <a:effectLst/>
                <a:ea typeface="Calibri" panose="020F0502020204030204" pitchFamily="34" charset="0"/>
                <a:cs typeface="Times New Roman" panose="02020603050405020304" pitchFamily="18" charset="0"/>
              </a:rPr>
              <a:t>The </a:t>
            </a:r>
            <a:r>
              <a:rPr lang="en-US" sz="2800" dirty="0">
                <a:solidFill>
                  <a:srgbClr val="202122"/>
                </a:solidFill>
                <a:effectLst/>
                <a:ea typeface="Calibri" panose="020F0502020204030204" pitchFamily="34" charset="0"/>
                <a:cs typeface="Times New Roman" panose="02020603050405020304" pitchFamily="18" charset="0"/>
              </a:rPr>
              <a:t>Hōei</a:t>
            </a:r>
            <a:r>
              <a:rPr lang="en-US" sz="2800" b="1"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rPr>
              <a:t>eruption of 1707 was proceeded by an 8.6 magnitude (based off the Richter scale) earthquake and a tsunami followed right after the volcanic eruption.</a:t>
            </a:r>
          </a:p>
        </p:txBody>
      </p:sp>
      <p:sp>
        <p:nvSpPr>
          <p:cNvPr id="5" name="Text Placeholder 4">
            <a:extLst>
              <a:ext uri="{FF2B5EF4-FFF2-40B4-BE49-F238E27FC236}">
                <a16:creationId xmlns:a16="http://schemas.microsoft.com/office/drawing/2014/main" id="{16E691A9-7BD8-4CA4-B2E4-AE703303E74C}"/>
              </a:ext>
            </a:extLst>
          </p:cNvPr>
          <p:cNvSpPr>
            <a:spLocks noGrp="1"/>
          </p:cNvSpPr>
          <p:nvPr>
            <p:ph type="body" sz="quarter" idx="3"/>
          </p:nvPr>
        </p:nvSpPr>
        <p:spPr/>
        <p:txBody>
          <a:bodyPr>
            <a:normAutofit/>
          </a:bodyPr>
          <a:lstStyle/>
          <a:p>
            <a:r>
              <a:rPr lang="en-US" sz="1600" b="1" dirty="0"/>
              <a:t>Figure 3	</a:t>
            </a:r>
            <a:r>
              <a:rPr lang="en-US" sz="1600" i="1" dirty="0">
                <a:effectLst/>
                <a:ea typeface="Calibri" panose="020F0502020204030204" pitchFamily="34" charset="0"/>
                <a:cs typeface="Times New Roman" panose="02020603050405020304" pitchFamily="18" charset="0"/>
              </a:rPr>
              <a:t>Number of significant volcanic eruptions, Japan, 1650 to 2017</a:t>
            </a:r>
            <a:endParaRPr lang="en-US" sz="1600" dirty="0">
              <a:effectLst/>
              <a:ea typeface="Calibri" panose="020F0502020204030204" pitchFamily="34" charset="0"/>
              <a:cs typeface="Times New Roman" panose="02020603050405020304" pitchFamily="18" charset="0"/>
            </a:endParaRPr>
          </a:p>
        </p:txBody>
      </p:sp>
      <p:pic>
        <p:nvPicPr>
          <p:cNvPr id="8" name="Content Placeholder 7" descr="Chart&#10;&#10;Description automatically generated">
            <a:extLst>
              <a:ext uri="{FF2B5EF4-FFF2-40B4-BE49-F238E27FC236}">
                <a16:creationId xmlns:a16="http://schemas.microsoft.com/office/drawing/2014/main" id="{CDF24700-CBD6-466B-A1B0-F8DC3EB9518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73731" y="2957513"/>
            <a:ext cx="4124589" cy="2911475"/>
          </a:xfrm>
        </p:spPr>
      </p:pic>
    </p:spTree>
    <p:extLst>
      <p:ext uri="{BB962C8B-B14F-4D97-AF65-F5344CB8AC3E}">
        <p14:creationId xmlns:p14="http://schemas.microsoft.com/office/powerpoint/2010/main" val="317611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D1087E6-54C6-4745-9A6E-ED4A549F4367}"/>
              </a:ext>
            </a:extLst>
          </p:cNvPr>
          <p:cNvSpPr>
            <a:spLocks noGrp="1"/>
          </p:cNvSpPr>
          <p:nvPr>
            <p:ph type="title"/>
          </p:nvPr>
        </p:nvSpPr>
        <p:spPr>
          <a:xfrm>
            <a:off x="1097280" y="286603"/>
            <a:ext cx="10058400" cy="1450757"/>
          </a:xfrm>
        </p:spPr>
        <p:txBody>
          <a:bodyPr>
            <a:normAutofit/>
          </a:bodyPr>
          <a:lstStyle/>
          <a:p>
            <a:r>
              <a:rPr lang="en-US" sz="3200" dirty="0"/>
              <a:t>Quakes</a:t>
            </a:r>
          </a:p>
        </p:txBody>
      </p:sp>
      <p:sp>
        <p:nvSpPr>
          <p:cNvPr id="13" name="Content Placeholder 2">
            <a:extLst>
              <a:ext uri="{FF2B5EF4-FFF2-40B4-BE49-F238E27FC236}">
                <a16:creationId xmlns:a16="http://schemas.microsoft.com/office/drawing/2014/main" id="{67EC06B6-AF10-4417-B5AD-2594D61F5EC1}"/>
              </a:ext>
            </a:extLst>
          </p:cNvPr>
          <p:cNvSpPr>
            <a:spLocks noGrp="1"/>
          </p:cNvSpPr>
          <p:nvPr>
            <p:ph sz="half" idx="1"/>
          </p:nvPr>
        </p:nvSpPr>
        <p:spPr>
          <a:xfrm>
            <a:off x="1097280" y="2120900"/>
            <a:ext cx="4639736" cy="3748193"/>
          </a:xfrm>
        </p:spPr>
        <p:txBody>
          <a:bodyPr>
            <a:normAutofit fontScale="85000" lnSpcReduction="10000"/>
          </a:bodyPr>
          <a:lstStyle/>
          <a:p>
            <a:pPr marL="0" indent="0">
              <a:buNone/>
            </a:pPr>
            <a:r>
              <a:rPr lang="en-US" sz="1800" dirty="0">
                <a:solidFill>
                  <a:srgbClr val="000000"/>
                </a:solidFill>
                <a:effectLst/>
                <a:ea typeface="Calibri" panose="020F0502020204030204" pitchFamily="34" charset="0"/>
                <a:cs typeface="Times New Roman" panose="02020603050405020304" pitchFamily="18" charset="0"/>
              </a:rPr>
              <a:t>A data frame with 1000 observations on 5 variables.</a:t>
            </a:r>
            <a:endParaRPr lang="en-US" sz="18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lat (Latitude of event)</a:t>
            </a:r>
          </a:p>
          <a:p>
            <a:pPr marL="342900" marR="0" lvl="0" indent="-342900">
              <a:lnSpc>
                <a:spcPct val="200000"/>
              </a:lnSpc>
              <a:spcBef>
                <a:spcPts val="0"/>
              </a:spcBef>
              <a:spcAft>
                <a:spcPts val="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long (Longitude)</a:t>
            </a:r>
          </a:p>
          <a:p>
            <a:pPr marL="342900" marR="0" lvl="0" indent="-342900">
              <a:lnSpc>
                <a:spcPct val="200000"/>
              </a:lnSpc>
              <a:spcBef>
                <a:spcPts val="0"/>
              </a:spcBef>
              <a:spcAft>
                <a:spcPts val="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depth (Depth in km)</a:t>
            </a:r>
          </a:p>
          <a:p>
            <a:pPr marL="342900" marR="0" lvl="0" indent="-342900">
              <a:lnSpc>
                <a:spcPct val="200000"/>
              </a:lnSpc>
              <a:spcBef>
                <a:spcPts val="0"/>
              </a:spcBef>
              <a:spcAft>
                <a:spcPts val="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mag (Richter Magnitude)</a:t>
            </a:r>
          </a:p>
          <a:p>
            <a:pPr marL="342900" marR="0" lvl="0" indent="-342900">
              <a:lnSpc>
                <a:spcPct val="200000"/>
              </a:lnSpc>
              <a:spcBef>
                <a:spcPts val="0"/>
              </a:spcBef>
              <a:spcAft>
                <a:spcPts val="80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stations (Number of stations reporting)</a:t>
            </a:r>
          </a:p>
          <a:p>
            <a:pPr marL="0" marR="0" indent="0">
              <a:lnSpc>
                <a:spcPct val="200000"/>
              </a:lnSpc>
              <a:spcBef>
                <a:spcPts val="0"/>
              </a:spcBef>
              <a:spcAft>
                <a:spcPts val="800"/>
              </a:spcAft>
              <a:buNone/>
            </a:pPr>
            <a:r>
              <a:rPr lang="en-US" sz="1800" dirty="0">
                <a:solidFill>
                  <a:srgbClr val="000000"/>
                </a:solidFill>
                <a:effectLst/>
                <a:ea typeface="Calibri" panose="020F0502020204030204" pitchFamily="34" charset="0"/>
                <a:cs typeface="Times New Roman" panose="02020603050405020304" pitchFamily="18" charset="0"/>
              </a:rPr>
              <a:t>The data set give the locations of 1000 seismic events of MB (magnitude based) &gt; 4.0.</a:t>
            </a:r>
            <a:endParaRPr lang="en-US" sz="1800" dirty="0">
              <a:effectLst/>
              <a:ea typeface="Calibri" panose="020F0502020204030204" pitchFamily="34" charset="0"/>
              <a:cs typeface="Times New Roman" panose="02020603050405020304" pitchFamily="18" charset="0"/>
            </a:endParaRPr>
          </a:p>
        </p:txBody>
      </p:sp>
      <p:sp>
        <p:nvSpPr>
          <p:cNvPr id="15" name="Content Placeholder 3">
            <a:extLst>
              <a:ext uri="{FF2B5EF4-FFF2-40B4-BE49-F238E27FC236}">
                <a16:creationId xmlns:a16="http://schemas.microsoft.com/office/drawing/2014/main" id="{CECB4631-1436-4C79-B5F8-357F452B2F6A}"/>
              </a:ext>
            </a:extLst>
          </p:cNvPr>
          <p:cNvSpPr>
            <a:spLocks noGrp="1"/>
          </p:cNvSpPr>
          <p:nvPr>
            <p:ph sz="half" idx="2"/>
          </p:nvPr>
        </p:nvSpPr>
        <p:spPr>
          <a:xfrm>
            <a:off x="6515944" y="2120900"/>
            <a:ext cx="4639736" cy="3748194"/>
          </a:xfrm>
        </p:spPr>
        <p:txBody>
          <a:bodyPr>
            <a:normAutofit fontScale="85000" lnSpcReduction="10000"/>
          </a:bodyPr>
          <a:lstStyle/>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(Head)</a:t>
            </a: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     	lat    long  depth  mag  stations</a:t>
            </a: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0 	-20.42  181.62    562  4.8        41</a:t>
            </a: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1 	-20.62  181.03    650     4.2        15</a:t>
            </a: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2 	-26.00  184.10    42       5.4        43</a:t>
            </a: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3 	-17.97  181.66    626     4.1        19</a:t>
            </a:r>
          </a:p>
          <a:p>
            <a:pPr marL="0" marR="0">
              <a:lnSpc>
                <a:spcPct val="200000"/>
              </a:lnSpc>
              <a:spcBef>
                <a:spcPts val="0"/>
              </a:spcBef>
              <a:spcAft>
                <a:spcPts val="800"/>
              </a:spcAft>
            </a:pPr>
            <a:r>
              <a:rPr lang="en-US" sz="1800" dirty="0">
                <a:effectLst/>
                <a:ea typeface="Calibri" panose="020F0502020204030204" pitchFamily="34" charset="0"/>
                <a:cs typeface="Times New Roman" panose="02020603050405020304" pitchFamily="18" charset="0"/>
              </a:rPr>
              <a:t>4 	-20.42  181.96    649     4.0        11</a:t>
            </a:r>
          </a:p>
        </p:txBody>
      </p:sp>
    </p:spTree>
    <p:extLst>
      <p:ext uri="{BB962C8B-B14F-4D97-AF65-F5344CB8AC3E}">
        <p14:creationId xmlns:p14="http://schemas.microsoft.com/office/powerpoint/2010/main" val="286820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5968-BC0D-4680-ADCB-8AB00D542DD1}"/>
              </a:ext>
            </a:extLst>
          </p:cNvPr>
          <p:cNvSpPr>
            <a:spLocks noGrp="1"/>
          </p:cNvSpPr>
          <p:nvPr>
            <p:ph type="title"/>
          </p:nvPr>
        </p:nvSpPr>
        <p:spPr/>
        <p:txBody>
          <a:bodyPr>
            <a:normAutofit/>
          </a:bodyPr>
          <a:lstStyle/>
          <a:p>
            <a:r>
              <a:rPr lang="en-US" sz="3200" dirty="0"/>
              <a:t>Questions &amp; Hypotheses</a:t>
            </a:r>
          </a:p>
        </p:txBody>
      </p:sp>
      <p:sp>
        <p:nvSpPr>
          <p:cNvPr id="3" name="Content Placeholder 2">
            <a:extLst>
              <a:ext uri="{FF2B5EF4-FFF2-40B4-BE49-F238E27FC236}">
                <a16:creationId xmlns:a16="http://schemas.microsoft.com/office/drawing/2014/main" id="{40E7FBCB-9789-4494-9732-C8EF097E9937}"/>
              </a:ext>
            </a:extLst>
          </p:cNvPr>
          <p:cNvSpPr>
            <a:spLocks noGrp="1"/>
          </p:cNvSpPr>
          <p:nvPr>
            <p:ph sz="half" idx="1"/>
          </p:nvPr>
        </p:nvSpPr>
        <p:spPr/>
        <p:txBody>
          <a:bodyPr>
            <a:noAutofit/>
          </a:bodyPr>
          <a:lstStyle/>
          <a:p>
            <a:pPr marL="342900" marR="0" lvl="0" indent="-342900">
              <a:lnSpc>
                <a:spcPct val="200000"/>
              </a:lnSpc>
              <a:spcBef>
                <a:spcPts val="0"/>
              </a:spcBef>
              <a:spcAft>
                <a:spcPts val="0"/>
              </a:spcAft>
              <a:buFont typeface="+mj-lt"/>
              <a:buAutoNum type="arabicParenR"/>
            </a:pPr>
            <a:r>
              <a:rPr lang="en-US" sz="1800" dirty="0">
                <a:effectLst/>
                <a:ea typeface="Calibri" panose="020F0502020204030204" pitchFamily="34" charset="0"/>
                <a:cs typeface="Times New Roman" panose="02020603050405020304" pitchFamily="18" charset="0"/>
              </a:rPr>
              <a:t>How does the depth from an earthquake relate to volcanic activity?</a:t>
            </a:r>
          </a:p>
          <a:p>
            <a:pPr marL="342900" marR="0" lvl="0" indent="-342900">
              <a:lnSpc>
                <a:spcPct val="200000"/>
              </a:lnSpc>
              <a:spcBef>
                <a:spcPts val="0"/>
              </a:spcBef>
              <a:spcAft>
                <a:spcPts val="0"/>
              </a:spcAft>
              <a:buFont typeface="+mj-lt"/>
              <a:buAutoNum type="arabicParenR"/>
            </a:pPr>
            <a:r>
              <a:rPr lang="en-US" sz="1800" dirty="0">
                <a:effectLst/>
                <a:ea typeface="Calibri" panose="020F0502020204030204" pitchFamily="34" charset="0"/>
                <a:cs typeface="Times New Roman" panose="02020603050405020304" pitchFamily="18" charset="0"/>
              </a:rPr>
              <a:t>How does the magnitude from an earthquake relate to volcanic activity?</a:t>
            </a:r>
          </a:p>
          <a:p>
            <a:pPr marL="342900" marR="0" lvl="0" indent="-342900">
              <a:lnSpc>
                <a:spcPct val="200000"/>
              </a:lnSpc>
              <a:spcBef>
                <a:spcPts val="0"/>
              </a:spcBef>
              <a:spcAft>
                <a:spcPts val="800"/>
              </a:spcAft>
              <a:buFont typeface="+mj-lt"/>
              <a:buAutoNum type="arabicParenR"/>
            </a:pPr>
            <a:r>
              <a:rPr lang="en-US" sz="1800" dirty="0">
                <a:effectLst/>
                <a:ea typeface="Calibri" panose="020F0502020204030204" pitchFamily="34" charset="0"/>
                <a:cs typeface="Times New Roman" panose="02020603050405020304" pitchFamily="18" charset="0"/>
              </a:rPr>
              <a:t>Can the latitude and longitude be used to predict seismic activity which in turn could predict volcanic activity?</a:t>
            </a:r>
          </a:p>
        </p:txBody>
      </p:sp>
      <p:sp>
        <p:nvSpPr>
          <p:cNvPr id="4" name="Content Placeholder 3">
            <a:extLst>
              <a:ext uri="{FF2B5EF4-FFF2-40B4-BE49-F238E27FC236}">
                <a16:creationId xmlns:a16="http://schemas.microsoft.com/office/drawing/2014/main" id="{C3F3FE61-00F1-4457-B5F1-AE0DFA73FFD5}"/>
              </a:ext>
            </a:extLst>
          </p:cNvPr>
          <p:cNvSpPr>
            <a:spLocks noGrp="1"/>
          </p:cNvSpPr>
          <p:nvPr>
            <p:ph sz="half" idx="2"/>
          </p:nvPr>
        </p:nvSpPr>
        <p:spPr/>
        <p:txBody>
          <a:bodyPr>
            <a:normAutofit fontScale="62500" lnSpcReduction="20000"/>
          </a:bodyPr>
          <a:lstStyle/>
          <a:p>
            <a:pPr marL="342900" marR="0" lvl="0" indent="-342900">
              <a:lnSpc>
                <a:spcPct val="200000"/>
              </a:lnSpc>
              <a:spcBef>
                <a:spcPts val="0"/>
              </a:spcBef>
              <a:spcAft>
                <a:spcPts val="0"/>
              </a:spcAft>
              <a:buFont typeface="+mj-lt"/>
              <a:buAutoNum type="romanUcPeriod"/>
            </a:pPr>
            <a:r>
              <a:rPr lang="en-US" sz="1800" dirty="0">
                <a:effectLst/>
                <a:ea typeface="Calibri" panose="020F0502020204030204" pitchFamily="34" charset="0"/>
                <a:cs typeface="Times New Roman" panose="02020603050405020304" pitchFamily="18" charset="0"/>
              </a:rPr>
              <a:t>Due to Mt. Fuji having two magma chambers, the shallow reaching 8 km while the deeper reaches 20 km, the depth of an earthquake as determined by USGS will fall more into a deeper earthquake which would result in a possible volcanic eruption.</a:t>
            </a:r>
          </a:p>
          <a:p>
            <a:pPr marL="342900" marR="0" lvl="0" indent="-342900">
              <a:lnSpc>
                <a:spcPct val="200000"/>
              </a:lnSpc>
              <a:spcBef>
                <a:spcPts val="0"/>
              </a:spcBef>
              <a:spcAft>
                <a:spcPts val="0"/>
              </a:spcAft>
              <a:buFont typeface="+mj-lt"/>
              <a:buAutoNum type="romanUcPeriod"/>
            </a:pPr>
            <a:r>
              <a:rPr lang="en-US" sz="1800" dirty="0">
                <a:effectLst/>
                <a:ea typeface="Calibri" panose="020F0502020204030204" pitchFamily="34" charset="0"/>
                <a:cs typeface="Times New Roman" panose="02020603050405020304" pitchFamily="18" charset="0"/>
              </a:rPr>
              <a:t>With magnitudes not reaching its highest since 1707, based off the data for seismic activity from the year of 1964 and up, earthquakes in the mid-Richter scale will not contribute to volcanic eruptions.</a:t>
            </a:r>
          </a:p>
          <a:p>
            <a:pPr marL="342900" marR="0" lvl="0" indent="-342900">
              <a:lnSpc>
                <a:spcPct val="200000"/>
              </a:lnSpc>
              <a:spcBef>
                <a:spcPts val="0"/>
              </a:spcBef>
              <a:spcAft>
                <a:spcPts val="800"/>
              </a:spcAft>
              <a:buFont typeface="+mj-lt"/>
              <a:buAutoNum type="romanUcPeriod"/>
            </a:pPr>
            <a:r>
              <a:rPr lang="en-US" sz="1800" dirty="0">
                <a:effectLst/>
                <a:ea typeface="Calibri" panose="020F0502020204030204" pitchFamily="34" charset="0"/>
                <a:cs typeface="Times New Roman" panose="02020603050405020304" pitchFamily="18" charset="0"/>
              </a:rPr>
              <a:t>The latitude and longitude for Mt. Fuji is about </a:t>
            </a:r>
            <a:r>
              <a:rPr lang="en-US" sz="1800" dirty="0">
                <a:solidFill>
                  <a:srgbClr val="34495E"/>
                </a:solidFill>
                <a:effectLst/>
                <a:ea typeface="Calibri" panose="020F0502020204030204" pitchFamily="34" charset="0"/>
                <a:cs typeface="Times New Roman" panose="02020603050405020304" pitchFamily="18" charset="0"/>
              </a:rPr>
              <a:t>35°</a:t>
            </a:r>
            <a:r>
              <a:rPr lang="en-US" sz="1800" b="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N and </a:t>
            </a:r>
            <a:r>
              <a:rPr lang="en-US" sz="1800" dirty="0">
                <a:solidFill>
                  <a:srgbClr val="34495E"/>
                </a:solidFill>
                <a:effectLst/>
                <a:ea typeface="Calibri" panose="020F0502020204030204" pitchFamily="34" charset="0"/>
                <a:cs typeface="Times New Roman" panose="02020603050405020304" pitchFamily="18" charset="0"/>
              </a:rPr>
              <a:t>138°</a:t>
            </a:r>
            <a:r>
              <a:rPr lang="en-US" sz="1800" b="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E, with coordinates exact or close to the proximity to Mt. Fuji as well as near the tectonic activity that is underneath the active volcano, could potentially predict where an earthquake may strike resulting in a possible volcanic eruption.</a:t>
            </a:r>
          </a:p>
        </p:txBody>
      </p:sp>
    </p:spTree>
    <p:extLst>
      <p:ext uri="{BB962C8B-B14F-4D97-AF65-F5344CB8AC3E}">
        <p14:creationId xmlns:p14="http://schemas.microsoft.com/office/powerpoint/2010/main" val="4731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E23B-D06D-4CB9-BC2D-ECF2C4A7290D}"/>
              </a:ext>
            </a:extLst>
          </p:cNvPr>
          <p:cNvSpPr>
            <a:spLocks noGrp="1"/>
          </p:cNvSpPr>
          <p:nvPr>
            <p:ph type="title"/>
          </p:nvPr>
        </p:nvSpPr>
        <p:spPr>
          <a:xfrm>
            <a:off x="1097280" y="286603"/>
            <a:ext cx="10058400" cy="1450757"/>
          </a:xfrm>
        </p:spPr>
        <p:txBody>
          <a:bodyPr anchor="b">
            <a:normAutofit/>
          </a:bodyPr>
          <a:lstStyle/>
          <a:p>
            <a:r>
              <a:rPr lang="en-US" i="1" dirty="0"/>
              <a:t>Methods</a:t>
            </a:r>
          </a:p>
        </p:txBody>
      </p:sp>
      <p:sp>
        <p:nvSpPr>
          <p:cNvPr id="9" name="Content Placeholder 2">
            <a:extLst>
              <a:ext uri="{FF2B5EF4-FFF2-40B4-BE49-F238E27FC236}">
                <a16:creationId xmlns:a16="http://schemas.microsoft.com/office/drawing/2014/main" id="{459D2CE9-2C82-47E6-908C-D523F309B7ED}"/>
              </a:ext>
            </a:extLst>
          </p:cNvPr>
          <p:cNvSpPr>
            <a:spLocks noGrp="1"/>
          </p:cNvSpPr>
          <p:nvPr>
            <p:ph idx="1"/>
          </p:nvPr>
        </p:nvSpPr>
        <p:spPr>
          <a:xfrm>
            <a:off x="1097280" y="2108201"/>
            <a:ext cx="10058400" cy="3760891"/>
          </a:xfrm>
        </p:spPr>
        <p:txBody>
          <a:bodyPr>
            <a:normAutofit/>
          </a:bodyPr>
          <a:lstStyle/>
          <a:p>
            <a:pPr marL="0" indent="0">
              <a:buNone/>
            </a:pPr>
            <a:r>
              <a:rPr lang="en-US" sz="2800" dirty="0">
                <a:effectLst/>
                <a:ea typeface="Calibri" panose="020F0502020204030204" pitchFamily="34" charset="0"/>
                <a:cs typeface="Times New Roman" panose="02020603050405020304" pitchFamily="18" charset="0"/>
              </a:rPr>
              <a:t>To perform this predictive analysis of whether seismic activity relates to volcanic eruptions, clustering models will be built on the depth and magnitude of an earthquake while a multiple, linear regression model will be built on latitude and longitude.</a:t>
            </a:r>
          </a:p>
        </p:txBody>
      </p:sp>
    </p:spTree>
    <p:extLst>
      <p:ext uri="{BB962C8B-B14F-4D97-AF65-F5344CB8AC3E}">
        <p14:creationId xmlns:p14="http://schemas.microsoft.com/office/powerpoint/2010/main" val="399289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42D2-3DF0-44FE-8698-AE0F88701E1F}"/>
              </a:ext>
            </a:extLst>
          </p:cNvPr>
          <p:cNvSpPr>
            <a:spLocks noGrp="1"/>
          </p:cNvSpPr>
          <p:nvPr>
            <p:ph type="title"/>
          </p:nvPr>
        </p:nvSpPr>
        <p:spPr>
          <a:xfrm>
            <a:off x="1097280" y="286603"/>
            <a:ext cx="10058400" cy="1450757"/>
          </a:xfrm>
        </p:spPr>
        <p:txBody>
          <a:bodyPr anchor="b">
            <a:normAutofit/>
          </a:bodyPr>
          <a:lstStyle/>
          <a:p>
            <a:r>
              <a:rPr lang="en-US" i="1" dirty="0"/>
              <a:t>Results</a:t>
            </a:r>
          </a:p>
        </p:txBody>
      </p:sp>
      <p:sp>
        <p:nvSpPr>
          <p:cNvPr id="8" name="Text Placeholder 2">
            <a:extLst>
              <a:ext uri="{FF2B5EF4-FFF2-40B4-BE49-F238E27FC236}">
                <a16:creationId xmlns:a16="http://schemas.microsoft.com/office/drawing/2014/main" id="{CD030AB4-EE2D-4D8B-80B0-95B577D6900D}"/>
              </a:ext>
            </a:extLst>
          </p:cNvPr>
          <p:cNvSpPr>
            <a:spLocks noGrp="1"/>
          </p:cNvSpPr>
          <p:nvPr>
            <p:ph type="body" idx="1"/>
          </p:nvPr>
        </p:nvSpPr>
        <p:spPr>
          <a:xfrm>
            <a:off x="1097280" y="2057400"/>
            <a:ext cx="4639736" cy="736282"/>
          </a:xfrm>
        </p:spPr>
        <p:txBody>
          <a:bodyPr/>
          <a:lstStyle/>
          <a:p>
            <a:r>
              <a:rPr lang="en-US" dirty="0"/>
              <a:t>Depth of an Earthquake </a:t>
            </a:r>
          </a:p>
        </p:txBody>
      </p:sp>
      <p:pic>
        <p:nvPicPr>
          <p:cNvPr id="5" name="Content Placeholder 4" descr="Chart, scatter chart&#10;&#10;Description automatically generated">
            <a:extLst>
              <a:ext uri="{FF2B5EF4-FFF2-40B4-BE49-F238E27FC236}">
                <a16:creationId xmlns:a16="http://schemas.microsoft.com/office/drawing/2014/main" id="{FBBB8FA5-612D-4249-8247-748C5F6BFB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965187"/>
            <a:ext cx="4640262" cy="2896126"/>
          </a:xfrm>
        </p:spPr>
      </p:pic>
      <p:sp>
        <p:nvSpPr>
          <p:cNvPr id="14" name="Content Placeholder 5">
            <a:extLst>
              <a:ext uri="{FF2B5EF4-FFF2-40B4-BE49-F238E27FC236}">
                <a16:creationId xmlns:a16="http://schemas.microsoft.com/office/drawing/2014/main" id="{92D3C679-52F0-425F-831D-594ADE28AF05}"/>
              </a:ext>
            </a:extLst>
          </p:cNvPr>
          <p:cNvSpPr>
            <a:spLocks noGrp="1"/>
          </p:cNvSpPr>
          <p:nvPr>
            <p:ph sz="quarter" idx="4"/>
          </p:nvPr>
        </p:nvSpPr>
        <p:spPr>
          <a:xfrm>
            <a:off x="6515944" y="2425541"/>
            <a:ext cx="4639736" cy="2910821"/>
          </a:xfrm>
        </p:spPr>
        <p:txBody>
          <a:bodyPr>
            <a:normAutofit/>
          </a:bodyPr>
          <a:lstStyle/>
          <a:p>
            <a:pPr marL="0" indent="0">
              <a:buNone/>
            </a:pPr>
            <a:r>
              <a:rPr lang="en-US" sz="2000" dirty="0">
                <a:effectLst/>
                <a:ea typeface="Calibri" panose="020F0502020204030204" pitchFamily="34" charset="0"/>
              </a:rPr>
              <a:t>In the clustering model built, the depth of an earthquake will tend to flock to about 311 km to where the final resultant based off the question: does the depth from an earthquake relate to volcanic activity, can be drawn to a positive correlation between the two.</a:t>
            </a:r>
            <a:endParaRPr lang="en-US" sz="2000" dirty="0"/>
          </a:p>
        </p:txBody>
      </p:sp>
    </p:spTree>
    <p:extLst>
      <p:ext uri="{BB962C8B-B14F-4D97-AF65-F5344CB8AC3E}">
        <p14:creationId xmlns:p14="http://schemas.microsoft.com/office/powerpoint/2010/main" val="172698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86FF-6DF0-499F-9BDD-7DF38176A7E8}"/>
              </a:ext>
            </a:extLst>
          </p:cNvPr>
          <p:cNvSpPr>
            <a:spLocks noGrp="1"/>
          </p:cNvSpPr>
          <p:nvPr>
            <p:ph type="title"/>
          </p:nvPr>
        </p:nvSpPr>
        <p:spPr/>
        <p:txBody>
          <a:bodyPr/>
          <a:lstStyle/>
          <a:p>
            <a:r>
              <a:rPr lang="en-US" i="1" dirty="0"/>
              <a:t>Results cont.</a:t>
            </a:r>
          </a:p>
        </p:txBody>
      </p:sp>
      <p:sp>
        <p:nvSpPr>
          <p:cNvPr id="3" name="Text Placeholder 2">
            <a:extLst>
              <a:ext uri="{FF2B5EF4-FFF2-40B4-BE49-F238E27FC236}">
                <a16:creationId xmlns:a16="http://schemas.microsoft.com/office/drawing/2014/main" id="{31D90BBF-08AA-4F8B-A455-D8C37ED8F696}"/>
              </a:ext>
            </a:extLst>
          </p:cNvPr>
          <p:cNvSpPr>
            <a:spLocks noGrp="1"/>
          </p:cNvSpPr>
          <p:nvPr>
            <p:ph type="body" idx="1"/>
          </p:nvPr>
        </p:nvSpPr>
        <p:spPr/>
        <p:txBody>
          <a:bodyPr/>
          <a:lstStyle/>
          <a:p>
            <a:r>
              <a:rPr lang="en-US" dirty="0"/>
              <a:t>Magnitude of an Earthquake</a:t>
            </a:r>
          </a:p>
        </p:txBody>
      </p:sp>
      <p:pic>
        <p:nvPicPr>
          <p:cNvPr id="8" name="Content Placeholder 7" descr="Chart, scatter chart&#10;&#10;Description automatically generated">
            <a:extLst>
              <a:ext uri="{FF2B5EF4-FFF2-40B4-BE49-F238E27FC236}">
                <a16:creationId xmlns:a16="http://schemas.microsoft.com/office/drawing/2014/main" id="{A4F7043F-25F7-4183-BF16-3D6216543F4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965187"/>
            <a:ext cx="4640262" cy="2896126"/>
          </a:xfrm>
        </p:spPr>
      </p:pic>
      <p:sp>
        <p:nvSpPr>
          <p:cNvPr id="6" name="Content Placeholder 5">
            <a:extLst>
              <a:ext uri="{FF2B5EF4-FFF2-40B4-BE49-F238E27FC236}">
                <a16:creationId xmlns:a16="http://schemas.microsoft.com/office/drawing/2014/main" id="{228B96FF-79D4-4795-8BD8-AD10789B877B}"/>
              </a:ext>
            </a:extLst>
          </p:cNvPr>
          <p:cNvSpPr>
            <a:spLocks noGrp="1"/>
          </p:cNvSpPr>
          <p:nvPr>
            <p:ph sz="quarter" idx="4"/>
          </p:nvPr>
        </p:nvSpPr>
        <p:spPr>
          <a:xfrm>
            <a:off x="6515944" y="2425541"/>
            <a:ext cx="4639736" cy="2910821"/>
          </a:xfrm>
        </p:spPr>
        <p:txBody>
          <a:bodyPr>
            <a:normAutofit/>
          </a:bodyPr>
          <a:lstStyle/>
          <a:p>
            <a:pPr marL="0" indent="0">
              <a:buNone/>
            </a:pPr>
            <a:r>
              <a:rPr lang="en-US" sz="2000" dirty="0">
                <a:effectLst/>
                <a:ea typeface="Calibri" panose="020F0502020204030204" pitchFamily="34" charset="0"/>
                <a:cs typeface="Times New Roman" panose="02020603050405020304" pitchFamily="18" charset="0"/>
              </a:rPr>
              <a:t>In the clustering model built, the magnitude of an earthquake will tend to flock to about 4.6 on the Richter scale to where the final resultant based off the question: does the magnitude from an earthquake relate to volcanic activity, can be </a:t>
            </a:r>
            <a:r>
              <a:rPr lang="en-US" sz="2000">
                <a:effectLst/>
                <a:ea typeface="Calibri" panose="020F0502020204030204" pitchFamily="34" charset="0"/>
                <a:cs typeface="Times New Roman" panose="02020603050405020304" pitchFamily="18" charset="0"/>
              </a:rPr>
              <a:t>drawn to no </a:t>
            </a:r>
            <a:r>
              <a:rPr lang="en-US" sz="2000" dirty="0">
                <a:effectLst/>
                <a:ea typeface="Calibri" panose="020F0502020204030204" pitchFamily="34" charset="0"/>
                <a:cs typeface="Times New Roman" panose="02020603050405020304" pitchFamily="18" charset="0"/>
              </a:rPr>
              <a:t>correlation between the two.</a:t>
            </a:r>
          </a:p>
        </p:txBody>
      </p:sp>
    </p:spTree>
    <p:extLst>
      <p:ext uri="{BB962C8B-B14F-4D97-AF65-F5344CB8AC3E}">
        <p14:creationId xmlns:p14="http://schemas.microsoft.com/office/powerpoint/2010/main" val="20765775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{94563141-9579-4A5C-B695-B766837A89FF}tf56160789_win32</Template>
  <TotalTime>240</TotalTime>
  <Words>1066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Wingdings</vt:lpstr>
      <vt:lpstr>1_RetrospectVTI</vt:lpstr>
      <vt:lpstr>Quakes: A Predictive Analysis on Earthquakes near Mt. Fuji</vt:lpstr>
      <vt:lpstr>Abstract</vt:lpstr>
      <vt:lpstr>Background</vt:lpstr>
      <vt:lpstr>Background cont.</vt:lpstr>
      <vt:lpstr>Quakes</vt:lpstr>
      <vt:lpstr>Questions &amp; Hypotheses</vt:lpstr>
      <vt:lpstr>Methods</vt:lpstr>
      <vt:lpstr>Results</vt:lpstr>
      <vt:lpstr>Results cont.</vt:lpstr>
      <vt:lpstr>Results 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Quakes: A Predictive Analysis on Earthquakes near Mt. Fuji</dc:title>
  <dc:creator>Anissa Cuellar</dc:creator>
  <cp:lastModifiedBy>Anissa Cuellar</cp:lastModifiedBy>
  <cp:revision>19</cp:revision>
  <dcterms:created xsi:type="dcterms:W3CDTF">2021-05-15T22:07:13Z</dcterms:created>
  <dcterms:modified xsi:type="dcterms:W3CDTF">2021-05-16T02:11:11Z</dcterms:modified>
</cp:coreProperties>
</file>