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ixie One"/>
      <p:regular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font" Target="fonts/Nixie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a12a0dd5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a12a0dd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a12a0dd5f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a12a0dd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a12a0dd5f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a12a0dd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a12a0dd5f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a12a0dd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24172089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2417208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a12a0dd5f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a12a0dd5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89b53d510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89b53d51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b24172089_2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b2417208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75f6a05aa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75f6a05a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b2417208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b241720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75f6a05aa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75f6a05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89b53d510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89b53d5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a12a0dd5f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a12a0dd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Kickstarter Project</a:t>
            </a:r>
            <a:endParaRPr/>
          </a:p>
        </p:txBody>
      </p:sp>
      <p:sp>
        <p:nvSpPr>
          <p:cNvPr id="338" name="Google Shape;338;p11"/>
          <p:cNvSpPr txBox="1"/>
          <p:nvPr>
            <p:ph idx="4294967295" type="subTitle"/>
          </p:nvPr>
        </p:nvSpPr>
        <p:spPr>
          <a:xfrm>
            <a:off x="1719225" y="2912125"/>
            <a:ext cx="67212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Group 28 : Denise Mooren, Seeun Park, Steven Emmink, Sungmin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406" name="Google Shape;406;p20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for the Random Forest Classifier </a:t>
            </a:r>
            <a:endParaRPr/>
          </a:p>
        </p:txBody>
      </p:sp>
      <p:sp>
        <p:nvSpPr>
          <p:cNvPr id="407" name="Google Shape;407;p2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1"/>
          <p:cNvSpPr txBox="1"/>
          <p:nvPr>
            <p:ph type="title"/>
          </p:nvPr>
        </p:nvSpPr>
        <p:spPr>
          <a:xfrm>
            <a:off x="2476100" y="200925"/>
            <a:ext cx="59724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Hyperparameter tuning </a:t>
            </a:r>
            <a:r>
              <a:rPr lang="en" sz="3600"/>
              <a:t> </a:t>
            </a:r>
            <a:endParaRPr sz="3600"/>
          </a:p>
        </p:txBody>
      </p:sp>
      <p:sp>
        <p:nvSpPr>
          <p:cNvPr id="413" name="Google Shape;413;p21"/>
          <p:cNvSpPr txBox="1"/>
          <p:nvPr>
            <p:ph idx="1" type="body"/>
          </p:nvPr>
        </p:nvSpPr>
        <p:spPr>
          <a:xfrm>
            <a:off x="1667625" y="732825"/>
            <a:ext cx="56826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Hyperparameters used: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{ 'bootstrap': [True],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'max_depth': [10, 20, 30, 40, 50, 60, 70, 80, 90, 100, None],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'max_features': ['auto', 'log2', None], 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'min_samples_leaf': [1,2,4],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'min_samples_split': [2, 5, 10], 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'n_estimators': [200, 400, 600, 800, 1000, 1200, 1400, 1600, 1800, 2000] }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Initially used </a:t>
            </a:r>
            <a:r>
              <a:rPr lang="en"/>
              <a:t>RandomizedSearchCV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Performed 6 different random searches with </a:t>
            </a:r>
            <a:r>
              <a:rPr lang="en"/>
              <a:t>3 folds </a:t>
            </a:r>
            <a:r>
              <a:rPr lang="en"/>
              <a:t>CV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With the results from the random searches performed a more directed grid search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Best values: </a:t>
            </a:r>
            <a:r>
              <a:rPr lang="en" sz="1150">
                <a:solidFill>
                  <a:srgbClr val="FFFFFF"/>
                </a:solidFill>
              </a:rPr>
              <a:t>(max_depth=20, min_samples_leaf=4, min_samples_split=3,   n_estimators=400)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sp>
        <p:nvSpPr>
          <p:cNvPr id="420" name="Google Shape;420;p22"/>
          <p:cNvSpPr txBox="1"/>
          <p:nvPr>
            <p:ph idx="1" type="subTitle"/>
          </p:nvPr>
        </p:nvSpPr>
        <p:spPr>
          <a:xfrm>
            <a:off x="2743200" y="28411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models and feature importances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>
            <p:ph type="title"/>
          </p:nvPr>
        </p:nvSpPr>
        <p:spPr>
          <a:xfrm>
            <a:off x="2090850" y="699700"/>
            <a:ext cx="6695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features</a:t>
            </a:r>
            <a:endParaRPr/>
          </a:p>
        </p:txBody>
      </p:sp>
      <p:sp>
        <p:nvSpPr>
          <p:cNvPr id="427" name="Google Shape;427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Google Shape;4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237" y="2736200"/>
            <a:ext cx="4427038" cy="22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5" y="2736200"/>
            <a:ext cx="4345499" cy="22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3100" y="1954600"/>
            <a:ext cx="50577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>
            <p:ph type="title"/>
          </p:nvPr>
        </p:nvSpPr>
        <p:spPr>
          <a:xfrm>
            <a:off x="2090850" y="699700"/>
            <a:ext cx="6695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features</a:t>
            </a:r>
            <a:endParaRPr/>
          </a:p>
        </p:txBody>
      </p:sp>
      <p:sp>
        <p:nvSpPr>
          <p:cNvPr id="436" name="Google Shape;436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2736200"/>
            <a:ext cx="4345499" cy="22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250" y="2736200"/>
            <a:ext cx="4427050" cy="22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3113" y="1969163"/>
            <a:ext cx="5057774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445" name="Google Shape;445;p2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assigned Naive Bayes Model with Random Forest </a:t>
            </a:r>
            <a:endParaRPr/>
          </a:p>
        </p:txBody>
      </p:sp>
      <p:sp>
        <p:nvSpPr>
          <p:cNvPr id="446" name="Google Shape;446;p2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>
            <p:ph type="title"/>
          </p:nvPr>
        </p:nvSpPr>
        <p:spPr>
          <a:xfrm>
            <a:off x="1732700" y="821200"/>
            <a:ext cx="69168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Naive Bayes Pros + Cons</a:t>
            </a:r>
            <a:endParaRPr sz="3300"/>
          </a:p>
        </p:txBody>
      </p:sp>
      <p:sp>
        <p:nvSpPr>
          <p:cNvPr id="452" name="Google Shape;45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846400" y="1762650"/>
            <a:ext cx="3657900" cy="281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4586150" y="1762649"/>
            <a:ext cx="3657900" cy="281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fmla="val 538138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 rot="5400000">
            <a:off x="3550650" y="2042250"/>
            <a:ext cx="2102100" cy="2195100"/>
          </a:xfrm>
          <a:prstGeom prst="pie">
            <a:avLst>
              <a:gd fmla="val 10788866" name="adj1"/>
              <a:gd fmla="val 2158091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3740356" y="2981520"/>
            <a:ext cx="717039" cy="3759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NB</a:t>
            </a:r>
          </a:p>
        </p:txBody>
      </p:sp>
      <p:sp>
        <p:nvSpPr>
          <p:cNvPr id="458" name="Google Shape;458;p26"/>
          <p:cNvSpPr/>
          <p:nvPr/>
        </p:nvSpPr>
        <p:spPr>
          <a:xfrm>
            <a:off x="4683328" y="2981524"/>
            <a:ext cx="717039" cy="3759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NB</a:t>
            </a:r>
          </a:p>
        </p:txBody>
      </p:sp>
      <p:sp>
        <p:nvSpPr>
          <p:cNvPr id="459" name="Google Shape;459;p26"/>
          <p:cNvSpPr txBox="1"/>
          <p:nvPr/>
        </p:nvSpPr>
        <p:spPr>
          <a:xfrm>
            <a:off x="5552100" y="1767600"/>
            <a:ext cx="26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846400" y="2167800"/>
            <a:ext cx="3000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Gaussian NB = continuous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Categorical NB = categorical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Performs exceptionally well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with categorical data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5699250" y="2167800"/>
            <a:ext cx="2544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Performance for numerical data is not the best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NB is a poor estimator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Don’t have too much faith in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predict_proba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62" name="Google Shape;4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4302925"/>
            <a:ext cx="3243735" cy="1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150" y="4122279"/>
            <a:ext cx="3000300" cy="18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88" y="3083325"/>
            <a:ext cx="7467224" cy="800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113" y="1894350"/>
            <a:ext cx="7397767" cy="9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7"/>
          <p:cNvSpPr txBox="1"/>
          <p:nvPr>
            <p:ph idx="4294967295" type="title"/>
          </p:nvPr>
        </p:nvSpPr>
        <p:spPr>
          <a:xfrm>
            <a:off x="1732700" y="821200"/>
            <a:ext cx="6916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Naive Bayes VS Random Forest</a:t>
            </a:r>
            <a:endParaRPr sz="3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28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78" name="Google Shape;478;p28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features</a:t>
            </a:r>
            <a:endParaRPr/>
          </a:p>
        </p:txBody>
      </p:sp>
      <p:sp>
        <p:nvSpPr>
          <p:cNvPr id="344" name="Google Shape;344;p1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5" name="Google Shape;345;p12"/>
          <p:cNvSpPr txBox="1"/>
          <p:nvPr>
            <p:ph idx="1" type="subTitle"/>
          </p:nvPr>
        </p:nvSpPr>
        <p:spPr>
          <a:xfrm>
            <a:off x="2743200" y="2772675"/>
            <a:ext cx="56961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derived from other columns in the dataset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/>
          <p:nvPr/>
        </p:nvSpPr>
        <p:spPr>
          <a:xfrm>
            <a:off x="3271650" y="1702250"/>
            <a:ext cx="2600700" cy="2067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goal_in_USD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Muli"/>
              <a:buChar char="-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Derived from columns ‘fx_rate’ and ‘goal’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Muli"/>
              <a:buChar char="-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Goal in USD dollars in floats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1" name="Google Shape;351;p13"/>
          <p:cNvSpPr txBox="1"/>
          <p:nvPr>
            <p:ph idx="4294967295" type="title"/>
          </p:nvPr>
        </p:nvSpPr>
        <p:spPr>
          <a:xfrm>
            <a:off x="2273850" y="689875"/>
            <a:ext cx="4596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Features </a:t>
            </a: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72500" y="1444100"/>
            <a:ext cx="3044100" cy="25842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reached_deadline </a:t>
            </a:r>
            <a:endParaRPr b="1" sz="11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Muli"/>
              <a:buChar char="-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Derived from columns ‘created_at’ and ‘deadline’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Muli"/>
              <a:buChar char="-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Value is 1 (true) if the deadline was reached on time 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Muli"/>
              <a:buChar char="-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Value is 0 (false) if deadline was not met 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3" name="Google Shape;353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6027400" y="1444100"/>
            <a:ext cx="3044100" cy="25842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1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cVSl_full_days</a:t>
            </a:r>
            <a:endParaRPr sz="11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Muli"/>
              <a:buChar char="-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Derived from columns ‘created_at’ and ‘launched_at’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100"/>
              <a:buFont typeface="Muli"/>
              <a:buChar char="-"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Number of days between created and launched date in integers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0" name="Google Shape;3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657" y="152400"/>
            <a:ext cx="562821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4"/>
          <p:cNvSpPr/>
          <p:nvPr/>
        </p:nvSpPr>
        <p:spPr>
          <a:xfrm>
            <a:off x="3959200" y="2143850"/>
            <a:ext cx="665700" cy="20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3959200" y="2840850"/>
            <a:ext cx="665700" cy="20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 txBox="1"/>
          <p:nvPr/>
        </p:nvSpPr>
        <p:spPr>
          <a:xfrm>
            <a:off x="146900" y="2217750"/>
            <a:ext cx="310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Heatmap of 15 most correlated features on ‘fundedInt’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15"/>
          <p:cNvSpPr txBox="1"/>
          <p:nvPr>
            <p:ph idx="4294967295" type="title"/>
          </p:nvPr>
        </p:nvSpPr>
        <p:spPr>
          <a:xfrm>
            <a:off x="1886500" y="403125"/>
            <a:ext cx="6949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Plots of Derived Features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goal_in_USD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370" name="Google Shape;3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787" y="1048425"/>
            <a:ext cx="4852425" cy="38152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5"/>
          <p:cNvSpPr txBox="1"/>
          <p:nvPr/>
        </p:nvSpPr>
        <p:spPr>
          <a:xfrm>
            <a:off x="3656650" y="2114450"/>
            <a:ext cx="25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16"/>
          <p:cNvSpPr txBox="1"/>
          <p:nvPr>
            <p:ph idx="4294967295" type="title"/>
          </p:nvPr>
        </p:nvSpPr>
        <p:spPr>
          <a:xfrm>
            <a:off x="1886500" y="403125"/>
            <a:ext cx="6949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Plots of Derived Features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cVSl_full_days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378" name="Google Shape;3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812" y="1048425"/>
            <a:ext cx="4804376" cy="38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/>
          <p:nvPr>
            <p:ph type="ctrTitle"/>
          </p:nvPr>
        </p:nvSpPr>
        <p:spPr>
          <a:xfrm>
            <a:off x="2703025" y="1936675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384" name="Google Shape;384;p1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5" name="Google Shape;385;p17"/>
          <p:cNvSpPr txBox="1"/>
          <p:nvPr>
            <p:ph idx="1" type="subTitle"/>
          </p:nvPr>
        </p:nvSpPr>
        <p:spPr>
          <a:xfrm>
            <a:off x="2764800" y="303195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choices, feature selection, and cross validation scheme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"/>
          <p:cNvSpPr txBox="1"/>
          <p:nvPr>
            <p:ph type="title"/>
          </p:nvPr>
        </p:nvSpPr>
        <p:spPr>
          <a:xfrm>
            <a:off x="2099850" y="103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391" name="Google Shape;391;p18"/>
          <p:cNvSpPr txBox="1"/>
          <p:nvPr>
            <p:ph idx="1" type="body"/>
          </p:nvPr>
        </p:nvSpPr>
        <p:spPr>
          <a:xfrm>
            <a:off x="2059425" y="1742800"/>
            <a:ext cx="49443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Good at handling categorical and numerical data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Less sensitive to overfitting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Features of importance were one hot encoded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‘name’, ‘blurb’, ‘location’ and URL features excluded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Used SelectFromModel to select most important features for training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20 features selected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 txBox="1"/>
          <p:nvPr>
            <p:ph type="title"/>
          </p:nvPr>
        </p:nvSpPr>
        <p:spPr>
          <a:xfrm>
            <a:off x="1782925" y="1424175"/>
            <a:ext cx="6695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Scheme </a:t>
            </a:r>
            <a:endParaRPr/>
          </a:p>
        </p:txBody>
      </p:sp>
      <p:sp>
        <p:nvSpPr>
          <p:cNvPr id="398" name="Google Shape;398;p19"/>
          <p:cNvSpPr txBox="1"/>
          <p:nvPr>
            <p:ph idx="1" type="body"/>
          </p:nvPr>
        </p:nvSpPr>
        <p:spPr>
          <a:xfrm>
            <a:off x="3530875" y="2451225"/>
            <a:ext cx="39735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Tried several numbers of folds (2 - 10)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The most optimum number of folds RF: 6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525" y="2069475"/>
            <a:ext cx="2429425" cy="24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