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4" r:id="rId4"/>
    <p:sldId id="275" r:id="rId5"/>
    <p:sldId id="276" r:id="rId6"/>
    <p:sldId id="278" r:id="rId7"/>
    <p:sldId id="277" r:id="rId8"/>
    <p:sldId id="260" r:id="rId9"/>
  </p:sldIdLst>
  <p:sldSz cx="12192000" cy="6858000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700" y="1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Булгакова Виктория Анатольевна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52566" y="2007116"/>
            <a:ext cx="4809370" cy="15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Информация </a:t>
            </a:r>
            <a:r>
              <a:rPr lang="ru-RU" sz="2000" dirty="0"/>
              <a:t>представлена в виде двух файлов формата </a:t>
            </a:r>
            <a:r>
              <a:rPr lang="ru-RU" sz="2000" dirty="0" err="1"/>
              <a:t>excel</a:t>
            </a:r>
            <a:r>
              <a:rPr lang="ru-RU" sz="2000" dirty="0"/>
              <a:t>: X_bp.xlsx (характеристики </a:t>
            </a:r>
            <a:r>
              <a:rPr lang="ru-RU" sz="2000" dirty="0" err="1"/>
              <a:t>базальтопластика</a:t>
            </a:r>
            <a:r>
              <a:rPr lang="ru-RU" sz="2000" dirty="0"/>
              <a:t>) и     X_nup.xlsx (характеристики нашивки из углепластика).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Для работы указанные </a:t>
            </a:r>
            <a:r>
              <a:rPr lang="ru-RU" sz="2000" dirty="0" err="1"/>
              <a:t>датасеты</a:t>
            </a:r>
            <a:r>
              <a:rPr lang="ru-RU" sz="2000" dirty="0"/>
              <a:t> объединены </a:t>
            </a:r>
            <a:r>
              <a:rPr lang="ru-RU" sz="2000" dirty="0" smtClean="0"/>
              <a:t>методом пересечения </a:t>
            </a:r>
            <a:r>
              <a:rPr lang="ru-RU" sz="2000" dirty="0"/>
              <a:t>множеств, через функцию </a:t>
            </a:r>
            <a:r>
              <a:rPr lang="ru-RU" sz="2000" dirty="0" err="1"/>
              <a:t>merge</a:t>
            </a:r>
            <a:r>
              <a:rPr lang="ru-RU" sz="2000" dirty="0"/>
              <a:t>() по индексу с типом объединения </a:t>
            </a:r>
            <a:r>
              <a:rPr lang="ru-RU" sz="2000" dirty="0" smtClean="0"/>
              <a:t>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столбец "</a:t>
            </a:r>
            <a:r>
              <a:rPr lang="ru-RU" sz="2000" dirty="0" err="1"/>
              <a:t>Unnamed</a:t>
            </a:r>
            <a:r>
              <a:rPr lang="ru-RU" sz="2000" dirty="0"/>
              <a:t>" неинформативен, </a:t>
            </a:r>
            <a:r>
              <a:rPr lang="ru-RU" sz="2000" dirty="0" smtClean="0"/>
              <a:t>был удален</a:t>
            </a:r>
            <a:endParaRPr lang="ru-RU" sz="2000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0" y="1270859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158953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данные для анализа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45" y="1821352"/>
            <a:ext cx="4286848" cy="371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45" y="2546555"/>
            <a:ext cx="63842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352565" y="2007116"/>
            <a:ext cx="8168283" cy="45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Для удобства переименованы были колонки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Данные проверены на наличие пропусков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Значения колонки «Угол нашивки» заменены на значения 0 и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Построим матрицы диаграмм рассеяния (попарные графики рассеяния точек</a:t>
            </a:r>
            <a:r>
              <a:rPr lang="ru-RU" sz="2000" dirty="0" smtClean="0"/>
              <a:t>),которые не показали какой либо зависимости между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Для каждого признака построены гистограммы и ящик с усами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Наблюдается в основном нормальное распределение у признаков, кроме "Шага нашивки", и у "Угла нашивки".</a:t>
            </a:r>
            <a:endParaRPr lang="ru-RU" sz="2000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5456903" y="1333690"/>
            <a:ext cx="6203462" cy="49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497" y="972069"/>
            <a:ext cx="3033258" cy="17411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239" y="2876841"/>
            <a:ext cx="3341905" cy="35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3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9" y="2018700"/>
            <a:ext cx="4239378" cy="45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Построена корреляционная матрица, которая показала практически </a:t>
            </a:r>
            <a:r>
              <a:rPr lang="ru-RU" sz="2000" dirty="0"/>
              <a:t>отсутствие зависимостей. </a:t>
            </a:r>
            <a:endParaRPr lang="ru-RU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Заменены выбросы на среднее значение</a:t>
            </a:r>
            <a:endParaRPr lang="ru-RU" sz="20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5456903" y="1333690"/>
            <a:ext cx="6203462" cy="49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2914225" y="469293"/>
            <a:ext cx="4089053" cy="666000"/>
            <a:chOff x="1171258" y="3499669"/>
            <a:chExt cx="4924742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171258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  <a:p>
              <a:pPr algn="ctr"/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24" y="1335000"/>
            <a:ext cx="4193171" cy="29395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2" y="4298932"/>
            <a:ext cx="4390614" cy="213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9" y="2018700"/>
            <a:ext cx="4239378" cy="451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Преобразовали данные к значениям от 0 до 1 при помощи </a:t>
            </a:r>
            <a:r>
              <a:rPr lang="en-US" sz="2000" dirty="0" err="1"/>
              <a:t>MinMaxScaler</a:t>
            </a:r>
            <a:endParaRPr lang="ru-RU" sz="2000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5456903" y="1333690"/>
            <a:ext cx="6203462" cy="49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18" y="1600643"/>
            <a:ext cx="4732311" cy="34668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2" y="3115610"/>
            <a:ext cx="6110400" cy="35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9" y="2018700"/>
            <a:ext cx="4239378" cy="257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r>
              <a:rPr lang="ru-RU" dirty="0"/>
              <a:t>Разработка и обучение моделей машинного </a:t>
            </a:r>
            <a:r>
              <a:rPr lang="ru-RU" dirty="0" smtClean="0"/>
              <a:t>обучения осуществлялась для </a:t>
            </a:r>
            <a:r>
              <a:rPr lang="ru-RU" dirty="0"/>
              <a:t>двух выходных параметров</a:t>
            </a:r>
            <a:r>
              <a:rPr lang="ru-RU" b="1" dirty="0"/>
              <a:t>: </a:t>
            </a:r>
            <a:r>
              <a:rPr lang="ru-RU" dirty="0"/>
              <a:t>«Прочность при растяжении» и «Модуль упругости при растяжении». Для решения применим </a:t>
            </a:r>
            <a:r>
              <a:rPr lang="ru-RU" dirty="0"/>
              <a:t>методы: Линейная регрессия, Случайный </a:t>
            </a:r>
            <a:r>
              <a:rPr lang="ru-RU" dirty="0"/>
              <a:t>лес, </a:t>
            </a:r>
            <a:r>
              <a:rPr lang="ru-RU" dirty="0"/>
              <a:t>К-ближайших </a:t>
            </a:r>
            <a:r>
              <a:rPr lang="ru-RU" dirty="0"/>
              <a:t>соседей, Дерево решений, Алгоритм </a:t>
            </a:r>
            <a:r>
              <a:rPr lang="en-US" dirty="0" err="1"/>
              <a:t>AdaBoost</a:t>
            </a:r>
            <a:r>
              <a:rPr lang="ru-RU" dirty="0"/>
              <a:t> и применили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LightGBM</a:t>
            </a:r>
            <a:endParaRPr lang="ru-RU" dirty="0"/>
          </a:p>
          <a:p>
            <a:r>
              <a:rPr lang="ru-RU" dirty="0"/>
              <a:t>Разделение   данных на обучающую и тестовую выборки, в соотношении семьдесят на тридцать процентов. </a:t>
            </a:r>
            <a:endParaRPr lang="ru-RU" dirty="0" smtClean="0"/>
          </a:p>
          <a:p>
            <a:r>
              <a:rPr lang="ru-RU" dirty="0" smtClean="0"/>
              <a:t>Подобраны лучшие </a:t>
            </a:r>
            <a:r>
              <a:rPr lang="ru-RU" dirty="0" err="1" smtClean="0"/>
              <a:t>гиперпараметры</a:t>
            </a:r>
            <a:r>
              <a:rPr lang="ru-RU" dirty="0" smtClean="0"/>
              <a:t> при помощи </a:t>
            </a:r>
            <a:r>
              <a:rPr lang="en-US" dirty="0" err="1"/>
              <a:t>GridSearchCV</a:t>
            </a:r>
            <a:endParaRPr lang="ru-RU" dirty="0" smtClean="0"/>
          </a:p>
          <a:p>
            <a:r>
              <a:rPr lang="ru-RU" dirty="0" smtClean="0"/>
              <a:t>Полученные результаты неудовлетворительные</a:t>
            </a:r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5456903" y="1333690"/>
            <a:ext cx="6203462" cy="49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53" y="1353788"/>
            <a:ext cx="5516934" cy="28304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52" y="4421661"/>
            <a:ext cx="5367564" cy="19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273629" y="1379409"/>
            <a:ext cx="6490784" cy="180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r>
              <a:rPr lang="ru-RU" dirty="0"/>
              <a:t> </a:t>
            </a:r>
            <a:r>
              <a:rPr lang="ru-RU" dirty="0" smtClean="0"/>
              <a:t>- Создаем </a:t>
            </a:r>
            <a:r>
              <a:rPr lang="ru-RU" dirty="0"/>
              <a:t>модель нейронной сетки с несколькими </a:t>
            </a:r>
            <a:r>
              <a:rPr lang="ru-RU" dirty="0" smtClean="0"/>
              <a:t>слоями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Используя </a:t>
            </a:r>
            <a:r>
              <a:rPr lang="ru-RU" dirty="0"/>
              <a:t>метод </a:t>
            </a:r>
            <a:r>
              <a:rPr lang="ru-RU" dirty="0" err="1"/>
              <a:t>compile</a:t>
            </a:r>
            <a:r>
              <a:rPr lang="ru-RU" dirty="0"/>
              <a:t>() </a:t>
            </a:r>
            <a:r>
              <a:rPr lang="ru-RU" dirty="0" smtClean="0"/>
              <a:t>связали </a:t>
            </a:r>
            <a:r>
              <a:rPr lang="ru-RU" dirty="0"/>
              <a:t>модель созданную с оптимизатором, функцией </a:t>
            </a:r>
            <a:r>
              <a:rPr lang="ru-RU" dirty="0" smtClean="0"/>
              <a:t>потерь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Обучили модель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Построили график ошибок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Построили график предсказанных значений</a:t>
            </a:r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6105832" y="1333690"/>
            <a:ext cx="658581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5456903" y="1333690"/>
            <a:ext cx="6203462" cy="499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/>
          <p:cNvPicPr/>
          <p:nvPr/>
        </p:nvPicPr>
        <p:blipFill>
          <a:blip r:embed="rId2"/>
          <a:stretch>
            <a:fillRect/>
          </a:stretch>
        </p:blipFill>
        <p:spPr>
          <a:xfrm>
            <a:off x="7003278" y="1444830"/>
            <a:ext cx="4657087" cy="45823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7" y="3185652"/>
            <a:ext cx="2557443" cy="1199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425" y="2896768"/>
            <a:ext cx="3298307" cy="1777304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5"/>
          <a:stretch>
            <a:fillRect/>
          </a:stretch>
        </p:blipFill>
        <p:spPr>
          <a:xfrm>
            <a:off x="476643" y="4925490"/>
            <a:ext cx="6287770" cy="1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272</Words>
  <Application>Microsoft Office PowerPoint</Application>
  <PresentationFormat>Широкоэкранный</PresentationFormat>
  <Paragraphs>35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Noto Sans Symbols</vt:lpstr>
      <vt:lpstr>ALS Sector Bold</vt:lpstr>
      <vt:lpstr>ALS Sector Regular</vt:lpstr>
      <vt:lpstr>Montserrat</vt:lpstr>
      <vt:lpstr>Open Sans</vt:lpstr>
      <vt:lpstr>Arial</vt:lpstr>
      <vt:lpstr>Roboto Black</vt:lpstr>
      <vt:lpstr>If,kjyVUNE_28012021</vt:lpstr>
      <vt:lpstr>Название презентации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admin</cp:lastModifiedBy>
  <cp:revision>101</cp:revision>
  <dcterms:created xsi:type="dcterms:W3CDTF">2021-02-24T09:03:25Z</dcterms:created>
  <dcterms:modified xsi:type="dcterms:W3CDTF">2023-04-25T20:27:49Z</dcterms:modified>
</cp:coreProperties>
</file>