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italic.fntdata"/><Relationship Id="rId14" Type="http://schemas.openxmlformats.org/officeDocument/2006/relationships/slide" Target="slides/slide9.xml"/><Relationship Id="rId36" Type="http://schemas.openxmlformats.org/officeDocument/2006/relationships/font" Target="fonts/RobotoMon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Mon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0ef7c5bfe_0_319: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65" name="Google Shape;65;g2d0ef7c5bfe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6a2d630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6a2d630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0ef7c5bfe_0_412: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36" name="Google Shape;136;g2d0ef7c5bfe_0_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0ef7c5bfe_0_45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42" name="Google Shape;142;g2d0ef7c5bfe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6a2d630e6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d6a2d630e6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6a2d630e6_0_4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53" name="Google Shape;153;g2d6a2d630e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6a2d630e6_0_72: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59" name="Google Shape;159;g2d6a2d630e6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0ef7c5bfe_0_46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65" name="Google Shape;165;g2d0ef7c5bfe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6a2d630e6_0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d6a2d630e6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6a2d630e6_0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d6a2d630e6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6a2d630e6_0_1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6a2d630e6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0ef7c5bfe_0_370: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75" name="Google Shape;75;g2d0ef7c5bfe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6a2d630e6_0_9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87" name="Google Shape;187;g2d6a2d630e6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6a2d630e6_0_1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d6a2d630e6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6a2d630e6_0_10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98" name="Google Shape;198;g2d6a2d630e6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6a2d630e6_0_111: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204" name="Google Shape;204;g2d6a2d630e6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6a2d630e6_0_1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d6a2d630e6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6a2d630e6_0_1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d6a2d630e6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6a2d630e6_0_1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d6a2d630e6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6a2d630e6_0_1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d6a2d630e6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6a2d630e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6a2d630e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6a2d630e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6a2d630e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10628c326_2_1: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83" name="Google Shape;83;g2d10628c326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10628c326_0_25: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89" name="Google Shape;89;g2d10628c32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6a2d630e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6a2d630e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ef7c5bfe_0_1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d0ef7c5bfe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6a2d630e6_0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d6a2d630e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0ef7c5bfe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d0ef7c5bf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6a2d630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6a2d630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9" name="Google Shape;59;p1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kaggle.com/datasets/thedevastator/discovering-new-york-city-through-airbnb-user-r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534450" y="892500"/>
            <a:ext cx="8075100" cy="1471500"/>
          </a:xfrm>
          <a:prstGeom prst="rect">
            <a:avLst/>
          </a:prstGeom>
          <a:noFill/>
          <a:ln>
            <a:noFill/>
          </a:ln>
        </p:spPr>
        <p:txBody>
          <a:bodyPr anchorCtr="0" anchor="t" bIns="0" lIns="0" spcFirstLastPara="1" rIns="0" wrap="square" tIns="16825">
            <a:spAutoFit/>
          </a:bodyPr>
          <a:lstStyle/>
          <a:p>
            <a:pPr indent="0" lvl="0" marL="12700" rtl="0" algn="l">
              <a:lnSpc>
                <a:spcPct val="118727"/>
              </a:lnSpc>
              <a:spcBef>
                <a:spcPts val="0"/>
              </a:spcBef>
              <a:spcAft>
                <a:spcPts val="0"/>
              </a:spcAft>
              <a:buClr>
                <a:schemeClr val="dk1"/>
              </a:buClr>
              <a:buSzPts val="1100"/>
              <a:buFont typeface="Arial"/>
              <a:buNone/>
            </a:pPr>
            <a:r>
              <a:rPr b="1" lang="en">
                <a:solidFill>
                  <a:srgbClr val="1B1C20"/>
                </a:solidFill>
                <a:latin typeface="Verdana"/>
                <a:ea typeface="Verdana"/>
                <a:cs typeface="Verdana"/>
                <a:sym typeface="Verdana"/>
              </a:rPr>
              <a:t>Comprehensive NLP Analysis of Airbnb Reviews for Improved Decision-Making</a:t>
            </a:r>
            <a:endParaRPr b="1">
              <a:solidFill>
                <a:srgbClr val="1B1C20"/>
              </a:solidFill>
              <a:latin typeface="Verdana"/>
              <a:ea typeface="Verdana"/>
              <a:cs typeface="Verdana"/>
              <a:sym typeface="Verdana"/>
            </a:endParaRPr>
          </a:p>
          <a:p>
            <a:pPr indent="0" lvl="0" marL="12700" marR="0" rtl="0" algn="l">
              <a:lnSpc>
                <a:spcPct val="118727"/>
              </a:lnSpc>
              <a:spcBef>
                <a:spcPts val="0"/>
              </a:spcBef>
              <a:spcAft>
                <a:spcPts val="0"/>
              </a:spcAft>
              <a:buNone/>
            </a:pPr>
            <a:r>
              <a:t/>
            </a:r>
            <a:endParaRPr b="1">
              <a:solidFill>
                <a:srgbClr val="1B1C20"/>
              </a:solidFill>
              <a:latin typeface="Verdana"/>
              <a:ea typeface="Verdana"/>
              <a:cs typeface="Verdana"/>
              <a:sym typeface="Verdana"/>
            </a:endParaRPr>
          </a:p>
        </p:txBody>
      </p:sp>
      <p:sp>
        <p:nvSpPr>
          <p:cNvPr id="68" name="Google Shape;68;p15"/>
          <p:cNvSpPr txBox="1"/>
          <p:nvPr/>
        </p:nvSpPr>
        <p:spPr>
          <a:xfrm>
            <a:off x="689125" y="2768850"/>
            <a:ext cx="3818700" cy="1387500"/>
          </a:xfrm>
          <a:prstGeom prst="rect">
            <a:avLst/>
          </a:prstGeom>
          <a:noFill/>
          <a:ln>
            <a:noFill/>
          </a:ln>
        </p:spPr>
        <p:txBody>
          <a:bodyPr anchorCtr="0" anchor="t" bIns="0" lIns="0" spcFirstLastPara="1" rIns="0" wrap="square" tIns="43500">
            <a:spAutoFit/>
          </a:bodyPr>
          <a:lstStyle/>
          <a:p>
            <a:pPr indent="0" lvl="0" marL="12700" rtl="0" algn="l">
              <a:lnSpc>
                <a:spcPct val="100000"/>
              </a:lnSpc>
              <a:spcBef>
                <a:spcPts val="0"/>
              </a:spcBef>
              <a:spcAft>
                <a:spcPts val="0"/>
              </a:spcAft>
              <a:buNone/>
            </a:pPr>
            <a:r>
              <a:rPr b="1" lang="en" sz="1600">
                <a:solidFill>
                  <a:srgbClr val="1B1C20"/>
                </a:solidFill>
                <a:latin typeface="Verdana"/>
                <a:ea typeface="Verdana"/>
                <a:cs typeface="Verdana"/>
                <a:sym typeface="Verdana"/>
              </a:rPr>
              <a:t>Team Members:</a:t>
            </a:r>
            <a:endParaRPr sz="1600">
              <a:solidFill>
                <a:srgbClr val="1B1C20"/>
              </a:solidFill>
              <a:latin typeface="Verdana"/>
              <a:ea typeface="Verdana"/>
              <a:cs typeface="Verdana"/>
              <a:sym typeface="Verdana"/>
            </a:endParaRPr>
          </a:p>
          <a:p>
            <a:pPr indent="0" lvl="0" marL="0" marR="0" rtl="0" algn="l">
              <a:lnSpc>
                <a:spcPct val="115199"/>
              </a:lnSpc>
              <a:spcBef>
                <a:spcPts val="0"/>
              </a:spcBef>
              <a:spcAft>
                <a:spcPts val="0"/>
              </a:spcAft>
              <a:buNone/>
            </a:pPr>
            <a:r>
              <a:rPr lang="en" sz="1600">
                <a:solidFill>
                  <a:srgbClr val="1B1C20"/>
                </a:solidFill>
                <a:latin typeface="Verdana"/>
                <a:ea typeface="Verdana"/>
                <a:cs typeface="Verdana"/>
                <a:sym typeface="Verdana"/>
              </a:rPr>
              <a:t>Kusum Sai Chowdary Sannapaneni </a:t>
            </a:r>
            <a:endParaRPr sz="1600">
              <a:solidFill>
                <a:srgbClr val="1B1C20"/>
              </a:solidFill>
              <a:latin typeface="Verdana"/>
              <a:ea typeface="Verdana"/>
              <a:cs typeface="Verdana"/>
              <a:sym typeface="Verdana"/>
            </a:endParaRPr>
          </a:p>
          <a:p>
            <a:pPr indent="0" lvl="0" marL="12700" rtl="0" algn="l">
              <a:lnSpc>
                <a:spcPct val="115199"/>
              </a:lnSpc>
              <a:spcBef>
                <a:spcPts val="0"/>
              </a:spcBef>
              <a:spcAft>
                <a:spcPts val="0"/>
              </a:spcAft>
              <a:buClr>
                <a:schemeClr val="dk1"/>
              </a:buClr>
              <a:buFont typeface="Arial"/>
              <a:buNone/>
            </a:pPr>
            <a:r>
              <a:rPr lang="en" sz="1600">
                <a:solidFill>
                  <a:srgbClr val="1B1C20"/>
                </a:solidFill>
                <a:latin typeface="Verdana"/>
                <a:ea typeface="Verdana"/>
                <a:cs typeface="Verdana"/>
                <a:sym typeface="Verdana"/>
              </a:rPr>
              <a:t>Vishal Bakshi</a:t>
            </a:r>
            <a:endParaRPr sz="1600">
              <a:solidFill>
                <a:srgbClr val="1B1C20"/>
              </a:solidFill>
              <a:latin typeface="Verdana"/>
              <a:ea typeface="Verdana"/>
              <a:cs typeface="Verdana"/>
              <a:sym typeface="Verdana"/>
            </a:endParaRPr>
          </a:p>
          <a:p>
            <a:pPr indent="0" lvl="0" marL="12700" marR="0" rtl="0" algn="l">
              <a:lnSpc>
                <a:spcPct val="115199"/>
              </a:lnSpc>
              <a:spcBef>
                <a:spcPts val="0"/>
              </a:spcBef>
              <a:spcAft>
                <a:spcPts val="0"/>
              </a:spcAft>
              <a:buNone/>
            </a:pPr>
            <a:r>
              <a:t/>
            </a:r>
            <a:endParaRPr sz="1600">
              <a:latin typeface="Verdana"/>
              <a:ea typeface="Verdana"/>
              <a:cs typeface="Verdana"/>
              <a:sym typeface="Verdana"/>
            </a:endParaRPr>
          </a:p>
          <a:p>
            <a:pPr indent="0" lvl="0" marL="12700" marR="0" rtl="0" algn="l">
              <a:lnSpc>
                <a:spcPct val="115199"/>
              </a:lnSpc>
              <a:spcBef>
                <a:spcPts val="0"/>
              </a:spcBef>
              <a:spcAft>
                <a:spcPts val="0"/>
              </a:spcAft>
              <a:buNone/>
            </a:pPr>
            <a:r>
              <a:t/>
            </a:r>
            <a:endParaRPr sz="1600">
              <a:latin typeface="Verdana"/>
              <a:ea typeface="Verdana"/>
              <a:cs typeface="Verdana"/>
              <a:sym typeface="Verdana"/>
            </a:endParaRPr>
          </a:p>
        </p:txBody>
      </p:sp>
      <p:grpSp>
        <p:nvGrpSpPr>
          <p:cNvPr id="69" name="Google Shape;69;p15"/>
          <p:cNvGrpSpPr/>
          <p:nvPr/>
        </p:nvGrpSpPr>
        <p:grpSpPr>
          <a:xfrm>
            <a:off x="0" y="4209012"/>
            <a:ext cx="9144000" cy="557213"/>
            <a:chOff x="0" y="8418023"/>
            <a:chExt cx="18288000" cy="1114425"/>
          </a:xfrm>
        </p:grpSpPr>
        <p:sp>
          <p:nvSpPr>
            <p:cNvPr id="70" name="Google Shape;70;p15"/>
            <p:cNvSpPr/>
            <p:nvPr/>
          </p:nvSpPr>
          <p:spPr>
            <a:xfrm>
              <a:off x="0" y="8965605"/>
              <a:ext cx="18288000" cy="9525"/>
            </a:xfrm>
            <a:custGeom>
              <a:rect b="b" l="l" r="r" t="t"/>
              <a:pathLst>
                <a:path extrusionOk="0" h="9525" w="18288000">
                  <a:moveTo>
                    <a:pt x="0" y="9524"/>
                  </a:moveTo>
                  <a:lnTo>
                    <a:pt x="0" y="0"/>
                  </a:lnTo>
                  <a:lnTo>
                    <a:pt x="18287999" y="0"/>
                  </a:lnTo>
                  <a:lnTo>
                    <a:pt x="18287999" y="9524"/>
                  </a:lnTo>
                  <a:lnTo>
                    <a:pt x="0" y="9524"/>
                  </a:lnTo>
                  <a:close/>
                </a:path>
              </a:pathLst>
            </a:custGeom>
            <a:solidFill>
              <a:srgbClr val="1B1C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1" name="Google Shape;71;p15"/>
            <p:cNvSpPr/>
            <p:nvPr/>
          </p:nvSpPr>
          <p:spPr>
            <a:xfrm>
              <a:off x="15823651" y="8418023"/>
              <a:ext cx="1114425" cy="1114425"/>
            </a:xfrm>
            <a:custGeom>
              <a:rect b="b" l="l" r="r" t="t"/>
              <a:pathLst>
                <a:path extrusionOk="0" h="1114425" w="1114425">
                  <a:moveTo>
                    <a:pt x="557114" y="1114213"/>
                  </a:moveTo>
                  <a:lnTo>
                    <a:pt x="509037" y="1112168"/>
                  </a:lnTo>
                  <a:lnTo>
                    <a:pt x="462103" y="1106145"/>
                  </a:lnTo>
                  <a:lnTo>
                    <a:pt x="416472" y="1096311"/>
                  </a:lnTo>
                  <a:lnTo>
                    <a:pt x="372311" y="1082832"/>
                  </a:lnTo>
                  <a:lnTo>
                    <a:pt x="329787" y="1065877"/>
                  </a:lnTo>
                  <a:lnTo>
                    <a:pt x="289067" y="1045613"/>
                  </a:lnTo>
                  <a:lnTo>
                    <a:pt x="250319" y="1022207"/>
                  </a:lnTo>
                  <a:lnTo>
                    <a:pt x="213710" y="995825"/>
                  </a:lnTo>
                  <a:lnTo>
                    <a:pt x="179406" y="966636"/>
                  </a:lnTo>
                  <a:lnTo>
                    <a:pt x="147577" y="934806"/>
                  </a:lnTo>
                  <a:lnTo>
                    <a:pt x="118387" y="900503"/>
                  </a:lnTo>
                  <a:lnTo>
                    <a:pt x="92006" y="863894"/>
                  </a:lnTo>
                  <a:lnTo>
                    <a:pt x="68599" y="825146"/>
                  </a:lnTo>
                  <a:lnTo>
                    <a:pt x="48335" y="784426"/>
                  </a:lnTo>
                  <a:lnTo>
                    <a:pt x="31380" y="741902"/>
                  </a:lnTo>
                  <a:lnTo>
                    <a:pt x="17902" y="697741"/>
                  </a:lnTo>
                  <a:lnTo>
                    <a:pt x="8067" y="652110"/>
                  </a:lnTo>
                  <a:lnTo>
                    <a:pt x="2044" y="605176"/>
                  </a:lnTo>
                  <a:lnTo>
                    <a:pt x="0" y="557095"/>
                  </a:lnTo>
                  <a:lnTo>
                    <a:pt x="2044" y="509037"/>
                  </a:lnTo>
                  <a:lnTo>
                    <a:pt x="8067" y="462103"/>
                  </a:lnTo>
                  <a:lnTo>
                    <a:pt x="17902" y="416472"/>
                  </a:lnTo>
                  <a:lnTo>
                    <a:pt x="31380" y="372311"/>
                  </a:lnTo>
                  <a:lnTo>
                    <a:pt x="48335" y="329787"/>
                  </a:lnTo>
                  <a:lnTo>
                    <a:pt x="68599" y="289067"/>
                  </a:lnTo>
                  <a:lnTo>
                    <a:pt x="92006" y="250319"/>
                  </a:lnTo>
                  <a:lnTo>
                    <a:pt x="118387" y="213710"/>
                  </a:lnTo>
                  <a:lnTo>
                    <a:pt x="147577" y="179407"/>
                  </a:lnTo>
                  <a:lnTo>
                    <a:pt x="179406" y="147577"/>
                  </a:lnTo>
                  <a:lnTo>
                    <a:pt x="213710" y="118388"/>
                  </a:lnTo>
                  <a:lnTo>
                    <a:pt x="250319" y="92006"/>
                  </a:lnTo>
                  <a:lnTo>
                    <a:pt x="289067" y="68600"/>
                  </a:lnTo>
                  <a:lnTo>
                    <a:pt x="329787" y="48335"/>
                  </a:lnTo>
                  <a:lnTo>
                    <a:pt x="372311" y="31380"/>
                  </a:lnTo>
                  <a:lnTo>
                    <a:pt x="416472" y="17902"/>
                  </a:lnTo>
                  <a:lnTo>
                    <a:pt x="462103" y="8068"/>
                  </a:lnTo>
                  <a:lnTo>
                    <a:pt x="509037" y="2044"/>
                  </a:lnTo>
                  <a:lnTo>
                    <a:pt x="557106" y="0"/>
                  </a:lnTo>
                  <a:lnTo>
                    <a:pt x="605175" y="2044"/>
                  </a:lnTo>
                  <a:lnTo>
                    <a:pt x="652109" y="8068"/>
                  </a:lnTo>
                  <a:lnTo>
                    <a:pt x="697740" y="17902"/>
                  </a:lnTo>
                  <a:lnTo>
                    <a:pt x="741901" y="31380"/>
                  </a:lnTo>
                  <a:lnTo>
                    <a:pt x="784425" y="48335"/>
                  </a:lnTo>
                  <a:lnTo>
                    <a:pt x="825145" y="68600"/>
                  </a:lnTo>
                  <a:lnTo>
                    <a:pt x="863893" y="92006"/>
                  </a:lnTo>
                  <a:lnTo>
                    <a:pt x="900502" y="118388"/>
                  </a:lnTo>
                  <a:lnTo>
                    <a:pt x="934805" y="147577"/>
                  </a:lnTo>
                  <a:lnTo>
                    <a:pt x="966635" y="179407"/>
                  </a:lnTo>
                  <a:lnTo>
                    <a:pt x="995825" y="213710"/>
                  </a:lnTo>
                  <a:lnTo>
                    <a:pt x="1022206" y="250319"/>
                  </a:lnTo>
                  <a:lnTo>
                    <a:pt x="1045613" y="289067"/>
                  </a:lnTo>
                  <a:lnTo>
                    <a:pt x="1065877" y="329787"/>
                  </a:lnTo>
                  <a:lnTo>
                    <a:pt x="1082832" y="372311"/>
                  </a:lnTo>
                  <a:lnTo>
                    <a:pt x="1096310" y="416472"/>
                  </a:lnTo>
                  <a:lnTo>
                    <a:pt x="1106145" y="462103"/>
                  </a:lnTo>
                  <a:lnTo>
                    <a:pt x="1112168" y="509037"/>
                  </a:lnTo>
                  <a:lnTo>
                    <a:pt x="1114212" y="557107"/>
                  </a:lnTo>
                  <a:lnTo>
                    <a:pt x="1112168" y="605176"/>
                  </a:lnTo>
                  <a:lnTo>
                    <a:pt x="1106145" y="652110"/>
                  </a:lnTo>
                  <a:lnTo>
                    <a:pt x="1096310" y="697741"/>
                  </a:lnTo>
                  <a:lnTo>
                    <a:pt x="1082832" y="741902"/>
                  </a:lnTo>
                  <a:lnTo>
                    <a:pt x="1065877" y="784426"/>
                  </a:lnTo>
                  <a:lnTo>
                    <a:pt x="1045613" y="825146"/>
                  </a:lnTo>
                  <a:lnTo>
                    <a:pt x="1022206" y="863894"/>
                  </a:lnTo>
                  <a:lnTo>
                    <a:pt x="995825" y="900503"/>
                  </a:lnTo>
                  <a:lnTo>
                    <a:pt x="966635" y="934806"/>
                  </a:lnTo>
                  <a:lnTo>
                    <a:pt x="934805" y="966636"/>
                  </a:lnTo>
                  <a:lnTo>
                    <a:pt x="900502" y="995825"/>
                  </a:lnTo>
                  <a:lnTo>
                    <a:pt x="863893" y="1022207"/>
                  </a:lnTo>
                  <a:lnTo>
                    <a:pt x="825145" y="1045613"/>
                  </a:lnTo>
                  <a:lnTo>
                    <a:pt x="784425" y="1065877"/>
                  </a:lnTo>
                  <a:lnTo>
                    <a:pt x="741901" y="1082832"/>
                  </a:lnTo>
                  <a:lnTo>
                    <a:pt x="697740" y="1096311"/>
                  </a:lnTo>
                  <a:lnTo>
                    <a:pt x="652109" y="1106145"/>
                  </a:lnTo>
                  <a:lnTo>
                    <a:pt x="605175" y="1112168"/>
                  </a:lnTo>
                  <a:lnTo>
                    <a:pt x="557114" y="1114213"/>
                  </a:lnTo>
                  <a:close/>
                </a:path>
              </a:pathLst>
            </a:custGeom>
            <a:solidFill>
              <a:srgbClr val="1B1C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2" name="Google Shape;72;p15"/>
            <p:cNvSpPr/>
            <p:nvPr/>
          </p:nvSpPr>
          <p:spPr>
            <a:xfrm>
              <a:off x="16192281" y="8877535"/>
              <a:ext cx="378459" cy="171450"/>
            </a:xfrm>
            <a:custGeom>
              <a:rect b="b" l="l" r="r" t="t"/>
              <a:pathLst>
                <a:path extrusionOk="0" h="171450" w="378459">
                  <a:moveTo>
                    <a:pt x="298943" y="171449"/>
                  </a:moveTo>
                  <a:lnTo>
                    <a:pt x="278249" y="171449"/>
                  </a:lnTo>
                  <a:lnTo>
                    <a:pt x="276623" y="169715"/>
                  </a:lnTo>
                  <a:lnTo>
                    <a:pt x="275287" y="166374"/>
                  </a:lnTo>
                  <a:lnTo>
                    <a:pt x="275287" y="159359"/>
                  </a:lnTo>
                  <a:lnTo>
                    <a:pt x="276456" y="156018"/>
                  </a:lnTo>
                  <a:lnTo>
                    <a:pt x="331079" y="101395"/>
                  </a:lnTo>
                  <a:lnTo>
                    <a:pt x="6013" y="101395"/>
                  </a:lnTo>
                  <a:lnTo>
                    <a:pt x="0" y="95381"/>
                  </a:lnTo>
                  <a:lnTo>
                    <a:pt x="0" y="80681"/>
                  </a:lnTo>
                  <a:lnTo>
                    <a:pt x="6013" y="74668"/>
                  </a:lnTo>
                  <a:lnTo>
                    <a:pt x="331246" y="74668"/>
                  </a:lnTo>
                  <a:lnTo>
                    <a:pt x="274118" y="17539"/>
                  </a:lnTo>
                  <a:lnTo>
                    <a:pt x="274118" y="9020"/>
                  </a:lnTo>
                  <a:lnTo>
                    <a:pt x="283138" y="0"/>
                  </a:lnTo>
                  <a:lnTo>
                    <a:pt x="294330" y="0"/>
                  </a:lnTo>
                  <a:lnTo>
                    <a:pt x="378019" y="83855"/>
                  </a:lnTo>
                  <a:lnTo>
                    <a:pt x="378019" y="92374"/>
                  </a:lnTo>
                  <a:lnTo>
                    <a:pt x="298943" y="171449"/>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628650" y="273850"/>
            <a:ext cx="7886700" cy="579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1800"/>
              <a:t>Results &amp; Interpretation</a:t>
            </a:r>
            <a:endParaRPr sz="1800"/>
          </a:p>
        </p:txBody>
      </p:sp>
      <p:sp>
        <p:nvSpPr>
          <p:cNvPr id="133" name="Google Shape;133;p24"/>
          <p:cNvSpPr txBox="1"/>
          <p:nvPr>
            <p:ph idx="1" type="body"/>
          </p:nvPr>
        </p:nvSpPr>
        <p:spPr>
          <a:xfrm>
            <a:off x="628650" y="895975"/>
            <a:ext cx="7886700" cy="3736500"/>
          </a:xfrm>
          <a:prstGeom prst="rect">
            <a:avLst/>
          </a:prstGeom>
        </p:spPr>
        <p:txBody>
          <a:bodyPr anchorCtr="0" anchor="t" bIns="34275" lIns="68575" spcFirstLastPara="1" rIns="68575" wrap="square" tIns="34275">
            <a:normAutofit lnSpcReduction="10000"/>
          </a:bodyPr>
          <a:lstStyle/>
          <a:p>
            <a:pPr indent="0" lvl="0" marL="0" rtl="0" algn="l">
              <a:lnSpc>
                <a:spcPct val="115000"/>
              </a:lnSpc>
              <a:spcBef>
                <a:spcPts val="1200"/>
              </a:spcBef>
              <a:spcAft>
                <a:spcPts val="0"/>
              </a:spcAft>
              <a:buNone/>
            </a:pPr>
            <a:r>
              <a:rPr b="1" lang="en" sz="1100">
                <a:solidFill>
                  <a:schemeClr val="dk1"/>
                </a:solidFill>
              </a:rPr>
              <a:t>Outcomes:</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Epoch 1:</a:t>
            </a:r>
            <a:endParaRPr b="1"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Loss:</a:t>
            </a:r>
            <a:r>
              <a:rPr lang="en" sz="1100">
                <a:solidFill>
                  <a:schemeClr val="dk1"/>
                </a:solidFill>
              </a:rPr>
              <a:t> 0.1149</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Accuracy:</a:t>
            </a:r>
            <a:r>
              <a:rPr lang="en" sz="1100">
                <a:solidFill>
                  <a:schemeClr val="dk1"/>
                </a:solidFill>
              </a:rPr>
              <a:t> 96.72%</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Precision:</a:t>
            </a:r>
            <a:r>
              <a:rPr lang="en" sz="1100">
                <a:solidFill>
                  <a:schemeClr val="dk1"/>
                </a:solidFill>
              </a:rPr>
              <a:t> 97.11%</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Recall:</a:t>
            </a:r>
            <a:r>
              <a:rPr lang="en" sz="1100">
                <a:solidFill>
                  <a:schemeClr val="dk1"/>
                </a:solidFill>
              </a:rPr>
              <a:t> 99.47%</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F1 Score:</a:t>
            </a:r>
            <a:r>
              <a:rPr lang="en" sz="1100">
                <a:solidFill>
                  <a:schemeClr val="dk1"/>
                </a:solidFill>
              </a:rPr>
              <a:t> 98.28%</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Epoch 2:</a:t>
            </a:r>
            <a:endParaRPr b="1"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Loss:</a:t>
            </a:r>
            <a:r>
              <a:rPr lang="en" sz="1100">
                <a:solidFill>
                  <a:schemeClr val="dk1"/>
                </a:solidFill>
              </a:rPr>
              <a:t> 0.1364</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Accuracy:</a:t>
            </a:r>
            <a:r>
              <a:rPr lang="en" sz="1100">
                <a:solidFill>
                  <a:schemeClr val="dk1"/>
                </a:solidFill>
              </a:rPr>
              <a:t> 96.99%</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Precision:</a:t>
            </a:r>
            <a:r>
              <a:rPr lang="en" sz="1100">
                <a:solidFill>
                  <a:schemeClr val="dk1"/>
                </a:solidFill>
              </a:rPr>
              <a:t> 97.48%</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Recall:</a:t>
            </a:r>
            <a:r>
              <a:rPr lang="en" sz="1100">
                <a:solidFill>
                  <a:schemeClr val="dk1"/>
                </a:solidFill>
              </a:rPr>
              <a:t> 99.37%</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F1 Score:</a:t>
            </a:r>
            <a:r>
              <a:rPr lang="en" sz="1100">
                <a:solidFill>
                  <a:schemeClr val="dk1"/>
                </a:solidFill>
              </a:rPr>
              <a:t> 98.42%</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Interpretation:</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High Performance:</a:t>
            </a:r>
            <a:r>
              <a:rPr lang="en" sz="1100">
                <a:solidFill>
                  <a:schemeClr val="dk1"/>
                </a:solidFill>
              </a:rPr>
              <a:t> Consistently high accuracy and F1 scores indicate effective sentiment classification.</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Precision &amp; Recall:</a:t>
            </a:r>
            <a:endParaRPr b="1"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High Recall:</a:t>
            </a:r>
            <a:r>
              <a:rPr lang="en" sz="1100">
                <a:solidFill>
                  <a:schemeClr val="dk1"/>
                </a:solidFill>
              </a:rPr>
              <a:t> Most positive reviews correctly identified.</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High Precision:</a:t>
            </a:r>
            <a:r>
              <a:rPr lang="en" sz="1100">
                <a:solidFill>
                  <a:schemeClr val="dk1"/>
                </a:solidFill>
              </a:rPr>
              <a:t> Predicted positive reviews are accurately classified.</a:t>
            </a:r>
            <a:endParaRPr b="1"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6094775" y="739950"/>
            <a:ext cx="2673300" cy="34002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Clr>
                <a:schemeClr val="dk1"/>
              </a:buClr>
              <a:buSzPts val="1100"/>
              <a:buFont typeface="Arial"/>
              <a:buNone/>
            </a:pPr>
            <a:r>
              <a:rPr b="1" lang="en">
                <a:solidFill>
                  <a:schemeClr val="dk1"/>
                </a:solidFill>
                <a:highlight>
                  <a:srgbClr val="FFFFFF"/>
                </a:highlight>
              </a:rPr>
              <a:t>Observation</a:t>
            </a:r>
            <a:endParaRPr b="1">
              <a:solidFill>
                <a:schemeClr val="dk1"/>
              </a:solidFill>
              <a:highlight>
                <a:srgbClr val="FFFFFF"/>
              </a:highlight>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highlight>
                  <a:srgbClr val="FFFFFF"/>
                </a:highlight>
              </a:rPr>
              <a:t>The bar chart visualizes the distribution of sentiments (positive and negative) in the Airbnb reviews.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Positive reviews dominate, with a significantly higher count compared to negative reviews.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The disparity suggests a general trend of favorable feedback in the dataset.</a:t>
            </a:r>
            <a:endParaRPr>
              <a:solidFill>
                <a:schemeClr val="dk1"/>
              </a:solidFill>
              <a:highlight>
                <a:srgbClr val="FFFFFF"/>
              </a:highlight>
            </a:endParaRPr>
          </a:p>
          <a:p>
            <a:pPr indent="0" lvl="0" marL="12700" marR="0" rtl="0" algn="l">
              <a:lnSpc>
                <a:spcPct val="150000"/>
              </a:lnSpc>
              <a:spcBef>
                <a:spcPts val="500"/>
              </a:spcBef>
              <a:spcAft>
                <a:spcPts val="0"/>
              </a:spcAft>
              <a:buNone/>
            </a:pPr>
            <a:r>
              <a:t/>
            </a:r>
            <a:endParaRPr>
              <a:latin typeface="Verdana"/>
              <a:ea typeface="Verdana"/>
              <a:cs typeface="Verdana"/>
              <a:sym typeface="Verdana"/>
            </a:endParaRPr>
          </a:p>
        </p:txBody>
      </p:sp>
      <p:pic>
        <p:nvPicPr>
          <p:cNvPr id="139" name="Google Shape;139;p25"/>
          <p:cNvPicPr preferRelativeResize="0"/>
          <p:nvPr/>
        </p:nvPicPr>
        <p:blipFill>
          <a:blip r:embed="rId3">
            <a:alphaModFix/>
          </a:blip>
          <a:stretch>
            <a:fillRect/>
          </a:stretch>
        </p:blipFill>
        <p:spPr>
          <a:xfrm>
            <a:off x="355550" y="473938"/>
            <a:ext cx="5485399" cy="4195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86500" y="621787"/>
            <a:ext cx="5898125" cy="3899925"/>
          </a:xfrm>
          <a:prstGeom prst="rect">
            <a:avLst/>
          </a:prstGeom>
          <a:noFill/>
          <a:ln>
            <a:noFill/>
          </a:ln>
        </p:spPr>
      </p:pic>
      <p:sp>
        <p:nvSpPr>
          <p:cNvPr id="145" name="Google Shape;145;p26"/>
          <p:cNvSpPr txBox="1"/>
          <p:nvPr/>
        </p:nvSpPr>
        <p:spPr>
          <a:xfrm>
            <a:off x="6213200" y="777550"/>
            <a:ext cx="2673300" cy="40287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None/>
            </a:pPr>
            <a:r>
              <a:rPr b="1" lang="en" sz="1300">
                <a:solidFill>
                  <a:schemeClr val="dk1"/>
                </a:solidFill>
                <a:highlight>
                  <a:srgbClr val="FFFFFF"/>
                </a:highlight>
              </a:rPr>
              <a:t>Observation</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The line chart illustrates the yearly trend in sentiment distribution for Airbnb reviews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The trend shows a gradual increase in the number of positive reviews, indicating an improvement in customer satisfaction or an increase in Airbnb usage over time.</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Negative reviews remain relatively low throughout the years. There is slight fluctuation, but no significant spikes are observed, suggesting consistent service quality.</a:t>
            </a:r>
            <a:endParaRPr b="1" sz="13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425725" y="1107475"/>
            <a:ext cx="8174100" cy="20049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Times New Roman"/>
              <a:buNone/>
            </a:pPr>
            <a:r>
              <a:rPr lang="en" sz="3600">
                <a:solidFill>
                  <a:schemeClr val="dk1"/>
                </a:solidFill>
                <a:latin typeface="Times New Roman"/>
                <a:ea typeface="Times New Roman"/>
                <a:cs typeface="Times New Roman"/>
                <a:sym typeface="Times New Roman"/>
              </a:rPr>
              <a:t>2. What are the most common bigrams in positive and negative Airbnb reviews, and how can hosts utilize this information to enhance guest experiences and address recurring issues?</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6196275" y="819850"/>
            <a:ext cx="2681700" cy="31083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Clr>
                <a:schemeClr val="dk1"/>
              </a:buClr>
              <a:buSzPts val="1100"/>
              <a:buFont typeface="Arial"/>
              <a:buNone/>
            </a:pPr>
            <a:r>
              <a:rPr b="1" lang="en" sz="1300">
                <a:solidFill>
                  <a:schemeClr val="dk1"/>
                </a:solidFill>
                <a:highlight>
                  <a:srgbClr val="FFFFFF"/>
                </a:highlight>
              </a:rPr>
              <a:t>Observation</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Common bigrams such as "great location," "would definitely," and "great host" reflect key qualities that resonate positively with customers.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Phrases such as "would definitely" and "highly recommend" indicate strong guest satisfaction and willingness to recommend or revisit.</a:t>
            </a:r>
            <a:endParaRPr b="1" sz="1300">
              <a:solidFill>
                <a:schemeClr val="dk1"/>
              </a:solidFill>
              <a:highlight>
                <a:srgbClr val="FFFFFF"/>
              </a:highlight>
            </a:endParaRPr>
          </a:p>
        </p:txBody>
      </p:sp>
      <p:pic>
        <p:nvPicPr>
          <p:cNvPr id="156" name="Google Shape;156;p28"/>
          <p:cNvPicPr preferRelativeResize="0"/>
          <p:nvPr/>
        </p:nvPicPr>
        <p:blipFill>
          <a:blip r:embed="rId3">
            <a:alphaModFix/>
          </a:blip>
          <a:stretch>
            <a:fillRect/>
          </a:stretch>
        </p:blipFill>
        <p:spPr>
          <a:xfrm>
            <a:off x="0" y="879150"/>
            <a:ext cx="6132900" cy="339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6196275" y="989025"/>
            <a:ext cx="2681700" cy="34641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None/>
            </a:pPr>
            <a:r>
              <a:rPr b="1" lang="en" sz="1300">
                <a:solidFill>
                  <a:schemeClr val="dk1"/>
                </a:solidFill>
                <a:highlight>
                  <a:srgbClr val="FFFFFF"/>
                </a:highlight>
              </a:rPr>
              <a:t>Observation</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Common bigrams like "host cancelled," canceled reservation"," and "automated posting" reflect typical areas of dissatisfaction among customers.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Comparing these results with positive bigrams provides a clearer understanding of what distinguishes satisfied customers from dissatisfied ones.</a:t>
            </a:r>
            <a:endParaRPr sz="1300">
              <a:solidFill>
                <a:schemeClr val="dk1"/>
              </a:solidFill>
              <a:highlight>
                <a:srgbClr val="FFFFFF"/>
              </a:highlight>
            </a:endParaRPr>
          </a:p>
          <a:p>
            <a:pPr indent="0" lvl="0" marL="457200" rtl="0" algn="l">
              <a:lnSpc>
                <a:spcPct val="115000"/>
              </a:lnSpc>
              <a:spcBef>
                <a:spcPts val="1100"/>
              </a:spcBef>
              <a:spcAft>
                <a:spcPts val="1100"/>
              </a:spcAft>
              <a:buNone/>
            </a:pPr>
            <a:r>
              <a:t/>
            </a:r>
            <a:endParaRPr b="1" sz="1200">
              <a:solidFill>
                <a:schemeClr val="dk1"/>
              </a:solidFill>
              <a:highlight>
                <a:srgbClr val="FFFFFF"/>
              </a:highlight>
            </a:endParaRPr>
          </a:p>
        </p:txBody>
      </p:sp>
      <p:pic>
        <p:nvPicPr>
          <p:cNvPr id="162" name="Google Shape;162;p29"/>
          <p:cNvPicPr preferRelativeResize="0"/>
          <p:nvPr/>
        </p:nvPicPr>
        <p:blipFill>
          <a:blip r:embed="rId3">
            <a:alphaModFix/>
          </a:blip>
          <a:stretch>
            <a:fillRect/>
          </a:stretch>
        </p:blipFill>
        <p:spPr>
          <a:xfrm>
            <a:off x="42075" y="863325"/>
            <a:ext cx="6154200" cy="341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nvSpPr>
        <p:spPr>
          <a:xfrm>
            <a:off x="6197550" y="863325"/>
            <a:ext cx="2643000" cy="39399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Clr>
                <a:schemeClr val="dk1"/>
              </a:buClr>
              <a:buSzPts val="1100"/>
              <a:buFont typeface="Arial"/>
              <a:buNone/>
            </a:pPr>
            <a:r>
              <a:rPr b="1" lang="en" sz="1300">
                <a:solidFill>
                  <a:schemeClr val="dk1"/>
                </a:solidFill>
                <a:highlight>
                  <a:srgbClr val="FFFFFF"/>
                </a:highlight>
              </a:rPr>
              <a:t>Observation</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Words like "great," "stay," "place," "clean," and "martin(host)" are prominent, indicating their significance in shaping positive reviews.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Guests frequently praise the cleanliness, quality of the space, and the hospitality of the host.</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The visual emphasizes elements like comfort, cleanliness, and location, which are likely the key drivers of satisfaction.</a:t>
            </a:r>
            <a:endParaRPr sz="1300">
              <a:solidFill>
                <a:schemeClr val="dk1"/>
              </a:solidFill>
              <a:highlight>
                <a:srgbClr val="FFFFFF"/>
              </a:highlight>
            </a:endParaRPr>
          </a:p>
          <a:p>
            <a:pPr indent="0" lvl="0" marL="12700" marR="0" rtl="0" algn="l">
              <a:lnSpc>
                <a:spcPct val="150000"/>
              </a:lnSpc>
              <a:spcBef>
                <a:spcPts val="1100"/>
              </a:spcBef>
              <a:spcAft>
                <a:spcPts val="0"/>
              </a:spcAft>
              <a:buNone/>
            </a:pPr>
            <a:r>
              <a:t/>
            </a:r>
            <a:endParaRPr sz="1300">
              <a:latin typeface="Verdana"/>
              <a:ea typeface="Verdana"/>
              <a:cs typeface="Verdana"/>
              <a:sym typeface="Verdana"/>
            </a:endParaRPr>
          </a:p>
        </p:txBody>
      </p:sp>
      <p:pic>
        <p:nvPicPr>
          <p:cNvPr id="168" name="Google Shape;168;p30"/>
          <p:cNvPicPr preferRelativeResize="0"/>
          <p:nvPr/>
        </p:nvPicPr>
        <p:blipFill>
          <a:blip r:embed="rId3">
            <a:alphaModFix/>
          </a:blip>
          <a:stretch>
            <a:fillRect/>
          </a:stretch>
        </p:blipFill>
        <p:spPr>
          <a:xfrm>
            <a:off x="186250" y="863325"/>
            <a:ext cx="6011299" cy="36145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nvSpPr>
        <p:spPr>
          <a:xfrm>
            <a:off x="425725" y="1107475"/>
            <a:ext cx="8174100" cy="2004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 3. How do sentiments vary across different aspects of Airbnb listings and what specific areas should hosts focus on to enhance guest satisfaction based on the distribution of positive and negative sentiments?</a:t>
            </a:r>
            <a:endParaRPr sz="36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100"/>
              <a:buFont typeface="Arial"/>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3000"/>
              <a:buFont typeface="Times New Roman"/>
              <a:buNone/>
            </a:pPr>
            <a:r>
              <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nvSpPr>
        <p:spPr>
          <a:xfrm>
            <a:off x="484950" y="206875"/>
            <a:ext cx="8174100" cy="6807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000"/>
              <a:buFont typeface="Times New Roman"/>
              <a:buNone/>
            </a:pPr>
            <a:r>
              <a:rPr lang="en" sz="3000">
                <a:solidFill>
                  <a:schemeClr val="dk1"/>
                </a:solidFill>
                <a:latin typeface="Times New Roman"/>
                <a:ea typeface="Times New Roman"/>
                <a:cs typeface="Times New Roman"/>
                <a:sym typeface="Times New Roman"/>
              </a:rPr>
              <a:t>Aspect-Based Sentiment Analysis (ABSA)</a:t>
            </a:r>
            <a:endParaRPr sz="3000">
              <a:solidFill>
                <a:schemeClr val="dk1"/>
              </a:solidFill>
              <a:latin typeface="Times New Roman"/>
              <a:ea typeface="Times New Roman"/>
              <a:cs typeface="Times New Roman"/>
              <a:sym typeface="Times New Roman"/>
            </a:endParaRPr>
          </a:p>
        </p:txBody>
      </p:sp>
      <p:sp>
        <p:nvSpPr>
          <p:cNvPr id="179" name="Google Shape;179;p32"/>
          <p:cNvSpPr txBox="1"/>
          <p:nvPr/>
        </p:nvSpPr>
        <p:spPr>
          <a:xfrm>
            <a:off x="1356875" y="887575"/>
            <a:ext cx="6785700" cy="44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1: Loading Data</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Import </a:t>
            </a:r>
            <a:r>
              <a:rPr lang="en" sz="1100">
                <a:solidFill>
                  <a:srgbClr val="188038"/>
                </a:solidFill>
                <a:latin typeface="Roboto Mono"/>
                <a:ea typeface="Roboto Mono"/>
                <a:cs typeface="Roboto Mono"/>
                <a:sym typeface="Roboto Mono"/>
              </a:rPr>
              <a:t>processed_reviews_SentimentLabels.csv</a:t>
            </a:r>
            <a:r>
              <a:rPr lang="en" sz="1100">
                <a:solidFill>
                  <a:schemeClr val="dk1"/>
                </a:solidFill>
              </a:rPr>
              <a:t> into a Pandas DataFrame.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2: Tokenization and Lemmatization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Convert text to lowercase, tokenize, lemmatize, and remove non-alphabetic tokens.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3: Training the Word2Vec Model</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Train Word2Vec with parameters (vector_size=100, window=5, min_count=5, epochs=10).</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 Generate word embeddings capturing semantic relationships.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4: Extracting Nouns from Vocabulary</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Perform POS tagging and filter nouns (NN, NNS, NNP, NNPS).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Identify potential aspect terms relevant to reviews.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5: Obtaining Embeddings for Nouns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Retrieve embeddings for extracted nouns from Word2Vec model.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Facilitate semantic similarity measurement for clustering.</a:t>
            </a:r>
            <a:endParaRPr sz="1100">
              <a:solidFill>
                <a:schemeClr val="dk1"/>
              </a:solidFill>
            </a:endParaRPr>
          </a:p>
          <a:p>
            <a:pPr indent="0" lvl="0" marL="0" rtl="0" algn="l">
              <a:spcBef>
                <a:spcPts val="1200"/>
              </a:spcBef>
              <a:spcAft>
                <a:spcPts val="0"/>
              </a:spcAft>
              <a:buNone/>
            </a:pPr>
            <a:r>
              <a:t/>
            </a:r>
            <a:endParaRPr b="1"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nvSpPr>
        <p:spPr>
          <a:xfrm>
            <a:off x="1356875" y="251150"/>
            <a:ext cx="6785700" cy="47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6: Clustering Noun Embeddings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Apply KMeans clustering (15 clusters) on noun embeddings.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Group semantically similar nouns into distinct aspects.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7: Assigning Aspect Names to Clusters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Label clusters with meaningful aspect names and save cluster contents.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8: Associating Aspects with Reviews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Map identified aspects to each review based on token matches.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9: Creating a DataFrame for Aspect-Level Sentiments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Transform data to associate each aspect with its sentiment per review.</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10: Saving the Aspect-Level Sentiment Data</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Export the final DataFrame to </a:t>
            </a:r>
            <a:r>
              <a:rPr lang="en" sz="1100">
                <a:solidFill>
                  <a:srgbClr val="188038"/>
                </a:solidFill>
                <a:latin typeface="Roboto Mono"/>
                <a:ea typeface="Roboto Mono"/>
                <a:cs typeface="Roboto Mono"/>
                <a:sym typeface="Roboto Mono"/>
              </a:rPr>
              <a:t>AspectbasedSentimentAnalysis.csv</a:t>
            </a:r>
            <a:r>
              <a:rPr lang="en"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Preserve processed data for visualization and further insights.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Conclusion: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Successfully links specific aspects with sentiment, enabling deeper understanding of customer feedback.</a:t>
            </a:r>
            <a:endParaRPr b="1"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B1C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8" name="Google Shape;78;p16"/>
          <p:cNvSpPr txBox="1"/>
          <p:nvPr>
            <p:ph idx="1" type="body"/>
          </p:nvPr>
        </p:nvSpPr>
        <p:spPr>
          <a:xfrm>
            <a:off x="628650" y="1718644"/>
            <a:ext cx="7886700" cy="2123100"/>
          </a:xfrm>
          <a:prstGeom prst="rect">
            <a:avLst/>
          </a:prstGeom>
          <a:noFill/>
          <a:ln>
            <a:noFill/>
          </a:ln>
        </p:spPr>
        <p:txBody>
          <a:bodyPr anchorCtr="0" anchor="t" bIns="0" lIns="0" spcFirstLastPara="1" rIns="0" wrap="square" tIns="6350">
            <a:spAutoFit/>
          </a:bodyPr>
          <a:lstStyle/>
          <a:p>
            <a:pPr indent="0" lvl="0" marL="0" marR="0" rtl="0" algn="just">
              <a:lnSpc>
                <a:spcPct val="132800"/>
              </a:lnSpc>
              <a:spcBef>
                <a:spcPts val="0"/>
              </a:spcBef>
              <a:spcAft>
                <a:spcPts val="1200"/>
              </a:spcAft>
              <a:buNone/>
            </a:pPr>
            <a:r>
              <a:rPr lang="en">
                <a:solidFill>
                  <a:schemeClr val="lt1"/>
                </a:solidFill>
              </a:rPr>
              <a:t>Airbnb has transformed the hospitality industry with its unique global accommodations. Millions of guest reviews provide a vast source of unstructured data. This project leverages advanced Natural Language Processing (NLP) techniques to analyze these reviews comprehensively. By uncovering insights into guest experiences, preferences, and pain points, the study offers actionable intelligence for hosts, guests, and the Airbnb platform.</a:t>
            </a:r>
            <a:endParaRPr>
              <a:solidFill>
                <a:schemeClr val="lt1"/>
              </a:solidFill>
            </a:endParaRPr>
          </a:p>
        </p:txBody>
      </p:sp>
      <p:sp>
        <p:nvSpPr>
          <p:cNvPr id="79" name="Google Shape;79;p16"/>
          <p:cNvSpPr/>
          <p:nvPr/>
        </p:nvSpPr>
        <p:spPr>
          <a:xfrm>
            <a:off x="0" y="4482803"/>
            <a:ext cx="9144000" cy="4763"/>
          </a:xfrm>
          <a:custGeom>
            <a:rect b="b" l="l" r="r" t="t"/>
            <a:pathLst>
              <a:path extrusionOk="0" h="9525" w="18288000">
                <a:moveTo>
                  <a:pt x="0" y="9524"/>
                </a:moveTo>
                <a:lnTo>
                  <a:pt x="0" y="0"/>
                </a:lnTo>
                <a:lnTo>
                  <a:pt x="18287999" y="0"/>
                </a:lnTo>
                <a:lnTo>
                  <a:pt x="18287999" y="9524"/>
                </a:lnTo>
                <a:lnTo>
                  <a:pt x="0" y="9524"/>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0" name="Google Shape;80;p16"/>
          <p:cNvSpPr txBox="1"/>
          <p:nvPr>
            <p:ph type="title"/>
          </p:nvPr>
        </p:nvSpPr>
        <p:spPr>
          <a:xfrm>
            <a:off x="656925" y="363725"/>
            <a:ext cx="7785000" cy="699000"/>
          </a:xfrm>
          <a:prstGeom prst="rect">
            <a:avLst/>
          </a:prstGeom>
          <a:noFill/>
          <a:ln>
            <a:noFill/>
          </a:ln>
        </p:spPr>
        <p:txBody>
          <a:bodyPr anchorCtr="0" anchor="t" bIns="0" lIns="0" spcFirstLastPara="1" rIns="0" wrap="square" tIns="6350">
            <a:spAutoFit/>
          </a:bodyPr>
          <a:lstStyle/>
          <a:p>
            <a:pPr indent="0" lvl="0" marL="12700" rtl="0" algn="ctr">
              <a:lnSpc>
                <a:spcPct val="100000"/>
              </a:lnSpc>
              <a:spcBef>
                <a:spcPts val="0"/>
              </a:spcBef>
              <a:spcAft>
                <a:spcPts val="0"/>
              </a:spcAft>
              <a:buNone/>
            </a:pPr>
            <a:r>
              <a:rPr b="1" lang="en" sz="4500">
                <a:solidFill>
                  <a:srgbClr val="F4F4F4"/>
                </a:solidFill>
                <a:latin typeface="Verdana"/>
                <a:ea typeface="Verdana"/>
                <a:cs typeface="Verdana"/>
                <a:sym typeface="Verdana"/>
              </a:rPr>
              <a:t>Introduction</a:t>
            </a:r>
            <a:endParaRPr sz="45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nvSpPr>
        <p:spPr>
          <a:xfrm>
            <a:off x="6094775" y="739950"/>
            <a:ext cx="2673300" cy="37986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Clr>
                <a:schemeClr val="dk1"/>
              </a:buClr>
              <a:buSzPts val="1100"/>
              <a:buFont typeface="Arial"/>
              <a:buNone/>
            </a:pPr>
            <a:r>
              <a:rPr b="1" lang="en" sz="1300">
                <a:solidFill>
                  <a:schemeClr val="dk1"/>
                </a:solidFill>
                <a:highlight>
                  <a:srgbClr val="FFFFFF"/>
                </a:highlight>
              </a:rPr>
              <a:t>Observations</a:t>
            </a:r>
            <a:endParaRPr b="1"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Certain aspects, such as "Accomodation Facilities and Aesthetics" and "Location and Transportation" have predominantly positive sentiment labels.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The majority of sentiments across most aspects are positive (sentiment label 1), highlighting general customer satisfaction.</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Aspects with fewer negative sentiments (label 0) indicate well-performing areas of the service.</a:t>
            </a:r>
            <a:endParaRPr b="1" sz="1300">
              <a:solidFill>
                <a:schemeClr val="dk1"/>
              </a:solidFill>
              <a:highlight>
                <a:srgbClr val="FFFFFF"/>
              </a:highlight>
            </a:endParaRPr>
          </a:p>
        </p:txBody>
      </p:sp>
      <p:pic>
        <p:nvPicPr>
          <p:cNvPr id="190" name="Google Shape;190;p34"/>
          <p:cNvPicPr preferRelativeResize="0"/>
          <p:nvPr/>
        </p:nvPicPr>
        <p:blipFill>
          <a:blip r:embed="rId3">
            <a:alphaModFix/>
          </a:blip>
          <a:stretch>
            <a:fillRect/>
          </a:stretch>
        </p:blipFill>
        <p:spPr>
          <a:xfrm>
            <a:off x="152400" y="832450"/>
            <a:ext cx="5942374" cy="36136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nvSpPr>
        <p:spPr>
          <a:xfrm>
            <a:off x="484950" y="1522000"/>
            <a:ext cx="8174100" cy="20049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Times New Roman"/>
              <a:buNone/>
            </a:pPr>
            <a:r>
              <a:rPr lang="en" sz="2600">
                <a:solidFill>
                  <a:schemeClr val="dk1"/>
                </a:solidFill>
                <a:latin typeface="Times New Roman"/>
                <a:ea typeface="Times New Roman"/>
                <a:cs typeface="Times New Roman"/>
                <a:sym typeface="Times New Roman"/>
              </a:rPr>
              <a:t>4. For the most reviewed listing, what insights can be drawn from the radar chart regarding the distribution of positive and negative sentiments across different aspects, and how does the cumulative evolution of the 'Value and Pricing' aspect over time reflect changes in guest satisfaction?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nvSpPr>
        <p:spPr>
          <a:xfrm>
            <a:off x="6094775" y="557400"/>
            <a:ext cx="2673300" cy="40287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None/>
            </a:pPr>
            <a:r>
              <a:rPr b="1" lang="en" sz="1300">
                <a:solidFill>
                  <a:schemeClr val="dk1"/>
                </a:solidFill>
                <a:highlight>
                  <a:srgbClr val="FFFFFF"/>
                </a:highlight>
              </a:rPr>
              <a:t>Observations </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Some aspects have a strong positive sentiment, indicated by a larger radial extension in the blue area.</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Negative sentiments, shown in red, are less dominant across most aspects but may still be significant for specific categories.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The chart reveals aspects where positive sentiment is significantly higher, indicating customer satisfaction in those areas. Similarly, aspects with larger red areas highlight issues or dissatisfaction.</a:t>
            </a:r>
            <a:endParaRPr b="1" sz="1300">
              <a:solidFill>
                <a:schemeClr val="dk1"/>
              </a:solidFill>
              <a:highlight>
                <a:srgbClr val="FFFFFF"/>
              </a:highlight>
            </a:endParaRPr>
          </a:p>
        </p:txBody>
      </p:sp>
      <p:pic>
        <p:nvPicPr>
          <p:cNvPr id="201" name="Google Shape;201;p36"/>
          <p:cNvPicPr preferRelativeResize="0"/>
          <p:nvPr/>
        </p:nvPicPr>
        <p:blipFill>
          <a:blip r:embed="rId3">
            <a:alphaModFix/>
          </a:blip>
          <a:stretch>
            <a:fillRect/>
          </a:stretch>
        </p:blipFill>
        <p:spPr>
          <a:xfrm>
            <a:off x="143925" y="411974"/>
            <a:ext cx="4921356" cy="412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nvSpPr>
        <p:spPr>
          <a:xfrm>
            <a:off x="6238600" y="548950"/>
            <a:ext cx="2757900" cy="4259100"/>
          </a:xfrm>
          <a:prstGeom prst="rect">
            <a:avLst/>
          </a:prstGeom>
          <a:noFill/>
          <a:ln>
            <a:noFill/>
          </a:ln>
        </p:spPr>
        <p:txBody>
          <a:bodyPr anchorCtr="0" anchor="t" bIns="0" lIns="0" spcFirstLastPara="1" rIns="0" wrap="square" tIns="5725">
            <a:spAutoFit/>
          </a:bodyPr>
          <a:lstStyle/>
          <a:p>
            <a:pPr indent="0" lvl="0" marL="76200" rtl="0" algn="l">
              <a:lnSpc>
                <a:spcPct val="115000"/>
              </a:lnSpc>
              <a:spcBef>
                <a:spcPts val="1400"/>
              </a:spcBef>
              <a:spcAft>
                <a:spcPts val="0"/>
              </a:spcAft>
              <a:buNone/>
            </a:pPr>
            <a:r>
              <a:rPr b="1" lang="en" sz="1300">
                <a:solidFill>
                  <a:schemeClr val="dk1"/>
                </a:solidFill>
                <a:highlight>
                  <a:srgbClr val="FFFFFF"/>
                </a:highlight>
              </a:rPr>
              <a:t>Observations </a:t>
            </a:r>
            <a:endParaRPr b="1"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The cumulative count of positive reviews steadily increases over time, suggesting consistent satisfaction with the "Value and Pricing" aspect for this listing.</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Negative reviews also show some growth, but at a slower rate compared to positive reviews. This indicates that while some dissatisfaction exists, it is not as prevalent.</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Positive sentiment remains dominant throughout the observed period, with a significantly larger cumulative count than negative sentiment.</a:t>
            </a:r>
            <a:endParaRPr b="1" sz="1300">
              <a:solidFill>
                <a:schemeClr val="dk1"/>
              </a:solidFill>
              <a:highlight>
                <a:srgbClr val="FFFFFF"/>
              </a:highlight>
            </a:endParaRPr>
          </a:p>
        </p:txBody>
      </p:sp>
      <p:pic>
        <p:nvPicPr>
          <p:cNvPr id="207" name="Google Shape;207;p37"/>
          <p:cNvPicPr preferRelativeResize="0"/>
          <p:nvPr/>
        </p:nvPicPr>
        <p:blipFill>
          <a:blip r:embed="rId3">
            <a:alphaModFix/>
          </a:blip>
          <a:stretch>
            <a:fillRect/>
          </a:stretch>
        </p:blipFill>
        <p:spPr>
          <a:xfrm>
            <a:off x="110100" y="729425"/>
            <a:ext cx="6056575" cy="38981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nvSpPr>
        <p:spPr>
          <a:xfrm>
            <a:off x="484950" y="1522000"/>
            <a:ext cx="8174100" cy="20049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Times New Roman"/>
              <a:buNone/>
            </a:pPr>
            <a:r>
              <a:rPr lang="en" sz="2600">
                <a:solidFill>
                  <a:schemeClr val="dk1"/>
                </a:solidFill>
                <a:latin typeface="Times New Roman"/>
                <a:ea typeface="Times New Roman"/>
                <a:cs typeface="Times New Roman"/>
                <a:sym typeface="Times New Roman"/>
              </a:rPr>
              <a:t>5. How can summarization tools, such as the T5 model, be utilized to efficiently generate comprehensive summaries of Airbnb reviews for individual listings, and what benefits do these summaries provide to users in making informed booking decisions?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nvSpPr>
        <p:spPr>
          <a:xfrm>
            <a:off x="484950" y="206875"/>
            <a:ext cx="8174100" cy="6807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000"/>
              <a:buFont typeface="Times New Roman"/>
              <a:buNone/>
            </a:pPr>
            <a:r>
              <a:rPr lang="en" sz="3000">
                <a:solidFill>
                  <a:schemeClr val="dk1"/>
                </a:solidFill>
                <a:latin typeface="Times New Roman"/>
                <a:ea typeface="Times New Roman"/>
                <a:cs typeface="Times New Roman"/>
                <a:sym typeface="Times New Roman"/>
              </a:rPr>
              <a:t>Review Summarization Using Transformer Models</a:t>
            </a:r>
            <a:endParaRPr sz="3000">
              <a:solidFill>
                <a:schemeClr val="dk1"/>
              </a:solidFill>
              <a:latin typeface="Times New Roman"/>
              <a:ea typeface="Times New Roman"/>
              <a:cs typeface="Times New Roman"/>
              <a:sym typeface="Times New Roman"/>
            </a:endParaRPr>
          </a:p>
        </p:txBody>
      </p:sp>
      <p:sp>
        <p:nvSpPr>
          <p:cNvPr id="218" name="Google Shape;218;p39"/>
          <p:cNvSpPr txBox="1"/>
          <p:nvPr/>
        </p:nvSpPr>
        <p:spPr>
          <a:xfrm>
            <a:off x="1179150" y="997550"/>
            <a:ext cx="6785700" cy="28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800">
                <a:solidFill>
                  <a:schemeClr val="dk1"/>
                </a:solidFill>
              </a:rPr>
              <a:t>Objective: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 sz="1800">
                <a:solidFill>
                  <a:schemeClr val="dk1"/>
                </a:solidFill>
              </a:rPr>
              <a:t>Generate Concise Summaries:</a:t>
            </a:r>
            <a:r>
              <a:rPr lang="en" sz="1800">
                <a:solidFill>
                  <a:schemeClr val="dk1"/>
                </a:solidFill>
              </a:rPr>
              <a:t> Create comprehensive summaries of NYC Airbnb listings' reviews.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Highlight Key Aspects:</a:t>
            </a:r>
            <a:r>
              <a:rPr lang="en" sz="1800">
                <a:solidFill>
                  <a:schemeClr val="dk1"/>
                </a:solidFill>
              </a:rPr>
              <a:t> Focus on host demeanor, accommodation quality, neighborhood, safety, and transportation.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Enhance Decision-Making:</a:t>
            </a:r>
            <a:r>
              <a:rPr lang="en" sz="1800">
                <a:solidFill>
                  <a:schemeClr val="dk1"/>
                </a:solidFill>
              </a:rPr>
              <a:t> Provide quick insights for potential guests and actionable feedback for hosts.</a:t>
            </a:r>
            <a:endParaRPr b="1"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nvSpPr>
        <p:spPr>
          <a:xfrm>
            <a:off x="1179150" y="836750"/>
            <a:ext cx="6785700" cy="4027500"/>
          </a:xfrm>
          <a:prstGeom prst="rect">
            <a:avLst/>
          </a:prstGeom>
          <a:noFill/>
          <a:ln>
            <a:noFill/>
          </a:ln>
        </p:spPr>
        <p:txBody>
          <a:bodyPr anchorCtr="0" anchor="t" bIns="91425" lIns="91425" spcFirstLastPara="1" rIns="91425" wrap="square" tIns="91425">
            <a:spAutoFit/>
          </a:bodyPr>
          <a:lstStyle/>
          <a:p>
            <a:pPr indent="0" lvl="0" marL="0" rtl="0" algn="l">
              <a:lnSpc>
                <a:spcPct val="6000"/>
              </a:lnSpc>
              <a:spcBef>
                <a:spcPts val="1200"/>
              </a:spcBef>
              <a:spcAft>
                <a:spcPts val="0"/>
              </a:spcAft>
              <a:buNone/>
            </a:pPr>
            <a:r>
              <a:t/>
            </a:r>
            <a:endParaRPr b="1" sz="16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Data Retrieval:</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Load Data:</a:t>
            </a:r>
            <a:r>
              <a:rPr lang="en" sz="1100">
                <a:solidFill>
                  <a:schemeClr val="dk1"/>
                </a:solidFill>
              </a:rPr>
              <a:t> Import CSV containing reviews and sentiment labels.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User Input:</a:t>
            </a:r>
            <a:r>
              <a:rPr lang="en" sz="1100">
                <a:solidFill>
                  <a:schemeClr val="dk1"/>
                </a:solidFill>
              </a:rPr>
              <a:t> Specify </a:t>
            </a:r>
            <a:r>
              <a:rPr lang="en" sz="1100">
                <a:solidFill>
                  <a:srgbClr val="188038"/>
                </a:solidFill>
                <a:latin typeface="Roboto Mono"/>
                <a:ea typeface="Roboto Mono"/>
                <a:cs typeface="Roboto Mono"/>
                <a:sym typeface="Roboto Mono"/>
              </a:rPr>
              <a:t>listing_id</a:t>
            </a:r>
            <a:r>
              <a:rPr lang="en" sz="1100">
                <a:solidFill>
                  <a:schemeClr val="dk1"/>
                </a:solidFill>
              </a:rPr>
              <a:t> to summarize.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Filter Reviews:</a:t>
            </a:r>
            <a:r>
              <a:rPr lang="en" sz="1100">
                <a:solidFill>
                  <a:schemeClr val="dk1"/>
                </a:solidFill>
              </a:rPr>
              <a:t> Extract relevant reviews or notify if none found.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Model Initialization:</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Select Model:</a:t>
            </a:r>
            <a:r>
              <a:rPr lang="en" sz="1100">
                <a:solidFill>
                  <a:schemeClr val="dk1"/>
                </a:solidFill>
              </a:rPr>
              <a:t> Use </a:t>
            </a:r>
            <a:r>
              <a:rPr lang="en" sz="1100">
                <a:solidFill>
                  <a:srgbClr val="188038"/>
                </a:solidFill>
                <a:latin typeface="Roboto Mono"/>
                <a:ea typeface="Roboto Mono"/>
                <a:cs typeface="Roboto Mono"/>
                <a:sym typeface="Roboto Mono"/>
              </a:rPr>
              <a:t>t5-large</a:t>
            </a:r>
            <a:r>
              <a:rPr lang="en" sz="1100">
                <a:solidFill>
                  <a:schemeClr val="dk1"/>
                </a:solidFill>
              </a:rPr>
              <a:t> for robust summarization.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Tokenizer Setup:</a:t>
            </a:r>
            <a:r>
              <a:rPr lang="en" sz="1100">
                <a:solidFill>
                  <a:schemeClr val="dk1"/>
                </a:solidFill>
              </a:rPr>
              <a:t> Initialize T5 tokenizer for encoding/decoding.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Text Chunking:</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Rationale:</a:t>
            </a:r>
            <a:r>
              <a:rPr lang="en" sz="1100">
                <a:solidFill>
                  <a:schemeClr val="dk1"/>
                </a:solidFill>
              </a:rPr>
              <a:t> Manage input size limitations of Transformer models.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Process:</a:t>
            </a:r>
            <a:r>
              <a:rPr lang="en" sz="1100">
                <a:solidFill>
                  <a:schemeClr val="dk1"/>
                </a:solidFill>
              </a:rPr>
              <a:t> Tokenize and split reviews into 512-token chunks.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Chunk Summarization:</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Generate Summaries:</a:t>
            </a:r>
            <a:r>
              <a:rPr lang="en" sz="1100">
                <a:solidFill>
                  <a:schemeClr val="dk1"/>
                </a:solidFill>
              </a:rPr>
              <a:t> Summarize each chunk individually.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Parameters:</a:t>
            </a:r>
            <a:endParaRPr b="1"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Beam Search:</a:t>
            </a:r>
            <a:r>
              <a:rPr lang="en" sz="1100">
                <a:solidFill>
                  <a:schemeClr val="dk1"/>
                </a:solidFill>
              </a:rPr>
              <a:t> 4 beams for quality.</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Repetition Penalty:</a:t>
            </a:r>
            <a:r>
              <a:rPr lang="en" sz="1100">
                <a:solidFill>
                  <a:schemeClr val="dk1"/>
                </a:solidFill>
              </a:rPr>
              <a:t> Reduce redundancy.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Final Summarization:</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Combine Summaries:</a:t>
            </a:r>
            <a:r>
              <a:rPr lang="en" sz="1100">
                <a:solidFill>
                  <a:schemeClr val="dk1"/>
                </a:solidFill>
              </a:rPr>
              <a:t> Merge chunk summaries into one text.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Refine Summary:</a:t>
            </a:r>
            <a:r>
              <a:rPr lang="en" sz="1100">
                <a:solidFill>
                  <a:schemeClr val="dk1"/>
                </a:solidFill>
              </a:rPr>
              <a:t> Further summarize combined text for conciseness.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Customization:</a:t>
            </a:r>
            <a:r>
              <a:rPr lang="en" sz="1100">
                <a:solidFill>
                  <a:schemeClr val="dk1"/>
                </a:solidFill>
              </a:rPr>
              <a:t> Focus on key aspects like host, location, and amenities.</a:t>
            </a:r>
            <a:endParaRPr b="1" sz="1100">
              <a:solidFill>
                <a:schemeClr val="dk1"/>
              </a:solidFill>
            </a:endParaRPr>
          </a:p>
        </p:txBody>
      </p:sp>
      <p:sp>
        <p:nvSpPr>
          <p:cNvPr id="224" name="Google Shape;224;p40"/>
          <p:cNvSpPr txBox="1"/>
          <p:nvPr>
            <p:ph type="title"/>
          </p:nvPr>
        </p:nvSpPr>
        <p:spPr>
          <a:xfrm>
            <a:off x="628650" y="256850"/>
            <a:ext cx="7886700" cy="579900"/>
          </a:xfrm>
          <a:prstGeom prst="rect">
            <a:avLst/>
          </a:prstGeom>
        </p:spPr>
        <p:txBody>
          <a:bodyPr anchorCtr="0" anchor="ctr" bIns="34275" lIns="68575" spcFirstLastPara="1" rIns="68575" wrap="square" tIns="34275">
            <a:normAutofit/>
          </a:bodyPr>
          <a:lstStyle/>
          <a:p>
            <a:pPr indent="0" lvl="0" marL="457200" rtl="0" algn="ctr">
              <a:lnSpc>
                <a:spcPct val="6000"/>
              </a:lnSpc>
              <a:spcBef>
                <a:spcPts val="1200"/>
              </a:spcBef>
              <a:spcAft>
                <a:spcPts val="0"/>
              </a:spcAft>
              <a:buClr>
                <a:schemeClr val="dk1"/>
              </a:buClr>
              <a:buSzPts val="1100"/>
              <a:buFont typeface="Arial"/>
              <a:buNone/>
            </a:pPr>
            <a:r>
              <a:t/>
            </a:r>
            <a:endParaRPr b="1" sz="1600"/>
          </a:p>
          <a:p>
            <a:pPr indent="0" lvl="0" marL="457200" rtl="0" algn="ctr">
              <a:lnSpc>
                <a:spcPct val="6000"/>
              </a:lnSpc>
              <a:spcBef>
                <a:spcPts val="1200"/>
              </a:spcBef>
              <a:spcAft>
                <a:spcPts val="1200"/>
              </a:spcAft>
              <a:buNone/>
            </a:pPr>
            <a:r>
              <a:rPr b="1" lang="en" sz="1600"/>
              <a:t>Methodology</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nvSpPr>
        <p:spPr>
          <a:xfrm>
            <a:off x="270150" y="164100"/>
            <a:ext cx="8603700" cy="46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000">
                <a:solidFill>
                  <a:schemeClr val="dk1"/>
                </a:solidFill>
              </a:rPr>
              <a:t>  </a:t>
            </a:r>
            <a:r>
              <a:rPr b="1" lang="en" sz="1000">
                <a:solidFill>
                  <a:schemeClr val="dk1"/>
                </a:solidFill>
                <a:highlight>
                  <a:srgbClr val="FFFFFF"/>
                </a:highlight>
              </a:rPr>
              <a:t>Review Summary for Listing ID: 10452</a:t>
            </a:r>
            <a:endParaRPr sz="1000">
              <a:solidFill>
                <a:schemeClr val="dk1"/>
              </a:solidFill>
              <a:highlight>
                <a:srgbClr val="FFFFFF"/>
              </a:highlight>
            </a:endParaRPr>
          </a:p>
          <a:p>
            <a:pPr indent="-292100" lvl="0" marL="457200" rtl="0" algn="l">
              <a:lnSpc>
                <a:spcPct val="115000"/>
              </a:lnSpc>
              <a:spcBef>
                <a:spcPts val="1400"/>
              </a:spcBef>
              <a:spcAft>
                <a:spcPts val="0"/>
              </a:spcAft>
              <a:buClr>
                <a:schemeClr val="dk1"/>
              </a:buClr>
              <a:buSzPts val="1000"/>
              <a:buChar char="●"/>
            </a:pPr>
            <a:r>
              <a:rPr b="1" lang="en" sz="1000">
                <a:solidFill>
                  <a:schemeClr val="dk1"/>
                </a:solidFill>
                <a:highlight>
                  <a:srgbClr val="FFFFFF"/>
                </a:highlight>
              </a:rPr>
              <a:t>Concatenating</a:t>
            </a:r>
            <a:r>
              <a:rPr b="1" lang="en" sz="1000">
                <a:solidFill>
                  <a:schemeClr val="dk1"/>
                </a:solidFill>
                <a:highlight>
                  <a:srgbClr val="FFFFFF"/>
                </a:highlight>
              </a:rPr>
              <a:t> All Reviews into a single string.</a:t>
            </a:r>
            <a:endParaRPr b="1"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Process:</a:t>
            </a:r>
            <a:endParaRPr b="1" sz="1000">
              <a:solidFill>
                <a:schemeClr val="dk1"/>
              </a:solidFill>
              <a:highlight>
                <a:srgbClr val="FFFFFF"/>
              </a:highlight>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Splitting text into chunks...</a:t>
            </a:r>
            <a:endParaRPr sz="1000">
              <a:solidFill>
                <a:schemeClr val="dk1"/>
              </a:solidFill>
              <a:highlight>
                <a:srgbClr val="FFFFFF"/>
              </a:highlight>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Total Chunks Created:</a:t>
            </a:r>
            <a:r>
              <a:rPr lang="en" sz="1000">
                <a:solidFill>
                  <a:schemeClr val="dk1"/>
                </a:solidFill>
                <a:highlight>
                  <a:srgbClr val="FFFFFF"/>
                </a:highlight>
              </a:rPr>
              <a:t> 12</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Summarizing Individual Chunks:</a:t>
            </a:r>
            <a:endParaRPr b="1" sz="1000">
              <a:solidFill>
                <a:schemeClr val="dk1"/>
              </a:solidFill>
              <a:highlight>
                <a:srgbClr val="FFFFFF"/>
              </a:highlight>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Chunk 1/12</a:t>
            </a:r>
            <a:endParaRPr b="1" sz="1000">
              <a:solidFill>
                <a:schemeClr val="dk1"/>
              </a:solidFill>
              <a:highlight>
                <a:srgbClr val="FFFFFF"/>
              </a:highlight>
            </a:endParaRPr>
          </a:p>
          <a:p>
            <a:pPr indent="-292100" lvl="2" marL="13716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Input:</a:t>
            </a:r>
            <a:br>
              <a:rPr b="1" lang="en" sz="1000">
                <a:solidFill>
                  <a:schemeClr val="dk1"/>
                </a:solidFill>
                <a:highlight>
                  <a:srgbClr val="FFFFFF"/>
                </a:highlight>
              </a:rPr>
            </a:br>
            <a:r>
              <a:rPr lang="en" sz="1000">
                <a:solidFill>
                  <a:schemeClr val="dk1"/>
                </a:solidFill>
                <a:highlight>
                  <a:srgbClr val="FFFFFF"/>
                </a:highlight>
              </a:rPr>
              <a:t>Angela was a great host. Great location. Spacious bedroom with comfortable bed. Very good value. Enjoyed my stay</a:t>
            </a:r>
            <a:r>
              <a:rPr lang="en" sz="1000">
                <a:solidFill>
                  <a:schemeClr val="dk1"/>
                </a:solidFill>
                <a:highlight>
                  <a:srgbClr val="FFFFFF"/>
                </a:highlight>
              </a:rPr>
              <a:t>! I’ve stayed in a bunch of Airbnbs and Angela was by far one of the best hosts. She kept the place super clean and even offered to take care of the laundry throughout my stay....</a:t>
            </a:r>
            <a:endParaRPr sz="1000">
              <a:solidFill>
                <a:schemeClr val="dk1"/>
              </a:solidFill>
              <a:highlight>
                <a:srgbClr val="FFFFFF"/>
              </a:highlight>
            </a:endParaRPr>
          </a:p>
          <a:p>
            <a:pPr indent="-292100" lvl="2" marL="13716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Summary:</a:t>
            </a:r>
            <a:br>
              <a:rPr b="1" lang="en" sz="1000">
                <a:solidFill>
                  <a:schemeClr val="dk1"/>
                </a:solidFill>
                <a:highlight>
                  <a:srgbClr val="FFFFFF"/>
                </a:highlight>
              </a:rPr>
            </a:br>
            <a:r>
              <a:rPr lang="en" sz="1000">
                <a:solidFill>
                  <a:schemeClr val="dk1"/>
                </a:solidFill>
                <a:highlight>
                  <a:srgbClr val="FFFFFF"/>
                </a:highlight>
              </a:rPr>
              <a:t>Angela is a lovely host. She keeps the place clean, responds to messages quickly, and goes out of her way</a:t>
            </a:r>
            <a:r>
              <a:rPr lang="en" sz="1000">
                <a:solidFill>
                  <a:schemeClr val="dk1"/>
                </a:solidFill>
                <a:highlight>
                  <a:srgbClr val="FFFFFF"/>
                </a:highlight>
              </a:rPr>
              <a:t> to make sure her guests have everything they need. The neighborhood was wonderful, I felt very safe. The subway was a 4-minute walk from the apartment!</a:t>
            </a:r>
            <a:endParaRPr b="1" sz="1000">
              <a:solidFill>
                <a:schemeClr val="dk1"/>
              </a:solidFill>
            </a:endParaRPr>
          </a:p>
          <a:p>
            <a:pPr indent="0" lvl="0" marL="0" rtl="0" algn="l">
              <a:lnSpc>
                <a:spcPct val="115000"/>
              </a:lnSpc>
              <a:spcBef>
                <a:spcPts val="1200"/>
              </a:spcBef>
              <a:spcAft>
                <a:spcPts val="0"/>
              </a:spcAft>
              <a:buNone/>
            </a:pPr>
            <a:r>
              <a:rPr b="1" lang="en" sz="1000">
                <a:solidFill>
                  <a:schemeClr val="dk1"/>
                </a:solidFill>
              </a:rPr>
              <a:t>Output Example:</a:t>
            </a:r>
            <a:endParaRPr b="1" sz="1000">
              <a:solidFill>
                <a:schemeClr val="dk1"/>
              </a:solidFill>
            </a:endParaRPr>
          </a:p>
          <a:p>
            <a:pPr indent="0" lvl="0" marL="0" rtl="0" algn="l">
              <a:lnSpc>
                <a:spcPct val="115000"/>
              </a:lnSpc>
              <a:spcBef>
                <a:spcPts val="1200"/>
              </a:spcBef>
              <a:spcAft>
                <a:spcPts val="0"/>
              </a:spcAft>
              <a:buNone/>
            </a:pPr>
            <a:r>
              <a:rPr b="1" lang="en" sz="1000">
                <a:solidFill>
                  <a:schemeClr val="dk1"/>
                </a:solidFill>
              </a:rPr>
              <a:t>Final Summary for Listing ID 10452:</a:t>
            </a:r>
            <a:endParaRPr b="1" sz="1000">
              <a:solidFill>
                <a:schemeClr val="dk1"/>
              </a:solidFill>
            </a:endParaRPr>
          </a:p>
          <a:p>
            <a:pPr indent="0" lvl="0" marL="381000" marR="381000" rtl="0" algn="l">
              <a:lnSpc>
                <a:spcPct val="115000"/>
              </a:lnSpc>
              <a:spcBef>
                <a:spcPts val="1200"/>
              </a:spcBef>
              <a:spcAft>
                <a:spcPts val="0"/>
              </a:spcAft>
              <a:buNone/>
            </a:pPr>
            <a:r>
              <a:rPr i="1" lang="en" sz="1000">
                <a:solidFill>
                  <a:schemeClr val="dk1"/>
                </a:solidFill>
              </a:rPr>
              <a:t>"Angela is a lovely host. She keeps the place clean, responds to messages quickly, and ensures guests have everything they need. For $50/night, it's excellent value. The location is great with plenty of stores, bars, and a nearby train station offering quick access to Manhattan. I spent a month at Angela's and it was a fantastic experience. She is always available and ready to assist with any needs."</a:t>
            </a:r>
            <a:endParaRPr i="1" sz="1000">
              <a:solidFill>
                <a:schemeClr val="dk1"/>
              </a:solidFill>
            </a:endParaRPr>
          </a:p>
          <a:p>
            <a:pPr indent="0" lvl="0" marL="0" rtl="0" algn="l">
              <a:spcBef>
                <a:spcPts val="1200"/>
              </a:spcBef>
              <a:spcAft>
                <a:spcPts val="0"/>
              </a:spcAft>
              <a:buNone/>
            </a:pPr>
            <a:r>
              <a:t/>
            </a:r>
            <a:endParaRPr b="1" sz="1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Conclusion</a:t>
            </a:r>
            <a:endParaRPr/>
          </a:p>
        </p:txBody>
      </p:sp>
      <p:sp>
        <p:nvSpPr>
          <p:cNvPr id="235" name="Google Shape;235;p42"/>
          <p:cNvSpPr txBox="1"/>
          <p:nvPr>
            <p:ph idx="1" type="body"/>
          </p:nvPr>
        </p:nvSpPr>
        <p:spPr>
          <a:xfrm>
            <a:off x="654600" y="1377675"/>
            <a:ext cx="7834800" cy="2741400"/>
          </a:xfrm>
          <a:prstGeom prst="rect">
            <a:avLst/>
          </a:prstGeom>
        </p:spPr>
        <p:txBody>
          <a:bodyPr anchorCtr="0" anchor="t" bIns="34275" lIns="68575" spcFirstLastPara="1" rIns="68575" wrap="square" tIns="34275">
            <a:normAutofit/>
          </a:bodyPr>
          <a:lstStyle/>
          <a:p>
            <a:pPr indent="0" lvl="0" marL="0" rtl="0" algn="just">
              <a:spcBef>
                <a:spcPts val="800"/>
              </a:spcBef>
              <a:spcAft>
                <a:spcPts val="1200"/>
              </a:spcAft>
              <a:buNone/>
            </a:pPr>
            <a:r>
              <a:rPr lang="en"/>
              <a:t>This project leverages advanced NLP techniques to transform Airbnb's unstructured reviews into actionable insights. By analyzing sentiments and key aspects, we enhance guest experiences and support informed decision-making for both hosts and guests. Our methodologies extend to other user-generated content platforms, enabling businesses to strategically utilize textual feedback. Utilizing cutting-edge technology, this project promises to significantly impact the hospitality industry and beyond through data-driven strategies.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Free Google Thank You Slide &amp; PowerPoint Templates" id="240" name="Google Shape;240;p43"/>
          <p:cNvPicPr preferRelativeResize="0"/>
          <p:nvPr/>
        </p:nvPicPr>
        <p:blipFill>
          <a:blip r:embed="rId3">
            <a:alphaModFix/>
          </a:blip>
          <a:stretch>
            <a:fillRect/>
          </a:stretch>
        </p:blipFill>
        <p:spPr>
          <a:xfrm>
            <a:off x="3750" y="0"/>
            <a:ext cx="913649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656925" y="244600"/>
            <a:ext cx="7917900" cy="11544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Clr>
                <a:schemeClr val="dk1"/>
              </a:buClr>
              <a:buFont typeface="Arial"/>
              <a:buNone/>
            </a:pPr>
            <a:r>
              <a:rPr b="1" lang="en" sz="4500">
                <a:solidFill>
                  <a:schemeClr val="dk1"/>
                </a:solidFill>
                <a:latin typeface="Verdana"/>
                <a:ea typeface="Verdana"/>
                <a:cs typeface="Verdana"/>
                <a:sym typeface="Verdana"/>
              </a:rPr>
              <a:t>Motivation</a:t>
            </a:r>
            <a:endParaRPr sz="45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2"/>
              </a:solidFill>
            </a:endParaRPr>
          </a:p>
        </p:txBody>
      </p:sp>
      <p:sp>
        <p:nvSpPr>
          <p:cNvPr id="86" name="Google Shape;86;p17"/>
          <p:cNvSpPr txBox="1"/>
          <p:nvPr>
            <p:ph idx="1" type="body"/>
          </p:nvPr>
        </p:nvSpPr>
        <p:spPr>
          <a:xfrm>
            <a:off x="714300" y="1221450"/>
            <a:ext cx="7715400" cy="2700600"/>
          </a:xfrm>
          <a:prstGeom prst="rect">
            <a:avLst/>
          </a:prstGeom>
          <a:noFill/>
          <a:ln>
            <a:noFill/>
          </a:ln>
        </p:spPr>
        <p:txBody>
          <a:bodyPr anchorCtr="0" anchor="t" bIns="0" lIns="0" spcFirstLastPara="1" rIns="0" wrap="square" tIns="6350">
            <a:spAutoFit/>
          </a:bodyPr>
          <a:lstStyle/>
          <a:p>
            <a:pPr indent="0" lvl="0" marL="0" rtl="0" algn="just">
              <a:lnSpc>
                <a:spcPct val="132800"/>
              </a:lnSpc>
              <a:spcBef>
                <a:spcPts val="0"/>
              </a:spcBef>
              <a:spcAft>
                <a:spcPts val="1200"/>
              </a:spcAft>
              <a:buSzPts val="1100"/>
              <a:buNone/>
            </a:pPr>
            <a:r>
              <a:rPr lang="en" sz="1700"/>
              <a:t>Our recent trips to Colorado and New York exposed the inefficiency of manually navigating countless Airbnb listings and reviews. The time-consuming process and overwhelming volume of feedback made it difficult to extract essential information. This highlighted a significant gap in user experience, where travelers need a streamlined way to digest review content without sacrificing quality. By leveraging advanced Natural Language Processing (NLP) techniques, this project aims to summarize reviews and highlight key insights, saving time and reducing stress for users when planning accommodations.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18"/>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B1C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2" name="Google Shape;92;p18"/>
          <p:cNvSpPr txBox="1"/>
          <p:nvPr>
            <p:ph idx="1" type="body"/>
          </p:nvPr>
        </p:nvSpPr>
        <p:spPr>
          <a:xfrm>
            <a:off x="628650" y="1718644"/>
            <a:ext cx="7886700" cy="2265900"/>
          </a:xfrm>
          <a:prstGeom prst="rect">
            <a:avLst/>
          </a:prstGeom>
          <a:noFill/>
          <a:ln>
            <a:noFill/>
          </a:ln>
        </p:spPr>
        <p:txBody>
          <a:bodyPr anchorCtr="0" anchor="t" bIns="0" lIns="0" spcFirstLastPara="1" rIns="0" wrap="square" tIns="6350">
            <a:spAutoFit/>
          </a:bodyPr>
          <a:lstStyle/>
          <a:p>
            <a:pPr indent="0" lvl="0" marL="0" rtl="0" algn="just">
              <a:lnSpc>
                <a:spcPct val="115000"/>
              </a:lnSpc>
              <a:spcBef>
                <a:spcPts val="0"/>
              </a:spcBef>
              <a:spcAft>
                <a:spcPts val="0"/>
              </a:spcAft>
              <a:buSzPts val="1100"/>
              <a:buNone/>
            </a:pPr>
            <a:r>
              <a:rPr lang="en" sz="1600">
                <a:solidFill>
                  <a:schemeClr val="lt1"/>
                </a:solidFill>
              </a:rPr>
              <a:t>The 2021 NYC Airbnb Reviews dataset contains 17,444 entries, capturing guest feedback across various listings in New York City. Key columns include listing_id (property identifier), url, review_posted_date, and review (guest feedback). The rich textual data in the review column enables advanced NLP tasks such as sentiment analysis, and review summarization.</a:t>
            </a:r>
            <a:endParaRPr sz="16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just">
              <a:lnSpc>
                <a:spcPct val="115000"/>
              </a:lnSpc>
              <a:spcBef>
                <a:spcPts val="0"/>
              </a:spcBef>
              <a:spcAft>
                <a:spcPts val="0"/>
              </a:spcAft>
              <a:buClr>
                <a:schemeClr val="dk1"/>
              </a:buClr>
              <a:buSzPts val="1100"/>
              <a:buFont typeface="Arial"/>
              <a:buNone/>
            </a:pPr>
            <a:r>
              <a:rPr b="1" lang="en" sz="1600">
                <a:solidFill>
                  <a:schemeClr val="lt1"/>
                </a:solidFill>
              </a:rPr>
              <a:t>Source:</a:t>
            </a:r>
            <a:r>
              <a:rPr lang="en" sz="1600">
                <a:solidFill>
                  <a:schemeClr val="lt1"/>
                </a:solidFill>
              </a:rPr>
              <a:t> New York City Airbnb Reviews, </a:t>
            </a:r>
            <a:r>
              <a:rPr lang="en" sz="1600" u="sng">
                <a:solidFill>
                  <a:schemeClr val="hlink"/>
                </a:solidFill>
                <a:hlinkClick r:id="rId3"/>
              </a:rPr>
              <a:t>Kaggle</a:t>
            </a:r>
            <a:r>
              <a:rPr lang="en" sz="1600">
                <a:solidFill>
                  <a:schemeClr val="lt1"/>
                </a:solidFill>
              </a:rPr>
              <a:t>.</a:t>
            </a:r>
            <a:endParaRPr sz="1600">
              <a:solidFill>
                <a:schemeClr val="lt1"/>
              </a:solidFill>
            </a:endParaRPr>
          </a:p>
          <a:p>
            <a:pPr indent="0" lvl="0" marL="0" marR="0" rtl="0" algn="just">
              <a:lnSpc>
                <a:spcPct val="132800"/>
              </a:lnSpc>
              <a:spcBef>
                <a:spcPts val="0"/>
              </a:spcBef>
              <a:spcAft>
                <a:spcPts val="1200"/>
              </a:spcAft>
              <a:buNone/>
            </a:pPr>
            <a:r>
              <a:t/>
            </a:r>
            <a:endParaRPr>
              <a:solidFill>
                <a:schemeClr val="lt1"/>
              </a:solidFill>
            </a:endParaRPr>
          </a:p>
        </p:txBody>
      </p:sp>
      <p:sp>
        <p:nvSpPr>
          <p:cNvPr id="93" name="Google Shape;93;p18"/>
          <p:cNvSpPr/>
          <p:nvPr/>
        </p:nvSpPr>
        <p:spPr>
          <a:xfrm>
            <a:off x="0" y="4482803"/>
            <a:ext cx="9144000" cy="4763"/>
          </a:xfrm>
          <a:custGeom>
            <a:rect b="b" l="l" r="r" t="t"/>
            <a:pathLst>
              <a:path extrusionOk="0" h="9525" w="18288000">
                <a:moveTo>
                  <a:pt x="0" y="9524"/>
                </a:moveTo>
                <a:lnTo>
                  <a:pt x="0" y="0"/>
                </a:lnTo>
                <a:lnTo>
                  <a:pt x="18287999" y="0"/>
                </a:lnTo>
                <a:lnTo>
                  <a:pt x="18287999" y="9524"/>
                </a:lnTo>
                <a:lnTo>
                  <a:pt x="0" y="9524"/>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4" name="Google Shape;94;p18"/>
          <p:cNvSpPr txBox="1"/>
          <p:nvPr>
            <p:ph type="title"/>
          </p:nvPr>
        </p:nvSpPr>
        <p:spPr>
          <a:xfrm>
            <a:off x="656925" y="363725"/>
            <a:ext cx="7785000" cy="699000"/>
          </a:xfrm>
          <a:prstGeom prst="rect">
            <a:avLst/>
          </a:prstGeom>
          <a:noFill/>
          <a:ln>
            <a:noFill/>
          </a:ln>
        </p:spPr>
        <p:txBody>
          <a:bodyPr anchorCtr="0" anchor="t" bIns="0" lIns="0" spcFirstLastPara="1" rIns="0" wrap="square" tIns="6350">
            <a:spAutoFit/>
          </a:bodyPr>
          <a:lstStyle/>
          <a:p>
            <a:pPr indent="0" lvl="0" marL="12700" rtl="0" algn="ctr">
              <a:lnSpc>
                <a:spcPct val="100000"/>
              </a:lnSpc>
              <a:spcBef>
                <a:spcPts val="0"/>
              </a:spcBef>
              <a:spcAft>
                <a:spcPts val="0"/>
              </a:spcAft>
              <a:buNone/>
            </a:pPr>
            <a:r>
              <a:rPr b="1" lang="en" sz="4500">
                <a:solidFill>
                  <a:srgbClr val="F4F4F4"/>
                </a:solidFill>
                <a:latin typeface="Verdana"/>
                <a:ea typeface="Verdana"/>
                <a:cs typeface="Verdana"/>
                <a:sym typeface="Verdana"/>
              </a:rPr>
              <a:t>Dataset Description</a:t>
            </a:r>
            <a:endParaRPr sz="45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75763" y="481300"/>
            <a:ext cx="8839199" cy="1241627"/>
          </a:xfrm>
          <a:prstGeom prst="rect">
            <a:avLst/>
          </a:prstGeom>
          <a:noFill/>
          <a:ln>
            <a:noFill/>
          </a:ln>
        </p:spPr>
      </p:pic>
      <p:pic>
        <p:nvPicPr>
          <p:cNvPr id="100" name="Google Shape;100;p19"/>
          <p:cNvPicPr preferRelativeResize="0"/>
          <p:nvPr/>
        </p:nvPicPr>
        <p:blipFill>
          <a:blip r:embed="rId4">
            <a:alphaModFix/>
          </a:blip>
          <a:stretch>
            <a:fillRect/>
          </a:stretch>
        </p:blipFill>
        <p:spPr>
          <a:xfrm>
            <a:off x="101325" y="2074388"/>
            <a:ext cx="8839174" cy="1178600"/>
          </a:xfrm>
          <a:prstGeom prst="rect">
            <a:avLst/>
          </a:prstGeom>
          <a:noFill/>
          <a:ln>
            <a:noFill/>
          </a:ln>
        </p:spPr>
      </p:pic>
      <p:pic>
        <p:nvPicPr>
          <p:cNvPr id="101" name="Google Shape;101;p19"/>
          <p:cNvPicPr preferRelativeResize="0"/>
          <p:nvPr/>
        </p:nvPicPr>
        <p:blipFill>
          <a:blip r:embed="rId5">
            <a:alphaModFix/>
          </a:blip>
          <a:stretch>
            <a:fillRect/>
          </a:stretch>
        </p:blipFill>
        <p:spPr>
          <a:xfrm>
            <a:off x="126863" y="3604450"/>
            <a:ext cx="8788076" cy="1292100"/>
          </a:xfrm>
          <a:prstGeom prst="rect">
            <a:avLst/>
          </a:prstGeom>
          <a:noFill/>
          <a:ln>
            <a:noFill/>
          </a:ln>
        </p:spPr>
      </p:pic>
      <p:sp>
        <p:nvSpPr>
          <p:cNvPr id="102" name="Google Shape;102;p19"/>
          <p:cNvSpPr txBox="1"/>
          <p:nvPr>
            <p:ph idx="1" type="body"/>
          </p:nvPr>
        </p:nvSpPr>
        <p:spPr>
          <a:xfrm>
            <a:off x="3176713" y="0"/>
            <a:ext cx="2637300" cy="684300"/>
          </a:xfrm>
          <a:prstGeom prst="rect">
            <a:avLst/>
          </a:prstGeom>
          <a:noFill/>
          <a:ln>
            <a:noFill/>
          </a:ln>
        </p:spPr>
        <p:txBody>
          <a:bodyPr anchorCtr="0" anchor="t" bIns="0" lIns="0" spcFirstLastPara="1" rIns="0" wrap="square" tIns="6350">
            <a:spAutoFit/>
          </a:bodyPr>
          <a:lstStyle/>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just">
              <a:lnSpc>
                <a:spcPct val="115000"/>
              </a:lnSpc>
              <a:spcBef>
                <a:spcPts val="0"/>
              </a:spcBef>
              <a:spcAft>
                <a:spcPts val="0"/>
              </a:spcAft>
              <a:buClr>
                <a:schemeClr val="dk1"/>
              </a:buClr>
              <a:buSzPts val="1100"/>
              <a:buFont typeface="Arial"/>
              <a:buNone/>
            </a:pPr>
            <a:r>
              <a:rPr b="1" lang="en" sz="1100">
                <a:solidFill>
                  <a:schemeClr val="dk1"/>
                </a:solidFill>
                <a:highlight>
                  <a:srgbClr val="FFFFFF"/>
                </a:highlight>
              </a:rPr>
              <a:t>NYC_2021_airbnb_reviews_data.csv</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endParaRPr>
          </a:p>
        </p:txBody>
      </p:sp>
      <p:sp>
        <p:nvSpPr>
          <p:cNvPr id="103" name="Google Shape;103;p19"/>
          <p:cNvSpPr txBox="1"/>
          <p:nvPr>
            <p:ph idx="1" type="body"/>
          </p:nvPr>
        </p:nvSpPr>
        <p:spPr>
          <a:xfrm>
            <a:off x="3099000" y="1557550"/>
            <a:ext cx="2946000" cy="879300"/>
          </a:xfrm>
          <a:prstGeom prst="rect">
            <a:avLst/>
          </a:prstGeom>
          <a:noFill/>
          <a:ln>
            <a:noFill/>
          </a:ln>
        </p:spPr>
        <p:txBody>
          <a:bodyPr anchorCtr="0" anchor="t" bIns="0" lIns="0" spcFirstLastPara="1" rIns="0" wrap="square" tIns="6350">
            <a:spAutoFit/>
          </a:bodyPr>
          <a:lstStyle/>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just">
              <a:lnSpc>
                <a:spcPct val="115000"/>
              </a:lnSpc>
              <a:spcBef>
                <a:spcPts val="0"/>
              </a:spcBef>
              <a:spcAft>
                <a:spcPts val="0"/>
              </a:spcAft>
              <a:buClr>
                <a:schemeClr val="dk1"/>
              </a:buClr>
              <a:buSzPts val="1100"/>
              <a:buFont typeface="Arial"/>
              <a:buNone/>
            </a:pPr>
            <a:r>
              <a:rPr b="1" lang="en" sz="1100">
                <a:solidFill>
                  <a:schemeClr val="dk1"/>
                </a:solidFill>
                <a:highlight>
                  <a:srgbClr val="FFFFFF"/>
                </a:highlight>
              </a:rPr>
              <a:t>Processed_reviews_SentimentLabels.csv</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endParaRPr>
          </a:p>
        </p:txBody>
      </p:sp>
      <p:sp>
        <p:nvSpPr>
          <p:cNvPr id="104" name="Google Shape;104;p19"/>
          <p:cNvSpPr txBox="1"/>
          <p:nvPr>
            <p:ph idx="1" type="body"/>
          </p:nvPr>
        </p:nvSpPr>
        <p:spPr>
          <a:xfrm>
            <a:off x="3063888" y="2818725"/>
            <a:ext cx="3016200" cy="1782000"/>
          </a:xfrm>
          <a:prstGeom prst="rect">
            <a:avLst/>
          </a:prstGeom>
          <a:noFill/>
          <a:ln>
            <a:noFill/>
          </a:ln>
        </p:spPr>
        <p:txBody>
          <a:bodyPr anchorCtr="0" anchor="t" bIns="0" lIns="0" spcFirstLastPara="1" rIns="0" wrap="square" tIns="6350">
            <a:spAutoFit/>
          </a:bodyPr>
          <a:lstStyle/>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just">
              <a:lnSpc>
                <a:spcPct val="115000"/>
              </a:lnSpc>
              <a:spcBef>
                <a:spcPts val="0"/>
              </a:spcBef>
              <a:spcAft>
                <a:spcPts val="0"/>
              </a:spcAft>
              <a:buClr>
                <a:schemeClr val="dk1"/>
              </a:buClr>
              <a:buSzPts val="1100"/>
              <a:buFont typeface="Arial"/>
              <a:buNone/>
            </a:pPr>
            <a:r>
              <a:rPr b="1" lang="en" sz="1100">
                <a:solidFill>
                  <a:schemeClr val="dk1"/>
                </a:solidFill>
                <a:highlight>
                  <a:srgbClr val="FFFFFF"/>
                </a:highlight>
              </a:rPr>
              <a:t>Processed_reviews_SentimentLabels.csv</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1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1885944" y="1815592"/>
            <a:ext cx="4743600" cy="1721700"/>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Clr>
                <a:srgbClr val="595959"/>
              </a:buClr>
              <a:buSzPts val="3200"/>
              <a:buFont typeface="Arial"/>
              <a:buNone/>
            </a:pPr>
            <a:r>
              <a:rPr b="0" i="0" lang="en" sz="3600" u="none" cap="none" strike="noStrike">
                <a:solidFill>
                  <a:schemeClr val="dk1"/>
                </a:solidFill>
                <a:latin typeface="Times New Roman"/>
                <a:ea typeface="Times New Roman"/>
                <a:cs typeface="Times New Roman"/>
                <a:sym typeface="Times New Roman"/>
              </a:rPr>
              <a:t>SMART Questions </a:t>
            </a:r>
            <a:endParaRPr b="1" i="0" sz="3600" u="none" cap="none" strike="noStrike">
              <a:solidFill>
                <a:schemeClr val="dk1"/>
              </a:solidFill>
              <a:latin typeface="Times New Roman"/>
              <a:ea typeface="Times New Roman"/>
              <a:cs typeface="Times New Roman"/>
              <a:sym typeface="Times New Roman"/>
            </a:endParaRPr>
          </a:p>
        </p:txBody>
      </p:sp>
      <p:pic>
        <p:nvPicPr>
          <p:cNvPr descr="Lightbulb Question Mark Images – Browse 15,735 Stock Photos, Vectors, and  Video | Adobe Stock" id="110" name="Google Shape;110;p20"/>
          <p:cNvPicPr preferRelativeResize="0"/>
          <p:nvPr/>
        </p:nvPicPr>
        <p:blipFill rotWithShape="1">
          <a:blip r:embed="rId3">
            <a:alphaModFix/>
          </a:blip>
          <a:srcRect b="38034" l="23180" r="23785" t="11627"/>
          <a:stretch/>
        </p:blipFill>
        <p:spPr>
          <a:xfrm>
            <a:off x="6004925" y="1644706"/>
            <a:ext cx="735169" cy="6977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425725" y="1107475"/>
            <a:ext cx="8174100" cy="2004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Times New Roman"/>
              <a:buNone/>
            </a:pPr>
            <a:r>
              <a:rPr lang="en" sz="3000">
                <a:solidFill>
                  <a:schemeClr val="dk1"/>
                </a:solidFill>
                <a:latin typeface="Times New Roman"/>
                <a:ea typeface="Times New Roman"/>
                <a:cs typeface="Times New Roman"/>
                <a:sym typeface="Times New Roman"/>
              </a:rPr>
              <a:t>1. How does the distribution of positive and negative sentiments in Airbnb reviews reflect overall guest satisfaction, and what trends can be observed in sentiment changes over the years?</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484950" y="206875"/>
            <a:ext cx="8174100" cy="9006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Times New Roman"/>
              <a:buNone/>
            </a:pPr>
            <a:r>
              <a:rPr lang="en" sz="3100">
                <a:solidFill>
                  <a:schemeClr val="dk1"/>
                </a:solidFill>
                <a:latin typeface="Times New Roman"/>
                <a:ea typeface="Times New Roman"/>
                <a:cs typeface="Times New Roman"/>
                <a:sym typeface="Times New Roman"/>
              </a:rPr>
              <a:t>Sentiment Analysis of NYC Airbnb Reviews Using BERT</a:t>
            </a:r>
            <a:endParaRPr sz="3100">
              <a:solidFill>
                <a:schemeClr val="dk1"/>
              </a:solidFill>
              <a:latin typeface="Times New Roman"/>
              <a:ea typeface="Times New Roman"/>
              <a:cs typeface="Times New Roman"/>
              <a:sym typeface="Times New Roman"/>
            </a:endParaRPr>
          </a:p>
        </p:txBody>
      </p:sp>
      <p:sp>
        <p:nvSpPr>
          <p:cNvPr id="121" name="Google Shape;121;p22"/>
          <p:cNvSpPr txBox="1"/>
          <p:nvPr/>
        </p:nvSpPr>
        <p:spPr>
          <a:xfrm>
            <a:off x="1334350" y="914000"/>
            <a:ext cx="6785700" cy="45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Steps:</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Load Data:</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Import </a:t>
            </a:r>
            <a:r>
              <a:rPr lang="en" sz="1100">
                <a:solidFill>
                  <a:srgbClr val="188038"/>
                </a:solidFill>
                <a:latin typeface="Roboto Mono"/>
                <a:ea typeface="Roboto Mono"/>
                <a:cs typeface="Roboto Mono"/>
                <a:sym typeface="Roboto Mono"/>
              </a:rPr>
              <a:t>NYC_2021_airbnb_reviews_data1.csv</a:t>
            </a:r>
            <a:r>
              <a:rPr lang="en" sz="1100">
                <a:solidFill>
                  <a:schemeClr val="dk1"/>
                </a:solidFill>
              </a:rPr>
              <a:t> into a pandas DataFrame.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Date Parsing: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Convert </a:t>
            </a:r>
            <a:r>
              <a:rPr lang="en" sz="1100">
                <a:solidFill>
                  <a:srgbClr val="188038"/>
                </a:solidFill>
                <a:latin typeface="Roboto Mono"/>
                <a:ea typeface="Roboto Mono"/>
                <a:cs typeface="Roboto Mono"/>
                <a:sym typeface="Roboto Mono"/>
              </a:rPr>
              <a:t>review_posted_date</a:t>
            </a:r>
            <a:r>
              <a:rPr lang="en" sz="1100">
                <a:solidFill>
                  <a:schemeClr val="dk1"/>
                </a:solidFill>
              </a:rPr>
              <a:t> to datetime format for temporal analysis.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Handle Missing Values: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Ensure completeness; no missing reviews found.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Detect Language: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Use </a:t>
            </a:r>
            <a:r>
              <a:rPr lang="en" sz="1100">
                <a:solidFill>
                  <a:srgbClr val="188038"/>
                </a:solidFill>
                <a:latin typeface="Roboto Mono"/>
                <a:ea typeface="Roboto Mono"/>
                <a:cs typeface="Roboto Mono"/>
                <a:sym typeface="Roboto Mono"/>
              </a:rPr>
              <a:t>langdetect</a:t>
            </a:r>
            <a:r>
              <a:rPr lang="en" sz="1100">
                <a:solidFill>
                  <a:schemeClr val="dk1"/>
                </a:solidFill>
              </a:rPr>
              <a:t> to filter out non-English reviews.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Text Preprocessing: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Expand contractions, clean text (remove URLs, emojis, mentions, etc.).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Tokenize, lemmatize, and remove stop words to enhance model performance.</a:t>
            </a:r>
            <a:endParaRPr sz="1100">
              <a:solidFill>
                <a:schemeClr val="dk1"/>
              </a:solidFill>
            </a:endParaRPr>
          </a:p>
          <a:p>
            <a:pPr indent="0" lvl="0" marL="0" rtl="0" algn="l">
              <a:spcBef>
                <a:spcPts val="1200"/>
              </a:spcBef>
              <a:spcAft>
                <a:spcPts val="0"/>
              </a:spcAft>
              <a:buNone/>
            </a:pPr>
            <a:r>
              <a:t/>
            </a:r>
            <a:endParaRPr b="1"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628650" y="273850"/>
            <a:ext cx="7886700" cy="579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1800"/>
              <a:t>Dual Sentiment Analysis Approach</a:t>
            </a:r>
            <a:endParaRPr sz="1800"/>
          </a:p>
        </p:txBody>
      </p:sp>
      <p:sp>
        <p:nvSpPr>
          <p:cNvPr id="127" name="Google Shape;127;p23"/>
          <p:cNvSpPr txBox="1"/>
          <p:nvPr>
            <p:ph idx="1" type="body"/>
          </p:nvPr>
        </p:nvSpPr>
        <p:spPr>
          <a:xfrm>
            <a:off x="628650" y="895975"/>
            <a:ext cx="7886700" cy="37365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Initial Sentiment Analysis:</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Generate sentiment labels using a pre-trained model.</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0" marL="914400" rtl="0" algn="l">
              <a:lnSpc>
                <a:spcPct val="115000"/>
              </a:lnSpc>
              <a:spcBef>
                <a:spcPts val="0"/>
              </a:spcBef>
              <a:spcAft>
                <a:spcPts val="0"/>
              </a:spcAft>
              <a:buSzPts val="1100"/>
              <a:buAutoNum type="arabicPeriod"/>
            </a:pPr>
            <a:r>
              <a:rPr lang="en" sz="1100">
                <a:solidFill>
                  <a:schemeClr val="dk1"/>
                </a:solidFill>
              </a:rPr>
              <a:t>Utilize Hugging Face's </a:t>
            </a:r>
            <a:r>
              <a:rPr lang="en" sz="1100">
                <a:solidFill>
                  <a:srgbClr val="188038"/>
                </a:solidFill>
                <a:latin typeface="Roboto Mono"/>
                <a:ea typeface="Roboto Mono"/>
                <a:cs typeface="Roboto Mono"/>
                <a:sym typeface="Roboto Mono"/>
              </a:rPr>
              <a:t>distilbert-base-uncased-finetuned-sst-2-english</a:t>
            </a:r>
            <a:r>
              <a:rPr lang="en" sz="1100">
                <a:solidFill>
                  <a:schemeClr val="dk1"/>
                </a:solidFill>
              </a:rPr>
              <a:t>.</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lang="en" sz="1100">
                <a:solidFill>
                  <a:schemeClr val="dk1"/>
                </a:solidFill>
              </a:rPr>
              <a:t>Assign ‘POSITIVE’ or ‘NEGATIVE’ labels to each review.</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lang="en" sz="1100">
                <a:solidFill>
                  <a:schemeClr val="dk1"/>
                </a:solidFill>
              </a:rPr>
              <a:t>Convert labels to numerical values (1 for positive, 0 for negative).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Training a Custom BERT Model:</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Fine-tune BERT to adapt to the specific dataset for improved performance.</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1" marL="914400" rtl="0" algn="l">
              <a:lnSpc>
                <a:spcPct val="115000"/>
              </a:lnSpc>
              <a:spcBef>
                <a:spcPts val="0"/>
              </a:spcBef>
              <a:spcAft>
                <a:spcPts val="0"/>
              </a:spcAft>
              <a:buSzPts val="1100"/>
              <a:buAutoNum type="arabicPeriod"/>
            </a:pPr>
            <a:r>
              <a:rPr b="1" lang="en" sz="1100">
                <a:solidFill>
                  <a:schemeClr val="dk1"/>
                </a:solidFill>
              </a:rPr>
              <a:t>Data Splitting:</a:t>
            </a:r>
            <a:r>
              <a:rPr lang="en" sz="1100">
                <a:solidFill>
                  <a:schemeClr val="dk1"/>
                </a:solidFill>
              </a:rPr>
              <a:t> Create training and validation sets with stratified sampling.</a:t>
            </a:r>
            <a:endParaRPr sz="1100">
              <a:solidFill>
                <a:schemeClr val="dk1"/>
              </a:solidFill>
            </a:endParaRPr>
          </a:p>
          <a:p>
            <a:pPr indent="-298450" lvl="1" marL="914400" rtl="0" algn="l">
              <a:lnSpc>
                <a:spcPct val="115000"/>
              </a:lnSpc>
              <a:spcBef>
                <a:spcPts val="0"/>
              </a:spcBef>
              <a:spcAft>
                <a:spcPts val="0"/>
              </a:spcAft>
              <a:buSzPts val="1100"/>
              <a:buAutoNum type="arabicPeriod"/>
            </a:pPr>
            <a:r>
              <a:rPr b="1" lang="en" sz="1100">
                <a:solidFill>
                  <a:schemeClr val="dk1"/>
                </a:solidFill>
              </a:rPr>
              <a:t>Dataset Preparation:</a:t>
            </a:r>
            <a:r>
              <a:rPr lang="en" sz="1100">
                <a:solidFill>
                  <a:schemeClr val="dk1"/>
                </a:solidFill>
              </a:rPr>
              <a:t> Tokenize texts and create Hugging Face Dataset objects.</a:t>
            </a:r>
            <a:endParaRPr sz="1100">
              <a:solidFill>
                <a:schemeClr val="dk1"/>
              </a:solidFill>
            </a:endParaRPr>
          </a:p>
          <a:p>
            <a:pPr indent="-298450" lvl="1" marL="914400" rtl="0" algn="l">
              <a:lnSpc>
                <a:spcPct val="115000"/>
              </a:lnSpc>
              <a:spcBef>
                <a:spcPts val="0"/>
              </a:spcBef>
              <a:spcAft>
                <a:spcPts val="0"/>
              </a:spcAft>
              <a:buSzPts val="1100"/>
              <a:buAutoNum type="arabicPeriod"/>
            </a:pPr>
            <a:r>
              <a:rPr b="1" lang="en" sz="1100">
                <a:solidFill>
                  <a:schemeClr val="dk1"/>
                </a:solidFill>
              </a:rPr>
              <a:t>Model Initialization:</a:t>
            </a:r>
            <a:r>
              <a:rPr lang="en" sz="1100">
                <a:solidFill>
                  <a:schemeClr val="dk1"/>
                </a:solidFill>
              </a:rPr>
              <a:t> Initialize </a:t>
            </a:r>
            <a:r>
              <a:rPr lang="en" sz="1100">
                <a:solidFill>
                  <a:srgbClr val="188038"/>
                </a:solidFill>
                <a:latin typeface="Roboto Mono"/>
                <a:ea typeface="Roboto Mono"/>
                <a:cs typeface="Roboto Mono"/>
                <a:sym typeface="Roboto Mono"/>
              </a:rPr>
              <a:t>BertForSequenceClassification</a:t>
            </a:r>
            <a:r>
              <a:rPr lang="en" sz="1100">
                <a:solidFill>
                  <a:schemeClr val="dk1"/>
                </a:solidFill>
              </a:rPr>
              <a:t> with binary labels.</a:t>
            </a:r>
            <a:endParaRPr sz="1100">
              <a:solidFill>
                <a:schemeClr val="dk1"/>
              </a:solidFill>
            </a:endParaRPr>
          </a:p>
          <a:p>
            <a:pPr indent="-298450" lvl="1" marL="914400" rtl="0" algn="l">
              <a:lnSpc>
                <a:spcPct val="115000"/>
              </a:lnSpc>
              <a:spcBef>
                <a:spcPts val="0"/>
              </a:spcBef>
              <a:spcAft>
                <a:spcPts val="0"/>
              </a:spcAft>
              <a:buSzPts val="1100"/>
              <a:buAutoNum type="arabicPeriod"/>
            </a:pPr>
            <a:r>
              <a:rPr b="1" lang="en" sz="1100">
                <a:solidFill>
                  <a:schemeClr val="dk1"/>
                </a:solidFill>
              </a:rPr>
              <a:t>Training:</a:t>
            </a:r>
            <a:r>
              <a:rPr lang="en" sz="1100">
                <a:solidFill>
                  <a:schemeClr val="dk1"/>
                </a:solidFill>
              </a:rPr>
              <a:t> Train the model using generated sentiment labels.</a:t>
            </a:r>
            <a:endParaRPr sz="1100">
              <a:solidFill>
                <a:schemeClr val="dk1"/>
              </a:solidFill>
            </a:endParaRPr>
          </a:p>
          <a:p>
            <a:pPr indent="-298450" lvl="1" marL="914400" rtl="0" algn="l">
              <a:lnSpc>
                <a:spcPct val="115000"/>
              </a:lnSpc>
              <a:spcBef>
                <a:spcPts val="0"/>
              </a:spcBef>
              <a:spcAft>
                <a:spcPts val="0"/>
              </a:spcAft>
              <a:buSzPts val="1100"/>
              <a:buAutoNum type="arabicPeriod"/>
            </a:pPr>
            <a:r>
              <a:rPr b="1" lang="en" sz="1100">
                <a:solidFill>
                  <a:schemeClr val="dk1"/>
                </a:solidFill>
              </a:rPr>
              <a:t>Evaluation:</a:t>
            </a:r>
            <a:r>
              <a:rPr lang="en" sz="1100">
                <a:solidFill>
                  <a:schemeClr val="dk1"/>
                </a:solidFill>
              </a:rPr>
              <a:t> Assess performance on the validation set.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Rationale for Dual Analysis:</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Label Generation:</a:t>
            </a:r>
            <a:r>
              <a:rPr lang="en" sz="1100">
                <a:solidFill>
                  <a:schemeClr val="dk1"/>
                </a:solidFill>
              </a:rPr>
              <a:t> Annotate data with sentiment labels for supervised learning.</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Customization:</a:t>
            </a:r>
            <a:r>
              <a:rPr lang="en" sz="1100">
                <a:solidFill>
                  <a:schemeClr val="dk1"/>
                </a:solidFill>
              </a:rPr>
              <a:t> Adapt the model to specific data nuances, improving accuracy and generalization.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