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87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8931"/>
            <a:ext cx="55751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atin Modern Math"/>
                <a:cs typeface="Latin Modern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13" y="555599"/>
            <a:ext cx="5446572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19420" y="3122920"/>
            <a:ext cx="26416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studio.com/products/rstudio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user/akenny430" TargetMode="External"/><Relationship Id="rId5" Type="http://schemas.openxmlformats.org/officeDocument/2006/relationships/hyperlink" Target="https://www.linkedin.com/in/akenny430/" TargetMode="External"/><Relationship Id="rId4" Type="http://schemas.openxmlformats.org/officeDocument/2006/relationships/hyperlink" Target="https://github.com/akenny4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docs.github.com/en/desktop/installing-and-configuring-github-desktop/overview/getting-started-with-github-deskt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user/akenny430" TargetMode="External"/><Relationship Id="rId5" Type="http://schemas.openxmlformats.org/officeDocument/2006/relationships/hyperlink" Target="https://www.linkedin.com/in/akenny430/" TargetMode="External"/><Relationship Id="rId4" Type="http://schemas.openxmlformats.org/officeDocument/2006/relationships/hyperlink" Target="https://github.com/akenny4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ddit.com/user/akenny430" TargetMode="External"/><Relationship Id="rId5" Type="http://schemas.openxmlformats.org/officeDocument/2006/relationships/hyperlink" Target="https://www.linkedin.com/in/akenny430/" TargetMode="External"/><Relationship Id="rId4" Type="http://schemas.openxmlformats.org/officeDocument/2006/relationships/hyperlink" Target="https://github.com/akenny43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ddit.com/user/akenny430" TargetMode="External"/><Relationship Id="rId5" Type="http://schemas.openxmlformats.org/officeDocument/2006/relationships/hyperlink" Target="https://www.linkedin.com/in/akenny430/" TargetMode="External"/><Relationship Id="rId4" Type="http://schemas.openxmlformats.org/officeDocument/2006/relationships/hyperlink" Target="https://github.com/akenny43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enny4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reddit.com/user/akenny430" TargetMode="External"/><Relationship Id="rId4" Type="http://schemas.openxmlformats.org/officeDocument/2006/relationships/hyperlink" Target="https://www.linkedin.com/in/akenny43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889" y="1254630"/>
            <a:ext cx="1532255" cy="40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LM Roman 12"/>
                <a:cs typeface="LM Roman 12"/>
              </a:rPr>
              <a:t>Computer Session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A/B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800" spc="-5" dirty="0">
                <a:latin typeface="LM Roman 8"/>
                <a:cs typeface="LM Roman 8"/>
              </a:rPr>
              <a:t>Python, R, and</a:t>
            </a:r>
            <a:r>
              <a:rPr sz="800" spc="-2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GitHub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1537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Using </a:t>
            </a:r>
            <a:r>
              <a:rPr spc="-10" dirty="0"/>
              <a:t>Jupyter</a:t>
            </a:r>
            <a:r>
              <a:rPr spc="-70" dirty="0"/>
              <a:t> </a:t>
            </a:r>
            <a:r>
              <a:rPr dirty="0"/>
              <a:t>notebooks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14" y="549148"/>
            <a:ext cx="3731260" cy="205676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LM Roman 8"/>
                <a:cs typeface="LM Roman 8"/>
              </a:rPr>
              <a:t>(One </a:t>
            </a:r>
            <a:r>
              <a:rPr sz="800" spc="15" dirty="0">
                <a:latin typeface="LM Roman 8"/>
                <a:cs typeface="LM Roman 8"/>
              </a:rPr>
              <a:t>of) </a:t>
            </a:r>
            <a:r>
              <a:rPr sz="800" spc="-5" dirty="0">
                <a:latin typeface="LM Roman 8"/>
                <a:cs typeface="LM Roman 8"/>
              </a:rPr>
              <a:t>the </a:t>
            </a:r>
            <a:r>
              <a:rPr sz="800" dirty="0">
                <a:latin typeface="LM Roman 8"/>
                <a:cs typeface="LM Roman 8"/>
              </a:rPr>
              <a:t>best </a:t>
            </a:r>
            <a:r>
              <a:rPr sz="800" spc="-15" dirty="0">
                <a:latin typeface="LM Roman 8"/>
                <a:cs typeface="LM Roman 8"/>
              </a:rPr>
              <a:t>ways </a:t>
            </a:r>
            <a:r>
              <a:rPr sz="800" spc="-5" dirty="0">
                <a:latin typeface="LM Roman 8"/>
                <a:cs typeface="LM Roman 8"/>
              </a:rPr>
              <a:t>to use Python is through </a:t>
            </a:r>
            <a:r>
              <a:rPr sz="800" b="1" i="1" spc="-30" dirty="0">
                <a:solidFill>
                  <a:srgbClr val="960018"/>
                </a:solidFill>
                <a:latin typeface="Georgia"/>
                <a:cs typeface="Georgia"/>
              </a:rPr>
              <a:t>Jupyter</a:t>
            </a:r>
            <a:r>
              <a:rPr sz="800" b="1" i="1" spc="120" dirty="0">
                <a:solidFill>
                  <a:srgbClr val="960018"/>
                </a:solidFill>
                <a:latin typeface="Georgia"/>
                <a:cs typeface="Georgia"/>
              </a:rPr>
              <a:t> </a:t>
            </a:r>
            <a:r>
              <a:rPr sz="800" b="1" i="1" spc="-30" dirty="0">
                <a:solidFill>
                  <a:srgbClr val="960018"/>
                </a:solidFill>
                <a:latin typeface="Georgia"/>
                <a:cs typeface="Georgia"/>
              </a:rPr>
              <a:t>notebooks</a:t>
            </a:r>
            <a:endParaRPr sz="800">
              <a:latin typeface="Georgia"/>
              <a:cs typeface="Georgia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5" dirty="0">
                <a:latin typeface="LM Roman 8"/>
                <a:cs typeface="LM Roman 8"/>
              </a:rPr>
              <a:t>An </a:t>
            </a:r>
            <a:r>
              <a:rPr sz="800" i="1" spc="-20" dirty="0">
                <a:latin typeface="LM Roman 8"/>
                <a:cs typeface="LM Roman 8"/>
              </a:rPr>
              <a:t>integrated </a:t>
            </a:r>
            <a:r>
              <a:rPr sz="800" i="1" spc="-5" dirty="0">
                <a:latin typeface="LM Roman 8"/>
                <a:cs typeface="LM Roman 8"/>
              </a:rPr>
              <a:t>development </a:t>
            </a:r>
            <a:r>
              <a:rPr sz="800" i="1" spc="-10" dirty="0">
                <a:latin typeface="LM Roman 8"/>
                <a:cs typeface="LM Roman 8"/>
              </a:rPr>
              <a:t>environment </a:t>
            </a:r>
            <a:r>
              <a:rPr sz="800" spc="-5" dirty="0">
                <a:latin typeface="LM Roman 8"/>
                <a:cs typeface="LM Roman 8"/>
              </a:rPr>
              <a:t>(IDE) that is </a:t>
            </a:r>
            <a:r>
              <a:rPr sz="800" spc="5" dirty="0">
                <a:latin typeface="LM Roman 8"/>
                <a:cs typeface="LM Roman 8"/>
              </a:rPr>
              <a:t>good </a:t>
            </a:r>
            <a:r>
              <a:rPr sz="800" spc="-5" dirty="0">
                <a:latin typeface="LM Roman 8"/>
                <a:cs typeface="LM Roman 8"/>
              </a:rPr>
              <a:t>for</a:t>
            </a:r>
            <a:r>
              <a:rPr sz="800" spc="14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>
              <a:latin typeface="LM Roman 8"/>
              <a:cs typeface="LM Roman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dirty="0">
                <a:latin typeface="LM Roman 8"/>
                <a:cs typeface="LM Roman 8"/>
              </a:rPr>
              <a:t>Especially </a:t>
            </a:r>
            <a:r>
              <a:rPr sz="800" spc="-5" dirty="0">
                <a:latin typeface="LM Roman 8"/>
                <a:cs typeface="LM Roman 8"/>
              </a:rPr>
              <a:t>true for statistics/data science/machine learning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350">
              <a:latin typeface="LM Roman 8"/>
              <a:cs typeface="LM Roman 8"/>
            </a:endParaRPr>
          </a:p>
          <a:p>
            <a:pPr marL="88265">
              <a:lnSpc>
                <a:spcPct val="100000"/>
              </a:lnSpc>
            </a:pPr>
            <a:r>
              <a:rPr sz="800" spc="-5" dirty="0">
                <a:latin typeface="LM Roman 8"/>
                <a:cs typeface="LM Roman 8"/>
              </a:rPr>
              <a:t>In terminal: </a:t>
            </a:r>
            <a:r>
              <a:rPr sz="800" spc="-5" dirty="0">
                <a:latin typeface="LM Mono 8"/>
                <a:cs typeface="LM Mono 8"/>
              </a:rPr>
              <a:t>jupyter</a:t>
            </a:r>
            <a:r>
              <a:rPr sz="800" spc="8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notebook</a:t>
            </a:r>
            <a:endParaRPr sz="800">
              <a:latin typeface="LM Mono 8"/>
              <a:cs typeface="LM Mono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25" dirty="0">
                <a:latin typeface="LM Roman 8"/>
                <a:cs typeface="LM Roman 8"/>
              </a:rPr>
              <a:t>Yes, </a:t>
            </a:r>
            <a:r>
              <a:rPr sz="800" spc="-5" dirty="0">
                <a:latin typeface="LM Roman 8"/>
                <a:cs typeface="LM Roman 8"/>
              </a:rPr>
              <a:t>it has to </a:t>
            </a:r>
            <a:r>
              <a:rPr sz="800" spc="5" dirty="0">
                <a:latin typeface="LM Roman 8"/>
                <a:cs typeface="LM Roman 8"/>
              </a:rPr>
              <a:t>be </a:t>
            </a:r>
            <a:r>
              <a:rPr sz="800" spc="-5" dirty="0">
                <a:latin typeface="LM Roman 8"/>
                <a:cs typeface="LM Roman 8"/>
              </a:rPr>
              <a:t>done through the</a:t>
            </a:r>
            <a:r>
              <a:rPr sz="800" spc="1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terminal!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350">
              <a:latin typeface="LM Roman 8"/>
              <a:cs typeface="LM Roman 8"/>
            </a:endParaRPr>
          </a:p>
          <a:p>
            <a:pPr marL="83185">
              <a:lnSpc>
                <a:spcPct val="100000"/>
              </a:lnSpc>
            </a:pPr>
            <a:r>
              <a:rPr sz="800" spc="-25" dirty="0">
                <a:latin typeface="LM Roman 8"/>
                <a:cs typeface="LM Roman 8"/>
              </a:rPr>
              <a:t>Walk </a:t>
            </a:r>
            <a:r>
              <a:rPr sz="800" spc="-5" dirty="0">
                <a:latin typeface="LM Roman 8"/>
                <a:cs typeface="LM Roman 8"/>
              </a:rPr>
              <a:t>through</a:t>
            </a:r>
            <a:r>
              <a:rPr sz="800" spc="20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now: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M Roman 8"/>
              <a:cs typeface="LM Roman 8"/>
            </a:endParaRPr>
          </a:p>
          <a:p>
            <a:pPr marL="84455">
              <a:lnSpc>
                <a:spcPct val="100000"/>
              </a:lnSpc>
              <a:spcBef>
                <a:spcPts val="5"/>
              </a:spcBef>
            </a:pPr>
            <a:r>
              <a:rPr sz="800" spc="-20" dirty="0">
                <a:latin typeface="LM Roman 8"/>
                <a:cs typeface="LM Roman 8"/>
              </a:rPr>
              <a:t>Technically, </a:t>
            </a:r>
            <a:r>
              <a:rPr sz="800" spc="-10" dirty="0">
                <a:latin typeface="LM Roman 8"/>
                <a:cs typeface="LM Roman 8"/>
              </a:rPr>
              <a:t>Jupyter </a:t>
            </a:r>
            <a:r>
              <a:rPr sz="800" dirty="0">
                <a:latin typeface="LM Roman 8"/>
                <a:cs typeface="LM Roman 8"/>
              </a:rPr>
              <a:t>notebook </a:t>
            </a:r>
            <a:r>
              <a:rPr sz="800" spc="-10" dirty="0">
                <a:latin typeface="LM Roman 8"/>
                <a:cs typeface="LM Roman 8"/>
              </a:rPr>
              <a:t>files </a:t>
            </a:r>
            <a:r>
              <a:rPr sz="800" spc="-5" dirty="0">
                <a:latin typeface="LM Roman 8"/>
                <a:cs typeface="LM Roman 8"/>
              </a:rPr>
              <a:t>and Python </a:t>
            </a:r>
            <a:r>
              <a:rPr sz="800" spc="-10" dirty="0">
                <a:latin typeface="LM Roman 8"/>
                <a:cs typeface="LM Roman 8"/>
              </a:rPr>
              <a:t>files </a:t>
            </a:r>
            <a:r>
              <a:rPr sz="800" spc="-5" dirty="0">
                <a:latin typeface="LM Roman 8"/>
                <a:cs typeface="LM Roman 8"/>
              </a:rPr>
              <a:t>are</a:t>
            </a:r>
            <a:r>
              <a:rPr sz="800" spc="60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different</a:t>
            </a:r>
            <a:endParaRPr sz="800">
              <a:latin typeface="LM Roman 8"/>
              <a:cs typeface="LM Roman 8"/>
            </a:endParaRPr>
          </a:p>
          <a:p>
            <a:pPr marL="303530" indent="-10795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5" dirty="0">
                <a:latin typeface="LM Mono 8"/>
                <a:cs typeface="LM Mono 8"/>
              </a:rPr>
              <a:t>.py </a:t>
            </a:r>
            <a:r>
              <a:rPr sz="800" spc="-5" dirty="0">
                <a:latin typeface="LM Roman 8"/>
                <a:cs typeface="LM Roman 8"/>
              </a:rPr>
              <a:t>extension is single Python</a:t>
            </a:r>
            <a:r>
              <a:rPr sz="800" spc="-145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file</a:t>
            </a:r>
            <a:endParaRPr sz="800">
              <a:latin typeface="LM Roman 8"/>
              <a:cs typeface="LM Roman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5" dirty="0">
                <a:latin typeface="LM Mono 8"/>
                <a:cs typeface="LM Mono 8"/>
              </a:rPr>
              <a:t>.ipynb </a:t>
            </a:r>
            <a:r>
              <a:rPr sz="800" spc="-5" dirty="0">
                <a:latin typeface="LM Roman 8"/>
                <a:cs typeface="LM Roman 8"/>
              </a:rPr>
              <a:t>is </a:t>
            </a:r>
            <a:r>
              <a:rPr sz="800" spc="-10" dirty="0">
                <a:latin typeface="LM Roman 8"/>
                <a:cs typeface="LM Roman 8"/>
              </a:rPr>
              <a:t>Jupyter </a:t>
            </a:r>
            <a:r>
              <a:rPr sz="800" dirty="0">
                <a:latin typeface="LM Roman 8"/>
                <a:cs typeface="LM Roman 8"/>
              </a:rPr>
              <a:t>notebook</a:t>
            </a:r>
            <a:r>
              <a:rPr sz="800" spc="-140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file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4820" y="3122920"/>
            <a:ext cx="238760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spc="-5" dirty="0">
                <a:latin typeface="LM Sans 8"/>
                <a:cs typeface="LM Sans 8"/>
              </a:rPr>
              <a:t>10 /</a:t>
            </a:r>
            <a:r>
              <a:rPr sz="500" spc="-70" dirty="0">
                <a:latin typeface="LM Sans 8"/>
                <a:cs typeface="LM Sans 8"/>
              </a:rPr>
              <a:t> </a:t>
            </a:r>
            <a:r>
              <a:rPr sz="500" spc="-5" dirty="0">
                <a:latin typeface="LM Sans 8"/>
                <a:cs typeface="LM Sans 8"/>
              </a:rPr>
              <a:t>25</a:t>
            </a:r>
            <a:endParaRPr sz="5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739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Installing</a:t>
            </a:r>
            <a:r>
              <a:rPr spc="-75" dirty="0"/>
              <a:t> </a:t>
            </a:r>
            <a:r>
              <a:rPr spc="-1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360827"/>
            <a:ext cx="5543880" cy="269112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latin typeface="LM Roman 8"/>
                <a:cs typeface="LM Roman 8"/>
              </a:rPr>
              <a:t>There are several steps, go to website:</a:t>
            </a:r>
            <a:r>
              <a:rPr sz="1000" spc="110" dirty="0">
                <a:latin typeface="LM Roman 8"/>
                <a:cs typeface="LM Roman 8"/>
              </a:rPr>
              <a:t> </a:t>
            </a:r>
            <a:r>
              <a:rPr lang="en-US" sz="1000" spc="-5" dirty="0">
                <a:latin typeface="LM Mono 8"/>
                <a:cs typeface="LM Mono 8"/>
                <a:hlinkClick r:id="rId2"/>
              </a:rPr>
              <a:t>https://cran.r-project.org/mirrors.html</a:t>
            </a:r>
            <a:endParaRPr lang="en-US" sz="1000" dirty="0">
              <a:latin typeface="LM Mono 8"/>
              <a:cs typeface="LM Mono 8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spc="-15" dirty="0">
                <a:latin typeface="LM Roman 8"/>
                <a:cs typeface="LM Roman 8"/>
              </a:rPr>
              <a:t>Choose a mirror close to you. </a:t>
            </a:r>
            <a:br>
              <a:rPr lang="en-US" sz="1000" spc="-15" dirty="0">
                <a:latin typeface="LM Roman 8"/>
                <a:cs typeface="LM Roman 8"/>
              </a:rPr>
            </a:br>
            <a:r>
              <a:rPr lang="en-US" sz="1000" spc="-15" dirty="0">
                <a:latin typeface="LM Roman 8"/>
                <a:cs typeface="LM Roman 8"/>
              </a:rPr>
              <a:t> I am in New York City, so I choose the mirror from Carnegie Mellon University (Pittsburgh, USA)</a:t>
            </a:r>
            <a:endParaRPr lang="en-US" sz="1000" spc="-1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spc="-5" dirty="0">
                <a:latin typeface="LM Roman 8"/>
                <a:cs typeface="LM Mono 8"/>
              </a:rPr>
              <a:t>Top of page: DOWNLOAD R FOR macOS / Windows</a:t>
            </a:r>
            <a:br>
              <a:rPr lang="en-US" sz="1000" spc="-5" dirty="0">
                <a:latin typeface="LM Roman 8"/>
                <a:cs typeface="LM Mono 8"/>
              </a:rPr>
            </a:br>
            <a:r>
              <a:rPr lang="en-US" sz="1000" spc="-5" dirty="0">
                <a:latin typeface="LM Roman 8"/>
                <a:cs typeface="LM Mono 8"/>
              </a:rPr>
              <a:t>choose your system</a:t>
            </a:r>
          </a:p>
          <a:p>
            <a:pPr marL="54610">
              <a:lnSpc>
                <a:spcPct val="100000"/>
              </a:lnSpc>
              <a:spcBef>
                <a:spcPts val="1130"/>
              </a:spcBef>
            </a:pPr>
            <a:r>
              <a:rPr lang="en-US" sz="1000" spc="-30" dirty="0">
                <a:latin typeface="LM Roman 8"/>
                <a:cs typeface="LM Roman 8"/>
              </a:rPr>
              <a:t>For</a:t>
            </a:r>
            <a:r>
              <a:rPr lang="en-US" sz="1000" spc="-5" dirty="0">
                <a:latin typeface="LM Roman 8"/>
                <a:cs typeface="LM Roman 8"/>
              </a:rPr>
              <a:t> Windows:</a:t>
            </a:r>
            <a:endParaRPr lang="en-US" sz="10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spc="-5" dirty="0">
                <a:latin typeface="LM Roman 8"/>
                <a:cs typeface="LM Roman 8"/>
              </a:rPr>
              <a:t>Click “Base”</a:t>
            </a: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spc="-5" dirty="0">
                <a:latin typeface="LM Roman 8"/>
                <a:cs typeface="LM Roman 8"/>
              </a:rPr>
              <a:t>Click “Download R for the first time”</a:t>
            </a:r>
            <a:br>
              <a:rPr lang="en-US" sz="1000" spc="-5" dirty="0">
                <a:latin typeface="LM Roman 8"/>
                <a:cs typeface="LM Mono 8"/>
              </a:rPr>
            </a:br>
            <a:endParaRPr lang="en-US" sz="1000" spc="-5" dirty="0">
              <a:latin typeface="LM Roman 8"/>
              <a:cs typeface="LM Roman 8"/>
            </a:endParaRPr>
          </a:p>
          <a:p>
            <a:pPr marL="161290">
              <a:lnSpc>
                <a:spcPct val="100000"/>
              </a:lnSpc>
              <a:spcBef>
                <a:spcPts val="285"/>
              </a:spcBef>
              <a:tabLst>
                <a:tab pos="269875" algn="l"/>
              </a:tabLst>
            </a:pPr>
            <a:r>
              <a:rPr lang="en-US" sz="1000" spc="-30" dirty="0">
                <a:latin typeface="LM Roman 8"/>
                <a:cs typeface="LM Roman 8"/>
              </a:rPr>
              <a:t>For </a:t>
            </a:r>
            <a:r>
              <a:rPr lang="en-US" sz="1000" spc="-5" dirty="0">
                <a:latin typeface="LM Roman 8"/>
                <a:cs typeface="LM Roman 8"/>
              </a:rPr>
              <a:t>Mac</a:t>
            </a:r>
            <a:r>
              <a:rPr lang="en-US" sz="1000" spc="20" dirty="0">
                <a:latin typeface="LM Roman 8"/>
                <a:cs typeface="LM Roman 8"/>
              </a:rPr>
              <a:t> </a:t>
            </a:r>
            <a:r>
              <a:rPr lang="en-US" sz="1000" spc="-5" dirty="0">
                <a:latin typeface="LM Roman 8"/>
                <a:cs typeface="LM Roman 8"/>
              </a:rPr>
              <a:t>OS:</a:t>
            </a:r>
            <a:endParaRPr lang="en-US" sz="10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dirty="0">
                <a:latin typeface="LM Roman 8"/>
                <a:cs typeface="LM Roman 8"/>
              </a:rPr>
              <a:t>Depends on processor</a:t>
            </a:r>
            <a:endParaRPr sz="10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spc="-40" dirty="0">
                <a:latin typeface="LM Roman 8"/>
                <a:cs typeface="LM Roman 8"/>
              </a:rPr>
              <a:t>C</a:t>
            </a:r>
            <a:r>
              <a:rPr sz="1000" spc="-10" dirty="0">
                <a:latin typeface="LM Roman 8"/>
                <a:cs typeface="LM Roman 8"/>
              </a:rPr>
              <a:t>lick </a:t>
            </a:r>
            <a:r>
              <a:rPr sz="1000" spc="-5" dirty="0">
                <a:latin typeface="LM Roman 8"/>
                <a:cs typeface="LM Roman 8"/>
              </a:rPr>
              <a:t>on Apple symbol in top left corner and choose </a:t>
            </a:r>
            <a:r>
              <a:rPr sz="1000" dirty="0">
                <a:latin typeface="LM Roman 8"/>
                <a:cs typeface="LM Roman 8"/>
              </a:rPr>
              <a:t>“About </a:t>
            </a:r>
            <a:r>
              <a:rPr sz="1000" spc="-5" dirty="0">
                <a:latin typeface="LM Roman 8"/>
                <a:cs typeface="LM Roman 8"/>
              </a:rPr>
              <a:t>This</a:t>
            </a:r>
            <a:r>
              <a:rPr sz="1000" spc="-105" dirty="0">
                <a:latin typeface="LM Roman 8"/>
                <a:cs typeface="LM Roman 8"/>
              </a:rPr>
              <a:t> </a:t>
            </a:r>
            <a:r>
              <a:rPr lang="en-US" sz="1000" spc="-105" dirty="0">
                <a:latin typeface="LM Roman 8"/>
                <a:cs typeface="LM Roman 8"/>
              </a:rPr>
              <a:t> </a:t>
            </a:r>
            <a:r>
              <a:rPr sz="1000" dirty="0">
                <a:latin typeface="LM Roman 8"/>
                <a:cs typeface="LM Roman 8"/>
              </a:rPr>
              <a:t>Mac”</a:t>
            </a:r>
            <a:endParaRPr lang="en-US" sz="10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dirty="0">
                <a:latin typeface="LM Roman 8"/>
                <a:cs typeface="LM Roman 8"/>
              </a:rPr>
              <a:t>Intel Processors: download “Intel 64-bit” version</a:t>
            </a:r>
            <a:endParaRPr sz="10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sz="1000" spc="-5" dirty="0">
                <a:latin typeface="LM Roman 8"/>
                <a:cs typeface="LM Roman 8"/>
              </a:rPr>
              <a:t>Apple M1 Chip: download “Apple Silicon” version</a:t>
            </a:r>
            <a:endParaRPr sz="1050" dirty="0">
              <a:latin typeface="LM Roman 8"/>
              <a:cs typeface="LM Roman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3C43D-CB0E-60C0-B3D4-2F15468F1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042" y="1168894"/>
            <a:ext cx="3411758" cy="2043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52A92-2FB4-305E-F16C-8E84275C8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2" y="-2007"/>
            <a:ext cx="3742048" cy="199873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1132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Installing</a:t>
            </a:r>
            <a:r>
              <a:rPr spc="-55" dirty="0"/>
              <a:t> </a:t>
            </a:r>
            <a:r>
              <a:rPr spc="-10" dirty="0"/>
              <a:t>RStudio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2" y="509790"/>
            <a:ext cx="5434697" cy="234487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lang="en-US" sz="1200" spc="-40" dirty="0">
                <a:latin typeface="LM Roman 8"/>
                <a:cs typeface="LM Roman 8"/>
              </a:rPr>
              <a:t>Generally, we use</a:t>
            </a:r>
            <a:r>
              <a:rPr sz="1200" spc="-5" dirty="0">
                <a:latin typeface="LM Roman 8"/>
                <a:cs typeface="LM Roman 8"/>
              </a:rPr>
              <a:t> </a:t>
            </a:r>
            <a:r>
              <a:rPr sz="1200" b="1" i="1" spc="-15" dirty="0">
                <a:solidFill>
                  <a:srgbClr val="960018"/>
                </a:solidFill>
                <a:latin typeface="Georgia"/>
                <a:cs typeface="Georgia"/>
              </a:rPr>
              <a:t>RStudio </a:t>
            </a:r>
            <a:r>
              <a:rPr sz="1200" spc="-5" dirty="0">
                <a:latin typeface="LM Roman 8"/>
                <a:cs typeface="LM Roman 8"/>
              </a:rPr>
              <a:t>for</a:t>
            </a:r>
            <a:r>
              <a:rPr sz="1200" spc="-40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Roman 8"/>
                <a:cs typeface="LM Roman 8"/>
              </a:rPr>
              <a:t>R</a:t>
            </a:r>
            <a:endParaRPr sz="1200" dirty="0">
              <a:latin typeface="LM Roman 8"/>
              <a:cs typeface="LM Roman 8"/>
            </a:endParaRPr>
          </a:p>
          <a:p>
            <a:pPr marL="27114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spc="-5" dirty="0">
                <a:latin typeface="LM Roman 8"/>
                <a:cs typeface="LM Roman 8"/>
              </a:rPr>
              <a:t>IDE</a:t>
            </a:r>
            <a:endParaRPr sz="1200" dirty="0">
              <a:latin typeface="LM Roman 8"/>
              <a:cs typeface="LM Roman 8"/>
            </a:endParaRPr>
          </a:p>
          <a:p>
            <a:pPr marL="271145" indent="-1079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spc="-5" dirty="0">
                <a:latin typeface="LM Roman 8"/>
                <a:cs typeface="LM Roman 8"/>
              </a:rPr>
              <a:t>Pretty much the only IDE</a:t>
            </a:r>
          </a:p>
          <a:p>
            <a:pPr marL="271145" indent="-1079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spc="-5" dirty="0">
                <a:latin typeface="LM Roman 8"/>
                <a:cs typeface="LM Roman 8"/>
              </a:rPr>
              <a:t>You don’t have a choice</a:t>
            </a:r>
          </a:p>
          <a:p>
            <a:pPr marL="271145" indent="-1079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spc="-5" dirty="0">
                <a:latin typeface="LM Roman 8"/>
                <a:cs typeface="LM Roman 8"/>
              </a:rPr>
              <a:t>You don’t have freedom</a:t>
            </a:r>
          </a:p>
          <a:p>
            <a:pPr marL="271145" indent="-1079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dirty="0">
                <a:latin typeface="LM Roman 8"/>
                <a:cs typeface="LM Roman 8"/>
              </a:rPr>
              <a:t>You will use </a:t>
            </a:r>
            <a:r>
              <a:rPr lang="en-US" sz="1200" dirty="0" err="1">
                <a:latin typeface="LM Roman 8"/>
                <a:cs typeface="LM Roman 8"/>
              </a:rPr>
              <a:t>Rstudio</a:t>
            </a:r>
            <a:r>
              <a:rPr lang="en-US" sz="1200" dirty="0">
                <a:latin typeface="LM Roman 8"/>
                <a:cs typeface="LM Roman 8"/>
              </a:rPr>
              <a:t> and you will like it</a:t>
            </a:r>
            <a:endParaRPr sz="1200" dirty="0">
              <a:latin typeface="LM Roman 8"/>
              <a:cs typeface="LM Roman 8"/>
            </a:endParaRPr>
          </a:p>
          <a:p>
            <a:pPr marL="52069">
              <a:lnSpc>
                <a:spcPct val="100000"/>
              </a:lnSpc>
              <a:spcBef>
                <a:spcPts val="1130"/>
              </a:spcBef>
            </a:pPr>
            <a:r>
              <a:rPr sz="1200" spc="-40" dirty="0">
                <a:latin typeface="LM Roman 8"/>
                <a:cs typeface="LM Roman 8"/>
              </a:rPr>
              <a:t>To </a:t>
            </a:r>
            <a:r>
              <a:rPr sz="1200" spc="-5" dirty="0">
                <a:latin typeface="LM Roman 8"/>
                <a:cs typeface="LM Roman 8"/>
              </a:rPr>
              <a:t>download, go to website:</a:t>
            </a:r>
            <a:r>
              <a:rPr sz="1200" spc="190" dirty="0">
                <a:latin typeface="LM Roman 8"/>
                <a:cs typeface="LM Roman 8"/>
              </a:rPr>
              <a:t> </a:t>
            </a:r>
            <a:r>
              <a:rPr sz="1200" spc="-5" dirty="0">
                <a:latin typeface="LM Mono 8"/>
                <a:cs typeface="LM Mono 8"/>
                <a:hlinkClick r:id="rId2"/>
              </a:rPr>
              <a:t>https://www.rstudio.com/products/rstudio/download</a:t>
            </a:r>
            <a:endParaRPr sz="1200" dirty="0">
              <a:latin typeface="LM Mono 8"/>
              <a:cs typeface="LM Mono 8"/>
            </a:endParaRPr>
          </a:p>
          <a:p>
            <a:pPr marL="2711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spc="-5" dirty="0">
                <a:latin typeface="LM Roman 8"/>
                <a:cs typeface="LM Roman 8"/>
              </a:rPr>
              <a:t>Or google “R studio download”</a:t>
            </a:r>
            <a:endParaRPr sz="1200" dirty="0">
              <a:latin typeface="LM Roman 8"/>
              <a:cs typeface="LM Roman 8"/>
            </a:endParaRPr>
          </a:p>
          <a:p>
            <a:pPr marL="2711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spc="-10" dirty="0">
                <a:latin typeface="LM Roman 8"/>
                <a:cs typeface="LM Roman 8"/>
              </a:rPr>
              <a:t>Scroll down to “All Installers”</a:t>
            </a:r>
            <a:endParaRPr sz="1200" dirty="0">
              <a:latin typeface="LM Mono 8"/>
              <a:cs typeface="LM Mono 8"/>
            </a:endParaRPr>
          </a:p>
          <a:p>
            <a:pPr marL="2711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lang="en-US" sz="1200" spc="-5" dirty="0">
                <a:latin typeface="LM Roman 8"/>
                <a:cs typeface="LM Roman 8"/>
              </a:rPr>
              <a:t>Download the version for mac or for windows</a:t>
            </a:r>
            <a:endParaRPr sz="1200" dirty="0">
              <a:latin typeface="LM Roman 8"/>
              <a:cs typeface="LM Roman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4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5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6"/>
              </a:rPr>
              <a:t>J</a:t>
            </a:r>
            <a:r>
              <a:rPr sz="600" spc="175" dirty="0">
                <a:latin typeface="Arial"/>
                <a:cs typeface="Arial"/>
                <a:hlinkClick r:id="rId6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6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1443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The </a:t>
            </a:r>
            <a:r>
              <a:rPr spc="-5" dirty="0"/>
              <a:t>console in</a:t>
            </a:r>
            <a:r>
              <a:rPr spc="-45" dirty="0"/>
              <a:t> </a:t>
            </a:r>
            <a:r>
              <a:rPr spc="-10" dirty="0"/>
              <a:t>RStudio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479425"/>
            <a:ext cx="5410200" cy="71878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85"/>
              </a:spcBef>
            </a:pPr>
            <a:r>
              <a:rPr lang="en-US" sz="900" spc="-5" dirty="0">
                <a:latin typeface="LM Roman 8"/>
                <a:cs typeface="LM Roman 8"/>
              </a:rPr>
              <a:t>RStudio has a </a:t>
            </a:r>
            <a:r>
              <a:rPr lang="en-US" sz="900" b="1" i="1" spc="-5" dirty="0">
                <a:latin typeface="LM Roman 8"/>
                <a:cs typeface="LM Roman 8"/>
              </a:rPr>
              <a:t>CONSOLE</a:t>
            </a:r>
            <a:endParaRPr sz="900" dirty="0">
              <a:latin typeface="Georgia"/>
              <a:cs typeface="Georgia"/>
            </a:endParaRPr>
          </a:p>
          <a:p>
            <a:pPr marL="2781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8765" algn="l"/>
              </a:tabLst>
            </a:pPr>
            <a:r>
              <a:rPr lang="en-US" sz="900" spc="-5" dirty="0">
                <a:latin typeface="LM Roman 8"/>
                <a:cs typeface="LM Roman 8"/>
              </a:rPr>
              <a:t>We can run quick commands</a:t>
            </a:r>
            <a:endParaRPr sz="900" dirty="0">
              <a:latin typeface="LM Roman 8"/>
              <a:cs typeface="LM Roman 8"/>
            </a:endParaRPr>
          </a:p>
          <a:p>
            <a:pPr marL="2781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8765" algn="l"/>
              </a:tabLst>
            </a:pPr>
            <a:r>
              <a:rPr sz="900" spc="-40" dirty="0">
                <a:latin typeface="LM Roman 8"/>
                <a:cs typeface="LM Roman 8"/>
              </a:rPr>
              <a:t>We </a:t>
            </a:r>
            <a:r>
              <a:rPr lang="en-US" sz="900" spc="-5" dirty="0">
                <a:latin typeface="LM Roman 8"/>
                <a:cs typeface="LM Roman 8"/>
              </a:rPr>
              <a:t>can install packages</a:t>
            </a:r>
          </a:p>
          <a:p>
            <a:pPr marL="2781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8765" algn="l"/>
              </a:tabLst>
            </a:pPr>
            <a:r>
              <a:rPr lang="en-US" sz="900" spc="-5" dirty="0">
                <a:latin typeface="LM Roman 8"/>
                <a:cs typeface="LM Roman 8"/>
              </a:rPr>
              <a:t>Defaults to bottom left of window, but we can move it</a:t>
            </a:r>
            <a:endParaRPr sz="900" dirty="0">
              <a:latin typeface="LM Roman 8"/>
              <a:cs typeface="LM Roman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A3BD9-F582-6229-D22A-178569972D49}"/>
              </a:ext>
            </a:extLst>
          </p:cNvPr>
          <p:cNvSpPr txBox="1"/>
          <p:nvPr/>
        </p:nvSpPr>
        <p:spPr>
          <a:xfrm>
            <a:off x="79463" y="1241425"/>
            <a:ext cx="5765800" cy="179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>
              <a:lnSpc>
                <a:spcPct val="100000"/>
              </a:lnSpc>
              <a:spcBef>
                <a:spcPts val="385"/>
              </a:spcBef>
            </a:pPr>
            <a:br>
              <a:rPr lang="en-US" sz="1050" spc="-5" dirty="0">
                <a:latin typeface="LM Roman 8"/>
                <a:cs typeface="LM Roman 8"/>
              </a:rPr>
            </a:br>
            <a:r>
              <a:rPr lang="en-US" sz="1050" spc="-5" dirty="0">
                <a:latin typeface="LM Roman 8"/>
                <a:cs typeface="LM Roman 8"/>
              </a:rPr>
              <a:t>R is designed for statistics, but has packages for other things</a:t>
            </a:r>
            <a:br>
              <a:rPr lang="en-US" sz="1050" spc="-5" dirty="0">
                <a:latin typeface="LM Roman 8"/>
                <a:cs typeface="LM Roman 8"/>
              </a:rPr>
            </a:br>
            <a:endParaRPr lang="en-US" sz="2000" dirty="0">
              <a:latin typeface="LM Roman 8"/>
              <a:cs typeface="LM Roman 8"/>
            </a:endParaRPr>
          </a:p>
          <a:p>
            <a:pPr marL="63500">
              <a:lnSpc>
                <a:spcPct val="100000"/>
              </a:lnSpc>
            </a:pPr>
            <a:r>
              <a:rPr lang="en-US" sz="1050" spc="-15" dirty="0">
                <a:latin typeface="LM Roman 8"/>
                <a:cs typeface="LM Roman 8"/>
              </a:rPr>
              <a:t>We need TIDYVERSE</a:t>
            </a:r>
          </a:p>
          <a:p>
            <a:pPr marL="2349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spc="-15" dirty="0">
                <a:latin typeface="LM Roman 8"/>
                <a:cs typeface="LM Roman 8"/>
              </a:rPr>
              <a:t>Has important R packages, like </a:t>
            </a:r>
            <a:r>
              <a:rPr lang="en-US" sz="1050" spc="-15" dirty="0" err="1">
                <a:latin typeface="LM Roman 8"/>
                <a:cs typeface="LM Roman 8"/>
              </a:rPr>
              <a:t>dplyr</a:t>
            </a:r>
            <a:r>
              <a:rPr lang="en-US" sz="1050" spc="-15" dirty="0">
                <a:latin typeface="LM Roman 8"/>
                <a:cs typeface="LM Roman 8"/>
              </a:rPr>
              <a:t> (data management) and ggplot2 (data visualization)</a:t>
            </a:r>
          </a:p>
          <a:p>
            <a:pPr marL="2349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spc="-15" dirty="0" err="1">
                <a:latin typeface="LM Roman 8"/>
                <a:cs typeface="LM Roman 8"/>
              </a:rPr>
              <a:t>dplyr</a:t>
            </a:r>
            <a:r>
              <a:rPr lang="en-US" sz="1050" spc="-15" dirty="0">
                <a:latin typeface="LM Roman 8"/>
                <a:cs typeface="LM Roman 8"/>
              </a:rPr>
              <a:t> is better than </a:t>
            </a:r>
            <a:r>
              <a:rPr lang="en-US" sz="1050" spc="-15" dirty="0" err="1">
                <a:latin typeface="LM Roman 8"/>
                <a:cs typeface="LM Roman 8"/>
              </a:rPr>
              <a:t>plyr</a:t>
            </a:r>
            <a:endParaRPr lang="en-US" sz="1050" dirty="0">
              <a:latin typeface="LM Roman 8"/>
              <a:cs typeface="LM Roman 8"/>
            </a:endParaRPr>
          </a:p>
          <a:p>
            <a:pPr>
              <a:lnSpc>
                <a:spcPct val="100000"/>
              </a:lnSpc>
            </a:pPr>
            <a:endParaRPr lang="en-US" sz="1050" dirty="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lang="en-US" sz="300" dirty="0">
              <a:latin typeface="LM Roman 8"/>
              <a:cs typeface="LM Roman 8"/>
            </a:endParaRPr>
          </a:p>
          <a:p>
            <a:pPr marL="59055">
              <a:lnSpc>
                <a:spcPct val="100000"/>
              </a:lnSpc>
              <a:spcBef>
                <a:spcPts val="5"/>
              </a:spcBef>
            </a:pPr>
            <a:r>
              <a:rPr lang="en-US" sz="1050" spc="-40" dirty="0">
                <a:latin typeface="LM Roman 8"/>
                <a:cs typeface="LM Roman 8"/>
              </a:rPr>
              <a:t>To </a:t>
            </a:r>
            <a:r>
              <a:rPr lang="en-US" sz="1050" spc="-5" dirty="0">
                <a:latin typeface="LM Roman 8"/>
                <a:cs typeface="LM Roman 8"/>
              </a:rPr>
              <a:t>install </a:t>
            </a:r>
            <a:r>
              <a:rPr lang="en-US" sz="1050" spc="-10" dirty="0">
                <a:latin typeface="LM Roman 8"/>
                <a:cs typeface="LM Roman 8"/>
              </a:rPr>
              <a:t>packages, </a:t>
            </a:r>
            <a:r>
              <a:rPr lang="en-US" sz="1050" spc="-15" dirty="0">
                <a:latin typeface="LM Roman 8"/>
                <a:cs typeface="LM Roman 8"/>
              </a:rPr>
              <a:t>we </a:t>
            </a:r>
            <a:r>
              <a:rPr lang="en-US" sz="1050" spc="-5" dirty="0">
                <a:latin typeface="LM Roman 8"/>
                <a:cs typeface="LM Roman 8"/>
              </a:rPr>
              <a:t>use </a:t>
            </a:r>
            <a:r>
              <a:rPr lang="en-US" sz="1050" spc="-5" dirty="0" err="1">
                <a:latin typeface="LM Roman 8"/>
                <a:cs typeface="LM Roman 8"/>
              </a:rPr>
              <a:t>use</a:t>
            </a:r>
            <a:r>
              <a:rPr lang="en-US" sz="1050" spc="-5" dirty="0">
                <a:latin typeface="LM Roman 8"/>
                <a:cs typeface="LM Roman 8"/>
              </a:rPr>
              <a:t> the RStudio</a:t>
            </a:r>
            <a:r>
              <a:rPr lang="en-US" sz="1050" spc="50" dirty="0">
                <a:latin typeface="LM Roman 8"/>
                <a:cs typeface="LM Roman 8"/>
              </a:rPr>
              <a:t> </a:t>
            </a:r>
            <a:r>
              <a:rPr lang="en-US" sz="1050" spc="-5" dirty="0">
                <a:latin typeface="LM Roman 8"/>
                <a:cs typeface="LM Roman 8"/>
              </a:rPr>
              <a:t>console:</a:t>
            </a:r>
            <a:endParaRPr lang="en-US" sz="1050" dirty="0">
              <a:latin typeface="LM Roman 8"/>
              <a:cs typeface="LM Roman 8"/>
            </a:endParaRPr>
          </a:p>
          <a:p>
            <a:pPr marL="2781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8765" algn="l"/>
              </a:tabLst>
            </a:pPr>
            <a:r>
              <a:rPr lang="en-US" sz="1050" spc="-5" dirty="0">
                <a:latin typeface="LM Roman 8"/>
                <a:cs typeface="LM Roman 8"/>
              </a:rPr>
              <a:t>type </a:t>
            </a:r>
            <a:r>
              <a:rPr lang="en-US" sz="1050" spc="-5" dirty="0" err="1">
                <a:latin typeface="LM Mono 8"/>
                <a:cs typeface="LM Mono 8"/>
              </a:rPr>
              <a:t>install.packages</a:t>
            </a:r>
            <a:r>
              <a:rPr lang="en-US" sz="1050" spc="-5" dirty="0">
                <a:latin typeface="LM Mono 8"/>
                <a:cs typeface="LM Mono 8"/>
              </a:rPr>
              <a:t>(“</a:t>
            </a:r>
            <a:r>
              <a:rPr lang="en-US" sz="1050" spc="-5" dirty="0" err="1">
                <a:latin typeface="LM Mono 8"/>
                <a:cs typeface="LM Mono 8"/>
              </a:rPr>
              <a:t>package_name</a:t>
            </a:r>
            <a:r>
              <a:rPr lang="en-US" sz="1050" spc="-5" dirty="0">
                <a:latin typeface="LM Mono 8"/>
                <a:cs typeface="LM Mono 8"/>
              </a:rPr>
              <a:t>")</a:t>
            </a:r>
            <a:endParaRPr lang="en-US" sz="1050" dirty="0">
              <a:latin typeface="LM Mono 8"/>
              <a:cs typeface="LM Mono 8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296B-EAB9-807F-730E-CEE7B094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48931"/>
            <a:ext cx="5575198" cy="169277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F513-CA86-B6CA-BD30-24DF2088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13" y="555599"/>
            <a:ext cx="5446572" cy="21852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https://docs.github.com/en/desktop/installing-and-configuring-github-desktop/overview/getting-started-with-github-desktop</a:t>
            </a:r>
            <a:endParaRPr lang="en-US" dirty="0"/>
          </a:p>
          <a:p>
            <a:endParaRPr lang="en-US" dirty="0"/>
          </a:p>
          <a:p>
            <a:r>
              <a:rPr lang="en-US" sz="1400" dirty="0"/>
              <a:t>Install git</a:t>
            </a:r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https://git-scm.com/downloads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382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D26-4232-3E39-FEA1-DDF77217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48931"/>
            <a:ext cx="5575198" cy="169277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2858-8B25-F35E-135C-B21A3C84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613" y="555599"/>
            <a:ext cx="5446572" cy="19389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r>
              <a:rPr lang="en-US" dirty="0" err="1"/>
              <a:t>Github</a:t>
            </a:r>
            <a:r>
              <a:rPr lang="en-US" dirty="0"/>
              <a:t> documentation </a:t>
            </a:r>
          </a:p>
          <a:p>
            <a:r>
              <a:rPr lang="en-US" dirty="0"/>
              <a:t>https://docs.github.com/en/get-started/quickstart</a:t>
            </a:r>
          </a:p>
        </p:txBody>
      </p:sp>
    </p:spTree>
    <p:extLst>
      <p:ext uri="{BB962C8B-B14F-4D97-AF65-F5344CB8AC3E}">
        <p14:creationId xmlns:p14="http://schemas.microsoft.com/office/powerpoint/2010/main" val="232136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4832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707174"/>
            <a:ext cx="3476625" cy="16643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LM Roman 8"/>
                <a:cs typeface="LM Roman 8"/>
              </a:rPr>
              <a:t>What </a:t>
            </a:r>
            <a:r>
              <a:rPr sz="800" spc="-15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are going to </a:t>
            </a:r>
            <a:r>
              <a:rPr sz="800" spc="-15" dirty="0">
                <a:latin typeface="LM Roman 8"/>
                <a:cs typeface="LM Roman 8"/>
              </a:rPr>
              <a:t>cover</a:t>
            </a:r>
            <a:r>
              <a:rPr sz="80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today:</a:t>
            </a:r>
            <a:endParaRPr sz="800">
              <a:latin typeface="LM Roman 8"/>
              <a:cs typeface="LM Roman 8"/>
            </a:endParaRPr>
          </a:p>
          <a:p>
            <a:pPr marL="27114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sz="800" spc="-5" dirty="0">
                <a:latin typeface="LM Roman 8"/>
                <a:cs typeface="LM Roman 8"/>
              </a:rPr>
              <a:t>Installing</a:t>
            </a:r>
            <a:r>
              <a:rPr sz="800" spc="-1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>
              <a:latin typeface="LM Roman 8"/>
              <a:cs typeface="LM Roman 8"/>
            </a:endParaRPr>
          </a:p>
          <a:p>
            <a:pPr marL="27114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sz="800" spc="-5" dirty="0">
                <a:latin typeface="LM Roman 8"/>
                <a:cs typeface="LM Roman 8"/>
              </a:rPr>
              <a:t>Installing R (and</a:t>
            </a:r>
            <a:r>
              <a:rPr sz="800" spc="-1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RStudio)</a:t>
            </a:r>
            <a:endParaRPr sz="800">
              <a:latin typeface="LM Roman 8"/>
              <a:cs typeface="LM Roman 8"/>
            </a:endParaRPr>
          </a:p>
          <a:p>
            <a:pPr marL="27114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sz="800" spc="-5" dirty="0">
                <a:latin typeface="LM Roman 8"/>
                <a:cs typeface="LM Roman 8"/>
              </a:rPr>
              <a:t>Installing</a:t>
            </a:r>
            <a:r>
              <a:rPr sz="800" spc="-1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Git</a:t>
            </a:r>
            <a:endParaRPr sz="800">
              <a:latin typeface="LM Roman 8"/>
              <a:cs typeface="LM Roman 8"/>
            </a:endParaRPr>
          </a:p>
          <a:p>
            <a:pPr marL="27114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sz="800" spc="-5" dirty="0">
                <a:latin typeface="LM Roman 8"/>
                <a:cs typeface="LM Roman 8"/>
              </a:rPr>
              <a:t>Setting up and using GitHub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350">
              <a:latin typeface="LM Roman 8"/>
              <a:cs typeface="LM Roman 8"/>
            </a:endParaRPr>
          </a:p>
          <a:p>
            <a:pPr marL="50800">
              <a:lnSpc>
                <a:spcPct val="100000"/>
              </a:lnSpc>
            </a:pPr>
            <a:r>
              <a:rPr sz="800" spc="-40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will </a:t>
            </a:r>
            <a:r>
              <a:rPr sz="800" spc="5" dirty="0">
                <a:latin typeface="LM Roman 8"/>
                <a:cs typeface="LM Roman 8"/>
              </a:rPr>
              <a:t>be </a:t>
            </a:r>
            <a:r>
              <a:rPr sz="800" spc="-5" dirty="0">
                <a:latin typeface="LM Roman 8"/>
                <a:cs typeface="LM Roman 8"/>
              </a:rPr>
              <a:t>doing this for </a:t>
            </a:r>
            <a:r>
              <a:rPr sz="800" i="1" spc="-15" dirty="0">
                <a:latin typeface="LM Roman 8"/>
                <a:cs typeface="LM Roman 8"/>
              </a:rPr>
              <a:t>both </a:t>
            </a:r>
            <a:r>
              <a:rPr sz="800" spc="-5" dirty="0">
                <a:latin typeface="LM Roman 8"/>
                <a:cs typeface="LM Roman 8"/>
              </a:rPr>
              <a:t>Mac OS and</a:t>
            </a:r>
            <a:r>
              <a:rPr sz="800" spc="80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Windows</a:t>
            </a:r>
            <a:endParaRPr sz="800">
              <a:latin typeface="LM Roman 8"/>
              <a:cs typeface="LM Roman 8"/>
            </a:endParaRPr>
          </a:p>
          <a:p>
            <a:pPr marL="2711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sz="800" spc="-5" dirty="0">
                <a:latin typeface="LM Roman 8"/>
                <a:cs typeface="LM Roman 8"/>
              </a:rPr>
              <a:t>Python is easier to install on Mac OS</a:t>
            </a:r>
            <a:endParaRPr sz="800">
              <a:latin typeface="LM Roman 8"/>
              <a:cs typeface="LM Roman 8"/>
            </a:endParaRPr>
          </a:p>
          <a:p>
            <a:pPr marL="2711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71780" algn="l"/>
              </a:tabLst>
            </a:pPr>
            <a:r>
              <a:rPr sz="800" spc="-5" dirty="0">
                <a:latin typeface="LM Roman 8"/>
                <a:cs typeface="LM Roman 8"/>
              </a:rPr>
              <a:t>R and Git are easier to install on</a:t>
            </a:r>
            <a:r>
              <a:rPr sz="800" spc="5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Windows</a:t>
            </a:r>
            <a:endParaRPr sz="800">
              <a:latin typeface="LM Roman 8"/>
              <a:cs typeface="LM Roman 8"/>
            </a:endParaRPr>
          </a:p>
          <a:p>
            <a:pPr marL="271145" indent="-10858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71780" algn="l"/>
              </a:tabLst>
            </a:pPr>
            <a:r>
              <a:rPr sz="800" spc="-5" dirty="0">
                <a:latin typeface="LM Roman 8"/>
                <a:cs typeface="LM Roman 8"/>
              </a:rPr>
              <a:t>If </a:t>
            </a:r>
            <a:r>
              <a:rPr sz="800" spc="-15" dirty="0">
                <a:latin typeface="LM Roman 8"/>
                <a:cs typeface="LM Roman 8"/>
              </a:rPr>
              <a:t>you have </a:t>
            </a:r>
            <a:r>
              <a:rPr sz="800" spc="-5" dirty="0">
                <a:latin typeface="LM Roman 8"/>
                <a:cs typeface="LM Roman 8"/>
              </a:rPr>
              <a:t>a </a:t>
            </a:r>
            <a:r>
              <a:rPr sz="800" spc="-10" dirty="0">
                <a:latin typeface="LM Roman 8"/>
                <a:cs typeface="LM Roman 8"/>
              </a:rPr>
              <a:t>Linux </a:t>
            </a:r>
            <a:r>
              <a:rPr sz="800" spc="-5" dirty="0">
                <a:latin typeface="LM Roman 8"/>
                <a:cs typeface="LM Roman 8"/>
              </a:rPr>
              <a:t>machine, </a:t>
            </a:r>
            <a:r>
              <a:rPr sz="800" spc="-15" dirty="0">
                <a:latin typeface="LM Roman 8"/>
                <a:cs typeface="LM Roman 8"/>
              </a:rPr>
              <a:t>you </a:t>
            </a:r>
            <a:r>
              <a:rPr sz="800" spc="-5" dirty="0">
                <a:latin typeface="LM Roman 8"/>
                <a:cs typeface="LM Roman 8"/>
              </a:rPr>
              <a:t>probably don’t need this</a:t>
            </a:r>
            <a:r>
              <a:rPr sz="800" spc="8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tutorial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1162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Using the</a:t>
            </a:r>
            <a:r>
              <a:rPr spc="-85" dirty="0"/>
              <a:t> </a:t>
            </a:r>
            <a:r>
              <a:rPr spc="-5" dirty="0"/>
              <a:t>terminal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613" y="557873"/>
            <a:ext cx="3940175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LM Roman 8"/>
                <a:cs typeface="LM Roman 8"/>
              </a:rPr>
              <a:t>This whole tutorial will </a:t>
            </a:r>
            <a:r>
              <a:rPr sz="800" spc="-10" dirty="0">
                <a:latin typeface="LM Roman 8"/>
                <a:cs typeface="LM Roman 8"/>
              </a:rPr>
              <a:t>make </a:t>
            </a:r>
            <a:r>
              <a:rPr sz="800" spc="-5" dirty="0">
                <a:latin typeface="LM Roman 8"/>
                <a:cs typeface="LM Roman 8"/>
              </a:rPr>
              <a:t>use of </a:t>
            </a:r>
            <a:r>
              <a:rPr sz="800" spc="-10" dirty="0">
                <a:latin typeface="LM Roman 8"/>
                <a:cs typeface="LM Roman 8"/>
              </a:rPr>
              <a:t>your </a:t>
            </a:r>
            <a:r>
              <a:rPr sz="800" spc="-5" dirty="0">
                <a:latin typeface="LM Roman 8"/>
                <a:cs typeface="LM Roman 8"/>
              </a:rPr>
              <a:t>computer’s terminal/command</a:t>
            </a:r>
            <a:r>
              <a:rPr sz="800" spc="10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prompt</a:t>
            </a:r>
            <a:endParaRPr sz="800">
              <a:latin typeface="LM Roman 8"/>
              <a:cs typeface="LM Roman 8"/>
            </a:endParaRPr>
          </a:p>
          <a:p>
            <a:pPr marL="2838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4480" algn="l"/>
              </a:tabLst>
            </a:pPr>
            <a:r>
              <a:rPr sz="800" spc="-5" dirty="0">
                <a:latin typeface="LM Roman 8"/>
                <a:cs typeface="LM Roman 8"/>
              </a:rPr>
              <a:t>Called the </a:t>
            </a:r>
            <a:r>
              <a:rPr sz="800" b="1" i="1" spc="-40" dirty="0">
                <a:solidFill>
                  <a:srgbClr val="960018"/>
                </a:solidFill>
                <a:latin typeface="Georgia"/>
                <a:cs typeface="Georgia"/>
              </a:rPr>
              <a:t>terminal </a:t>
            </a:r>
            <a:r>
              <a:rPr sz="800" spc="-5" dirty="0">
                <a:latin typeface="LM Roman 8"/>
                <a:cs typeface="LM Roman 8"/>
              </a:rPr>
              <a:t>on Mac</a:t>
            </a:r>
            <a:r>
              <a:rPr sz="800" spc="-15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OS/Linux</a:t>
            </a:r>
            <a:endParaRPr sz="800">
              <a:latin typeface="LM Roman 8"/>
              <a:cs typeface="LM Roman 8"/>
            </a:endParaRPr>
          </a:p>
          <a:p>
            <a:pPr marL="2838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4480" algn="l"/>
              </a:tabLst>
            </a:pPr>
            <a:r>
              <a:rPr sz="800" spc="-5" dirty="0">
                <a:latin typeface="LM Roman 8"/>
                <a:cs typeface="LM Roman 8"/>
              </a:rPr>
              <a:t>Called the </a:t>
            </a:r>
            <a:r>
              <a:rPr sz="800" b="1" i="1" spc="-45" dirty="0">
                <a:solidFill>
                  <a:srgbClr val="960018"/>
                </a:solidFill>
                <a:latin typeface="Georgia"/>
                <a:cs typeface="Georgia"/>
              </a:rPr>
              <a:t>command </a:t>
            </a:r>
            <a:r>
              <a:rPr sz="800" b="1" i="1" spc="-30" dirty="0">
                <a:solidFill>
                  <a:srgbClr val="960018"/>
                </a:solidFill>
                <a:latin typeface="Georgia"/>
                <a:cs typeface="Georgia"/>
              </a:rPr>
              <a:t>prompt </a:t>
            </a:r>
            <a:r>
              <a:rPr sz="800" spc="-5" dirty="0">
                <a:latin typeface="LM Roman 8"/>
                <a:cs typeface="LM Roman 8"/>
              </a:rPr>
              <a:t>on</a:t>
            </a:r>
            <a:r>
              <a:rPr sz="800" spc="-75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Windows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350">
              <a:latin typeface="LM Roman 8"/>
              <a:cs typeface="LM Roman 8"/>
            </a:endParaRPr>
          </a:p>
          <a:p>
            <a:pPr marL="63500">
              <a:lnSpc>
                <a:spcPct val="100000"/>
              </a:lnSpc>
            </a:pPr>
            <a:r>
              <a:rPr sz="800" spc="-40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can use the terminal to </a:t>
            </a:r>
            <a:r>
              <a:rPr sz="800" dirty="0">
                <a:latin typeface="LM Roman 8"/>
                <a:cs typeface="LM Roman 8"/>
              </a:rPr>
              <a:t>open/run </a:t>
            </a:r>
            <a:r>
              <a:rPr sz="800" i="1" spc="-5" dirty="0">
                <a:latin typeface="LM Roman 8"/>
                <a:cs typeface="LM Roman 8"/>
              </a:rPr>
              <a:t>any </a:t>
            </a:r>
            <a:r>
              <a:rPr sz="800" i="1" spc="-25" dirty="0">
                <a:latin typeface="LM Roman 8"/>
                <a:cs typeface="LM Roman 8"/>
              </a:rPr>
              <a:t>program </a:t>
            </a:r>
            <a:r>
              <a:rPr sz="800" spc="-5" dirty="0">
                <a:latin typeface="LM Roman 8"/>
                <a:cs typeface="LM Roman 8"/>
              </a:rPr>
              <a:t>on our</a:t>
            </a:r>
            <a:r>
              <a:rPr sz="800" spc="10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computer!</a:t>
            </a:r>
            <a:endParaRPr sz="800">
              <a:latin typeface="LM Roman 8"/>
              <a:cs typeface="LM Roman 8"/>
            </a:endParaRPr>
          </a:p>
          <a:p>
            <a:pPr marL="28384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4480" algn="l"/>
              </a:tabLst>
            </a:pPr>
            <a:r>
              <a:rPr sz="800" spc="-5" dirty="0">
                <a:latin typeface="LM Roman 8"/>
                <a:cs typeface="LM Roman 8"/>
              </a:rPr>
              <a:t>Not what </a:t>
            </a:r>
            <a:r>
              <a:rPr sz="800" spc="-15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are used to – there is a learning</a:t>
            </a:r>
            <a:r>
              <a:rPr sz="800" spc="10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curve</a:t>
            </a:r>
            <a:endParaRPr sz="800">
              <a:latin typeface="LM Roman 8"/>
              <a:cs typeface="LM Roman 8"/>
            </a:endParaRPr>
          </a:p>
          <a:p>
            <a:pPr marL="28384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4480" algn="l"/>
              </a:tabLst>
            </a:pPr>
            <a:r>
              <a:rPr sz="800" spc="-15" dirty="0">
                <a:latin typeface="LM Roman 8"/>
                <a:cs typeface="LM Roman 8"/>
              </a:rPr>
              <a:t>However, </a:t>
            </a:r>
            <a:r>
              <a:rPr sz="800" i="1" spc="-5" dirty="0">
                <a:latin typeface="LM Roman 8"/>
                <a:cs typeface="LM Roman 8"/>
              </a:rPr>
              <a:t>very useful and </a:t>
            </a:r>
            <a:r>
              <a:rPr sz="800" i="1" spc="-10" dirty="0">
                <a:latin typeface="LM Roman 8"/>
                <a:cs typeface="LM Roman 8"/>
              </a:rPr>
              <a:t>important </a:t>
            </a:r>
            <a:r>
              <a:rPr sz="800" i="1" spc="-5" dirty="0">
                <a:latin typeface="LM Roman 8"/>
                <a:cs typeface="LM Roman 8"/>
              </a:rPr>
              <a:t>to</a:t>
            </a:r>
            <a:r>
              <a:rPr sz="800" i="1" spc="10" dirty="0">
                <a:latin typeface="LM Roman 8"/>
                <a:cs typeface="LM Roman 8"/>
              </a:rPr>
              <a:t> </a:t>
            </a:r>
            <a:r>
              <a:rPr sz="800" i="1" spc="-5" dirty="0">
                <a:latin typeface="LM Roman 8"/>
                <a:cs typeface="LM Roman 8"/>
              </a:rPr>
              <a:t>know</a:t>
            </a:r>
            <a:endParaRPr sz="800">
              <a:latin typeface="LM Roman 8"/>
              <a:cs typeface="LM Roman 8"/>
            </a:endParaRPr>
          </a:p>
          <a:p>
            <a:pPr marL="283845" indent="-10795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"/>
              <a:buChar char="•"/>
              <a:tabLst>
                <a:tab pos="284480" algn="l"/>
              </a:tabLst>
            </a:pPr>
            <a:r>
              <a:rPr sz="800" b="1" i="1" spc="45" dirty="0">
                <a:solidFill>
                  <a:srgbClr val="960018"/>
                </a:solidFill>
                <a:latin typeface="Georgia"/>
                <a:cs typeface="Georgia"/>
              </a:rPr>
              <a:t>VERY</a:t>
            </a:r>
            <a:endParaRPr sz="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00">
              <a:latin typeface="Georgia"/>
              <a:cs typeface="Georgia"/>
            </a:endParaRPr>
          </a:p>
          <a:p>
            <a:pPr marL="64769">
              <a:lnSpc>
                <a:spcPct val="100000"/>
              </a:lnSpc>
            </a:pPr>
            <a:r>
              <a:rPr sz="800" spc="-40" dirty="0">
                <a:latin typeface="LM Roman 8"/>
                <a:cs typeface="LM Roman 8"/>
              </a:rPr>
              <a:t>To </a:t>
            </a:r>
            <a:r>
              <a:rPr sz="800" spc="-5" dirty="0">
                <a:latin typeface="LM Roman 8"/>
                <a:cs typeface="LM Roman 8"/>
              </a:rPr>
              <a:t>access the</a:t>
            </a:r>
            <a:r>
              <a:rPr sz="800" spc="3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terminal:</a:t>
            </a:r>
            <a:endParaRPr sz="800">
              <a:latin typeface="LM Roman 8"/>
              <a:cs typeface="LM Roman 8"/>
            </a:endParaRPr>
          </a:p>
          <a:p>
            <a:pPr marL="2838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4480" algn="l"/>
              </a:tabLst>
            </a:pPr>
            <a:r>
              <a:rPr sz="800" spc="-5" dirty="0">
                <a:latin typeface="LM Roman 8"/>
                <a:cs typeface="LM Roman 8"/>
              </a:rPr>
              <a:t>Mac OS: using spotlight (Command + Space), type in</a:t>
            </a:r>
            <a:r>
              <a:rPr sz="800" spc="15" dirty="0">
                <a:latin typeface="LM Roman 8"/>
                <a:cs typeface="LM Roman 8"/>
              </a:rPr>
              <a:t> </a:t>
            </a:r>
            <a:r>
              <a:rPr sz="800" dirty="0">
                <a:latin typeface="LM Roman 8"/>
                <a:cs typeface="LM Roman 8"/>
              </a:rPr>
              <a:t>“terminal”</a:t>
            </a:r>
            <a:endParaRPr sz="800">
              <a:latin typeface="LM Roman 8"/>
              <a:cs typeface="LM Roman 8"/>
            </a:endParaRPr>
          </a:p>
          <a:p>
            <a:pPr marL="283845" indent="-1085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4480" algn="l"/>
              </a:tabLst>
            </a:pPr>
            <a:r>
              <a:rPr sz="800" spc="-5" dirty="0">
                <a:latin typeface="LM Roman 8"/>
                <a:cs typeface="LM Roman 8"/>
              </a:rPr>
              <a:t>Windows: using the </a:t>
            </a:r>
            <a:r>
              <a:rPr sz="800" spc="-10" dirty="0">
                <a:latin typeface="LM Roman 8"/>
                <a:cs typeface="LM Roman 8"/>
              </a:rPr>
              <a:t>search </a:t>
            </a:r>
            <a:r>
              <a:rPr sz="800" spc="-5" dirty="0">
                <a:latin typeface="LM Roman 8"/>
                <a:cs typeface="LM Roman 8"/>
              </a:rPr>
              <a:t>bar, type in </a:t>
            </a:r>
            <a:r>
              <a:rPr sz="800" dirty="0">
                <a:latin typeface="LM Roman 8"/>
                <a:cs typeface="LM Roman 8"/>
              </a:rPr>
              <a:t>“command</a:t>
            </a:r>
            <a:r>
              <a:rPr sz="800" spc="100" dirty="0">
                <a:latin typeface="LM Roman 8"/>
                <a:cs typeface="LM Roman 8"/>
              </a:rPr>
              <a:t> </a:t>
            </a:r>
            <a:r>
              <a:rPr sz="800" dirty="0">
                <a:latin typeface="LM Roman 8"/>
                <a:cs typeface="LM Roman 8"/>
              </a:rPr>
              <a:t>prompt”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1082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Installing</a:t>
            </a:r>
            <a:r>
              <a:rPr spc="-60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351751"/>
            <a:ext cx="3474085" cy="25501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LM Roman 8"/>
                <a:cs typeface="LM Roman 8"/>
              </a:rPr>
              <a:t>Easiest </a:t>
            </a:r>
            <a:r>
              <a:rPr sz="800" spc="-20" dirty="0">
                <a:latin typeface="LM Roman 8"/>
                <a:cs typeface="LM Roman 8"/>
              </a:rPr>
              <a:t>way </a:t>
            </a:r>
            <a:r>
              <a:rPr sz="800" spc="-5" dirty="0">
                <a:latin typeface="LM Roman 8"/>
                <a:cs typeface="LM Roman 8"/>
              </a:rPr>
              <a:t>is to go to website:</a:t>
            </a:r>
            <a:r>
              <a:rPr sz="800" spc="15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Mono 8"/>
                <a:cs typeface="LM Mono 8"/>
                <a:hlinkClick r:id="rId2"/>
              </a:rPr>
              <a:t>https://www.python.org/downloads/</a:t>
            </a:r>
            <a:endParaRPr sz="800" dirty="0">
              <a:latin typeface="LM Mono 8"/>
              <a:cs typeface="LM Mono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5" dirty="0">
                <a:latin typeface="LM Roman 8"/>
                <a:cs typeface="LM Roman 8"/>
              </a:rPr>
              <a:t>Latest </a:t>
            </a:r>
            <a:r>
              <a:rPr sz="800" spc="-10" dirty="0">
                <a:latin typeface="LM Roman 8"/>
                <a:cs typeface="LM Roman 8"/>
              </a:rPr>
              <a:t>version </a:t>
            </a:r>
            <a:r>
              <a:rPr sz="800" spc="-5" dirty="0">
                <a:latin typeface="LM Roman 8"/>
                <a:cs typeface="LM Roman 8"/>
              </a:rPr>
              <a:t>is </a:t>
            </a:r>
            <a:r>
              <a:rPr sz="800" spc="-5" dirty="0">
                <a:latin typeface="LM Mono 8"/>
                <a:cs typeface="LM Mono 8"/>
              </a:rPr>
              <a:t>Python</a:t>
            </a:r>
            <a:r>
              <a:rPr sz="80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3.9.7</a:t>
            </a:r>
            <a:endParaRPr sz="800" dirty="0">
              <a:latin typeface="LM Mono 8"/>
              <a:cs typeface="LM Mono 8"/>
            </a:endParaRPr>
          </a:p>
          <a:p>
            <a:pPr marL="83185" marR="2079625" indent="5080">
              <a:lnSpc>
                <a:spcPct val="275000"/>
              </a:lnSpc>
              <a:spcBef>
                <a:spcPts val="300"/>
              </a:spcBef>
            </a:pPr>
            <a:r>
              <a:rPr sz="800" spc="-5" dirty="0">
                <a:latin typeface="LM Roman 8"/>
                <a:cs typeface="LM Roman 8"/>
              </a:rPr>
              <a:t>Mac OS: accept all defaults  Windows:</a:t>
            </a:r>
            <a:endParaRPr sz="800" dirty="0">
              <a:latin typeface="LM Roman 8"/>
              <a:cs typeface="LM Roman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10" dirty="0">
                <a:latin typeface="LM Roman 8"/>
                <a:cs typeface="LM Roman 8"/>
              </a:rPr>
              <a:t>Make </a:t>
            </a:r>
            <a:r>
              <a:rPr sz="800" spc="-5" dirty="0">
                <a:latin typeface="LM Roman 8"/>
                <a:cs typeface="LM Roman 8"/>
              </a:rPr>
              <a:t>sure Python is added to </a:t>
            </a:r>
            <a:r>
              <a:rPr sz="800" spc="-10" dirty="0">
                <a:latin typeface="LM Roman 8"/>
                <a:cs typeface="LM Roman 8"/>
              </a:rPr>
              <a:t>your</a:t>
            </a:r>
            <a:r>
              <a:rPr sz="800" spc="-5" dirty="0">
                <a:latin typeface="LM Roman 8"/>
                <a:cs typeface="LM Roman 8"/>
              </a:rPr>
              <a:t> </a:t>
            </a:r>
            <a:r>
              <a:rPr sz="800" i="1" spc="-40" dirty="0">
                <a:latin typeface="LM Roman 8"/>
                <a:cs typeface="LM Roman 8"/>
              </a:rPr>
              <a:t>PATH</a:t>
            </a:r>
            <a:endParaRPr sz="800" dirty="0">
              <a:latin typeface="LM Roman 8"/>
              <a:cs typeface="LM Roman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dirty="0">
                <a:latin typeface="LM Roman 8"/>
                <a:cs typeface="LM Roman 8"/>
              </a:rPr>
              <a:t>Choose “customize</a:t>
            </a:r>
            <a:r>
              <a:rPr sz="800" spc="-10" dirty="0">
                <a:latin typeface="LM Roman 8"/>
                <a:cs typeface="LM Roman 8"/>
              </a:rPr>
              <a:t> </a:t>
            </a:r>
            <a:r>
              <a:rPr sz="800" dirty="0">
                <a:latin typeface="LM Roman 8"/>
                <a:cs typeface="LM Roman 8"/>
              </a:rPr>
              <a:t>installation”</a:t>
            </a: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10" dirty="0">
                <a:latin typeface="LM Roman 8"/>
                <a:cs typeface="LM Roman 8"/>
              </a:rPr>
              <a:t>Make </a:t>
            </a:r>
            <a:r>
              <a:rPr sz="800" spc="-5" dirty="0">
                <a:latin typeface="LM Roman 8"/>
                <a:cs typeface="LM Roman 8"/>
              </a:rPr>
              <a:t>sure that </a:t>
            </a:r>
            <a:r>
              <a:rPr sz="800" i="1" spc="-5" dirty="0">
                <a:latin typeface="LM Roman 8"/>
                <a:cs typeface="LM Roman 8"/>
              </a:rPr>
              <a:t>pip </a:t>
            </a:r>
            <a:r>
              <a:rPr sz="800" spc="-5" dirty="0">
                <a:latin typeface="LM Roman 8"/>
                <a:cs typeface="LM Roman 8"/>
              </a:rPr>
              <a:t>is </a:t>
            </a:r>
            <a:r>
              <a:rPr sz="800" dirty="0">
                <a:latin typeface="LM Roman 8"/>
                <a:cs typeface="LM Roman 8"/>
              </a:rPr>
              <a:t>being </a:t>
            </a:r>
            <a:r>
              <a:rPr sz="800" spc="-5" dirty="0">
                <a:latin typeface="LM Roman 8"/>
                <a:cs typeface="LM Roman 8"/>
              </a:rPr>
              <a:t>downloaded along with</a:t>
            </a:r>
            <a:r>
              <a:rPr sz="800" spc="3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 dirty="0">
              <a:latin typeface="LM Roman 8"/>
              <a:cs typeface="LM Roman 8"/>
            </a:endParaRPr>
          </a:p>
          <a:p>
            <a:pPr marL="84455" marR="1988185" indent="-1905">
              <a:lnSpc>
                <a:spcPct val="275000"/>
              </a:lnSpc>
              <a:spcBef>
                <a:spcPts val="300"/>
              </a:spcBef>
            </a:pPr>
            <a:r>
              <a:rPr sz="800" spc="-25" dirty="0">
                <a:latin typeface="LM Roman 8"/>
                <a:cs typeface="LM Roman 8"/>
              </a:rPr>
              <a:t>Walk </a:t>
            </a:r>
            <a:r>
              <a:rPr sz="800" spc="-5" dirty="0">
                <a:latin typeface="LM Roman 8"/>
                <a:cs typeface="LM Roman 8"/>
              </a:rPr>
              <a:t>through of </a:t>
            </a:r>
            <a:r>
              <a:rPr sz="800" spc="-10" dirty="0">
                <a:latin typeface="LM Roman 8"/>
                <a:cs typeface="LM Roman 8"/>
              </a:rPr>
              <a:t>each now:  </a:t>
            </a:r>
            <a:r>
              <a:rPr sz="800" spc="-40" dirty="0">
                <a:latin typeface="LM Roman 8"/>
                <a:cs typeface="LM Roman 8"/>
              </a:rPr>
              <a:t>To </a:t>
            </a:r>
            <a:r>
              <a:rPr sz="800" spc="-15" dirty="0">
                <a:latin typeface="LM Roman 8"/>
                <a:cs typeface="LM Roman 8"/>
              </a:rPr>
              <a:t>check </a:t>
            </a:r>
            <a:r>
              <a:rPr sz="800" spc="-5" dirty="0">
                <a:latin typeface="LM Roman 8"/>
                <a:cs typeface="LM Roman 8"/>
              </a:rPr>
              <a:t>if </a:t>
            </a:r>
            <a:r>
              <a:rPr sz="800" spc="-10" dirty="0">
                <a:latin typeface="LM Roman 8"/>
                <a:cs typeface="LM Roman 8"/>
              </a:rPr>
              <a:t>each </a:t>
            </a:r>
            <a:r>
              <a:rPr sz="800" spc="-5" dirty="0">
                <a:latin typeface="LM Roman 8"/>
                <a:cs typeface="LM Roman 8"/>
              </a:rPr>
              <a:t>are</a:t>
            </a:r>
            <a:r>
              <a:rPr sz="800" spc="3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installed:</a:t>
            </a:r>
            <a:endParaRPr sz="800" dirty="0">
              <a:latin typeface="LM Roman 8"/>
              <a:cs typeface="LM Roman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5" dirty="0">
                <a:latin typeface="LM Roman 8"/>
                <a:cs typeface="LM Roman 8"/>
              </a:rPr>
              <a:t>Mac OS: </a:t>
            </a:r>
            <a:r>
              <a:rPr sz="800" spc="-5" dirty="0">
                <a:latin typeface="LM Mono 8"/>
                <a:cs typeface="LM Mono 8"/>
              </a:rPr>
              <a:t>python3</a:t>
            </a:r>
            <a:r>
              <a:rPr sz="800" spc="-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--version</a:t>
            </a:r>
            <a:endParaRPr sz="800" dirty="0">
              <a:latin typeface="LM Mono 8"/>
              <a:cs typeface="LM Mono 8"/>
            </a:endParaRPr>
          </a:p>
          <a:p>
            <a:pPr marL="30353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04165" algn="l"/>
              </a:tabLst>
            </a:pPr>
            <a:r>
              <a:rPr sz="800" spc="-5" dirty="0">
                <a:latin typeface="LM Roman 8"/>
                <a:cs typeface="LM Roman 8"/>
              </a:rPr>
              <a:t>Windows: </a:t>
            </a:r>
            <a:r>
              <a:rPr sz="800" spc="-5" dirty="0">
                <a:latin typeface="LM Mono 8"/>
                <a:cs typeface="LM Mono 8"/>
              </a:rPr>
              <a:t>py</a:t>
            </a:r>
            <a:r>
              <a:rPr sz="800" spc="8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-V</a:t>
            </a:r>
            <a:endParaRPr sz="800" dirty="0">
              <a:latin typeface="LM Mono 8"/>
              <a:cs typeface="LM Mono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4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5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6"/>
              </a:rPr>
              <a:t>J</a:t>
            </a:r>
            <a:r>
              <a:rPr sz="600" spc="175" dirty="0">
                <a:latin typeface="Arial"/>
                <a:cs typeface="Arial"/>
                <a:hlinkClick r:id="rId6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6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1219" y="581134"/>
            <a:ext cx="3131246" cy="1938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4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5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6"/>
              </a:rPr>
              <a:t>J</a:t>
            </a:r>
            <a:r>
              <a:rPr sz="600" spc="175" dirty="0">
                <a:latin typeface="Arial"/>
                <a:cs typeface="Arial"/>
                <a:hlinkClick r:id="rId6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6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1219" y="578346"/>
            <a:ext cx="3131328" cy="1933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4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5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6"/>
              </a:rPr>
              <a:t>J</a:t>
            </a:r>
            <a:r>
              <a:rPr sz="600" spc="175" dirty="0">
                <a:latin typeface="Arial"/>
                <a:cs typeface="Arial"/>
                <a:hlinkClick r:id="rId6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6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1741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Using </a:t>
            </a:r>
            <a:r>
              <a:rPr spc="-10" dirty="0"/>
              <a:t>Python from</a:t>
            </a:r>
            <a:r>
              <a:rPr spc="-50" dirty="0"/>
              <a:t> </a:t>
            </a:r>
            <a:r>
              <a:rPr spc="-5" dirty="0"/>
              <a:t>terminal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124" y="762838"/>
            <a:ext cx="2888615" cy="15252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85"/>
              </a:spcBef>
            </a:pPr>
            <a:r>
              <a:rPr sz="800" spc="-30" dirty="0">
                <a:latin typeface="LM Roman 8"/>
                <a:cs typeface="LM Roman 8"/>
              </a:rPr>
              <a:t>You </a:t>
            </a:r>
            <a:r>
              <a:rPr sz="800" spc="-5" dirty="0">
                <a:latin typeface="LM Roman 8"/>
                <a:cs typeface="LM Roman 8"/>
              </a:rPr>
              <a:t>can use Python </a:t>
            </a:r>
            <a:r>
              <a:rPr sz="800" spc="-15" dirty="0">
                <a:latin typeface="LM Roman 8"/>
                <a:cs typeface="LM Roman 8"/>
              </a:rPr>
              <a:t>by </a:t>
            </a:r>
            <a:r>
              <a:rPr sz="800" spc="-10" dirty="0">
                <a:latin typeface="LM Roman 8"/>
                <a:cs typeface="LM Roman 8"/>
              </a:rPr>
              <a:t>typing </a:t>
            </a:r>
            <a:r>
              <a:rPr sz="800" spc="-5" dirty="0">
                <a:latin typeface="LM Roman 8"/>
                <a:cs typeface="LM Roman 8"/>
              </a:rPr>
              <a:t>this </a:t>
            </a:r>
            <a:r>
              <a:rPr sz="800" spc="-10" dirty="0">
                <a:latin typeface="LM Roman 8"/>
                <a:cs typeface="LM Roman 8"/>
              </a:rPr>
              <a:t>into </a:t>
            </a:r>
            <a:r>
              <a:rPr sz="800" spc="-5" dirty="0">
                <a:latin typeface="LM Roman 8"/>
                <a:cs typeface="LM Roman 8"/>
              </a:rPr>
              <a:t>the</a:t>
            </a:r>
            <a:r>
              <a:rPr sz="800" spc="7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terminal:</a:t>
            </a:r>
            <a:endParaRPr sz="800">
              <a:latin typeface="LM Roman 8"/>
              <a:cs typeface="LM Roman 8"/>
            </a:endParaRPr>
          </a:p>
          <a:p>
            <a:pPr marL="28257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2575" algn="l"/>
              </a:tabLst>
            </a:pPr>
            <a:r>
              <a:rPr sz="800" spc="-5" dirty="0">
                <a:latin typeface="LM Roman 8"/>
                <a:cs typeface="LM Roman 8"/>
              </a:rPr>
              <a:t>Mac OS:</a:t>
            </a:r>
            <a:r>
              <a:rPr sz="800" spc="-1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Mono 8"/>
                <a:cs typeface="LM Mono 8"/>
              </a:rPr>
              <a:t>python3</a:t>
            </a:r>
            <a:endParaRPr sz="800">
              <a:latin typeface="LM Mono 8"/>
              <a:cs typeface="LM Mono 8"/>
            </a:endParaRPr>
          </a:p>
          <a:p>
            <a:pPr marL="28257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2575" algn="l"/>
              </a:tabLst>
            </a:pPr>
            <a:r>
              <a:rPr sz="800" spc="-5" dirty="0">
                <a:latin typeface="LM Roman 8"/>
                <a:cs typeface="LM Roman 8"/>
              </a:rPr>
              <a:t>Windows:</a:t>
            </a:r>
            <a:r>
              <a:rPr sz="800" spc="8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Mono 8"/>
                <a:cs typeface="LM Mono 8"/>
              </a:rPr>
              <a:t>py</a:t>
            </a:r>
            <a:endParaRPr sz="800">
              <a:latin typeface="LM Mono 8"/>
              <a:cs typeface="LM Mono 8"/>
            </a:endParaRPr>
          </a:p>
          <a:p>
            <a:pPr marL="28257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2575" algn="l"/>
              </a:tabLst>
            </a:pPr>
            <a:r>
              <a:rPr sz="800" spc="-5" dirty="0">
                <a:latin typeface="LM Roman 8"/>
                <a:cs typeface="LM Roman 8"/>
              </a:rPr>
              <a:t>Type </a:t>
            </a:r>
            <a:r>
              <a:rPr sz="800" spc="-5" dirty="0">
                <a:latin typeface="LM Mono 8"/>
                <a:cs typeface="LM Mono 8"/>
              </a:rPr>
              <a:t>quit() </a:t>
            </a:r>
            <a:r>
              <a:rPr sz="800" spc="-5" dirty="0">
                <a:latin typeface="LM Roman 8"/>
                <a:cs typeface="LM Roman 8"/>
              </a:rPr>
              <a:t>to exit out of</a:t>
            </a:r>
            <a:r>
              <a:rPr sz="800" spc="-14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350">
              <a:latin typeface="LM Roman 8"/>
              <a:cs typeface="LM Roman 8"/>
            </a:endParaRPr>
          </a:p>
          <a:p>
            <a:pPr marL="67310">
              <a:lnSpc>
                <a:spcPct val="100000"/>
              </a:lnSpc>
            </a:pPr>
            <a:r>
              <a:rPr sz="800" spc="-5" dirty="0">
                <a:latin typeface="LM Roman 8"/>
                <a:cs typeface="LM Roman 8"/>
              </a:rPr>
              <a:t>Let’s try it</a:t>
            </a:r>
            <a:r>
              <a:rPr sz="800" spc="-1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out!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LM Roman 8"/>
              <a:cs typeface="LM Roman 8"/>
            </a:endParaRPr>
          </a:p>
          <a:p>
            <a:pPr marL="67310">
              <a:lnSpc>
                <a:spcPct val="100000"/>
              </a:lnSpc>
            </a:pPr>
            <a:r>
              <a:rPr sz="800" spc="-5" dirty="0">
                <a:latin typeface="LM Roman 8"/>
                <a:cs typeface="LM Roman 8"/>
              </a:rPr>
              <a:t>Not the most </a:t>
            </a:r>
            <a:r>
              <a:rPr sz="800" spc="-10" dirty="0">
                <a:latin typeface="LM Roman 8"/>
                <a:cs typeface="LM Roman 8"/>
              </a:rPr>
              <a:t>efficient </a:t>
            </a:r>
            <a:r>
              <a:rPr sz="800" spc="-20" dirty="0">
                <a:latin typeface="LM Roman 8"/>
                <a:cs typeface="LM Roman 8"/>
              </a:rPr>
              <a:t>way </a:t>
            </a:r>
            <a:r>
              <a:rPr sz="800" spc="-5" dirty="0">
                <a:latin typeface="LM Roman 8"/>
                <a:cs typeface="LM Roman 8"/>
              </a:rPr>
              <a:t>to use</a:t>
            </a:r>
            <a:r>
              <a:rPr sz="800" spc="2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>
              <a:latin typeface="LM Roman 8"/>
              <a:cs typeface="LM Roman 8"/>
            </a:endParaRPr>
          </a:p>
          <a:p>
            <a:pPr marL="282575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2575" algn="l"/>
              </a:tabLst>
            </a:pPr>
            <a:r>
              <a:rPr sz="800" spc="-40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will </a:t>
            </a:r>
            <a:r>
              <a:rPr sz="800" dirty="0">
                <a:latin typeface="LM Roman 8"/>
                <a:cs typeface="LM Roman 8"/>
              </a:rPr>
              <a:t>look </a:t>
            </a:r>
            <a:r>
              <a:rPr sz="800" spc="-5" dirty="0">
                <a:latin typeface="LM Roman 8"/>
                <a:cs typeface="LM Roman 8"/>
              </a:rPr>
              <a:t>at other, </a:t>
            </a:r>
            <a:r>
              <a:rPr sz="800" dirty="0">
                <a:latin typeface="LM Roman 8"/>
                <a:cs typeface="LM Roman 8"/>
              </a:rPr>
              <a:t>better </a:t>
            </a:r>
            <a:r>
              <a:rPr sz="800" spc="-15" dirty="0">
                <a:latin typeface="LM Roman 8"/>
                <a:cs typeface="LM Roman 8"/>
              </a:rPr>
              <a:t>ways </a:t>
            </a:r>
            <a:r>
              <a:rPr sz="800" spc="-5" dirty="0">
                <a:latin typeface="LM Roman 8"/>
                <a:cs typeface="LM Roman 8"/>
              </a:rPr>
              <a:t>to use Python</a:t>
            </a:r>
            <a:r>
              <a:rPr sz="800" spc="50" dirty="0">
                <a:latin typeface="LM Roman 8"/>
                <a:cs typeface="LM Roman 8"/>
              </a:rPr>
              <a:t> </a:t>
            </a:r>
            <a:r>
              <a:rPr sz="800" dirty="0">
                <a:latin typeface="LM Roman 8"/>
                <a:cs typeface="LM Roman 8"/>
              </a:rPr>
              <a:t>soon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8931"/>
            <a:ext cx="1864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Installing </a:t>
            </a:r>
            <a:r>
              <a:rPr spc="-20" dirty="0"/>
              <a:t>packages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26" y="599745"/>
            <a:ext cx="3794760" cy="192976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85"/>
              </a:spcBef>
            </a:pPr>
            <a:r>
              <a:rPr sz="800" spc="-5" dirty="0">
                <a:latin typeface="LM Roman 8"/>
                <a:cs typeface="LM Roman 8"/>
              </a:rPr>
              <a:t>Python </a:t>
            </a:r>
            <a:r>
              <a:rPr sz="800" spc="-15" dirty="0">
                <a:latin typeface="LM Roman 8"/>
                <a:cs typeface="LM Roman 8"/>
              </a:rPr>
              <a:t>by </a:t>
            </a:r>
            <a:r>
              <a:rPr sz="800" spc="-5" dirty="0">
                <a:latin typeface="LM Roman 8"/>
                <a:cs typeface="LM Roman 8"/>
              </a:rPr>
              <a:t>itself is a </a:t>
            </a:r>
            <a:r>
              <a:rPr sz="800" spc="-10" dirty="0">
                <a:latin typeface="LM Roman 8"/>
                <a:cs typeface="LM Roman 8"/>
              </a:rPr>
              <a:t>very </a:t>
            </a:r>
            <a:r>
              <a:rPr sz="800" spc="-5" dirty="0">
                <a:latin typeface="LM Roman 8"/>
                <a:cs typeface="LM Roman 8"/>
              </a:rPr>
              <a:t>general programming</a:t>
            </a:r>
            <a:r>
              <a:rPr sz="800" spc="2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language</a:t>
            </a:r>
            <a:endParaRPr sz="8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sz="800" spc="-40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are more interested in statistics/data science/machine</a:t>
            </a:r>
            <a:r>
              <a:rPr sz="800" spc="5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learning</a:t>
            </a:r>
            <a:endParaRPr sz="8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sz="800" spc="-5" dirty="0">
                <a:latin typeface="LM Roman 8"/>
                <a:cs typeface="LM Roman 8"/>
              </a:rPr>
              <a:t>There are some things </a:t>
            </a:r>
            <a:r>
              <a:rPr sz="800" spc="-15" dirty="0">
                <a:latin typeface="LM Roman 8"/>
                <a:cs typeface="LM Roman 8"/>
              </a:rPr>
              <a:t>we want </a:t>
            </a:r>
            <a:r>
              <a:rPr sz="800" spc="-5" dirty="0">
                <a:latin typeface="LM Roman 8"/>
                <a:cs typeface="LM Roman 8"/>
              </a:rPr>
              <a:t>that </a:t>
            </a:r>
            <a:r>
              <a:rPr sz="800" i="1" spc="-20" dirty="0">
                <a:latin typeface="LM Roman 8"/>
                <a:cs typeface="LM Roman 8"/>
              </a:rPr>
              <a:t>are </a:t>
            </a:r>
            <a:r>
              <a:rPr sz="800" i="1" spc="-5" dirty="0">
                <a:latin typeface="LM Roman 8"/>
                <a:cs typeface="LM Roman 8"/>
              </a:rPr>
              <a:t>not </a:t>
            </a:r>
            <a:r>
              <a:rPr sz="800" i="1" spc="-10" dirty="0">
                <a:latin typeface="LM Roman 8"/>
                <a:cs typeface="LM Roman 8"/>
              </a:rPr>
              <a:t>included </a:t>
            </a:r>
            <a:r>
              <a:rPr sz="800" spc="-5" dirty="0">
                <a:latin typeface="LM Roman 8"/>
                <a:cs typeface="LM Roman 8"/>
              </a:rPr>
              <a:t>in base</a:t>
            </a:r>
            <a:r>
              <a:rPr sz="800" spc="13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 dirty="0">
              <a:latin typeface="LM Roman 8"/>
              <a:cs typeface="LM Roman 8"/>
            </a:endParaRPr>
          </a:p>
          <a:p>
            <a:pPr marL="54610">
              <a:lnSpc>
                <a:spcPct val="100000"/>
              </a:lnSpc>
              <a:spcBef>
                <a:spcPts val="1130"/>
              </a:spcBef>
            </a:pPr>
            <a:r>
              <a:rPr sz="800" spc="-15" dirty="0">
                <a:latin typeface="LM Roman 8"/>
                <a:cs typeface="LM Roman 8"/>
              </a:rPr>
              <a:t>However, </a:t>
            </a:r>
            <a:r>
              <a:rPr sz="800" spc="-5" dirty="0">
                <a:latin typeface="LM Roman 8"/>
                <a:cs typeface="LM Roman 8"/>
              </a:rPr>
              <a:t>there are other </a:t>
            </a:r>
            <a:r>
              <a:rPr sz="800" b="1" i="1" spc="-60" dirty="0">
                <a:solidFill>
                  <a:srgbClr val="960018"/>
                </a:solidFill>
                <a:latin typeface="Georgia"/>
                <a:cs typeface="Georgia"/>
              </a:rPr>
              <a:t>packages </a:t>
            </a:r>
            <a:r>
              <a:rPr sz="800" spc="-5" dirty="0">
                <a:latin typeface="LM Roman 8"/>
                <a:cs typeface="LM Roman 8"/>
              </a:rPr>
              <a:t>that can </a:t>
            </a:r>
            <a:r>
              <a:rPr sz="800" spc="5" dirty="0">
                <a:latin typeface="LM Roman 8"/>
                <a:cs typeface="LM Roman 8"/>
              </a:rPr>
              <a:t>be </a:t>
            </a:r>
            <a:r>
              <a:rPr sz="800" spc="-5" dirty="0">
                <a:latin typeface="LM Roman 8"/>
                <a:cs typeface="LM Roman 8"/>
              </a:rPr>
              <a:t>installed to help</a:t>
            </a:r>
            <a:r>
              <a:rPr sz="800" spc="6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us</a:t>
            </a:r>
            <a:endParaRPr sz="8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69875" algn="l"/>
              </a:tabLst>
            </a:pPr>
            <a:r>
              <a:rPr sz="800" spc="-15" dirty="0">
                <a:latin typeface="LM Roman 8"/>
                <a:cs typeface="LM Roman 8"/>
              </a:rPr>
              <a:t>Packages </a:t>
            </a:r>
            <a:r>
              <a:rPr sz="800" spc="-5" dirty="0">
                <a:latin typeface="LM Roman 8"/>
                <a:cs typeface="LM Roman 8"/>
              </a:rPr>
              <a:t>add additional functionality that is not included in base</a:t>
            </a:r>
            <a:r>
              <a:rPr sz="800" spc="6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4"/>
              </a:spcBef>
              <a:buFont typeface="Arial"/>
              <a:buChar char="•"/>
              <a:tabLst>
                <a:tab pos="269875" algn="l"/>
              </a:tabLst>
            </a:pPr>
            <a:r>
              <a:rPr sz="800" spc="-30" dirty="0">
                <a:latin typeface="LM Roman 8"/>
                <a:cs typeface="LM Roman 8"/>
              </a:rPr>
              <a:t>Ways </a:t>
            </a:r>
            <a:r>
              <a:rPr sz="800" spc="-5" dirty="0">
                <a:latin typeface="LM Roman 8"/>
                <a:cs typeface="LM Roman 8"/>
              </a:rPr>
              <a:t>to read in datasets, </a:t>
            </a:r>
            <a:r>
              <a:rPr sz="800" spc="-10" dirty="0">
                <a:latin typeface="LM Roman 8"/>
                <a:cs typeface="LM Roman 8"/>
              </a:rPr>
              <a:t>make </a:t>
            </a:r>
            <a:r>
              <a:rPr sz="800" spc="-5" dirty="0">
                <a:latin typeface="LM Roman 8"/>
                <a:cs typeface="LM Roman 8"/>
              </a:rPr>
              <a:t>plots, do matrix multiplication,</a:t>
            </a:r>
            <a:r>
              <a:rPr sz="800" spc="7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etc.</a:t>
            </a:r>
            <a:endParaRPr sz="800" dirty="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350" dirty="0">
              <a:latin typeface="LM Roman 8"/>
              <a:cs typeface="LM Roman 8"/>
            </a:endParaRPr>
          </a:p>
          <a:p>
            <a:pPr marL="50800">
              <a:lnSpc>
                <a:spcPct val="100000"/>
              </a:lnSpc>
            </a:pPr>
            <a:r>
              <a:rPr sz="800" spc="-40" dirty="0">
                <a:latin typeface="LM Roman 8"/>
                <a:cs typeface="LM Roman 8"/>
              </a:rPr>
              <a:t>To </a:t>
            </a:r>
            <a:r>
              <a:rPr sz="800" spc="-5" dirty="0">
                <a:latin typeface="LM Roman 8"/>
                <a:cs typeface="LM Roman 8"/>
              </a:rPr>
              <a:t>install </a:t>
            </a:r>
            <a:r>
              <a:rPr sz="800" spc="-10" dirty="0">
                <a:latin typeface="LM Roman 8"/>
                <a:cs typeface="LM Roman 8"/>
              </a:rPr>
              <a:t>packages, </a:t>
            </a:r>
            <a:r>
              <a:rPr sz="800" spc="-15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will use</a:t>
            </a:r>
            <a:r>
              <a:rPr sz="800" spc="45" dirty="0">
                <a:latin typeface="LM Roman 8"/>
                <a:cs typeface="LM Roman 8"/>
              </a:rPr>
              <a:t> </a:t>
            </a:r>
            <a:r>
              <a:rPr sz="800" b="1" i="1" spc="-30" dirty="0">
                <a:solidFill>
                  <a:srgbClr val="960018"/>
                </a:solidFill>
                <a:latin typeface="Georgia"/>
                <a:cs typeface="Georgia"/>
              </a:rPr>
              <a:t>pip</a:t>
            </a:r>
            <a:endParaRPr sz="800" dirty="0">
              <a:latin typeface="Georgia"/>
              <a:cs typeface="Georgia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sz="800" spc="-5" dirty="0">
                <a:latin typeface="LM Mono 8"/>
                <a:cs typeface="LM Mono 8"/>
              </a:rPr>
              <a:t>pip </a:t>
            </a:r>
            <a:r>
              <a:rPr sz="800" spc="-5" dirty="0">
                <a:latin typeface="LM Roman 8"/>
                <a:cs typeface="LM Roman 8"/>
              </a:rPr>
              <a:t>should </a:t>
            </a:r>
            <a:r>
              <a:rPr sz="800" spc="-15" dirty="0">
                <a:latin typeface="LM Roman 8"/>
                <a:cs typeface="LM Roman 8"/>
              </a:rPr>
              <a:t>have </a:t>
            </a:r>
            <a:r>
              <a:rPr sz="800" dirty="0">
                <a:latin typeface="LM Roman 8"/>
                <a:cs typeface="LM Roman 8"/>
              </a:rPr>
              <a:t>been </a:t>
            </a:r>
            <a:r>
              <a:rPr sz="800" spc="-5" dirty="0">
                <a:latin typeface="LM Roman 8"/>
                <a:cs typeface="LM Roman 8"/>
              </a:rPr>
              <a:t>installed with</a:t>
            </a:r>
            <a:r>
              <a:rPr sz="800" spc="-14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Python</a:t>
            </a:r>
            <a:endParaRPr sz="800" dirty="0">
              <a:latin typeface="LM Roman 8"/>
              <a:cs typeface="LM Roman 8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sz="800" spc="-5" dirty="0">
                <a:latin typeface="LM Roman 8"/>
                <a:cs typeface="LM Roman 8"/>
              </a:rPr>
              <a:t>Mac OS: </a:t>
            </a:r>
            <a:r>
              <a:rPr sz="800" spc="-5" dirty="0">
                <a:latin typeface="LM Mono 8"/>
                <a:cs typeface="LM Mono 8"/>
              </a:rPr>
              <a:t>pip3</a:t>
            </a:r>
            <a:r>
              <a:rPr sz="800" spc="-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--version</a:t>
            </a:r>
            <a:endParaRPr sz="800" dirty="0">
              <a:latin typeface="LM Mono 8"/>
              <a:cs typeface="LM Mono 8"/>
            </a:endParaRPr>
          </a:p>
          <a:p>
            <a:pPr marL="2692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69875" algn="l"/>
              </a:tabLst>
            </a:pPr>
            <a:r>
              <a:rPr sz="800" spc="-5" dirty="0">
                <a:latin typeface="LM Roman 8"/>
                <a:cs typeface="LM Roman 8"/>
              </a:rPr>
              <a:t>Windows: </a:t>
            </a:r>
            <a:r>
              <a:rPr sz="800" spc="-5" dirty="0">
                <a:latin typeface="LM Mono 8"/>
                <a:cs typeface="LM Mono 8"/>
              </a:rPr>
              <a:t>pip</a:t>
            </a:r>
            <a:r>
              <a:rPr sz="800" spc="8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-V</a:t>
            </a:r>
            <a:endParaRPr sz="800" dirty="0">
              <a:latin typeface="LM Mono 8"/>
              <a:cs typeface="LM Mono 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26" y="300901"/>
            <a:ext cx="3940810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85"/>
              </a:spcBef>
            </a:pPr>
            <a:r>
              <a:rPr sz="800" spc="-15" dirty="0">
                <a:latin typeface="LM Roman 8"/>
                <a:cs typeface="LM Roman 8"/>
              </a:rPr>
              <a:t>Relevant packages </a:t>
            </a:r>
            <a:r>
              <a:rPr sz="800" spc="-5" dirty="0">
                <a:latin typeface="LM Roman 8"/>
                <a:cs typeface="LM Roman 8"/>
              </a:rPr>
              <a:t>that </a:t>
            </a:r>
            <a:r>
              <a:rPr sz="800" spc="-15" dirty="0">
                <a:latin typeface="LM Roman 8"/>
                <a:cs typeface="LM Roman 8"/>
              </a:rPr>
              <a:t>we </a:t>
            </a:r>
            <a:r>
              <a:rPr sz="800" spc="-5" dirty="0">
                <a:latin typeface="LM Roman 8"/>
                <a:cs typeface="LM Roman 8"/>
              </a:rPr>
              <a:t>will</a:t>
            </a:r>
            <a:r>
              <a:rPr sz="800" spc="25" dirty="0">
                <a:latin typeface="LM Roman 8"/>
                <a:cs typeface="LM Roman 8"/>
              </a:rPr>
              <a:t> </a:t>
            </a:r>
            <a:r>
              <a:rPr sz="800" spc="-15" dirty="0">
                <a:latin typeface="LM Roman 8"/>
                <a:cs typeface="LM Roman 8"/>
              </a:rPr>
              <a:t>want:</a:t>
            </a:r>
            <a:endParaRPr sz="800" dirty="0">
              <a:latin typeface="LM Roman 8"/>
              <a:cs typeface="LM Roman 8"/>
            </a:endParaRPr>
          </a:p>
          <a:p>
            <a:pPr marL="281940" indent="-137795">
              <a:lnSpc>
                <a:spcPct val="100000"/>
              </a:lnSpc>
              <a:spcBef>
                <a:spcPts val="285"/>
              </a:spcBef>
              <a:buFont typeface="LM Roman 8"/>
              <a:buAutoNum type="arabicPeriod"/>
              <a:tabLst>
                <a:tab pos="282575" algn="l"/>
              </a:tabLst>
            </a:pPr>
            <a:r>
              <a:rPr sz="800" spc="-5" dirty="0">
                <a:latin typeface="LM Mono 8"/>
                <a:cs typeface="LM Mono 8"/>
              </a:rPr>
              <a:t>numpy </a:t>
            </a:r>
            <a:r>
              <a:rPr sz="800" spc="-5" dirty="0">
                <a:latin typeface="LM Roman 8"/>
                <a:cs typeface="LM Roman 8"/>
              </a:rPr>
              <a:t>(for general </a:t>
            </a:r>
            <a:r>
              <a:rPr sz="800" spc="-10" dirty="0">
                <a:latin typeface="LM Roman 8"/>
                <a:cs typeface="LM Roman 8"/>
              </a:rPr>
              <a:t>scientific </a:t>
            </a:r>
            <a:r>
              <a:rPr sz="800" spc="-5" dirty="0">
                <a:latin typeface="LM Roman 8"/>
                <a:cs typeface="LM Roman 8"/>
              </a:rPr>
              <a:t>computing, extremely</a:t>
            </a:r>
            <a:r>
              <a:rPr sz="800" spc="-13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powerful)</a:t>
            </a:r>
            <a:endParaRPr sz="800" dirty="0">
              <a:latin typeface="LM Roman 8"/>
              <a:cs typeface="LM Roman 8"/>
            </a:endParaRPr>
          </a:p>
          <a:p>
            <a:pPr marL="281940" indent="-137795">
              <a:lnSpc>
                <a:spcPct val="100000"/>
              </a:lnSpc>
              <a:spcBef>
                <a:spcPts val="285"/>
              </a:spcBef>
              <a:buFont typeface="LM Roman 8"/>
              <a:buAutoNum type="arabicPeriod"/>
              <a:tabLst>
                <a:tab pos="282575" algn="l"/>
              </a:tabLst>
            </a:pPr>
            <a:r>
              <a:rPr sz="800" spc="-5" dirty="0">
                <a:latin typeface="LM Mono 8"/>
                <a:cs typeface="LM Mono 8"/>
              </a:rPr>
              <a:t>matplotlib </a:t>
            </a:r>
            <a:r>
              <a:rPr sz="800" spc="-5" dirty="0">
                <a:latin typeface="LM Roman 8"/>
                <a:cs typeface="LM Roman 8"/>
              </a:rPr>
              <a:t>(for making</a:t>
            </a:r>
            <a:r>
              <a:rPr sz="800" spc="-15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plots)</a:t>
            </a:r>
            <a:endParaRPr sz="800" dirty="0">
              <a:latin typeface="LM Roman 8"/>
              <a:cs typeface="LM Roman 8"/>
            </a:endParaRPr>
          </a:p>
          <a:p>
            <a:pPr marL="281940" indent="-137795">
              <a:lnSpc>
                <a:spcPct val="100000"/>
              </a:lnSpc>
              <a:spcBef>
                <a:spcPts val="285"/>
              </a:spcBef>
              <a:buFont typeface="LM Roman 8"/>
              <a:buAutoNum type="arabicPeriod"/>
              <a:tabLst>
                <a:tab pos="282575" algn="l"/>
              </a:tabLst>
            </a:pPr>
            <a:r>
              <a:rPr sz="800" spc="-5" dirty="0">
                <a:latin typeface="LM Mono 8"/>
                <a:cs typeface="LM Mono 8"/>
              </a:rPr>
              <a:t>sklearn </a:t>
            </a:r>
            <a:r>
              <a:rPr sz="800" spc="-5" dirty="0">
                <a:latin typeface="LM Roman 8"/>
                <a:cs typeface="LM Roman 8"/>
              </a:rPr>
              <a:t>(for </a:t>
            </a:r>
            <a:r>
              <a:rPr sz="800" spc="-10" dirty="0">
                <a:latin typeface="LM Roman 8"/>
                <a:cs typeface="LM Roman 8"/>
              </a:rPr>
              <a:t>machine</a:t>
            </a:r>
            <a:r>
              <a:rPr sz="800" spc="-14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learning)</a:t>
            </a:r>
            <a:endParaRPr sz="800" dirty="0">
              <a:latin typeface="LM Roman 8"/>
              <a:cs typeface="LM Roman 8"/>
            </a:endParaRPr>
          </a:p>
          <a:p>
            <a:pPr marL="281940" indent="-137795">
              <a:lnSpc>
                <a:spcPct val="100000"/>
              </a:lnSpc>
              <a:spcBef>
                <a:spcPts val="285"/>
              </a:spcBef>
              <a:buFont typeface="LM Roman 8"/>
              <a:buAutoNum type="arabicPeriod"/>
              <a:tabLst>
                <a:tab pos="282575" algn="l"/>
              </a:tabLst>
            </a:pPr>
            <a:r>
              <a:rPr sz="800" spc="-5" dirty="0">
                <a:latin typeface="LM Mono 8"/>
                <a:cs typeface="LM Mono 8"/>
              </a:rPr>
              <a:t>pandas </a:t>
            </a:r>
            <a:r>
              <a:rPr sz="800" spc="-5" dirty="0">
                <a:latin typeface="LM Roman 8"/>
                <a:cs typeface="LM Roman 8"/>
              </a:rPr>
              <a:t>(for data</a:t>
            </a:r>
            <a:r>
              <a:rPr sz="800" spc="-15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cleaning)</a:t>
            </a:r>
            <a:endParaRPr sz="800" dirty="0">
              <a:latin typeface="LM Roman 8"/>
              <a:cs typeface="LM Roman 8"/>
            </a:endParaRPr>
          </a:p>
          <a:p>
            <a:pPr marL="281940" indent="-137795">
              <a:lnSpc>
                <a:spcPct val="100000"/>
              </a:lnSpc>
              <a:spcBef>
                <a:spcPts val="285"/>
              </a:spcBef>
              <a:buFont typeface="LM Roman 8"/>
              <a:buAutoNum type="arabicPeriod"/>
              <a:tabLst>
                <a:tab pos="282575" algn="l"/>
              </a:tabLst>
            </a:pPr>
            <a:r>
              <a:rPr sz="800" spc="-5" dirty="0">
                <a:latin typeface="LM Mono 8"/>
                <a:cs typeface="LM Mono 8"/>
              </a:rPr>
              <a:t>jupyter </a:t>
            </a:r>
            <a:r>
              <a:rPr sz="800" spc="-10" dirty="0">
                <a:latin typeface="LM Roman 8"/>
                <a:cs typeface="LM Roman 8"/>
              </a:rPr>
              <a:t>(gives </a:t>
            </a:r>
            <a:r>
              <a:rPr sz="800" spc="-5" dirty="0">
                <a:latin typeface="LM Roman 8"/>
                <a:cs typeface="LM Roman 8"/>
              </a:rPr>
              <a:t>us </a:t>
            </a:r>
            <a:r>
              <a:rPr sz="800" dirty="0">
                <a:latin typeface="LM Roman 8"/>
                <a:cs typeface="LM Roman 8"/>
              </a:rPr>
              <a:t>notebooks </a:t>
            </a:r>
            <a:r>
              <a:rPr sz="800" spc="-5" dirty="0">
                <a:latin typeface="LM Roman 8"/>
                <a:cs typeface="LM Roman 8"/>
              </a:rPr>
              <a:t>to</a:t>
            </a:r>
            <a:r>
              <a:rPr sz="800" spc="-145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use)</a:t>
            </a:r>
            <a:endParaRPr sz="800" dirty="0">
              <a:latin typeface="LM Roman 8"/>
              <a:cs typeface="LM Roman 8"/>
            </a:endParaRPr>
          </a:p>
          <a:p>
            <a:pPr>
              <a:lnSpc>
                <a:spcPct val="100000"/>
              </a:lnSpc>
            </a:pPr>
            <a:endParaRPr sz="800" dirty="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550" dirty="0">
              <a:latin typeface="LM Roman 8"/>
              <a:cs typeface="LM Roman 8"/>
            </a:endParaRPr>
          </a:p>
          <a:p>
            <a:pPr marL="63500">
              <a:lnSpc>
                <a:spcPct val="100000"/>
              </a:lnSpc>
            </a:pPr>
            <a:r>
              <a:rPr sz="800" spc="-40" dirty="0">
                <a:latin typeface="LM Roman 8"/>
                <a:cs typeface="LM Roman 8"/>
              </a:rPr>
              <a:t>To </a:t>
            </a:r>
            <a:r>
              <a:rPr sz="800" spc="-5" dirty="0">
                <a:latin typeface="LM Roman 8"/>
                <a:cs typeface="LM Roman 8"/>
              </a:rPr>
              <a:t>install these, type: </a:t>
            </a:r>
            <a:r>
              <a:rPr sz="800" spc="-5" dirty="0">
                <a:latin typeface="LM Mono 8"/>
                <a:cs typeface="LM Mono 8"/>
              </a:rPr>
              <a:t>pip install numpy matplotlib sklearn pandas</a:t>
            </a:r>
            <a:r>
              <a:rPr sz="800" spc="-5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jupyter</a:t>
            </a:r>
            <a:endParaRPr sz="800" dirty="0">
              <a:latin typeface="LM Mono 8"/>
              <a:cs typeface="LM Mono 8"/>
            </a:endParaRPr>
          </a:p>
          <a:p>
            <a:pPr marL="2819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2575" algn="l"/>
              </a:tabLst>
            </a:pPr>
            <a:r>
              <a:rPr sz="800" spc="-5" dirty="0">
                <a:latin typeface="LM Roman 8"/>
                <a:cs typeface="LM Roman 8"/>
              </a:rPr>
              <a:t>This </a:t>
            </a:r>
            <a:r>
              <a:rPr sz="800" spc="-10" dirty="0">
                <a:latin typeface="LM Roman 8"/>
                <a:cs typeface="LM Roman 8"/>
              </a:rPr>
              <a:t>might take </a:t>
            </a:r>
            <a:r>
              <a:rPr sz="800" spc="-5" dirty="0">
                <a:latin typeface="LM Roman 8"/>
                <a:cs typeface="LM Roman 8"/>
              </a:rPr>
              <a:t>a while, that is</a:t>
            </a:r>
            <a:r>
              <a:rPr sz="800" spc="10" dirty="0">
                <a:latin typeface="LM Roman 8"/>
                <a:cs typeface="LM Roman 8"/>
              </a:rPr>
              <a:t> </a:t>
            </a:r>
            <a:r>
              <a:rPr sz="800" spc="-25" dirty="0">
                <a:latin typeface="LM Roman 8"/>
                <a:cs typeface="LM Roman 8"/>
              </a:rPr>
              <a:t>okay</a:t>
            </a:r>
            <a:endParaRPr sz="800" dirty="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1350" dirty="0">
              <a:latin typeface="LM Roman 8"/>
              <a:cs typeface="LM Roman 8"/>
            </a:endParaRPr>
          </a:p>
          <a:p>
            <a:pPr marL="63500">
              <a:lnSpc>
                <a:spcPct val="100000"/>
              </a:lnSpc>
            </a:pPr>
            <a:r>
              <a:rPr sz="800" spc="-5" dirty="0">
                <a:latin typeface="LM Roman 8"/>
                <a:cs typeface="LM Roman 8"/>
              </a:rPr>
              <a:t>There are other </a:t>
            </a:r>
            <a:r>
              <a:rPr sz="800" spc="-15" dirty="0">
                <a:latin typeface="LM Roman 8"/>
                <a:cs typeface="LM Roman 8"/>
              </a:rPr>
              <a:t>packages </a:t>
            </a:r>
            <a:r>
              <a:rPr sz="800" spc="-5" dirty="0">
                <a:latin typeface="LM Roman 8"/>
                <a:cs typeface="LM Roman 8"/>
              </a:rPr>
              <a:t>one can use as</a:t>
            </a:r>
            <a:r>
              <a:rPr sz="800" spc="10" dirty="0">
                <a:latin typeface="LM Roman 8"/>
                <a:cs typeface="LM Roman 8"/>
              </a:rPr>
              <a:t> </a:t>
            </a:r>
            <a:r>
              <a:rPr sz="800" spc="-10" dirty="0">
                <a:latin typeface="LM Roman 8"/>
                <a:cs typeface="LM Roman 8"/>
              </a:rPr>
              <a:t>well</a:t>
            </a:r>
            <a:endParaRPr sz="800" dirty="0">
              <a:latin typeface="LM Roman 8"/>
              <a:cs typeface="LM Roman 8"/>
            </a:endParaRPr>
          </a:p>
          <a:p>
            <a:pPr marL="281940" indent="-1079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82575" algn="l"/>
              </a:tabLst>
            </a:pPr>
            <a:r>
              <a:rPr sz="800" spc="-5" dirty="0">
                <a:latin typeface="LM Roman 8"/>
                <a:cs typeface="LM Roman 8"/>
              </a:rPr>
              <a:t>Use pip to install those as</a:t>
            </a:r>
            <a:r>
              <a:rPr sz="800" spc="-10" dirty="0">
                <a:latin typeface="LM Roman 8"/>
                <a:cs typeface="LM Roman 8"/>
              </a:rPr>
              <a:t> well</a:t>
            </a:r>
            <a:endParaRPr sz="800" dirty="0">
              <a:latin typeface="LM Roman 8"/>
              <a:cs typeface="LM Roman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5586" y="110243"/>
            <a:ext cx="967882" cy="148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443" y="2355904"/>
            <a:ext cx="793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i="1" spc="140" dirty="0"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99" y="2374569"/>
            <a:ext cx="28333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-5" dirty="0">
                <a:latin typeface="LM Roman 8"/>
                <a:cs typeface="LM Roman 8"/>
              </a:rPr>
              <a:t>Type </a:t>
            </a:r>
            <a:r>
              <a:rPr sz="800" spc="-5" dirty="0">
                <a:latin typeface="LM Mono 8"/>
                <a:cs typeface="LM Mono 8"/>
              </a:rPr>
              <a:t>pip list </a:t>
            </a:r>
            <a:r>
              <a:rPr sz="800" spc="-5" dirty="0">
                <a:latin typeface="LM Roman 8"/>
                <a:cs typeface="LM Roman 8"/>
              </a:rPr>
              <a:t>to see a list of all </a:t>
            </a:r>
            <a:r>
              <a:rPr sz="800" spc="-15" dirty="0">
                <a:latin typeface="LM Roman 8"/>
                <a:cs typeface="LM Roman 8"/>
              </a:rPr>
              <a:t>packages </a:t>
            </a:r>
            <a:r>
              <a:rPr sz="800" spc="-5" dirty="0">
                <a:latin typeface="LM Roman 8"/>
                <a:cs typeface="LM Roman 8"/>
              </a:rPr>
              <a:t>already</a:t>
            </a:r>
            <a:r>
              <a:rPr sz="800" spc="-70" dirty="0">
                <a:latin typeface="LM Roman 8"/>
                <a:cs typeface="LM Roman 8"/>
              </a:rPr>
              <a:t> </a:t>
            </a:r>
            <a:r>
              <a:rPr sz="800" spc="-5" dirty="0">
                <a:latin typeface="LM Roman 8"/>
                <a:cs typeface="LM Roman 8"/>
              </a:rPr>
              <a:t>installed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23" y="3112252"/>
            <a:ext cx="2254250" cy="1016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spc="145" dirty="0">
                <a:latin typeface="Arial"/>
                <a:cs typeface="Arial"/>
              </a:rPr>
              <a:t>Z </a:t>
            </a:r>
            <a:r>
              <a:rPr sz="750" spc="-7" baseline="5555" dirty="0">
                <a:latin typeface="LM Sans 8"/>
                <a:cs typeface="LM Sans 8"/>
              </a:rPr>
              <a:t>2021 </a:t>
            </a:r>
            <a:r>
              <a:rPr sz="750" spc="-15" baseline="5555" dirty="0">
                <a:latin typeface="LM Sans 8"/>
                <a:cs typeface="LM Sans 8"/>
              </a:rPr>
              <a:t>by </a:t>
            </a:r>
            <a:r>
              <a:rPr sz="750" spc="-7" baseline="5555" dirty="0">
                <a:latin typeface="LM Sans 8"/>
                <a:cs typeface="LM Sans 8"/>
              </a:rPr>
              <a:t>Aiden Kenny </a:t>
            </a:r>
            <a:r>
              <a:rPr sz="600" spc="110" dirty="0">
                <a:latin typeface="Arial"/>
                <a:cs typeface="Arial"/>
                <a:hlinkClick r:id="rId3"/>
              </a:rPr>
              <a:t>Š </a:t>
            </a:r>
            <a:r>
              <a:rPr sz="750" spc="-7" baseline="5555" dirty="0">
                <a:latin typeface="LM Sans 8"/>
                <a:cs typeface="LM Sans 8"/>
                <a:hlinkClick r:id="rId3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180" dirty="0">
                <a:latin typeface="Arial"/>
                <a:cs typeface="Arial"/>
                <a:hlinkClick r:id="rId4"/>
              </a:rPr>
              <a:t>¯ </a:t>
            </a:r>
            <a:r>
              <a:rPr sz="750" spc="-7" baseline="5555" dirty="0">
                <a:latin typeface="LM Sans 8"/>
                <a:cs typeface="LM Sans 8"/>
                <a:hlinkClick r:id="rId4"/>
              </a:rPr>
              <a:t>akenny430</a:t>
            </a:r>
            <a:r>
              <a:rPr sz="750" spc="-7" baseline="5555" dirty="0">
                <a:latin typeface="LM Sans 8"/>
                <a:cs typeface="LM Sans 8"/>
              </a:rPr>
              <a:t> </a:t>
            </a:r>
            <a:r>
              <a:rPr sz="600" spc="295" dirty="0">
                <a:latin typeface="Arial"/>
                <a:cs typeface="Arial"/>
                <a:hlinkClick r:id="rId5"/>
              </a:rPr>
              <a:t>J</a:t>
            </a:r>
            <a:r>
              <a:rPr sz="600" spc="175" dirty="0">
                <a:latin typeface="Arial"/>
                <a:cs typeface="Arial"/>
                <a:hlinkClick r:id="rId5"/>
              </a:rPr>
              <a:t> </a:t>
            </a:r>
            <a:r>
              <a:rPr sz="750" spc="-7" baseline="5555" dirty="0">
                <a:latin typeface="LM Sans 8"/>
                <a:cs typeface="LM Sans 8"/>
                <a:hlinkClick r:id="rId5"/>
              </a:rPr>
              <a:t>u/akenny430</a:t>
            </a:r>
            <a:endParaRPr sz="750" baseline="5555">
              <a:latin typeface="LM Sans 8"/>
              <a:cs typeface="LM Sans 8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1138</Words>
  <Application>Microsoft Office PowerPoint</Application>
  <PresentationFormat>Custom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Georgia</vt:lpstr>
      <vt:lpstr>Latin Modern Math</vt:lpstr>
      <vt:lpstr>LM Mono 8</vt:lpstr>
      <vt:lpstr>LM Roman 12</vt:lpstr>
      <vt:lpstr>LM Roman 8</vt:lpstr>
      <vt:lpstr>LM Sans 8</vt:lpstr>
      <vt:lpstr>Office Theme</vt:lpstr>
      <vt:lpstr>PowerPoint Presentation</vt:lpstr>
      <vt:lpstr>Agenda</vt:lpstr>
      <vt:lpstr>Using the terminal</vt:lpstr>
      <vt:lpstr>Installing Python</vt:lpstr>
      <vt:lpstr>PowerPoint Presentation</vt:lpstr>
      <vt:lpstr>PowerPoint Presentation</vt:lpstr>
      <vt:lpstr>Using Python from terminal</vt:lpstr>
      <vt:lpstr>Installing packages for Python</vt:lpstr>
      <vt:lpstr>PowerPoint Presentation</vt:lpstr>
      <vt:lpstr>Using Jupyter notebooks</vt:lpstr>
      <vt:lpstr>Installing R</vt:lpstr>
      <vt:lpstr>PowerPoint Presentation</vt:lpstr>
      <vt:lpstr>Installing RStudio</vt:lpstr>
      <vt:lpstr>The console in RStudio</vt:lpstr>
      <vt:lpstr>Install github desktop</vt:lpstr>
      <vt:lpstr>Setup github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Session A/B - Python, R, and GitHub</dc:title>
  <dc:creator>Aiden Kenny</dc:creator>
  <cp:lastModifiedBy>Zevi Altus</cp:lastModifiedBy>
  <cp:revision>2</cp:revision>
  <dcterms:created xsi:type="dcterms:W3CDTF">2022-09-02T14:19:40Z</dcterms:created>
  <dcterms:modified xsi:type="dcterms:W3CDTF">2022-09-03T00:44:59Z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2022-09-02T00:00:00Z</vt:filetime>
  </property>
</Properties>
</file>