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1690" r:id="rId3"/>
    <p:sldId id="258" r:id="rId4"/>
    <p:sldId id="302" r:id="rId5"/>
    <p:sldId id="1780" r:id="rId6"/>
    <p:sldId id="1781" r:id="rId7"/>
    <p:sldId id="1782" r:id="rId8"/>
    <p:sldId id="1783" r:id="rId9"/>
    <p:sldId id="1779" r:id="rId10"/>
    <p:sldId id="1695" r:id="rId11"/>
    <p:sldId id="1785" r:id="rId12"/>
    <p:sldId id="1784" r:id="rId13"/>
    <p:sldId id="1786" r:id="rId14"/>
    <p:sldId id="1787" r:id="rId15"/>
    <p:sldId id="1788" r:id="rId16"/>
    <p:sldId id="1789" r:id="rId17"/>
    <p:sldId id="1707" r:id="rId18"/>
    <p:sldId id="1694" r:id="rId19"/>
    <p:sldId id="261" r:id="rId20"/>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6060"/>
    <a:srgbClr val="77A5CF"/>
    <a:srgbClr val="FFFFFF"/>
    <a:srgbClr val="126AB1"/>
    <a:srgbClr val="136EB8"/>
    <a:srgbClr val="646464"/>
    <a:srgbClr val="E24E0C"/>
    <a:srgbClr val="08F8D0"/>
    <a:srgbClr val="0055FF"/>
    <a:srgbClr val="0988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4" autoAdjust="0"/>
    <p:restoredTop sz="96182" autoAdjust="0"/>
  </p:normalViewPr>
  <p:slideViewPr>
    <p:cSldViewPr snapToGrid="0">
      <p:cViewPr varScale="1">
        <p:scale>
          <a:sx n="121" d="100"/>
          <a:sy n="121" d="100"/>
        </p:scale>
        <p:origin x="398" y="96"/>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成平 曾" userId="fd1918ea-2df8-4eee-b319-b4160af742b7" providerId="ADAL" clId="{25AB174D-796C-4582-8DA1-6AF1126328A7}"/>
    <pc:docChg chg="custSel delSld modSld sldOrd">
      <pc:chgData name="成平 曾" userId="fd1918ea-2df8-4eee-b319-b4160af742b7" providerId="ADAL" clId="{25AB174D-796C-4582-8DA1-6AF1126328A7}" dt="2018-07-30T02:16:04.191" v="105"/>
      <pc:docMkLst>
        <pc:docMk/>
      </pc:docMkLst>
      <pc:sldChg chg="addSp delSp modSp modTransition">
        <pc:chgData name="成平 曾" userId="fd1918ea-2df8-4eee-b319-b4160af742b7" providerId="ADAL" clId="{25AB174D-796C-4582-8DA1-6AF1126328A7}" dt="2018-07-30T02:14:18.036" v="53"/>
        <pc:sldMkLst>
          <pc:docMk/>
          <pc:sldMk cId="745032783" sldId="263"/>
        </pc:sldMkLst>
        <pc:spChg chg="add del mod">
          <ac:chgData name="成平 曾" userId="fd1918ea-2df8-4eee-b319-b4160af742b7" providerId="ADAL" clId="{25AB174D-796C-4582-8DA1-6AF1126328A7}" dt="2018-07-30T02:14:17.809" v="52" actId="478"/>
          <ac:spMkLst>
            <pc:docMk/>
            <pc:sldMk cId="745032783" sldId="263"/>
            <ac:spMk id="30" creationId="{0084FEA1-D889-44E5-9742-EB131E0431E7}"/>
          </ac:spMkLst>
        </pc:spChg>
        <pc:spChg chg="add">
          <ac:chgData name="成平 曾" userId="fd1918ea-2df8-4eee-b319-b4160af742b7" providerId="ADAL" clId="{25AB174D-796C-4582-8DA1-6AF1126328A7}" dt="2018-07-30T02:14:18.036" v="53"/>
          <ac:spMkLst>
            <pc:docMk/>
            <pc:sldMk cId="745032783" sldId="263"/>
            <ac:spMk id="31" creationId="{DAE001C2-4C13-4B81-8DEF-587F0475D5C3}"/>
          </ac:spMkLst>
        </pc:spChg>
      </pc:sldChg>
      <pc:sldChg chg="addSp modTransition">
        <pc:chgData name="成平 曾" userId="fd1918ea-2df8-4eee-b319-b4160af742b7" providerId="ADAL" clId="{25AB174D-796C-4582-8DA1-6AF1126328A7}" dt="2018-07-30T02:14:20.113" v="54"/>
        <pc:sldMkLst>
          <pc:docMk/>
          <pc:sldMk cId="1646487189" sldId="264"/>
        </pc:sldMkLst>
        <pc:spChg chg="add">
          <ac:chgData name="成平 曾" userId="fd1918ea-2df8-4eee-b319-b4160af742b7" providerId="ADAL" clId="{25AB174D-796C-4582-8DA1-6AF1126328A7}" dt="2018-07-30T02:14:20.113" v="54"/>
          <ac:spMkLst>
            <pc:docMk/>
            <pc:sldMk cId="1646487189" sldId="264"/>
            <ac:spMk id="47" creationId="{E5DEE5E9-29F9-4569-B160-ED6B322E481B}"/>
          </ac:spMkLst>
        </pc:spChg>
      </pc:sldChg>
      <pc:sldChg chg="addSp modSp ord modTransition">
        <pc:chgData name="成平 曾" userId="fd1918ea-2df8-4eee-b319-b4160af742b7" providerId="ADAL" clId="{25AB174D-796C-4582-8DA1-6AF1126328A7}" dt="2018-07-30T02:14:09.341" v="51" actId="14100"/>
        <pc:sldMkLst>
          <pc:docMk/>
          <pc:sldMk cId="2958572277" sldId="265"/>
        </pc:sldMkLst>
        <pc:spChg chg="add mod">
          <ac:chgData name="成平 曾" userId="fd1918ea-2df8-4eee-b319-b4160af742b7" providerId="ADAL" clId="{25AB174D-796C-4582-8DA1-6AF1126328A7}" dt="2018-07-30T02:14:09.341" v="51" actId="14100"/>
          <ac:spMkLst>
            <pc:docMk/>
            <pc:sldMk cId="2958572277" sldId="265"/>
            <ac:spMk id="66" creationId="{F9F18485-26E6-4463-9EA4-7BEC48527BBB}"/>
          </ac:spMkLst>
        </pc:spChg>
      </pc:sldChg>
      <pc:sldChg chg="addSp modSp modTransition">
        <pc:chgData name="成平 曾" userId="fd1918ea-2df8-4eee-b319-b4160af742b7" providerId="ADAL" clId="{25AB174D-796C-4582-8DA1-6AF1126328A7}" dt="2018-07-30T02:15:58.807" v="104"/>
        <pc:sldMkLst>
          <pc:docMk/>
          <pc:sldMk cId="194311464" sldId="266"/>
        </pc:sldMkLst>
        <pc:spChg chg="add mod">
          <ac:chgData name="成平 曾" userId="fd1918ea-2df8-4eee-b319-b4160af742b7" providerId="ADAL" clId="{25AB174D-796C-4582-8DA1-6AF1126328A7}" dt="2018-07-30T02:15:58.807" v="104"/>
          <ac:spMkLst>
            <pc:docMk/>
            <pc:sldMk cId="194311464" sldId="266"/>
            <ac:spMk id="89" creationId="{F056E86D-4F76-48FC-8B09-A2BE84DC2E44}"/>
          </ac:spMkLst>
        </pc:spChg>
      </pc:sldChg>
      <pc:sldChg chg="del">
        <pc:chgData name="成平 曾" userId="fd1918ea-2df8-4eee-b319-b4160af742b7" providerId="ADAL" clId="{25AB174D-796C-4582-8DA1-6AF1126328A7}" dt="2018-07-30T02:12:01.316" v="4" actId="2696"/>
        <pc:sldMkLst>
          <pc:docMk/>
          <pc:sldMk cId="4053583199" sldId="267"/>
        </pc:sldMkLst>
      </pc:sldChg>
      <pc:sldChg chg="del">
        <pc:chgData name="成平 曾" userId="fd1918ea-2df8-4eee-b319-b4160af742b7" providerId="ADAL" clId="{25AB174D-796C-4582-8DA1-6AF1126328A7}" dt="2018-07-30T02:12:01.275" v="0" actId="2696"/>
        <pc:sldMkLst>
          <pc:docMk/>
          <pc:sldMk cId="558770741" sldId="270"/>
        </pc:sldMkLst>
      </pc:sldChg>
      <pc:sldChg chg="del">
        <pc:chgData name="成平 曾" userId="fd1918ea-2df8-4eee-b319-b4160af742b7" providerId="ADAL" clId="{25AB174D-796C-4582-8DA1-6AF1126328A7}" dt="2018-07-30T02:12:01.303" v="3" actId="2696"/>
        <pc:sldMkLst>
          <pc:docMk/>
          <pc:sldMk cId="1820242946" sldId="274"/>
        </pc:sldMkLst>
      </pc:sldChg>
      <pc:sldChg chg="del">
        <pc:chgData name="成平 曾" userId="fd1918ea-2df8-4eee-b319-b4160af742b7" providerId="ADAL" clId="{25AB174D-796C-4582-8DA1-6AF1126328A7}" dt="2018-07-30T02:12:01.333" v="6" actId="2696"/>
        <pc:sldMkLst>
          <pc:docMk/>
          <pc:sldMk cId="477884624" sldId="275"/>
        </pc:sldMkLst>
      </pc:sldChg>
      <pc:sldChg chg="del">
        <pc:chgData name="成平 曾" userId="fd1918ea-2df8-4eee-b319-b4160af742b7" providerId="ADAL" clId="{25AB174D-796C-4582-8DA1-6AF1126328A7}" dt="2018-07-30T02:12:01.340" v="7" actId="2696"/>
        <pc:sldMkLst>
          <pc:docMk/>
          <pc:sldMk cId="2782375922" sldId="276"/>
        </pc:sldMkLst>
      </pc:sldChg>
      <pc:sldChg chg="del">
        <pc:chgData name="成平 曾" userId="fd1918ea-2df8-4eee-b319-b4160af742b7" providerId="ADAL" clId="{25AB174D-796C-4582-8DA1-6AF1126328A7}" dt="2018-07-30T02:12:01.324" v="5" actId="2696"/>
        <pc:sldMkLst>
          <pc:docMk/>
          <pc:sldMk cId="2088582390" sldId="277"/>
        </pc:sldMkLst>
      </pc:sldChg>
      <pc:sldChg chg="del">
        <pc:chgData name="成平 曾" userId="fd1918ea-2df8-4eee-b319-b4160af742b7" providerId="ADAL" clId="{25AB174D-796C-4582-8DA1-6AF1126328A7}" dt="2018-07-30T02:12:01.292" v="2" actId="2696"/>
        <pc:sldMkLst>
          <pc:docMk/>
          <pc:sldMk cId="761741927" sldId="279"/>
        </pc:sldMkLst>
      </pc:sldChg>
      <pc:sldChg chg="del">
        <pc:chgData name="成平 曾" userId="fd1918ea-2df8-4eee-b319-b4160af742b7" providerId="ADAL" clId="{25AB174D-796C-4582-8DA1-6AF1126328A7}" dt="2018-07-30T02:12:01.284" v="1" actId="2696"/>
        <pc:sldMkLst>
          <pc:docMk/>
          <pc:sldMk cId="3420189757" sldId="281"/>
        </pc:sldMkLst>
      </pc:sldChg>
      <pc:sldChg chg="addSp modTransition">
        <pc:chgData name="成平 曾" userId="fd1918ea-2df8-4eee-b319-b4160af742b7" providerId="ADAL" clId="{25AB174D-796C-4582-8DA1-6AF1126328A7}" dt="2018-07-30T02:16:04.191" v="105"/>
        <pc:sldMkLst>
          <pc:docMk/>
          <pc:sldMk cId="3563110417" sldId="282"/>
        </pc:sldMkLst>
        <pc:spChg chg="add">
          <ac:chgData name="成平 曾" userId="fd1918ea-2df8-4eee-b319-b4160af742b7" providerId="ADAL" clId="{25AB174D-796C-4582-8DA1-6AF1126328A7}" dt="2018-07-30T02:16:04.191" v="105"/>
          <ac:spMkLst>
            <pc:docMk/>
            <pc:sldMk cId="3563110417" sldId="282"/>
            <ac:spMk id="68" creationId="{6587B3EC-A802-406A-8E1F-EF102EC71C6C}"/>
          </ac:spMkLst>
        </pc:spChg>
      </pc:sldChg>
    </pc:docChg>
  </pc:docChgLst>
  <pc:docChgLst>
    <pc:chgData name="成平 曾" userId="fd1918ea-2df8-4eee-b319-b4160af742b7" providerId="ADAL" clId="{8DFD4203-D9ED-440C-90F0-E44693686A18}"/>
    <pc:docChg chg="custSel addSld modSld">
      <pc:chgData name="成平 曾" userId="fd1918ea-2df8-4eee-b319-b4160af742b7" providerId="ADAL" clId="{8DFD4203-D9ED-440C-90F0-E44693686A18}" dt="2018-07-30T02:23:45.022" v="3"/>
      <pc:docMkLst>
        <pc:docMk/>
      </pc:docMkLst>
      <pc:sldChg chg="addSp delSp add modTransition">
        <pc:chgData name="成平 曾" userId="fd1918ea-2df8-4eee-b319-b4160af742b7" providerId="ADAL" clId="{8DFD4203-D9ED-440C-90F0-E44693686A18}" dt="2018-07-30T02:23:45.022" v="3"/>
        <pc:sldMkLst>
          <pc:docMk/>
          <pc:sldMk cId="545778957" sldId="259"/>
        </pc:sldMkLst>
        <pc:spChg chg="add">
          <ac:chgData name="成平 曾" userId="fd1918ea-2df8-4eee-b319-b4160af742b7" providerId="ADAL" clId="{8DFD4203-D9ED-440C-90F0-E44693686A18}" dt="2018-07-30T02:23:45.022" v="3"/>
          <ac:spMkLst>
            <pc:docMk/>
            <pc:sldMk cId="545778957" sldId="259"/>
            <ac:spMk id="45" creationId="{691C252C-F4D2-4CE4-9EB3-ED2888C92C09}"/>
          </ac:spMkLst>
        </pc:spChg>
        <pc:spChg chg="del">
          <ac:chgData name="成平 曾" userId="fd1918ea-2df8-4eee-b319-b4160af742b7" providerId="ADAL" clId="{8DFD4203-D9ED-440C-90F0-E44693686A18}" dt="2018-07-30T02:23:44.728" v="2" actId="478"/>
          <ac:spMkLst>
            <pc:docMk/>
            <pc:sldMk cId="545778957" sldId="259"/>
            <ac:spMk id="51" creationId="{DB6B50C1-7119-4649-A59E-12A0D311364C}"/>
          </ac:spMkLst>
        </pc:spChg>
      </pc:sldChg>
    </pc:docChg>
  </pc:docChgLst>
  <pc:docChgLst>
    <pc:chgData name="Soleil Yi" userId="c719b956-004a-4243-81dc-14be649b7814" providerId="ADAL" clId="{8F8240B5-609B-44D0-93FF-FB3B2CBC4934}"/>
    <pc:docChg chg="custSel modSld">
      <pc:chgData name="Soleil Yi" userId="c719b956-004a-4243-81dc-14be649b7814" providerId="ADAL" clId="{8F8240B5-609B-44D0-93FF-FB3B2CBC4934}" dt="2022-09-08T08:44:04.377" v="15" actId="12788"/>
      <pc:docMkLst>
        <pc:docMk/>
      </pc:docMkLst>
      <pc:sldChg chg="modSp mod">
        <pc:chgData name="Soleil Yi" userId="c719b956-004a-4243-81dc-14be649b7814" providerId="ADAL" clId="{8F8240B5-609B-44D0-93FF-FB3B2CBC4934}" dt="2022-09-08T08:44:04.377" v="15" actId="12788"/>
        <pc:sldMkLst>
          <pc:docMk/>
          <pc:sldMk cId="2271741893" sldId="256"/>
        </pc:sldMkLst>
        <pc:spChg chg="mod">
          <ac:chgData name="Soleil Yi" userId="c719b956-004a-4243-81dc-14be649b7814" providerId="ADAL" clId="{8F8240B5-609B-44D0-93FF-FB3B2CBC4934}" dt="2022-09-08T08:44:04.377" v="15" actId="12788"/>
          <ac:spMkLst>
            <pc:docMk/>
            <pc:sldMk cId="2271741893" sldId="256"/>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2022/11/16</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2022/11/16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B2D451A-9D7D-4A7B-BDE1-896EE750ECF5}"/>
              </a:ext>
            </a:extLst>
          </p:cNvPr>
          <p:cNvSpPr/>
          <p:nvPr userDrawn="1"/>
        </p:nvSpPr>
        <p:spPr>
          <a:xfrm>
            <a:off x="0" y="1"/>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4210051" y="4339822"/>
            <a:ext cx="3773486" cy="558799"/>
          </a:xfrm>
          <a:prstGeom prst="roundRect">
            <a:avLst>
              <a:gd name="adj" fmla="val 50000"/>
            </a:avLst>
          </a:prstGeom>
          <a:ln w="19050">
            <a:solidFill>
              <a:schemeClr val="bg1"/>
            </a:solidFill>
          </a:ln>
        </p:spPr>
        <p:txBody>
          <a:bodyPr anchor="t">
            <a:normAutofit/>
          </a:bodyPr>
          <a:lstStyle>
            <a:lvl1pPr marL="0" indent="0" algn="ctr">
              <a:buNone/>
              <a:defRPr sz="16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986971"/>
            <a:ext cx="10847389" cy="3069211"/>
          </a:xfrm>
        </p:spPr>
        <p:txBody>
          <a:bodyPr anchor="b">
            <a:normAutofit/>
          </a:bodyPr>
          <a:lstStyle>
            <a:lvl1pPr algn="ctr">
              <a:defRPr sz="4000">
                <a:solidFill>
                  <a:schemeClr val="bg1"/>
                </a:solidFill>
              </a:defRPr>
            </a:lvl1pPr>
          </a:lstStyle>
          <a:p>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673099" y="5194892"/>
            <a:ext cx="1084738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73099" y="5491163"/>
            <a:ext cx="1084738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DCF375E-9414-47AE-B455-CCFD0E02AE08}"/>
              </a:ext>
            </a:extLst>
          </p:cNvPr>
          <p:cNvSpPr/>
          <p:nvPr userDrawn="1"/>
        </p:nvSpPr>
        <p:spPr>
          <a:xfrm>
            <a:off x="0" y="1"/>
            <a:ext cx="12192000" cy="6858000"/>
          </a:xfrm>
          <a:prstGeom prst="rect">
            <a:avLst/>
          </a:prstGeom>
          <a:blipFill>
            <a:blip r:embed="rId2">
              <a:alphaModFix/>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9"/>
          <p:cNvSpPr>
            <a:spLocks noGrp="1"/>
          </p:cNvSpPr>
          <p:nvPr userDrawn="1">
            <p:ph type="title"/>
          </p:nvPr>
        </p:nvSpPr>
        <p:spPr>
          <a:xfrm>
            <a:off x="3186669" y="2788557"/>
            <a:ext cx="5419185" cy="895350"/>
          </a:xfrm>
        </p:spPr>
        <p:txBody>
          <a:bodyPr anchor="b">
            <a:normAutofit/>
          </a:bodyPr>
          <a:lstStyle>
            <a:lvl1pPr algn="l">
              <a:defRPr sz="2400" b="1">
                <a:solidFill>
                  <a:schemeClr val="accent1">
                    <a:lumMod val="50000"/>
                  </a:schemeClr>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3187785" y="3683907"/>
            <a:ext cx="5419185" cy="1015623"/>
          </a:xfrm>
        </p:spPr>
        <p:txBody>
          <a:bodyPr anchor="t">
            <a:normAutofit/>
          </a:bodyPr>
          <a:lstStyle>
            <a:lvl1pPr marL="0" indent="0" algn="l">
              <a:lnSpc>
                <a:spcPct val="150000"/>
              </a:lnSpc>
              <a:spcBef>
                <a:spcPts val="0"/>
              </a:spcBef>
              <a:buNone/>
              <a:defRPr sz="1100">
                <a:solidFill>
                  <a:schemeClr val="accent1">
                    <a:lumMod val="50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1"/>
        </a:solid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CC83461-E25B-426A-A6DA-4932402506C0}"/>
              </a:ext>
            </a:extLst>
          </p:cNvPr>
          <p:cNvSpPr/>
          <p:nvPr userDrawn="1"/>
        </p:nvSpPr>
        <p:spPr>
          <a:xfrm flipH="1">
            <a:off x="0" y="1"/>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userDrawn="1">
            <p:ph type="ctrTitle" hasCustomPrompt="1"/>
          </p:nvPr>
        </p:nvSpPr>
        <p:spPr>
          <a:xfrm>
            <a:off x="673100" y="1861116"/>
            <a:ext cx="10847388" cy="2118662"/>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73100" y="4664505"/>
            <a:ext cx="10847388" cy="310871"/>
          </a:xfrm>
        </p:spPr>
        <p:txBody>
          <a:bodyPr vert="horz" lIns="91440" tIns="45720" rIns="91440" bIns="45720" rtlCol="0">
            <a:normAutofit/>
          </a:bodyPr>
          <a:lstStyle>
            <a:lvl1pPr marL="0" indent="0" algn="ctr">
              <a:buNone/>
              <a:defRPr lang="zh-CN" altLang="en-US" sz="14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673102" y="4368234"/>
            <a:ext cx="10847388"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themeOverride" Target="../theme/themeOverride4.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abs/2112.10165v2"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副标题 4"/>
          <p:cNvSpPr>
            <a:spLocks noGrp="1"/>
          </p:cNvSpPr>
          <p:nvPr>
            <p:ph type="subTitle" idx="1"/>
          </p:nvPr>
        </p:nvSpPr>
        <p:spPr>
          <a:xfrm>
            <a:off x="4831080" y="4399931"/>
            <a:ext cx="2529840" cy="472323"/>
          </a:xfrm>
        </p:spPr>
        <p:txBody>
          <a:bodyPr>
            <a:normAutofit/>
          </a:bodyPr>
          <a:lstStyle/>
          <a:p>
            <a:r>
              <a:rPr lang="zh-CN" altLang="en-US" dirty="0"/>
              <a:t>汇报人：郭一帆</a:t>
            </a:r>
            <a:endParaRPr lang="en-US" altLang="zh-CN" dirty="0"/>
          </a:p>
        </p:txBody>
      </p:sp>
      <p:sp>
        <p:nvSpPr>
          <p:cNvPr id="4" name="标题 3"/>
          <p:cNvSpPr>
            <a:spLocks noGrp="1"/>
          </p:cNvSpPr>
          <p:nvPr>
            <p:ph type="ctrTitle"/>
          </p:nvPr>
        </p:nvSpPr>
        <p:spPr>
          <a:xfrm>
            <a:off x="1827428" y="1806933"/>
            <a:ext cx="8537143" cy="2236618"/>
          </a:xfrm>
        </p:spPr>
        <p:txBody>
          <a:bodyPr>
            <a:normAutofit/>
          </a:bodyPr>
          <a:lstStyle/>
          <a:p>
            <a:pPr lvl="0"/>
            <a:r>
              <a:rPr lang="zh-CN" altLang="en-US" sz="7200" dirty="0"/>
              <a:t>开源软件供应链安全风险分析</a:t>
            </a:r>
            <a:endParaRPr lang="zh-CN" altLang="zh-CN" sz="7200" dirty="0"/>
          </a:p>
        </p:txBody>
      </p:sp>
      <p:sp>
        <p:nvSpPr>
          <p:cNvPr id="6" name="文本占位符 5"/>
          <p:cNvSpPr>
            <a:spLocks noGrp="1"/>
          </p:cNvSpPr>
          <p:nvPr>
            <p:ph type="body" sz="quarter" idx="10"/>
          </p:nvPr>
        </p:nvSpPr>
        <p:spPr/>
        <p:txBody>
          <a:bodyPr/>
          <a:lstStyle/>
          <a:p>
            <a:r>
              <a:rPr lang="zh-CN" altLang="en-US" sz="1600" dirty="0"/>
              <a:t>第四组：郭一帆、李勃伽、石辛诚</a:t>
            </a:r>
            <a:endParaRPr lang="en-US" altLang="zh-CN" sz="1600"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514350"/>
            <a:ext cx="10850563" cy="514350"/>
          </a:xfrm>
        </p:spPr>
        <p:txBody>
          <a:bodyPr/>
          <a:lstStyle/>
          <a:p>
            <a:r>
              <a:rPr lang="zh-CN" altLang="en-US" dirty="0"/>
              <a:t>技术研发进展</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sp>
        <p:nvSpPr>
          <p:cNvPr id="30" name="TextBox 15">
            <a:extLst>
              <a:ext uri="{FF2B5EF4-FFF2-40B4-BE49-F238E27FC236}">
                <a16:creationId xmlns:a16="http://schemas.microsoft.com/office/drawing/2014/main" id="{F182A0AC-63EF-51B5-D156-58DA8253DF06}"/>
              </a:ext>
            </a:extLst>
          </p:cNvPr>
          <p:cNvSpPr>
            <a:spLocks noChangeArrowheads="1"/>
          </p:cNvSpPr>
          <p:nvPr/>
        </p:nvSpPr>
        <p:spPr bwMode="auto">
          <a:xfrm>
            <a:off x="988650" y="1214002"/>
            <a:ext cx="2041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设计手册</a:t>
            </a:r>
            <a:endParaRPr lang="zh-CN" altLang="en-US" sz="1200" dirty="0">
              <a:latin typeface="Arial" panose="020B0604020202020204" pitchFamily="34" charset="0"/>
            </a:endParaRPr>
          </a:p>
        </p:txBody>
      </p:sp>
      <p:sp>
        <p:nvSpPr>
          <p:cNvPr id="31" name="矩形 26">
            <a:extLst>
              <a:ext uri="{FF2B5EF4-FFF2-40B4-BE49-F238E27FC236}">
                <a16:creationId xmlns:a16="http://schemas.microsoft.com/office/drawing/2014/main" id="{4610D868-E403-3BD6-DCDE-B735A5DDB4DE}"/>
              </a:ext>
            </a:extLst>
          </p:cNvPr>
          <p:cNvSpPr>
            <a:spLocks noChangeArrowheads="1"/>
          </p:cNvSpPr>
          <p:nvPr/>
        </p:nvSpPr>
        <p:spPr bwMode="auto">
          <a:xfrm>
            <a:off x="803564" y="1318488"/>
            <a:ext cx="83846" cy="305377"/>
          </a:xfrm>
          <a:prstGeom prst="rect">
            <a:avLst/>
          </a:prstGeom>
          <a:solidFill>
            <a:srgbClr val="1F4E7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pic>
        <p:nvPicPr>
          <p:cNvPr id="3" name="图片 2">
            <a:extLst>
              <a:ext uri="{FF2B5EF4-FFF2-40B4-BE49-F238E27FC236}">
                <a16:creationId xmlns:a16="http://schemas.microsoft.com/office/drawing/2014/main" id="{2EA9F2E6-45C3-AA27-7915-D906561F573D}"/>
              </a:ext>
            </a:extLst>
          </p:cNvPr>
          <p:cNvPicPr>
            <a:picLocks noChangeAspect="1"/>
          </p:cNvPicPr>
          <p:nvPr/>
        </p:nvPicPr>
        <p:blipFill>
          <a:blip r:embed="rId2"/>
          <a:stretch>
            <a:fillRect/>
          </a:stretch>
        </p:blipFill>
        <p:spPr>
          <a:xfrm>
            <a:off x="1111662" y="2095411"/>
            <a:ext cx="4623798" cy="3811902"/>
          </a:xfrm>
          <a:prstGeom prst="rect">
            <a:avLst/>
          </a:prstGeom>
        </p:spPr>
      </p:pic>
      <p:sp>
        <p:nvSpPr>
          <p:cNvPr id="5" name="文本框 4">
            <a:extLst>
              <a:ext uri="{FF2B5EF4-FFF2-40B4-BE49-F238E27FC236}">
                <a16:creationId xmlns:a16="http://schemas.microsoft.com/office/drawing/2014/main" id="{010E943B-A0BB-C153-BD08-7A4960E26104}"/>
              </a:ext>
            </a:extLst>
          </p:cNvPr>
          <p:cNvSpPr txBox="1"/>
          <p:nvPr/>
        </p:nvSpPr>
        <p:spPr>
          <a:xfrm>
            <a:off x="6580077" y="2999228"/>
            <a:ext cx="4500261" cy="1704954"/>
          </a:xfrm>
          <a:prstGeom prst="rect">
            <a:avLst/>
          </a:prstGeom>
          <a:noFill/>
        </p:spPr>
        <p:txBody>
          <a:bodyPr wrap="square" rtlCol="0">
            <a:spAutoFit/>
          </a:bodyPr>
          <a:lstStyle/>
          <a:p>
            <a:pPr>
              <a:lnSpc>
                <a:spcPct val="150000"/>
              </a:lnSpc>
            </a:pPr>
            <a:r>
              <a:rPr lang="zh-CN" altLang="en-US" dirty="0"/>
              <a:t>我们在</a:t>
            </a:r>
            <a:r>
              <a:rPr lang="en-US" altLang="zh-CN" dirty="0"/>
              <a:t>CSDN</a:t>
            </a:r>
            <a:r>
              <a:rPr lang="zh-CN" altLang="en-US" dirty="0"/>
              <a:t>中上传了设计手册，以供其他开发者了解我们的设计思路，同时在撰写设计手册的同时我们也逼迫自己更加深入思考如何实现我们的需求。</a:t>
            </a:r>
          </a:p>
        </p:txBody>
      </p:sp>
    </p:spTree>
    <p:extLst>
      <p:ext uri="{BB962C8B-B14F-4D97-AF65-F5344CB8AC3E}">
        <p14:creationId xmlns:p14="http://schemas.microsoft.com/office/powerpoint/2010/main" val="1326731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技术研发进展</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30" name="TextBox 15">
            <a:extLst>
              <a:ext uri="{FF2B5EF4-FFF2-40B4-BE49-F238E27FC236}">
                <a16:creationId xmlns:a16="http://schemas.microsoft.com/office/drawing/2014/main" id="{F182A0AC-63EF-51B5-D156-58DA8253DF06}"/>
              </a:ext>
            </a:extLst>
          </p:cNvPr>
          <p:cNvSpPr>
            <a:spLocks noChangeArrowheads="1"/>
          </p:cNvSpPr>
          <p:nvPr/>
        </p:nvSpPr>
        <p:spPr bwMode="auto">
          <a:xfrm>
            <a:off x="988650" y="1214002"/>
            <a:ext cx="2041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dirty="0" err="1">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Github</a:t>
            </a:r>
            <a:r>
              <a:rPr lang="zh-CN" altLang="en-US" sz="20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仓库</a:t>
            </a:r>
            <a:endParaRPr lang="zh-CN" altLang="en-US" sz="1200" dirty="0">
              <a:latin typeface="Arial" panose="020B0604020202020204" pitchFamily="34" charset="0"/>
            </a:endParaRPr>
          </a:p>
        </p:txBody>
      </p:sp>
      <p:sp>
        <p:nvSpPr>
          <p:cNvPr id="31" name="矩形 26">
            <a:extLst>
              <a:ext uri="{FF2B5EF4-FFF2-40B4-BE49-F238E27FC236}">
                <a16:creationId xmlns:a16="http://schemas.microsoft.com/office/drawing/2014/main" id="{4610D868-E403-3BD6-DCDE-B735A5DDB4DE}"/>
              </a:ext>
            </a:extLst>
          </p:cNvPr>
          <p:cNvSpPr>
            <a:spLocks noChangeArrowheads="1"/>
          </p:cNvSpPr>
          <p:nvPr/>
        </p:nvSpPr>
        <p:spPr bwMode="auto">
          <a:xfrm>
            <a:off x="803564" y="1318488"/>
            <a:ext cx="83846" cy="305377"/>
          </a:xfrm>
          <a:prstGeom prst="rect">
            <a:avLst/>
          </a:prstGeom>
          <a:solidFill>
            <a:srgbClr val="1F4E7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pic>
        <p:nvPicPr>
          <p:cNvPr id="5" name="图片 4">
            <a:extLst>
              <a:ext uri="{FF2B5EF4-FFF2-40B4-BE49-F238E27FC236}">
                <a16:creationId xmlns:a16="http://schemas.microsoft.com/office/drawing/2014/main" id="{5EE8FDF5-D313-23EE-ABF1-926966AF77C2}"/>
              </a:ext>
            </a:extLst>
          </p:cNvPr>
          <p:cNvPicPr>
            <a:picLocks noChangeAspect="1"/>
          </p:cNvPicPr>
          <p:nvPr/>
        </p:nvPicPr>
        <p:blipFill>
          <a:blip r:embed="rId2"/>
          <a:stretch>
            <a:fillRect/>
          </a:stretch>
        </p:blipFill>
        <p:spPr>
          <a:xfrm>
            <a:off x="1933233" y="2068393"/>
            <a:ext cx="8323943" cy="3890432"/>
          </a:xfrm>
          <a:prstGeom prst="rect">
            <a:avLst/>
          </a:prstGeom>
        </p:spPr>
      </p:pic>
    </p:spTree>
    <p:extLst>
      <p:ext uri="{BB962C8B-B14F-4D97-AF65-F5344CB8AC3E}">
        <p14:creationId xmlns:p14="http://schemas.microsoft.com/office/powerpoint/2010/main" val="261524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技术研发进展</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
        <p:nvSpPr>
          <p:cNvPr id="30" name="TextBox 15">
            <a:extLst>
              <a:ext uri="{FF2B5EF4-FFF2-40B4-BE49-F238E27FC236}">
                <a16:creationId xmlns:a16="http://schemas.microsoft.com/office/drawing/2014/main" id="{F182A0AC-63EF-51B5-D156-58DA8253DF06}"/>
              </a:ext>
            </a:extLst>
          </p:cNvPr>
          <p:cNvSpPr>
            <a:spLocks noChangeArrowheads="1"/>
          </p:cNvSpPr>
          <p:nvPr/>
        </p:nvSpPr>
        <p:spPr bwMode="auto">
          <a:xfrm>
            <a:off x="988650" y="1214002"/>
            <a:ext cx="2041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前端界面</a:t>
            </a:r>
            <a:endParaRPr lang="zh-CN" altLang="en-US" sz="1200" dirty="0">
              <a:latin typeface="Arial" panose="020B0604020202020204" pitchFamily="34" charset="0"/>
            </a:endParaRPr>
          </a:p>
        </p:txBody>
      </p:sp>
      <p:sp>
        <p:nvSpPr>
          <p:cNvPr id="31" name="矩形 26">
            <a:extLst>
              <a:ext uri="{FF2B5EF4-FFF2-40B4-BE49-F238E27FC236}">
                <a16:creationId xmlns:a16="http://schemas.microsoft.com/office/drawing/2014/main" id="{4610D868-E403-3BD6-DCDE-B735A5DDB4DE}"/>
              </a:ext>
            </a:extLst>
          </p:cNvPr>
          <p:cNvSpPr>
            <a:spLocks noChangeArrowheads="1"/>
          </p:cNvSpPr>
          <p:nvPr/>
        </p:nvSpPr>
        <p:spPr bwMode="auto">
          <a:xfrm>
            <a:off x="803564" y="1318488"/>
            <a:ext cx="83846" cy="305377"/>
          </a:xfrm>
          <a:prstGeom prst="rect">
            <a:avLst/>
          </a:prstGeom>
          <a:solidFill>
            <a:srgbClr val="1F4E7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pic>
        <p:nvPicPr>
          <p:cNvPr id="3" name="图片 2">
            <a:extLst>
              <a:ext uri="{FF2B5EF4-FFF2-40B4-BE49-F238E27FC236}">
                <a16:creationId xmlns:a16="http://schemas.microsoft.com/office/drawing/2014/main" id="{AE0D3D4C-0D46-9698-2BF7-DCD4242C976E}"/>
              </a:ext>
            </a:extLst>
          </p:cNvPr>
          <p:cNvPicPr>
            <a:picLocks noChangeAspect="1"/>
          </p:cNvPicPr>
          <p:nvPr/>
        </p:nvPicPr>
        <p:blipFill>
          <a:blip r:embed="rId2"/>
          <a:stretch>
            <a:fillRect/>
          </a:stretch>
        </p:blipFill>
        <p:spPr>
          <a:xfrm>
            <a:off x="803577" y="1318776"/>
            <a:ext cx="83820" cy="304800"/>
          </a:xfrm>
          <a:prstGeom prst="rect">
            <a:avLst/>
          </a:prstGeom>
        </p:spPr>
      </p:pic>
      <p:pic>
        <p:nvPicPr>
          <p:cNvPr id="6" name="图片 5">
            <a:extLst>
              <a:ext uri="{FF2B5EF4-FFF2-40B4-BE49-F238E27FC236}">
                <a16:creationId xmlns:a16="http://schemas.microsoft.com/office/drawing/2014/main" id="{45FCAD8F-A229-F339-5E24-08E0846E008D}"/>
              </a:ext>
            </a:extLst>
          </p:cNvPr>
          <p:cNvPicPr>
            <a:picLocks noChangeAspect="1"/>
          </p:cNvPicPr>
          <p:nvPr/>
        </p:nvPicPr>
        <p:blipFill>
          <a:blip r:embed="rId3"/>
          <a:stretch>
            <a:fillRect/>
          </a:stretch>
        </p:blipFill>
        <p:spPr>
          <a:xfrm>
            <a:off x="1649306" y="1728352"/>
            <a:ext cx="9050225" cy="4193191"/>
          </a:xfrm>
          <a:prstGeom prst="rect">
            <a:avLst/>
          </a:prstGeom>
        </p:spPr>
      </p:pic>
      <p:sp>
        <p:nvSpPr>
          <p:cNvPr id="7" name="文本框 6">
            <a:extLst>
              <a:ext uri="{FF2B5EF4-FFF2-40B4-BE49-F238E27FC236}">
                <a16:creationId xmlns:a16="http://schemas.microsoft.com/office/drawing/2014/main" id="{DEB627CF-A1B0-C6D2-EBDA-E12E3AF9A47B}"/>
              </a:ext>
            </a:extLst>
          </p:cNvPr>
          <p:cNvSpPr txBox="1"/>
          <p:nvPr/>
        </p:nvSpPr>
        <p:spPr>
          <a:xfrm>
            <a:off x="4752529" y="6077512"/>
            <a:ext cx="2685351" cy="369332"/>
          </a:xfrm>
          <a:prstGeom prst="rect">
            <a:avLst/>
          </a:prstGeom>
          <a:noFill/>
        </p:spPr>
        <p:txBody>
          <a:bodyPr wrap="none" rtlCol="0">
            <a:spAutoFit/>
          </a:bodyPr>
          <a:lstStyle/>
          <a:p>
            <a:r>
              <a:rPr lang="en-US" altLang="zh-CN" dirty="0"/>
              <a:t>http://ossd.retools.space</a:t>
            </a:r>
            <a:endParaRPr lang="zh-CN" altLang="en-US" dirty="0"/>
          </a:p>
        </p:txBody>
      </p:sp>
    </p:spTree>
    <p:extLst>
      <p:ext uri="{BB962C8B-B14F-4D97-AF65-F5344CB8AC3E}">
        <p14:creationId xmlns:p14="http://schemas.microsoft.com/office/powerpoint/2010/main" val="3267311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开源社区建设</a:t>
            </a:r>
          </a:p>
        </p:txBody>
      </p:sp>
      <p:sp>
        <p:nvSpPr>
          <p:cNvPr id="6" name="文本占位符 5"/>
          <p:cNvSpPr>
            <a:spLocks noGrp="1"/>
          </p:cNvSpPr>
          <p:nvPr>
            <p:ph type="body" idx="1"/>
          </p:nvPr>
        </p:nvSpPr>
        <p:spPr>
          <a:xfrm>
            <a:off x="3187785" y="3683908"/>
            <a:ext cx="1679779" cy="352384"/>
          </a:xfrm>
        </p:spPr>
        <p:txBody>
          <a:bodyPr>
            <a:normAutofit/>
          </a:bodyPr>
          <a:lstStyle/>
          <a:p>
            <a:r>
              <a:rPr lang="en-US" altLang="zh-CN" dirty="0"/>
              <a:t>Readme</a:t>
            </a:r>
            <a:r>
              <a:rPr lang="zh-CN" altLang="en-US" dirty="0"/>
              <a:t>文档</a:t>
            </a:r>
            <a:endParaRPr lang="en-US" altLang="zh-CN"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1766951" y="330180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797492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开源社区建设</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5" name="灯片编号占位符 3">
            <a:extLst>
              <a:ext uri="{FF2B5EF4-FFF2-40B4-BE49-F238E27FC236}">
                <a16:creationId xmlns:a16="http://schemas.microsoft.com/office/drawing/2014/main" id="{6A46D85B-97F8-DB05-C38F-585784F439F1}"/>
              </a:ext>
            </a:extLst>
          </p:cNvPr>
          <p:cNvSpPr txBox="1">
            <a:spLocks/>
          </p:cNvSpPr>
          <p:nvPr/>
        </p:nvSpPr>
        <p:spPr>
          <a:xfrm>
            <a:off x="8610599" y="6240463"/>
            <a:ext cx="2909888" cy="206381"/>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D3DB80-B894-403A-B48E-6FDC1A72010E}" type="slidenum">
              <a:rPr lang="zh-CN" altLang="en-US" smtClean="0"/>
              <a:pPr/>
              <a:t>14</a:t>
            </a:fld>
            <a:endParaRPr lang="zh-CN" altLang="en-US"/>
          </a:p>
        </p:txBody>
      </p:sp>
      <p:grpSp>
        <p:nvGrpSpPr>
          <p:cNvPr id="6" name="组合 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7FC931B-5A2F-B00E-9A07-A4328DC15CF2}"/>
              </a:ext>
            </a:extLst>
          </p:cNvPr>
          <p:cNvGrpSpPr>
            <a:grpSpLocks noChangeAspect="1"/>
          </p:cNvGrpSpPr>
          <p:nvPr/>
        </p:nvGrpSpPr>
        <p:grpSpPr>
          <a:xfrm>
            <a:off x="75405" y="1124744"/>
            <a:ext cx="12039600" cy="5019674"/>
            <a:chOff x="0" y="1123950"/>
            <a:chExt cx="12192000" cy="5019674"/>
          </a:xfrm>
        </p:grpSpPr>
        <p:sp>
          <p:nvSpPr>
            <p:cNvPr id="7" name="矩形 6">
              <a:extLst>
                <a:ext uri="{FF2B5EF4-FFF2-40B4-BE49-F238E27FC236}">
                  <a16:creationId xmlns:a16="http://schemas.microsoft.com/office/drawing/2014/main" id="{573A47A7-62AA-CB21-1AC4-CA990750EAE7}"/>
                </a:ext>
              </a:extLst>
            </p:cNvPr>
            <p:cNvSpPr/>
            <p:nvPr/>
          </p:nvSpPr>
          <p:spPr>
            <a:xfrm>
              <a:off x="0" y="1123950"/>
              <a:ext cx="12192000" cy="2903119"/>
            </a:xfrm>
            <a:prstGeom prst="rect">
              <a:avLst/>
            </a:prstGeom>
            <a:blipFill>
              <a:blip r:embed="rId2"/>
              <a:stretch>
                <a:fillRect t="-90381" b="-89594"/>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sz="1600" dirty="0"/>
            </a:p>
          </p:txBody>
        </p:sp>
        <p:sp>
          <p:nvSpPr>
            <p:cNvPr id="8" name="矩形 7">
              <a:extLst>
                <a:ext uri="{FF2B5EF4-FFF2-40B4-BE49-F238E27FC236}">
                  <a16:creationId xmlns:a16="http://schemas.microsoft.com/office/drawing/2014/main" id="{66C8B33B-A0FE-5543-8935-BB34CAFA5AD8}"/>
                </a:ext>
              </a:extLst>
            </p:cNvPr>
            <p:cNvSpPr/>
            <p:nvPr/>
          </p:nvSpPr>
          <p:spPr>
            <a:xfrm>
              <a:off x="0" y="1123950"/>
              <a:ext cx="12192000" cy="405055"/>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zh-CN" altLang="en-US" dirty="0"/>
                <a:t>开源社区建设</a:t>
              </a:r>
            </a:p>
          </p:txBody>
        </p:sp>
        <p:sp>
          <p:nvSpPr>
            <p:cNvPr id="9" name="任意多边形: 形状 8">
              <a:extLst>
                <a:ext uri="{FF2B5EF4-FFF2-40B4-BE49-F238E27FC236}">
                  <a16:creationId xmlns:a16="http://schemas.microsoft.com/office/drawing/2014/main" id="{6A8477B5-C5BD-608C-F101-9D4C8A65E1B7}"/>
                </a:ext>
              </a:extLst>
            </p:cNvPr>
            <p:cNvSpPr/>
            <p:nvPr/>
          </p:nvSpPr>
          <p:spPr>
            <a:xfrm flipV="1">
              <a:off x="7253215" y="2550588"/>
              <a:ext cx="2950934" cy="1476481"/>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accent4">
                <a:alpha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sz="1600"/>
            </a:p>
          </p:txBody>
        </p:sp>
        <p:sp>
          <p:nvSpPr>
            <p:cNvPr id="10" name="任意多边形: 形状 9">
              <a:extLst>
                <a:ext uri="{FF2B5EF4-FFF2-40B4-BE49-F238E27FC236}">
                  <a16:creationId xmlns:a16="http://schemas.microsoft.com/office/drawing/2014/main" id="{E691395E-E218-0BAE-7F2D-5F46B793E157}"/>
                </a:ext>
              </a:extLst>
            </p:cNvPr>
            <p:cNvSpPr/>
            <p:nvPr/>
          </p:nvSpPr>
          <p:spPr>
            <a:xfrm flipV="1">
              <a:off x="4620533" y="2550588"/>
              <a:ext cx="2950934" cy="1476481"/>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accent2">
                <a:alpha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sz="1600"/>
            </a:p>
          </p:txBody>
        </p:sp>
        <p:sp>
          <p:nvSpPr>
            <p:cNvPr id="11" name="任意多边形: 形状 10">
              <a:extLst>
                <a:ext uri="{FF2B5EF4-FFF2-40B4-BE49-F238E27FC236}">
                  <a16:creationId xmlns:a16="http://schemas.microsoft.com/office/drawing/2014/main" id="{BA0E6B24-D8FF-BF93-BF71-95C25831C370}"/>
                </a:ext>
              </a:extLst>
            </p:cNvPr>
            <p:cNvSpPr/>
            <p:nvPr/>
          </p:nvSpPr>
          <p:spPr>
            <a:xfrm flipV="1">
              <a:off x="1987852" y="2550588"/>
              <a:ext cx="2950934" cy="1476481"/>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accent1">
                <a:alpha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sz="1600"/>
            </a:p>
          </p:txBody>
        </p:sp>
        <p:sp>
          <p:nvSpPr>
            <p:cNvPr id="24" name="任意多边形: 形状 23">
              <a:extLst>
                <a:ext uri="{FF2B5EF4-FFF2-40B4-BE49-F238E27FC236}">
                  <a16:creationId xmlns:a16="http://schemas.microsoft.com/office/drawing/2014/main" id="{5649750C-909C-C1E2-014C-1E029E7D91CE}"/>
                </a:ext>
              </a:extLst>
            </p:cNvPr>
            <p:cNvSpPr/>
            <p:nvPr/>
          </p:nvSpPr>
          <p:spPr bwMode="auto">
            <a:xfrm>
              <a:off x="3193685" y="3078174"/>
              <a:ext cx="539268" cy="45572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wrap="square" lIns="91440" tIns="45720" rIns="91440" bIns="45720" anchor="ctr">
              <a:noAutofit/>
            </a:bodyPr>
            <a:lstStyle/>
            <a:p>
              <a:pPr algn="ctr"/>
              <a:endParaRPr sz="1600"/>
            </a:p>
          </p:txBody>
        </p:sp>
        <p:sp>
          <p:nvSpPr>
            <p:cNvPr id="22" name="任意多边形: 形状 21">
              <a:extLst>
                <a:ext uri="{FF2B5EF4-FFF2-40B4-BE49-F238E27FC236}">
                  <a16:creationId xmlns:a16="http://schemas.microsoft.com/office/drawing/2014/main" id="{D4E63344-0947-630C-3804-9C0738050452}"/>
                </a:ext>
              </a:extLst>
            </p:cNvPr>
            <p:cNvSpPr/>
            <p:nvPr/>
          </p:nvSpPr>
          <p:spPr bwMode="auto">
            <a:xfrm>
              <a:off x="5828213" y="3078174"/>
              <a:ext cx="539268" cy="45572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wrap="square" lIns="91440" tIns="45720" rIns="91440" bIns="45720" anchor="ctr">
              <a:noAutofit/>
            </a:bodyPr>
            <a:lstStyle/>
            <a:p>
              <a:pPr algn="ctr"/>
              <a:endParaRPr sz="1600"/>
            </a:p>
          </p:txBody>
        </p:sp>
        <p:sp>
          <p:nvSpPr>
            <p:cNvPr id="20" name="任意多边形: 形状 19">
              <a:extLst>
                <a:ext uri="{FF2B5EF4-FFF2-40B4-BE49-F238E27FC236}">
                  <a16:creationId xmlns:a16="http://schemas.microsoft.com/office/drawing/2014/main" id="{4250E5E3-5F86-A889-5BFA-70C23307FA15}"/>
                </a:ext>
              </a:extLst>
            </p:cNvPr>
            <p:cNvSpPr/>
            <p:nvPr/>
          </p:nvSpPr>
          <p:spPr bwMode="auto">
            <a:xfrm>
              <a:off x="8462741" y="3078174"/>
              <a:ext cx="539268" cy="45572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wrap="square" lIns="91440" tIns="45720" rIns="91440" bIns="45720" anchor="ctr">
              <a:noAutofit/>
            </a:bodyPr>
            <a:lstStyle/>
            <a:p>
              <a:pPr algn="ctr"/>
              <a:endParaRPr sz="1600"/>
            </a:p>
          </p:txBody>
        </p:sp>
        <p:sp>
          <p:nvSpPr>
            <p:cNvPr id="15" name="矩形 14">
              <a:extLst>
                <a:ext uri="{FF2B5EF4-FFF2-40B4-BE49-F238E27FC236}">
                  <a16:creationId xmlns:a16="http://schemas.microsoft.com/office/drawing/2014/main" id="{B205D651-F041-F338-2DC2-DF27D89BDBCF}"/>
                </a:ext>
              </a:extLst>
            </p:cNvPr>
            <p:cNvSpPr/>
            <p:nvPr/>
          </p:nvSpPr>
          <p:spPr bwMode="auto">
            <a:xfrm>
              <a:off x="2306105" y="4569470"/>
              <a:ext cx="2314428" cy="1164580"/>
            </a:xfrm>
            <a:prstGeom prst="rect">
              <a:avLst/>
            </a:prstGeom>
            <a:noFill/>
            <a:ln>
              <a:noFill/>
            </a:ln>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60000"/>
                </a:lnSpc>
                <a:spcBef>
                  <a:spcPct val="0"/>
                </a:spcBef>
              </a:pPr>
              <a:r>
                <a:rPr lang="zh-CN" altLang="en-US" sz="1400" b="1" dirty="0"/>
                <a:t>发布设计文档</a:t>
              </a:r>
              <a:endParaRPr lang="en-US" altLang="zh-CN" sz="1200" b="1" dirty="0"/>
            </a:p>
            <a:p>
              <a:pPr algn="ctr">
                <a:lnSpc>
                  <a:spcPct val="160000"/>
                </a:lnSpc>
                <a:spcBef>
                  <a:spcPct val="0"/>
                </a:spcBef>
              </a:pPr>
              <a:r>
                <a:rPr lang="zh-CN" altLang="en-US" sz="1000" dirty="0"/>
                <a:t>在</a:t>
              </a:r>
              <a:r>
                <a:rPr lang="en-US" altLang="zh-CN" sz="1000" dirty="0"/>
                <a:t>CSDN</a:t>
              </a:r>
              <a:r>
                <a:rPr lang="zh-CN" altLang="en-US" sz="1000" dirty="0"/>
                <a:t>发布了项目的设计文档供开源开发者了解我们的设计思路以便参与开源。</a:t>
              </a:r>
              <a:endParaRPr lang="zh-CN" altLang="en-US" sz="800" dirty="0"/>
            </a:p>
          </p:txBody>
        </p:sp>
        <p:sp>
          <p:nvSpPr>
            <p:cNvPr id="16" name="矩形 15">
              <a:extLst>
                <a:ext uri="{FF2B5EF4-FFF2-40B4-BE49-F238E27FC236}">
                  <a16:creationId xmlns:a16="http://schemas.microsoft.com/office/drawing/2014/main" id="{7B9995A2-224A-4576-6C0C-CCF99EE581B8}"/>
                </a:ext>
              </a:extLst>
            </p:cNvPr>
            <p:cNvSpPr/>
            <p:nvPr/>
          </p:nvSpPr>
          <p:spPr bwMode="auto">
            <a:xfrm>
              <a:off x="4941547" y="4569470"/>
              <a:ext cx="2314428" cy="1271736"/>
            </a:xfrm>
            <a:prstGeom prst="rect">
              <a:avLst/>
            </a:prstGeom>
            <a:noFill/>
            <a:ln>
              <a:noFill/>
            </a:ln>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60000"/>
                </a:lnSpc>
                <a:spcBef>
                  <a:spcPct val="0"/>
                </a:spcBef>
              </a:pPr>
              <a:r>
                <a:rPr lang="zh-CN" altLang="en-US" sz="1400" b="1" dirty="0"/>
                <a:t>撰写</a:t>
              </a:r>
              <a:r>
                <a:rPr lang="en-US" altLang="zh-CN" sz="1400" b="1" dirty="0"/>
                <a:t>README.md</a:t>
              </a:r>
              <a:br>
                <a:rPr lang="en-US" altLang="zh-CN" sz="1000" dirty="0"/>
              </a:br>
              <a:r>
                <a:rPr lang="zh-CN" altLang="en-US" sz="1000" dirty="0"/>
                <a:t>完善了</a:t>
              </a:r>
              <a:r>
                <a:rPr lang="en-US" altLang="zh-CN" sz="1000" dirty="0" err="1"/>
                <a:t>github</a:t>
              </a:r>
              <a:r>
                <a:rPr lang="zh-CN" altLang="en-US" sz="1000" dirty="0"/>
                <a:t>仓库中的</a:t>
              </a:r>
              <a:r>
                <a:rPr lang="en-US" altLang="zh-CN" sz="1000" dirty="0"/>
                <a:t>README.md</a:t>
              </a:r>
              <a:r>
                <a:rPr lang="zh-CN" altLang="en-US" sz="1000" dirty="0"/>
                <a:t>以便开发者和使用者更好地了解我们的项目。</a:t>
              </a:r>
            </a:p>
          </p:txBody>
        </p:sp>
        <p:cxnSp>
          <p:nvCxnSpPr>
            <p:cNvPr id="18" name="直接连接符 17">
              <a:extLst>
                <a:ext uri="{FF2B5EF4-FFF2-40B4-BE49-F238E27FC236}">
                  <a16:creationId xmlns:a16="http://schemas.microsoft.com/office/drawing/2014/main" id="{107D23C0-7F34-30E2-DD08-F2B77AAC4810}"/>
                </a:ext>
              </a:extLst>
            </p:cNvPr>
            <p:cNvCxnSpPr/>
            <p:nvPr/>
          </p:nvCxnSpPr>
          <p:spPr>
            <a:xfrm>
              <a:off x="4757342" y="4103999"/>
              <a:ext cx="0" cy="203962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7DA072E-01E6-3F05-159B-FE745CA91E8A}"/>
                </a:ext>
              </a:extLst>
            </p:cNvPr>
            <p:cNvCxnSpPr/>
            <p:nvPr/>
          </p:nvCxnSpPr>
          <p:spPr>
            <a:xfrm>
              <a:off x="7412342" y="4103999"/>
              <a:ext cx="0" cy="203962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26" name="矩形 25">
            <a:extLst>
              <a:ext uri="{FF2B5EF4-FFF2-40B4-BE49-F238E27FC236}">
                <a16:creationId xmlns:a16="http://schemas.microsoft.com/office/drawing/2014/main" id="{E89B624B-D46E-9760-5B8D-5FD58D8F08CF}"/>
              </a:ext>
            </a:extLst>
          </p:cNvPr>
          <p:cNvSpPr/>
          <p:nvPr/>
        </p:nvSpPr>
        <p:spPr bwMode="auto">
          <a:xfrm>
            <a:off x="7780045" y="4570264"/>
            <a:ext cx="2285498" cy="1271736"/>
          </a:xfrm>
          <a:prstGeom prst="rect">
            <a:avLst/>
          </a:prstGeom>
          <a:noFill/>
          <a:ln>
            <a:noFill/>
          </a:ln>
        </p:spPr>
        <p:txBody>
          <a:bodyPr wrap="square" lIns="90000" tIns="46800" rIns="90000" bIns="46800" anchor="t" anchorCtr="0">
            <a:normAutofit fontScale="925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60000"/>
              </a:lnSpc>
              <a:spcBef>
                <a:spcPct val="0"/>
              </a:spcBef>
            </a:pPr>
            <a:r>
              <a:rPr lang="zh-CN" altLang="en-US" sz="1400" b="1" dirty="0"/>
              <a:t>开放</a:t>
            </a:r>
            <a:r>
              <a:rPr lang="en-US" altLang="zh-CN" sz="1400" b="1" dirty="0"/>
              <a:t>pr</a:t>
            </a:r>
            <a:r>
              <a:rPr lang="zh-CN" altLang="en-US" sz="1400" b="1" dirty="0"/>
              <a:t>和</a:t>
            </a:r>
            <a:r>
              <a:rPr lang="en-US" altLang="zh-CN" sz="1400" b="1" dirty="0"/>
              <a:t>issues</a:t>
            </a:r>
            <a:br>
              <a:rPr lang="en-US" altLang="zh-CN" sz="1000" dirty="0"/>
            </a:br>
            <a:r>
              <a:rPr lang="zh-CN" altLang="en-US" sz="1000" dirty="0"/>
              <a:t>由于项目还处于开发初期阶段，我们并没有对项目进行宣传，在有了更多进展后，我们会邀请用户和开发者来使用我们的项目</a:t>
            </a:r>
          </a:p>
        </p:txBody>
      </p:sp>
    </p:spTree>
    <p:extLst>
      <p:ext uri="{BB962C8B-B14F-4D97-AF65-F5344CB8AC3E}">
        <p14:creationId xmlns:p14="http://schemas.microsoft.com/office/powerpoint/2010/main" val="234253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168197" y="2981325"/>
            <a:ext cx="5419185" cy="895350"/>
          </a:xfrm>
        </p:spPr>
        <p:txBody>
          <a:bodyPr/>
          <a:lstStyle/>
          <a:p>
            <a:r>
              <a:rPr lang="zh-CN" altLang="en-US" b="1" dirty="0"/>
              <a:t>主要问题总结</a:t>
            </a:r>
            <a:endParaRPr lang="en-US" altLang="zh-CN" b="1"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1766951" y="330180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4149622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3602C-858C-4333-AB3E-8BDAD65312DD}"/>
              </a:ext>
            </a:extLst>
          </p:cNvPr>
          <p:cNvSpPr>
            <a:spLocks noGrp="1"/>
          </p:cNvSpPr>
          <p:nvPr>
            <p:ph type="title"/>
          </p:nvPr>
        </p:nvSpPr>
        <p:spPr/>
        <p:txBody>
          <a:bodyPr/>
          <a:lstStyle/>
          <a:p>
            <a:r>
              <a:rPr lang="zh-CN" altLang="en-US" b="1" dirty="0"/>
              <a:t>主要问题总结</a:t>
            </a:r>
            <a:endParaRPr lang="zh-CN" altLang="en-US" dirty="0"/>
          </a:p>
        </p:txBody>
      </p:sp>
      <p:sp>
        <p:nvSpPr>
          <p:cNvPr id="3" name="页脚占位符 2">
            <a:extLst>
              <a:ext uri="{FF2B5EF4-FFF2-40B4-BE49-F238E27FC236}">
                <a16:creationId xmlns:a16="http://schemas.microsoft.com/office/drawing/2014/main" id="{6156DAD5-FBB2-47AB-851D-B2B88D3DEA63}"/>
              </a:ext>
            </a:extLst>
          </p:cNvPr>
          <p:cNvSpPr>
            <a:spLocks noGrp="1"/>
          </p:cNvSpPr>
          <p:nvPr>
            <p:ph type="ftr" sz="quarter" idx="11"/>
          </p:nvPr>
        </p:nvSpPr>
        <p:spPr/>
        <p:txBody>
          <a:bodyPr/>
          <a:lstStyle/>
          <a:p>
            <a:r>
              <a:rPr lang="en-US" altLang="zh-CN"/>
              <a:t>OfficePLUS</a:t>
            </a:r>
            <a:endParaRPr lang="zh-CN" altLang="en-US" dirty="0"/>
          </a:p>
        </p:txBody>
      </p:sp>
      <p:sp>
        <p:nvSpPr>
          <p:cNvPr id="4" name="灯片编号占位符 3">
            <a:extLst>
              <a:ext uri="{FF2B5EF4-FFF2-40B4-BE49-F238E27FC236}">
                <a16:creationId xmlns:a16="http://schemas.microsoft.com/office/drawing/2014/main" id="{B0E9AC6F-E2D3-466B-B80E-AF865BC25EBE}"/>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3FAB307-6F9A-4AF4-9C06-5E5E1B6A6C83}"/>
              </a:ext>
            </a:extLst>
          </p:cNvPr>
          <p:cNvGrpSpPr>
            <a:grpSpLocks noChangeAspect="1"/>
          </p:cNvGrpSpPr>
          <p:nvPr/>
        </p:nvGrpSpPr>
        <p:grpSpPr>
          <a:xfrm>
            <a:off x="673100" y="1977309"/>
            <a:ext cx="10847387" cy="3322483"/>
            <a:chOff x="673100" y="1977309"/>
            <a:chExt cx="10847387" cy="3322483"/>
          </a:xfrm>
        </p:grpSpPr>
        <p:grpSp>
          <p:nvGrpSpPr>
            <p:cNvPr id="6" name="组合 5">
              <a:extLst>
                <a:ext uri="{FF2B5EF4-FFF2-40B4-BE49-F238E27FC236}">
                  <a16:creationId xmlns:a16="http://schemas.microsoft.com/office/drawing/2014/main" id="{A096FB35-F5AC-46D8-A747-1BD51A7602B0}"/>
                </a:ext>
              </a:extLst>
            </p:cNvPr>
            <p:cNvGrpSpPr/>
            <p:nvPr/>
          </p:nvGrpSpPr>
          <p:grpSpPr>
            <a:xfrm>
              <a:off x="7462322" y="3188360"/>
              <a:ext cx="671392" cy="719035"/>
              <a:chOff x="6108537" y="594745"/>
              <a:chExt cx="942089" cy="1610559"/>
            </a:xfrm>
          </p:grpSpPr>
          <p:sp>
            <p:nvSpPr>
              <p:cNvPr id="37" name="箭头: V 形 36">
                <a:extLst>
                  <a:ext uri="{FF2B5EF4-FFF2-40B4-BE49-F238E27FC236}">
                    <a16:creationId xmlns:a16="http://schemas.microsoft.com/office/drawing/2014/main" id="{7FEABA88-C2A5-41F7-A106-3288AB6521AB}"/>
                  </a:ext>
                </a:extLst>
              </p:cNvPr>
              <p:cNvSpPr/>
              <p:nvPr/>
            </p:nvSpPr>
            <p:spPr>
              <a:xfrm>
                <a:off x="6108537" y="594745"/>
                <a:ext cx="843567" cy="1610559"/>
              </a:xfrm>
              <a:prstGeom prst="chevron">
                <a:avLst>
                  <a:gd name="adj" fmla="val 62314"/>
                </a:avLst>
              </a:prstGeom>
              <a:solidFill>
                <a:schemeClr val="bg1">
                  <a:lumMod val="95000"/>
                  <a:alpha val="70000"/>
                </a:schemeClr>
              </a:solidFill>
              <a:ln w="0">
                <a:noFill/>
                <a:prstDash val="solid"/>
                <a:round/>
                <a:headEnd/>
                <a:tailEnd/>
              </a:ln>
              <a:effectLst/>
            </p:spPr>
            <p:txBody>
              <a:bodyPr vert="horz" wrap="square" lIns="91440" tIns="45720" rIns="91440" bIns="45720" numCol="1" anchor="t" anchorCtr="0" compatLnSpc="1">
                <a:prstTxWarp prst="textNoShape">
                  <a:avLst/>
                </a:prstTxWarp>
                <a:normAutofit/>
              </a:bodyPr>
              <a:lstStyle/>
              <a:p>
                <a:endParaRPr/>
              </a:p>
            </p:txBody>
          </p:sp>
          <p:sp>
            <p:nvSpPr>
              <p:cNvPr id="38" name="箭头: V 形 37">
                <a:extLst>
                  <a:ext uri="{FF2B5EF4-FFF2-40B4-BE49-F238E27FC236}">
                    <a16:creationId xmlns:a16="http://schemas.microsoft.com/office/drawing/2014/main" id="{525C9BCC-7956-4025-B2D3-CA7BC2B44FD9}"/>
                  </a:ext>
                </a:extLst>
              </p:cNvPr>
              <p:cNvSpPr/>
              <p:nvPr/>
            </p:nvSpPr>
            <p:spPr>
              <a:xfrm>
                <a:off x="6207059" y="594745"/>
                <a:ext cx="843567" cy="1610559"/>
              </a:xfrm>
              <a:prstGeom prst="chevron">
                <a:avLst>
                  <a:gd name="adj" fmla="val 62314"/>
                </a:avLst>
              </a:prstGeom>
              <a:solidFill>
                <a:schemeClr val="bg1">
                  <a:lumMod val="85000"/>
                  <a:alpha val="70000"/>
                </a:schemeClr>
              </a:solidFill>
              <a:ln w="0">
                <a:noFill/>
                <a:prstDash val="solid"/>
                <a:round/>
                <a:headEnd/>
                <a:tailEnd/>
              </a:ln>
              <a:effectLst/>
            </p:spPr>
            <p:txBody>
              <a:bodyPr vert="horz" wrap="square" lIns="91440" tIns="45720" rIns="91440" bIns="45720" numCol="1" anchor="t" anchorCtr="0" compatLnSpc="1">
                <a:prstTxWarp prst="textNoShape">
                  <a:avLst/>
                </a:prstTxWarp>
                <a:normAutofit/>
              </a:bodyPr>
              <a:lstStyle/>
              <a:p>
                <a:endParaRPr/>
              </a:p>
            </p:txBody>
          </p:sp>
        </p:grpSp>
        <p:grpSp>
          <p:nvGrpSpPr>
            <p:cNvPr id="7" name="组合 6">
              <a:extLst>
                <a:ext uri="{FF2B5EF4-FFF2-40B4-BE49-F238E27FC236}">
                  <a16:creationId xmlns:a16="http://schemas.microsoft.com/office/drawing/2014/main" id="{FFF260E3-AAAF-42FC-8034-C6C3A315F929}"/>
                </a:ext>
              </a:extLst>
            </p:cNvPr>
            <p:cNvGrpSpPr/>
            <p:nvPr/>
          </p:nvGrpSpPr>
          <p:grpSpPr>
            <a:xfrm>
              <a:off x="673100" y="1977309"/>
              <a:ext cx="5973114" cy="3322483"/>
              <a:chOff x="673100" y="1977309"/>
              <a:chExt cx="5973114" cy="3322483"/>
            </a:xfrm>
          </p:grpSpPr>
          <p:grpSp>
            <p:nvGrpSpPr>
              <p:cNvPr id="15" name="组合 14">
                <a:extLst>
                  <a:ext uri="{FF2B5EF4-FFF2-40B4-BE49-F238E27FC236}">
                    <a16:creationId xmlns:a16="http://schemas.microsoft.com/office/drawing/2014/main" id="{4F7F8E51-8644-4C83-B751-635DE462B095}"/>
                  </a:ext>
                </a:extLst>
              </p:cNvPr>
              <p:cNvGrpSpPr/>
              <p:nvPr/>
            </p:nvGrpSpPr>
            <p:grpSpPr>
              <a:xfrm>
                <a:off x="3395206" y="2103439"/>
                <a:ext cx="3251008" cy="2888876"/>
                <a:chOff x="3305065" y="1795012"/>
                <a:chExt cx="3251008" cy="2888876"/>
              </a:xfrm>
            </p:grpSpPr>
            <p:sp>
              <p:nvSpPr>
                <p:cNvPr id="19" name="椭圆 18">
                  <a:extLst>
                    <a:ext uri="{FF2B5EF4-FFF2-40B4-BE49-F238E27FC236}">
                      <a16:creationId xmlns:a16="http://schemas.microsoft.com/office/drawing/2014/main" id="{1AE6F73A-FFFC-402A-8FA6-A673D0411975}"/>
                    </a:ext>
                  </a:extLst>
                </p:cNvPr>
                <p:cNvSpPr/>
                <p:nvPr/>
              </p:nvSpPr>
              <p:spPr>
                <a:xfrm>
                  <a:off x="4952754" y="3312250"/>
                  <a:ext cx="140407" cy="140415"/>
                </a:xfrm>
                <a:prstGeom prst="ellipse">
                  <a:avLst/>
                </a:prstGeom>
                <a:solidFill>
                  <a:schemeClr val="bg1">
                    <a:lumMod val="95000"/>
                  </a:schemeClr>
                </a:solidFill>
                <a:ln w="0">
                  <a:noFill/>
                  <a:prstDash val="solid"/>
                  <a:round/>
                  <a:headEnd/>
                  <a:tailEnd/>
                </a:ln>
                <a:effectLst/>
              </p:spPr>
              <p:txBody>
                <a:bodyPr vert="horz" wrap="square" lIns="91440" tIns="45720" rIns="91440" bIns="45720" numCol="1" anchor="t" anchorCtr="0" compatLnSpc="1">
                  <a:prstTxWarp prst="textNoShape">
                    <a:avLst/>
                  </a:prstTxWarp>
                  <a:normAutofit fontScale="25000" lnSpcReduction="20000"/>
                </a:bodyPr>
                <a:lstStyle/>
                <a:p>
                  <a:endParaRPr/>
                </a:p>
              </p:txBody>
            </p:sp>
            <p:sp>
              <p:nvSpPr>
                <p:cNvPr id="20" name="椭圆 19">
                  <a:extLst>
                    <a:ext uri="{FF2B5EF4-FFF2-40B4-BE49-F238E27FC236}">
                      <a16:creationId xmlns:a16="http://schemas.microsoft.com/office/drawing/2014/main" id="{D7693186-8204-45FC-BF59-234FE81D9334}"/>
                    </a:ext>
                  </a:extLst>
                </p:cNvPr>
                <p:cNvSpPr/>
                <p:nvPr/>
              </p:nvSpPr>
              <p:spPr>
                <a:xfrm>
                  <a:off x="3935196" y="1795012"/>
                  <a:ext cx="1197078" cy="1197078"/>
                </a:xfrm>
                <a:prstGeom prst="ellipse">
                  <a:avLst/>
                </a:prstGeom>
                <a:solidFill>
                  <a:schemeClr val="bg1">
                    <a:lumMod val="75000"/>
                  </a:schemeClr>
                </a:solidFill>
                <a:ln w="0">
                  <a:noFill/>
                  <a:prstDash val="solid"/>
                  <a:round/>
                  <a:headEnd/>
                  <a:tailEnd/>
                </a:ln>
                <a:effectLst/>
              </p:spPr>
              <p:txBody>
                <a:bodyPr vert="horz" wrap="square" lIns="91440" tIns="45720" rIns="91440" bIns="45720" numCol="1" anchor="ctr" anchorCtr="0" compatLnSpc="1">
                  <a:prstTxWarp prst="textNoShape">
                    <a:avLst/>
                  </a:prstTxWarp>
                  <a:normAutofit/>
                </a:bodyPr>
                <a:lstStyle/>
                <a:p>
                  <a:pPr algn="ctr"/>
                  <a:r>
                    <a:rPr lang="en-US" altLang="zh-CN" sz="2400" i="1" dirty="0">
                      <a:solidFill>
                        <a:schemeClr val="bg1"/>
                      </a:solidFill>
                    </a:rPr>
                    <a:t>package</a:t>
                  </a:r>
                  <a:endParaRPr sz="2400" i="1" dirty="0">
                    <a:solidFill>
                      <a:schemeClr val="bg1"/>
                    </a:solidFill>
                  </a:endParaRPr>
                </a:p>
              </p:txBody>
            </p:sp>
            <p:sp>
              <p:nvSpPr>
                <p:cNvPr id="21" name="椭圆 20">
                  <a:extLst>
                    <a:ext uri="{FF2B5EF4-FFF2-40B4-BE49-F238E27FC236}">
                      <a16:creationId xmlns:a16="http://schemas.microsoft.com/office/drawing/2014/main" id="{39A62C83-46BA-4FBD-AFC0-331E9B6FF9BA}"/>
                    </a:ext>
                  </a:extLst>
                </p:cNvPr>
                <p:cNvSpPr/>
                <p:nvPr/>
              </p:nvSpPr>
              <p:spPr>
                <a:xfrm>
                  <a:off x="4986514" y="2950163"/>
                  <a:ext cx="220639" cy="220652"/>
                </a:xfrm>
                <a:prstGeom prst="ellipse">
                  <a:avLst/>
                </a:prstGeom>
                <a:solidFill>
                  <a:schemeClr val="bg1">
                    <a:lumMod val="95000"/>
                  </a:schemeClr>
                </a:solidFill>
                <a:ln w="0">
                  <a:noFill/>
                  <a:prstDash val="solid"/>
                  <a:round/>
                  <a:headEnd/>
                  <a:tailEnd/>
                </a:ln>
                <a:effectLst/>
              </p:spPr>
              <p:txBody>
                <a:bodyPr vert="horz" wrap="square" lIns="91440" tIns="45720" rIns="91440" bIns="45720" numCol="1" anchor="t" anchorCtr="0" compatLnSpc="1">
                  <a:prstTxWarp prst="textNoShape">
                    <a:avLst/>
                  </a:prstTxWarp>
                  <a:normAutofit fontScale="25000" lnSpcReduction="20000"/>
                </a:bodyPr>
                <a:lstStyle/>
                <a:p>
                  <a:endParaRPr/>
                </a:p>
              </p:txBody>
            </p:sp>
            <p:sp>
              <p:nvSpPr>
                <p:cNvPr id="22" name="椭圆 21">
                  <a:extLst>
                    <a:ext uri="{FF2B5EF4-FFF2-40B4-BE49-F238E27FC236}">
                      <a16:creationId xmlns:a16="http://schemas.microsoft.com/office/drawing/2014/main" id="{3ACFFC62-2442-4BB6-902A-9BCC505B00BC}"/>
                    </a:ext>
                  </a:extLst>
                </p:cNvPr>
                <p:cNvSpPr/>
                <p:nvPr/>
              </p:nvSpPr>
              <p:spPr>
                <a:xfrm>
                  <a:off x="5224048" y="2752131"/>
                  <a:ext cx="140407" cy="140415"/>
                </a:xfrm>
                <a:prstGeom prst="ellipse">
                  <a:avLst/>
                </a:prstGeom>
                <a:solidFill>
                  <a:schemeClr val="bg1">
                    <a:lumMod val="95000"/>
                  </a:schemeClr>
                </a:solidFill>
                <a:ln w="0">
                  <a:noFill/>
                  <a:prstDash val="solid"/>
                  <a:round/>
                  <a:headEnd/>
                  <a:tailEnd/>
                </a:ln>
                <a:effectLst/>
              </p:spPr>
              <p:txBody>
                <a:bodyPr vert="horz" wrap="square" lIns="91440" tIns="45720" rIns="91440" bIns="45720" numCol="1" anchor="t" anchorCtr="0" compatLnSpc="1">
                  <a:prstTxWarp prst="textNoShape">
                    <a:avLst/>
                  </a:prstTxWarp>
                  <a:normAutofit fontScale="25000" lnSpcReduction="20000"/>
                </a:bodyPr>
                <a:lstStyle/>
                <a:p>
                  <a:endParaRPr/>
                </a:p>
              </p:txBody>
            </p:sp>
            <p:sp>
              <p:nvSpPr>
                <p:cNvPr id="23" name="椭圆 22">
                  <a:extLst>
                    <a:ext uri="{FF2B5EF4-FFF2-40B4-BE49-F238E27FC236}">
                      <a16:creationId xmlns:a16="http://schemas.microsoft.com/office/drawing/2014/main" id="{80618076-6A56-44C9-A830-FD187A1C0C9A}"/>
                    </a:ext>
                  </a:extLst>
                </p:cNvPr>
                <p:cNvSpPr/>
                <p:nvPr/>
              </p:nvSpPr>
              <p:spPr>
                <a:xfrm>
                  <a:off x="5206489" y="1971861"/>
                  <a:ext cx="755571" cy="755570"/>
                </a:xfrm>
                <a:prstGeom prst="ellipse">
                  <a:avLst/>
                </a:prstGeom>
                <a:solidFill>
                  <a:schemeClr val="bg1">
                    <a:lumMod val="75000"/>
                  </a:schemeClr>
                </a:solidFill>
                <a:ln w="0">
                  <a:noFill/>
                  <a:prstDash val="solid"/>
                  <a:round/>
                  <a:headEnd/>
                  <a:tailEnd/>
                </a:ln>
                <a:effectLst/>
              </p:spPr>
              <p:txBody>
                <a:bodyPr vert="horz" wrap="square" lIns="91440" tIns="45720" rIns="91440" bIns="45720" numCol="1" anchor="ctr" anchorCtr="0" compatLnSpc="1">
                  <a:prstTxWarp prst="textNoShape">
                    <a:avLst/>
                  </a:prstTxWarp>
                  <a:normAutofit/>
                </a:bodyPr>
                <a:lstStyle/>
                <a:p>
                  <a:pPr algn="ctr"/>
                  <a:r>
                    <a:rPr lang="en-US" altLang="zh-CN" sz="1200" i="1" dirty="0">
                      <a:solidFill>
                        <a:schemeClr val="bg1"/>
                      </a:solidFill>
                    </a:rPr>
                    <a:t>package</a:t>
                  </a:r>
                </a:p>
              </p:txBody>
            </p:sp>
            <p:sp>
              <p:nvSpPr>
                <p:cNvPr id="24" name="椭圆 23">
                  <a:extLst>
                    <a:ext uri="{FF2B5EF4-FFF2-40B4-BE49-F238E27FC236}">
                      <a16:creationId xmlns:a16="http://schemas.microsoft.com/office/drawing/2014/main" id="{BD2752BB-E4B2-4715-BD4A-273D0C494C9E}"/>
                    </a:ext>
                  </a:extLst>
                </p:cNvPr>
                <p:cNvSpPr/>
                <p:nvPr/>
              </p:nvSpPr>
              <p:spPr>
                <a:xfrm>
                  <a:off x="5835062" y="2633591"/>
                  <a:ext cx="140407" cy="140415"/>
                </a:xfrm>
                <a:prstGeom prst="ellipse">
                  <a:avLst/>
                </a:prstGeom>
                <a:solidFill>
                  <a:schemeClr val="bg1">
                    <a:lumMod val="95000"/>
                  </a:schemeClr>
                </a:solidFill>
                <a:ln w="0">
                  <a:noFill/>
                  <a:prstDash val="solid"/>
                  <a:round/>
                  <a:headEnd/>
                  <a:tailEnd/>
                </a:ln>
                <a:effectLst/>
              </p:spPr>
              <p:txBody>
                <a:bodyPr vert="horz" wrap="square" lIns="91440" tIns="45720" rIns="91440" bIns="45720" numCol="1" anchor="t" anchorCtr="0" compatLnSpc="1">
                  <a:prstTxWarp prst="textNoShape">
                    <a:avLst/>
                  </a:prstTxWarp>
                  <a:normAutofit fontScale="25000" lnSpcReduction="20000"/>
                </a:bodyPr>
                <a:lstStyle/>
                <a:p>
                  <a:endParaRPr/>
                </a:p>
              </p:txBody>
            </p:sp>
            <p:sp>
              <p:nvSpPr>
                <p:cNvPr id="25" name="椭圆 24">
                  <a:extLst>
                    <a:ext uri="{FF2B5EF4-FFF2-40B4-BE49-F238E27FC236}">
                      <a16:creationId xmlns:a16="http://schemas.microsoft.com/office/drawing/2014/main" id="{D46CB876-76DC-4D64-8F88-1913B0E836B5}"/>
                    </a:ext>
                  </a:extLst>
                </p:cNvPr>
                <p:cNvSpPr/>
                <p:nvPr/>
              </p:nvSpPr>
              <p:spPr>
                <a:xfrm>
                  <a:off x="6054389" y="2592955"/>
                  <a:ext cx="359579" cy="359579"/>
                </a:xfrm>
                <a:prstGeom prst="ellipse">
                  <a:avLst/>
                </a:prstGeom>
                <a:solidFill>
                  <a:schemeClr val="bg1">
                    <a:lumMod val="95000"/>
                  </a:schemeClr>
                </a:solidFill>
                <a:ln w="0">
                  <a:noFill/>
                  <a:prstDash val="solid"/>
                  <a:round/>
                  <a:headEnd/>
                  <a:tailEnd/>
                </a:ln>
                <a:effectLst/>
              </p:spPr>
              <p:txBody>
                <a:bodyPr vert="horz" wrap="square" lIns="91440" tIns="45720" rIns="91440" bIns="45720" numCol="1" anchor="t" anchorCtr="0" compatLnSpc="1">
                  <a:prstTxWarp prst="textNoShape">
                    <a:avLst/>
                  </a:prstTxWarp>
                  <a:normAutofit fontScale="70000" lnSpcReduction="20000"/>
                </a:bodyPr>
                <a:lstStyle/>
                <a:p>
                  <a:endParaRPr/>
                </a:p>
              </p:txBody>
            </p:sp>
            <p:sp>
              <p:nvSpPr>
                <p:cNvPr id="26" name="椭圆 25">
                  <a:extLst>
                    <a:ext uri="{FF2B5EF4-FFF2-40B4-BE49-F238E27FC236}">
                      <a16:creationId xmlns:a16="http://schemas.microsoft.com/office/drawing/2014/main" id="{FD487008-FD28-4810-83C3-C63990FB2A43}"/>
                    </a:ext>
                  </a:extLst>
                </p:cNvPr>
                <p:cNvSpPr/>
                <p:nvPr/>
              </p:nvSpPr>
              <p:spPr>
                <a:xfrm>
                  <a:off x="6243105" y="3039153"/>
                  <a:ext cx="140407" cy="140415"/>
                </a:xfrm>
                <a:prstGeom prst="ellipse">
                  <a:avLst/>
                </a:prstGeom>
                <a:solidFill>
                  <a:schemeClr val="bg1">
                    <a:lumMod val="95000"/>
                  </a:schemeClr>
                </a:solidFill>
                <a:ln w="0">
                  <a:noFill/>
                  <a:prstDash val="solid"/>
                  <a:round/>
                  <a:headEnd/>
                  <a:tailEnd/>
                </a:ln>
                <a:effectLst/>
              </p:spPr>
              <p:txBody>
                <a:bodyPr vert="horz" wrap="square" lIns="91440" tIns="45720" rIns="91440" bIns="45720" numCol="1" anchor="t" anchorCtr="0" compatLnSpc="1">
                  <a:prstTxWarp prst="textNoShape">
                    <a:avLst/>
                  </a:prstTxWarp>
                  <a:normAutofit fontScale="25000" lnSpcReduction="20000"/>
                </a:bodyPr>
                <a:lstStyle/>
                <a:p>
                  <a:endParaRPr/>
                </a:p>
              </p:txBody>
            </p:sp>
            <p:sp>
              <p:nvSpPr>
                <p:cNvPr id="27" name="椭圆 26">
                  <a:extLst>
                    <a:ext uri="{FF2B5EF4-FFF2-40B4-BE49-F238E27FC236}">
                      <a16:creationId xmlns:a16="http://schemas.microsoft.com/office/drawing/2014/main" id="{0FC9D211-7ED2-41CB-ADCB-1828280D65AF}"/>
                    </a:ext>
                  </a:extLst>
                </p:cNvPr>
                <p:cNvSpPr/>
                <p:nvPr/>
              </p:nvSpPr>
              <p:spPr>
                <a:xfrm>
                  <a:off x="6415666" y="3191669"/>
                  <a:ext cx="140407" cy="140415"/>
                </a:xfrm>
                <a:prstGeom prst="ellipse">
                  <a:avLst/>
                </a:prstGeom>
                <a:solidFill>
                  <a:schemeClr val="bg1">
                    <a:lumMod val="95000"/>
                  </a:schemeClr>
                </a:solidFill>
                <a:ln w="0">
                  <a:noFill/>
                  <a:prstDash val="solid"/>
                  <a:round/>
                  <a:headEnd/>
                  <a:tailEnd/>
                </a:ln>
                <a:effectLst/>
              </p:spPr>
              <p:txBody>
                <a:bodyPr vert="horz" wrap="square" lIns="91440" tIns="45720" rIns="91440" bIns="45720" numCol="1" anchor="t" anchorCtr="0" compatLnSpc="1">
                  <a:prstTxWarp prst="textNoShape">
                    <a:avLst/>
                  </a:prstTxWarp>
                  <a:normAutofit fontScale="25000" lnSpcReduction="20000"/>
                </a:bodyPr>
                <a:lstStyle/>
                <a:p>
                  <a:endParaRPr/>
                </a:p>
              </p:txBody>
            </p:sp>
            <p:sp>
              <p:nvSpPr>
                <p:cNvPr id="28" name="椭圆 27">
                  <a:extLst>
                    <a:ext uri="{FF2B5EF4-FFF2-40B4-BE49-F238E27FC236}">
                      <a16:creationId xmlns:a16="http://schemas.microsoft.com/office/drawing/2014/main" id="{BDAA806F-B707-4616-8F4C-2081ECDFBA2A}"/>
                    </a:ext>
                  </a:extLst>
                </p:cNvPr>
                <p:cNvSpPr/>
                <p:nvPr/>
              </p:nvSpPr>
              <p:spPr>
                <a:xfrm>
                  <a:off x="5206890" y="2824366"/>
                  <a:ext cx="946739" cy="946739"/>
                </a:xfrm>
                <a:prstGeom prst="ellipse">
                  <a:avLst/>
                </a:prstGeom>
                <a:solidFill>
                  <a:schemeClr val="bg1">
                    <a:lumMod val="75000"/>
                  </a:schemeClr>
                </a:solidFill>
                <a:ln w="0">
                  <a:noFill/>
                  <a:prstDash val="solid"/>
                  <a:round/>
                  <a:headEnd/>
                  <a:tailEnd/>
                </a:ln>
                <a:effectLst/>
              </p:spPr>
              <p:txBody>
                <a:bodyPr vert="horz" wrap="square" lIns="91440" tIns="45720" rIns="91440" bIns="45720" numCol="1" anchor="ctr" anchorCtr="0" compatLnSpc="1">
                  <a:prstTxWarp prst="textNoShape">
                    <a:avLst/>
                  </a:prstTxWarp>
                  <a:normAutofit/>
                </a:bodyPr>
                <a:lstStyle/>
                <a:p>
                  <a:pPr algn="ctr"/>
                  <a:r>
                    <a:rPr lang="en-US" altLang="zh-CN" sz="1800" i="1" dirty="0">
                      <a:solidFill>
                        <a:schemeClr val="bg1"/>
                      </a:solidFill>
                    </a:rPr>
                    <a:t>package</a:t>
                  </a:r>
                </a:p>
              </p:txBody>
            </p:sp>
            <p:sp>
              <p:nvSpPr>
                <p:cNvPr id="29" name="椭圆 28">
                  <a:extLst>
                    <a:ext uri="{FF2B5EF4-FFF2-40B4-BE49-F238E27FC236}">
                      <a16:creationId xmlns:a16="http://schemas.microsoft.com/office/drawing/2014/main" id="{A5018B73-02D6-4205-8CA9-A4E8AE44D5A9}"/>
                    </a:ext>
                  </a:extLst>
                </p:cNvPr>
                <p:cNvSpPr/>
                <p:nvPr/>
              </p:nvSpPr>
              <p:spPr>
                <a:xfrm>
                  <a:off x="4621937" y="3192996"/>
                  <a:ext cx="220638" cy="220652"/>
                </a:xfrm>
                <a:prstGeom prst="ellipse">
                  <a:avLst/>
                </a:prstGeom>
                <a:solidFill>
                  <a:schemeClr val="bg1">
                    <a:lumMod val="95000"/>
                  </a:schemeClr>
                </a:solidFill>
                <a:ln w="0">
                  <a:noFill/>
                  <a:prstDash val="solid"/>
                  <a:round/>
                  <a:headEnd/>
                  <a:tailEnd/>
                </a:ln>
                <a:effectLst/>
              </p:spPr>
              <p:txBody>
                <a:bodyPr vert="horz" wrap="square" lIns="91440" tIns="45720" rIns="91440" bIns="45720" numCol="1" anchor="t" anchorCtr="0" compatLnSpc="1">
                  <a:prstTxWarp prst="textNoShape">
                    <a:avLst/>
                  </a:prstTxWarp>
                  <a:normAutofit fontScale="25000" lnSpcReduction="20000"/>
                </a:bodyPr>
                <a:lstStyle/>
                <a:p>
                  <a:endParaRPr/>
                </a:p>
              </p:txBody>
            </p:sp>
            <p:sp>
              <p:nvSpPr>
                <p:cNvPr id="30" name="椭圆 29">
                  <a:extLst>
                    <a:ext uri="{FF2B5EF4-FFF2-40B4-BE49-F238E27FC236}">
                      <a16:creationId xmlns:a16="http://schemas.microsoft.com/office/drawing/2014/main" id="{97F4FD29-992D-4315-B06C-BBC66E8EA3B8}"/>
                    </a:ext>
                  </a:extLst>
                </p:cNvPr>
                <p:cNvSpPr/>
                <p:nvPr/>
              </p:nvSpPr>
              <p:spPr>
                <a:xfrm>
                  <a:off x="4122569" y="3486810"/>
                  <a:ext cx="1197078" cy="1197078"/>
                </a:xfrm>
                <a:prstGeom prst="ellipse">
                  <a:avLst/>
                </a:prstGeom>
                <a:solidFill>
                  <a:schemeClr val="bg1">
                    <a:lumMod val="75000"/>
                  </a:schemeClr>
                </a:solidFill>
                <a:ln w="0">
                  <a:noFill/>
                  <a:prstDash val="solid"/>
                  <a:round/>
                  <a:headEnd/>
                  <a:tailEnd/>
                </a:ln>
                <a:effectLst/>
              </p:spPr>
              <p:txBody>
                <a:bodyPr vert="horz" wrap="square" lIns="91440" tIns="45720" rIns="91440" bIns="45720" numCol="1" anchor="ctr" anchorCtr="0" compatLnSpc="1">
                  <a:prstTxWarp prst="textNoShape">
                    <a:avLst/>
                  </a:prstTxWarp>
                  <a:normAutofit/>
                </a:bodyPr>
                <a:lstStyle/>
                <a:p>
                  <a:pPr algn="ctr"/>
                  <a:r>
                    <a:rPr lang="en-US" altLang="zh-CN" sz="2400" i="1" dirty="0">
                      <a:solidFill>
                        <a:schemeClr val="bg1"/>
                      </a:solidFill>
                    </a:rPr>
                    <a:t>package</a:t>
                  </a:r>
                </a:p>
              </p:txBody>
            </p:sp>
            <p:sp>
              <p:nvSpPr>
                <p:cNvPr id="31" name="椭圆 30">
                  <a:extLst>
                    <a:ext uri="{FF2B5EF4-FFF2-40B4-BE49-F238E27FC236}">
                      <a16:creationId xmlns:a16="http://schemas.microsoft.com/office/drawing/2014/main" id="{D4268F9D-0CE5-4712-B950-D7F7B2D79CDE}"/>
                    </a:ext>
                  </a:extLst>
                </p:cNvPr>
                <p:cNvSpPr/>
                <p:nvPr/>
              </p:nvSpPr>
              <p:spPr>
                <a:xfrm>
                  <a:off x="5397860" y="4106494"/>
                  <a:ext cx="140407" cy="140415"/>
                </a:xfrm>
                <a:prstGeom prst="ellipse">
                  <a:avLst/>
                </a:prstGeom>
                <a:solidFill>
                  <a:schemeClr val="bg1">
                    <a:lumMod val="95000"/>
                  </a:schemeClr>
                </a:solidFill>
                <a:ln w="0">
                  <a:noFill/>
                  <a:prstDash val="solid"/>
                  <a:round/>
                  <a:headEnd/>
                  <a:tailEnd/>
                </a:ln>
                <a:effectLst/>
              </p:spPr>
              <p:txBody>
                <a:bodyPr vert="horz" wrap="square" lIns="91440" tIns="45720" rIns="91440" bIns="45720" numCol="1" anchor="t" anchorCtr="0" compatLnSpc="1">
                  <a:prstTxWarp prst="textNoShape">
                    <a:avLst/>
                  </a:prstTxWarp>
                  <a:normAutofit fontScale="25000" lnSpcReduction="20000"/>
                </a:bodyPr>
                <a:lstStyle/>
                <a:p>
                  <a:endParaRPr/>
                </a:p>
              </p:txBody>
            </p:sp>
            <p:sp>
              <p:nvSpPr>
                <p:cNvPr id="32" name="椭圆 31">
                  <a:extLst>
                    <a:ext uri="{FF2B5EF4-FFF2-40B4-BE49-F238E27FC236}">
                      <a16:creationId xmlns:a16="http://schemas.microsoft.com/office/drawing/2014/main" id="{3576E659-B654-4D77-BEE0-358DA6790789}"/>
                    </a:ext>
                  </a:extLst>
                </p:cNvPr>
                <p:cNvSpPr/>
                <p:nvPr/>
              </p:nvSpPr>
              <p:spPr>
                <a:xfrm>
                  <a:off x="5458280" y="3832733"/>
                  <a:ext cx="220638" cy="220652"/>
                </a:xfrm>
                <a:prstGeom prst="ellipse">
                  <a:avLst/>
                </a:prstGeom>
                <a:solidFill>
                  <a:schemeClr val="bg1">
                    <a:lumMod val="95000"/>
                  </a:schemeClr>
                </a:solidFill>
                <a:ln w="0">
                  <a:noFill/>
                  <a:prstDash val="solid"/>
                  <a:round/>
                  <a:headEnd/>
                  <a:tailEnd/>
                </a:ln>
                <a:effectLst/>
              </p:spPr>
              <p:txBody>
                <a:bodyPr vert="horz" wrap="square" lIns="91440" tIns="45720" rIns="91440" bIns="45720" numCol="1" anchor="t" anchorCtr="0" compatLnSpc="1">
                  <a:prstTxWarp prst="textNoShape">
                    <a:avLst/>
                  </a:prstTxWarp>
                  <a:normAutofit fontScale="25000" lnSpcReduction="20000"/>
                </a:bodyPr>
                <a:lstStyle/>
                <a:p>
                  <a:endParaRPr/>
                </a:p>
              </p:txBody>
            </p:sp>
            <p:sp>
              <p:nvSpPr>
                <p:cNvPr id="33" name="椭圆 32">
                  <a:extLst>
                    <a:ext uri="{FF2B5EF4-FFF2-40B4-BE49-F238E27FC236}">
                      <a16:creationId xmlns:a16="http://schemas.microsoft.com/office/drawing/2014/main" id="{54C9E262-9225-4E94-A88B-F47B2E2666D6}"/>
                    </a:ext>
                  </a:extLst>
                </p:cNvPr>
                <p:cNvSpPr/>
                <p:nvPr/>
              </p:nvSpPr>
              <p:spPr>
                <a:xfrm>
                  <a:off x="5695812" y="4117050"/>
                  <a:ext cx="140407" cy="140415"/>
                </a:xfrm>
                <a:prstGeom prst="ellipse">
                  <a:avLst/>
                </a:prstGeom>
                <a:solidFill>
                  <a:schemeClr val="bg1">
                    <a:lumMod val="95000"/>
                  </a:schemeClr>
                </a:solidFill>
                <a:ln w="0">
                  <a:noFill/>
                  <a:prstDash val="solid"/>
                  <a:round/>
                  <a:headEnd/>
                  <a:tailEnd/>
                </a:ln>
                <a:effectLst/>
              </p:spPr>
              <p:txBody>
                <a:bodyPr vert="horz" wrap="square" lIns="91440" tIns="45720" rIns="91440" bIns="45720" numCol="1" anchor="t" anchorCtr="0" compatLnSpc="1">
                  <a:prstTxWarp prst="textNoShape">
                    <a:avLst/>
                  </a:prstTxWarp>
                  <a:normAutofit fontScale="25000" lnSpcReduction="20000"/>
                </a:bodyPr>
                <a:lstStyle/>
                <a:p>
                  <a:endParaRPr/>
                </a:p>
              </p:txBody>
            </p:sp>
            <p:sp>
              <p:nvSpPr>
                <p:cNvPr id="34" name="椭圆 33">
                  <a:extLst>
                    <a:ext uri="{FF2B5EF4-FFF2-40B4-BE49-F238E27FC236}">
                      <a16:creationId xmlns:a16="http://schemas.microsoft.com/office/drawing/2014/main" id="{E773BCCA-4E8D-44AA-9682-FFAB9297823A}"/>
                    </a:ext>
                  </a:extLst>
                </p:cNvPr>
                <p:cNvSpPr/>
                <p:nvPr/>
              </p:nvSpPr>
              <p:spPr>
                <a:xfrm>
                  <a:off x="5837594" y="3680909"/>
                  <a:ext cx="652871" cy="652871"/>
                </a:xfrm>
                <a:prstGeom prst="ellipse">
                  <a:avLst/>
                </a:prstGeom>
                <a:solidFill>
                  <a:schemeClr val="bg1">
                    <a:lumMod val="75000"/>
                  </a:schemeClr>
                </a:solidFill>
                <a:ln w="0">
                  <a:noFill/>
                  <a:prstDash val="solid"/>
                  <a:round/>
                  <a:headEnd/>
                  <a:tailEnd/>
                </a:ln>
                <a:effectLst/>
              </p:spPr>
              <p:txBody>
                <a:bodyPr vert="horz" wrap="square" lIns="91440" tIns="45720" rIns="91440" bIns="45720" numCol="1" anchor="ctr" anchorCtr="0" compatLnSpc="1">
                  <a:prstTxWarp prst="textNoShape">
                    <a:avLst/>
                  </a:prstTxWarp>
                  <a:normAutofit/>
                </a:bodyPr>
                <a:lstStyle/>
                <a:p>
                  <a:pPr algn="ctr"/>
                  <a:r>
                    <a:rPr lang="en-US" altLang="zh-CN" sz="1000" i="1" dirty="0">
                      <a:solidFill>
                        <a:schemeClr val="bg1"/>
                      </a:solidFill>
                    </a:rPr>
                    <a:t>package</a:t>
                  </a:r>
                </a:p>
              </p:txBody>
            </p:sp>
            <p:sp>
              <p:nvSpPr>
                <p:cNvPr id="35" name="椭圆 34">
                  <a:extLst>
                    <a:ext uri="{FF2B5EF4-FFF2-40B4-BE49-F238E27FC236}">
                      <a16:creationId xmlns:a16="http://schemas.microsoft.com/office/drawing/2014/main" id="{DEB504A5-2314-4908-91C1-6AD60931666D}"/>
                    </a:ext>
                  </a:extLst>
                </p:cNvPr>
                <p:cNvSpPr/>
                <p:nvPr/>
              </p:nvSpPr>
              <p:spPr>
                <a:xfrm>
                  <a:off x="6191385" y="3346102"/>
                  <a:ext cx="220638" cy="220652"/>
                </a:xfrm>
                <a:prstGeom prst="ellipse">
                  <a:avLst/>
                </a:prstGeom>
                <a:solidFill>
                  <a:schemeClr val="bg1">
                    <a:lumMod val="95000"/>
                  </a:schemeClr>
                </a:solidFill>
                <a:ln w="0">
                  <a:noFill/>
                  <a:prstDash val="solid"/>
                  <a:round/>
                  <a:headEnd/>
                  <a:tailEnd/>
                </a:ln>
                <a:effectLst/>
              </p:spPr>
              <p:txBody>
                <a:bodyPr vert="horz" wrap="square" lIns="91440" tIns="45720" rIns="91440" bIns="45720" numCol="1" anchor="t" anchorCtr="0" compatLnSpc="1">
                  <a:prstTxWarp prst="textNoShape">
                    <a:avLst/>
                  </a:prstTxWarp>
                  <a:normAutofit fontScale="25000" lnSpcReduction="20000"/>
                </a:bodyPr>
                <a:lstStyle/>
                <a:p>
                  <a:endParaRPr/>
                </a:p>
              </p:txBody>
            </p:sp>
            <p:sp>
              <p:nvSpPr>
                <p:cNvPr id="36" name="椭圆 35">
                  <a:extLst>
                    <a:ext uri="{FF2B5EF4-FFF2-40B4-BE49-F238E27FC236}">
                      <a16:creationId xmlns:a16="http://schemas.microsoft.com/office/drawing/2014/main" id="{D323ACB2-E274-4CB1-A766-C60AF90800A9}"/>
                    </a:ext>
                  </a:extLst>
                </p:cNvPr>
                <p:cNvSpPr/>
                <p:nvPr/>
              </p:nvSpPr>
              <p:spPr>
                <a:xfrm>
                  <a:off x="3305065" y="2828253"/>
                  <a:ext cx="1037771" cy="1037772"/>
                </a:xfrm>
                <a:prstGeom prst="ellipse">
                  <a:avLst/>
                </a:prstGeom>
                <a:solidFill>
                  <a:schemeClr val="bg1">
                    <a:lumMod val="75000"/>
                  </a:schemeClr>
                </a:solidFill>
                <a:ln w="0">
                  <a:noFill/>
                  <a:prstDash val="solid"/>
                  <a:round/>
                  <a:headEnd/>
                  <a:tailEnd/>
                </a:ln>
                <a:effectLst/>
              </p:spPr>
              <p:txBody>
                <a:bodyPr vert="horz" wrap="square" lIns="91440" tIns="45720" rIns="91440" bIns="45720" numCol="1" anchor="ctr" anchorCtr="0" compatLnSpc="1">
                  <a:prstTxWarp prst="textNoShape">
                    <a:avLst/>
                  </a:prstTxWarp>
                  <a:normAutofit/>
                </a:bodyPr>
                <a:lstStyle/>
                <a:p>
                  <a:pPr algn="ctr"/>
                  <a:r>
                    <a:rPr lang="en-US" altLang="zh-CN" sz="2000" i="1" dirty="0">
                      <a:solidFill>
                        <a:schemeClr val="bg1"/>
                      </a:solidFill>
                    </a:rPr>
                    <a:t>package</a:t>
                  </a:r>
                </a:p>
              </p:txBody>
            </p:sp>
          </p:grpSp>
          <p:sp>
            <p:nvSpPr>
              <p:cNvPr id="16" name="矩形 15">
                <a:extLst>
                  <a:ext uri="{FF2B5EF4-FFF2-40B4-BE49-F238E27FC236}">
                    <a16:creationId xmlns:a16="http://schemas.microsoft.com/office/drawing/2014/main" id="{F8E07573-A8E5-42F7-B445-E2E8E3B47ABD}"/>
                  </a:ext>
                </a:extLst>
              </p:cNvPr>
              <p:cNvSpPr/>
              <p:nvPr/>
            </p:nvSpPr>
            <p:spPr bwMode="auto">
              <a:xfrm>
                <a:off x="767906" y="1977309"/>
                <a:ext cx="3160071" cy="924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r>
                  <a:rPr lang="zh-CN" altLang="en-US" sz="1600" b="1" dirty="0">
                    <a:effectLst/>
                    <a:latin typeface="Consolas" panose="020B0609020204030204" pitchFamily="49" charset="0"/>
                  </a:rPr>
                  <a:t>百万级数据</a:t>
                </a:r>
                <a:endParaRPr lang="en-US" altLang="zh-CN" sz="1600" b="1" dirty="0">
                  <a:effectLst/>
                  <a:latin typeface="Consolas" panose="020B0609020204030204" pitchFamily="49" charset="0"/>
                </a:endParaRPr>
              </a:p>
              <a:p>
                <a:pPr algn="r"/>
                <a:r>
                  <a:rPr lang="en-US" altLang="zh-CN" sz="1400" b="0" dirty="0" err="1">
                    <a:effectLst/>
                    <a:latin typeface="Consolas" panose="020B0609020204030204" pitchFamily="49" charset="0"/>
                  </a:rPr>
                  <a:t>Npm</a:t>
                </a:r>
                <a:r>
                  <a:rPr lang="zh-CN" altLang="en-US" sz="1400" b="0" dirty="0">
                    <a:effectLst/>
                    <a:latin typeface="Consolas" panose="020B0609020204030204" pitchFamily="49" charset="0"/>
                  </a:rPr>
                  <a:t>共管理</a:t>
                </a:r>
                <a:r>
                  <a:rPr lang="en-US" altLang="zh-CN" sz="1400" b="0" dirty="0">
                    <a:effectLst/>
                    <a:latin typeface="Consolas" panose="020B0609020204030204" pitchFamily="49" charset="0"/>
                  </a:rPr>
                  <a:t>2182089</a:t>
                </a:r>
                <a:r>
                  <a:rPr lang="zh-CN" altLang="en-US" sz="1400" b="0" dirty="0">
                    <a:effectLst/>
                    <a:latin typeface="Consolas" panose="020B0609020204030204" pitchFamily="49" charset="0"/>
                  </a:rPr>
                  <a:t>个软件包，经过测试，仅爬取这些包的</a:t>
                </a:r>
                <a:r>
                  <a:rPr lang="en-US" altLang="zh-CN" sz="1400" b="0" dirty="0">
                    <a:effectLst/>
                    <a:latin typeface="Consolas" panose="020B0609020204030204" pitchFamily="49" charset="0"/>
                  </a:rPr>
                  <a:t>id</a:t>
                </a:r>
                <a:r>
                  <a:rPr lang="zh-CN" altLang="en-US" sz="1400" b="0" dirty="0">
                    <a:effectLst/>
                    <a:latin typeface="Consolas" panose="020B0609020204030204" pitchFamily="49" charset="0"/>
                  </a:rPr>
                  <a:t>就需要大约十个小时</a:t>
                </a:r>
              </a:p>
            </p:txBody>
          </p:sp>
          <p:sp>
            <p:nvSpPr>
              <p:cNvPr id="17" name="矩形 16">
                <a:extLst>
                  <a:ext uri="{FF2B5EF4-FFF2-40B4-BE49-F238E27FC236}">
                    <a16:creationId xmlns:a16="http://schemas.microsoft.com/office/drawing/2014/main" id="{F8E07573-A8E5-42F7-B445-E2E8E3B47ABD}"/>
                  </a:ext>
                </a:extLst>
              </p:cNvPr>
              <p:cNvSpPr/>
              <p:nvPr/>
            </p:nvSpPr>
            <p:spPr bwMode="auto">
              <a:xfrm>
                <a:off x="673100" y="3193530"/>
                <a:ext cx="2537279" cy="924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50000"/>
                  </a:lnSpc>
                </a:pPr>
                <a:r>
                  <a:rPr lang="zh-CN" altLang="en-US" sz="1600" b="1" dirty="0"/>
                  <a:t>计算和存储资源不足</a:t>
                </a:r>
                <a:endParaRPr lang="en-US" altLang="zh-CN" sz="1600" b="1" dirty="0"/>
              </a:p>
              <a:p>
                <a:pPr algn="r">
                  <a:lnSpc>
                    <a:spcPct val="150000"/>
                  </a:lnSpc>
                </a:pPr>
                <a:r>
                  <a:rPr lang="zh-CN" altLang="en-US" sz="1500" dirty="0"/>
                  <a:t>目前小组内仅有一台</a:t>
                </a:r>
                <a:r>
                  <a:rPr lang="en-US" altLang="zh-CN" sz="1500" dirty="0"/>
                  <a:t>2</a:t>
                </a:r>
                <a:r>
                  <a:rPr lang="zh-CN" altLang="en-US" sz="1500" dirty="0"/>
                  <a:t>核</a:t>
                </a:r>
                <a:r>
                  <a:rPr lang="en-US" altLang="zh-CN" sz="1500" dirty="0"/>
                  <a:t>4G</a:t>
                </a:r>
                <a:r>
                  <a:rPr lang="zh-CN" altLang="en-US" sz="1500" dirty="0"/>
                  <a:t>内存</a:t>
                </a:r>
                <a:r>
                  <a:rPr lang="en-US" altLang="zh-CN" sz="1500" dirty="0"/>
                  <a:t>60G</a:t>
                </a:r>
                <a:r>
                  <a:rPr lang="zh-CN" altLang="en-US" sz="1500" dirty="0"/>
                  <a:t>存储空间服务器</a:t>
                </a:r>
                <a:endParaRPr lang="en-US" altLang="zh-CN" sz="1500" dirty="0"/>
              </a:p>
            </p:txBody>
          </p:sp>
          <p:sp>
            <p:nvSpPr>
              <p:cNvPr id="18" name="矩形 17">
                <a:extLst>
                  <a:ext uri="{FF2B5EF4-FFF2-40B4-BE49-F238E27FC236}">
                    <a16:creationId xmlns:a16="http://schemas.microsoft.com/office/drawing/2014/main" id="{F8E07573-A8E5-42F7-B445-E2E8E3B47ABD}"/>
                  </a:ext>
                </a:extLst>
              </p:cNvPr>
              <p:cNvSpPr/>
              <p:nvPr/>
            </p:nvSpPr>
            <p:spPr bwMode="auto">
              <a:xfrm>
                <a:off x="960310" y="4375719"/>
                <a:ext cx="3160071" cy="924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50000"/>
                  </a:lnSpc>
                </a:pPr>
                <a:r>
                  <a:rPr lang="zh-CN" altLang="en-US" sz="1600" b="1" dirty="0"/>
                  <a:t>技术水平不足</a:t>
                </a:r>
                <a:endParaRPr lang="en-US" altLang="zh-CN" sz="1600" b="1" dirty="0"/>
              </a:p>
              <a:p>
                <a:pPr algn="r">
                  <a:lnSpc>
                    <a:spcPct val="150000"/>
                  </a:lnSpc>
                </a:pPr>
                <a:r>
                  <a:rPr lang="zh-CN" altLang="en-US" sz="1400" dirty="0"/>
                  <a:t>组内成员对于分布式爬虫框架、分布式存储框架等大数据技术了解不深</a:t>
                </a:r>
                <a:endParaRPr lang="en-US" altLang="zh-CN" sz="1400" dirty="0"/>
              </a:p>
            </p:txBody>
          </p:sp>
        </p:grpSp>
        <p:grpSp>
          <p:nvGrpSpPr>
            <p:cNvPr id="8" name="组合 7">
              <a:extLst>
                <a:ext uri="{FF2B5EF4-FFF2-40B4-BE49-F238E27FC236}">
                  <a16:creationId xmlns:a16="http://schemas.microsoft.com/office/drawing/2014/main" id="{C234C9A8-F8CF-4FF8-B9A8-B6EB38BA6282}"/>
                </a:ext>
              </a:extLst>
            </p:cNvPr>
            <p:cNvGrpSpPr/>
            <p:nvPr/>
          </p:nvGrpSpPr>
          <p:grpSpPr>
            <a:xfrm>
              <a:off x="8277792" y="2651452"/>
              <a:ext cx="3242695" cy="2342755"/>
              <a:chOff x="8126138" y="2651452"/>
              <a:chExt cx="3242695" cy="2342755"/>
            </a:xfrm>
          </p:grpSpPr>
          <p:grpSp>
            <p:nvGrpSpPr>
              <p:cNvPr id="9" name="组合 8">
                <a:extLst>
                  <a:ext uri="{FF2B5EF4-FFF2-40B4-BE49-F238E27FC236}">
                    <a16:creationId xmlns:a16="http://schemas.microsoft.com/office/drawing/2014/main" id="{1A63E7CE-434B-44BB-BE08-B708609B85D9}"/>
                  </a:ext>
                </a:extLst>
              </p:cNvPr>
              <p:cNvGrpSpPr/>
              <p:nvPr/>
            </p:nvGrpSpPr>
            <p:grpSpPr>
              <a:xfrm>
                <a:off x="8798168" y="2651452"/>
                <a:ext cx="1895460" cy="1895460"/>
                <a:chOff x="8798168" y="2651452"/>
                <a:chExt cx="1895460" cy="1895460"/>
              </a:xfrm>
            </p:grpSpPr>
            <p:sp>
              <p:nvSpPr>
                <p:cNvPr id="13" name="椭圆 12">
                  <a:extLst>
                    <a:ext uri="{FF2B5EF4-FFF2-40B4-BE49-F238E27FC236}">
                      <a16:creationId xmlns:a16="http://schemas.microsoft.com/office/drawing/2014/main" id="{3F044F70-22DC-4F74-B00C-BB2968C8C8BE}"/>
                    </a:ext>
                  </a:extLst>
                </p:cNvPr>
                <p:cNvSpPr/>
                <p:nvPr/>
              </p:nvSpPr>
              <p:spPr>
                <a:xfrm>
                  <a:off x="8798168" y="2651452"/>
                  <a:ext cx="1895460" cy="1895460"/>
                </a:xfrm>
                <a:prstGeom prst="ellipse">
                  <a:avLst/>
                </a:prstGeom>
                <a:solidFill>
                  <a:schemeClr val="accent1"/>
                </a:solidFill>
                <a:ln w="0">
                  <a:noFill/>
                  <a:prstDash val="solid"/>
                  <a:round/>
                  <a:headEnd/>
                  <a:tailEnd/>
                </a:ln>
                <a:effectLst/>
              </p:spPr>
              <p:txBody>
                <a:bodyPr vert="horz" wrap="square" lIns="91440" tIns="45720" rIns="91440" bIns="45720" numCol="1" anchor="t" anchorCtr="0" compatLnSpc="1">
                  <a:prstTxWarp prst="textNoShape">
                    <a:avLst/>
                  </a:prstTxWarp>
                  <a:normAutofit/>
                </a:bodyPr>
                <a:lstStyle/>
                <a:p>
                  <a:endParaRPr/>
                </a:p>
              </p:txBody>
            </p:sp>
            <p:sp>
              <p:nvSpPr>
                <p:cNvPr id="14" name="任意多边形: 形状 13">
                  <a:extLst>
                    <a:ext uri="{FF2B5EF4-FFF2-40B4-BE49-F238E27FC236}">
                      <a16:creationId xmlns:a16="http://schemas.microsoft.com/office/drawing/2014/main" id="{7CB5BBA1-ED79-4784-A612-C64CE670E67D}"/>
                    </a:ext>
                  </a:extLst>
                </p:cNvPr>
                <p:cNvSpPr/>
                <p:nvPr/>
              </p:nvSpPr>
              <p:spPr>
                <a:xfrm>
                  <a:off x="9266206" y="3180948"/>
                  <a:ext cx="959384" cy="733858"/>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grpSp>
          <p:sp>
            <p:nvSpPr>
              <p:cNvPr id="10" name="文本框 9">
                <a:extLst>
                  <a:ext uri="{FF2B5EF4-FFF2-40B4-BE49-F238E27FC236}">
                    <a16:creationId xmlns:a16="http://schemas.microsoft.com/office/drawing/2014/main" id="{921D2456-A6A6-43F5-AD86-0A010D24A2F0}"/>
                  </a:ext>
                </a:extLst>
              </p:cNvPr>
              <p:cNvSpPr txBox="1"/>
              <p:nvPr/>
            </p:nvSpPr>
            <p:spPr>
              <a:xfrm>
                <a:off x="8126138" y="4603108"/>
                <a:ext cx="3242695" cy="391099"/>
              </a:xfrm>
              <a:prstGeom prst="rect">
                <a:avLst/>
              </a:prstGeom>
              <a:noFill/>
            </p:spPr>
            <p:txBody>
              <a:bodyPr wrap="square" lIns="91440" tIns="45720" rIns="91440" bIns="45720" rtlCol="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 typeface="Arial" panose="020B0604020202020204" pitchFamily="34" charset="0"/>
                  <a:buNone/>
                </a:pPr>
                <a:r>
                  <a:rPr lang="zh-CN" altLang="en-US" sz="2000" b="1"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大规模数据的爬取和处理</a:t>
                </a:r>
                <a:endParaRPr lang="zh-CN" altLang="en-US" sz="1200" b="1" dirty="0">
                  <a:latin typeface="Arial" panose="020B0604020202020204" pitchFamily="34" charset="0"/>
                </a:endParaRPr>
              </a:p>
            </p:txBody>
          </p:sp>
        </p:grpSp>
      </p:grpSp>
      <p:sp>
        <p:nvSpPr>
          <p:cNvPr id="11" name="TextBox 15">
            <a:extLst>
              <a:ext uri="{FF2B5EF4-FFF2-40B4-BE49-F238E27FC236}">
                <a16:creationId xmlns:a16="http://schemas.microsoft.com/office/drawing/2014/main" id="{B2F77CE4-5146-E4E9-8E9B-26D032E8B182}"/>
              </a:ext>
            </a:extLst>
          </p:cNvPr>
          <p:cNvSpPr>
            <a:spLocks noChangeArrowheads="1"/>
          </p:cNvSpPr>
          <p:nvPr/>
        </p:nvSpPr>
        <p:spPr bwMode="auto">
          <a:xfrm>
            <a:off x="988650" y="1214002"/>
            <a:ext cx="2041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技术因素</a:t>
            </a:r>
            <a:endParaRPr lang="zh-CN" altLang="en-US" sz="1200" dirty="0">
              <a:latin typeface="Arial" panose="020B0604020202020204" pitchFamily="34" charset="0"/>
            </a:endParaRPr>
          </a:p>
        </p:txBody>
      </p:sp>
      <p:pic>
        <p:nvPicPr>
          <p:cNvPr id="12" name="图片 11">
            <a:extLst>
              <a:ext uri="{FF2B5EF4-FFF2-40B4-BE49-F238E27FC236}">
                <a16:creationId xmlns:a16="http://schemas.microsoft.com/office/drawing/2014/main" id="{BA85AD30-20B5-5FAE-80DD-7657ED3822B6}"/>
              </a:ext>
            </a:extLst>
          </p:cNvPr>
          <p:cNvPicPr>
            <a:picLocks noChangeAspect="1"/>
          </p:cNvPicPr>
          <p:nvPr/>
        </p:nvPicPr>
        <p:blipFill>
          <a:blip r:embed="rId2"/>
          <a:stretch>
            <a:fillRect/>
          </a:stretch>
        </p:blipFill>
        <p:spPr>
          <a:xfrm>
            <a:off x="803577" y="1318776"/>
            <a:ext cx="83820" cy="304800"/>
          </a:xfrm>
          <a:prstGeom prst="rect">
            <a:avLst/>
          </a:prstGeom>
        </p:spPr>
      </p:pic>
    </p:spTree>
    <p:extLst>
      <p:ext uri="{BB962C8B-B14F-4D97-AF65-F5344CB8AC3E}">
        <p14:creationId xmlns:p14="http://schemas.microsoft.com/office/powerpoint/2010/main" val="527451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nSpc>
                <a:spcPct val="130000"/>
              </a:lnSpc>
            </a:pPr>
            <a:r>
              <a:rPr lang="zh-CN" altLang="en-US" b="1" dirty="0"/>
              <a:t>后续工作计划</a:t>
            </a:r>
            <a:endParaRPr lang="en-US" altLang="zh-CN" b="1" dirty="0"/>
          </a:p>
        </p:txBody>
      </p:sp>
      <p:sp>
        <p:nvSpPr>
          <p:cNvPr id="6" name="文本占位符 5"/>
          <p:cNvSpPr>
            <a:spLocks noGrp="1"/>
          </p:cNvSpPr>
          <p:nvPr>
            <p:ph type="body" idx="1"/>
          </p:nvPr>
        </p:nvSpPr>
        <p:spPr/>
        <p:txBody>
          <a:bodyPr/>
          <a:lstStyle/>
          <a:p>
            <a:r>
              <a:rPr lang="zh-CN" altLang="en-US" dirty="0"/>
              <a:t>开源建设 项目开发</a:t>
            </a:r>
            <a:endParaRPr lang="en-US" altLang="zh-CN"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1766951" y="330180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438474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B5DCF-2A73-4B63-AF43-90EF596F4957}"/>
              </a:ext>
            </a:extLst>
          </p:cNvPr>
          <p:cNvSpPr>
            <a:spLocks noGrp="1"/>
          </p:cNvSpPr>
          <p:nvPr>
            <p:ph type="title"/>
          </p:nvPr>
        </p:nvSpPr>
        <p:spPr/>
        <p:txBody>
          <a:bodyPr/>
          <a:lstStyle/>
          <a:p>
            <a:r>
              <a:rPr lang="zh-CN" altLang="en-US" dirty="0"/>
              <a:t>后续工作计划</a:t>
            </a:r>
          </a:p>
        </p:txBody>
      </p:sp>
      <p:sp>
        <p:nvSpPr>
          <p:cNvPr id="3" name="页脚占位符 2">
            <a:extLst>
              <a:ext uri="{FF2B5EF4-FFF2-40B4-BE49-F238E27FC236}">
                <a16:creationId xmlns:a16="http://schemas.microsoft.com/office/drawing/2014/main" id="{FC3680C8-2ACB-4493-BEDB-023C144B698F}"/>
              </a:ext>
            </a:extLst>
          </p:cNvPr>
          <p:cNvSpPr>
            <a:spLocks noGrp="1"/>
          </p:cNvSpPr>
          <p:nvPr>
            <p:ph type="ftr" sz="quarter" idx="11"/>
          </p:nvPr>
        </p:nvSpPr>
        <p:spPr/>
        <p:txBody>
          <a:bodyPr/>
          <a:lstStyle/>
          <a:p>
            <a:r>
              <a:rPr lang="en-US" altLang="zh-CN"/>
              <a:t>OfficePLUS</a:t>
            </a:r>
            <a:endParaRPr lang="zh-CN" altLang="en-US" dirty="0"/>
          </a:p>
        </p:txBody>
      </p:sp>
      <p:sp>
        <p:nvSpPr>
          <p:cNvPr id="4" name="灯片编号占位符 3">
            <a:extLst>
              <a:ext uri="{FF2B5EF4-FFF2-40B4-BE49-F238E27FC236}">
                <a16:creationId xmlns:a16="http://schemas.microsoft.com/office/drawing/2014/main" id="{0FBD8BAB-9CD2-4C9F-AFAB-14F51F52BEF7}"/>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D2973D1-3E9A-4E0B-9B0A-8A5251599DE4}"/>
              </a:ext>
            </a:extLst>
          </p:cNvPr>
          <p:cNvGrpSpPr>
            <a:grpSpLocks noChangeAspect="1"/>
          </p:cNvGrpSpPr>
          <p:nvPr/>
        </p:nvGrpSpPr>
        <p:grpSpPr>
          <a:xfrm>
            <a:off x="673100" y="1142932"/>
            <a:ext cx="10857350" cy="4854400"/>
            <a:chOff x="673100" y="1142932"/>
            <a:chExt cx="10857350" cy="4854400"/>
          </a:xfrm>
        </p:grpSpPr>
        <p:sp>
          <p:nvSpPr>
            <p:cNvPr id="6" name="任意多边形: 形状 5">
              <a:extLst>
                <a:ext uri="{FF2B5EF4-FFF2-40B4-BE49-F238E27FC236}">
                  <a16:creationId xmlns:a16="http://schemas.microsoft.com/office/drawing/2014/main" id="{6EF589EC-CE20-463F-8FB9-D60CF577669A}"/>
                </a:ext>
              </a:extLst>
            </p:cNvPr>
            <p:cNvSpPr/>
            <p:nvPr/>
          </p:nvSpPr>
          <p:spPr>
            <a:xfrm rot="18900000">
              <a:off x="5492611" y="1530738"/>
              <a:ext cx="1309121" cy="13091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lumMod val="20000"/>
                <a:lumOff val="80000"/>
              </a:schemeClr>
            </a:solidFill>
            <a:ln w="12700">
              <a:miter lim="400000"/>
            </a:ln>
          </p:spPr>
          <p:txBody>
            <a:bodyPr lIns="121919" tIns="121919" rIns="121919" bIns="121919" anchor="ctr"/>
            <a:lstStyle/>
            <a:p>
              <a:pPr defTabSz="457148"/>
              <a:endParaRPr sz="11600">
                <a:solidFill>
                  <a:srgbClr val="77716C"/>
                </a:solidFill>
              </a:endParaRPr>
            </a:p>
          </p:txBody>
        </p:sp>
        <p:sp>
          <p:nvSpPr>
            <p:cNvPr id="7" name="任意多边形: 形状 6">
              <a:extLst>
                <a:ext uri="{FF2B5EF4-FFF2-40B4-BE49-F238E27FC236}">
                  <a16:creationId xmlns:a16="http://schemas.microsoft.com/office/drawing/2014/main" id="{D9072A50-2598-48C1-AF68-F88E923E570D}"/>
                </a:ext>
              </a:extLst>
            </p:cNvPr>
            <p:cNvSpPr/>
            <p:nvPr/>
          </p:nvSpPr>
          <p:spPr>
            <a:xfrm rot="18900000">
              <a:off x="6820029" y="2855971"/>
              <a:ext cx="1309121" cy="13091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lumMod val="20000"/>
                <a:lumOff val="80000"/>
              </a:schemeClr>
            </a:solidFill>
            <a:ln w="12700">
              <a:miter lim="400000"/>
            </a:ln>
          </p:spPr>
          <p:txBody>
            <a:bodyPr lIns="121919" tIns="121919" rIns="121919" bIns="121919" anchor="ctr"/>
            <a:lstStyle/>
            <a:p>
              <a:pPr defTabSz="457148"/>
              <a:endParaRPr sz="11600">
                <a:solidFill>
                  <a:srgbClr val="77716C"/>
                </a:solidFill>
              </a:endParaRPr>
            </a:p>
          </p:txBody>
        </p:sp>
        <p:sp>
          <p:nvSpPr>
            <p:cNvPr id="8" name="任意多边形: 形状 7">
              <a:extLst>
                <a:ext uri="{FF2B5EF4-FFF2-40B4-BE49-F238E27FC236}">
                  <a16:creationId xmlns:a16="http://schemas.microsoft.com/office/drawing/2014/main" id="{919F7E88-A468-4E76-B523-507D689F5D04}"/>
                </a:ext>
              </a:extLst>
            </p:cNvPr>
            <p:cNvSpPr/>
            <p:nvPr/>
          </p:nvSpPr>
          <p:spPr>
            <a:xfrm rot="18900000">
              <a:off x="6346320" y="2375014"/>
              <a:ext cx="923985" cy="9491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960" y="2851"/>
                    <a:pt x="4637" y="6730"/>
                    <a:pt x="4660" y="10784"/>
                  </a:cubicBezTo>
                  <a:cubicBezTo>
                    <a:pt x="4684" y="14829"/>
                    <a:pt x="3060" y="18718"/>
                    <a:pt x="144" y="21600"/>
                  </a:cubicBezTo>
                  <a:lnTo>
                    <a:pt x="21358" y="21288"/>
                  </a:lnTo>
                  <a:cubicBezTo>
                    <a:pt x="18644" y="18590"/>
                    <a:pt x="17078" y="14994"/>
                    <a:pt x="16974" y="11219"/>
                  </a:cubicBezTo>
                  <a:cubicBezTo>
                    <a:pt x="16858" y="7040"/>
                    <a:pt x="18534" y="3002"/>
                    <a:pt x="21600" y="75"/>
                  </a:cubicBezTo>
                  <a:lnTo>
                    <a:pt x="0" y="0"/>
                  </a:lnTo>
                  <a:close/>
                </a:path>
              </a:pathLst>
            </a:custGeom>
            <a:solidFill>
              <a:schemeClr val="tx2">
                <a:lumMod val="20000"/>
                <a:lumOff val="80000"/>
              </a:schemeClr>
            </a:solidFill>
            <a:ln w="12700">
              <a:miter lim="400000"/>
            </a:ln>
          </p:spPr>
          <p:txBody>
            <a:bodyPr lIns="121919" tIns="121919" rIns="121919" bIns="121919" anchor="ctr"/>
            <a:lstStyle/>
            <a:p>
              <a:pPr defTabSz="457148"/>
              <a:endParaRPr sz="11600">
                <a:solidFill>
                  <a:srgbClr val="77716C"/>
                </a:solidFill>
              </a:endParaRPr>
            </a:p>
          </p:txBody>
        </p:sp>
        <p:sp>
          <p:nvSpPr>
            <p:cNvPr id="9" name="任意多边形: 形状 8">
              <a:extLst>
                <a:ext uri="{FF2B5EF4-FFF2-40B4-BE49-F238E27FC236}">
                  <a16:creationId xmlns:a16="http://schemas.microsoft.com/office/drawing/2014/main" id="{95856295-B6E8-4C32-9678-076674471046}"/>
                </a:ext>
              </a:extLst>
            </p:cNvPr>
            <p:cNvSpPr/>
            <p:nvPr/>
          </p:nvSpPr>
          <p:spPr>
            <a:xfrm rot="18900000">
              <a:off x="5398431" y="2943435"/>
              <a:ext cx="1309121" cy="130912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21919" tIns="121919" rIns="121919" bIns="121919" anchor="ctr"/>
            <a:lstStyle/>
            <a:p>
              <a:pPr lvl="0" algn="l" defTabSz="457148">
                <a:defRPr sz="11600">
                  <a:solidFill>
                    <a:srgbClr val="77716C"/>
                  </a:solidFill>
                </a:defRPr>
              </a:pPr>
              <a:endParaRPr dirty="0"/>
            </a:p>
          </p:txBody>
        </p:sp>
        <p:sp>
          <p:nvSpPr>
            <p:cNvPr id="10" name="任意多边形: 形状 9">
              <a:extLst>
                <a:ext uri="{FF2B5EF4-FFF2-40B4-BE49-F238E27FC236}">
                  <a16:creationId xmlns:a16="http://schemas.microsoft.com/office/drawing/2014/main" id="{B5DED55F-A332-4981-BB93-BE1FBD914EB2}"/>
                </a:ext>
              </a:extLst>
            </p:cNvPr>
            <p:cNvSpPr/>
            <p:nvPr/>
          </p:nvSpPr>
          <p:spPr>
            <a:xfrm rot="18900000">
              <a:off x="6725848" y="4268668"/>
              <a:ext cx="1309121" cy="130912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21919" tIns="121919" rIns="121919" bIns="121919" anchor="ctr"/>
            <a:lstStyle/>
            <a:p>
              <a:pPr lvl="0" algn="l" defTabSz="457148">
                <a:defRPr sz="11600">
                  <a:solidFill>
                    <a:srgbClr val="77716C"/>
                  </a:solidFill>
                </a:defRPr>
              </a:pPr>
              <a:endParaRPr/>
            </a:p>
          </p:txBody>
        </p:sp>
        <p:sp>
          <p:nvSpPr>
            <p:cNvPr id="11" name="任意多边形: 形状 10">
              <a:extLst>
                <a:ext uri="{FF2B5EF4-FFF2-40B4-BE49-F238E27FC236}">
                  <a16:creationId xmlns:a16="http://schemas.microsoft.com/office/drawing/2014/main" id="{818AEA7C-AAAD-4043-AEC8-05FA69D171B9}"/>
                </a:ext>
              </a:extLst>
            </p:cNvPr>
            <p:cNvSpPr/>
            <p:nvPr/>
          </p:nvSpPr>
          <p:spPr>
            <a:xfrm rot="18900000">
              <a:off x="6252139" y="3787711"/>
              <a:ext cx="923984" cy="9491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960" y="2851"/>
                    <a:pt x="4637" y="6730"/>
                    <a:pt x="4660" y="10784"/>
                  </a:cubicBezTo>
                  <a:cubicBezTo>
                    <a:pt x="4684" y="14829"/>
                    <a:pt x="3060" y="18718"/>
                    <a:pt x="144" y="21600"/>
                  </a:cubicBezTo>
                  <a:lnTo>
                    <a:pt x="21358" y="21288"/>
                  </a:lnTo>
                  <a:cubicBezTo>
                    <a:pt x="18644" y="18590"/>
                    <a:pt x="17078" y="14994"/>
                    <a:pt x="16974" y="11219"/>
                  </a:cubicBezTo>
                  <a:cubicBezTo>
                    <a:pt x="16858" y="7040"/>
                    <a:pt x="18534" y="3002"/>
                    <a:pt x="21600" y="75"/>
                  </a:cubicBezTo>
                  <a:lnTo>
                    <a:pt x="0" y="0"/>
                  </a:lnTo>
                  <a:close/>
                </a:path>
              </a:pathLst>
            </a:custGeom>
            <a:solidFill>
              <a:schemeClr val="accent1"/>
            </a:solidFill>
            <a:ln w="12700">
              <a:miter lim="400000"/>
            </a:ln>
          </p:spPr>
          <p:txBody>
            <a:bodyPr lIns="121919" tIns="121919" rIns="121919" bIns="121919" anchor="ctr"/>
            <a:lstStyle/>
            <a:p>
              <a:pPr lvl="0" algn="l" defTabSz="457148">
                <a:defRPr sz="8400">
                  <a:solidFill>
                    <a:srgbClr val="070707"/>
                  </a:solidFill>
                </a:defRPr>
              </a:pPr>
              <a:endParaRPr/>
            </a:p>
          </p:txBody>
        </p:sp>
        <p:sp>
          <p:nvSpPr>
            <p:cNvPr id="12" name="任意多边形: 形状 11">
              <a:extLst>
                <a:ext uri="{FF2B5EF4-FFF2-40B4-BE49-F238E27FC236}">
                  <a16:creationId xmlns:a16="http://schemas.microsoft.com/office/drawing/2014/main" id="{C068204A-D2B4-42FF-9F02-0B05DF8A41E0}"/>
                </a:ext>
              </a:extLst>
            </p:cNvPr>
            <p:cNvSpPr/>
            <p:nvPr/>
          </p:nvSpPr>
          <p:spPr>
            <a:xfrm rot="18900000">
              <a:off x="3981854" y="3025173"/>
              <a:ext cx="1309121" cy="13091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lumMod val="20000"/>
                <a:lumOff val="80000"/>
              </a:schemeClr>
            </a:solidFill>
            <a:ln w="12700">
              <a:miter lim="400000"/>
            </a:ln>
          </p:spPr>
          <p:txBody>
            <a:bodyPr lIns="121919" tIns="121919" rIns="121919" bIns="121919" anchor="ctr"/>
            <a:lstStyle/>
            <a:p>
              <a:pPr lvl="0" algn="l" defTabSz="457148">
                <a:defRPr sz="11600">
                  <a:solidFill>
                    <a:srgbClr val="77716C"/>
                  </a:solidFill>
                </a:defRPr>
              </a:pPr>
              <a:endParaRPr/>
            </a:p>
          </p:txBody>
        </p:sp>
        <p:sp>
          <p:nvSpPr>
            <p:cNvPr id="13" name="任意多边形: 形状 12">
              <a:extLst>
                <a:ext uri="{FF2B5EF4-FFF2-40B4-BE49-F238E27FC236}">
                  <a16:creationId xmlns:a16="http://schemas.microsoft.com/office/drawing/2014/main" id="{45E176F9-DC9B-4284-80F8-EF34CD22B51D}"/>
                </a:ext>
              </a:extLst>
            </p:cNvPr>
            <p:cNvSpPr/>
            <p:nvPr/>
          </p:nvSpPr>
          <p:spPr>
            <a:xfrm rot="18900000">
              <a:off x="5309272" y="4350407"/>
              <a:ext cx="1309121" cy="13091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lumMod val="20000"/>
                <a:lumOff val="80000"/>
              </a:schemeClr>
            </a:solidFill>
            <a:ln w="12700">
              <a:miter lim="400000"/>
            </a:ln>
          </p:spPr>
          <p:txBody>
            <a:bodyPr lIns="121919" tIns="121919" rIns="121919" bIns="121919" anchor="ctr"/>
            <a:lstStyle/>
            <a:p>
              <a:pPr lvl="0" algn="l" defTabSz="457148">
                <a:defRPr sz="11600">
                  <a:solidFill>
                    <a:srgbClr val="77716C"/>
                  </a:solidFill>
                </a:defRPr>
              </a:pPr>
              <a:endParaRPr/>
            </a:p>
          </p:txBody>
        </p:sp>
        <p:sp>
          <p:nvSpPr>
            <p:cNvPr id="14" name="任意多边形: 形状 13">
              <a:extLst>
                <a:ext uri="{FF2B5EF4-FFF2-40B4-BE49-F238E27FC236}">
                  <a16:creationId xmlns:a16="http://schemas.microsoft.com/office/drawing/2014/main" id="{C8AF05FF-2103-4072-A115-8F3A84781588}"/>
                </a:ext>
              </a:extLst>
            </p:cNvPr>
            <p:cNvSpPr/>
            <p:nvPr/>
          </p:nvSpPr>
          <p:spPr>
            <a:xfrm rot="18900000">
              <a:off x="4835563" y="3869450"/>
              <a:ext cx="923984" cy="9491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960" y="2851"/>
                    <a:pt x="4637" y="6730"/>
                    <a:pt x="4660" y="10784"/>
                  </a:cubicBezTo>
                  <a:cubicBezTo>
                    <a:pt x="4684" y="14829"/>
                    <a:pt x="3060" y="18718"/>
                    <a:pt x="144" y="21600"/>
                  </a:cubicBezTo>
                  <a:lnTo>
                    <a:pt x="21358" y="21288"/>
                  </a:lnTo>
                  <a:cubicBezTo>
                    <a:pt x="18644" y="18590"/>
                    <a:pt x="17078" y="14994"/>
                    <a:pt x="16974" y="11219"/>
                  </a:cubicBezTo>
                  <a:cubicBezTo>
                    <a:pt x="16858" y="7040"/>
                    <a:pt x="18534" y="3002"/>
                    <a:pt x="21600" y="75"/>
                  </a:cubicBezTo>
                  <a:lnTo>
                    <a:pt x="0" y="0"/>
                  </a:lnTo>
                  <a:close/>
                </a:path>
              </a:pathLst>
            </a:custGeom>
            <a:solidFill>
              <a:schemeClr val="tx2">
                <a:lumMod val="20000"/>
                <a:lumOff val="80000"/>
              </a:schemeClr>
            </a:solidFill>
            <a:ln w="12700">
              <a:miter lim="400000"/>
            </a:ln>
          </p:spPr>
          <p:txBody>
            <a:bodyPr lIns="121919" tIns="121919" rIns="121919" bIns="121919" anchor="ctr"/>
            <a:lstStyle/>
            <a:p>
              <a:pPr lvl="0" algn="l" defTabSz="457148">
                <a:defRPr sz="8400">
                  <a:solidFill>
                    <a:srgbClr val="070707"/>
                  </a:solidFill>
                </a:defRPr>
              </a:pPr>
              <a:endParaRPr/>
            </a:p>
          </p:txBody>
        </p:sp>
        <p:sp>
          <p:nvSpPr>
            <p:cNvPr id="15" name="任意多边形: 形状 14">
              <a:extLst>
                <a:ext uri="{FF2B5EF4-FFF2-40B4-BE49-F238E27FC236}">
                  <a16:creationId xmlns:a16="http://schemas.microsoft.com/office/drawing/2014/main" id="{E7C4FCE5-FE33-4013-BC3F-C4708EAE5561}"/>
                </a:ext>
              </a:extLst>
            </p:cNvPr>
            <p:cNvSpPr/>
            <p:nvPr/>
          </p:nvSpPr>
          <p:spPr bwMode="auto">
            <a:xfrm>
              <a:off x="7222816" y="3261823"/>
              <a:ext cx="522451" cy="503142"/>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a:noFill/>
            </a:ln>
            <a:effectLst/>
          </p:spPr>
          <p:txBody>
            <a:bodyPr wrap="none"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a:p>
          </p:txBody>
        </p:sp>
        <p:sp>
          <p:nvSpPr>
            <p:cNvPr id="16" name="任意多边形: 形状 15">
              <a:extLst>
                <a:ext uri="{FF2B5EF4-FFF2-40B4-BE49-F238E27FC236}">
                  <a16:creationId xmlns:a16="http://schemas.microsoft.com/office/drawing/2014/main" id="{AC0C87CF-319D-4248-9F8D-33A45486B643}"/>
                </a:ext>
              </a:extLst>
            </p:cNvPr>
            <p:cNvSpPr/>
            <p:nvPr/>
          </p:nvSpPr>
          <p:spPr bwMode="auto">
            <a:xfrm>
              <a:off x="5910949" y="1961292"/>
              <a:ext cx="460986" cy="443948"/>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a:noFill/>
            </a:ln>
            <a:effectLst/>
          </p:spPr>
          <p:txBody>
            <a:bodyPr wrap="none"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a:p>
          </p:txBody>
        </p:sp>
        <p:sp>
          <p:nvSpPr>
            <p:cNvPr id="17" name="任意多边形: 形状 16">
              <a:extLst>
                <a:ext uri="{FF2B5EF4-FFF2-40B4-BE49-F238E27FC236}">
                  <a16:creationId xmlns:a16="http://schemas.microsoft.com/office/drawing/2014/main" id="{F4AB94D8-974A-46E9-B729-482302AD5533}"/>
                </a:ext>
              </a:extLst>
            </p:cNvPr>
            <p:cNvSpPr/>
            <p:nvPr/>
          </p:nvSpPr>
          <p:spPr bwMode="auto">
            <a:xfrm>
              <a:off x="5801914" y="4810580"/>
              <a:ext cx="371729" cy="35799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a:noFill/>
            </a:ln>
            <a:effectLst/>
          </p:spPr>
          <p:txBody>
            <a:bodyPr wrap="none"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a:p>
          </p:txBody>
        </p:sp>
        <p:sp>
          <p:nvSpPr>
            <p:cNvPr id="18" name="任意多边形: 形状 17">
              <a:extLst>
                <a:ext uri="{FF2B5EF4-FFF2-40B4-BE49-F238E27FC236}">
                  <a16:creationId xmlns:a16="http://schemas.microsoft.com/office/drawing/2014/main" id="{F9AE9732-63B9-44B6-A82B-E81BDE8E6B0A}"/>
                </a:ext>
              </a:extLst>
            </p:cNvPr>
            <p:cNvSpPr/>
            <p:nvPr/>
          </p:nvSpPr>
          <p:spPr bwMode="auto">
            <a:xfrm>
              <a:off x="4460041" y="3517822"/>
              <a:ext cx="394553" cy="37997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a:noFill/>
            </a:ln>
            <a:effectLst/>
          </p:spPr>
          <p:txBody>
            <a:bodyPr wrap="none"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a:p>
          </p:txBody>
        </p:sp>
        <p:sp>
          <p:nvSpPr>
            <p:cNvPr id="19" name="文本框 18">
              <a:extLst>
                <a:ext uri="{FF2B5EF4-FFF2-40B4-BE49-F238E27FC236}">
                  <a16:creationId xmlns:a16="http://schemas.microsoft.com/office/drawing/2014/main" id="{BCBD4FD5-5444-4CC9-9FAE-542DDCCA0B9C}"/>
                </a:ext>
              </a:extLst>
            </p:cNvPr>
            <p:cNvSpPr txBox="1"/>
            <p:nvPr/>
          </p:nvSpPr>
          <p:spPr bwMode="auto">
            <a:xfrm>
              <a:off x="5422991" y="3382074"/>
              <a:ext cx="1260000"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b="1" dirty="0">
                  <a:solidFill>
                    <a:schemeClr val="bg1"/>
                  </a:solidFill>
                </a:rPr>
                <a:t>开源建设</a:t>
              </a:r>
              <a:endParaRPr lang="en-US" altLang="zh-CN" sz="1800" b="1" dirty="0">
                <a:solidFill>
                  <a:schemeClr val="bg1"/>
                </a:solidFill>
              </a:endParaRPr>
            </a:p>
          </p:txBody>
        </p:sp>
        <p:sp>
          <p:nvSpPr>
            <p:cNvPr id="20" name="文本框 19">
              <a:extLst>
                <a:ext uri="{FF2B5EF4-FFF2-40B4-BE49-F238E27FC236}">
                  <a16:creationId xmlns:a16="http://schemas.microsoft.com/office/drawing/2014/main" id="{2B5553C0-3C55-4679-85A7-E21273589420}"/>
                </a:ext>
              </a:extLst>
            </p:cNvPr>
            <p:cNvSpPr txBox="1"/>
            <p:nvPr/>
          </p:nvSpPr>
          <p:spPr bwMode="auto">
            <a:xfrm>
              <a:off x="6750408" y="4723001"/>
              <a:ext cx="1260000"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b="1" dirty="0">
                  <a:solidFill>
                    <a:schemeClr val="bg1"/>
                  </a:solidFill>
                </a:rPr>
                <a:t>项目开发</a:t>
              </a:r>
              <a:endParaRPr lang="en-US" altLang="zh-CN" sz="1800" b="1" dirty="0">
                <a:solidFill>
                  <a:schemeClr val="bg1"/>
                </a:solidFill>
              </a:endParaRPr>
            </a:p>
          </p:txBody>
        </p:sp>
        <p:sp>
          <p:nvSpPr>
            <p:cNvPr id="21" name="矩形 20">
              <a:extLst>
                <a:ext uri="{FF2B5EF4-FFF2-40B4-BE49-F238E27FC236}">
                  <a16:creationId xmlns:a16="http://schemas.microsoft.com/office/drawing/2014/main" id="{66243175-47D2-4E19-AF7F-2ADB1A48BD91}"/>
                </a:ext>
              </a:extLst>
            </p:cNvPr>
            <p:cNvSpPr/>
            <p:nvPr/>
          </p:nvSpPr>
          <p:spPr bwMode="auto">
            <a:xfrm>
              <a:off x="673100" y="2848940"/>
              <a:ext cx="3074073"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100" dirty="0"/>
                <a:t>继续完成实现手册和用户手册的撰写。</a:t>
              </a:r>
              <a:endParaRPr lang="en-US" altLang="zh-CN" sz="1100" dirty="0"/>
            </a:p>
          </p:txBody>
        </p:sp>
        <p:sp>
          <p:nvSpPr>
            <p:cNvPr id="22" name="文本框 21">
              <a:extLst>
                <a:ext uri="{FF2B5EF4-FFF2-40B4-BE49-F238E27FC236}">
                  <a16:creationId xmlns:a16="http://schemas.microsoft.com/office/drawing/2014/main" id="{9ADC546D-CE83-45B5-BF21-012A2CC6A016}"/>
                </a:ext>
              </a:extLst>
            </p:cNvPr>
            <p:cNvSpPr txBox="1"/>
            <p:nvPr/>
          </p:nvSpPr>
          <p:spPr bwMode="auto">
            <a:xfrm>
              <a:off x="673100" y="2457382"/>
              <a:ext cx="3074073"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b="1" dirty="0"/>
                <a:t>文档撰写</a:t>
              </a:r>
              <a:endParaRPr lang="id-ID" altLang="zh-CN" b="1" dirty="0"/>
            </a:p>
          </p:txBody>
        </p:sp>
        <p:sp>
          <p:nvSpPr>
            <p:cNvPr id="23" name="矩形 22">
              <a:extLst>
                <a:ext uri="{FF2B5EF4-FFF2-40B4-BE49-F238E27FC236}">
                  <a16:creationId xmlns:a16="http://schemas.microsoft.com/office/drawing/2014/main" id="{082E9BA4-3342-4B26-B06F-70C98F0E187B}"/>
                </a:ext>
              </a:extLst>
            </p:cNvPr>
            <p:cNvSpPr/>
            <p:nvPr/>
          </p:nvSpPr>
          <p:spPr bwMode="auto">
            <a:xfrm>
              <a:off x="673100" y="5081307"/>
              <a:ext cx="4548383" cy="9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100" dirty="0"/>
                <a:t>邀请同学和老师来使用我们的项目并提出</a:t>
              </a:r>
              <a:r>
                <a:rPr lang="en-US" altLang="zh-CN" sz="1100" dirty="0"/>
                <a:t>issue</a:t>
              </a:r>
              <a:r>
                <a:rPr lang="zh-CN" altLang="en-US" sz="1100" dirty="0"/>
                <a:t>，也欢迎同学们提交</a:t>
              </a:r>
              <a:r>
                <a:rPr lang="en-US" altLang="zh-CN" sz="1100" dirty="0"/>
                <a:t>pr</a:t>
              </a:r>
              <a:r>
                <a:rPr lang="zh-CN" altLang="en-US" sz="1100" dirty="0"/>
                <a:t>。</a:t>
              </a:r>
              <a:endParaRPr lang="en-US" altLang="zh-CN" sz="1100" dirty="0"/>
            </a:p>
          </p:txBody>
        </p:sp>
        <p:sp>
          <p:nvSpPr>
            <p:cNvPr id="24" name="文本框 23">
              <a:extLst>
                <a:ext uri="{FF2B5EF4-FFF2-40B4-BE49-F238E27FC236}">
                  <a16:creationId xmlns:a16="http://schemas.microsoft.com/office/drawing/2014/main" id="{BBFA1B35-BF5F-4356-85C5-A96B02E3AAC9}"/>
                </a:ext>
              </a:extLst>
            </p:cNvPr>
            <p:cNvSpPr txBox="1"/>
            <p:nvPr/>
          </p:nvSpPr>
          <p:spPr bwMode="auto">
            <a:xfrm>
              <a:off x="673100" y="4689749"/>
              <a:ext cx="4548383"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b="1" dirty="0"/>
                <a:t>项目开源</a:t>
              </a:r>
              <a:endParaRPr lang="id-ID" altLang="zh-CN" b="1" dirty="0"/>
            </a:p>
          </p:txBody>
        </p:sp>
        <p:sp>
          <p:nvSpPr>
            <p:cNvPr id="25" name="矩形 24">
              <a:extLst>
                <a:ext uri="{FF2B5EF4-FFF2-40B4-BE49-F238E27FC236}">
                  <a16:creationId xmlns:a16="http://schemas.microsoft.com/office/drawing/2014/main" id="{FAEF5557-26C5-487F-A6D2-0C2A2BB36D74}"/>
                </a:ext>
              </a:extLst>
            </p:cNvPr>
            <p:cNvSpPr/>
            <p:nvPr/>
          </p:nvSpPr>
          <p:spPr bwMode="auto">
            <a:xfrm>
              <a:off x="6889521" y="1534490"/>
              <a:ext cx="4640929" cy="9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100" dirty="0"/>
                <a:t>按照现有的开发计划，我们会继续尝试爬取全部数据，并在此基础上实现六个方面的数据处理和对应前后端，</a:t>
              </a:r>
              <a:endParaRPr lang="en-US" altLang="zh-CN" sz="1100" dirty="0"/>
            </a:p>
          </p:txBody>
        </p:sp>
        <p:sp>
          <p:nvSpPr>
            <p:cNvPr id="26" name="文本框 25">
              <a:extLst>
                <a:ext uri="{FF2B5EF4-FFF2-40B4-BE49-F238E27FC236}">
                  <a16:creationId xmlns:a16="http://schemas.microsoft.com/office/drawing/2014/main" id="{88807557-09DC-46C1-9D34-73AFA131FF1C}"/>
                </a:ext>
              </a:extLst>
            </p:cNvPr>
            <p:cNvSpPr txBox="1"/>
            <p:nvPr/>
          </p:nvSpPr>
          <p:spPr bwMode="auto">
            <a:xfrm>
              <a:off x="6889521" y="1142932"/>
              <a:ext cx="4640929"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b="1" dirty="0"/>
                <a:t>现有开发计划</a:t>
              </a:r>
              <a:endParaRPr lang="id-ID" altLang="zh-CN" b="1" dirty="0"/>
            </a:p>
          </p:txBody>
        </p:sp>
        <p:sp>
          <p:nvSpPr>
            <p:cNvPr id="27" name="矩形 26">
              <a:extLst>
                <a:ext uri="{FF2B5EF4-FFF2-40B4-BE49-F238E27FC236}">
                  <a16:creationId xmlns:a16="http://schemas.microsoft.com/office/drawing/2014/main" id="{6F30B71A-5B53-46BD-ABDD-8E6508033F9B}"/>
                </a:ext>
              </a:extLst>
            </p:cNvPr>
            <p:cNvSpPr/>
            <p:nvPr/>
          </p:nvSpPr>
          <p:spPr bwMode="auto">
            <a:xfrm>
              <a:off x="8211917" y="3382074"/>
              <a:ext cx="3306983" cy="9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100" dirty="0"/>
                <a:t>对于用户和开发者提出的</a:t>
              </a:r>
              <a:r>
                <a:rPr lang="en-US" altLang="zh-CN" sz="1100" dirty="0"/>
                <a:t>issues</a:t>
              </a:r>
              <a:r>
                <a:rPr lang="zh-CN" altLang="en-US" sz="1100" dirty="0"/>
                <a:t>我们也会定期整理，并将其中有价值的建议纳入我们的开发计划。</a:t>
              </a:r>
              <a:endParaRPr lang="en-US" altLang="zh-CN" sz="1100" dirty="0"/>
            </a:p>
          </p:txBody>
        </p:sp>
        <p:sp>
          <p:nvSpPr>
            <p:cNvPr id="28" name="文本框 27">
              <a:extLst>
                <a:ext uri="{FF2B5EF4-FFF2-40B4-BE49-F238E27FC236}">
                  <a16:creationId xmlns:a16="http://schemas.microsoft.com/office/drawing/2014/main" id="{76AE9615-9BD6-4A30-AB4F-241847B21684}"/>
                </a:ext>
              </a:extLst>
            </p:cNvPr>
            <p:cNvSpPr txBox="1"/>
            <p:nvPr/>
          </p:nvSpPr>
          <p:spPr bwMode="auto">
            <a:xfrm>
              <a:off x="8211917" y="2990516"/>
              <a:ext cx="3306983"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b="1" dirty="0"/>
                <a:t>收集</a:t>
              </a:r>
              <a:r>
                <a:rPr lang="en-US" altLang="zh-CN" b="1" dirty="0"/>
                <a:t>issues</a:t>
              </a:r>
              <a:endParaRPr lang="id-ID" altLang="zh-CN" b="1" dirty="0"/>
            </a:p>
          </p:txBody>
        </p:sp>
      </p:grpSp>
    </p:spTree>
    <p:extLst>
      <p:ext uri="{BB962C8B-B14F-4D97-AF65-F5344CB8AC3E}">
        <p14:creationId xmlns:p14="http://schemas.microsoft.com/office/powerpoint/2010/main" val="1381224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normAutofit/>
          </a:bodyPr>
          <a:lstStyle/>
          <a:p>
            <a:r>
              <a:rPr lang="zh-CN" altLang="en-US" sz="8000" dirty="0"/>
              <a:t>感谢聆听</a:t>
            </a:r>
            <a:br>
              <a:rPr lang="en-US" altLang="zh-CN" sz="3600" dirty="0"/>
            </a:br>
            <a:endParaRPr lang="zh-CN" altLang="en-US" sz="3600" dirty="0"/>
          </a:p>
        </p:txBody>
      </p:sp>
    </p:spTree>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C5EC499-58B2-4E37-98E0-AA543FB2D47F}"/>
              </a:ext>
            </a:extLst>
          </p:cNvPr>
          <p:cNvGrpSpPr/>
          <p:nvPr/>
        </p:nvGrpSpPr>
        <p:grpSpPr>
          <a:xfrm>
            <a:off x="648038" y="1442249"/>
            <a:ext cx="4763886" cy="4162913"/>
            <a:chOff x="875420" y="1268760"/>
            <a:chExt cx="4763886" cy="4162913"/>
          </a:xfrm>
        </p:grpSpPr>
        <p:sp>
          <p:nvSpPr>
            <p:cNvPr id="20" name="直角三角形 19">
              <a:extLst>
                <a:ext uri="{FF2B5EF4-FFF2-40B4-BE49-F238E27FC236}">
                  <a16:creationId xmlns:a16="http://schemas.microsoft.com/office/drawing/2014/main" id="{F1427B4D-3D0B-4642-B934-B5001D603A24}"/>
                </a:ext>
              </a:extLst>
            </p:cNvPr>
            <p:cNvSpPr/>
            <p:nvPr/>
          </p:nvSpPr>
          <p:spPr bwMode="auto">
            <a:xfrm rot="610268">
              <a:off x="4451562" y="3522109"/>
              <a:ext cx="1187744" cy="1497020"/>
            </a:xfrm>
            <a:prstGeom prst="rtTriangle">
              <a:avLst/>
            </a:prstGeom>
            <a:solidFill>
              <a:schemeClr val="accent2">
                <a:lumMod val="40000"/>
                <a:lumOff val="60000"/>
              </a:schemeClr>
            </a:solidFill>
            <a:ln w="19050">
              <a:noFill/>
              <a:round/>
              <a:headEnd/>
              <a:tailEnd/>
            </a:ln>
          </p:spPr>
          <p:txBody>
            <a:bodyPr anchor="ctr"/>
            <a:lstStyle/>
            <a:p>
              <a:pPr algn="ctr"/>
              <a:endParaRPr/>
            </a:p>
          </p:txBody>
        </p:sp>
        <p:sp>
          <p:nvSpPr>
            <p:cNvPr id="21" name="等腰三角形 20">
              <a:extLst>
                <a:ext uri="{FF2B5EF4-FFF2-40B4-BE49-F238E27FC236}">
                  <a16:creationId xmlns:a16="http://schemas.microsoft.com/office/drawing/2014/main" id="{F60833C4-9875-41F1-8AAB-BC6B38D5640D}"/>
                </a:ext>
              </a:extLst>
            </p:cNvPr>
            <p:cNvSpPr/>
            <p:nvPr/>
          </p:nvSpPr>
          <p:spPr bwMode="auto">
            <a:xfrm rot="16200000">
              <a:off x="1999734" y="890718"/>
              <a:ext cx="1296144" cy="2052228"/>
            </a:xfrm>
            <a:prstGeom prst="triangle">
              <a:avLst/>
            </a:prstGeom>
            <a:solidFill>
              <a:schemeClr val="accent2">
                <a:lumMod val="40000"/>
                <a:lumOff val="60000"/>
              </a:schemeClr>
            </a:solidFill>
            <a:ln w="19050">
              <a:noFill/>
              <a:round/>
              <a:headEnd/>
              <a:tailEnd/>
            </a:ln>
          </p:spPr>
          <p:txBody>
            <a:bodyPr anchor="ctr"/>
            <a:lstStyle/>
            <a:p>
              <a:pPr algn="ctr"/>
              <a:endParaRPr/>
            </a:p>
          </p:txBody>
        </p:sp>
        <p:sp>
          <p:nvSpPr>
            <p:cNvPr id="22" name="任意多边形: 形状 21">
              <a:extLst>
                <a:ext uri="{FF2B5EF4-FFF2-40B4-BE49-F238E27FC236}">
                  <a16:creationId xmlns:a16="http://schemas.microsoft.com/office/drawing/2014/main" id="{BA62E38B-B2DA-432F-BD43-F76FB5FCF762}"/>
                </a:ext>
              </a:extLst>
            </p:cNvPr>
            <p:cNvSpPr/>
            <p:nvPr/>
          </p:nvSpPr>
          <p:spPr bwMode="auto">
            <a:xfrm rot="3712223">
              <a:off x="1083375" y="1157220"/>
              <a:ext cx="4066498" cy="4482407"/>
            </a:xfrm>
            <a:custGeom>
              <a:avLst/>
              <a:gdLst>
                <a:gd name="connsiteX0" fmla="*/ 0 w 4066498"/>
                <a:gd name="connsiteY0" fmla="*/ 2863075 h 4482407"/>
                <a:gd name="connsiteX1" fmla="*/ 1937533 w 4066498"/>
                <a:gd name="connsiteY1" fmla="*/ 0 h 4482407"/>
                <a:gd name="connsiteX2" fmla="*/ 4066498 w 4066498"/>
                <a:gd name="connsiteY2" fmla="*/ 1138176 h 4482407"/>
                <a:gd name="connsiteX3" fmla="*/ 3028971 w 4066498"/>
                <a:gd name="connsiteY3" fmla="*/ 4482407 h 4482407"/>
                <a:gd name="connsiteX4" fmla="*/ 0 w 4066498"/>
                <a:gd name="connsiteY4" fmla="*/ 2863075 h 4482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6498" h="4482407">
                  <a:moveTo>
                    <a:pt x="0" y="2863075"/>
                  </a:moveTo>
                  <a:lnTo>
                    <a:pt x="1937533" y="0"/>
                  </a:lnTo>
                  <a:lnTo>
                    <a:pt x="4066498" y="1138176"/>
                  </a:lnTo>
                  <a:lnTo>
                    <a:pt x="3028971" y="4482407"/>
                  </a:lnTo>
                  <a:lnTo>
                    <a:pt x="0" y="2863075"/>
                  </a:lnTo>
                  <a:close/>
                </a:path>
              </a:pathLst>
            </a:custGeom>
            <a:solidFill>
              <a:schemeClr val="accent2"/>
            </a:solidFill>
            <a:ln w="19050">
              <a:noFill/>
              <a:round/>
              <a:headEnd/>
              <a:tailEnd/>
            </a:ln>
          </p:spPr>
          <p:txBody>
            <a:bodyPr anchor="ctr"/>
            <a:lstStyle/>
            <a:p>
              <a:pPr algn="ctr"/>
              <a:endParaRPr/>
            </a:p>
          </p:txBody>
        </p:sp>
      </p:grpSp>
      <p:sp>
        <p:nvSpPr>
          <p:cNvPr id="4" name="矩形 3">
            <a:extLst>
              <a:ext uri="{FF2B5EF4-FFF2-40B4-BE49-F238E27FC236}">
                <a16:creationId xmlns:a16="http://schemas.microsoft.com/office/drawing/2014/main" id="{5CB2E154-880B-4352-AA1E-D4268FA23DD3}"/>
              </a:ext>
            </a:extLst>
          </p:cNvPr>
          <p:cNvSpPr/>
          <p:nvPr/>
        </p:nvSpPr>
        <p:spPr>
          <a:xfrm>
            <a:off x="2304222" y="2528900"/>
            <a:ext cx="1384995" cy="1930463"/>
          </a:xfrm>
          <a:prstGeom prst="rect">
            <a:avLst/>
          </a:prstGeom>
        </p:spPr>
        <p:txBody>
          <a:bodyPr vert="eaVert" wrap="square">
            <a:normAutofit fontScale="47500" lnSpcReduction="20000"/>
          </a:bodyPr>
          <a:lstStyle/>
          <a:p>
            <a:pPr algn="r"/>
            <a:r>
              <a:rPr lang="zh-CN" altLang="en-US" sz="6000" b="1" dirty="0">
                <a:solidFill>
                  <a:schemeClr val="bg1"/>
                </a:solidFill>
              </a:rPr>
              <a:t>目录</a:t>
            </a:r>
            <a:br>
              <a:rPr lang="zh-CN" altLang="en-US" sz="6000" b="1" dirty="0">
                <a:solidFill>
                  <a:schemeClr val="bg1"/>
                </a:solidFill>
              </a:rPr>
            </a:br>
            <a:r>
              <a:rPr lang="en-US" altLang="zh-CN" sz="6000" b="1" dirty="0">
                <a:solidFill>
                  <a:schemeClr val="bg1"/>
                </a:solidFill>
              </a:rPr>
              <a:t>CONTENT</a:t>
            </a:r>
          </a:p>
        </p:txBody>
      </p:sp>
      <p:sp>
        <p:nvSpPr>
          <p:cNvPr id="5" name="菱形 4">
            <a:extLst>
              <a:ext uri="{FF2B5EF4-FFF2-40B4-BE49-F238E27FC236}">
                <a16:creationId xmlns:a16="http://schemas.microsoft.com/office/drawing/2014/main" id="{47E46F41-3F75-47C7-BFC1-A3C256EC33E0}"/>
              </a:ext>
            </a:extLst>
          </p:cNvPr>
          <p:cNvSpPr/>
          <p:nvPr/>
        </p:nvSpPr>
        <p:spPr>
          <a:xfrm>
            <a:off x="6236451" y="5047466"/>
            <a:ext cx="624349" cy="624349"/>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latin typeface="Impact" panose="020B0806030902050204" pitchFamily="34" charset="0"/>
              </a:rPr>
              <a:t>05</a:t>
            </a:r>
          </a:p>
        </p:txBody>
      </p:sp>
      <p:sp>
        <p:nvSpPr>
          <p:cNvPr id="6" name="菱形 5">
            <a:extLst>
              <a:ext uri="{FF2B5EF4-FFF2-40B4-BE49-F238E27FC236}">
                <a16:creationId xmlns:a16="http://schemas.microsoft.com/office/drawing/2014/main" id="{B6070CDC-FAE6-4BC2-8C93-1E44F8518C34}"/>
              </a:ext>
            </a:extLst>
          </p:cNvPr>
          <p:cNvSpPr/>
          <p:nvPr/>
        </p:nvSpPr>
        <p:spPr>
          <a:xfrm>
            <a:off x="6241890" y="4168890"/>
            <a:ext cx="624349" cy="62434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latin typeface="Impact" panose="020B0806030902050204" pitchFamily="34" charset="0"/>
              </a:rPr>
              <a:t>04</a:t>
            </a:r>
          </a:p>
        </p:txBody>
      </p:sp>
      <p:sp>
        <p:nvSpPr>
          <p:cNvPr id="7" name="菱形 6">
            <a:extLst>
              <a:ext uri="{FF2B5EF4-FFF2-40B4-BE49-F238E27FC236}">
                <a16:creationId xmlns:a16="http://schemas.microsoft.com/office/drawing/2014/main" id="{75D52102-20DD-4FBA-91D2-616C0CD1DF7B}"/>
              </a:ext>
            </a:extLst>
          </p:cNvPr>
          <p:cNvSpPr/>
          <p:nvPr/>
        </p:nvSpPr>
        <p:spPr>
          <a:xfrm>
            <a:off x="6241890" y="3290314"/>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latin typeface="Impact" panose="020B0806030902050204" pitchFamily="34" charset="0"/>
              </a:rPr>
              <a:t>03</a:t>
            </a:r>
          </a:p>
        </p:txBody>
      </p:sp>
      <p:sp>
        <p:nvSpPr>
          <p:cNvPr id="8" name="菱形 7">
            <a:extLst>
              <a:ext uri="{FF2B5EF4-FFF2-40B4-BE49-F238E27FC236}">
                <a16:creationId xmlns:a16="http://schemas.microsoft.com/office/drawing/2014/main" id="{4F86C34A-0E21-42FB-8F4E-20801BA37B5B}"/>
              </a:ext>
            </a:extLst>
          </p:cNvPr>
          <p:cNvSpPr/>
          <p:nvPr/>
        </p:nvSpPr>
        <p:spPr>
          <a:xfrm>
            <a:off x="6241890" y="2411738"/>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latin typeface="Impact" panose="020B0806030902050204" pitchFamily="34" charset="0"/>
              </a:rPr>
              <a:t>02</a:t>
            </a:r>
          </a:p>
        </p:txBody>
      </p:sp>
      <p:sp>
        <p:nvSpPr>
          <p:cNvPr id="9" name="菱形 8">
            <a:extLst>
              <a:ext uri="{FF2B5EF4-FFF2-40B4-BE49-F238E27FC236}">
                <a16:creationId xmlns:a16="http://schemas.microsoft.com/office/drawing/2014/main" id="{2A809297-80EE-4AA7-897C-19E8B729EE00}"/>
              </a:ext>
            </a:extLst>
          </p:cNvPr>
          <p:cNvSpPr/>
          <p:nvPr/>
        </p:nvSpPr>
        <p:spPr>
          <a:xfrm>
            <a:off x="6241892" y="1533162"/>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latin typeface="Impact" panose="020B0806030902050204" pitchFamily="34" charset="0"/>
              </a:rPr>
              <a:t>01</a:t>
            </a:r>
          </a:p>
        </p:txBody>
      </p:sp>
      <p:sp>
        <p:nvSpPr>
          <p:cNvPr id="11" name="文本框 10">
            <a:extLst>
              <a:ext uri="{FF2B5EF4-FFF2-40B4-BE49-F238E27FC236}">
                <a16:creationId xmlns:a16="http://schemas.microsoft.com/office/drawing/2014/main" id="{964A720C-A1E3-4822-8BA4-B6D845A30AB3}"/>
              </a:ext>
            </a:extLst>
          </p:cNvPr>
          <p:cNvSpPr txBox="1"/>
          <p:nvPr/>
        </p:nvSpPr>
        <p:spPr bwMode="auto">
          <a:xfrm>
            <a:off x="6972051" y="1633376"/>
            <a:ext cx="3610267" cy="42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b="1" dirty="0"/>
              <a:t>项目背景简介</a:t>
            </a:r>
            <a:endParaRPr lang="en-US" altLang="zh-CN" b="1" dirty="0"/>
          </a:p>
        </p:txBody>
      </p:sp>
      <p:sp>
        <p:nvSpPr>
          <p:cNvPr id="13" name="文本框 12">
            <a:extLst>
              <a:ext uri="{FF2B5EF4-FFF2-40B4-BE49-F238E27FC236}">
                <a16:creationId xmlns:a16="http://schemas.microsoft.com/office/drawing/2014/main" id="{017473D2-3C4C-4719-9F58-9770326840AB}"/>
              </a:ext>
            </a:extLst>
          </p:cNvPr>
          <p:cNvSpPr txBox="1"/>
          <p:nvPr/>
        </p:nvSpPr>
        <p:spPr bwMode="auto">
          <a:xfrm>
            <a:off x="6972049" y="2489449"/>
            <a:ext cx="3610267" cy="42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b="1" dirty="0"/>
              <a:t>技术研发进展</a:t>
            </a:r>
            <a:endParaRPr lang="en-US" altLang="zh-CN" b="1" dirty="0"/>
          </a:p>
        </p:txBody>
      </p:sp>
      <p:sp>
        <p:nvSpPr>
          <p:cNvPr id="15" name="文本框 14">
            <a:extLst>
              <a:ext uri="{FF2B5EF4-FFF2-40B4-BE49-F238E27FC236}">
                <a16:creationId xmlns:a16="http://schemas.microsoft.com/office/drawing/2014/main" id="{40ECE818-0B9D-41C2-AB3A-C3F2B9ABA8F2}"/>
              </a:ext>
            </a:extLst>
          </p:cNvPr>
          <p:cNvSpPr txBox="1"/>
          <p:nvPr/>
        </p:nvSpPr>
        <p:spPr bwMode="auto">
          <a:xfrm>
            <a:off x="6972050" y="3345523"/>
            <a:ext cx="3610267" cy="42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b="1" dirty="0"/>
              <a:t>开源社区建设</a:t>
            </a:r>
            <a:endParaRPr lang="en-US" altLang="zh-CN" b="1" dirty="0"/>
          </a:p>
        </p:txBody>
      </p:sp>
      <p:sp>
        <p:nvSpPr>
          <p:cNvPr id="17" name="文本框 16">
            <a:extLst>
              <a:ext uri="{FF2B5EF4-FFF2-40B4-BE49-F238E27FC236}">
                <a16:creationId xmlns:a16="http://schemas.microsoft.com/office/drawing/2014/main" id="{23523604-C174-4465-B6DA-0F352AD0947F}"/>
              </a:ext>
            </a:extLst>
          </p:cNvPr>
          <p:cNvSpPr txBox="1"/>
          <p:nvPr/>
        </p:nvSpPr>
        <p:spPr bwMode="auto">
          <a:xfrm>
            <a:off x="6972049" y="4232148"/>
            <a:ext cx="3610267" cy="42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b="1" dirty="0"/>
              <a:t>主要问题总结</a:t>
            </a:r>
            <a:endParaRPr lang="en-US" altLang="zh-CN" b="1" dirty="0"/>
          </a:p>
        </p:txBody>
      </p:sp>
      <p:sp>
        <p:nvSpPr>
          <p:cNvPr id="19" name="文本框 18">
            <a:extLst>
              <a:ext uri="{FF2B5EF4-FFF2-40B4-BE49-F238E27FC236}">
                <a16:creationId xmlns:a16="http://schemas.microsoft.com/office/drawing/2014/main" id="{F82FD350-49CC-4834-A5F5-8F29FA4E02D2}"/>
              </a:ext>
            </a:extLst>
          </p:cNvPr>
          <p:cNvSpPr txBox="1"/>
          <p:nvPr/>
        </p:nvSpPr>
        <p:spPr bwMode="auto">
          <a:xfrm>
            <a:off x="6972049" y="5147680"/>
            <a:ext cx="3610267" cy="42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b="1" dirty="0"/>
              <a:t>后续工作计划</a:t>
            </a:r>
            <a:endParaRPr lang="en-US" altLang="zh-CN" b="1" dirty="0"/>
          </a:p>
        </p:txBody>
      </p:sp>
    </p:spTree>
    <p:extLst>
      <p:ext uri="{BB962C8B-B14F-4D97-AF65-F5344CB8AC3E}">
        <p14:creationId xmlns:p14="http://schemas.microsoft.com/office/powerpoint/2010/main" val="190108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项目背景简介</a:t>
            </a:r>
          </a:p>
        </p:txBody>
      </p:sp>
      <p:sp>
        <p:nvSpPr>
          <p:cNvPr id="6" name="文本占位符 5"/>
          <p:cNvSpPr>
            <a:spLocks noGrp="1"/>
          </p:cNvSpPr>
          <p:nvPr>
            <p:ph type="body" idx="1"/>
          </p:nvPr>
        </p:nvSpPr>
        <p:spPr>
          <a:xfrm>
            <a:off x="3187785" y="3683908"/>
            <a:ext cx="1679779" cy="352384"/>
          </a:xfrm>
        </p:spPr>
        <p:txBody>
          <a:bodyPr/>
          <a:lstStyle/>
          <a:p>
            <a:r>
              <a:rPr lang="zh-CN" altLang="en-US" dirty="0"/>
              <a:t>背景介绍 需求分析</a:t>
            </a:r>
            <a:endParaRPr lang="en-US" altLang="zh-CN"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1766951" y="330180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9154C-A310-46F2-B715-128913335799}"/>
              </a:ext>
            </a:extLst>
          </p:cNvPr>
          <p:cNvSpPr>
            <a:spLocks noGrp="1"/>
          </p:cNvSpPr>
          <p:nvPr>
            <p:ph type="title"/>
          </p:nvPr>
        </p:nvSpPr>
        <p:spPr/>
        <p:txBody>
          <a:bodyPr/>
          <a:lstStyle/>
          <a:p>
            <a:r>
              <a:rPr lang="zh-CN" altLang="en-US" dirty="0"/>
              <a:t>项目背景简介</a:t>
            </a:r>
          </a:p>
        </p:txBody>
      </p:sp>
      <p:sp>
        <p:nvSpPr>
          <p:cNvPr id="4" name="灯片编号占位符 3">
            <a:extLst>
              <a:ext uri="{FF2B5EF4-FFF2-40B4-BE49-F238E27FC236}">
                <a16:creationId xmlns:a16="http://schemas.microsoft.com/office/drawing/2014/main" id="{07D6FFE4-F650-4B79-B926-0807053DA8C2}"/>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23" name="矩形 23">
            <a:extLst>
              <a:ext uri="{FF2B5EF4-FFF2-40B4-BE49-F238E27FC236}">
                <a16:creationId xmlns:a16="http://schemas.microsoft.com/office/drawing/2014/main" id="{676CEB1B-8A7F-1756-0655-D3C5099CEFB7}"/>
              </a:ext>
            </a:extLst>
          </p:cNvPr>
          <p:cNvSpPr>
            <a:spLocks noChangeArrowheads="1"/>
          </p:cNvSpPr>
          <p:nvPr/>
        </p:nvSpPr>
        <p:spPr bwMode="auto">
          <a:xfrm>
            <a:off x="1594517" y="5310561"/>
            <a:ext cx="9002966" cy="128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现代软件开发越来越多地依赖于开源软件，开源第三方库的层层复用使得下游软件开发者无法清楚知悉上游软件依赖情况。不透明的软件上游依赖会导致不可控的软件供应链风险，因此需要对软件供应链进行分析。</a:t>
            </a:r>
            <a:endParaRPr lang="en-US" altLang="zh-CN" sz="1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TextBox 15">
            <a:extLst>
              <a:ext uri="{FF2B5EF4-FFF2-40B4-BE49-F238E27FC236}">
                <a16:creationId xmlns:a16="http://schemas.microsoft.com/office/drawing/2014/main" id="{9FB507D3-B6D4-254A-5D00-0D468E6B1DA1}"/>
              </a:ext>
            </a:extLst>
          </p:cNvPr>
          <p:cNvSpPr>
            <a:spLocks noChangeArrowheads="1"/>
          </p:cNvSpPr>
          <p:nvPr/>
        </p:nvSpPr>
        <p:spPr bwMode="auto">
          <a:xfrm>
            <a:off x="988650" y="1214002"/>
            <a:ext cx="2041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背景介绍</a:t>
            </a:r>
            <a:endParaRPr lang="zh-CN" altLang="en-US" sz="1200" dirty="0">
              <a:latin typeface="Arial" panose="020B0604020202020204" pitchFamily="34" charset="0"/>
            </a:endParaRPr>
          </a:p>
        </p:txBody>
      </p:sp>
      <p:sp>
        <p:nvSpPr>
          <p:cNvPr id="26" name="矩形 26">
            <a:extLst>
              <a:ext uri="{FF2B5EF4-FFF2-40B4-BE49-F238E27FC236}">
                <a16:creationId xmlns:a16="http://schemas.microsoft.com/office/drawing/2014/main" id="{2A0C21F6-412A-8D94-DD67-8AF40BF984E9}"/>
              </a:ext>
            </a:extLst>
          </p:cNvPr>
          <p:cNvSpPr>
            <a:spLocks noChangeArrowheads="1"/>
          </p:cNvSpPr>
          <p:nvPr/>
        </p:nvSpPr>
        <p:spPr bwMode="auto">
          <a:xfrm>
            <a:off x="803564" y="1318488"/>
            <a:ext cx="83846" cy="305377"/>
          </a:xfrm>
          <a:prstGeom prst="rect">
            <a:avLst/>
          </a:prstGeom>
          <a:solidFill>
            <a:srgbClr val="1F4E7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pic>
        <p:nvPicPr>
          <p:cNvPr id="1026" name="Picture 2">
            <a:extLst>
              <a:ext uri="{FF2B5EF4-FFF2-40B4-BE49-F238E27FC236}">
                <a16:creationId xmlns:a16="http://schemas.microsoft.com/office/drawing/2014/main" id="{1564DF6D-051D-C176-DFB1-AAE976590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076" y="1623865"/>
            <a:ext cx="8115847" cy="3148648"/>
          </a:xfrm>
          <a:prstGeom prst="rect">
            <a:avLst/>
          </a:prstGeom>
          <a:noFill/>
          <a:extLst>
            <a:ext uri="{909E8E84-426E-40DD-AFC4-6F175D3DCCD1}">
              <a14:hiddenFill xmlns:a14="http://schemas.microsoft.com/office/drawing/2010/main">
                <a:solidFill>
                  <a:srgbClr val="FFFFFF"/>
                </a:solidFill>
              </a14:hiddenFill>
            </a:ext>
          </a:extLst>
        </p:spPr>
      </p:pic>
      <p:sp>
        <p:nvSpPr>
          <p:cNvPr id="27" name="文本框 26">
            <a:extLst>
              <a:ext uri="{FF2B5EF4-FFF2-40B4-BE49-F238E27FC236}">
                <a16:creationId xmlns:a16="http://schemas.microsoft.com/office/drawing/2014/main" id="{26F22779-9165-9027-A1C3-5995D2982C81}"/>
              </a:ext>
            </a:extLst>
          </p:cNvPr>
          <p:cNvSpPr txBox="1"/>
          <p:nvPr/>
        </p:nvSpPr>
        <p:spPr>
          <a:xfrm>
            <a:off x="4003125" y="4903037"/>
            <a:ext cx="4184159" cy="276999"/>
          </a:xfrm>
          <a:prstGeom prst="rect">
            <a:avLst/>
          </a:prstGeom>
          <a:noFill/>
        </p:spPr>
        <p:txBody>
          <a:bodyPr wrap="none" rtlCol="0">
            <a:spAutoFit/>
          </a:bodyPr>
          <a:lstStyle/>
          <a:p>
            <a:r>
              <a:rPr lang="zh-CN" altLang="en-US" sz="1200" dirty="0">
                <a:solidFill>
                  <a:schemeClr val="bg1">
                    <a:lumMod val="50000"/>
                  </a:schemeClr>
                </a:solidFill>
              </a:rPr>
              <a:t>不同语言生态最受欢迎的前</a:t>
            </a:r>
            <a:r>
              <a:rPr lang="en-US" altLang="zh-CN" sz="1200" dirty="0">
                <a:solidFill>
                  <a:schemeClr val="bg1">
                    <a:lumMod val="50000"/>
                  </a:schemeClr>
                </a:solidFill>
              </a:rPr>
              <a:t>10%</a:t>
            </a:r>
            <a:r>
              <a:rPr lang="zh-CN" altLang="en-US" sz="1200" dirty="0">
                <a:solidFill>
                  <a:schemeClr val="bg1">
                    <a:lumMod val="50000"/>
                  </a:schemeClr>
                </a:solidFill>
              </a:rPr>
              <a:t>的项目中有安全漏洞的比例</a:t>
            </a:r>
          </a:p>
        </p:txBody>
      </p:sp>
    </p:spTree>
    <p:extLst>
      <p:ext uri="{BB962C8B-B14F-4D97-AF65-F5344CB8AC3E}">
        <p14:creationId xmlns:p14="http://schemas.microsoft.com/office/powerpoint/2010/main" val="105174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9154C-A310-46F2-B715-128913335799}"/>
              </a:ext>
            </a:extLst>
          </p:cNvPr>
          <p:cNvSpPr>
            <a:spLocks noGrp="1"/>
          </p:cNvSpPr>
          <p:nvPr>
            <p:ph type="title"/>
          </p:nvPr>
        </p:nvSpPr>
        <p:spPr/>
        <p:txBody>
          <a:bodyPr/>
          <a:lstStyle/>
          <a:p>
            <a:r>
              <a:rPr lang="zh-CN" altLang="en-US" dirty="0"/>
              <a:t>项目背景简介</a:t>
            </a:r>
          </a:p>
        </p:txBody>
      </p:sp>
      <p:sp>
        <p:nvSpPr>
          <p:cNvPr id="4" name="灯片编号占位符 3">
            <a:extLst>
              <a:ext uri="{FF2B5EF4-FFF2-40B4-BE49-F238E27FC236}">
                <a16:creationId xmlns:a16="http://schemas.microsoft.com/office/drawing/2014/main" id="{07D6FFE4-F650-4B79-B926-0807053DA8C2}"/>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23" name="矩形 23">
            <a:extLst>
              <a:ext uri="{FF2B5EF4-FFF2-40B4-BE49-F238E27FC236}">
                <a16:creationId xmlns:a16="http://schemas.microsoft.com/office/drawing/2014/main" id="{676CEB1B-8A7F-1756-0655-D3C5099CEFB7}"/>
              </a:ext>
            </a:extLst>
          </p:cNvPr>
          <p:cNvSpPr>
            <a:spLocks noChangeArrowheads="1"/>
          </p:cNvSpPr>
          <p:nvPr/>
        </p:nvSpPr>
        <p:spPr bwMode="auto">
          <a:xfrm>
            <a:off x="1409790" y="2119576"/>
            <a:ext cx="9002966" cy="129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algn="l" rtl="0" eaLnBrk="1" latinLnBrk="0" hangingPunct="1">
              <a:lnSpc>
                <a:spcPct val="150000"/>
              </a:lnSpc>
              <a:spcBef>
                <a:spcPts val="0"/>
              </a:spcBef>
              <a:spcAft>
                <a:spcPts val="0"/>
              </a:spcAft>
              <a:buNone/>
            </a:pP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NPM</a:t>
            </a:r>
            <a:r>
              <a:rPr lang="zh-CN" altLang="zh-CN" sz="1800" kern="1200" dirty="0">
                <a:solidFill>
                  <a:srgbClr val="000000"/>
                </a:solidFill>
                <a:effectLst/>
                <a:latin typeface="微软雅黑" panose="020B0503020204020204" pitchFamily="34" charset="-122"/>
                <a:ea typeface="微软雅黑" panose="020B0503020204020204" pitchFamily="34" charset="-122"/>
                <a:cs typeface="+mn-cs"/>
              </a:rPr>
              <a:t>的全称是</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Node Package Manager</a:t>
            </a:r>
            <a:r>
              <a:rPr lang="zh-CN" altLang="zh-CN" sz="1800" kern="1200" dirty="0">
                <a:solidFill>
                  <a:srgbClr val="000000"/>
                </a:solidFill>
                <a:effectLst/>
                <a:latin typeface="微软雅黑" panose="020B0503020204020204" pitchFamily="34" charset="-122"/>
                <a:ea typeface="微软雅黑" panose="020B0503020204020204" pitchFamily="34" charset="-122"/>
                <a:cs typeface="+mn-cs"/>
              </a:rPr>
              <a:t>，是一个</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NodeJS</a:t>
            </a:r>
            <a:r>
              <a:rPr lang="zh-CN" altLang="zh-CN" sz="1800" kern="1200" dirty="0">
                <a:solidFill>
                  <a:srgbClr val="000000"/>
                </a:solidFill>
                <a:effectLst/>
                <a:latin typeface="微软雅黑" panose="020B0503020204020204" pitchFamily="34" charset="-122"/>
                <a:ea typeface="微软雅黑" panose="020B0503020204020204" pitchFamily="34" charset="-122"/>
                <a:cs typeface="+mn-cs"/>
              </a:rPr>
              <a:t>包管理和分发工具，已经成为了非官方的发布</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Node</a:t>
            </a:r>
            <a:r>
              <a:rPr lang="zh-CN" altLang="zh-CN" sz="1800" kern="1200" dirty="0">
                <a:solidFill>
                  <a:srgbClr val="000000"/>
                </a:solidFill>
                <a:effectLst/>
                <a:latin typeface="微软雅黑" panose="020B0503020204020204" pitchFamily="34" charset="-122"/>
                <a:ea typeface="微软雅黑" panose="020B0503020204020204" pitchFamily="34" charset="-122"/>
                <a:cs typeface="+mn-cs"/>
              </a:rPr>
              <a:t>模块（包）的标准，截止</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2022</a:t>
            </a:r>
            <a:r>
              <a:rPr lang="zh-CN" altLang="zh-CN" sz="1800" kern="1200" dirty="0">
                <a:solidFill>
                  <a:srgbClr val="000000"/>
                </a:solidFill>
                <a:effectLst/>
                <a:latin typeface="微软雅黑" panose="020B0503020204020204" pitchFamily="34" charset="-122"/>
                <a:ea typeface="微软雅黑" panose="020B0503020204020204" pitchFamily="34" charset="-122"/>
                <a:cs typeface="+mn-cs"/>
              </a:rPr>
              <a:t>年</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11</a:t>
            </a:r>
            <a:r>
              <a:rPr lang="zh-CN" altLang="zh-CN" sz="1800" kern="1200" dirty="0">
                <a:solidFill>
                  <a:srgbClr val="000000"/>
                </a:solidFill>
                <a:effectLst/>
                <a:latin typeface="微软雅黑" panose="020B0503020204020204" pitchFamily="34" charset="-122"/>
                <a:ea typeface="微软雅黑" panose="020B0503020204020204" pitchFamily="34" charset="-122"/>
                <a:cs typeface="+mn-cs"/>
              </a:rPr>
              <a:t>月</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13</a:t>
            </a:r>
            <a:r>
              <a:rPr lang="zh-CN" altLang="zh-CN" sz="1800" kern="1200" dirty="0">
                <a:solidFill>
                  <a:srgbClr val="000000"/>
                </a:solidFill>
                <a:effectLst/>
                <a:latin typeface="微软雅黑" panose="020B0503020204020204" pitchFamily="34" charset="-122"/>
                <a:ea typeface="微软雅黑" panose="020B0503020204020204" pitchFamily="34" charset="-122"/>
                <a:cs typeface="+mn-cs"/>
              </a:rPr>
              <a:t>日，</a:t>
            </a:r>
            <a:r>
              <a:rPr lang="en-US" altLang="zh-CN" sz="1800" kern="1200" dirty="0" err="1">
                <a:solidFill>
                  <a:srgbClr val="000000"/>
                </a:solidFill>
                <a:effectLst/>
                <a:latin typeface="微软雅黑" panose="020B0503020204020204" pitchFamily="34" charset="-122"/>
                <a:ea typeface="微软雅黑" panose="020B0503020204020204" pitchFamily="34" charset="-122"/>
                <a:cs typeface="+mn-cs"/>
              </a:rPr>
              <a:t>npm</a:t>
            </a:r>
            <a:r>
              <a:rPr lang="zh-CN" altLang="zh-CN" sz="1800" kern="1200" dirty="0">
                <a:solidFill>
                  <a:srgbClr val="000000"/>
                </a:solidFill>
                <a:effectLst/>
                <a:latin typeface="微软雅黑" panose="020B0503020204020204" pitchFamily="34" charset="-122"/>
                <a:ea typeface="微软雅黑" panose="020B0503020204020204" pitchFamily="34" charset="-122"/>
                <a:cs typeface="+mn-cs"/>
              </a:rPr>
              <a:t>共管理了超过</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200</a:t>
            </a:r>
            <a:r>
              <a:rPr lang="zh-CN" altLang="zh-CN" sz="1800" kern="1200" dirty="0">
                <a:solidFill>
                  <a:srgbClr val="000000"/>
                </a:solidFill>
                <a:effectLst/>
                <a:latin typeface="微软雅黑" panose="020B0503020204020204" pitchFamily="34" charset="-122"/>
                <a:ea typeface="微软雅黑" panose="020B0503020204020204" pitchFamily="34" charset="-122"/>
                <a:cs typeface="+mn-cs"/>
              </a:rPr>
              <a:t>万个包。</a:t>
            </a:r>
            <a:endParaRPr lang="zh-CN" altLang="zh-CN" sz="1200" dirty="0">
              <a:effectLst/>
            </a:endParaRPr>
          </a:p>
        </p:txBody>
      </p:sp>
      <p:sp>
        <p:nvSpPr>
          <p:cNvPr id="24" name="TextBox 15">
            <a:extLst>
              <a:ext uri="{FF2B5EF4-FFF2-40B4-BE49-F238E27FC236}">
                <a16:creationId xmlns:a16="http://schemas.microsoft.com/office/drawing/2014/main" id="{9FB507D3-B6D4-254A-5D00-0D468E6B1DA1}"/>
              </a:ext>
            </a:extLst>
          </p:cNvPr>
          <p:cNvSpPr>
            <a:spLocks noChangeArrowheads="1"/>
          </p:cNvSpPr>
          <p:nvPr/>
        </p:nvSpPr>
        <p:spPr bwMode="auto">
          <a:xfrm>
            <a:off x="988650" y="1214002"/>
            <a:ext cx="2041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背景介绍</a:t>
            </a:r>
            <a:endParaRPr lang="zh-CN" altLang="en-US" sz="1200" dirty="0">
              <a:latin typeface="Arial" panose="020B0604020202020204" pitchFamily="34" charset="0"/>
            </a:endParaRPr>
          </a:p>
        </p:txBody>
      </p:sp>
      <p:sp>
        <p:nvSpPr>
          <p:cNvPr id="26" name="矩形 26">
            <a:extLst>
              <a:ext uri="{FF2B5EF4-FFF2-40B4-BE49-F238E27FC236}">
                <a16:creationId xmlns:a16="http://schemas.microsoft.com/office/drawing/2014/main" id="{2A0C21F6-412A-8D94-DD67-8AF40BF984E9}"/>
              </a:ext>
            </a:extLst>
          </p:cNvPr>
          <p:cNvSpPr>
            <a:spLocks noChangeArrowheads="1"/>
          </p:cNvSpPr>
          <p:nvPr/>
        </p:nvSpPr>
        <p:spPr bwMode="auto">
          <a:xfrm>
            <a:off x="803564" y="1318488"/>
            <a:ext cx="83846" cy="305377"/>
          </a:xfrm>
          <a:prstGeom prst="rect">
            <a:avLst/>
          </a:prstGeom>
          <a:solidFill>
            <a:srgbClr val="1F4E7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 name="文本框 4">
            <a:extLst>
              <a:ext uri="{FF2B5EF4-FFF2-40B4-BE49-F238E27FC236}">
                <a16:creationId xmlns:a16="http://schemas.microsoft.com/office/drawing/2014/main" id="{8E6BB45C-1047-AB97-A274-6F26C070114B}"/>
              </a:ext>
            </a:extLst>
          </p:cNvPr>
          <p:cNvSpPr txBox="1"/>
          <p:nvPr/>
        </p:nvSpPr>
        <p:spPr>
          <a:xfrm>
            <a:off x="1409790" y="3507356"/>
            <a:ext cx="9002966" cy="2535951"/>
          </a:xfrm>
          <a:prstGeom prst="rect">
            <a:avLst/>
          </a:prstGeom>
          <a:noFill/>
        </p:spPr>
        <p:txBody>
          <a:bodyPr wrap="square">
            <a:spAutoFit/>
          </a:bodyPr>
          <a:lstStyle/>
          <a:p>
            <a:pPr>
              <a:lnSpc>
                <a:spcPct val="150000"/>
              </a:lnSpc>
              <a:spcBef>
                <a:spcPts val="0"/>
              </a:spcBef>
              <a:spcAft>
                <a:spcPts val="0"/>
              </a:spcAft>
            </a:pPr>
            <a:r>
              <a:rPr lang="zh-CN" altLang="en-US" sz="1800" dirty="0">
                <a:solidFill>
                  <a:srgbClr val="494949"/>
                </a:solidFill>
                <a:effectLst/>
              </a:rPr>
              <a:t>论文</a:t>
            </a:r>
            <a:r>
              <a:rPr lang="en-US" altLang="zh-CN" sz="1800" dirty="0">
                <a:solidFill>
                  <a:srgbClr val="70B1E7"/>
                </a:solidFill>
                <a:effectLst/>
                <a:hlinkClick r:id="rId2"/>
              </a:rPr>
              <a:t>What are Weak Links in the </a:t>
            </a:r>
            <a:r>
              <a:rPr lang="en-US" altLang="zh-CN" sz="1800" dirty="0" err="1">
                <a:solidFill>
                  <a:srgbClr val="70B1E7"/>
                </a:solidFill>
                <a:effectLst/>
                <a:hlinkClick r:id="rId2"/>
              </a:rPr>
              <a:t>npm</a:t>
            </a:r>
            <a:r>
              <a:rPr lang="en-US" altLang="zh-CN" sz="1800" dirty="0">
                <a:solidFill>
                  <a:srgbClr val="70B1E7"/>
                </a:solidFill>
                <a:effectLst/>
                <a:hlinkClick r:id="rId2"/>
              </a:rPr>
              <a:t> Supply Chain?</a:t>
            </a:r>
            <a:r>
              <a:rPr lang="zh-CN" altLang="en-US" sz="1800" dirty="0">
                <a:solidFill>
                  <a:srgbClr val="494949"/>
                </a:solidFill>
                <a:effectLst/>
              </a:rPr>
              <a:t>中对</a:t>
            </a:r>
            <a:r>
              <a:rPr lang="en-US" altLang="zh-CN" sz="1800" dirty="0" err="1">
                <a:solidFill>
                  <a:srgbClr val="494949"/>
                </a:solidFill>
                <a:effectLst/>
              </a:rPr>
              <a:t>npm</a:t>
            </a:r>
            <a:r>
              <a:rPr lang="zh-CN" altLang="en-US" sz="1800" dirty="0">
                <a:solidFill>
                  <a:srgbClr val="494949"/>
                </a:solidFill>
                <a:effectLst/>
              </a:rPr>
              <a:t>供应链的安全风险做了比较详细的分析，但是其中仍然有些不足，比如作者分析的后三种风险并没有得到从业者的认可，而作者通过调研得到的从业者的观点却没有得到深入分析，另外论文所使用的数据也有些过时了。</a:t>
            </a:r>
          </a:p>
          <a:p>
            <a:pPr>
              <a:lnSpc>
                <a:spcPct val="150000"/>
              </a:lnSpc>
              <a:spcBef>
                <a:spcPts val="0"/>
              </a:spcBef>
              <a:spcAft>
                <a:spcPts val="0"/>
              </a:spcAft>
            </a:pPr>
            <a:r>
              <a:rPr lang="zh-CN" altLang="en-US" sz="1800" dirty="0">
                <a:solidFill>
                  <a:srgbClr val="494949"/>
                </a:solidFill>
                <a:effectLst/>
              </a:rPr>
              <a:t>因此本项目希望在此篇论文的基础上，结合自己的调研和讨论，从六个方面分析</a:t>
            </a:r>
            <a:r>
              <a:rPr lang="en-US" altLang="zh-CN" sz="1800" dirty="0" err="1">
                <a:solidFill>
                  <a:srgbClr val="494949"/>
                </a:solidFill>
                <a:effectLst/>
              </a:rPr>
              <a:t>npm</a:t>
            </a:r>
            <a:r>
              <a:rPr lang="zh-CN" altLang="en-US" sz="1800" dirty="0">
                <a:solidFill>
                  <a:srgbClr val="494949"/>
                </a:solidFill>
                <a:effectLst/>
              </a:rPr>
              <a:t>供应链的安全风险。</a:t>
            </a:r>
          </a:p>
        </p:txBody>
      </p:sp>
    </p:spTree>
    <p:extLst>
      <p:ext uri="{BB962C8B-B14F-4D97-AF65-F5344CB8AC3E}">
        <p14:creationId xmlns:p14="http://schemas.microsoft.com/office/powerpoint/2010/main" val="2452990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9154C-A310-46F2-B715-128913335799}"/>
              </a:ext>
            </a:extLst>
          </p:cNvPr>
          <p:cNvSpPr>
            <a:spLocks noGrp="1"/>
          </p:cNvSpPr>
          <p:nvPr>
            <p:ph type="title"/>
          </p:nvPr>
        </p:nvSpPr>
        <p:spPr/>
        <p:txBody>
          <a:bodyPr/>
          <a:lstStyle/>
          <a:p>
            <a:r>
              <a:rPr lang="zh-CN" altLang="en-US" dirty="0"/>
              <a:t>项目背景简介</a:t>
            </a:r>
          </a:p>
        </p:txBody>
      </p:sp>
      <p:sp>
        <p:nvSpPr>
          <p:cNvPr id="4" name="灯片编号占位符 3">
            <a:extLst>
              <a:ext uri="{FF2B5EF4-FFF2-40B4-BE49-F238E27FC236}">
                <a16:creationId xmlns:a16="http://schemas.microsoft.com/office/drawing/2014/main" id="{07D6FFE4-F650-4B79-B926-0807053DA8C2}"/>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24" name="TextBox 15">
            <a:extLst>
              <a:ext uri="{FF2B5EF4-FFF2-40B4-BE49-F238E27FC236}">
                <a16:creationId xmlns:a16="http://schemas.microsoft.com/office/drawing/2014/main" id="{9FB507D3-B6D4-254A-5D00-0D468E6B1DA1}"/>
              </a:ext>
            </a:extLst>
          </p:cNvPr>
          <p:cNvSpPr>
            <a:spLocks noChangeArrowheads="1"/>
          </p:cNvSpPr>
          <p:nvPr/>
        </p:nvSpPr>
        <p:spPr bwMode="auto">
          <a:xfrm>
            <a:off x="988650" y="1214002"/>
            <a:ext cx="2041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需求分析</a:t>
            </a:r>
            <a:endParaRPr lang="zh-CN" altLang="en-US" sz="1200" dirty="0">
              <a:latin typeface="Arial" panose="020B0604020202020204" pitchFamily="34" charset="0"/>
            </a:endParaRPr>
          </a:p>
        </p:txBody>
      </p:sp>
      <p:sp>
        <p:nvSpPr>
          <p:cNvPr id="26" name="矩形 26">
            <a:extLst>
              <a:ext uri="{FF2B5EF4-FFF2-40B4-BE49-F238E27FC236}">
                <a16:creationId xmlns:a16="http://schemas.microsoft.com/office/drawing/2014/main" id="{2A0C21F6-412A-8D94-DD67-8AF40BF984E9}"/>
              </a:ext>
            </a:extLst>
          </p:cNvPr>
          <p:cNvSpPr>
            <a:spLocks noChangeArrowheads="1"/>
          </p:cNvSpPr>
          <p:nvPr/>
        </p:nvSpPr>
        <p:spPr bwMode="auto">
          <a:xfrm>
            <a:off x="803564" y="1318488"/>
            <a:ext cx="83846" cy="305377"/>
          </a:xfrm>
          <a:prstGeom prst="rect">
            <a:avLst/>
          </a:prstGeom>
          <a:solidFill>
            <a:srgbClr val="1F4E7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11" name="组合 10">
            <a:extLst>
              <a:ext uri="{FF2B5EF4-FFF2-40B4-BE49-F238E27FC236}">
                <a16:creationId xmlns:a16="http://schemas.microsoft.com/office/drawing/2014/main" id="{708A0CBC-3C90-2332-47FA-090BA7EDE9A3}"/>
              </a:ext>
            </a:extLst>
          </p:cNvPr>
          <p:cNvGrpSpPr/>
          <p:nvPr/>
        </p:nvGrpSpPr>
        <p:grpSpPr>
          <a:xfrm>
            <a:off x="1432497" y="1959363"/>
            <a:ext cx="3453438" cy="1037540"/>
            <a:chOff x="1700351" y="1913654"/>
            <a:chExt cx="3453438" cy="1037540"/>
          </a:xfrm>
        </p:grpSpPr>
        <p:sp>
          <p:nvSpPr>
            <p:cNvPr id="6" name="任意多边形: 形状 5">
              <a:extLst>
                <a:ext uri="{FF2B5EF4-FFF2-40B4-BE49-F238E27FC236}">
                  <a16:creationId xmlns:a16="http://schemas.microsoft.com/office/drawing/2014/main" id="{0EC688BC-5650-AD0A-598B-21C3D203D1DA}"/>
                </a:ext>
              </a:extLst>
            </p:cNvPr>
            <p:cNvSpPr/>
            <p:nvPr/>
          </p:nvSpPr>
          <p:spPr bwMode="auto">
            <a:xfrm>
              <a:off x="1700351" y="1913654"/>
              <a:ext cx="935086" cy="1037540"/>
            </a:xfrm>
            <a:custGeom>
              <a:avLst/>
              <a:gdLst>
                <a:gd name="T0" fmla="*/ 668 w 1369"/>
                <a:gd name="T1" fmla="*/ 0 h 1519"/>
                <a:gd name="T2" fmla="*/ 702 w 1369"/>
                <a:gd name="T3" fmla="*/ 0 h 1519"/>
                <a:gd name="T4" fmla="*/ 736 w 1369"/>
                <a:gd name="T5" fmla="*/ 7 h 1519"/>
                <a:gd name="T6" fmla="*/ 768 w 1369"/>
                <a:gd name="T7" fmla="*/ 21 h 1519"/>
                <a:gd name="T8" fmla="*/ 1284 w 1369"/>
                <a:gd name="T9" fmla="*/ 318 h 1519"/>
                <a:gd name="T10" fmla="*/ 1313 w 1369"/>
                <a:gd name="T11" fmla="*/ 339 h 1519"/>
                <a:gd name="T12" fmla="*/ 1337 w 1369"/>
                <a:gd name="T13" fmla="*/ 364 h 1519"/>
                <a:gd name="T14" fmla="*/ 1354 w 1369"/>
                <a:gd name="T15" fmla="*/ 395 h 1519"/>
                <a:gd name="T16" fmla="*/ 1364 w 1369"/>
                <a:gd name="T17" fmla="*/ 429 h 1519"/>
                <a:gd name="T18" fmla="*/ 1369 w 1369"/>
                <a:gd name="T19" fmla="*/ 465 h 1519"/>
                <a:gd name="T20" fmla="*/ 1369 w 1369"/>
                <a:gd name="T21" fmla="*/ 1054 h 1519"/>
                <a:gd name="T22" fmla="*/ 1364 w 1369"/>
                <a:gd name="T23" fmla="*/ 1090 h 1519"/>
                <a:gd name="T24" fmla="*/ 1354 w 1369"/>
                <a:gd name="T25" fmla="*/ 1124 h 1519"/>
                <a:gd name="T26" fmla="*/ 1337 w 1369"/>
                <a:gd name="T27" fmla="*/ 1154 h 1519"/>
                <a:gd name="T28" fmla="*/ 1313 w 1369"/>
                <a:gd name="T29" fmla="*/ 1181 h 1519"/>
                <a:gd name="T30" fmla="*/ 1284 w 1369"/>
                <a:gd name="T31" fmla="*/ 1201 h 1519"/>
                <a:gd name="T32" fmla="*/ 768 w 1369"/>
                <a:gd name="T33" fmla="*/ 1497 h 1519"/>
                <a:gd name="T34" fmla="*/ 736 w 1369"/>
                <a:gd name="T35" fmla="*/ 1512 h 1519"/>
                <a:gd name="T36" fmla="*/ 702 w 1369"/>
                <a:gd name="T37" fmla="*/ 1519 h 1519"/>
                <a:gd name="T38" fmla="*/ 668 w 1369"/>
                <a:gd name="T39" fmla="*/ 1519 h 1519"/>
                <a:gd name="T40" fmla="*/ 632 w 1369"/>
                <a:gd name="T41" fmla="*/ 1512 h 1519"/>
                <a:gd name="T42" fmla="*/ 599 w 1369"/>
                <a:gd name="T43" fmla="*/ 1497 h 1519"/>
                <a:gd name="T44" fmla="*/ 85 w 1369"/>
                <a:gd name="T45" fmla="*/ 1201 h 1519"/>
                <a:gd name="T46" fmla="*/ 56 w 1369"/>
                <a:gd name="T47" fmla="*/ 1181 h 1519"/>
                <a:gd name="T48" fmla="*/ 32 w 1369"/>
                <a:gd name="T49" fmla="*/ 1154 h 1519"/>
                <a:gd name="T50" fmla="*/ 15 w 1369"/>
                <a:gd name="T51" fmla="*/ 1124 h 1519"/>
                <a:gd name="T52" fmla="*/ 3 w 1369"/>
                <a:gd name="T53" fmla="*/ 1090 h 1519"/>
                <a:gd name="T54" fmla="*/ 0 w 1369"/>
                <a:gd name="T55" fmla="*/ 1054 h 1519"/>
                <a:gd name="T56" fmla="*/ 0 w 1369"/>
                <a:gd name="T57" fmla="*/ 465 h 1519"/>
                <a:gd name="T58" fmla="*/ 3 w 1369"/>
                <a:gd name="T59" fmla="*/ 429 h 1519"/>
                <a:gd name="T60" fmla="*/ 15 w 1369"/>
                <a:gd name="T61" fmla="*/ 395 h 1519"/>
                <a:gd name="T62" fmla="*/ 32 w 1369"/>
                <a:gd name="T63" fmla="*/ 364 h 1519"/>
                <a:gd name="T64" fmla="*/ 56 w 1369"/>
                <a:gd name="T65" fmla="*/ 339 h 1519"/>
                <a:gd name="T66" fmla="*/ 85 w 1369"/>
                <a:gd name="T67" fmla="*/ 318 h 1519"/>
                <a:gd name="T68" fmla="*/ 599 w 1369"/>
                <a:gd name="T69" fmla="*/ 21 h 1519"/>
                <a:gd name="T70" fmla="*/ 632 w 1369"/>
                <a:gd name="T71" fmla="*/ 7 h 1519"/>
                <a:gd name="T72" fmla="*/ 668 w 1369"/>
                <a:gd name="T73" fmla="*/ 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9" h="1519">
                  <a:moveTo>
                    <a:pt x="668" y="0"/>
                  </a:moveTo>
                  <a:lnTo>
                    <a:pt x="702" y="0"/>
                  </a:lnTo>
                  <a:lnTo>
                    <a:pt x="736" y="7"/>
                  </a:lnTo>
                  <a:lnTo>
                    <a:pt x="768" y="21"/>
                  </a:lnTo>
                  <a:lnTo>
                    <a:pt x="1284" y="318"/>
                  </a:lnTo>
                  <a:lnTo>
                    <a:pt x="1313" y="339"/>
                  </a:lnTo>
                  <a:lnTo>
                    <a:pt x="1337" y="364"/>
                  </a:lnTo>
                  <a:lnTo>
                    <a:pt x="1354" y="395"/>
                  </a:lnTo>
                  <a:lnTo>
                    <a:pt x="1364" y="429"/>
                  </a:lnTo>
                  <a:lnTo>
                    <a:pt x="1369" y="465"/>
                  </a:lnTo>
                  <a:lnTo>
                    <a:pt x="1369" y="1054"/>
                  </a:lnTo>
                  <a:lnTo>
                    <a:pt x="1364" y="1090"/>
                  </a:lnTo>
                  <a:lnTo>
                    <a:pt x="1354" y="1124"/>
                  </a:lnTo>
                  <a:lnTo>
                    <a:pt x="1337" y="1154"/>
                  </a:lnTo>
                  <a:lnTo>
                    <a:pt x="1313" y="1181"/>
                  </a:lnTo>
                  <a:lnTo>
                    <a:pt x="1284" y="1201"/>
                  </a:lnTo>
                  <a:lnTo>
                    <a:pt x="768" y="1497"/>
                  </a:lnTo>
                  <a:lnTo>
                    <a:pt x="736" y="1512"/>
                  </a:lnTo>
                  <a:lnTo>
                    <a:pt x="702" y="1519"/>
                  </a:lnTo>
                  <a:lnTo>
                    <a:pt x="668" y="1519"/>
                  </a:lnTo>
                  <a:lnTo>
                    <a:pt x="632" y="1512"/>
                  </a:lnTo>
                  <a:lnTo>
                    <a:pt x="599" y="1497"/>
                  </a:lnTo>
                  <a:lnTo>
                    <a:pt x="85" y="1201"/>
                  </a:lnTo>
                  <a:lnTo>
                    <a:pt x="56" y="1181"/>
                  </a:lnTo>
                  <a:lnTo>
                    <a:pt x="32" y="1154"/>
                  </a:lnTo>
                  <a:lnTo>
                    <a:pt x="15" y="1124"/>
                  </a:lnTo>
                  <a:lnTo>
                    <a:pt x="3" y="1090"/>
                  </a:lnTo>
                  <a:lnTo>
                    <a:pt x="0" y="1054"/>
                  </a:lnTo>
                  <a:lnTo>
                    <a:pt x="0" y="465"/>
                  </a:lnTo>
                  <a:lnTo>
                    <a:pt x="3" y="429"/>
                  </a:lnTo>
                  <a:lnTo>
                    <a:pt x="15" y="395"/>
                  </a:lnTo>
                  <a:lnTo>
                    <a:pt x="32" y="364"/>
                  </a:lnTo>
                  <a:lnTo>
                    <a:pt x="56" y="339"/>
                  </a:lnTo>
                  <a:lnTo>
                    <a:pt x="85" y="318"/>
                  </a:lnTo>
                  <a:lnTo>
                    <a:pt x="599" y="21"/>
                  </a:lnTo>
                  <a:lnTo>
                    <a:pt x="632" y="7"/>
                  </a:lnTo>
                  <a:lnTo>
                    <a:pt x="668" y="0"/>
                  </a:lnTo>
                  <a:close/>
                </a:path>
              </a:pathLst>
            </a:custGeom>
            <a:solidFill>
              <a:schemeClr val="bg1"/>
            </a:solidFill>
            <a:ln w="3175">
              <a:solidFill>
                <a:schemeClr val="bg1">
                  <a:lumMod val="75000"/>
                </a:schemeClr>
              </a:solidFill>
              <a:prstDash val="solid"/>
              <a:round/>
              <a:headEnd/>
              <a:tailEnd/>
            </a:ln>
          </p:spPr>
          <p:txBody>
            <a:bodyPr vert="horz" wrap="square" lIns="91440" tIns="45720" rIns="91440" bIns="45720" numCol="1" anchor="ctr" anchorCtr="0" compatLnSpc="1">
              <a:prstTxWarp prst="textNoShape">
                <a:avLst/>
              </a:prstTxWarp>
              <a:normAutofit/>
            </a:bodyPr>
            <a:lstStyle/>
            <a:p>
              <a:pPr algn="ctr"/>
              <a:endParaRPr lang="ru-RU" sz="1600" i="1" u="sng" dirty="0">
                <a:solidFill>
                  <a:schemeClr val="accent1"/>
                </a:solidFill>
              </a:endParaRPr>
            </a:p>
          </p:txBody>
        </p:sp>
        <p:pic>
          <p:nvPicPr>
            <p:cNvPr id="9" name="图形 8" descr="邮箱">
              <a:extLst>
                <a:ext uri="{FF2B5EF4-FFF2-40B4-BE49-F238E27FC236}">
                  <a16:creationId xmlns:a16="http://schemas.microsoft.com/office/drawing/2014/main" id="{E2D9058C-A7A0-53AF-1C01-D514EA3368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170" y="2130700"/>
              <a:ext cx="603448" cy="603448"/>
            </a:xfrm>
            <a:prstGeom prst="rect">
              <a:avLst/>
            </a:prstGeom>
          </p:spPr>
        </p:pic>
        <p:sp>
          <p:nvSpPr>
            <p:cNvPr id="10" name="文本框 9">
              <a:extLst>
                <a:ext uri="{FF2B5EF4-FFF2-40B4-BE49-F238E27FC236}">
                  <a16:creationId xmlns:a16="http://schemas.microsoft.com/office/drawing/2014/main" id="{8658776A-541F-108F-3102-118D0E55E990}"/>
                </a:ext>
              </a:extLst>
            </p:cNvPr>
            <p:cNvSpPr txBox="1"/>
            <p:nvPr/>
          </p:nvSpPr>
          <p:spPr>
            <a:xfrm>
              <a:off x="2891631" y="2247758"/>
              <a:ext cx="2262158" cy="369332"/>
            </a:xfrm>
            <a:prstGeom prst="rect">
              <a:avLst/>
            </a:prstGeom>
            <a:noFill/>
          </p:spPr>
          <p:txBody>
            <a:bodyPr wrap="none" rtlCol="0">
              <a:spAutoFit/>
            </a:bodyPr>
            <a:lstStyle/>
            <a:p>
              <a:r>
                <a:rPr lang="zh-CN" altLang="en-US" dirty="0"/>
                <a:t>维护者邮箱域名过期</a:t>
              </a:r>
            </a:p>
          </p:txBody>
        </p:sp>
      </p:grpSp>
      <p:grpSp>
        <p:nvGrpSpPr>
          <p:cNvPr id="12" name="组合 11">
            <a:extLst>
              <a:ext uri="{FF2B5EF4-FFF2-40B4-BE49-F238E27FC236}">
                <a16:creationId xmlns:a16="http://schemas.microsoft.com/office/drawing/2014/main" id="{6A33E9C2-B362-8FAF-1E3B-CACA4E31AB6F}"/>
              </a:ext>
            </a:extLst>
          </p:cNvPr>
          <p:cNvGrpSpPr/>
          <p:nvPr/>
        </p:nvGrpSpPr>
        <p:grpSpPr>
          <a:xfrm>
            <a:off x="1432497" y="3249080"/>
            <a:ext cx="3453438" cy="1037540"/>
            <a:chOff x="1700351" y="1913654"/>
            <a:chExt cx="3453438" cy="1037540"/>
          </a:xfrm>
        </p:grpSpPr>
        <p:sp>
          <p:nvSpPr>
            <p:cNvPr id="13" name="任意多边形: 形状 12">
              <a:extLst>
                <a:ext uri="{FF2B5EF4-FFF2-40B4-BE49-F238E27FC236}">
                  <a16:creationId xmlns:a16="http://schemas.microsoft.com/office/drawing/2014/main" id="{3A5E2484-9ED6-5117-4BDE-A6E1371F2329}"/>
                </a:ext>
              </a:extLst>
            </p:cNvPr>
            <p:cNvSpPr/>
            <p:nvPr/>
          </p:nvSpPr>
          <p:spPr bwMode="auto">
            <a:xfrm>
              <a:off x="1700351" y="1913654"/>
              <a:ext cx="935086" cy="1037540"/>
            </a:xfrm>
            <a:custGeom>
              <a:avLst/>
              <a:gdLst>
                <a:gd name="T0" fmla="*/ 668 w 1369"/>
                <a:gd name="T1" fmla="*/ 0 h 1519"/>
                <a:gd name="T2" fmla="*/ 702 w 1369"/>
                <a:gd name="T3" fmla="*/ 0 h 1519"/>
                <a:gd name="T4" fmla="*/ 736 w 1369"/>
                <a:gd name="T5" fmla="*/ 7 h 1519"/>
                <a:gd name="T6" fmla="*/ 768 w 1369"/>
                <a:gd name="T7" fmla="*/ 21 h 1519"/>
                <a:gd name="T8" fmla="*/ 1284 w 1369"/>
                <a:gd name="T9" fmla="*/ 318 h 1519"/>
                <a:gd name="T10" fmla="*/ 1313 w 1369"/>
                <a:gd name="T11" fmla="*/ 339 h 1519"/>
                <a:gd name="T12" fmla="*/ 1337 w 1369"/>
                <a:gd name="T13" fmla="*/ 364 h 1519"/>
                <a:gd name="T14" fmla="*/ 1354 w 1369"/>
                <a:gd name="T15" fmla="*/ 395 h 1519"/>
                <a:gd name="T16" fmla="*/ 1364 w 1369"/>
                <a:gd name="T17" fmla="*/ 429 h 1519"/>
                <a:gd name="T18" fmla="*/ 1369 w 1369"/>
                <a:gd name="T19" fmla="*/ 465 h 1519"/>
                <a:gd name="T20" fmla="*/ 1369 w 1369"/>
                <a:gd name="T21" fmla="*/ 1054 h 1519"/>
                <a:gd name="T22" fmla="*/ 1364 w 1369"/>
                <a:gd name="T23" fmla="*/ 1090 h 1519"/>
                <a:gd name="T24" fmla="*/ 1354 w 1369"/>
                <a:gd name="T25" fmla="*/ 1124 h 1519"/>
                <a:gd name="T26" fmla="*/ 1337 w 1369"/>
                <a:gd name="T27" fmla="*/ 1154 h 1519"/>
                <a:gd name="T28" fmla="*/ 1313 w 1369"/>
                <a:gd name="T29" fmla="*/ 1181 h 1519"/>
                <a:gd name="T30" fmla="*/ 1284 w 1369"/>
                <a:gd name="T31" fmla="*/ 1201 h 1519"/>
                <a:gd name="T32" fmla="*/ 768 w 1369"/>
                <a:gd name="T33" fmla="*/ 1497 h 1519"/>
                <a:gd name="T34" fmla="*/ 736 w 1369"/>
                <a:gd name="T35" fmla="*/ 1512 h 1519"/>
                <a:gd name="T36" fmla="*/ 702 w 1369"/>
                <a:gd name="T37" fmla="*/ 1519 h 1519"/>
                <a:gd name="T38" fmla="*/ 668 w 1369"/>
                <a:gd name="T39" fmla="*/ 1519 h 1519"/>
                <a:gd name="T40" fmla="*/ 632 w 1369"/>
                <a:gd name="T41" fmla="*/ 1512 h 1519"/>
                <a:gd name="T42" fmla="*/ 599 w 1369"/>
                <a:gd name="T43" fmla="*/ 1497 h 1519"/>
                <a:gd name="T44" fmla="*/ 85 w 1369"/>
                <a:gd name="T45" fmla="*/ 1201 h 1519"/>
                <a:gd name="T46" fmla="*/ 56 w 1369"/>
                <a:gd name="T47" fmla="*/ 1181 h 1519"/>
                <a:gd name="T48" fmla="*/ 32 w 1369"/>
                <a:gd name="T49" fmla="*/ 1154 h 1519"/>
                <a:gd name="T50" fmla="*/ 15 w 1369"/>
                <a:gd name="T51" fmla="*/ 1124 h 1519"/>
                <a:gd name="T52" fmla="*/ 3 w 1369"/>
                <a:gd name="T53" fmla="*/ 1090 h 1519"/>
                <a:gd name="T54" fmla="*/ 0 w 1369"/>
                <a:gd name="T55" fmla="*/ 1054 h 1519"/>
                <a:gd name="T56" fmla="*/ 0 w 1369"/>
                <a:gd name="T57" fmla="*/ 465 h 1519"/>
                <a:gd name="T58" fmla="*/ 3 w 1369"/>
                <a:gd name="T59" fmla="*/ 429 h 1519"/>
                <a:gd name="T60" fmla="*/ 15 w 1369"/>
                <a:gd name="T61" fmla="*/ 395 h 1519"/>
                <a:gd name="T62" fmla="*/ 32 w 1369"/>
                <a:gd name="T63" fmla="*/ 364 h 1519"/>
                <a:gd name="T64" fmla="*/ 56 w 1369"/>
                <a:gd name="T65" fmla="*/ 339 h 1519"/>
                <a:gd name="T66" fmla="*/ 85 w 1369"/>
                <a:gd name="T67" fmla="*/ 318 h 1519"/>
                <a:gd name="T68" fmla="*/ 599 w 1369"/>
                <a:gd name="T69" fmla="*/ 21 h 1519"/>
                <a:gd name="T70" fmla="*/ 632 w 1369"/>
                <a:gd name="T71" fmla="*/ 7 h 1519"/>
                <a:gd name="T72" fmla="*/ 668 w 1369"/>
                <a:gd name="T73" fmla="*/ 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9" h="1519">
                  <a:moveTo>
                    <a:pt x="668" y="0"/>
                  </a:moveTo>
                  <a:lnTo>
                    <a:pt x="702" y="0"/>
                  </a:lnTo>
                  <a:lnTo>
                    <a:pt x="736" y="7"/>
                  </a:lnTo>
                  <a:lnTo>
                    <a:pt x="768" y="21"/>
                  </a:lnTo>
                  <a:lnTo>
                    <a:pt x="1284" y="318"/>
                  </a:lnTo>
                  <a:lnTo>
                    <a:pt x="1313" y="339"/>
                  </a:lnTo>
                  <a:lnTo>
                    <a:pt x="1337" y="364"/>
                  </a:lnTo>
                  <a:lnTo>
                    <a:pt x="1354" y="395"/>
                  </a:lnTo>
                  <a:lnTo>
                    <a:pt x="1364" y="429"/>
                  </a:lnTo>
                  <a:lnTo>
                    <a:pt x="1369" y="465"/>
                  </a:lnTo>
                  <a:lnTo>
                    <a:pt x="1369" y="1054"/>
                  </a:lnTo>
                  <a:lnTo>
                    <a:pt x="1364" y="1090"/>
                  </a:lnTo>
                  <a:lnTo>
                    <a:pt x="1354" y="1124"/>
                  </a:lnTo>
                  <a:lnTo>
                    <a:pt x="1337" y="1154"/>
                  </a:lnTo>
                  <a:lnTo>
                    <a:pt x="1313" y="1181"/>
                  </a:lnTo>
                  <a:lnTo>
                    <a:pt x="1284" y="1201"/>
                  </a:lnTo>
                  <a:lnTo>
                    <a:pt x="768" y="1497"/>
                  </a:lnTo>
                  <a:lnTo>
                    <a:pt x="736" y="1512"/>
                  </a:lnTo>
                  <a:lnTo>
                    <a:pt x="702" y="1519"/>
                  </a:lnTo>
                  <a:lnTo>
                    <a:pt x="668" y="1519"/>
                  </a:lnTo>
                  <a:lnTo>
                    <a:pt x="632" y="1512"/>
                  </a:lnTo>
                  <a:lnTo>
                    <a:pt x="599" y="1497"/>
                  </a:lnTo>
                  <a:lnTo>
                    <a:pt x="85" y="1201"/>
                  </a:lnTo>
                  <a:lnTo>
                    <a:pt x="56" y="1181"/>
                  </a:lnTo>
                  <a:lnTo>
                    <a:pt x="32" y="1154"/>
                  </a:lnTo>
                  <a:lnTo>
                    <a:pt x="15" y="1124"/>
                  </a:lnTo>
                  <a:lnTo>
                    <a:pt x="3" y="1090"/>
                  </a:lnTo>
                  <a:lnTo>
                    <a:pt x="0" y="1054"/>
                  </a:lnTo>
                  <a:lnTo>
                    <a:pt x="0" y="465"/>
                  </a:lnTo>
                  <a:lnTo>
                    <a:pt x="3" y="429"/>
                  </a:lnTo>
                  <a:lnTo>
                    <a:pt x="15" y="395"/>
                  </a:lnTo>
                  <a:lnTo>
                    <a:pt x="32" y="364"/>
                  </a:lnTo>
                  <a:lnTo>
                    <a:pt x="56" y="339"/>
                  </a:lnTo>
                  <a:lnTo>
                    <a:pt x="85" y="318"/>
                  </a:lnTo>
                  <a:lnTo>
                    <a:pt x="599" y="21"/>
                  </a:lnTo>
                  <a:lnTo>
                    <a:pt x="632" y="7"/>
                  </a:lnTo>
                  <a:lnTo>
                    <a:pt x="668" y="0"/>
                  </a:lnTo>
                  <a:close/>
                </a:path>
              </a:pathLst>
            </a:custGeom>
            <a:solidFill>
              <a:schemeClr val="bg1"/>
            </a:solidFill>
            <a:ln w="3175">
              <a:solidFill>
                <a:schemeClr val="bg1">
                  <a:lumMod val="75000"/>
                </a:schemeClr>
              </a:solidFill>
              <a:prstDash val="solid"/>
              <a:round/>
              <a:headEnd/>
              <a:tailEnd/>
            </a:ln>
          </p:spPr>
          <p:txBody>
            <a:bodyPr vert="horz" wrap="square" lIns="91440" tIns="45720" rIns="91440" bIns="45720" numCol="1" anchor="ctr" anchorCtr="0" compatLnSpc="1">
              <a:prstTxWarp prst="textNoShape">
                <a:avLst/>
              </a:prstTxWarp>
              <a:normAutofit/>
            </a:bodyPr>
            <a:lstStyle/>
            <a:p>
              <a:pPr algn="ctr"/>
              <a:endParaRPr lang="ru-RU" sz="1600" i="1" u="sng" dirty="0">
                <a:solidFill>
                  <a:schemeClr val="accent1"/>
                </a:solidFill>
              </a:endParaRPr>
            </a:p>
          </p:txBody>
        </p:sp>
        <p:sp>
          <p:nvSpPr>
            <p:cNvPr id="15" name="文本框 14">
              <a:extLst>
                <a:ext uri="{FF2B5EF4-FFF2-40B4-BE49-F238E27FC236}">
                  <a16:creationId xmlns:a16="http://schemas.microsoft.com/office/drawing/2014/main" id="{93B499FC-D126-9CE6-6BAA-A71CB05B9983}"/>
                </a:ext>
              </a:extLst>
            </p:cNvPr>
            <p:cNvSpPr txBox="1"/>
            <p:nvPr/>
          </p:nvSpPr>
          <p:spPr>
            <a:xfrm>
              <a:off x="2891631" y="2247758"/>
              <a:ext cx="2262158" cy="369332"/>
            </a:xfrm>
            <a:prstGeom prst="rect">
              <a:avLst/>
            </a:prstGeom>
            <a:noFill/>
          </p:spPr>
          <p:txBody>
            <a:bodyPr wrap="none" rtlCol="0">
              <a:spAutoFit/>
            </a:bodyPr>
            <a:lstStyle/>
            <a:p>
              <a:r>
                <a:rPr lang="zh-CN" altLang="en-US" dirty="0"/>
                <a:t>软件包使用安装脚本</a:t>
              </a:r>
            </a:p>
          </p:txBody>
        </p:sp>
      </p:grpSp>
      <p:pic>
        <p:nvPicPr>
          <p:cNvPr id="17" name="图形 16" descr="Web 设计">
            <a:extLst>
              <a:ext uri="{FF2B5EF4-FFF2-40B4-BE49-F238E27FC236}">
                <a16:creationId xmlns:a16="http://schemas.microsoft.com/office/drawing/2014/main" id="{C81868D7-0652-1C6E-DA08-40EC5B616C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29876" y="3497686"/>
            <a:ext cx="540327" cy="540327"/>
          </a:xfrm>
          <a:prstGeom prst="rect">
            <a:avLst/>
          </a:prstGeom>
        </p:spPr>
      </p:pic>
      <p:grpSp>
        <p:nvGrpSpPr>
          <p:cNvPr id="18" name="组合 17">
            <a:extLst>
              <a:ext uri="{FF2B5EF4-FFF2-40B4-BE49-F238E27FC236}">
                <a16:creationId xmlns:a16="http://schemas.microsoft.com/office/drawing/2014/main" id="{8CF9832A-6630-5208-73DE-0EED70E954C3}"/>
              </a:ext>
            </a:extLst>
          </p:cNvPr>
          <p:cNvGrpSpPr/>
          <p:nvPr/>
        </p:nvGrpSpPr>
        <p:grpSpPr>
          <a:xfrm>
            <a:off x="1432497" y="4585623"/>
            <a:ext cx="3453438" cy="1037540"/>
            <a:chOff x="1700351" y="1913654"/>
            <a:chExt cx="3453438" cy="1037540"/>
          </a:xfrm>
        </p:grpSpPr>
        <p:sp>
          <p:nvSpPr>
            <p:cNvPr id="19" name="任意多边形: 形状 18">
              <a:extLst>
                <a:ext uri="{FF2B5EF4-FFF2-40B4-BE49-F238E27FC236}">
                  <a16:creationId xmlns:a16="http://schemas.microsoft.com/office/drawing/2014/main" id="{DB887AE9-E7B9-888D-FF59-FA235F8CAE3E}"/>
                </a:ext>
              </a:extLst>
            </p:cNvPr>
            <p:cNvSpPr/>
            <p:nvPr/>
          </p:nvSpPr>
          <p:spPr bwMode="auto">
            <a:xfrm>
              <a:off x="1700351" y="1913654"/>
              <a:ext cx="935086" cy="1037540"/>
            </a:xfrm>
            <a:custGeom>
              <a:avLst/>
              <a:gdLst>
                <a:gd name="T0" fmla="*/ 668 w 1369"/>
                <a:gd name="T1" fmla="*/ 0 h 1519"/>
                <a:gd name="T2" fmla="*/ 702 w 1369"/>
                <a:gd name="T3" fmla="*/ 0 h 1519"/>
                <a:gd name="T4" fmla="*/ 736 w 1369"/>
                <a:gd name="T5" fmla="*/ 7 h 1519"/>
                <a:gd name="T6" fmla="*/ 768 w 1369"/>
                <a:gd name="T7" fmla="*/ 21 h 1519"/>
                <a:gd name="T8" fmla="*/ 1284 w 1369"/>
                <a:gd name="T9" fmla="*/ 318 h 1519"/>
                <a:gd name="T10" fmla="*/ 1313 w 1369"/>
                <a:gd name="T11" fmla="*/ 339 h 1519"/>
                <a:gd name="T12" fmla="*/ 1337 w 1369"/>
                <a:gd name="T13" fmla="*/ 364 h 1519"/>
                <a:gd name="T14" fmla="*/ 1354 w 1369"/>
                <a:gd name="T15" fmla="*/ 395 h 1519"/>
                <a:gd name="T16" fmla="*/ 1364 w 1369"/>
                <a:gd name="T17" fmla="*/ 429 h 1519"/>
                <a:gd name="T18" fmla="*/ 1369 w 1369"/>
                <a:gd name="T19" fmla="*/ 465 h 1519"/>
                <a:gd name="T20" fmla="*/ 1369 w 1369"/>
                <a:gd name="T21" fmla="*/ 1054 h 1519"/>
                <a:gd name="T22" fmla="*/ 1364 w 1369"/>
                <a:gd name="T23" fmla="*/ 1090 h 1519"/>
                <a:gd name="T24" fmla="*/ 1354 w 1369"/>
                <a:gd name="T25" fmla="*/ 1124 h 1519"/>
                <a:gd name="T26" fmla="*/ 1337 w 1369"/>
                <a:gd name="T27" fmla="*/ 1154 h 1519"/>
                <a:gd name="T28" fmla="*/ 1313 w 1369"/>
                <a:gd name="T29" fmla="*/ 1181 h 1519"/>
                <a:gd name="T30" fmla="*/ 1284 w 1369"/>
                <a:gd name="T31" fmla="*/ 1201 h 1519"/>
                <a:gd name="T32" fmla="*/ 768 w 1369"/>
                <a:gd name="T33" fmla="*/ 1497 h 1519"/>
                <a:gd name="T34" fmla="*/ 736 w 1369"/>
                <a:gd name="T35" fmla="*/ 1512 h 1519"/>
                <a:gd name="T36" fmla="*/ 702 w 1369"/>
                <a:gd name="T37" fmla="*/ 1519 h 1519"/>
                <a:gd name="T38" fmla="*/ 668 w 1369"/>
                <a:gd name="T39" fmla="*/ 1519 h 1519"/>
                <a:gd name="T40" fmla="*/ 632 w 1369"/>
                <a:gd name="T41" fmla="*/ 1512 h 1519"/>
                <a:gd name="T42" fmla="*/ 599 w 1369"/>
                <a:gd name="T43" fmla="*/ 1497 h 1519"/>
                <a:gd name="T44" fmla="*/ 85 w 1369"/>
                <a:gd name="T45" fmla="*/ 1201 h 1519"/>
                <a:gd name="T46" fmla="*/ 56 w 1369"/>
                <a:gd name="T47" fmla="*/ 1181 h 1519"/>
                <a:gd name="T48" fmla="*/ 32 w 1369"/>
                <a:gd name="T49" fmla="*/ 1154 h 1519"/>
                <a:gd name="T50" fmla="*/ 15 w 1369"/>
                <a:gd name="T51" fmla="*/ 1124 h 1519"/>
                <a:gd name="T52" fmla="*/ 3 w 1369"/>
                <a:gd name="T53" fmla="*/ 1090 h 1519"/>
                <a:gd name="T54" fmla="*/ 0 w 1369"/>
                <a:gd name="T55" fmla="*/ 1054 h 1519"/>
                <a:gd name="T56" fmla="*/ 0 w 1369"/>
                <a:gd name="T57" fmla="*/ 465 h 1519"/>
                <a:gd name="T58" fmla="*/ 3 w 1369"/>
                <a:gd name="T59" fmla="*/ 429 h 1519"/>
                <a:gd name="T60" fmla="*/ 15 w 1369"/>
                <a:gd name="T61" fmla="*/ 395 h 1519"/>
                <a:gd name="T62" fmla="*/ 32 w 1369"/>
                <a:gd name="T63" fmla="*/ 364 h 1519"/>
                <a:gd name="T64" fmla="*/ 56 w 1369"/>
                <a:gd name="T65" fmla="*/ 339 h 1519"/>
                <a:gd name="T66" fmla="*/ 85 w 1369"/>
                <a:gd name="T67" fmla="*/ 318 h 1519"/>
                <a:gd name="T68" fmla="*/ 599 w 1369"/>
                <a:gd name="T69" fmla="*/ 21 h 1519"/>
                <a:gd name="T70" fmla="*/ 632 w 1369"/>
                <a:gd name="T71" fmla="*/ 7 h 1519"/>
                <a:gd name="T72" fmla="*/ 668 w 1369"/>
                <a:gd name="T73" fmla="*/ 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9" h="1519">
                  <a:moveTo>
                    <a:pt x="668" y="0"/>
                  </a:moveTo>
                  <a:lnTo>
                    <a:pt x="702" y="0"/>
                  </a:lnTo>
                  <a:lnTo>
                    <a:pt x="736" y="7"/>
                  </a:lnTo>
                  <a:lnTo>
                    <a:pt x="768" y="21"/>
                  </a:lnTo>
                  <a:lnTo>
                    <a:pt x="1284" y="318"/>
                  </a:lnTo>
                  <a:lnTo>
                    <a:pt x="1313" y="339"/>
                  </a:lnTo>
                  <a:lnTo>
                    <a:pt x="1337" y="364"/>
                  </a:lnTo>
                  <a:lnTo>
                    <a:pt x="1354" y="395"/>
                  </a:lnTo>
                  <a:lnTo>
                    <a:pt x="1364" y="429"/>
                  </a:lnTo>
                  <a:lnTo>
                    <a:pt x="1369" y="465"/>
                  </a:lnTo>
                  <a:lnTo>
                    <a:pt x="1369" y="1054"/>
                  </a:lnTo>
                  <a:lnTo>
                    <a:pt x="1364" y="1090"/>
                  </a:lnTo>
                  <a:lnTo>
                    <a:pt x="1354" y="1124"/>
                  </a:lnTo>
                  <a:lnTo>
                    <a:pt x="1337" y="1154"/>
                  </a:lnTo>
                  <a:lnTo>
                    <a:pt x="1313" y="1181"/>
                  </a:lnTo>
                  <a:lnTo>
                    <a:pt x="1284" y="1201"/>
                  </a:lnTo>
                  <a:lnTo>
                    <a:pt x="768" y="1497"/>
                  </a:lnTo>
                  <a:lnTo>
                    <a:pt x="736" y="1512"/>
                  </a:lnTo>
                  <a:lnTo>
                    <a:pt x="702" y="1519"/>
                  </a:lnTo>
                  <a:lnTo>
                    <a:pt x="668" y="1519"/>
                  </a:lnTo>
                  <a:lnTo>
                    <a:pt x="632" y="1512"/>
                  </a:lnTo>
                  <a:lnTo>
                    <a:pt x="599" y="1497"/>
                  </a:lnTo>
                  <a:lnTo>
                    <a:pt x="85" y="1201"/>
                  </a:lnTo>
                  <a:lnTo>
                    <a:pt x="56" y="1181"/>
                  </a:lnTo>
                  <a:lnTo>
                    <a:pt x="32" y="1154"/>
                  </a:lnTo>
                  <a:lnTo>
                    <a:pt x="15" y="1124"/>
                  </a:lnTo>
                  <a:lnTo>
                    <a:pt x="3" y="1090"/>
                  </a:lnTo>
                  <a:lnTo>
                    <a:pt x="0" y="1054"/>
                  </a:lnTo>
                  <a:lnTo>
                    <a:pt x="0" y="465"/>
                  </a:lnTo>
                  <a:lnTo>
                    <a:pt x="3" y="429"/>
                  </a:lnTo>
                  <a:lnTo>
                    <a:pt x="15" y="395"/>
                  </a:lnTo>
                  <a:lnTo>
                    <a:pt x="32" y="364"/>
                  </a:lnTo>
                  <a:lnTo>
                    <a:pt x="56" y="339"/>
                  </a:lnTo>
                  <a:lnTo>
                    <a:pt x="85" y="318"/>
                  </a:lnTo>
                  <a:lnTo>
                    <a:pt x="599" y="21"/>
                  </a:lnTo>
                  <a:lnTo>
                    <a:pt x="632" y="7"/>
                  </a:lnTo>
                  <a:lnTo>
                    <a:pt x="668" y="0"/>
                  </a:lnTo>
                  <a:close/>
                </a:path>
              </a:pathLst>
            </a:custGeom>
            <a:solidFill>
              <a:schemeClr val="bg1"/>
            </a:solidFill>
            <a:ln w="3175">
              <a:solidFill>
                <a:schemeClr val="bg1">
                  <a:lumMod val="75000"/>
                </a:schemeClr>
              </a:solidFill>
              <a:prstDash val="solid"/>
              <a:round/>
              <a:headEnd/>
              <a:tailEnd/>
            </a:ln>
          </p:spPr>
          <p:txBody>
            <a:bodyPr vert="horz" wrap="square" lIns="91440" tIns="45720" rIns="91440" bIns="45720" numCol="1" anchor="ctr" anchorCtr="0" compatLnSpc="1">
              <a:prstTxWarp prst="textNoShape">
                <a:avLst/>
              </a:prstTxWarp>
              <a:normAutofit/>
            </a:bodyPr>
            <a:lstStyle/>
            <a:p>
              <a:pPr algn="ctr"/>
              <a:endParaRPr lang="ru-RU" sz="1600" i="1" u="sng" dirty="0">
                <a:solidFill>
                  <a:schemeClr val="accent1"/>
                </a:solidFill>
              </a:endParaRPr>
            </a:p>
          </p:txBody>
        </p:sp>
        <p:sp>
          <p:nvSpPr>
            <p:cNvPr id="20" name="文本框 19">
              <a:extLst>
                <a:ext uri="{FF2B5EF4-FFF2-40B4-BE49-F238E27FC236}">
                  <a16:creationId xmlns:a16="http://schemas.microsoft.com/office/drawing/2014/main" id="{BAE0D2E4-F074-3650-E9F5-46F1AA1105FE}"/>
                </a:ext>
              </a:extLst>
            </p:cNvPr>
            <p:cNvSpPr txBox="1"/>
            <p:nvPr/>
          </p:nvSpPr>
          <p:spPr>
            <a:xfrm>
              <a:off x="2891631" y="2247758"/>
              <a:ext cx="2262158" cy="369332"/>
            </a:xfrm>
            <a:prstGeom prst="rect">
              <a:avLst/>
            </a:prstGeom>
            <a:noFill/>
          </p:spPr>
          <p:txBody>
            <a:bodyPr wrap="none" rtlCol="0">
              <a:spAutoFit/>
            </a:bodyPr>
            <a:lstStyle/>
            <a:p>
              <a:r>
                <a:rPr lang="zh-CN" altLang="en-US" dirty="0"/>
                <a:t>软件包长期缺乏维护</a:t>
              </a:r>
            </a:p>
          </p:txBody>
        </p:sp>
      </p:grpSp>
      <p:pic>
        <p:nvPicPr>
          <p:cNvPr id="25" name="图形 24" descr="齿轮">
            <a:extLst>
              <a:ext uri="{FF2B5EF4-FFF2-40B4-BE49-F238E27FC236}">
                <a16:creationId xmlns:a16="http://schemas.microsoft.com/office/drawing/2014/main" id="{F6C26988-E4E3-CB46-3647-6FBBD4C987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8316" y="4783772"/>
            <a:ext cx="660057" cy="660057"/>
          </a:xfrm>
          <a:prstGeom prst="rect">
            <a:avLst/>
          </a:prstGeom>
        </p:spPr>
      </p:pic>
      <p:grpSp>
        <p:nvGrpSpPr>
          <p:cNvPr id="27" name="组合 26">
            <a:extLst>
              <a:ext uri="{FF2B5EF4-FFF2-40B4-BE49-F238E27FC236}">
                <a16:creationId xmlns:a16="http://schemas.microsoft.com/office/drawing/2014/main" id="{524D4153-3C8C-F100-662F-3B3AC6E8A631}"/>
              </a:ext>
            </a:extLst>
          </p:cNvPr>
          <p:cNvGrpSpPr/>
          <p:nvPr/>
        </p:nvGrpSpPr>
        <p:grpSpPr>
          <a:xfrm>
            <a:off x="6138424" y="1959363"/>
            <a:ext cx="5114209" cy="1037540"/>
            <a:chOff x="1700351" y="1913654"/>
            <a:chExt cx="5114209" cy="1037540"/>
          </a:xfrm>
        </p:grpSpPr>
        <p:sp>
          <p:nvSpPr>
            <p:cNvPr id="28" name="任意多边形: 形状 27">
              <a:extLst>
                <a:ext uri="{FF2B5EF4-FFF2-40B4-BE49-F238E27FC236}">
                  <a16:creationId xmlns:a16="http://schemas.microsoft.com/office/drawing/2014/main" id="{0FD28CB0-1AF6-25CA-FD09-724493678460}"/>
                </a:ext>
              </a:extLst>
            </p:cNvPr>
            <p:cNvSpPr/>
            <p:nvPr/>
          </p:nvSpPr>
          <p:spPr bwMode="auto">
            <a:xfrm>
              <a:off x="1700351" y="1913654"/>
              <a:ext cx="935086" cy="1037540"/>
            </a:xfrm>
            <a:custGeom>
              <a:avLst/>
              <a:gdLst>
                <a:gd name="T0" fmla="*/ 668 w 1369"/>
                <a:gd name="T1" fmla="*/ 0 h 1519"/>
                <a:gd name="T2" fmla="*/ 702 w 1369"/>
                <a:gd name="T3" fmla="*/ 0 h 1519"/>
                <a:gd name="T4" fmla="*/ 736 w 1369"/>
                <a:gd name="T5" fmla="*/ 7 h 1519"/>
                <a:gd name="T6" fmla="*/ 768 w 1369"/>
                <a:gd name="T7" fmla="*/ 21 h 1519"/>
                <a:gd name="T8" fmla="*/ 1284 w 1369"/>
                <a:gd name="T9" fmla="*/ 318 h 1519"/>
                <a:gd name="T10" fmla="*/ 1313 w 1369"/>
                <a:gd name="T11" fmla="*/ 339 h 1519"/>
                <a:gd name="T12" fmla="*/ 1337 w 1369"/>
                <a:gd name="T13" fmla="*/ 364 h 1519"/>
                <a:gd name="T14" fmla="*/ 1354 w 1369"/>
                <a:gd name="T15" fmla="*/ 395 h 1519"/>
                <a:gd name="T16" fmla="*/ 1364 w 1369"/>
                <a:gd name="T17" fmla="*/ 429 h 1519"/>
                <a:gd name="T18" fmla="*/ 1369 w 1369"/>
                <a:gd name="T19" fmla="*/ 465 h 1519"/>
                <a:gd name="T20" fmla="*/ 1369 w 1369"/>
                <a:gd name="T21" fmla="*/ 1054 h 1519"/>
                <a:gd name="T22" fmla="*/ 1364 w 1369"/>
                <a:gd name="T23" fmla="*/ 1090 h 1519"/>
                <a:gd name="T24" fmla="*/ 1354 w 1369"/>
                <a:gd name="T25" fmla="*/ 1124 h 1519"/>
                <a:gd name="T26" fmla="*/ 1337 w 1369"/>
                <a:gd name="T27" fmla="*/ 1154 h 1519"/>
                <a:gd name="T28" fmla="*/ 1313 w 1369"/>
                <a:gd name="T29" fmla="*/ 1181 h 1519"/>
                <a:gd name="T30" fmla="*/ 1284 w 1369"/>
                <a:gd name="T31" fmla="*/ 1201 h 1519"/>
                <a:gd name="T32" fmla="*/ 768 w 1369"/>
                <a:gd name="T33" fmla="*/ 1497 h 1519"/>
                <a:gd name="T34" fmla="*/ 736 w 1369"/>
                <a:gd name="T35" fmla="*/ 1512 h 1519"/>
                <a:gd name="T36" fmla="*/ 702 w 1369"/>
                <a:gd name="T37" fmla="*/ 1519 h 1519"/>
                <a:gd name="T38" fmla="*/ 668 w 1369"/>
                <a:gd name="T39" fmla="*/ 1519 h 1519"/>
                <a:gd name="T40" fmla="*/ 632 w 1369"/>
                <a:gd name="T41" fmla="*/ 1512 h 1519"/>
                <a:gd name="T42" fmla="*/ 599 w 1369"/>
                <a:gd name="T43" fmla="*/ 1497 h 1519"/>
                <a:gd name="T44" fmla="*/ 85 w 1369"/>
                <a:gd name="T45" fmla="*/ 1201 h 1519"/>
                <a:gd name="T46" fmla="*/ 56 w 1369"/>
                <a:gd name="T47" fmla="*/ 1181 h 1519"/>
                <a:gd name="T48" fmla="*/ 32 w 1369"/>
                <a:gd name="T49" fmla="*/ 1154 h 1519"/>
                <a:gd name="T50" fmla="*/ 15 w 1369"/>
                <a:gd name="T51" fmla="*/ 1124 h 1519"/>
                <a:gd name="T52" fmla="*/ 3 w 1369"/>
                <a:gd name="T53" fmla="*/ 1090 h 1519"/>
                <a:gd name="T54" fmla="*/ 0 w 1369"/>
                <a:gd name="T55" fmla="*/ 1054 h 1519"/>
                <a:gd name="T56" fmla="*/ 0 w 1369"/>
                <a:gd name="T57" fmla="*/ 465 h 1519"/>
                <a:gd name="T58" fmla="*/ 3 w 1369"/>
                <a:gd name="T59" fmla="*/ 429 h 1519"/>
                <a:gd name="T60" fmla="*/ 15 w 1369"/>
                <a:gd name="T61" fmla="*/ 395 h 1519"/>
                <a:gd name="T62" fmla="*/ 32 w 1369"/>
                <a:gd name="T63" fmla="*/ 364 h 1519"/>
                <a:gd name="T64" fmla="*/ 56 w 1369"/>
                <a:gd name="T65" fmla="*/ 339 h 1519"/>
                <a:gd name="T66" fmla="*/ 85 w 1369"/>
                <a:gd name="T67" fmla="*/ 318 h 1519"/>
                <a:gd name="T68" fmla="*/ 599 w 1369"/>
                <a:gd name="T69" fmla="*/ 21 h 1519"/>
                <a:gd name="T70" fmla="*/ 632 w 1369"/>
                <a:gd name="T71" fmla="*/ 7 h 1519"/>
                <a:gd name="T72" fmla="*/ 668 w 1369"/>
                <a:gd name="T73" fmla="*/ 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9" h="1519">
                  <a:moveTo>
                    <a:pt x="668" y="0"/>
                  </a:moveTo>
                  <a:lnTo>
                    <a:pt x="702" y="0"/>
                  </a:lnTo>
                  <a:lnTo>
                    <a:pt x="736" y="7"/>
                  </a:lnTo>
                  <a:lnTo>
                    <a:pt x="768" y="21"/>
                  </a:lnTo>
                  <a:lnTo>
                    <a:pt x="1284" y="318"/>
                  </a:lnTo>
                  <a:lnTo>
                    <a:pt x="1313" y="339"/>
                  </a:lnTo>
                  <a:lnTo>
                    <a:pt x="1337" y="364"/>
                  </a:lnTo>
                  <a:lnTo>
                    <a:pt x="1354" y="395"/>
                  </a:lnTo>
                  <a:lnTo>
                    <a:pt x="1364" y="429"/>
                  </a:lnTo>
                  <a:lnTo>
                    <a:pt x="1369" y="465"/>
                  </a:lnTo>
                  <a:lnTo>
                    <a:pt x="1369" y="1054"/>
                  </a:lnTo>
                  <a:lnTo>
                    <a:pt x="1364" y="1090"/>
                  </a:lnTo>
                  <a:lnTo>
                    <a:pt x="1354" y="1124"/>
                  </a:lnTo>
                  <a:lnTo>
                    <a:pt x="1337" y="1154"/>
                  </a:lnTo>
                  <a:lnTo>
                    <a:pt x="1313" y="1181"/>
                  </a:lnTo>
                  <a:lnTo>
                    <a:pt x="1284" y="1201"/>
                  </a:lnTo>
                  <a:lnTo>
                    <a:pt x="768" y="1497"/>
                  </a:lnTo>
                  <a:lnTo>
                    <a:pt x="736" y="1512"/>
                  </a:lnTo>
                  <a:lnTo>
                    <a:pt x="702" y="1519"/>
                  </a:lnTo>
                  <a:lnTo>
                    <a:pt x="668" y="1519"/>
                  </a:lnTo>
                  <a:lnTo>
                    <a:pt x="632" y="1512"/>
                  </a:lnTo>
                  <a:lnTo>
                    <a:pt x="599" y="1497"/>
                  </a:lnTo>
                  <a:lnTo>
                    <a:pt x="85" y="1201"/>
                  </a:lnTo>
                  <a:lnTo>
                    <a:pt x="56" y="1181"/>
                  </a:lnTo>
                  <a:lnTo>
                    <a:pt x="32" y="1154"/>
                  </a:lnTo>
                  <a:lnTo>
                    <a:pt x="15" y="1124"/>
                  </a:lnTo>
                  <a:lnTo>
                    <a:pt x="3" y="1090"/>
                  </a:lnTo>
                  <a:lnTo>
                    <a:pt x="0" y="1054"/>
                  </a:lnTo>
                  <a:lnTo>
                    <a:pt x="0" y="465"/>
                  </a:lnTo>
                  <a:lnTo>
                    <a:pt x="3" y="429"/>
                  </a:lnTo>
                  <a:lnTo>
                    <a:pt x="15" y="395"/>
                  </a:lnTo>
                  <a:lnTo>
                    <a:pt x="32" y="364"/>
                  </a:lnTo>
                  <a:lnTo>
                    <a:pt x="56" y="339"/>
                  </a:lnTo>
                  <a:lnTo>
                    <a:pt x="85" y="318"/>
                  </a:lnTo>
                  <a:lnTo>
                    <a:pt x="599" y="21"/>
                  </a:lnTo>
                  <a:lnTo>
                    <a:pt x="632" y="7"/>
                  </a:lnTo>
                  <a:lnTo>
                    <a:pt x="668" y="0"/>
                  </a:lnTo>
                  <a:close/>
                </a:path>
              </a:pathLst>
            </a:custGeom>
            <a:solidFill>
              <a:schemeClr val="bg1"/>
            </a:solidFill>
            <a:ln w="3175">
              <a:solidFill>
                <a:schemeClr val="bg1">
                  <a:lumMod val="75000"/>
                </a:schemeClr>
              </a:solidFill>
              <a:prstDash val="solid"/>
              <a:round/>
              <a:headEnd/>
              <a:tailEnd/>
            </a:ln>
          </p:spPr>
          <p:txBody>
            <a:bodyPr vert="horz" wrap="square" lIns="91440" tIns="45720" rIns="91440" bIns="45720" numCol="1" anchor="ctr" anchorCtr="0" compatLnSpc="1">
              <a:prstTxWarp prst="textNoShape">
                <a:avLst/>
              </a:prstTxWarp>
              <a:normAutofit/>
            </a:bodyPr>
            <a:lstStyle/>
            <a:p>
              <a:pPr algn="ctr"/>
              <a:endParaRPr lang="ru-RU" sz="1600" i="1" u="sng" dirty="0">
                <a:solidFill>
                  <a:schemeClr val="accent1"/>
                </a:solidFill>
              </a:endParaRPr>
            </a:p>
          </p:txBody>
        </p:sp>
        <p:sp>
          <p:nvSpPr>
            <p:cNvPr id="29" name="文本框 28">
              <a:extLst>
                <a:ext uri="{FF2B5EF4-FFF2-40B4-BE49-F238E27FC236}">
                  <a16:creationId xmlns:a16="http://schemas.microsoft.com/office/drawing/2014/main" id="{EE8F0B9A-FA8B-BDEE-005A-8A0D6148EB20}"/>
                </a:ext>
              </a:extLst>
            </p:cNvPr>
            <p:cNvSpPr txBox="1"/>
            <p:nvPr/>
          </p:nvSpPr>
          <p:spPr>
            <a:xfrm>
              <a:off x="2705743" y="2247758"/>
              <a:ext cx="4108817" cy="369332"/>
            </a:xfrm>
            <a:prstGeom prst="rect">
              <a:avLst/>
            </a:prstGeom>
            <a:noFill/>
          </p:spPr>
          <p:txBody>
            <a:bodyPr wrap="none" rtlCol="0">
              <a:spAutoFit/>
            </a:bodyPr>
            <a:lstStyle/>
            <a:p>
              <a:r>
                <a:rPr lang="zh-CN" altLang="en-US" dirty="0"/>
                <a:t>未提供代码仓库或仓库与包版本不一致</a:t>
              </a:r>
            </a:p>
          </p:txBody>
        </p:sp>
      </p:grpSp>
      <p:grpSp>
        <p:nvGrpSpPr>
          <p:cNvPr id="30" name="组合 29">
            <a:extLst>
              <a:ext uri="{FF2B5EF4-FFF2-40B4-BE49-F238E27FC236}">
                <a16:creationId xmlns:a16="http://schemas.microsoft.com/office/drawing/2014/main" id="{62641B2E-1865-8E66-1EBD-3D3AEAFD26FC}"/>
              </a:ext>
            </a:extLst>
          </p:cNvPr>
          <p:cNvGrpSpPr/>
          <p:nvPr/>
        </p:nvGrpSpPr>
        <p:grpSpPr>
          <a:xfrm>
            <a:off x="6138424" y="3249079"/>
            <a:ext cx="4652544" cy="1037540"/>
            <a:chOff x="1700351" y="1913654"/>
            <a:chExt cx="4652544" cy="1037540"/>
          </a:xfrm>
        </p:grpSpPr>
        <p:sp>
          <p:nvSpPr>
            <p:cNvPr id="31" name="任意多边形: 形状 30">
              <a:extLst>
                <a:ext uri="{FF2B5EF4-FFF2-40B4-BE49-F238E27FC236}">
                  <a16:creationId xmlns:a16="http://schemas.microsoft.com/office/drawing/2014/main" id="{957BF9A7-E0B9-155C-02C8-685C37106553}"/>
                </a:ext>
              </a:extLst>
            </p:cNvPr>
            <p:cNvSpPr/>
            <p:nvPr/>
          </p:nvSpPr>
          <p:spPr bwMode="auto">
            <a:xfrm>
              <a:off x="1700351" y="1913654"/>
              <a:ext cx="935086" cy="1037540"/>
            </a:xfrm>
            <a:custGeom>
              <a:avLst/>
              <a:gdLst>
                <a:gd name="T0" fmla="*/ 668 w 1369"/>
                <a:gd name="T1" fmla="*/ 0 h 1519"/>
                <a:gd name="T2" fmla="*/ 702 w 1369"/>
                <a:gd name="T3" fmla="*/ 0 h 1519"/>
                <a:gd name="T4" fmla="*/ 736 w 1369"/>
                <a:gd name="T5" fmla="*/ 7 h 1519"/>
                <a:gd name="T6" fmla="*/ 768 w 1369"/>
                <a:gd name="T7" fmla="*/ 21 h 1519"/>
                <a:gd name="T8" fmla="*/ 1284 w 1369"/>
                <a:gd name="T9" fmla="*/ 318 h 1519"/>
                <a:gd name="T10" fmla="*/ 1313 w 1369"/>
                <a:gd name="T11" fmla="*/ 339 h 1519"/>
                <a:gd name="T12" fmla="*/ 1337 w 1369"/>
                <a:gd name="T13" fmla="*/ 364 h 1519"/>
                <a:gd name="T14" fmla="*/ 1354 w 1369"/>
                <a:gd name="T15" fmla="*/ 395 h 1519"/>
                <a:gd name="T16" fmla="*/ 1364 w 1369"/>
                <a:gd name="T17" fmla="*/ 429 h 1519"/>
                <a:gd name="T18" fmla="*/ 1369 w 1369"/>
                <a:gd name="T19" fmla="*/ 465 h 1519"/>
                <a:gd name="T20" fmla="*/ 1369 w 1369"/>
                <a:gd name="T21" fmla="*/ 1054 h 1519"/>
                <a:gd name="T22" fmla="*/ 1364 w 1369"/>
                <a:gd name="T23" fmla="*/ 1090 h 1519"/>
                <a:gd name="T24" fmla="*/ 1354 w 1369"/>
                <a:gd name="T25" fmla="*/ 1124 h 1519"/>
                <a:gd name="T26" fmla="*/ 1337 w 1369"/>
                <a:gd name="T27" fmla="*/ 1154 h 1519"/>
                <a:gd name="T28" fmla="*/ 1313 w 1369"/>
                <a:gd name="T29" fmla="*/ 1181 h 1519"/>
                <a:gd name="T30" fmla="*/ 1284 w 1369"/>
                <a:gd name="T31" fmla="*/ 1201 h 1519"/>
                <a:gd name="T32" fmla="*/ 768 w 1369"/>
                <a:gd name="T33" fmla="*/ 1497 h 1519"/>
                <a:gd name="T34" fmla="*/ 736 w 1369"/>
                <a:gd name="T35" fmla="*/ 1512 h 1519"/>
                <a:gd name="T36" fmla="*/ 702 w 1369"/>
                <a:gd name="T37" fmla="*/ 1519 h 1519"/>
                <a:gd name="T38" fmla="*/ 668 w 1369"/>
                <a:gd name="T39" fmla="*/ 1519 h 1519"/>
                <a:gd name="T40" fmla="*/ 632 w 1369"/>
                <a:gd name="T41" fmla="*/ 1512 h 1519"/>
                <a:gd name="T42" fmla="*/ 599 w 1369"/>
                <a:gd name="T43" fmla="*/ 1497 h 1519"/>
                <a:gd name="T44" fmla="*/ 85 w 1369"/>
                <a:gd name="T45" fmla="*/ 1201 h 1519"/>
                <a:gd name="T46" fmla="*/ 56 w 1369"/>
                <a:gd name="T47" fmla="*/ 1181 h 1519"/>
                <a:gd name="T48" fmla="*/ 32 w 1369"/>
                <a:gd name="T49" fmla="*/ 1154 h 1519"/>
                <a:gd name="T50" fmla="*/ 15 w 1369"/>
                <a:gd name="T51" fmla="*/ 1124 h 1519"/>
                <a:gd name="T52" fmla="*/ 3 w 1369"/>
                <a:gd name="T53" fmla="*/ 1090 h 1519"/>
                <a:gd name="T54" fmla="*/ 0 w 1369"/>
                <a:gd name="T55" fmla="*/ 1054 h 1519"/>
                <a:gd name="T56" fmla="*/ 0 w 1369"/>
                <a:gd name="T57" fmla="*/ 465 h 1519"/>
                <a:gd name="T58" fmla="*/ 3 w 1369"/>
                <a:gd name="T59" fmla="*/ 429 h 1519"/>
                <a:gd name="T60" fmla="*/ 15 w 1369"/>
                <a:gd name="T61" fmla="*/ 395 h 1519"/>
                <a:gd name="T62" fmla="*/ 32 w 1369"/>
                <a:gd name="T63" fmla="*/ 364 h 1519"/>
                <a:gd name="T64" fmla="*/ 56 w 1369"/>
                <a:gd name="T65" fmla="*/ 339 h 1519"/>
                <a:gd name="T66" fmla="*/ 85 w 1369"/>
                <a:gd name="T67" fmla="*/ 318 h 1519"/>
                <a:gd name="T68" fmla="*/ 599 w 1369"/>
                <a:gd name="T69" fmla="*/ 21 h 1519"/>
                <a:gd name="T70" fmla="*/ 632 w 1369"/>
                <a:gd name="T71" fmla="*/ 7 h 1519"/>
                <a:gd name="T72" fmla="*/ 668 w 1369"/>
                <a:gd name="T73" fmla="*/ 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9" h="1519">
                  <a:moveTo>
                    <a:pt x="668" y="0"/>
                  </a:moveTo>
                  <a:lnTo>
                    <a:pt x="702" y="0"/>
                  </a:lnTo>
                  <a:lnTo>
                    <a:pt x="736" y="7"/>
                  </a:lnTo>
                  <a:lnTo>
                    <a:pt x="768" y="21"/>
                  </a:lnTo>
                  <a:lnTo>
                    <a:pt x="1284" y="318"/>
                  </a:lnTo>
                  <a:lnTo>
                    <a:pt x="1313" y="339"/>
                  </a:lnTo>
                  <a:lnTo>
                    <a:pt x="1337" y="364"/>
                  </a:lnTo>
                  <a:lnTo>
                    <a:pt x="1354" y="395"/>
                  </a:lnTo>
                  <a:lnTo>
                    <a:pt x="1364" y="429"/>
                  </a:lnTo>
                  <a:lnTo>
                    <a:pt x="1369" y="465"/>
                  </a:lnTo>
                  <a:lnTo>
                    <a:pt x="1369" y="1054"/>
                  </a:lnTo>
                  <a:lnTo>
                    <a:pt x="1364" y="1090"/>
                  </a:lnTo>
                  <a:lnTo>
                    <a:pt x="1354" y="1124"/>
                  </a:lnTo>
                  <a:lnTo>
                    <a:pt x="1337" y="1154"/>
                  </a:lnTo>
                  <a:lnTo>
                    <a:pt x="1313" y="1181"/>
                  </a:lnTo>
                  <a:lnTo>
                    <a:pt x="1284" y="1201"/>
                  </a:lnTo>
                  <a:lnTo>
                    <a:pt x="768" y="1497"/>
                  </a:lnTo>
                  <a:lnTo>
                    <a:pt x="736" y="1512"/>
                  </a:lnTo>
                  <a:lnTo>
                    <a:pt x="702" y="1519"/>
                  </a:lnTo>
                  <a:lnTo>
                    <a:pt x="668" y="1519"/>
                  </a:lnTo>
                  <a:lnTo>
                    <a:pt x="632" y="1512"/>
                  </a:lnTo>
                  <a:lnTo>
                    <a:pt x="599" y="1497"/>
                  </a:lnTo>
                  <a:lnTo>
                    <a:pt x="85" y="1201"/>
                  </a:lnTo>
                  <a:lnTo>
                    <a:pt x="56" y="1181"/>
                  </a:lnTo>
                  <a:lnTo>
                    <a:pt x="32" y="1154"/>
                  </a:lnTo>
                  <a:lnTo>
                    <a:pt x="15" y="1124"/>
                  </a:lnTo>
                  <a:lnTo>
                    <a:pt x="3" y="1090"/>
                  </a:lnTo>
                  <a:lnTo>
                    <a:pt x="0" y="1054"/>
                  </a:lnTo>
                  <a:lnTo>
                    <a:pt x="0" y="465"/>
                  </a:lnTo>
                  <a:lnTo>
                    <a:pt x="3" y="429"/>
                  </a:lnTo>
                  <a:lnTo>
                    <a:pt x="15" y="395"/>
                  </a:lnTo>
                  <a:lnTo>
                    <a:pt x="32" y="364"/>
                  </a:lnTo>
                  <a:lnTo>
                    <a:pt x="56" y="339"/>
                  </a:lnTo>
                  <a:lnTo>
                    <a:pt x="85" y="318"/>
                  </a:lnTo>
                  <a:lnTo>
                    <a:pt x="599" y="21"/>
                  </a:lnTo>
                  <a:lnTo>
                    <a:pt x="632" y="7"/>
                  </a:lnTo>
                  <a:lnTo>
                    <a:pt x="668" y="0"/>
                  </a:lnTo>
                  <a:close/>
                </a:path>
              </a:pathLst>
            </a:custGeom>
            <a:solidFill>
              <a:schemeClr val="bg1"/>
            </a:solidFill>
            <a:ln w="3175">
              <a:solidFill>
                <a:schemeClr val="bg1">
                  <a:lumMod val="75000"/>
                </a:schemeClr>
              </a:solidFill>
              <a:prstDash val="solid"/>
              <a:round/>
              <a:headEnd/>
              <a:tailEnd/>
            </a:ln>
          </p:spPr>
          <p:txBody>
            <a:bodyPr vert="horz" wrap="square" lIns="91440" tIns="45720" rIns="91440" bIns="45720" numCol="1" anchor="ctr" anchorCtr="0" compatLnSpc="1">
              <a:prstTxWarp prst="textNoShape">
                <a:avLst/>
              </a:prstTxWarp>
              <a:normAutofit/>
            </a:bodyPr>
            <a:lstStyle/>
            <a:p>
              <a:pPr algn="ctr"/>
              <a:endParaRPr lang="ru-RU" sz="1600" i="1" u="sng" dirty="0">
                <a:solidFill>
                  <a:schemeClr val="accent1"/>
                </a:solidFill>
              </a:endParaRPr>
            </a:p>
          </p:txBody>
        </p:sp>
        <p:sp>
          <p:nvSpPr>
            <p:cNvPr id="32" name="文本框 31">
              <a:extLst>
                <a:ext uri="{FF2B5EF4-FFF2-40B4-BE49-F238E27FC236}">
                  <a16:creationId xmlns:a16="http://schemas.microsoft.com/office/drawing/2014/main" id="{1A757B2A-5A9D-D206-A80E-97D72DCDD67A}"/>
                </a:ext>
              </a:extLst>
            </p:cNvPr>
            <p:cNvSpPr txBox="1"/>
            <p:nvPr/>
          </p:nvSpPr>
          <p:spPr>
            <a:xfrm>
              <a:off x="2705743" y="2247758"/>
              <a:ext cx="3647152" cy="369332"/>
            </a:xfrm>
            <a:prstGeom prst="rect">
              <a:avLst/>
            </a:prstGeom>
            <a:noFill/>
          </p:spPr>
          <p:txBody>
            <a:bodyPr wrap="none" rtlCol="0">
              <a:spAutoFit/>
            </a:bodyPr>
            <a:lstStyle/>
            <a:p>
              <a:r>
                <a:rPr lang="zh-CN" altLang="en-US" dirty="0"/>
                <a:t>伪造与流行包名称相似的恶意软件</a:t>
              </a:r>
            </a:p>
          </p:txBody>
        </p:sp>
      </p:grpSp>
      <p:grpSp>
        <p:nvGrpSpPr>
          <p:cNvPr id="33" name="组合 32">
            <a:extLst>
              <a:ext uri="{FF2B5EF4-FFF2-40B4-BE49-F238E27FC236}">
                <a16:creationId xmlns:a16="http://schemas.microsoft.com/office/drawing/2014/main" id="{F291D669-3B04-C9A8-99E5-536427423F1B}"/>
              </a:ext>
            </a:extLst>
          </p:cNvPr>
          <p:cNvGrpSpPr/>
          <p:nvPr/>
        </p:nvGrpSpPr>
        <p:grpSpPr>
          <a:xfrm>
            <a:off x="6138424" y="4600573"/>
            <a:ext cx="3036717" cy="1037540"/>
            <a:chOff x="1700351" y="1913654"/>
            <a:chExt cx="3036717" cy="1037540"/>
          </a:xfrm>
        </p:grpSpPr>
        <p:sp>
          <p:nvSpPr>
            <p:cNvPr id="34" name="任意多边形: 形状 33">
              <a:extLst>
                <a:ext uri="{FF2B5EF4-FFF2-40B4-BE49-F238E27FC236}">
                  <a16:creationId xmlns:a16="http://schemas.microsoft.com/office/drawing/2014/main" id="{99B0B2F5-DE60-F805-CF47-0991998F0AB7}"/>
                </a:ext>
              </a:extLst>
            </p:cNvPr>
            <p:cNvSpPr/>
            <p:nvPr/>
          </p:nvSpPr>
          <p:spPr bwMode="auto">
            <a:xfrm>
              <a:off x="1700351" y="1913654"/>
              <a:ext cx="935086" cy="1037540"/>
            </a:xfrm>
            <a:custGeom>
              <a:avLst/>
              <a:gdLst>
                <a:gd name="T0" fmla="*/ 668 w 1369"/>
                <a:gd name="T1" fmla="*/ 0 h 1519"/>
                <a:gd name="T2" fmla="*/ 702 w 1369"/>
                <a:gd name="T3" fmla="*/ 0 h 1519"/>
                <a:gd name="T4" fmla="*/ 736 w 1369"/>
                <a:gd name="T5" fmla="*/ 7 h 1519"/>
                <a:gd name="T6" fmla="*/ 768 w 1369"/>
                <a:gd name="T7" fmla="*/ 21 h 1519"/>
                <a:gd name="T8" fmla="*/ 1284 w 1369"/>
                <a:gd name="T9" fmla="*/ 318 h 1519"/>
                <a:gd name="T10" fmla="*/ 1313 w 1369"/>
                <a:gd name="T11" fmla="*/ 339 h 1519"/>
                <a:gd name="T12" fmla="*/ 1337 w 1369"/>
                <a:gd name="T13" fmla="*/ 364 h 1519"/>
                <a:gd name="T14" fmla="*/ 1354 w 1369"/>
                <a:gd name="T15" fmla="*/ 395 h 1519"/>
                <a:gd name="T16" fmla="*/ 1364 w 1369"/>
                <a:gd name="T17" fmla="*/ 429 h 1519"/>
                <a:gd name="T18" fmla="*/ 1369 w 1369"/>
                <a:gd name="T19" fmla="*/ 465 h 1519"/>
                <a:gd name="T20" fmla="*/ 1369 w 1369"/>
                <a:gd name="T21" fmla="*/ 1054 h 1519"/>
                <a:gd name="T22" fmla="*/ 1364 w 1369"/>
                <a:gd name="T23" fmla="*/ 1090 h 1519"/>
                <a:gd name="T24" fmla="*/ 1354 w 1369"/>
                <a:gd name="T25" fmla="*/ 1124 h 1519"/>
                <a:gd name="T26" fmla="*/ 1337 w 1369"/>
                <a:gd name="T27" fmla="*/ 1154 h 1519"/>
                <a:gd name="T28" fmla="*/ 1313 w 1369"/>
                <a:gd name="T29" fmla="*/ 1181 h 1519"/>
                <a:gd name="T30" fmla="*/ 1284 w 1369"/>
                <a:gd name="T31" fmla="*/ 1201 h 1519"/>
                <a:gd name="T32" fmla="*/ 768 w 1369"/>
                <a:gd name="T33" fmla="*/ 1497 h 1519"/>
                <a:gd name="T34" fmla="*/ 736 w 1369"/>
                <a:gd name="T35" fmla="*/ 1512 h 1519"/>
                <a:gd name="T36" fmla="*/ 702 w 1369"/>
                <a:gd name="T37" fmla="*/ 1519 h 1519"/>
                <a:gd name="T38" fmla="*/ 668 w 1369"/>
                <a:gd name="T39" fmla="*/ 1519 h 1519"/>
                <a:gd name="T40" fmla="*/ 632 w 1369"/>
                <a:gd name="T41" fmla="*/ 1512 h 1519"/>
                <a:gd name="T42" fmla="*/ 599 w 1369"/>
                <a:gd name="T43" fmla="*/ 1497 h 1519"/>
                <a:gd name="T44" fmla="*/ 85 w 1369"/>
                <a:gd name="T45" fmla="*/ 1201 h 1519"/>
                <a:gd name="T46" fmla="*/ 56 w 1369"/>
                <a:gd name="T47" fmla="*/ 1181 h 1519"/>
                <a:gd name="T48" fmla="*/ 32 w 1369"/>
                <a:gd name="T49" fmla="*/ 1154 h 1519"/>
                <a:gd name="T50" fmla="*/ 15 w 1369"/>
                <a:gd name="T51" fmla="*/ 1124 h 1519"/>
                <a:gd name="T52" fmla="*/ 3 w 1369"/>
                <a:gd name="T53" fmla="*/ 1090 h 1519"/>
                <a:gd name="T54" fmla="*/ 0 w 1369"/>
                <a:gd name="T55" fmla="*/ 1054 h 1519"/>
                <a:gd name="T56" fmla="*/ 0 w 1369"/>
                <a:gd name="T57" fmla="*/ 465 h 1519"/>
                <a:gd name="T58" fmla="*/ 3 w 1369"/>
                <a:gd name="T59" fmla="*/ 429 h 1519"/>
                <a:gd name="T60" fmla="*/ 15 w 1369"/>
                <a:gd name="T61" fmla="*/ 395 h 1519"/>
                <a:gd name="T62" fmla="*/ 32 w 1369"/>
                <a:gd name="T63" fmla="*/ 364 h 1519"/>
                <a:gd name="T64" fmla="*/ 56 w 1369"/>
                <a:gd name="T65" fmla="*/ 339 h 1519"/>
                <a:gd name="T66" fmla="*/ 85 w 1369"/>
                <a:gd name="T67" fmla="*/ 318 h 1519"/>
                <a:gd name="T68" fmla="*/ 599 w 1369"/>
                <a:gd name="T69" fmla="*/ 21 h 1519"/>
                <a:gd name="T70" fmla="*/ 632 w 1369"/>
                <a:gd name="T71" fmla="*/ 7 h 1519"/>
                <a:gd name="T72" fmla="*/ 668 w 1369"/>
                <a:gd name="T73" fmla="*/ 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9" h="1519">
                  <a:moveTo>
                    <a:pt x="668" y="0"/>
                  </a:moveTo>
                  <a:lnTo>
                    <a:pt x="702" y="0"/>
                  </a:lnTo>
                  <a:lnTo>
                    <a:pt x="736" y="7"/>
                  </a:lnTo>
                  <a:lnTo>
                    <a:pt x="768" y="21"/>
                  </a:lnTo>
                  <a:lnTo>
                    <a:pt x="1284" y="318"/>
                  </a:lnTo>
                  <a:lnTo>
                    <a:pt x="1313" y="339"/>
                  </a:lnTo>
                  <a:lnTo>
                    <a:pt x="1337" y="364"/>
                  </a:lnTo>
                  <a:lnTo>
                    <a:pt x="1354" y="395"/>
                  </a:lnTo>
                  <a:lnTo>
                    <a:pt x="1364" y="429"/>
                  </a:lnTo>
                  <a:lnTo>
                    <a:pt x="1369" y="465"/>
                  </a:lnTo>
                  <a:lnTo>
                    <a:pt x="1369" y="1054"/>
                  </a:lnTo>
                  <a:lnTo>
                    <a:pt x="1364" y="1090"/>
                  </a:lnTo>
                  <a:lnTo>
                    <a:pt x="1354" y="1124"/>
                  </a:lnTo>
                  <a:lnTo>
                    <a:pt x="1337" y="1154"/>
                  </a:lnTo>
                  <a:lnTo>
                    <a:pt x="1313" y="1181"/>
                  </a:lnTo>
                  <a:lnTo>
                    <a:pt x="1284" y="1201"/>
                  </a:lnTo>
                  <a:lnTo>
                    <a:pt x="768" y="1497"/>
                  </a:lnTo>
                  <a:lnTo>
                    <a:pt x="736" y="1512"/>
                  </a:lnTo>
                  <a:lnTo>
                    <a:pt x="702" y="1519"/>
                  </a:lnTo>
                  <a:lnTo>
                    <a:pt x="668" y="1519"/>
                  </a:lnTo>
                  <a:lnTo>
                    <a:pt x="632" y="1512"/>
                  </a:lnTo>
                  <a:lnTo>
                    <a:pt x="599" y="1497"/>
                  </a:lnTo>
                  <a:lnTo>
                    <a:pt x="85" y="1201"/>
                  </a:lnTo>
                  <a:lnTo>
                    <a:pt x="56" y="1181"/>
                  </a:lnTo>
                  <a:lnTo>
                    <a:pt x="32" y="1154"/>
                  </a:lnTo>
                  <a:lnTo>
                    <a:pt x="15" y="1124"/>
                  </a:lnTo>
                  <a:lnTo>
                    <a:pt x="3" y="1090"/>
                  </a:lnTo>
                  <a:lnTo>
                    <a:pt x="0" y="1054"/>
                  </a:lnTo>
                  <a:lnTo>
                    <a:pt x="0" y="465"/>
                  </a:lnTo>
                  <a:lnTo>
                    <a:pt x="3" y="429"/>
                  </a:lnTo>
                  <a:lnTo>
                    <a:pt x="15" y="395"/>
                  </a:lnTo>
                  <a:lnTo>
                    <a:pt x="32" y="364"/>
                  </a:lnTo>
                  <a:lnTo>
                    <a:pt x="56" y="339"/>
                  </a:lnTo>
                  <a:lnTo>
                    <a:pt x="85" y="318"/>
                  </a:lnTo>
                  <a:lnTo>
                    <a:pt x="599" y="21"/>
                  </a:lnTo>
                  <a:lnTo>
                    <a:pt x="632" y="7"/>
                  </a:lnTo>
                  <a:lnTo>
                    <a:pt x="668" y="0"/>
                  </a:lnTo>
                  <a:close/>
                </a:path>
              </a:pathLst>
            </a:custGeom>
            <a:solidFill>
              <a:schemeClr val="bg1"/>
            </a:solidFill>
            <a:ln w="3175">
              <a:solidFill>
                <a:schemeClr val="bg1">
                  <a:lumMod val="75000"/>
                </a:schemeClr>
              </a:solidFill>
              <a:prstDash val="solid"/>
              <a:round/>
              <a:headEnd/>
              <a:tailEnd/>
            </a:ln>
          </p:spPr>
          <p:txBody>
            <a:bodyPr vert="horz" wrap="square" lIns="91440" tIns="45720" rIns="91440" bIns="45720" numCol="1" anchor="ctr" anchorCtr="0" compatLnSpc="1">
              <a:prstTxWarp prst="textNoShape">
                <a:avLst/>
              </a:prstTxWarp>
              <a:normAutofit/>
            </a:bodyPr>
            <a:lstStyle/>
            <a:p>
              <a:pPr algn="ctr"/>
              <a:endParaRPr lang="ru-RU" sz="1600" i="1" u="sng" dirty="0">
                <a:solidFill>
                  <a:schemeClr val="accent1"/>
                </a:solidFill>
              </a:endParaRPr>
            </a:p>
          </p:txBody>
        </p:sp>
        <p:sp>
          <p:nvSpPr>
            <p:cNvPr id="35" name="文本框 34">
              <a:extLst>
                <a:ext uri="{FF2B5EF4-FFF2-40B4-BE49-F238E27FC236}">
                  <a16:creationId xmlns:a16="http://schemas.microsoft.com/office/drawing/2014/main" id="{E46BF256-3043-3B13-5D04-7BBA53678AE6}"/>
                </a:ext>
              </a:extLst>
            </p:cNvPr>
            <p:cNvSpPr txBox="1"/>
            <p:nvPr/>
          </p:nvSpPr>
          <p:spPr>
            <a:xfrm>
              <a:off x="2705743" y="2247758"/>
              <a:ext cx="2031325" cy="369332"/>
            </a:xfrm>
            <a:prstGeom prst="rect">
              <a:avLst/>
            </a:prstGeom>
            <a:noFill/>
          </p:spPr>
          <p:txBody>
            <a:bodyPr wrap="none" rtlCol="0">
              <a:spAutoFit/>
            </a:bodyPr>
            <a:lstStyle/>
            <a:p>
              <a:r>
                <a:rPr lang="zh-CN" altLang="en-US" dirty="0"/>
                <a:t>宽松的开源许可证</a:t>
              </a:r>
            </a:p>
          </p:txBody>
        </p:sp>
      </p:grpSp>
      <p:pic>
        <p:nvPicPr>
          <p:cNvPr id="37" name="图形 36" descr="框">
            <a:extLst>
              <a:ext uri="{FF2B5EF4-FFF2-40B4-BE49-F238E27FC236}">
                <a16:creationId xmlns:a16="http://schemas.microsoft.com/office/drawing/2014/main" id="{7B4CD115-A75E-C941-0930-B1ADCA367EC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86697" y="2177091"/>
            <a:ext cx="660400" cy="660400"/>
          </a:xfrm>
          <a:prstGeom prst="rect">
            <a:avLst/>
          </a:prstGeom>
        </p:spPr>
      </p:pic>
      <p:pic>
        <p:nvPicPr>
          <p:cNvPr id="39" name="图形 38" descr="Internet">
            <a:extLst>
              <a:ext uri="{FF2B5EF4-FFF2-40B4-BE49-F238E27FC236}">
                <a16:creationId xmlns:a16="http://schemas.microsoft.com/office/drawing/2014/main" id="{A3D2CC31-3756-22F3-EEAC-570296741CE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32381" y="3497686"/>
            <a:ext cx="569032" cy="569032"/>
          </a:xfrm>
          <a:prstGeom prst="rect">
            <a:avLst/>
          </a:prstGeom>
        </p:spPr>
      </p:pic>
      <p:pic>
        <p:nvPicPr>
          <p:cNvPr id="41" name="图形 40" descr="报纸">
            <a:extLst>
              <a:ext uri="{FF2B5EF4-FFF2-40B4-BE49-F238E27FC236}">
                <a16:creationId xmlns:a16="http://schemas.microsoft.com/office/drawing/2014/main" id="{000DB56B-DD10-F3A5-3261-FCF32878F4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332381" y="4840215"/>
            <a:ext cx="603614" cy="603614"/>
          </a:xfrm>
          <a:prstGeom prst="rect">
            <a:avLst/>
          </a:prstGeom>
        </p:spPr>
      </p:pic>
    </p:spTree>
    <p:extLst>
      <p:ext uri="{BB962C8B-B14F-4D97-AF65-F5344CB8AC3E}">
        <p14:creationId xmlns:p14="http://schemas.microsoft.com/office/powerpoint/2010/main" val="179040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9154C-A310-46F2-B715-128913335799}"/>
              </a:ext>
            </a:extLst>
          </p:cNvPr>
          <p:cNvSpPr>
            <a:spLocks noGrp="1"/>
          </p:cNvSpPr>
          <p:nvPr>
            <p:ph type="title"/>
          </p:nvPr>
        </p:nvSpPr>
        <p:spPr/>
        <p:txBody>
          <a:bodyPr/>
          <a:lstStyle/>
          <a:p>
            <a:r>
              <a:rPr lang="zh-CN" altLang="en-US" dirty="0"/>
              <a:t>项目背景简介</a:t>
            </a:r>
          </a:p>
        </p:txBody>
      </p:sp>
      <p:sp>
        <p:nvSpPr>
          <p:cNvPr id="4" name="灯片编号占位符 3">
            <a:extLst>
              <a:ext uri="{FF2B5EF4-FFF2-40B4-BE49-F238E27FC236}">
                <a16:creationId xmlns:a16="http://schemas.microsoft.com/office/drawing/2014/main" id="{07D6FFE4-F650-4B79-B926-0807053DA8C2}"/>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24" name="TextBox 15">
            <a:extLst>
              <a:ext uri="{FF2B5EF4-FFF2-40B4-BE49-F238E27FC236}">
                <a16:creationId xmlns:a16="http://schemas.microsoft.com/office/drawing/2014/main" id="{9FB507D3-B6D4-254A-5D00-0D468E6B1DA1}"/>
              </a:ext>
            </a:extLst>
          </p:cNvPr>
          <p:cNvSpPr>
            <a:spLocks noChangeArrowheads="1"/>
          </p:cNvSpPr>
          <p:nvPr/>
        </p:nvSpPr>
        <p:spPr bwMode="auto">
          <a:xfrm>
            <a:off x="988650" y="1214002"/>
            <a:ext cx="2041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需求分析</a:t>
            </a:r>
            <a:endParaRPr lang="zh-CN" altLang="en-US" sz="1200" dirty="0">
              <a:latin typeface="Arial" panose="020B0604020202020204" pitchFamily="34" charset="0"/>
            </a:endParaRPr>
          </a:p>
        </p:txBody>
      </p:sp>
      <p:sp>
        <p:nvSpPr>
          <p:cNvPr id="26" name="矩形 26">
            <a:extLst>
              <a:ext uri="{FF2B5EF4-FFF2-40B4-BE49-F238E27FC236}">
                <a16:creationId xmlns:a16="http://schemas.microsoft.com/office/drawing/2014/main" id="{2A0C21F6-412A-8D94-DD67-8AF40BF984E9}"/>
              </a:ext>
            </a:extLst>
          </p:cNvPr>
          <p:cNvSpPr>
            <a:spLocks noChangeArrowheads="1"/>
          </p:cNvSpPr>
          <p:nvPr/>
        </p:nvSpPr>
        <p:spPr bwMode="auto">
          <a:xfrm>
            <a:off x="803564" y="1318488"/>
            <a:ext cx="83846" cy="305377"/>
          </a:xfrm>
          <a:prstGeom prst="rect">
            <a:avLst/>
          </a:prstGeom>
          <a:solidFill>
            <a:srgbClr val="1F4E7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 name="文本框 4">
            <a:extLst>
              <a:ext uri="{FF2B5EF4-FFF2-40B4-BE49-F238E27FC236}">
                <a16:creationId xmlns:a16="http://schemas.microsoft.com/office/drawing/2014/main" id="{DAD2B3BA-BAD1-77DD-F436-20F0E53B322A}"/>
              </a:ext>
            </a:extLst>
          </p:cNvPr>
          <p:cNvSpPr txBox="1"/>
          <p:nvPr/>
        </p:nvSpPr>
        <p:spPr>
          <a:xfrm>
            <a:off x="1882833" y="4063978"/>
            <a:ext cx="954107" cy="400110"/>
          </a:xfrm>
          <a:prstGeom prst="rect">
            <a:avLst/>
          </a:prstGeom>
          <a:noFill/>
        </p:spPr>
        <p:txBody>
          <a:bodyPr wrap="none" rtlCol="0">
            <a:spAutoFit/>
          </a:bodyPr>
          <a:lstStyle/>
          <a:p>
            <a:r>
              <a:rPr lang="zh-CN" altLang="en-US" sz="2000" b="1" dirty="0">
                <a:solidFill>
                  <a:srgbClr val="126AB1"/>
                </a:solidFill>
              </a:rPr>
              <a:t>数据层</a:t>
            </a:r>
          </a:p>
        </p:txBody>
      </p:sp>
      <p:sp>
        <p:nvSpPr>
          <p:cNvPr id="7" name="矩形 6">
            <a:extLst>
              <a:ext uri="{FF2B5EF4-FFF2-40B4-BE49-F238E27FC236}">
                <a16:creationId xmlns:a16="http://schemas.microsoft.com/office/drawing/2014/main" id="{C1C5C0F3-BB3A-1297-CEC3-74649415EF42}"/>
              </a:ext>
            </a:extLst>
          </p:cNvPr>
          <p:cNvSpPr/>
          <p:nvPr/>
        </p:nvSpPr>
        <p:spPr>
          <a:xfrm flipV="1">
            <a:off x="1513991" y="3951184"/>
            <a:ext cx="1691792" cy="1430977"/>
          </a:xfrm>
          <a:prstGeom prst="rect">
            <a:avLst/>
          </a:prstGeom>
          <a:solidFill>
            <a:schemeClr val="accent1"/>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文本框 7">
            <a:extLst>
              <a:ext uri="{FF2B5EF4-FFF2-40B4-BE49-F238E27FC236}">
                <a16:creationId xmlns:a16="http://schemas.microsoft.com/office/drawing/2014/main" id="{56EED823-244F-C359-109A-F2C606877A30}"/>
              </a:ext>
            </a:extLst>
          </p:cNvPr>
          <p:cNvSpPr txBox="1"/>
          <p:nvPr/>
        </p:nvSpPr>
        <p:spPr>
          <a:xfrm>
            <a:off x="1243554" y="5145357"/>
            <a:ext cx="1107996" cy="369332"/>
          </a:xfrm>
          <a:prstGeom prst="rect">
            <a:avLst/>
          </a:prstGeom>
          <a:noFill/>
        </p:spPr>
        <p:txBody>
          <a:bodyPr wrap="none" rtlCol="0">
            <a:spAutoFit/>
          </a:bodyPr>
          <a:lstStyle/>
          <a:p>
            <a:r>
              <a:rPr lang="zh-CN" altLang="en-US" dirty="0">
                <a:solidFill>
                  <a:srgbClr val="126AB1"/>
                </a:solidFill>
              </a:rPr>
              <a:t>数据爬取</a:t>
            </a:r>
          </a:p>
        </p:txBody>
      </p:sp>
      <p:sp>
        <p:nvSpPr>
          <p:cNvPr id="14" name="文本框 13">
            <a:extLst>
              <a:ext uri="{FF2B5EF4-FFF2-40B4-BE49-F238E27FC236}">
                <a16:creationId xmlns:a16="http://schemas.microsoft.com/office/drawing/2014/main" id="{7FFFFBD2-FFDD-5783-23C1-47153D631B42}"/>
              </a:ext>
            </a:extLst>
          </p:cNvPr>
          <p:cNvSpPr txBox="1"/>
          <p:nvPr/>
        </p:nvSpPr>
        <p:spPr>
          <a:xfrm>
            <a:off x="2365157" y="5145357"/>
            <a:ext cx="1107996" cy="369332"/>
          </a:xfrm>
          <a:prstGeom prst="rect">
            <a:avLst/>
          </a:prstGeom>
          <a:noFill/>
        </p:spPr>
        <p:txBody>
          <a:bodyPr wrap="none" rtlCol="0">
            <a:spAutoFit/>
          </a:bodyPr>
          <a:lstStyle/>
          <a:p>
            <a:r>
              <a:rPr lang="zh-CN" altLang="en-US" dirty="0">
                <a:solidFill>
                  <a:srgbClr val="126AB1"/>
                </a:solidFill>
              </a:rPr>
              <a:t>数据清洗</a:t>
            </a:r>
          </a:p>
        </p:txBody>
      </p:sp>
      <p:sp>
        <p:nvSpPr>
          <p:cNvPr id="16" name="文本框 15">
            <a:extLst>
              <a:ext uri="{FF2B5EF4-FFF2-40B4-BE49-F238E27FC236}">
                <a16:creationId xmlns:a16="http://schemas.microsoft.com/office/drawing/2014/main" id="{E365374A-C987-FECD-F181-51D790954286}"/>
              </a:ext>
            </a:extLst>
          </p:cNvPr>
          <p:cNvSpPr txBox="1"/>
          <p:nvPr/>
        </p:nvSpPr>
        <p:spPr>
          <a:xfrm>
            <a:off x="1243555" y="5582716"/>
            <a:ext cx="1107996" cy="369332"/>
          </a:xfrm>
          <a:prstGeom prst="rect">
            <a:avLst/>
          </a:prstGeom>
          <a:noFill/>
        </p:spPr>
        <p:txBody>
          <a:bodyPr wrap="none" rtlCol="0">
            <a:spAutoFit/>
          </a:bodyPr>
          <a:lstStyle/>
          <a:p>
            <a:r>
              <a:rPr lang="zh-CN" altLang="en-US" dirty="0">
                <a:solidFill>
                  <a:srgbClr val="126AB1"/>
                </a:solidFill>
              </a:rPr>
              <a:t>数据处理</a:t>
            </a:r>
          </a:p>
        </p:txBody>
      </p:sp>
      <p:sp>
        <p:nvSpPr>
          <p:cNvPr id="21" name="文本框 20">
            <a:extLst>
              <a:ext uri="{FF2B5EF4-FFF2-40B4-BE49-F238E27FC236}">
                <a16:creationId xmlns:a16="http://schemas.microsoft.com/office/drawing/2014/main" id="{68206374-4A62-5D81-C011-F1B6AA4EF012}"/>
              </a:ext>
            </a:extLst>
          </p:cNvPr>
          <p:cNvSpPr txBox="1"/>
          <p:nvPr/>
        </p:nvSpPr>
        <p:spPr>
          <a:xfrm>
            <a:off x="2365157" y="5569986"/>
            <a:ext cx="1107996" cy="369332"/>
          </a:xfrm>
          <a:prstGeom prst="rect">
            <a:avLst/>
          </a:prstGeom>
          <a:noFill/>
        </p:spPr>
        <p:txBody>
          <a:bodyPr wrap="none" rtlCol="0">
            <a:spAutoFit/>
          </a:bodyPr>
          <a:lstStyle/>
          <a:p>
            <a:r>
              <a:rPr lang="zh-CN" altLang="en-US" dirty="0">
                <a:solidFill>
                  <a:srgbClr val="126AB1"/>
                </a:solidFill>
              </a:rPr>
              <a:t>数据存储</a:t>
            </a:r>
          </a:p>
        </p:txBody>
      </p:sp>
      <p:sp>
        <p:nvSpPr>
          <p:cNvPr id="22" name="矩形 21">
            <a:extLst>
              <a:ext uri="{FF2B5EF4-FFF2-40B4-BE49-F238E27FC236}">
                <a16:creationId xmlns:a16="http://schemas.microsoft.com/office/drawing/2014/main" id="{4863ED84-5735-5812-25AE-771C2794E2FE}"/>
              </a:ext>
            </a:extLst>
          </p:cNvPr>
          <p:cNvSpPr/>
          <p:nvPr/>
        </p:nvSpPr>
        <p:spPr>
          <a:xfrm flipV="1">
            <a:off x="4807637" y="2816966"/>
            <a:ext cx="1691792" cy="1430977"/>
          </a:xfrm>
          <a:prstGeom prst="rect">
            <a:avLst/>
          </a:prstGeom>
          <a:solidFill>
            <a:schemeClr val="accent2"/>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文本框 22">
            <a:extLst>
              <a:ext uri="{FF2B5EF4-FFF2-40B4-BE49-F238E27FC236}">
                <a16:creationId xmlns:a16="http://schemas.microsoft.com/office/drawing/2014/main" id="{449CD977-6F82-761D-B0FA-7445CBEB55CA}"/>
              </a:ext>
            </a:extLst>
          </p:cNvPr>
          <p:cNvSpPr txBox="1"/>
          <p:nvPr/>
        </p:nvSpPr>
        <p:spPr>
          <a:xfrm>
            <a:off x="5176479" y="2976418"/>
            <a:ext cx="954107" cy="400110"/>
          </a:xfrm>
          <a:prstGeom prst="rect">
            <a:avLst/>
          </a:prstGeom>
          <a:noFill/>
        </p:spPr>
        <p:txBody>
          <a:bodyPr wrap="none" rtlCol="0">
            <a:spAutoFit/>
          </a:bodyPr>
          <a:lstStyle/>
          <a:p>
            <a:r>
              <a:rPr lang="zh-CN" altLang="en-US" sz="2000" b="1" dirty="0">
                <a:solidFill>
                  <a:srgbClr val="77A5CF"/>
                </a:solidFill>
              </a:rPr>
              <a:t>服务层</a:t>
            </a:r>
          </a:p>
        </p:txBody>
      </p:sp>
      <p:pic>
        <p:nvPicPr>
          <p:cNvPr id="3074" name="Picture 2" descr="Flask">
            <a:extLst>
              <a:ext uri="{FF2B5EF4-FFF2-40B4-BE49-F238E27FC236}">
                <a16:creationId xmlns:a16="http://schemas.microsoft.com/office/drawing/2014/main" id="{826EBE12-8E07-9058-4328-4AA74684DA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0134" y="3843029"/>
            <a:ext cx="849746" cy="849746"/>
          </a:xfrm>
          <a:prstGeom prst="rect">
            <a:avLst/>
          </a:prstGeom>
          <a:noFill/>
          <a:extLst>
            <a:ext uri="{909E8E84-426E-40DD-AFC4-6F175D3DCCD1}">
              <a14:hiddenFill xmlns:a14="http://schemas.microsoft.com/office/drawing/2010/main">
                <a:solidFill>
                  <a:srgbClr val="FFFFFF"/>
                </a:solidFill>
              </a14:hiddenFill>
            </a:ext>
          </a:extLst>
        </p:spPr>
      </p:pic>
      <p:sp>
        <p:nvSpPr>
          <p:cNvPr id="36" name="矩形 35">
            <a:extLst>
              <a:ext uri="{FF2B5EF4-FFF2-40B4-BE49-F238E27FC236}">
                <a16:creationId xmlns:a16="http://schemas.microsoft.com/office/drawing/2014/main" id="{E1E2C457-775D-13B8-C7F1-3A32CDEFA43D}"/>
              </a:ext>
            </a:extLst>
          </p:cNvPr>
          <p:cNvSpPr/>
          <p:nvPr/>
        </p:nvSpPr>
        <p:spPr>
          <a:xfrm flipV="1">
            <a:off x="7921722" y="1945551"/>
            <a:ext cx="1691792" cy="1430977"/>
          </a:xfrm>
          <a:prstGeom prst="rect">
            <a:avLst/>
          </a:prstGeom>
          <a:solidFill>
            <a:schemeClr val="accent3"/>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文本框 37">
            <a:extLst>
              <a:ext uri="{FF2B5EF4-FFF2-40B4-BE49-F238E27FC236}">
                <a16:creationId xmlns:a16="http://schemas.microsoft.com/office/drawing/2014/main" id="{F2E7C49B-A1C1-E36B-739E-8D72CFA29E9A}"/>
              </a:ext>
            </a:extLst>
          </p:cNvPr>
          <p:cNvSpPr txBox="1"/>
          <p:nvPr/>
        </p:nvSpPr>
        <p:spPr>
          <a:xfrm>
            <a:off x="8290564" y="2085422"/>
            <a:ext cx="954107" cy="400110"/>
          </a:xfrm>
          <a:prstGeom prst="rect">
            <a:avLst/>
          </a:prstGeom>
          <a:noFill/>
        </p:spPr>
        <p:txBody>
          <a:bodyPr wrap="none" rtlCol="0">
            <a:spAutoFit/>
          </a:bodyPr>
          <a:lstStyle/>
          <a:p>
            <a:r>
              <a:rPr lang="zh-CN" altLang="en-US" sz="2000" b="1" dirty="0">
                <a:solidFill>
                  <a:srgbClr val="606060"/>
                </a:solidFill>
              </a:rPr>
              <a:t>应用层</a:t>
            </a:r>
          </a:p>
        </p:txBody>
      </p:sp>
      <p:sp>
        <p:nvSpPr>
          <p:cNvPr id="40" name="文本框 39">
            <a:extLst>
              <a:ext uri="{FF2B5EF4-FFF2-40B4-BE49-F238E27FC236}">
                <a16:creationId xmlns:a16="http://schemas.microsoft.com/office/drawing/2014/main" id="{9C2F6980-F978-D0D0-2AED-0E7646CBB7EC}"/>
              </a:ext>
            </a:extLst>
          </p:cNvPr>
          <p:cNvSpPr txBox="1"/>
          <p:nvPr/>
        </p:nvSpPr>
        <p:spPr>
          <a:xfrm>
            <a:off x="5334597" y="3944736"/>
            <a:ext cx="1691792" cy="646331"/>
          </a:xfrm>
          <a:prstGeom prst="rect">
            <a:avLst/>
          </a:prstGeom>
          <a:noFill/>
        </p:spPr>
        <p:txBody>
          <a:bodyPr wrap="square" rtlCol="0">
            <a:spAutoFit/>
          </a:bodyPr>
          <a:lstStyle/>
          <a:p>
            <a:r>
              <a:rPr lang="zh-CN" altLang="en-US" dirty="0">
                <a:solidFill>
                  <a:srgbClr val="77A5CF"/>
                </a:solidFill>
              </a:rPr>
              <a:t>轻量级</a:t>
            </a:r>
            <a:r>
              <a:rPr lang="en-US" altLang="zh-CN" dirty="0">
                <a:solidFill>
                  <a:srgbClr val="77A5CF"/>
                </a:solidFill>
              </a:rPr>
              <a:t>python</a:t>
            </a:r>
            <a:r>
              <a:rPr lang="zh-CN" altLang="en-US" dirty="0">
                <a:solidFill>
                  <a:srgbClr val="77A5CF"/>
                </a:solidFill>
              </a:rPr>
              <a:t>后端框架</a:t>
            </a:r>
          </a:p>
        </p:txBody>
      </p:sp>
      <p:pic>
        <p:nvPicPr>
          <p:cNvPr id="3076" name="Picture 4" descr="Vue.js">
            <a:extLst>
              <a:ext uri="{FF2B5EF4-FFF2-40B4-BE49-F238E27FC236}">
                <a16:creationId xmlns:a16="http://schemas.microsoft.com/office/drawing/2014/main" id="{88601BB4-FED3-0306-9DB6-2F205DEE1D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3192" y="3072957"/>
            <a:ext cx="814744" cy="525936"/>
          </a:xfrm>
          <a:prstGeom prst="rect">
            <a:avLst/>
          </a:prstGeom>
          <a:noFill/>
          <a:extLst>
            <a:ext uri="{909E8E84-426E-40DD-AFC4-6F175D3DCCD1}">
              <a14:hiddenFill xmlns:a14="http://schemas.microsoft.com/office/drawing/2010/main">
                <a:solidFill>
                  <a:srgbClr val="FFFFFF"/>
                </a:solidFill>
              </a14:hiddenFill>
            </a:ext>
          </a:extLst>
        </p:spPr>
      </p:pic>
      <p:sp>
        <p:nvSpPr>
          <p:cNvPr id="42" name="文本框 41">
            <a:extLst>
              <a:ext uri="{FF2B5EF4-FFF2-40B4-BE49-F238E27FC236}">
                <a16:creationId xmlns:a16="http://schemas.microsoft.com/office/drawing/2014/main" id="{8A82CCE3-A197-8A92-2E89-1F2FF840AB3B}"/>
              </a:ext>
            </a:extLst>
          </p:cNvPr>
          <p:cNvSpPr txBox="1"/>
          <p:nvPr/>
        </p:nvSpPr>
        <p:spPr>
          <a:xfrm>
            <a:off x="8546102" y="3012759"/>
            <a:ext cx="1773445" cy="646331"/>
          </a:xfrm>
          <a:prstGeom prst="rect">
            <a:avLst/>
          </a:prstGeom>
          <a:noFill/>
        </p:spPr>
        <p:txBody>
          <a:bodyPr wrap="square" rtlCol="0">
            <a:spAutoFit/>
          </a:bodyPr>
          <a:lstStyle/>
          <a:p>
            <a:r>
              <a:rPr lang="zh-CN" altLang="en-US" dirty="0">
                <a:solidFill>
                  <a:srgbClr val="606060"/>
                </a:solidFill>
              </a:rPr>
              <a:t>渐进式</a:t>
            </a:r>
            <a:r>
              <a:rPr lang="en-US" altLang="zh-CN" dirty="0">
                <a:solidFill>
                  <a:srgbClr val="606060"/>
                </a:solidFill>
              </a:rPr>
              <a:t>JavaScript</a:t>
            </a:r>
            <a:r>
              <a:rPr lang="zh-CN" altLang="en-US" dirty="0">
                <a:solidFill>
                  <a:srgbClr val="606060"/>
                </a:solidFill>
              </a:rPr>
              <a:t>框架</a:t>
            </a:r>
          </a:p>
        </p:txBody>
      </p:sp>
    </p:spTree>
    <p:extLst>
      <p:ext uri="{BB962C8B-B14F-4D97-AF65-F5344CB8AC3E}">
        <p14:creationId xmlns:p14="http://schemas.microsoft.com/office/powerpoint/2010/main" val="1857616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技术研发进展</a:t>
            </a:r>
          </a:p>
        </p:txBody>
      </p:sp>
      <p:sp>
        <p:nvSpPr>
          <p:cNvPr id="6" name="文本占位符 5"/>
          <p:cNvSpPr>
            <a:spLocks noGrp="1"/>
          </p:cNvSpPr>
          <p:nvPr>
            <p:ph type="body" idx="1"/>
          </p:nvPr>
        </p:nvSpPr>
        <p:spPr>
          <a:xfrm>
            <a:off x="3187785" y="3683908"/>
            <a:ext cx="1541233" cy="343148"/>
          </a:xfrm>
        </p:spPr>
        <p:txBody>
          <a:bodyPr/>
          <a:lstStyle/>
          <a:p>
            <a:r>
              <a:rPr lang="zh-CN" altLang="en-US" dirty="0"/>
              <a:t>开发进展 文档撰写</a:t>
            </a:r>
            <a:endParaRPr lang="en-US" altLang="zh-CN"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1766951" y="330180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82656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B3C24-B6B3-4CB9-B802-3AEA22FE296A}"/>
              </a:ext>
            </a:extLst>
          </p:cNvPr>
          <p:cNvSpPr>
            <a:spLocks noGrp="1"/>
          </p:cNvSpPr>
          <p:nvPr>
            <p:ph type="title"/>
          </p:nvPr>
        </p:nvSpPr>
        <p:spPr/>
        <p:txBody>
          <a:bodyPr/>
          <a:lstStyle/>
          <a:p>
            <a:r>
              <a:rPr lang="zh-CN" altLang="en-US" dirty="0"/>
              <a:t>技术研发进展</a:t>
            </a:r>
          </a:p>
        </p:txBody>
      </p:sp>
      <p:sp>
        <p:nvSpPr>
          <p:cNvPr id="4" name="灯片编号占位符 3">
            <a:extLst>
              <a:ext uri="{FF2B5EF4-FFF2-40B4-BE49-F238E27FC236}">
                <a16:creationId xmlns:a16="http://schemas.microsoft.com/office/drawing/2014/main" id="{E4F5A855-E6A9-4E4D-B59E-FED5E1EA6DDA}"/>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pic>
        <p:nvPicPr>
          <p:cNvPr id="24" name="图片 23">
            <a:extLst>
              <a:ext uri="{FF2B5EF4-FFF2-40B4-BE49-F238E27FC236}">
                <a16:creationId xmlns:a16="http://schemas.microsoft.com/office/drawing/2014/main" id="{F8C0A9AB-121A-9FD4-5038-666E1BF90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693" y="1313304"/>
            <a:ext cx="8897024" cy="3285208"/>
          </a:xfrm>
          <a:prstGeom prst="rect">
            <a:avLst/>
          </a:prstGeom>
        </p:spPr>
      </p:pic>
      <p:sp>
        <p:nvSpPr>
          <p:cNvPr id="25" name="文本框 24">
            <a:extLst>
              <a:ext uri="{FF2B5EF4-FFF2-40B4-BE49-F238E27FC236}">
                <a16:creationId xmlns:a16="http://schemas.microsoft.com/office/drawing/2014/main" id="{0ACF7E4D-C530-1402-6D88-3B9387BFBBC3}"/>
              </a:ext>
            </a:extLst>
          </p:cNvPr>
          <p:cNvSpPr txBox="1"/>
          <p:nvPr/>
        </p:nvSpPr>
        <p:spPr>
          <a:xfrm>
            <a:off x="1646693" y="5243335"/>
            <a:ext cx="2953053" cy="87395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t>开发计划和设计手册 √</a:t>
            </a:r>
            <a:endParaRPr lang="en-US" altLang="zh-CN" dirty="0"/>
          </a:p>
          <a:p>
            <a:pPr marL="285750" indent="-285750">
              <a:lnSpc>
                <a:spcPct val="150000"/>
              </a:lnSpc>
              <a:buFont typeface="Arial" panose="020B0604020202020204" pitchFamily="34" charset="0"/>
              <a:buChar char="•"/>
            </a:pPr>
            <a:r>
              <a:rPr lang="zh-CN" altLang="en-US" dirty="0"/>
              <a:t>所有数据的爬取和清洗</a:t>
            </a:r>
            <a:r>
              <a:rPr lang="en-US" altLang="zh-CN" dirty="0"/>
              <a:t>×</a:t>
            </a:r>
          </a:p>
        </p:txBody>
      </p:sp>
      <p:sp>
        <p:nvSpPr>
          <p:cNvPr id="51" name="文本框 50">
            <a:extLst>
              <a:ext uri="{FF2B5EF4-FFF2-40B4-BE49-F238E27FC236}">
                <a16:creationId xmlns:a16="http://schemas.microsoft.com/office/drawing/2014/main" id="{F68721E3-0268-73C4-11C8-121E72D3D063}"/>
              </a:ext>
            </a:extLst>
          </p:cNvPr>
          <p:cNvSpPr txBox="1"/>
          <p:nvPr/>
        </p:nvSpPr>
        <p:spPr>
          <a:xfrm>
            <a:off x="6354618" y="5243335"/>
            <a:ext cx="4516582" cy="87395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t>至少一个部分的数据处理√</a:t>
            </a:r>
            <a:endParaRPr lang="en-US" altLang="zh-CN" dirty="0"/>
          </a:p>
          <a:p>
            <a:pPr marL="285750" indent="-285750">
              <a:lnSpc>
                <a:spcPct val="150000"/>
              </a:lnSpc>
              <a:buFont typeface="Arial" panose="020B0604020202020204" pitchFamily="34" charset="0"/>
              <a:buChar char="•"/>
            </a:pPr>
            <a:r>
              <a:rPr lang="zh-CN" altLang="en-US" dirty="0"/>
              <a:t>完整的前后端交互√</a:t>
            </a:r>
            <a:endParaRPr lang="en-US" altLang="zh-CN" dirty="0"/>
          </a:p>
        </p:txBody>
      </p:sp>
    </p:spTree>
    <p:extLst>
      <p:ext uri="{BB962C8B-B14F-4D97-AF65-F5344CB8AC3E}">
        <p14:creationId xmlns:p14="http://schemas.microsoft.com/office/powerpoint/2010/main" val="21352794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EMPLATE" val="00e5704f-b5a5-4cae-8b43-89da1538c61a"/>
</p:tagLst>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136EB8"/>
      </a:accent1>
      <a:accent2>
        <a:srgbClr val="7CABD6"/>
      </a:accent2>
      <a:accent3>
        <a:srgbClr val="646464"/>
      </a:accent3>
      <a:accent4>
        <a:srgbClr val="7F7F7F"/>
      </a:accent4>
      <a:accent5>
        <a:srgbClr val="A5A5A5"/>
      </a:accent5>
      <a:accent6>
        <a:srgbClr val="C9C9C9"/>
      </a:accent6>
      <a:hlink>
        <a:srgbClr val="136EB8"/>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5"/>
    </a:dk2>
    <a:lt2>
      <a:srgbClr val="F0F0F0"/>
    </a:lt2>
    <a:accent1>
      <a:srgbClr val="136EB8"/>
    </a:accent1>
    <a:accent2>
      <a:srgbClr val="7CABD6"/>
    </a:accent2>
    <a:accent3>
      <a:srgbClr val="646464"/>
    </a:accent3>
    <a:accent4>
      <a:srgbClr val="7F7F7F"/>
    </a:accent4>
    <a:accent5>
      <a:srgbClr val="A5A5A5"/>
    </a:accent5>
    <a:accent6>
      <a:srgbClr val="C9C9C9"/>
    </a:accent6>
    <a:hlink>
      <a:srgbClr val="136EB8"/>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5"/>
    </a:dk2>
    <a:lt2>
      <a:srgbClr val="F0F0F0"/>
    </a:lt2>
    <a:accent1>
      <a:srgbClr val="136EB8"/>
    </a:accent1>
    <a:accent2>
      <a:srgbClr val="7CABD6"/>
    </a:accent2>
    <a:accent3>
      <a:srgbClr val="646464"/>
    </a:accent3>
    <a:accent4>
      <a:srgbClr val="7F7F7F"/>
    </a:accent4>
    <a:accent5>
      <a:srgbClr val="A5A5A5"/>
    </a:accent5>
    <a:accent6>
      <a:srgbClr val="C9C9C9"/>
    </a:accent6>
    <a:hlink>
      <a:srgbClr val="136EB8"/>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5"/>
    </a:dk2>
    <a:lt2>
      <a:srgbClr val="F0F0F0"/>
    </a:lt2>
    <a:accent1>
      <a:srgbClr val="136EB8"/>
    </a:accent1>
    <a:accent2>
      <a:srgbClr val="7CABD6"/>
    </a:accent2>
    <a:accent3>
      <a:srgbClr val="646464"/>
    </a:accent3>
    <a:accent4>
      <a:srgbClr val="7F7F7F"/>
    </a:accent4>
    <a:accent5>
      <a:srgbClr val="A5A5A5"/>
    </a:accent5>
    <a:accent6>
      <a:srgbClr val="C9C9C9"/>
    </a:accent6>
    <a:hlink>
      <a:srgbClr val="136EB8"/>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5"/>
    </a:dk2>
    <a:lt2>
      <a:srgbClr val="F0F0F0"/>
    </a:lt2>
    <a:accent1>
      <a:srgbClr val="136EB8"/>
    </a:accent1>
    <a:accent2>
      <a:srgbClr val="7CABD6"/>
    </a:accent2>
    <a:accent3>
      <a:srgbClr val="646464"/>
    </a:accent3>
    <a:accent4>
      <a:srgbClr val="7F7F7F"/>
    </a:accent4>
    <a:accent5>
      <a:srgbClr val="A5A5A5"/>
    </a:accent5>
    <a:accent6>
      <a:srgbClr val="C9C9C9"/>
    </a:accent6>
    <a:hlink>
      <a:srgbClr val="136EB8"/>
    </a:hlink>
    <a:folHlink>
      <a:srgbClr val="BFBFBF"/>
    </a:folHlink>
  </a:clrScheme>
</a:themeOverrid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iSlide</Template>
  <TotalTime>303</TotalTime>
  <Words>772</Words>
  <Application>Microsoft Office PowerPoint</Application>
  <PresentationFormat>宽屏</PresentationFormat>
  <Paragraphs>116</Paragraphs>
  <Slides>19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8" baseType="lpstr">
      <vt:lpstr>等线</vt:lpstr>
      <vt:lpstr>宋体</vt:lpstr>
      <vt:lpstr>微软雅黑</vt:lpstr>
      <vt:lpstr>Arial</vt:lpstr>
      <vt:lpstr>Calibri</vt:lpstr>
      <vt:lpstr>Consolas</vt:lpstr>
      <vt:lpstr>Impact</vt:lpstr>
      <vt:lpstr>主题5</vt:lpstr>
      <vt:lpstr>think-cell Slide</vt:lpstr>
      <vt:lpstr>开源软件供应链安全风险分析</vt:lpstr>
      <vt:lpstr>PowerPoint 演示文稿</vt:lpstr>
      <vt:lpstr>项目背景简介</vt:lpstr>
      <vt:lpstr>项目背景简介</vt:lpstr>
      <vt:lpstr>项目背景简介</vt:lpstr>
      <vt:lpstr>项目背景简介</vt:lpstr>
      <vt:lpstr>项目背景简介</vt:lpstr>
      <vt:lpstr>技术研发进展</vt:lpstr>
      <vt:lpstr>技术研发进展</vt:lpstr>
      <vt:lpstr>技术研发进展</vt:lpstr>
      <vt:lpstr>技术研发进展</vt:lpstr>
      <vt:lpstr>技术研发进展</vt:lpstr>
      <vt:lpstr>开源社区建设</vt:lpstr>
      <vt:lpstr>开源社区建设</vt:lpstr>
      <vt:lpstr>主要问题总结</vt:lpstr>
      <vt:lpstr>主要问题总结</vt:lpstr>
      <vt:lpstr>后续工作计划</vt:lpstr>
      <vt:lpstr>后续工作计划</vt:lpstr>
      <vt:lpstr>感谢聆听 </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郭 一帆</cp:lastModifiedBy>
  <cp:revision>6</cp:revision>
  <cp:lastPrinted>2020-05-07T16:00:00Z</cp:lastPrinted>
  <dcterms:created xsi:type="dcterms:W3CDTF">2020-05-07T16:00:00Z</dcterms:created>
  <dcterms:modified xsi:type="dcterms:W3CDTF">2022-11-16T00:56:24Z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