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72" r:id="rId17"/>
    <p:sldId id="269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04/06/2024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04/06/2024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07931"/>
            <a:ext cx="7766936" cy="2142905"/>
          </a:xfrm>
        </p:spPr>
        <p:txBody>
          <a:bodyPr/>
          <a:lstStyle/>
          <a:p>
            <a:pPr algn="l"/>
            <a:r>
              <a:rPr lang="en-US" altLang="zh-CN" sz="7000" dirty="0">
                <a:solidFill>
                  <a:srgbClr val="0E659B"/>
                </a:solidFill>
              </a:rPr>
              <a:t>Technology Trend Analysis</a:t>
            </a:r>
            <a:endParaRPr lang="en-US" sz="7000" dirty="0"/>
          </a:p>
        </p:txBody>
      </p:sp>
      <p:sp>
        <p:nvSpPr>
          <p:cNvPr id="4" name="TextBox 3"/>
          <p:cNvSpPr txBox="1"/>
          <p:nvPr/>
        </p:nvSpPr>
        <p:spPr>
          <a:xfrm>
            <a:off x="5688623" y="4387362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Bui Xuan Nam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Date: June 03, 2024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0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Database trends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74828" y="2154115"/>
            <a:ext cx="8258257" cy="2514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MySQL is the most popular database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There are still a lot of companies using Microsoft SQL Server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MongoDB and </a:t>
            </a:r>
            <a:r>
              <a:rPr lang="en-US" altLang="zh-CN" sz="2500" dirty="0" err="1">
                <a:solidFill>
                  <a:srgbClr val="0E659B"/>
                </a:solidFill>
                <a:sym typeface="Wingdings" panose="05000000000000000000" pitchFamily="2" charset="2"/>
              </a:rPr>
              <a:t>Redis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 are the most favorable NoSQL database</a:t>
            </a:r>
            <a:endParaRPr 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1336431" y="1688122"/>
            <a:ext cx="22332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rgbClr val="0E659B"/>
                </a:solidFill>
                <a:latin typeface="+mj-lt"/>
                <a:ea typeface="+mj-ea"/>
                <a:cs typeface="+mj-cs"/>
              </a:rPr>
              <a:t>Fingdings</a:t>
            </a:r>
            <a:endParaRPr lang="en-US" sz="3500" dirty="0">
              <a:solidFill>
                <a:srgbClr val="0E659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452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Database trends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74828" y="2154115"/>
            <a:ext cx="8258257" cy="2514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Open-source databases like MySQL are still preferable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Software development and Big Data technology still requires SQL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NoSQL databases will make an impact for relational databases</a:t>
            </a:r>
            <a:endParaRPr 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1336430" y="1688122"/>
            <a:ext cx="29366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Implications</a:t>
            </a:r>
            <a:endParaRPr lang="en-US" sz="3500" dirty="0">
              <a:solidFill>
                <a:srgbClr val="0E659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92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 smtClean="0">
                <a:solidFill>
                  <a:srgbClr val="0E659B"/>
                </a:solidFill>
              </a:rPr>
              <a:t>Dashboard</a:t>
            </a:r>
            <a:endParaRPr lang="en-US" altLang="zh-CN" sz="6500" dirty="0">
              <a:solidFill>
                <a:srgbClr val="0E659B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74828" y="2541288"/>
            <a:ext cx="8258257" cy="1248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2500" dirty="0"/>
          </a:p>
        </p:txBody>
      </p:sp>
      <p:sp>
        <p:nvSpPr>
          <p:cNvPr id="3" name="TextBox 2"/>
          <p:cNvSpPr txBox="1"/>
          <p:nvPr/>
        </p:nvSpPr>
        <p:spPr>
          <a:xfrm>
            <a:off x="1336430" y="1688122"/>
            <a:ext cx="34553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Link at </a:t>
            </a:r>
            <a:r>
              <a:rPr lang="en-US" sz="3500" dirty="0" err="1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Github</a:t>
            </a:r>
            <a:endParaRPr lang="en-US" sz="3500" dirty="0">
              <a:solidFill>
                <a:srgbClr val="0E659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2405" y="2796055"/>
            <a:ext cx="58192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https://github.com/BXNam/Dashboard</a:t>
            </a:r>
          </a:p>
        </p:txBody>
      </p:sp>
    </p:spTree>
    <p:extLst>
      <p:ext uri="{BB962C8B-B14F-4D97-AF65-F5344CB8AC3E}">
        <p14:creationId xmlns:p14="http://schemas.microsoft.com/office/powerpoint/2010/main" val="248211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Current technology usage</a:t>
            </a: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AC162132-44D3-4BE6-AA9E-27F044A0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1744"/>
            <a:ext cx="12192000" cy="2511395"/>
          </a:xfrm>
          <a:prstGeom prst="rect">
            <a:avLst/>
          </a:prstGeom>
        </p:spPr>
      </p:pic>
      <p:pic>
        <p:nvPicPr>
          <p:cNvPr id="5" name="图片 8">
            <a:extLst>
              <a:ext uri="{FF2B5EF4-FFF2-40B4-BE49-F238E27FC236}">
                <a16:creationId xmlns:a16="http://schemas.microsoft.com/office/drawing/2014/main" id="{2E25D76E-6EBA-41D5-9066-DFE15CE28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5897"/>
            <a:ext cx="12192000" cy="26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Future technology trend</a:t>
            </a:r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DEFBA88B-D0AA-40CD-A5FF-BC9396E66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65898"/>
            <a:ext cx="12192000" cy="2699601"/>
          </a:xfrm>
          <a:prstGeom prst="rect">
            <a:avLst/>
          </a:prstGeom>
        </p:spPr>
      </p:pic>
      <p:pic>
        <p:nvPicPr>
          <p:cNvPr id="7" name="图片 5">
            <a:extLst>
              <a:ext uri="{FF2B5EF4-FFF2-40B4-BE49-F238E27FC236}">
                <a16:creationId xmlns:a16="http://schemas.microsoft.com/office/drawing/2014/main" id="{85854477-2B48-497F-9D51-8F6BF6D3D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5499"/>
            <a:ext cx="12191999" cy="25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1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Demographics</a:t>
            </a:r>
          </a:p>
        </p:txBody>
      </p:sp>
      <p:pic>
        <p:nvPicPr>
          <p:cNvPr id="5" name="图片 8">
            <a:extLst>
              <a:ext uri="{FF2B5EF4-FFF2-40B4-BE49-F238E27FC236}">
                <a16:creationId xmlns:a16="http://schemas.microsoft.com/office/drawing/2014/main" id="{F9F21A29-5E2C-4269-9F0C-2B00BBF0E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898"/>
            <a:ext cx="12168759" cy="2635346"/>
          </a:xfrm>
          <a:prstGeom prst="rect">
            <a:avLst/>
          </a:prstGeom>
        </p:spPr>
      </p:pic>
      <p:pic>
        <p:nvPicPr>
          <p:cNvPr id="8" name="图片 10">
            <a:extLst>
              <a:ext uri="{FF2B5EF4-FFF2-40B4-BE49-F238E27FC236}">
                <a16:creationId xmlns:a16="http://schemas.microsoft.com/office/drawing/2014/main" id="{E7DB1B74-8C21-4931-9006-A2FCDC565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1244"/>
            <a:ext cx="12168758" cy="2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600" dirty="0">
                <a:solidFill>
                  <a:srgbClr val="0E659B"/>
                </a:solidFill>
              </a:rPr>
              <a:t>Discussion</a:t>
            </a:r>
            <a:endParaRPr lang="en-US" altLang="zh-CN" sz="6500" dirty="0">
              <a:solidFill>
                <a:srgbClr val="0E659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6623" y="2068260"/>
            <a:ext cx="809771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 </a:t>
            </a:r>
            <a:r>
              <a:rPr lang="en-US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Technology Usage Trend Now and Future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Gender</a:t>
            </a:r>
            <a:r>
              <a:rPr lang="en-US" altLang="zh-CN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, Age and Education Discrimination in IT Industry</a:t>
            </a:r>
          </a:p>
        </p:txBody>
      </p:sp>
    </p:spTree>
    <p:extLst>
      <p:ext uri="{BB962C8B-B14F-4D97-AF65-F5344CB8AC3E}">
        <p14:creationId xmlns:p14="http://schemas.microsoft.com/office/powerpoint/2010/main" val="136670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smtClean="0">
                <a:solidFill>
                  <a:srgbClr val="0E659B"/>
                </a:solidFill>
              </a:rPr>
              <a:t>Conclusion</a:t>
            </a:r>
            <a:endParaRPr lang="en-US" altLang="zh-CN" sz="6500" dirty="0">
              <a:solidFill>
                <a:srgbClr val="0E659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6623" y="2068260"/>
            <a:ext cx="809771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 </a:t>
            </a:r>
            <a:r>
              <a:rPr lang="en-US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Technology </a:t>
            </a:r>
            <a:r>
              <a:rPr lang="en-US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Trends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Programming </a:t>
            </a:r>
            <a:r>
              <a:rPr lang="en-US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Languages, Database, Platform and Web frame Trends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Demographics </a:t>
            </a:r>
            <a:r>
              <a:rPr lang="en-US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Trends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Gender </a:t>
            </a:r>
            <a:r>
              <a:rPr lang="en-US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and Education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Programming </a:t>
            </a:r>
            <a:r>
              <a:rPr lang="en-US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Languages Trends and Salary Trends</a:t>
            </a:r>
          </a:p>
        </p:txBody>
      </p:sp>
    </p:spTree>
    <p:extLst>
      <p:ext uri="{BB962C8B-B14F-4D97-AF65-F5344CB8AC3E}">
        <p14:creationId xmlns:p14="http://schemas.microsoft.com/office/powerpoint/2010/main" val="304360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Overall findings &amp; implications</a:t>
            </a:r>
            <a:endParaRPr lang="en-US" altLang="zh-CN" sz="6500" dirty="0">
              <a:solidFill>
                <a:srgbClr val="0E659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6623" y="2068260"/>
            <a:ext cx="80977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Findings</a:t>
            </a:r>
            <a:endParaRPr lang="en-US" sz="3500" dirty="0">
              <a:solidFill>
                <a:srgbClr val="0E659B"/>
              </a:solidFill>
              <a:latin typeface="+mj-lt"/>
              <a:ea typeface="+mj-ea"/>
              <a:cs typeface="+mj-cs"/>
            </a:endParaRPr>
          </a:p>
          <a:p>
            <a:endParaRPr lang="en-US" sz="2500" dirty="0">
              <a:solidFill>
                <a:srgbClr val="0E659B"/>
              </a:solidFill>
              <a:latin typeface="+mj-lt"/>
              <a:ea typeface="+mj-ea"/>
              <a:cs typeface="+mj-cs"/>
            </a:endParaRP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Technology </a:t>
            </a:r>
            <a:r>
              <a:rPr lang="en-US" altLang="zh-CN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trends changes every year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USA </a:t>
            </a:r>
            <a:r>
              <a:rPr lang="en-US" altLang="zh-CN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is the top technology country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There </a:t>
            </a:r>
            <a:r>
              <a:rPr lang="en-US" altLang="zh-CN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are extreme gender and age discrimination 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en-US" altLang="zh-CN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and AWS are the most popular platform</a:t>
            </a:r>
          </a:p>
        </p:txBody>
      </p:sp>
    </p:spTree>
    <p:extLst>
      <p:ext uri="{BB962C8B-B14F-4D97-AF65-F5344CB8AC3E}">
        <p14:creationId xmlns:p14="http://schemas.microsoft.com/office/powerpoint/2010/main" val="4175178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Overall findings &amp; implications</a:t>
            </a:r>
            <a:endParaRPr lang="en-US" altLang="zh-CN" sz="6500" dirty="0">
              <a:solidFill>
                <a:srgbClr val="0E659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6623" y="2068260"/>
            <a:ext cx="809771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Implications</a:t>
            </a:r>
            <a:endParaRPr lang="en-US" sz="3500" dirty="0">
              <a:solidFill>
                <a:srgbClr val="0E659B"/>
              </a:solidFill>
              <a:latin typeface="+mj-lt"/>
              <a:ea typeface="+mj-ea"/>
              <a:cs typeface="+mj-cs"/>
            </a:endParaRPr>
          </a:p>
          <a:p>
            <a:endParaRPr lang="en-US" sz="2500" dirty="0">
              <a:solidFill>
                <a:srgbClr val="0E659B"/>
              </a:solidFill>
              <a:latin typeface="+mj-lt"/>
              <a:ea typeface="+mj-ea"/>
              <a:cs typeface="+mj-cs"/>
            </a:endParaRP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Programmers </a:t>
            </a:r>
            <a:r>
              <a:rPr lang="en-US" altLang="zh-CN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should always follow the latest technology trends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More </a:t>
            </a:r>
            <a:r>
              <a:rPr lang="en-US" altLang="zh-CN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countries should have the equal chance to be exposed to new technology</a:t>
            </a:r>
          </a:p>
          <a:p>
            <a:r>
              <a:rPr lang="en-US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Gender </a:t>
            </a:r>
            <a:r>
              <a:rPr lang="en-US" altLang="zh-CN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and Age should not be one of the concerns or benefits of </a:t>
            </a:r>
            <a:r>
              <a:rPr lang="en-US" altLang="zh-CN" sz="2500" dirty="0">
                <a:solidFill>
                  <a:srgbClr val="0E659B"/>
                </a:solidFill>
                <a:latin typeface="+mj-lt"/>
                <a:ea typeface="+mj-ea"/>
                <a:cs typeface="+mj-cs"/>
              </a:rPr>
              <a:t>Employment</a:t>
            </a:r>
            <a:endParaRPr lang="en-US" altLang="zh-CN" sz="2500" dirty="0">
              <a:solidFill>
                <a:srgbClr val="0E659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361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506" y="615462"/>
            <a:ext cx="7766936" cy="1158167"/>
          </a:xfrm>
        </p:spPr>
        <p:txBody>
          <a:bodyPr/>
          <a:lstStyle/>
          <a:p>
            <a:pPr algn="l"/>
            <a:r>
              <a:rPr lang="en-US" altLang="zh-CN" sz="7000" dirty="0" smtClean="0">
                <a:solidFill>
                  <a:srgbClr val="0E659B"/>
                </a:solidFill>
              </a:rPr>
              <a:t>Outline</a:t>
            </a:r>
            <a:endParaRPr lang="en-US" sz="7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83621" y="2110154"/>
            <a:ext cx="7766936" cy="292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</a:rPr>
              <a:t>Executive </a:t>
            </a:r>
            <a:r>
              <a:rPr lang="en-US" altLang="zh-CN" sz="2500" dirty="0">
                <a:solidFill>
                  <a:srgbClr val="0E659B"/>
                </a:solidFill>
              </a:rPr>
              <a:t>Summary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</a:rPr>
              <a:t>Introduction</a:t>
            </a:r>
            <a:endParaRPr lang="en-US" altLang="zh-CN" sz="2500" dirty="0">
              <a:solidFill>
                <a:srgbClr val="0E659B"/>
              </a:solidFill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</a:rPr>
              <a:t>Methodology</a:t>
            </a:r>
            <a:endParaRPr lang="en-US" altLang="zh-CN" sz="2500" dirty="0">
              <a:solidFill>
                <a:srgbClr val="0E659B"/>
              </a:solidFill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</a:rPr>
              <a:t>Results</a:t>
            </a:r>
            <a:endParaRPr lang="en-US" altLang="zh-CN" sz="2500" dirty="0">
              <a:solidFill>
                <a:srgbClr val="0E659B"/>
              </a:solidFill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</a:rPr>
              <a:t>Visualization </a:t>
            </a:r>
            <a:r>
              <a:rPr lang="en-US" altLang="zh-CN" sz="2500" dirty="0">
                <a:solidFill>
                  <a:srgbClr val="0E659B"/>
                </a:solidFill>
              </a:rPr>
              <a:t>– </a:t>
            </a:r>
            <a:r>
              <a:rPr lang="en-US" altLang="zh-CN" sz="2500" dirty="0" smtClean="0">
                <a:solidFill>
                  <a:srgbClr val="0E659B"/>
                </a:solidFill>
              </a:rPr>
              <a:t>Charts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</a:rPr>
              <a:t>Dashboard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 smtClean="0">
                <a:solidFill>
                  <a:srgbClr val="0E659B"/>
                </a:solidFill>
              </a:rPr>
              <a:t>Discussion</a:t>
            </a:r>
            <a:endParaRPr lang="en-US" altLang="zh-CN" sz="2500" dirty="0" smtClean="0">
              <a:solidFill>
                <a:srgbClr val="0E659B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>
                <a:solidFill>
                  <a:srgbClr val="0E659B"/>
                </a:solidFill>
              </a:rPr>
              <a:t>Conclusion</a:t>
            </a:r>
            <a:endParaRPr lang="en-US" altLang="zh-CN" sz="2500" dirty="0">
              <a:solidFill>
                <a:srgbClr val="0E6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2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GITHUB Job postings</a:t>
            </a:r>
            <a:endParaRPr lang="en-US" altLang="zh-CN" sz="6500" dirty="0">
              <a:solidFill>
                <a:srgbClr val="0E659B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CE8815B-D078-415C-B211-95C1A2A4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073"/>
            <a:ext cx="12173442" cy="5006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194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Popular languages</a:t>
            </a:r>
            <a:endParaRPr lang="en-US" altLang="zh-CN" sz="6500" dirty="0">
              <a:solidFill>
                <a:srgbClr val="0E659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FECF7-0E21-4963-953E-CE7A52EC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125"/>
            <a:ext cx="12192000" cy="4986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56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013" y="307731"/>
            <a:ext cx="9958102" cy="1158167"/>
          </a:xfrm>
        </p:spPr>
        <p:txBody>
          <a:bodyPr/>
          <a:lstStyle/>
          <a:p>
            <a:pPr algn="l"/>
            <a:r>
              <a:rPr lang="en-US" altLang="zh-CN" sz="7000" dirty="0">
                <a:solidFill>
                  <a:srgbClr val="0E659B"/>
                </a:solidFill>
              </a:rPr>
              <a:t>Executive Summary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4829" y="1582616"/>
            <a:ext cx="7766936" cy="4677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Current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Technology Usage Trend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Language</a:t>
            </a:r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Database</a:t>
            </a:r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Platform</a:t>
            </a:r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Web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frame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Future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Technology Trend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Language</a:t>
            </a:r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Database</a:t>
            </a:r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Platform</a:t>
            </a:r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Web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frame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Demographics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Survey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Country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&amp; Gender Difference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361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013" y="307731"/>
            <a:ext cx="9958102" cy="1158167"/>
          </a:xfrm>
        </p:spPr>
        <p:txBody>
          <a:bodyPr/>
          <a:lstStyle/>
          <a:p>
            <a:pPr algn="l"/>
            <a:r>
              <a:rPr lang="en-US" altLang="zh-CN" sz="7000" dirty="0">
                <a:solidFill>
                  <a:srgbClr val="0E659B"/>
                </a:solidFill>
              </a:rPr>
              <a:t>Introduction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4828" y="1582616"/>
            <a:ext cx="10535463" cy="4677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 Analyze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technology trend in software and web development among developers around the world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Purpose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of this Analysis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Identify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the top programming languages, database, platform and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web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frame skills in demand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Identify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skill requirements for future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Identify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human resource gap in the industry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Audience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for this Presentation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Programmers</a:t>
            </a:r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IT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industry leaders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Computer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science students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8584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013" y="307731"/>
            <a:ext cx="9958102" cy="1158167"/>
          </a:xfrm>
        </p:spPr>
        <p:txBody>
          <a:bodyPr/>
          <a:lstStyle/>
          <a:p>
            <a:pPr algn="l"/>
            <a:r>
              <a:rPr lang="en-US" altLang="zh-CN" sz="7200" dirty="0">
                <a:solidFill>
                  <a:srgbClr val="0E659B"/>
                </a:solidFill>
              </a:rPr>
              <a:t>Methodology</a:t>
            </a:r>
            <a:endParaRPr lang="en-US" altLang="zh-CN" sz="7000" dirty="0">
              <a:solidFill>
                <a:srgbClr val="0E659B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4828" y="1582616"/>
            <a:ext cx="10535463" cy="46775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 Data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Collection (Sources)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Stack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overflow developer 2019 survey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GitHub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job postings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Programming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languages annual salary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Data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Wrangling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Data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Exploration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Data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Cleaning</a:t>
            </a: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Data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Visualization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Python </a:t>
            </a:r>
            <a:r>
              <a:rPr lang="en-US" altLang="zh-CN" sz="2500" dirty="0" err="1">
                <a:solidFill>
                  <a:srgbClr val="0E659B"/>
                </a:solidFill>
                <a:sym typeface="Wingdings" panose="05000000000000000000" pitchFamily="2" charset="2"/>
              </a:rPr>
              <a:t>matplotlib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 &amp; turtle</a:t>
            </a:r>
          </a:p>
          <a:p>
            <a:pPr algn="l"/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		IBM </a:t>
            </a:r>
            <a:r>
              <a:rPr lang="en-US" altLang="zh-CN" sz="2500" dirty="0" err="1">
                <a:solidFill>
                  <a:srgbClr val="0E659B"/>
                </a:solidFill>
                <a:sym typeface="Wingdings" panose="05000000000000000000" pitchFamily="2" charset="2"/>
              </a:rPr>
              <a:t>Cognos</a:t>
            </a:r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Presentation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2178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013" y="307731"/>
            <a:ext cx="9958102" cy="1158167"/>
          </a:xfrm>
        </p:spPr>
        <p:txBody>
          <a:bodyPr/>
          <a:lstStyle/>
          <a:p>
            <a:pPr algn="l"/>
            <a:r>
              <a:rPr lang="en-US" altLang="zh-CN" sz="7200" dirty="0">
                <a:solidFill>
                  <a:srgbClr val="0E659B"/>
                </a:solidFill>
              </a:rPr>
              <a:t>Results</a:t>
            </a:r>
            <a:endParaRPr lang="en-US" altLang="zh-CN" sz="7000" dirty="0">
              <a:solidFill>
                <a:srgbClr val="0E659B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A31EEF-3DE7-4423-BC76-3CC47085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69" y="1764835"/>
            <a:ext cx="12187628" cy="4899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32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Programming language trends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B59E70-A84D-4AF5-8725-616C13E3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09" y="2748999"/>
            <a:ext cx="4332888" cy="318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D2DDF50F-9F4B-4E11-BF58-41402DB8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04" y="2748999"/>
            <a:ext cx="4614949" cy="318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707741" y="1922782"/>
            <a:ext cx="1483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Year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7747165" y="1922782"/>
            <a:ext cx="1758142" cy="5019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mtClean="0"/>
              <a:t>Next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2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Programming language trends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474828" y="1723291"/>
            <a:ext cx="8258257" cy="29454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JavaScript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is top trending language in the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world</a:t>
            </a:r>
          </a:p>
          <a:p>
            <a:pPr algn="l"/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Python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and </a:t>
            </a:r>
            <a:r>
              <a:rPr lang="en-US" altLang="zh-CN" sz="2500" dirty="0" err="1">
                <a:solidFill>
                  <a:srgbClr val="0E659B"/>
                </a:solidFill>
                <a:sym typeface="Wingdings" panose="05000000000000000000" pitchFamily="2" charset="2"/>
              </a:rPr>
              <a:t>TypeScript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 are becoming more and more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popular</a:t>
            </a:r>
          </a:p>
          <a:p>
            <a:pPr algn="l"/>
            <a:endParaRPr lang="en-US" altLang="zh-CN" sz="2500" dirty="0">
              <a:solidFill>
                <a:srgbClr val="0E659B"/>
              </a:solidFill>
              <a:sym typeface="Wingdings" panose="05000000000000000000" pitchFamily="2" charset="2"/>
            </a:endParaRPr>
          </a:p>
          <a:p>
            <a:pPr algn="l"/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 </a:t>
            </a:r>
            <a:r>
              <a:rPr lang="en-US" altLang="zh-CN" sz="2500" dirty="0" smtClean="0">
                <a:solidFill>
                  <a:srgbClr val="0E659B"/>
                </a:solidFill>
                <a:sym typeface="Wingdings" panose="05000000000000000000" pitchFamily="2" charset="2"/>
              </a:rPr>
              <a:t>HTML/CSS </a:t>
            </a:r>
            <a:r>
              <a:rPr lang="en-US" altLang="zh-CN" sz="2500" dirty="0">
                <a:solidFill>
                  <a:srgbClr val="0E659B"/>
                </a:solidFill>
                <a:sym typeface="Wingdings" panose="05000000000000000000" pitchFamily="2" charset="2"/>
              </a:rPr>
              <a:t>and SQL still has great portion in language usage trend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1458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2" y="307731"/>
            <a:ext cx="11588260" cy="1158167"/>
          </a:xfrm>
        </p:spPr>
        <p:txBody>
          <a:bodyPr/>
          <a:lstStyle/>
          <a:p>
            <a:pPr algn="l"/>
            <a:r>
              <a:rPr lang="en-US" altLang="zh-CN" sz="6500" dirty="0">
                <a:solidFill>
                  <a:srgbClr val="0E659B"/>
                </a:solidFill>
              </a:rPr>
              <a:t>Database trends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7741" y="1922782"/>
            <a:ext cx="1483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Year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 txBox="1">
            <a:spLocks/>
          </p:cNvSpPr>
          <p:nvPr/>
        </p:nvSpPr>
        <p:spPr>
          <a:xfrm>
            <a:off x="7747165" y="1922782"/>
            <a:ext cx="1758142" cy="50193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mtClean="0"/>
              <a:t>Next Year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EF4F3A7-E0B6-4190-93D6-861C3447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79" y="2506661"/>
            <a:ext cx="4413956" cy="3342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D32E5-165F-4CEF-B380-97F959F96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587" y="2506661"/>
            <a:ext cx="4502455" cy="3342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5363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311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方正姚体</vt:lpstr>
      <vt:lpstr>Trebuchet MS</vt:lpstr>
      <vt:lpstr>Wingdings</vt:lpstr>
      <vt:lpstr>Wingdings 3</vt:lpstr>
      <vt:lpstr>Facet</vt:lpstr>
      <vt:lpstr>Technology Trend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</vt:lpstr>
      <vt:lpstr>Database trends</vt:lpstr>
      <vt:lpstr>Database trends</vt:lpstr>
      <vt:lpstr>Database trends</vt:lpstr>
      <vt:lpstr>Dashboard</vt:lpstr>
      <vt:lpstr>Current technology usage</vt:lpstr>
      <vt:lpstr>Future technology trend</vt:lpstr>
      <vt:lpstr>Demographics</vt:lpstr>
      <vt:lpstr>Discussion</vt:lpstr>
      <vt:lpstr>Conclusion</vt:lpstr>
      <vt:lpstr>Overall findings &amp; implications</vt:lpstr>
      <vt:lpstr>Overall findings &amp; implications</vt:lpstr>
      <vt:lpstr>GITHUB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Trend Analysis</dc:title>
  <dc:creator>Dell 15</dc:creator>
  <cp:lastModifiedBy>Dell 15</cp:lastModifiedBy>
  <cp:revision>8</cp:revision>
  <dcterms:created xsi:type="dcterms:W3CDTF">2024-06-03T04:06:53Z</dcterms:created>
  <dcterms:modified xsi:type="dcterms:W3CDTF">2024-06-04T02:31:22Z</dcterms:modified>
</cp:coreProperties>
</file>