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8" r:id="rId2"/>
    <p:sldId id="305" r:id="rId3"/>
    <p:sldId id="270" r:id="rId4"/>
    <p:sldId id="267" r:id="rId5"/>
    <p:sldId id="268" r:id="rId6"/>
    <p:sldId id="264" r:id="rId7"/>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5859"/>
    <a:srgbClr val="123439"/>
    <a:srgbClr val="A2BFC1"/>
    <a:srgbClr val="123539"/>
    <a:srgbClr val="395959"/>
    <a:srgbClr val="A0C7C8"/>
    <a:srgbClr val="D6F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思源黑体 CN Light" panose="020B0300000000000000"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pitchFamily="34" charset="-122"/>
              </a:rPr>
              <a:t>2022/10/25</a:t>
            </a:fld>
            <a:endParaRPr lang="zh-CN" altLang="en-US" dirty="0">
              <a:ea typeface="思源黑体 CN Light" panose="020B0300000000000000"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思源黑体 CN Light" panose="020B0300000000000000"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pitchFamily="34" charset="-122"/>
              </a:rPr>
              <a:t>‹#›</a:t>
            </a:fld>
            <a:endParaRPr lang="zh-CN" altLang="en-US" dirty="0">
              <a:ea typeface="思源黑体 CN Light" panose="020B0300000000000000" pitchFamily="34" charset="-122"/>
            </a:endParaRPr>
          </a:p>
        </p:txBody>
      </p:sp>
    </p:spTree>
    <p:extLst>
      <p:ext uri="{BB962C8B-B14F-4D97-AF65-F5344CB8AC3E}">
        <p14:creationId xmlns:p14="http://schemas.microsoft.com/office/powerpoint/2010/main" val="1225932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pitchFamily="34" charset="-122"/>
                <a:ea typeface="思源黑体 CN Normal" panose="020B0400000000000000" pitchFamily="34" charset="-122"/>
              </a:defRPr>
            </a:lvl1pPr>
          </a:lstStyle>
          <a:p>
            <a:fld id="{55F34A8D-3C4B-49CA-B522-451D0970926D}" type="datetimeFigureOut">
              <a:rPr lang="zh-CN" altLang="en-US" smtClean="0"/>
              <a:t>2022/10/25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pitchFamily="34" charset="-122"/>
                <a:ea typeface="思源黑体 CN Normal" panose="020B0400000000000000" pitchFamily="34" charset="-122"/>
              </a:defRPr>
            </a:lvl1pPr>
          </a:lstStyle>
          <a:p>
            <a:fld id="{957F689F-C29B-4067-B332-9085AEC33D5F}" type="slidenum">
              <a:rPr lang="zh-CN" altLang="en-US" smtClean="0"/>
              <a:t>‹#›</a:t>
            </a:fld>
            <a:endParaRPr lang="zh-CN" altLang="en-US" dirty="0"/>
          </a:p>
        </p:txBody>
      </p:sp>
    </p:spTree>
    <p:extLst>
      <p:ext uri="{BB962C8B-B14F-4D97-AF65-F5344CB8AC3E}">
        <p14:creationId xmlns:p14="http://schemas.microsoft.com/office/powerpoint/2010/main" val="92077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1pPr>
    <a:lvl2pPr marL="4572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2pPr>
    <a:lvl3pPr marL="9144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3pPr>
    <a:lvl4pPr marL="13716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4pPr>
    <a:lvl5pPr marL="18288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1</a:t>
            </a:fld>
            <a:endParaRPr lang="zh-CN" altLang="en-US" dirty="0"/>
          </a:p>
        </p:txBody>
      </p:sp>
    </p:spTree>
    <p:extLst>
      <p:ext uri="{BB962C8B-B14F-4D97-AF65-F5344CB8AC3E}">
        <p14:creationId xmlns:p14="http://schemas.microsoft.com/office/powerpoint/2010/main" val="405310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2</a:t>
            </a:fld>
            <a:endParaRPr lang="zh-CN" altLang="en-US" dirty="0"/>
          </a:p>
        </p:txBody>
      </p:sp>
    </p:spTree>
    <p:extLst>
      <p:ext uri="{BB962C8B-B14F-4D97-AF65-F5344CB8AC3E}">
        <p14:creationId xmlns:p14="http://schemas.microsoft.com/office/powerpoint/2010/main" val="1520067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3</a:t>
            </a:fld>
            <a:endParaRPr lang="zh-CN" altLang="en-US" dirty="0"/>
          </a:p>
        </p:txBody>
      </p:sp>
    </p:spTree>
    <p:extLst>
      <p:ext uri="{BB962C8B-B14F-4D97-AF65-F5344CB8AC3E}">
        <p14:creationId xmlns:p14="http://schemas.microsoft.com/office/powerpoint/2010/main" val="395594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4</a:t>
            </a:fld>
            <a:endParaRPr lang="zh-CN" altLang="en-US" dirty="0"/>
          </a:p>
        </p:txBody>
      </p:sp>
    </p:spTree>
    <p:extLst>
      <p:ext uri="{BB962C8B-B14F-4D97-AF65-F5344CB8AC3E}">
        <p14:creationId xmlns:p14="http://schemas.microsoft.com/office/powerpoint/2010/main" val="188180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5</a:t>
            </a:fld>
            <a:endParaRPr lang="zh-CN" altLang="en-US" dirty="0"/>
          </a:p>
        </p:txBody>
      </p:sp>
    </p:spTree>
    <p:extLst>
      <p:ext uri="{BB962C8B-B14F-4D97-AF65-F5344CB8AC3E}">
        <p14:creationId xmlns:p14="http://schemas.microsoft.com/office/powerpoint/2010/main" val="83561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6</a:t>
            </a:fld>
            <a:endParaRPr lang="zh-CN" altLang="en-US"/>
          </a:p>
        </p:txBody>
      </p:sp>
    </p:spTree>
    <p:extLst>
      <p:ext uri="{BB962C8B-B14F-4D97-AF65-F5344CB8AC3E}">
        <p14:creationId xmlns:p14="http://schemas.microsoft.com/office/powerpoint/2010/main" val="299077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1AC27C-A77C-4EAF-AE57-4009713907B0}" type="datetimeFigureOut">
              <a:rPr lang="zh-CN" altLang="en-US" smtClean="0"/>
              <a:t>2022/10/25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D81AC27C-A77C-4EAF-AE57-4009713907B0}" type="datetimeFigureOut">
              <a:rPr lang="zh-CN" altLang="en-US" smtClean="0"/>
              <a:t>2022/10/25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3A7356C7-3C3F-410A-AE9A-B881164C506D}"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Light" panose="020B0300000000000000" pitchFamily="34" charset="-122"/>
          <a:ea typeface="思源黑体 CN Light" panose="020B03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Normal" panose="020B0400000000000000" pitchFamily="34" charset="-122"/>
          <a:ea typeface="思源黑体 CN Normal" panose="020B04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Normal" panose="020B0400000000000000" pitchFamily="34" charset="-122"/>
          <a:ea typeface="思源黑体 CN Normal" panose="020B04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hyperlink" Target="https://baike.baidu.com/item/RFID/497249?fromModule=lemma_inlink" TargetMode="Externa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notesSlide" Target="../notesSlides/notesSlide2.xml"/><Relationship Id="rId5" Type="http://schemas.openxmlformats.org/officeDocument/2006/relationships/tags" Target="../tags/tag12.xml"/><Relationship Id="rId10" Type="http://schemas.openxmlformats.org/officeDocument/2006/relationships/slideLayout" Target="../slideLayouts/slideLayout7.xml"/><Relationship Id="rId4" Type="http://schemas.openxmlformats.org/officeDocument/2006/relationships/tags" Target="../tags/tag11.xml"/><Relationship Id="rId9" Type="http://schemas.openxmlformats.org/officeDocument/2006/relationships/tags" Target="../tags/tag16.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6.xml"/><Relationship Id="rId7"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2.jpeg"/><Relationship Id="rId4" Type="http://schemas.openxmlformats.org/officeDocument/2006/relationships/tags" Target="../tags/tag33.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notesSlide" Target="../notesSlides/notesSlide6.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slideLayout" Target="../slideLayouts/slideLayout7.xml"/><Relationship Id="rId2" Type="http://schemas.openxmlformats.org/officeDocument/2006/relationships/tags" Target="../tags/tag38.xml"/><Relationship Id="rId16" Type="http://schemas.openxmlformats.org/officeDocument/2006/relationships/tags" Target="../tags/tag52.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A-稻壳儿搜索【幻雨工作室】_3"/>
          <p:cNvSpPr txBox="1">
            <a:spLocks noChangeArrowheads="1"/>
          </p:cNvSpPr>
          <p:nvPr>
            <p:custDataLst>
              <p:tags r:id="rId1"/>
            </p:custDataLst>
          </p:nvPr>
        </p:nvSpPr>
        <p:spPr bwMode="auto">
          <a:xfrm>
            <a:off x="5054727" y="2578811"/>
            <a:ext cx="74317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6600" spc="300" dirty="0">
                <a:solidFill>
                  <a:srgbClr val="123539"/>
                </a:solidFill>
                <a:latin typeface="思源黑体 CN Medium" panose="020B0600000000000000" pitchFamily="34" charset="-122"/>
                <a:ea typeface="思源黑体 CN Medium" panose="020B0600000000000000" pitchFamily="34" charset="-122"/>
              </a:rPr>
              <a:t>NFC</a:t>
            </a:r>
            <a:endParaRPr lang="zh-CN" altLang="en-US" sz="6600" spc="300" dirty="0">
              <a:solidFill>
                <a:srgbClr val="123539"/>
              </a:solidFill>
              <a:latin typeface="思源黑体 CN Medium" panose="020B0600000000000000" pitchFamily="34" charset="-122"/>
              <a:ea typeface="思源黑体 CN Medium" panose="020B0600000000000000" pitchFamily="34" charset="-122"/>
            </a:endParaRPr>
          </a:p>
        </p:txBody>
      </p:sp>
      <p:sp>
        <p:nvSpPr>
          <p:cNvPr id="4" name="PA-矩形 3"/>
          <p:cNvSpPr/>
          <p:nvPr>
            <p:custDataLst>
              <p:tags r:id="rId2"/>
            </p:custDataLst>
          </p:nvPr>
        </p:nvSpPr>
        <p:spPr>
          <a:xfrm>
            <a:off x="9889184" y="6106510"/>
            <a:ext cx="325821" cy="325821"/>
          </a:xfrm>
          <a:prstGeom prst="rect">
            <a:avLst/>
          </a:prstGeom>
          <a:solidFill>
            <a:srgbClr val="3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39" name="PA-矩形 38"/>
          <p:cNvSpPr/>
          <p:nvPr>
            <p:custDataLst>
              <p:tags r:id="rId3"/>
            </p:custDataLst>
          </p:nvPr>
        </p:nvSpPr>
        <p:spPr>
          <a:xfrm>
            <a:off x="10388441" y="6106508"/>
            <a:ext cx="325821" cy="325821"/>
          </a:xfrm>
          <a:prstGeom prst="rect">
            <a:avLst/>
          </a:prstGeom>
          <a:solidFill>
            <a:srgbClr val="A0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0" name="PA-矩形 39"/>
          <p:cNvSpPr/>
          <p:nvPr>
            <p:custDataLst>
              <p:tags r:id="rId4"/>
            </p:custDataLst>
          </p:nvPr>
        </p:nvSpPr>
        <p:spPr>
          <a:xfrm>
            <a:off x="10887698" y="6106509"/>
            <a:ext cx="325821" cy="325821"/>
          </a:xfrm>
          <a:prstGeom prst="rect">
            <a:avLst/>
          </a:prstGeom>
          <a:solidFill>
            <a:srgbClr val="D6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1" name="PA-矩形 40"/>
          <p:cNvSpPr/>
          <p:nvPr>
            <p:custDataLst>
              <p:tags r:id="rId5"/>
            </p:custDataLst>
          </p:nvPr>
        </p:nvSpPr>
        <p:spPr>
          <a:xfrm>
            <a:off x="11386955" y="6106508"/>
            <a:ext cx="325821" cy="325821"/>
          </a:xfrm>
          <a:prstGeom prst="rect">
            <a:avLst/>
          </a:prstGeom>
          <a:solidFill>
            <a:srgbClr val="A2B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3" name="PA-research_180415"/>
          <p:cNvSpPr>
            <a:spLocks noChangeAspect="1"/>
          </p:cNvSpPr>
          <p:nvPr>
            <p:custDataLst>
              <p:tags r:id="rId6"/>
            </p:custDataLst>
          </p:nvPr>
        </p:nvSpPr>
        <p:spPr bwMode="auto">
          <a:xfrm>
            <a:off x="2529378" y="1305526"/>
            <a:ext cx="470481" cy="609684"/>
          </a:xfrm>
          <a:custGeom>
            <a:avLst/>
            <a:gdLst>
              <a:gd name="connsiteX0" fmla="*/ 187633 w 468413"/>
              <a:gd name="connsiteY0" fmla="*/ 448867 h 607004"/>
              <a:gd name="connsiteX1" fmla="*/ 358190 w 468413"/>
              <a:gd name="connsiteY1" fmla="*/ 448867 h 607004"/>
              <a:gd name="connsiteX2" fmla="*/ 358190 w 468413"/>
              <a:gd name="connsiteY2" fmla="*/ 467708 h 607004"/>
              <a:gd name="connsiteX3" fmla="*/ 187633 w 468413"/>
              <a:gd name="connsiteY3" fmla="*/ 467708 h 607004"/>
              <a:gd name="connsiteX4" fmla="*/ 110153 w 468413"/>
              <a:gd name="connsiteY4" fmla="*/ 448867 h 607004"/>
              <a:gd name="connsiteX5" fmla="*/ 156656 w 468413"/>
              <a:gd name="connsiteY5" fmla="*/ 448867 h 607004"/>
              <a:gd name="connsiteX6" fmla="*/ 156656 w 468413"/>
              <a:gd name="connsiteY6" fmla="*/ 467708 h 607004"/>
              <a:gd name="connsiteX7" fmla="*/ 110153 w 468413"/>
              <a:gd name="connsiteY7" fmla="*/ 467708 h 607004"/>
              <a:gd name="connsiteX8" fmla="*/ 187633 w 468413"/>
              <a:gd name="connsiteY8" fmla="*/ 356003 h 607004"/>
              <a:gd name="connsiteX9" fmla="*/ 358190 w 468413"/>
              <a:gd name="connsiteY9" fmla="*/ 356003 h 607004"/>
              <a:gd name="connsiteX10" fmla="*/ 358190 w 468413"/>
              <a:gd name="connsiteY10" fmla="*/ 374844 h 607004"/>
              <a:gd name="connsiteX11" fmla="*/ 187633 w 468413"/>
              <a:gd name="connsiteY11" fmla="*/ 374844 h 607004"/>
              <a:gd name="connsiteX12" fmla="*/ 110153 w 468413"/>
              <a:gd name="connsiteY12" fmla="*/ 356003 h 607004"/>
              <a:gd name="connsiteX13" fmla="*/ 156656 w 468413"/>
              <a:gd name="connsiteY13" fmla="*/ 356003 h 607004"/>
              <a:gd name="connsiteX14" fmla="*/ 156656 w 468413"/>
              <a:gd name="connsiteY14" fmla="*/ 374844 h 607004"/>
              <a:gd name="connsiteX15" fmla="*/ 110153 w 468413"/>
              <a:gd name="connsiteY15" fmla="*/ 374844 h 607004"/>
              <a:gd name="connsiteX16" fmla="*/ 187633 w 468413"/>
              <a:gd name="connsiteY16" fmla="*/ 263209 h 607004"/>
              <a:gd name="connsiteX17" fmla="*/ 358190 w 468413"/>
              <a:gd name="connsiteY17" fmla="*/ 263209 h 607004"/>
              <a:gd name="connsiteX18" fmla="*/ 358190 w 468413"/>
              <a:gd name="connsiteY18" fmla="*/ 281979 h 607004"/>
              <a:gd name="connsiteX19" fmla="*/ 187633 w 468413"/>
              <a:gd name="connsiteY19" fmla="*/ 281979 h 607004"/>
              <a:gd name="connsiteX20" fmla="*/ 110153 w 468413"/>
              <a:gd name="connsiteY20" fmla="*/ 263209 h 607004"/>
              <a:gd name="connsiteX21" fmla="*/ 156656 w 468413"/>
              <a:gd name="connsiteY21" fmla="*/ 263209 h 607004"/>
              <a:gd name="connsiteX22" fmla="*/ 156656 w 468413"/>
              <a:gd name="connsiteY22" fmla="*/ 281979 h 607004"/>
              <a:gd name="connsiteX23" fmla="*/ 110153 w 468413"/>
              <a:gd name="connsiteY23" fmla="*/ 281979 h 607004"/>
              <a:gd name="connsiteX24" fmla="*/ 187633 w 468413"/>
              <a:gd name="connsiteY24" fmla="*/ 170274 h 607004"/>
              <a:gd name="connsiteX25" fmla="*/ 358190 w 468413"/>
              <a:gd name="connsiteY25" fmla="*/ 170274 h 607004"/>
              <a:gd name="connsiteX26" fmla="*/ 358190 w 468413"/>
              <a:gd name="connsiteY26" fmla="*/ 189044 h 607004"/>
              <a:gd name="connsiteX27" fmla="*/ 187633 w 468413"/>
              <a:gd name="connsiteY27" fmla="*/ 189044 h 607004"/>
              <a:gd name="connsiteX28" fmla="*/ 110153 w 468413"/>
              <a:gd name="connsiteY28" fmla="*/ 170274 h 607004"/>
              <a:gd name="connsiteX29" fmla="*/ 156656 w 468413"/>
              <a:gd name="connsiteY29" fmla="*/ 170274 h 607004"/>
              <a:gd name="connsiteX30" fmla="*/ 156656 w 468413"/>
              <a:gd name="connsiteY30" fmla="*/ 189044 h 607004"/>
              <a:gd name="connsiteX31" fmla="*/ 110153 w 468413"/>
              <a:gd name="connsiteY31" fmla="*/ 189044 h 607004"/>
              <a:gd name="connsiteX32" fmla="*/ 73013 w 468413"/>
              <a:gd name="connsiteY32" fmla="*/ 96229 h 607004"/>
              <a:gd name="connsiteX33" fmla="*/ 73013 w 468413"/>
              <a:gd name="connsiteY33" fmla="*/ 534009 h 607004"/>
              <a:gd name="connsiteX34" fmla="*/ 395306 w 468413"/>
              <a:gd name="connsiteY34" fmla="*/ 534009 h 607004"/>
              <a:gd name="connsiteX35" fmla="*/ 395306 w 468413"/>
              <a:gd name="connsiteY35" fmla="*/ 96229 h 607004"/>
              <a:gd name="connsiteX36" fmla="*/ 365724 w 468413"/>
              <a:gd name="connsiteY36" fmla="*/ 96229 h 607004"/>
              <a:gd name="connsiteX37" fmla="*/ 342737 w 468413"/>
              <a:gd name="connsiteY37" fmla="*/ 111655 h 607004"/>
              <a:gd name="connsiteX38" fmla="*/ 125676 w 468413"/>
              <a:gd name="connsiteY38" fmla="*/ 111655 h 607004"/>
              <a:gd name="connsiteX39" fmla="*/ 102595 w 468413"/>
              <a:gd name="connsiteY39" fmla="*/ 96229 h 607004"/>
              <a:gd name="connsiteX40" fmla="*/ 18842 w 468413"/>
              <a:gd name="connsiteY40" fmla="*/ 49760 h 607004"/>
              <a:gd name="connsiteX41" fmla="*/ 18842 w 468413"/>
              <a:gd name="connsiteY41" fmla="*/ 588191 h 607004"/>
              <a:gd name="connsiteX42" fmla="*/ 449571 w 468413"/>
              <a:gd name="connsiteY42" fmla="*/ 588191 h 607004"/>
              <a:gd name="connsiteX43" fmla="*/ 449571 w 468413"/>
              <a:gd name="connsiteY43" fmla="*/ 49760 h 607004"/>
              <a:gd name="connsiteX44" fmla="*/ 367608 w 468413"/>
              <a:gd name="connsiteY44" fmla="*/ 49760 h 607004"/>
              <a:gd name="connsiteX45" fmla="*/ 367608 w 468413"/>
              <a:gd name="connsiteY45" fmla="*/ 77416 h 607004"/>
              <a:gd name="connsiteX46" fmla="*/ 414148 w 468413"/>
              <a:gd name="connsiteY46" fmla="*/ 77416 h 607004"/>
              <a:gd name="connsiteX47" fmla="*/ 414148 w 468413"/>
              <a:gd name="connsiteY47" fmla="*/ 552823 h 607004"/>
              <a:gd name="connsiteX48" fmla="*/ 54171 w 468413"/>
              <a:gd name="connsiteY48" fmla="*/ 552823 h 607004"/>
              <a:gd name="connsiteX49" fmla="*/ 54171 w 468413"/>
              <a:gd name="connsiteY49" fmla="*/ 77416 h 607004"/>
              <a:gd name="connsiteX50" fmla="*/ 100710 w 468413"/>
              <a:gd name="connsiteY50" fmla="*/ 77416 h 607004"/>
              <a:gd name="connsiteX51" fmla="*/ 100710 w 468413"/>
              <a:gd name="connsiteY51" fmla="*/ 49760 h 607004"/>
              <a:gd name="connsiteX52" fmla="*/ 164417 w 468413"/>
              <a:gd name="connsiteY52" fmla="*/ 46432 h 607004"/>
              <a:gd name="connsiteX53" fmla="*/ 303925 w 468413"/>
              <a:gd name="connsiteY53" fmla="*/ 46432 h 607004"/>
              <a:gd name="connsiteX54" fmla="*/ 303925 w 468413"/>
              <a:gd name="connsiteY54" fmla="*/ 65273 h 607004"/>
              <a:gd name="connsiteX55" fmla="*/ 164417 w 468413"/>
              <a:gd name="connsiteY55" fmla="*/ 65273 h 607004"/>
              <a:gd name="connsiteX56" fmla="*/ 125676 w 468413"/>
              <a:gd name="connsiteY56" fmla="*/ 18813 h 607004"/>
              <a:gd name="connsiteX57" fmla="*/ 119552 w 468413"/>
              <a:gd name="connsiteY57" fmla="*/ 24927 h 607004"/>
              <a:gd name="connsiteX58" fmla="*/ 119552 w 468413"/>
              <a:gd name="connsiteY58" fmla="*/ 86822 h 607004"/>
              <a:gd name="connsiteX59" fmla="*/ 125676 w 468413"/>
              <a:gd name="connsiteY59" fmla="*/ 92842 h 607004"/>
              <a:gd name="connsiteX60" fmla="*/ 342737 w 468413"/>
              <a:gd name="connsiteY60" fmla="*/ 92842 h 607004"/>
              <a:gd name="connsiteX61" fmla="*/ 348766 w 468413"/>
              <a:gd name="connsiteY61" fmla="*/ 86822 h 607004"/>
              <a:gd name="connsiteX62" fmla="*/ 348766 w 468413"/>
              <a:gd name="connsiteY62" fmla="*/ 24927 h 607004"/>
              <a:gd name="connsiteX63" fmla="*/ 342737 w 468413"/>
              <a:gd name="connsiteY63" fmla="*/ 18813 h 607004"/>
              <a:gd name="connsiteX64" fmla="*/ 125676 w 468413"/>
              <a:gd name="connsiteY64" fmla="*/ 0 h 607004"/>
              <a:gd name="connsiteX65" fmla="*/ 342737 w 468413"/>
              <a:gd name="connsiteY65" fmla="*/ 0 h 607004"/>
              <a:gd name="connsiteX66" fmla="*/ 367608 w 468413"/>
              <a:gd name="connsiteY66" fmla="*/ 24927 h 607004"/>
              <a:gd name="connsiteX67" fmla="*/ 367608 w 468413"/>
              <a:gd name="connsiteY67" fmla="*/ 30947 h 607004"/>
              <a:gd name="connsiteX68" fmla="*/ 468413 w 468413"/>
              <a:gd name="connsiteY68" fmla="*/ 30947 h 607004"/>
              <a:gd name="connsiteX69" fmla="*/ 468413 w 468413"/>
              <a:gd name="connsiteY69" fmla="*/ 607004 h 607004"/>
              <a:gd name="connsiteX70" fmla="*/ 0 w 468413"/>
              <a:gd name="connsiteY70" fmla="*/ 607004 h 607004"/>
              <a:gd name="connsiteX71" fmla="*/ 0 w 468413"/>
              <a:gd name="connsiteY71" fmla="*/ 30947 h 607004"/>
              <a:gd name="connsiteX72" fmla="*/ 100710 w 468413"/>
              <a:gd name="connsiteY72" fmla="*/ 30947 h 607004"/>
              <a:gd name="connsiteX73" fmla="*/ 100710 w 468413"/>
              <a:gd name="connsiteY73" fmla="*/ 24927 h 607004"/>
              <a:gd name="connsiteX74" fmla="*/ 125676 w 468413"/>
              <a:gd name="connsiteY74"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68413" h="607004">
                <a:moveTo>
                  <a:pt x="187633" y="448867"/>
                </a:moveTo>
                <a:lnTo>
                  <a:pt x="358190" y="448867"/>
                </a:lnTo>
                <a:lnTo>
                  <a:pt x="358190" y="467708"/>
                </a:lnTo>
                <a:lnTo>
                  <a:pt x="187633" y="467708"/>
                </a:lnTo>
                <a:close/>
                <a:moveTo>
                  <a:pt x="110153" y="448867"/>
                </a:moveTo>
                <a:lnTo>
                  <a:pt x="156656" y="448867"/>
                </a:lnTo>
                <a:lnTo>
                  <a:pt x="156656" y="467708"/>
                </a:lnTo>
                <a:lnTo>
                  <a:pt x="110153" y="467708"/>
                </a:lnTo>
                <a:close/>
                <a:moveTo>
                  <a:pt x="187633" y="356003"/>
                </a:moveTo>
                <a:lnTo>
                  <a:pt x="358190" y="356003"/>
                </a:lnTo>
                <a:lnTo>
                  <a:pt x="358190" y="374844"/>
                </a:lnTo>
                <a:lnTo>
                  <a:pt x="187633" y="374844"/>
                </a:lnTo>
                <a:close/>
                <a:moveTo>
                  <a:pt x="110153" y="356003"/>
                </a:moveTo>
                <a:lnTo>
                  <a:pt x="156656" y="356003"/>
                </a:lnTo>
                <a:lnTo>
                  <a:pt x="156656" y="374844"/>
                </a:lnTo>
                <a:lnTo>
                  <a:pt x="110153" y="374844"/>
                </a:lnTo>
                <a:close/>
                <a:moveTo>
                  <a:pt x="187633" y="263209"/>
                </a:moveTo>
                <a:lnTo>
                  <a:pt x="358190" y="263209"/>
                </a:lnTo>
                <a:lnTo>
                  <a:pt x="358190" y="281979"/>
                </a:lnTo>
                <a:lnTo>
                  <a:pt x="187633" y="281979"/>
                </a:lnTo>
                <a:close/>
                <a:moveTo>
                  <a:pt x="110153" y="263209"/>
                </a:moveTo>
                <a:lnTo>
                  <a:pt x="156656" y="263209"/>
                </a:lnTo>
                <a:lnTo>
                  <a:pt x="156656" y="281979"/>
                </a:lnTo>
                <a:lnTo>
                  <a:pt x="110153" y="281979"/>
                </a:lnTo>
                <a:close/>
                <a:moveTo>
                  <a:pt x="187633" y="170274"/>
                </a:moveTo>
                <a:lnTo>
                  <a:pt x="358190" y="170274"/>
                </a:lnTo>
                <a:lnTo>
                  <a:pt x="358190" y="189044"/>
                </a:lnTo>
                <a:lnTo>
                  <a:pt x="187633" y="189044"/>
                </a:lnTo>
                <a:close/>
                <a:moveTo>
                  <a:pt x="110153" y="170274"/>
                </a:moveTo>
                <a:lnTo>
                  <a:pt x="156656" y="170274"/>
                </a:lnTo>
                <a:lnTo>
                  <a:pt x="156656" y="189044"/>
                </a:lnTo>
                <a:lnTo>
                  <a:pt x="110153" y="189044"/>
                </a:lnTo>
                <a:close/>
                <a:moveTo>
                  <a:pt x="73013" y="96229"/>
                </a:moveTo>
                <a:lnTo>
                  <a:pt x="73013" y="534009"/>
                </a:lnTo>
                <a:lnTo>
                  <a:pt x="395306" y="534009"/>
                </a:lnTo>
                <a:lnTo>
                  <a:pt x="395306" y="96229"/>
                </a:lnTo>
                <a:lnTo>
                  <a:pt x="365724" y="96229"/>
                </a:lnTo>
                <a:cubicBezTo>
                  <a:pt x="362050" y="105259"/>
                  <a:pt x="353100" y="111655"/>
                  <a:pt x="342737" y="111655"/>
                </a:cubicBezTo>
                <a:lnTo>
                  <a:pt x="125676" y="111655"/>
                </a:lnTo>
                <a:cubicBezTo>
                  <a:pt x="115219" y="111655"/>
                  <a:pt x="106269" y="105259"/>
                  <a:pt x="102595" y="96229"/>
                </a:cubicBezTo>
                <a:close/>
                <a:moveTo>
                  <a:pt x="18842" y="49760"/>
                </a:moveTo>
                <a:lnTo>
                  <a:pt x="18842" y="588191"/>
                </a:lnTo>
                <a:lnTo>
                  <a:pt x="449571" y="588191"/>
                </a:lnTo>
                <a:lnTo>
                  <a:pt x="449571" y="49760"/>
                </a:lnTo>
                <a:lnTo>
                  <a:pt x="367608" y="49760"/>
                </a:lnTo>
                <a:lnTo>
                  <a:pt x="367608" y="77416"/>
                </a:lnTo>
                <a:lnTo>
                  <a:pt x="414148" y="77416"/>
                </a:lnTo>
                <a:lnTo>
                  <a:pt x="414148" y="552823"/>
                </a:lnTo>
                <a:lnTo>
                  <a:pt x="54171" y="552823"/>
                </a:lnTo>
                <a:lnTo>
                  <a:pt x="54171" y="77416"/>
                </a:lnTo>
                <a:lnTo>
                  <a:pt x="100710" y="77416"/>
                </a:lnTo>
                <a:lnTo>
                  <a:pt x="100710" y="49760"/>
                </a:lnTo>
                <a:close/>
                <a:moveTo>
                  <a:pt x="164417" y="46432"/>
                </a:moveTo>
                <a:lnTo>
                  <a:pt x="303925" y="46432"/>
                </a:lnTo>
                <a:lnTo>
                  <a:pt x="303925" y="65273"/>
                </a:lnTo>
                <a:lnTo>
                  <a:pt x="164417" y="65273"/>
                </a:lnTo>
                <a:close/>
                <a:moveTo>
                  <a:pt x="125676" y="18813"/>
                </a:moveTo>
                <a:cubicBezTo>
                  <a:pt x="122379" y="18813"/>
                  <a:pt x="119552" y="21635"/>
                  <a:pt x="119552" y="24927"/>
                </a:cubicBezTo>
                <a:lnTo>
                  <a:pt x="119552" y="86822"/>
                </a:lnTo>
                <a:cubicBezTo>
                  <a:pt x="119552" y="90114"/>
                  <a:pt x="122379" y="92842"/>
                  <a:pt x="125676" y="92842"/>
                </a:cubicBezTo>
                <a:lnTo>
                  <a:pt x="342737" y="92842"/>
                </a:lnTo>
                <a:cubicBezTo>
                  <a:pt x="346034" y="92842"/>
                  <a:pt x="348766" y="90114"/>
                  <a:pt x="348766" y="86822"/>
                </a:cubicBezTo>
                <a:lnTo>
                  <a:pt x="348766" y="24927"/>
                </a:lnTo>
                <a:cubicBezTo>
                  <a:pt x="348766" y="21635"/>
                  <a:pt x="346034" y="18813"/>
                  <a:pt x="342737" y="18813"/>
                </a:cubicBezTo>
                <a:close/>
                <a:moveTo>
                  <a:pt x="125676" y="0"/>
                </a:moveTo>
                <a:lnTo>
                  <a:pt x="342737" y="0"/>
                </a:lnTo>
                <a:cubicBezTo>
                  <a:pt x="356397" y="0"/>
                  <a:pt x="367608" y="11194"/>
                  <a:pt x="367608" y="24927"/>
                </a:cubicBezTo>
                <a:lnTo>
                  <a:pt x="367608" y="30947"/>
                </a:lnTo>
                <a:lnTo>
                  <a:pt x="468413" y="30947"/>
                </a:lnTo>
                <a:lnTo>
                  <a:pt x="468413" y="607004"/>
                </a:lnTo>
                <a:lnTo>
                  <a:pt x="0" y="607004"/>
                </a:lnTo>
                <a:lnTo>
                  <a:pt x="0" y="30947"/>
                </a:lnTo>
                <a:lnTo>
                  <a:pt x="100710" y="30947"/>
                </a:lnTo>
                <a:lnTo>
                  <a:pt x="100710" y="24927"/>
                </a:lnTo>
                <a:cubicBezTo>
                  <a:pt x="100710" y="11194"/>
                  <a:pt x="111921" y="0"/>
                  <a:pt x="125676" y="0"/>
                </a:cubicBezTo>
                <a:close/>
              </a:path>
            </a:pathLst>
          </a:custGeom>
          <a:solidFill>
            <a:schemeClr val="bg1"/>
          </a:solidFill>
          <a:ln>
            <a:noFill/>
          </a:ln>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down)">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4" grpId="0" animBg="1"/>
      <p:bldP spid="39" grpId="0" animBg="1"/>
      <p:bldP spid="40" grpId="0" animBg="1"/>
      <p:bldP spid="41"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3439"/>
        </a:solidFill>
        <a:effectLst/>
      </p:bgPr>
    </p:bg>
    <p:spTree>
      <p:nvGrpSpPr>
        <p:cNvPr id="1" name=""/>
        <p:cNvGrpSpPr/>
        <p:nvPr/>
      </p:nvGrpSpPr>
      <p:grpSpPr>
        <a:xfrm>
          <a:off x="0" y="0"/>
          <a:ext cx="0" cy="0"/>
          <a:chOff x="0" y="0"/>
          <a:chExt cx="0" cy="0"/>
        </a:xfrm>
      </p:grpSpPr>
      <p:sp>
        <p:nvSpPr>
          <p:cNvPr id="3" name="PA_PA-矩形 10"/>
          <p:cNvSpPr/>
          <p:nvPr>
            <p:custDataLst>
              <p:tags r:id="rId1"/>
            </p:custDataLst>
          </p:nvPr>
        </p:nvSpPr>
        <p:spPr>
          <a:xfrm>
            <a:off x="1243899" y="1711646"/>
            <a:ext cx="9704201" cy="3434708"/>
          </a:xfrm>
          <a:prstGeom prst="rect">
            <a:avLst/>
          </a:prstGeom>
          <a:solidFill>
            <a:schemeClr val="bg1"/>
          </a:solidFill>
          <a:ln w="50800">
            <a:solidFill>
              <a:srgbClr val="A0C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nvGrpSpPr>
          <p:cNvPr id="4" name="PA-组合 3"/>
          <p:cNvGrpSpPr/>
          <p:nvPr>
            <p:custDataLst>
              <p:tags r:id="rId2"/>
            </p:custDataLst>
          </p:nvPr>
        </p:nvGrpSpPr>
        <p:grpSpPr>
          <a:xfrm>
            <a:off x="10497250" y="3008930"/>
            <a:ext cx="901700" cy="695326"/>
            <a:chOff x="10866438" y="3185886"/>
            <a:chExt cx="901700" cy="695326"/>
          </a:xfrm>
          <a:solidFill>
            <a:srgbClr val="92D050"/>
          </a:solidFill>
        </p:grpSpPr>
        <p:sp>
          <p:nvSpPr>
            <p:cNvPr id="5" name="PA-矩形 4"/>
            <p:cNvSpPr/>
            <p:nvPr>
              <p:custDataLst>
                <p:tags r:id="rId8"/>
              </p:custDataLst>
            </p:nvPr>
          </p:nvSpPr>
          <p:spPr>
            <a:xfrm rot="5400000">
              <a:off x="10969625" y="3082699"/>
              <a:ext cx="695326" cy="901700"/>
            </a:xfrm>
            <a:prstGeom prst="rect">
              <a:avLst/>
            </a:prstGeom>
            <a:solidFill>
              <a:srgbClr val="A2BFC1"/>
            </a:solidFill>
            <a:ln>
              <a:noFill/>
            </a:ln>
            <a:effectLst>
              <a:outerShdw blurRad="406400" dist="63500" dir="5400000" algn="t"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PA-燕尾形 5"/>
            <p:cNvSpPr/>
            <p:nvPr>
              <p:custDataLst>
                <p:tags r:id="rId9"/>
              </p:custDataLst>
            </p:nvPr>
          </p:nvSpPr>
          <p:spPr>
            <a:xfrm>
              <a:off x="11171238" y="3349399"/>
              <a:ext cx="292100" cy="3683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grpSp>
        <p:nvGrpSpPr>
          <p:cNvPr id="7" name="PA-组合 6"/>
          <p:cNvGrpSpPr/>
          <p:nvPr>
            <p:custDataLst>
              <p:tags r:id="rId3"/>
            </p:custDataLst>
          </p:nvPr>
        </p:nvGrpSpPr>
        <p:grpSpPr>
          <a:xfrm>
            <a:off x="770343" y="2959944"/>
            <a:ext cx="901700" cy="695326"/>
            <a:chOff x="423863" y="3185886"/>
            <a:chExt cx="901700" cy="695326"/>
          </a:xfrm>
          <a:solidFill>
            <a:srgbClr val="92D050"/>
          </a:solidFill>
        </p:grpSpPr>
        <p:sp>
          <p:nvSpPr>
            <p:cNvPr id="8" name="PA-矩形 7"/>
            <p:cNvSpPr/>
            <p:nvPr>
              <p:custDataLst>
                <p:tags r:id="rId6"/>
              </p:custDataLst>
            </p:nvPr>
          </p:nvSpPr>
          <p:spPr>
            <a:xfrm rot="5400000">
              <a:off x="527050" y="3082699"/>
              <a:ext cx="695326" cy="901700"/>
            </a:xfrm>
            <a:prstGeom prst="rect">
              <a:avLst/>
            </a:prstGeom>
            <a:solidFill>
              <a:srgbClr val="A2BFC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sp>
          <p:nvSpPr>
            <p:cNvPr id="9" name="PA-燕尾形 8"/>
            <p:cNvSpPr/>
            <p:nvPr>
              <p:custDataLst>
                <p:tags r:id="rId7"/>
              </p:custDataLst>
            </p:nvPr>
          </p:nvSpPr>
          <p:spPr>
            <a:xfrm flipH="1">
              <a:off x="728663" y="3349399"/>
              <a:ext cx="292100" cy="368300"/>
            </a:xfrm>
            <a:prstGeom prst="chevr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grpSp>
      <p:sp>
        <p:nvSpPr>
          <p:cNvPr id="10" name="PA-文本框 9"/>
          <p:cNvSpPr txBox="1"/>
          <p:nvPr>
            <p:custDataLst>
              <p:tags r:id="rId4"/>
            </p:custDataLst>
          </p:nvPr>
        </p:nvSpPr>
        <p:spPr>
          <a:xfrm>
            <a:off x="5559795" y="2133465"/>
            <a:ext cx="2754834" cy="707886"/>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123339"/>
                </a:solidFill>
                <a:uLnTx/>
                <a:uFillTx/>
                <a:latin typeface="思源黑体 CN Medium" panose="020B0600000000000000" pitchFamily="34" charset="-122"/>
                <a:ea typeface="思源黑体 CN Medium" panose="020B0600000000000000" pitchFamily="34" charset="-122"/>
                <a:sym typeface="Arial" panose="020B0604020202020204" pitchFamily="34" charset="0"/>
              </a:rPr>
              <a:t>简介</a:t>
            </a:r>
          </a:p>
        </p:txBody>
      </p:sp>
      <p:sp>
        <p:nvSpPr>
          <p:cNvPr id="12" name="PA-文本框 9"/>
          <p:cNvSpPr txBox="1"/>
          <p:nvPr>
            <p:custDataLst>
              <p:tags r:id="rId5"/>
            </p:custDataLst>
          </p:nvPr>
        </p:nvSpPr>
        <p:spPr>
          <a:xfrm>
            <a:off x="3028963" y="3067030"/>
            <a:ext cx="6111366" cy="1274451"/>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思源黑体 CN Normal" panose="020B0400000000000000" pitchFamily="34" charset="-128"/>
                <a:ea typeface="思源黑体 CN Normal" panose="020B0400000000000000" pitchFamily="34" charset="-128"/>
              </a:defRPr>
            </a:lvl1pPr>
          </a:lstStyle>
          <a:p>
            <a:r>
              <a:rPr lang="zh-CN" altLang="en-US" dirty="0"/>
              <a:t>近场通信（</a:t>
            </a:r>
            <a:r>
              <a:rPr lang="en-US" altLang="zh-CN" dirty="0"/>
              <a:t>Near Field Communication</a:t>
            </a:r>
            <a:r>
              <a:rPr lang="zh-CN" altLang="en-US" dirty="0"/>
              <a:t>，简称</a:t>
            </a:r>
            <a:r>
              <a:rPr lang="en-US" altLang="zh-CN" dirty="0"/>
              <a:t>NFC</a:t>
            </a:r>
            <a:r>
              <a:rPr lang="zh-CN" altLang="en-US" dirty="0"/>
              <a:t>），是一种新兴的技术，使用了</a:t>
            </a:r>
            <a:r>
              <a:rPr lang="en-US" altLang="zh-CN" dirty="0"/>
              <a:t>NFC</a:t>
            </a:r>
            <a:r>
              <a:rPr lang="zh-CN" altLang="en-US" dirty="0"/>
              <a:t>技术的设备（例如移动电话）可以在彼此靠近的情况下进行数据交换，是由非接触式射频识别（</a:t>
            </a:r>
            <a:r>
              <a:rPr lang="en-US" altLang="zh-CN" dirty="0">
                <a:hlinkClick r:id="rId12"/>
              </a:rPr>
              <a:t>RFID</a:t>
            </a:r>
            <a:r>
              <a:rPr lang="zh-CN" altLang="en-US" dirty="0"/>
              <a:t>）及互连互通技术整合演变而来的，通过在单一芯片上集成感应式读卡器、感应式卡片和点对点通信的功能，利用移动终端实现移动支付、电子票务、门禁、移动身份识别、防伪等应用。</a:t>
            </a:r>
            <a:endParaRPr lang="zh-CN" altLang="en-US" dirty="0">
              <a:solidFill>
                <a:schemeClr val="bg1">
                  <a:lumMod val="6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14:presetBounceEnd="51000">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14:bounceEnd="51000">
                                          <p:cBhvr additive="base">
                                            <p:cTn id="14" dur="1000" fill="hold"/>
                                            <p:tgtEl>
                                              <p:spTgt spid="4"/>
                                            </p:tgtEl>
                                            <p:attrNameLst>
                                              <p:attrName>ppt_x</p:attrName>
                                            </p:attrNameLst>
                                          </p:cBhvr>
                                          <p:tavLst>
                                            <p:tav tm="0">
                                              <p:val>
                                                <p:strVal val="1+#ppt_w/2"/>
                                              </p:val>
                                            </p:tav>
                                            <p:tav tm="100000">
                                              <p:val>
                                                <p:strVal val="#ppt_x"/>
                                              </p:val>
                                            </p:tav>
                                          </p:tavLst>
                                        </p:anim>
                                        <p:anim calcmode="lin" valueType="num" p14:bounceEnd="51000">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51000">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14:bounceEnd="51000">
                                          <p:cBhvr additive="base">
                                            <p:cTn id="18" dur="1000" fill="hold"/>
                                            <p:tgtEl>
                                              <p:spTgt spid="7"/>
                                            </p:tgtEl>
                                            <p:attrNameLst>
                                              <p:attrName>ppt_x</p:attrName>
                                            </p:attrNameLst>
                                          </p:cBhvr>
                                          <p:tavLst>
                                            <p:tav tm="0">
                                              <p:val>
                                                <p:strVal val="0-#ppt_w/2"/>
                                              </p:val>
                                            </p:tav>
                                            <p:tav tm="100000">
                                              <p:val>
                                                <p:strVal val="#ppt_x"/>
                                              </p:val>
                                            </p:tav>
                                          </p:tavLst>
                                        </p:anim>
                                        <p:anim calcmode="lin" valueType="num" p14:bounceEnd="51000">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22" presetClass="entr" presetSubtype="1" fill="hold" grpId="0" nodeType="withEffect">
                                      <p:stCondLst>
                                        <p:cond delay="150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1+#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0-#ppt_w/2"/>
                                              </p:val>
                                            </p:tav>
                                            <p:tav tm="100000">
                                              <p:val>
                                                <p:strVal val="#ppt_x"/>
                                              </p:val>
                                            </p:tav>
                                          </p:tavLst>
                                        </p:anim>
                                        <p:anim calcmode="lin" valueType="num">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22" presetClass="entr" presetSubtype="1" fill="hold" grpId="0" nodeType="withEffect">
                                      <p:stCondLst>
                                        <p:cond delay="150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稻壳儿搜索【幻雨工作室】_6"/>
          <p:cNvSpPr/>
          <p:nvPr>
            <p:custDataLst>
              <p:tags r:id="rId1"/>
            </p:custDataLst>
          </p:nvPr>
        </p:nvSpPr>
        <p:spPr>
          <a:xfrm>
            <a:off x="1471058" y="1943100"/>
            <a:ext cx="4318000" cy="4152900"/>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3" name="PA-稻壳儿搜索【幻雨工作室】_7"/>
          <p:cNvSpPr/>
          <p:nvPr>
            <p:custDataLst>
              <p:tags r:id="rId2"/>
            </p:custDataLst>
          </p:nvPr>
        </p:nvSpPr>
        <p:spPr>
          <a:xfrm>
            <a:off x="6815348" y="1943100"/>
            <a:ext cx="4318000" cy="4152900"/>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4" name="PA-稻壳儿搜索【幻雨工作室】_8"/>
          <p:cNvSpPr/>
          <p:nvPr>
            <p:custDataLst>
              <p:tags r:id="rId3"/>
            </p:custDataLst>
          </p:nvPr>
        </p:nvSpPr>
        <p:spPr>
          <a:xfrm>
            <a:off x="1596141" y="2013754"/>
            <a:ext cx="4067834" cy="4013919"/>
          </a:xfrm>
          <a:prstGeom prst="rect">
            <a:avLst/>
          </a:prstGeom>
        </p:spPr>
        <p:txBody>
          <a:bodyPr wrap="square">
            <a:spAutoFit/>
          </a:bodyPr>
          <a:lstStyle/>
          <a:p>
            <a:pPr algn="ctr">
              <a:lnSpc>
                <a:spcPct val="200000"/>
              </a:lnSpc>
            </a:pPr>
            <a:r>
              <a:rPr lang="en-US" altLang="zh-CN" sz="2400" b="0" i="0" dirty="0">
                <a:solidFill>
                  <a:srgbClr val="333333"/>
                </a:solidFill>
                <a:effectLst/>
                <a:latin typeface="Helvetica Neue"/>
              </a:rPr>
              <a:t>NFC</a:t>
            </a:r>
            <a:r>
              <a:rPr lang="zh-CN" altLang="en-US" sz="2400" b="0" i="0" dirty="0">
                <a:solidFill>
                  <a:srgbClr val="333333"/>
                </a:solidFill>
                <a:effectLst/>
                <a:latin typeface="Helvetica Neue"/>
              </a:rPr>
              <a:t>全称为近场通信技术。</a:t>
            </a:r>
            <a:endParaRPr lang="en-US" altLang="zh-CN"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是在非接触式射频识别</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(RFID)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技术的基础上，结合无线互连技术研发而成，它为我们日常生活中越来越普及的各种电子产品提供了一种十分安全快捷的通信方式。</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中文名称中的“近场”是指临近电磁场的无线电波。 因为无线电波实际上就是电磁波，所以它遵循麦克斯韦方程，电场和磁场在从发射天线传播到接收天线的过程会一直交替进行能量转换，并在进行转换时相互增强，例如我们的手机所使用的无线电信号就是利用这种原理进行传播的，这种方法称作远场通信。而在电磁波</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10</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个波长以内，电场和磁场是相互独立的，这时的电场没有多大意义，但磁场却可以用于短距离通讯，我们称之为近场通信。</a:t>
            </a:r>
            <a:endPar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45" name="PA-稻壳儿搜索【幻雨工作室】_9"/>
          <p:cNvSpPr/>
          <p:nvPr>
            <p:custDataLst>
              <p:tags r:id="rId4"/>
            </p:custDataLst>
          </p:nvPr>
        </p:nvSpPr>
        <p:spPr>
          <a:xfrm>
            <a:off x="7176034" y="1943100"/>
            <a:ext cx="3596627" cy="4013919"/>
          </a:xfrm>
          <a:prstGeom prst="rect">
            <a:avLst/>
          </a:prstGeom>
        </p:spPr>
        <p:txBody>
          <a:bodyPr wrap="square">
            <a:spAutoFit/>
          </a:bodyPr>
          <a:lstStyle/>
          <a:p>
            <a:pPr algn="ctr">
              <a:lnSpc>
                <a:spcPct val="200000"/>
              </a:lnSpc>
            </a:pPr>
            <a:r>
              <a:rPr lang="en-US" altLang="zh-CN"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的技术结合</a:t>
            </a:r>
            <a:endParaRPr lang="en-US" altLang="zh-CN"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近场通信业务结合了近场通信技术和移动通信技术，实现了电子支付、身份认证、票务、数据交换、防伪、广告等多种功能，是移动通信领域的一种新型业务。近场通信业务增强了移动电话的功能，使用户的消费行为逐步走向电子化，建立了一种新型的用户消费和业务模式。</a:t>
            </a:r>
          </a:p>
          <a:p>
            <a:pPr algn="just">
              <a:lnSpc>
                <a:spcPct val="200000"/>
              </a:lnSpc>
            </a:pP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技术的应用在世界范围内受到了广泛关注，国内外的电信运营商、手机厂商等不同角色纷纷开展应用试点，一些国际性协会组织也积极进行标准化制定工作。据业内相关机构预测，基于近场通信技术的手机应用将会成为移动增值业务的下一个杀手级应用。</a:t>
            </a:r>
            <a:endParaRPr lang="id-ID"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15" name="PA-稻壳儿搜索【幻雨工作室】_1_1"/>
          <p:cNvSpPr>
            <a:spLocks noChangeArrowheads="1"/>
          </p:cNvSpPr>
          <p:nvPr>
            <p:custDataLst>
              <p:tags r:id="rId5"/>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00</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17" name="PA-稻壳儿搜索【幻雨工作室】_2_1"/>
          <p:cNvSpPr txBox="1"/>
          <p:nvPr>
            <p:custDataLst>
              <p:tags r:id="rId6"/>
            </p:custDataLst>
          </p:nvPr>
        </p:nvSpPr>
        <p:spPr>
          <a:xfrm>
            <a:off x="1596141" y="588049"/>
            <a:ext cx="310187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简介</a:t>
            </a:r>
            <a:endParaRPr lang="en-US" altLang="zh-CN" sz="32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3" name="PA-矩形 5_1"/>
          <p:cNvSpPr/>
          <p:nvPr>
            <p:custDataLst>
              <p:tags r:id="rId7"/>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稻壳儿搜索【幻雨工作室】_12"/>
          <p:cNvSpPr/>
          <p:nvPr>
            <p:custDataLst>
              <p:tags r:id="rId1"/>
            </p:custDataLst>
          </p:nvPr>
        </p:nvSpPr>
        <p:spPr>
          <a:xfrm>
            <a:off x="430537" y="1345762"/>
            <a:ext cx="3779323" cy="3123676"/>
          </a:xfrm>
          <a:prstGeom prst="rect">
            <a:avLst/>
          </a:prstGeom>
        </p:spPr>
        <p:txBody>
          <a:bodyPr wrap="square">
            <a:spAutoFit/>
          </a:bodyPr>
          <a:lstStyle/>
          <a:p>
            <a:pPr>
              <a:lnSpc>
                <a:spcPct val="200000"/>
              </a:lnSpc>
            </a:pPr>
            <a:r>
              <a:rPr lang="en-US" altLang="zh-CN" sz="2000" b="0" i="0" dirty="0">
                <a:solidFill>
                  <a:srgbClr val="333333"/>
                </a:solidFill>
                <a:effectLst/>
                <a:latin typeface="Microsoft YaHei" panose="020B0503020204020204" pitchFamily="34" charset="-122"/>
                <a:ea typeface="Microsoft YaHei" panose="020B0503020204020204" pitchFamily="34" charset="-122"/>
              </a:rPr>
              <a:t>01</a:t>
            </a:r>
            <a:r>
              <a:rPr lang="zh-CN" altLang="en-US" sz="2000" b="0" i="0" dirty="0">
                <a:solidFill>
                  <a:srgbClr val="333333"/>
                </a:solidFill>
                <a:effectLst/>
                <a:latin typeface="Microsoft YaHei" panose="020B0503020204020204" pitchFamily="34" charset="-122"/>
                <a:ea typeface="Microsoft YaHei" panose="020B0503020204020204" pitchFamily="34" charset="-122"/>
              </a:rPr>
              <a:t>、点对点形式</a:t>
            </a:r>
          </a:p>
          <a:p>
            <a:pPr>
              <a:lnSpc>
                <a:spcPct val="200000"/>
              </a:lnSpc>
            </a:pP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点对点模式，这种模式下两个</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设备可以交换数据。例如多个具有</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功能的数字相机、手机之间可以利用</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技术进行无线互联，实现虚拟名片或数字相片等数据交换。针对点对点形式来讲，其关键指的是把两个均具有</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功能的设 备进行连接，从而使点和点之间的数据传输得以实现。经过把点对点形式作为前提，让具备</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功能的手机与计算机等相关设备，真正达成点对点的无线连接与数据传输，并且在后续的关联应用中，不仅可为本地应用，同时也可为网络应用。</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2" name="PA-稻壳儿搜索【幻雨工作室】_13"/>
          <p:cNvSpPr/>
          <p:nvPr>
            <p:custDataLst>
              <p:tags r:id="rId2"/>
            </p:custDataLst>
          </p:nvPr>
        </p:nvSpPr>
        <p:spPr>
          <a:xfrm>
            <a:off x="622802" y="4622794"/>
            <a:ext cx="3394791" cy="1584793"/>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03</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卡模拟形式</a:t>
            </a:r>
            <a:endPar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nSpc>
                <a:spcPct val="200000"/>
              </a:lnSpc>
            </a:pP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模拟卡片模式，这种模式就是将具有</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功能的设备模拟成一张标签或非接触卡，例如支持</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的手机可以作为门禁卡、银行卡等而被读取。</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3" name="PA-稻壳儿搜索【幻雨工作室】_14"/>
          <p:cNvSpPr/>
          <p:nvPr>
            <p:custDataLst>
              <p:tags r:id="rId3"/>
            </p:custDataLst>
          </p:nvPr>
        </p:nvSpPr>
        <p:spPr>
          <a:xfrm>
            <a:off x="8171067" y="943832"/>
            <a:ext cx="3394791" cy="4970335"/>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02</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读卡器模式</a:t>
            </a:r>
            <a:endPar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nSpc>
                <a:spcPct val="200000"/>
              </a:lnSpc>
            </a:pP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读</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写模式，这种模式下</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设备作为非接触读写器使用。例如支持</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的手机在与标签交互时扮演读写器的角色，开启</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功能的手机可以读写支持</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数据格式标准的标签。 读卡器模式的</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通信作为非接触读卡器使用，可以从展览信息电子标签、电影海报、广告页面等读取相关信息。读卡器模式的</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手机可以从</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TAG</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中采集数据资源，按照一定的应用需求完成信息处理功能，有些应用功能可以直接在本地完成，有些需要与</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TD-LTE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等移动通信网络结合完成。基于读卡器模式的</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应用领域包括广告读取、车票读取、电影院门票销售等，比如电影海报后面贴有</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TAG</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标签，此时用户就可以携带一个支持</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协议的手机获取电影信息，也可以连接购买电影票。读卡器</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模式还可以支持公交车站点信息、旅游景点地图信息的获取，提高人们旅游交通的便捷性。</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5" name="PA-稻壳儿搜索【幻雨工作室】_1_1"/>
          <p:cNvSpPr>
            <a:spLocks noChangeArrowheads="1"/>
          </p:cNvSpPr>
          <p:nvPr>
            <p:custDataLst>
              <p:tags r:id="rId4"/>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00</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429215" y="588049"/>
            <a:ext cx="3101877" cy="584775"/>
          </a:xfrm>
          <a:prstGeom prst="rect">
            <a:avLst/>
          </a:prstGeom>
          <a:noFill/>
        </p:spPr>
        <p:txBody>
          <a:bodyPr wrap="square" rtlCol="0">
            <a:spAutoFit/>
          </a:bodyPr>
          <a:lstStyle/>
          <a:p>
            <a:pPr algn="l"/>
            <a:r>
              <a:rPr lang="zh-CN" altLang="en-US" sz="3200" b="0" i="0" dirty="0">
                <a:solidFill>
                  <a:srgbClr val="000000"/>
                </a:solidFill>
                <a:effectLst/>
                <a:latin typeface="Microsoft YaHei" panose="020B0503020204020204" pitchFamily="34" charset="-122"/>
                <a:ea typeface="Microsoft YaHei" panose="020B0503020204020204" pitchFamily="34" charset="-122"/>
              </a:rPr>
              <a:t>主要应用形式</a:t>
            </a:r>
          </a:p>
        </p:txBody>
      </p:sp>
      <p:sp>
        <p:nvSpPr>
          <p:cNvPr id="28" name="PA-矩形 5_1"/>
          <p:cNvSpPr/>
          <p:nvPr>
            <p:custDataLst>
              <p:tags r:id="rId6"/>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pic>
        <p:nvPicPr>
          <p:cNvPr id="1026" name="Picture 2">
            <a:extLst>
              <a:ext uri="{FF2B5EF4-FFF2-40B4-BE49-F238E27FC236}">
                <a16:creationId xmlns:a16="http://schemas.microsoft.com/office/drawing/2014/main" id="{F168EFB7-2808-901E-6A57-ED59BEBD3A4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09860" y="2923227"/>
            <a:ext cx="3576675" cy="2146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稻壳儿搜索【幻雨工作室】_8"/>
          <p:cNvSpPr/>
          <p:nvPr>
            <p:custDataLst>
              <p:tags r:id="rId1"/>
            </p:custDataLst>
          </p:nvPr>
        </p:nvSpPr>
        <p:spPr bwMode="auto">
          <a:xfrm>
            <a:off x="1241173" y="2556603"/>
            <a:ext cx="498475" cy="477838"/>
          </a:xfrm>
          <a:custGeom>
            <a:avLst/>
            <a:gdLst>
              <a:gd name="T0" fmla="*/ 596540246 w 308"/>
              <a:gd name="T1" fmla="*/ 568312428 h 296"/>
              <a:gd name="T2" fmla="*/ 586075508 w 308"/>
              <a:gd name="T3" fmla="*/ 560491059 h 296"/>
              <a:gd name="T4" fmla="*/ 596540246 w 308"/>
              <a:gd name="T5" fmla="*/ 552671305 h 296"/>
              <a:gd name="T6" fmla="*/ 601772615 w 308"/>
              <a:gd name="T7" fmla="*/ 552671305 h 296"/>
              <a:gd name="T8" fmla="*/ 727360802 w 308"/>
              <a:gd name="T9" fmla="*/ 544849937 h 296"/>
              <a:gd name="T10" fmla="*/ 753524265 w 308"/>
              <a:gd name="T11" fmla="*/ 458821339 h 296"/>
              <a:gd name="T12" fmla="*/ 743059527 w 308"/>
              <a:gd name="T13" fmla="*/ 458821339 h 296"/>
              <a:gd name="T14" fmla="*/ 740442533 w 308"/>
              <a:gd name="T15" fmla="*/ 458821339 h 296"/>
              <a:gd name="T16" fmla="*/ 740442533 w 308"/>
              <a:gd name="T17" fmla="*/ 458821339 h 296"/>
              <a:gd name="T18" fmla="*/ 599157239 w 308"/>
              <a:gd name="T19" fmla="*/ 453607093 h 296"/>
              <a:gd name="T20" fmla="*/ 591307877 w 308"/>
              <a:gd name="T21" fmla="*/ 453607093 h 296"/>
              <a:gd name="T22" fmla="*/ 580841520 w 308"/>
              <a:gd name="T23" fmla="*/ 445785725 h 296"/>
              <a:gd name="T24" fmla="*/ 591307877 w 308"/>
              <a:gd name="T25" fmla="*/ 437965970 h 296"/>
              <a:gd name="T26" fmla="*/ 596540246 w 308"/>
              <a:gd name="T27" fmla="*/ 437965970 h 296"/>
              <a:gd name="T28" fmla="*/ 743059527 w 308"/>
              <a:gd name="T29" fmla="*/ 427537479 h 296"/>
              <a:gd name="T30" fmla="*/ 763990622 w 308"/>
              <a:gd name="T31" fmla="*/ 427537479 h 296"/>
              <a:gd name="T32" fmla="*/ 763990622 w 308"/>
              <a:gd name="T33" fmla="*/ 427537479 h 296"/>
              <a:gd name="T34" fmla="*/ 774455360 w 308"/>
              <a:gd name="T35" fmla="*/ 346723127 h 296"/>
              <a:gd name="T36" fmla="*/ 559910425 w 308"/>
              <a:gd name="T37" fmla="*/ 323260636 h 296"/>
              <a:gd name="T38" fmla="*/ 557295050 w 308"/>
              <a:gd name="T39" fmla="*/ 323260636 h 296"/>
              <a:gd name="T40" fmla="*/ 554678056 w 308"/>
              <a:gd name="T41" fmla="*/ 323260636 h 296"/>
              <a:gd name="T42" fmla="*/ 567759788 w 308"/>
              <a:gd name="T43" fmla="*/ 323260636 h 296"/>
              <a:gd name="T44" fmla="*/ 538979331 w 308"/>
              <a:gd name="T45" fmla="*/ 323260636 h 296"/>
              <a:gd name="T46" fmla="*/ 431706863 w 308"/>
              <a:gd name="T47" fmla="*/ 320653513 h 296"/>
              <a:gd name="T48" fmla="*/ 431706863 w 308"/>
              <a:gd name="T49" fmla="*/ 320653513 h 296"/>
              <a:gd name="T50" fmla="*/ 418625131 w 308"/>
              <a:gd name="T51" fmla="*/ 315439267 h 296"/>
              <a:gd name="T52" fmla="*/ 431706863 w 308"/>
              <a:gd name="T53" fmla="*/ 312832144 h 296"/>
              <a:gd name="T54" fmla="*/ 431706863 w 308"/>
              <a:gd name="T55" fmla="*/ 312832144 h 296"/>
              <a:gd name="T56" fmla="*/ 468336684 w 308"/>
              <a:gd name="T57" fmla="*/ 310225021 h 296"/>
              <a:gd name="T58" fmla="*/ 502349510 w 308"/>
              <a:gd name="T59" fmla="*/ 151201826 h 296"/>
              <a:gd name="T60" fmla="*/ 465719690 w 308"/>
              <a:gd name="T61" fmla="*/ 0 h 296"/>
              <a:gd name="T62" fmla="*/ 264256487 w 308"/>
              <a:gd name="T63" fmla="*/ 328474881 h 296"/>
              <a:gd name="T64" fmla="*/ 151751651 w 308"/>
              <a:gd name="T65" fmla="*/ 380612496 h 296"/>
              <a:gd name="T66" fmla="*/ 138669919 w 308"/>
              <a:gd name="T67" fmla="*/ 716907132 h 296"/>
              <a:gd name="T68" fmla="*/ 259024118 w 308"/>
              <a:gd name="T69" fmla="*/ 716907132 h 296"/>
              <a:gd name="T70" fmla="*/ 607006602 w 308"/>
              <a:gd name="T71" fmla="*/ 745583869 h 296"/>
              <a:gd name="T72" fmla="*/ 667182893 w 308"/>
              <a:gd name="T73" fmla="*/ 667376640 h 296"/>
              <a:gd name="T74" fmla="*/ 593923252 w 308"/>
              <a:gd name="T75" fmla="*/ 664769517 h 296"/>
              <a:gd name="T76" fmla="*/ 588690883 w 308"/>
              <a:gd name="T77" fmla="*/ 664769517 h 296"/>
              <a:gd name="T78" fmla="*/ 578226145 w 308"/>
              <a:gd name="T79" fmla="*/ 656948148 h 296"/>
              <a:gd name="T80" fmla="*/ 588690883 w 308"/>
              <a:gd name="T81" fmla="*/ 649126780 h 296"/>
              <a:gd name="T82" fmla="*/ 593923252 w 308"/>
              <a:gd name="T83" fmla="*/ 649126780 h 296"/>
              <a:gd name="T84" fmla="*/ 685498612 w 308"/>
              <a:gd name="T85" fmla="*/ 643914148 h 296"/>
              <a:gd name="T86" fmla="*/ 703812713 w 308"/>
              <a:gd name="T87" fmla="*/ 573526674 h 296"/>
              <a:gd name="T88" fmla="*/ 601772615 w 308"/>
              <a:gd name="T89" fmla="*/ 568312428 h 296"/>
              <a:gd name="T90" fmla="*/ 596540246 w 308"/>
              <a:gd name="T91" fmla="*/ 568312428 h 29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08" h="296">
                <a:moveTo>
                  <a:pt x="228" y="218"/>
                </a:moveTo>
                <a:cubicBezTo>
                  <a:pt x="224" y="215"/>
                  <a:pt x="224" y="215"/>
                  <a:pt x="224" y="215"/>
                </a:cubicBezTo>
                <a:cubicBezTo>
                  <a:pt x="228" y="212"/>
                  <a:pt x="228" y="212"/>
                  <a:pt x="228" y="212"/>
                </a:cubicBezTo>
                <a:cubicBezTo>
                  <a:pt x="230" y="212"/>
                  <a:pt x="230" y="212"/>
                  <a:pt x="230" y="212"/>
                </a:cubicBezTo>
                <a:cubicBezTo>
                  <a:pt x="232" y="212"/>
                  <a:pt x="263" y="210"/>
                  <a:pt x="278" y="209"/>
                </a:cubicBezTo>
                <a:cubicBezTo>
                  <a:pt x="295" y="197"/>
                  <a:pt x="292" y="183"/>
                  <a:pt x="288" y="176"/>
                </a:cubicBezTo>
                <a:cubicBezTo>
                  <a:pt x="287" y="176"/>
                  <a:pt x="285" y="176"/>
                  <a:pt x="284" y="176"/>
                </a:cubicBezTo>
                <a:cubicBezTo>
                  <a:pt x="283" y="176"/>
                  <a:pt x="283" y="176"/>
                  <a:pt x="283" y="176"/>
                </a:cubicBezTo>
                <a:cubicBezTo>
                  <a:pt x="283" y="176"/>
                  <a:pt x="283" y="176"/>
                  <a:pt x="283" y="176"/>
                </a:cubicBezTo>
                <a:cubicBezTo>
                  <a:pt x="278" y="176"/>
                  <a:pt x="231" y="174"/>
                  <a:pt x="229" y="174"/>
                </a:cubicBezTo>
                <a:cubicBezTo>
                  <a:pt x="226" y="174"/>
                  <a:pt x="226" y="174"/>
                  <a:pt x="226" y="174"/>
                </a:cubicBezTo>
                <a:cubicBezTo>
                  <a:pt x="222" y="171"/>
                  <a:pt x="222" y="171"/>
                  <a:pt x="222" y="171"/>
                </a:cubicBezTo>
                <a:cubicBezTo>
                  <a:pt x="226" y="168"/>
                  <a:pt x="226" y="168"/>
                  <a:pt x="226" y="168"/>
                </a:cubicBezTo>
                <a:cubicBezTo>
                  <a:pt x="228" y="168"/>
                  <a:pt x="228" y="168"/>
                  <a:pt x="228" y="168"/>
                </a:cubicBezTo>
                <a:cubicBezTo>
                  <a:pt x="231" y="168"/>
                  <a:pt x="280" y="164"/>
                  <a:pt x="284" y="164"/>
                </a:cubicBezTo>
                <a:cubicBezTo>
                  <a:pt x="290" y="164"/>
                  <a:pt x="292" y="164"/>
                  <a:pt x="292" y="164"/>
                </a:cubicBezTo>
                <a:cubicBezTo>
                  <a:pt x="292" y="164"/>
                  <a:pt x="292" y="164"/>
                  <a:pt x="292" y="164"/>
                </a:cubicBezTo>
                <a:cubicBezTo>
                  <a:pt x="302" y="155"/>
                  <a:pt x="308" y="144"/>
                  <a:pt x="296" y="133"/>
                </a:cubicBezTo>
                <a:cubicBezTo>
                  <a:pt x="285" y="123"/>
                  <a:pt x="243" y="125"/>
                  <a:pt x="214" y="124"/>
                </a:cubicBezTo>
                <a:cubicBezTo>
                  <a:pt x="213" y="124"/>
                  <a:pt x="213" y="124"/>
                  <a:pt x="213" y="124"/>
                </a:cubicBezTo>
                <a:cubicBezTo>
                  <a:pt x="212" y="124"/>
                  <a:pt x="212" y="124"/>
                  <a:pt x="212" y="124"/>
                </a:cubicBezTo>
                <a:cubicBezTo>
                  <a:pt x="212" y="124"/>
                  <a:pt x="219" y="124"/>
                  <a:pt x="217" y="124"/>
                </a:cubicBezTo>
                <a:cubicBezTo>
                  <a:pt x="213" y="124"/>
                  <a:pt x="209" y="124"/>
                  <a:pt x="206" y="124"/>
                </a:cubicBezTo>
                <a:cubicBezTo>
                  <a:pt x="192" y="123"/>
                  <a:pt x="167" y="123"/>
                  <a:pt x="165" y="123"/>
                </a:cubicBezTo>
                <a:cubicBezTo>
                  <a:pt x="165" y="123"/>
                  <a:pt x="165" y="123"/>
                  <a:pt x="165" y="123"/>
                </a:cubicBezTo>
                <a:cubicBezTo>
                  <a:pt x="160" y="121"/>
                  <a:pt x="160" y="121"/>
                  <a:pt x="160" y="121"/>
                </a:cubicBezTo>
                <a:cubicBezTo>
                  <a:pt x="165" y="120"/>
                  <a:pt x="165" y="120"/>
                  <a:pt x="165" y="120"/>
                </a:cubicBezTo>
                <a:cubicBezTo>
                  <a:pt x="165" y="120"/>
                  <a:pt x="165" y="120"/>
                  <a:pt x="165" y="120"/>
                </a:cubicBezTo>
                <a:cubicBezTo>
                  <a:pt x="166" y="120"/>
                  <a:pt x="169" y="120"/>
                  <a:pt x="179" y="119"/>
                </a:cubicBezTo>
                <a:cubicBezTo>
                  <a:pt x="165" y="90"/>
                  <a:pt x="188" y="73"/>
                  <a:pt x="192" y="58"/>
                </a:cubicBezTo>
                <a:cubicBezTo>
                  <a:pt x="206" y="5"/>
                  <a:pt x="178" y="0"/>
                  <a:pt x="178" y="0"/>
                </a:cubicBezTo>
                <a:cubicBezTo>
                  <a:pt x="178" y="0"/>
                  <a:pt x="108" y="96"/>
                  <a:pt x="101" y="126"/>
                </a:cubicBezTo>
                <a:cubicBezTo>
                  <a:pt x="96" y="148"/>
                  <a:pt x="67" y="146"/>
                  <a:pt x="58" y="146"/>
                </a:cubicBezTo>
                <a:cubicBezTo>
                  <a:pt x="10" y="144"/>
                  <a:pt x="0" y="264"/>
                  <a:pt x="53" y="275"/>
                </a:cubicBezTo>
                <a:cubicBezTo>
                  <a:pt x="64" y="277"/>
                  <a:pt x="76" y="265"/>
                  <a:pt x="99" y="275"/>
                </a:cubicBezTo>
                <a:cubicBezTo>
                  <a:pt x="149" y="296"/>
                  <a:pt x="192" y="287"/>
                  <a:pt x="232" y="286"/>
                </a:cubicBezTo>
                <a:cubicBezTo>
                  <a:pt x="259" y="285"/>
                  <a:pt x="257" y="266"/>
                  <a:pt x="255" y="256"/>
                </a:cubicBezTo>
                <a:cubicBezTo>
                  <a:pt x="242" y="256"/>
                  <a:pt x="229" y="255"/>
                  <a:pt x="227" y="255"/>
                </a:cubicBezTo>
                <a:cubicBezTo>
                  <a:pt x="225" y="255"/>
                  <a:pt x="225" y="255"/>
                  <a:pt x="225" y="255"/>
                </a:cubicBezTo>
                <a:cubicBezTo>
                  <a:pt x="221" y="252"/>
                  <a:pt x="221" y="252"/>
                  <a:pt x="221" y="252"/>
                </a:cubicBezTo>
                <a:cubicBezTo>
                  <a:pt x="225" y="249"/>
                  <a:pt x="225" y="249"/>
                  <a:pt x="225" y="249"/>
                </a:cubicBezTo>
                <a:cubicBezTo>
                  <a:pt x="227" y="249"/>
                  <a:pt x="227" y="249"/>
                  <a:pt x="227" y="249"/>
                </a:cubicBezTo>
                <a:cubicBezTo>
                  <a:pt x="229" y="249"/>
                  <a:pt x="247" y="248"/>
                  <a:pt x="262" y="247"/>
                </a:cubicBezTo>
                <a:cubicBezTo>
                  <a:pt x="275" y="237"/>
                  <a:pt x="272" y="227"/>
                  <a:pt x="269" y="220"/>
                </a:cubicBezTo>
                <a:cubicBezTo>
                  <a:pt x="253" y="219"/>
                  <a:pt x="232" y="218"/>
                  <a:pt x="230" y="218"/>
                </a:cubicBezTo>
                <a:lnTo>
                  <a:pt x="228" y="2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11" name="PA-稻壳儿搜索【幻雨工作室】_9"/>
          <p:cNvSpPr/>
          <p:nvPr>
            <p:custDataLst>
              <p:tags r:id="rId2"/>
            </p:custDataLst>
          </p:nvPr>
        </p:nvSpPr>
        <p:spPr bwMode="auto">
          <a:xfrm>
            <a:off x="1249111" y="5017337"/>
            <a:ext cx="496887" cy="477837"/>
          </a:xfrm>
          <a:custGeom>
            <a:avLst/>
            <a:gdLst>
              <a:gd name="T0" fmla="*/ 208645755 w 308"/>
              <a:gd name="T1" fmla="*/ 203340630 h 296"/>
              <a:gd name="T2" fmla="*/ 219077156 w 308"/>
              <a:gd name="T3" fmla="*/ 211161982 h 296"/>
              <a:gd name="T4" fmla="*/ 208645755 w 308"/>
              <a:gd name="T5" fmla="*/ 218981720 h 296"/>
              <a:gd name="T6" fmla="*/ 203430055 w 308"/>
              <a:gd name="T7" fmla="*/ 218981720 h 296"/>
              <a:gd name="T8" fmla="*/ 78241957 w 308"/>
              <a:gd name="T9" fmla="*/ 226803072 h 296"/>
              <a:gd name="T10" fmla="*/ 52161842 w 308"/>
              <a:gd name="T11" fmla="*/ 312831489 h 296"/>
              <a:gd name="T12" fmla="*/ 62593243 w 308"/>
              <a:gd name="T13" fmla="*/ 312831489 h 296"/>
              <a:gd name="T14" fmla="*/ 62593243 w 308"/>
              <a:gd name="T15" fmla="*/ 312831489 h 296"/>
              <a:gd name="T16" fmla="*/ 62593243 w 308"/>
              <a:gd name="T17" fmla="*/ 312831489 h 296"/>
              <a:gd name="T18" fmla="*/ 206037098 w 308"/>
              <a:gd name="T19" fmla="*/ 318045724 h 296"/>
              <a:gd name="T20" fmla="*/ 211254412 w 308"/>
              <a:gd name="T21" fmla="*/ 318045724 h 296"/>
              <a:gd name="T22" fmla="*/ 224294469 w 308"/>
              <a:gd name="T23" fmla="*/ 325867077 h 296"/>
              <a:gd name="T24" fmla="*/ 213861455 w 308"/>
              <a:gd name="T25" fmla="*/ 333686814 h 296"/>
              <a:gd name="T26" fmla="*/ 206037098 w 308"/>
              <a:gd name="T27" fmla="*/ 333686814 h 296"/>
              <a:gd name="T28" fmla="*/ 62593243 w 308"/>
              <a:gd name="T29" fmla="*/ 344115284 h 296"/>
              <a:gd name="T30" fmla="*/ 39121785 w 308"/>
              <a:gd name="T31" fmla="*/ 344115284 h 296"/>
              <a:gd name="T32" fmla="*/ 39121785 w 308"/>
              <a:gd name="T33" fmla="*/ 344115284 h 296"/>
              <a:gd name="T34" fmla="*/ 31297428 w 308"/>
              <a:gd name="T35" fmla="*/ 424929467 h 296"/>
              <a:gd name="T36" fmla="*/ 245158883 w 308"/>
              <a:gd name="T37" fmla="*/ 448391909 h 296"/>
              <a:gd name="T38" fmla="*/ 247765927 w 308"/>
              <a:gd name="T39" fmla="*/ 448391909 h 296"/>
              <a:gd name="T40" fmla="*/ 247765927 w 308"/>
              <a:gd name="T41" fmla="*/ 448391909 h 296"/>
              <a:gd name="T42" fmla="*/ 237334526 w 308"/>
              <a:gd name="T43" fmla="*/ 448391909 h 296"/>
              <a:gd name="T44" fmla="*/ 266023298 w 308"/>
              <a:gd name="T45" fmla="*/ 448391909 h 296"/>
              <a:gd name="T46" fmla="*/ 370345368 w 308"/>
              <a:gd name="T47" fmla="*/ 450999027 h 296"/>
              <a:gd name="T48" fmla="*/ 372954025 w 308"/>
              <a:gd name="T49" fmla="*/ 450999027 h 296"/>
              <a:gd name="T50" fmla="*/ 385994082 w 308"/>
              <a:gd name="T51" fmla="*/ 456213261 h 296"/>
              <a:gd name="T52" fmla="*/ 372954025 w 308"/>
              <a:gd name="T53" fmla="*/ 458820379 h 296"/>
              <a:gd name="T54" fmla="*/ 370345368 w 308"/>
              <a:gd name="T55" fmla="*/ 458820379 h 296"/>
              <a:gd name="T56" fmla="*/ 336440897 w 308"/>
              <a:gd name="T57" fmla="*/ 461427496 h 296"/>
              <a:gd name="T58" fmla="*/ 299927769 w 308"/>
              <a:gd name="T59" fmla="*/ 620450358 h 296"/>
              <a:gd name="T60" fmla="*/ 336440897 w 308"/>
              <a:gd name="T61" fmla="*/ 771651868 h 296"/>
              <a:gd name="T62" fmla="*/ 539870952 w 308"/>
              <a:gd name="T63" fmla="*/ 440572171 h 296"/>
              <a:gd name="T64" fmla="*/ 652017380 w 308"/>
              <a:gd name="T65" fmla="*/ 391040169 h 296"/>
              <a:gd name="T66" fmla="*/ 665057437 w 308"/>
              <a:gd name="T67" fmla="*/ 54746237 h 296"/>
              <a:gd name="T68" fmla="*/ 545086652 w 308"/>
              <a:gd name="T69" fmla="*/ 54746237 h 296"/>
              <a:gd name="T70" fmla="*/ 198212741 w 308"/>
              <a:gd name="T71" fmla="*/ 26069560 h 296"/>
              <a:gd name="T72" fmla="*/ 138228156 w 308"/>
              <a:gd name="T73" fmla="*/ 104276625 h 296"/>
              <a:gd name="T74" fmla="*/ 208645755 w 308"/>
              <a:gd name="T75" fmla="*/ 106883742 h 296"/>
              <a:gd name="T76" fmla="*/ 216470112 w 308"/>
              <a:gd name="T77" fmla="*/ 106883742 h 296"/>
              <a:gd name="T78" fmla="*/ 226901513 w 308"/>
              <a:gd name="T79" fmla="*/ 114705095 h 296"/>
              <a:gd name="T80" fmla="*/ 216470112 w 308"/>
              <a:gd name="T81" fmla="*/ 122526447 h 296"/>
              <a:gd name="T82" fmla="*/ 211254412 w 308"/>
              <a:gd name="T83" fmla="*/ 122526447 h 296"/>
              <a:gd name="T84" fmla="*/ 119970785 w 308"/>
              <a:gd name="T85" fmla="*/ 127739067 h 296"/>
              <a:gd name="T86" fmla="*/ 101715027 w 308"/>
              <a:gd name="T87" fmla="*/ 198126395 h 296"/>
              <a:gd name="T88" fmla="*/ 200821398 w 308"/>
              <a:gd name="T89" fmla="*/ 203340630 h 296"/>
              <a:gd name="T90" fmla="*/ 208645755 w 308"/>
              <a:gd name="T91" fmla="*/ 203340630 h 29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08" h="296">
                <a:moveTo>
                  <a:pt x="80" y="78"/>
                </a:moveTo>
                <a:cubicBezTo>
                  <a:pt x="84" y="81"/>
                  <a:pt x="84" y="81"/>
                  <a:pt x="84" y="81"/>
                </a:cubicBezTo>
                <a:cubicBezTo>
                  <a:pt x="80" y="84"/>
                  <a:pt x="80" y="84"/>
                  <a:pt x="80" y="84"/>
                </a:cubicBezTo>
                <a:cubicBezTo>
                  <a:pt x="78" y="84"/>
                  <a:pt x="78" y="84"/>
                  <a:pt x="78" y="84"/>
                </a:cubicBezTo>
                <a:cubicBezTo>
                  <a:pt x="76" y="84"/>
                  <a:pt x="45" y="86"/>
                  <a:pt x="30" y="87"/>
                </a:cubicBezTo>
                <a:cubicBezTo>
                  <a:pt x="12" y="99"/>
                  <a:pt x="16" y="112"/>
                  <a:pt x="20" y="120"/>
                </a:cubicBezTo>
                <a:cubicBezTo>
                  <a:pt x="21" y="120"/>
                  <a:pt x="23" y="120"/>
                  <a:pt x="24" y="120"/>
                </a:cubicBezTo>
                <a:cubicBezTo>
                  <a:pt x="24" y="120"/>
                  <a:pt x="24" y="120"/>
                  <a:pt x="24" y="120"/>
                </a:cubicBezTo>
                <a:cubicBezTo>
                  <a:pt x="24" y="120"/>
                  <a:pt x="24" y="120"/>
                  <a:pt x="24" y="120"/>
                </a:cubicBezTo>
                <a:cubicBezTo>
                  <a:pt x="30" y="120"/>
                  <a:pt x="77" y="122"/>
                  <a:pt x="79" y="122"/>
                </a:cubicBezTo>
                <a:cubicBezTo>
                  <a:pt x="81" y="122"/>
                  <a:pt x="81" y="122"/>
                  <a:pt x="81" y="122"/>
                </a:cubicBezTo>
                <a:cubicBezTo>
                  <a:pt x="86" y="125"/>
                  <a:pt x="86" y="125"/>
                  <a:pt x="86" y="125"/>
                </a:cubicBezTo>
                <a:cubicBezTo>
                  <a:pt x="82" y="128"/>
                  <a:pt x="82" y="128"/>
                  <a:pt x="82" y="128"/>
                </a:cubicBezTo>
                <a:cubicBezTo>
                  <a:pt x="79" y="128"/>
                  <a:pt x="79" y="128"/>
                  <a:pt x="79" y="128"/>
                </a:cubicBezTo>
                <a:cubicBezTo>
                  <a:pt x="77" y="128"/>
                  <a:pt x="28" y="132"/>
                  <a:pt x="24" y="132"/>
                </a:cubicBezTo>
                <a:cubicBezTo>
                  <a:pt x="18" y="132"/>
                  <a:pt x="16" y="132"/>
                  <a:pt x="15" y="132"/>
                </a:cubicBezTo>
                <a:cubicBezTo>
                  <a:pt x="15" y="132"/>
                  <a:pt x="15" y="132"/>
                  <a:pt x="15" y="132"/>
                </a:cubicBezTo>
                <a:cubicBezTo>
                  <a:pt x="6" y="141"/>
                  <a:pt x="0" y="152"/>
                  <a:pt x="12" y="163"/>
                </a:cubicBezTo>
                <a:cubicBezTo>
                  <a:pt x="23" y="173"/>
                  <a:pt x="65" y="171"/>
                  <a:pt x="94" y="172"/>
                </a:cubicBezTo>
                <a:cubicBezTo>
                  <a:pt x="95" y="172"/>
                  <a:pt x="95" y="172"/>
                  <a:pt x="95" y="172"/>
                </a:cubicBezTo>
                <a:cubicBezTo>
                  <a:pt x="95" y="172"/>
                  <a:pt x="95" y="172"/>
                  <a:pt x="95" y="172"/>
                </a:cubicBezTo>
                <a:cubicBezTo>
                  <a:pt x="96" y="172"/>
                  <a:pt x="89" y="172"/>
                  <a:pt x="91" y="172"/>
                </a:cubicBezTo>
                <a:cubicBezTo>
                  <a:pt x="95" y="172"/>
                  <a:pt x="99" y="172"/>
                  <a:pt x="102" y="172"/>
                </a:cubicBezTo>
                <a:cubicBezTo>
                  <a:pt x="116" y="173"/>
                  <a:pt x="141" y="173"/>
                  <a:pt x="142" y="173"/>
                </a:cubicBezTo>
                <a:cubicBezTo>
                  <a:pt x="143" y="173"/>
                  <a:pt x="143" y="173"/>
                  <a:pt x="143" y="173"/>
                </a:cubicBezTo>
                <a:cubicBezTo>
                  <a:pt x="148" y="175"/>
                  <a:pt x="148" y="175"/>
                  <a:pt x="148" y="175"/>
                </a:cubicBezTo>
                <a:cubicBezTo>
                  <a:pt x="143" y="176"/>
                  <a:pt x="143" y="176"/>
                  <a:pt x="143" y="176"/>
                </a:cubicBezTo>
                <a:cubicBezTo>
                  <a:pt x="142" y="176"/>
                  <a:pt x="142" y="176"/>
                  <a:pt x="142" y="176"/>
                </a:cubicBezTo>
                <a:cubicBezTo>
                  <a:pt x="142" y="176"/>
                  <a:pt x="139" y="176"/>
                  <a:pt x="129" y="177"/>
                </a:cubicBezTo>
                <a:cubicBezTo>
                  <a:pt x="143" y="206"/>
                  <a:pt x="119" y="223"/>
                  <a:pt x="115" y="238"/>
                </a:cubicBezTo>
                <a:cubicBezTo>
                  <a:pt x="101" y="291"/>
                  <a:pt x="129" y="296"/>
                  <a:pt x="129" y="296"/>
                </a:cubicBezTo>
                <a:cubicBezTo>
                  <a:pt x="129" y="296"/>
                  <a:pt x="200" y="200"/>
                  <a:pt x="207" y="169"/>
                </a:cubicBezTo>
                <a:cubicBezTo>
                  <a:pt x="212" y="148"/>
                  <a:pt x="240" y="150"/>
                  <a:pt x="250" y="150"/>
                </a:cubicBezTo>
                <a:cubicBezTo>
                  <a:pt x="298" y="152"/>
                  <a:pt x="308" y="31"/>
                  <a:pt x="255" y="21"/>
                </a:cubicBezTo>
                <a:cubicBezTo>
                  <a:pt x="244" y="19"/>
                  <a:pt x="232" y="31"/>
                  <a:pt x="209" y="21"/>
                </a:cubicBezTo>
                <a:cubicBezTo>
                  <a:pt x="159" y="0"/>
                  <a:pt x="116" y="9"/>
                  <a:pt x="76" y="10"/>
                </a:cubicBezTo>
                <a:cubicBezTo>
                  <a:pt x="49" y="11"/>
                  <a:pt x="51" y="30"/>
                  <a:pt x="53" y="40"/>
                </a:cubicBezTo>
                <a:cubicBezTo>
                  <a:pt x="66" y="40"/>
                  <a:pt x="79" y="41"/>
                  <a:pt x="80" y="41"/>
                </a:cubicBezTo>
                <a:cubicBezTo>
                  <a:pt x="83" y="41"/>
                  <a:pt x="83" y="41"/>
                  <a:pt x="83" y="41"/>
                </a:cubicBezTo>
                <a:cubicBezTo>
                  <a:pt x="87" y="44"/>
                  <a:pt x="87" y="44"/>
                  <a:pt x="87" y="44"/>
                </a:cubicBezTo>
                <a:cubicBezTo>
                  <a:pt x="83" y="47"/>
                  <a:pt x="83" y="47"/>
                  <a:pt x="83" y="47"/>
                </a:cubicBezTo>
                <a:cubicBezTo>
                  <a:pt x="81" y="47"/>
                  <a:pt x="81" y="47"/>
                  <a:pt x="81" y="47"/>
                </a:cubicBezTo>
                <a:cubicBezTo>
                  <a:pt x="79" y="47"/>
                  <a:pt x="61" y="48"/>
                  <a:pt x="46" y="49"/>
                </a:cubicBezTo>
                <a:cubicBezTo>
                  <a:pt x="32" y="59"/>
                  <a:pt x="36" y="69"/>
                  <a:pt x="39" y="76"/>
                </a:cubicBezTo>
                <a:cubicBezTo>
                  <a:pt x="55" y="77"/>
                  <a:pt x="76" y="78"/>
                  <a:pt x="77" y="78"/>
                </a:cubicBezTo>
                <a:lnTo>
                  <a:pt x="80"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15" name="PA-稻壳儿搜索【幻雨工作室】_10"/>
          <p:cNvSpPr/>
          <p:nvPr>
            <p:custDataLst>
              <p:tags r:id="rId3"/>
            </p:custDataLst>
          </p:nvPr>
        </p:nvSpPr>
        <p:spPr>
          <a:xfrm>
            <a:off x="504527" y="1393498"/>
            <a:ext cx="10961332" cy="1013098"/>
          </a:xfrm>
          <a:prstGeom prst="rect">
            <a:avLst/>
          </a:prstGeom>
        </p:spPr>
        <p:txBody>
          <a:bodyPr wrap="square">
            <a:spAutoFit/>
          </a:bodyPr>
          <a:lstStyle/>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目前的近距离无线通信技术包括了</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RFID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、蓝牙、红外等， </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是一种短距离的高频无线通讯技术，电子设备之间允许进行非接触式点对点数据传输。其工作频率为 </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13.56MHz</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，通信距离 </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0~20cm</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（实际大部分产品都在 </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10cm </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以内），传输速率可为</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106kbit/s</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212kbit/s</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424 kbit/s</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848kbit/s</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。近距无线通信技术除</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外，主要还包括射频识别（</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RFID)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、蓝牙（</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Bluetooth</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）、紫蜂（</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ZigBee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）、红外、 </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Wi-Fi</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等技术。以上各项技术都有各自的特点和优点，下图给出了 </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 </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以及其他六种几种短距离无线通信技术在所列频段上性能的比较。</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a:t>
            </a:r>
            <a:endParaRPr lang="id-ID"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16" name="PA-稻壳儿搜索【幻雨工作室】_11"/>
          <p:cNvSpPr/>
          <p:nvPr>
            <p:custDataLst>
              <p:tags r:id="rId4"/>
            </p:custDataLst>
          </p:nvPr>
        </p:nvSpPr>
        <p:spPr>
          <a:xfrm>
            <a:off x="962428" y="5298381"/>
            <a:ext cx="9616580" cy="366767"/>
          </a:xfrm>
          <a:prstGeom prst="rect">
            <a:avLst/>
          </a:prstGeom>
        </p:spPr>
        <p:txBody>
          <a:bodyPr wrap="square">
            <a:spAutoFit/>
          </a:bodyPr>
          <a:lstStyle/>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可以看出，</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NFC </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技术具有极高的安全性，在短距离通信中具有性能优势，更重要的是成本较低，因此自其 </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2003 </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年问世以来，得到众多企业的关注和支持。</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a:t>
            </a:r>
            <a:endParaRPr lang="id-ID"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17" name="PA-稻壳儿搜索【幻雨工作室】_1_1"/>
          <p:cNvSpPr>
            <a:spLocks noChangeArrowheads="1"/>
          </p:cNvSpPr>
          <p:nvPr>
            <p:custDataLst>
              <p:tags r:id="rId5"/>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00</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19" name="PA-稻壳儿搜索【幻雨工作室】_2_1"/>
          <p:cNvSpPr txBox="1"/>
          <p:nvPr>
            <p:custDataLst>
              <p:tags r:id="rId6"/>
            </p:custDataLst>
          </p:nvPr>
        </p:nvSpPr>
        <p:spPr>
          <a:xfrm>
            <a:off x="1375427" y="588049"/>
            <a:ext cx="5509467" cy="584775"/>
          </a:xfrm>
          <a:prstGeom prst="rect">
            <a:avLst/>
          </a:prstGeom>
          <a:noFill/>
        </p:spPr>
        <p:txBody>
          <a:bodyPr wrap="square" rtlCol="0">
            <a:spAutoFit/>
          </a:bodyPr>
          <a:lstStyle/>
          <a:p>
            <a:pPr algn="l"/>
            <a:r>
              <a:rPr lang="en-US" altLang="zh-CN" sz="3200" b="0" i="0" dirty="0">
                <a:solidFill>
                  <a:srgbClr val="000000"/>
                </a:solidFill>
                <a:effectLst/>
                <a:latin typeface="Microsoft YaHei" panose="020B0503020204020204" pitchFamily="34" charset="-122"/>
                <a:ea typeface="Microsoft YaHei" panose="020B0503020204020204" pitchFamily="34" charset="-122"/>
              </a:rPr>
              <a:t>NFC</a:t>
            </a:r>
            <a:r>
              <a:rPr lang="zh-CN" altLang="en-US" sz="3200" b="0" i="0" dirty="0">
                <a:solidFill>
                  <a:srgbClr val="000000"/>
                </a:solidFill>
                <a:effectLst/>
                <a:latin typeface="Microsoft YaHei" panose="020B0503020204020204" pitchFamily="34" charset="-122"/>
                <a:ea typeface="Microsoft YaHei" panose="020B0503020204020204" pitchFamily="34" charset="-122"/>
              </a:rPr>
              <a:t>与其他技术的比较</a:t>
            </a:r>
          </a:p>
        </p:txBody>
      </p:sp>
      <p:sp>
        <p:nvSpPr>
          <p:cNvPr id="25" name="PA-矩形 5_1"/>
          <p:cNvSpPr/>
          <p:nvPr>
            <p:custDataLst>
              <p:tags r:id="rId7"/>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pic>
        <p:nvPicPr>
          <p:cNvPr id="2050" name="Picture 2">
            <a:extLst>
              <a:ext uri="{FF2B5EF4-FFF2-40B4-BE49-F238E27FC236}">
                <a16:creationId xmlns:a16="http://schemas.microsoft.com/office/drawing/2014/main" id="{6C202CA5-3781-B9A5-4F61-DEE5EF923C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6943" y="2509949"/>
            <a:ext cx="7067550" cy="2638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椭圆 6"/>
          <p:cNvSpPr/>
          <p:nvPr>
            <p:custDataLst>
              <p:tags r:id="rId1"/>
            </p:custDataLst>
          </p:nvPr>
        </p:nvSpPr>
        <p:spPr>
          <a:xfrm>
            <a:off x="5732869" y="2336797"/>
            <a:ext cx="726263" cy="754744"/>
          </a:xfrm>
          <a:custGeom>
            <a:avLst/>
            <a:gdLst>
              <a:gd name="connsiteX0" fmla="*/ 200025 w 323850"/>
              <a:gd name="connsiteY0" fmla="*/ 303213 h 336550"/>
              <a:gd name="connsiteX1" fmla="*/ 188912 w 323850"/>
              <a:gd name="connsiteY1" fmla="*/ 314326 h 336550"/>
              <a:gd name="connsiteX2" fmla="*/ 200025 w 323850"/>
              <a:gd name="connsiteY2" fmla="*/ 325439 h 336550"/>
              <a:gd name="connsiteX3" fmla="*/ 211138 w 323850"/>
              <a:gd name="connsiteY3" fmla="*/ 314326 h 336550"/>
              <a:gd name="connsiteX4" fmla="*/ 200025 w 323850"/>
              <a:gd name="connsiteY4" fmla="*/ 303213 h 336550"/>
              <a:gd name="connsiteX5" fmla="*/ 267890 w 323850"/>
              <a:gd name="connsiteY5" fmla="*/ 200026 h 336550"/>
              <a:gd name="connsiteX6" fmla="*/ 306529 w 323850"/>
              <a:gd name="connsiteY6" fmla="*/ 200026 h 336550"/>
              <a:gd name="connsiteX7" fmla="*/ 323850 w 323850"/>
              <a:gd name="connsiteY7" fmla="*/ 217105 h 336550"/>
              <a:gd name="connsiteX8" fmla="*/ 323850 w 323850"/>
              <a:gd name="connsiteY8" fmla="*/ 219733 h 336550"/>
              <a:gd name="connsiteX9" fmla="*/ 306529 w 323850"/>
              <a:gd name="connsiteY9" fmla="*/ 238126 h 336550"/>
              <a:gd name="connsiteX10" fmla="*/ 267890 w 323850"/>
              <a:gd name="connsiteY10" fmla="*/ 238126 h 336550"/>
              <a:gd name="connsiteX11" fmla="*/ 249237 w 323850"/>
              <a:gd name="connsiteY11" fmla="*/ 219733 h 336550"/>
              <a:gd name="connsiteX12" fmla="*/ 249237 w 323850"/>
              <a:gd name="connsiteY12" fmla="*/ 217105 h 336550"/>
              <a:gd name="connsiteX13" fmla="*/ 267890 w 323850"/>
              <a:gd name="connsiteY13" fmla="*/ 200026 h 336550"/>
              <a:gd name="connsiteX14" fmla="*/ 267890 w 323850"/>
              <a:gd name="connsiteY14" fmla="*/ 155576 h 336550"/>
              <a:gd name="connsiteX15" fmla="*/ 306529 w 323850"/>
              <a:gd name="connsiteY15" fmla="*/ 155576 h 336550"/>
              <a:gd name="connsiteX16" fmla="*/ 323850 w 323850"/>
              <a:gd name="connsiteY16" fmla="*/ 172528 h 336550"/>
              <a:gd name="connsiteX17" fmla="*/ 323850 w 323850"/>
              <a:gd name="connsiteY17" fmla="*/ 175137 h 336550"/>
              <a:gd name="connsiteX18" fmla="*/ 306529 w 323850"/>
              <a:gd name="connsiteY18" fmla="*/ 192089 h 336550"/>
              <a:gd name="connsiteX19" fmla="*/ 267890 w 323850"/>
              <a:gd name="connsiteY19" fmla="*/ 192089 h 336550"/>
              <a:gd name="connsiteX20" fmla="*/ 249237 w 323850"/>
              <a:gd name="connsiteY20" fmla="*/ 175137 h 336550"/>
              <a:gd name="connsiteX21" fmla="*/ 249237 w 323850"/>
              <a:gd name="connsiteY21" fmla="*/ 172528 h 336550"/>
              <a:gd name="connsiteX22" fmla="*/ 267890 w 323850"/>
              <a:gd name="connsiteY22" fmla="*/ 155576 h 336550"/>
              <a:gd name="connsiteX23" fmla="*/ 175670 w 323850"/>
              <a:gd name="connsiteY23" fmla="*/ 15876 h 336550"/>
              <a:gd name="connsiteX24" fmla="*/ 173037 w 323850"/>
              <a:gd name="connsiteY24" fmla="*/ 19686 h 336550"/>
              <a:gd name="connsiteX25" fmla="*/ 175670 w 323850"/>
              <a:gd name="connsiteY25" fmla="*/ 22226 h 336550"/>
              <a:gd name="connsiteX26" fmla="*/ 224379 w 323850"/>
              <a:gd name="connsiteY26" fmla="*/ 22226 h 336550"/>
              <a:gd name="connsiteX27" fmla="*/ 227012 w 323850"/>
              <a:gd name="connsiteY27" fmla="*/ 19686 h 336550"/>
              <a:gd name="connsiteX28" fmla="*/ 224379 w 323850"/>
              <a:gd name="connsiteY28" fmla="*/ 15876 h 336550"/>
              <a:gd name="connsiteX29" fmla="*/ 175670 w 323850"/>
              <a:gd name="connsiteY29" fmla="*/ 15876 h 336550"/>
              <a:gd name="connsiteX30" fmla="*/ 125064 w 323850"/>
              <a:gd name="connsiteY30" fmla="*/ 0 h 336550"/>
              <a:gd name="connsiteX31" fmla="*/ 276458 w 323850"/>
              <a:gd name="connsiteY31" fmla="*/ 0 h 336550"/>
              <a:gd name="connsiteX32" fmla="*/ 298837 w 323850"/>
              <a:gd name="connsiteY32" fmla="*/ 22349 h 336550"/>
              <a:gd name="connsiteX33" fmla="*/ 298837 w 323850"/>
              <a:gd name="connsiteY33" fmla="*/ 109116 h 336550"/>
              <a:gd name="connsiteX34" fmla="*/ 306736 w 323850"/>
              <a:gd name="connsiteY34" fmla="*/ 109116 h 336550"/>
              <a:gd name="connsiteX35" fmla="*/ 323850 w 323850"/>
              <a:gd name="connsiteY35" fmla="*/ 127521 h 336550"/>
              <a:gd name="connsiteX36" fmla="*/ 323850 w 323850"/>
              <a:gd name="connsiteY36" fmla="*/ 130150 h 336550"/>
              <a:gd name="connsiteX37" fmla="*/ 306736 w 323850"/>
              <a:gd name="connsiteY37" fmla="*/ 147241 h 336550"/>
              <a:gd name="connsiteX38" fmla="*/ 268559 w 323850"/>
              <a:gd name="connsiteY38" fmla="*/ 147241 h 336550"/>
              <a:gd name="connsiteX39" fmla="*/ 250128 w 323850"/>
              <a:gd name="connsiteY39" fmla="*/ 130150 h 336550"/>
              <a:gd name="connsiteX40" fmla="*/ 250128 w 323850"/>
              <a:gd name="connsiteY40" fmla="*/ 127521 h 336550"/>
              <a:gd name="connsiteX41" fmla="*/ 268559 w 323850"/>
              <a:gd name="connsiteY41" fmla="*/ 109116 h 336550"/>
              <a:gd name="connsiteX42" fmla="*/ 272508 w 323850"/>
              <a:gd name="connsiteY42" fmla="*/ 109116 h 336550"/>
              <a:gd name="connsiteX43" fmla="*/ 283040 w 323850"/>
              <a:gd name="connsiteY43" fmla="*/ 109116 h 336550"/>
              <a:gd name="connsiteX44" fmla="*/ 283040 w 323850"/>
              <a:gd name="connsiteY44" fmla="*/ 35496 h 336550"/>
              <a:gd name="connsiteX45" fmla="*/ 118481 w 323850"/>
              <a:gd name="connsiteY45" fmla="*/ 35496 h 336550"/>
              <a:gd name="connsiteX46" fmla="*/ 118481 w 323850"/>
              <a:gd name="connsiteY46" fmla="*/ 76250 h 336550"/>
              <a:gd name="connsiteX47" fmla="*/ 155342 w 323850"/>
              <a:gd name="connsiteY47" fmla="*/ 56530 h 336550"/>
              <a:gd name="connsiteX48" fmla="*/ 184305 w 323850"/>
              <a:gd name="connsiteY48" fmla="*/ 74935 h 336550"/>
              <a:gd name="connsiteX49" fmla="*/ 139545 w 323850"/>
              <a:gd name="connsiteY49" fmla="*/ 117004 h 336550"/>
              <a:gd name="connsiteX50" fmla="*/ 118481 w 323850"/>
              <a:gd name="connsiteY50" fmla="*/ 131465 h 336550"/>
              <a:gd name="connsiteX51" fmla="*/ 118481 w 323850"/>
              <a:gd name="connsiteY51" fmla="*/ 294481 h 336550"/>
              <a:gd name="connsiteX52" fmla="*/ 283040 w 323850"/>
              <a:gd name="connsiteY52" fmla="*/ 294481 h 336550"/>
              <a:gd name="connsiteX53" fmla="*/ 283040 w 323850"/>
              <a:gd name="connsiteY53" fmla="*/ 282649 h 336550"/>
              <a:gd name="connsiteX54" fmla="*/ 268559 w 323850"/>
              <a:gd name="connsiteY54" fmla="*/ 282649 h 336550"/>
              <a:gd name="connsiteX55" fmla="*/ 250128 w 323850"/>
              <a:gd name="connsiteY55" fmla="*/ 264244 h 336550"/>
              <a:gd name="connsiteX56" fmla="*/ 250128 w 323850"/>
              <a:gd name="connsiteY56" fmla="*/ 262930 h 336550"/>
              <a:gd name="connsiteX57" fmla="*/ 268559 w 323850"/>
              <a:gd name="connsiteY57" fmla="*/ 244525 h 336550"/>
              <a:gd name="connsiteX58" fmla="*/ 306736 w 323850"/>
              <a:gd name="connsiteY58" fmla="*/ 244525 h 336550"/>
              <a:gd name="connsiteX59" fmla="*/ 323850 w 323850"/>
              <a:gd name="connsiteY59" fmla="*/ 262930 h 336550"/>
              <a:gd name="connsiteX60" fmla="*/ 323850 w 323850"/>
              <a:gd name="connsiteY60" fmla="*/ 264244 h 336550"/>
              <a:gd name="connsiteX61" fmla="*/ 306736 w 323850"/>
              <a:gd name="connsiteY61" fmla="*/ 282649 h 336550"/>
              <a:gd name="connsiteX62" fmla="*/ 301470 w 323850"/>
              <a:gd name="connsiteY62" fmla="*/ 282649 h 336550"/>
              <a:gd name="connsiteX63" fmla="*/ 298837 w 323850"/>
              <a:gd name="connsiteY63" fmla="*/ 282649 h 336550"/>
              <a:gd name="connsiteX64" fmla="*/ 298837 w 323850"/>
              <a:gd name="connsiteY64" fmla="*/ 314201 h 336550"/>
              <a:gd name="connsiteX65" fmla="*/ 276458 w 323850"/>
              <a:gd name="connsiteY65" fmla="*/ 336550 h 336550"/>
              <a:gd name="connsiteX66" fmla="*/ 125064 w 323850"/>
              <a:gd name="connsiteY66" fmla="*/ 336550 h 336550"/>
              <a:gd name="connsiteX67" fmla="*/ 102684 w 323850"/>
              <a:gd name="connsiteY67" fmla="*/ 314201 h 336550"/>
              <a:gd name="connsiteX68" fmla="*/ 102684 w 323850"/>
              <a:gd name="connsiteY68" fmla="*/ 287908 h 336550"/>
              <a:gd name="connsiteX69" fmla="*/ 75038 w 323850"/>
              <a:gd name="connsiteY69" fmla="*/ 287908 h 336550"/>
              <a:gd name="connsiteX70" fmla="*/ 13164 w 323850"/>
              <a:gd name="connsiteY70" fmla="*/ 255042 h 336550"/>
              <a:gd name="connsiteX71" fmla="*/ 11848 w 323850"/>
              <a:gd name="connsiteY71" fmla="*/ 253727 h 336550"/>
              <a:gd name="connsiteX72" fmla="*/ 9215 w 323850"/>
              <a:gd name="connsiteY72" fmla="*/ 249783 h 336550"/>
              <a:gd name="connsiteX73" fmla="*/ 7899 w 323850"/>
              <a:gd name="connsiteY73" fmla="*/ 244525 h 336550"/>
              <a:gd name="connsiteX74" fmla="*/ 6582 w 323850"/>
              <a:gd name="connsiteY74" fmla="*/ 240581 h 336550"/>
              <a:gd name="connsiteX75" fmla="*/ 2633 w 323850"/>
              <a:gd name="connsiteY75" fmla="*/ 231378 h 336550"/>
              <a:gd name="connsiteX76" fmla="*/ 2633 w 323850"/>
              <a:gd name="connsiteY76" fmla="*/ 228749 h 336550"/>
              <a:gd name="connsiteX77" fmla="*/ 0 w 323850"/>
              <a:gd name="connsiteY77" fmla="*/ 219546 h 336550"/>
              <a:gd name="connsiteX78" fmla="*/ 0 w 323850"/>
              <a:gd name="connsiteY78" fmla="*/ 215602 h 336550"/>
              <a:gd name="connsiteX79" fmla="*/ 0 w 323850"/>
              <a:gd name="connsiteY79" fmla="*/ 202456 h 336550"/>
              <a:gd name="connsiteX80" fmla="*/ 40810 w 323850"/>
              <a:gd name="connsiteY80" fmla="*/ 119633 h 336550"/>
              <a:gd name="connsiteX81" fmla="*/ 102684 w 323850"/>
              <a:gd name="connsiteY81" fmla="*/ 85452 h 336550"/>
              <a:gd name="connsiteX82" fmla="*/ 102684 w 323850"/>
              <a:gd name="connsiteY82" fmla="*/ 22349 h 336550"/>
              <a:gd name="connsiteX83" fmla="*/ 125064 w 323850"/>
              <a:gd name="connsiteY8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36550">
                <a:moveTo>
                  <a:pt x="200025" y="303213"/>
                </a:moveTo>
                <a:cubicBezTo>
                  <a:pt x="193887" y="303213"/>
                  <a:pt x="188912" y="308188"/>
                  <a:pt x="188912" y="314326"/>
                </a:cubicBezTo>
                <a:cubicBezTo>
                  <a:pt x="188912" y="320464"/>
                  <a:pt x="193887" y="325439"/>
                  <a:pt x="200025" y="325439"/>
                </a:cubicBezTo>
                <a:cubicBezTo>
                  <a:pt x="206163" y="325439"/>
                  <a:pt x="211138" y="320464"/>
                  <a:pt x="211138" y="314326"/>
                </a:cubicBezTo>
                <a:cubicBezTo>
                  <a:pt x="211138" y="308188"/>
                  <a:pt x="206163" y="303213"/>
                  <a:pt x="200025" y="303213"/>
                </a:cubicBezTo>
                <a:close/>
                <a:moveTo>
                  <a:pt x="267890" y="200026"/>
                </a:moveTo>
                <a:cubicBezTo>
                  <a:pt x="267890" y="200026"/>
                  <a:pt x="267890" y="200026"/>
                  <a:pt x="306529" y="200026"/>
                </a:cubicBezTo>
                <a:cubicBezTo>
                  <a:pt x="315856" y="200026"/>
                  <a:pt x="323850" y="207909"/>
                  <a:pt x="323850" y="217105"/>
                </a:cubicBezTo>
                <a:cubicBezTo>
                  <a:pt x="323850" y="217105"/>
                  <a:pt x="323850" y="217105"/>
                  <a:pt x="323850" y="219733"/>
                </a:cubicBezTo>
                <a:cubicBezTo>
                  <a:pt x="323850" y="228929"/>
                  <a:pt x="315856" y="238126"/>
                  <a:pt x="306529" y="238126"/>
                </a:cubicBezTo>
                <a:cubicBezTo>
                  <a:pt x="306529" y="238126"/>
                  <a:pt x="306529" y="238126"/>
                  <a:pt x="267890" y="238126"/>
                </a:cubicBezTo>
                <a:cubicBezTo>
                  <a:pt x="257231" y="238126"/>
                  <a:pt x="249237" y="228929"/>
                  <a:pt x="249237" y="219733"/>
                </a:cubicBezTo>
                <a:cubicBezTo>
                  <a:pt x="249237" y="219733"/>
                  <a:pt x="249237" y="219733"/>
                  <a:pt x="249237" y="217105"/>
                </a:cubicBezTo>
                <a:cubicBezTo>
                  <a:pt x="249237" y="207909"/>
                  <a:pt x="257231" y="200026"/>
                  <a:pt x="267890" y="200026"/>
                </a:cubicBezTo>
                <a:close/>
                <a:moveTo>
                  <a:pt x="267890" y="155576"/>
                </a:moveTo>
                <a:cubicBezTo>
                  <a:pt x="267890" y="155576"/>
                  <a:pt x="267890" y="155576"/>
                  <a:pt x="306529" y="155576"/>
                </a:cubicBezTo>
                <a:cubicBezTo>
                  <a:pt x="315856" y="155576"/>
                  <a:pt x="323850" y="163400"/>
                  <a:pt x="323850" y="172528"/>
                </a:cubicBezTo>
                <a:cubicBezTo>
                  <a:pt x="323850" y="172528"/>
                  <a:pt x="323850" y="172528"/>
                  <a:pt x="323850" y="175137"/>
                </a:cubicBezTo>
                <a:cubicBezTo>
                  <a:pt x="323850" y="184265"/>
                  <a:pt x="315856" y="192089"/>
                  <a:pt x="306529" y="192089"/>
                </a:cubicBezTo>
                <a:cubicBezTo>
                  <a:pt x="306529" y="192089"/>
                  <a:pt x="306529" y="192089"/>
                  <a:pt x="267890" y="192089"/>
                </a:cubicBezTo>
                <a:cubicBezTo>
                  <a:pt x="257231" y="192089"/>
                  <a:pt x="249237" y="184265"/>
                  <a:pt x="249237" y="175137"/>
                </a:cubicBezTo>
                <a:cubicBezTo>
                  <a:pt x="249237" y="175137"/>
                  <a:pt x="249237" y="175137"/>
                  <a:pt x="249237" y="172528"/>
                </a:cubicBezTo>
                <a:cubicBezTo>
                  <a:pt x="249237" y="163400"/>
                  <a:pt x="257231" y="155576"/>
                  <a:pt x="267890" y="155576"/>
                </a:cubicBezTo>
                <a:close/>
                <a:moveTo>
                  <a:pt x="175670" y="15876"/>
                </a:moveTo>
                <a:cubicBezTo>
                  <a:pt x="174353" y="15876"/>
                  <a:pt x="173037" y="17146"/>
                  <a:pt x="173037" y="19686"/>
                </a:cubicBezTo>
                <a:cubicBezTo>
                  <a:pt x="173037" y="20956"/>
                  <a:pt x="174353" y="22226"/>
                  <a:pt x="175670" y="22226"/>
                </a:cubicBezTo>
                <a:cubicBezTo>
                  <a:pt x="175670" y="22226"/>
                  <a:pt x="175670" y="22226"/>
                  <a:pt x="224379" y="22226"/>
                </a:cubicBezTo>
                <a:cubicBezTo>
                  <a:pt x="225695" y="22226"/>
                  <a:pt x="227012" y="20956"/>
                  <a:pt x="227012" y="19686"/>
                </a:cubicBezTo>
                <a:cubicBezTo>
                  <a:pt x="227012" y="17146"/>
                  <a:pt x="225695" y="15876"/>
                  <a:pt x="224379" y="15876"/>
                </a:cubicBezTo>
                <a:cubicBezTo>
                  <a:pt x="224379" y="15876"/>
                  <a:pt x="224379" y="15876"/>
                  <a:pt x="175670" y="15876"/>
                </a:cubicBezTo>
                <a:close/>
                <a:moveTo>
                  <a:pt x="125064" y="0"/>
                </a:moveTo>
                <a:cubicBezTo>
                  <a:pt x="125064" y="0"/>
                  <a:pt x="125064" y="0"/>
                  <a:pt x="276458" y="0"/>
                </a:cubicBezTo>
                <a:cubicBezTo>
                  <a:pt x="288306" y="0"/>
                  <a:pt x="298837" y="10517"/>
                  <a:pt x="298837" y="22349"/>
                </a:cubicBezTo>
                <a:cubicBezTo>
                  <a:pt x="298837" y="22349"/>
                  <a:pt x="298837" y="22349"/>
                  <a:pt x="298837" y="109116"/>
                </a:cubicBezTo>
                <a:cubicBezTo>
                  <a:pt x="298837" y="109116"/>
                  <a:pt x="298837" y="109116"/>
                  <a:pt x="306736" y="109116"/>
                </a:cubicBezTo>
                <a:cubicBezTo>
                  <a:pt x="315951" y="109116"/>
                  <a:pt x="323850" y="118318"/>
                  <a:pt x="323850" y="127521"/>
                </a:cubicBezTo>
                <a:cubicBezTo>
                  <a:pt x="323850" y="127521"/>
                  <a:pt x="323850" y="127521"/>
                  <a:pt x="323850" y="130150"/>
                </a:cubicBezTo>
                <a:cubicBezTo>
                  <a:pt x="323850" y="139353"/>
                  <a:pt x="315951" y="147241"/>
                  <a:pt x="306736" y="147241"/>
                </a:cubicBezTo>
                <a:cubicBezTo>
                  <a:pt x="306736" y="147241"/>
                  <a:pt x="306736" y="147241"/>
                  <a:pt x="268559" y="147241"/>
                </a:cubicBezTo>
                <a:cubicBezTo>
                  <a:pt x="258027" y="147241"/>
                  <a:pt x="250128" y="139353"/>
                  <a:pt x="250128" y="130150"/>
                </a:cubicBezTo>
                <a:cubicBezTo>
                  <a:pt x="250128" y="130150"/>
                  <a:pt x="250128" y="130150"/>
                  <a:pt x="250128" y="127521"/>
                </a:cubicBezTo>
                <a:cubicBezTo>
                  <a:pt x="250128" y="118318"/>
                  <a:pt x="258027" y="109116"/>
                  <a:pt x="268559" y="109116"/>
                </a:cubicBezTo>
                <a:cubicBezTo>
                  <a:pt x="268559" y="109116"/>
                  <a:pt x="268559" y="109116"/>
                  <a:pt x="272508" y="109116"/>
                </a:cubicBezTo>
                <a:cubicBezTo>
                  <a:pt x="272508" y="109116"/>
                  <a:pt x="272508" y="109116"/>
                  <a:pt x="283040" y="109116"/>
                </a:cubicBezTo>
                <a:cubicBezTo>
                  <a:pt x="283040" y="109116"/>
                  <a:pt x="283040" y="109116"/>
                  <a:pt x="283040" y="35496"/>
                </a:cubicBezTo>
                <a:cubicBezTo>
                  <a:pt x="283040" y="35496"/>
                  <a:pt x="283040" y="35496"/>
                  <a:pt x="118481" y="35496"/>
                </a:cubicBezTo>
                <a:cubicBezTo>
                  <a:pt x="118481" y="35496"/>
                  <a:pt x="118481" y="35496"/>
                  <a:pt x="118481" y="76250"/>
                </a:cubicBezTo>
                <a:cubicBezTo>
                  <a:pt x="134279" y="67047"/>
                  <a:pt x="148760" y="59159"/>
                  <a:pt x="155342" y="56530"/>
                </a:cubicBezTo>
                <a:cubicBezTo>
                  <a:pt x="176406" y="44698"/>
                  <a:pt x="188254" y="59159"/>
                  <a:pt x="184305" y="74935"/>
                </a:cubicBezTo>
                <a:cubicBezTo>
                  <a:pt x="181672" y="86767"/>
                  <a:pt x="160608" y="99913"/>
                  <a:pt x="139545" y="117004"/>
                </a:cubicBezTo>
                <a:cubicBezTo>
                  <a:pt x="134279" y="120948"/>
                  <a:pt x="126380" y="126206"/>
                  <a:pt x="118481" y="131465"/>
                </a:cubicBezTo>
                <a:cubicBezTo>
                  <a:pt x="118481" y="131465"/>
                  <a:pt x="118481" y="131465"/>
                  <a:pt x="118481" y="294481"/>
                </a:cubicBezTo>
                <a:cubicBezTo>
                  <a:pt x="118481" y="294481"/>
                  <a:pt x="118481" y="294481"/>
                  <a:pt x="283040" y="294481"/>
                </a:cubicBezTo>
                <a:cubicBezTo>
                  <a:pt x="283040" y="294481"/>
                  <a:pt x="283040" y="294481"/>
                  <a:pt x="283040" y="282649"/>
                </a:cubicBezTo>
                <a:cubicBezTo>
                  <a:pt x="283040" y="282649"/>
                  <a:pt x="283040" y="282649"/>
                  <a:pt x="268559" y="282649"/>
                </a:cubicBezTo>
                <a:cubicBezTo>
                  <a:pt x="258027" y="282649"/>
                  <a:pt x="250128" y="274762"/>
                  <a:pt x="250128" y="264244"/>
                </a:cubicBezTo>
                <a:cubicBezTo>
                  <a:pt x="250128" y="264244"/>
                  <a:pt x="250128" y="264244"/>
                  <a:pt x="250128" y="262930"/>
                </a:cubicBezTo>
                <a:cubicBezTo>
                  <a:pt x="250128" y="252413"/>
                  <a:pt x="258027" y="244525"/>
                  <a:pt x="268559" y="244525"/>
                </a:cubicBezTo>
                <a:cubicBezTo>
                  <a:pt x="268559" y="244525"/>
                  <a:pt x="268559" y="244525"/>
                  <a:pt x="306736" y="244525"/>
                </a:cubicBezTo>
                <a:cubicBezTo>
                  <a:pt x="315951" y="244525"/>
                  <a:pt x="323850" y="252413"/>
                  <a:pt x="323850" y="262930"/>
                </a:cubicBezTo>
                <a:cubicBezTo>
                  <a:pt x="323850" y="262930"/>
                  <a:pt x="323850" y="262930"/>
                  <a:pt x="323850" y="264244"/>
                </a:cubicBezTo>
                <a:cubicBezTo>
                  <a:pt x="323850" y="274762"/>
                  <a:pt x="315951" y="282649"/>
                  <a:pt x="306736" y="282649"/>
                </a:cubicBezTo>
                <a:cubicBezTo>
                  <a:pt x="306736" y="282649"/>
                  <a:pt x="306736" y="282649"/>
                  <a:pt x="301470" y="282649"/>
                </a:cubicBezTo>
                <a:cubicBezTo>
                  <a:pt x="301470" y="282649"/>
                  <a:pt x="301470" y="282649"/>
                  <a:pt x="298837" y="282649"/>
                </a:cubicBezTo>
                <a:cubicBezTo>
                  <a:pt x="298837" y="282649"/>
                  <a:pt x="298837" y="282649"/>
                  <a:pt x="298837" y="314201"/>
                </a:cubicBezTo>
                <a:cubicBezTo>
                  <a:pt x="298837" y="326033"/>
                  <a:pt x="288306" y="336550"/>
                  <a:pt x="276458" y="336550"/>
                </a:cubicBezTo>
                <a:cubicBezTo>
                  <a:pt x="276458" y="336550"/>
                  <a:pt x="276458" y="336550"/>
                  <a:pt x="125064" y="336550"/>
                </a:cubicBezTo>
                <a:cubicBezTo>
                  <a:pt x="113216" y="336550"/>
                  <a:pt x="102684" y="326033"/>
                  <a:pt x="102684" y="314201"/>
                </a:cubicBezTo>
                <a:cubicBezTo>
                  <a:pt x="102684" y="314201"/>
                  <a:pt x="102684" y="314201"/>
                  <a:pt x="102684" y="287908"/>
                </a:cubicBezTo>
                <a:cubicBezTo>
                  <a:pt x="102684" y="287908"/>
                  <a:pt x="102684" y="287908"/>
                  <a:pt x="75038" y="287908"/>
                </a:cubicBezTo>
                <a:cubicBezTo>
                  <a:pt x="75038" y="287908"/>
                  <a:pt x="35544" y="287908"/>
                  <a:pt x="13164" y="255042"/>
                </a:cubicBezTo>
                <a:cubicBezTo>
                  <a:pt x="13164" y="253727"/>
                  <a:pt x="13164" y="253727"/>
                  <a:pt x="11848" y="253727"/>
                </a:cubicBezTo>
                <a:cubicBezTo>
                  <a:pt x="11848" y="252413"/>
                  <a:pt x="10531" y="251098"/>
                  <a:pt x="9215" y="249783"/>
                </a:cubicBezTo>
                <a:cubicBezTo>
                  <a:pt x="9215" y="248469"/>
                  <a:pt x="7899" y="245839"/>
                  <a:pt x="7899" y="244525"/>
                </a:cubicBezTo>
                <a:cubicBezTo>
                  <a:pt x="6582" y="243210"/>
                  <a:pt x="6582" y="241895"/>
                  <a:pt x="6582" y="240581"/>
                </a:cubicBezTo>
                <a:cubicBezTo>
                  <a:pt x="5266" y="237951"/>
                  <a:pt x="3949" y="235322"/>
                  <a:pt x="2633" y="231378"/>
                </a:cubicBezTo>
                <a:cubicBezTo>
                  <a:pt x="2633" y="230063"/>
                  <a:pt x="2633" y="230063"/>
                  <a:pt x="2633" y="228749"/>
                </a:cubicBezTo>
                <a:cubicBezTo>
                  <a:pt x="1316" y="226120"/>
                  <a:pt x="1316" y="223490"/>
                  <a:pt x="0" y="219546"/>
                </a:cubicBezTo>
                <a:cubicBezTo>
                  <a:pt x="0" y="218232"/>
                  <a:pt x="0" y="216917"/>
                  <a:pt x="0" y="215602"/>
                </a:cubicBezTo>
                <a:cubicBezTo>
                  <a:pt x="0" y="211658"/>
                  <a:pt x="0" y="207714"/>
                  <a:pt x="0" y="202456"/>
                </a:cubicBezTo>
                <a:cubicBezTo>
                  <a:pt x="0" y="149870"/>
                  <a:pt x="23696" y="127521"/>
                  <a:pt x="40810" y="119633"/>
                </a:cubicBezTo>
                <a:cubicBezTo>
                  <a:pt x="40810" y="119633"/>
                  <a:pt x="72405" y="102543"/>
                  <a:pt x="102684" y="85452"/>
                </a:cubicBezTo>
                <a:cubicBezTo>
                  <a:pt x="102684" y="85452"/>
                  <a:pt x="102684" y="85452"/>
                  <a:pt x="102684" y="22349"/>
                </a:cubicBezTo>
                <a:cubicBezTo>
                  <a:pt x="102684" y="10517"/>
                  <a:pt x="113216" y="0"/>
                  <a:pt x="125064" y="0"/>
                </a:cubicBezTo>
                <a:close/>
              </a:path>
            </a:pathLst>
          </a:custGeom>
          <a:solidFill>
            <a:srgbClr val="1233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22" name="PA-椭圆 7"/>
          <p:cNvSpPr/>
          <p:nvPr>
            <p:custDataLst>
              <p:tags r:id="rId2"/>
            </p:custDataLst>
          </p:nvPr>
        </p:nvSpPr>
        <p:spPr>
          <a:xfrm>
            <a:off x="9541230" y="2351211"/>
            <a:ext cx="665742" cy="754744"/>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24" name="PA-椭圆 8"/>
          <p:cNvSpPr/>
          <p:nvPr>
            <p:custDataLst>
              <p:tags r:id="rId3"/>
            </p:custDataLst>
          </p:nvPr>
        </p:nvSpPr>
        <p:spPr>
          <a:xfrm>
            <a:off x="1896027" y="2252892"/>
            <a:ext cx="754744" cy="754744"/>
          </a:xfrm>
          <a:custGeom>
            <a:avLst/>
            <a:gdLst>
              <a:gd name="connsiteX0" fmla="*/ 15554 w 331788"/>
              <a:gd name="connsiteY0" fmla="*/ 301625 h 331788"/>
              <a:gd name="connsiteX1" fmla="*/ 127029 w 331788"/>
              <a:gd name="connsiteY1" fmla="*/ 301625 h 331788"/>
              <a:gd name="connsiteX2" fmla="*/ 141288 w 331788"/>
              <a:gd name="connsiteY2" fmla="*/ 316051 h 331788"/>
              <a:gd name="connsiteX3" fmla="*/ 127029 w 331788"/>
              <a:gd name="connsiteY3" fmla="*/ 331788 h 331788"/>
              <a:gd name="connsiteX4" fmla="*/ 15554 w 331788"/>
              <a:gd name="connsiteY4" fmla="*/ 331788 h 331788"/>
              <a:gd name="connsiteX5" fmla="*/ 0 w 331788"/>
              <a:gd name="connsiteY5" fmla="*/ 316051 h 331788"/>
              <a:gd name="connsiteX6" fmla="*/ 15554 w 331788"/>
              <a:gd name="connsiteY6" fmla="*/ 301625 h 331788"/>
              <a:gd name="connsiteX7" fmla="*/ 15554 w 331788"/>
              <a:gd name="connsiteY7" fmla="*/ 263525 h 331788"/>
              <a:gd name="connsiteX8" fmla="*/ 95920 w 331788"/>
              <a:gd name="connsiteY8" fmla="*/ 263525 h 331788"/>
              <a:gd name="connsiteX9" fmla="*/ 141288 w 331788"/>
              <a:gd name="connsiteY9" fmla="*/ 283634 h 331788"/>
              <a:gd name="connsiteX10" fmla="*/ 127029 w 331788"/>
              <a:gd name="connsiteY10" fmla="*/ 293688 h 331788"/>
              <a:gd name="connsiteX11" fmla="*/ 15554 w 331788"/>
              <a:gd name="connsiteY11" fmla="*/ 293688 h 331788"/>
              <a:gd name="connsiteX12" fmla="*/ 0 w 331788"/>
              <a:gd name="connsiteY12" fmla="*/ 278607 h 331788"/>
              <a:gd name="connsiteX13" fmla="*/ 15554 w 331788"/>
              <a:gd name="connsiteY13" fmla="*/ 263525 h 331788"/>
              <a:gd name="connsiteX14" fmla="*/ 270156 w 331788"/>
              <a:gd name="connsiteY14" fmla="*/ 228600 h 331788"/>
              <a:gd name="connsiteX15" fmla="*/ 316380 w 331788"/>
              <a:gd name="connsiteY15" fmla="*/ 228600 h 331788"/>
              <a:gd name="connsiteX16" fmla="*/ 331788 w 331788"/>
              <a:gd name="connsiteY16" fmla="*/ 244337 h 331788"/>
              <a:gd name="connsiteX17" fmla="*/ 316380 w 331788"/>
              <a:gd name="connsiteY17" fmla="*/ 258763 h 331788"/>
              <a:gd name="connsiteX18" fmla="*/ 244475 w 331788"/>
              <a:gd name="connsiteY18" fmla="*/ 258763 h 331788"/>
              <a:gd name="connsiteX19" fmla="*/ 270156 w 331788"/>
              <a:gd name="connsiteY19" fmla="*/ 228600 h 331788"/>
              <a:gd name="connsiteX20" fmla="*/ 15586 w 331788"/>
              <a:gd name="connsiteY20" fmla="*/ 225425 h 331788"/>
              <a:gd name="connsiteX21" fmla="*/ 61046 w 331788"/>
              <a:gd name="connsiteY21" fmla="*/ 225425 h 331788"/>
              <a:gd name="connsiteX22" fmla="*/ 85725 w 331788"/>
              <a:gd name="connsiteY22" fmla="*/ 255588 h 331788"/>
              <a:gd name="connsiteX23" fmla="*/ 15586 w 331788"/>
              <a:gd name="connsiteY23" fmla="*/ 255588 h 331788"/>
              <a:gd name="connsiteX24" fmla="*/ 0 w 331788"/>
              <a:gd name="connsiteY24" fmla="*/ 241162 h 331788"/>
              <a:gd name="connsiteX25" fmla="*/ 15586 w 331788"/>
              <a:gd name="connsiteY25" fmla="*/ 225425 h 331788"/>
              <a:gd name="connsiteX26" fmla="*/ 283493 w 331788"/>
              <a:gd name="connsiteY26" fmla="*/ 190500 h 331788"/>
              <a:gd name="connsiteX27" fmla="*/ 316125 w 331788"/>
              <a:gd name="connsiteY27" fmla="*/ 190500 h 331788"/>
              <a:gd name="connsiteX28" fmla="*/ 331788 w 331788"/>
              <a:gd name="connsiteY28" fmla="*/ 204926 h 331788"/>
              <a:gd name="connsiteX29" fmla="*/ 316125 w 331788"/>
              <a:gd name="connsiteY29" fmla="*/ 220663 h 331788"/>
              <a:gd name="connsiteX30" fmla="*/ 273050 w 331788"/>
              <a:gd name="connsiteY30" fmla="*/ 220663 h 331788"/>
              <a:gd name="connsiteX31" fmla="*/ 283493 w 331788"/>
              <a:gd name="connsiteY31" fmla="*/ 190500 h 331788"/>
              <a:gd name="connsiteX32" fmla="*/ 15586 w 331788"/>
              <a:gd name="connsiteY32" fmla="*/ 188912 h 331788"/>
              <a:gd name="connsiteX33" fmla="*/ 46759 w 331788"/>
              <a:gd name="connsiteY33" fmla="*/ 188912 h 331788"/>
              <a:gd name="connsiteX34" fmla="*/ 57150 w 331788"/>
              <a:gd name="connsiteY34" fmla="*/ 217487 h 331788"/>
              <a:gd name="connsiteX35" fmla="*/ 15586 w 331788"/>
              <a:gd name="connsiteY35" fmla="*/ 217487 h 331788"/>
              <a:gd name="connsiteX36" fmla="*/ 0 w 331788"/>
              <a:gd name="connsiteY36" fmla="*/ 202578 h 331788"/>
              <a:gd name="connsiteX37" fmla="*/ 15586 w 331788"/>
              <a:gd name="connsiteY37" fmla="*/ 188912 h 331788"/>
              <a:gd name="connsiteX38" fmla="*/ 169863 w 331788"/>
              <a:gd name="connsiteY38" fmla="*/ 174625 h 331788"/>
              <a:gd name="connsiteX39" fmla="*/ 169863 w 331788"/>
              <a:gd name="connsiteY39" fmla="*/ 201613 h 331788"/>
              <a:gd name="connsiteX40" fmla="*/ 187326 w 331788"/>
              <a:gd name="connsiteY40" fmla="*/ 188762 h 331788"/>
              <a:gd name="connsiteX41" fmla="*/ 169863 w 331788"/>
              <a:gd name="connsiteY41" fmla="*/ 174625 h 331788"/>
              <a:gd name="connsiteX42" fmla="*/ 285750 w 331788"/>
              <a:gd name="connsiteY42" fmla="*/ 152400 h 331788"/>
              <a:gd name="connsiteX43" fmla="*/ 316442 w 331788"/>
              <a:gd name="connsiteY43" fmla="*/ 152400 h 331788"/>
              <a:gd name="connsiteX44" fmla="*/ 331788 w 331788"/>
              <a:gd name="connsiteY44" fmla="*/ 167481 h 331788"/>
              <a:gd name="connsiteX45" fmla="*/ 316442 w 331788"/>
              <a:gd name="connsiteY45" fmla="*/ 182563 h 331788"/>
              <a:gd name="connsiteX46" fmla="*/ 285750 w 331788"/>
              <a:gd name="connsiteY46" fmla="*/ 182563 h 331788"/>
              <a:gd name="connsiteX47" fmla="*/ 287029 w 331788"/>
              <a:gd name="connsiteY47" fmla="*/ 166225 h 331788"/>
              <a:gd name="connsiteX48" fmla="*/ 285750 w 331788"/>
              <a:gd name="connsiteY48" fmla="*/ 152400 h 331788"/>
              <a:gd name="connsiteX49" fmla="*/ 15875 w 331788"/>
              <a:gd name="connsiteY49" fmla="*/ 149225 h 331788"/>
              <a:gd name="connsiteX50" fmla="*/ 47625 w 331788"/>
              <a:gd name="connsiteY50" fmla="*/ 149225 h 331788"/>
              <a:gd name="connsiteX51" fmla="*/ 46302 w 331788"/>
              <a:gd name="connsiteY51" fmla="*/ 166423 h 331788"/>
              <a:gd name="connsiteX52" fmla="*/ 47625 w 331788"/>
              <a:gd name="connsiteY52" fmla="*/ 180975 h 331788"/>
              <a:gd name="connsiteX53" fmla="*/ 15875 w 331788"/>
              <a:gd name="connsiteY53" fmla="*/ 180975 h 331788"/>
              <a:gd name="connsiteX54" fmla="*/ 0 w 331788"/>
              <a:gd name="connsiteY54" fmla="*/ 165100 h 331788"/>
              <a:gd name="connsiteX55" fmla="*/ 15875 w 331788"/>
              <a:gd name="connsiteY55" fmla="*/ 149225 h 331788"/>
              <a:gd name="connsiteX56" fmla="*/ 161925 w 331788"/>
              <a:gd name="connsiteY56" fmla="*/ 130175 h 331788"/>
              <a:gd name="connsiteX57" fmla="*/ 146050 w 331788"/>
              <a:gd name="connsiteY57" fmla="*/ 141455 h 331788"/>
              <a:gd name="connsiteX58" fmla="*/ 161925 w 331788"/>
              <a:gd name="connsiteY58" fmla="*/ 153988 h 331788"/>
              <a:gd name="connsiteX59" fmla="*/ 274638 w 331788"/>
              <a:gd name="connsiteY59" fmla="*/ 114300 h 331788"/>
              <a:gd name="connsiteX60" fmla="*/ 316202 w 331788"/>
              <a:gd name="connsiteY60" fmla="*/ 114300 h 331788"/>
              <a:gd name="connsiteX61" fmla="*/ 331788 w 331788"/>
              <a:gd name="connsiteY61" fmla="*/ 130037 h 331788"/>
              <a:gd name="connsiteX62" fmla="*/ 316202 w 331788"/>
              <a:gd name="connsiteY62" fmla="*/ 144463 h 331788"/>
              <a:gd name="connsiteX63" fmla="*/ 283730 w 331788"/>
              <a:gd name="connsiteY63" fmla="*/ 144463 h 331788"/>
              <a:gd name="connsiteX64" fmla="*/ 274638 w 331788"/>
              <a:gd name="connsiteY64" fmla="*/ 114300 h 331788"/>
              <a:gd name="connsiteX65" fmla="*/ 15663 w 331788"/>
              <a:gd name="connsiteY65" fmla="*/ 111125 h 331788"/>
              <a:gd name="connsiteX66" fmla="*/ 58738 w 331788"/>
              <a:gd name="connsiteY66" fmla="*/ 111125 h 331788"/>
              <a:gd name="connsiteX67" fmla="*/ 48295 w 331788"/>
              <a:gd name="connsiteY67" fmla="*/ 141288 h 331788"/>
              <a:gd name="connsiteX68" fmla="*/ 15663 w 331788"/>
              <a:gd name="connsiteY68" fmla="*/ 141288 h 331788"/>
              <a:gd name="connsiteX69" fmla="*/ 0 w 331788"/>
              <a:gd name="connsiteY69" fmla="*/ 126862 h 331788"/>
              <a:gd name="connsiteX70" fmla="*/ 15663 w 331788"/>
              <a:gd name="connsiteY70" fmla="*/ 111125 h 331788"/>
              <a:gd name="connsiteX71" fmla="*/ 165894 w 331788"/>
              <a:gd name="connsiteY71" fmla="*/ 104775 h 331788"/>
              <a:gd name="connsiteX72" fmla="*/ 169783 w 331788"/>
              <a:gd name="connsiteY72" fmla="*/ 109934 h 331788"/>
              <a:gd name="connsiteX73" fmla="*/ 169783 w 331788"/>
              <a:gd name="connsiteY73" fmla="*/ 116383 h 331788"/>
              <a:gd name="connsiteX74" fmla="*/ 203492 w 331788"/>
              <a:gd name="connsiteY74" fmla="*/ 137021 h 331788"/>
              <a:gd name="connsiteX75" fmla="*/ 194417 w 331788"/>
              <a:gd name="connsiteY75" fmla="*/ 146050 h 331788"/>
              <a:gd name="connsiteX76" fmla="*/ 169783 w 331788"/>
              <a:gd name="connsiteY76" fmla="*/ 130572 h 331788"/>
              <a:gd name="connsiteX77" fmla="*/ 169783 w 331788"/>
              <a:gd name="connsiteY77" fmla="*/ 156369 h 331788"/>
              <a:gd name="connsiteX78" fmla="*/ 204788 w 331788"/>
              <a:gd name="connsiteY78" fmla="*/ 187325 h 331788"/>
              <a:gd name="connsiteX79" fmla="*/ 169783 w 331788"/>
              <a:gd name="connsiteY79" fmla="*/ 215702 h 331788"/>
              <a:gd name="connsiteX80" fmla="*/ 169783 w 331788"/>
              <a:gd name="connsiteY80" fmla="*/ 223441 h 331788"/>
              <a:gd name="connsiteX81" fmla="*/ 165894 w 331788"/>
              <a:gd name="connsiteY81" fmla="*/ 228600 h 331788"/>
              <a:gd name="connsiteX82" fmla="*/ 162004 w 331788"/>
              <a:gd name="connsiteY82" fmla="*/ 223441 h 331788"/>
              <a:gd name="connsiteX83" fmla="*/ 162004 w 331788"/>
              <a:gd name="connsiteY83" fmla="*/ 215702 h 331788"/>
              <a:gd name="connsiteX84" fmla="*/ 127000 w 331788"/>
              <a:gd name="connsiteY84" fmla="*/ 189905 h 331788"/>
              <a:gd name="connsiteX85" fmla="*/ 136075 w 331788"/>
              <a:gd name="connsiteY85" fmla="*/ 182166 h 331788"/>
              <a:gd name="connsiteX86" fmla="*/ 162004 w 331788"/>
              <a:gd name="connsiteY86" fmla="*/ 201513 h 331788"/>
              <a:gd name="connsiteX87" fmla="*/ 162004 w 331788"/>
              <a:gd name="connsiteY87" fmla="*/ 173137 h 331788"/>
              <a:gd name="connsiteX88" fmla="*/ 129593 w 331788"/>
              <a:gd name="connsiteY88" fmla="*/ 144760 h 331788"/>
              <a:gd name="connsiteX89" fmla="*/ 162004 w 331788"/>
              <a:gd name="connsiteY89" fmla="*/ 116383 h 331788"/>
              <a:gd name="connsiteX90" fmla="*/ 162004 w 331788"/>
              <a:gd name="connsiteY90" fmla="*/ 109934 h 331788"/>
              <a:gd name="connsiteX91" fmla="*/ 165894 w 331788"/>
              <a:gd name="connsiteY91" fmla="*/ 104775 h 331788"/>
              <a:gd name="connsiteX92" fmla="*/ 165895 w 331788"/>
              <a:gd name="connsiteY92" fmla="*/ 90487 h 331788"/>
              <a:gd name="connsiteX93" fmla="*/ 90488 w 331788"/>
              <a:gd name="connsiteY93" fmla="*/ 165894 h 331788"/>
              <a:gd name="connsiteX94" fmla="*/ 165895 w 331788"/>
              <a:gd name="connsiteY94" fmla="*/ 241301 h 331788"/>
              <a:gd name="connsiteX95" fmla="*/ 241302 w 331788"/>
              <a:gd name="connsiteY95" fmla="*/ 165894 h 331788"/>
              <a:gd name="connsiteX96" fmla="*/ 165895 w 331788"/>
              <a:gd name="connsiteY96" fmla="*/ 90487 h 331788"/>
              <a:gd name="connsiteX97" fmla="*/ 246063 w 331788"/>
              <a:gd name="connsiteY97" fmla="*/ 76200 h 331788"/>
              <a:gd name="connsiteX98" fmla="*/ 316202 w 331788"/>
              <a:gd name="connsiteY98" fmla="*/ 76200 h 331788"/>
              <a:gd name="connsiteX99" fmla="*/ 331788 w 331788"/>
              <a:gd name="connsiteY99" fmla="*/ 90626 h 331788"/>
              <a:gd name="connsiteX100" fmla="*/ 316202 w 331788"/>
              <a:gd name="connsiteY100" fmla="*/ 106363 h 331788"/>
              <a:gd name="connsiteX101" fmla="*/ 270742 w 331788"/>
              <a:gd name="connsiteY101" fmla="*/ 106363 h 331788"/>
              <a:gd name="connsiteX102" fmla="*/ 246063 w 331788"/>
              <a:gd name="connsiteY102" fmla="*/ 76200 h 331788"/>
              <a:gd name="connsiteX103" fmla="*/ 15688 w 331788"/>
              <a:gd name="connsiteY103" fmla="*/ 74612 h 331788"/>
              <a:gd name="connsiteX104" fmla="*/ 88900 w 331788"/>
              <a:gd name="connsiteY104" fmla="*/ 74612 h 331788"/>
              <a:gd name="connsiteX105" fmla="*/ 62753 w 331788"/>
              <a:gd name="connsiteY105" fmla="*/ 104775 h 331788"/>
              <a:gd name="connsiteX106" fmla="*/ 15688 w 331788"/>
              <a:gd name="connsiteY106" fmla="*/ 104775 h 331788"/>
              <a:gd name="connsiteX107" fmla="*/ 0 w 331788"/>
              <a:gd name="connsiteY107" fmla="*/ 89038 h 331788"/>
              <a:gd name="connsiteX108" fmla="*/ 15688 w 331788"/>
              <a:gd name="connsiteY108" fmla="*/ 74612 h 331788"/>
              <a:gd name="connsiteX109" fmla="*/ 166688 w 331788"/>
              <a:gd name="connsiteY109" fmla="*/ 61912 h 331788"/>
              <a:gd name="connsiteX110" fmla="*/ 271463 w 331788"/>
              <a:gd name="connsiteY110" fmla="*/ 166687 h 331788"/>
              <a:gd name="connsiteX111" fmla="*/ 166688 w 331788"/>
              <a:gd name="connsiteY111" fmla="*/ 271462 h 331788"/>
              <a:gd name="connsiteX112" fmla="*/ 61913 w 331788"/>
              <a:gd name="connsiteY112" fmla="*/ 166687 h 331788"/>
              <a:gd name="connsiteX113" fmla="*/ 166688 w 331788"/>
              <a:gd name="connsiteY113" fmla="*/ 61912 h 331788"/>
              <a:gd name="connsiteX114" fmla="*/ 204759 w 331788"/>
              <a:gd name="connsiteY114" fmla="*/ 38100 h 331788"/>
              <a:gd name="connsiteX115" fmla="*/ 316234 w 331788"/>
              <a:gd name="connsiteY115" fmla="*/ 38100 h 331788"/>
              <a:gd name="connsiteX116" fmla="*/ 331788 w 331788"/>
              <a:gd name="connsiteY116" fmla="*/ 53975 h 331788"/>
              <a:gd name="connsiteX117" fmla="*/ 316234 w 331788"/>
              <a:gd name="connsiteY117" fmla="*/ 69850 h 331788"/>
              <a:gd name="connsiteX118" fmla="*/ 235868 w 331788"/>
              <a:gd name="connsiteY118" fmla="*/ 69850 h 331788"/>
              <a:gd name="connsiteX119" fmla="*/ 190500 w 331788"/>
              <a:gd name="connsiteY119" fmla="*/ 48683 h 331788"/>
              <a:gd name="connsiteX120" fmla="*/ 204759 w 331788"/>
              <a:gd name="connsiteY120" fmla="*/ 38100 h 331788"/>
              <a:gd name="connsiteX121" fmla="*/ 204759 w 331788"/>
              <a:gd name="connsiteY121" fmla="*/ 0 h 331788"/>
              <a:gd name="connsiteX122" fmla="*/ 316234 w 331788"/>
              <a:gd name="connsiteY122" fmla="*/ 0 h 331788"/>
              <a:gd name="connsiteX123" fmla="*/ 331788 w 331788"/>
              <a:gd name="connsiteY123" fmla="*/ 15737 h 331788"/>
              <a:gd name="connsiteX124" fmla="*/ 316234 w 331788"/>
              <a:gd name="connsiteY124" fmla="*/ 30163 h 331788"/>
              <a:gd name="connsiteX125" fmla="*/ 204759 w 331788"/>
              <a:gd name="connsiteY125" fmla="*/ 30163 h 331788"/>
              <a:gd name="connsiteX126" fmla="*/ 190500 w 331788"/>
              <a:gd name="connsiteY126" fmla="*/ 15737 h 331788"/>
              <a:gd name="connsiteX127" fmla="*/ 204759 w 331788"/>
              <a:gd name="connsiteY12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31788" h="331788">
                <a:moveTo>
                  <a:pt x="15554" y="301625"/>
                </a:moveTo>
                <a:cubicBezTo>
                  <a:pt x="15554" y="301625"/>
                  <a:pt x="15554" y="301625"/>
                  <a:pt x="127029" y="301625"/>
                </a:cubicBezTo>
                <a:cubicBezTo>
                  <a:pt x="134807" y="301625"/>
                  <a:pt x="141288" y="308182"/>
                  <a:pt x="141288" y="316051"/>
                </a:cubicBezTo>
                <a:cubicBezTo>
                  <a:pt x="141288" y="325231"/>
                  <a:pt x="134807" y="331788"/>
                  <a:pt x="127029" y="331788"/>
                </a:cubicBezTo>
                <a:cubicBezTo>
                  <a:pt x="127029" y="331788"/>
                  <a:pt x="127029" y="331788"/>
                  <a:pt x="15554" y="331788"/>
                </a:cubicBezTo>
                <a:cubicBezTo>
                  <a:pt x="6481" y="331788"/>
                  <a:pt x="0" y="325231"/>
                  <a:pt x="0" y="316051"/>
                </a:cubicBezTo>
                <a:cubicBezTo>
                  <a:pt x="0" y="308182"/>
                  <a:pt x="6481" y="301625"/>
                  <a:pt x="15554" y="301625"/>
                </a:cubicBezTo>
                <a:close/>
                <a:moveTo>
                  <a:pt x="15554" y="263525"/>
                </a:moveTo>
                <a:cubicBezTo>
                  <a:pt x="15554" y="263525"/>
                  <a:pt x="15554" y="263525"/>
                  <a:pt x="95920" y="263525"/>
                </a:cubicBezTo>
                <a:cubicBezTo>
                  <a:pt x="108882" y="273579"/>
                  <a:pt x="124437" y="279863"/>
                  <a:pt x="141288" y="283634"/>
                </a:cubicBezTo>
                <a:cubicBezTo>
                  <a:pt x="138695" y="288661"/>
                  <a:pt x="133510" y="293688"/>
                  <a:pt x="127029" y="293688"/>
                </a:cubicBezTo>
                <a:cubicBezTo>
                  <a:pt x="127029" y="293688"/>
                  <a:pt x="127029" y="293688"/>
                  <a:pt x="15554" y="293688"/>
                </a:cubicBezTo>
                <a:cubicBezTo>
                  <a:pt x="6481" y="293688"/>
                  <a:pt x="0" y="286147"/>
                  <a:pt x="0" y="278607"/>
                </a:cubicBezTo>
                <a:cubicBezTo>
                  <a:pt x="0" y="271066"/>
                  <a:pt x="6481" y="263525"/>
                  <a:pt x="15554" y="263525"/>
                </a:cubicBezTo>
                <a:close/>
                <a:moveTo>
                  <a:pt x="270156" y="228600"/>
                </a:moveTo>
                <a:cubicBezTo>
                  <a:pt x="270156" y="228600"/>
                  <a:pt x="270156" y="228600"/>
                  <a:pt x="316380" y="228600"/>
                </a:cubicBezTo>
                <a:cubicBezTo>
                  <a:pt x="325368" y="228600"/>
                  <a:pt x="331788" y="235157"/>
                  <a:pt x="331788" y="244337"/>
                </a:cubicBezTo>
                <a:cubicBezTo>
                  <a:pt x="331788" y="252206"/>
                  <a:pt x="325368" y="258763"/>
                  <a:pt x="316380" y="258763"/>
                </a:cubicBezTo>
                <a:cubicBezTo>
                  <a:pt x="316380" y="258763"/>
                  <a:pt x="316380" y="258763"/>
                  <a:pt x="244475" y="258763"/>
                </a:cubicBezTo>
                <a:cubicBezTo>
                  <a:pt x="254747" y="250895"/>
                  <a:pt x="262451" y="240403"/>
                  <a:pt x="270156" y="228600"/>
                </a:cubicBezTo>
                <a:close/>
                <a:moveTo>
                  <a:pt x="15586" y="225425"/>
                </a:moveTo>
                <a:cubicBezTo>
                  <a:pt x="15586" y="225425"/>
                  <a:pt x="15586" y="225425"/>
                  <a:pt x="61046" y="225425"/>
                </a:cubicBezTo>
                <a:cubicBezTo>
                  <a:pt x="67541" y="237228"/>
                  <a:pt x="76633" y="247720"/>
                  <a:pt x="85725" y="255588"/>
                </a:cubicBezTo>
                <a:cubicBezTo>
                  <a:pt x="85725" y="255588"/>
                  <a:pt x="85725" y="255588"/>
                  <a:pt x="15586" y="255588"/>
                </a:cubicBezTo>
                <a:cubicBezTo>
                  <a:pt x="6494" y="255588"/>
                  <a:pt x="0" y="249031"/>
                  <a:pt x="0" y="241162"/>
                </a:cubicBezTo>
                <a:cubicBezTo>
                  <a:pt x="0" y="231982"/>
                  <a:pt x="6494" y="225425"/>
                  <a:pt x="15586" y="225425"/>
                </a:cubicBezTo>
                <a:close/>
                <a:moveTo>
                  <a:pt x="283493" y="190500"/>
                </a:moveTo>
                <a:cubicBezTo>
                  <a:pt x="283493" y="190500"/>
                  <a:pt x="283493" y="190500"/>
                  <a:pt x="316125" y="190500"/>
                </a:cubicBezTo>
                <a:cubicBezTo>
                  <a:pt x="325262" y="190500"/>
                  <a:pt x="331788" y="197057"/>
                  <a:pt x="331788" y="204926"/>
                </a:cubicBezTo>
                <a:cubicBezTo>
                  <a:pt x="331788" y="214106"/>
                  <a:pt x="325262" y="220663"/>
                  <a:pt x="316125" y="220663"/>
                </a:cubicBezTo>
                <a:cubicBezTo>
                  <a:pt x="316125" y="220663"/>
                  <a:pt x="316125" y="220663"/>
                  <a:pt x="273050" y="220663"/>
                </a:cubicBezTo>
                <a:cubicBezTo>
                  <a:pt x="278271" y="211483"/>
                  <a:pt x="282187" y="200992"/>
                  <a:pt x="283493" y="190500"/>
                </a:cubicBezTo>
                <a:close/>
                <a:moveTo>
                  <a:pt x="15586" y="188912"/>
                </a:moveTo>
                <a:cubicBezTo>
                  <a:pt x="15586" y="188912"/>
                  <a:pt x="15586" y="188912"/>
                  <a:pt x="46759" y="188912"/>
                </a:cubicBezTo>
                <a:cubicBezTo>
                  <a:pt x="49357" y="198851"/>
                  <a:pt x="53253" y="208790"/>
                  <a:pt x="57150" y="217487"/>
                </a:cubicBezTo>
                <a:cubicBezTo>
                  <a:pt x="57150" y="217487"/>
                  <a:pt x="57150" y="217487"/>
                  <a:pt x="15586" y="217487"/>
                </a:cubicBezTo>
                <a:cubicBezTo>
                  <a:pt x="6494" y="217487"/>
                  <a:pt x="0" y="211275"/>
                  <a:pt x="0" y="202578"/>
                </a:cubicBezTo>
                <a:cubicBezTo>
                  <a:pt x="0" y="195124"/>
                  <a:pt x="6494" y="188912"/>
                  <a:pt x="15586" y="188912"/>
                </a:cubicBezTo>
                <a:close/>
                <a:moveTo>
                  <a:pt x="169863" y="174625"/>
                </a:moveTo>
                <a:cubicBezTo>
                  <a:pt x="169863" y="174625"/>
                  <a:pt x="169863" y="174625"/>
                  <a:pt x="169863" y="201613"/>
                </a:cubicBezTo>
                <a:cubicBezTo>
                  <a:pt x="179266" y="201613"/>
                  <a:pt x="187326" y="197758"/>
                  <a:pt x="187326" y="188762"/>
                </a:cubicBezTo>
                <a:cubicBezTo>
                  <a:pt x="187326" y="178481"/>
                  <a:pt x="177923" y="175910"/>
                  <a:pt x="169863" y="174625"/>
                </a:cubicBezTo>
                <a:close/>
                <a:moveTo>
                  <a:pt x="285750" y="152400"/>
                </a:moveTo>
                <a:cubicBezTo>
                  <a:pt x="285750" y="152400"/>
                  <a:pt x="285750" y="152400"/>
                  <a:pt x="316442" y="152400"/>
                </a:cubicBezTo>
                <a:cubicBezTo>
                  <a:pt x="325394" y="152400"/>
                  <a:pt x="331788" y="159941"/>
                  <a:pt x="331788" y="167481"/>
                </a:cubicBezTo>
                <a:cubicBezTo>
                  <a:pt x="331788" y="175022"/>
                  <a:pt x="325394" y="182563"/>
                  <a:pt x="316442" y="182563"/>
                </a:cubicBezTo>
                <a:cubicBezTo>
                  <a:pt x="316442" y="182563"/>
                  <a:pt x="316442" y="182563"/>
                  <a:pt x="285750" y="182563"/>
                </a:cubicBezTo>
                <a:cubicBezTo>
                  <a:pt x="287029" y="176279"/>
                  <a:pt x="287029" y="171252"/>
                  <a:pt x="287029" y="166225"/>
                </a:cubicBezTo>
                <a:cubicBezTo>
                  <a:pt x="287029" y="161197"/>
                  <a:pt x="287029" y="157427"/>
                  <a:pt x="285750" y="152400"/>
                </a:cubicBezTo>
                <a:close/>
                <a:moveTo>
                  <a:pt x="15875" y="149225"/>
                </a:moveTo>
                <a:cubicBezTo>
                  <a:pt x="15875" y="149225"/>
                  <a:pt x="15875" y="149225"/>
                  <a:pt x="47625" y="149225"/>
                </a:cubicBezTo>
                <a:cubicBezTo>
                  <a:pt x="46302" y="155839"/>
                  <a:pt x="46302" y="161131"/>
                  <a:pt x="46302" y="166423"/>
                </a:cubicBezTo>
                <a:cubicBezTo>
                  <a:pt x="46302" y="171714"/>
                  <a:pt x="46302" y="175683"/>
                  <a:pt x="47625" y="180975"/>
                </a:cubicBezTo>
                <a:cubicBezTo>
                  <a:pt x="47625" y="180975"/>
                  <a:pt x="47625" y="180975"/>
                  <a:pt x="15875" y="180975"/>
                </a:cubicBezTo>
                <a:cubicBezTo>
                  <a:pt x="6614" y="180975"/>
                  <a:pt x="0" y="173037"/>
                  <a:pt x="0" y="165100"/>
                </a:cubicBezTo>
                <a:cubicBezTo>
                  <a:pt x="0" y="157162"/>
                  <a:pt x="6614" y="149225"/>
                  <a:pt x="15875" y="149225"/>
                </a:cubicBezTo>
                <a:close/>
                <a:moveTo>
                  <a:pt x="161925" y="130175"/>
                </a:moveTo>
                <a:cubicBezTo>
                  <a:pt x="152664" y="130175"/>
                  <a:pt x="146050" y="135188"/>
                  <a:pt x="146050" y="141455"/>
                </a:cubicBezTo>
                <a:cubicBezTo>
                  <a:pt x="146050" y="147721"/>
                  <a:pt x="151341" y="151481"/>
                  <a:pt x="161925" y="153988"/>
                </a:cubicBezTo>
                <a:close/>
                <a:moveTo>
                  <a:pt x="274638" y="114300"/>
                </a:moveTo>
                <a:cubicBezTo>
                  <a:pt x="274638" y="114300"/>
                  <a:pt x="274638" y="114300"/>
                  <a:pt x="316202" y="114300"/>
                </a:cubicBezTo>
                <a:cubicBezTo>
                  <a:pt x="325294" y="114300"/>
                  <a:pt x="331788" y="120857"/>
                  <a:pt x="331788" y="130037"/>
                </a:cubicBezTo>
                <a:cubicBezTo>
                  <a:pt x="331788" y="137906"/>
                  <a:pt x="325294" y="144463"/>
                  <a:pt x="316202" y="144463"/>
                </a:cubicBezTo>
                <a:cubicBezTo>
                  <a:pt x="316202" y="144463"/>
                  <a:pt x="316202" y="144463"/>
                  <a:pt x="283730" y="144463"/>
                </a:cubicBezTo>
                <a:cubicBezTo>
                  <a:pt x="282431" y="133971"/>
                  <a:pt x="278535" y="123480"/>
                  <a:pt x="274638" y="114300"/>
                </a:cubicBezTo>
                <a:close/>
                <a:moveTo>
                  <a:pt x="15663" y="111125"/>
                </a:moveTo>
                <a:cubicBezTo>
                  <a:pt x="15663" y="111125"/>
                  <a:pt x="15663" y="111125"/>
                  <a:pt x="58738" y="111125"/>
                </a:cubicBezTo>
                <a:cubicBezTo>
                  <a:pt x="53517" y="120305"/>
                  <a:pt x="49601" y="130796"/>
                  <a:pt x="48295" y="141288"/>
                </a:cubicBezTo>
                <a:cubicBezTo>
                  <a:pt x="48295" y="141288"/>
                  <a:pt x="48295" y="141288"/>
                  <a:pt x="15663" y="141288"/>
                </a:cubicBezTo>
                <a:cubicBezTo>
                  <a:pt x="6526" y="141288"/>
                  <a:pt x="0" y="134731"/>
                  <a:pt x="0" y="126862"/>
                </a:cubicBezTo>
                <a:cubicBezTo>
                  <a:pt x="0" y="117682"/>
                  <a:pt x="6526" y="111125"/>
                  <a:pt x="15663" y="111125"/>
                </a:cubicBezTo>
                <a:close/>
                <a:moveTo>
                  <a:pt x="165894" y="104775"/>
                </a:moveTo>
                <a:cubicBezTo>
                  <a:pt x="168487" y="104775"/>
                  <a:pt x="169783" y="107355"/>
                  <a:pt x="169783" y="109934"/>
                </a:cubicBezTo>
                <a:cubicBezTo>
                  <a:pt x="169783" y="109934"/>
                  <a:pt x="169783" y="109934"/>
                  <a:pt x="169783" y="116383"/>
                </a:cubicBezTo>
                <a:cubicBezTo>
                  <a:pt x="181452" y="116383"/>
                  <a:pt x="203492" y="124123"/>
                  <a:pt x="203492" y="137021"/>
                </a:cubicBezTo>
                <a:cubicBezTo>
                  <a:pt x="203492" y="142180"/>
                  <a:pt x="198306" y="146050"/>
                  <a:pt x="194417" y="146050"/>
                </a:cubicBezTo>
                <a:cubicBezTo>
                  <a:pt x="185341" y="146050"/>
                  <a:pt x="185341" y="130572"/>
                  <a:pt x="169783" y="130572"/>
                </a:cubicBezTo>
                <a:cubicBezTo>
                  <a:pt x="169783" y="130572"/>
                  <a:pt x="169783" y="130572"/>
                  <a:pt x="169783" y="156369"/>
                </a:cubicBezTo>
                <a:cubicBezTo>
                  <a:pt x="187934" y="160238"/>
                  <a:pt x="204788" y="165398"/>
                  <a:pt x="204788" y="187325"/>
                </a:cubicBezTo>
                <a:cubicBezTo>
                  <a:pt x="204788" y="205383"/>
                  <a:pt x="190527" y="214412"/>
                  <a:pt x="169783" y="215702"/>
                </a:cubicBezTo>
                <a:cubicBezTo>
                  <a:pt x="169783" y="215702"/>
                  <a:pt x="169783" y="215702"/>
                  <a:pt x="169783" y="223441"/>
                </a:cubicBezTo>
                <a:cubicBezTo>
                  <a:pt x="169783" y="226020"/>
                  <a:pt x="168487" y="228600"/>
                  <a:pt x="165894" y="228600"/>
                </a:cubicBezTo>
                <a:cubicBezTo>
                  <a:pt x="163301" y="228600"/>
                  <a:pt x="162004" y="226020"/>
                  <a:pt x="162004" y="223441"/>
                </a:cubicBezTo>
                <a:cubicBezTo>
                  <a:pt x="162004" y="223441"/>
                  <a:pt x="162004" y="223441"/>
                  <a:pt x="162004" y="215702"/>
                </a:cubicBezTo>
                <a:cubicBezTo>
                  <a:pt x="138668" y="214412"/>
                  <a:pt x="127000" y="201513"/>
                  <a:pt x="127000" y="189905"/>
                </a:cubicBezTo>
                <a:cubicBezTo>
                  <a:pt x="127000" y="184745"/>
                  <a:pt x="130889" y="182166"/>
                  <a:pt x="136075" y="182166"/>
                </a:cubicBezTo>
                <a:cubicBezTo>
                  <a:pt x="151633" y="182166"/>
                  <a:pt x="138668" y="200224"/>
                  <a:pt x="162004" y="201513"/>
                </a:cubicBezTo>
                <a:cubicBezTo>
                  <a:pt x="162004" y="201513"/>
                  <a:pt x="162004" y="201513"/>
                  <a:pt x="162004" y="173137"/>
                </a:cubicBezTo>
                <a:cubicBezTo>
                  <a:pt x="141261" y="169267"/>
                  <a:pt x="129593" y="160238"/>
                  <a:pt x="129593" y="144760"/>
                </a:cubicBezTo>
                <a:cubicBezTo>
                  <a:pt x="129593" y="126702"/>
                  <a:pt x="145150" y="117673"/>
                  <a:pt x="162004" y="116383"/>
                </a:cubicBezTo>
                <a:cubicBezTo>
                  <a:pt x="162004" y="116383"/>
                  <a:pt x="162004" y="116383"/>
                  <a:pt x="162004" y="109934"/>
                </a:cubicBezTo>
                <a:cubicBezTo>
                  <a:pt x="162004" y="107355"/>
                  <a:pt x="163301" y="104775"/>
                  <a:pt x="165894" y="104775"/>
                </a:cubicBezTo>
                <a:close/>
                <a:moveTo>
                  <a:pt x="165895" y="90487"/>
                </a:moveTo>
                <a:cubicBezTo>
                  <a:pt x="124249" y="90487"/>
                  <a:pt x="90488" y="124248"/>
                  <a:pt x="90488" y="165894"/>
                </a:cubicBezTo>
                <a:cubicBezTo>
                  <a:pt x="90488" y="207540"/>
                  <a:pt x="124249" y="241301"/>
                  <a:pt x="165895" y="241301"/>
                </a:cubicBezTo>
                <a:cubicBezTo>
                  <a:pt x="207541" y="241301"/>
                  <a:pt x="241302" y="207540"/>
                  <a:pt x="241302" y="165894"/>
                </a:cubicBezTo>
                <a:cubicBezTo>
                  <a:pt x="241302" y="124248"/>
                  <a:pt x="207541" y="90487"/>
                  <a:pt x="165895" y="90487"/>
                </a:cubicBezTo>
                <a:close/>
                <a:moveTo>
                  <a:pt x="246063" y="76200"/>
                </a:moveTo>
                <a:cubicBezTo>
                  <a:pt x="246063" y="76200"/>
                  <a:pt x="246063" y="76200"/>
                  <a:pt x="316202" y="76200"/>
                </a:cubicBezTo>
                <a:cubicBezTo>
                  <a:pt x="325294" y="76200"/>
                  <a:pt x="331788" y="82757"/>
                  <a:pt x="331788" y="90626"/>
                </a:cubicBezTo>
                <a:cubicBezTo>
                  <a:pt x="331788" y="99806"/>
                  <a:pt x="325294" y="106363"/>
                  <a:pt x="316202" y="106363"/>
                </a:cubicBezTo>
                <a:cubicBezTo>
                  <a:pt x="316202" y="106363"/>
                  <a:pt x="316202" y="106363"/>
                  <a:pt x="270742" y="106363"/>
                </a:cubicBezTo>
                <a:cubicBezTo>
                  <a:pt x="264247" y="94560"/>
                  <a:pt x="255155" y="84068"/>
                  <a:pt x="246063" y="76200"/>
                </a:cubicBezTo>
                <a:close/>
                <a:moveTo>
                  <a:pt x="15688" y="74612"/>
                </a:moveTo>
                <a:cubicBezTo>
                  <a:pt x="15688" y="74612"/>
                  <a:pt x="15688" y="74612"/>
                  <a:pt x="88900" y="74612"/>
                </a:cubicBezTo>
                <a:cubicBezTo>
                  <a:pt x="78441" y="82480"/>
                  <a:pt x="70597" y="92972"/>
                  <a:pt x="62753" y="104775"/>
                </a:cubicBezTo>
                <a:cubicBezTo>
                  <a:pt x="62753" y="104775"/>
                  <a:pt x="62753" y="104775"/>
                  <a:pt x="15688" y="104775"/>
                </a:cubicBezTo>
                <a:cubicBezTo>
                  <a:pt x="6537" y="104775"/>
                  <a:pt x="0" y="98218"/>
                  <a:pt x="0" y="89038"/>
                </a:cubicBezTo>
                <a:cubicBezTo>
                  <a:pt x="0" y="81169"/>
                  <a:pt x="6537" y="74612"/>
                  <a:pt x="15688" y="74612"/>
                </a:cubicBezTo>
                <a:close/>
                <a:moveTo>
                  <a:pt x="166688" y="61912"/>
                </a:moveTo>
                <a:cubicBezTo>
                  <a:pt x="224554" y="61912"/>
                  <a:pt x="271463" y="108821"/>
                  <a:pt x="271463" y="166687"/>
                </a:cubicBezTo>
                <a:cubicBezTo>
                  <a:pt x="271463" y="224553"/>
                  <a:pt x="224554" y="271462"/>
                  <a:pt x="166688" y="271462"/>
                </a:cubicBezTo>
                <a:cubicBezTo>
                  <a:pt x="108822" y="271462"/>
                  <a:pt x="61913" y="224553"/>
                  <a:pt x="61913" y="166687"/>
                </a:cubicBezTo>
                <a:cubicBezTo>
                  <a:pt x="61913" y="108821"/>
                  <a:pt x="108822" y="61912"/>
                  <a:pt x="166688" y="61912"/>
                </a:cubicBezTo>
                <a:close/>
                <a:moveTo>
                  <a:pt x="204759" y="38100"/>
                </a:moveTo>
                <a:cubicBezTo>
                  <a:pt x="204759" y="38100"/>
                  <a:pt x="204759" y="38100"/>
                  <a:pt x="316234" y="38100"/>
                </a:cubicBezTo>
                <a:cubicBezTo>
                  <a:pt x="325307" y="38100"/>
                  <a:pt x="331788" y="46037"/>
                  <a:pt x="331788" y="53975"/>
                </a:cubicBezTo>
                <a:cubicBezTo>
                  <a:pt x="331788" y="61912"/>
                  <a:pt x="325307" y="69850"/>
                  <a:pt x="316234" y="69850"/>
                </a:cubicBezTo>
                <a:cubicBezTo>
                  <a:pt x="316234" y="69850"/>
                  <a:pt x="316234" y="69850"/>
                  <a:pt x="235868" y="69850"/>
                </a:cubicBezTo>
                <a:cubicBezTo>
                  <a:pt x="222906" y="59267"/>
                  <a:pt x="207351" y="52652"/>
                  <a:pt x="190500" y="48683"/>
                </a:cubicBezTo>
                <a:cubicBezTo>
                  <a:pt x="193093" y="43392"/>
                  <a:pt x="198278" y="38100"/>
                  <a:pt x="204759" y="38100"/>
                </a:cubicBezTo>
                <a:close/>
                <a:moveTo>
                  <a:pt x="204759" y="0"/>
                </a:moveTo>
                <a:cubicBezTo>
                  <a:pt x="204759" y="0"/>
                  <a:pt x="204759" y="0"/>
                  <a:pt x="316234" y="0"/>
                </a:cubicBezTo>
                <a:cubicBezTo>
                  <a:pt x="325307" y="0"/>
                  <a:pt x="331788" y="6557"/>
                  <a:pt x="331788" y="15737"/>
                </a:cubicBezTo>
                <a:cubicBezTo>
                  <a:pt x="331788" y="23606"/>
                  <a:pt x="325307" y="30163"/>
                  <a:pt x="316234" y="30163"/>
                </a:cubicBezTo>
                <a:cubicBezTo>
                  <a:pt x="316234" y="30163"/>
                  <a:pt x="316234" y="30163"/>
                  <a:pt x="204759" y="30163"/>
                </a:cubicBezTo>
                <a:cubicBezTo>
                  <a:pt x="196981" y="30163"/>
                  <a:pt x="190500" y="23606"/>
                  <a:pt x="190500" y="15737"/>
                </a:cubicBezTo>
                <a:cubicBezTo>
                  <a:pt x="190500" y="6557"/>
                  <a:pt x="196981" y="0"/>
                  <a:pt x="204759" y="0"/>
                </a:cubicBezTo>
                <a:close/>
              </a:path>
            </a:pathLst>
          </a:cu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16" name="PA-矩形 15"/>
          <p:cNvSpPr/>
          <p:nvPr>
            <p:custDataLst>
              <p:tags r:id="rId4"/>
            </p:custDataLst>
          </p:nvPr>
        </p:nvSpPr>
        <p:spPr>
          <a:xfrm>
            <a:off x="498705" y="4323474"/>
            <a:ext cx="3868731" cy="1670073"/>
          </a:xfrm>
          <a:prstGeom prst="rect">
            <a:avLst/>
          </a:prstGeom>
        </p:spPr>
        <p:txBody>
          <a:bodyPr wrap="square">
            <a:spAutoFit/>
            <a:scene3d>
              <a:camera prst="orthographicFront"/>
              <a:lightRig rig="threePt" dir="t"/>
            </a:scene3d>
            <a:sp3d contourW="12700"/>
          </a:bodyPr>
          <a:lstStyle/>
          <a:p>
            <a:pPr algn="just">
              <a:lnSpc>
                <a:spcPct val="150000"/>
              </a:lnSpc>
            </a:pP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支付主要是指带有</a:t>
            </a: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功能的手机虚拟成银行卡、一卡通等的应用。 </a:t>
            </a: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虚拟成银行卡的应用，称为开环应用。理想状态下是带有</a:t>
            </a: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功能的手机可以作为一张银行卡在超市、商场的</a:t>
            </a:r>
            <a:r>
              <a:rPr lang="en-US" altLang="zh-CN" sz="1400" dirty="0">
                <a:solidFill>
                  <a:srgbClr val="123339"/>
                </a:solidFill>
                <a:latin typeface="思源黑体 CN Medium" panose="020B0600000000000000" pitchFamily="34" charset="-122"/>
                <a:ea typeface="思源黑体 CN Medium" panose="020B0600000000000000" pitchFamily="34" charset="-122"/>
              </a:rPr>
              <a:t>POS </a:t>
            </a:r>
            <a:r>
              <a:rPr lang="zh-CN" altLang="en-US" sz="1400" dirty="0">
                <a:solidFill>
                  <a:srgbClr val="123339"/>
                </a:solidFill>
                <a:latin typeface="思源黑体 CN Medium" panose="020B0600000000000000" pitchFamily="34" charset="-122"/>
                <a:ea typeface="思源黑体 CN Medium" panose="020B0600000000000000" pitchFamily="34" charset="-122"/>
              </a:rPr>
              <a:t>机上进行刷手机消费</a:t>
            </a:r>
          </a:p>
        </p:txBody>
      </p:sp>
      <p:grpSp>
        <p:nvGrpSpPr>
          <p:cNvPr id="25" name="PA-组合 24"/>
          <p:cNvGrpSpPr/>
          <p:nvPr>
            <p:custDataLst>
              <p:tags r:id="rId5"/>
            </p:custDataLst>
          </p:nvPr>
        </p:nvGrpSpPr>
        <p:grpSpPr>
          <a:xfrm>
            <a:off x="874713" y="3441020"/>
            <a:ext cx="10442575" cy="696686"/>
            <a:chOff x="874713" y="3441020"/>
            <a:chExt cx="10442575" cy="696686"/>
          </a:xfrm>
          <a:effectLst>
            <a:outerShdw blurRad="50800" dist="38100" dir="5400000" algn="t" rotWithShape="0">
              <a:prstClr val="black">
                <a:alpha val="40000"/>
              </a:prstClr>
            </a:outerShdw>
          </a:effectLst>
        </p:grpSpPr>
        <p:sp>
          <p:nvSpPr>
            <p:cNvPr id="4" name="PA-任意多边形 3"/>
            <p:cNvSpPr/>
            <p:nvPr>
              <p:custDataLst>
                <p:tags r:id="rId11"/>
              </p:custDataLst>
            </p:nvPr>
          </p:nvSpPr>
          <p:spPr>
            <a:xfrm>
              <a:off x="874713"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5" name="PA-任意多边形 4"/>
            <p:cNvSpPr/>
            <p:nvPr>
              <p:custDataLst>
                <p:tags r:id="rId12"/>
              </p:custDataLst>
            </p:nvPr>
          </p:nvSpPr>
          <p:spPr>
            <a:xfrm>
              <a:off x="4537643"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solidFill>
              <a:srgbClr val="12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6" name="PA-任意多边形 5"/>
            <p:cNvSpPr/>
            <p:nvPr>
              <p:custDataLst>
                <p:tags r:id="rId13"/>
              </p:custDataLst>
            </p:nvPr>
          </p:nvSpPr>
          <p:spPr>
            <a:xfrm>
              <a:off x="8200572"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17" name="PA-矩形 16"/>
            <p:cNvSpPr/>
            <p:nvPr>
              <p:custDataLst>
                <p:tags r:id="rId14"/>
              </p:custDataLst>
            </p:nvPr>
          </p:nvSpPr>
          <p:spPr>
            <a:xfrm>
              <a:off x="1471643" y="3553045"/>
              <a:ext cx="2050552" cy="4020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bg1"/>
                  </a:solidFill>
                  <a:latin typeface="思源黑体 CN Medium" panose="020B0600000000000000" pitchFamily="34" charset="-122"/>
                  <a:ea typeface="思源黑体 CN Medium" panose="020B0600000000000000" pitchFamily="34" charset="-122"/>
                </a:rPr>
                <a:t>支付应用</a:t>
              </a:r>
            </a:p>
          </p:txBody>
        </p:sp>
        <p:sp>
          <p:nvSpPr>
            <p:cNvPr id="18" name="PA-矩形 17"/>
            <p:cNvSpPr/>
            <p:nvPr>
              <p:custDataLst>
                <p:tags r:id="rId15"/>
              </p:custDataLst>
            </p:nvPr>
          </p:nvSpPr>
          <p:spPr>
            <a:xfrm>
              <a:off x="5069865" y="3553045"/>
              <a:ext cx="2050552" cy="4020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bg1"/>
                  </a:solidFill>
                  <a:latin typeface="思源黑体 CN Medium" panose="020B0600000000000000" pitchFamily="34" charset="-122"/>
                  <a:ea typeface="思源黑体 CN Medium" panose="020B0600000000000000" pitchFamily="34" charset="-122"/>
                </a:rPr>
                <a:t>安防应用</a:t>
              </a:r>
            </a:p>
          </p:txBody>
        </p:sp>
        <p:sp>
          <p:nvSpPr>
            <p:cNvPr id="19" name="PA-矩形 18"/>
            <p:cNvSpPr/>
            <p:nvPr>
              <p:custDataLst>
                <p:tags r:id="rId16"/>
              </p:custDataLst>
            </p:nvPr>
          </p:nvSpPr>
          <p:spPr>
            <a:xfrm>
              <a:off x="8733653" y="3553045"/>
              <a:ext cx="2050552" cy="4020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bg1"/>
                  </a:solidFill>
                  <a:latin typeface="思源黑体 CN Medium" panose="020B0600000000000000" pitchFamily="34" charset="-122"/>
                  <a:ea typeface="思源黑体 CN Medium" panose="020B0600000000000000" pitchFamily="34" charset="-122"/>
                </a:rPr>
                <a:t>标签应用</a:t>
              </a:r>
            </a:p>
          </p:txBody>
        </p:sp>
      </p:grpSp>
      <p:sp>
        <p:nvSpPr>
          <p:cNvPr id="20" name="PA-矩形 19"/>
          <p:cNvSpPr/>
          <p:nvPr>
            <p:custDataLst>
              <p:tags r:id="rId6"/>
            </p:custDataLst>
          </p:nvPr>
        </p:nvSpPr>
        <p:spPr>
          <a:xfrm>
            <a:off x="8578316" y="4432505"/>
            <a:ext cx="2591569" cy="1670073"/>
          </a:xfrm>
          <a:prstGeom prst="rect">
            <a:avLst/>
          </a:prstGeom>
        </p:spPr>
        <p:txBody>
          <a:bodyPr wrap="square">
            <a:spAutoFit/>
            <a:scene3d>
              <a:camera prst="orthographicFront"/>
              <a:lightRig rig="threePt" dir="t"/>
            </a:scene3d>
            <a:sp3d contourW="12700"/>
          </a:bodyPr>
          <a:lstStyle/>
          <a:p>
            <a:pPr algn="just">
              <a:lnSpc>
                <a:spcPct val="150000"/>
              </a:lnSpc>
            </a:pP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标签的应用就是把一些信息写入一个</a:t>
            </a: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标签内， 用户只需用</a:t>
            </a: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手机在</a:t>
            </a: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标签上挥一挥就可以立即获得相关的信息。</a:t>
            </a:r>
          </a:p>
        </p:txBody>
      </p:sp>
      <p:sp>
        <p:nvSpPr>
          <p:cNvPr id="21" name="PA-矩形 20"/>
          <p:cNvSpPr/>
          <p:nvPr>
            <p:custDataLst>
              <p:tags r:id="rId7"/>
            </p:custDataLst>
          </p:nvPr>
        </p:nvSpPr>
        <p:spPr>
          <a:xfrm>
            <a:off x="4445868" y="4300799"/>
            <a:ext cx="3596804" cy="1993238"/>
          </a:xfrm>
          <a:prstGeom prst="rect">
            <a:avLst/>
          </a:prstGeom>
        </p:spPr>
        <p:txBody>
          <a:bodyPr wrap="square">
            <a:spAutoFit/>
            <a:scene3d>
              <a:camera prst="orthographicFront"/>
              <a:lightRig rig="threePt" dir="t"/>
            </a:scene3d>
            <a:sp3d contourW="12700"/>
          </a:bodyPr>
          <a:lstStyle/>
          <a:p>
            <a:pPr algn="just">
              <a:lnSpc>
                <a:spcPct val="150000"/>
              </a:lnSpc>
            </a:pP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安防的应用主要是将手机虚拟成门禁卡、电子门票等。 </a:t>
            </a: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虚拟门禁卡就是将现有的门禁卡数据写入手机的</a:t>
            </a:r>
            <a:r>
              <a:rPr lang="en-US" altLang="zh-CN" sz="1400" dirty="0">
                <a:solidFill>
                  <a:srgbClr val="123339"/>
                </a:solidFill>
                <a:latin typeface="思源黑体 CN Medium" panose="020B0600000000000000" pitchFamily="34" charset="-122"/>
                <a:ea typeface="思源黑体 CN Medium" panose="020B0600000000000000" pitchFamily="34" charset="-122"/>
              </a:rPr>
              <a:t>NFC</a:t>
            </a:r>
            <a:r>
              <a:rPr lang="zh-CN" altLang="en-US" sz="1400" dirty="0">
                <a:solidFill>
                  <a:srgbClr val="123339"/>
                </a:solidFill>
                <a:latin typeface="思源黑体 CN Medium" panose="020B0600000000000000" pitchFamily="34" charset="-122"/>
                <a:ea typeface="思源黑体 CN Medium" panose="020B0600000000000000" pitchFamily="34" charset="-122"/>
              </a:rPr>
              <a:t>，这样无需使用智能卡，使用手机就可以实现门禁功能，这 样不仅是门禁的配置、监控和修改等十分方便，而且可以实现远程修改和配置</a:t>
            </a:r>
          </a:p>
        </p:txBody>
      </p:sp>
      <p:sp>
        <p:nvSpPr>
          <p:cNvPr id="28" name="PA-稻壳儿搜索【幻雨工作室】_1_1"/>
          <p:cNvSpPr>
            <a:spLocks noChangeArrowheads="1"/>
          </p:cNvSpPr>
          <p:nvPr>
            <p:custDataLst>
              <p:tags r:id="rId8"/>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00</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30" name="PA-稻壳儿搜索【幻雨工作室】_2_1"/>
          <p:cNvSpPr txBox="1"/>
          <p:nvPr>
            <p:custDataLst>
              <p:tags r:id="rId9"/>
            </p:custDataLst>
          </p:nvPr>
        </p:nvSpPr>
        <p:spPr>
          <a:xfrm>
            <a:off x="1357498" y="588049"/>
            <a:ext cx="3101877" cy="584775"/>
          </a:xfrm>
          <a:prstGeom prst="rect">
            <a:avLst/>
          </a:prstGeom>
          <a:noFill/>
        </p:spPr>
        <p:txBody>
          <a:bodyPr wrap="square" rtlCol="0">
            <a:spAutoFit/>
          </a:bodyPr>
          <a:lstStyle/>
          <a:p>
            <a:pPr>
              <a:defRPr/>
            </a:pPr>
            <a:r>
              <a:rPr lang="en-US" altLang="zh-CN" sz="3200" dirty="0">
                <a:solidFill>
                  <a:schemeClr val="accent1"/>
                </a:solidFill>
                <a:latin typeface="思源黑体 CN Medium" panose="020B0600000000000000" pitchFamily="34" charset="-122"/>
                <a:ea typeface="思源黑体 CN Medium" panose="020B0600000000000000" pitchFamily="34" charset="-122"/>
              </a:rPr>
              <a:t>NFC</a:t>
            </a:r>
            <a:r>
              <a:rPr lang="zh-CN" altLang="en-US" sz="3200" dirty="0">
                <a:solidFill>
                  <a:schemeClr val="accent1"/>
                </a:solidFill>
                <a:latin typeface="思源黑体 CN Medium" panose="020B0600000000000000" pitchFamily="34" charset="-122"/>
                <a:ea typeface="思源黑体 CN Medium" panose="020B0600000000000000" pitchFamily="34" charset="-122"/>
              </a:rPr>
              <a:t>的应用</a:t>
            </a:r>
            <a:endParaRPr lang="en-US" altLang="zh-CN" sz="3200" dirty="0">
              <a:solidFill>
                <a:schemeClr val="accent1"/>
              </a:solidFill>
              <a:latin typeface="思源黑体 CN Medium" panose="020B0600000000000000" pitchFamily="34" charset="-122"/>
              <a:ea typeface="思源黑体 CN Medium" panose="020B0600000000000000" pitchFamily="34" charset="-122"/>
            </a:endParaRPr>
          </a:p>
        </p:txBody>
      </p:sp>
      <p:sp>
        <p:nvSpPr>
          <p:cNvPr id="32" name="PA-矩形 5_1"/>
          <p:cNvSpPr/>
          <p:nvPr>
            <p:custDataLst>
              <p:tags r:id="rId10"/>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childTnLst>
                          </p:cTn>
                        </p:par>
                        <p:par>
                          <p:cTn id="32" fill="hold">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4" grpId="0" animBg="1"/>
      <p:bldP spid="16" grpId="0"/>
      <p:bldP spid="20"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47"/>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29.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30.xml><?xml version="1.0" encoding="utf-8"?>
<p:tagLst xmlns:a="http://schemas.openxmlformats.org/drawingml/2006/main" xmlns:r="http://schemas.openxmlformats.org/officeDocument/2006/relationships" xmlns:p="http://schemas.openxmlformats.org/presentationml/2006/main">
  <p:tag name="PA" val="v5.2.4"/>
</p:tagLst>
</file>

<file path=ppt/tags/tag31.xml><?xml version="1.0" encoding="utf-8"?>
<p:tagLst xmlns:a="http://schemas.openxmlformats.org/drawingml/2006/main" xmlns:r="http://schemas.openxmlformats.org/officeDocument/2006/relationships" xmlns:p="http://schemas.openxmlformats.org/presentationml/2006/main">
  <p:tag name="PA" val="v5.2.4"/>
</p:tagLst>
</file>

<file path=ppt/tags/tag32.xml><?xml version="1.0" encoding="utf-8"?>
<p:tagLst xmlns:a="http://schemas.openxmlformats.org/drawingml/2006/main" xmlns:r="http://schemas.openxmlformats.org/officeDocument/2006/relationships" xmlns:p="http://schemas.openxmlformats.org/presentationml/2006/main">
  <p:tag name="PA" val="v5.2.4"/>
</p:tagLst>
</file>

<file path=ppt/tags/tag33.xml><?xml version="1.0" encoding="utf-8"?>
<p:tagLst xmlns:a="http://schemas.openxmlformats.org/drawingml/2006/main" xmlns:r="http://schemas.openxmlformats.org/officeDocument/2006/relationships" xmlns:p="http://schemas.openxmlformats.org/presentationml/2006/main">
  <p:tag name="PA" val="v5.2.4"/>
</p:tagLst>
</file>

<file path=ppt/tags/tag34.xml><?xml version="1.0" encoding="utf-8"?>
<p:tagLst xmlns:a="http://schemas.openxmlformats.org/drawingml/2006/main" xmlns:r="http://schemas.openxmlformats.org/officeDocument/2006/relationships" xmlns:p="http://schemas.openxmlformats.org/presentationml/2006/main">
  <p:tag name="PA" val="v5.2.4"/>
</p:tagLst>
</file>

<file path=ppt/tags/tag35.xml><?xml version="1.0" encoding="utf-8"?>
<p:tagLst xmlns:a="http://schemas.openxmlformats.org/drawingml/2006/main" xmlns:r="http://schemas.openxmlformats.org/officeDocument/2006/relationships" xmlns:p="http://schemas.openxmlformats.org/presentationml/2006/main">
  <p:tag name="PA" val="v5.2.4"/>
</p:tagLst>
</file>

<file path=ppt/tags/tag36.xml><?xml version="1.0" encoding="utf-8"?>
<p:tagLst xmlns:a="http://schemas.openxmlformats.org/drawingml/2006/main" xmlns:r="http://schemas.openxmlformats.org/officeDocument/2006/relationships" xmlns:p="http://schemas.openxmlformats.org/presentationml/2006/main">
  <p:tag name="PA" val="v5.2.4"/>
</p:tagLst>
</file>

<file path=ppt/tags/tag37.xml><?xml version="1.0" encoding="utf-8"?>
<p:tagLst xmlns:a="http://schemas.openxmlformats.org/drawingml/2006/main" xmlns:r="http://schemas.openxmlformats.org/officeDocument/2006/relationships" xmlns:p="http://schemas.openxmlformats.org/presentationml/2006/main">
  <p:tag name="PA" val="v5.2.4"/>
</p:tagLst>
</file>

<file path=ppt/tags/tag38.xml><?xml version="1.0" encoding="utf-8"?>
<p:tagLst xmlns:a="http://schemas.openxmlformats.org/drawingml/2006/main" xmlns:r="http://schemas.openxmlformats.org/officeDocument/2006/relationships" xmlns:p="http://schemas.openxmlformats.org/presentationml/2006/main">
  <p:tag name="PA" val="v5.2.4"/>
</p:tagLst>
</file>

<file path=ppt/tags/tag39.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40.xml><?xml version="1.0" encoding="utf-8"?>
<p:tagLst xmlns:a="http://schemas.openxmlformats.org/drawingml/2006/main" xmlns:r="http://schemas.openxmlformats.org/officeDocument/2006/relationships" xmlns:p="http://schemas.openxmlformats.org/presentationml/2006/main">
  <p:tag name="PA" val="v5.2.4"/>
</p:tagLst>
</file>

<file path=ppt/tags/tag41.xml><?xml version="1.0" encoding="utf-8"?>
<p:tagLst xmlns:a="http://schemas.openxmlformats.org/drawingml/2006/main" xmlns:r="http://schemas.openxmlformats.org/officeDocument/2006/relationships" xmlns:p="http://schemas.openxmlformats.org/presentationml/2006/main">
  <p:tag name="PA" val="v5.2.4"/>
</p:tagLst>
</file>

<file path=ppt/tags/tag42.xml><?xml version="1.0" encoding="utf-8"?>
<p:tagLst xmlns:a="http://schemas.openxmlformats.org/drawingml/2006/main" xmlns:r="http://schemas.openxmlformats.org/officeDocument/2006/relationships" xmlns:p="http://schemas.openxmlformats.org/presentationml/2006/main">
  <p:tag name="PA" val="v5.2.4"/>
</p:tagLst>
</file>

<file path=ppt/tags/tag43.xml><?xml version="1.0" encoding="utf-8"?>
<p:tagLst xmlns:a="http://schemas.openxmlformats.org/drawingml/2006/main" xmlns:r="http://schemas.openxmlformats.org/officeDocument/2006/relationships" xmlns:p="http://schemas.openxmlformats.org/presentationml/2006/main">
  <p:tag name="PA" val="v5.2.4"/>
</p:tagLst>
</file>

<file path=ppt/tags/tag44.xml><?xml version="1.0" encoding="utf-8"?>
<p:tagLst xmlns:a="http://schemas.openxmlformats.org/drawingml/2006/main" xmlns:r="http://schemas.openxmlformats.org/officeDocument/2006/relationships" xmlns:p="http://schemas.openxmlformats.org/presentationml/2006/main">
  <p:tag name="PA" val="v5.2.4"/>
</p:tagLst>
</file>

<file path=ppt/tags/tag45.xml><?xml version="1.0" encoding="utf-8"?>
<p:tagLst xmlns:a="http://schemas.openxmlformats.org/drawingml/2006/main" xmlns:r="http://schemas.openxmlformats.org/officeDocument/2006/relationships" xmlns:p="http://schemas.openxmlformats.org/presentationml/2006/main">
  <p:tag name="PA" val="v5.2.4"/>
</p:tagLst>
</file>

<file path=ppt/tags/tag46.xml><?xml version="1.0" encoding="utf-8"?>
<p:tagLst xmlns:a="http://schemas.openxmlformats.org/drawingml/2006/main" xmlns:r="http://schemas.openxmlformats.org/officeDocument/2006/relationships" xmlns:p="http://schemas.openxmlformats.org/presentationml/2006/main">
  <p:tag name="PA" val="v5.2.4"/>
</p:tagLst>
</file>

<file path=ppt/tags/tag47.xml><?xml version="1.0" encoding="utf-8"?>
<p:tagLst xmlns:a="http://schemas.openxmlformats.org/drawingml/2006/main" xmlns:r="http://schemas.openxmlformats.org/officeDocument/2006/relationships" xmlns:p="http://schemas.openxmlformats.org/presentationml/2006/main">
  <p:tag name="PA" val="v5.2.4"/>
</p:tagLst>
</file>

<file path=ppt/tags/tag48.xml><?xml version="1.0" encoding="utf-8"?>
<p:tagLst xmlns:a="http://schemas.openxmlformats.org/drawingml/2006/main" xmlns:r="http://schemas.openxmlformats.org/officeDocument/2006/relationships" xmlns:p="http://schemas.openxmlformats.org/presentationml/2006/main">
  <p:tag name="PA" val="v5.2.4"/>
</p:tagLst>
</file>

<file path=ppt/tags/tag49.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50.xml><?xml version="1.0" encoding="utf-8"?>
<p:tagLst xmlns:a="http://schemas.openxmlformats.org/drawingml/2006/main" xmlns:r="http://schemas.openxmlformats.org/officeDocument/2006/relationships" xmlns:p="http://schemas.openxmlformats.org/presentationml/2006/main">
  <p:tag name="PA" val="v5.2.4"/>
</p:tagLst>
</file>

<file path=ppt/tags/tag51.xml><?xml version="1.0" encoding="utf-8"?>
<p:tagLst xmlns:a="http://schemas.openxmlformats.org/drawingml/2006/main" xmlns:r="http://schemas.openxmlformats.org/officeDocument/2006/relationships" xmlns:p="http://schemas.openxmlformats.org/presentationml/2006/main">
  <p:tag name="PA" val="v5.2.4"/>
</p:tagLst>
</file>

<file path=ppt/tags/tag52.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经典论文答辩">
      <a:dk1>
        <a:sysClr val="windowText" lastClr="000000"/>
      </a:dk1>
      <a:lt1>
        <a:sysClr val="window" lastClr="FFFFFF"/>
      </a:lt1>
      <a:dk2>
        <a:srgbClr val="44546A"/>
      </a:dk2>
      <a:lt2>
        <a:srgbClr val="E7E6E6"/>
      </a:lt2>
      <a:accent1>
        <a:srgbClr val="333E50"/>
      </a:accent1>
      <a:accent2>
        <a:srgbClr val="333E50"/>
      </a:accent2>
      <a:accent3>
        <a:srgbClr val="333E50"/>
      </a:accent3>
      <a:accent4>
        <a:srgbClr val="333E50"/>
      </a:accent4>
      <a:accent5>
        <a:srgbClr val="333E50"/>
      </a:accent5>
      <a:accent6>
        <a:srgbClr val="333E50"/>
      </a:accent6>
      <a:hlink>
        <a:srgbClr val="0563C1"/>
      </a:hlink>
      <a:folHlink>
        <a:srgbClr val="954F72"/>
      </a:folHlink>
    </a:clrScheme>
    <a:fontScheme name="自定义 2">
      <a:majorFont>
        <a:latin typeface="思源黑体 CN Normal"/>
        <a:ea typeface="思源黑体 CN Medium"/>
        <a:cs typeface=""/>
      </a:majorFont>
      <a:minorFont>
        <a:latin typeface="思源黑体 CN Regular"/>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1153</Words>
  <Application>Microsoft Office PowerPoint</Application>
  <PresentationFormat>宽屏</PresentationFormat>
  <Paragraphs>36</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Helvetica Neue</vt:lpstr>
      <vt:lpstr>思源黑体 CN Light</vt:lpstr>
      <vt:lpstr>思源黑体 CN Medium</vt:lpstr>
      <vt:lpstr>思源黑体 CN Normal</vt:lpstr>
      <vt:lpstr>思源黑体 CN Regular</vt:lpstr>
      <vt:lpstr>Microsoft YaHei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147</dc:title>
  <dc:creator>19940802</dc:creator>
  <cp:lastModifiedBy>吴 浩泽</cp:lastModifiedBy>
  <cp:revision>37</cp:revision>
  <dcterms:created xsi:type="dcterms:W3CDTF">2019-05-23T01:39:00Z</dcterms:created>
  <dcterms:modified xsi:type="dcterms:W3CDTF">2022-10-25T01:43:37Z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