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67" r:id="rId3"/>
    <p:sldId id="270" r:id="rId4"/>
    <p:sldId id="268" r:id="rId5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5859"/>
    <a:srgbClr val="123439"/>
    <a:srgbClr val="A2BFC1"/>
    <a:srgbClr val="123539"/>
    <a:srgbClr val="395959"/>
    <a:srgbClr val="A0C7C8"/>
    <a:srgbClr val="D6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思源黑体 CN Light" panose="020B0300000000000000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pitchFamily="34" charset="-122"/>
              </a:rPr>
              <a:t>2022/9/19</a:t>
            </a:fld>
            <a:endParaRPr lang="zh-CN" altLang="en-US" dirty="0">
              <a:ea typeface="思源黑体 CN Light" panose="020B0300000000000000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思源黑体 CN Light" panose="020B0300000000000000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pitchFamily="34" charset="-122"/>
              </a:rPr>
              <a:t>‹#›</a:t>
            </a:fld>
            <a:endParaRPr lang="zh-CN" altLang="en-US" dirty="0"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932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55F34A8D-3C4B-49CA-B522-451D0970926D}" type="datetimeFigureOut">
              <a:rPr lang="zh-CN" altLang="en-US" smtClean="0"/>
              <a:t>2022/9/19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957F689F-C29B-4067-B332-9085AEC33D5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77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10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804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94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61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D81AC27C-A77C-4EAF-AE57-4009713907B0}" type="datetimeFigureOut">
              <a:rPr lang="zh-CN" altLang="en-US" smtClean="0"/>
              <a:t>2022/9/19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3A7356C7-3C3F-410A-AE9A-B881164C506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A-稻壳儿搜索【幻雨工作室】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80109" y="2459504"/>
            <a:ext cx="769621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Intel</a:t>
            </a:r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AMD</a:t>
            </a:r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等市面上的嵌入式</a:t>
            </a:r>
            <a:r>
              <a:rPr lang="en-US" altLang="zh-CN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CPU</a:t>
            </a:r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比较</a:t>
            </a:r>
            <a:endParaRPr lang="zh-CN" altLang="en-US" sz="6000" spc="300" dirty="0">
              <a:solidFill>
                <a:srgbClr val="12353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PA-矩形 3"/>
          <p:cNvSpPr/>
          <p:nvPr>
            <p:custDataLst>
              <p:tags r:id="rId2"/>
            </p:custDataLst>
          </p:nvPr>
        </p:nvSpPr>
        <p:spPr>
          <a:xfrm>
            <a:off x="9889184" y="6106510"/>
            <a:ext cx="325821" cy="325821"/>
          </a:xfrm>
          <a:prstGeom prst="rect">
            <a:avLst/>
          </a:prstGeom>
          <a:solidFill>
            <a:srgbClr val="3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PA-矩形 38"/>
          <p:cNvSpPr/>
          <p:nvPr>
            <p:custDataLst>
              <p:tags r:id="rId3"/>
            </p:custDataLst>
          </p:nvPr>
        </p:nvSpPr>
        <p:spPr>
          <a:xfrm>
            <a:off x="10388441" y="6106508"/>
            <a:ext cx="325821" cy="325821"/>
          </a:xfrm>
          <a:prstGeom prst="rect">
            <a:avLst/>
          </a:prstGeom>
          <a:solidFill>
            <a:srgbClr val="A0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PA-矩形 39"/>
          <p:cNvSpPr/>
          <p:nvPr>
            <p:custDataLst>
              <p:tags r:id="rId4"/>
            </p:custDataLst>
          </p:nvPr>
        </p:nvSpPr>
        <p:spPr>
          <a:xfrm>
            <a:off x="10887698" y="6106509"/>
            <a:ext cx="325821" cy="325821"/>
          </a:xfrm>
          <a:prstGeom prst="rect">
            <a:avLst/>
          </a:prstGeom>
          <a:solidFill>
            <a:srgbClr val="D6F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PA-矩形 40"/>
          <p:cNvSpPr/>
          <p:nvPr>
            <p:custDataLst>
              <p:tags r:id="rId5"/>
            </p:custDataLst>
          </p:nvPr>
        </p:nvSpPr>
        <p:spPr>
          <a:xfrm>
            <a:off x="11386955" y="6106508"/>
            <a:ext cx="325821" cy="325821"/>
          </a:xfrm>
          <a:prstGeom prst="rect">
            <a:avLst/>
          </a:prstGeom>
          <a:solidFill>
            <a:srgbClr val="A2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PA-research_180415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2529378" y="1305526"/>
            <a:ext cx="470481" cy="609684"/>
          </a:xfrm>
          <a:custGeom>
            <a:avLst/>
            <a:gdLst>
              <a:gd name="connsiteX0" fmla="*/ 187633 w 468413"/>
              <a:gd name="connsiteY0" fmla="*/ 448867 h 607004"/>
              <a:gd name="connsiteX1" fmla="*/ 358190 w 468413"/>
              <a:gd name="connsiteY1" fmla="*/ 448867 h 607004"/>
              <a:gd name="connsiteX2" fmla="*/ 358190 w 468413"/>
              <a:gd name="connsiteY2" fmla="*/ 467708 h 607004"/>
              <a:gd name="connsiteX3" fmla="*/ 187633 w 468413"/>
              <a:gd name="connsiteY3" fmla="*/ 467708 h 607004"/>
              <a:gd name="connsiteX4" fmla="*/ 110153 w 468413"/>
              <a:gd name="connsiteY4" fmla="*/ 448867 h 607004"/>
              <a:gd name="connsiteX5" fmla="*/ 156656 w 468413"/>
              <a:gd name="connsiteY5" fmla="*/ 448867 h 607004"/>
              <a:gd name="connsiteX6" fmla="*/ 156656 w 468413"/>
              <a:gd name="connsiteY6" fmla="*/ 467708 h 607004"/>
              <a:gd name="connsiteX7" fmla="*/ 110153 w 468413"/>
              <a:gd name="connsiteY7" fmla="*/ 467708 h 607004"/>
              <a:gd name="connsiteX8" fmla="*/ 187633 w 468413"/>
              <a:gd name="connsiteY8" fmla="*/ 356003 h 607004"/>
              <a:gd name="connsiteX9" fmla="*/ 358190 w 468413"/>
              <a:gd name="connsiteY9" fmla="*/ 356003 h 607004"/>
              <a:gd name="connsiteX10" fmla="*/ 358190 w 468413"/>
              <a:gd name="connsiteY10" fmla="*/ 374844 h 607004"/>
              <a:gd name="connsiteX11" fmla="*/ 187633 w 468413"/>
              <a:gd name="connsiteY11" fmla="*/ 374844 h 607004"/>
              <a:gd name="connsiteX12" fmla="*/ 110153 w 468413"/>
              <a:gd name="connsiteY12" fmla="*/ 356003 h 607004"/>
              <a:gd name="connsiteX13" fmla="*/ 156656 w 468413"/>
              <a:gd name="connsiteY13" fmla="*/ 356003 h 607004"/>
              <a:gd name="connsiteX14" fmla="*/ 156656 w 468413"/>
              <a:gd name="connsiteY14" fmla="*/ 374844 h 607004"/>
              <a:gd name="connsiteX15" fmla="*/ 110153 w 468413"/>
              <a:gd name="connsiteY15" fmla="*/ 374844 h 607004"/>
              <a:gd name="connsiteX16" fmla="*/ 187633 w 468413"/>
              <a:gd name="connsiteY16" fmla="*/ 263209 h 607004"/>
              <a:gd name="connsiteX17" fmla="*/ 358190 w 468413"/>
              <a:gd name="connsiteY17" fmla="*/ 263209 h 607004"/>
              <a:gd name="connsiteX18" fmla="*/ 358190 w 468413"/>
              <a:gd name="connsiteY18" fmla="*/ 281979 h 607004"/>
              <a:gd name="connsiteX19" fmla="*/ 187633 w 468413"/>
              <a:gd name="connsiteY19" fmla="*/ 281979 h 607004"/>
              <a:gd name="connsiteX20" fmla="*/ 110153 w 468413"/>
              <a:gd name="connsiteY20" fmla="*/ 263209 h 607004"/>
              <a:gd name="connsiteX21" fmla="*/ 156656 w 468413"/>
              <a:gd name="connsiteY21" fmla="*/ 263209 h 607004"/>
              <a:gd name="connsiteX22" fmla="*/ 156656 w 468413"/>
              <a:gd name="connsiteY22" fmla="*/ 281979 h 607004"/>
              <a:gd name="connsiteX23" fmla="*/ 110153 w 468413"/>
              <a:gd name="connsiteY23" fmla="*/ 281979 h 607004"/>
              <a:gd name="connsiteX24" fmla="*/ 187633 w 468413"/>
              <a:gd name="connsiteY24" fmla="*/ 170274 h 607004"/>
              <a:gd name="connsiteX25" fmla="*/ 358190 w 468413"/>
              <a:gd name="connsiteY25" fmla="*/ 170274 h 607004"/>
              <a:gd name="connsiteX26" fmla="*/ 358190 w 468413"/>
              <a:gd name="connsiteY26" fmla="*/ 189044 h 607004"/>
              <a:gd name="connsiteX27" fmla="*/ 187633 w 468413"/>
              <a:gd name="connsiteY27" fmla="*/ 189044 h 607004"/>
              <a:gd name="connsiteX28" fmla="*/ 110153 w 468413"/>
              <a:gd name="connsiteY28" fmla="*/ 170274 h 607004"/>
              <a:gd name="connsiteX29" fmla="*/ 156656 w 468413"/>
              <a:gd name="connsiteY29" fmla="*/ 170274 h 607004"/>
              <a:gd name="connsiteX30" fmla="*/ 156656 w 468413"/>
              <a:gd name="connsiteY30" fmla="*/ 189044 h 607004"/>
              <a:gd name="connsiteX31" fmla="*/ 110153 w 468413"/>
              <a:gd name="connsiteY31" fmla="*/ 189044 h 607004"/>
              <a:gd name="connsiteX32" fmla="*/ 73013 w 468413"/>
              <a:gd name="connsiteY32" fmla="*/ 96229 h 607004"/>
              <a:gd name="connsiteX33" fmla="*/ 73013 w 468413"/>
              <a:gd name="connsiteY33" fmla="*/ 534009 h 607004"/>
              <a:gd name="connsiteX34" fmla="*/ 395306 w 468413"/>
              <a:gd name="connsiteY34" fmla="*/ 534009 h 607004"/>
              <a:gd name="connsiteX35" fmla="*/ 395306 w 468413"/>
              <a:gd name="connsiteY35" fmla="*/ 96229 h 607004"/>
              <a:gd name="connsiteX36" fmla="*/ 365724 w 468413"/>
              <a:gd name="connsiteY36" fmla="*/ 96229 h 607004"/>
              <a:gd name="connsiteX37" fmla="*/ 342737 w 468413"/>
              <a:gd name="connsiteY37" fmla="*/ 111655 h 607004"/>
              <a:gd name="connsiteX38" fmla="*/ 125676 w 468413"/>
              <a:gd name="connsiteY38" fmla="*/ 111655 h 607004"/>
              <a:gd name="connsiteX39" fmla="*/ 102595 w 468413"/>
              <a:gd name="connsiteY39" fmla="*/ 96229 h 607004"/>
              <a:gd name="connsiteX40" fmla="*/ 18842 w 468413"/>
              <a:gd name="connsiteY40" fmla="*/ 49760 h 607004"/>
              <a:gd name="connsiteX41" fmla="*/ 18842 w 468413"/>
              <a:gd name="connsiteY41" fmla="*/ 588191 h 607004"/>
              <a:gd name="connsiteX42" fmla="*/ 449571 w 468413"/>
              <a:gd name="connsiteY42" fmla="*/ 588191 h 607004"/>
              <a:gd name="connsiteX43" fmla="*/ 449571 w 468413"/>
              <a:gd name="connsiteY43" fmla="*/ 49760 h 607004"/>
              <a:gd name="connsiteX44" fmla="*/ 367608 w 468413"/>
              <a:gd name="connsiteY44" fmla="*/ 49760 h 607004"/>
              <a:gd name="connsiteX45" fmla="*/ 367608 w 468413"/>
              <a:gd name="connsiteY45" fmla="*/ 77416 h 607004"/>
              <a:gd name="connsiteX46" fmla="*/ 414148 w 468413"/>
              <a:gd name="connsiteY46" fmla="*/ 77416 h 607004"/>
              <a:gd name="connsiteX47" fmla="*/ 414148 w 468413"/>
              <a:gd name="connsiteY47" fmla="*/ 552823 h 607004"/>
              <a:gd name="connsiteX48" fmla="*/ 54171 w 468413"/>
              <a:gd name="connsiteY48" fmla="*/ 552823 h 607004"/>
              <a:gd name="connsiteX49" fmla="*/ 54171 w 468413"/>
              <a:gd name="connsiteY49" fmla="*/ 77416 h 607004"/>
              <a:gd name="connsiteX50" fmla="*/ 100710 w 468413"/>
              <a:gd name="connsiteY50" fmla="*/ 77416 h 607004"/>
              <a:gd name="connsiteX51" fmla="*/ 100710 w 468413"/>
              <a:gd name="connsiteY51" fmla="*/ 49760 h 607004"/>
              <a:gd name="connsiteX52" fmla="*/ 164417 w 468413"/>
              <a:gd name="connsiteY52" fmla="*/ 46432 h 607004"/>
              <a:gd name="connsiteX53" fmla="*/ 303925 w 468413"/>
              <a:gd name="connsiteY53" fmla="*/ 46432 h 607004"/>
              <a:gd name="connsiteX54" fmla="*/ 303925 w 468413"/>
              <a:gd name="connsiteY54" fmla="*/ 65273 h 607004"/>
              <a:gd name="connsiteX55" fmla="*/ 164417 w 468413"/>
              <a:gd name="connsiteY55" fmla="*/ 65273 h 607004"/>
              <a:gd name="connsiteX56" fmla="*/ 125676 w 468413"/>
              <a:gd name="connsiteY56" fmla="*/ 18813 h 607004"/>
              <a:gd name="connsiteX57" fmla="*/ 119552 w 468413"/>
              <a:gd name="connsiteY57" fmla="*/ 24927 h 607004"/>
              <a:gd name="connsiteX58" fmla="*/ 119552 w 468413"/>
              <a:gd name="connsiteY58" fmla="*/ 86822 h 607004"/>
              <a:gd name="connsiteX59" fmla="*/ 125676 w 468413"/>
              <a:gd name="connsiteY59" fmla="*/ 92842 h 607004"/>
              <a:gd name="connsiteX60" fmla="*/ 342737 w 468413"/>
              <a:gd name="connsiteY60" fmla="*/ 92842 h 607004"/>
              <a:gd name="connsiteX61" fmla="*/ 348766 w 468413"/>
              <a:gd name="connsiteY61" fmla="*/ 86822 h 607004"/>
              <a:gd name="connsiteX62" fmla="*/ 348766 w 468413"/>
              <a:gd name="connsiteY62" fmla="*/ 24927 h 607004"/>
              <a:gd name="connsiteX63" fmla="*/ 342737 w 468413"/>
              <a:gd name="connsiteY63" fmla="*/ 18813 h 607004"/>
              <a:gd name="connsiteX64" fmla="*/ 125676 w 468413"/>
              <a:gd name="connsiteY64" fmla="*/ 0 h 607004"/>
              <a:gd name="connsiteX65" fmla="*/ 342737 w 468413"/>
              <a:gd name="connsiteY65" fmla="*/ 0 h 607004"/>
              <a:gd name="connsiteX66" fmla="*/ 367608 w 468413"/>
              <a:gd name="connsiteY66" fmla="*/ 24927 h 607004"/>
              <a:gd name="connsiteX67" fmla="*/ 367608 w 468413"/>
              <a:gd name="connsiteY67" fmla="*/ 30947 h 607004"/>
              <a:gd name="connsiteX68" fmla="*/ 468413 w 468413"/>
              <a:gd name="connsiteY68" fmla="*/ 30947 h 607004"/>
              <a:gd name="connsiteX69" fmla="*/ 468413 w 468413"/>
              <a:gd name="connsiteY69" fmla="*/ 607004 h 607004"/>
              <a:gd name="connsiteX70" fmla="*/ 0 w 468413"/>
              <a:gd name="connsiteY70" fmla="*/ 607004 h 607004"/>
              <a:gd name="connsiteX71" fmla="*/ 0 w 468413"/>
              <a:gd name="connsiteY71" fmla="*/ 30947 h 607004"/>
              <a:gd name="connsiteX72" fmla="*/ 100710 w 468413"/>
              <a:gd name="connsiteY72" fmla="*/ 30947 h 607004"/>
              <a:gd name="connsiteX73" fmla="*/ 100710 w 468413"/>
              <a:gd name="connsiteY73" fmla="*/ 24927 h 607004"/>
              <a:gd name="connsiteX74" fmla="*/ 125676 w 468413"/>
              <a:gd name="connsiteY74" fmla="*/ 0 h 6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68413" h="607004">
                <a:moveTo>
                  <a:pt x="187633" y="448867"/>
                </a:moveTo>
                <a:lnTo>
                  <a:pt x="358190" y="448867"/>
                </a:lnTo>
                <a:lnTo>
                  <a:pt x="358190" y="467708"/>
                </a:lnTo>
                <a:lnTo>
                  <a:pt x="187633" y="467708"/>
                </a:lnTo>
                <a:close/>
                <a:moveTo>
                  <a:pt x="110153" y="448867"/>
                </a:moveTo>
                <a:lnTo>
                  <a:pt x="156656" y="448867"/>
                </a:lnTo>
                <a:lnTo>
                  <a:pt x="156656" y="467708"/>
                </a:lnTo>
                <a:lnTo>
                  <a:pt x="110153" y="467708"/>
                </a:lnTo>
                <a:close/>
                <a:moveTo>
                  <a:pt x="187633" y="356003"/>
                </a:moveTo>
                <a:lnTo>
                  <a:pt x="358190" y="356003"/>
                </a:lnTo>
                <a:lnTo>
                  <a:pt x="358190" y="374844"/>
                </a:lnTo>
                <a:lnTo>
                  <a:pt x="187633" y="374844"/>
                </a:lnTo>
                <a:close/>
                <a:moveTo>
                  <a:pt x="110153" y="356003"/>
                </a:moveTo>
                <a:lnTo>
                  <a:pt x="156656" y="356003"/>
                </a:lnTo>
                <a:lnTo>
                  <a:pt x="156656" y="374844"/>
                </a:lnTo>
                <a:lnTo>
                  <a:pt x="110153" y="374844"/>
                </a:lnTo>
                <a:close/>
                <a:moveTo>
                  <a:pt x="187633" y="263209"/>
                </a:moveTo>
                <a:lnTo>
                  <a:pt x="358190" y="263209"/>
                </a:lnTo>
                <a:lnTo>
                  <a:pt x="358190" y="281979"/>
                </a:lnTo>
                <a:lnTo>
                  <a:pt x="187633" y="281979"/>
                </a:lnTo>
                <a:close/>
                <a:moveTo>
                  <a:pt x="110153" y="263209"/>
                </a:moveTo>
                <a:lnTo>
                  <a:pt x="156656" y="263209"/>
                </a:lnTo>
                <a:lnTo>
                  <a:pt x="156656" y="281979"/>
                </a:lnTo>
                <a:lnTo>
                  <a:pt x="110153" y="281979"/>
                </a:lnTo>
                <a:close/>
                <a:moveTo>
                  <a:pt x="187633" y="170274"/>
                </a:moveTo>
                <a:lnTo>
                  <a:pt x="358190" y="170274"/>
                </a:lnTo>
                <a:lnTo>
                  <a:pt x="358190" y="189044"/>
                </a:lnTo>
                <a:lnTo>
                  <a:pt x="187633" y="189044"/>
                </a:lnTo>
                <a:close/>
                <a:moveTo>
                  <a:pt x="110153" y="170274"/>
                </a:moveTo>
                <a:lnTo>
                  <a:pt x="156656" y="170274"/>
                </a:lnTo>
                <a:lnTo>
                  <a:pt x="156656" y="189044"/>
                </a:lnTo>
                <a:lnTo>
                  <a:pt x="110153" y="189044"/>
                </a:lnTo>
                <a:close/>
                <a:moveTo>
                  <a:pt x="73013" y="96229"/>
                </a:moveTo>
                <a:lnTo>
                  <a:pt x="73013" y="534009"/>
                </a:lnTo>
                <a:lnTo>
                  <a:pt x="395306" y="534009"/>
                </a:lnTo>
                <a:lnTo>
                  <a:pt x="395306" y="96229"/>
                </a:lnTo>
                <a:lnTo>
                  <a:pt x="365724" y="96229"/>
                </a:lnTo>
                <a:cubicBezTo>
                  <a:pt x="362050" y="105259"/>
                  <a:pt x="353100" y="111655"/>
                  <a:pt x="342737" y="111655"/>
                </a:cubicBezTo>
                <a:lnTo>
                  <a:pt x="125676" y="111655"/>
                </a:lnTo>
                <a:cubicBezTo>
                  <a:pt x="115219" y="111655"/>
                  <a:pt x="106269" y="105259"/>
                  <a:pt x="102595" y="96229"/>
                </a:cubicBezTo>
                <a:close/>
                <a:moveTo>
                  <a:pt x="18842" y="49760"/>
                </a:moveTo>
                <a:lnTo>
                  <a:pt x="18842" y="588191"/>
                </a:lnTo>
                <a:lnTo>
                  <a:pt x="449571" y="588191"/>
                </a:lnTo>
                <a:lnTo>
                  <a:pt x="449571" y="49760"/>
                </a:lnTo>
                <a:lnTo>
                  <a:pt x="367608" y="49760"/>
                </a:lnTo>
                <a:lnTo>
                  <a:pt x="367608" y="77416"/>
                </a:lnTo>
                <a:lnTo>
                  <a:pt x="414148" y="77416"/>
                </a:lnTo>
                <a:lnTo>
                  <a:pt x="414148" y="552823"/>
                </a:lnTo>
                <a:lnTo>
                  <a:pt x="54171" y="552823"/>
                </a:lnTo>
                <a:lnTo>
                  <a:pt x="54171" y="77416"/>
                </a:lnTo>
                <a:lnTo>
                  <a:pt x="100710" y="77416"/>
                </a:lnTo>
                <a:lnTo>
                  <a:pt x="100710" y="49760"/>
                </a:lnTo>
                <a:close/>
                <a:moveTo>
                  <a:pt x="164417" y="46432"/>
                </a:moveTo>
                <a:lnTo>
                  <a:pt x="303925" y="46432"/>
                </a:lnTo>
                <a:lnTo>
                  <a:pt x="303925" y="65273"/>
                </a:lnTo>
                <a:lnTo>
                  <a:pt x="164417" y="65273"/>
                </a:lnTo>
                <a:close/>
                <a:moveTo>
                  <a:pt x="125676" y="18813"/>
                </a:moveTo>
                <a:cubicBezTo>
                  <a:pt x="122379" y="18813"/>
                  <a:pt x="119552" y="21635"/>
                  <a:pt x="119552" y="24927"/>
                </a:cubicBezTo>
                <a:lnTo>
                  <a:pt x="119552" y="86822"/>
                </a:lnTo>
                <a:cubicBezTo>
                  <a:pt x="119552" y="90114"/>
                  <a:pt x="122379" y="92842"/>
                  <a:pt x="125676" y="92842"/>
                </a:cubicBezTo>
                <a:lnTo>
                  <a:pt x="342737" y="92842"/>
                </a:lnTo>
                <a:cubicBezTo>
                  <a:pt x="346034" y="92842"/>
                  <a:pt x="348766" y="90114"/>
                  <a:pt x="348766" y="86822"/>
                </a:cubicBezTo>
                <a:lnTo>
                  <a:pt x="348766" y="24927"/>
                </a:lnTo>
                <a:cubicBezTo>
                  <a:pt x="348766" y="21635"/>
                  <a:pt x="346034" y="18813"/>
                  <a:pt x="342737" y="18813"/>
                </a:cubicBezTo>
                <a:close/>
                <a:moveTo>
                  <a:pt x="125676" y="0"/>
                </a:moveTo>
                <a:lnTo>
                  <a:pt x="342737" y="0"/>
                </a:lnTo>
                <a:cubicBezTo>
                  <a:pt x="356397" y="0"/>
                  <a:pt x="367608" y="11194"/>
                  <a:pt x="367608" y="24927"/>
                </a:cubicBezTo>
                <a:lnTo>
                  <a:pt x="367608" y="30947"/>
                </a:lnTo>
                <a:lnTo>
                  <a:pt x="468413" y="30947"/>
                </a:lnTo>
                <a:lnTo>
                  <a:pt x="468413" y="607004"/>
                </a:lnTo>
                <a:lnTo>
                  <a:pt x="0" y="607004"/>
                </a:lnTo>
                <a:lnTo>
                  <a:pt x="0" y="30947"/>
                </a:lnTo>
                <a:lnTo>
                  <a:pt x="100710" y="30947"/>
                </a:lnTo>
                <a:lnTo>
                  <a:pt x="100710" y="24927"/>
                </a:lnTo>
                <a:cubicBezTo>
                  <a:pt x="100710" y="11194"/>
                  <a:pt x="111921" y="0"/>
                  <a:pt x="125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稻壳儿搜索【幻雨工作室】_4"/>
          <p:cNvSpPr/>
          <p:nvPr>
            <p:custDataLst>
              <p:tags r:id="rId1"/>
            </p:custDataLst>
          </p:nvPr>
        </p:nvSpPr>
        <p:spPr bwMode="auto">
          <a:xfrm>
            <a:off x="3725457" y="3080778"/>
            <a:ext cx="1454506" cy="1467618"/>
          </a:xfrm>
          <a:custGeom>
            <a:avLst/>
            <a:gdLst>
              <a:gd name="T0" fmla="*/ 295 w 397"/>
              <a:gd name="T1" fmla="*/ 37 h 402"/>
              <a:gd name="T2" fmla="*/ 375 w 397"/>
              <a:gd name="T3" fmla="*/ 350 h 402"/>
              <a:gd name="T4" fmla="*/ 397 w 397"/>
              <a:gd name="T5" fmla="*/ 402 h 402"/>
              <a:gd name="T6" fmla="*/ 290 w 397"/>
              <a:gd name="T7" fmla="*/ 3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7" h="402">
                <a:moveTo>
                  <a:pt x="295" y="37"/>
                </a:moveTo>
                <a:cubicBezTo>
                  <a:pt x="295" y="37"/>
                  <a:pt x="68" y="0"/>
                  <a:pt x="375" y="350"/>
                </a:cubicBezTo>
                <a:cubicBezTo>
                  <a:pt x="397" y="402"/>
                  <a:pt x="397" y="402"/>
                  <a:pt x="397" y="402"/>
                </a:cubicBezTo>
                <a:cubicBezTo>
                  <a:pt x="397" y="402"/>
                  <a:pt x="0" y="26"/>
                  <a:pt x="290" y="3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思源黑体 CN Normal" panose="020B0400000000000000" pitchFamily="34" charset="-122"/>
            </a:endParaRPr>
          </a:p>
        </p:txBody>
      </p:sp>
      <p:sp>
        <p:nvSpPr>
          <p:cNvPr id="6" name="PA-稻壳儿搜索【幻雨工作室】_5"/>
          <p:cNvSpPr/>
          <p:nvPr>
            <p:custDataLst>
              <p:tags r:id="rId2"/>
            </p:custDataLst>
          </p:nvPr>
        </p:nvSpPr>
        <p:spPr bwMode="auto">
          <a:xfrm flipH="1">
            <a:off x="7012037" y="3362698"/>
            <a:ext cx="1454506" cy="1467618"/>
          </a:xfrm>
          <a:custGeom>
            <a:avLst/>
            <a:gdLst>
              <a:gd name="T0" fmla="*/ 295 w 397"/>
              <a:gd name="T1" fmla="*/ 37 h 402"/>
              <a:gd name="T2" fmla="*/ 375 w 397"/>
              <a:gd name="T3" fmla="*/ 350 h 402"/>
              <a:gd name="T4" fmla="*/ 397 w 397"/>
              <a:gd name="T5" fmla="*/ 402 h 402"/>
              <a:gd name="T6" fmla="*/ 290 w 397"/>
              <a:gd name="T7" fmla="*/ 3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7" h="402">
                <a:moveTo>
                  <a:pt x="295" y="37"/>
                </a:moveTo>
                <a:cubicBezTo>
                  <a:pt x="295" y="37"/>
                  <a:pt x="68" y="0"/>
                  <a:pt x="375" y="350"/>
                </a:cubicBezTo>
                <a:cubicBezTo>
                  <a:pt x="397" y="402"/>
                  <a:pt x="397" y="402"/>
                  <a:pt x="397" y="402"/>
                </a:cubicBezTo>
                <a:cubicBezTo>
                  <a:pt x="397" y="402"/>
                  <a:pt x="0" y="26"/>
                  <a:pt x="290" y="3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思源黑体 CN Normal" panose="020B0400000000000000" pitchFamily="34" charset="-122"/>
            </a:endParaRPr>
          </a:p>
        </p:txBody>
      </p:sp>
      <p:sp>
        <p:nvSpPr>
          <p:cNvPr id="10" name="PA-稻壳儿搜索【幻雨工作室】_6"/>
          <p:cNvSpPr/>
          <p:nvPr>
            <p:custDataLst>
              <p:tags r:id="rId3"/>
            </p:custDataLst>
          </p:nvPr>
        </p:nvSpPr>
        <p:spPr bwMode="auto">
          <a:xfrm flipH="1">
            <a:off x="4722884" y="2601129"/>
            <a:ext cx="2739447" cy="2738537"/>
          </a:xfrm>
          <a:custGeom>
            <a:avLst/>
            <a:gdLst>
              <a:gd name="connsiteX0" fmla="*/ 1231004 w 2308226"/>
              <a:gd name="connsiteY0" fmla="*/ 19 h 2307580"/>
              <a:gd name="connsiteX1" fmla="*/ 1154113 w 2308226"/>
              <a:gd name="connsiteY1" fmla="*/ 546 h 2307580"/>
              <a:gd name="connsiteX2" fmla="*/ 0 w 2308226"/>
              <a:gd name="connsiteY2" fmla="*/ 80523 h 2307580"/>
              <a:gd name="connsiteX3" fmla="*/ 894901 w 2308226"/>
              <a:gd name="connsiteY3" fmla="*/ 2307580 h 2307580"/>
              <a:gd name="connsiteX4" fmla="*/ 1154113 w 2308226"/>
              <a:gd name="connsiteY4" fmla="*/ 2307580 h 2307580"/>
              <a:gd name="connsiteX5" fmla="*/ 1413326 w 2308226"/>
              <a:gd name="connsiteY5" fmla="*/ 2307580 h 2307580"/>
              <a:gd name="connsiteX6" fmla="*/ 2308226 w 2308226"/>
              <a:gd name="connsiteY6" fmla="*/ 80523 h 2307580"/>
              <a:gd name="connsiteX7" fmla="*/ 1231004 w 2308226"/>
              <a:gd name="connsiteY7" fmla="*/ 19 h 230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8226" h="2307580">
                <a:moveTo>
                  <a:pt x="1231004" y="19"/>
                </a:moveTo>
                <a:cubicBezTo>
                  <a:pt x="1182537" y="114"/>
                  <a:pt x="1154113" y="546"/>
                  <a:pt x="1154113" y="546"/>
                </a:cubicBezTo>
                <a:cubicBezTo>
                  <a:pt x="1154113" y="546"/>
                  <a:pt x="345617" y="-11758"/>
                  <a:pt x="0" y="80523"/>
                </a:cubicBezTo>
                <a:cubicBezTo>
                  <a:pt x="0" y="80523"/>
                  <a:pt x="141950" y="1883086"/>
                  <a:pt x="894901" y="2307580"/>
                </a:cubicBezTo>
                <a:cubicBezTo>
                  <a:pt x="1154113" y="2307580"/>
                  <a:pt x="1154113" y="2307580"/>
                  <a:pt x="1154113" y="2307580"/>
                </a:cubicBezTo>
                <a:cubicBezTo>
                  <a:pt x="1154113" y="2307580"/>
                  <a:pt x="1154113" y="2307580"/>
                  <a:pt x="1413326" y="2307580"/>
                </a:cubicBezTo>
                <a:cubicBezTo>
                  <a:pt x="2166276" y="1883086"/>
                  <a:pt x="2308226" y="80523"/>
                  <a:pt x="2308226" y="80523"/>
                </a:cubicBezTo>
                <a:cubicBezTo>
                  <a:pt x="2027413" y="5545"/>
                  <a:pt x="1441026" y="-391"/>
                  <a:pt x="1231004" y="19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思源黑体 CN Normal" panose="020B0400000000000000" pitchFamily="34" charset="-122"/>
            </a:endParaRPr>
          </a:p>
        </p:txBody>
      </p:sp>
      <p:sp>
        <p:nvSpPr>
          <p:cNvPr id="11" name="PA-稻壳儿搜索【幻雨工作室】_7"/>
          <p:cNvSpPr/>
          <p:nvPr>
            <p:custDataLst>
              <p:tags r:id="rId4"/>
            </p:custDataLst>
          </p:nvPr>
        </p:nvSpPr>
        <p:spPr bwMode="auto">
          <a:xfrm flipH="1">
            <a:off x="5785504" y="5603422"/>
            <a:ext cx="614210" cy="685768"/>
          </a:xfrm>
          <a:custGeom>
            <a:avLst/>
            <a:gdLst>
              <a:gd name="connsiteX0" fmla="*/ 406628 w 517526"/>
              <a:gd name="connsiteY0" fmla="*/ 0 h 577850"/>
              <a:gd name="connsiteX1" fmla="*/ 258763 w 517526"/>
              <a:gd name="connsiteY1" fmla="*/ 0 h 577850"/>
              <a:gd name="connsiteX2" fmla="*/ 110899 w 517526"/>
              <a:gd name="connsiteY2" fmla="*/ 0 h 577850"/>
              <a:gd name="connsiteX3" fmla="*/ 0 w 517526"/>
              <a:gd name="connsiteY3" fmla="*/ 577850 h 577850"/>
              <a:gd name="connsiteX4" fmla="*/ 258763 w 517526"/>
              <a:gd name="connsiteY4" fmla="*/ 577850 h 577850"/>
              <a:gd name="connsiteX5" fmla="*/ 517526 w 517526"/>
              <a:gd name="connsiteY5" fmla="*/ 577850 h 577850"/>
              <a:gd name="connsiteX6" fmla="*/ 406628 w 517526"/>
              <a:gd name="connsiteY6" fmla="*/ 0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7526" h="577850">
                <a:moveTo>
                  <a:pt x="406628" y="0"/>
                </a:moveTo>
                <a:cubicBezTo>
                  <a:pt x="258763" y="0"/>
                  <a:pt x="258763" y="0"/>
                  <a:pt x="258763" y="0"/>
                </a:cubicBezTo>
                <a:cubicBezTo>
                  <a:pt x="258763" y="0"/>
                  <a:pt x="258763" y="0"/>
                  <a:pt x="110899" y="0"/>
                </a:cubicBezTo>
                <a:cubicBezTo>
                  <a:pt x="135543" y="522524"/>
                  <a:pt x="0" y="577850"/>
                  <a:pt x="0" y="577850"/>
                </a:cubicBezTo>
                <a:lnTo>
                  <a:pt x="258763" y="577850"/>
                </a:lnTo>
                <a:lnTo>
                  <a:pt x="517526" y="577850"/>
                </a:lnTo>
                <a:cubicBezTo>
                  <a:pt x="517526" y="577850"/>
                  <a:pt x="381984" y="522524"/>
                  <a:pt x="40662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思源黑体 CN Normal" panose="020B0400000000000000" pitchFamily="34" charset="-122"/>
            </a:endParaRPr>
          </a:p>
        </p:txBody>
      </p:sp>
      <p:sp>
        <p:nvSpPr>
          <p:cNvPr id="15" name="PA-稻壳儿搜索【幻雨工作室】_8"/>
          <p:cNvSpPr/>
          <p:nvPr>
            <p:custDataLst>
              <p:tags r:id="rId5"/>
            </p:custDataLst>
          </p:nvPr>
        </p:nvSpPr>
        <p:spPr>
          <a:xfrm>
            <a:off x="5738402" y="5334014"/>
            <a:ext cx="708412" cy="254338"/>
          </a:xfrm>
          <a:prstGeom prst="roundRect">
            <a:avLst>
              <a:gd name="adj" fmla="val 1744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思源黑体 CN Normal" panose="020B0400000000000000" pitchFamily="34" charset="-122"/>
            </a:endParaRPr>
          </a:p>
        </p:txBody>
      </p:sp>
      <p:sp>
        <p:nvSpPr>
          <p:cNvPr id="16" name="PA-稻壳儿搜索【幻雨工作室】_9"/>
          <p:cNvSpPr/>
          <p:nvPr>
            <p:custDataLst>
              <p:tags r:id="rId6"/>
            </p:custDataLst>
          </p:nvPr>
        </p:nvSpPr>
        <p:spPr>
          <a:xfrm flipH="1">
            <a:off x="5770430" y="5588350"/>
            <a:ext cx="644355" cy="32555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思源黑体 CN Normal" panose="020B0400000000000000" pitchFamily="34" charset="-122"/>
            </a:endParaRPr>
          </a:p>
        </p:txBody>
      </p:sp>
      <p:grpSp>
        <p:nvGrpSpPr>
          <p:cNvPr id="17" name="PA-稻壳儿搜索【幻雨工作室】_10"/>
          <p:cNvGrpSpPr/>
          <p:nvPr>
            <p:custDataLst>
              <p:tags r:id="rId7"/>
            </p:custDataLst>
          </p:nvPr>
        </p:nvGrpSpPr>
        <p:grpSpPr>
          <a:xfrm rot="10800000">
            <a:off x="5533037" y="6289188"/>
            <a:ext cx="1119143" cy="286892"/>
            <a:chOff x="3306762" y="3657600"/>
            <a:chExt cx="596900" cy="241745"/>
          </a:xfrm>
          <a:solidFill>
            <a:schemeClr val="accent1"/>
          </a:solidFill>
        </p:grpSpPr>
        <p:sp>
          <p:nvSpPr>
            <p:cNvPr id="18" name="PA-Rectangle: Rounded Corners 31"/>
            <p:cNvSpPr/>
            <p:nvPr>
              <p:custDataLst>
                <p:tags r:id="rId16"/>
              </p:custDataLst>
            </p:nvPr>
          </p:nvSpPr>
          <p:spPr>
            <a:xfrm>
              <a:off x="3306762" y="3657600"/>
              <a:ext cx="596900" cy="214313"/>
            </a:xfrm>
            <a:prstGeom prst="roundRect">
              <a:avLst>
                <a:gd name="adj" fmla="val 174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思源黑体 CN Normal" panose="020B0400000000000000" pitchFamily="34" charset="-122"/>
              </a:endParaRPr>
            </a:p>
          </p:txBody>
        </p:sp>
        <p:sp>
          <p:nvSpPr>
            <p:cNvPr id="19" name="PA-梯形 32"/>
            <p:cNvSpPr/>
            <p:nvPr>
              <p:custDataLst>
                <p:tags r:id="rId17"/>
              </p:custDataLst>
            </p:nvPr>
          </p:nvSpPr>
          <p:spPr>
            <a:xfrm flipH="1">
              <a:off x="3333749" y="3871913"/>
              <a:ext cx="542926" cy="2743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思源黑体 CN Normal" panose="020B0400000000000000" pitchFamily="34" charset="-122"/>
              </a:endParaRPr>
            </a:p>
          </p:txBody>
        </p:sp>
      </p:grpSp>
      <p:sp>
        <p:nvSpPr>
          <p:cNvPr id="20" name="PA-稻壳儿搜索【幻雨工作室】_11"/>
          <p:cNvSpPr/>
          <p:nvPr>
            <p:custDataLst>
              <p:tags r:id="rId8"/>
            </p:custDataLst>
          </p:nvPr>
        </p:nvSpPr>
        <p:spPr>
          <a:xfrm>
            <a:off x="5309617" y="2988052"/>
            <a:ext cx="1572766" cy="1572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AMD</a:t>
            </a:r>
            <a:r>
              <a:rPr lang="zh-CN" altLang="en-US" sz="28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胜出</a:t>
            </a:r>
          </a:p>
        </p:txBody>
      </p:sp>
      <p:sp>
        <p:nvSpPr>
          <p:cNvPr id="21" name="PA-稻壳儿搜索【幻雨工作室】_12"/>
          <p:cNvSpPr/>
          <p:nvPr>
            <p:custDataLst>
              <p:tags r:id="rId9"/>
            </p:custDataLst>
          </p:nvPr>
        </p:nvSpPr>
        <p:spPr>
          <a:xfrm>
            <a:off x="1034726" y="1605609"/>
            <a:ext cx="3394791" cy="12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/>
              <a:t>不论是谁，价格总是最重要的考虑因素，而在价值方面，</a:t>
            </a:r>
            <a:r>
              <a:rPr lang="en-US" altLang="zh-CN" sz="1000" dirty="0"/>
              <a:t>AMD</a:t>
            </a:r>
            <a:r>
              <a:rPr lang="zh-CN" altLang="en-US" sz="1000" dirty="0"/>
              <a:t>很难被打败。</a:t>
            </a:r>
            <a:r>
              <a:rPr lang="en-US" altLang="zh-CN" sz="1000" dirty="0"/>
              <a:t>AMD</a:t>
            </a:r>
            <a:r>
              <a:rPr lang="zh-CN" altLang="en-US" sz="1000" dirty="0"/>
              <a:t>的产品有很多额外的优势，如集成散热、所有型号完全支持超频，更不用说各种各样的软件，如</a:t>
            </a:r>
            <a:r>
              <a:rPr lang="en-US" altLang="zh-CN" sz="1000" dirty="0"/>
              <a:t>Precision Boost Overdrive</a:t>
            </a:r>
            <a:r>
              <a:rPr lang="zh-CN" altLang="en-US" sz="1000" dirty="0"/>
              <a:t>的自动超频功能。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2" name="PA-稻壳儿搜索【幻雨工作室】_13"/>
          <p:cNvSpPr/>
          <p:nvPr>
            <p:custDataLst>
              <p:tags r:id="rId10"/>
            </p:custDataLst>
          </p:nvPr>
        </p:nvSpPr>
        <p:spPr>
          <a:xfrm>
            <a:off x="912452" y="3123122"/>
            <a:ext cx="3394791" cy="3126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/>
              <a:t>此外，在</a:t>
            </a:r>
            <a:r>
              <a:rPr lang="en-US" altLang="zh-CN" sz="1000" dirty="0"/>
              <a:t>AMD</a:t>
            </a:r>
            <a:r>
              <a:rPr lang="zh-CN" altLang="en-US" sz="1000" dirty="0"/>
              <a:t>和英特尔的</a:t>
            </a:r>
            <a:r>
              <a:rPr lang="en-US" altLang="zh-CN" sz="1000" dirty="0"/>
              <a:t>CPU</a:t>
            </a:r>
            <a:r>
              <a:rPr lang="zh-CN" altLang="en-US" sz="1000" dirty="0"/>
              <a:t>大战中，我们甚至还没有讨论过新品安本身。我们稍后就会看到，不论在哪个价位上，</a:t>
            </a:r>
            <a:r>
              <a:rPr lang="en-US" altLang="zh-CN" sz="1000" dirty="0"/>
              <a:t>AMD</a:t>
            </a:r>
            <a:r>
              <a:rPr lang="zh-CN" altLang="en-US" sz="1000" dirty="0"/>
              <a:t>的现代处理器都倾向于提供更多的核心数，或者更多的线程数，以及更快的</a:t>
            </a:r>
            <a:r>
              <a:rPr lang="en-US" altLang="zh-CN" sz="1000" dirty="0"/>
              <a:t>PCIe 4.0</a:t>
            </a:r>
            <a:r>
              <a:rPr lang="zh-CN" altLang="en-US" sz="1000" dirty="0"/>
              <a:t>。</a:t>
            </a:r>
            <a:br>
              <a:rPr lang="zh-CN" altLang="en-US" sz="1000" dirty="0"/>
            </a:br>
            <a:r>
              <a:rPr lang="zh-CN" altLang="en-US" sz="1000" dirty="0"/>
              <a:t>尽管英特尔在高端桌面型号上的价格有一些松动，但英特尔芯片的价格不菲。英特尔的不支持超频的型号自带散热器（你需要多花钱才能支持超频），但这些型号的质量只能说是凑合。我们见过，英特尔自带的散热器在出厂设置下并不能提供最佳性能。显然这跟</a:t>
            </a:r>
            <a:r>
              <a:rPr lang="en-US" altLang="zh-CN" sz="1000" dirty="0"/>
              <a:t>AMD</a:t>
            </a:r>
            <a:r>
              <a:rPr lang="zh-CN" altLang="en-US" sz="1000" dirty="0"/>
              <a:t>无法相提并论，</a:t>
            </a:r>
            <a:r>
              <a:rPr lang="en-US" altLang="zh-CN" sz="1000" dirty="0"/>
              <a:t>AMD</a:t>
            </a:r>
            <a:r>
              <a:rPr lang="zh-CN" altLang="en-US" sz="1000" dirty="0"/>
              <a:t>的某些型号甚至支持</a:t>
            </a:r>
            <a:r>
              <a:rPr lang="en-US" altLang="zh-CN" sz="1000" dirty="0"/>
              <a:t>RGB</a:t>
            </a:r>
            <a:r>
              <a:rPr lang="zh-CN" altLang="en-US" sz="1000" dirty="0"/>
              <a:t>散热器。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3" name="PA-稻壳儿搜索【幻雨工作室】_14"/>
          <p:cNvSpPr/>
          <p:nvPr>
            <p:custDataLst>
              <p:tags r:id="rId11"/>
            </p:custDataLst>
          </p:nvPr>
        </p:nvSpPr>
        <p:spPr>
          <a:xfrm>
            <a:off x="7762485" y="1498555"/>
            <a:ext cx="3394791" cy="1277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/>
              <a:t>而</a:t>
            </a:r>
            <a:r>
              <a:rPr lang="en-US" altLang="zh-CN" sz="1000" dirty="0"/>
              <a:t>Socket AM4</a:t>
            </a:r>
            <a:r>
              <a:rPr lang="zh-CN" altLang="en-US" sz="1000" dirty="0"/>
              <a:t>主板非常广泛的向前向后兼容性也带来了极大的好处，你花在处理器和主板上的每一分钱都物有所值。</a:t>
            </a:r>
            <a:r>
              <a:rPr lang="en-US" altLang="zh-CN" sz="1000" dirty="0"/>
              <a:t>AMD</a:t>
            </a:r>
            <a:r>
              <a:rPr lang="zh-CN" altLang="en-US" sz="1000" dirty="0"/>
              <a:t>还允许除了</a:t>
            </a:r>
            <a:r>
              <a:rPr lang="en-US" altLang="zh-CN" sz="1000" dirty="0"/>
              <a:t>A</a:t>
            </a:r>
            <a:r>
              <a:rPr lang="zh-CN" altLang="en-US" sz="1000" dirty="0"/>
              <a:t>系列之外的所有主板进行超频，对于用户来说这也是利好消息。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4" name="PA-稻壳儿搜索【幻雨工作室】_15"/>
          <p:cNvSpPr/>
          <p:nvPr>
            <p:custDataLst>
              <p:tags r:id="rId12"/>
            </p:custDataLst>
          </p:nvPr>
        </p:nvSpPr>
        <p:spPr>
          <a:xfrm>
            <a:off x="8049064" y="3293020"/>
            <a:ext cx="3394791" cy="2510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/>
              <a:t>英特尔不仅能超频的</a:t>
            </a:r>
            <a:r>
              <a:rPr lang="en-US" altLang="zh-CN" sz="1000" dirty="0"/>
              <a:t>K</a:t>
            </a:r>
            <a:r>
              <a:rPr lang="zh-CN" altLang="en-US" sz="1000" dirty="0"/>
              <a:t>系列价格不菲，你还需要购买昂贵的</a:t>
            </a:r>
            <a:r>
              <a:rPr lang="en-US" altLang="zh-CN" sz="1000" dirty="0"/>
              <a:t>Z</a:t>
            </a:r>
            <a:r>
              <a:rPr lang="zh-CN" altLang="en-US" sz="1000" dirty="0"/>
              <a:t>系列主板才能释放</a:t>
            </a:r>
            <a:r>
              <a:rPr lang="en-US" altLang="zh-CN" sz="1000" dirty="0"/>
              <a:t>CPU</a:t>
            </a:r>
            <a:r>
              <a:rPr lang="zh-CN" altLang="en-US" sz="1000" dirty="0"/>
              <a:t>的全部性能，因为</a:t>
            </a:r>
            <a:r>
              <a:rPr lang="en-US" altLang="zh-CN" sz="1000" dirty="0"/>
              <a:t>B</a:t>
            </a:r>
            <a:r>
              <a:rPr lang="zh-CN" altLang="en-US" sz="1000" dirty="0"/>
              <a:t>系列或</a:t>
            </a:r>
            <a:r>
              <a:rPr lang="en-US" altLang="zh-CN" sz="1000" dirty="0"/>
              <a:t>H</a:t>
            </a:r>
            <a:r>
              <a:rPr lang="zh-CN" altLang="en-US" sz="1000" dirty="0"/>
              <a:t>系列主板不允许超频。英特尔还以经常更换</a:t>
            </a:r>
            <a:r>
              <a:rPr lang="en-US" altLang="zh-CN" sz="1000" dirty="0"/>
              <a:t>socket</a:t>
            </a:r>
            <a:r>
              <a:rPr lang="zh-CN" altLang="en-US" sz="1000" dirty="0"/>
              <a:t>接口著称，意味着在旧主板上使用新处理器，或者将旧的处理器装到新的主板上的可能性并不高。因此，选择英特尔就要认真考虑向前向后兼容的问题。而且你也不能使用</a:t>
            </a:r>
            <a:r>
              <a:rPr lang="en-US" altLang="zh-CN" sz="1000" dirty="0"/>
              <a:t>PCIe 4.0</a:t>
            </a:r>
            <a:r>
              <a:rPr lang="zh-CN" altLang="en-US" sz="1000" dirty="0"/>
              <a:t>，英特尔依然在使用</a:t>
            </a:r>
            <a:r>
              <a:rPr lang="en-US" altLang="zh-CN" sz="1000" dirty="0" err="1"/>
              <a:t>PICe</a:t>
            </a:r>
            <a:r>
              <a:rPr lang="en-US" altLang="zh-CN" sz="1000" dirty="0"/>
              <a:t> 3.0</a:t>
            </a:r>
            <a:r>
              <a:rPr lang="zh-CN" altLang="en-US" sz="1000" dirty="0"/>
              <a:t>总线，它的传输速率只有</a:t>
            </a:r>
            <a:r>
              <a:rPr lang="en-US" altLang="zh-CN" sz="1000" dirty="0"/>
              <a:t>AMD</a:t>
            </a:r>
            <a:r>
              <a:rPr lang="zh-CN" altLang="en-US" sz="1000" dirty="0"/>
              <a:t>的</a:t>
            </a:r>
            <a:r>
              <a:rPr lang="en-US" altLang="zh-CN" sz="1000" dirty="0"/>
              <a:t>PCIe 4.0</a:t>
            </a:r>
            <a:r>
              <a:rPr lang="zh-CN" altLang="en-US" sz="1000" dirty="0"/>
              <a:t>的一半。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5" name="PA-稻壳儿搜索【幻雨工作室】_1_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PA-稻壳儿搜索【幻雨工作室】_2_1"/>
          <p:cNvSpPr txBox="1"/>
          <p:nvPr>
            <p:custDataLst>
              <p:tags r:id="rId14"/>
            </p:custDataLst>
          </p:nvPr>
        </p:nvSpPr>
        <p:spPr>
          <a:xfrm>
            <a:off x="1868485" y="608573"/>
            <a:ext cx="7100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/>
              <a:t>AMD</a:t>
            </a:r>
            <a:r>
              <a:rPr lang="zh-CN" altLang="en-US" sz="3200" dirty="0"/>
              <a:t>和英特尔</a:t>
            </a:r>
            <a:r>
              <a:rPr lang="en-US" altLang="zh-CN" sz="3200" dirty="0"/>
              <a:t>CPU</a:t>
            </a:r>
            <a:r>
              <a:rPr lang="zh-CN" altLang="en-US" sz="3200" dirty="0"/>
              <a:t>的价格和价值比较</a:t>
            </a:r>
            <a:endParaRPr lang="en-US" altLang="zh-CN" sz="32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PA-矩形 5_1"/>
          <p:cNvSpPr/>
          <p:nvPr>
            <p:custDataLst>
              <p:tags r:id="rId15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稻壳儿搜索【幻雨工作室】_6"/>
          <p:cNvSpPr/>
          <p:nvPr>
            <p:custDataLst>
              <p:tags r:id="rId1"/>
            </p:custDataLst>
          </p:nvPr>
        </p:nvSpPr>
        <p:spPr>
          <a:xfrm>
            <a:off x="1125865" y="1834106"/>
            <a:ext cx="5862071" cy="4152900"/>
          </a:xfrm>
          <a:prstGeom prst="rect">
            <a:avLst/>
          </a:prstGeom>
          <a:noFill/>
          <a:ln w="76200" cap="sq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PA-稻壳儿搜索【幻雨工作室】_7"/>
          <p:cNvSpPr/>
          <p:nvPr>
            <p:custDataLst>
              <p:tags r:id="rId2"/>
            </p:custDataLst>
          </p:nvPr>
        </p:nvSpPr>
        <p:spPr>
          <a:xfrm>
            <a:off x="7478059" y="1834106"/>
            <a:ext cx="4318000" cy="4152900"/>
          </a:xfrm>
          <a:prstGeom prst="rect">
            <a:avLst/>
          </a:prstGeom>
          <a:noFill/>
          <a:ln w="76200" cap="sq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4" name="PA-稻壳儿搜索【幻雨工作室】_8"/>
          <p:cNvSpPr/>
          <p:nvPr>
            <p:custDataLst>
              <p:tags r:id="rId3"/>
            </p:custDataLst>
          </p:nvPr>
        </p:nvSpPr>
        <p:spPr>
          <a:xfrm>
            <a:off x="1189666" y="1915498"/>
            <a:ext cx="5734467" cy="3693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/>
              <a:t>在生产力和内容创作方面，</a:t>
            </a:r>
            <a:r>
              <a:rPr lang="en-US" altLang="zh-CN" sz="2400" dirty="0"/>
              <a:t>AMD</a:t>
            </a:r>
            <a:r>
              <a:rPr lang="zh-CN" altLang="en-US" sz="2400" dirty="0"/>
              <a:t>芯片完胜。 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1050" dirty="0"/>
              <a:t>         AMD</a:t>
            </a:r>
            <a:r>
              <a:rPr lang="zh-CN" altLang="en-US" sz="1050" dirty="0"/>
              <a:t>芯片搭载了额外的核心数、线程数和缓存，因此用每一块钱能买到的性能来衡量，也是</a:t>
            </a:r>
            <a:r>
              <a:rPr lang="en-US" altLang="zh-CN" sz="1050" dirty="0"/>
              <a:t>AMD</a:t>
            </a:r>
            <a:r>
              <a:rPr lang="zh-CN" altLang="en-US" sz="1050" dirty="0"/>
              <a:t>获胜。英特尔在集成更多的处理器核心的竞赛中落在了后面，现在</a:t>
            </a:r>
            <a:r>
              <a:rPr lang="en-US" altLang="zh-CN" sz="1050" dirty="0"/>
              <a:t>AMD</a:t>
            </a:r>
            <a:r>
              <a:rPr lang="zh-CN" altLang="en-US" sz="1050" dirty="0"/>
              <a:t>在高端桌面处理和主流桌面处理器方面的产品，英特尔都望尘莫及。想一想，</a:t>
            </a:r>
            <a:r>
              <a:rPr lang="en-US" altLang="zh-CN" sz="1050" dirty="0"/>
              <a:t>AMD</a:t>
            </a:r>
            <a:r>
              <a:rPr lang="zh-CN" altLang="en-US" sz="1050" dirty="0"/>
              <a:t>的主流桌面处理器</a:t>
            </a:r>
            <a:r>
              <a:rPr lang="en-US" altLang="zh-CN" sz="1050" dirty="0"/>
              <a:t>16</a:t>
            </a:r>
            <a:r>
              <a:rPr lang="zh-CN" altLang="en-US" sz="1050" dirty="0"/>
              <a:t>核锐龙 </a:t>
            </a:r>
            <a:r>
              <a:rPr lang="en-US" altLang="zh-CN" sz="1050" dirty="0"/>
              <a:t>9 3950X</a:t>
            </a:r>
            <a:r>
              <a:rPr lang="zh-CN" altLang="en-US" sz="1050" dirty="0"/>
              <a:t>提供的核心数量和线程数量是英特尔最强大的酷睿</a:t>
            </a:r>
            <a:r>
              <a:rPr lang="en-US" altLang="zh-CN" sz="1050" dirty="0"/>
              <a:t>i9-9900K</a:t>
            </a:r>
            <a:r>
              <a:rPr lang="zh-CN" altLang="en-US" sz="1050" dirty="0"/>
              <a:t>的两倍。同时，</a:t>
            </a:r>
            <a:r>
              <a:rPr lang="en-US" altLang="zh-CN" sz="1050" dirty="0"/>
              <a:t>AMD</a:t>
            </a:r>
            <a:r>
              <a:rPr lang="zh-CN" altLang="en-US" sz="1050" dirty="0"/>
              <a:t>的高端处理器锐龙</a:t>
            </a:r>
            <a:r>
              <a:rPr lang="en-US" altLang="zh-CN" sz="1050" dirty="0" err="1"/>
              <a:t>Threadripper</a:t>
            </a:r>
            <a:r>
              <a:rPr lang="en-US" altLang="zh-CN" sz="1050" dirty="0"/>
              <a:t> 3990X</a:t>
            </a:r>
            <a:r>
              <a:rPr lang="zh-CN" altLang="en-US" sz="1050" dirty="0"/>
              <a:t>的核心数更是达到了</a:t>
            </a:r>
            <a:r>
              <a:rPr lang="en-US" altLang="zh-CN" sz="1050" dirty="0"/>
              <a:t>64</a:t>
            </a:r>
            <a:r>
              <a:rPr lang="zh-CN" altLang="en-US" sz="1050" dirty="0"/>
              <a:t>核心和</a:t>
            </a:r>
            <a:r>
              <a:rPr lang="en-US" altLang="zh-CN" sz="1050" dirty="0"/>
              <a:t>128</a:t>
            </a:r>
            <a:r>
              <a:rPr lang="zh-CN" altLang="en-US" sz="1050" dirty="0"/>
              <a:t>线程，这是英特尔的高端型号</a:t>
            </a:r>
            <a:r>
              <a:rPr lang="en-US" altLang="zh-CN" sz="1050" dirty="0"/>
              <a:t>halo</a:t>
            </a:r>
            <a:r>
              <a:rPr lang="zh-CN" altLang="en-US" sz="1050" dirty="0"/>
              <a:t>的</a:t>
            </a:r>
            <a:r>
              <a:rPr lang="en-US" altLang="zh-CN" sz="1050" dirty="0"/>
              <a:t>3.5</a:t>
            </a:r>
            <a:r>
              <a:rPr lang="zh-CN" altLang="en-US" sz="1050" dirty="0"/>
              <a:t>倍。不论是主流桌面处理器还是高端处理器，</a:t>
            </a:r>
            <a:r>
              <a:rPr lang="en-US" altLang="zh-CN" sz="1050" dirty="0"/>
              <a:t>AMD</a:t>
            </a:r>
            <a:r>
              <a:rPr lang="zh-CN" altLang="en-US" sz="1050" dirty="0"/>
              <a:t>的芯片都要比英特尔的性能高很多，所以比相应的英特尔的旗舰产品更贵。但是，你不需要花太多钱就能享受到</a:t>
            </a:r>
            <a:r>
              <a:rPr lang="en-US" altLang="zh-CN" sz="1050" dirty="0"/>
              <a:t>AMD</a:t>
            </a:r>
            <a:r>
              <a:rPr lang="zh-CN" altLang="en-US" sz="1050" dirty="0"/>
              <a:t>芯片的好处。几乎在每个价格区间，</a:t>
            </a:r>
            <a:r>
              <a:rPr lang="en-US" altLang="zh-CN" sz="1050" dirty="0"/>
              <a:t>AMD</a:t>
            </a:r>
            <a:r>
              <a:rPr lang="zh-CN" altLang="en-US" sz="1050" dirty="0"/>
              <a:t>都以更少的价格提供更高的核心数量和线程数量。这些额外的核心数量让</a:t>
            </a:r>
            <a:r>
              <a:rPr lang="en-US" altLang="zh-CN" sz="1050" dirty="0"/>
              <a:t>AMD</a:t>
            </a:r>
            <a:r>
              <a:rPr lang="zh-CN" altLang="en-US" sz="1050" dirty="0"/>
              <a:t>在几乎所有多线程的评测中获得胜利，如图像渲染、视频处理等。</a:t>
            </a:r>
            <a:endParaRPr lang="id-ID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45" name="PA-稻壳儿搜索【幻雨工作室】_9"/>
          <p:cNvSpPr/>
          <p:nvPr>
            <p:custDataLst>
              <p:tags r:id="rId4"/>
            </p:custDataLst>
          </p:nvPr>
        </p:nvSpPr>
        <p:spPr>
          <a:xfrm>
            <a:off x="7982180" y="2639690"/>
            <a:ext cx="3596627" cy="2074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/>
              <a:t>结果：</a:t>
            </a:r>
            <a:r>
              <a:rPr lang="en-US" altLang="zh-CN" sz="2400" dirty="0"/>
              <a:t>AMD</a:t>
            </a:r>
            <a:r>
              <a:rPr lang="zh-CN" altLang="en-US" sz="2400" dirty="0"/>
              <a:t>胜出。 </a:t>
            </a:r>
            <a:endParaRPr lang="en-US" altLang="zh-CN" sz="2400" dirty="0"/>
          </a:p>
          <a:p>
            <a:pPr algn="ctr">
              <a:lnSpc>
                <a:spcPct val="200000"/>
              </a:lnSpc>
            </a:pPr>
            <a:r>
              <a:rPr lang="zh-CN" altLang="en-US" sz="1050" dirty="0"/>
              <a:t>对于追求性能的内容创作和生产力应用，</a:t>
            </a:r>
            <a:r>
              <a:rPr lang="en-US" altLang="zh-CN" sz="1050" dirty="0"/>
              <a:t>AMD</a:t>
            </a:r>
            <a:r>
              <a:rPr lang="zh-CN" altLang="en-US" sz="1050" dirty="0"/>
              <a:t>和英特尔的战役几乎是一边倒。目前，</a:t>
            </a:r>
            <a:r>
              <a:rPr lang="en-US" altLang="zh-CN" sz="1050" dirty="0"/>
              <a:t>AMD</a:t>
            </a:r>
            <a:r>
              <a:rPr lang="zh-CN" altLang="en-US" sz="1050" dirty="0"/>
              <a:t>的</a:t>
            </a:r>
            <a:r>
              <a:rPr lang="en-US" altLang="zh-CN" sz="1050" dirty="0"/>
              <a:t>6</a:t>
            </a:r>
            <a:r>
              <a:rPr lang="zh-CN" altLang="en-US" sz="1050" dirty="0"/>
              <a:t>核及更多核心的产品不会自带集成显卡，也就是说如果你不想买独立显卡，那就只能选择英特尔。但几乎所有专业人员都会选择独立显卡。</a:t>
            </a:r>
            <a:endParaRPr lang="id-ID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5" name="PA-稻壳儿搜索【幻雨工作室】_1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PA-稻壳儿搜索【幻雨工作室】_2_1"/>
          <p:cNvSpPr txBox="1"/>
          <p:nvPr>
            <p:custDataLst>
              <p:tags r:id="rId6"/>
            </p:custDataLst>
          </p:nvPr>
        </p:nvSpPr>
        <p:spPr>
          <a:xfrm>
            <a:off x="1680227" y="460874"/>
            <a:ext cx="7956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/>
              <a:t>AMD</a:t>
            </a:r>
            <a:r>
              <a:rPr lang="zh-CN" altLang="en-US" sz="3200" dirty="0"/>
              <a:t>和</a:t>
            </a:r>
            <a:r>
              <a:rPr lang="en-US" altLang="zh-CN" sz="3200" dirty="0"/>
              <a:t>Intel</a:t>
            </a:r>
            <a:r>
              <a:rPr lang="zh-CN" altLang="en-US" sz="3200" dirty="0"/>
              <a:t>在生产力和内容创作方面的性能</a:t>
            </a:r>
            <a:br>
              <a:rPr lang="zh-CN" altLang="en-US" sz="3200" dirty="0"/>
            </a:br>
            <a:r>
              <a:rPr lang="zh-CN" altLang="en-US" sz="3200" dirty="0"/>
              <a:t>在游戏之外的性能之战更加清晰。</a:t>
            </a:r>
            <a:endParaRPr lang="en-US" altLang="zh-CN" sz="32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PA-矩形 5_1"/>
          <p:cNvSpPr/>
          <p:nvPr>
            <p:custDataLst>
              <p:tags r:id="rId7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-稻壳儿搜索【幻雨工作室】_6"/>
          <p:cNvSpPr/>
          <p:nvPr>
            <p:custDataLst>
              <p:tags r:id="rId1"/>
            </p:custDataLst>
          </p:nvPr>
        </p:nvSpPr>
        <p:spPr bwMode="auto">
          <a:xfrm>
            <a:off x="801436" y="2113691"/>
            <a:ext cx="1377950" cy="13795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PA-稻壳儿搜索【幻雨工作室】_7"/>
          <p:cNvSpPr/>
          <p:nvPr>
            <p:custDataLst>
              <p:tags r:id="rId2"/>
            </p:custDataLst>
          </p:nvPr>
        </p:nvSpPr>
        <p:spPr bwMode="auto">
          <a:xfrm>
            <a:off x="809373" y="4568074"/>
            <a:ext cx="1374775" cy="13763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ea typeface="思源黑体 CN Medium" panose="020B0600000000000000" pitchFamily="34" charset="-122"/>
              <a:cs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PA-稻壳儿搜索【幻雨工作室】_8"/>
          <p:cNvSpPr/>
          <p:nvPr>
            <p:custDataLst>
              <p:tags r:id="rId3"/>
            </p:custDataLst>
          </p:nvPr>
        </p:nvSpPr>
        <p:spPr bwMode="auto">
          <a:xfrm>
            <a:off x="1241173" y="2556603"/>
            <a:ext cx="498475" cy="477838"/>
          </a:xfrm>
          <a:custGeom>
            <a:avLst/>
            <a:gdLst>
              <a:gd name="T0" fmla="*/ 596540246 w 308"/>
              <a:gd name="T1" fmla="*/ 568312428 h 296"/>
              <a:gd name="T2" fmla="*/ 586075508 w 308"/>
              <a:gd name="T3" fmla="*/ 560491059 h 296"/>
              <a:gd name="T4" fmla="*/ 596540246 w 308"/>
              <a:gd name="T5" fmla="*/ 552671305 h 296"/>
              <a:gd name="T6" fmla="*/ 601772615 w 308"/>
              <a:gd name="T7" fmla="*/ 552671305 h 296"/>
              <a:gd name="T8" fmla="*/ 727360802 w 308"/>
              <a:gd name="T9" fmla="*/ 544849937 h 296"/>
              <a:gd name="T10" fmla="*/ 753524265 w 308"/>
              <a:gd name="T11" fmla="*/ 458821339 h 296"/>
              <a:gd name="T12" fmla="*/ 743059527 w 308"/>
              <a:gd name="T13" fmla="*/ 458821339 h 296"/>
              <a:gd name="T14" fmla="*/ 740442533 w 308"/>
              <a:gd name="T15" fmla="*/ 458821339 h 296"/>
              <a:gd name="T16" fmla="*/ 740442533 w 308"/>
              <a:gd name="T17" fmla="*/ 458821339 h 296"/>
              <a:gd name="T18" fmla="*/ 599157239 w 308"/>
              <a:gd name="T19" fmla="*/ 453607093 h 296"/>
              <a:gd name="T20" fmla="*/ 591307877 w 308"/>
              <a:gd name="T21" fmla="*/ 453607093 h 296"/>
              <a:gd name="T22" fmla="*/ 580841520 w 308"/>
              <a:gd name="T23" fmla="*/ 445785725 h 296"/>
              <a:gd name="T24" fmla="*/ 591307877 w 308"/>
              <a:gd name="T25" fmla="*/ 437965970 h 296"/>
              <a:gd name="T26" fmla="*/ 596540246 w 308"/>
              <a:gd name="T27" fmla="*/ 437965970 h 296"/>
              <a:gd name="T28" fmla="*/ 743059527 w 308"/>
              <a:gd name="T29" fmla="*/ 427537479 h 296"/>
              <a:gd name="T30" fmla="*/ 763990622 w 308"/>
              <a:gd name="T31" fmla="*/ 427537479 h 296"/>
              <a:gd name="T32" fmla="*/ 763990622 w 308"/>
              <a:gd name="T33" fmla="*/ 427537479 h 296"/>
              <a:gd name="T34" fmla="*/ 774455360 w 308"/>
              <a:gd name="T35" fmla="*/ 346723127 h 296"/>
              <a:gd name="T36" fmla="*/ 559910425 w 308"/>
              <a:gd name="T37" fmla="*/ 323260636 h 296"/>
              <a:gd name="T38" fmla="*/ 557295050 w 308"/>
              <a:gd name="T39" fmla="*/ 323260636 h 296"/>
              <a:gd name="T40" fmla="*/ 554678056 w 308"/>
              <a:gd name="T41" fmla="*/ 323260636 h 296"/>
              <a:gd name="T42" fmla="*/ 567759788 w 308"/>
              <a:gd name="T43" fmla="*/ 323260636 h 296"/>
              <a:gd name="T44" fmla="*/ 538979331 w 308"/>
              <a:gd name="T45" fmla="*/ 323260636 h 296"/>
              <a:gd name="T46" fmla="*/ 431706863 w 308"/>
              <a:gd name="T47" fmla="*/ 320653513 h 296"/>
              <a:gd name="T48" fmla="*/ 431706863 w 308"/>
              <a:gd name="T49" fmla="*/ 320653513 h 296"/>
              <a:gd name="T50" fmla="*/ 418625131 w 308"/>
              <a:gd name="T51" fmla="*/ 315439267 h 296"/>
              <a:gd name="T52" fmla="*/ 431706863 w 308"/>
              <a:gd name="T53" fmla="*/ 312832144 h 296"/>
              <a:gd name="T54" fmla="*/ 431706863 w 308"/>
              <a:gd name="T55" fmla="*/ 312832144 h 296"/>
              <a:gd name="T56" fmla="*/ 468336684 w 308"/>
              <a:gd name="T57" fmla="*/ 310225021 h 296"/>
              <a:gd name="T58" fmla="*/ 502349510 w 308"/>
              <a:gd name="T59" fmla="*/ 151201826 h 296"/>
              <a:gd name="T60" fmla="*/ 465719690 w 308"/>
              <a:gd name="T61" fmla="*/ 0 h 296"/>
              <a:gd name="T62" fmla="*/ 264256487 w 308"/>
              <a:gd name="T63" fmla="*/ 328474881 h 296"/>
              <a:gd name="T64" fmla="*/ 151751651 w 308"/>
              <a:gd name="T65" fmla="*/ 380612496 h 296"/>
              <a:gd name="T66" fmla="*/ 138669919 w 308"/>
              <a:gd name="T67" fmla="*/ 716907132 h 296"/>
              <a:gd name="T68" fmla="*/ 259024118 w 308"/>
              <a:gd name="T69" fmla="*/ 716907132 h 296"/>
              <a:gd name="T70" fmla="*/ 607006602 w 308"/>
              <a:gd name="T71" fmla="*/ 745583869 h 296"/>
              <a:gd name="T72" fmla="*/ 667182893 w 308"/>
              <a:gd name="T73" fmla="*/ 667376640 h 296"/>
              <a:gd name="T74" fmla="*/ 593923252 w 308"/>
              <a:gd name="T75" fmla="*/ 664769517 h 296"/>
              <a:gd name="T76" fmla="*/ 588690883 w 308"/>
              <a:gd name="T77" fmla="*/ 664769517 h 296"/>
              <a:gd name="T78" fmla="*/ 578226145 w 308"/>
              <a:gd name="T79" fmla="*/ 656948148 h 296"/>
              <a:gd name="T80" fmla="*/ 588690883 w 308"/>
              <a:gd name="T81" fmla="*/ 649126780 h 296"/>
              <a:gd name="T82" fmla="*/ 593923252 w 308"/>
              <a:gd name="T83" fmla="*/ 649126780 h 296"/>
              <a:gd name="T84" fmla="*/ 685498612 w 308"/>
              <a:gd name="T85" fmla="*/ 643914148 h 296"/>
              <a:gd name="T86" fmla="*/ 703812713 w 308"/>
              <a:gd name="T87" fmla="*/ 573526674 h 296"/>
              <a:gd name="T88" fmla="*/ 601772615 w 308"/>
              <a:gd name="T89" fmla="*/ 568312428 h 296"/>
              <a:gd name="T90" fmla="*/ 596540246 w 308"/>
              <a:gd name="T91" fmla="*/ 568312428 h 29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PA-稻壳儿搜索【幻雨工作室】_9"/>
          <p:cNvSpPr/>
          <p:nvPr>
            <p:custDataLst>
              <p:tags r:id="rId4"/>
            </p:custDataLst>
          </p:nvPr>
        </p:nvSpPr>
        <p:spPr bwMode="auto">
          <a:xfrm>
            <a:off x="1249111" y="5017337"/>
            <a:ext cx="496887" cy="477837"/>
          </a:xfrm>
          <a:custGeom>
            <a:avLst/>
            <a:gdLst>
              <a:gd name="T0" fmla="*/ 208645755 w 308"/>
              <a:gd name="T1" fmla="*/ 203340630 h 296"/>
              <a:gd name="T2" fmla="*/ 219077156 w 308"/>
              <a:gd name="T3" fmla="*/ 211161982 h 296"/>
              <a:gd name="T4" fmla="*/ 208645755 w 308"/>
              <a:gd name="T5" fmla="*/ 218981720 h 296"/>
              <a:gd name="T6" fmla="*/ 203430055 w 308"/>
              <a:gd name="T7" fmla="*/ 218981720 h 296"/>
              <a:gd name="T8" fmla="*/ 78241957 w 308"/>
              <a:gd name="T9" fmla="*/ 226803072 h 296"/>
              <a:gd name="T10" fmla="*/ 52161842 w 308"/>
              <a:gd name="T11" fmla="*/ 312831489 h 296"/>
              <a:gd name="T12" fmla="*/ 62593243 w 308"/>
              <a:gd name="T13" fmla="*/ 312831489 h 296"/>
              <a:gd name="T14" fmla="*/ 62593243 w 308"/>
              <a:gd name="T15" fmla="*/ 312831489 h 296"/>
              <a:gd name="T16" fmla="*/ 62593243 w 308"/>
              <a:gd name="T17" fmla="*/ 312831489 h 296"/>
              <a:gd name="T18" fmla="*/ 206037098 w 308"/>
              <a:gd name="T19" fmla="*/ 318045724 h 296"/>
              <a:gd name="T20" fmla="*/ 211254412 w 308"/>
              <a:gd name="T21" fmla="*/ 318045724 h 296"/>
              <a:gd name="T22" fmla="*/ 224294469 w 308"/>
              <a:gd name="T23" fmla="*/ 325867077 h 296"/>
              <a:gd name="T24" fmla="*/ 213861455 w 308"/>
              <a:gd name="T25" fmla="*/ 333686814 h 296"/>
              <a:gd name="T26" fmla="*/ 206037098 w 308"/>
              <a:gd name="T27" fmla="*/ 333686814 h 296"/>
              <a:gd name="T28" fmla="*/ 62593243 w 308"/>
              <a:gd name="T29" fmla="*/ 344115284 h 296"/>
              <a:gd name="T30" fmla="*/ 39121785 w 308"/>
              <a:gd name="T31" fmla="*/ 344115284 h 296"/>
              <a:gd name="T32" fmla="*/ 39121785 w 308"/>
              <a:gd name="T33" fmla="*/ 344115284 h 296"/>
              <a:gd name="T34" fmla="*/ 31297428 w 308"/>
              <a:gd name="T35" fmla="*/ 424929467 h 296"/>
              <a:gd name="T36" fmla="*/ 245158883 w 308"/>
              <a:gd name="T37" fmla="*/ 448391909 h 296"/>
              <a:gd name="T38" fmla="*/ 247765927 w 308"/>
              <a:gd name="T39" fmla="*/ 448391909 h 296"/>
              <a:gd name="T40" fmla="*/ 247765927 w 308"/>
              <a:gd name="T41" fmla="*/ 448391909 h 296"/>
              <a:gd name="T42" fmla="*/ 237334526 w 308"/>
              <a:gd name="T43" fmla="*/ 448391909 h 296"/>
              <a:gd name="T44" fmla="*/ 266023298 w 308"/>
              <a:gd name="T45" fmla="*/ 448391909 h 296"/>
              <a:gd name="T46" fmla="*/ 370345368 w 308"/>
              <a:gd name="T47" fmla="*/ 450999027 h 296"/>
              <a:gd name="T48" fmla="*/ 372954025 w 308"/>
              <a:gd name="T49" fmla="*/ 450999027 h 296"/>
              <a:gd name="T50" fmla="*/ 385994082 w 308"/>
              <a:gd name="T51" fmla="*/ 456213261 h 296"/>
              <a:gd name="T52" fmla="*/ 372954025 w 308"/>
              <a:gd name="T53" fmla="*/ 458820379 h 296"/>
              <a:gd name="T54" fmla="*/ 370345368 w 308"/>
              <a:gd name="T55" fmla="*/ 458820379 h 296"/>
              <a:gd name="T56" fmla="*/ 336440897 w 308"/>
              <a:gd name="T57" fmla="*/ 461427496 h 296"/>
              <a:gd name="T58" fmla="*/ 299927769 w 308"/>
              <a:gd name="T59" fmla="*/ 620450358 h 296"/>
              <a:gd name="T60" fmla="*/ 336440897 w 308"/>
              <a:gd name="T61" fmla="*/ 771651868 h 296"/>
              <a:gd name="T62" fmla="*/ 539870952 w 308"/>
              <a:gd name="T63" fmla="*/ 440572171 h 296"/>
              <a:gd name="T64" fmla="*/ 652017380 w 308"/>
              <a:gd name="T65" fmla="*/ 391040169 h 296"/>
              <a:gd name="T66" fmla="*/ 665057437 w 308"/>
              <a:gd name="T67" fmla="*/ 54746237 h 296"/>
              <a:gd name="T68" fmla="*/ 545086652 w 308"/>
              <a:gd name="T69" fmla="*/ 54746237 h 296"/>
              <a:gd name="T70" fmla="*/ 198212741 w 308"/>
              <a:gd name="T71" fmla="*/ 26069560 h 296"/>
              <a:gd name="T72" fmla="*/ 138228156 w 308"/>
              <a:gd name="T73" fmla="*/ 104276625 h 296"/>
              <a:gd name="T74" fmla="*/ 208645755 w 308"/>
              <a:gd name="T75" fmla="*/ 106883742 h 296"/>
              <a:gd name="T76" fmla="*/ 216470112 w 308"/>
              <a:gd name="T77" fmla="*/ 106883742 h 296"/>
              <a:gd name="T78" fmla="*/ 226901513 w 308"/>
              <a:gd name="T79" fmla="*/ 114705095 h 296"/>
              <a:gd name="T80" fmla="*/ 216470112 w 308"/>
              <a:gd name="T81" fmla="*/ 122526447 h 296"/>
              <a:gd name="T82" fmla="*/ 211254412 w 308"/>
              <a:gd name="T83" fmla="*/ 122526447 h 296"/>
              <a:gd name="T84" fmla="*/ 119970785 w 308"/>
              <a:gd name="T85" fmla="*/ 127739067 h 296"/>
              <a:gd name="T86" fmla="*/ 101715027 w 308"/>
              <a:gd name="T87" fmla="*/ 198126395 h 296"/>
              <a:gd name="T88" fmla="*/ 200821398 w 308"/>
              <a:gd name="T89" fmla="*/ 203340630 h 296"/>
              <a:gd name="T90" fmla="*/ 208645755 w 308"/>
              <a:gd name="T91" fmla="*/ 203340630 h 29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308" h="296">
                <a:moveTo>
                  <a:pt x="80" y="78"/>
                </a:moveTo>
                <a:cubicBezTo>
                  <a:pt x="84" y="81"/>
                  <a:pt x="84" y="81"/>
                  <a:pt x="84" y="81"/>
                </a:cubicBezTo>
                <a:cubicBezTo>
                  <a:pt x="80" y="84"/>
                  <a:pt x="80" y="84"/>
                  <a:pt x="80" y="84"/>
                </a:cubicBezTo>
                <a:cubicBezTo>
                  <a:pt x="78" y="84"/>
                  <a:pt x="78" y="84"/>
                  <a:pt x="78" y="84"/>
                </a:cubicBezTo>
                <a:cubicBezTo>
                  <a:pt x="76" y="84"/>
                  <a:pt x="45" y="86"/>
                  <a:pt x="30" y="87"/>
                </a:cubicBezTo>
                <a:cubicBezTo>
                  <a:pt x="12" y="99"/>
                  <a:pt x="16" y="112"/>
                  <a:pt x="20" y="120"/>
                </a:cubicBezTo>
                <a:cubicBezTo>
                  <a:pt x="21" y="120"/>
                  <a:pt x="23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30" y="120"/>
                  <a:pt x="77" y="122"/>
                  <a:pt x="79" y="122"/>
                </a:cubicBezTo>
                <a:cubicBezTo>
                  <a:pt x="81" y="122"/>
                  <a:pt x="81" y="122"/>
                  <a:pt x="81" y="122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79" y="128"/>
                  <a:pt x="79" y="128"/>
                  <a:pt x="79" y="128"/>
                </a:cubicBezTo>
                <a:cubicBezTo>
                  <a:pt x="77" y="128"/>
                  <a:pt x="28" y="132"/>
                  <a:pt x="24" y="132"/>
                </a:cubicBezTo>
                <a:cubicBezTo>
                  <a:pt x="18" y="132"/>
                  <a:pt x="16" y="132"/>
                  <a:pt x="15" y="132"/>
                </a:cubicBezTo>
                <a:cubicBezTo>
                  <a:pt x="15" y="132"/>
                  <a:pt x="15" y="132"/>
                  <a:pt x="15" y="132"/>
                </a:cubicBezTo>
                <a:cubicBezTo>
                  <a:pt x="6" y="141"/>
                  <a:pt x="0" y="152"/>
                  <a:pt x="12" y="163"/>
                </a:cubicBezTo>
                <a:cubicBezTo>
                  <a:pt x="23" y="173"/>
                  <a:pt x="65" y="171"/>
                  <a:pt x="94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6" y="172"/>
                  <a:pt x="89" y="172"/>
                  <a:pt x="91" y="172"/>
                </a:cubicBezTo>
                <a:cubicBezTo>
                  <a:pt x="95" y="172"/>
                  <a:pt x="99" y="172"/>
                  <a:pt x="102" y="172"/>
                </a:cubicBezTo>
                <a:cubicBezTo>
                  <a:pt x="116" y="173"/>
                  <a:pt x="141" y="173"/>
                  <a:pt x="142" y="173"/>
                </a:cubicBezTo>
                <a:cubicBezTo>
                  <a:pt x="143" y="173"/>
                  <a:pt x="143" y="173"/>
                  <a:pt x="143" y="173"/>
                </a:cubicBezTo>
                <a:cubicBezTo>
                  <a:pt x="148" y="175"/>
                  <a:pt x="148" y="175"/>
                  <a:pt x="148" y="175"/>
                </a:cubicBezTo>
                <a:cubicBezTo>
                  <a:pt x="143" y="176"/>
                  <a:pt x="143" y="176"/>
                  <a:pt x="143" y="176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76"/>
                  <a:pt x="139" y="176"/>
                  <a:pt x="129" y="177"/>
                </a:cubicBezTo>
                <a:cubicBezTo>
                  <a:pt x="143" y="206"/>
                  <a:pt x="119" y="223"/>
                  <a:pt x="115" y="238"/>
                </a:cubicBezTo>
                <a:cubicBezTo>
                  <a:pt x="101" y="291"/>
                  <a:pt x="129" y="296"/>
                  <a:pt x="129" y="296"/>
                </a:cubicBezTo>
                <a:cubicBezTo>
                  <a:pt x="129" y="296"/>
                  <a:pt x="200" y="200"/>
                  <a:pt x="207" y="169"/>
                </a:cubicBezTo>
                <a:cubicBezTo>
                  <a:pt x="212" y="148"/>
                  <a:pt x="240" y="150"/>
                  <a:pt x="250" y="150"/>
                </a:cubicBezTo>
                <a:cubicBezTo>
                  <a:pt x="298" y="152"/>
                  <a:pt x="308" y="31"/>
                  <a:pt x="255" y="21"/>
                </a:cubicBezTo>
                <a:cubicBezTo>
                  <a:pt x="244" y="19"/>
                  <a:pt x="232" y="31"/>
                  <a:pt x="209" y="21"/>
                </a:cubicBezTo>
                <a:cubicBezTo>
                  <a:pt x="159" y="0"/>
                  <a:pt x="116" y="9"/>
                  <a:pt x="76" y="10"/>
                </a:cubicBezTo>
                <a:cubicBezTo>
                  <a:pt x="49" y="11"/>
                  <a:pt x="51" y="30"/>
                  <a:pt x="53" y="40"/>
                </a:cubicBezTo>
                <a:cubicBezTo>
                  <a:pt x="66" y="40"/>
                  <a:pt x="79" y="41"/>
                  <a:pt x="80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7" y="44"/>
                  <a:pt x="87" y="44"/>
                  <a:pt x="87" y="44"/>
                </a:cubicBezTo>
                <a:cubicBezTo>
                  <a:pt x="83" y="47"/>
                  <a:pt x="83" y="47"/>
                  <a:pt x="83" y="47"/>
                </a:cubicBezTo>
                <a:cubicBezTo>
                  <a:pt x="81" y="47"/>
                  <a:pt x="81" y="47"/>
                  <a:pt x="81" y="47"/>
                </a:cubicBezTo>
                <a:cubicBezTo>
                  <a:pt x="79" y="47"/>
                  <a:pt x="61" y="48"/>
                  <a:pt x="46" y="49"/>
                </a:cubicBezTo>
                <a:cubicBezTo>
                  <a:pt x="32" y="59"/>
                  <a:pt x="36" y="69"/>
                  <a:pt x="39" y="76"/>
                </a:cubicBezTo>
                <a:cubicBezTo>
                  <a:pt x="55" y="77"/>
                  <a:pt x="76" y="78"/>
                  <a:pt x="77" y="78"/>
                </a:cubicBezTo>
                <a:lnTo>
                  <a:pt x="80" y="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PA-稻壳儿搜索【幻雨工作室】_10"/>
          <p:cNvSpPr/>
          <p:nvPr>
            <p:custDataLst>
              <p:tags r:id="rId5"/>
            </p:custDataLst>
          </p:nvPr>
        </p:nvSpPr>
        <p:spPr>
          <a:xfrm>
            <a:off x="2450873" y="1371315"/>
            <a:ext cx="4521607" cy="295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dirty="0"/>
              <a:t>在超频方面的比较毫无悬念。英特尔提供最多的超频空间，意味着同样级别的处理器，英特尔的芯片能够获得更高的性能。</a:t>
            </a:r>
            <a:br>
              <a:rPr lang="zh-CN" altLang="en-US" sz="1050" dirty="0"/>
            </a:br>
            <a:r>
              <a:rPr lang="zh-CN" altLang="en-US" sz="1050" dirty="0"/>
              <a:t>但前面也说过，你必须花额外的钱，购买昂贵的</a:t>
            </a:r>
            <a:r>
              <a:rPr lang="en-US" altLang="zh-CN" sz="1050" dirty="0"/>
              <a:t>Z</a:t>
            </a:r>
            <a:r>
              <a:rPr lang="zh-CN" altLang="en-US" sz="1050" dirty="0"/>
              <a:t>系列主板才能超频，还需要购置一款合适的第三方散热器（最好是水冷），才能获得英特尔的最佳性能。但是，一旦配备好这一切，英特尔的芯片可以很容易地推至极限，能够在第九代</a:t>
            </a:r>
            <a:r>
              <a:rPr lang="en-US" altLang="zh-CN" sz="1050" dirty="0"/>
              <a:t>Coffee Lake Refresh</a:t>
            </a:r>
            <a:r>
              <a:rPr lang="zh-CN" altLang="en-US" sz="1050" dirty="0"/>
              <a:t>处理器的所有和欣赏获得超过</a:t>
            </a:r>
            <a:r>
              <a:rPr lang="en-US" altLang="zh-CN" sz="1050" dirty="0"/>
              <a:t>5GHz</a:t>
            </a:r>
            <a:r>
              <a:rPr lang="zh-CN" altLang="en-US" sz="1050" dirty="0"/>
              <a:t>的主频。</a:t>
            </a:r>
            <a:br>
              <a:rPr lang="zh-CN" altLang="en-US" sz="1050" dirty="0"/>
            </a:br>
            <a:r>
              <a:rPr lang="en-US" altLang="zh-CN" sz="1050" dirty="0"/>
              <a:t>AMD</a:t>
            </a:r>
            <a:r>
              <a:rPr lang="zh-CN" altLang="en-US" sz="1050" dirty="0"/>
              <a:t>的手工超频空间没有这么大。实际上，所有核心上最大只能超频大约几百</a:t>
            </a:r>
            <a:r>
              <a:rPr lang="en-US" altLang="zh-CN" sz="1050" dirty="0"/>
              <a:t>MHz</a:t>
            </a:r>
            <a:r>
              <a:rPr lang="zh-CN" altLang="en-US" sz="1050" dirty="0"/>
              <a:t>，甚至低于单核芯片。这就意味着，所有核心超频甚至可能导致不使用线程的程序性能下降，尽管下降得很少。</a:t>
            </a:r>
            <a:endParaRPr lang="id-ID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6" name="PA-稻壳儿搜索【幻雨工作室】_11"/>
          <p:cNvSpPr/>
          <p:nvPr>
            <p:custDataLst>
              <p:tags r:id="rId6"/>
            </p:custDataLst>
          </p:nvPr>
        </p:nvSpPr>
        <p:spPr>
          <a:xfrm>
            <a:off x="2450872" y="4453756"/>
            <a:ext cx="4521607" cy="166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dirty="0"/>
              <a:t>但是</a:t>
            </a:r>
            <a:r>
              <a:rPr lang="en-US" altLang="zh-CN" sz="1050" dirty="0"/>
              <a:t>AMD</a:t>
            </a:r>
            <a:r>
              <a:rPr lang="zh-CN" altLang="en-US" sz="1050" dirty="0"/>
              <a:t>提供了</a:t>
            </a:r>
            <a:r>
              <a:rPr lang="en-US" altLang="zh-CN" sz="1050" dirty="0"/>
              <a:t>Precision Boost Overdrive</a:t>
            </a:r>
            <a:r>
              <a:rPr lang="zh-CN" altLang="en-US" sz="1050" dirty="0"/>
              <a:t>功能，能够一键超频，从芯片的基础性能、主板的供电系统和</a:t>
            </a:r>
            <a:r>
              <a:rPr lang="en-US" altLang="zh-CN" sz="1050" dirty="0"/>
              <a:t>CPU</a:t>
            </a:r>
            <a:r>
              <a:rPr lang="zh-CN" altLang="en-US" sz="1050" dirty="0"/>
              <a:t>的冷却系统上压榨出一些额外的性能。</a:t>
            </a:r>
            <a:r>
              <a:rPr lang="en-US" altLang="zh-CN" sz="1050" dirty="0"/>
              <a:t>AMD</a:t>
            </a:r>
            <a:r>
              <a:rPr lang="zh-CN" altLang="en-US" sz="1050" dirty="0"/>
              <a:t>的做法能够达到最佳性能，而且不会遇到什么困难。不论哪种情况，你都无法达到像英特尔处理器那样高的主频（从未听说过不带液氮散热的</a:t>
            </a:r>
            <a:r>
              <a:rPr lang="en-US" altLang="zh-CN" sz="1050" dirty="0"/>
              <a:t>AMD</a:t>
            </a:r>
            <a:r>
              <a:rPr lang="zh-CN" altLang="en-US" sz="1050" dirty="0"/>
              <a:t>芯片能够达到</a:t>
            </a:r>
            <a:r>
              <a:rPr lang="en-US" altLang="zh-CN" sz="1050" dirty="0"/>
              <a:t>5.0GHz</a:t>
            </a:r>
            <a:r>
              <a:rPr lang="zh-CN" altLang="en-US" sz="1050" dirty="0"/>
              <a:t>），但这个性能提升是免费的。</a:t>
            </a:r>
            <a:endParaRPr lang="id-ID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7" name="PA-稻壳儿搜索【幻雨工作室】_1_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PA-稻壳儿搜索【幻雨工作室】_6"/>
          <p:cNvSpPr/>
          <p:nvPr>
            <p:custDataLst>
              <p:tags r:id="rId8"/>
            </p:custDataLst>
          </p:nvPr>
        </p:nvSpPr>
        <p:spPr>
          <a:xfrm>
            <a:off x="7243967" y="1962978"/>
            <a:ext cx="4318000" cy="4152900"/>
          </a:xfrm>
          <a:prstGeom prst="rect">
            <a:avLst/>
          </a:prstGeom>
          <a:noFill/>
          <a:ln w="76200" cap="sq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" name="PA-稻壳儿搜索【幻雨工作室】_8"/>
          <p:cNvSpPr/>
          <p:nvPr>
            <p:custDataLst>
              <p:tags r:id="rId9"/>
            </p:custDataLst>
          </p:nvPr>
        </p:nvSpPr>
        <p:spPr>
          <a:xfrm>
            <a:off x="7667406" y="2847360"/>
            <a:ext cx="3596627" cy="2074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/>
              <a:t>结果：英特尔胜出。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050" dirty="0"/>
              <a:t>在讨论</a:t>
            </a:r>
            <a:r>
              <a:rPr lang="en-US" altLang="zh-CN" sz="1050" dirty="0"/>
              <a:t>AMD</a:t>
            </a:r>
            <a:r>
              <a:rPr lang="zh-CN" altLang="en-US" sz="1050" dirty="0"/>
              <a:t>和英特尔的超频问题是，英特尔提供了更多的超频空间，能达到的主频也更高。只不过需要付出额外的代价。</a:t>
            </a:r>
            <a:r>
              <a:rPr lang="en-US" altLang="zh-CN" sz="1050" dirty="0"/>
              <a:t>AMD</a:t>
            </a:r>
            <a:r>
              <a:rPr lang="zh-CN" altLang="en-US" sz="1050" dirty="0"/>
              <a:t>的方式更适合入门级用户，不需要多少麻烦就能实现基本的超频，但性能也不会提升太多。</a:t>
            </a:r>
            <a:endParaRPr lang="id-ID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5" name="PA-矩形 5_1"/>
          <p:cNvSpPr/>
          <p:nvPr>
            <p:custDataLst>
              <p:tags r:id="rId10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PA-稻壳儿搜索【幻雨工作室】_2_1">
            <a:extLst>
              <a:ext uri="{FF2B5EF4-FFF2-40B4-BE49-F238E27FC236}">
                <a16:creationId xmlns:a16="http://schemas.microsoft.com/office/drawing/2014/main" id="{EEE7C9D4-40A3-A683-34D1-39A36F85362B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490410" y="522356"/>
            <a:ext cx="572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/>
              <a:t>AMD</a:t>
            </a:r>
            <a:r>
              <a:rPr lang="zh-CN" altLang="en-US" sz="3200" dirty="0"/>
              <a:t>和英特尔</a:t>
            </a:r>
            <a:r>
              <a:rPr lang="en-US" altLang="zh-CN" sz="3200" dirty="0"/>
              <a:t>CPU</a:t>
            </a:r>
            <a:r>
              <a:rPr lang="zh-CN" altLang="en-US" sz="3200" dirty="0"/>
              <a:t>的超频比较</a:t>
            </a:r>
            <a:endParaRPr lang="en-US" altLang="zh-CN" sz="32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4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​​">
  <a:themeElements>
    <a:clrScheme name="经典论文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3E50"/>
      </a:accent1>
      <a:accent2>
        <a:srgbClr val="333E50"/>
      </a:accent2>
      <a:accent3>
        <a:srgbClr val="333E50"/>
      </a:accent3>
      <a:accent4>
        <a:srgbClr val="333E50"/>
      </a:accent4>
      <a:accent5>
        <a:srgbClr val="333E50"/>
      </a:accent5>
      <a:accent6>
        <a:srgbClr val="333E50"/>
      </a:accent6>
      <a:hlink>
        <a:srgbClr val="0563C1"/>
      </a:hlink>
      <a:folHlink>
        <a:srgbClr val="954F72"/>
      </a:folHlink>
    </a:clrScheme>
    <a:fontScheme name="自定义 2">
      <a:majorFont>
        <a:latin typeface="思源黑体 CN Normal"/>
        <a:ea typeface="思源黑体 CN Medium"/>
        <a:cs typeface=""/>
      </a:majorFont>
      <a:minorFont>
        <a:latin typeface="思源黑体 CN Regular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1050</Words>
  <Application>Microsoft Office PowerPoint</Application>
  <PresentationFormat>宽屏</PresentationFormat>
  <Paragraphs>24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Microsoft YaHei UI</vt:lpstr>
      <vt:lpstr>思源黑体 CN Light</vt:lpstr>
      <vt:lpstr>思源黑体 CN Medium</vt:lpstr>
      <vt:lpstr>思源黑体 CN Normal</vt:lpstr>
      <vt:lpstr>思源黑体 CN Regular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147</dc:title>
  <dc:creator>19940802</dc:creator>
  <cp:lastModifiedBy>吴 浩泽</cp:lastModifiedBy>
  <cp:revision>36</cp:revision>
  <dcterms:created xsi:type="dcterms:W3CDTF">2019-05-23T01:39:00Z</dcterms:created>
  <dcterms:modified xsi:type="dcterms:W3CDTF">2022-09-19T12:51:01Z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