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"/>
  </p:notesMasterIdLst>
  <p:sldIdLst>
    <p:sldId id="338" r:id="rId3"/>
    <p:sldId id="352" r:id="rId4"/>
    <p:sldId id="34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A36C"/>
    <a:srgbClr val="2394AF"/>
    <a:srgbClr val="FF5621"/>
    <a:srgbClr val="203864"/>
    <a:srgbClr val="FFCC00"/>
    <a:srgbClr val="FDCEED"/>
    <a:srgbClr val="CE79FF"/>
    <a:srgbClr val="AB91A9"/>
    <a:srgbClr val="FFFFDC"/>
    <a:srgbClr val="FFF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1" autoAdjust="0"/>
    <p:restoredTop sz="88060" autoAdjust="0"/>
  </p:normalViewPr>
  <p:slideViewPr>
    <p:cSldViewPr snapToGrid="0">
      <p:cViewPr varScale="1">
        <p:scale>
          <a:sx n="75" d="100"/>
          <a:sy n="75" d="100"/>
        </p:scale>
        <p:origin x="6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155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028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15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2022/9/11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028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2022/9/11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53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42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886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181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2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BD7D913-20F0-448F-A128-066D4BC7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95A325F-09AC-4FC5-AB1C-6DCD16341D2F}"/>
              </a:ext>
            </a:extLst>
          </p:cNvPr>
          <p:cNvSpPr/>
          <p:nvPr/>
        </p:nvSpPr>
        <p:spPr>
          <a:xfrm>
            <a:off x="1736034" y="2067339"/>
            <a:ext cx="8719934" cy="3135702"/>
          </a:xfrm>
          <a:prstGeom prst="roundRect">
            <a:avLst/>
          </a:prstGeom>
          <a:noFill/>
          <a:ln w="5715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543E92-B01B-4123-9235-E95CE16B17B0}"/>
              </a:ext>
            </a:extLst>
          </p:cNvPr>
          <p:cNvSpPr txBox="1"/>
          <p:nvPr/>
        </p:nvSpPr>
        <p:spPr>
          <a:xfrm>
            <a:off x="2690061" y="2429535"/>
            <a:ext cx="70377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ARM</a:t>
            </a:r>
            <a:r>
              <a:rPr lang="zh-CN" altLang="en-US" sz="75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处理器结构及其应用领域</a:t>
            </a:r>
            <a:endParaRPr lang="en-US" altLang="zh-CN" sz="75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50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DF18AD9-01F0-4268-B41D-0099FD25F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286"/>
          <a:stretch/>
        </p:blipFill>
        <p:spPr>
          <a:xfrm>
            <a:off x="8935034" y="0"/>
            <a:ext cx="3256966" cy="6858000"/>
          </a:xfrm>
          <a:prstGeom prst="rect">
            <a:avLst/>
          </a:prstGeom>
        </p:spPr>
      </p:pic>
      <p:grpSp>
        <p:nvGrpSpPr>
          <p:cNvPr id="15" name="组合 12">
            <a:extLst>
              <a:ext uri="{FF2B5EF4-FFF2-40B4-BE49-F238E27FC236}">
                <a16:creationId xmlns:a16="http://schemas.microsoft.com/office/drawing/2014/main" id="{02FCAAB4-F86F-4D7B-A450-8C3FEBEE3E4B}"/>
              </a:ext>
            </a:extLst>
          </p:cNvPr>
          <p:cNvGrpSpPr/>
          <p:nvPr/>
        </p:nvGrpSpPr>
        <p:grpSpPr bwMode="auto">
          <a:xfrm>
            <a:off x="606916" y="320099"/>
            <a:ext cx="3487563" cy="616397"/>
            <a:chOff x="-102083" y="-111058"/>
            <a:chExt cx="4649568" cy="821862"/>
          </a:xfrm>
        </p:grpSpPr>
        <p:sp>
          <p:nvSpPr>
            <p:cNvPr id="16" name="TextBox 1">
              <a:extLst>
                <a:ext uri="{FF2B5EF4-FFF2-40B4-BE49-F238E27FC236}">
                  <a16:creationId xmlns:a16="http://schemas.microsoft.com/office/drawing/2014/main" id="{18A0480B-6CD0-4B8B-AC4E-87CBACAA5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2083" y="-111058"/>
              <a:ext cx="462042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  <a:endPara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直接连接符 15">
              <a:extLst>
                <a:ext uri="{FF2B5EF4-FFF2-40B4-BE49-F238E27FC236}">
                  <a16:creationId xmlns:a16="http://schemas.microsoft.com/office/drawing/2014/main" id="{77F9A62B-76E0-427A-B338-823382660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590550" cy="590550"/>
            </a:xfrm>
            <a:prstGeom prst="line">
              <a:avLst/>
            </a:pr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7">
              <a:extLst>
                <a:ext uri="{FF2B5EF4-FFF2-40B4-BE49-F238E27FC236}">
                  <a16:creationId xmlns:a16="http://schemas.microsoft.com/office/drawing/2014/main" id="{E17C417C-2913-492B-A7A9-ADBFD3BE2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35" y="95251"/>
              <a:ext cx="409505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ARM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体系结构的扩充：</a:t>
              </a:r>
              <a:endPara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8">
            <a:extLst>
              <a:ext uri="{FF2B5EF4-FFF2-40B4-BE49-F238E27FC236}">
                <a16:creationId xmlns:a16="http://schemas.microsoft.com/office/drawing/2014/main" id="{ED056835-8196-47EF-8CE8-4472AEDD3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813" y="908788"/>
            <a:ext cx="5073185" cy="34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9" tIns="34289" rIns="68579" bIns="34289">
            <a:spAutoFit/>
          </a:bodyPr>
          <a:lstStyle/>
          <a:p>
            <a:pPr algn="just"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20" name="组合 18">
            <a:extLst>
              <a:ext uri="{FF2B5EF4-FFF2-40B4-BE49-F238E27FC236}">
                <a16:creationId xmlns:a16="http://schemas.microsoft.com/office/drawing/2014/main" id="{E43AE3B1-1104-4B70-A867-D19C7B3AF50E}"/>
              </a:ext>
            </a:extLst>
          </p:cNvPr>
          <p:cNvGrpSpPr/>
          <p:nvPr/>
        </p:nvGrpSpPr>
        <p:grpSpPr bwMode="auto">
          <a:xfrm>
            <a:off x="526773" y="3333700"/>
            <a:ext cx="5012045" cy="652041"/>
            <a:chOff x="-106851" y="-158584"/>
            <a:chExt cx="6682373" cy="869387"/>
          </a:xfrm>
        </p:grpSpPr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EDB8D074-2F33-4E85-82FE-907F20778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851" y="-158584"/>
              <a:ext cx="462069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  <a:endPara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直接连接符 20">
              <a:extLst>
                <a:ext uri="{FF2B5EF4-FFF2-40B4-BE49-F238E27FC236}">
                  <a16:creationId xmlns:a16="http://schemas.microsoft.com/office/drawing/2014/main" id="{5385BC2F-ED91-460A-951A-7A46302CE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590550" cy="590550"/>
            </a:xfrm>
            <a:prstGeom prst="line">
              <a:avLst/>
            </a:pr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矩形 12">
              <a:extLst>
                <a:ext uri="{FF2B5EF4-FFF2-40B4-BE49-F238E27FC236}">
                  <a16:creationId xmlns:a16="http://schemas.microsoft.com/office/drawing/2014/main" id="{EB00810C-7946-4D7A-8CE6-9CF2284AB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73" y="95250"/>
              <a:ext cx="6127849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ARM</a:t>
              </a:r>
              <a:r>
                <a:rPr lang="zh-CN" altLang="en-US" sz="2400" dirty="0"/>
                <a:t>处理器系列提供的解决方案</a:t>
              </a:r>
              <a:endPara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矩形 9">
            <a:extLst>
              <a:ext uri="{FF2B5EF4-FFF2-40B4-BE49-F238E27FC236}">
                <a16:creationId xmlns:a16="http://schemas.microsoft.com/office/drawing/2014/main" id="{BC2ACB58-18E5-41DC-A45C-A6544041E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670" y="3945623"/>
            <a:ext cx="5153329" cy="98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9" tIns="34289" rIns="68579" bIns="34289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·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无线、消费类电子和图像应用的开放平台；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·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存储、自动化、工业和网络应用的嵌入式实时系统；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·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智能卡和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SIM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卡的安全应用。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7B468FF-613A-456F-A58F-EE156E50AEB3}"/>
              </a:ext>
            </a:extLst>
          </p:cNvPr>
          <p:cNvGrpSpPr/>
          <p:nvPr/>
        </p:nvGrpSpPr>
        <p:grpSpPr bwMode="auto">
          <a:xfrm>
            <a:off x="6432888" y="309503"/>
            <a:ext cx="3780939" cy="652041"/>
            <a:chOff x="-106851" y="-158584"/>
            <a:chExt cx="5040986" cy="869387"/>
          </a:xfrm>
        </p:grpSpPr>
        <p:sp>
          <p:nvSpPr>
            <p:cNvPr id="31" name="TextBox 10">
              <a:extLst>
                <a:ext uri="{FF2B5EF4-FFF2-40B4-BE49-F238E27FC236}">
                  <a16:creationId xmlns:a16="http://schemas.microsoft.com/office/drawing/2014/main" id="{D2805FFB-C892-45B2-95F1-5707EBA3E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06851" y="-158584"/>
              <a:ext cx="462069" cy="553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  <a:endParaRPr lang="zh-CN" altLang="en-US" sz="2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直接连接符 31">
              <a:extLst>
                <a:ext uri="{FF2B5EF4-FFF2-40B4-BE49-F238E27FC236}">
                  <a16:creationId xmlns:a16="http://schemas.microsoft.com/office/drawing/2014/main" id="{4D16AA7F-AF32-4BA8-AAE5-5519FD6CD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590550" cy="590550"/>
            </a:xfrm>
            <a:prstGeom prst="line">
              <a:avLst/>
            </a:prstGeom>
            <a:noFill/>
            <a:ln w="9525" cap="flat" cmpd="sng">
              <a:solidFill>
                <a:schemeClr val="tx1">
                  <a:lumMod val="65000"/>
                  <a:lumOff val="35000"/>
                </a:schemeClr>
              </a:solidFill>
              <a:beve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矩形 12">
              <a:extLst>
                <a:ext uri="{FF2B5EF4-FFF2-40B4-BE49-F238E27FC236}">
                  <a16:creationId xmlns:a16="http://schemas.microsoft.com/office/drawing/2014/main" id="{46D9C206-C2C2-4484-B5B6-8D6A6A3D4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73" y="95250"/>
              <a:ext cx="4486462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ARM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处理器三大特点：</a:t>
              </a:r>
            </a:p>
          </p:txBody>
        </p:sp>
      </p:grpSp>
      <p:sp>
        <p:nvSpPr>
          <p:cNvPr id="34" name="矩形 9">
            <a:extLst>
              <a:ext uri="{FF2B5EF4-FFF2-40B4-BE49-F238E27FC236}">
                <a16:creationId xmlns:a16="http://schemas.microsoft.com/office/drawing/2014/main" id="{EB6ECD59-4557-4692-9959-19557123B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86" y="921426"/>
            <a:ext cx="4676666" cy="98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9" tIns="34289" rIns="68579" bIns="34289">
            <a:sp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耗电少功能强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16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位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/32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位双指令集数字有线电视机顶盒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合作伙伴众多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AE62C1-D00A-BBEC-9FBA-D97658C7F4A8}"/>
              </a:ext>
            </a:extLst>
          </p:cNvPr>
          <p:cNvSpPr txBox="1"/>
          <p:nvPr/>
        </p:nvSpPr>
        <p:spPr>
          <a:xfrm>
            <a:off x="752785" y="1055434"/>
            <a:ext cx="6096000" cy="1334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·Thumb 16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位指令集，为了改善代码密度；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·DSP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DSP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应用的算术运算指令集；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·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Jazeller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允许直接执行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字节码。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E8FC08-0457-49B9-8B14-2AA573873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945" y="2574046"/>
            <a:ext cx="6119614" cy="35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24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utoUpdateAnimBg="0"/>
      <p:bldP spid="24" grpId="0" bldLvl="0" autoUpdateAnimBg="0"/>
      <p:bldP spid="34" grpId="0" bldLvl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58F42C-E2F6-41D2-BBB4-7E81B03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1" y="1688118"/>
            <a:ext cx="4207435" cy="38189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515243E-3352-4900-AC47-F2F3AA9A8A10}"/>
              </a:ext>
            </a:extLst>
          </p:cNvPr>
          <p:cNvSpPr/>
          <p:nvPr/>
        </p:nvSpPr>
        <p:spPr>
          <a:xfrm>
            <a:off x="112541" y="471591"/>
            <a:ext cx="6051055" cy="6203530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E78716C-DE93-4606-BA42-911C01CF6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505" y="406000"/>
            <a:ext cx="5891633" cy="64520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D59874D-3277-4BD5-85D8-15862F912E6F}"/>
              </a:ext>
            </a:extLst>
          </p:cNvPr>
          <p:cNvSpPr/>
          <p:nvPr/>
        </p:nvSpPr>
        <p:spPr>
          <a:xfrm>
            <a:off x="6292485" y="499863"/>
            <a:ext cx="5899515" cy="6175257"/>
          </a:xfrm>
          <a:prstGeom prst="rect">
            <a:avLst/>
          </a:prstGeom>
          <a:noFill/>
          <a:ln w="38100">
            <a:solidFill>
              <a:srgbClr val="C1A3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Google Shape;86;p19">
            <a:extLst>
              <a:ext uri="{FF2B5EF4-FFF2-40B4-BE49-F238E27FC236}">
                <a16:creationId xmlns:a16="http://schemas.microsoft.com/office/drawing/2014/main" id="{6C3C7947-3659-4EEF-A4DD-57070AB948F4}"/>
              </a:ext>
            </a:extLst>
          </p:cNvPr>
          <p:cNvSpPr txBox="1"/>
          <p:nvPr/>
        </p:nvSpPr>
        <p:spPr>
          <a:xfrm>
            <a:off x="3266131" y="-28270"/>
            <a:ext cx="4885633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ARM</a:t>
            </a:r>
            <a:r>
              <a:rPr lang="zh-CN" altLang="en-US" sz="2400" b="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处理器主要应用领域</a:t>
            </a:r>
            <a:endParaRPr sz="2400" b="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66">
            <a:extLst>
              <a:ext uri="{FF2B5EF4-FFF2-40B4-BE49-F238E27FC236}">
                <a16:creationId xmlns:a16="http://schemas.microsoft.com/office/drawing/2014/main" id="{53060C0D-3232-46C7-9FC4-502A9BB97766}"/>
              </a:ext>
            </a:extLst>
          </p:cNvPr>
          <p:cNvSpPr/>
          <p:nvPr/>
        </p:nvSpPr>
        <p:spPr>
          <a:xfrm>
            <a:off x="121900" y="471592"/>
            <a:ext cx="6094558" cy="6313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对于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ARM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处理器而言，其目前有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Classic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系列、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Cortex-M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系列、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Cortex-R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系列、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Cortex-A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系列和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Cortex-A50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系列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5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个大类。</a:t>
            </a:r>
            <a:endParaRPr lang="en-US" altLang="zh-CN" sz="1600" noProof="1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1828800"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Classic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系列 </a:t>
            </a:r>
          </a:p>
          <a:p>
            <a:pPr defTabSz="1828800"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该系列处理器由三个子系列组成：</a:t>
            </a:r>
          </a:p>
          <a:p>
            <a:pPr defTabSz="1828800"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ARM7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系列：基于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ARMv3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或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ARMv4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架构，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ARM9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系列：基于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ARMv5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 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ARM11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系列：基于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ARMv6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架构</a:t>
            </a:r>
            <a:endParaRPr lang="en-US" altLang="zh-CN" sz="1600" noProof="1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Cortex-M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系列 </a:t>
            </a: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该系列处理器包括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Cortex-M0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、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Cortex-M0+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、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Cortex-M1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、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Cortex-M3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、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Cortex-M4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共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5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个子系列。该系列主要针对成本和功耗敏感的应用，如智能测量、人机接口设备、汽车和工业控制系统、家用电器、消费性产品和医疗器械等。</a:t>
            </a:r>
            <a:endParaRPr lang="en-US" altLang="zh-CN" sz="1600" noProof="1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Cortex-R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系列 </a:t>
            </a: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该系列处理器包括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Cortex-R4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、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Cortex-R5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、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Cortex-R7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共</a:t>
            </a:r>
            <a:r>
              <a:rPr lang="en-US" altLang="zh-CN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3</a:t>
            </a: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个子系列。</a:t>
            </a:r>
            <a:endParaRPr lang="en-US" altLang="zh-CN" sz="1600" noProof="1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面向如汽车制动系统、动力传动解决方案、大容量存储控制器等深层嵌入式实时应用。</a:t>
            </a:r>
            <a:endParaRPr lang="en-US" altLang="zh-CN" sz="1600" noProof="1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9" name="Rectangle 66">
            <a:extLst>
              <a:ext uri="{FF2B5EF4-FFF2-40B4-BE49-F238E27FC236}">
                <a16:creationId xmlns:a16="http://schemas.microsoft.com/office/drawing/2014/main" id="{1DDE62ED-55A2-472C-8200-3D921A557BD7}"/>
              </a:ext>
            </a:extLst>
          </p:cNvPr>
          <p:cNvSpPr/>
          <p:nvPr/>
        </p:nvSpPr>
        <p:spPr>
          <a:xfrm>
            <a:off x="6300367" y="598868"/>
            <a:ext cx="5940187" cy="5759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Cortex-A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系列 </a:t>
            </a: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该系列处理器包括</a:t>
            </a: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Cortex-A5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、</a:t>
            </a: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Cortex-A7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、</a:t>
            </a: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Cortex-A8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、</a:t>
            </a: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Cortex-A9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、</a:t>
            </a: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Cortex-A12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和</a:t>
            </a: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Cortex-A15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共</a:t>
            </a: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6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个子系列，用于具有高计算要求、运行丰富操作系统及提供交互媒体和图形体验的应用领域，如智能手机、平板电脑、汽车娱乐系统、数字电视等。</a:t>
            </a:r>
            <a:endParaRPr lang="en-US" altLang="zh-CN" sz="1600" noProof="1"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Cortex-A50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系列 </a:t>
            </a: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基于</a:t>
            </a: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ARMv8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架构，允许在</a:t>
            </a: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32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位和</a:t>
            </a: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64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位之间进行完全的交互操作。</a:t>
            </a: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endParaRPr lang="zh-CN" altLang="en-US" sz="1600" noProof="1"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总结</a:t>
            </a:r>
          </a:p>
          <a:p>
            <a:pPr defTabSz="1828800">
              <a:lnSpc>
                <a:spcPct val="150000"/>
              </a:lnSpc>
              <a:spcBef>
                <a:spcPts val="1200"/>
              </a:spcBef>
              <a:buClr>
                <a:srgbClr val="E24848"/>
              </a:buClr>
              <a:defRPr/>
            </a:pP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通常来说，作为工业控制处理器，可以选择</a:t>
            </a: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Cortex-M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系列处理器，其中</a:t>
            </a: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M0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比较简单便宜，适合用于替代</a:t>
            </a: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51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单片机，</a:t>
            </a: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Cortex-R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处理器可以取代</a:t>
            </a: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ARM9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作为具有带操作系统的控制系统；</a:t>
            </a:r>
            <a:r>
              <a:rPr lang="en-US" altLang="zh-CN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Cortex-A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sym typeface="+mn-lt"/>
              </a:rPr>
              <a:t>系列处理器更加常用的场合是消费电子。</a:t>
            </a:r>
            <a:endParaRPr lang="en-US" altLang="zh-CN" sz="1600" noProof="1">
              <a:latin typeface="宋体" panose="02010600030101010101" pitchFamily="2" charset="-122"/>
              <a:ea typeface="宋体" panose="02010600030101010101" pitchFamily="2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8326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003djqd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7580</TotalTime>
  <Words>393</Words>
  <Application>Microsoft Office PowerPoint</Application>
  <PresentationFormat>宽屏</PresentationFormat>
  <Paragraphs>36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宋体</vt:lpstr>
      <vt:lpstr>微软雅黑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极简商务</dc:title>
  <dc:creator>第一PPT</dc:creator>
  <cp:keywords>www.1ppt.com</cp:keywords>
  <dc:description>www.1ppt.com</dc:description>
  <cp:lastModifiedBy>吴 浩泽</cp:lastModifiedBy>
  <cp:revision>490</cp:revision>
  <dcterms:created xsi:type="dcterms:W3CDTF">2019-07-04T08:14:45Z</dcterms:created>
  <dcterms:modified xsi:type="dcterms:W3CDTF">2022-09-11T12:50:58Z</dcterms:modified>
</cp:coreProperties>
</file>