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3.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7"/>
  </p:handoutMasterIdLst>
  <p:sldIdLst>
    <p:sldId id="258" r:id="rId2"/>
    <p:sldId id="270" r:id="rId3"/>
    <p:sldId id="267" r:id="rId4"/>
    <p:sldId id="309" r:id="rId5"/>
  </p:sldIdLst>
  <p:sldSz cx="12192000" cy="6858000"/>
  <p:notesSz cx="6858000" cy="9144000"/>
  <p:custDataLst>
    <p:tags r:id="rId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95859"/>
    <a:srgbClr val="123439"/>
    <a:srgbClr val="A2BFC1"/>
    <a:srgbClr val="123539"/>
    <a:srgbClr val="395959"/>
    <a:srgbClr val="A0C7C8"/>
    <a:srgbClr val="D6F1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sorterViewPr>
    <p:cViewPr>
      <p:scale>
        <a:sx n="20" d="100"/>
        <a:sy n="2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ea typeface="思源黑体 CN Light" panose="020B0300000000000000"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ea typeface="思源黑体 CN Light" panose="020B0300000000000000" pitchFamily="34" charset="-122"/>
              </a:rPr>
              <a:t>2022/10/5</a:t>
            </a:fld>
            <a:endParaRPr lang="zh-CN" altLang="en-US" dirty="0">
              <a:ea typeface="思源黑体 CN Light" panose="020B0300000000000000"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ea typeface="思源黑体 CN Light" panose="020B0300000000000000"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ea typeface="思源黑体 CN Light" panose="020B0300000000000000" pitchFamily="34" charset="-122"/>
              </a:rPr>
              <a:t>‹#›</a:t>
            </a:fld>
            <a:endParaRPr lang="zh-CN" altLang="en-US" dirty="0">
              <a:ea typeface="思源黑体 CN Light" panose="020B0300000000000000" pitchFamily="34" charset="-122"/>
            </a:endParaRPr>
          </a:p>
        </p:txBody>
      </p:sp>
    </p:spTree>
    <p:extLst>
      <p:ext uri="{BB962C8B-B14F-4D97-AF65-F5344CB8AC3E}">
        <p14:creationId xmlns:p14="http://schemas.microsoft.com/office/powerpoint/2010/main" val="12259327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CN Normal" panose="020B0400000000000000" pitchFamily="34" charset="-122"/>
                <a:ea typeface="思源黑体 CN Normal" panose="020B0400000000000000"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CN Normal" panose="020B0400000000000000" pitchFamily="34" charset="-122"/>
                <a:ea typeface="思源黑体 CN Normal" panose="020B0400000000000000" pitchFamily="34" charset="-122"/>
              </a:defRPr>
            </a:lvl1pPr>
          </a:lstStyle>
          <a:p>
            <a:fld id="{55F34A8D-3C4B-49CA-B522-451D0970926D}" type="datetimeFigureOut">
              <a:rPr lang="zh-CN" altLang="en-US" smtClean="0"/>
              <a:t>2022/10/5</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CN Normal" panose="020B0400000000000000" pitchFamily="34" charset="-122"/>
                <a:ea typeface="思源黑体 CN Normal" panose="020B0400000000000000"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CN Normal" panose="020B0400000000000000" pitchFamily="34" charset="-122"/>
                <a:ea typeface="思源黑体 CN Normal" panose="020B0400000000000000" pitchFamily="34" charset="-122"/>
              </a:defRPr>
            </a:lvl1pPr>
          </a:lstStyle>
          <a:p>
            <a:fld id="{957F689F-C29B-4067-B332-9085AEC33D5F}" type="slidenum">
              <a:rPr lang="zh-CN" altLang="en-US" smtClean="0"/>
              <a:t>‹#›</a:t>
            </a:fld>
            <a:endParaRPr lang="zh-CN" altLang="en-US" dirty="0"/>
          </a:p>
        </p:txBody>
      </p:sp>
    </p:spTree>
    <p:extLst>
      <p:ext uri="{BB962C8B-B14F-4D97-AF65-F5344CB8AC3E}">
        <p14:creationId xmlns:p14="http://schemas.microsoft.com/office/powerpoint/2010/main" val="920770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黑体 CN Normal" panose="020B0400000000000000" pitchFamily="34" charset="-122"/>
        <a:ea typeface="思源黑体 CN Normal" panose="020B0400000000000000" pitchFamily="34" charset="-122"/>
        <a:cs typeface="+mn-cs"/>
      </a:defRPr>
    </a:lvl1pPr>
    <a:lvl2pPr marL="457200" algn="l" defTabSz="914400" rtl="0" eaLnBrk="1" latinLnBrk="0" hangingPunct="1">
      <a:defRPr sz="1200" kern="1200">
        <a:solidFill>
          <a:schemeClr val="tx1"/>
        </a:solidFill>
        <a:latin typeface="思源黑体 CN Normal" panose="020B0400000000000000" pitchFamily="34" charset="-122"/>
        <a:ea typeface="思源黑体 CN Normal" panose="020B0400000000000000" pitchFamily="34" charset="-122"/>
        <a:cs typeface="+mn-cs"/>
      </a:defRPr>
    </a:lvl2pPr>
    <a:lvl3pPr marL="914400" algn="l" defTabSz="914400" rtl="0" eaLnBrk="1" latinLnBrk="0" hangingPunct="1">
      <a:defRPr sz="1200" kern="1200">
        <a:solidFill>
          <a:schemeClr val="tx1"/>
        </a:solidFill>
        <a:latin typeface="思源黑体 CN Normal" panose="020B0400000000000000" pitchFamily="34" charset="-122"/>
        <a:ea typeface="思源黑体 CN Normal" panose="020B0400000000000000" pitchFamily="34" charset="-122"/>
        <a:cs typeface="+mn-cs"/>
      </a:defRPr>
    </a:lvl3pPr>
    <a:lvl4pPr marL="1371600" algn="l" defTabSz="914400" rtl="0" eaLnBrk="1" latinLnBrk="0" hangingPunct="1">
      <a:defRPr sz="1200" kern="1200">
        <a:solidFill>
          <a:schemeClr val="tx1"/>
        </a:solidFill>
        <a:latin typeface="思源黑体 CN Normal" panose="020B0400000000000000" pitchFamily="34" charset="-122"/>
        <a:ea typeface="思源黑体 CN Normal" panose="020B0400000000000000" pitchFamily="34" charset="-122"/>
        <a:cs typeface="+mn-cs"/>
      </a:defRPr>
    </a:lvl4pPr>
    <a:lvl5pPr marL="1828800" algn="l" defTabSz="914400" rtl="0" eaLnBrk="1" latinLnBrk="0" hangingPunct="1">
      <a:defRPr sz="1200" kern="1200">
        <a:solidFill>
          <a:schemeClr val="tx1"/>
        </a:solidFill>
        <a:latin typeface="思源黑体 CN Normal" panose="020B0400000000000000" pitchFamily="34" charset="-122"/>
        <a:ea typeface="思源黑体 CN Normal" panose="020B0400000000000000"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57F689F-C29B-4067-B332-9085AEC33D5F}" type="slidenum">
              <a:rPr lang="zh-CN" altLang="en-US" smtClean="0"/>
              <a:t>1</a:t>
            </a:fld>
            <a:endParaRPr lang="zh-CN" altLang="en-US" dirty="0"/>
          </a:p>
        </p:txBody>
      </p:sp>
    </p:spTree>
    <p:extLst>
      <p:ext uri="{BB962C8B-B14F-4D97-AF65-F5344CB8AC3E}">
        <p14:creationId xmlns:p14="http://schemas.microsoft.com/office/powerpoint/2010/main" val="4053102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57F689F-C29B-4067-B332-9085AEC33D5F}" type="slidenum">
              <a:rPr lang="zh-CN" altLang="en-US" smtClean="0"/>
              <a:t>2</a:t>
            </a:fld>
            <a:endParaRPr lang="zh-CN" altLang="en-US" dirty="0"/>
          </a:p>
        </p:txBody>
      </p:sp>
    </p:spTree>
    <p:extLst>
      <p:ext uri="{BB962C8B-B14F-4D97-AF65-F5344CB8AC3E}">
        <p14:creationId xmlns:p14="http://schemas.microsoft.com/office/powerpoint/2010/main" val="3955949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57F689F-C29B-4067-B332-9085AEC33D5F}" type="slidenum">
              <a:rPr lang="zh-CN" altLang="en-US" smtClean="0"/>
              <a:t>3</a:t>
            </a:fld>
            <a:endParaRPr lang="zh-CN" altLang="en-US" dirty="0"/>
          </a:p>
        </p:txBody>
      </p:sp>
    </p:spTree>
    <p:extLst>
      <p:ext uri="{BB962C8B-B14F-4D97-AF65-F5344CB8AC3E}">
        <p14:creationId xmlns:p14="http://schemas.microsoft.com/office/powerpoint/2010/main" val="1881804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57F689F-C29B-4067-B332-9085AEC33D5F}" type="slidenum">
              <a:rPr lang="zh-CN" altLang="en-US" smtClean="0"/>
              <a:t>4</a:t>
            </a:fld>
            <a:endParaRPr lang="zh-CN" altLang="en-US" dirty="0"/>
          </a:p>
        </p:txBody>
      </p:sp>
    </p:spTree>
    <p:extLst>
      <p:ext uri="{BB962C8B-B14F-4D97-AF65-F5344CB8AC3E}">
        <p14:creationId xmlns:p14="http://schemas.microsoft.com/office/powerpoint/2010/main" val="82267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81AC27C-A77C-4EAF-AE57-4009713907B0}" type="datetimeFigureOut">
              <a:rPr lang="zh-CN" altLang="en-US" smtClean="0"/>
              <a:t>2022/10/5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7356C7-3C3F-410A-AE9A-B881164C50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81AC27C-A77C-4EAF-AE57-4009713907B0}" type="datetimeFigureOut">
              <a:rPr lang="zh-CN" altLang="en-US" smtClean="0"/>
              <a:t>2022/10/5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7356C7-3C3F-410A-AE9A-B881164C50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81AC27C-A77C-4EAF-AE57-4009713907B0}" type="datetimeFigureOut">
              <a:rPr lang="zh-CN" altLang="en-US" smtClean="0"/>
              <a:t>2022/10/5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7356C7-3C3F-410A-AE9A-B881164C50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81AC27C-A77C-4EAF-AE57-4009713907B0}" type="datetimeFigureOut">
              <a:rPr lang="zh-CN" altLang="en-US" smtClean="0"/>
              <a:t>2022/10/5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7356C7-3C3F-410A-AE9A-B881164C50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81AC27C-A77C-4EAF-AE57-4009713907B0}" type="datetimeFigureOut">
              <a:rPr lang="zh-CN" altLang="en-US" smtClean="0"/>
              <a:t>2022/10/5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7356C7-3C3F-410A-AE9A-B881164C50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81AC27C-A77C-4EAF-AE57-4009713907B0}" type="datetimeFigureOut">
              <a:rPr lang="zh-CN" altLang="en-US" smtClean="0"/>
              <a:t>2022/10/5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7356C7-3C3F-410A-AE9A-B881164C50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81AC27C-A77C-4EAF-AE57-4009713907B0}" type="datetimeFigureOut">
              <a:rPr lang="zh-CN" altLang="en-US" smtClean="0"/>
              <a:t>2022/10/5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A7356C7-3C3F-410A-AE9A-B881164C50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81AC27C-A77C-4EAF-AE57-4009713907B0}" type="datetimeFigureOut">
              <a:rPr lang="zh-CN" altLang="en-US" smtClean="0"/>
              <a:t>2022/10/5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A7356C7-3C3F-410A-AE9A-B881164C50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81AC27C-A77C-4EAF-AE57-4009713907B0}" type="datetimeFigureOut">
              <a:rPr lang="zh-CN" altLang="en-US" smtClean="0"/>
              <a:t>2022/10/5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A7356C7-3C3F-410A-AE9A-B881164C50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81AC27C-A77C-4EAF-AE57-4009713907B0}" type="datetimeFigureOut">
              <a:rPr lang="zh-CN" altLang="en-US" smtClean="0"/>
              <a:t>2022/10/5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7356C7-3C3F-410A-AE9A-B881164C50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81AC27C-A77C-4EAF-AE57-4009713907B0}" type="datetimeFigureOut">
              <a:rPr lang="zh-CN" altLang="en-US" smtClean="0"/>
              <a:t>2022/10/5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7356C7-3C3F-410A-AE9A-B881164C506D}"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思源黑体 CN Normal" panose="020B0400000000000000" pitchFamily="34" charset="-122"/>
                <a:ea typeface="思源黑体 CN Normal" panose="020B0400000000000000" pitchFamily="34" charset="-122"/>
              </a:defRPr>
            </a:lvl1pPr>
          </a:lstStyle>
          <a:p>
            <a:fld id="{D81AC27C-A77C-4EAF-AE57-4009713907B0}" type="datetimeFigureOut">
              <a:rPr lang="zh-CN" altLang="en-US" smtClean="0"/>
              <a:t>2022/10/5</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思源黑体 CN Normal" panose="020B0400000000000000" pitchFamily="34" charset="-122"/>
                <a:ea typeface="思源黑体 CN Normal" panose="020B0400000000000000"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思源黑体 CN Normal" panose="020B0400000000000000" pitchFamily="34" charset="-122"/>
                <a:ea typeface="思源黑体 CN Normal" panose="020B0400000000000000" pitchFamily="34" charset="-122"/>
              </a:defRPr>
            </a:lvl1pPr>
          </a:lstStyle>
          <a:p>
            <a:fld id="{3A7356C7-3C3F-410A-AE9A-B881164C506D}"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思源黑体 CN Light" panose="020B0300000000000000" pitchFamily="34" charset="-122"/>
          <a:ea typeface="思源黑体 CN Light" panose="020B0300000000000000"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思源黑体 CN Normal" panose="020B0400000000000000" pitchFamily="34" charset="-122"/>
          <a:ea typeface="思源黑体 CN Normal" panose="020B04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思源黑体 CN Normal" panose="020B0400000000000000" pitchFamily="34" charset="-122"/>
          <a:ea typeface="思源黑体 CN Normal" panose="020B0400000000000000"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思源黑体 CN Normal" panose="020B0400000000000000" pitchFamily="34" charset="-122"/>
          <a:ea typeface="思源黑体 CN Normal" panose="020B0400000000000000"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黑体 CN Normal" panose="020B0400000000000000" pitchFamily="34" charset="-122"/>
          <a:ea typeface="思源黑体 CN Normal" panose="020B0400000000000000"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黑体 CN Normal" panose="020B0400000000000000" pitchFamily="34" charset="-122"/>
          <a:ea typeface="思源黑体 CN Normal" panose="020B04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4.xml"/><Relationship Id="rId7"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10.xml"/><Relationship Id="rId7" Type="http://schemas.openxmlformats.org/officeDocument/2006/relationships/tags" Target="../tags/tag14.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9"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17.xml"/><Relationship Id="rId7" Type="http://schemas.openxmlformats.org/officeDocument/2006/relationships/tags" Target="../tags/tag21.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5" Type="http://schemas.openxmlformats.org/officeDocument/2006/relationships/tags" Target="../tags/tag19.xml"/><Relationship Id="rId10" Type="http://schemas.openxmlformats.org/officeDocument/2006/relationships/image" Target="../media/image1.jpeg"/><Relationship Id="rId4" Type="http://schemas.openxmlformats.org/officeDocument/2006/relationships/tags" Target="../tags/tag18.xml"/><Relationship Id="rId9"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24.xml"/><Relationship Id="rId7" Type="http://schemas.openxmlformats.org/officeDocument/2006/relationships/tags" Target="../tags/tag28.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9"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PA-稻壳儿搜索【幻雨工作室】_3"/>
          <p:cNvSpPr txBox="1">
            <a:spLocks noChangeArrowheads="1"/>
          </p:cNvSpPr>
          <p:nvPr>
            <p:custDataLst>
              <p:tags r:id="rId1"/>
            </p:custDataLst>
          </p:nvPr>
        </p:nvSpPr>
        <p:spPr bwMode="auto">
          <a:xfrm>
            <a:off x="2956661" y="2255869"/>
            <a:ext cx="743178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1300">
                <a:solidFill>
                  <a:schemeClr val="tx1"/>
                </a:solidFill>
                <a:latin typeface="Nexa Light" pitchFamily="50" charset="0"/>
                <a:ea typeface="微软雅黑" panose="020B0503020204020204" pitchFamily="34" charset="-122"/>
              </a:defRPr>
            </a:lvl1pPr>
            <a:lvl2pPr marL="742950" indent="-285750">
              <a:defRPr sz="1300">
                <a:solidFill>
                  <a:schemeClr val="tx1"/>
                </a:solidFill>
                <a:latin typeface="Nexa Light" pitchFamily="50" charset="0"/>
                <a:ea typeface="微软雅黑" panose="020B0503020204020204" pitchFamily="34" charset="-122"/>
              </a:defRPr>
            </a:lvl2pPr>
            <a:lvl3pPr marL="1143000" indent="-228600">
              <a:defRPr sz="1300">
                <a:solidFill>
                  <a:schemeClr val="tx1"/>
                </a:solidFill>
                <a:latin typeface="Nexa Light" pitchFamily="50" charset="0"/>
                <a:ea typeface="微软雅黑" panose="020B0503020204020204" pitchFamily="34" charset="-122"/>
              </a:defRPr>
            </a:lvl3pPr>
            <a:lvl4pPr marL="1600200" indent="-228600">
              <a:defRPr sz="1300">
                <a:solidFill>
                  <a:schemeClr val="tx1"/>
                </a:solidFill>
                <a:latin typeface="Nexa Light" pitchFamily="50" charset="0"/>
                <a:ea typeface="微软雅黑" panose="020B0503020204020204" pitchFamily="34" charset="-122"/>
              </a:defRPr>
            </a:lvl4pPr>
            <a:lvl5pPr marL="2057400" indent="-228600">
              <a:defRPr sz="1300">
                <a:solidFill>
                  <a:schemeClr val="tx1"/>
                </a:solidFill>
                <a:latin typeface="Nexa Light" pitchFamily="50"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Nexa Light" pitchFamily="50" charset="0"/>
                <a:ea typeface="微软雅黑" panose="020B0503020204020204" pitchFamily="34" charset="-122"/>
              </a:defRPr>
            </a:lvl9pPr>
          </a:lstStyle>
          <a:p>
            <a:pPr eaLnBrk="1" hangingPunct="1"/>
            <a:r>
              <a:rPr lang="zh-CN" altLang="en-US" sz="6600" spc="300" dirty="0">
                <a:solidFill>
                  <a:srgbClr val="123539"/>
                </a:solidFill>
                <a:latin typeface="思源黑体 CN Medium" panose="020B0600000000000000" pitchFamily="34" charset="-122"/>
                <a:ea typeface="思源黑体 CN Medium" panose="020B0600000000000000" pitchFamily="34" charset="-122"/>
              </a:rPr>
              <a:t>安卓操作系统</a:t>
            </a:r>
          </a:p>
        </p:txBody>
      </p:sp>
      <p:sp>
        <p:nvSpPr>
          <p:cNvPr id="4" name="PA-矩形 3"/>
          <p:cNvSpPr/>
          <p:nvPr>
            <p:custDataLst>
              <p:tags r:id="rId2"/>
            </p:custDataLst>
          </p:nvPr>
        </p:nvSpPr>
        <p:spPr>
          <a:xfrm>
            <a:off x="9889184" y="6106510"/>
            <a:ext cx="325821" cy="325821"/>
          </a:xfrm>
          <a:prstGeom prst="rect">
            <a:avLst/>
          </a:prstGeom>
          <a:solidFill>
            <a:srgbClr val="3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39" name="PA-矩形 38"/>
          <p:cNvSpPr/>
          <p:nvPr>
            <p:custDataLst>
              <p:tags r:id="rId3"/>
            </p:custDataLst>
          </p:nvPr>
        </p:nvSpPr>
        <p:spPr>
          <a:xfrm>
            <a:off x="10388441" y="6106508"/>
            <a:ext cx="325821" cy="325821"/>
          </a:xfrm>
          <a:prstGeom prst="rect">
            <a:avLst/>
          </a:prstGeom>
          <a:solidFill>
            <a:srgbClr val="A0C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40" name="PA-矩形 39"/>
          <p:cNvSpPr/>
          <p:nvPr>
            <p:custDataLst>
              <p:tags r:id="rId4"/>
            </p:custDataLst>
          </p:nvPr>
        </p:nvSpPr>
        <p:spPr>
          <a:xfrm>
            <a:off x="10887698" y="6106509"/>
            <a:ext cx="325821" cy="325821"/>
          </a:xfrm>
          <a:prstGeom prst="rect">
            <a:avLst/>
          </a:prstGeom>
          <a:solidFill>
            <a:srgbClr val="D6F1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41" name="PA-矩形 40"/>
          <p:cNvSpPr/>
          <p:nvPr>
            <p:custDataLst>
              <p:tags r:id="rId5"/>
            </p:custDataLst>
          </p:nvPr>
        </p:nvSpPr>
        <p:spPr>
          <a:xfrm>
            <a:off x="11386955" y="6106508"/>
            <a:ext cx="325821" cy="325821"/>
          </a:xfrm>
          <a:prstGeom prst="rect">
            <a:avLst/>
          </a:prstGeom>
          <a:solidFill>
            <a:srgbClr val="A2BF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43" name="PA-research_180415"/>
          <p:cNvSpPr>
            <a:spLocks noChangeAspect="1"/>
          </p:cNvSpPr>
          <p:nvPr>
            <p:custDataLst>
              <p:tags r:id="rId6"/>
            </p:custDataLst>
          </p:nvPr>
        </p:nvSpPr>
        <p:spPr bwMode="auto">
          <a:xfrm>
            <a:off x="2529378" y="1305526"/>
            <a:ext cx="470481" cy="609684"/>
          </a:xfrm>
          <a:custGeom>
            <a:avLst/>
            <a:gdLst>
              <a:gd name="connsiteX0" fmla="*/ 187633 w 468413"/>
              <a:gd name="connsiteY0" fmla="*/ 448867 h 607004"/>
              <a:gd name="connsiteX1" fmla="*/ 358190 w 468413"/>
              <a:gd name="connsiteY1" fmla="*/ 448867 h 607004"/>
              <a:gd name="connsiteX2" fmla="*/ 358190 w 468413"/>
              <a:gd name="connsiteY2" fmla="*/ 467708 h 607004"/>
              <a:gd name="connsiteX3" fmla="*/ 187633 w 468413"/>
              <a:gd name="connsiteY3" fmla="*/ 467708 h 607004"/>
              <a:gd name="connsiteX4" fmla="*/ 110153 w 468413"/>
              <a:gd name="connsiteY4" fmla="*/ 448867 h 607004"/>
              <a:gd name="connsiteX5" fmla="*/ 156656 w 468413"/>
              <a:gd name="connsiteY5" fmla="*/ 448867 h 607004"/>
              <a:gd name="connsiteX6" fmla="*/ 156656 w 468413"/>
              <a:gd name="connsiteY6" fmla="*/ 467708 h 607004"/>
              <a:gd name="connsiteX7" fmla="*/ 110153 w 468413"/>
              <a:gd name="connsiteY7" fmla="*/ 467708 h 607004"/>
              <a:gd name="connsiteX8" fmla="*/ 187633 w 468413"/>
              <a:gd name="connsiteY8" fmla="*/ 356003 h 607004"/>
              <a:gd name="connsiteX9" fmla="*/ 358190 w 468413"/>
              <a:gd name="connsiteY9" fmla="*/ 356003 h 607004"/>
              <a:gd name="connsiteX10" fmla="*/ 358190 w 468413"/>
              <a:gd name="connsiteY10" fmla="*/ 374844 h 607004"/>
              <a:gd name="connsiteX11" fmla="*/ 187633 w 468413"/>
              <a:gd name="connsiteY11" fmla="*/ 374844 h 607004"/>
              <a:gd name="connsiteX12" fmla="*/ 110153 w 468413"/>
              <a:gd name="connsiteY12" fmla="*/ 356003 h 607004"/>
              <a:gd name="connsiteX13" fmla="*/ 156656 w 468413"/>
              <a:gd name="connsiteY13" fmla="*/ 356003 h 607004"/>
              <a:gd name="connsiteX14" fmla="*/ 156656 w 468413"/>
              <a:gd name="connsiteY14" fmla="*/ 374844 h 607004"/>
              <a:gd name="connsiteX15" fmla="*/ 110153 w 468413"/>
              <a:gd name="connsiteY15" fmla="*/ 374844 h 607004"/>
              <a:gd name="connsiteX16" fmla="*/ 187633 w 468413"/>
              <a:gd name="connsiteY16" fmla="*/ 263209 h 607004"/>
              <a:gd name="connsiteX17" fmla="*/ 358190 w 468413"/>
              <a:gd name="connsiteY17" fmla="*/ 263209 h 607004"/>
              <a:gd name="connsiteX18" fmla="*/ 358190 w 468413"/>
              <a:gd name="connsiteY18" fmla="*/ 281979 h 607004"/>
              <a:gd name="connsiteX19" fmla="*/ 187633 w 468413"/>
              <a:gd name="connsiteY19" fmla="*/ 281979 h 607004"/>
              <a:gd name="connsiteX20" fmla="*/ 110153 w 468413"/>
              <a:gd name="connsiteY20" fmla="*/ 263209 h 607004"/>
              <a:gd name="connsiteX21" fmla="*/ 156656 w 468413"/>
              <a:gd name="connsiteY21" fmla="*/ 263209 h 607004"/>
              <a:gd name="connsiteX22" fmla="*/ 156656 w 468413"/>
              <a:gd name="connsiteY22" fmla="*/ 281979 h 607004"/>
              <a:gd name="connsiteX23" fmla="*/ 110153 w 468413"/>
              <a:gd name="connsiteY23" fmla="*/ 281979 h 607004"/>
              <a:gd name="connsiteX24" fmla="*/ 187633 w 468413"/>
              <a:gd name="connsiteY24" fmla="*/ 170274 h 607004"/>
              <a:gd name="connsiteX25" fmla="*/ 358190 w 468413"/>
              <a:gd name="connsiteY25" fmla="*/ 170274 h 607004"/>
              <a:gd name="connsiteX26" fmla="*/ 358190 w 468413"/>
              <a:gd name="connsiteY26" fmla="*/ 189044 h 607004"/>
              <a:gd name="connsiteX27" fmla="*/ 187633 w 468413"/>
              <a:gd name="connsiteY27" fmla="*/ 189044 h 607004"/>
              <a:gd name="connsiteX28" fmla="*/ 110153 w 468413"/>
              <a:gd name="connsiteY28" fmla="*/ 170274 h 607004"/>
              <a:gd name="connsiteX29" fmla="*/ 156656 w 468413"/>
              <a:gd name="connsiteY29" fmla="*/ 170274 h 607004"/>
              <a:gd name="connsiteX30" fmla="*/ 156656 w 468413"/>
              <a:gd name="connsiteY30" fmla="*/ 189044 h 607004"/>
              <a:gd name="connsiteX31" fmla="*/ 110153 w 468413"/>
              <a:gd name="connsiteY31" fmla="*/ 189044 h 607004"/>
              <a:gd name="connsiteX32" fmla="*/ 73013 w 468413"/>
              <a:gd name="connsiteY32" fmla="*/ 96229 h 607004"/>
              <a:gd name="connsiteX33" fmla="*/ 73013 w 468413"/>
              <a:gd name="connsiteY33" fmla="*/ 534009 h 607004"/>
              <a:gd name="connsiteX34" fmla="*/ 395306 w 468413"/>
              <a:gd name="connsiteY34" fmla="*/ 534009 h 607004"/>
              <a:gd name="connsiteX35" fmla="*/ 395306 w 468413"/>
              <a:gd name="connsiteY35" fmla="*/ 96229 h 607004"/>
              <a:gd name="connsiteX36" fmla="*/ 365724 w 468413"/>
              <a:gd name="connsiteY36" fmla="*/ 96229 h 607004"/>
              <a:gd name="connsiteX37" fmla="*/ 342737 w 468413"/>
              <a:gd name="connsiteY37" fmla="*/ 111655 h 607004"/>
              <a:gd name="connsiteX38" fmla="*/ 125676 w 468413"/>
              <a:gd name="connsiteY38" fmla="*/ 111655 h 607004"/>
              <a:gd name="connsiteX39" fmla="*/ 102595 w 468413"/>
              <a:gd name="connsiteY39" fmla="*/ 96229 h 607004"/>
              <a:gd name="connsiteX40" fmla="*/ 18842 w 468413"/>
              <a:gd name="connsiteY40" fmla="*/ 49760 h 607004"/>
              <a:gd name="connsiteX41" fmla="*/ 18842 w 468413"/>
              <a:gd name="connsiteY41" fmla="*/ 588191 h 607004"/>
              <a:gd name="connsiteX42" fmla="*/ 449571 w 468413"/>
              <a:gd name="connsiteY42" fmla="*/ 588191 h 607004"/>
              <a:gd name="connsiteX43" fmla="*/ 449571 w 468413"/>
              <a:gd name="connsiteY43" fmla="*/ 49760 h 607004"/>
              <a:gd name="connsiteX44" fmla="*/ 367608 w 468413"/>
              <a:gd name="connsiteY44" fmla="*/ 49760 h 607004"/>
              <a:gd name="connsiteX45" fmla="*/ 367608 w 468413"/>
              <a:gd name="connsiteY45" fmla="*/ 77416 h 607004"/>
              <a:gd name="connsiteX46" fmla="*/ 414148 w 468413"/>
              <a:gd name="connsiteY46" fmla="*/ 77416 h 607004"/>
              <a:gd name="connsiteX47" fmla="*/ 414148 w 468413"/>
              <a:gd name="connsiteY47" fmla="*/ 552823 h 607004"/>
              <a:gd name="connsiteX48" fmla="*/ 54171 w 468413"/>
              <a:gd name="connsiteY48" fmla="*/ 552823 h 607004"/>
              <a:gd name="connsiteX49" fmla="*/ 54171 w 468413"/>
              <a:gd name="connsiteY49" fmla="*/ 77416 h 607004"/>
              <a:gd name="connsiteX50" fmla="*/ 100710 w 468413"/>
              <a:gd name="connsiteY50" fmla="*/ 77416 h 607004"/>
              <a:gd name="connsiteX51" fmla="*/ 100710 w 468413"/>
              <a:gd name="connsiteY51" fmla="*/ 49760 h 607004"/>
              <a:gd name="connsiteX52" fmla="*/ 164417 w 468413"/>
              <a:gd name="connsiteY52" fmla="*/ 46432 h 607004"/>
              <a:gd name="connsiteX53" fmla="*/ 303925 w 468413"/>
              <a:gd name="connsiteY53" fmla="*/ 46432 h 607004"/>
              <a:gd name="connsiteX54" fmla="*/ 303925 w 468413"/>
              <a:gd name="connsiteY54" fmla="*/ 65273 h 607004"/>
              <a:gd name="connsiteX55" fmla="*/ 164417 w 468413"/>
              <a:gd name="connsiteY55" fmla="*/ 65273 h 607004"/>
              <a:gd name="connsiteX56" fmla="*/ 125676 w 468413"/>
              <a:gd name="connsiteY56" fmla="*/ 18813 h 607004"/>
              <a:gd name="connsiteX57" fmla="*/ 119552 w 468413"/>
              <a:gd name="connsiteY57" fmla="*/ 24927 h 607004"/>
              <a:gd name="connsiteX58" fmla="*/ 119552 w 468413"/>
              <a:gd name="connsiteY58" fmla="*/ 86822 h 607004"/>
              <a:gd name="connsiteX59" fmla="*/ 125676 w 468413"/>
              <a:gd name="connsiteY59" fmla="*/ 92842 h 607004"/>
              <a:gd name="connsiteX60" fmla="*/ 342737 w 468413"/>
              <a:gd name="connsiteY60" fmla="*/ 92842 h 607004"/>
              <a:gd name="connsiteX61" fmla="*/ 348766 w 468413"/>
              <a:gd name="connsiteY61" fmla="*/ 86822 h 607004"/>
              <a:gd name="connsiteX62" fmla="*/ 348766 w 468413"/>
              <a:gd name="connsiteY62" fmla="*/ 24927 h 607004"/>
              <a:gd name="connsiteX63" fmla="*/ 342737 w 468413"/>
              <a:gd name="connsiteY63" fmla="*/ 18813 h 607004"/>
              <a:gd name="connsiteX64" fmla="*/ 125676 w 468413"/>
              <a:gd name="connsiteY64" fmla="*/ 0 h 607004"/>
              <a:gd name="connsiteX65" fmla="*/ 342737 w 468413"/>
              <a:gd name="connsiteY65" fmla="*/ 0 h 607004"/>
              <a:gd name="connsiteX66" fmla="*/ 367608 w 468413"/>
              <a:gd name="connsiteY66" fmla="*/ 24927 h 607004"/>
              <a:gd name="connsiteX67" fmla="*/ 367608 w 468413"/>
              <a:gd name="connsiteY67" fmla="*/ 30947 h 607004"/>
              <a:gd name="connsiteX68" fmla="*/ 468413 w 468413"/>
              <a:gd name="connsiteY68" fmla="*/ 30947 h 607004"/>
              <a:gd name="connsiteX69" fmla="*/ 468413 w 468413"/>
              <a:gd name="connsiteY69" fmla="*/ 607004 h 607004"/>
              <a:gd name="connsiteX70" fmla="*/ 0 w 468413"/>
              <a:gd name="connsiteY70" fmla="*/ 607004 h 607004"/>
              <a:gd name="connsiteX71" fmla="*/ 0 w 468413"/>
              <a:gd name="connsiteY71" fmla="*/ 30947 h 607004"/>
              <a:gd name="connsiteX72" fmla="*/ 100710 w 468413"/>
              <a:gd name="connsiteY72" fmla="*/ 30947 h 607004"/>
              <a:gd name="connsiteX73" fmla="*/ 100710 w 468413"/>
              <a:gd name="connsiteY73" fmla="*/ 24927 h 607004"/>
              <a:gd name="connsiteX74" fmla="*/ 125676 w 468413"/>
              <a:gd name="connsiteY74" fmla="*/ 0 h 607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468413" h="607004">
                <a:moveTo>
                  <a:pt x="187633" y="448867"/>
                </a:moveTo>
                <a:lnTo>
                  <a:pt x="358190" y="448867"/>
                </a:lnTo>
                <a:lnTo>
                  <a:pt x="358190" y="467708"/>
                </a:lnTo>
                <a:lnTo>
                  <a:pt x="187633" y="467708"/>
                </a:lnTo>
                <a:close/>
                <a:moveTo>
                  <a:pt x="110153" y="448867"/>
                </a:moveTo>
                <a:lnTo>
                  <a:pt x="156656" y="448867"/>
                </a:lnTo>
                <a:lnTo>
                  <a:pt x="156656" y="467708"/>
                </a:lnTo>
                <a:lnTo>
                  <a:pt x="110153" y="467708"/>
                </a:lnTo>
                <a:close/>
                <a:moveTo>
                  <a:pt x="187633" y="356003"/>
                </a:moveTo>
                <a:lnTo>
                  <a:pt x="358190" y="356003"/>
                </a:lnTo>
                <a:lnTo>
                  <a:pt x="358190" y="374844"/>
                </a:lnTo>
                <a:lnTo>
                  <a:pt x="187633" y="374844"/>
                </a:lnTo>
                <a:close/>
                <a:moveTo>
                  <a:pt x="110153" y="356003"/>
                </a:moveTo>
                <a:lnTo>
                  <a:pt x="156656" y="356003"/>
                </a:lnTo>
                <a:lnTo>
                  <a:pt x="156656" y="374844"/>
                </a:lnTo>
                <a:lnTo>
                  <a:pt x="110153" y="374844"/>
                </a:lnTo>
                <a:close/>
                <a:moveTo>
                  <a:pt x="187633" y="263209"/>
                </a:moveTo>
                <a:lnTo>
                  <a:pt x="358190" y="263209"/>
                </a:lnTo>
                <a:lnTo>
                  <a:pt x="358190" y="281979"/>
                </a:lnTo>
                <a:lnTo>
                  <a:pt x="187633" y="281979"/>
                </a:lnTo>
                <a:close/>
                <a:moveTo>
                  <a:pt x="110153" y="263209"/>
                </a:moveTo>
                <a:lnTo>
                  <a:pt x="156656" y="263209"/>
                </a:lnTo>
                <a:lnTo>
                  <a:pt x="156656" y="281979"/>
                </a:lnTo>
                <a:lnTo>
                  <a:pt x="110153" y="281979"/>
                </a:lnTo>
                <a:close/>
                <a:moveTo>
                  <a:pt x="187633" y="170274"/>
                </a:moveTo>
                <a:lnTo>
                  <a:pt x="358190" y="170274"/>
                </a:lnTo>
                <a:lnTo>
                  <a:pt x="358190" y="189044"/>
                </a:lnTo>
                <a:lnTo>
                  <a:pt x="187633" y="189044"/>
                </a:lnTo>
                <a:close/>
                <a:moveTo>
                  <a:pt x="110153" y="170274"/>
                </a:moveTo>
                <a:lnTo>
                  <a:pt x="156656" y="170274"/>
                </a:lnTo>
                <a:lnTo>
                  <a:pt x="156656" y="189044"/>
                </a:lnTo>
                <a:lnTo>
                  <a:pt x="110153" y="189044"/>
                </a:lnTo>
                <a:close/>
                <a:moveTo>
                  <a:pt x="73013" y="96229"/>
                </a:moveTo>
                <a:lnTo>
                  <a:pt x="73013" y="534009"/>
                </a:lnTo>
                <a:lnTo>
                  <a:pt x="395306" y="534009"/>
                </a:lnTo>
                <a:lnTo>
                  <a:pt x="395306" y="96229"/>
                </a:lnTo>
                <a:lnTo>
                  <a:pt x="365724" y="96229"/>
                </a:lnTo>
                <a:cubicBezTo>
                  <a:pt x="362050" y="105259"/>
                  <a:pt x="353100" y="111655"/>
                  <a:pt x="342737" y="111655"/>
                </a:cubicBezTo>
                <a:lnTo>
                  <a:pt x="125676" y="111655"/>
                </a:lnTo>
                <a:cubicBezTo>
                  <a:pt x="115219" y="111655"/>
                  <a:pt x="106269" y="105259"/>
                  <a:pt x="102595" y="96229"/>
                </a:cubicBezTo>
                <a:close/>
                <a:moveTo>
                  <a:pt x="18842" y="49760"/>
                </a:moveTo>
                <a:lnTo>
                  <a:pt x="18842" y="588191"/>
                </a:lnTo>
                <a:lnTo>
                  <a:pt x="449571" y="588191"/>
                </a:lnTo>
                <a:lnTo>
                  <a:pt x="449571" y="49760"/>
                </a:lnTo>
                <a:lnTo>
                  <a:pt x="367608" y="49760"/>
                </a:lnTo>
                <a:lnTo>
                  <a:pt x="367608" y="77416"/>
                </a:lnTo>
                <a:lnTo>
                  <a:pt x="414148" y="77416"/>
                </a:lnTo>
                <a:lnTo>
                  <a:pt x="414148" y="552823"/>
                </a:lnTo>
                <a:lnTo>
                  <a:pt x="54171" y="552823"/>
                </a:lnTo>
                <a:lnTo>
                  <a:pt x="54171" y="77416"/>
                </a:lnTo>
                <a:lnTo>
                  <a:pt x="100710" y="77416"/>
                </a:lnTo>
                <a:lnTo>
                  <a:pt x="100710" y="49760"/>
                </a:lnTo>
                <a:close/>
                <a:moveTo>
                  <a:pt x="164417" y="46432"/>
                </a:moveTo>
                <a:lnTo>
                  <a:pt x="303925" y="46432"/>
                </a:lnTo>
                <a:lnTo>
                  <a:pt x="303925" y="65273"/>
                </a:lnTo>
                <a:lnTo>
                  <a:pt x="164417" y="65273"/>
                </a:lnTo>
                <a:close/>
                <a:moveTo>
                  <a:pt x="125676" y="18813"/>
                </a:moveTo>
                <a:cubicBezTo>
                  <a:pt x="122379" y="18813"/>
                  <a:pt x="119552" y="21635"/>
                  <a:pt x="119552" y="24927"/>
                </a:cubicBezTo>
                <a:lnTo>
                  <a:pt x="119552" y="86822"/>
                </a:lnTo>
                <a:cubicBezTo>
                  <a:pt x="119552" y="90114"/>
                  <a:pt x="122379" y="92842"/>
                  <a:pt x="125676" y="92842"/>
                </a:cubicBezTo>
                <a:lnTo>
                  <a:pt x="342737" y="92842"/>
                </a:lnTo>
                <a:cubicBezTo>
                  <a:pt x="346034" y="92842"/>
                  <a:pt x="348766" y="90114"/>
                  <a:pt x="348766" y="86822"/>
                </a:cubicBezTo>
                <a:lnTo>
                  <a:pt x="348766" y="24927"/>
                </a:lnTo>
                <a:cubicBezTo>
                  <a:pt x="348766" y="21635"/>
                  <a:pt x="346034" y="18813"/>
                  <a:pt x="342737" y="18813"/>
                </a:cubicBezTo>
                <a:close/>
                <a:moveTo>
                  <a:pt x="125676" y="0"/>
                </a:moveTo>
                <a:lnTo>
                  <a:pt x="342737" y="0"/>
                </a:lnTo>
                <a:cubicBezTo>
                  <a:pt x="356397" y="0"/>
                  <a:pt x="367608" y="11194"/>
                  <a:pt x="367608" y="24927"/>
                </a:cubicBezTo>
                <a:lnTo>
                  <a:pt x="367608" y="30947"/>
                </a:lnTo>
                <a:lnTo>
                  <a:pt x="468413" y="30947"/>
                </a:lnTo>
                <a:lnTo>
                  <a:pt x="468413" y="607004"/>
                </a:lnTo>
                <a:lnTo>
                  <a:pt x="0" y="607004"/>
                </a:lnTo>
                <a:lnTo>
                  <a:pt x="0" y="30947"/>
                </a:lnTo>
                <a:lnTo>
                  <a:pt x="100710" y="30947"/>
                </a:lnTo>
                <a:lnTo>
                  <a:pt x="100710" y="24927"/>
                </a:lnTo>
                <a:cubicBezTo>
                  <a:pt x="100710" y="11194"/>
                  <a:pt x="111921" y="0"/>
                  <a:pt x="125676" y="0"/>
                </a:cubicBezTo>
                <a:close/>
              </a:path>
            </a:pathLst>
          </a:custGeom>
          <a:solidFill>
            <a:schemeClr val="bg1"/>
          </a:solidFill>
          <a:ln>
            <a:noFill/>
          </a:ln>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down)">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down)">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down)">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down)">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wipe(down)">
                                      <p:cBhvr>
                                        <p:cTn id="3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4" grpId="0" animBg="1"/>
      <p:bldP spid="39" grpId="0" animBg="1"/>
      <p:bldP spid="40" grpId="0" animBg="1"/>
      <p:bldP spid="41" grpId="0" animBg="1"/>
      <p:bldP spid="4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A-稻壳儿搜索【幻雨工作室】_6"/>
          <p:cNvSpPr/>
          <p:nvPr>
            <p:custDataLst>
              <p:tags r:id="rId1"/>
            </p:custDataLst>
          </p:nvPr>
        </p:nvSpPr>
        <p:spPr>
          <a:xfrm>
            <a:off x="1471058" y="1943100"/>
            <a:ext cx="4318000" cy="4152900"/>
          </a:xfrm>
          <a:prstGeom prst="rect">
            <a:avLst/>
          </a:prstGeom>
          <a:noFill/>
          <a:ln w="76200" cap="sq">
            <a:solidFill>
              <a:schemeClr val="accent1"/>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思源黑体 CN Medium" panose="020B0600000000000000" pitchFamily="34" charset="-122"/>
              <a:ea typeface="思源黑体 CN Medium" panose="020B0600000000000000" pitchFamily="34" charset="-122"/>
            </a:endParaRPr>
          </a:p>
        </p:txBody>
      </p:sp>
      <p:sp>
        <p:nvSpPr>
          <p:cNvPr id="43" name="PA-稻壳儿搜索【幻雨工作室】_7"/>
          <p:cNvSpPr/>
          <p:nvPr>
            <p:custDataLst>
              <p:tags r:id="rId2"/>
            </p:custDataLst>
          </p:nvPr>
        </p:nvSpPr>
        <p:spPr>
          <a:xfrm>
            <a:off x="6815348" y="1943100"/>
            <a:ext cx="4318000" cy="4152900"/>
          </a:xfrm>
          <a:prstGeom prst="rect">
            <a:avLst/>
          </a:prstGeom>
          <a:noFill/>
          <a:ln w="76200" cap="sq">
            <a:solidFill>
              <a:schemeClr val="accent1"/>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latin typeface="思源黑体 CN Medium" panose="020B0600000000000000" pitchFamily="34" charset="-122"/>
              <a:ea typeface="思源黑体 CN Medium" panose="020B0600000000000000" pitchFamily="34" charset="-122"/>
            </a:endParaRPr>
          </a:p>
        </p:txBody>
      </p:sp>
      <p:sp>
        <p:nvSpPr>
          <p:cNvPr id="44" name="PA-稻壳儿搜索【幻雨工作室】_8"/>
          <p:cNvSpPr/>
          <p:nvPr>
            <p:custDataLst>
              <p:tags r:id="rId3"/>
            </p:custDataLst>
          </p:nvPr>
        </p:nvSpPr>
        <p:spPr>
          <a:xfrm>
            <a:off x="1668908" y="2220339"/>
            <a:ext cx="3922300" cy="3598421"/>
          </a:xfrm>
          <a:prstGeom prst="rect">
            <a:avLst/>
          </a:prstGeom>
        </p:spPr>
        <p:txBody>
          <a:bodyPr wrap="square">
            <a:spAutoFit/>
          </a:bodyPr>
          <a:lstStyle/>
          <a:p>
            <a:pPr algn="just">
              <a:lnSpc>
                <a:spcPct val="200000"/>
              </a:lnSpc>
            </a:pP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安卓（</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Android</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）是一种基于</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Linux</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内核（不包含</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GNU</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组件）的自由及开放源代码的操作系统。主要使用于移动设备，如智能手机和平板电脑，由美国</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Google</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公司和开放手机联盟领导及开发。</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Android</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操作系统最初由安迪</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鲁宾开发，主要支持手机。</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2005</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年</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8</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月由</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Google</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收购注资。</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2007</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年</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11</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月，</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Google</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与</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84</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家硬件制造商、软件开发商及电信营运商组建开放手机联盟共同研发改良</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Android</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系统。随后</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Google</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以</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Apache</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开源许可证的授权方式，发布了</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Android</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的源代码。第一部</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Android</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智能手机发布于</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2008</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年</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10</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月。</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Android</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逐渐扩展到平板电脑及其他领域上，如电视、数码相机、游戏机、智能手表等。</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2011</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年第一季度，</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Android</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在全球的市场份额首次超过塞班系统，跃居全球第一。</a:t>
            </a:r>
            <a:endParaRPr lang="id-ID"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endParaRPr>
          </a:p>
        </p:txBody>
      </p:sp>
      <p:sp>
        <p:nvSpPr>
          <p:cNvPr id="45" name="PA-稻壳儿搜索【幻雨工作室】_9"/>
          <p:cNvSpPr/>
          <p:nvPr>
            <p:custDataLst>
              <p:tags r:id="rId4"/>
            </p:custDataLst>
          </p:nvPr>
        </p:nvSpPr>
        <p:spPr>
          <a:xfrm>
            <a:off x="7176034" y="2236147"/>
            <a:ext cx="3596627" cy="1659429"/>
          </a:xfrm>
          <a:prstGeom prst="rect">
            <a:avLst/>
          </a:prstGeom>
        </p:spPr>
        <p:txBody>
          <a:bodyPr wrap="square">
            <a:spAutoFit/>
          </a:bodyPr>
          <a:lstStyle/>
          <a:p>
            <a:pPr algn="just">
              <a:lnSpc>
                <a:spcPct val="200000"/>
              </a:lnSpc>
            </a:pP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Android</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在正式发行之前，最开始拥有两个内部测试版本，并且以著名的机器人名称来对其进行命名，它们分别是：阿童木（</a:t>
            </a:r>
            <a:r>
              <a:rPr lang="en-US" altLang="zh-CN" sz="1050" dirty="0" err="1">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AndroidBeta</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），发条机器人（</a:t>
            </a:r>
            <a:r>
              <a:rPr lang="en-US"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Android 1.0</a:t>
            </a:r>
            <a:r>
              <a:rPr lang="zh-CN" altLang="en-US"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）。后来由于涉及到版权问题，谷歌将其命名规则变更为用甜点作为它们系统版本的代号的命名方法。</a:t>
            </a:r>
            <a:endParaRPr lang="id-ID" altLang="zh-CN" sz="105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endParaRPr>
          </a:p>
        </p:txBody>
      </p:sp>
      <p:sp>
        <p:nvSpPr>
          <p:cNvPr id="15" name="PA-稻壳儿搜索【幻雨工作室】_1_1"/>
          <p:cNvSpPr>
            <a:spLocks noChangeArrowheads="1"/>
          </p:cNvSpPr>
          <p:nvPr>
            <p:custDataLst>
              <p:tags r:id="rId5"/>
            </p:custDataLst>
          </p:nvPr>
        </p:nvSpPr>
        <p:spPr bwMode="auto">
          <a:xfrm>
            <a:off x="433393" y="470730"/>
            <a:ext cx="821577"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b="1" dirty="0">
                <a:solidFill>
                  <a:schemeClr val="bg1"/>
                </a:solidFill>
                <a:latin typeface="思源黑体 CN Medium" panose="020B0600000000000000" pitchFamily="34" charset="-122"/>
                <a:ea typeface="思源黑体 CN Medium" panose="020B0600000000000000" pitchFamily="34" charset="-122"/>
              </a:rPr>
              <a:t>00</a:t>
            </a:r>
            <a:endParaRPr lang="zh-CN" altLang="en-US" sz="2400" b="1" dirty="0">
              <a:solidFill>
                <a:schemeClr val="bg1"/>
              </a:solidFill>
              <a:latin typeface="思源黑体 CN Medium" panose="020B0600000000000000" pitchFamily="34" charset="-122"/>
              <a:ea typeface="思源黑体 CN Medium" panose="020B0600000000000000" pitchFamily="34" charset="-122"/>
            </a:endParaRPr>
          </a:p>
        </p:txBody>
      </p:sp>
      <p:sp>
        <p:nvSpPr>
          <p:cNvPr id="17" name="PA-稻壳儿搜索【幻雨工作室】_2_1"/>
          <p:cNvSpPr txBox="1"/>
          <p:nvPr>
            <p:custDataLst>
              <p:tags r:id="rId6"/>
            </p:custDataLst>
          </p:nvPr>
        </p:nvSpPr>
        <p:spPr>
          <a:xfrm>
            <a:off x="1471058" y="588049"/>
            <a:ext cx="3101877" cy="584775"/>
          </a:xfrm>
          <a:prstGeom prst="rect">
            <a:avLst/>
          </a:prstGeom>
          <a:noFill/>
        </p:spPr>
        <p:txBody>
          <a:bodyPr wrap="square" rtlCol="0">
            <a:spAutoFit/>
          </a:bodyPr>
          <a:lstStyle/>
          <a:p>
            <a:pPr>
              <a:defRPr/>
            </a:pPr>
            <a:r>
              <a:rPr lang="zh-CN" altLang="en-US" sz="3200" dirty="0">
                <a:solidFill>
                  <a:schemeClr val="accent1"/>
                </a:solidFill>
                <a:latin typeface="思源黑体 CN Medium" panose="020B0600000000000000" pitchFamily="34" charset="-122"/>
                <a:ea typeface="思源黑体 CN Medium" panose="020B0600000000000000" pitchFamily="34" charset="-122"/>
              </a:rPr>
              <a:t>简介</a:t>
            </a:r>
            <a:endParaRPr lang="en-US" altLang="zh-CN" sz="3200" dirty="0">
              <a:solidFill>
                <a:schemeClr val="accent1"/>
              </a:solidFill>
              <a:latin typeface="思源黑体 CN Medium" panose="020B0600000000000000" pitchFamily="34" charset="-122"/>
              <a:ea typeface="思源黑体 CN Medium" panose="020B0600000000000000" pitchFamily="34" charset="-122"/>
            </a:endParaRPr>
          </a:p>
        </p:txBody>
      </p:sp>
      <p:sp>
        <p:nvSpPr>
          <p:cNvPr id="23" name="PA-矩形 5_1"/>
          <p:cNvSpPr/>
          <p:nvPr>
            <p:custDataLst>
              <p:tags r:id="rId7"/>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PA-稻壳儿搜索【幻雨工作室】_12"/>
          <p:cNvSpPr/>
          <p:nvPr>
            <p:custDataLst>
              <p:tags r:id="rId1"/>
            </p:custDataLst>
          </p:nvPr>
        </p:nvSpPr>
        <p:spPr>
          <a:xfrm>
            <a:off x="883485" y="1706719"/>
            <a:ext cx="3394791" cy="1892569"/>
          </a:xfrm>
          <a:prstGeom prst="rect">
            <a:avLst/>
          </a:prstGeom>
        </p:spPr>
        <p:txBody>
          <a:bodyPr wrap="square">
            <a:spAutoFit/>
          </a:bodyPr>
          <a:lstStyle/>
          <a:p>
            <a:pPr>
              <a:lnSpc>
                <a:spcPct val="200000"/>
              </a:lnSpc>
            </a:pPr>
            <a:r>
              <a:rPr lang="en-US" altLang="zh-CN" sz="2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01</a:t>
            </a:r>
            <a:r>
              <a:rPr lang="zh-CN" altLang="en-US" sz="2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、架构简介</a:t>
            </a:r>
            <a:endParaRPr lang="en-US" altLang="zh-CN" sz="2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endParaRPr>
          </a:p>
          <a:p>
            <a:pPr algn="just">
              <a:lnSpc>
                <a:spcPct val="200000"/>
              </a:lnSpc>
            </a:pP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Android</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的系统架构和其操作系统一样，采用了分层的架构。从架构图看，</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Android</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分为四个层，从高层到低层分别是应用程序层、应用程序框架层、系统运行库层和</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Linux</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内核层。</a:t>
            </a:r>
            <a:endParaRPr lang="id-ID"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endParaRPr>
          </a:p>
        </p:txBody>
      </p:sp>
      <p:sp>
        <p:nvSpPr>
          <p:cNvPr id="22" name="PA-稻壳儿搜索【幻雨工作室】_13"/>
          <p:cNvSpPr/>
          <p:nvPr>
            <p:custDataLst>
              <p:tags r:id="rId2"/>
            </p:custDataLst>
          </p:nvPr>
        </p:nvSpPr>
        <p:spPr>
          <a:xfrm>
            <a:off x="844181" y="3783197"/>
            <a:ext cx="3394791" cy="2508123"/>
          </a:xfrm>
          <a:prstGeom prst="rect">
            <a:avLst/>
          </a:prstGeom>
        </p:spPr>
        <p:txBody>
          <a:bodyPr wrap="square">
            <a:spAutoFit/>
          </a:bodyPr>
          <a:lstStyle/>
          <a:p>
            <a:pPr>
              <a:lnSpc>
                <a:spcPct val="200000"/>
              </a:lnSpc>
            </a:pPr>
            <a:r>
              <a:rPr lang="en-US" altLang="zh-CN" sz="2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03</a:t>
            </a:r>
            <a:r>
              <a:rPr lang="zh-CN" altLang="en-US" sz="2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t>
            </a:r>
            <a:r>
              <a:rPr lang="zh-CN" altLang="en-US" sz="2000" b="0" i="0" dirty="0">
                <a:solidFill>
                  <a:srgbClr val="333333"/>
                </a:solidFill>
                <a:effectLst/>
                <a:latin typeface="Microsoft YaHei" panose="020B0503020204020204" pitchFamily="34" charset="-122"/>
                <a:ea typeface="Microsoft YaHei" panose="020B0503020204020204" pitchFamily="34" charset="-122"/>
              </a:rPr>
              <a:t>应用程序框架</a:t>
            </a:r>
            <a:endParaRPr lang="en-US" altLang="zh-CN" sz="2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endParaRPr>
          </a:p>
          <a:p>
            <a:pPr algn="just">
              <a:lnSpc>
                <a:spcPct val="200000"/>
              </a:lnSpc>
            </a:pP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开发人员也可以完全访问核心应用程序所使用的</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API</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框架。该应用程序的架构设计简化了组件的重用</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任何一个应用程序都可以发布它的功能块并且任何其它的应用程序都可以使用其所发布的功能块（不过得遵循框架的安全性）。同样，该应用程序重用机制也使用户可以方便的替换程序组件。</a:t>
            </a:r>
            <a:endParaRPr lang="id-ID"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endParaRPr>
          </a:p>
        </p:txBody>
      </p:sp>
      <p:sp>
        <p:nvSpPr>
          <p:cNvPr id="23" name="PA-稻壳儿搜索【幻雨工作室】_14"/>
          <p:cNvSpPr/>
          <p:nvPr>
            <p:custDataLst>
              <p:tags r:id="rId3"/>
            </p:custDataLst>
          </p:nvPr>
        </p:nvSpPr>
        <p:spPr>
          <a:xfrm>
            <a:off x="8049064" y="1706719"/>
            <a:ext cx="3259452" cy="1892569"/>
          </a:xfrm>
          <a:prstGeom prst="rect">
            <a:avLst/>
          </a:prstGeom>
        </p:spPr>
        <p:txBody>
          <a:bodyPr wrap="square">
            <a:spAutoFit/>
          </a:bodyPr>
          <a:lstStyle/>
          <a:p>
            <a:pPr>
              <a:lnSpc>
                <a:spcPct val="200000"/>
              </a:lnSpc>
            </a:pPr>
            <a:r>
              <a:rPr lang="en-US" altLang="zh-CN" sz="2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02</a:t>
            </a:r>
            <a:r>
              <a:rPr lang="zh-CN" altLang="en-US" sz="2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、应用程序</a:t>
            </a:r>
            <a:endParaRPr lang="en-US" altLang="zh-CN" sz="2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endParaRPr>
          </a:p>
          <a:p>
            <a:pPr algn="just">
              <a:lnSpc>
                <a:spcPct val="200000"/>
              </a:lnSpc>
            </a:pP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Android</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会同一系列核心应用程序包一起发布，该应用程序包包括客户端，</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SMS</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短消息程序，日历，地图，浏览器，联系人管理程序等。所有的应用程序都是使用</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JAVA</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语言编写的。</a:t>
            </a:r>
            <a:endParaRPr lang="id-ID"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endParaRPr>
          </a:p>
        </p:txBody>
      </p:sp>
      <p:sp>
        <p:nvSpPr>
          <p:cNvPr id="24" name="PA-稻壳儿搜索【幻雨工作室】_15"/>
          <p:cNvSpPr/>
          <p:nvPr>
            <p:custDataLst>
              <p:tags r:id="rId4"/>
            </p:custDataLst>
          </p:nvPr>
        </p:nvSpPr>
        <p:spPr>
          <a:xfrm>
            <a:off x="8061239" y="3992964"/>
            <a:ext cx="3394791" cy="1277016"/>
          </a:xfrm>
          <a:prstGeom prst="rect">
            <a:avLst/>
          </a:prstGeom>
        </p:spPr>
        <p:txBody>
          <a:bodyPr wrap="square">
            <a:spAutoFit/>
          </a:bodyPr>
          <a:lstStyle/>
          <a:p>
            <a:pPr algn="l"/>
            <a:r>
              <a:rPr lang="en-US" altLang="zh-CN" sz="2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04</a:t>
            </a:r>
            <a:r>
              <a:rPr lang="zh-CN" altLang="en-US" sz="2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t>
            </a:r>
            <a:r>
              <a:rPr lang="zh-CN" altLang="en-US" sz="2000" b="0" i="0" dirty="0">
                <a:solidFill>
                  <a:srgbClr val="333333"/>
                </a:solidFill>
                <a:effectLst/>
                <a:latin typeface="Microsoft YaHei" panose="020B0503020204020204" pitchFamily="34" charset="-122"/>
                <a:ea typeface="Microsoft YaHei" panose="020B0503020204020204" pitchFamily="34" charset="-122"/>
              </a:rPr>
              <a:t>系统运行库</a:t>
            </a:r>
          </a:p>
          <a:p>
            <a:pPr>
              <a:lnSpc>
                <a:spcPct val="200000"/>
              </a:lnSpc>
            </a:pP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Android </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包含一些</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C/C++</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库，这些库能被</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Android</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系统中不同的组件使用。它们通过 </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Android </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应用程序框架为开发者提供服务。</a:t>
            </a:r>
            <a:endParaRPr lang="id-ID"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endParaRPr>
          </a:p>
        </p:txBody>
      </p:sp>
      <p:sp>
        <p:nvSpPr>
          <p:cNvPr id="25" name="PA-稻壳儿搜索【幻雨工作室】_1_1"/>
          <p:cNvSpPr>
            <a:spLocks noChangeArrowheads="1"/>
          </p:cNvSpPr>
          <p:nvPr>
            <p:custDataLst>
              <p:tags r:id="rId5"/>
            </p:custDataLst>
          </p:nvPr>
        </p:nvSpPr>
        <p:spPr bwMode="auto">
          <a:xfrm>
            <a:off x="433393" y="470730"/>
            <a:ext cx="821577"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b="1" dirty="0">
                <a:solidFill>
                  <a:schemeClr val="bg1"/>
                </a:solidFill>
                <a:latin typeface="思源黑体 CN Medium" panose="020B0600000000000000" pitchFamily="34" charset="-122"/>
                <a:ea typeface="思源黑体 CN Medium" panose="020B0600000000000000" pitchFamily="34" charset="-122"/>
              </a:rPr>
              <a:t>00</a:t>
            </a:r>
            <a:endParaRPr lang="zh-CN" altLang="en-US" sz="2400" b="1" dirty="0">
              <a:solidFill>
                <a:schemeClr val="bg1"/>
              </a:solidFill>
              <a:latin typeface="思源黑体 CN Medium" panose="020B0600000000000000" pitchFamily="34" charset="-122"/>
              <a:ea typeface="思源黑体 CN Medium" panose="020B0600000000000000" pitchFamily="34" charset="-122"/>
            </a:endParaRPr>
          </a:p>
        </p:txBody>
      </p:sp>
      <p:sp>
        <p:nvSpPr>
          <p:cNvPr id="28" name="PA-矩形 5_1"/>
          <p:cNvSpPr/>
          <p:nvPr>
            <p:custDataLst>
              <p:tags r:id="rId6"/>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
        <p:nvSpPr>
          <p:cNvPr id="2" name="PA-稻壳儿搜索【幻雨工作室】_2_1">
            <a:extLst>
              <a:ext uri="{FF2B5EF4-FFF2-40B4-BE49-F238E27FC236}">
                <a16:creationId xmlns:a16="http://schemas.microsoft.com/office/drawing/2014/main" id="{C86D76B6-2527-AD82-8EF7-D261F69DA157}"/>
              </a:ext>
            </a:extLst>
          </p:cNvPr>
          <p:cNvSpPr txBox="1"/>
          <p:nvPr>
            <p:custDataLst>
              <p:tags r:id="rId7"/>
            </p:custDataLst>
          </p:nvPr>
        </p:nvSpPr>
        <p:spPr>
          <a:xfrm>
            <a:off x="1292515" y="588049"/>
            <a:ext cx="3101877" cy="584775"/>
          </a:xfrm>
          <a:prstGeom prst="rect">
            <a:avLst/>
          </a:prstGeom>
          <a:noFill/>
        </p:spPr>
        <p:txBody>
          <a:bodyPr wrap="square" rtlCol="0">
            <a:spAutoFit/>
          </a:bodyPr>
          <a:lstStyle/>
          <a:p>
            <a:pPr>
              <a:defRPr/>
            </a:pPr>
            <a:r>
              <a:rPr lang="zh-CN" altLang="en-US" sz="3200" dirty="0">
                <a:solidFill>
                  <a:schemeClr val="accent1"/>
                </a:solidFill>
                <a:latin typeface="思源黑体 CN Medium" panose="020B0600000000000000" pitchFamily="34" charset="-122"/>
                <a:ea typeface="思源黑体 CN Medium" panose="020B0600000000000000" pitchFamily="34" charset="-122"/>
              </a:rPr>
              <a:t>体系架构</a:t>
            </a:r>
            <a:endParaRPr lang="en-US" altLang="zh-CN" sz="3200" dirty="0">
              <a:solidFill>
                <a:schemeClr val="accent1"/>
              </a:solidFill>
              <a:latin typeface="思源黑体 CN Medium" panose="020B0600000000000000" pitchFamily="34" charset="-122"/>
              <a:ea typeface="思源黑体 CN Medium" panose="020B0600000000000000" pitchFamily="34" charset="-122"/>
            </a:endParaRPr>
          </a:p>
        </p:txBody>
      </p:sp>
      <p:pic>
        <p:nvPicPr>
          <p:cNvPr id="1026" name="Picture 2">
            <a:extLst>
              <a:ext uri="{FF2B5EF4-FFF2-40B4-BE49-F238E27FC236}">
                <a16:creationId xmlns:a16="http://schemas.microsoft.com/office/drawing/2014/main" id="{D26712A0-F42F-B251-6107-1543790F0A4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9620" y="2675373"/>
            <a:ext cx="3492759" cy="25081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PA-稻壳儿搜索【幻雨工作室】_12"/>
          <p:cNvSpPr/>
          <p:nvPr>
            <p:custDataLst>
              <p:tags r:id="rId1"/>
            </p:custDataLst>
          </p:nvPr>
        </p:nvSpPr>
        <p:spPr>
          <a:xfrm>
            <a:off x="433393" y="1556696"/>
            <a:ext cx="3394791" cy="3713068"/>
          </a:xfrm>
          <a:prstGeom prst="rect">
            <a:avLst/>
          </a:prstGeom>
        </p:spPr>
        <p:txBody>
          <a:bodyPr wrap="square">
            <a:spAutoFit/>
          </a:bodyPr>
          <a:lstStyle/>
          <a:p>
            <a:pPr>
              <a:lnSpc>
                <a:spcPct val="200000"/>
              </a:lnSpc>
            </a:pPr>
            <a:r>
              <a:rPr lang="en-US" altLang="zh-CN" sz="2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01</a:t>
            </a:r>
            <a:r>
              <a:rPr lang="zh-CN" altLang="en-US" sz="2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t>
            </a:r>
            <a:r>
              <a:rPr lang="zh-CN" altLang="en-US" sz="2000" b="0" i="0" dirty="0">
                <a:solidFill>
                  <a:srgbClr val="333333"/>
                </a:solidFill>
                <a:effectLst/>
                <a:latin typeface="Microsoft YaHei" panose="020B0503020204020204" pitchFamily="34" charset="-122"/>
                <a:ea typeface="Microsoft YaHei" panose="020B0503020204020204" pitchFamily="34" charset="-122"/>
              </a:rPr>
              <a:t>系统内核</a:t>
            </a:r>
            <a:endParaRPr lang="en-US" altLang="zh-CN" sz="2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endParaRPr>
          </a:p>
          <a:p>
            <a:pPr algn="just">
              <a:lnSpc>
                <a:spcPct val="200000"/>
              </a:lnSpc>
            </a:pPr>
            <a:r>
              <a:rPr lang="en-US" altLang="zh-CN"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Android </a:t>
            </a:r>
            <a:r>
              <a:rPr lang="zh-CN" altLang="en-US"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是运行于</a:t>
            </a:r>
            <a:r>
              <a:rPr lang="en-US" altLang="zh-CN"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Linux kernel</a:t>
            </a:r>
            <a:r>
              <a:rPr lang="zh-CN" altLang="en-US"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之上，但并不是</a:t>
            </a:r>
            <a:r>
              <a:rPr lang="en-US" altLang="zh-CN"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GNU/Linux</a:t>
            </a:r>
            <a:r>
              <a:rPr lang="zh-CN" altLang="en-US"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。因为在一般</a:t>
            </a:r>
            <a:r>
              <a:rPr lang="en-US" altLang="zh-CN"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GNU/Linux </a:t>
            </a:r>
            <a:r>
              <a:rPr lang="zh-CN" altLang="en-US"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里支持的功能，</a:t>
            </a:r>
            <a:r>
              <a:rPr lang="en-US" altLang="zh-CN"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Android </a:t>
            </a:r>
            <a:r>
              <a:rPr lang="zh-CN" altLang="en-US"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大都没有支持，包括</a:t>
            </a:r>
            <a:r>
              <a:rPr lang="en-US" altLang="zh-CN"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Cairo</a:t>
            </a:r>
            <a:r>
              <a:rPr lang="zh-CN" altLang="en-US"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t>
            </a:r>
            <a:r>
              <a:rPr lang="en-US" altLang="zh-CN"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X11</a:t>
            </a:r>
            <a:r>
              <a:rPr lang="zh-CN" altLang="en-US"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t>
            </a:r>
            <a:r>
              <a:rPr lang="en-US" altLang="zh-CN" sz="900" dirty="0" err="1">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Alsa</a:t>
            </a:r>
            <a:r>
              <a:rPr lang="zh-CN" altLang="en-US"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t>
            </a:r>
            <a:r>
              <a:rPr lang="en-US" altLang="zh-CN" sz="900" dirty="0" err="1">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FFmpeg</a:t>
            </a:r>
            <a:r>
              <a:rPr lang="zh-CN" altLang="en-US"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t>
            </a:r>
            <a:r>
              <a:rPr lang="en-US" altLang="zh-CN"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GTK</a:t>
            </a:r>
            <a:r>
              <a:rPr lang="zh-CN" altLang="en-US"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t>
            </a:r>
            <a:r>
              <a:rPr lang="en-US" altLang="zh-CN" sz="900" dirty="0" err="1">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Pango</a:t>
            </a:r>
            <a:r>
              <a:rPr lang="zh-CN" altLang="en-US"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及</a:t>
            </a:r>
            <a:r>
              <a:rPr lang="en-US" altLang="zh-CN"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Glibc</a:t>
            </a:r>
            <a:r>
              <a:rPr lang="zh-CN" altLang="en-US"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等都被移除掉了。</a:t>
            </a:r>
            <a:r>
              <a:rPr lang="en-US" altLang="zh-CN"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Android</a:t>
            </a:r>
            <a:r>
              <a:rPr lang="zh-CN" altLang="en-US"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又以</a:t>
            </a:r>
            <a:r>
              <a:rPr lang="en-US" altLang="zh-CN"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Bionic </a:t>
            </a:r>
            <a:r>
              <a:rPr lang="zh-CN" altLang="en-US"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取代</a:t>
            </a:r>
            <a:r>
              <a:rPr lang="en-US" altLang="zh-CN"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Glibc</a:t>
            </a:r>
            <a:r>
              <a:rPr lang="zh-CN" altLang="en-US"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、以</a:t>
            </a:r>
            <a:r>
              <a:rPr lang="en-US" altLang="zh-CN" sz="900" dirty="0" err="1">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Skia</a:t>
            </a:r>
            <a:r>
              <a:rPr lang="en-US" altLang="zh-CN"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 </a:t>
            </a:r>
            <a:r>
              <a:rPr lang="zh-CN" altLang="en-US"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取代</a:t>
            </a:r>
            <a:r>
              <a:rPr lang="en-US" altLang="zh-CN"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Cairo</a:t>
            </a:r>
            <a:r>
              <a:rPr lang="zh-CN" altLang="en-US"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、再以</a:t>
            </a:r>
            <a:r>
              <a:rPr lang="en-US" altLang="zh-CN" sz="900" dirty="0" err="1">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opencore</a:t>
            </a:r>
            <a:r>
              <a:rPr lang="zh-CN" altLang="en-US"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取代</a:t>
            </a:r>
            <a:r>
              <a:rPr lang="en-US" altLang="zh-CN" sz="900" dirty="0" err="1">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FFmpeg</a:t>
            </a:r>
            <a:r>
              <a:rPr lang="zh-CN" altLang="en-US"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等等。</a:t>
            </a:r>
            <a:r>
              <a:rPr lang="en-US" altLang="zh-CN"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Android </a:t>
            </a:r>
            <a:r>
              <a:rPr lang="zh-CN" altLang="en-US"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为了达到商业应用，必须移除被</a:t>
            </a:r>
            <a:r>
              <a:rPr lang="en-US" altLang="zh-CN"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GNU GPL</a:t>
            </a:r>
            <a:r>
              <a:rPr lang="zh-CN" altLang="en-US"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授权证所约束的部份，例如</a:t>
            </a:r>
            <a:r>
              <a:rPr lang="en-US" altLang="zh-CN"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Android</a:t>
            </a:r>
            <a:r>
              <a:rPr lang="zh-CN" altLang="en-US"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将驱动程序移到 </a:t>
            </a:r>
            <a:r>
              <a:rPr lang="en-US" altLang="zh-CN" sz="900" dirty="0" err="1">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Userspace</a:t>
            </a:r>
            <a:r>
              <a:rPr lang="zh-CN" altLang="en-US"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，使得</a:t>
            </a:r>
            <a:r>
              <a:rPr lang="en-US" altLang="zh-CN"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Linux driver </a:t>
            </a:r>
            <a:r>
              <a:rPr lang="zh-CN" altLang="en-US"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与 </a:t>
            </a:r>
            <a:r>
              <a:rPr lang="en-US" altLang="zh-CN"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Linux kernel</a:t>
            </a:r>
            <a:r>
              <a:rPr lang="zh-CN" altLang="en-US"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彻底分开。</a:t>
            </a:r>
            <a:r>
              <a:rPr lang="en-US" altLang="zh-CN"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Bionic/</a:t>
            </a:r>
            <a:r>
              <a:rPr lang="en-US" altLang="zh-CN" sz="900" dirty="0" err="1">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Libc</a:t>
            </a:r>
            <a:r>
              <a:rPr lang="en-US" altLang="zh-CN"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/Kernel/ </a:t>
            </a:r>
            <a:r>
              <a:rPr lang="zh-CN" altLang="en-US"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并非标准的</a:t>
            </a:r>
            <a:r>
              <a:rPr lang="en-US" altLang="zh-CN"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Kernel header files</a:t>
            </a:r>
            <a:r>
              <a:rPr lang="zh-CN" altLang="en-US"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t>
            </a:r>
            <a:r>
              <a:rPr lang="en-US" altLang="zh-CN"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Android </a:t>
            </a:r>
            <a:r>
              <a:rPr lang="zh-CN" altLang="en-US"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的 </a:t>
            </a:r>
            <a:r>
              <a:rPr lang="en-US" altLang="zh-CN"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Kernel header </a:t>
            </a:r>
            <a:r>
              <a:rPr lang="zh-CN" altLang="en-US"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是利用工具由 </a:t>
            </a:r>
            <a:r>
              <a:rPr lang="en-US" altLang="zh-CN"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Linux Kernel header </a:t>
            </a:r>
            <a:r>
              <a:rPr lang="zh-CN" altLang="en-US"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所产生的，这样做是为了保留常数、数据结构与宏。</a:t>
            </a:r>
            <a:endParaRPr lang="id-ID" sz="9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endParaRPr>
          </a:p>
        </p:txBody>
      </p:sp>
      <p:sp>
        <p:nvSpPr>
          <p:cNvPr id="22" name="PA-稻壳儿搜索【幻雨工作室】_13"/>
          <p:cNvSpPr/>
          <p:nvPr>
            <p:custDataLst>
              <p:tags r:id="rId2"/>
            </p:custDataLst>
          </p:nvPr>
        </p:nvSpPr>
        <p:spPr>
          <a:xfrm>
            <a:off x="4394392" y="3637386"/>
            <a:ext cx="3394791" cy="2508123"/>
          </a:xfrm>
          <a:prstGeom prst="rect">
            <a:avLst/>
          </a:prstGeom>
        </p:spPr>
        <p:txBody>
          <a:bodyPr wrap="square">
            <a:spAutoFit/>
          </a:bodyPr>
          <a:lstStyle/>
          <a:p>
            <a:pPr algn="l"/>
            <a:r>
              <a:rPr lang="en-US" altLang="zh-CN" sz="2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03</a:t>
            </a:r>
            <a:r>
              <a:rPr lang="zh-CN" altLang="en-US" sz="2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t>
            </a:r>
            <a:r>
              <a:rPr lang="zh-CN" altLang="en-US" sz="2000" b="0" i="0" dirty="0">
                <a:solidFill>
                  <a:srgbClr val="333333"/>
                </a:solidFill>
                <a:effectLst/>
                <a:latin typeface="Microsoft YaHei" panose="020B0503020204020204" pitchFamily="34" charset="-122"/>
                <a:ea typeface="Microsoft YaHei" panose="020B0503020204020204" pitchFamily="34" charset="-122"/>
              </a:rPr>
              <a:t>中介软件</a:t>
            </a:r>
          </a:p>
          <a:p>
            <a:pPr algn="just">
              <a:lnSpc>
                <a:spcPct val="200000"/>
              </a:lnSpc>
            </a:pP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操作系统与应用程序的沟通桥梁，应用分为两层：函数层（</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Library</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）和虚拟机（</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Virtual Machine</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 </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Bionic</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是 </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Android </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改良</a:t>
            </a:r>
            <a:r>
              <a:rPr lang="en-US" altLang="zh-CN" sz="1000" dirty="0" err="1">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libc</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的版本。</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Android </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同时包含了</a:t>
            </a:r>
            <a:r>
              <a:rPr lang="en-US" altLang="zh-CN" sz="1000" dirty="0" err="1">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Webkit</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，所谓的</a:t>
            </a:r>
            <a:r>
              <a:rPr lang="en-US" altLang="zh-CN" sz="1000" dirty="0" err="1">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Webkit</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 </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就是</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Apple Safari </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浏览器背后的引擎。</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Surface flinger </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是就</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2D</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或</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3D</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的内容显示到屏幕上。</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Android</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使用工具链（</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Toolchain</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）为</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Google</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自制的</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Bionic </a:t>
            </a:r>
            <a:r>
              <a:rPr lang="en-US" altLang="zh-CN" sz="1000" dirty="0" err="1">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Libc</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t>
            </a:r>
            <a:endParaRPr lang="id-ID"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endParaRPr>
          </a:p>
        </p:txBody>
      </p:sp>
      <p:sp>
        <p:nvSpPr>
          <p:cNvPr id="23" name="PA-稻壳儿搜索【幻雨工作室】_14"/>
          <p:cNvSpPr/>
          <p:nvPr>
            <p:custDataLst>
              <p:tags r:id="rId3"/>
            </p:custDataLst>
          </p:nvPr>
        </p:nvSpPr>
        <p:spPr>
          <a:xfrm>
            <a:off x="4322321" y="1038966"/>
            <a:ext cx="3259452" cy="2508123"/>
          </a:xfrm>
          <a:prstGeom prst="rect">
            <a:avLst/>
          </a:prstGeom>
        </p:spPr>
        <p:txBody>
          <a:bodyPr wrap="square">
            <a:spAutoFit/>
          </a:bodyPr>
          <a:lstStyle/>
          <a:p>
            <a:pPr>
              <a:lnSpc>
                <a:spcPct val="200000"/>
              </a:lnSpc>
            </a:pPr>
            <a:r>
              <a:rPr lang="en-US" altLang="zh-CN" sz="2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02</a:t>
            </a:r>
            <a:r>
              <a:rPr lang="zh-CN" altLang="en-US" sz="2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t>
            </a:r>
            <a:r>
              <a:rPr lang="zh-CN" altLang="en-US" sz="2000" b="0" i="0" dirty="0">
                <a:solidFill>
                  <a:srgbClr val="333333"/>
                </a:solidFill>
                <a:effectLst/>
                <a:latin typeface="Microsoft YaHei" panose="020B0503020204020204" pitchFamily="34" charset="-122"/>
                <a:ea typeface="Microsoft YaHei" panose="020B0503020204020204" pitchFamily="34" charset="-122"/>
              </a:rPr>
              <a:t>硬件抽像层</a:t>
            </a:r>
            <a:endParaRPr lang="en-US" altLang="zh-CN" sz="2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endParaRPr>
          </a:p>
          <a:p>
            <a:pPr algn="just">
              <a:lnSpc>
                <a:spcPct val="200000"/>
              </a:lnSpc>
            </a:pP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Android </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的</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HAL</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（硬件抽像层）是能以封闭源码形式提供硬件驱动模块。</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HAL </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的目的是为了把 </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Android framework </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与 </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Linux kernel </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隔开，让 </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Android </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不至过度依赖 </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Linux kernel</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，以达成 </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Kernel independent </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的概念，也让 </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Android framework </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的开发能在不考量驱动程序实现的前提下进行发展。</a:t>
            </a:r>
            <a:endParaRPr lang="id-ID"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endParaRPr>
          </a:p>
        </p:txBody>
      </p:sp>
      <p:sp>
        <p:nvSpPr>
          <p:cNvPr id="24" name="PA-稻壳儿搜索【幻雨工作室】_15"/>
          <p:cNvSpPr/>
          <p:nvPr>
            <p:custDataLst>
              <p:tags r:id="rId4"/>
            </p:custDataLst>
          </p:nvPr>
        </p:nvSpPr>
        <p:spPr>
          <a:xfrm>
            <a:off x="8147981" y="1677474"/>
            <a:ext cx="3610626" cy="3739229"/>
          </a:xfrm>
          <a:prstGeom prst="rect">
            <a:avLst/>
          </a:prstGeom>
        </p:spPr>
        <p:txBody>
          <a:bodyPr wrap="square">
            <a:spAutoFit/>
          </a:bodyPr>
          <a:lstStyle/>
          <a:p>
            <a:pPr algn="l"/>
            <a:r>
              <a:rPr lang="en-US" altLang="zh-CN" sz="2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04</a:t>
            </a:r>
            <a:r>
              <a:rPr lang="zh-CN" altLang="en-US" sz="2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t>
            </a:r>
            <a:r>
              <a:rPr lang="zh-CN" altLang="en-US" sz="2000" b="0" i="0" dirty="0">
                <a:solidFill>
                  <a:srgbClr val="333333"/>
                </a:solidFill>
                <a:effectLst/>
                <a:latin typeface="Microsoft YaHei" panose="020B0503020204020204" pitchFamily="34" charset="-122"/>
                <a:ea typeface="Microsoft YaHei" panose="020B0503020204020204" pitchFamily="34" charset="-122"/>
              </a:rPr>
              <a:t>安全权限机制</a:t>
            </a:r>
          </a:p>
          <a:p>
            <a:pPr algn="just">
              <a:lnSpc>
                <a:spcPct val="200000"/>
              </a:lnSpc>
            </a:pP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Android</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本身是一个权限分立的操作系统。在这类操作系统中，每个应用都以一个系统识别身份运行（</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Linux</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用户</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ID</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与群组</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ID</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）。系统的各部分也分别使用各自独立的识别方式。</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Linux</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就是这样将应用与应用，应用与系统隔离开。</a:t>
            </a:r>
          </a:p>
          <a:p>
            <a:pPr algn="just">
              <a:lnSpc>
                <a:spcPct val="200000"/>
              </a:lnSpc>
            </a:pP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系统更多的安全功能通过权限机制提供。权限可以限制某个特定进程的特定操作，也可以限制每个</a:t>
            </a: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URI</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权限对特定数据段的访问。</a:t>
            </a:r>
          </a:p>
          <a:p>
            <a:pPr algn="just">
              <a:lnSpc>
                <a:spcPct val="200000"/>
              </a:lnSpc>
            </a:pPr>
            <a:r>
              <a:rPr lang="en-US" altLang="zh-CN"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Android</a:t>
            </a:r>
            <a:r>
              <a:rPr lang="zh-CN" altLang="en-US"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rPr>
              <a:t>安全架构的核心设计思想是，在默认设置下，所有应用都没有权限对其他应用、系统或用户进行较大影响的操作。这其中包括读写用户隐私数据（联系人或电子邮件），读写其他应用文件，访问网络或阻止设备待机等。</a:t>
            </a:r>
            <a:endParaRPr lang="id-ID" sz="1000"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mn-ea"/>
              <a:sym typeface="+mn-lt"/>
            </a:endParaRPr>
          </a:p>
        </p:txBody>
      </p:sp>
      <p:sp>
        <p:nvSpPr>
          <p:cNvPr id="25" name="PA-稻壳儿搜索【幻雨工作室】_1_1"/>
          <p:cNvSpPr>
            <a:spLocks noChangeArrowheads="1"/>
          </p:cNvSpPr>
          <p:nvPr>
            <p:custDataLst>
              <p:tags r:id="rId5"/>
            </p:custDataLst>
          </p:nvPr>
        </p:nvSpPr>
        <p:spPr bwMode="auto">
          <a:xfrm>
            <a:off x="433393" y="470730"/>
            <a:ext cx="821577" cy="819415"/>
          </a:xfrm>
          <a:prstGeom prst="ellipse">
            <a:avLst/>
          </a:prstGeom>
          <a:solidFill>
            <a:srgbClr val="123539"/>
          </a:solidFill>
          <a:ln w="50800" cap="sq">
            <a:solidFill>
              <a:srgbClr val="FFFFFF"/>
            </a:solidFill>
            <a:miter lim="800000"/>
          </a:ln>
          <a:effectLst>
            <a:outerShdw blurRad="65000" dist="50800" dir="12900000" kx="195000" ky="145000" algn="tl"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b="1" dirty="0">
                <a:solidFill>
                  <a:schemeClr val="bg1"/>
                </a:solidFill>
                <a:latin typeface="思源黑体 CN Medium" panose="020B0600000000000000" pitchFamily="34" charset="-122"/>
                <a:ea typeface="思源黑体 CN Medium" panose="020B0600000000000000" pitchFamily="34" charset="-122"/>
              </a:rPr>
              <a:t>00</a:t>
            </a:r>
            <a:endParaRPr lang="zh-CN" altLang="en-US" sz="2400" b="1" dirty="0">
              <a:solidFill>
                <a:schemeClr val="bg1"/>
              </a:solidFill>
              <a:latin typeface="思源黑体 CN Medium" panose="020B0600000000000000" pitchFamily="34" charset="-122"/>
              <a:ea typeface="思源黑体 CN Medium" panose="020B0600000000000000" pitchFamily="34" charset="-122"/>
            </a:endParaRPr>
          </a:p>
        </p:txBody>
      </p:sp>
      <p:sp>
        <p:nvSpPr>
          <p:cNvPr id="28" name="PA-矩形 5_1"/>
          <p:cNvSpPr/>
          <p:nvPr>
            <p:custDataLst>
              <p:tags r:id="rId6"/>
            </p:custDataLst>
          </p:nvPr>
        </p:nvSpPr>
        <p:spPr>
          <a:xfrm>
            <a:off x="0" y="6501008"/>
            <a:ext cx="12192000" cy="356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思源黑体 CN Normal" panose="020B0400000000000000" pitchFamily="34" charset="-122"/>
              <a:ea typeface="思源黑体 CN Normal" panose="020B0400000000000000" pitchFamily="34" charset="-122"/>
            </a:endParaRPr>
          </a:p>
        </p:txBody>
      </p:sp>
      <p:sp>
        <p:nvSpPr>
          <p:cNvPr id="2" name="PA-稻壳儿搜索【幻雨工作室】_2_1">
            <a:extLst>
              <a:ext uri="{FF2B5EF4-FFF2-40B4-BE49-F238E27FC236}">
                <a16:creationId xmlns:a16="http://schemas.microsoft.com/office/drawing/2014/main" id="{C86D76B6-2527-AD82-8EF7-D261F69DA157}"/>
              </a:ext>
            </a:extLst>
          </p:cNvPr>
          <p:cNvSpPr txBox="1"/>
          <p:nvPr>
            <p:custDataLst>
              <p:tags r:id="rId7"/>
            </p:custDataLst>
          </p:nvPr>
        </p:nvSpPr>
        <p:spPr>
          <a:xfrm>
            <a:off x="1292515" y="588049"/>
            <a:ext cx="3101877" cy="584775"/>
          </a:xfrm>
          <a:prstGeom prst="rect">
            <a:avLst/>
          </a:prstGeom>
          <a:noFill/>
        </p:spPr>
        <p:txBody>
          <a:bodyPr wrap="square" rtlCol="0">
            <a:spAutoFit/>
          </a:bodyPr>
          <a:lstStyle/>
          <a:p>
            <a:pPr>
              <a:defRPr/>
            </a:pPr>
            <a:r>
              <a:rPr lang="zh-CN" altLang="en-US" sz="3200" dirty="0">
                <a:solidFill>
                  <a:schemeClr val="accent1"/>
                </a:solidFill>
                <a:latin typeface="思源黑体 CN Medium" panose="020B0600000000000000" pitchFamily="34" charset="-122"/>
                <a:ea typeface="思源黑体 CN Medium" panose="020B0600000000000000" pitchFamily="34" charset="-122"/>
              </a:rPr>
              <a:t>系统结构</a:t>
            </a:r>
            <a:endParaRPr lang="en-US" altLang="zh-CN" sz="3200" dirty="0">
              <a:solidFill>
                <a:schemeClr val="accent1"/>
              </a:solidFill>
              <a:latin typeface="思源黑体 CN Medium" panose="020B0600000000000000" pitchFamily="34" charset="-122"/>
              <a:ea typeface="思源黑体 CN Medium" panose="020B0600000000000000" pitchFamily="34" charset="-122"/>
            </a:endParaRPr>
          </a:p>
        </p:txBody>
      </p:sp>
    </p:spTree>
    <p:extLst>
      <p:ext uri="{BB962C8B-B14F-4D97-AF65-F5344CB8AC3E}">
        <p14:creationId xmlns:p14="http://schemas.microsoft.com/office/powerpoint/2010/main" val="1550353987"/>
      </p:ext>
    </p:extLst>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47"/>
</p:tagLst>
</file>

<file path=ppt/tags/tag10.xml><?xml version="1.0" encoding="utf-8"?>
<p:tagLst xmlns:a="http://schemas.openxmlformats.org/drawingml/2006/main" xmlns:r="http://schemas.openxmlformats.org/officeDocument/2006/relationships" xmlns:p="http://schemas.openxmlformats.org/presentationml/2006/main">
  <p:tag name="PA" val="v5.2.4"/>
</p:tagLst>
</file>

<file path=ppt/tags/tag11.xml><?xml version="1.0" encoding="utf-8"?>
<p:tagLst xmlns:a="http://schemas.openxmlformats.org/drawingml/2006/main" xmlns:r="http://schemas.openxmlformats.org/officeDocument/2006/relationships" xmlns:p="http://schemas.openxmlformats.org/presentationml/2006/main">
  <p:tag name="PA" val="v5.2.4"/>
</p:tagLst>
</file>

<file path=ppt/tags/tag12.xml><?xml version="1.0" encoding="utf-8"?>
<p:tagLst xmlns:a="http://schemas.openxmlformats.org/drawingml/2006/main" xmlns:r="http://schemas.openxmlformats.org/officeDocument/2006/relationships" xmlns:p="http://schemas.openxmlformats.org/presentationml/2006/main">
  <p:tag name="PA" val="v5.2.4"/>
</p:tagLst>
</file>

<file path=ppt/tags/tag13.xml><?xml version="1.0" encoding="utf-8"?>
<p:tagLst xmlns:a="http://schemas.openxmlformats.org/drawingml/2006/main" xmlns:r="http://schemas.openxmlformats.org/officeDocument/2006/relationships" xmlns:p="http://schemas.openxmlformats.org/presentationml/2006/main">
  <p:tag name="PA" val="v5.2.4"/>
</p:tagLst>
</file>

<file path=ppt/tags/tag14.xml><?xml version="1.0" encoding="utf-8"?>
<p:tagLst xmlns:a="http://schemas.openxmlformats.org/drawingml/2006/main" xmlns:r="http://schemas.openxmlformats.org/officeDocument/2006/relationships" xmlns:p="http://schemas.openxmlformats.org/presentationml/2006/main">
  <p:tag name="PA" val="v5.2.4"/>
</p:tagLst>
</file>

<file path=ppt/tags/tag15.xml><?xml version="1.0" encoding="utf-8"?>
<p:tagLst xmlns:a="http://schemas.openxmlformats.org/drawingml/2006/main" xmlns:r="http://schemas.openxmlformats.org/officeDocument/2006/relationships" xmlns:p="http://schemas.openxmlformats.org/presentationml/2006/main">
  <p:tag name="PA" val="v5.2.4"/>
</p:tagLst>
</file>

<file path=ppt/tags/tag16.xml><?xml version="1.0" encoding="utf-8"?>
<p:tagLst xmlns:a="http://schemas.openxmlformats.org/drawingml/2006/main" xmlns:r="http://schemas.openxmlformats.org/officeDocument/2006/relationships" xmlns:p="http://schemas.openxmlformats.org/presentationml/2006/main">
  <p:tag name="PA" val="v5.2.4"/>
</p:tagLst>
</file>

<file path=ppt/tags/tag17.xml><?xml version="1.0" encoding="utf-8"?>
<p:tagLst xmlns:a="http://schemas.openxmlformats.org/drawingml/2006/main" xmlns:r="http://schemas.openxmlformats.org/officeDocument/2006/relationships" xmlns:p="http://schemas.openxmlformats.org/presentationml/2006/main">
  <p:tag name="PA" val="v5.2.4"/>
</p:tagLst>
</file>

<file path=ppt/tags/tag18.xml><?xml version="1.0" encoding="utf-8"?>
<p:tagLst xmlns:a="http://schemas.openxmlformats.org/drawingml/2006/main" xmlns:r="http://schemas.openxmlformats.org/officeDocument/2006/relationships" xmlns:p="http://schemas.openxmlformats.org/presentationml/2006/main">
  <p:tag name="PA" val="v5.2.4"/>
</p:tagLst>
</file>

<file path=ppt/tags/tag19.xml><?xml version="1.0" encoding="utf-8"?>
<p:tagLst xmlns:a="http://schemas.openxmlformats.org/drawingml/2006/main" xmlns:r="http://schemas.openxmlformats.org/officeDocument/2006/relationships" xmlns:p="http://schemas.openxmlformats.org/presentationml/2006/main">
  <p:tag name="PA" val="v5.2.4"/>
</p:tagLst>
</file>

<file path=ppt/tags/tag2.xml><?xml version="1.0" encoding="utf-8"?>
<p:tagLst xmlns:a="http://schemas.openxmlformats.org/drawingml/2006/main" xmlns:r="http://schemas.openxmlformats.org/officeDocument/2006/relationships" xmlns:p="http://schemas.openxmlformats.org/presentationml/2006/main">
  <p:tag name="PA" val="v5.2.4"/>
</p:tagLst>
</file>

<file path=ppt/tags/tag20.xml><?xml version="1.0" encoding="utf-8"?>
<p:tagLst xmlns:a="http://schemas.openxmlformats.org/drawingml/2006/main" xmlns:r="http://schemas.openxmlformats.org/officeDocument/2006/relationships" xmlns:p="http://schemas.openxmlformats.org/presentationml/2006/main">
  <p:tag name="PA" val="v5.2.4"/>
</p:tagLst>
</file>

<file path=ppt/tags/tag21.xml><?xml version="1.0" encoding="utf-8"?>
<p:tagLst xmlns:a="http://schemas.openxmlformats.org/drawingml/2006/main" xmlns:r="http://schemas.openxmlformats.org/officeDocument/2006/relationships" xmlns:p="http://schemas.openxmlformats.org/presentationml/2006/main">
  <p:tag name="PA" val="v5.2.4"/>
</p:tagLst>
</file>

<file path=ppt/tags/tag22.xml><?xml version="1.0" encoding="utf-8"?>
<p:tagLst xmlns:a="http://schemas.openxmlformats.org/drawingml/2006/main" xmlns:r="http://schemas.openxmlformats.org/officeDocument/2006/relationships" xmlns:p="http://schemas.openxmlformats.org/presentationml/2006/main">
  <p:tag name="PA" val="v5.2.4"/>
</p:tagLst>
</file>

<file path=ppt/tags/tag23.xml><?xml version="1.0" encoding="utf-8"?>
<p:tagLst xmlns:a="http://schemas.openxmlformats.org/drawingml/2006/main" xmlns:r="http://schemas.openxmlformats.org/officeDocument/2006/relationships" xmlns:p="http://schemas.openxmlformats.org/presentationml/2006/main">
  <p:tag name="PA" val="v5.2.4"/>
</p:tagLst>
</file>

<file path=ppt/tags/tag24.xml><?xml version="1.0" encoding="utf-8"?>
<p:tagLst xmlns:a="http://schemas.openxmlformats.org/drawingml/2006/main" xmlns:r="http://schemas.openxmlformats.org/officeDocument/2006/relationships" xmlns:p="http://schemas.openxmlformats.org/presentationml/2006/main">
  <p:tag name="PA" val="v5.2.4"/>
</p:tagLst>
</file>

<file path=ppt/tags/tag25.xml><?xml version="1.0" encoding="utf-8"?>
<p:tagLst xmlns:a="http://schemas.openxmlformats.org/drawingml/2006/main" xmlns:r="http://schemas.openxmlformats.org/officeDocument/2006/relationships" xmlns:p="http://schemas.openxmlformats.org/presentationml/2006/main">
  <p:tag name="PA" val="v5.2.4"/>
</p:tagLst>
</file>

<file path=ppt/tags/tag26.xml><?xml version="1.0" encoding="utf-8"?>
<p:tagLst xmlns:a="http://schemas.openxmlformats.org/drawingml/2006/main" xmlns:r="http://schemas.openxmlformats.org/officeDocument/2006/relationships" xmlns:p="http://schemas.openxmlformats.org/presentationml/2006/main">
  <p:tag name="PA" val="v5.2.4"/>
</p:tagLst>
</file>

<file path=ppt/tags/tag27.xml><?xml version="1.0" encoding="utf-8"?>
<p:tagLst xmlns:a="http://schemas.openxmlformats.org/drawingml/2006/main" xmlns:r="http://schemas.openxmlformats.org/officeDocument/2006/relationships" xmlns:p="http://schemas.openxmlformats.org/presentationml/2006/main">
  <p:tag name="PA" val="v5.2.4"/>
</p:tagLst>
</file>

<file path=ppt/tags/tag28.xml><?xml version="1.0" encoding="utf-8"?>
<p:tagLst xmlns:a="http://schemas.openxmlformats.org/drawingml/2006/main" xmlns:r="http://schemas.openxmlformats.org/officeDocument/2006/relationships" xmlns:p="http://schemas.openxmlformats.org/presentationml/2006/main">
  <p:tag name="PA" val="v5.2.4"/>
</p:tagLst>
</file>

<file path=ppt/tags/tag3.xml><?xml version="1.0" encoding="utf-8"?>
<p:tagLst xmlns:a="http://schemas.openxmlformats.org/drawingml/2006/main" xmlns:r="http://schemas.openxmlformats.org/officeDocument/2006/relationships" xmlns:p="http://schemas.openxmlformats.org/presentationml/2006/main">
  <p:tag name="PA" val="v5.2.4"/>
</p:tagLst>
</file>

<file path=ppt/tags/tag4.xml><?xml version="1.0" encoding="utf-8"?>
<p:tagLst xmlns:a="http://schemas.openxmlformats.org/drawingml/2006/main" xmlns:r="http://schemas.openxmlformats.org/officeDocument/2006/relationships" xmlns:p="http://schemas.openxmlformats.org/presentationml/2006/main">
  <p:tag name="PA" val="v5.2.4"/>
</p:tagLst>
</file>

<file path=ppt/tags/tag5.xml><?xml version="1.0" encoding="utf-8"?>
<p:tagLst xmlns:a="http://schemas.openxmlformats.org/drawingml/2006/main" xmlns:r="http://schemas.openxmlformats.org/officeDocument/2006/relationships" xmlns:p="http://schemas.openxmlformats.org/presentationml/2006/main">
  <p:tag name="PA" val="v5.2.4"/>
</p:tagLst>
</file>

<file path=ppt/tags/tag6.xml><?xml version="1.0" encoding="utf-8"?>
<p:tagLst xmlns:a="http://schemas.openxmlformats.org/drawingml/2006/main" xmlns:r="http://schemas.openxmlformats.org/officeDocument/2006/relationships" xmlns:p="http://schemas.openxmlformats.org/presentationml/2006/main">
  <p:tag name="PA" val="v5.2.4"/>
</p:tagLst>
</file>

<file path=ppt/tags/tag7.xml><?xml version="1.0" encoding="utf-8"?>
<p:tagLst xmlns:a="http://schemas.openxmlformats.org/drawingml/2006/main" xmlns:r="http://schemas.openxmlformats.org/officeDocument/2006/relationships" xmlns:p="http://schemas.openxmlformats.org/presentationml/2006/main">
  <p:tag name="PA" val="v5.2.4"/>
</p:tagLst>
</file>

<file path=ppt/tags/tag8.xml><?xml version="1.0" encoding="utf-8"?>
<p:tagLst xmlns:a="http://schemas.openxmlformats.org/drawingml/2006/main" xmlns:r="http://schemas.openxmlformats.org/officeDocument/2006/relationships" xmlns:p="http://schemas.openxmlformats.org/presentationml/2006/main">
  <p:tag name="PA" val="v5.2.4"/>
</p:tagLst>
</file>

<file path=ppt/tags/tag9.xml><?xml version="1.0" encoding="utf-8"?>
<p:tagLst xmlns:a="http://schemas.openxmlformats.org/drawingml/2006/main" xmlns:r="http://schemas.openxmlformats.org/officeDocument/2006/relationships" xmlns:p="http://schemas.openxmlformats.org/presentationml/2006/main">
  <p:tag name="PA" val="v5.2.4"/>
</p:tagLst>
</file>

<file path=ppt/theme/theme1.xml><?xml version="1.0" encoding="utf-8"?>
<a:theme xmlns:a="http://schemas.openxmlformats.org/drawingml/2006/main" name="Office 主题​​">
  <a:themeElements>
    <a:clrScheme name="经典论文答辩">
      <a:dk1>
        <a:sysClr val="windowText" lastClr="000000"/>
      </a:dk1>
      <a:lt1>
        <a:sysClr val="window" lastClr="FFFFFF"/>
      </a:lt1>
      <a:dk2>
        <a:srgbClr val="44546A"/>
      </a:dk2>
      <a:lt2>
        <a:srgbClr val="E7E6E6"/>
      </a:lt2>
      <a:accent1>
        <a:srgbClr val="333E50"/>
      </a:accent1>
      <a:accent2>
        <a:srgbClr val="333E50"/>
      </a:accent2>
      <a:accent3>
        <a:srgbClr val="333E50"/>
      </a:accent3>
      <a:accent4>
        <a:srgbClr val="333E50"/>
      </a:accent4>
      <a:accent5>
        <a:srgbClr val="333E50"/>
      </a:accent5>
      <a:accent6>
        <a:srgbClr val="333E50"/>
      </a:accent6>
      <a:hlink>
        <a:srgbClr val="0563C1"/>
      </a:hlink>
      <a:folHlink>
        <a:srgbClr val="954F72"/>
      </a:folHlink>
    </a:clrScheme>
    <a:fontScheme name="自定义 2">
      <a:majorFont>
        <a:latin typeface="思源黑体 CN Normal"/>
        <a:ea typeface="思源黑体 CN Medium"/>
        <a:cs typeface=""/>
      </a:majorFont>
      <a:minorFont>
        <a:latin typeface="思源黑体 CN Regular"/>
        <a:ea typeface="思源黑体 CN Norm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922</Words>
  <Application>Microsoft Office PowerPoint</Application>
  <PresentationFormat>宽屏</PresentationFormat>
  <Paragraphs>31</Paragraphs>
  <Slides>4</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思源黑体 CN Light</vt:lpstr>
      <vt:lpstr>思源黑体 CN Medium</vt:lpstr>
      <vt:lpstr>思源黑体 CN Normal</vt:lpstr>
      <vt:lpstr>思源黑体 CN Regular</vt:lpstr>
      <vt:lpstr>Microsoft YaHei</vt:lpstr>
      <vt:lpstr>Arial</vt:lpstr>
      <vt:lpstr>Calibri</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147</dc:title>
  <dc:creator>19940802</dc:creator>
  <cp:lastModifiedBy>吴 浩泽</cp:lastModifiedBy>
  <cp:revision>36</cp:revision>
  <dcterms:created xsi:type="dcterms:W3CDTF">2019-05-23T01:39:00Z</dcterms:created>
  <dcterms:modified xsi:type="dcterms:W3CDTF">2022-10-05T14:48:30Z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