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7"/>
  </p:handoutMasterIdLst>
  <p:sldIdLst>
    <p:sldId id="258" r:id="rId2"/>
    <p:sldId id="270" r:id="rId3"/>
    <p:sldId id="309" r:id="rId4"/>
    <p:sldId id="310" r:id="rId5"/>
  </p:sldIdLst>
  <p:sldSz cx="12192000" cy="6858000"/>
  <p:notesSz cx="6858000" cy="9144000"/>
  <p:custDataLst>
    <p:tags r:id="rId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95859"/>
    <a:srgbClr val="123439"/>
    <a:srgbClr val="A2BFC1"/>
    <a:srgbClr val="123539"/>
    <a:srgbClr val="395959"/>
    <a:srgbClr val="A0C7C8"/>
    <a:srgbClr val="D6F1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思源黑体 CN Light" panose="020B0300000000000000"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黑体 CN Light" panose="020B0300000000000000" pitchFamily="34" charset="-122"/>
              </a:rPr>
              <a:t>2022/10/14</a:t>
            </a:fld>
            <a:endParaRPr lang="zh-CN" altLang="en-US" dirty="0">
              <a:ea typeface="思源黑体 CN Light" panose="020B0300000000000000"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思源黑体 CN Light" panose="020B0300000000000000"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黑体 CN Light" panose="020B0300000000000000" pitchFamily="34" charset="-122"/>
              </a:rPr>
              <a:t>‹#›</a:t>
            </a:fld>
            <a:endParaRPr lang="zh-CN" altLang="en-US" dirty="0">
              <a:ea typeface="思源黑体 CN Light" panose="020B0300000000000000" pitchFamily="34" charset="-122"/>
            </a:endParaRPr>
          </a:p>
        </p:txBody>
      </p:sp>
    </p:spTree>
    <p:extLst>
      <p:ext uri="{BB962C8B-B14F-4D97-AF65-F5344CB8AC3E}">
        <p14:creationId xmlns:p14="http://schemas.microsoft.com/office/powerpoint/2010/main" val="1225932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Normal" panose="020B0400000000000000" pitchFamily="34" charset="-122"/>
                <a:ea typeface="思源黑体 CN Normal" panose="020B04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Normal" panose="020B0400000000000000" pitchFamily="34" charset="-122"/>
                <a:ea typeface="思源黑体 CN Normal" panose="020B0400000000000000" pitchFamily="34" charset="-122"/>
              </a:defRPr>
            </a:lvl1pPr>
          </a:lstStyle>
          <a:p>
            <a:fld id="{55F34A8D-3C4B-49CA-B522-451D0970926D}" type="datetimeFigureOut">
              <a:rPr lang="zh-CN" altLang="en-US" smtClean="0"/>
              <a:t>2022/10/14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Normal" panose="020B0400000000000000" pitchFamily="34" charset="-122"/>
                <a:ea typeface="思源黑体 CN Normal" panose="020B04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Normal" panose="020B0400000000000000" pitchFamily="34" charset="-122"/>
                <a:ea typeface="思源黑体 CN Normal" panose="020B0400000000000000" pitchFamily="34" charset="-122"/>
              </a:defRPr>
            </a:lvl1pPr>
          </a:lstStyle>
          <a:p>
            <a:fld id="{957F689F-C29B-4067-B332-9085AEC33D5F}" type="slidenum">
              <a:rPr lang="zh-CN" altLang="en-US" smtClean="0"/>
              <a:t>‹#›</a:t>
            </a:fld>
            <a:endParaRPr lang="zh-CN" altLang="en-US" dirty="0"/>
          </a:p>
        </p:txBody>
      </p:sp>
    </p:spTree>
    <p:extLst>
      <p:ext uri="{BB962C8B-B14F-4D97-AF65-F5344CB8AC3E}">
        <p14:creationId xmlns:p14="http://schemas.microsoft.com/office/powerpoint/2010/main" val="92077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1pPr>
    <a:lvl2pPr marL="4572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2pPr>
    <a:lvl3pPr marL="9144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3pPr>
    <a:lvl4pPr marL="13716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4pPr>
    <a:lvl5pPr marL="18288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t>1</a:t>
            </a:fld>
            <a:endParaRPr lang="zh-CN" altLang="en-US" dirty="0"/>
          </a:p>
        </p:txBody>
      </p:sp>
    </p:spTree>
    <p:extLst>
      <p:ext uri="{BB962C8B-B14F-4D97-AF65-F5344CB8AC3E}">
        <p14:creationId xmlns:p14="http://schemas.microsoft.com/office/powerpoint/2010/main" val="405310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t>2</a:t>
            </a:fld>
            <a:endParaRPr lang="zh-CN" altLang="en-US" dirty="0"/>
          </a:p>
        </p:txBody>
      </p:sp>
    </p:spTree>
    <p:extLst>
      <p:ext uri="{BB962C8B-B14F-4D97-AF65-F5344CB8AC3E}">
        <p14:creationId xmlns:p14="http://schemas.microsoft.com/office/powerpoint/2010/main" val="3955949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t>3</a:t>
            </a:fld>
            <a:endParaRPr lang="zh-CN" altLang="en-US" dirty="0"/>
          </a:p>
        </p:txBody>
      </p:sp>
    </p:spTree>
    <p:extLst>
      <p:ext uri="{BB962C8B-B14F-4D97-AF65-F5344CB8AC3E}">
        <p14:creationId xmlns:p14="http://schemas.microsoft.com/office/powerpoint/2010/main" val="900497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t>4</a:t>
            </a:fld>
            <a:endParaRPr lang="zh-CN" altLang="en-US" dirty="0"/>
          </a:p>
        </p:txBody>
      </p:sp>
    </p:spTree>
    <p:extLst>
      <p:ext uri="{BB962C8B-B14F-4D97-AF65-F5344CB8AC3E}">
        <p14:creationId xmlns:p14="http://schemas.microsoft.com/office/powerpoint/2010/main" val="769645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81AC27C-A77C-4EAF-AE57-4009713907B0}" type="datetimeFigureOut">
              <a:rPr lang="zh-CN" altLang="en-US" smtClean="0"/>
              <a:t>2022/10/14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1AC27C-A77C-4EAF-AE57-4009713907B0}" type="datetimeFigureOut">
              <a:rPr lang="zh-CN" altLang="en-US" smtClean="0"/>
              <a:t>2022/10/14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1AC27C-A77C-4EAF-AE57-4009713907B0}" type="datetimeFigureOut">
              <a:rPr lang="zh-CN" altLang="en-US" smtClean="0"/>
              <a:t>2022/10/14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1AC27C-A77C-4EAF-AE57-4009713907B0}" type="datetimeFigureOut">
              <a:rPr lang="zh-CN" altLang="en-US" smtClean="0"/>
              <a:t>2022/10/14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81AC27C-A77C-4EAF-AE57-4009713907B0}" type="datetimeFigureOut">
              <a:rPr lang="zh-CN" altLang="en-US" smtClean="0"/>
              <a:t>2022/10/14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81AC27C-A77C-4EAF-AE57-4009713907B0}" type="datetimeFigureOut">
              <a:rPr lang="zh-CN" altLang="en-US" smtClean="0"/>
              <a:t>2022/10/14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81AC27C-A77C-4EAF-AE57-4009713907B0}" type="datetimeFigureOut">
              <a:rPr lang="zh-CN" altLang="en-US" smtClean="0"/>
              <a:t>2022/10/14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81AC27C-A77C-4EAF-AE57-4009713907B0}" type="datetimeFigureOut">
              <a:rPr lang="zh-CN" altLang="en-US" smtClean="0"/>
              <a:t>2022/10/14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1AC27C-A77C-4EAF-AE57-4009713907B0}" type="datetimeFigureOut">
              <a:rPr lang="zh-CN" altLang="en-US" smtClean="0"/>
              <a:t>2022/10/14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81AC27C-A77C-4EAF-AE57-4009713907B0}" type="datetimeFigureOut">
              <a:rPr lang="zh-CN" altLang="en-US" smtClean="0"/>
              <a:t>2022/10/14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81AC27C-A77C-4EAF-AE57-4009713907B0}" type="datetimeFigureOut">
              <a:rPr lang="zh-CN" altLang="en-US" smtClean="0"/>
              <a:t>2022/10/14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fld id="{D81AC27C-A77C-4EAF-AE57-4009713907B0}" type="datetimeFigureOut">
              <a:rPr lang="zh-CN" altLang="en-US" smtClean="0"/>
              <a:t>2022/10/14</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fld id="{3A7356C7-3C3F-410A-AE9A-B881164C506D}"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黑体 CN Light" panose="020B0300000000000000" pitchFamily="34" charset="-122"/>
          <a:ea typeface="思源黑体 CN Light" panose="020B03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CN Normal" panose="020B0400000000000000" pitchFamily="34" charset="-122"/>
          <a:ea typeface="思源黑体 CN Normal" panose="020B04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Normal" panose="020B0400000000000000" pitchFamily="34" charset="-122"/>
          <a:ea typeface="思源黑体 CN Normal" panose="020B04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notesSlide" Target="../notesSlides/notesSlide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1.xml"/><Relationship Id="rId5" Type="http://schemas.openxmlformats.org/officeDocument/2006/relationships/tags" Target="../tags/tag8.xml"/><Relationship Id="rId4"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notesSlide" Target="../notesSlides/notesSlide3.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1.xml"/><Relationship Id="rId5" Type="http://schemas.openxmlformats.org/officeDocument/2006/relationships/tags" Target="../tags/tag13.xml"/><Relationship Id="rId4"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notesSlide" Target="../notesSlides/notesSlide4.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1.xml"/><Relationship Id="rId5" Type="http://schemas.openxmlformats.org/officeDocument/2006/relationships/tags" Target="../tags/tag18.xml"/><Relationship Id="rId4"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A-稻壳儿搜索【幻雨工作室】_3"/>
          <p:cNvSpPr txBox="1">
            <a:spLocks noChangeArrowheads="1"/>
          </p:cNvSpPr>
          <p:nvPr>
            <p:custDataLst>
              <p:tags r:id="rId1"/>
            </p:custDataLst>
          </p:nvPr>
        </p:nvSpPr>
        <p:spPr bwMode="auto">
          <a:xfrm>
            <a:off x="3119571" y="1915210"/>
            <a:ext cx="6932523"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en-US" altLang="zh-CN" sz="6600" spc="300" dirty="0">
                <a:solidFill>
                  <a:srgbClr val="123539"/>
                </a:solidFill>
                <a:latin typeface="思源黑体 CN Medium" panose="020B0600000000000000" pitchFamily="34" charset="-122"/>
                <a:ea typeface="思源黑体 CN Medium" panose="020B0600000000000000" pitchFamily="34" charset="-122"/>
              </a:rPr>
              <a:t>KDE</a:t>
            </a:r>
            <a:r>
              <a:rPr lang="zh-CN" altLang="en-US" sz="6600" spc="300" dirty="0">
                <a:solidFill>
                  <a:srgbClr val="123539"/>
                </a:solidFill>
                <a:latin typeface="思源黑体 CN Medium" panose="020B0600000000000000" pitchFamily="34" charset="-122"/>
                <a:ea typeface="思源黑体 CN Medium" panose="020B0600000000000000" pitchFamily="34" charset="-122"/>
              </a:rPr>
              <a:t>与</a:t>
            </a:r>
            <a:r>
              <a:rPr lang="en-US" altLang="zh-CN" sz="6600" spc="300" dirty="0">
                <a:solidFill>
                  <a:srgbClr val="123539"/>
                </a:solidFill>
                <a:latin typeface="思源黑体 CN Medium" panose="020B0600000000000000" pitchFamily="34" charset="-122"/>
                <a:ea typeface="思源黑体 CN Medium" panose="020B0600000000000000" pitchFamily="34" charset="-122"/>
              </a:rPr>
              <a:t>GNOME</a:t>
            </a:r>
            <a:r>
              <a:rPr lang="zh-CN" altLang="en-US" sz="6600" spc="300" dirty="0">
                <a:solidFill>
                  <a:srgbClr val="123539"/>
                </a:solidFill>
                <a:latin typeface="思源黑体 CN Medium" panose="020B0600000000000000" pitchFamily="34" charset="-122"/>
                <a:ea typeface="思源黑体 CN Medium" panose="020B0600000000000000" pitchFamily="34" charset="-122"/>
              </a:rPr>
              <a:t>桌面管理程序</a:t>
            </a:r>
          </a:p>
        </p:txBody>
      </p:sp>
      <p:sp>
        <p:nvSpPr>
          <p:cNvPr id="43" name="PA-research_180415"/>
          <p:cNvSpPr>
            <a:spLocks noChangeAspect="1"/>
          </p:cNvSpPr>
          <p:nvPr>
            <p:custDataLst>
              <p:tags r:id="rId2"/>
            </p:custDataLst>
          </p:nvPr>
        </p:nvSpPr>
        <p:spPr bwMode="auto">
          <a:xfrm>
            <a:off x="2529378" y="1305526"/>
            <a:ext cx="470481" cy="609684"/>
          </a:xfrm>
          <a:custGeom>
            <a:avLst/>
            <a:gdLst>
              <a:gd name="connsiteX0" fmla="*/ 187633 w 468413"/>
              <a:gd name="connsiteY0" fmla="*/ 448867 h 607004"/>
              <a:gd name="connsiteX1" fmla="*/ 358190 w 468413"/>
              <a:gd name="connsiteY1" fmla="*/ 448867 h 607004"/>
              <a:gd name="connsiteX2" fmla="*/ 358190 w 468413"/>
              <a:gd name="connsiteY2" fmla="*/ 467708 h 607004"/>
              <a:gd name="connsiteX3" fmla="*/ 187633 w 468413"/>
              <a:gd name="connsiteY3" fmla="*/ 467708 h 607004"/>
              <a:gd name="connsiteX4" fmla="*/ 110153 w 468413"/>
              <a:gd name="connsiteY4" fmla="*/ 448867 h 607004"/>
              <a:gd name="connsiteX5" fmla="*/ 156656 w 468413"/>
              <a:gd name="connsiteY5" fmla="*/ 448867 h 607004"/>
              <a:gd name="connsiteX6" fmla="*/ 156656 w 468413"/>
              <a:gd name="connsiteY6" fmla="*/ 467708 h 607004"/>
              <a:gd name="connsiteX7" fmla="*/ 110153 w 468413"/>
              <a:gd name="connsiteY7" fmla="*/ 467708 h 607004"/>
              <a:gd name="connsiteX8" fmla="*/ 187633 w 468413"/>
              <a:gd name="connsiteY8" fmla="*/ 356003 h 607004"/>
              <a:gd name="connsiteX9" fmla="*/ 358190 w 468413"/>
              <a:gd name="connsiteY9" fmla="*/ 356003 h 607004"/>
              <a:gd name="connsiteX10" fmla="*/ 358190 w 468413"/>
              <a:gd name="connsiteY10" fmla="*/ 374844 h 607004"/>
              <a:gd name="connsiteX11" fmla="*/ 187633 w 468413"/>
              <a:gd name="connsiteY11" fmla="*/ 374844 h 607004"/>
              <a:gd name="connsiteX12" fmla="*/ 110153 w 468413"/>
              <a:gd name="connsiteY12" fmla="*/ 356003 h 607004"/>
              <a:gd name="connsiteX13" fmla="*/ 156656 w 468413"/>
              <a:gd name="connsiteY13" fmla="*/ 356003 h 607004"/>
              <a:gd name="connsiteX14" fmla="*/ 156656 w 468413"/>
              <a:gd name="connsiteY14" fmla="*/ 374844 h 607004"/>
              <a:gd name="connsiteX15" fmla="*/ 110153 w 468413"/>
              <a:gd name="connsiteY15" fmla="*/ 374844 h 607004"/>
              <a:gd name="connsiteX16" fmla="*/ 187633 w 468413"/>
              <a:gd name="connsiteY16" fmla="*/ 263209 h 607004"/>
              <a:gd name="connsiteX17" fmla="*/ 358190 w 468413"/>
              <a:gd name="connsiteY17" fmla="*/ 263209 h 607004"/>
              <a:gd name="connsiteX18" fmla="*/ 358190 w 468413"/>
              <a:gd name="connsiteY18" fmla="*/ 281979 h 607004"/>
              <a:gd name="connsiteX19" fmla="*/ 187633 w 468413"/>
              <a:gd name="connsiteY19" fmla="*/ 281979 h 607004"/>
              <a:gd name="connsiteX20" fmla="*/ 110153 w 468413"/>
              <a:gd name="connsiteY20" fmla="*/ 263209 h 607004"/>
              <a:gd name="connsiteX21" fmla="*/ 156656 w 468413"/>
              <a:gd name="connsiteY21" fmla="*/ 263209 h 607004"/>
              <a:gd name="connsiteX22" fmla="*/ 156656 w 468413"/>
              <a:gd name="connsiteY22" fmla="*/ 281979 h 607004"/>
              <a:gd name="connsiteX23" fmla="*/ 110153 w 468413"/>
              <a:gd name="connsiteY23" fmla="*/ 281979 h 607004"/>
              <a:gd name="connsiteX24" fmla="*/ 187633 w 468413"/>
              <a:gd name="connsiteY24" fmla="*/ 170274 h 607004"/>
              <a:gd name="connsiteX25" fmla="*/ 358190 w 468413"/>
              <a:gd name="connsiteY25" fmla="*/ 170274 h 607004"/>
              <a:gd name="connsiteX26" fmla="*/ 358190 w 468413"/>
              <a:gd name="connsiteY26" fmla="*/ 189044 h 607004"/>
              <a:gd name="connsiteX27" fmla="*/ 187633 w 468413"/>
              <a:gd name="connsiteY27" fmla="*/ 189044 h 607004"/>
              <a:gd name="connsiteX28" fmla="*/ 110153 w 468413"/>
              <a:gd name="connsiteY28" fmla="*/ 170274 h 607004"/>
              <a:gd name="connsiteX29" fmla="*/ 156656 w 468413"/>
              <a:gd name="connsiteY29" fmla="*/ 170274 h 607004"/>
              <a:gd name="connsiteX30" fmla="*/ 156656 w 468413"/>
              <a:gd name="connsiteY30" fmla="*/ 189044 h 607004"/>
              <a:gd name="connsiteX31" fmla="*/ 110153 w 468413"/>
              <a:gd name="connsiteY31" fmla="*/ 189044 h 607004"/>
              <a:gd name="connsiteX32" fmla="*/ 73013 w 468413"/>
              <a:gd name="connsiteY32" fmla="*/ 96229 h 607004"/>
              <a:gd name="connsiteX33" fmla="*/ 73013 w 468413"/>
              <a:gd name="connsiteY33" fmla="*/ 534009 h 607004"/>
              <a:gd name="connsiteX34" fmla="*/ 395306 w 468413"/>
              <a:gd name="connsiteY34" fmla="*/ 534009 h 607004"/>
              <a:gd name="connsiteX35" fmla="*/ 395306 w 468413"/>
              <a:gd name="connsiteY35" fmla="*/ 96229 h 607004"/>
              <a:gd name="connsiteX36" fmla="*/ 365724 w 468413"/>
              <a:gd name="connsiteY36" fmla="*/ 96229 h 607004"/>
              <a:gd name="connsiteX37" fmla="*/ 342737 w 468413"/>
              <a:gd name="connsiteY37" fmla="*/ 111655 h 607004"/>
              <a:gd name="connsiteX38" fmla="*/ 125676 w 468413"/>
              <a:gd name="connsiteY38" fmla="*/ 111655 h 607004"/>
              <a:gd name="connsiteX39" fmla="*/ 102595 w 468413"/>
              <a:gd name="connsiteY39" fmla="*/ 96229 h 607004"/>
              <a:gd name="connsiteX40" fmla="*/ 18842 w 468413"/>
              <a:gd name="connsiteY40" fmla="*/ 49760 h 607004"/>
              <a:gd name="connsiteX41" fmla="*/ 18842 w 468413"/>
              <a:gd name="connsiteY41" fmla="*/ 588191 h 607004"/>
              <a:gd name="connsiteX42" fmla="*/ 449571 w 468413"/>
              <a:gd name="connsiteY42" fmla="*/ 588191 h 607004"/>
              <a:gd name="connsiteX43" fmla="*/ 449571 w 468413"/>
              <a:gd name="connsiteY43" fmla="*/ 49760 h 607004"/>
              <a:gd name="connsiteX44" fmla="*/ 367608 w 468413"/>
              <a:gd name="connsiteY44" fmla="*/ 49760 h 607004"/>
              <a:gd name="connsiteX45" fmla="*/ 367608 w 468413"/>
              <a:gd name="connsiteY45" fmla="*/ 77416 h 607004"/>
              <a:gd name="connsiteX46" fmla="*/ 414148 w 468413"/>
              <a:gd name="connsiteY46" fmla="*/ 77416 h 607004"/>
              <a:gd name="connsiteX47" fmla="*/ 414148 w 468413"/>
              <a:gd name="connsiteY47" fmla="*/ 552823 h 607004"/>
              <a:gd name="connsiteX48" fmla="*/ 54171 w 468413"/>
              <a:gd name="connsiteY48" fmla="*/ 552823 h 607004"/>
              <a:gd name="connsiteX49" fmla="*/ 54171 w 468413"/>
              <a:gd name="connsiteY49" fmla="*/ 77416 h 607004"/>
              <a:gd name="connsiteX50" fmla="*/ 100710 w 468413"/>
              <a:gd name="connsiteY50" fmla="*/ 77416 h 607004"/>
              <a:gd name="connsiteX51" fmla="*/ 100710 w 468413"/>
              <a:gd name="connsiteY51" fmla="*/ 49760 h 607004"/>
              <a:gd name="connsiteX52" fmla="*/ 164417 w 468413"/>
              <a:gd name="connsiteY52" fmla="*/ 46432 h 607004"/>
              <a:gd name="connsiteX53" fmla="*/ 303925 w 468413"/>
              <a:gd name="connsiteY53" fmla="*/ 46432 h 607004"/>
              <a:gd name="connsiteX54" fmla="*/ 303925 w 468413"/>
              <a:gd name="connsiteY54" fmla="*/ 65273 h 607004"/>
              <a:gd name="connsiteX55" fmla="*/ 164417 w 468413"/>
              <a:gd name="connsiteY55" fmla="*/ 65273 h 607004"/>
              <a:gd name="connsiteX56" fmla="*/ 125676 w 468413"/>
              <a:gd name="connsiteY56" fmla="*/ 18813 h 607004"/>
              <a:gd name="connsiteX57" fmla="*/ 119552 w 468413"/>
              <a:gd name="connsiteY57" fmla="*/ 24927 h 607004"/>
              <a:gd name="connsiteX58" fmla="*/ 119552 w 468413"/>
              <a:gd name="connsiteY58" fmla="*/ 86822 h 607004"/>
              <a:gd name="connsiteX59" fmla="*/ 125676 w 468413"/>
              <a:gd name="connsiteY59" fmla="*/ 92842 h 607004"/>
              <a:gd name="connsiteX60" fmla="*/ 342737 w 468413"/>
              <a:gd name="connsiteY60" fmla="*/ 92842 h 607004"/>
              <a:gd name="connsiteX61" fmla="*/ 348766 w 468413"/>
              <a:gd name="connsiteY61" fmla="*/ 86822 h 607004"/>
              <a:gd name="connsiteX62" fmla="*/ 348766 w 468413"/>
              <a:gd name="connsiteY62" fmla="*/ 24927 h 607004"/>
              <a:gd name="connsiteX63" fmla="*/ 342737 w 468413"/>
              <a:gd name="connsiteY63" fmla="*/ 18813 h 607004"/>
              <a:gd name="connsiteX64" fmla="*/ 125676 w 468413"/>
              <a:gd name="connsiteY64" fmla="*/ 0 h 607004"/>
              <a:gd name="connsiteX65" fmla="*/ 342737 w 468413"/>
              <a:gd name="connsiteY65" fmla="*/ 0 h 607004"/>
              <a:gd name="connsiteX66" fmla="*/ 367608 w 468413"/>
              <a:gd name="connsiteY66" fmla="*/ 24927 h 607004"/>
              <a:gd name="connsiteX67" fmla="*/ 367608 w 468413"/>
              <a:gd name="connsiteY67" fmla="*/ 30947 h 607004"/>
              <a:gd name="connsiteX68" fmla="*/ 468413 w 468413"/>
              <a:gd name="connsiteY68" fmla="*/ 30947 h 607004"/>
              <a:gd name="connsiteX69" fmla="*/ 468413 w 468413"/>
              <a:gd name="connsiteY69" fmla="*/ 607004 h 607004"/>
              <a:gd name="connsiteX70" fmla="*/ 0 w 468413"/>
              <a:gd name="connsiteY70" fmla="*/ 607004 h 607004"/>
              <a:gd name="connsiteX71" fmla="*/ 0 w 468413"/>
              <a:gd name="connsiteY71" fmla="*/ 30947 h 607004"/>
              <a:gd name="connsiteX72" fmla="*/ 100710 w 468413"/>
              <a:gd name="connsiteY72" fmla="*/ 30947 h 607004"/>
              <a:gd name="connsiteX73" fmla="*/ 100710 w 468413"/>
              <a:gd name="connsiteY73" fmla="*/ 24927 h 607004"/>
              <a:gd name="connsiteX74" fmla="*/ 125676 w 468413"/>
              <a:gd name="connsiteY74"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68413" h="607004">
                <a:moveTo>
                  <a:pt x="187633" y="448867"/>
                </a:moveTo>
                <a:lnTo>
                  <a:pt x="358190" y="448867"/>
                </a:lnTo>
                <a:lnTo>
                  <a:pt x="358190" y="467708"/>
                </a:lnTo>
                <a:lnTo>
                  <a:pt x="187633" y="467708"/>
                </a:lnTo>
                <a:close/>
                <a:moveTo>
                  <a:pt x="110153" y="448867"/>
                </a:moveTo>
                <a:lnTo>
                  <a:pt x="156656" y="448867"/>
                </a:lnTo>
                <a:lnTo>
                  <a:pt x="156656" y="467708"/>
                </a:lnTo>
                <a:lnTo>
                  <a:pt x="110153" y="467708"/>
                </a:lnTo>
                <a:close/>
                <a:moveTo>
                  <a:pt x="187633" y="356003"/>
                </a:moveTo>
                <a:lnTo>
                  <a:pt x="358190" y="356003"/>
                </a:lnTo>
                <a:lnTo>
                  <a:pt x="358190" y="374844"/>
                </a:lnTo>
                <a:lnTo>
                  <a:pt x="187633" y="374844"/>
                </a:lnTo>
                <a:close/>
                <a:moveTo>
                  <a:pt x="110153" y="356003"/>
                </a:moveTo>
                <a:lnTo>
                  <a:pt x="156656" y="356003"/>
                </a:lnTo>
                <a:lnTo>
                  <a:pt x="156656" y="374844"/>
                </a:lnTo>
                <a:lnTo>
                  <a:pt x="110153" y="374844"/>
                </a:lnTo>
                <a:close/>
                <a:moveTo>
                  <a:pt x="187633" y="263209"/>
                </a:moveTo>
                <a:lnTo>
                  <a:pt x="358190" y="263209"/>
                </a:lnTo>
                <a:lnTo>
                  <a:pt x="358190" y="281979"/>
                </a:lnTo>
                <a:lnTo>
                  <a:pt x="187633" y="281979"/>
                </a:lnTo>
                <a:close/>
                <a:moveTo>
                  <a:pt x="110153" y="263209"/>
                </a:moveTo>
                <a:lnTo>
                  <a:pt x="156656" y="263209"/>
                </a:lnTo>
                <a:lnTo>
                  <a:pt x="156656" y="281979"/>
                </a:lnTo>
                <a:lnTo>
                  <a:pt x="110153" y="281979"/>
                </a:lnTo>
                <a:close/>
                <a:moveTo>
                  <a:pt x="187633" y="170274"/>
                </a:moveTo>
                <a:lnTo>
                  <a:pt x="358190" y="170274"/>
                </a:lnTo>
                <a:lnTo>
                  <a:pt x="358190" y="189044"/>
                </a:lnTo>
                <a:lnTo>
                  <a:pt x="187633" y="189044"/>
                </a:lnTo>
                <a:close/>
                <a:moveTo>
                  <a:pt x="110153" y="170274"/>
                </a:moveTo>
                <a:lnTo>
                  <a:pt x="156656" y="170274"/>
                </a:lnTo>
                <a:lnTo>
                  <a:pt x="156656" y="189044"/>
                </a:lnTo>
                <a:lnTo>
                  <a:pt x="110153" y="189044"/>
                </a:lnTo>
                <a:close/>
                <a:moveTo>
                  <a:pt x="73013" y="96229"/>
                </a:moveTo>
                <a:lnTo>
                  <a:pt x="73013" y="534009"/>
                </a:lnTo>
                <a:lnTo>
                  <a:pt x="395306" y="534009"/>
                </a:lnTo>
                <a:lnTo>
                  <a:pt x="395306" y="96229"/>
                </a:lnTo>
                <a:lnTo>
                  <a:pt x="365724" y="96229"/>
                </a:lnTo>
                <a:cubicBezTo>
                  <a:pt x="362050" y="105259"/>
                  <a:pt x="353100" y="111655"/>
                  <a:pt x="342737" y="111655"/>
                </a:cubicBezTo>
                <a:lnTo>
                  <a:pt x="125676" y="111655"/>
                </a:lnTo>
                <a:cubicBezTo>
                  <a:pt x="115219" y="111655"/>
                  <a:pt x="106269" y="105259"/>
                  <a:pt x="102595" y="96229"/>
                </a:cubicBezTo>
                <a:close/>
                <a:moveTo>
                  <a:pt x="18842" y="49760"/>
                </a:moveTo>
                <a:lnTo>
                  <a:pt x="18842" y="588191"/>
                </a:lnTo>
                <a:lnTo>
                  <a:pt x="449571" y="588191"/>
                </a:lnTo>
                <a:lnTo>
                  <a:pt x="449571" y="49760"/>
                </a:lnTo>
                <a:lnTo>
                  <a:pt x="367608" y="49760"/>
                </a:lnTo>
                <a:lnTo>
                  <a:pt x="367608" y="77416"/>
                </a:lnTo>
                <a:lnTo>
                  <a:pt x="414148" y="77416"/>
                </a:lnTo>
                <a:lnTo>
                  <a:pt x="414148" y="552823"/>
                </a:lnTo>
                <a:lnTo>
                  <a:pt x="54171" y="552823"/>
                </a:lnTo>
                <a:lnTo>
                  <a:pt x="54171" y="77416"/>
                </a:lnTo>
                <a:lnTo>
                  <a:pt x="100710" y="77416"/>
                </a:lnTo>
                <a:lnTo>
                  <a:pt x="100710" y="49760"/>
                </a:lnTo>
                <a:close/>
                <a:moveTo>
                  <a:pt x="164417" y="46432"/>
                </a:moveTo>
                <a:lnTo>
                  <a:pt x="303925" y="46432"/>
                </a:lnTo>
                <a:lnTo>
                  <a:pt x="303925" y="65273"/>
                </a:lnTo>
                <a:lnTo>
                  <a:pt x="164417" y="65273"/>
                </a:lnTo>
                <a:close/>
                <a:moveTo>
                  <a:pt x="125676" y="18813"/>
                </a:moveTo>
                <a:cubicBezTo>
                  <a:pt x="122379" y="18813"/>
                  <a:pt x="119552" y="21635"/>
                  <a:pt x="119552" y="24927"/>
                </a:cubicBezTo>
                <a:lnTo>
                  <a:pt x="119552" y="86822"/>
                </a:lnTo>
                <a:cubicBezTo>
                  <a:pt x="119552" y="90114"/>
                  <a:pt x="122379" y="92842"/>
                  <a:pt x="125676" y="92842"/>
                </a:cubicBezTo>
                <a:lnTo>
                  <a:pt x="342737" y="92842"/>
                </a:lnTo>
                <a:cubicBezTo>
                  <a:pt x="346034" y="92842"/>
                  <a:pt x="348766" y="90114"/>
                  <a:pt x="348766" y="86822"/>
                </a:cubicBezTo>
                <a:lnTo>
                  <a:pt x="348766" y="24927"/>
                </a:lnTo>
                <a:cubicBezTo>
                  <a:pt x="348766" y="21635"/>
                  <a:pt x="346034" y="18813"/>
                  <a:pt x="342737" y="18813"/>
                </a:cubicBezTo>
                <a:close/>
                <a:moveTo>
                  <a:pt x="125676" y="0"/>
                </a:moveTo>
                <a:lnTo>
                  <a:pt x="342737" y="0"/>
                </a:lnTo>
                <a:cubicBezTo>
                  <a:pt x="356397" y="0"/>
                  <a:pt x="367608" y="11194"/>
                  <a:pt x="367608" y="24927"/>
                </a:cubicBezTo>
                <a:lnTo>
                  <a:pt x="367608" y="30947"/>
                </a:lnTo>
                <a:lnTo>
                  <a:pt x="468413" y="30947"/>
                </a:lnTo>
                <a:lnTo>
                  <a:pt x="468413" y="607004"/>
                </a:lnTo>
                <a:lnTo>
                  <a:pt x="0" y="607004"/>
                </a:lnTo>
                <a:lnTo>
                  <a:pt x="0" y="30947"/>
                </a:lnTo>
                <a:lnTo>
                  <a:pt x="100710" y="30947"/>
                </a:lnTo>
                <a:lnTo>
                  <a:pt x="100710" y="24927"/>
                </a:lnTo>
                <a:cubicBezTo>
                  <a:pt x="100710" y="11194"/>
                  <a:pt x="111921" y="0"/>
                  <a:pt x="125676" y="0"/>
                </a:cubicBezTo>
                <a:close/>
              </a:path>
            </a:pathLst>
          </a:custGeom>
          <a:solidFill>
            <a:schemeClr val="bg1"/>
          </a:solidFill>
          <a:ln>
            <a:noFill/>
          </a:ln>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稻壳儿搜索【幻雨工作室】_6"/>
          <p:cNvSpPr/>
          <p:nvPr>
            <p:custDataLst>
              <p:tags r:id="rId1"/>
            </p:custDataLst>
          </p:nvPr>
        </p:nvSpPr>
        <p:spPr>
          <a:xfrm>
            <a:off x="762000" y="394447"/>
            <a:ext cx="5027058" cy="5701553"/>
          </a:xfrm>
          <a:prstGeom prst="rect">
            <a:avLst/>
          </a:prstGeom>
          <a:noFill/>
          <a:ln w="76200" cap="sq">
            <a:solidFill>
              <a:schemeClr val="accent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43" name="PA-稻壳儿搜索【幻雨工作室】_7"/>
          <p:cNvSpPr/>
          <p:nvPr>
            <p:custDataLst>
              <p:tags r:id="rId2"/>
            </p:custDataLst>
          </p:nvPr>
        </p:nvSpPr>
        <p:spPr>
          <a:xfrm>
            <a:off x="6402944" y="394447"/>
            <a:ext cx="5027056" cy="5701553"/>
          </a:xfrm>
          <a:prstGeom prst="rect">
            <a:avLst/>
          </a:prstGeom>
          <a:noFill/>
          <a:ln w="76200" cap="sq">
            <a:solidFill>
              <a:schemeClr val="accent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44" name="PA-稻壳儿搜索【幻雨工作室】_8"/>
          <p:cNvSpPr/>
          <p:nvPr>
            <p:custDataLst>
              <p:tags r:id="rId3"/>
            </p:custDataLst>
          </p:nvPr>
        </p:nvSpPr>
        <p:spPr>
          <a:xfrm>
            <a:off x="915763" y="660378"/>
            <a:ext cx="4719531" cy="4660250"/>
          </a:xfrm>
          <a:prstGeom prst="rect">
            <a:avLst/>
          </a:prstGeom>
        </p:spPr>
        <p:txBody>
          <a:bodyPr wrap="square">
            <a:spAutoFit/>
          </a:bodyPr>
          <a:lstStyle/>
          <a:p>
            <a:pPr algn="just">
              <a:lnSpc>
                <a:spcPct val="200000"/>
              </a:lnSpc>
            </a:pPr>
            <a:r>
              <a:rPr lang="en-US" altLang="zh-CN" sz="24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KDE</a:t>
            </a:r>
            <a:r>
              <a:rPr lang="zh-CN" altLang="en-US" sz="24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与</a:t>
            </a:r>
            <a:r>
              <a:rPr lang="en-US" altLang="zh-CN" sz="24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24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是很类似的</a:t>
            </a:r>
            <a:endParaRPr lang="en-US" altLang="zh-CN" sz="24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a:p>
            <a:pPr algn="just">
              <a:lnSpc>
                <a:spcPct val="200000"/>
              </a:lnSpc>
            </a:pP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它们在本质上都是桌面环境，必须和窗口管理器配合使用，以提供类似于</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MS-Windows</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CDE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和</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MacOS</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的用户界面。所以他们都拥有图形化的文件管理器。在文件管理器中看到的对象可以是文件夹、子文件夹、程序、链接等。</a:t>
            </a:r>
            <a:endPar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a:p>
            <a:pPr algn="just">
              <a:lnSpc>
                <a:spcPct val="200000"/>
              </a:lnSpc>
            </a:pP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KDE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和</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都拥有许多的“本族程序”。“本族程序”的意思是：这些程序所用的库与桌面环境用的库相同，并且能够由桌面环境来定义程序与外界的交互方式。这些“本族程序”涵盖的范围很广，虽然大部分的程序看起来还很粗糙、没有特色，但这些程序使用起来还是很容易上手的。 </a:t>
            </a:r>
          </a:p>
          <a:p>
            <a:pPr algn="just">
              <a:lnSpc>
                <a:spcPct val="200000"/>
              </a:lnSpc>
            </a:pP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虽然</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KDE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和</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是两个不同的桌面环境，但是你会发现他们协作起来并没有太大的障碍。你可以在</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中运行</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KDE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a:t>
            </a:r>
            <a:r>
              <a:rPr lang="en-US" altLang="zh-CN" sz="105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kppp</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或是</a:t>
            </a:r>
            <a:r>
              <a:rPr lang="en-US" altLang="zh-CN" sz="105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Konqueror</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。当然，这样会丧失一小部分功能，比如无法在</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中实现</a:t>
            </a:r>
            <a:r>
              <a:rPr lang="en-US" altLang="zh-CN" sz="105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Konqueror</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的拖拽功能。另外，你必须同时在内存中加载</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QT</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和</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GTK+</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a:t>
            </a:r>
          </a:p>
          <a:p>
            <a:pPr algn="just">
              <a:lnSpc>
                <a:spcPct val="200000"/>
              </a:lnSpc>
            </a:pPr>
            <a:endParaRPr lang="id-ID"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23" name="PA-矩形 5_1"/>
          <p:cNvSpPr/>
          <p:nvPr>
            <p:custDataLst>
              <p:tags r:id="rId4"/>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3" name="PA-稻壳儿搜索【幻雨工作室】_8">
            <a:extLst>
              <a:ext uri="{FF2B5EF4-FFF2-40B4-BE49-F238E27FC236}">
                <a16:creationId xmlns:a16="http://schemas.microsoft.com/office/drawing/2014/main" id="{BEC565D4-D443-F7A8-605F-5B44C37E31E4}"/>
              </a:ext>
            </a:extLst>
          </p:cNvPr>
          <p:cNvSpPr/>
          <p:nvPr>
            <p:custDataLst>
              <p:tags r:id="rId5"/>
            </p:custDataLst>
          </p:nvPr>
        </p:nvSpPr>
        <p:spPr>
          <a:xfrm>
            <a:off x="6556706" y="660378"/>
            <a:ext cx="4719531" cy="4337085"/>
          </a:xfrm>
          <a:prstGeom prst="rect">
            <a:avLst/>
          </a:prstGeom>
        </p:spPr>
        <p:txBody>
          <a:bodyPr wrap="square">
            <a:spAutoFit/>
          </a:bodyPr>
          <a:lstStyle/>
          <a:p>
            <a:pPr algn="just">
              <a:lnSpc>
                <a:spcPct val="200000"/>
              </a:lnSpc>
            </a:pPr>
            <a:r>
              <a:rPr lang="en-US" altLang="zh-CN" sz="24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KDE</a:t>
            </a:r>
            <a:r>
              <a:rPr lang="zh-CN" altLang="en-US" sz="24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和</a:t>
            </a:r>
            <a:r>
              <a:rPr lang="en-US" altLang="zh-CN" sz="24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24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都是开放源代码的</a:t>
            </a:r>
            <a:endParaRPr lang="en-US" altLang="zh-CN" sz="24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a:p>
            <a:pPr algn="just">
              <a:lnSpc>
                <a:spcPct val="200000"/>
              </a:lnSpc>
            </a:pP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很好的运行主流的</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Linux</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应用程序。在网上人们对</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KDE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和</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的评价并不能反映真实的情况。事实上，</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KDE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比</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早推出一年，并且以精致、稳定的性能将其领先地位保留至今。与当时</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KDE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的商业版</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QT</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库相对应，</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一开始就是免费的。偶倾向于</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是因为它是真正意义上的开放源代码软件，而不是因为它的 技术而去使用它。 </a:t>
            </a:r>
          </a:p>
          <a:p>
            <a:pPr algn="just">
              <a:lnSpc>
                <a:spcPct val="200000"/>
              </a:lnSpc>
            </a:pP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话虽这样说，但是对于一般用户，</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KDE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和</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差不了多少。它们都提供了功能强大的图形界面，操作起来甚至比命令行还要高效。它们并不是最好的桌面环境</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相比之下</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MacOS</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要更好一些</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，不过它们发展的很快，预计在以后不久就可以超过那些古老的桌面环境。 </a:t>
            </a:r>
          </a:p>
          <a:p>
            <a:pPr algn="just">
              <a:lnSpc>
                <a:spcPct val="200000"/>
              </a:lnSpc>
            </a:pP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一些人声称</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不如</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KDE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稳定，但实际上却恰恰相反，</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相对来说要健壮许多，总能顺利地执行任务。 </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稻壳儿搜索【幻雨工作室】_6"/>
          <p:cNvSpPr/>
          <p:nvPr>
            <p:custDataLst>
              <p:tags r:id="rId1"/>
            </p:custDataLst>
          </p:nvPr>
        </p:nvSpPr>
        <p:spPr>
          <a:xfrm>
            <a:off x="762000" y="394447"/>
            <a:ext cx="5027058" cy="5701553"/>
          </a:xfrm>
          <a:prstGeom prst="rect">
            <a:avLst/>
          </a:prstGeom>
          <a:noFill/>
          <a:ln w="76200" cap="sq">
            <a:solidFill>
              <a:schemeClr val="accent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43" name="PA-稻壳儿搜索【幻雨工作室】_7"/>
          <p:cNvSpPr/>
          <p:nvPr>
            <p:custDataLst>
              <p:tags r:id="rId2"/>
            </p:custDataLst>
          </p:nvPr>
        </p:nvSpPr>
        <p:spPr>
          <a:xfrm>
            <a:off x="6402944" y="394447"/>
            <a:ext cx="5027056" cy="5701553"/>
          </a:xfrm>
          <a:prstGeom prst="rect">
            <a:avLst/>
          </a:prstGeom>
          <a:noFill/>
          <a:ln w="76200" cap="sq">
            <a:solidFill>
              <a:schemeClr val="accent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44" name="PA-稻壳儿搜索【幻雨工作室】_8"/>
          <p:cNvSpPr/>
          <p:nvPr>
            <p:custDataLst>
              <p:tags r:id="rId3"/>
            </p:custDataLst>
          </p:nvPr>
        </p:nvSpPr>
        <p:spPr>
          <a:xfrm>
            <a:off x="915763" y="660378"/>
            <a:ext cx="4719531" cy="4337085"/>
          </a:xfrm>
          <a:prstGeom prst="rect">
            <a:avLst/>
          </a:prstGeom>
        </p:spPr>
        <p:txBody>
          <a:bodyPr wrap="square">
            <a:spAutoFit/>
          </a:bodyPr>
          <a:lstStyle/>
          <a:p>
            <a:pPr algn="just">
              <a:lnSpc>
                <a:spcPct val="200000"/>
              </a:lnSpc>
            </a:pPr>
            <a:r>
              <a:rPr lang="zh-CN" altLang="en-US" sz="2400" dirty="0"/>
              <a:t> 两个系统用户界面差别并不明显</a:t>
            </a:r>
            <a:endParaRPr lang="en-US" altLang="zh-CN" sz="2400" dirty="0"/>
          </a:p>
          <a:p>
            <a:pPr algn="just">
              <a:lnSpc>
                <a:spcPct val="200000"/>
              </a:lnSpc>
            </a:pP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就拿鼠标来说吧，在</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KDE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所推崇的就是通过单击就可以打开程序，无论这个程序的 图标是在桌面上、面板上还是在文件管理器中。而</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呢，在面板中是单击，在其他地方却要双击才行。很难说哪一种方式更好。</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KDE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的方式似乎更统一一些，使用起来很舒服。但对于已经养成了双击习惯的人，一时忘记而不小心连击两下，就会打开两个窗口，这是一件很恼人的事情。 </a:t>
            </a:r>
          </a:p>
          <a:p>
            <a:pPr algn="just">
              <a:lnSpc>
                <a:spcPct val="200000"/>
              </a:lnSpc>
            </a:pP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KDE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的文件管理器</a:t>
            </a:r>
            <a:r>
              <a:rPr lang="en-US" altLang="zh-CN" sz="105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Konqueror</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比</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nautilus</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更加的精密和成熟。除了进行一般的文件管理，</a:t>
            </a:r>
            <a:r>
              <a:rPr lang="en-US" altLang="zh-CN" sz="105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Konqueror</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还是一个网页浏览器，并且支持</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cookies</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。它采用插件式体系结构，这样就为在</a:t>
            </a:r>
            <a:r>
              <a:rPr lang="en-US" altLang="zh-CN" sz="105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Konqueror</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中嵌入其他应用程序提供了可能。比如说，当你点击</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PDF</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格式的文件时，</a:t>
            </a:r>
            <a:r>
              <a:rPr lang="en-US" altLang="zh-CN" sz="105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Konqueror</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会调用</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PDF</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阅读器，并将其内嵌到自己的框架里，看起来浑然一体。这一点，</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的文件管理器就做不到。 </a:t>
            </a:r>
            <a:endParaRPr lang="id-ID"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23" name="PA-矩形 5_1"/>
          <p:cNvSpPr/>
          <p:nvPr>
            <p:custDataLst>
              <p:tags r:id="rId4"/>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3" name="PA-稻壳儿搜索【幻雨工作室】_8">
            <a:extLst>
              <a:ext uri="{FF2B5EF4-FFF2-40B4-BE49-F238E27FC236}">
                <a16:creationId xmlns:a16="http://schemas.microsoft.com/office/drawing/2014/main" id="{BEC565D4-D443-F7A8-605F-5B44C37E31E4}"/>
              </a:ext>
            </a:extLst>
          </p:cNvPr>
          <p:cNvSpPr/>
          <p:nvPr>
            <p:custDataLst>
              <p:tags r:id="rId5"/>
            </p:custDataLst>
          </p:nvPr>
        </p:nvSpPr>
        <p:spPr>
          <a:xfrm>
            <a:off x="6556706" y="660378"/>
            <a:ext cx="4719531" cy="4986109"/>
          </a:xfrm>
          <a:prstGeom prst="rect">
            <a:avLst/>
          </a:prstGeom>
        </p:spPr>
        <p:txBody>
          <a:bodyPr wrap="square">
            <a:spAutoFit/>
          </a:bodyPr>
          <a:lstStyle/>
          <a:p>
            <a:pPr algn="just">
              <a:lnSpc>
                <a:spcPct val="200000"/>
              </a:lnSpc>
            </a:pPr>
            <a:r>
              <a:rPr lang="en-US" altLang="zh-CN" sz="2400" dirty="0"/>
              <a:t>   GNOME</a:t>
            </a:r>
            <a:r>
              <a:rPr lang="zh-CN" altLang="en-US" sz="2400" dirty="0"/>
              <a:t>的窗口管理器较为成熟</a:t>
            </a:r>
            <a:endParaRPr lang="en-US" altLang="zh-CN" sz="2400" dirty="0"/>
          </a:p>
          <a:p>
            <a:pPr>
              <a:lnSpc>
                <a:spcPct val="200000"/>
              </a:lnSpc>
            </a:pPr>
            <a:r>
              <a:rPr lang="en-US" altLang="zh-CN" sz="1050" dirty="0"/>
              <a:t>         KDE</a:t>
            </a:r>
            <a:r>
              <a:rPr lang="zh-CN" altLang="en-US" sz="1050" dirty="0"/>
              <a:t>的窗口管理器可以在缺省方式下工作的很好，假如你修改了其中的选项，很可能会导致一些故障。比如，你在</a:t>
            </a:r>
            <a:r>
              <a:rPr lang="en-US" altLang="zh-CN" sz="1050" dirty="0"/>
              <a:t>KDE</a:t>
            </a:r>
            <a:r>
              <a:rPr lang="zh-CN" altLang="en-US" sz="1050" dirty="0"/>
              <a:t>中对文件进行托拽时，会弹出一个对话框，问你是要拷贝、移动还是链接。但是这个对话框经常会消失无踪，这是因为窗口管理器的鼠标聚焦功能出了问题。可能要试很多次才能托拽成功。在</a:t>
            </a:r>
            <a:r>
              <a:rPr lang="en-US" altLang="zh-CN" sz="1050" dirty="0"/>
              <a:t>GNOME</a:t>
            </a:r>
            <a:r>
              <a:rPr lang="zh-CN" altLang="en-US" sz="1050" dirty="0"/>
              <a:t>中就很少会发生这样的事。在用户界面元素的行为管理方面，    </a:t>
            </a:r>
            <a:r>
              <a:rPr lang="en-US" altLang="zh-CN" sz="1050" dirty="0"/>
              <a:t>GNOME</a:t>
            </a:r>
            <a:r>
              <a:rPr lang="zh-CN" altLang="en-US" sz="1050" dirty="0"/>
              <a:t>的控制面板提供了出色的控制。 </a:t>
            </a:r>
            <a:br>
              <a:rPr lang="zh-CN" altLang="en-US" sz="1050" dirty="0"/>
            </a:br>
            <a:r>
              <a:rPr lang="zh-CN" altLang="en-US" sz="1050" dirty="0"/>
              <a:t>　　理论上，</a:t>
            </a:r>
            <a:r>
              <a:rPr lang="en-US" altLang="zh-CN" sz="1050" dirty="0"/>
              <a:t>KDE</a:t>
            </a:r>
            <a:r>
              <a:rPr lang="zh-CN" altLang="en-US" sz="1050" dirty="0"/>
              <a:t>和</a:t>
            </a:r>
            <a:r>
              <a:rPr lang="en-US" altLang="zh-CN" sz="1050" dirty="0"/>
              <a:t>GNOME</a:t>
            </a:r>
            <a:r>
              <a:rPr lang="zh-CN" altLang="en-US" sz="1050" dirty="0"/>
              <a:t>与其各自的窗口管理器都是分离的，所以能够选择不同的窗口管理器而不会丧失功能。实际上更换</a:t>
            </a:r>
            <a:r>
              <a:rPr lang="en-US" altLang="zh-CN" sz="1050" dirty="0"/>
              <a:t>GNOME</a:t>
            </a:r>
            <a:r>
              <a:rPr lang="zh-CN" altLang="en-US" sz="1050" dirty="0"/>
              <a:t>窗口管理器比</a:t>
            </a:r>
            <a:r>
              <a:rPr lang="en-US" altLang="zh-CN" sz="1050" dirty="0"/>
              <a:t>KDE</a:t>
            </a:r>
            <a:r>
              <a:rPr lang="zh-CN" altLang="en-US" sz="1050" dirty="0"/>
              <a:t>的要容易许多，只要在控制面板上更换选项就可以了。</a:t>
            </a:r>
            <a:r>
              <a:rPr lang="en-US" altLang="zh-CN" sz="1050" dirty="0"/>
              <a:t>GNOME</a:t>
            </a:r>
            <a:r>
              <a:rPr lang="zh-CN" altLang="en-US" sz="1050" dirty="0"/>
              <a:t>的灵活性相矛盾的是：窗口管理器往往会提供一些与</a:t>
            </a:r>
            <a:r>
              <a:rPr lang="en-US" altLang="zh-CN" sz="1050" dirty="0"/>
              <a:t>GNOME</a:t>
            </a:r>
            <a:r>
              <a:rPr lang="zh-CN" altLang="en-US" sz="1050" dirty="0"/>
              <a:t>本身相依赖、甚至是相冲突的特性。比如说，</a:t>
            </a:r>
            <a:r>
              <a:rPr lang="en-US" altLang="zh-CN" sz="1050" dirty="0"/>
              <a:t>GNOME</a:t>
            </a:r>
            <a:r>
              <a:rPr lang="zh-CN" altLang="en-US" sz="1050" dirty="0"/>
              <a:t>的总体外观由桌面主题来控制，但这些桌面主题由两个完全独立的控制中心来进行选择。一个是</a:t>
            </a:r>
            <a:r>
              <a:rPr lang="en-US" altLang="zh-CN" sz="1050" dirty="0"/>
              <a:t>GNOME</a:t>
            </a:r>
            <a:r>
              <a:rPr lang="zh-CN" altLang="en-US" sz="1050" dirty="0"/>
              <a:t>的，一个是</a:t>
            </a:r>
            <a:r>
              <a:rPr lang="en-US" altLang="zh-CN" sz="1050" dirty="0"/>
              <a:t>Sawfish</a:t>
            </a:r>
            <a:r>
              <a:rPr lang="zh-CN" altLang="en-US" sz="1050" dirty="0"/>
              <a:t>或者别的什么窗口管理器的。</a:t>
            </a:r>
            <a:r>
              <a:rPr lang="en-US" altLang="zh-CN" sz="1050" dirty="0"/>
              <a:t>KDE</a:t>
            </a:r>
            <a:r>
              <a:rPr lang="zh-CN" altLang="en-US" sz="1050" dirty="0"/>
              <a:t>的控制面板更统一一些。 </a:t>
            </a:r>
            <a:endPar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Tree>
    <p:extLst>
      <p:ext uri="{BB962C8B-B14F-4D97-AF65-F5344CB8AC3E}">
        <p14:creationId xmlns:p14="http://schemas.microsoft.com/office/powerpoint/2010/main" val="3226588862"/>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稻壳儿搜索【幻雨工作室】_6"/>
          <p:cNvSpPr/>
          <p:nvPr>
            <p:custDataLst>
              <p:tags r:id="rId1"/>
            </p:custDataLst>
          </p:nvPr>
        </p:nvSpPr>
        <p:spPr>
          <a:xfrm>
            <a:off x="762000" y="394447"/>
            <a:ext cx="5027058" cy="5701553"/>
          </a:xfrm>
          <a:prstGeom prst="rect">
            <a:avLst/>
          </a:prstGeom>
          <a:noFill/>
          <a:ln w="76200" cap="sq">
            <a:solidFill>
              <a:schemeClr val="accent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43" name="PA-稻壳儿搜索【幻雨工作室】_7"/>
          <p:cNvSpPr/>
          <p:nvPr>
            <p:custDataLst>
              <p:tags r:id="rId2"/>
            </p:custDataLst>
          </p:nvPr>
        </p:nvSpPr>
        <p:spPr>
          <a:xfrm>
            <a:off x="6402944" y="394447"/>
            <a:ext cx="5027056" cy="5701553"/>
          </a:xfrm>
          <a:prstGeom prst="rect">
            <a:avLst/>
          </a:prstGeom>
          <a:noFill/>
          <a:ln w="76200" cap="sq">
            <a:solidFill>
              <a:schemeClr val="accent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44" name="PA-稻壳儿搜索【幻雨工作室】_8"/>
          <p:cNvSpPr/>
          <p:nvPr>
            <p:custDataLst>
              <p:tags r:id="rId3"/>
            </p:custDataLst>
          </p:nvPr>
        </p:nvSpPr>
        <p:spPr>
          <a:xfrm>
            <a:off x="915763" y="660378"/>
            <a:ext cx="4719531" cy="5075748"/>
          </a:xfrm>
          <a:prstGeom prst="rect">
            <a:avLst/>
          </a:prstGeom>
        </p:spPr>
        <p:txBody>
          <a:bodyPr wrap="square">
            <a:spAutoFit/>
          </a:bodyPr>
          <a:lstStyle/>
          <a:p>
            <a:pPr algn="just">
              <a:lnSpc>
                <a:spcPct val="200000"/>
              </a:lnSpc>
            </a:pPr>
            <a:r>
              <a:rPr lang="en-US" altLang="zh-CN" sz="2400" dirty="0"/>
              <a:t>GNOME</a:t>
            </a:r>
            <a:r>
              <a:rPr lang="zh-CN" altLang="en-US" sz="2400" dirty="0"/>
              <a:t>的</a:t>
            </a:r>
            <a:r>
              <a:rPr lang="en-US" altLang="zh-CN" sz="2400" dirty="0"/>
              <a:t>Sawfish</a:t>
            </a:r>
            <a:r>
              <a:rPr lang="zh-CN" altLang="en-US" sz="2400" dirty="0"/>
              <a:t>有许多</a:t>
            </a:r>
            <a:r>
              <a:rPr lang="en-US" altLang="zh-CN" sz="2400" dirty="0"/>
              <a:t>KDE</a:t>
            </a:r>
            <a:r>
              <a:rPr lang="zh-CN" altLang="en-US" sz="2400" dirty="0"/>
              <a:t>窗口管理器所缺乏的特性</a:t>
            </a:r>
            <a:endParaRPr lang="en-US" altLang="zh-CN" sz="2400" dirty="0"/>
          </a:p>
          <a:p>
            <a:pPr algn="just">
              <a:lnSpc>
                <a:spcPct val="200000"/>
              </a:lnSpc>
            </a:pP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比如说，</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Sawfish</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可以轻松地修改快捷键。此外，</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Sawfish</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还能记住某一窗口的大小和位置，下一次运行时，窗口会和上一次一模一样。是不是比每次运行都呈现缺省状态要好得多？而</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KDE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看起来有一些呆板。 </a:t>
            </a:r>
          </a:p>
          <a:p>
            <a:pPr algn="just">
              <a:lnSpc>
                <a:spcPct val="200000"/>
              </a:lnSpc>
            </a:pP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KDE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所用的</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QT</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，比</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用的</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GTK+</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在菜单嵌套方面强得多。选择子菜单时，</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经常会把父菜单丢掉，你必须小心翼翼地一层一层打开子菜单。在</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KDE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中你可以把鼠标随意地在菜单间滑动（甚至是对角线），而不必担心会丢掉父菜单。这是</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KDE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引以为荣的主要特性之一。 </a:t>
            </a:r>
          </a:p>
          <a:p>
            <a:pPr algn="just">
              <a:lnSpc>
                <a:spcPct val="200000"/>
              </a:lnSpc>
            </a:pP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对标准</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Unix</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网页浏览器（</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Netscape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）的支持比较好，并支持浏览器、文件管理器、</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Gnome-terminal</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之间的拖拽。虽然在</a:t>
            </a:r>
            <a:r>
              <a:rPr lang="en-US" altLang="zh-CN" sz="105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Konqueror</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中也可以进行类似的操作，但是并不很彻底。</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GNOME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还可以在</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Open Office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中大跳“拖拽舞蹈”。 </a:t>
            </a:r>
            <a:endParaRPr lang="id-ID"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23" name="PA-矩形 5_1"/>
          <p:cNvSpPr/>
          <p:nvPr>
            <p:custDataLst>
              <p:tags r:id="rId4"/>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3" name="PA-稻壳儿搜索【幻雨工作室】_8">
            <a:extLst>
              <a:ext uri="{FF2B5EF4-FFF2-40B4-BE49-F238E27FC236}">
                <a16:creationId xmlns:a16="http://schemas.microsoft.com/office/drawing/2014/main" id="{BEC565D4-D443-F7A8-605F-5B44C37E31E4}"/>
              </a:ext>
            </a:extLst>
          </p:cNvPr>
          <p:cNvSpPr/>
          <p:nvPr>
            <p:custDataLst>
              <p:tags r:id="rId5"/>
            </p:custDataLst>
          </p:nvPr>
        </p:nvSpPr>
        <p:spPr>
          <a:xfrm>
            <a:off x="6556706" y="660378"/>
            <a:ext cx="4719531" cy="3690754"/>
          </a:xfrm>
          <a:prstGeom prst="rect">
            <a:avLst/>
          </a:prstGeom>
        </p:spPr>
        <p:txBody>
          <a:bodyPr wrap="square">
            <a:spAutoFit/>
          </a:bodyPr>
          <a:lstStyle/>
          <a:p>
            <a:pPr algn="just">
              <a:lnSpc>
                <a:spcPct val="200000"/>
              </a:lnSpc>
            </a:pPr>
            <a:r>
              <a:rPr lang="zh-CN" altLang="en-US" sz="2400" dirty="0"/>
              <a:t>       究竟选择</a:t>
            </a:r>
            <a:r>
              <a:rPr lang="en-US" altLang="zh-CN" sz="2400" dirty="0"/>
              <a:t>KDE</a:t>
            </a:r>
            <a:r>
              <a:rPr lang="zh-CN" altLang="en-US" sz="2400" dirty="0"/>
              <a:t>还是</a:t>
            </a:r>
            <a:r>
              <a:rPr lang="en-US" altLang="zh-CN" sz="2400" dirty="0"/>
              <a:t>GNOME</a:t>
            </a:r>
          </a:p>
          <a:p>
            <a:pPr algn="just">
              <a:lnSpc>
                <a:spcPct val="200000"/>
              </a:lnSpc>
            </a:pPr>
            <a:r>
              <a:rPr lang="en-US" altLang="zh-CN" sz="1050" dirty="0"/>
              <a:t>         KDE</a:t>
            </a:r>
            <a:r>
              <a:rPr lang="zh-CN" altLang="en-US" sz="1050" dirty="0"/>
              <a:t>适合那些想拥有友好的用户界面，但是又不太懂如何设定细节的那些用户。若能够稳定起来，</a:t>
            </a:r>
            <a:r>
              <a:rPr lang="en-US" altLang="zh-CN" sz="1050" dirty="0"/>
              <a:t>KDE</a:t>
            </a:r>
            <a:r>
              <a:rPr lang="zh-CN" altLang="en-US" sz="1050" dirty="0"/>
              <a:t>将为你提供非常好的服务，完成你的正当需求。</a:t>
            </a:r>
            <a:r>
              <a:rPr lang="en-US" altLang="zh-CN" sz="1050" dirty="0"/>
              <a:t>KDE</a:t>
            </a:r>
            <a:r>
              <a:rPr lang="zh-CN" altLang="en-US" sz="1050" dirty="0"/>
              <a:t>正在证明着一个开放源代码的团队是如何创造一个界面友好的桌面环境的。 </a:t>
            </a:r>
          </a:p>
          <a:p>
            <a:pPr algn="just">
              <a:lnSpc>
                <a:spcPct val="200000"/>
              </a:lnSpc>
            </a:pPr>
            <a:r>
              <a:rPr lang="zh-CN" altLang="en-US" sz="1050" dirty="0"/>
              <a:t>         </a:t>
            </a:r>
            <a:r>
              <a:rPr lang="en-US" altLang="zh-CN" sz="1050" dirty="0"/>
              <a:t>GNOME</a:t>
            </a:r>
            <a:r>
              <a:rPr lang="zh-CN" altLang="en-US" sz="1050" dirty="0"/>
              <a:t>比</a:t>
            </a:r>
            <a:r>
              <a:rPr lang="en-US" altLang="zh-CN" sz="1050" dirty="0"/>
              <a:t>KDE</a:t>
            </a:r>
            <a:r>
              <a:rPr lang="zh-CN" altLang="en-US" sz="1050" dirty="0"/>
              <a:t>稳定的多，至少现在是这样。</a:t>
            </a:r>
            <a:r>
              <a:rPr lang="en-US" altLang="zh-CN" sz="1050" dirty="0"/>
              <a:t>GNOME</a:t>
            </a:r>
            <a:r>
              <a:rPr lang="zh-CN" altLang="en-US" sz="1050" dirty="0"/>
              <a:t>背后的哲学思想与</a:t>
            </a:r>
            <a:r>
              <a:rPr lang="en-US" altLang="zh-CN" sz="1050" dirty="0"/>
              <a:t>Unix</a:t>
            </a:r>
            <a:r>
              <a:rPr lang="zh-CN" altLang="en-US" sz="1050" dirty="0"/>
              <a:t>的哲学是一致的：每一个程序完成它的单一任务，给用户所有他所需要的，以创造一个完美的、适合他的环境。虽然要费大量时间周旋于众多的设置选项，但是能创造一个更适合你的环境。</a:t>
            </a:r>
            <a:r>
              <a:rPr lang="en-US" altLang="zh-CN" sz="1050" dirty="0"/>
              <a:t>GNOME</a:t>
            </a:r>
            <a:r>
              <a:rPr lang="zh-CN" altLang="en-US" sz="1050" dirty="0"/>
              <a:t>的分布式对象模型更是下一代的</a:t>
            </a:r>
            <a:r>
              <a:rPr lang="en-US" altLang="zh-CN" sz="1050" dirty="0"/>
              <a:t>GUI</a:t>
            </a:r>
            <a:r>
              <a:rPr lang="zh-CN" altLang="en-US" sz="1050" dirty="0"/>
              <a:t>原型。 </a:t>
            </a:r>
          </a:p>
          <a:p>
            <a:pPr algn="just">
              <a:lnSpc>
                <a:spcPct val="200000"/>
              </a:lnSpc>
            </a:pPr>
            <a:endPar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Tree>
    <p:extLst>
      <p:ext uri="{BB962C8B-B14F-4D97-AF65-F5344CB8AC3E}">
        <p14:creationId xmlns:p14="http://schemas.microsoft.com/office/powerpoint/2010/main" val="2186002744"/>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47"/>
</p:tagLst>
</file>

<file path=ppt/tags/tag10.xml><?xml version="1.0" encoding="utf-8"?>
<p:tagLst xmlns:a="http://schemas.openxmlformats.org/drawingml/2006/main" xmlns:r="http://schemas.openxmlformats.org/officeDocument/2006/relationships" xmlns:p="http://schemas.openxmlformats.org/presentationml/2006/main">
  <p:tag name="PA" val="v5.2.4"/>
</p:tagLst>
</file>

<file path=ppt/tags/tag11.xml><?xml version="1.0" encoding="utf-8"?>
<p:tagLst xmlns:a="http://schemas.openxmlformats.org/drawingml/2006/main" xmlns:r="http://schemas.openxmlformats.org/officeDocument/2006/relationships" xmlns:p="http://schemas.openxmlformats.org/presentationml/2006/main">
  <p:tag name="PA" val="v5.2.4"/>
</p:tagLst>
</file>

<file path=ppt/tags/tag12.xml><?xml version="1.0" encoding="utf-8"?>
<p:tagLst xmlns:a="http://schemas.openxmlformats.org/drawingml/2006/main" xmlns:r="http://schemas.openxmlformats.org/officeDocument/2006/relationships" xmlns:p="http://schemas.openxmlformats.org/presentationml/2006/main">
  <p:tag name="PA" val="v5.2.4"/>
</p:tagLst>
</file>

<file path=ppt/tags/tag13.xml><?xml version="1.0" encoding="utf-8"?>
<p:tagLst xmlns:a="http://schemas.openxmlformats.org/drawingml/2006/main" xmlns:r="http://schemas.openxmlformats.org/officeDocument/2006/relationships" xmlns:p="http://schemas.openxmlformats.org/presentationml/2006/main">
  <p:tag name="PA" val="v5.2.4"/>
</p:tagLst>
</file>

<file path=ppt/tags/tag14.xml><?xml version="1.0" encoding="utf-8"?>
<p:tagLst xmlns:a="http://schemas.openxmlformats.org/drawingml/2006/main" xmlns:r="http://schemas.openxmlformats.org/officeDocument/2006/relationships" xmlns:p="http://schemas.openxmlformats.org/presentationml/2006/main">
  <p:tag name="PA" val="v5.2.4"/>
</p:tagLst>
</file>

<file path=ppt/tags/tag15.xml><?xml version="1.0" encoding="utf-8"?>
<p:tagLst xmlns:a="http://schemas.openxmlformats.org/drawingml/2006/main" xmlns:r="http://schemas.openxmlformats.org/officeDocument/2006/relationships" xmlns:p="http://schemas.openxmlformats.org/presentationml/2006/main">
  <p:tag name="PA" val="v5.2.4"/>
</p:tagLst>
</file>

<file path=ppt/tags/tag16.xml><?xml version="1.0" encoding="utf-8"?>
<p:tagLst xmlns:a="http://schemas.openxmlformats.org/drawingml/2006/main" xmlns:r="http://schemas.openxmlformats.org/officeDocument/2006/relationships" xmlns:p="http://schemas.openxmlformats.org/presentationml/2006/main">
  <p:tag name="PA" val="v5.2.4"/>
</p:tagLst>
</file>

<file path=ppt/tags/tag17.xml><?xml version="1.0" encoding="utf-8"?>
<p:tagLst xmlns:a="http://schemas.openxmlformats.org/drawingml/2006/main" xmlns:r="http://schemas.openxmlformats.org/officeDocument/2006/relationships" xmlns:p="http://schemas.openxmlformats.org/presentationml/2006/main">
  <p:tag name="PA" val="v5.2.4"/>
</p:tagLst>
</file>

<file path=ppt/tags/tag18.xml><?xml version="1.0" encoding="utf-8"?>
<p:tagLst xmlns:a="http://schemas.openxmlformats.org/drawingml/2006/main" xmlns:r="http://schemas.openxmlformats.org/officeDocument/2006/relationships" xmlns:p="http://schemas.openxmlformats.org/presentationml/2006/main">
  <p:tag name="PA" val="v5.2.4"/>
</p:tagLst>
</file>

<file path=ppt/tags/tag2.xml><?xml version="1.0" encoding="utf-8"?>
<p:tagLst xmlns:a="http://schemas.openxmlformats.org/drawingml/2006/main" xmlns:r="http://schemas.openxmlformats.org/officeDocument/2006/relationships" xmlns:p="http://schemas.openxmlformats.org/presentationml/2006/main">
  <p:tag name="PA" val="v5.2.4"/>
</p:tagLst>
</file>

<file path=ppt/tags/tag3.xml><?xml version="1.0" encoding="utf-8"?>
<p:tagLst xmlns:a="http://schemas.openxmlformats.org/drawingml/2006/main" xmlns:r="http://schemas.openxmlformats.org/officeDocument/2006/relationships" xmlns:p="http://schemas.openxmlformats.org/presentationml/2006/main">
  <p:tag name="PA" val="v5.2.4"/>
</p:tagLst>
</file>

<file path=ppt/tags/tag4.xml><?xml version="1.0" encoding="utf-8"?>
<p:tagLst xmlns:a="http://schemas.openxmlformats.org/drawingml/2006/main" xmlns:r="http://schemas.openxmlformats.org/officeDocument/2006/relationships" xmlns:p="http://schemas.openxmlformats.org/presentationml/2006/main">
  <p:tag name="PA" val="v5.2.4"/>
</p:tagLst>
</file>

<file path=ppt/tags/tag5.xml><?xml version="1.0" encoding="utf-8"?>
<p:tagLst xmlns:a="http://schemas.openxmlformats.org/drawingml/2006/main" xmlns:r="http://schemas.openxmlformats.org/officeDocument/2006/relationships" xmlns:p="http://schemas.openxmlformats.org/presentationml/2006/main">
  <p:tag name="PA" val="v5.2.4"/>
</p:tagLst>
</file>

<file path=ppt/tags/tag6.xml><?xml version="1.0" encoding="utf-8"?>
<p:tagLst xmlns:a="http://schemas.openxmlformats.org/drawingml/2006/main" xmlns:r="http://schemas.openxmlformats.org/officeDocument/2006/relationships" xmlns:p="http://schemas.openxmlformats.org/presentationml/2006/main">
  <p:tag name="PA" val="v5.2.4"/>
</p:tagLst>
</file>

<file path=ppt/tags/tag7.xml><?xml version="1.0" encoding="utf-8"?>
<p:tagLst xmlns:a="http://schemas.openxmlformats.org/drawingml/2006/main" xmlns:r="http://schemas.openxmlformats.org/officeDocument/2006/relationships" xmlns:p="http://schemas.openxmlformats.org/presentationml/2006/main">
  <p:tag name="PA" val="v5.2.4"/>
</p:tagLst>
</file>

<file path=ppt/tags/tag8.xml><?xml version="1.0" encoding="utf-8"?>
<p:tagLst xmlns:a="http://schemas.openxmlformats.org/drawingml/2006/main" xmlns:r="http://schemas.openxmlformats.org/officeDocument/2006/relationships" xmlns:p="http://schemas.openxmlformats.org/presentationml/2006/main">
  <p:tag name="PA" val="v5.2.4"/>
</p:tagLst>
</file>

<file path=ppt/tags/tag9.xml><?xml version="1.0" encoding="utf-8"?>
<p:tagLst xmlns:a="http://schemas.openxmlformats.org/drawingml/2006/main" xmlns:r="http://schemas.openxmlformats.org/officeDocument/2006/relationships" xmlns:p="http://schemas.openxmlformats.org/presentationml/2006/main">
  <p:tag name="PA" val="v5.2.4"/>
</p:tagLst>
</file>

<file path=ppt/theme/theme1.xml><?xml version="1.0" encoding="utf-8"?>
<a:theme xmlns:a="http://schemas.openxmlformats.org/drawingml/2006/main" name="Office 主题​​">
  <a:themeElements>
    <a:clrScheme name="经典论文答辩">
      <a:dk1>
        <a:sysClr val="windowText" lastClr="000000"/>
      </a:dk1>
      <a:lt1>
        <a:sysClr val="window" lastClr="FFFFFF"/>
      </a:lt1>
      <a:dk2>
        <a:srgbClr val="44546A"/>
      </a:dk2>
      <a:lt2>
        <a:srgbClr val="E7E6E6"/>
      </a:lt2>
      <a:accent1>
        <a:srgbClr val="333E50"/>
      </a:accent1>
      <a:accent2>
        <a:srgbClr val="333E50"/>
      </a:accent2>
      <a:accent3>
        <a:srgbClr val="333E50"/>
      </a:accent3>
      <a:accent4>
        <a:srgbClr val="333E50"/>
      </a:accent4>
      <a:accent5>
        <a:srgbClr val="333E50"/>
      </a:accent5>
      <a:accent6>
        <a:srgbClr val="333E50"/>
      </a:accent6>
      <a:hlink>
        <a:srgbClr val="0563C1"/>
      </a:hlink>
      <a:folHlink>
        <a:srgbClr val="954F72"/>
      </a:folHlink>
    </a:clrScheme>
    <a:fontScheme name="自定义 2">
      <a:majorFont>
        <a:latin typeface="思源黑体 CN Normal"/>
        <a:ea typeface="思源黑体 CN Medium"/>
        <a:cs typeface=""/>
      </a:majorFont>
      <a:minorFont>
        <a:latin typeface="思源黑体 CN Regular"/>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1241</Words>
  <Application>Microsoft Office PowerPoint</Application>
  <PresentationFormat>宽屏</PresentationFormat>
  <Paragraphs>25</Paragraphs>
  <Slides>4</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思源黑体 CN Light</vt:lpstr>
      <vt:lpstr>思源黑体 CN Medium</vt:lpstr>
      <vt:lpstr>思源黑体 CN Normal</vt:lpstr>
      <vt:lpstr>思源黑体 CN Regular</vt:lpstr>
      <vt:lpstr>Arial</vt:lpstr>
      <vt:lpstr>Calibri</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147</dc:title>
  <dc:creator>19940802</dc:creator>
  <cp:lastModifiedBy>吴 浩泽</cp:lastModifiedBy>
  <cp:revision>41</cp:revision>
  <dcterms:created xsi:type="dcterms:W3CDTF">2019-05-23T01:39:00Z</dcterms:created>
  <dcterms:modified xsi:type="dcterms:W3CDTF">2022-10-14T10:30:45Z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