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67" r:id="rId3"/>
    <p:sldId id="270" r:id="rId4"/>
    <p:sldId id="266" r:id="rId5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95859"/>
    <a:srgbClr val="123439"/>
    <a:srgbClr val="A2BFC1"/>
    <a:srgbClr val="123539"/>
    <a:srgbClr val="395959"/>
    <a:srgbClr val="A0C7C8"/>
    <a:srgbClr val="D6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思源黑体 CN Light" panose="020B0300000000000000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思源黑体 CN Light" panose="020B0300000000000000" pitchFamily="34" charset="-122"/>
              </a:rPr>
              <a:t>2022/9/22</a:t>
            </a:fld>
            <a:endParaRPr lang="zh-CN" altLang="en-US" dirty="0">
              <a:ea typeface="思源黑体 CN Light" panose="020B0300000000000000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思源黑体 CN Light" panose="020B0300000000000000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思源黑体 CN Light" panose="020B0300000000000000" pitchFamily="34" charset="-122"/>
              </a:rPr>
              <a:t>‹#›</a:t>
            </a:fld>
            <a:endParaRPr lang="zh-CN" altLang="en-US" dirty="0"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932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fld id="{55F34A8D-3C4B-49CA-B522-451D0970926D}" type="datetimeFigureOut">
              <a:rPr lang="zh-CN" altLang="en-US" smtClean="0"/>
              <a:t>2022/9/22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fld id="{957F689F-C29B-4067-B332-9085AEC33D5F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77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102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804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94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3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fld id="{D81AC27C-A77C-4EAF-AE57-4009713907B0}" type="datetimeFigureOut">
              <a:rPr lang="zh-CN" altLang="en-US" smtClean="0"/>
              <a:t>2022/9/22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fld id="{3A7356C7-3C3F-410A-AE9A-B881164C506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10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10" Type="http://schemas.openxmlformats.org/officeDocument/2006/relationships/image" Target="../media/image2.png"/><Relationship Id="rId4" Type="http://schemas.openxmlformats.org/officeDocument/2006/relationships/tags" Target="../tags/tag23.xml"/><Relationship Id="rId9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A-稻壳儿搜索【幻雨工作室】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18828" y="2569847"/>
            <a:ext cx="743178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6600" spc="300" dirty="0">
                <a:solidFill>
                  <a:srgbClr val="1235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Flash</a:t>
            </a:r>
            <a:r>
              <a:rPr lang="zh-CN" altLang="en-US" sz="6600" spc="300" dirty="0">
                <a:solidFill>
                  <a:srgbClr val="1235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与</a:t>
            </a:r>
            <a:r>
              <a:rPr lang="en-US" altLang="zh-CN" sz="6600" spc="300" dirty="0">
                <a:solidFill>
                  <a:srgbClr val="1235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</a:t>
            </a:r>
            <a:r>
              <a:rPr lang="zh-CN" altLang="en-US" sz="6600" spc="300" dirty="0">
                <a:solidFill>
                  <a:srgbClr val="1235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盘</a:t>
            </a:r>
          </a:p>
        </p:txBody>
      </p:sp>
      <p:sp>
        <p:nvSpPr>
          <p:cNvPr id="4" name="PA-矩形 3"/>
          <p:cNvSpPr/>
          <p:nvPr>
            <p:custDataLst>
              <p:tags r:id="rId2"/>
            </p:custDataLst>
          </p:nvPr>
        </p:nvSpPr>
        <p:spPr>
          <a:xfrm>
            <a:off x="9889184" y="6106510"/>
            <a:ext cx="325821" cy="325821"/>
          </a:xfrm>
          <a:prstGeom prst="rect">
            <a:avLst/>
          </a:prstGeom>
          <a:solidFill>
            <a:srgbClr val="3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PA-矩形 38"/>
          <p:cNvSpPr/>
          <p:nvPr>
            <p:custDataLst>
              <p:tags r:id="rId3"/>
            </p:custDataLst>
          </p:nvPr>
        </p:nvSpPr>
        <p:spPr>
          <a:xfrm>
            <a:off x="10388441" y="6106508"/>
            <a:ext cx="325821" cy="325821"/>
          </a:xfrm>
          <a:prstGeom prst="rect">
            <a:avLst/>
          </a:prstGeom>
          <a:solidFill>
            <a:srgbClr val="A0C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PA-矩形 39"/>
          <p:cNvSpPr/>
          <p:nvPr>
            <p:custDataLst>
              <p:tags r:id="rId4"/>
            </p:custDataLst>
          </p:nvPr>
        </p:nvSpPr>
        <p:spPr>
          <a:xfrm>
            <a:off x="10887698" y="6106509"/>
            <a:ext cx="325821" cy="325821"/>
          </a:xfrm>
          <a:prstGeom prst="rect">
            <a:avLst/>
          </a:prstGeom>
          <a:solidFill>
            <a:srgbClr val="D6F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PA-矩形 40"/>
          <p:cNvSpPr/>
          <p:nvPr>
            <p:custDataLst>
              <p:tags r:id="rId5"/>
            </p:custDataLst>
          </p:nvPr>
        </p:nvSpPr>
        <p:spPr>
          <a:xfrm>
            <a:off x="11386955" y="6106508"/>
            <a:ext cx="325821" cy="325821"/>
          </a:xfrm>
          <a:prstGeom prst="rect">
            <a:avLst/>
          </a:prstGeom>
          <a:solidFill>
            <a:srgbClr val="A2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PA-research_180415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2529378" y="1305526"/>
            <a:ext cx="470481" cy="609684"/>
          </a:xfrm>
          <a:custGeom>
            <a:avLst/>
            <a:gdLst>
              <a:gd name="connsiteX0" fmla="*/ 187633 w 468413"/>
              <a:gd name="connsiteY0" fmla="*/ 448867 h 607004"/>
              <a:gd name="connsiteX1" fmla="*/ 358190 w 468413"/>
              <a:gd name="connsiteY1" fmla="*/ 448867 h 607004"/>
              <a:gd name="connsiteX2" fmla="*/ 358190 w 468413"/>
              <a:gd name="connsiteY2" fmla="*/ 467708 h 607004"/>
              <a:gd name="connsiteX3" fmla="*/ 187633 w 468413"/>
              <a:gd name="connsiteY3" fmla="*/ 467708 h 607004"/>
              <a:gd name="connsiteX4" fmla="*/ 110153 w 468413"/>
              <a:gd name="connsiteY4" fmla="*/ 448867 h 607004"/>
              <a:gd name="connsiteX5" fmla="*/ 156656 w 468413"/>
              <a:gd name="connsiteY5" fmla="*/ 448867 h 607004"/>
              <a:gd name="connsiteX6" fmla="*/ 156656 w 468413"/>
              <a:gd name="connsiteY6" fmla="*/ 467708 h 607004"/>
              <a:gd name="connsiteX7" fmla="*/ 110153 w 468413"/>
              <a:gd name="connsiteY7" fmla="*/ 467708 h 607004"/>
              <a:gd name="connsiteX8" fmla="*/ 187633 w 468413"/>
              <a:gd name="connsiteY8" fmla="*/ 356003 h 607004"/>
              <a:gd name="connsiteX9" fmla="*/ 358190 w 468413"/>
              <a:gd name="connsiteY9" fmla="*/ 356003 h 607004"/>
              <a:gd name="connsiteX10" fmla="*/ 358190 w 468413"/>
              <a:gd name="connsiteY10" fmla="*/ 374844 h 607004"/>
              <a:gd name="connsiteX11" fmla="*/ 187633 w 468413"/>
              <a:gd name="connsiteY11" fmla="*/ 374844 h 607004"/>
              <a:gd name="connsiteX12" fmla="*/ 110153 w 468413"/>
              <a:gd name="connsiteY12" fmla="*/ 356003 h 607004"/>
              <a:gd name="connsiteX13" fmla="*/ 156656 w 468413"/>
              <a:gd name="connsiteY13" fmla="*/ 356003 h 607004"/>
              <a:gd name="connsiteX14" fmla="*/ 156656 w 468413"/>
              <a:gd name="connsiteY14" fmla="*/ 374844 h 607004"/>
              <a:gd name="connsiteX15" fmla="*/ 110153 w 468413"/>
              <a:gd name="connsiteY15" fmla="*/ 374844 h 607004"/>
              <a:gd name="connsiteX16" fmla="*/ 187633 w 468413"/>
              <a:gd name="connsiteY16" fmla="*/ 263209 h 607004"/>
              <a:gd name="connsiteX17" fmla="*/ 358190 w 468413"/>
              <a:gd name="connsiteY17" fmla="*/ 263209 h 607004"/>
              <a:gd name="connsiteX18" fmla="*/ 358190 w 468413"/>
              <a:gd name="connsiteY18" fmla="*/ 281979 h 607004"/>
              <a:gd name="connsiteX19" fmla="*/ 187633 w 468413"/>
              <a:gd name="connsiteY19" fmla="*/ 281979 h 607004"/>
              <a:gd name="connsiteX20" fmla="*/ 110153 w 468413"/>
              <a:gd name="connsiteY20" fmla="*/ 263209 h 607004"/>
              <a:gd name="connsiteX21" fmla="*/ 156656 w 468413"/>
              <a:gd name="connsiteY21" fmla="*/ 263209 h 607004"/>
              <a:gd name="connsiteX22" fmla="*/ 156656 w 468413"/>
              <a:gd name="connsiteY22" fmla="*/ 281979 h 607004"/>
              <a:gd name="connsiteX23" fmla="*/ 110153 w 468413"/>
              <a:gd name="connsiteY23" fmla="*/ 281979 h 607004"/>
              <a:gd name="connsiteX24" fmla="*/ 187633 w 468413"/>
              <a:gd name="connsiteY24" fmla="*/ 170274 h 607004"/>
              <a:gd name="connsiteX25" fmla="*/ 358190 w 468413"/>
              <a:gd name="connsiteY25" fmla="*/ 170274 h 607004"/>
              <a:gd name="connsiteX26" fmla="*/ 358190 w 468413"/>
              <a:gd name="connsiteY26" fmla="*/ 189044 h 607004"/>
              <a:gd name="connsiteX27" fmla="*/ 187633 w 468413"/>
              <a:gd name="connsiteY27" fmla="*/ 189044 h 607004"/>
              <a:gd name="connsiteX28" fmla="*/ 110153 w 468413"/>
              <a:gd name="connsiteY28" fmla="*/ 170274 h 607004"/>
              <a:gd name="connsiteX29" fmla="*/ 156656 w 468413"/>
              <a:gd name="connsiteY29" fmla="*/ 170274 h 607004"/>
              <a:gd name="connsiteX30" fmla="*/ 156656 w 468413"/>
              <a:gd name="connsiteY30" fmla="*/ 189044 h 607004"/>
              <a:gd name="connsiteX31" fmla="*/ 110153 w 468413"/>
              <a:gd name="connsiteY31" fmla="*/ 189044 h 607004"/>
              <a:gd name="connsiteX32" fmla="*/ 73013 w 468413"/>
              <a:gd name="connsiteY32" fmla="*/ 96229 h 607004"/>
              <a:gd name="connsiteX33" fmla="*/ 73013 w 468413"/>
              <a:gd name="connsiteY33" fmla="*/ 534009 h 607004"/>
              <a:gd name="connsiteX34" fmla="*/ 395306 w 468413"/>
              <a:gd name="connsiteY34" fmla="*/ 534009 h 607004"/>
              <a:gd name="connsiteX35" fmla="*/ 395306 w 468413"/>
              <a:gd name="connsiteY35" fmla="*/ 96229 h 607004"/>
              <a:gd name="connsiteX36" fmla="*/ 365724 w 468413"/>
              <a:gd name="connsiteY36" fmla="*/ 96229 h 607004"/>
              <a:gd name="connsiteX37" fmla="*/ 342737 w 468413"/>
              <a:gd name="connsiteY37" fmla="*/ 111655 h 607004"/>
              <a:gd name="connsiteX38" fmla="*/ 125676 w 468413"/>
              <a:gd name="connsiteY38" fmla="*/ 111655 h 607004"/>
              <a:gd name="connsiteX39" fmla="*/ 102595 w 468413"/>
              <a:gd name="connsiteY39" fmla="*/ 96229 h 607004"/>
              <a:gd name="connsiteX40" fmla="*/ 18842 w 468413"/>
              <a:gd name="connsiteY40" fmla="*/ 49760 h 607004"/>
              <a:gd name="connsiteX41" fmla="*/ 18842 w 468413"/>
              <a:gd name="connsiteY41" fmla="*/ 588191 h 607004"/>
              <a:gd name="connsiteX42" fmla="*/ 449571 w 468413"/>
              <a:gd name="connsiteY42" fmla="*/ 588191 h 607004"/>
              <a:gd name="connsiteX43" fmla="*/ 449571 w 468413"/>
              <a:gd name="connsiteY43" fmla="*/ 49760 h 607004"/>
              <a:gd name="connsiteX44" fmla="*/ 367608 w 468413"/>
              <a:gd name="connsiteY44" fmla="*/ 49760 h 607004"/>
              <a:gd name="connsiteX45" fmla="*/ 367608 w 468413"/>
              <a:gd name="connsiteY45" fmla="*/ 77416 h 607004"/>
              <a:gd name="connsiteX46" fmla="*/ 414148 w 468413"/>
              <a:gd name="connsiteY46" fmla="*/ 77416 h 607004"/>
              <a:gd name="connsiteX47" fmla="*/ 414148 w 468413"/>
              <a:gd name="connsiteY47" fmla="*/ 552823 h 607004"/>
              <a:gd name="connsiteX48" fmla="*/ 54171 w 468413"/>
              <a:gd name="connsiteY48" fmla="*/ 552823 h 607004"/>
              <a:gd name="connsiteX49" fmla="*/ 54171 w 468413"/>
              <a:gd name="connsiteY49" fmla="*/ 77416 h 607004"/>
              <a:gd name="connsiteX50" fmla="*/ 100710 w 468413"/>
              <a:gd name="connsiteY50" fmla="*/ 77416 h 607004"/>
              <a:gd name="connsiteX51" fmla="*/ 100710 w 468413"/>
              <a:gd name="connsiteY51" fmla="*/ 49760 h 607004"/>
              <a:gd name="connsiteX52" fmla="*/ 164417 w 468413"/>
              <a:gd name="connsiteY52" fmla="*/ 46432 h 607004"/>
              <a:gd name="connsiteX53" fmla="*/ 303925 w 468413"/>
              <a:gd name="connsiteY53" fmla="*/ 46432 h 607004"/>
              <a:gd name="connsiteX54" fmla="*/ 303925 w 468413"/>
              <a:gd name="connsiteY54" fmla="*/ 65273 h 607004"/>
              <a:gd name="connsiteX55" fmla="*/ 164417 w 468413"/>
              <a:gd name="connsiteY55" fmla="*/ 65273 h 607004"/>
              <a:gd name="connsiteX56" fmla="*/ 125676 w 468413"/>
              <a:gd name="connsiteY56" fmla="*/ 18813 h 607004"/>
              <a:gd name="connsiteX57" fmla="*/ 119552 w 468413"/>
              <a:gd name="connsiteY57" fmla="*/ 24927 h 607004"/>
              <a:gd name="connsiteX58" fmla="*/ 119552 w 468413"/>
              <a:gd name="connsiteY58" fmla="*/ 86822 h 607004"/>
              <a:gd name="connsiteX59" fmla="*/ 125676 w 468413"/>
              <a:gd name="connsiteY59" fmla="*/ 92842 h 607004"/>
              <a:gd name="connsiteX60" fmla="*/ 342737 w 468413"/>
              <a:gd name="connsiteY60" fmla="*/ 92842 h 607004"/>
              <a:gd name="connsiteX61" fmla="*/ 348766 w 468413"/>
              <a:gd name="connsiteY61" fmla="*/ 86822 h 607004"/>
              <a:gd name="connsiteX62" fmla="*/ 348766 w 468413"/>
              <a:gd name="connsiteY62" fmla="*/ 24927 h 607004"/>
              <a:gd name="connsiteX63" fmla="*/ 342737 w 468413"/>
              <a:gd name="connsiteY63" fmla="*/ 18813 h 607004"/>
              <a:gd name="connsiteX64" fmla="*/ 125676 w 468413"/>
              <a:gd name="connsiteY64" fmla="*/ 0 h 607004"/>
              <a:gd name="connsiteX65" fmla="*/ 342737 w 468413"/>
              <a:gd name="connsiteY65" fmla="*/ 0 h 607004"/>
              <a:gd name="connsiteX66" fmla="*/ 367608 w 468413"/>
              <a:gd name="connsiteY66" fmla="*/ 24927 h 607004"/>
              <a:gd name="connsiteX67" fmla="*/ 367608 w 468413"/>
              <a:gd name="connsiteY67" fmla="*/ 30947 h 607004"/>
              <a:gd name="connsiteX68" fmla="*/ 468413 w 468413"/>
              <a:gd name="connsiteY68" fmla="*/ 30947 h 607004"/>
              <a:gd name="connsiteX69" fmla="*/ 468413 w 468413"/>
              <a:gd name="connsiteY69" fmla="*/ 607004 h 607004"/>
              <a:gd name="connsiteX70" fmla="*/ 0 w 468413"/>
              <a:gd name="connsiteY70" fmla="*/ 607004 h 607004"/>
              <a:gd name="connsiteX71" fmla="*/ 0 w 468413"/>
              <a:gd name="connsiteY71" fmla="*/ 30947 h 607004"/>
              <a:gd name="connsiteX72" fmla="*/ 100710 w 468413"/>
              <a:gd name="connsiteY72" fmla="*/ 30947 h 607004"/>
              <a:gd name="connsiteX73" fmla="*/ 100710 w 468413"/>
              <a:gd name="connsiteY73" fmla="*/ 24927 h 607004"/>
              <a:gd name="connsiteX74" fmla="*/ 125676 w 468413"/>
              <a:gd name="connsiteY74" fmla="*/ 0 h 60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68413" h="607004">
                <a:moveTo>
                  <a:pt x="187633" y="448867"/>
                </a:moveTo>
                <a:lnTo>
                  <a:pt x="358190" y="448867"/>
                </a:lnTo>
                <a:lnTo>
                  <a:pt x="358190" y="467708"/>
                </a:lnTo>
                <a:lnTo>
                  <a:pt x="187633" y="467708"/>
                </a:lnTo>
                <a:close/>
                <a:moveTo>
                  <a:pt x="110153" y="448867"/>
                </a:moveTo>
                <a:lnTo>
                  <a:pt x="156656" y="448867"/>
                </a:lnTo>
                <a:lnTo>
                  <a:pt x="156656" y="467708"/>
                </a:lnTo>
                <a:lnTo>
                  <a:pt x="110153" y="467708"/>
                </a:lnTo>
                <a:close/>
                <a:moveTo>
                  <a:pt x="187633" y="356003"/>
                </a:moveTo>
                <a:lnTo>
                  <a:pt x="358190" y="356003"/>
                </a:lnTo>
                <a:lnTo>
                  <a:pt x="358190" y="374844"/>
                </a:lnTo>
                <a:lnTo>
                  <a:pt x="187633" y="374844"/>
                </a:lnTo>
                <a:close/>
                <a:moveTo>
                  <a:pt x="110153" y="356003"/>
                </a:moveTo>
                <a:lnTo>
                  <a:pt x="156656" y="356003"/>
                </a:lnTo>
                <a:lnTo>
                  <a:pt x="156656" y="374844"/>
                </a:lnTo>
                <a:lnTo>
                  <a:pt x="110153" y="374844"/>
                </a:lnTo>
                <a:close/>
                <a:moveTo>
                  <a:pt x="187633" y="263209"/>
                </a:moveTo>
                <a:lnTo>
                  <a:pt x="358190" y="263209"/>
                </a:lnTo>
                <a:lnTo>
                  <a:pt x="358190" y="281979"/>
                </a:lnTo>
                <a:lnTo>
                  <a:pt x="187633" y="281979"/>
                </a:lnTo>
                <a:close/>
                <a:moveTo>
                  <a:pt x="110153" y="263209"/>
                </a:moveTo>
                <a:lnTo>
                  <a:pt x="156656" y="263209"/>
                </a:lnTo>
                <a:lnTo>
                  <a:pt x="156656" y="281979"/>
                </a:lnTo>
                <a:lnTo>
                  <a:pt x="110153" y="281979"/>
                </a:lnTo>
                <a:close/>
                <a:moveTo>
                  <a:pt x="187633" y="170274"/>
                </a:moveTo>
                <a:lnTo>
                  <a:pt x="358190" y="170274"/>
                </a:lnTo>
                <a:lnTo>
                  <a:pt x="358190" y="189044"/>
                </a:lnTo>
                <a:lnTo>
                  <a:pt x="187633" y="189044"/>
                </a:lnTo>
                <a:close/>
                <a:moveTo>
                  <a:pt x="110153" y="170274"/>
                </a:moveTo>
                <a:lnTo>
                  <a:pt x="156656" y="170274"/>
                </a:lnTo>
                <a:lnTo>
                  <a:pt x="156656" y="189044"/>
                </a:lnTo>
                <a:lnTo>
                  <a:pt x="110153" y="189044"/>
                </a:lnTo>
                <a:close/>
                <a:moveTo>
                  <a:pt x="73013" y="96229"/>
                </a:moveTo>
                <a:lnTo>
                  <a:pt x="73013" y="534009"/>
                </a:lnTo>
                <a:lnTo>
                  <a:pt x="395306" y="534009"/>
                </a:lnTo>
                <a:lnTo>
                  <a:pt x="395306" y="96229"/>
                </a:lnTo>
                <a:lnTo>
                  <a:pt x="365724" y="96229"/>
                </a:lnTo>
                <a:cubicBezTo>
                  <a:pt x="362050" y="105259"/>
                  <a:pt x="353100" y="111655"/>
                  <a:pt x="342737" y="111655"/>
                </a:cubicBezTo>
                <a:lnTo>
                  <a:pt x="125676" y="111655"/>
                </a:lnTo>
                <a:cubicBezTo>
                  <a:pt x="115219" y="111655"/>
                  <a:pt x="106269" y="105259"/>
                  <a:pt x="102595" y="96229"/>
                </a:cubicBezTo>
                <a:close/>
                <a:moveTo>
                  <a:pt x="18842" y="49760"/>
                </a:moveTo>
                <a:lnTo>
                  <a:pt x="18842" y="588191"/>
                </a:lnTo>
                <a:lnTo>
                  <a:pt x="449571" y="588191"/>
                </a:lnTo>
                <a:lnTo>
                  <a:pt x="449571" y="49760"/>
                </a:lnTo>
                <a:lnTo>
                  <a:pt x="367608" y="49760"/>
                </a:lnTo>
                <a:lnTo>
                  <a:pt x="367608" y="77416"/>
                </a:lnTo>
                <a:lnTo>
                  <a:pt x="414148" y="77416"/>
                </a:lnTo>
                <a:lnTo>
                  <a:pt x="414148" y="552823"/>
                </a:lnTo>
                <a:lnTo>
                  <a:pt x="54171" y="552823"/>
                </a:lnTo>
                <a:lnTo>
                  <a:pt x="54171" y="77416"/>
                </a:lnTo>
                <a:lnTo>
                  <a:pt x="100710" y="77416"/>
                </a:lnTo>
                <a:lnTo>
                  <a:pt x="100710" y="49760"/>
                </a:lnTo>
                <a:close/>
                <a:moveTo>
                  <a:pt x="164417" y="46432"/>
                </a:moveTo>
                <a:lnTo>
                  <a:pt x="303925" y="46432"/>
                </a:lnTo>
                <a:lnTo>
                  <a:pt x="303925" y="65273"/>
                </a:lnTo>
                <a:lnTo>
                  <a:pt x="164417" y="65273"/>
                </a:lnTo>
                <a:close/>
                <a:moveTo>
                  <a:pt x="125676" y="18813"/>
                </a:moveTo>
                <a:cubicBezTo>
                  <a:pt x="122379" y="18813"/>
                  <a:pt x="119552" y="21635"/>
                  <a:pt x="119552" y="24927"/>
                </a:cubicBezTo>
                <a:lnTo>
                  <a:pt x="119552" y="86822"/>
                </a:lnTo>
                <a:cubicBezTo>
                  <a:pt x="119552" y="90114"/>
                  <a:pt x="122379" y="92842"/>
                  <a:pt x="125676" y="92842"/>
                </a:cubicBezTo>
                <a:lnTo>
                  <a:pt x="342737" y="92842"/>
                </a:lnTo>
                <a:cubicBezTo>
                  <a:pt x="346034" y="92842"/>
                  <a:pt x="348766" y="90114"/>
                  <a:pt x="348766" y="86822"/>
                </a:cubicBezTo>
                <a:lnTo>
                  <a:pt x="348766" y="24927"/>
                </a:lnTo>
                <a:cubicBezTo>
                  <a:pt x="348766" y="21635"/>
                  <a:pt x="346034" y="18813"/>
                  <a:pt x="342737" y="18813"/>
                </a:cubicBezTo>
                <a:close/>
                <a:moveTo>
                  <a:pt x="125676" y="0"/>
                </a:moveTo>
                <a:lnTo>
                  <a:pt x="342737" y="0"/>
                </a:lnTo>
                <a:cubicBezTo>
                  <a:pt x="356397" y="0"/>
                  <a:pt x="367608" y="11194"/>
                  <a:pt x="367608" y="24927"/>
                </a:cubicBezTo>
                <a:lnTo>
                  <a:pt x="367608" y="30947"/>
                </a:lnTo>
                <a:lnTo>
                  <a:pt x="468413" y="30947"/>
                </a:lnTo>
                <a:lnTo>
                  <a:pt x="468413" y="607004"/>
                </a:lnTo>
                <a:lnTo>
                  <a:pt x="0" y="607004"/>
                </a:lnTo>
                <a:lnTo>
                  <a:pt x="0" y="30947"/>
                </a:lnTo>
                <a:lnTo>
                  <a:pt x="100710" y="30947"/>
                </a:lnTo>
                <a:lnTo>
                  <a:pt x="100710" y="24927"/>
                </a:lnTo>
                <a:cubicBezTo>
                  <a:pt x="100710" y="11194"/>
                  <a:pt x="111921" y="0"/>
                  <a:pt x="1256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4" grpId="0" animBg="1"/>
      <p:bldP spid="39" grpId="0" animBg="1"/>
      <p:bldP spid="40" grpId="0" animBg="1"/>
      <p:bldP spid="41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-稻壳儿搜索【幻雨工作室】_12"/>
          <p:cNvSpPr/>
          <p:nvPr>
            <p:custDataLst>
              <p:tags r:id="rId1"/>
            </p:custDataLst>
          </p:nvPr>
        </p:nvSpPr>
        <p:spPr>
          <a:xfrm>
            <a:off x="607916" y="3030034"/>
            <a:ext cx="3394791" cy="1892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存储芯片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  <a:p>
            <a:pPr algn="just"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flash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是存储芯片的一种，通过特定的程序可以修改里面的数据。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FLASH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在电子以及半导体领域内往往表示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Flash Memory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的意思，即平时所说的“闪存”，全名叫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Flash EEPROM Memory。</a:t>
            </a:r>
            <a:endParaRPr lang="id-ID" sz="10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3" name="PA-稻壳儿搜索【幻雨工作室】_14"/>
          <p:cNvSpPr/>
          <p:nvPr>
            <p:custDataLst>
              <p:tags r:id="rId2"/>
            </p:custDataLst>
          </p:nvPr>
        </p:nvSpPr>
        <p:spPr>
          <a:xfrm>
            <a:off x="8084923" y="3030034"/>
            <a:ext cx="3394791" cy="1892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闪存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000" b="0" i="0" dirty="0">
                <a:solidFill>
                  <a:srgbClr val="333333"/>
                </a:solidFill>
                <a:effectLst/>
                <a:latin typeface="Helvetica Neue"/>
              </a:rPr>
              <a:t>flash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存储器又称闪存，它结合了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Helvetica Neue"/>
              </a:rPr>
              <a:t>ROM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和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Helvetica Neue"/>
              </a:rPr>
              <a:t>RAM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的长处，不仅具备电子可擦除可编程（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Helvetica Neue"/>
              </a:rPr>
              <a:t>EEPROM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）的性能，还可以快速读取数据（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Helvetica Neue"/>
              </a:rPr>
              <a:t>NVRAM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的优势），使数据不会因为断电而丢失。</a:t>
            </a:r>
            <a:endParaRPr lang="id-ID" sz="10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5" name="PA-稻壳儿搜索【幻雨工作室】_1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00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7" name="PA-稻壳儿搜索【幻雨工作室】_2_1"/>
          <p:cNvSpPr txBox="1"/>
          <p:nvPr>
            <p:custDataLst>
              <p:tags r:id="rId4"/>
            </p:custDataLst>
          </p:nvPr>
        </p:nvSpPr>
        <p:spPr>
          <a:xfrm>
            <a:off x="1653333" y="588049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Flash</a:t>
            </a:r>
          </a:p>
        </p:txBody>
      </p:sp>
      <p:sp>
        <p:nvSpPr>
          <p:cNvPr id="28" name="PA-矩形 5_1"/>
          <p:cNvSpPr/>
          <p:nvPr>
            <p:custDataLst>
              <p:tags r:id="rId5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026" name="Picture 2" descr="Flash">
            <a:extLst>
              <a:ext uri="{FF2B5EF4-FFF2-40B4-BE49-F238E27FC236}">
                <a16:creationId xmlns:a16="http://schemas.microsoft.com/office/drawing/2014/main" id="{E220750E-4669-7F77-7F06-5C69901D4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808" y="2853366"/>
            <a:ext cx="3394791" cy="253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稻壳儿搜索【幻雨工作室】_6"/>
          <p:cNvSpPr/>
          <p:nvPr>
            <p:custDataLst>
              <p:tags r:id="rId1"/>
            </p:custDataLst>
          </p:nvPr>
        </p:nvSpPr>
        <p:spPr>
          <a:xfrm>
            <a:off x="1471058" y="1943100"/>
            <a:ext cx="4318000" cy="4152900"/>
          </a:xfrm>
          <a:prstGeom prst="rect">
            <a:avLst/>
          </a:prstGeom>
          <a:noFill/>
          <a:ln w="76200" cap="sq">
            <a:solidFill>
              <a:schemeClr val="accent1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3" name="PA-稻壳儿搜索【幻雨工作室】_7"/>
          <p:cNvSpPr/>
          <p:nvPr>
            <p:custDataLst>
              <p:tags r:id="rId2"/>
            </p:custDataLst>
          </p:nvPr>
        </p:nvSpPr>
        <p:spPr>
          <a:xfrm>
            <a:off x="6815348" y="1943100"/>
            <a:ext cx="4318000" cy="4152900"/>
          </a:xfrm>
          <a:prstGeom prst="rect">
            <a:avLst/>
          </a:prstGeom>
          <a:noFill/>
          <a:ln w="76200" cap="sq">
            <a:solidFill>
              <a:schemeClr val="accent1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4" name="PA-稻壳儿搜索【幻雨工作室】_8"/>
          <p:cNvSpPr/>
          <p:nvPr>
            <p:custDataLst>
              <p:tags r:id="rId3"/>
            </p:custDataLst>
          </p:nvPr>
        </p:nvSpPr>
        <p:spPr>
          <a:xfrm>
            <a:off x="1831744" y="2050200"/>
            <a:ext cx="3596627" cy="3690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基本介绍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目前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Flash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主要有两种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NORFlash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和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NANDFlash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。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NORFlash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的读取和我们常见的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SDRAM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的读取是一样，用户可以直接运行装载在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NORFLASH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里面的代码，这样可以减少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SRAM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的容量从而节约了成本。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NANDFlash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没有采取内存的随机读取技术，它的读取是以一次读取一块的形式来进行的，通常是一次读取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512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个字节，采用这种技术的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Flash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比较廉价。用户不能直接运行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NANDFlash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上的代码，因此好多使用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NANDFlash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的开发板除了使用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NANDFlash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以外，还加上了一块小的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NORFlash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来运行启动代码。</a:t>
            </a:r>
          </a:p>
        </p:txBody>
      </p:sp>
      <p:sp>
        <p:nvSpPr>
          <p:cNvPr id="45" name="PA-稻壳儿搜索【幻雨工作室】_9"/>
          <p:cNvSpPr/>
          <p:nvPr>
            <p:custDataLst>
              <p:tags r:id="rId4"/>
            </p:custDataLst>
          </p:nvPr>
        </p:nvSpPr>
        <p:spPr>
          <a:xfrm>
            <a:off x="7176034" y="2282989"/>
            <a:ext cx="3596627" cy="3367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CISCO</a:t>
            </a:r>
          </a:p>
          <a:p>
            <a:pPr algn="just">
              <a:lnSpc>
                <a:spcPct val="20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即电可擦可编程只读存储器，用于保存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CISCO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IOS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（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Cisco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系统）。不过一般来说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flash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的大小跟硬件和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CF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卡有关。当然有些人也会把自己的一些配置信息转存到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FLASH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里面。这里就要注意了，要删除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flash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里的文件时一定要带上文件名，比如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eraseflash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：该命令一执行，那么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flash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里连同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IOS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和文件都会被删除掉。下次路由器启动就会加载不了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IOS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。导致启动失败，正确的方法是：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delelteflash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：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xxxxx.xx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（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ios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的文件名）。</a:t>
            </a:r>
            <a:endParaRPr lang="id-ID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15" name="PA-稻壳儿搜索【幻雨工作室】_1_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00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" name="PA-稻壳儿搜索【幻雨工作室】_2_1"/>
          <p:cNvSpPr txBox="1"/>
          <p:nvPr>
            <p:custDataLst>
              <p:tags r:id="rId6"/>
            </p:custDataLst>
          </p:nvPr>
        </p:nvSpPr>
        <p:spPr>
          <a:xfrm>
            <a:off x="1653333" y="588049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Flash</a:t>
            </a:r>
          </a:p>
        </p:txBody>
      </p:sp>
      <p:sp>
        <p:nvSpPr>
          <p:cNvPr id="23" name="PA-矩形 5_1"/>
          <p:cNvSpPr/>
          <p:nvPr>
            <p:custDataLst>
              <p:tags r:id="rId7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-稻壳儿搜索【幻雨工作室】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00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" name="PA-稻壳儿搜索【幻雨工作室】_2"/>
          <p:cNvSpPr txBox="1"/>
          <p:nvPr>
            <p:custDataLst>
              <p:tags r:id="rId2"/>
            </p:custDataLst>
          </p:nvPr>
        </p:nvSpPr>
        <p:spPr>
          <a:xfrm>
            <a:off x="1590580" y="588049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</a:t>
            </a:r>
            <a:r>
              <a:rPr lang="zh-CN" altLang="en-US" sz="32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盘</a:t>
            </a:r>
            <a:endParaRPr lang="en-US" altLang="zh-CN" sz="32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5" name="PA-稻壳儿搜索【幻雨工作室】_21"/>
          <p:cNvSpPr/>
          <p:nvPr>
            <p:custDataLst>
              <p:tags r:id="rId3"/>
            </p:custDataLst>
          </p:nvPr>
        </p:nvSpPr>
        <p:spPr>
          <a:xfrm>
            <a:off x="980389" y="1989826"/>
            <a:ext cx="3394791" cy="661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U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盘是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USB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盘的简称，又称为闪盘，是移动存储设备之一，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U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盘是采用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Flash Memory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作为存储介质的移动设备</a:t>
            </a:r>
            <a:endParaRPr lang="id-ID" sz="10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6" name="PA-稻壳儿搜索【幻雨工作室】_22"/>
          <p:cNvSpPr/>
          <p:nvPr>
            <p:custDataLst>
              <p:tags r:id="rId4"/>
            </p:custDataLst>
          </p:nvPr>
        </p:nvSpPr>
        <p:spPr>
          <a:xfrm>
            <a:off x="7978471" y="4222874"/>
            <a:ext cx="3394791" cy="1277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由于闪存在断电时仍能保存数据，通常被用来保存信息，如在电脑的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BIOS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、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PDA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、数码相机中保存资料等。但是闪存不像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RAM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一样以字节为单位改写数据，因此不能取代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RAM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。</a:t>
            </a:r>
            <a:endParaRPr lang="id-ID" sz="10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7" name="PA-稻壳儿搜索【幻雨工作室】_23"/>
          <p:cNvSpPr/>
          <p:nvPr>
            <p:custDataLst>
              <p:tags r:id="rId5"/>
            </p:custDataLst>
          </p:nvPr>
        </p:nvSpPr>
        <p:spPr>
          <a:xfrm>
            <a:off x="7978031" y="1729981"/>
            <a:ext cx="3394791" cy="1892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闪存是一种长寿命的非易失性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(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在断电情况下仍能保持所存储的数据信息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)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的存储器，是电可擦除只读存储器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(EEPROM)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的变种，与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EEPROM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不同的是，闪存是以固定的区块为单位进行删除和重写数据，而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EEPROM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是以字节为单位进行删除和重写数据，这样闪存就比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EEPROM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的速度快。</a:t>
            </a:r>
            <a:endParaRPr lang="id-ID" sz="10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8" name="PA-稻壳儿搜索【幻雨工作室】_24"/>
          <p:cNvSpPr/>
          <p:nvPr>
            <p:custDataLst>
              <p:tags r:id="rId6"/>
            </p:custDataLst>
          </p:nvPr>
        </p:nvSpPr>
        <p:spPr>
          <a:xfrm>
            <a:off x="980389" y="3547413"/>
            <a:ext cx="3394791" cy="2508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一般的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U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盘容量有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64M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、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128M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、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256M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、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512M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、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1G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、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2G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、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4G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等。体积只有大拇指大小，重量约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20g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，由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USB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接口直接供电，不用驱动器，不需外接电源，可热插拔，即插即用，使用非常方便，而且存储容量大，读写速度快，保存时间长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(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达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10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年之久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)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，可重复擦写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100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万次以上，耐高、低温，不怕潮，不怕摔，小巧，轻盈，便于携带，特别适用于微机间较大容量文件的转移存储，是一种理想的移动存储器。</a:t>
            </a:r>
            <a:endParaRPr lang="id-ID" sz="10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30" name="PA-矩形 5_1"/>
          <p:cNvSpPr/>
          <p:nvPr>
            <p:custDataLst>
              <p:tags r:id="rId7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BAE3BA-C18F-BC28-0DCA-94DB7E06C5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28" y="2676265"/>
            <a:ext cx="3083890" cy="1922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4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heme/theme1.xml><?xml version="1.0" encoding="utf-8"?>
<a:theme xmlns:a="http://schemas.openxmlformats.org/drawingml/2006/main" name="Office 主题​​">
  <a:themeElements>
    <a:clrScheme name="经典论文答辩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3E50"/>
      </a:accent1>
      <a:accent2>
        <a:srgbClr val="333E50"/>
      </a:accent2>
      <a:accent3>
        <a:srgbClr val="333E50"/>
      </a:accent3>
      <a:accent4>
        <a:srgbClr val="333E50"/>
      </a:accent4>
      <a:accent5>
        <a:srgbClr val="333E50"/>
      </a:accent5>
      <a:accent6>
        <a:srgbClr val="333E50"/>
      </a:accent6>
      <a:hlink>
        <a:srgbClr val="0563C1"/>
      </a:hlink>
      <a:folHlink>
        <a:srgbClr val="954F72"/>
      </a:folHlink>
    </a:clrScheme>
    <a:fontScheme name="自定义 2">
      <a:majorFont>
        <a:latin typeface="思源黑体 CN Normal"/>
        <a:ea typeface="思源黑体 CN Medium"/>
        <a:cs typeface=""/>
      </a:majorFont>
      <a:minorFont>
        <a:latin typeface="思源黑体 CN Regular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625</Words>
  <Application>Microsoft Office PowerPoint</Application>
  <PresentationFormat>宽屏</PresentationFormat>
  <Paragraphs>23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Helvetica Neue</vt:lpstr>
      <vt:lpstr>思源黑体 CN Light</vt:lpstr>
      <vt:lpstr>思源黑体 CN Medium</vt:lpstr>
      <vt:lpstr>思源黑体 CN Normal</vt:lpstr>
      <vt:lpstr>思源黑体 CN Regular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147</dc:title>
  <dc:creator>19940802</dc:creator>
  <cp:lastModifiedBy>吴 浩泽</cp:lastModifiedBy>
  <cp:revision>38</cp:revision>
  <dcterms:created xsi:type="dcterms:W3CDTF">2019-05-23T01:39:00Z</dcterms:created>
  <dcterms:modified xsi:type="dcterms:W3CDTF">2022-09-22T03:59:52Z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