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258" r:id="rId6"/>
    <p:sldId id="259" r:id="rId7"/>
    <p:sldId id="274" r:id="rId8"/>
    <p:sldId id="284" r:id="rId9"/>
    <p:sldId id="317" r:id="rId10"/>
    <p:sldId id="318" r:id="rId11"/>
    <p:sldId id="321" r:id="rId12"/>
    <p:sldId id="319" r:id="rId13"/>
    <p:sldId id="285" r:id="rId14"/>
    <p:sldId id="322" r:id="rId15"/>
    <p:sldId id="325" r:id="rId16"/>
    <p:sldId id="324" r:id="rId17"/>
    <p:sldId id="323" r:id="rId18"/>
    <p:sldId id="326" r:id="rId19"/>
    <p:sldId id="286" r:id="rId20"/>
    <p:sldId id="327" r:id="rId21"/>
    <p:sldId id="329" r:id="rId22"/>
    <p:sldId id="328" r:id="rId23"/>
    <p:sldId id="330" r:id="rId24"/>
    <p:sldId id="331" r:id="rId25"/>
    <p:sldId id="332" r:id="rId26"/>
    <p:sldId id="28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5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134" y="62"/>
      </p:cViewPr>
      <p:guideLst>
        <p:guide orient="horz" pos="2160"/>
        <p:guide pos="4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615D-9CE9-429A-A223-474B1891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844246" y="1694329"/>
            <a:ext cx="4548647" cy="2861134"/>
          </a:xfrm>
          <a:custGeom>
            <a:avLst/>
            <a:gdLst>
              <a:gd name="connsiteX0" fmla="*/ 0 w 4548647"/>
              <a:gd name="connsiteY0" fmla="*/ 0 h 2861134"/>
              <a:gd name="connsiteX1" fmla="*/ 4548647 w 4548647"/>
              <a:gd name="connsiteY1" fmla="*/ 0 h 2861134"/>
              <a:gd name="connsiteX2" fmla="*/ 4548647 w 4548647"/>
              <a:gd name="connsiteY2" fmla="*/ 2861134 h 2861134"/>
              <a:gd name="connsiteX3" fmla="*/ 0 w 4548647"/>
              <a:gd name="connsiteY3" fmla="*/ 2861134 h 2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647" h="2861134">
                <a:moveTo>
                  <a:pt x="0" y="0"/>
                </a:moveTo>
                <a:lnTo>
                  <a:pt x="4548647" y="0"/>
                </a:lnTo>
                <a:lnTo>
                  <a:pt x="4548647" y="2861134"/>
                </a:lnTo>
                <a:lnTo>
                  <a:pt x="0" y="2861134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4013" y="3273328"/>
            <a:ext cx="1514686" cy="2442137"/>
          </a:xfrm>
          <a:custGeom>
            <a:avLst/>
            <a:gdLst>
              <a:gd name="connsiteX0" fmla="*/ 0 w 1514686"/>
              <a:gd name="connsiteY0" fmla="*/ 0 h 2442137"/>
              <a:gd name="connsiteX1" fmla="*/ 1514686 w 1514686"/>
              <a:gd name="connsiteY1" fmla="*/ 0 h 2442137"/>
              <a:gd name="connsiteX2" fmla="*/ 1514686 w 1514686"/>
              <a:gd name="connsiteY2" fmla="*/ 2442137 h 2442137"/>
              <a:gd name="connsiteX3" fmla="*/ 0 w 1514686"/>
              <a:gd name="connsiteY3" fmla="*/ 2442137 h 24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86" h="2442137">
                <a:moveTo>
                  <a:pt x="0" y="0"/>
                </a:moveTo>
                <a:lnTo>
                  <a:pt x="1514686" y="0"/>
                </a:lnTo>
                <a:lnTo>
                  <a:pt x="1514686" y="2442137"/>
                </a:lnTo>
                <a:lnTo>
                  <a:pt x="0" y="2442137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980161" y="3662277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057739" y="3351144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425105" y="67425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875075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5053586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9219984" y="1694144"/>
            <a:ext cx="2100208" cy="2088868"/>
          </a:xfrm>
          <a:custGeom>
            <a:avLst/>
            <a:gdLst>
              <a:gd name="connsiteX0" fmla="*/ 0 w 2100208"/>
              <a:gd name="connsiteY0" fmla="*/ 0 h 2088868"/>
              <a:gd name="connsiteX1" fmla="*/ 2100208 w 2100208"/>
              <a:gd name="connsiteY1" fmla="*/ 0 h 2088868"/>
              <a:gd name="connsiteX2" fmla="*/ 2100208 w 2100208"/>
              <a:gd name="connsiteY2" fmla="*/ 2088868 h 2088868"/>
              <a:gd name="connsiteX3" fmla="*/ 0 w 2100208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08" h="2088868">
                <a:moveTo>
                  <a:pt x="0" y="0"/>
                </a:moveTo>
                <a:lnTo>
                  <a:pt x="2100208" y="0"/>
                </a:lnTo>
                <a:lnTo>
                  <a:pt x="2100208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48703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2973741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4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76126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92255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96560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2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874712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200315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00315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4130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7058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281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29664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41929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54193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66458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100870" y="1641487"/>
            <a:ext cx="3708001" cy="2347284"/>
          </a:xfrm>
          <a:custGeom>
            <a:avLst/>
            <a:gdLst>
              <a:gd name="connsiteX0" fmla="*/ 0 w 3708001"/>
              <a:gd name="connsiteY0" fmla="*/ 0 h 2347284"/>
              <a:gd name="connsiteX1" fmla="*/ 3708001 w 3708001"/>
              <a:gd name="connsiteY1" fmla="*/ 0 h 2347284"/>
              <a:gd name="connsiteX2" fmla="*/ 3708001 w 3708001"/>
              <a:gd name="connsiteY2" fmla="*/ 2347284 h 2347284"/>
              <a:gd name="connsiteX3" fmla="*/ 0 w 3708001"/>
              <a:gd name="connsiteY3" fmla="*/ 2347284 h 2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001" h="2347284">
                <a:moveTo>
                  <a:pt x="0" y="0"/>
                </a:moveTo>
                <a:lnTo>
                  <a:pt x="3708001" y="0"/>
                </a:lnTo>
                <a:lnTo>
                  <a:pt x="3708001" y="2347284"/>
                </a:lnTo>
                <a:lnTo>
                  <a:pt x="0" y="234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7979202" y="1641488"/>
            <a:ext cx="3323559" cy="2051173"/>
          </a:xfrm>
          <a:custGeom>
            <a:avLst/>
            <a:gdLst>
              <a:gd name="connsiteX0" fmla="*/ 0 w 3323559"/>
              <a:gd name="connsiteY0" fmla="*/ 0 h 2051173"/>
              <a:gd name="connsiteX1" fmla="*/ 3323559 w 3323559"/>
              <a:gd name="connsiteY1" fmla="*/ 0 h 2051173"/>
              <a:gd name="connsiteX2" fmla="*/ 3323559 w 3323559"/>
              <a:gd name="connsiteY2" fmla="*/ 2051173 h 2051173"/>
              <a:gd name="connsiteX3" fmla="*/ 0 w 3323559"/>
              <a:gd name="connsiteY3" fmla="*/ 2051173 h 20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59" h="2051173">
                <a:moveTo>
                  <a:pt x="0" y="0"/>
                </a:moveTo>
                <a:lnTo>
                  <a:pt x="3323559" y="0"/>
                </a:lnTo>
                <a:lnTo>
                  <a:pt x="3323559" y="2051173"/>
                </a:lnTo>
                <a:lnTo>
                  <a:pt x="0" y="20511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714" y="4172231"/>
            <a:ext cx="6934157" cy="1765008"/>
          </a:xfrm>
          <a:custGeom>
            <a:avLst/>
            <a:gdLst>
              <a:gd name="connsiteX0" fmla="*/ 0 w 6934157"/>
              <a:gd name="connsiteY0" fmla="*/ 0 h 1765008"/>
              <a:gd name="connsiteX1" fmla="*/ 6934157 w 6934157"/>
              <a:gd name="connsiteY1" fmla="*/ 0 h 1765008"/>
              <a:gd name="connsiteX2" fmla="*/ 6934157 w 6934157"/>
              <a:gd name="connsiteY2" fmla="*/ 1765008 h 1765008"/>
              <a:gd name="connsiteX3" fmla="*/ 0 w 6934157"/>
              <a:gd name="connsiteY3" fmla="*/ 1765008 h 17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157" h="1765008">
                <a:moveTo>
                  <a:pt x="0" y="0"/>
                </a:moveTo>
                <a:lnTo>
                  <a:pt x="6934157" y="0"/>
                </a:lnTo>
                <a:lnTo>
                  <a:pt x="6934157" y="1765008"/>
                </a:lnTo>
                <a:lnTo>
                  <a:pt x="0" y="17650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0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" y="6778877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 rot="10800000">
            <a:off x="697884" y="39561"/>
            <a:ext cx="871182" cy="621543"/>
            <a:chOff x="1568920" y="1510748"/>
            <a:chExt cx="870079" cy="620756"/>
          </a:xfrm>
        </p:grpSpPr>
        <p:sp>
          <p:nvSpPr>
            <p:cNvPr id="13" name="等腰三角形 12"/>
            <p:cNvSpPr/>
            <p:nvPr/>
          </p:nvSpPr>
          <p:spPr>
            <a:xfrm>
              <a:off x="1568920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1781554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79989" y="1684337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57740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96174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图片包含 天空, 户外, 地面, 建筑物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" r="6569"/>
          <a:stretch>
            <a:fillRect/>
          </a:stretch>
        </p:blipFill>
        <p:spPr>
          <a:xfrm>
            <a:off x="3260725" y="-7938"/>
            <a:ext cx="8943975" cy="6865938"/>
          </a:xfrm>
        </p:spPr>
      </p:pic>
      <p:sp>
        <p:nvSpPr>
          <p:cNvPr id="414" name="任意多边形: 形状 413"/>
          <p:cNvSpPr/>
          <p:nvPr/>
        </p:nvSpPr>
        <p:spPr>
          <a:xfrm>
            <a:off x="8195579" y="-7831"/>
            <a:ext cx="4009778" cy="2486731"/>
          </a:xfrm>
          <a:custGeom>
            <a:avLst/>
            <a:gdLst>
              <a:gd name="connsiteX0" fmla="*/ 12046 w 4009778"/>
              <a:gd name="connsiteY0" fmla="*/ 0 h 2486731"/>
              <a:gd name="connsiteX1" fmla="*/ 4009778 w 4009778"/>
              <a:gd name="connsiteY1" fmla="*/ 0 h 2486731"/>
              <a:gd name="connsiteX2" fmla="*/ 4009778 w 4009778"/>
              <a:gd name="connsiteY2" fmla="*/ 951638 h 2486731"/>
              <a:gd name="connsiteX3" fmla="*/ 2474685 w 4009778"/>
              <a:gd name="connsiteY3" fmla="*/ 2486731 h 2486731"/>
              <a:gd name="connsiteX4" fmla="*/ 0 w 4009778"/>
              <a:gd name="connsiteY4" fmla="*/ 12046 h 24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778" h="2486731">
                <a:moveTo>
                  <a:pt x="12046" y="0"/>
                </a:moveTo>
                <a:lnTo>
                  <a:pt x="4009778" y="0"/>
                </a:lnTo>
                <a:lnTo>
                  <a:pt x="4009778" y="951638"/>
                </a:lnTo>
                <a:lnTo>
                  <a:pt x="2474685" y="2486731"/>
                </a:lnTo>
                <a:lnTo>
                  <a:pt x="0" y="1204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3727" y="-103370"/>
            <a:ext cx="11378864" cy="6858001"/>
            <a:chOff x="826492" y="-4577"/>
            <a:chExt cx="11378864" cy="6858001"/>
          </a:xfrm>
        </p:grpSpPr>
        <p:pic>
          <p:nvPicPr>
            <p:cNvPr id="419" name="图片 418"/>
            <p:cNvPicPr>
              <a:picLocks noChangeAspect="1"/>
            </p:cNvPicPr>
            <p:nvPr/>
          </p:nvPicPr>
          <p:blipFill>
            <a:blip r:embed="rId2"/>
            <a:srcRect t="27686" r="5622"/>
            <a:stretch>
              <a:fillRect/>
            </a:stretch>
          </p:blipFill>
          <p:spPr>
            <a:xfrm>
              <a:off x="826492" y="1635045"/>
              <a:ext cx="10838995" cy="4959310"/>
            </a:xfrm>
            <a:custGeom>
              <a:avLst/>
              <a:gdLst>
                <a:gd name="connsiteX0" fmla="*/ 0 w 10838995"/>
                <a:gd name="connsiteY0" fmla="*/ 0 h 4959310"/>
                <a:gd name="connsiteX1" fmla="*/ 10838995 w 10838995"/>
                <a:gd name="connsiteY1" fmla="*/ 0 h 4959310"/>
                <a:gd name="connsiteX2" fmla="*/ 10838995 w 10838995"/>
                <a:gd name="connsiteY2" fmla="*/ 4959310 h 4959310"/>
                <a:gd name="connsiteX3" fmla="*/ 0 w 10838995"/>
                <a:gd name="connsiteY3" fmla="*/ 4959310 h 495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95" h="4959310">
                  <a:moveTo>
                    <a:pt x="0" y="0"/>
                  </a:moveTo>
                  <a:lnTo>
                    <a:pt x="10838995" y="0"/>
                  </a:lnTo>
                  <a:lnTo>
                    <a:pt x="10838995" y="4959310"/>
                  </a:lnTo>
                  <a:lnTo>
                    <a:pt x="0" y="4959310"/>
                  </a:lnTo>
                  <a:close/>
                </a:path>
              </a:pathLst>
            </a:custGeom>
          </p:spPr>
        </p:pic>
        <p:pic>
          <p:nvPicPr>
            <p:cNvPr id="408" name="图片 407"/>
            <p:cNvPicPr>
              <a:picLocks noChangeAspect="1"/>
            </p:cNvPicPr>
            <p:nvPr/>
          </p:nvPicPr>
          <p:blipFill>
            <a:blip r:embed="rId2"/>
            <a:srcRect l="43582"/>
            <a:stretch>
              <a:fillRect/>
            </a:stretch>
          </p:blipFill>
          <p:spPr>
            <a:xfrm flipH="1">
              <a:off x="5725882" y="-4577"/>
              <a:ext cx="6479474" cy="6858001"/>
            </a:xfrm>
            <a:custGeom>
              <a:avLst/>
              <a:gdLst>
                <a:gd name="connsiteX0" fmla="*/ 6479473 w 6479473"/>
                <a:gd name="connsiteY0" fmla="*/ 0 h 6858000"/>
                <a:gd name="connsiteX1" fmla="*/ 0 w 6479473"/>
                <a:gd name="connsiteY1" fmla="*/ 0 h 6858000"/>
                <a:gd name="connsiteX2" fmla="*/ 0 w 6479473"/>
                <a:gd name="connsiteY2" fmla="*/ 6858000 h 6858000"/>
                <a:gd name="connsiteX3" fmla="*/ 6479473 w 6479473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9473" h="6858000">
                  <a:moveTo>
                    <a:pt x="647947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79473" y="6858000"/>
                  </a:lnTo>
                  <a:close/>
                </a:path>
              </a:pathLst>
            </a:custGeom>
          </p:spPr>
        </p:pic>
      </p:grpSp>
      <p:sp>
        <p:nvSpPr>
          <p:cNvPr id="5" name="菱形 4"/>
          <p:cNvSpPr/>
          <p:nvPr/>
        </p:nvSpPr>
        <p:spPr>
          <a:xfrm>
            <a:off x="5737928" y="9937"/>
            <a:ext cx="4937327" cy="4937327"/>
          </a:xfrm>
          <a:prstGeom prst="diamon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任意多边形: 形状 414"/>
          <p:cNvSpPr/>
          <p:nvPr/>
        </p:nvSpPr>
        <p:spPr>
          <a:xfrm>
            <a:off x="8209853" y="2511344"/>
            <a:ext cx="3994847" cy="4375693"/>
          </a:xfrm>
          <a:custGeom>
            <a:avLst/>
            <a:gdLst>
              <a:gd name="connsiteX0" fmla="*/ 2474686 w 4014726"/>
              <a:gd name="connsiteY0" fmla="*/ 0 h 4397467"/>
              <a:gd name="connsiteX1" fmla="*/ 4014726 w 4014726"/>
              <a:gd name="connsiteY1" fmla="*/ 1540041 h 4397467"/>
              <a:gd name="connsiteX2" fmla="*/ 4014726 w 4014726"/>
              <a:gd name="connsiteY2" fmla="*/ 3409331 h 4397467"/>
              <a:gd name="connsiteX3" fmla="*/ 3026590 w 4014726"/>
              <a:gd name="connsiteY3" fmla="*/ 4397467 h 4397467"/>
              <a:gd name="connsiteX4" fmla="*/ 1922782 w 4014726"/>
              <a:gd name="connsiteY4" fmla="*/ 4397467 h 4397467"/>
              <a:gd name="connsiteX5" fmla="*/ 0 w 4014726"/>
              <a:gd name="connsiteY5" fmla="*/ 2474686 h 43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4726" h="4397467">
                <a:moveTo>
                  <a:pt x="2474686" y="0"/>
                </a:moveTo>
                <a:lnTo>
                  <a:pt x="4014726" y="1540041"/>
                </a:lnTo>
                <a:lnTo>
                  <a:pt x="4014726" y="3409331"/>
                </a:lnTo>
                <a:lnTo>
                  <a:pt x="3026590" y="4397467"/>
                </a:lnTo>
                <a:lnTo>
                  <a:pt x="1922782" y="4397467"/>
                </a:lnTo>
                <a:lnTo>
                  <a:pt x="0" y="2474686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任意多边形: 形状 410"/>
          <p:cNvSpPr/>
          <p:nvPr/>
        </p:nvSpPr>
        <p:spPr>
          <a:xfrm>
            <a:off x="10665271" y="930386"/>
            <a:ext cx="1540086" cy="3080171"/>
          </a:xfrm>
          <a:custGeom>
            <a:avLst/>
            <a:gdLst>
              <a:gd name="connsiteX0" fmla="*/ 1540086 w 1540086"/>
              <a:gd name="connsiteY0" fmla="*/ 0 h 3080171"/>
              <a:gd name="connsiteX1" fmla="*/ 1540086 w 1540086"/>
              <a:gd name="connsiteY1" fmla="*/ 3080171 h 3080171"/>
              <a:gd name="connsiteX2" fmla="*/ 0 w 1540086"/>
              <a:gd name="connsiteY2" fmla="*/ 1540086 h 30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086" h="3080171">
                <a:moveTo>
                  <a:pt x="1540086" y="0"/>
                </a:moveTo>
                <a:lnTo>
                  <a:pt x="1540086" y="3080171"/>
                </a:lnTo>
                <a:lnTo>
                  <a:pt x="0" y="1540086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任意多边形: 形状 412"/>
          <p:cNvSpPr/>
          <p:nvPr/>
        </p:nvSpPr>
        <p:spPr>
          <a:xfrm>
            <a:off x="3261138" y="-7831"/>
            <a:ext cx="4949371" cy="2492455"/>
          </a:xfrm>
          <a:custGeom>
            <a:avLst/>
            <a:gdLst>
              <a:gd name="connsiteX0" fmla="*/ 17770 w 4949371"/>
              <a:gd name="connsiteY0" fmla="*/ 0 h 2492455"/>
              <a:gd name="connsiteX1" fmla="*/ 4931601 w 4949371"/>
              <a:gd name="connsiteY1" fmla="*/ 0 h 2492455"/>
              <a:gd name="connsiteX2" fmla="*/ 4949371 w 4949371"/>
              <a:gd name="connsiteY2" fmla="*/ 17770 h 2492455"/>
              <a:gd name="connsiteX3" fmla="*/ 2474686 w 4949371"/>
              <a:gd name="connsiteY3" fmla="*/ 2492455 h 2492455"/>
              <a:gd name="connsiteX4" fmla="*/ 0 w 4949371"/>
              <a:gd name="connsiteY4" fmla="*/ 17770 h 2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9371" h="2492455">
                <a:moveTo>
                  <a:pt x="17770" y="0"/>
                </a:moveTo>
                <a:lnTo>
                  <a:pt x="4931601" y="0"/>
                </a:lnTo>
                <a:lnTo>
                  <a:pt x="4949371" y="17770"/>
                </a:lnTo>
                <a:lnTo>
                  <a:pt x="2474686" y="2492455"/>
                </a:lnTo>
                <a:lnTo>
                  <a:pt x="0" y="1777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任意多边形: 形状 416"/>
          <p:cNvSpPr/>
          <p:nvPr/>
        </p:nvSpPr>
        <p:spPr>
          <a:xfrm>
            <a:off x="1" y="5068208"/>
            <a:ext cx="1789793" cy="1789793"/>
          </a:xfrm>
          <a:custGeom>
            <a:avLst/>
            <a:gdLst>
              <a:gd name="connsiteX0" fmla="*/ 0 w 1789793"/>
              <a:gd name="connsiteY0" fmla="*/ 0 h 1789793"/>
              <a:gd name="connsiteX1" fmla="*/ 1789793 w 1789793"/>
              <a:gd name="connsiteY1" fmla="*/ 1789793 h 1789793"/>
              <a:gd name="connsiteX2" fmla="*/ 0 w 1789793"/>
              <a:gd name="connsiteY2" fmla="*/ 1789793 h 17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793" h="1789793">
                <a:moveTo>
                  <a:pt x="0" y="0"/>
                </a:moveTo>
                <a:lnTo>
                  <a:pt x="1789793" y="1789793"/>
                </a:lnTo>
                <a:lnTo>
                  <a:pt x="0" y="178979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1" name="直接连接符 420"/>
          <p:cNvCxnSpPr/>
          <p:nvPr/>
        </p:nvCxnSpPr>
        <p:spPr>
          <a:xfrm flipH="1">
            <a:off x="1794345" y="2701293"/>
            <a:ext cx="541508" cy="52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文本框 441"/>
          <p:cNvSpPr txBox="1"/>
          <p:nvPr/>
        </p:nvSpPr>
        <p:spPr>
          <a:xfrm>
            <a:off x="602121" y="2702378"/>
            <a:ext cx="5446395" cy="13220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spc="600" dirty="0">
                <a:solidFill>
                  <a:srgbClr val="8FAADC"/>
                </a:solidFill>
                <a:effectLst>
                  <a:reflection blurRad="76200" stA="28000" endPos="39000" dist="25400" dir="5400000" sy="-100000" algn="bl" rotWithShape="0"/>
                </a:effectLst>
                <a:latin typeface="微软雅黑" charset="0"/>
              </a:rPr>
              <a:t>基于深度学习</a:t>
            </a:r>
            <a:r>
              <a:rPr lang="zh-CN" altLang="en-US" sz="4000" b="1" spc="600" dirty="0">
                <a:solidFill>
                  <a:srgbClr val="8FAADC"/>
                </a:solidFill>
                <a:effectLst>
                  <a:reflection blurRad="76200" stA="28000" endPos="39000" dist="25400" dir="5400000" sy="-100000" algn="bl" rotWithShape="0"/>
                </a:effectLst>
                <a:latin typeface="微软雅黑" charset="0"/>
              </a:rPr>
              <a:t>的</a:t>
            </a:r>
            <a:endParaRPr lang="zh-CN" altLang="en-US" sz="4000" b="1" spc="600" dirty="0">
              <a:solidFill>
                <a:srgbClr val="8FAADC"/>
              </a:solidFill>
              <a:effectLst>
                <a:reflection blurRad="76200" stA="28000" endPos="39000" dist="25400" dir="5400000" sy="-100000" algn="bl" rotWithShape="0"/>
              </a:effectLst>
              <a:latin typeface="微软雅黑" charset="0"/>
            </a:endParaRPr>
          </a:p>
          <a:p>
            <a:r>
              <a:rPr lang="zh-CN" altLang="en-US" sz="4000" b="1" spc="600" dirty="0">
                <a:solidFill>
                  <a:srgbClr val="8FAADC"/>
                </a:solidFill>
                <a:effectLst>
                  <a:reflection blurRad="76200" stA="28000" endPos="39000" dist="25400" dir="5400000" sy="-100000" algn="bl" rotWithShape="0"/>
                </a:effectLst>
                <a:latin typeface="微软雅黑" charset="0"/>
              </a:rPr>
              <a:t>台风</a:t>
            </a:r>
            <a:r>
              <a:rPr lang="zh-CN" altLang="en-US" sz="4000" b="1" spc="600" dirty="0">
                <a:solidFill>
                  <a:srgbClr val="8FAADC"/>
                </a:solidFill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路径与强度</a:t>
            </a:r>
            <a:r>
              <a:rPr lang="zh-CN" altLang="en-US" sz="4000" b="1" spc="600" dirty="0">
                <a:solidFill>
                  <a:srgbClr val="8FAADC"/>
                </a:solidFill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预测</a:t>
            </a:r>
            <a:endParaRPr lang="zh-CN" altLang="en-US" sz="4000" b="1" spc="600" dirty="0">
              <a:solidFill>
                <a:srgbClr val="8FAADC"/>
              </a:solidFill>
              <a:effectLst>
                <a:reflection blurRad="76200" stA="28000" endPos="39000" dist="25400" dir="5400000" sy="-100000" algn="bl" rotWithShape="0"/>
              </a:effectLst>
              <a:latin typeface="+mn-ea"/>
            </a:endParaRPr>
          </a:p>
        </p:txBody>
      </p:sp>
      <p:sp>
        <p:nvSpPr>
          <p:cNvPr id="445" name="文本框 444"/>
          <p:cNvSpPr txBox="1"/>
          <p:nvPr/>
        </p:nvSpPr>
        <p:spPr>
          <a:xfrm>
            <a:off x="573018" y="4390325"/>
            <a:ext cx="5504567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charset="0"/>
                <a:cs typeface="Calibri" panose="020F0502020204030204" pitchFamily="34" charset="0"/>
              </a:rPr>
              <a:t>小组成员：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charset="0"/>
                <a:cs typeface="Calibri" panose="020F0502020204030204" pitchFamily="34" charset="0"/>
              </a:rPr>
              <a:t>1952211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charset="0"/>
                <a:cs typeface="Calibri" panose="020F0502020204030204" pitchFamily="34" charset="0"/>
              </a:rPr>
              <a:t>黄金坤、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charset="0"/>
                <a:cs typeface="Calibri" panose="020F0502020204030204" pitchFamily="34" charset="0"/>
              </a:rPr>
              <a:t>1953729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charset="0"/>
                <a:cs typeface="Calibri" panose="020F0502020204030204" pitchFamily="34" charset="0"/>
              </a:rPr>
              <a:t>吴浩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charset="0"/>
                <a:cs typeface="Calibri" panose="020F0502020204030204" pitchFamily="34" charset="0"/>
              </a:rPr>
              <a:t>泽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charset="0"/>
                <a:cs typeface="Calibri" panose="020F0502020204030204" pitchFamily="34" charset="0"/>
              </a:rPr>
              <a:t>指导老师：张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charset="0"/>
                <a:cs typeface="Calibri" panose="020F0502020204030204" pitchFamily="34" charset="0"/>
              </a:rPr>
              <a:t>颖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" charset="0"/>
              <a:cs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7762" y="575364"/>
            <a:ext cx="541277" cy="386173"/>
            <a:chOff x="1568920" y="1510748"/>
            <a:chExt cx="870079" cy="620756"/>
          </a:xfrm>
        </p:grpSpPr>
        <p:sp>
          <p:nvSpPr>
            <p:cNvPr id="2" name="等腰三角形 1"/>
            <p:cNvSpPr/>
            <p:nvPr/>
          </p:nvSpPr>
          <p:spPr>
            <a:xfrm>
              <a:off x="1568920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1781554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979989" y="1684337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757740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96174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天空, 户外, 地面, 建筑物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>
            <a:fillRect/>
          </a:stretch>
        </p:blipFill>
        <p:spPr/>
      </p:pic>
      <p:sp>
        <p:nvSpPr>
          <p:cNvPr id="28" name="任意多边形: 形状 27"/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" y="1"/>
            <a:ext cx="7241733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rcRect t="27686" r="5622"/>
          <a:stretch>
            <a:fillRect/>
          </a:stretch>
        </p:blipFill>
        <p:spPr>
          <a:xfrm>
            <a:off x="647474" y="-679383"/>
            <a:ext cx="10838995" cy="4959310"/>
          </a:xfrm>
          <a:custGeom>
            <a:avLst/>
            <a:gdLst>
              <a:gd name="connsiteX0" fmla="*/ 0 w 10838995"/>
              <a:gd name="connsiteY0" fmla="*/ 0 h 4959310"/>
              <a:gd name="connsiteX1" fmla="*/ 10838995 w 10838995"/>
              <a:gd name="connsiteY1" fmla="*/ 0 h 4959310"/>
              <a:gd name="connsiteX2" fmla="*/ 10838995 w 10838995"/>
              <a:gd name="connsiteY2" fmla="*/ 4959310 h 4959310"/>
              <a:gd name="connsiteX3" fmla="*/ 0 w 10838995"/>
              <a:gd name="connsiteY3" fmla="*/ 4959310 h 49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95" h="4959310">
                <a:moveTo>
                  <a:pt x="0" y="0"/>
                </a:moveTo>
                <a:lnTo>
                  <a:pt x="10838995" y="0"/>
                </a:lnTo>
                <a:lnTo>
                  <a:pt x="10838995" y="4959310"/>
                </a:lnTo>
                <a:lnTo>
                  <a:pt x="0" y="4959310"/>
                </a:lnTo>
                <a:close/>
              </a:path>
            </a:pathLst>
          </a:cu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rcRect l="43582"/>
          <a:stretch>
            <a:fillRect/>
          </a:stretch>
        </p:blipFill>
        <p:spPr>
          <a:xfrm flipH="1">
            <a:off x="5725882" y="-4577"/>
            <a:ext cx="6479474" cy="6858001"/>
          </a:xfrm>
          <a:custGeom>
            <a:avLst/>
            <a:gdLst>
              <a:gd name="connsiteX0" fmla="*/ 6479473 w 6479473"/>
              <a:gd name="connsiteY0" fmla="*/ 0 h 6858000"/>
              <a:gd name="connsiteX1" fmla="*/ 0 w 6479473"/>
              <a:gd name="connsiteY1" fmla="*/ 0 h 6858000"/>
              <a:gd name="connsiteX2" fmla="*/ 0 w 6479473"/>
              <a:gd name="connsiteY2" fmla="*/ 6858000 h 6858000"/>
              <a:gd name="connsiteX3" fmla="*/ 6479473 w 64794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73" h="6858000">
                <a:moveTo>
                  <a:pt x="6479473" y="0"/>
                </a:moveTo>
                <a:lnTo>
                  <a:pt x="0" y="0"/>
                </a:lnTo>
                <a:lnTo>
                  <a:pt x="0" y="6858000"/>
                </a:lnTo>
                <a:lnTo>
                  <a:pt x="6479473" y="6858000"/>
                </a:lnTo>
                <a:close/>
              </a:path>
            </a:pathLst>
          </a:custGeom>
        </p:spPr>
      </p:pic>
      <p:sp>
        <p:nvSpPr>
          <p:cNvPr id="43" name="文本框 42"/>
          <p:cNvSpPr txBox="1"/>
          <p:nvPr/>
        </p:nvSpPr>
        <p:spPr>
          <a:xfrm>
            <a:off x="383735" y="1027809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>
                <a:solidFill>
                  <a:schemeClr val="bg1"/>
                </a:solidFill>
                <a:ea typeface="+mj-ea"/>
              </a:rPr>
              <a:t>PART 03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1500" y="4363019"/>
            <a:ext cx="4506661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spc="600" dirty="0">
                <a:solidFill>
                  <a:schemeClr val="bg1"/>
                </a:solidFill>
                <a:ea typeface="+mj-ea"/>
              </a:rPr>
              <a:t>网络</a:t>
            </a:r>
            <a:r>
              <a:rPr lang="zh-CN" altLang="en-US" sz="2800" b="1" spc="600" dirty="0">
                <a:solidFill>
                  <a:schemeClr val="bg1"/>
                </a:solidFill>
                <a:ea typeface="+mj-ea"/>
              </a:rPr>
              <a:t>结构</a:t>
            </a:r>
            <a:endParaRPr lang="zh-CN" altLang="en-US" sz="2800" b="1" spc="600" dirty="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253865" y="277495"/>
            <a:ext cx="368427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网络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总体结构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76967"/>
          <a:stretch>
            <a:fillRect/>
          </a:stretch>
        </p:blipFill>
        <p:spPr>
          <a:xfrm>
            <a:off x="658495" y="1758315"/>
            <a:ext cx="2632710" cy="3000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00070" y="5305425"/>
            <a:ext cx="618553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标准的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10" y="1851025"/>
            <a:ext cx="7522845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253865" y="277495"/>
            <a:ext cx="368427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网络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总体结构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0070" y="5305425"/>
            <a:ext cx="6185535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LSMT--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特殊的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让网络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能够“长期记忆”变得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149985"/>
            <a:ext cx="10418445" cy="3737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267200" y="252095"/>
            <a:ext cx="368427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激活函数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865" y="1012825"/>
            <a:ext cx="8324215" cy="2835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70" y="4744085"/>
            <a:ext cx="2596515" cy="14839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4390" y="4027170"/>
            <a:ext cx="180467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" y="4629150"/>
            <a:ext cx="3152775" cy="2019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75730" y="4039870"/>
            <a:ext cx="180467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tanh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870" y="4876800"/>
            <a:ext cx="2564130" cy="121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30" y="4629150"/>
            <a:ext cx="32289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267200" y="252095"/>
            <a:ext cx="368427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损失函数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2" name="图片 1" descr="Pasted Graphi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" y="1864360"/>
            <a:ext cx="7336155" cy="10560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9945" y="1189355"/>
            <a:ext cx="571309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路径误差评判标准（球面上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两点之间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的距离）：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 descr="/private/var/folders/qk/9fx4c4rs72n4pp38_6_gbw9m0000gn/T/com.kingsoft.wpsoffice.mac/photoedit2/20221117005830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35" y="3171508"/>
            <a:ext cx="3453765" cy="2571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2070" y="3479165"/>
            <a:ext cx="53263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说明：</a:t>
            </a:r>
            <a:endParaRPr lang="zh-CN" altLang="en-US"/>
          </a:p>
          <a:p>
            <a:r>
              <a:rPr lang="zh-CN" altLang="en-US"/>
              <a:t>R-地球半径（</a:t>
            </a:r>
            <a:r>
              <a:rPr lang="zh-CN" altLang="en-US"/>
              <a:t>约6371.009km）</a:t>
            </a:r>
            <a:endParaRPr lang="zh-CN" altLang="en-US"/>
          </a:p>
          <a:p>
            <a:r>
              <a:rPr lang="zh-CN" altLang="en-US"/>
              <a:t>ar-真实维度</a:t>
            </a:r>
            <a:endParaRPr lang="zh-CN" altLang="en-US"/>
          </a:p>
          <a:p>
            <a:r>
              <a:rPr lang="zh-CN" altLang="en-US"/>
              <a:t>ap-预测维度</a:t>
            </a:r>
            <a:endParaRPr lang="zh-CN" altLang="en-US"/>
          </a:p>
          <a:p>
            <a:r>
              <a:rPr lang="zh-CN" altLang="en-US"/>
              <a:t>gr-真实经度</a:t>
            </a:r>
            <a:endParaRPr lang="zh-CN" altLang="en-US"/>
          </a:p>
          <a:p>
            <a:r>
              <a:rPr lang="zh-CN" altLang="en-US"/>
              <a:t>gp</a:t>
            </a:r>
            <a:r>
              <a:rPr lang="en-US" altLang="zh-CN"/>
              <a:t>-</a:t>
            </a:r>
            <a:r>
              <a:rPr lang="zh-CN" altLang="en-US"/>
              <a:t>预测经度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267200" y="252095"/>
            <a:ext cx="368427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损失函数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3" name="图片 2" descr="Pasted Graphic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1837690"/>
            <a:ext cx="3614420" cy="9658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9945" y="1189355"/>
            <a:ext cx="48996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强度误差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评判标准（均绝对方误差）：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95" y="3127375"/>
            <a:ext cx="4633595" cy="2514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9530" y="34632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说明：</a:t>
            </a:r>
            <a:endParaRPr lang="zh-CN" altLang="en-US"/>
          </a:p>
          <a:p>
            <a:r>
              <a:rPr lang="zh-CN" altLang="en-US"/>
              <a:t>Wr-真实风速</a:t>
            </a:r>
            <a:endParaRPr lang="zh-CN" altLang="en-US"/>
          </a:p>
          <a:p>
            <a:r>
              <a:rPr lang="zh-CN" altLang="en-US"/>
              <a:t>Wp-预测风速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天空, 户外, 地面, 建筑物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>
            <a:fillRect/>
          </a:stretch>
        </p:blipFill>
        <p:spPr/>
      </p:pic>
      <p:sp>
        <p:nvSpPr>
          <p:cNvPr id="28" name="任意多边形: 形状 27"/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" y="1"/>
            <a:ext cx="7241733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rcRect t="27686" r="5622"/>
          <a:stretch>
            <a:fillRect/>
          </a:stretch>
        </p:blipFill>
        <p:spPr>
          <a:xfrm>
            <a:off x="647474" y="-679383"/>
            <a:ext cx="10838995" cy="4959310"/>
          </a:xfrm>
          <a:custGeom>
            <a:avLst/>
            <a:gdLst>
              <a:gd name="connsiteX0" fmla="*/ 0 w 10838995"/>
              <a:gd name="connsiteY0" fmla="*/ 0 h 4959310"/>
              <a:gd name="connsiteX1" fmla="*/ 10838995 w 10838995"/>
              <a:gd name="connsiteY1" fmla="*/ 0 h 4959310"/>
              <a:gd name="connsiteX2" fmla="*/ 10838995 w 10838995"/>
              <a:gd name="connsiteY2" fmla="*/ 4959310 h 4959310"/>
              <a:gd name="connsiteX3" fmla="*/ 0 w 10838995"/>
              <a:gd name="connsiteY3" fmla="*/ 4959310 h 49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95" h="4959310">
                <a:moveTo>
                  <a:pt x="0" y="0"/>
                </a:moveTo>
                <a:lnTo>
                  <a:pt x="10838995" y="0"/>
                </a:lnTo>
                <a:lnTo>
                  <a:pt x="10838995" y="4959310"/>
                </a:lnTo>
                <a:lnTo>
                  <a:pt x="0" y="4959310"/>
                </a:lnTo>
                <a:close/>
              </a:path>
            </a:pathLst>
          </a:cu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rcRect l="43582"/>
          <a:stretch>
            <a:fillRect/>
          </a:stretch>
        </p:blipFill>
        <p:spPr>
          <a:xfrm flipH="1">
            <a:off x="5725882" y="-4577"/>
            <a:ext cx="6479474" cy="6858001"/>
          </a:xfrm>
          <a:custGeom>
            <a:avLst/>
            <a:gdLst>
              <a:gd name="connsiteX0" fmla="*/ 6479473 w 6479473"/>
              <a:gd name="connsiteY0" fmla="*/ 0 h 6858000"/>
              <a:gd name="connsiteX1" fmla="*/ 0 w 6479473"/>
              <a:gd name="connsiteY1" fmla="*/ 0 h 6858000"/>
              <a:gd name="connsiteX2" fmla="*/ 0 w 6479473"/>
              <a:gd name="connsiteY2" fmla="*/ 6858000 h 6858000"/>
              <a:gd name="connsiteX3" fmla="*/ 6479473 w 64794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73" h="6858000">
                <a:moveTo>
                  <a:pt x="6479473" y="0"/>
                </a:moveTo>
                <a:lnTo>
                  <a:pt x="0" y="0"/>
                </a:lnTo>
                <a:lnTo>
                  <a:pt x="0" y="6858000"/>
                </a:lnTo>
                <a:lnTo>
                  <a:pt x="6479473" y="6858000"/>
                </a:lnTo>
                <a:close/>
              </a:path>
            </a:pathLst>
          </a:custGeom>
        </p:spPr>
      </p:pic>
      <p:sp>
        <p:nvSpPr>
          <p:cNvPr id="43" name="文本框 42"/>
          <p:cNvSpPr txBox="1"/>
          <p:nvPr/>
        </p:nvSpPr>
        <p:spPr>
          <a:xfrm>
            <a:off x="383735" y="1027809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>
                <a:solidFill>
                  <a:schemeClr val="bg1"/>
                </a:solidFill>
                <a:ea typeface="+mj-ea"/>
              </a:rPr>
              <a:t>PART 04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1500" y="4363019"/>
            <a:ext cx="4506661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800" b="1" spc="600" dirty="0">
                <a:solidFill>
                  <a:schemeClr val="bg1"/>
                </a:solidFill>
                <a:ea typeface="+mj-ea"/>
              </a:rPr>
              <a:t>LSTM</a:t>
            </a:r>
            <a:r>
              <a:rPr lang="zh-CN" altLang="en-US" sz="2800" b="1" spc="600" dirty="0">
                <a:solidFill>
                  <a:schemeClr val="bg1"/>
                </a:solidFill>
                <a:ea typeface="+mj-ea"/>
              </a:rPr>
              <a:t>模型</a:t>
            </a:r>
            <a:endParaRPr lang="zh-CN" altLang="en-US" sz="2800" b="1" spc="600" dirty="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253865" y="277495"/>
            <a:ext cx="368427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>
                <a:solidFill>
                  <a:srgbClr val="152E52"/>
                </a:solidFill>
                <a:ea typeface="+mj-ea"/>
              </a:rPr>
              <a:t>RNN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模型的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特点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1572260"/>
            <a:ext cx="9864725" cy="25895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12215" y="4747260"/>
            <a:ext cx="1001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 是包含循环的网络，允许信息的</a:t>
            </a:r>
            <a:r>
              <a:rPr lang="zh-CN" altLang="en-US" b="1" dirty="0">
                <a:solidFill>
                  <a:srgbClr val="FF0000"/>
                </a:solidFill>
              </a:rPr>
              <a:t>持久化，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接受新一轮输入时，能够存留上一轮输入的“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记忆”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37180" y="5270500"/>
            <a:ext cx="6720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现已应用于语音识别，语言建模，翻译，图片描述等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场景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253865" y="277495"/>
            <a:ext cx="368427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>
                <a:solidFill>
                  <a:srgbClr val="152E52"/>
                </a:solidFill>
                <a:ea typeface="+mj-ea"/>
                <a:sym typeface="+mn-ea"/>
              </a:rPr>
              <a:t>RNN-&gt;LSTM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910" y="1189355"/>
            <a:ext cx="6428105" cy="2496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10" y="4142740"/>
            <a:ext cx="6428105" cy="2306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5310" y="2226310"/>
            <a:ext cx="274891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标准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310" y="5084445"/>
            <a:ext cx="274891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05510" y="4298950"/>
            <a:ext cx="6732270" cy="20808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253865" y="277495"/>
            <a:ext cx="368427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>
                <a:solidFill>
                  <a:srgbClr val="152E52"/>
                </a:solidFill>
                <a:ea typeface="+mj-ea"/>
              </a:rPr>
              <a:t>LSTM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的“长期记忆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性”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5190" y="4739640"/>
            <a:ext cx="70046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随着关联间隔不断增大时，RNN 会丧失学习到连接如此远的信息的能力，理论上，RNN 绝对可以处理这样的“长期依赖”问题，但是实际操作与训练过程非常难达到预期效果，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相比之下，LSTM 并没有这个问题。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016635"/>
            <a:ext cx="7652385" cy="26339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9275" y="2212975"/>
            <a:ext cx="274891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长间隔下的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9275" y="3966210"/>
            <a:ext cx="356425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中多出的一条“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直通线”：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667000" y="1"/>
            <a:ext cx="6858000" cy="6858000"/>
          </a:xfrm>
          <a:prstGeom prst="diamon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192891" y="2768600"/>
            <a:ext cx="1676402" cy="167640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902830" y="2768600"/>
            <a:ext cx="1676402" cy="167640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6612769" y="2768600"/>
            <a:ext cx="1676402" cy="167640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9322707" y="2768600"/>
            <a:ext cx="1676402" cy="167640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21385" y="4585335"/>
            <a:ext cx="2219325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b="1" spc="600" dirty="0">
                <a:solidFill>
                  <a:srgbClr val="152E52"/>
                </a:solidFill>
                <a:ea typeface="微软雅黑" charset="0"/>
              </a:rPr>
              <a:t>项目</a:t>
            </a:r>
            <a:r>
              <a:rPr lang="zh-CN" altLang="en-US" b="1" spc="600" dirty="0">
                <a:solidFill>
                  <a:srgbClr val="152E52"/>
                </a:solidFill>
                <a:ea typeface="微软雅黑" charset="0"/>
              </a:rPr>
              <a:t>简介</a:t>
            </a:r>
            <a:endParaRPr lang="zh-CN" altLang="en-US" b="1" spc="600" dirty="0">
              <a:solidFill>
                <a:srgbClr val="152E52"/>
              </a:solidFill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31565" y="4585335"/>
            <a:ext cx="2219325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b="1" spc="600" dirty="0">
                <a:solidFill>
                  <a:srgbClr val="152E52"/>
                </a:solidFill>
                <a:ea typeface="+mj-ea"/>
              </a:rPr>
              <a:t>项目</a:t>
            </a:r>
            <a:r>
              <a:rPr lang="zh-CN" altLang="en-US" b="1" spc="600" dirty="0">
                <a:solidFill>
                  <a:srgbClr val="152E52"/>
                </a:solidFill>
                <a:ea typeface="+mj-ea"/>
              </a:rPr>
              <a:t>演示</a:t>
            </a:r>
            <a:endParaRPr lang="zh-CN" altLang="en-US" b="1" spc="600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1110" y="4585335"/>
            <a:ext cx="2219325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b="1" spc="600" dirty="0">
                <a:solidFill>
                  <a:srgbClr val="152E52"/>
                </a:solidFill>
                <a:ea typeface="+mj-ea"/>
              </a:rPr>
              <a:t>网络</a:t>
            </a:r>
            <a:r>
              <a:rPr lang="zh-CN" altLang="en-US" b="1" spc="600" dirty="0">
                <a:solidFill>
                  <a:srgbClr val="152E52"/>
                </a:solidFill>
                <a:ea typeface="+mj-ea"/>
              </a:rPr>
              <a:t>结构</a:t>
            </a:r>
            <a:endParaRPr lang="zh-CN" altLang="en-US" b="1" spc="600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45575" y="4585335"/>
            <a:ext cx="2219325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b="1" spc="600" dirty="0">
                <a:solidFill>
                  <a:srgbClr val="152E52"/>
                </a:solidFill>
                <a:ea typeface="+mj-ea"/>
              </a:rPr>
              <a:t>LSTM</a:t>
            </a:r>
            <a:r>
              <a:rPr lang="zh-CN" altLang="en-US" b="1" spc="600" dirty="0">
                <a:solidFill>
                  <a:srgbClr val="152E52"/>
                </a:solidFill>
                <a:ea typeface="+mj-ea"/>
              </a:rPr>
              <a:t>模型</a:t>
            </a:r>
            <a:endParaRPr lang="zh-CN" altLang="en-US" b="1" spc="600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1260132" y="2548161"/>
            <a:ext cx="529662" cy="52966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菱形 22"/>
          <p:cNvSpPr/>
          <p:nvPr/>
        </p:nvSpPr>
        <p:spPr>
          <a:xfrm>
            <a:off x="3970071" y="2548161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菱形 23"/>
          <p:cNvSpPr/>
          <p:nvPr/>
        </p:nvSpPr>
        <p:spPr>
          <a:xfrm>
            <a:off x="6680010" y="2548161"/>
            <a:ext cx="529662" cy="5296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菱形 24"/>
          <p:cNvSpPr/>
          <p:nvPr/>
        </p:nvSpPr>
        <p:spPr>
          <a:xfrm>
            <a:off x="9389948" y="2548161"/>
            <a:ext cx="529662" cy="52966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92" y="3336801"/>
            <a:ext cx="540000" cy="5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31" y="3336801"/>
            <a:ext cx="540000" cy="54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908" y="3336801"/>
            <a:ext cx="540000" cy="540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0" y="3336801"/>
            <a:ext cx="540000" cy="54000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5288355" y="341460"/>
            <a:ext cx="1734041" cy="1240039"/>
            <a:chOff x="5228980" y="246460"/>
            <a:chExt cx="1734041" cy="1240039"/>
          </a:xfrm>
        </p:grpSpPr>
        <p:sp>
          <p:nvSpPr>
            <p:cNvPr id="3" name="文本框 2"/>
            <p:cNvSpPr txBox="1"/>
            <p:nvPr/>
          </p:nvSpPr>
          <p:spPr>
            <a:xfrm>
              <a:off x="5228980" y="904204"/>
              <a:ext cx="1734041" cy="5822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endParaRPr lang="en-US" altLang="zh-CN" sz="2800" dirty="0">
                <a:solidFill>
                  <a:srgbClr val="152E5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384649" y="246460"/>
              <a:ext cx="1422703" cy="7353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4000" b="1" spc="600">
                  <a:solidFill>
                    <a:srgbClr val="152E52"/>
                  </a:solidFill>
                  <a:ea typeface="+mj-ea"/>
                </a:rPr>
                <a:t>目录</a:t>
              </a:r>
              <a:endParaRPr lang="en-US" altLang="zh-CN" sz="4000" b="1" spc="600" dirty="0">
                <a:solidFill>
                  <a:srgbClr val="152E52"/>
                </a:solidFill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3872230" y="277495"/>
            <a:ext cx="522414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>
                <a:solidFill>
                  <a:srgbClr val="152E52"/>
                </a:solidFill>
                <a:ea typeface="+mj-ea"/>
              </a:rPr>
              <a:t>LSTM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内部激活函数的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作用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1991995"/>
            <a:ext cx="10965180" cy="33902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6970" y="1136015"/>
            <a:ext cx="356425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决定要“丢弃”的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信息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215" y="3884295"/>
            <a:ext cx="7749540" cy="239585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872230" y="277495"/>
            <a:ext cx="522414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>
                <a:solidFill>
                  <a:srgbClr val="152E52"/>
                </a:solidFill>
                <a:ea typeface="+mj-ea"/>
              </a:rPr>
              <a:t>LSTM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内部激活函数的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作用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5525" y="1015365"/>
            <a:ext cx="356425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确定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要“更新”的信息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15" y="1438910"/>
            <a:ext cx="7404735" cy="22898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3872230" y="277495"/>
            <a:ext cx="522414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>
                <a:solidFill>
                  <a:srgbClr val="152E52"/>
                </a:solidFill>
                <a:ea typeface="+mj-ea"/>
              </a:rPr>
              <a:t>LSTM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内部激活函数的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作用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8810" y="1034415"/>
            <a:ext cx="356425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输出信息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2094230"/>
            <a:ext cx="1053719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文本框 458"/>
          <p:cNvSpPr txBox="1"/>
          <p:nvPr/>
        </p:nvSpPr>
        <p:spPr>
          <a:xfrm>
            <a:off x="591433" y="2109708"/>
            <a:ext cx="3604348" cy="9605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5400" b="1">
                <a:solidFill>
                  <a:srgbClr val="152E52"/>
                </a:solidFill>
                <a:ea typeface="+mj-ea"/>
              </a:rPr>
              <a:t>THANK U</a:t>
            </a:r>
            <a:endParaRPr lang="en-US" altLang="zh-CN" sz="54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14" name="图片占位符 13" descr="图片包含 天空, 户外, 地面, 建筑物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" r="6569"/>
          <a:stretch>
            <a:fillRect/>
          </a:stretch>
        </p:blipFill>
        <p:spPr>
          <a:xfrm>
            <a:off x="3260725" y="-7938"/>
            <a:ext cx="8943975" cy="6865938"/>
          </a:xfrm>
        </p:spPr>
      </p:pic>
      <p:sp>
        <p:nvSpPr>
          <p:cNvPr id="414" name="任意多边形: 形状 413"/>
          <p:cNvSpPr/>
          <p:nvPr/>
        </p:nvSpPr>
        <p:spPr>
          <a:xfrm>
            <a:off x="8195579" y="-7831"/>
            <a:ext cx="4009778" cy="2486731"/>
          </a:xfrm>
          <a:custGeom>
            <a:avLst/>
            <a:gdLst>
              <a:gd name="connsiteX0" fmla="*/ 12046 w 4009778"/>
              <a:gd name="connsiteY0" fmla="*/ 0 h 2486731"/>
              <a:gd name="connsiteX1" fmla="*/ 4009778 w 4009778"/>
              <a:gd name="connsiteY1" fmla="*/ 0 h 2486731"/>
              <a:gd name="connsiteX2" fmla="*/ 4009778 w 4009778"/>
              <a:gd name="connsiteY2" fmla="*/ 951638 h 2486731"/>
              <a:gd name="connsiteX3" fmla="*/ 2474685 w 4009778"/>
              <a:gd name="connsiteY3" fmla="*/ 2486731 h 2486731"/>
              <a:gd name="connsiteX4" fmla="*/ 0 w 4009778"/>
              <a:gd name="connsiteY4" fmla="*/ 12046 h 24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778" h="2486731">
                <a:moveTo>
                  <a:pt x="12046" y="0"/>
                </a:moveTo>
                <a:lnTo>
                  <a:pt x="4009778" y="0"/>
                </a:lnTo>
                <a:lnTo>
                  <a:pt x="4009778" y="951638"/>
                </a:lnTo>
                <a:lnTo>
                  <a:pt x="2474685" y="2486731"/>
                </a:lnTo>
                <a:lnTo>
                  <a:pt x="0" y="1204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3727" y="-103370"/>
            <a:ext cx="11378864" cy="6858001"/>
            <a:chOff x="826492" y="-4577"/>
            <a:chExt cx="11378864" cy="6858001"/>
          </a:xfrm>
        </p:grpSpPr>
        <p:pic>
          <p:nvPicPr>
            <p:cNvPr id="419" name="图片 418"/>
            <p:cNvPicPr>
              <a:picLocks noChangeAspect="1"/>
            </p:cNvPicPr>
            <p:nvPr/>
          </p:nvPicPr>
          <p:blipFill>
            <a:blip r:embed="rId2"/>
            <a:srcRect t="27686" r="5622"/>
            <a:stretch>
              <a:fillRect/>
            </a:stretch>
          </p:blipFill>
          <p:spPr>
            <a:xfrm>
              <a:off x="826492" y="1635045"/>
              <a:ext cx="10838995" cy="4959310"/>
            </a:xfrm>
            <a:custGeom>
              <a:avLst/>
              <a:gdLst>
                <a:gd name="connsiteX0" fmla="*/ 0 w 10838995"/>
                <a:gd name="connsiteY0" fmla="*/ 0 h 4959310"/>
                <a:gd name="connsiteX1" fmla="*/ 10838995 w 10838995"/>
                <a:gd name="connsiteY1" fmla="*/ 0 h 4959310"/>
                <a:gd name="connsiteX2" fmla="*/ 10838995 w 10838995"/>
                <a:gd name="connsiteY2" fmla="*/ 4959310 h 4959310"/>
                <a:gd name="connsiteX3" fmla="*/ 0 w 10838995"/>
                <a:gd name="connsiteY3" fmla="*/ 4959310 h 495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95" h="4959310">
                  <a:moveTo>
                    <a:pt x="0" y="0"/>
                  </a:moveTo>
                  <a:lnTo>
                    <a:pt x="10838995" y="0"/>
                  </a:lnTo>
                  <a:lnTo>
                    <a:pt x="10838995" y="4959310"/>
                  </a:lnTo>
                  <a:lnTo>
                    <a:pt x="0" y="4959310"/>
                  </a:lnTo>
                  <a:close/>
                </a:path>
              </a:pathLst>
            </a:custGeom>
          </p:spPr>
        </p:pic>
        <p:pic>
          <p:nvPicPr>
            <p:cNvPr id="408" name="图片 407"/>
            <p:cNvPicPr>
              <a:picLocks noChangeAspect="1"/>
            </p:cNvPicPr>
            <p:nvPr/>
          </p:nvPicPr>
          <p:blipFill>
            <a:blip r:embed="rId2"/>
            <a:srcRect l="43582"/>
            <a:stretch>
              <a:fillRect/>
            </a:stretch>
          </p:blipFill>
          <p:spPr>
            <a:xfrm flipH="1">
              <a:off x="5725882" y="-4577"/>
              <a:ext cx="6479474" cy="6858001"/>
            </a:xfrm>
            <a:custGeom>
              <a:avLst/>
              <a:gdLst>
                <a:gd name="connsiteX0" fmla="*/ 6479473 w 6479473"/>
                <a:gd name="connsiteY0" fmla="*/ 0 h 6858000"/>
                <a:gd name="connsiteX1" fmla="*/ 0 w 6479473"/>
                <a:gd name="connsiteY1" fmla="*/ 0 h 6858000"/>
                <a:gd name="connsiteX2" fmla="*/ 0 w 6479473"/>
                <a:gd name="connsiteY2" fmla="*/ 6858000 h 6858000"/>
                <a:gd name="connsiteX3" fmla="*/ 6479473 w 6479473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9473" h="6858000">
                  <a:moveTo>
                    <a:pt x="647947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79473" y="6858000"/>
                  </a:lnTo>
                  <a:close/>
                </a:path>
              </a:pathLst>
            </a:custGeom>
          </p:spPr>
        </p:pic>
      </p:grpSp>
      <p:sp>
        <p:nvSpPr>
          <p:cNvPr id="5" name="菱形 4"/>
          <p:cNvSpPr/>
          <p:nvPr/>
        </p:nvSpPr>
        <p:spPr>
          <a:xfrm>
            <a:off x="5737928" y="9937"/>
            <a:ext cx="4937327" cy="4937327"/>
          </a:xfrm>
          <a:prstGeom prst="diamon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任意多边形: 形状 414"/>
          <p:cNvSpPr/>
          <p:nvPr/>
        </p:nvSpPr>
        <p:spPr>
          <a:xfrm>
            <a:off x="8209853" y="2511344"/>
            <a:ext cx="3994847" cy="4375693"/>
          </a:xfrm>
          <a:custGeom>
            <a:avLst/>
            <a:gdLst>
              <a:gd name="connsiteX0" fmla="*/ 2474686 w 4014726"/>
              <a:gd name="connsiteY0" fmla="*/ 0 h 4397467"/>
              <a:gd name="connsiteX1" fmla="*/ 4014726 w 4014726"/>
              <a:gd name="connsiteY1" fmla="*/ 1540041 h 4397467"/>
              <a:gd name="connsiteX2" fmla="*/ 4014726 w 4014726"/>
              <a:gd name="connsiteY2" fmla="*/ 3409331 h 4397467"/>
              <a:gd name="connsiteX3" fmla="*/ 3026590 w 4014726"/>
              <a:gd name="connsiteY3" fmla="*/ 4397467 h 4397467"/>
              <a:gd name="connsiteX4" fmla="*/ 1922782 w 4014726"/>
              <a:gd name="connsiteY4" fmla="*/ 4397467 h 4397467"/>
              <a:gd name="connsiteX5" fmla="*/ 0 w 4014726"/>
              <a:gd name="connsiteY5" fmla="*/ 2474686 h 43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4726" h="4397467">
                <a:moveTo>
                  <a:pt x="2474686" y="0"/>
                </a:moveTo>
                <a:lnTo>
                  <a:pt x="4014726" y="1540041"/>
                </a:lnTo>
                <a:lnTo>
                  <a:pt x="4014726" y="3409331"/>
                </a:lnTo>
                <a:lnTo>
                  <a:pt x="3026590" y="4397467"/>
                </a:lnTo>
                <a:lnTo>
                  <a:pt x="1922782" y="4397467"/>
                </a:lnTo>
                <a:lnTo>
                  <a:pt x="0" y="2474686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任意多边形: 形状 410"/>
          <p:cNvSpPr/>
          <p:nvPr/>
        </p:nvSpPr>
        <p:spPr>
          <a:xfrm>
            <a:off x="10665271" y="930386"/>
            <a:ext cx="1540086" cy="3080171"/>
          </a:xfrm>
          <a:custGeom>
            <a:avLst/>
            <a:gdLst>
              <a:gd name="connsiteX0" fmla="*/ 1540086 w 1540086"/>
              <a:gd name="connsiteY0" fmla="*/ 0 h 3080171"/>
              <a:gd name="connsiteX1" fmla="*/ 1540086 w 1540086"/>
              <a:gd name="connsiteY1" fmla="*/ 3080171 h 3080171"/>
              <a:gd name="connsiteX2" fmla="*/ 0 w 1540086"/>
              <a:gd name="connsiteY2" fmla="*/ 1540086 h 30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086" h="3080171">
                <a:moveTo>
                  <a:pt x="1540086" y="0"/>
                </a:moveTo>
                <a:lnTo>
                  <a:pt x="1540086" y="3080171"/>
                </a:lnTo>
                <a:lnTo>
                  <a:pt x="0" y="1540086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任意多边形: 形状 412"/>
          <p:cNvSpPr/>
          <p:nvPr/>
        </p:nvSpPr>
        <p:spPr>
          <a:xfrm>
            <a:off x="3261138" y="-7831"/>
            <a:ext cx="4949371" cy="2492455"/>
          </a:xfrm>
          <a:custGeom>
            <a:avLst/>
            <a:gdLst>
              <a:gd name="connsiteX0" fmla="*/ 17770 w 4949371"/>
              <a:gd name="connsiteY0" fmla="*/ 0 h 2492455"/>
              <a:gd name="connsiteX1" fmla="*/ 4931601 w 4949371"/>
              <a:gd name="connsiteY1" fmla="*/ 0 h 2492455"/>
              <a:gd name="connsiteX2" fmla="*/ 4949371 w 4949371"/>
              <a:gd name="connsiteY2" fmla="*/ 17770 h 2492455"/>
              <a:gd name="connsiteX3" fmla="*/ 2474686 w 4949371"/>
              <a:gd name="connsiteY3" fmla="*/ 2492455 h 2492455"/>
              <a:gd name="connsiteX4" fmla="*/ 0 w 4949371"/>
              <a:gd name="connsiteY4" fmla="*/ 17770 h 2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9371" h="2492455">
                <a:moveTo>
                  <a:pt x="17770" y="0"/>
                </a:moveTo>
                <a:lnTo>
                  <a:pt x="4931601" y="0"/>
                </a:lnTo>
                <a:lnTo>
                  <a:pt x="4949371" y="17770"/>
                </a:lnTo>
                <a:lnTo>
                  <a:pt x="2474686" y="2492455"/>
                </a:lnTo>
                <a:lnTo>
                  <a:pt x="0" y="1777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任意多边形: 形状 416"/>
          <p:cNvSpPr/>
          <p:nvPr/>
        </p:nvSpPr>
        <p:spPr>
          <a:xfrm>
            <a:off x="1" y="5068208"/>
            <a:ext cx="1789793" cy="1789793"/>
          </a:xfrm>
          <a:custGeom>
            <a:avLst/>
            <a:gdLst>
              <a:gd name="connsiteX0" fmla="*/ 0 w 1789793"/>
              <a:gd name="connsiteY0" fmla="*/ 0 h 1789793"/>
              <a:gd name="connsiteX1" fmla="*/ 1789793 w 1789793"/>
              <a:gd name="connsiteY1" fmla="*/ 1789793 h 1789793"/>
              <a:gd name="connsiteX2" fmla="*/ 0 w 1789793"/>
              <a:gd name="connsiteY2" fmla="*/ 1789793 h 17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793" h="1789793">
                <a:moveTo>
                  <a:pt x="0" y="0"/>
                </a:moveTo>
                <a:lnTo>
                  <a:pt x="1789793" y="1789793"/>
                </a:lnTo>
                <a:lnTo>
                  <a:pt x="0" y="178979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1" name="直接连接符 420"/>
          <p:cNvCxnSpPr/>
          <p:nvPr/>
        </p:nvCxnSpPr>
        <p:spPr>
          <a:xfrm flipH="1">
            <a:off x="3430648" y="2750078"/>
            <a:ext cx="541508" cy="52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文本框 441"/>
          <p:cNvSpPr txBox="1"/>
          <p:nvPr/>
        </p:nvSpPr>
        <p:spPr>
          <a:xfrm>
            <a:off x="563480" y="3224031"/>
            <a:ext cx="433965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spc="600" dirty="0">
                <a:solidFill>
                  <a:srgbClr val="152E52"/>
                </a:solidFill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感谢您的聆听</a:t>
            </a:r>
            <a:endParaRPr lang="zh-CN" altLang="en-US" sz="4800" b="1" spc="600" dirty="0">
              <a:solidFill>
                <a:srgbClr val="152E52"/>
              </a:solidFill>
              <a:effectLst>
                <a:reflection blurRad="76200" stA="28000" endPos="39000" dist="25400" dir="5400000" sy="-100000" algn="bl" rotWithShape="0"/>
              </a:effectLst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7762" y="575364"/>
            <a:ext cx="541277" cy="386173"/>
            <a:chOff x="1568920" y="1510748"/>
            <a:chExt cx="870079" cy="620756"/>
          </a:xfrm>
        </p:grpSpPr>
        <p:sp>
          <p:nvSpPr>
            <p:cNvPr id="2" name="等腰三角形 1"/>
            <p:cNvSpPr/>
            <p:nvPr/>
          </p:nvSpPr>
          <p:spPr>
            <a:xfrm>
              <a:off x="1568920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1781554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979989" y="1684337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757740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96174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天空, 户外, 地面, 建筑物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>
            <a:fillRect/>
          </a:stretch>
        </p:blipFill>
        <p:spPr/>
      </p:pic>
      <p:sp>
        <p:nvSpPr>
          <p:cNvPr id="28" name="任意多边形: 形状 27"/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" y="1"/>
            <a:ext cx="7241733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rcRect t="27686" r="5622"/>
          <a:stretch>
            <a:fillRect/>
          </a:stretch>
        </p:blipFill>
        <p:spPr>
          <a:xfrm>
            <a:off x="647474" y="-679383"/>
            <a:ext cx="10838995" cy="4959310"/>
          </a:xfrm>
          <a:custGeom>
            <a:avLst/>
            <a:gdLst>
              <a:gd name="connsiteX0" fmla="*/ 0 w 10838995"/>
              <a:gd name="connsiteY0" fmla="*/ 0 h 4959310"/>
              <a:gd name="connsiteX1" fmla="*/ 10838995 w 10838995"/>
              <a:gd name="connsiteY1" fmla="*/ 0 h 4959310"/>
              <a:gd name="connsiteX2" fmla="*/ 10838995 w 10838995"/>
              <a:gd name="connsiteY2" fmla="*/ 4959310 h 4959310"/>
              <a:gd name="connsiteX3" fmla="*/ 0 w 10838995"/>
              <a:gd name="connsiteY3" fmla="*/ 4959310 h 49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95" h="4959310">
                <a:moveTo>
                  <a:pt x="0" y="0"/>
                </a:moveTo>
                <a:lnTo>
                  <a:pt x="10838995" y="0"/>
                </a:lnTo>
                <a:lnTo>
                  <a:pt x="10838995" y="4959310"/>
                </a:lnTo>
                <a:lnTo>
                  <a:pt x="0" y="4959310"/>
                </a:lnTo>
                <a:close/>
              </a:path>
            </a:pathLst>
          </a:cu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rcRect l="43582"/>
          <a:stretch>
            <a:fillRect/>
          </a:stretch>
        </p:blipFill>
        <p:spPr>
          <a:xfrm flipH="1">
            <a:off x="5725882" y="-4577"/>
            <a:ext cx="6479474" cy="6858001"/>
          </a:xfrm>
          <a:custGeom>
            <a:avLst/>
            <a:gdLst>
              <a:gd name="connsiteX0" fmla="*/ 6479473 w 6479473"/>
              <a:gd name="connsiteY0" fmla="*/ 0 h 6858000"/>
              <a:gd name="connsiteX1" fmla="*/ 0 w 6479473"/>
              <a:gd name="connsiteY1" fmla="*/ 0 h 6858000"/>
              <a:gd name="connsiteX2" fmla="*/ 0 w 6479473"/>
              <a:gd name="connsiteY2" fmla="*/ 6858000 h 6858000"/>
              <a:gd name="connsiteX3" fmla="*/ 6479473 w 64794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73" h="6858000">
                <a:moveTo>
                  <a:pt x="6479473" y="0"/>
                </a:moveTo>
                <a:lnTo>
                  <a:pt x="0" y="0"/>
                </a:lnTo>
                <a:lnTo>
                  <a:pt x="0" y="6858000"/>
                </a:lnTo>
                <a:lnTo>
                  <a:pt x="6479473" y="6858000"/>
                </a:lnTo>
                <a:close/>
              </a:path>
            </a:pathLst>
          </a:custGeom>
        </p:spPr>
      </p:pic>
      <p:sp>
        <p:nvSpPr>
          <p:cNvPr id="43" name="文本框 42"/>
          <p:cNvSpPr txBox="1"/>
          <p:nvPr/>
        </p:nvSpPr>
        <p:spPr>
          <a:xfrm>
            <a:off x="383735" y="1027809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01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1500" y="4363019"/>
            <a:ext cx="4506661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spc="600" dirty="0">
                <a:solidFill>
                  <a:schemeClr val="bg1"/>
                </a:solidFill>
                <a:ea typeface="微软雅黑" charset="0"/>
              </a:rPr>
              <a:t>项目</a:t>
            </a:r>
            <a:r>
              <a:rPr lang="zh-CN" altLang="en-US" sz="2800" b="1" spc="600" dirty="0">
                <a:solidFill>
                  <a:schemeClr val="bg1"/>
                </a:solidFill>
                <a:ea typeface="微软雅黑" charset="0"/>
              </a:rPr>
              <a:t>简介</a:t>
            </a:r>
            <a:endParaRPr lang="zh-CN" altLang="en-US" sz="2800" b="1" spc="600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623060" y="1542415"/>
            <a:ext cx="9291320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CMA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台风历史数据集，利用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LSTM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网络深度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学习，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实现太平洋西北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岸台风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24h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内的路径与强度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预测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58393" y="252343"/>
            <a:ext cx="3075214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项目简介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-14195" t="-13361"/>
          <a:stretch>
            <a:fillRect/>
          </a:stretch>
        </p:blipFill>
        <p:spPr>
          <a:xfrm>
            <a:off x="337820" y="2000885"/>
            <a:ext cx="5466080" cy="44932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52570" y="1029970"/>
            <a:ext cx="408622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台风短期内的路径与强度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预测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70" y="2506980"/>
            <a:ext cx="4986020" cy="3987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天空, 户外, 地面, 建筑物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>
            <a:fillRect/>
          </a:stretch>
        </p:blipFill>
        <p:spPr/>
      </p:pic>
      <p:sp>
        <p:nvSpPr>
          <p:cNvPr id="28" name="任意多边形: 形状 27"/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" y="1"/>
            <a:ext cx="7241733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rcRect t="27686" r="5622"/>
          <a:stretch>
            <a:fillRect/>
          </a:stretch>
        </p:blipFill>
        <p:spPr>
          <a:xfrm>
            <a:off x="647474" y="-679383"/>
            <a:ext cx="10838995" cy="4959310"/>
          </a:xfrm>
          <a:custGeom>
            <a:avLst/>
            <a:gdLst>
              <a:gd name="connsiteX0" fmla="*/ 0 w 10838995"/>
              <a:gd name="connsiteY0" fmla="*/ 0 h 4959310"/>
              <a:gd name="connsiteX1" fmla="*/ 10838995 w 10838995"/>
              <a:gd name="connsiteY1" fmla="*/ 0 h 4959310"/>
              <a:gd name="connsiteX2" fmla="*/ 10838995 w 10838995"/>
              <a:gd name="connsiteY2" fmla="*/ 4959310 h 4959310"/>
              <a:gd name="connsiteX3" fmla="*/ 0 w 10838995"/>
              <a:gd name="connsiteY3" fmla="*/ 4959310 h 49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95" h="4959310">
                <a:moveTo>
                  <a:pt x="0" y="0"/>
                </a:moveTo>
                <a:lnTo>
                  <a:pt x="10838995" y="0"/>
                </a:lnTo>
                <a:lnTo>
                  <a:pt x="10838995" y="4959310"/>
                </a:lnTo>
                <a:lnTo>
                  <a:pt x="0" y="4959310"/>
                </a:lnTo>
                <a:close/>
              </a:path>
            </a:pathLst>
          </a:cu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rcRect l="43582"/>
          <a:stretch>
            <a:fillRect/>
          </a:stretch>
        </p:blipFill>
        <p:spPr>
          <a:xfrm flipH="1">
            <a:off x="5725882" y="-4577"/>
            <a:ext cx="6479474" cy="6858001"/>
          </a:xfrm>
          <a:custGeom>
            <a:avLst/>
            <a:gdLst>
              <a:gd name="connsiteX0" fmla="*/ 6479473 w 6479473"/>
              <a:gd name="connsiteY0" fmla="*/ 0 h 6858000"/>
              <a:gd name="connsiteX1" fmla="*/ 0 w 6479473"/>
              <a:gd name="connsiteY1" fmla="*/ 0 h 6858000"/>
              <a:gd name="connsiteX2" fmla="*/ 0 w 6479473"/>
              <a:gd name="connsiteY2" fmla="*/ 6858000 h 6858000"/>
              <a:gd name="connsiteX3" fmla="*/ 6479473 w 64794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73" h="6858000">
                <a:moveTo>
                  <a:pt x="6479473" y="0"/>
                </a:moveTo>
                <a:lnTo>
                  <a:pt x="0" y="0"/>
                </a:lnTo>
                <a:lnTo>
                  <a:pt x="0" y="6858000"/>
                </a:lnTo>
                <a:lnTo>
                  <a:pt x="6479473" y="6858000"/>
                </a:lnTo>
                <a:close/>
              </a:path>
            </a:pathLst>
          </a:custGeom>
        </p:spPr>
      </p:pic>
      <p:sp>
        <p:nvSpPr>
          <p:cNvPr id="43" name="文本框 42"/>
          <p:cNvSpPr txBox="1"/>
          <p:nvPr/>
        </p:nvSpPr>
        <p:spPr>
          <a:xfrm>
            <a:off x="383735" y="1027809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>
                <a:solidFill>
                  <a:schemeClr val="bg1"/>
                </a:solidFill>
                <a:ea typeface="+mj-ea"/>
              </a:rPr>
              <a:t>PART 02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1500" y="4363019"/>
            <a:ext cx="4506661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spc="600" dirty="0">
                <a:solidFill>
                  <a:schemeClr val="bg1"/>
                </a:solidFill>
                <a:ea typeface="+mj-ea"/>
              </a:rPr>
              <a:t>项目</a:t>
            </a:r>
            <a:r>
              <a:rPr lang="zh-CN" altLang="en-US" sz="2800" b="1" spc="600" dirty="0">
                <a:solidFill>
                  <a:schemeClr val="bg1"/>
                </a:solidFill>
                <a:ea typeface="+mj-ea"/>
              </a:rPr>
              <a:t>演示</a:t>
            </a:r>
            <a:endParaRPr lang="zh-CN" altLang="en-US" sz="2800" b="1" spc="600" dirty="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557758" y="252343"/>
            <a:ext cx="3075214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总体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画面展示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993140"/>
            <a:ext cx="10354945" cy="520890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406265" y="252095"/>
            <a:ext cx="338010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台风预测</a:t>
            </a:r>
            <a:r>
              <a:rPr lang="en-US" altLang="zh-CN" sz="2800" b="1" dirty="0">
                <a:solidFill>
                  <a:srgbClr val="152E52"/>
                </a:solidFill>
                <a:ea typeface="+mj-ea"/>
              </a:rPr>
              <a:t>-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历史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信息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834390"/>
            <a:ext cx="8879840" cy="55918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612095" y="2996201"/>
            <a:ext cx="2241974" cy="1087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这里我们以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2006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代号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为“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玛丽亚”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的台风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406265" y="252095"/>
            <a:ext cx="338010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台风预测</a:t>
            </a:r>
            <a:r>
              <a:rPr lang="en-US" altLang="zh-CN" sz="2800" b="1" dirty="0">
                <a:solidFill>
                  <a:srgbClr val="152E52"/>
                </a:solidFill>
                <a:ea typeface="+mj-ea"/>
              </a:rPr>
              <a:t>-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模型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预测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1143000"/>
            <a:ext cx="9027795" cy="52971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702900" y="2893331"/>
            <a:ext cx="2241974" cy="14198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无论是台风路径还是台风强度，都非常贴合历史上的实际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情况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267200" y="252095"/>
            <a:ext cx="368427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与传统预测</a:t>
            </a: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方法对比</a:t>
            </a:r>
            <a:endParaRPr lang="zh-CN" altLang="en-US" sz="28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41663"/>
          <a:stretch>
            <a:fillRect/>
          </a:stretch>
        </p:blipFill>
        <p:spPr>
          <a:xfrm>
            <a:off x="699770" y="1542415"/>
            <a:ext cx="5256530" cy="3773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10" y="1542415"/>
            <a:ext cx="4911090" cy="37738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00070" y="5641975"/>
            <a:ext cx="618553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路径和强度方面的预测结果，都是深度学习模型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更优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演示</Application>
  <PresentationFormat>宽屏</PresentationFormat>
  <Paragraphs>133</Paragraphs>
  <Slides>23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</vt:lpstr>
      <vt:lpstr>微软雅黑</vt:lpstr>
      <vt:lpstr>Calibri</vt:lpstr>
      <vt:lpstr>Helvetica Neue</vt:lpstr>
      <vt:lpstr>宋体</vt:lpstr>
      <vt:lpstr>Arial Unicode MS</vt:lpstr>
      <vt:lpstr>等线</vt:lpstr>
      <vt:lpstr>汉仪中等线KW</vt:lpstr>
      <vt:lpstr>汉仪书宋二KW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建筑背景商务</dc:title>
  <dc:creator>第一PPT</dc:creator>
  <cp:keywords>www.1ppt.com</cp:keywords>
  <dc:description>www.1ppt.com</dc:description>
  <cp:lastModifiedBy>梦虽逝蝶久留</cp:lastModifiedBy>
  <cp:revision>176</cp:revision>
  <dcterms:created xsi:type="dcterms:W3CDTF">2022-11-16T17:26:57Z</dcterms:created>
  <dcterms:modified xsi:type="dcterms:W3CDTF">2022-11-16T17:26:57Z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F4FDC60E852B5FA91905756359E76D97</vt:lpwstr>
  </property>
</Properties>
</file>