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31"/>
  </p:handoutMasterIdLst>
  <p:sldIdLst>
    <p:sldId id="3317" r:id="rId3"/>
    <p:sldId id="3300" r:id="rId4"/>
    <p:sldId id="3303" r:id="rId5"/>
    <p:sldId id="3373" r:id="rId7"/>
    <p:sldId id="3374" r:id="rId8"/>
    <p:sldId id="3375" r:id="rId9"/>
    <p:sldId id="3376" r:id="rId10"/>
    <p:sldId id="3377" r:id="rId11"/>
    <p:sldId id="3378" r:id="rId12"/>
    <p:sldId id="3379" r:id="rId13"/>
    <p:sldId id="3380" r:id="rId14"/>
    <p:sldId id="3381" r:id="rId15"/>
    <p:sldId id="3382" r:id="rId16"/>
    <p:sldId id="3383" r:id="rId17"/>
    <p:sldId id="3384" r:id="rId18"/>
    <p:sldId id="3398" r:id="rId19"/>
    <p:sldId id="3385" r:id="rId20"/>
    <p:sldId id="3386" r:id="rId21"/>
    <p:sldId id="3387" r:id="rId22"/>
    <p:sldId id="3388" r:id="rId23"/>
    <p:sldId id="3389" r:id="rId24"/>
    <p:sldId id="3390" r:id="rId25"/>
    <p:sldId id="3391" r:id="rId26"/>
    <p:sldId id="3394" r:id="rId27"/>
    <p:sldId id="3393" r:id="rId28"/>
    <p:sldId id="3392" r:id="rId29"/>
    <p:sldId id="3395" r:id="rId30"/>
  </p:sldIdLst>
  <p:sldSz cx="12192000" cy="6858000"/>
  <p:notesSz cx="6858000" cy="9144000"/>
  <p:custDataLst>
    <p:tags r:id="rId3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90FD"/>
    <a:srgbClr val="3D72C1"/>
    <a:srgbClr val="D62627"/>
    <a:srgbClr val="F9BC5A"/>
    <a:srgbClr val="21262A"/>
    <a:srgbClr val="73EBC8"/>
    <a:srgbClr val="34D6C2"/>
    <a:srgbClr val="F47D9B"/>
    <a:srgbClr val="43CEF8"/>
    <a:srgbClr val="39A4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111" autoAdjust="0"/>
    <p:restoredTop sz="96115" autoAdjust="0"/>
  </p:normalViewPr>
  <p:slideViewPr>
    <p:cSldViewPr snapToGrid="0">
      <p:cViewPr>
        <p:scale>
          <a:sx n="66" d="100"/>
          <a:sy n="66" d="100"/>
        </p:scale>
        <p:origin x="300" y="108"/>
      </p:cViewPr>
      <p:guideLst/>
    </p:cSldViewPr>
  </p:slideViewPr>
  <p:notesTextViewPr>
    <p:cViewPr>
      <p:scale>
        <a:sx n="1" d="1"/>
        <a:sy n="1" d="1"/>
      </p:scale>
      <p:origin x="0" y="0"/>
    </p:cViewPr>
  </p:notesTextViewPr>
  <p:sorterViewPr>
    <p:cViewPr>
      <p:scale>
        <a:sx n="111" d="100"/>
        <a:sy n="111" d="100"/>
      </p:scale>
      <p:origin x="0" y="-4326"/>
    </p:cViewPr>
  </p:sorterViewPr>
  <p:notesViewPr>
    <p:cSldViewPr snapToGrid="0">
      <p:cViewPr varScale="1">
        <p:scale>
          <a:sx n="114" d="100"/>
          <a:sy n="114" d="100"/>
        </p:scale>
        <p:origin x="4016" y="18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5" Type="http://schemas.openxmlformats.org/officeDocument/2006/relationships/tags" Target="tags/tag3.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handoutMaster" Target="handoutMasters/handoutMaster1.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8D4BB7-ADC9-E64E-AAAA-DB1E10F7C241}" type="datetimeFigureOut">
              <a:rPr kumimoji="1" lang="zh-CN" altLang="en-US" smtClean="0">
                <a:latin typeface="微软雅黑" panose="020B0503020204020204" pitchFamily="34" charset="-122"/>
                <a:ea typeface="微软雅黑" panose="020B0503020204020204" pitchFamily="34" charset="-122"/>
              </a:rPr>
            </a:fld>
            <a:endParaRPr kumimoji="1"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EBD9CB6-B921-3743-B681-02986F8A8226}" type="slidenum">
              <a:rPr kumimoji="1" lang="zh-CN" altLang="en-US" smtClean="0">
                <a:latin typeface="微软雅黑" panose="020B0503020204020204" pitchFamily="34" charset="-122"/>
                <a:ea typeface="微软雅黑" panose="020B0503020204020204" pitchFamily="34" charset="-122"/>
              </a:rPr>
            </a:fld>
            <a:endParaRPr kumimoji="1" lang="zh-CN" altLang="en-US" dirty="0">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7BB30C6B-F34A-4F02-BACE-D18C28E3B70A}"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175DD2B1-1A58-4FDB-AD54-64407EF7A1E7}"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AFBD33-0E80-4B03-BDEC-5ABB56D8691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BAFBD33-0E80-4B03-BDEC-5ABB56D86918}" type="slidenum">
              <a:rPr kumimoji="0" lang="zh-CN" altLang="en-US" sz="1200" b="0" i="0" u="none" strike="noStrike" kern="1200" cap="none" spc="0" normalizeH="0" baseline="0" noProof="0" smtClean="0">
                <a:ln>
                  <a:noFill/>
                </a:ln>
                <a:solidFill>
                  <a:prstClr val="black"/>
                </a:solidFill>
                <a:effectLst/>
                <a:uLnTx/>
                <a:uFillTx/>
                <a:cs typeface="+mn-cs"/>
              </a:rPr>
            </a:fld>
            <a:endParaRPr kumimoji="0" lang="zh-CN" altLang="en-US" sz="1200" b="0" i="0" u="none" strike="noStrike" kern="1200" cap="none" spc="0" normalizeH="0" baseline="0" noProof="0" dirty="0">
              <a:ln>
                <a:noFill/>
              </a:ln>
              <a:solidFill>
                <a:prstClr val="black"/>
              </a:solidFill>
              <a:effectLst/>
              <a:uLnTx/>
              <a:uFillTx/>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BAFBD33-0E80-4B03-BDEC-5ABB56D86918}" type="slidenum">
              <a:rPr kumimoji="0" lang="zh-CN" altLang="en-US" sz="1200" b="0" i="0" u="none" strike="noStrike" kern="1200" cap="none" spc="0" normalizeH="0" baseline="0" noProof="0" smtClean="0">
                <a:ln>
                  <a:noFill/>
                </a:ln>
                <a:solidFill>
                  <a:prstClr val="black"/>
                </a:solidFill>
                <a:effectLst/>
                <a:uLnTx/>
                <a:uFillTx/>
                <a:cs typeface="+mn-cs"/>
              </a:rPr>
            </a:fld>
            <a:endParaRPr kumimoji="0" lang="zh-CN" altLang="en-US" sz="1200" b="0" i="0" u="none" strike="noStrike" kern="1200" cap="none" spc="0" normalizeH="0" baseline="0" noProof="0" dirty="0">
              <a:ln>
                <a:noFill/>
              </a:ln>
              <a:solidFill>
                <a:prstClr val="black"/>
              </a:solidFill>
              <a:effectLst/>
              <a:uLnTx/>
              <a:uFillTx/>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BAFBD33-0E80-4B03-BDEC-5ABB56D86918}" type="slidenum">
              <a:rPr kumimoji="0" lang="zh-CN" altLang="en-US" sz="1200" b="0" i="0" u="none" strike="noStrike" kern="1200" cap="none" spc="0" normalizeH="0" baseline="0" noProof="0" smtClean="0">
                <a:ln>
                  <a:noFill/>
                </a:ln>
                <a:solidFill>
                  <a:prstClr val="black"/>
                </a:solidFill>
                <a:effectLst/>
                <a:uLnTx/>
                <a:uFillTx/>
                <a:cs typeface="+mn-cs"/>
              </a:rPr>
            </a:fld>
            <a:endParaRPr kumimoji="0" lang="zh-CN" altLang="en-US" sz="1200" b="0" i="0" u="none" strike="noStrike" kern="1200" cap="none" spc="0" normalizeH="0" baseline="0" noProof="0" dirty="0">
              <a:ln>
                <a:noFill/>
              </a:ln>
              <a:solidFill>
                <a:prstClr val="black"/>
              </a:solidFill>
              <a:effectLst/>
              <a:uLnTx/>
              <a:uFillTx/>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BAFBD33-0E80-4B03-BDEC-5ABB56D86918}" type="slidenum">
              <a:rPr kumimoji="0" lang="zh-CN" altLang="en-US" sz="1200" b="0" i="0" u="none" strike="noStrike" kern="1200" cap="none" spc="0" normalizeH="0" baseline="0" noProof="0" smtClean="0">
                <a:ln>
                  <a:noFill/>
                </a:ln>
                <a:solidFill>
                  <a:prstClr val="black"/>
                </a:solidFill>
                <a:effectLst/>
                <a:uLnTx/>
                <a:uFillTx/>
                <a:cs typeface="+mn-cs"/>
              </a:rPr>
            </a:fld>
            <a:endParaRPr kumimoji="0" lang="zh-CN" altLang="en-US" sz="1200" b="0" i="0" u="none" strike="noStrike" kern="1200" cap="none" spc="0" normalizeH="0" baseline="0" noProof="0" dirty="0">
              <a:ln>
                <a:noFill/>
              </a:ln>
              <a:solidFill>
                <a:prstClr val="black"/>
              </a:solidFill>
              <a:effectLst/>
              <a:uLnTx/>
              <a:uFillTx/>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BAFBD33-0E80-4B03-BDEC-5ABB56D86918}" type="slidenum">
              <a:rPr kumimoji="0" lang="zh-CN" altLang="en-US" sz="1200" b="0" i="0" u="none" strike="noStrike" kern="1200" cap="none" spc="0" normalizeH="0" baseline="0" noProof="0" smtClean="0">
                <a:ln>
                  <a:noFill/>
                </a:ln>
                <a:solidFill>
                  <a:prstClr val="black"/>
                </a:solidFill>
                <a:effectLst/>
                <a:uLnTx/>
                <a:uFillTx/>
                <a:cs typeface="+mn-cs"/>
              </a:rPr>
            </a:fld>
            <a:endParaRPr kumimoji="0" lang="zh-CN" altLang="en-US" sz="1200" b="0" i="0" u="none" strike="noStrike" kern="1200" cap="none" spc="0" normalizeH="0" baseline="0" noProof="0" dirty="0">
              <a:ln>
                <a:noFill/>
              </a:ln>
              <a:solidFill>
                <a:prstClr val="black"/>
              </a:solidFill>
              <a:effectLst/>
              <a:uLnTx/>
              <a:uFillTx/>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sp>
        <p:nvSpPr>
          <p:cNvPr id="2" name="矩形 1"/>
          <p:cNvSpPr>
            <a:spLocks noChangeAspect="1"/>
          </p:cNvSpPr>
          <p:nvPr userDrawn="1"/>
        </p:nvSpPr>
        <p:spPr>
          <a:xfrm>
            <a:off x="0" y="0"/>
            <a:ext cx="12191331" cy="6858000"/>
          </a:xfrm>
          <a:prstGeom prst="rect">
            <a:avLst/>
          </a:prstGeom>
          <a:blipFill dpi="0" rotWithShape="1">
            <a:blip r:embed="rId2"/>
            <a:srcRect/>
            <a:stretch>
              <a:fillRect t="-86397" b="-80269"/>
            </a:stretch>
          </a:blipFill>
          <a:ln w="12700" cap="flat" cmpd="sng" algn="ctr">
            <a:noFill/>
            <a:prstDash val="solid"/>
            <a:miter lim="800000"/>
          </a:ln>
          <a:effectLst/>
          <a:extLst>
            <a:ext uri="{91240B29-F687-4F45-9708-019B960494DF}">
              <a14:hiddenLine xmlns:a14="http://schemas.microsoft.com/office/drawing/2010/main" w="12700">
                <a:solidFill>
                  <a:schemeClr val="dk1"/>
                </a:solidFill>
                <a:prstDash val="solid"/>
                <a:miter lim="800000"/>
                <a:headEnd/>
                <a:tailEnd/>
              </a14:hiddenLine>
            </a:ext>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705"/>
          </a:p>
        </p:txBody>
      </p:sp>
      <p:sp>
        <p:nvSpPr>
          <p:cNvPr id="3" name="矩形 2"/>
          <p:cNvSpPr/>
          <p:nvPr userDrawn="1"/>
        </p:nvSpPr>
        <p:spPr>
          <a:xfrm>
            <a:off x="0" y="0"/>
            <a:ext cx="12192000" cy="6858000"/>
          </a:xfrm>
          <a:prstGeom prst="rect">
            <a:avLst/>
          </a:prstGeom>
          <a:solidFill>
            <a:schemeClr val="accent1">
              <a:lumMod val="100000"/>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cxnSp>
        <p:nvCxnSpPr>
          <p:cNvPr id="4" name="直接连接符 3"/>
          <p:cNvCxnSpPr/>
          <p:nvPr userDrawn="1"/>
        </p:nvCxnSpPr>
        <p:spPr>
          <a:xfrm flipV="1">
            <a:off x="8242648" y="629756"/>
            <a:ext cx="386039" cy="7212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userDrawn="1"/>
        </p:nvCxnSpPr>
        <p:spPr>
          <a:xfrm flipV="1">
            <a:off x="8131063" y="974802"/>
            <a:ext cx="513093" cy="95865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flipV="1">
            <a:off x="3627809" y="5011081"/>
            <a:ext cx="386039" cy="7212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userDrawn="1"/>
        </p:nvCxnSpPr>
        <p:spPr>
          <a:xfrm flipV="1">
            <a:off x="3516224" y="5356128"/>
            <a:ext cx="513093" cy="95865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线连接符 5"/>
          <p:cNvCxnSpPr/>
          <p:nvPr userDrawn="1"/>
        </p:nvCxnSpPr>
        <p:spPr>
          <a:xfrm flipH="1">
            <a:off x="6096000" y="629756"/>
            <a:ext cx="233627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8432274" y="629755"/>
            <a:ext cx="0" cy="1706857"/>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3759725" y="629755"/>
            <a:ext cx="0" cy="1706857"/>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8432274" y="4180017"/>
            <a:ext cx="0" cy="2115132"/>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3759725" y="4180017"/>
            <a:ext cx="0" cy="2115132"/>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直线连接符 5"/>
          <p:cNvCxnSpPr/>
          <p:nvPr userDrawn="1"/>
        </p:nvCxnSpPr>
        <p:spPr>
          <a:xfrm flipH="1">
            <a:off x="3759725" y="629756"/>
            <a:ext cx="233627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线连接符 5"/>
          <p:cNvCxnSpPr/>
          <p:nvPr userDrawn="1"/>
        </p:nvCxnSpPr>
        <p:spPr>
          <a:xfrm flipH="1">
            <a:off x="6096000" y="6295149"/>
            <a:ext cx="233627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线连接符 5"/>
          <p:cNvCxnSpPr/>
          <p:nvPr userDrawn="1"/>
        </p:nvCxnSpPr>
        <p:spPr>
          <a:xfrm flipH="1">
            <a:off x="3759725" y="6295149"/>
            <a:ext cx="233627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pic>
        <p:nvPicPr>
          <p:cNvPr id="8" name="Picture 6"/>
          <p:cNvPicPr>
            <a:picLocks noChangeAspect="1"/>
          </p:cNvPicPr>
          <p:nvPr userDrawn="1"/>
        </p:nvPicPr>
        <p:blipFill>
          <a:blip r:embed="rId2">
            <a:duotone>
              <a:schemeClr val="accent1">
                <a:shade val="45000"/>
                <a:satMod val="135000"/>
              </a:schemeClr>
              <a:prstClr val="white"/>
            </a:duotone>
          </a:blip>
          <a:stretch>
            <a:fillRect/>
          </a:stretch>
        </p:blipFill>
        <p:spPr>
          <a:xfrm>
            <a:off x="0" y="0"/>
            <a:ext cx="12192002" cy="6858000"/>
          </a:xfrm>
          <a:prstGeom prst="rect">
            <a:avLst/>
          </a:prstGeom>
        </p:spPr>
      </p:pic>
      <p:sp>
        <p:nvSpPr>
          <p:cNvPr id="2" name="矩形 1"/>
          <p:cNvSpPr>
            <a:spLocks noChangeAspect="1"/>
          </p:cNvSpPr>
          <p:nvPr userDrawn="1"/>
        </p:nvSpPr>
        <p:spPr>
          <a:xfrm>
            <a:off x="0" y="-1"/>
            <a:ext cx="12198163" cy="2496233"/>
          </a:xfrm>
          <a:prstGeom prst="rect">
            <a:avLst/>
          </a:prstGeom>
          <a:blipFill dpi="0" rotWithShape="1">
            <a:blip r:embed="rId3"/>
            <a:srcRect/>
            <a:stretch>
              <a:fillRect t="-350521" b="-282061"/>
            </a:stretch>
          </a:blipFill>
          <a:ln w="12700" cap="flat" cmpd="sng" algn="ctr">
            <a:noFill/>
            <a:prstDash val="solid"/>
            <a:miter lim="800000"/>
          </a:ln>
          <a:effectLst/>
          <a:extLst>
            <a:ext uri="{91240B29-F687-4F45-9708-019B960494DF}">
              <a14:hiddenLine xmlns:a14="http://schemas.microsoft.com/office/drawing/2010/main" w="12700">
                <a:solidFill>
                  <a:schemeClr val="dk1"/>
                </a:solidFill>
                <a:prstDash val="solid"/>
                <a:miter lim="800000"/>
                <a:headEnd/>
                <a:tailEnd/>
              </a14:hiddenLine>
            </a:ext>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705">
              <a:cs typeface="+mn-ea"/>
              <a:sym typeface="+mn-lt"/>
            </a:endParaRPr>
          </a:p>
        </p:txBody>
      </p:sp>
      <p:sp>
        <p:nvSpPr>
          <p:cNvPr id="3" name="矩形 2"/>
          <p:cNvSpPr/>
          <p:nvPr userDrawn="1"/>
        </p:nvSpPr>
        <p:spPr>
          <a:xfrm>
            <a:off x="0" y="1"/>
            <a:ext cx="12211828" cy="2496234"/>
          </a:xfrm>
          <a:prstGeom prst="rect">
            <a:avLst/>
          </a:prstGeom>
          <a:solidFill>
            <a:schemeClr val="accent1">
              <a:lumMod val="100000"/>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cs typeface="+mn-ea"/>
              <a:sym typeface="+mn-lt"/>
            </a:endParaRPr>
          </a:p>
        </p:txBody>
      </p:sp>
      <p:sp>
        <p:nvSpPr>
          <p:cNvPr id="4" name="TextBox 10"/>
          <p:cNvSpPr txBox="1"/>
          <p:nvPr userDrawn="1"/>
        </p:nvSpPr>
        <p:spPr>
          <a:xfrm>
            <a:off x="5084543" y="534327"/>
            <a:ext cx="2022919" cy="1116067"/>
          </a:xfrm>
          <a:prstGeom prst="rect">
            <a:avLst/>
          </a:prstGeom>
          <a:noFill/>
        </p:spPr>
        <p:txBody>
          <a:bodyPr wrap="square" lIns="65016" tIns="32508" rIns="65016" bIns="32508">
            <a:spAutoFit/>
          </a:bodyPr>
          <a:lstStyle/>
          <a:p>
            <a:pPr algn="dist">
              <a:buNone/>
            </a:pPr>
            <a:r>
              <a:rPr lang="zh-CN" altLang="en-US" sz="6825" b="1" dirty="0">
                <a:solidFill>
                  <a:schemeClr val="bg1"/>
                </a:solidFill>
                <a:cs typeface="+mn-ea"/>
                <a:sym typeface="+mn-lt"/>
              </a:rPr>
              <a:t>目录</a:t>
            </a:r>
            <a:endParaRPr lang="zh-CN" altLang="en-US" sz="5120" b="1" dirty="0">
              <a:solidFill>
                <a:schemeClr val="bg1"/>
              </a:solidFill>
              <a:cs typeface="+mn-ea"/>
              <a:sym typeface="+mn-lt"/>
            </a:endParaRPr>
          </a:p>
        </p:txBody>
      </p:sp>
      <p:sp>
        <p:nvSpPr>
          <p:cNvPr id="5" name="文本框 4"/>
          <p:cNvSpPr txBox="1"/>
          <p:nvPr userDrawn="1"/>
        </p:nvSpPr>
        <p:spPr>
          <a:xfrm>
            <a:off x="5084544" y="1606590"/>
            <a:ext cx="2027445" cy="289438"/>
          </a:xfrm>
          <a:prstGeom prst="rect">
            <a:avLst/>
          </a:prstGeom>
          <a:noFill/>
        </p:spPr>
        <p:txBody>
          <a:bodyPr wrap="square" rtlCol="0">
            <a:spAutoFit/>
          </a:bodyPr>
          <a:lstStyle/>
          <a:p>
            <a:pPr algn="dist"/>
            <a:r>
              <a:rPr kumimoji="1" lang="en-US" altLang="zh-CN" sz="1280" dirty="0">
                <a:solidFill>
                  <a:schemeClr val="bg1"/>
                </a:solidFill>
                <a:cs typeface="+mn-ea"/>
                <a:sym typeface="+mn-lt"/>
              </a:rPr>
              <a:t>CONTENTS</a:t>
            </a:r>
            <a:endParaRPr kumimoji="1" lang="zh-CN" altLang="en-US" sz="1280" dirty="0">
              <a:solidFill>
                <a:schemeClr val="bg1"/>
              </a:solidFill>
              <a:cs typeface="+mn-ea"/>
              <a:sym typeface="+mn-lt"/>
            </a:endParaRPr>
          </a:p>
        </p:txBody>
      </p:sp>
      <p:cxnSp>
        <p:nvCxnSpPr>
          <p:cNvPr id="27" name="直线连接符 5"/>
          <p:cNvCxnSpPr/>
          <p:nvPr userDrawn="1"/>
        </p:nvCxnSpPr>
        <p:spPr>
          <a:xfrm flipH="1">
            <a:off x="7144442" y="1039401"/>
            <a:ext cx="70081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线连接符 60"/>
          <p:cNvCxnSpPr/>
          <p:nvPr userDrawn="1"/>
        </p:nvCxnSpPr>
        <p:spPr>
          <a:xfrm flipH="1">
            <a:off x="4435591" y="1039401"/>
            <a:ext cx="70081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直线连接符 109"/>
          <p:cNvCxnSpPr/>
          <p:nvPr userDrawn="1"/>
        </p:nvCxnSpPr>
        <p:spPr>
          <a:xfrm flipH="1">
            <a:off x="7282091" y="1748912"/>
            <a:ext cx="56316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直线连接符 109"/>
          <p:cNvCxnSpPr/>
          <p:nvPr userDrawn="1"/>
        </p:nvCxnSpPr>
        <p:spPr>
          <a:xfrm flipH="1">
            <a:off x="4435591" y="1748912"/>
            <a:ext cx="56316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userDrawn="1"/>
        </p:nvCxnSpPr>
        <p:spPr>
          <a:xfrm>
            <a:off x="4436248" y="1039402"/>
            <a:ext cx="0" cy="43533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userDrawn="1"/>
        </p:nvCxnSpPr>
        <p:spPr>
          <a:xfrm>
            <a:off x="4436248" y="1474735"/>
            <a:ext cx="0" cy="27842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userDrawn="1"/>
        </p:nvCxnSpPr>
        <p:spPr>
          <a:xfrm>
            <a:off x="7845257" y="1039401"/>
            <a:ext cx="0" cy="43533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userDrawn="1"/>
        </p:nvCxnSpPr>
        <p:spPr>
          <a:xfrm>
            <a:off x="7845257" y="1474735"/>
            <a:ext cx="0" cy="27842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过渡页">
    <p:spTree>
      <p:nvGrpSpPr>
        <p:cNvPr id="1" name=""/>
        <p:cNvGrpSpPr/>
        <p:nvPr/>
      </p:nvGrpSpPr>
      <p:grpSpPr>
        <a:xfrm>
          <a:off x="0" y="0"/>
          <a:ext cx="0" cy="0"/>
          <a:chOff x="0" y="0"/>
          <a:chExt cx="0" cy="0"/>
        </a:xfrm>
      </p:grpSpPr>
      <p:pic>
        <p:nvPicPr>
          <p:cNvPr id="4" name="Picture 6"/>
          <p:cNvPicPr>
            <a:picLocks noChangeAspect="1"/>
          </p:cNvPicPr>
          <p:nvPr userDrawn="1"/>
        </p:nvPicPr>
        <p:blipFill>
          <a:blip r:embed="rId2">
            <a:duotone>
              <a:schemeClr val="accent1">
                <a:shade val="45000"/>
                <a:satMod val="135000"/>
              </a:schemeClr>
              <a:prstClr val="white"/>
            </a:duotone>
          </a:blip>
          <a:stretch>
            <a:fillRect/>
          </a:stretch>
        </p:blipFill>
        <p:spPr>
          <a:xfrm>
            <a:off x="0" y="0"/>
            <a:ext cx="12192002" cy="6858000"/>
          </a:xfrm>
          <a:prstGeom prst="rect">
            <a:avLst/>
          </a:prstGeom>
        </p:spPr>
      </p:pic>
      <p:sp>
        <p:nvSpPr>
          <p:cNvPr id="2" name="矩形 1"/>
          <p:cNvSpPr>
            <a:spLocks noChangeAspect="1"/>
          </p:cNvSpPr>
          <p:nvPr userDrawn="1"/>
        </p:nvSpPr>
        <p:spPr>
          <a:xfrm>
            <a:off x="-6498" y="1926967"/>
            <a:ext cx="12191331" cy="3004067"/>
          </a:xfrm>
          <a:prstGeom prst="rect">
            <a:avLst/>
          </a:prstGeom>
          <a:blipFill dpi="0" rotWithShape="1">
            <a:blip r:embed="rId3"/>
            <a:srcRect/>
            <a:stretch>
              <a:fillRect t="-280153" b="-228587"/>
            </a:stretch>
          </a:blipFill>
          <a:ln w="12700" cap="flat" cmpd="sng" algn="ctr">
            <a:noFill/>
            <a:prstDash val="solid"/>
            <a:miter lim="800000"/>
          </a:ln>
          <a:effectLst/>
          <a:extLst>
            <a:ext uri="{91240B29-F687-4F45-9708-019B960494DF}">
              <a14:hiddenLine xmlns:a14="http://schemas.microsoft.com/office/drawing/2010/main" w="12700">
                <a:solidFill>
                  <a:schemeClr val="dk1"/>
                </a:solidFill>
                <a:prstDash val="solid"/>
                <a:miter lim="800000"/>
                <a:headEnd/>
                <a:tailEnd/>
              </a14:hiddenLine>
            </a:ext>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705">
              <a:cs typeface="+mn-ea"/>
              <a:sym typeface="+mn-lt"/>
            </a:endParaRPr>
          </a:p>
        </p:txBody>
      </p:sp>
      <p:sp>
        <p:nvSpPr>
          <p:cNvPr id="3" name="矩形 2"/>
          <p:cNvSpPr/>
          <p:nvPr userDrawn="1"/>
        </p:nvSpPr>
        <p:spPr>
          <a:xfrm>
            <a:off x="-6498" y="1926967"/>
            <a:ext cx="12204995" cy="3004067"/>
          </a:xfrm>
          <a:prstGeom prst="rect">
            <a:avLst/>
          </a:prstGeom>
          <a:solidFill>
            <a:schemeClr val="accent1">
              <a:lumMod val="100000"/>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cs typeface="+mn-ea"/>
              <a:sym typeface="+mn-lt"/>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pic>
        <p:nvPicPr>
          <p:cNvPr id="4" name="Picture 6"/>
          <p:cNvPicPr>
            <a:picLocks noChangeAspect="1"/>
          </p:cNvPicPr>
          <p:nvPr userDrawn="1"/>
        </p:nvPicPr>
        <p:blipFill>
          <a:blip r:embed="rId2">
            <a:duotone>
              <a:schemeClr val="accent1">
                <a:shade val="45000"/>
                <a:satMod val="135000"/>
              </a:schemeClr>
              <a:prstClr val="white"/>
            </a:duotone>
          </a:blip>
          <a:stretch>
            <a:fillRect/>
          </a:stretch>
        </p:blipFill>
        <p:spPr>
          <a:xfrm>
            <a:off x="0" y="0"/>
            <a:ext cx="12192002" cy="6858000"/>
          </a:xfrm>
          <a:prstGeom prst="rect">
            <a:avLst/>
          </a:prstGeom>
        </p:spPr>
      </p:pic>
      <p:cxnSp>
        <p:nvCxnSpPr>
          <p:cNvPr id="2" name="直线连接符 3"/>
          <p:cNvCxnSpPr/>
          <p:nvPr userDrawn="1"/>
        </p:nvCxnSpPr>
        <p:spPr>
          <a:xfrm>
            <a:off x="263847" y="862550"/>
            <a:ext cx="10268136" cy="0"/>
          </a:xfrm>
          <a:prstGeom prst="line">
            <a:avLst/>
          </a:prstGeom>
          <a:ln w="19050">
            <a:solidFill>
              <a:schemeClr val="accent1">
                <a:lumMod val="100000"/>
              </a:schemeClr>
            </a:solidFill>
          </a:ln>
        </p:spPr>
        <p:style>
          <a:lnRef idx="1">
            <a:schemeClr val="accent1"/>
          </a:lnRef>
          <a:fillRef idx="0">
            <a:schemeClr val="accent1"/>
          </a:fillRef>
          <a:effectRef idx="0">
            <a:schemeClr val="accent1"/>
          </a:effectRef>
          <a:fontRef idx="minor">
            <a:schemeClr val="tx1"/>
          </a:fontRef>
        </p:style>
      </p:cxnSp>
      <p:sp>
        <p:nvSpPr>
          <p:cNvPr id="3" name="矩形: 圆角 2"/>
          <p:cNvSpPr/>
          <p:nvPr userDrawn="1"/>
        </p:nvSpPr>
        <p:spPr>
          <a:xfrm>
            <a:off x="9329804" y="798308"/>
            <a:ext cx="2861863" cy="108482"/>
          </a:xfrm>
          <a:prstGeom prst="roundRect">
            <a:avLst>
              <a:gd name="adj" fmla="val 50000"/>
            </a:avLst>
          </a:prstGeom>
          <a:solidFill>
            <a:schemeClr val="accent1">
              <a:lumMod val="100000"/>
            </a:schemeClr>
          </a:solidFill>
          <a:ln>
            <a:solidFill>
              <a:schemeClr val="accent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cs typeface="+mn-ea"/>
              <a:sym typeface="+mn-lt"/>
            </a:endParaRPr>
          </a:p>
        </p:txBody>
      </p:sp>
      <p:sp>
        <p:nvSpPr>
          <p:cNvPr id="44" name="矩形 43"/>
          <p:cNvSpPr/>
          <p:nvPr userDrawn="1"/>
        </p:nvSpPr>
        <p:spPr>
          <a:xfrm>
            <a:off x="-6498" y="6501083"/>
            <a:ext cx="12204995" cy="356728"/>
          </a:xfrm>
          <a:prstGeom prst="rect">
            <a:avLst/>
          </a:prstGeom>
          <a:solidFill>
            <a:schemeClr val="accent1">
              <a:lumMod val="100000"/>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cs typeface="+mn-ea"/>
              <a:sym typeface="+mn-lt"/>
            </a:endParaRPr>
          </a:p>
        </p:txBody>
      </p:sp>
      <p:sp>
        <p:nvSpPr>
          <p:cNvPr id="45" name="矩形 44"/>
          <p:cNvSpPr/>
          <p:nvPr userDrawn="1"/>
        </p:nvSpPr>
        <p:spPr>
          <a:xfrm>
            <a:off x="-6498" y="6582351"/>
            <a:ext cx="12204995" cy="275460"/>
          </a:xfrm>
          <a:prstGeom prst="rect">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cs typeface="+mn-ea"/>
              <a:sym typeface="+mn-lt"/>
            </a:endParaRPr>
          </a:p>
        </p:txBody>
      </p:sp>
      <p:sp>
        <p:nvSpPr>
          <p:cNvPr id="65" name="标题 64"/>
          <p:cNvSpPr>
            <a:spLocks noGrp="1"/>
          </p:cNvSpPr>
          <p:nvPr>
            <p:ph type="title"/>
          </p:nvPr>
        </p:nvSpPr>
        <p:spPr>
          <a:xfrm>
            <a:off x="822944" y="320665"/>
            <a:ext cx="4493538" cy="487378"/>
          </a:xfrm>
          <a:prstGeom prst="rect">
            <a:avLst/>
          </a:prstGeom>
          <a:noFill/>
        </p:spPr>
        <p:txBody>
          <a:bodyPr wrap="none" rtlCol="0">
            <a:spAutoFit/>
          </a:bodyPr>
          <a:lstStyle>
            <a:lvl1pPr>
              <a:defRPr kumimoji="1" lang="zh-CN" altLang="en-US" sz="2800" b="1">
                <a:solidFill>
                  <a:schemeClr val="accent1"/>
                </a:solidFill>
                <a:latin typeface="+mn-lt"/>
                <a:ea typeface="+mn-ea"/>
                <a:cs typeface="+mn-ea"/>
              </a:defRPr>
            </a:lvl1pPr>
          </a:lstStyle>
          <a:p>
            <a:pPr marL="0" lvl="0" defTabSz="914400"/>
            <a:r>
              <a:rPr lang="zh-CN" altLang="en-US"/>
              <a:t>单击此处编辑母版标题样式</a:t>
            </a:r>
            <a:endParaRPr lang="zh-CN" altLang="en-US"/>
          </a:p>
        </p:txBody>
      </p:sp>
      <p:grpSp>
        <p:nvGrpSpPr>
          <p:cNvPr id="75" name="组合 74"/>
          <p:cNvGrpSpPr/>
          <p:nvPr userDrawn="1"/>
        </p:nvGrpSpPr>
        <p:grpSpPr>
          <a:xfrm>
            <a:off x="320040" y="247972"/>
            <a:ext cx="475827" cy="492691"/>
            <a:chOff x="320040" y="137160"/>
            <a:chExt cx="475827" cy="603504"/>
          </a:xfrm>
        </p:grpSpPr>
        <p:sp>
          <p:nvSpPr>
            <p:cNvPr id="76" name="圆角矩形 16"/>
            <p:cNvSpPr/>
            <p:nvPr/>
          </p:nvSpPr>
          <p:spPr>
            <a:xfrm>
              <a:off x="320040" y="137160"/>
              <a:ext cx="68731" cy="603504"/>
            </a:xfrm>
            <a:prstGeom prst="roundRect">
              <a:avLst>
                <a:gd name="adj" fmla="val 50000"/>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7" name="圆角矩形 17"/>
            <p:cNvSpPr/>
            <p:nvPr/>
          </p:nvSpPr>
          <p:spPr>
            <a:xfrm>
              <a:off x="532982" y="319414"/>
              <a:ext cx="68731" cy="421249"/>
            </a:xfrm>
            <a:prstGeom prst="roundRect">
              <a:avLst>
                <a:gd name="adj" fmla="val 50000"/>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8" name="圆角矩形 18"/>
            <p:cNvSpPr/>
            <p:nvPr/>
          </p:nvSpPr>
          <p:spPr>
            <a:xfrm>
              <a:off x="727136" y="234648"/>
              <a:ext cx="68731" cy="506016"/>
            </a:xfrm>
            <a:prstGeom prst="roundRect">
              <a:avLst>
                <a:gd name="adj" fmla="val 50000"/>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
        <p:nvSpPr>
          <p:cNvPr id="2" name="矩形 1"/>
          <p:cNvSpPr>
            <a:spLocks noChangeAspect="1"/>
          </p:cNvSpPr>
          <p:nvPr userDrawn="1"/>
        </p:nvSpPr>
        <p:spPr>
          <a:xfrm>
            <a:off x="0" y="0"/>
            <a:ext cx="12191331" cy="6858000"/>
          </a:xfrm>
          <a:prstGeom prst="rect">
            <a:avLst/>
          </a:prstGeom>
          <a:blipFill dpi="0" rotWithShape="1">
            <a:blip r:embed="rId2"/>
            <a:srcRect/>
            <a:stretch>
              <a:fillRect t="-86397" b="-80269"/>
            </a:stretch>
          </a:blipFill>
          <a:ln w="12700" cap="flat" cmpd="sng" algn="ctr">
            <a:noFill/>
            <a:prstDash val="solid"/>
            <a:miter lim="800000"/>
          </a:ln>
          <a:effectLst/>
          <a:extLst>
            <a:ext uri="{91240B29-F687-4F45-9708-019B960494DF}">
              <a14:hiddenLine xmlns:a14="http://schemas.microsoft.com/office/drawing/2010/main" w="12700">
                <a:solidFill>
                  <a:schemeClr val="dk1"/>
                </a:solidFill>
                <a:prstDash val="solid"/>
                <a:miter lim="800000"/>
                <a:headEnd/>
                <a:tailEnd/>
              </a14:hiddenLine>
            </a:ext>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705"/>
          </a:p>
        </p:txBody>
      </p:sp>
      <p:sp>
        <p:nvSpPr>
          <p:cNvPr id="3" name="矩形 2"/>
          <p:cNvSpPr/>
          <p:nvPr userDrawn="1"/>
        </p:nvSpPr>
        <p:spPr>
          <a:xfrm>
            <a:off x="0" y="0"/>
            <a:ext cx="12192000" cy="6858000"/>
          </a:xfrm>
          <a:prstGeom prst="rect">
            <a:avLst/>
          </a:prstGeom>
          <a:solidFill>
            <a:schemeClr val="accent1">
              <a:lumMod val="100000"/>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16" name="矩形 15"/>
          <p:cNvSpPr/>
          <p:nvPr userDrawn="1"/>
        </p:nvSpPr>
        <p:spPr>
          <a:xfrm>
            <a:off x="205774" y="382520"/>
            <a:ext cx="11780452" cy="6092959"/>
          </a:xfrm>
          <a:prstGeom prst="rect">
            <a:avLst/>
          </a:prstGeom>
          <a:ln w="1016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sz="1425" dirty="0">
              <a:cs typeface="+mn-ea"/>
              <a:sym typeface="+mn-l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6055" indent="-186055" algn="l" defTabSz="742950" rtl="0" eaLnBrk="1" latinLnBrk="0" hangingPunct="1">
        <a:lnSpc>
          <a:spcPct val="90000"/>
        </a:lnSpc>
        <a:spcBef>
          <a:spcPts val="815"/>
        </a:spcBef>
        <a:buFont typeface="Arial" panose="020B0604020202020204" pitchFamily="34" charset="0"/>
        <a:buChar char="•"/>
        <a:defRPr sz="2275" kern="1200">
          <a:solidFill>
            <a:schemeClr val="tx1"/>
          </a:solidFill>
          <a:latin typeface="+mn-lt"/>
          <a:ea typeface="+mn-ea"/>
          <a:cs typeface="+mn-cs"/>
        </a:defRPr>
      </a:lvl1pPr>
      <a:lvl2pPr marL="557530" indent="-186055" algn="l" defTabSz="742950" rtl="0" eaLnBrk="1" latinLnBrk="0" hangingPunct="1">
        <a:lnSpc>
          <a:spcPct val="90000"/>
        </a:lnSpc>
        <a:spcBef>
          <a:spcPts val="405"/>
        </a:spcBef>
        <a:buFont typeface="Arial" panose="020B0604020202020204" pitchFamily="34" charset="0"/>
        <a:buChar char="•"/>
        <a:defRPr sz="1950" kern="1200">
          <a:solidFill>
            <a:schemeClr val="tx1"/>
          </a:solidFill>
          <a:latin typeface="+mn-lt"/>
          <a:ea typeface="+mn-ea"/>
          <a:cs typeface="+mn-cs"/>
        </a:defRPr>
      </a:lvl2pPr>
      <a:lvl3pPr marL="929005" indent="-186055" algn="l" defTabSz="742950" rtl="0" eaLnBrk="1" latinLnBrk="0" hangingPunct="1">
        <a:lnSpc>
          <a:spcPct val="90000"/>
        </a:lnSpc>
        <a:spcBef>
          <a:spcPts val="405"/>
        </a:spcBef>
        <a:buFont typeface="Arial" panose="020B0604020202020204" pitchFamily="34" charset="0"/>
        <a:buChar char="•"/>
        <a:defRPr sz="1625" kern="1200">
          <a:solidFill>
            <a:schemeClr val="tx1"/>
          </a:solidFill>
          <a:latin typeface="+mn-lt"/>
          <a:ea typeface="+mn-ea"/>
          <a:cs typeface="+mn-cs"/>
        </a:defRPr>
      </a:lvl3pPr>
      <a:lvl4pPr marL="1300480" indent="-186055" algn="l" defTabSz="742950" rtl="0" eaLnBrk="1" latinLnBrk="0" hangingPunct="1">
        <a:lnSpc>
          <a:spcPct val="90000"/>
        </a:lnSpc>
        <a:spcBef>
          <a:spcPts val="405"/>
        </a:spcBef>
        <a:buFont typeface="Arial" panose="020B0604020202020204" pitchFamily="34" charset="0"/>
        <a:buChar char="•"/>
        <a:defRPr sz="1465" kern="1200">
          <a:solidFill>
            <a:schemeClr val="tx1"/>
          </a:solidFill>
          <a:latin typeface="+mn-lt"/>
          <a:ea typeface="+mn-ea"/>
          <a:cs typeface="+mn-cs"/>
        </a:defRPr>
      </a:lvl4pPr>
      <a:lvl5pPr marL="1671955" indent="-186055" algn="l" defTabSz="742950" rtl="0" eaLnBrk="1" latinLnBrk="0" hangingPunct="1">
        <a:lnSpc>
          <a:spcPct val="90000"/>
        </a:lnSpc>
        <a:spcBef>
          <a:spcPts val="405"/>
        </a:spcBef>
        <a:buFont typeface="Arial" panose="020B0604020202020204" pitchFamily="34" charset="0"/>
        <a:buChar char="•"/>
        <a:defRPr sz="1465" kern="1200">
          <a:solidFill>
            <a:schemeClr val="tx1"/>
          </a:solidFill>
          <a:latin typeface="+mn-lt"/>
          <a:ea typeface="+mn-ea"/>
          <a:cs typeface="+mn-cs"/>
        </a:defRPr>
      </a:lvl5pPr>
      <a:lvl6pPr marL="2043430" indent="-186055" algn="l" defTabSz="742950" rtl="0" eaLnBrk="1" latinLnBrk="0" hangingPunct="1">
        <a:lnSpc>
          <a:spcPct val="90000"/>
        </a:lnSpc>
        <a:spcBef>
          <a:spcPts val="405"/>
        </a:spcBef>
        <a:buFont typeface="Arial" panose="020B0604020202020204" pitchFamily="34" charset="0"/>
        <a:buChar char="•"/>
        <a:defRPr sz="1465" kern="1200">
          <a:solidFill>
            <a:schemeClr val="tx1"/>
          </a:solidFill>
          <a:latin typeface="+mn-lt"/>
          <a:ea typeface="+mn-ea"/>
          <a:cs typeface="+mn-cs"/>
        </a:defRPr>
      </a:lvl6pPr>
      <a:lvl7pPr marL="2414905" indent="-186055" algn="l" defTabSz="742950" rtl="0" eaLnBrk="1" latinLnBrk="0" hangingPunct="1">
        <a:lnSpc>
          <a:spcPct val="90000"/>
        </a:lnSpc>
        <a:spcBef>
          <a:spcPts val="405"/>
        </a:spcBef>
        <a:buFont typeface="Arial" panose="020B0604020202020204" pitchFamily="34" charset="0"/>
        <a:buChar char="•"/>
        <a:defRPr sz="1465" kern="1200">
          <a:solidFill>
            <a:schemeClr val="tx1"/>
          </a:solidFill>
          <a:latin typeface="+mn-lt"/>
          <a:ea typeface="+mn-ea"/>
          <a:cs typeface="+mn-cs"/>
        </a:defRPr>
      </a:lvl7pPr>
      <a:lvl8pPr marL="2786380" indent="-186055" algn="l" defTabSz="742950" rtl="0" eaLnBrk="1" latinLnBrk="0" hangingPunct="1">
        <a:lnSpc>
          <a:spcPct val="90000"/>
        </a:lnSpc>
        <a:spcBef>
          <a:spcPts val="405"/>
        </a:spcBef>
        <a:buFont typeface="Arial" panose="020B0604020202020204" pitchFamily="34" charset="0"/>
        <a:buChar char="•"/>
        <a:defRPr sz="1465" kern="1200">
          <a:solidFill>
            <a:schemeClr val="tx1"/>
          </a:solidFill>
          <a:latin typeface="+mn-lt"/>
          <a:ea typeface="+mn-ea"/>
          <a:cs typeface="+mn-cs"/>
        </a:defRPr>
      </a:lvl8pPr>
      <a:lvl9pPr marL="3157855" indent="-186055" algn="l" defTabSz="742950" rtl="0" eaLnBrk="1" latinLnBrk="0" hangingPunct="1">
        <a:lnSpc>
          <a:spcPct val="90000"/>
        </a:lnSpc>
        <a:spcBef>
          <a:spcPts val="405"/>
        </a:spcBef>
        <a:buFont typeface="Arial" panose="020B0604020202020204" pitchFamily="34" charset="0"/>
        <a:buChar char="•"/>
        <a:defRPr sz="1465" kern="1200">
          <a:solidFill>
            <a:schemeClr val="tx1"/>
          </a:solidFill>
          <a:latin typeface="+mn-lt"/>
          <a:ea typeface="+mn-ea"/>
          <a:cs typeface="+mn-cs"/>
        </a:defRPr>
      </a:lvl9pPr>
    </p:bodyStyle>
    <p:otherStyle>
      <a:defPPr>
        <a:defRPr lang="zh-CN"/>
      </a:defPPr>
      <a:lvl1pPr marL="0" algn="l" defTabSz="742950" rtl="0" eaLnBrk="1" latinLnBrk="0" hangingPunct="1">
        <a:defRPr sz="1465" kern="1200">
          <a:solidFill>
            <a:schemeClr val="tx1"/>
          </a:solidFill>
          <a:latin typeface="+mn-lt"/>
          <a:ea typeface="+mn-ea"/>
          <a:cs typeface="+mn-cs"/>
        </a:defRPr>
      </a:lvl1pPr>
      <a:lvl2pPr marL="371475" algn="l" defTabSz="742950" rtl="0" eaLnBrk="1" latinLnBrk="0" hangingPunct="1">
        <a:defRPr sz="1465" kern="1200">
          <a:solidFill>
            <a:schemeClr val="tx1"/>
          </a:solidFill>
          <a:latin typeface="+mn-lt"/>
          <a:ea typeface="+mn-ea"/>
          <a:cs typeface="+mn-cs"/>
        </a:defRPr>
      </a:lvl2pPr>
      <a:lvl3pPr marL="742950" algn="l" defTabSz="742950" rtl="0" eaLnBrk="1" latinLnBrk="0" hangingPunct="1">
        <a:defRPr sz="1465" kern="1200">
          <a:solidFill>
            <a:schemeClr val="tx1"/>
          </a:solidFill>
          <a:latin typeface="+mn-lt"/>
          <a:ea typeface="+mn-ea"/>
          <a:cs typeface="+mn-cs"/>
        </a:defRPr>
      </a:lvl3pPr>
      <a:lvl4pPr marL="1114425" algn="l" defTabSz="742950" rtl="0" eaLnBrk="1" latinLnBrk="0" hangingPunct="1">
        <a:defRPr sz="1465" kern="1200">
          <a:solidFill>
            <a:schemeClr val="tx1"/>
          </a:solidFill>
          <a:latin typeface="+mn-lt"/>
          <a:ea typeface="+mn-ea"/>
          <a:cs typeface="+mn-cs"/>
        </a:defRPr>
      </a:lvl4pPr>
      <a:lvl5pPr marL="1485900" algn="l" defTabSz="742950" rtl="0" eaLnBrk="1" latinLnBrk="0" hangingPunct="1">
        <a:defRPr sz="1465" kern="1200">
          <a:solidFill>
            <a:schemeClr val="tx1"/>
          </a:solidFill>
          <a:latin typeface="+mn-lt"/>
          <a:ea typeface="+mn-ea"/>
          <a:cs typeface="+mn-cs"/>
        </a:defRPr>
      </a:lvl5pPr>
      <a:lvl6pPr marL="1857375" algn="l" defTabSz="742950" rtl="0" eaLnBrk="1" latinLnBrk="0" hangingPunct="1">
        <a:defRPr sz="1465" kern="1200">
          <a:solidFill>
            <a:schemeClr val="tx1"/>
          </a:solidFill>
          <a:latin typeface="+mn-lt"/>
          <a:ea typeface="+mn-ea"/>
          <a:cs typeface="+mn-cs"/>
        </a:defRPr>
      </a:lvl6pPr>
      <a:lvl7pPr marL="2228850" algn="l" defTabSz="742950" rtl="0" eaLnBrk="1" latinLnBrk="0" hangingPunct="1">
        <a:defRPr sz="1465" kern="1200">
          <a:solidFill>
            <a:schemeClr val="tx1"/>
          </a:solidFill>
          <a:latin typeface="+mn-lt"/>
          <a:ea typeface="+mn-ea"/>
          <a:cs typeface="+mn-cs"/>
        </a:defRPr>
      </a:lvl7pPr>
      <a:lvl8pPr marL="2600325" algn="l" defTabSz="742950" rtl="0" eaLnBrk="1" latinLnBrk="0" hangingPunct="1">
        <a:defRPr sz="1465" kern="1200">
          <a:solidFill>
            <a:schemeClr val="tx1"/>
          </a:solidFill>
          <a:latin typeface="+mn-lt"/>
          <a:ea typeface="+mn-ea"/>
          <a:cs typeface="+mn-cs"/>
        </a:defRPr>
      </a:lvl8pPr>
      <a:lvl9pPr marL="2971800" algn="l" defTabSz="742950" rtl="0" eaLnBrk="1" latinLnBrk="0" hangingPunct="1">
        <a:defRPr sz="14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4.png"/><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0"/>
          <p:cNvSpPr txBox="1"/>
          <p:nvPr/>
        </p:nvSpPr>
        <p:spPr>
          <a:xfrm>
            <a:off x="1646138" y="2665258"/>
            <a:ext cx="8899728" cy="1116067"/>
          </a:xfrm>
          <a:prstGeom prst="rect">
            <a:avLst/>
          </a:prstGeom>
          <a:noFill/>
        </p:spPr>
        <p:txBody>
          <a:bodyPr wrap="none" lIns="65016" tIns="32508" rIns="65016" bIns="32508">
            <a:noAutofit/>
          </a:bodyPr>
          <a:lstStyle/>
          <a:p>
            <a:pPr algn="ctr">
              <a:buNone/>
            </a:pPr>
            <a:r>
              <a:rPr lang="zh-CN" altLang="en-US" sz="5400" b="1" dirty="0">
                <a:solidFill>
                  <a:schemeClr val="bg1"/>
                </a:solidFill>
                <a:cs typeface="+mn-ea"/>
                <a:sym typeface="+mn-lt"/>
              </a:rPr>
              <a:t>数据发布订阅及分析处理系统</a:t>
            </a:r>
            <a:endParaRPr lang="zh-CN" altLang="en-US" sz="5400" b="1" dirty="0">
              <a:solidFill>
                <a:schemeClr val="bg1"/>
              </a:solidFill>
              <a:cs typeface="+mn-ea"/>
              <a:sym typeface="+mn-lt"/>
            </a:endParaRPr>
          </a:p>
        </p:txBody>
      </p:sp>
      <p:sp>
        <p:nvSpPr>
          <p:cNvPr id="6" name="矩形 5"/>
          <p:cNvSpPr/>
          <p:nvPr/>
        </p:nvSpPr>
        <p:spPr>
          <a:xfrm>
            <a:off x="1981200" y="2382675"/>
            <a:ext cx="8229600" cy="311872"/>
          </a:xfrm>
          <a:prstGeom prst="rect">
            <a:avLst/>
          </a:prstGeom>
          <a:noFill/>
        </p:spPr>
        <p:txBody>
          <a:bodyPr wrap="square" lIns="65016" tIns="32508" rIns="65016" bIns="32508" anchor="ctr" anchorCtr="0">
            <a:noAutofit/>
          </a:bodyPr>
          <a:lstStyle/>
          <a:p>
            <a:pPr algn="dist"/>
            <a:r>
              <a:rPr lang="en-US" altLang="zh-CN" sz="1600" dirty="0">
                <a:ln w="6350">
                  <a:solidFill>
                    <a:schemeClr val="bg1">
                      <a:alpha val="50000"/>
                    </a:schemeClr>
                  </a:solidFill>
                </a:ln>
                <a:solidFill>
                  <a:schemeClr val="bg1"/>
                </a:solidFill>
                <a:latin typeface="+mj-lt"/>
                <a:cs typeface="+mn-ea"/>
                <a:sym typeface="+mn-lt"/>
              </a:rPr>
              <a:t>COVID-19</a:t>
            </a:r>
            <a:endParaRPr lang="en-US" altLang="zh-CN" sz="1600" dirty="0">
              <a:ln w="6350">
                <a:solidFill>
                  <a:schemeClr val="bg1">
                    <a:alpha val="50000"/>
                  </a:schemeClr>
                </a:solidFill>
              </a:ln>
              <a:solidFill>
                <a:schemeClr val="bg1"/>
              </a:solidFill>
              <a:latin typeface="+mj-lt"/>
              <a:cs typeface="+mn-ea"/>
              <a:sym typeface="+mn-lt"/>
            </a:endParaRPr>
          </a:p>
        </p:txBody>
      </p:sp>
      <p:sp>
        <p:nvSpPr>
          <p:cNvPr id="8" name="矩形 259"/>
          <p:cNvSpPr>
            <a:spLocks noChangeArrowheads="1"/>
          </p:cNvSpPr>
          <p:nvPr/>
        </p:nvSpPr>
        <p:spPr bwMode="auto">
          <a:xfrm>
            <a:off x="4700905" y="4993640"/>
            <a:ext cx="2790825" cy="27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1200" b="1" cap="all" dirty="0">
                <a:solidFill>
                  <a:schemeClr val="bg1"/>
                </a:solidFill>
                <a:latin typeface="+mn-ea"/>
                <a:ea typeface="+mn-ea"/>
                <a:cs typeface="+mn-ea"/>
                <a:sym typeface="+mn-lt"/>
              </a:rPr>
              <a:t>汇报小组成员：</a:t>
            </a:r>
            <a:r>
              <a:rPr lang="en-US" altLang="zh-CN" sz="1200" b="1" cap="all" dirty="0">
                <a:solidFill>
                  <a:schemeClr val="bg1"/>
                </a:solidFill>
                <a:latin typeface="+mn-ea"/>
                <a:ea typeface="+mn-ea"/>
                <a:cs typeface="+mn-ea"/>
                <a:sym typeface="+mn-lt"/>
              </a:rPr>
              <a:t>2051840 </a:t>
            </a:r>
            <a:r>
              <a:rPr lang="zh-CN" altLang="en-US" sz="1200" b="1" cap="all" dirty="0">
                <a:solidFill>
                  <a:schemeClr val="bg1"/>
                </a:solidFill>
                <a:latin typeface="+mn-ea"/>
                <a:ea typeface="+mn-ea"/>
                <a:cs typeface="+mn-ea"/>
                <a:sym typeface="+mn-lt"/>
              </a:rPr>
              <a:t>梁厚</a:t>
            </a:r>
            <a:endParaRPr lang="zh-CN" altLang="en-US" sz="1200" b="1" cap="all" dirty="0">
              <a:solidFill>
                <a:schemeClr val="bg1"/>
              </a:solidFill>
              <a:latin typeface="+mn-ea"/>
              <a:ea typeface="+mn-ea"/>
              <a:cs typeface="+mn-ea"/>
              <a:sym typeface="+mn-lt"/>
            </a:endParaRPr>
          </a:p>
          <a:p>
            <a:pPr algn="ctr">
              <a:buNone/>
            </a:pPr>
            <a:r>
              <a:rPr lang="zh-CN" altLang="en-US" sz="1200" b="1" cap="all" dirty="0">
                <a:solidFill>
                  <a:schemeClr val="bg1"/>
                </a:solidFill>
                <a:latin typeface="+mn-ea"/>
                <a:ea typeface="+mn-ea"/>
                <a:cs typeface="+mn-ea"/>
                <a:sym typeface="+mn-lt"/>
              </a:rPr>
              <a:t> </a:t>
            </a:r>
            <a:r>
              <a:rPr lang="en-US" altLang="zh-CN" sz="1200" b="1" cap="all" dirty="0">
                <a:solidFill>
                  <a:schemeClr val="bg1"/>
                </a:solidFill>
                <a:latin typeface="+mn-ea"/>
                <a:ea typeface="+mn-ea"/>
                <a:cs typeface="+mn-ea"/>
                <a:sym typeface="+mn-lt"/>
              </a:rPr>
              <a:t>                          2052134 </a:t>
            </a:r>
            <a:r>
              <a:rPr lang="zh-CN" altLang="en-US" sz="1200" b="1" cap="all" dirty="0">
                <a:solidFill>
                  <a:schemeClr val="bg1"/>
                </a:solidFill>
                <a:latin typeface="+mn-ea"/>
                <a:ea typeface="+mn-ea"/>
                <a:cs typeface="+mn-ea"/>
                <a:sym typeface="+mn-lt"/>
              </a:rPr>
              <a:t>刘</a:t>
            </a:r>
            <a:r>
              <a:rPr lang="zh-CN" altLang="en-US" sz="1200" b="1" cap="all" dirty="0">
                <a:solidFill>
                  <a:schemeClr val="bg1"/>
                </a:solidFill>
                <a:latin typeface="+mn-ea"/>
                <a:ea typeface="+mn-ea"/>
                <a:cs typeface="+mn-ea"/>
                <a:sym typeface="+mn-lt"/>
              </a:rPr>
              <a:t>治华</a:t>
            </a:r>
            <a:endParaRPr lang="zh-CN" altLang="en-US" sz="1200" b="1" cap="all" dirty="0">
              <a:solidFill>
                <a:schemeClr val="bg1"/>
              </a:solidFill>
              <a:latin typeface="+mn-ea"/>
              <a:ea typeface="+mn-ea"/>
              <a:cs typeface="+mn-ea"/>
              <a:sym typeface="+mn-lt"/>
            </a:endParaRPr>
          </a:p>
          <a:p>
            <a:pPr algn="ctr">
              <a:buNone/>
            </a:pPr>
            <a:r>
              <a:rPr lang="en-US" altLang="zh-CN" sz="1200" b="1" cap="all" dirty="0">
                <a:solidFill>
                  <a:schemeClr val="bg1"/>
                </a:solidFill>
                <a:latin typeface="+mn-ea"/>
                <a:ea typeface="+mn-ea"/>
                <a:cs typeface="+mn-ea"/>
                <a:sym typeface="+mn-lt"/>
              </a:rPr>
              <a:t>                           2051374 </a:t>
            </a:r>
            <a:r>
              <a:rPr lang="zh-CN" altLang="en-US" sz="1200" b="1" cap="all" dirty="0">
                <a:solidFill>
                  <a:schemeClr val="bg1"/>
                </a:solidFill>
                <a:latin typeface="+mn-ea"/>
                <a:ea typeface="+mn-ea"/>
                <a:cs typeface="+mn-ea"/>
                <a:sym typeface="+mn-lt"/>
              </a:rPr>
              <a:t>吴</a:t>
            </a:r>
            <a:r>
              <a:rPr lang="zh-CN" altLang="en-US" sz="1200" b="1" cap="all" dirty="0">
                <a:solidFill>
                  <a:schemeClr val="bg1"/>
                </a:solidFill>
                <a:latin typeface="+mn-ea"/>
                <a:ea typeface="+mn-ea"/>
                <a:cs typeface="+mn-ea"/>
                <a:sym typeface="+mn-lt"/>
              </a:rPr>
              <a:t>雨阳</a:t>
            </a:r>
            <a:endParaRPr lang="zh-CN" altLang="en-US" sz="1200" b="1" cap="all" dirty="0">
              <a:solidFill>
                <a:schemeClr val="bg1"/>
              </a:solidFill>
              <a:latin typeface="+mn-ea"/>
              <a:ea typeface="+mn-ea"/>
              <a:cs typeface="+mn-ea"/>
              <a:sym typeface="+mn-lt"/>
            </a:endParaRPr>
          </a:p>
          <a:p>
            <a:pPr algn="ctr">
              <a:buNone/>
            </a:pPr>
            <a:r>
              <a:rPr lang="en-US" altLang="zh-CN" sz="1200" b="1" cap="all" dirty="0">
                <a:solidFill>
                  <a:schemeClr val="bg1"/>
                </a:solidFill>
                <a:latin typeface="+mn-ea"/>
                <a:ea typeface="+mn-ea"/>
                <a:cs typeface="+mn-ea"/>
                <a:sym typeface="+mn-lt"/>
              </a:rPr>
              <a:t>                           2051849 </a:t>
            </a:r>
            <a:r>
              <a:rPr lang="zh-CN" altLang="en-US" sz="1200" b="1" cap="all" dirty="0">
                <a:solidFill>
                  <a:schemeClr val="bg1"/>
                </a:solidFill>
                <a:latin typeface="+mn-ea"/>
                <a:ea typeface="+mn-ea"/>
                <a:cs typeface="+mn-ea"/>
                <a:sym typeface="+mn-lt"/>
              </a:rPr>
              <a:t>王崧宇</a:t>
            </a:r>
            <a:endParaRPr lang="zh-CN" altLang="en-US" sz="1200" b="1" cap="all" dirty="0">
              <a:solidFill>
                <a:schemeClr val="bg1"/>
              </a:solidFill>
              <a:latin typeface="+mn-ea"/>
              <a:ea typeface="+mn-ea"/>
              <a:cs typeface="+mn-ea"/>
              <a:sym typeface="+mn-lt"/>
            </a:endParaRPr>
          </a:p>
          <a:p>
            <a:pPr algn="ctr">
              <a:buNone/>
            </a:pPr>
            <a:r>
              <a:rPr lang="en-US" altLang="zh-CN" sz="1200" b="1" cap="all" dirty="0">
                <a:solidFill>
                  <a:schemeClr val="bg1"/>
                </a:solidFill>
                <a:latin typeface="+mn-ea"/>
                <a:ea typeface="+mn-ea"/>
                <a:cs typeface="+mn-ea"/>
                <a:sym typeface="+mn-lt"/>
              </a:rPr>
              <a:t>                           1953729 </a:t>
            </a:r>
            <a:r>
              <a:rPr lang="zh-CN" altLang="en-US" sz="1200" b="1" cap="all" dirty="0">
                <a:solidFill>
                  <a:schemeClr val="bg1"/>
                </a:solidFill>
                <a:latin typeface="+mn-ea"/>
                <a:ea typeface="+mn-ea"/>
                <a:cs typeface="+mn-ea"/>
                <a:sym typeface="+mn-lt"/>
              </a:rPr>
              <a:t>吴</a:t>
            </a:r>
            <a:r>
              <a:rPr lang="zh-CN" altLang="en-US" sz="1200" b="1" cap="all" dirty="0">
                <a:solidFill>
                  <a:schemeClr val="bg1"/>
                </a:solidFill>
                <a:latin typeface="+mn-ea"/>
                <a:ea typeface="+mn-ea"/>
                <a:cs typeface="+mn-ea"/>
                <a:sym typeface="+mn-lt"/>
              </a:rPr>
              <a:t>浩泽</a:t>
            </a:r>
            <a:endParaRPr lang="zh-CN" altLang="en-US" sz="1200" b="1" cap="all" dirty="0">
              <a:solidFill>
                <a:schemeClr val="bg1"/>
              </a:solidFill>
              <a:latin typeface="+mn-ea"/>
              <a:ea typeface="+mn-ea"/>
              <a:cs typeface="+mn-ea"/>
              <a:sym typeface="+mn-lt"/>
            </a:endParaRPr>
          </a:p>
        </p:txBody>
      </p:sp>
      <p:grpSp>
        <p:nvGrpSpPr>
          <p:cNvPr id="15" name="组合 14"/>
          <p:cNvGrpSpPr/>
          <p:nvPr/>
        </p:nvGrpSpPr>
        <p:grpSpPr>
          <a:xfrm>
            <a:off x="5975697" y="4512988"/>
            <a:ext cx="240606" cy="301303"/>
            <a:chOff x="5645066" y="3521412"/>
            <a:chExt cx="780650" cy="977584"/>
          </a:xfrm>
          <a:solidFill>
            <a:schemeClr val="bg1"/>
          </a:solidFill>
        </p:grpSpPr>
        <p:sp>
          <p:nvSpPr>
            <p:cNvPr id="13" name="任意多边形: 形状 12"/>
            <p:cNvSpPr/>
            <p:nvPr/>
          </p:nvSpPr>
          <p:spPr>
            <a:xfrm>
              <a:off x="5815538" y="3521412"/>
              <a:ext cx="439913" cy="684309"/>
            </a:xfrm>
            <a:custGeom>
              <a:avLst/>
              <a:gdLst>
                <a:gd name="connsiteX0" fmla="*/ 219957 w 439913"/>
                <a:gd name="connsiteY0" fmla="*/ 684310 h 684309"/>
                <a:gd name="connsiteX1" fmla="*/ 439913 w 439913"/>
                <a:gd name="connsiteY1" fmla="*/ 464353 h 684309"/>
                <a:gd name="connsiteX2" fmla="*/ 439913 w 439913"/>
                <a:gd name="connsiteY2" fmla="*/ 219957 h 684309"/>
                <a:gd name="connsiteX3" fmla="*/ 219957 w 439913"/>
                <a:gd name="connsiteY3" fmla="*/ 0 h 684309"/>
                <a:gd name="connsiteX4" fmla="*/ 0 w 439913"/>
                <a:gd name="connsiteY4" fmla="*/ 219957 h 684309"/>
                <a:gd name="connsiteX5" fmla="*/ 0 w 439913"/>
                <a:gd name="connsiteY5" fmla="*/ 464353 h 684309"/>
                <a:gd name="connsiteX6" fmla="*/ 219957 w 439913"/>
                <a:gd name="connsiteY6" fmla="*/ 684310 h 684309"/>
                <a:gd name="connsiteX7" fmla="*/ 48879 w 439913"/>
                <a:gd name="connsiteY7" fmla="*/ 439913 h 684309"/>
                <a:gd name="connsiteX8" fmla="*/ 146638 w 439913"/>
                <a:gd name="connsiteY8" fmla="*/ 439913 h 684309"/>
                <a:gd name="connsiteX9" fmla="*/ 171077 w 439913"/>
                <a:gd name="connsiteY9" fmla="*/ 415474 h 684309"/>
                <a:gd name="connsiteX10" fmla="*/ 146638 w 439913"/>
                <a:gd name="connsiteY10" fmla="*/ 391034 h 684309"/>
                <a:gd name="connsiteX11" fmla="*/ 48879 w 439913"/>
                <a:gd name="connsiteY11" fmla="*/ 391034 h 684309"/>
                <a:gd name="connsiteX12" fmla="*/ 48879 w 439913"/>
                <a:gd name="connsiteY12" fmla="*/ 342155 h 684309"/>
                <a:gd name="connsiteX13" fmla="*/ 146638 w 439913"/>
                <a:gd name="connsiteY13" fmla="*/ 342155 h 684309"/>
                <a:gd name="connsiteX14" fmla="*/ 171077 w 439913"/>
                <a:gd name="connsiteY14" fmla="*/ 317715 h 684309"/>
                <a:gd name="connsiteX15" fmla="*/ 146638 w 439913"/>
                <a:gd name="connsiteY15" fmla="*/ 293276 h 684309"/>
                <a:gd name="connsiteX16" fmla="*/ 48879 w 439913"/>
                <a:gd name="connsiteY16" fmla="*/ 293276 h 684309"/>
                <a:gd name="connsiteX17" fmla="*/ 48879 w 439913"/>
                <a:gd name="connsiteY17" fmla="*/ 244396 h 684309"/>
                <a:gd name="connsiteX18" fmla="*/ 146638 w 439913"/>
                <a:gd name="connsiteY18" fmla="*/ 244396 h 684309"/>
                <a:gd name="connsiteX19" fmla="*/ 171077 w 439913"/>
                <a:gd name="connsiteY19" fmla="*/ 219957 h 684309"/>
                <a:gd name="connsiteX20" fmla="*/ 146638 w 439913"/>
                <a:gd name="connsiteY20" fmla="*/ 195517 h 684309"/>
                <a:gd name="connsiteX21" fmla="*/ 50843 w 439913"/>
                <a:gd name="connsiteY21" fmla="*/ 195517 h 684309"/>
                <a:gd name="connsiteX22" fmla="*/ 219957 w 439913"/>
                <a:gd name="connsiteY22" fmla="*/ 48879 h 684309"/>
                <a:gd name="connsiteX23" fmla="*/ 391034 w 439913"/>
                <a:gd name="connsiteY23" fmla="*/ 219957 h 684309"/>
                <a:gd name="connsiteX24" fmla="*/ 391034 w 439913"/>
                <a:gd name="connsiteY24" fmla="*/ 464353 h 684309"/>
                <a:gd name="connsiteX25" fmla="*/ 219957 w 439913"/>
                <a:gd name="connsiteY25" fmla="*/ 635430 h 684309"/>
                <a:gd name="connsiteX26" fmla="*/ 48879 w 439913"/>
                <a:gd name="connsiteY26" fmla="*/ 464353 h 684309"/>
                <a:gd name="connsiteX27" fmla="*/ 48879 w 439913"/>
                <a:gd name="connsiteY27" fmla="*/ 439913 h 684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39913" h="684309">
                  <a:moveTo>
                    <a:pt x="219957" y="684310"/>
                  </a:moveTo>
                  <a:cubicBezTo>
                    <a:pt x="340955" y="684310"/>
                    <a:pt x="439913" y="585351"/>
                    <a:pt x="439913" y="464353"/>
                  </a:cubicBezTo>
                  <a:lnTo>
                    <a:pt x="439913" y="219957"/>
                  </a:lnTo>
                  <a:cubicBezTo>
                    <a:pt x="439913" y="98959"/>
                    <a:pt x="340955" y="0"/>
                    <a:pt x="219957" y="0"/>
                  </a:cubicBezTo>
                  <a:cubicBezTo>
                    <a:pt x="98959" y="0"/>
                    <a:pt x="0" y="98959"/>
                    <a:pt x="0" y="219957"/>
                  </a:cubicBezTo>
                  <a:lnTo>
                    <a:pt x="0" y="464353"/>
                  </a:lnTo>
                  <a:cubicBezTo>
                    <a:pt x="0" y="585351"/>
                    <a:pt x="98959" y="684310"/>
                    <a:pt x="219957" y="684310"/>
                  </a:cubicBezTo>
                  <a:close/>
                  <a:moveTo>
                    <a:pt x="48879" y="439913"/>
                  </a:moveTo>
                  <a:lnTo>
                    <a:pt x="146638" y="439913"/>
                  </a:lnTo>
                  <a:cubicBezTo>
                    <a:pt x="160058" y="439913"/>
                    <a:pt x="171077" y="428894"/>
                    <a:pt x="171077" y="415474"/>
                  </a:cubicBezTo>
                  <a:cubicBezTo>
                    <a:pt x="171077" y="402054"/>
                    <a:pt x="160058" y="391034"/>
                    <a:pt x="146638" y="391034"/>
                  </a:cubicBezTo>
                  <a:lnTo>
                    <a:pt x="48879" y="391034"/>
                  </a:lnTo>
                  <a:lnTo>
                    <a:pt x="48879" y="342155"/>
                  </a:lnTo>
                  <a:lnTo>
                    <a:pt x="146638" y="342155"/>
                  </a:lnTo>
                  <a:cubicBezTo>
                    <a:pt x="160058" y="342155"/>
                    <a:pt x="171077" y="331135"/>
                    <a:pt x="171077" y="317715"/>
                  </a:cubicBezTo>
                  <a:cubicBezTo>
                    <a:pt x="171077" y="304295"/>
                    <a:pt x="160058" y="293276"/>
                    <a:pt x="146638" y="293276"/>
                  </a:cubicBezTo>
                  <a:lnTo>
                    <a:pt x="48879" y="293276"/>
                  </a:lnTo>
                  <a:lnTo>
                    <a:pt x="48879" y="244396"/>
                  </a:lnTo>
                  <a:lnTo>
                    <a:pt x="146638" y="244396"/>
                  </a:lnTo>
                  <a:cubicBezTo>
                    <a:pt x="160058" y="244396"/>
                    <a:pt x="171077" y="233377"/>
                    <a:pt x="171077" y="219957"/>
                  </a:cubicBezTo>
                  <a:cubicBezTo>
                    <a:pt x="171077" y="206537"/>
                    <a:pt x="160058" y="195517"/>
                    <a:pt x="146638" y="195517"/>
                  </a:cubicBezTo>
                  <a:lnTo>
                    <a:pt x="50843" y="195517"/>
                  </a:lnTo>
                  <a:cubicBezTo>
                    <a:pt x="62736" y="112706"/>
                    <a:pt x="133982" y="48879"/>
                    <a:pt x="219957" y="48879"/>
                  </a:cubicBezTo>
                  <a:cubicBezTo>
                    <a:pt x="314333" y="48879"/>
                    <a:pt x="391034" y="125580"/>
                    <a:pt x="391034" y="219957"/>
                  </a:cubicBezTo>
                  <a:lnTo>
                    <a:pt x="391034" y="464353"/>
                  </a:lnTo>
                  <a:cubicBezTo>
                    <a:pt x="391034" y="558729"/>
                    <a:pt x="314333" y="635430"/>
                    <a:pt x="219957" y="635430"/>
                  </a:cubicBezTo>
                  <a:cubicBezTo>
                    <a:pt x="125580" y="635430"/>
                    <a:pt x="48879" y="558729"/>
                    <a:pt x="48879" y="464353"/>
                  </a:cubicBezTo>
                  <a:lnTo>
                    <a:pt x="48879" y="439913"/>
                  </a:lnTo>
                  <a:close/>
                </a:path>
              </a:pathLst>
            </a:custGeom>
            <a:grpFill/>
            <a:ln w="1088" cap="flat">
              <a:noFill/>
              <a:prstDash val="solid"/>
              <a:miter/>
            </a:ln>
          </p:spPr>
          <p:txBody>
            <a:bodyPr rtlCol="0" anchor="ctr">
              <a:noAutofit/>
            </a:bodyPr>
            <a:lstStyle/>
            <a:p>
              <a:endParaRPr lang="zh-CN" altLang="en-US" sz="1705">
                <a:cs typeface="+mn-ea"/>
                <a:sym typeface="+mn-lt"/>
              </a:endParaRPr>
            </a:p>
          </p:txBody>
        </p:sp>
        <p:sp>
          <p:nvSpPr>
            <p:cNvPr id="14" name="任意多边形: 形状 13"/>
            <p:cNvSpPr/>
            <p:nvPr/>
          </p:nvSpPr>
          <p:spPr>
            <a:xfrm>
              <a:off x="5645066" y="3961325"/>
              <a:ext cx="780650" cy="537671"/>
            </a:xfrm>
            <a:custGeom>
              <a:avLst/>
              <a:gdLst>
                <a:gd name="connsiteX0" fmla="*/ 780589 w 780650"/>
                <a:gd name="connsiteY0" fmla="*/ 26294 h 537671"/>
                <a:gd name="connsiteX1" fmla="*/ 756368 w 780650"/>
                <a:gd name="connsiteY1" fmla="*/ 0 h 537671"/>
                <a:gd name="connsiteX2" fmla="*/ 755932 w 780650"/>
                <a:gd name="connsiteY2" fmla="*/ 0 h 537671"/>
                <a:gd name="connsiteX3" fmla="*/ 731710 w 780650"/>
                <a:gd name="connsiteY3" fmla="*/ 23349 h 537671"/>
                <a:gd name="connsiteX4" fmla="*/ 390319 w 780650"/>
                <a:gd name="connsiteY4" fmla="*/ 342155 h 537671"/>
                <a:gd name="connsiteX5" fmla="*/ 48928 w 780650"/>
                <a:gd name="connsiteY5" fmla="*/ 23349 h 537671"/>
                <a:gd name="connsiteX6" fmla="*/ 24707 w 780650"/>
                <a:gd name="connsiteY6" fmla="*/ 0 h 537671"/>
                <a:gd name="connsiteX7" fmla="*/ 24270 w 780650"/>
                <a:gd name="connsiteY7" fmla="*/ 0 h 537671"/>
                <a:gd name="connsiteX8" fmla="*/ 49 w 780650"/>
                <a:gd name="connsiteY8" fmla="*/ 26294 h 537671"/>
                <a:gd name="connsiteX9" fmla="*/ 365770 w 780650"/>
                <a:gd name="connsiteY9" fmla="*/ 389834 h 537671"/>
                <a:gd name="connsiteX10" fmla="*/ 365770 w 780650"/>
                <a:gd name="connsiteY10" fmla="*/ 488793 h 537671"/>
                <a:gd name="connsiteX11" fmla="*/ 268230 w 780650"/>
                <a:gd name="connsiteY11" fmla="*/ 488793 h 537671"/>
                <a:gd name="connsiteX12" fmla="*/ 243791 w 780650"/>
                <a:gd name="connsiteY12" fmla="*/ 513232 h 537671"/>
                <a:gd name="connsiteX13" fmla="*/ 268230 w 780650"/>
                <a:gd name="connsiteY13" fmla="*/ 537672 h 537671"/>
                <a:gd name="connsiteX14" fmla="*/ 512626 w 780650"/>
                <a:gd name="connsiteY14" fmla="*/ 537672 h 537671"/>
                <a:gd name="connsiteX15" fmla="*/ 537066 w 780650"/>
                <a:gd name="connsiteY15" fmla="*/ 513232 h 537671"/>
                <a:gd name="connsiteX16" fmla="*/ 512626 w 780650"/>
                <a:gd name="connsiteY16" fmla="*/ 488793 h 537671"/>
                <a:gd name="connsiteX17" fmla="*/ 414868 w 780650"/>
                <a:gd name="connsiteY17" fmla="*/ 488793 h 537671"/>
                <a:gd name="connsiteX18" fmla="*/ 414868 w 780650"/>
                <a:gd name="connsiteY18" fmla="*/ 389834 h 537671"/>
                <a:gd name="connsiteX19" fmla="*/ 780589 w 780650"/>
                <a:gd name="connsiteY19" fmla="*/ 26294 h 537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80650" h="537671">
                  <a:moveTo>
                    <a:pt x="780589" y="26294"/>
                  </a:moveTo>
                  <a:cubicBezTo>
                    <a:pt x="781571" y="12111"/>
                    <a:pt x="770552" y="0"/>
                    <a:pt x="756368" y="0"/>
                  </a:cubicBezTo>
                  <a:lnTo>
                    <a:pt x="755932" y="0"/>
                  </a:lnTo>
                  <a:cubicBezTo>
                    <a:pt x="742839" y="0"/>
                    <a:pt x="732583" y="10365"/>
                    <a:pt x="731710" y="23349"/>
                  </a:cubicBezTo>
                  <a:cubicBezTo>
                    <a:pt x="719709" y="201190"/>
                    <a:pt x="571107" y="342155"/>
                    <a:pt x="390319" y="342155"/>
                  </a:cubicBezTo>
                  <a:cubicBezTo>
                    <a:pt x="209531" y="342155"/>
                    <a:pt x="61039" y="201190"/>
                    <a:pt x="48928" y="23349"/>
                  </a:cubicBezTo>
                  <a:cubicBezTo>
                    <a:pt x="48055" y="10365"/>
                    <a:pt x="37799" y="0"/>
                    <a:pt x="24707" y="0"/>
                  </a:cubicBezTo>
                  <a:lnTo>
                    <a:pt x="24270" y="0"/>
                  </a:lnTo>
                  <a:cubicBezTo>
                    <a:pt x="10087" y="0"/>
                    <a:pt x="-824" y="12220"/>
                    <a:pt x="49" y="26294"/>
                  </a:cubicBezTo>
                  <a:cubicBezTo>
                    <a:pt x="13142" y="221048"/>
                    <a:pt x="170690" y="377614"/>
                    <a:pt x="365770" y="389834"/>
                  </a:cubicBezTo>
                  <a:lnTo>
                    <a:pt x="365770" y="488793"/>
                  </a:lnTo>
                  <a:lnTo>
                    <a:pt x="268230" y="488793"/>
                  </a:lnTo>
                  <a:cubicBezTo>
                    <a:pt x="254810" y="488793"/>
                    <a:pt x="243791" y="499812"/>
                    <a:pt x="243791" y="513232"/>
                  </a:cubicBezTo>
                  <a:cubicBezTo>
                    <a:pt x="243791" y="526652"/>
                    <a:pt x="254810" y="537672"/>
                    <a:pt x="268230" y="537672"/>
                  </a:cubicBezTo>
                  <a:lnTo>
                    <a:pt x="512626" y="537672"/>
                  </a:lnTo>
                  <a:cubicBezTo>
                    <a:pt x="526046" y="537672"/>
                    <a:pt x="537066" y="526652"/>
                    <a:pt x="537066" y="513232"/>
                  </a:cubicBezTo>
                  <a:cubicBezTo>
                    <a:pt x="537066" y="499812"/>
                    <a:pt x="526046" y="488793"/>
                    <a:pt x="512626" y="488793"/>
                  </a:cubicBezTo>
                  <a:lnTo>
                    <a:pt x="414868" y="488793"/>
                  </a:lnTo>
                  <a:lnTo>
                    <a:pt x="414868" y="389834"/>
                  </a:lnTo>
                  <a:cubicBezTo>
                    <a:pt x="609949" y="377614"/>
                    <a:pt x="767497" y="221157"/>
                    <a:pt x="780589" y="26294"/>
                  </a:cubicBezTo>
                  <a:close/>
                </a:path>
              </a:pathLst>
            </a:custGeom>
            <a:grpFill/>
            <a:ln w="1088" cap="flat">
              <a:noFill/>
              <a:prstDash val="solid"/>
              <a:miter/>
            </a:ln>
          </p:spPr>
          <p:txBody>
            <a:bodyPr rtlCol="0" anchor="ctr">
              <a:noAutofit/>
            </a:bodyPr>
            <a:lstStyle/>
            <a:p>
              <a:endParaRPr lang="zh-CN" altLang="en-US" sz="1705">
                <a:cs typeface="+mn-ea"/>
                <a:sym typeface="+mn-lt"/>
              </a:endParaRPr>
            </a:p>
          </p:txBody>
        </p:sp>
      </p:grpSp>
      <p:sp>
        <p:nvSpPr>
          <p:cNvPr id="57" name="矩形 56"/>
          <p:cNvSpPr/>
          <p:nvPr/>
        </p:nvSpPr>
        <p:spPr>
          <a:xfrm>
            <a:off x="1912622" y="3762887"/>
            <a:ext cx="8366755" cy="250317"/>
          </a:xfrm>
          <a:prstGeom prst="rect">
            <a:avLst/>
          </a:prstGeom>
          <a:noFill/>
        </p:spPr>
        <p:txBody>
          <a:bodyPr wrap="square" lIns="65016" tIns="32508" rIns="65016" bIns="32508">
            <a:noAutofit/>
          </a:bodyPr>
          <a:lstStyle/>
          <a:p>
            <a:pPr algn="dist"/>
            <a:r>
              <a:rPr lang="en-US" altLang="zh-CN" sz="1200" dirty="0">
                <a:solidFill>
                  <a:schemeClr val="bg1"/>
                </a:solidFill>
                <a:cs typeface="+mn-ea"/>
                <a:sym typeface="+mn-lt"/>
              </a:rPr>
              <a:t>2022 I</a:t>
            </a:r>
            <a:r>
              <a:rPr lang="en-US" altLang="zh-CN" sz="1200" dirty="0">
                <a:solidFill>
                  <a:schemeClr val="bg1"/>
                </a:solidFill>
                <a:cs typeface="+mn-ea"/>
                <a:sym typeface="+mn-lt"/>
              </a:rPr>
              <a:t>oT</a:t>
            </a:r>
            <a:endParaRPr lang="en-US" altLang="zh-CN" sz="1200" dirty="0">
              <a:solidFill>
                <a:schemeClr val="bg1"/>
              </a:solidFill>
              <a:cs typeface="+mn-ea"/>
              <a:sym typeface="+mn-lt"/>
            </a:endParaRPr>
          </a:p>
        </p:txBody>
      </p:sp>
      <p:cxnSp>
        <p:nvCxnSpPr>
          <p:cNvPr id="7" name="直接连接符 6"/>
          <p:cNvCxnSpPr/>
          <p:nvPr/>
        </p:nvCxnSpPr>
        <p:spPr>
          <a:xfrm flipV="1">
            <a:off x="8242648" y="629756"/>
            <a:ext cx="386039" cy="7212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V="1">
            <a:off x="8131063" y="974802"/>
            <a:ext cx="513093" cy="95865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flipV="1">
            <a:off x="3627809" y="5011081"/>
            <a:ext cx="386039" cy="7212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V="1">
            <a:off x="3516224" y="5356128"/>
            <a:ext cx="513093" cy="95865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9" name="直线连接符 5"/>
          <p:cNvCxnSpPr/>
          <p:nvPr/>
        </p:nvCxnSpPr>
        <p:spPr>
          <a:xfrm flipH="1">
            <a:off x="6096000" y="629756"/>
            <a:ext cx="233627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a:xfrm>
            <a:off x="8432274" y="629755"/>
            <a:ext cx="0" cy="1706857"/>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a:off x="3759725" y="629755"/>
            <a:ext cx="0" cy="1706857"/>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5" name="直接连接符 154"/>
          <p:cNvCxnSpPr/>
          <p:nvPr/>
        </p:nvCxnSpPr>
        <p:spPr>
          <a:xfrm>
            <a:off x="8432274" y="4180017"/>
            <a:ext cx="0" cy="2115132"/>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6" name="直接连接符 155"/>
          <p:cNvCxnSpPr/>
          <p:nvPr/>
        </p:nvCxnSpPr>
        <p:spPr>
          <a:xfrm>
            <a:off x="3759725" y="4180017"/>
            <a:ext cx="0" cy="2115132"/>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7" name="直线连接符 5"/>
          <p:cNvCxnSpPr/>
          <p:nvPr/>
        </p:nvCxnSpPr>
        <p:spPr>
          <a:xfrm flipH="1">
            <a:off x="3759725" y="629756"/>
            <a:ext cx="233627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8" name="直线连接符 5"/>
          <p:cNvCxnSpPr/>
          <p:nvPr/>
        </p:nvCxnSpPr>
        <p:spPr>
          <a:xfrm flipH="1">
            <a:off x="6096000" y="6295149"/>
            <a:ext cx="233627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9" name="直线连接符 5"/>
          <p:cNvCxnSpPr/>
          <p:nvPr/>
        </p:nvCxnSpPr>
        <p:spPr>
          <a:xfrm flipH="1">
            <a:off x="3759725" y="6295149"/>
            <a:ext cx="233627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线连接符 3"/>
          <p:cNvCxnSpPr/>
          <p:nvPr/>
        </p:nvCxnSpPr>
        <p:spPr>
          <a:xfrm>
            <a:off x="263847" y="862550"/>
            <a:ext cx="10268136" cy="0"/>
          </a:xfrm>
          <a:prstGeom prst="line">
            <a:avLst/>
          </a:prstGeom>
          <a:ln w="19050">
            <a:solidFill>
              <a:schemeClr val="accent1">
                <a:lumMod val="100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9329804" y="798308"/>
            <a:ext cx="2861863" cy="108482"/>
          </a:xfrm>
          <a:prstGeom prst="rect">
            <a:avLst/>
          </a:prstGeom>
          <a:solidFill>
            <a:schemeClr val="accent1">
              <a:lumMod val="100000"/>
            </a:schemeClr>
          </a:solidFill>
          <a:ln>
            <a:solidFill>
              <a:schemeClr val="accent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kumimoji="1" lang="zh-CN" altLang="en-US" sz="1350">
              <a:cs typeface="+mn-ea"/>
              <a:sym typeface="+mn-lt"/>
            </a:endParaRPr>
          </a:p>
        </p:txBody>
      </p:sp>
      <p:sp>
        <p:nvSpPr>
          <p:cNvPr id="8" name="标题 7"/>
          <p:cNvSpPr>
            <a:spLocks noGrp="1"/>
          </p:cNvSpPr>
          <p:nvPr>
            <p:ph type="title"/>
          </p:nvPr>
        </p:nvSpPr>
        <p:spPr>
          <a:xfrm>
            <a:off x="822944" y="320665"/>
            <a:ext cx="902811" cy="487378"/>
          </a:xfrm>
        </p:spPr>
        <p:txBody>
          <a:bodyPr>
            <a:noAutofit/>
          </a:bodyPr>
          <a:lstStyle/>
          <a:p>
            <a:r>
              <a:rPr lang="zh-CN" altLang="en-US" dirty="0">
                <a:sym typeface="+mn-lt"/>
              </a:rPr>
              <a:t>主要功能</a:t>
            </a:r>
            <a:r>
              <a:rPr lang="zh-CN" altLang="en-US" dirty="0">
                <a:sym typeface="+mn-lt"/>
              </a:rPr>
              <a:t>介绍</a:t>
            </a:r>
            <a:endParaRPr lang="zh-CN" altLang="en-US" dirty="0">
              <a:sym typeface="+mn-lt"/>
            </a:endParaRPr>
          </a:p>
        </p:txBody>
      </p:sp>
      <p:sp>
        <p:nvSpPr>
          <p:cNvPr id="39" name="文本框 38"/>
          <p:cNvSpPr txBox="1"/>
          <p:nvPr/>
        </p:nvSpPr>
        <p:spPr>
          <a:xfrm>
            <a:off x="1177894" y="1834885"/>
            <a:ext cx="644880" cy="416560"/>
          </a:xfrm>
          <a:custGeom>
            <a:avLst/>
            <a:gdLst/>
            <a:ahLst/>
            <a:cxnLst/>
            <a:rect l="l" t="t" r="r" b="b"/>
            <a:pathLst>
              <a:path w="711556" h="459629">
                <a:moveTo>
                  <a:pt x="648462" y="448"/>
                </a:moveTo>
                <a:cubicBezTo>
                  <a:pt x="651164" y="-319"/>
                  <a:pt x="653647" y="-100"/>
                  <a:pt x="655911" y="1105"/>
                </a:cubicBezTo>
                <a:cubicBezTo>
                  <a:pt x="658174" y="2310"/>
                  <a:pt x="659781" y="3844"/>
                  <a:pt x="660730" y="5706"/>
                </a:cubicBezTo>
                <a:lnTo>
                  <a:pt x="664235" y="19726"/>
                </a:lnTo>
                <a:cubicBezTo>
                  <a:pt x="665185" y="21589"/>
                  <a:pt x="665477" y="23560"/>
                  <a:pt x="665112" y="25642"/>
                </a:cubicBezTo>
                <a:cubicBezTo>
                  <a:pt x="664747" y="27723"/>
                  <a:pt x="663286" y="29256"/>
                  <a:pt x="660730" y="30242"/>
                </a:cubicBezTo>
                <a:cubicBezTo>
                  <a:pt x="633054" y="44957"/>
                  <a:pt x="611292" y="66791"/>
                  <a:pt x="595446" y="95746"/>
                </a:cubicBezTo>
                <a:cubicBezTo>
                  <a:pt x="579599" y="124700"/>
                  <a:pt x="567477" y="156612"/>
                  <a:pt x="559079" y="191481"/>
                </a:cubicBezTo>
                <a:cubicBezTo>
                  <a:pt x="561818" y="191408"/>
                  <a:pt x="565104" y="191116"/>
                  <a:pt x="568938" y="190605"/>
                </a:cubicBezTo>
                <a:cubicBezTo>
                  <a:pt x="572772" y="190094"/>
                  <a:pt x="576496" y="189802"/>
                  <a:pt x="580111" y="189729"/>
                </a:cubicBezTo>
                <a:cubicBezTo>
                  <a:pt x="617792" y="190788"/>
                  <a:pt x="648900" y="204005"/>
                  <a:pt x="673437" y="229381"/>
                </a:cubicBezTo>
                <a:cubicBezTo>
                  <a:pt x="697973" y="254758"/>
                  <a:pt x="710679" y="285939"/>
                  <a:pt x="711556" y="322926"/>
                </a:cubicBezTo>
                <a:cubicBezTo>
                  <a:pt x="710460" y="362360"/>
                  <a:pt x="697316" y="394783"/>
                  <a:pt x="672122" y="420196"/>
                </a:cubicBezTo>
                <a:cubicBezTo>
                  <a:pt x="646928" y="445608"/>
                  <a:pt x="616258" y="458753"/>
                  <a:pt x="580111" y="459629"/>
                </a:cubicBezTo>
                <a:cubicBezTo>
                  <a:pt x="539472" y="459410"/>
                  <a:pt x="505077" y="445827"/>
                  <a:pt x="476926" y="418881"/>
                </a:cubicBezTo>
                <a:cubicBezTo>
                  <a:pt x="448775" y="391935"/>
                  <a:pt x="434097" y="352940"/>
                  <a:pt x="432892" y="301895"/>
                </a:cubicBezTo>
                <a:cubicBezTo>
                  <a:pt x="433330" y="240043"/>
                  <a:pt x="452171" y="180601"/>
                  <a:pt x="489414" y="123568"/>
                </a:cubicBezTo>
                <a:cubicBezTo>
                  <a:pt x="526656" y="66536"/>
                  <a:pt x="579672" y="25496"/>
                  <a:pt x="648462" y="448"/>
                </a:cubicBezTo>
                <a:close/>
                <a:moveTo>
                  <a:pt x="215570" y="448"/>
                </a:moveTo>
                <a:cubicBezTo>
                  <a:pt x="218272" y="-319"/>
                  <a:pt x="220755" y="-100"/>
                  <a:pt x="223018" y="1105"/>
                </a:cubicBezTo>
                <a:cubicBezTo>
                  <a:pt x="225282" y="2310"/>
                  <a:pt x="226889" y="3844"/>
                  <a:pt x="227838" y="5706"/>
                </a:cubicBezTo>
                <a:lnTo>
                  <a:pt x="231343" y="19726"/>
                </a:lnTo>
                <a:cubicBezTo>
                  <a:pt x="232293" y="21589"/>
                  <a:pt x="232585" y="23560"/>
                  <a:pt x="232220" y="25642"/>
                </a:cubicBezTo>
                <a:cubicBezTo>
                  <a:pt x="231854" y="27723"/>
                  <a:pt x="230394" y="29256"/>
                  <a:pt x="227838" y="30242"/>
                </a:cubicBezTo>
                <a:cubicBezTo>
                  <a:pt x="199285" y="44957"/>
                  <a:pt x="177086" y="66791"/>
                  <a:pt x="161239" y="95746"/>
                </a:cubicBezTo>
                <a:cubicBezTo>
                  <a:pt x="145393" y="124700"/>
                  <a:pt x="133709" y="156612"/>
                  <a:pt x="126187" y="191481"/>
                </a:cubicBezTo>
                <a:cubicBezTo>
                  <a:pt x="128853" y="191408"/>
                  <a:pt x="131847" y="191116"/>
                  <a:pt x="135169" y="190605"/>
                </a:cubicBezTo>
                <a:cubicBezTo>
                  <a:pt x="138492" y="190094"/>
                  <a:pt x="141924" y="189802"/>
                  <a:pt x="145466" y="189729"/>
                </a:cubicBezTo>
                <a:cubicBezTo>
                  <a:pt x="183913" y="190788"/>
                  <a:pt x="215241" y="204005"/>
                  <a:pt x="239449" y="229381"/>
                </a:cubicBezTo>
                <a:cubicBezTo>
                  <a:pt x="263657" y="254758"/>
                  <a:pt x="276144" y="285939"/>
                  <a:pt x="276911" y="322926"/>
                </a:cubicBezTo>
                <a:cubicBezTo>
                  <a:pt x="275925" y="362360"/>
                  <a:pt x="263000" y="394783"/>
                  <a:pt x="238135" y="420196"/>
                </a:cubicBezTo>
                <a:cubicBezTo>
                  <a:pt x="213270" y="445608"/>
                  <a:pt x="182380" y="458753"/>
                  <a:pt x="145466" y="459629"/>
                </a:cubicBezTo>
                <a:cubicBezTo>
                  <a:pt x="104900" y="459410"/>
                  <a:pt x="70798" y="445827"/>
                  <a:pt x="43158" y="418881"/>
                </a:cubicBezTo>
                <a:cubicBezTo>
                  <a:pt x="15518" y="391935"/>
                  <a:pt x="1132" y="352940"/>
                  <a:pt x="0" y="301895"/>
                </a:cubicBezTo>
                <a:cubicBezTo>
                  <a:pt x="438" y="240043"/>
                  <a:pt x="19279" y="180601"/>
                  <a:pt x="56521" y="123568"/>
                </a:cubicBezTo>
                <a:cubicBezTo>
                  <a:pt x="93764" y="66536"/>
                  <a:pt x="146780" y="25496"/>
                  <a:pt x="215570" y="448"/>
                </a:cubicBez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R="0" indent="0" defTabSz="914400" fontAlgn="auto">
              <a:lnSpc>
                <a:spcPct val="120000"/>
              </a:lnSpc>
              <a:spcBef>
                <a:spcPts val="0"/>
              </a:spcBef>
              <a:spcAft>
                <a:spcPts val="0"/>
              </a:spcAft>
              <a:buClrTx/>
              <a:buSzTx/>
              <a:buFontTx/>
              <a:buNone/>
              <a:defRPr/>
            </a:pPr>
            <a:endParaRPr kumimoji="0" lang="zh-CN" altLang="en-US" sz="13800" b="0" i="0" kern="1200" cap="none" spc="0" normalizeH="0" baseline="0" noProof="0" dirty="0">
              <a:solidFill>
                <a:srgbClr val="000000">
                  <a:lumMod val="75000"/>
                  <a:lumOff val="25000"/>
                </a:srgbClr>
              </a:solidFill>
              <a:cs typeface="+mn-ea"/>
              <a:sym typeface="+mn-lt"/>
            </a:endParaRPr>
          </a:p>
        </p:txBody>
      </p:sp>
      <p:cxnSp>
        <p:nvCxnSpPr>
          <p:cNvPr id="40" name="直接连接符 39"/>
          <p:cNvCxnSpPr/>
          <p:nvPr/>
        </p:nvCxnSpPr>
        <p:spPr>
          <a:xfrm>
            <a:off x="1177894" y="2866834"/>
            <a:ext cx="26924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177925" y="2400300"/>
            <a:ext cx="3900805" cy="338455"/>
          </a:xfrm>
          <a:prstGeom prst="rect">
            <a:avLst/>
          </a:prstGeom>
          <a:noFill/>
        </p:spPr>
        <p:txBody>
          <a:bodyPr wrap="square" lIns="0" tIns="0" rIns="0" bIns="0" rtlCol="0">
            <a:noAutofit/>
          </a:bodyPr>
          <a:lstStyle/>
          <a:p>
            <a:pPr marR="0" indent="0" defTabSz="914400" fontAlgn="auto">
              <a:lnSpc>
                <a:spcPct val="100000"/>
              </a:lnSpc>
              <a:spcBef>
                <a:spcPts val="0"/>
              </a:spcBef>
              <a:spcAft>
                <a:spcPts val="0"/>
              </a:spcAft>
              <a:buClrTx/>
              <a:buSzTx/>
              <a:buFontTx/>
              <a:buNone/>
              <a:defRPr/>
            </a:pPr>
            <a:r>
              <a:rPr kumimoji="0" lang="zh-CN" altLang="en-US" sz="2200" i="0" kern="1200" cap="none" spc="300" normalizeH="0" baseline="0" noProof="0" dirty="0">
                <a:gradFill>
                  <a:gsLst>
                    <a:gs pos="0">
                      <a:schemeClr val="accent1"/>
                    </a:gs>
                    <a:gs pos="100000">
                      <a:schemeClr val="accent1">
                        <a:lumMod val="75000"/>
                      </a:schemeClr>
                    </a:gs>
                  </a:gsLst>
                  <a:lin ang="2700000" scaled="0"/>
                </a:gradFill>
                <a:latin typeface="+mj-ea"/>
                <a:ea typeface="+mj-ea"/>
                <a:cs typeface="+mn-ea"/>
                <a:sym typeface="+mn-lt"/>
              </a:rPr>
              <a:t>国内疫情随时间变化展示</a:t>
            </a:r>
            <a:endParaRPr kumimoji="0" lang="zh-CN" altLang="en-US" sz="2200" i="0" kern="1200" cap="none" spc="300" normalizeH="0" baseline="0" noProof="0" dirty="0">
              <a:gradFill>
                <a:gsLst>
                  <a:gs pos="0">
                    <a:schemeClr val="accent1"/>
                  </a:gs>
                  <a:gs pos="100000">
                    <a:schemeClr val="accent1">
                      <a:lumMod val="75000"/>
                    </a:schemeClr>
                  </a:gs>
                </a:gsLst>
                <a:lin ang="2700000" scaled="0"/>
              </a:gradFill>
              <a:latin typeface="+mj-ea"/>
              <a:ea typeface="+mj-ea"/>
              <a:cs typeface="+mn-ea"/>
              <a:sym typeface="+mn-lt"/>
            </a:endParaRPr>
          </a:p>
        </p:txBody>
      </p:sp>
      <p:sp>
        <p:nvSpPr>
          <p:cNvPr id="13" name="矩形 12"/>
          <p:cNvSpPr/>
          <p:nvPr/>
        </p:nvSpPr>
        <p:spPr>
          <a:xfrm>
            <a:off x="1177894" y="3087482"/>
            <a:ext cx="3900944" cy="694742"/>
          </a:xfrm>
          <a:prstGeom prst="rect">
            <a:avLst/>
          </a:prstGeom>
          <a:noFill/>
        </p:spPr>
        <p:txBody>
          <a:bodyPr wrap="square" lIns="0" tIns="0" rIns="0" bIns="0" rtlCol="0">
            <a:no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600" b="0" i="0" u="none" strike="noStrike" kern="1200" cap="none" spc="0" normalizeH="0" baseline="0" noProof="0">
                <a:ln>
                  <a:noFill/>
                </a:ln>
                <a:solidFill>
                  <a:srgbClr val="000000">
                    <a:lumMod val="65000"/>
                    <a:lumOff val="35000"/>
                  </a:srgbClr>
                </a:solidFill>
                <a:effectLst/>
                <a:uLnTx/>
                <a:uFillTx/>
                <a:cs typeface="+mn-ea"/>
                <a:sym typeface="+mn-lt"/>
              </a:rPr>
              <a:t>可视化页面会通过曲线对比图展示当前所选省份的新增人数、治愈人数曲线图。</a:t>
            </a:r>
            <a:r>
              <a:rPr kumimoji="0" lang="zh-CN" altLang="en-US" sz="1600" b="0" i="0" u="none" strike="noStrike" kern="1200" cap="none" spc="0" normalizeH="0" baseline="0" noProof="0">
                <a:ln>
                  <a:noFill/>
                </a:ln>
                <a:solidFill>
                  <a:srgbClr val="000000">
                    <a:lumMod val="65000"/>
                    <a:lumOff val="35000"/>
                  </a:srgbClr>
                </a:solidFill>
                <a:effectLst/>
                <a:uLnTx/>
                <a:uFillTx/>
                <a:cs typeface="+mn-ea"/>
                <a:sym typeface="+mn-lt"/>
              </a:rPr>
              <a:t>系统默认展示上海市的新增人数曲线和治愈人数曲线，当用户选择其他省份进行下钻时，曲线图会随之切换。</a:t>
            </a:r>
            <a:endParaRPr kumimoji="0" lang="zh-CN" altLang="en-US" sz="1600" b="0" i="0" u="none" strike="noStrike" kern="1200" cap="none" spc="0" normalizeH="0" baseline="0" noProof="0">
              <a:ln>
                <a:noFill/>
              </a:ln>
              <a:solidFill>
                <a:srgbClr val="000000">
                  <a:lumMod val="65000"/>
                  <a:lumOff val="35000"/>
                </a:srgbClr>
              </a:solidFill>
              <a:effectLst/>
              <a:uLnTx/>
              <a:uFillTx/>
              <a:cs typeface="+mn-ea"/>
              <a:sym typeface="+mn-lt"/>
            </a:endParaRPr>
          </a:p>
        </p:txBody>
      </p:sp>
      <p:sp>
        <p:nvSpPr>
          <p:cNvPr id="14" name="矩形 13"/>
          <p:cNvSpPr/>
          <p:nvPr/>
        </p:nvSpPr>
        <p:spPr>
          <a:xfrm>
            <a:off x="1177894" y="4130730"/>
            <a:ext cx="3900944" cy="1064074"/>
          </a:xfrm>
          <a:prstGeom prst="rect">
            <a:avLst/>
          </a:prstGeom>
          <a:noFill/>
        </p:spPr>
        <p:txBody>
          <a:bodyPr wrap="square" lIns="0" tIns="0" rIns="0" bIns="0" rtlCol="0">
            <a:noAutofit/>
          </a:bodyPr>
          <a:lstStyle/>
          <a:p>
            <a:pPr marL="0" marR="0" lvl="0" indent="0" algn="l" defTabSz="914400" rtl="0" eaLnBrk="1" fontAlgn="auto" latinLnBrk="0" hangingPunct="1">
              <a:lnSpc>
                <a:spcPct val="15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000000">
                  <a:lumMod val="65000"/>
                  <a:lumOff val="35000"/>
                </a:srgbClr>
              </a:solidFill>
              <a:effectLst/>
              <a:uLnTx/>
              <a:uFillTx/>
              <a:cs typeface="+mn-ea"/>
              <a:sym typeface="+mn-lt"/>
            </a:endParaRPr>
          </a:p>
        </p:txBody>
      </p:sp>
      <p:pic>
        <p:nvPicPr>
          <p:cNvPr id="3" name="图片 2"/>
          <p:cNvPicPr>
            <a:picLocks noChangeAspect="1"/>
          </p:cNvPicPr>
          <p:nvPr/>
        </p:nvPicPr>
        <p:blipFill>
          <a:blip r:embed="rId1"/>
          <a:stretch>
            <a:fillRect/>
          </a:stretch>
        </p:blipFill>
        <p:spPr>
          <a:xfrm>
            <a:off x="6436360" y="2251710"/>
            <a:ext cx="5185410" cy="307213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线连接符 3"/>
          <p:cNvCxnSpPr/>
          <p:nvPr/>
        </p:nvCxnSpPr>
        <p:spPr>
          <a:xfrm>
            <a:off x="263847" y="862550"/>
            <a:ext cx="10268136" cy="0"/>
          </a:xfrm>
          <a:prstGeom prst="line">
            <a:avLst/>
          </a:prstGeom>
          <a:ln w="19050">
            <a:solidFill>
              <a:schemeClr val="accent1">
                <a:lumMod val="100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9329804" y="798308"/>
            <a:ext cx="2861863" cy="108482"/>
          </a:xfrm>
          <a:prstGeom prst="rect">
            <a:avLst/>
          </a:prstGeom>
          <a:solidFill>
            <a:schemeClr val="accent1">
              <a:lumMod val="100000"/>
            </a:schemeClr>
          </a:solidFill>
          <a:ln>
            <a:solidFill>
              <a:schemeClr val="accent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kumimoji="1" lang="zh-CN" altLang="en-US" sz="1350">
              <a:cs typeface="+mn-ea"/>
              <a:sym typeface="+mn-lt"/>
            </a:endParaRPr>
          </a:p>
        </p:txBody>
      </p:sp>
      <p:sp>
        <p:nvSpPr>
          <p:cNvPr id="8" name="标题 7"/>
          <p:cNvSpPr>
            <a:spLocks noGrp="1"/>
          </p:cNvSpPr>
          <p:nvPr>
            <p:ph type="title"/>
          </p:nvPr>
        </p:nvSpPr>
        <p:spPr>
          <a:xfrm>
            <a:off x="822944" y="320665"/>
            <a:ext cx="902811" cy="487378"/>
          </a:xfrm>
        </p:spPr>
        <p:txBody>
          <a:bodyPr>
            <a:noAutofit/>
          </a:bodyPr>
          <a:lstStyle/>
          <a:p>
            <a:r>
              <a:rPr lang="zh-CN" altLang="en-US" dirty="0">
                <a:sym typeface="+mn-lt"/>
              </a:rPr>
              <a:t>主要功能</a:t>
            </a:r>
            <a:r>
              <a:rPr lang="zh-CN" altLang="en-US" dirty="0">
                <a:sym typeface="+mn-lt"/>
              </a:rPr>
              <a:t>介绍</a:t>
            </a:r>
            <a:endParaRPr lang="zh-CN" altLang="en-US" dirty="0">
              <a:sym typeface="+mn-lt"/>
            </a:endParaRPr>
          </a:p>
        </p:txBody>
      </p:sp>
      <p:sp>
        <p:nvSpPr>
          <p:cNvPr id="39" name="文本框 38"/>
          <p:cNvSpPr txBox="1"/>
          <p:nvPr/>
        </p:nvSpPr>
        <p:spPr>
          <a:xfrm>
            <a:off x="1177894" y="1834885"/>
            <a:ext cx="644880" cy="416560"/>
          </a:xfrm>
          <a:custGeom>
            <a:avLst/>
            <a:gdLst/>
            <a:ahLst/>
            <a:cxnLst/>
            <a:rect l="l" t="t" r="r" b="b"/>
            <a:pathLst>
              <a:path w="711556" h="459629">
                <a:moveTo>
                  <a:pt x="648462" y="448"/>
                </a:moveTo>
                <a:cubicBezTo>
                  <a:pt x="651164" y="-319"/>
                  <a:pt x="653647" y="-100"/>
                  <a:pt x="655911" y="1105"/>
                </a:cubicBezTo>
                <a:cubicBezTo>
                  <a:pt x="658174" y="2310"/>
                  <a:pt x="659781" y="3844"/>
                  <a:pt x="660730" y="5706"/>
                </a:cubicBezTo>
                <a:lnTo>
                  <a:pt x="664235" y="19726"/>
                </a:lnTo>
                <a:cubicBezTo>
                  <a:pt x="665185" y="21589"/>
                  <a:pt x="665477" y="23560"/>
                  <a:pt x="665112" y="25642"/>
                </a:cubicBezTo>
                <a:cubicBezTo>
                  <a:pt x="664747" y="27723"/>
                  <a:pt x="663286" y="29256"/>
                  <a:pt x="660730" y="30242"/>
                </a:cubicBezTo>
                <a:cubicBezTo>
                  <a:pt x="633054" y="44957"/>
                  <a:pt x="611292" y="66791"/>
                  <a:pt x="595446" y="95746"/>
                </a:cubicBezTo>
                <a:cubicBezTo>
                  <a:pt x="579599" y="124700"/>
                  <a:pt x="567477" y="156612"/>
                  <a:pt x="559079" y="191481"/>
                </a:cubicBezTo>
                <a:cubicBezTo>
                  <a:pt x="561818" y="191408"/>
                  <a:pt x="565104" y="191116"/>
                  <a:pt x="568938" y="190605"/>
                </a:cubicBezTo>
                <a:cubicBezTo>
                  <a:pt x="572772" y="190094"/>
                  <a:pt x="576496" y="189802"/>
                  <a:pt x="580111" y="189729"/>
                </a:cubicBezTo>
                <a:cubicBezTo>
                  <a:pt x="617792" y="190788"/>
                  <a:pt x="648900" y="204005"/>
                  <a:pt x="673437" y="229381"/>
                </a:cubicBezTo>
                <a:cubicBezTo>
                  <a:pt x="697973" y="254758"/>
                  <a:pt x="710679" y="285939"/>
                  <a:pt x="711556" y="322926"/>
                </a:cubicBezTo>
                <a:cubicBezTo>
                  <a:pt x="710460" y="362360"/>
                  <a:pt x="697316" y="394783"/>
                  <a:pt x="672122" y="420196"/>
                </a:cubicBezTo>
                <a:cubicBezTo>
                  <a:pt x="646928" y="445608"/>
                  <a:pt x="616258" y="458753"/>
                  <a:pt x="580111" y="459629"/>
                </a:cubicBezTo>
                <a:cubicBezTo>
                  <a:pt x="539472" y="459410"/>
                  <a:pt x="505077" y="445827"/>
                  <a:pt x="476926" y="418881"/>
                </a:cubicBezTo>
                <a:cubicBezTo>
                  <a:pt x="448775" y="391935"/>
                  <a:pt x="434097" y="352940"/>
                  <a:pt x="432892" y="301895"/>
                </a:cubicBezTo>
                <a:cubicBezTo>
                  <a:pt x="433330" y="240043"/>
                  <a:pt x="452171" y="180601"/>
                  <a:pt x="489414" y="123568"/>
                </a:cubicBezTo>
                <a:cubicBezTo>
                  <a:pt x="526656" y="66536"/>
                  <a:pt x="579672" y="25496"/>
                  <a:pt x="648462" y="448"/>
                </a:cubicBezTo>
                <a:close/>
                <a:moveTo>
                  <a:pt x="215570" y="448"/>
                </a:moveTo>
                <a:cubicBezTo>
                  <a:pt x="218272" y="-319"/>
                  <a:pt x="220755" y="-100"/>
                  <a:pt x="223018" y="1105"/>
                </a:cubicBezTo>
                <a:cubicBezTo>
                  <a:pt x="225282" y="2310"/>
                  <a:pt x="226889" y="3844"/>
                  <a:pt x="227838" y="5706"/>
                </a:cubicBezTo>
                <a:lnTo>
                  <a:pt x="231343" y="19726"/>
                </a:lnTo>
                <a:cubicBezTo>
                  <a:pt x="232293" y="21589"/>
                  <a:pt x="232585" y="23560"/>
                  <a:pt x="232220" y="25642"/>
                </a:cubicBezTo>
                <a:cubicBezTo>
                  <a:pt x="231854" y="27723"/>
                  <a:pt x="230394" y="29256"/>
                  <a:pt x="227838" y="30242"/>
                </a:cubicBezTo>
                <a:cubicBezTo>
                  <a:pt x="199285" y="44957"/>
                  <a:pt x="177086" y="66791"/>
                  <a:pt x="161239" y="95746"/>
                </a:cubicBezTo>
                <a:cubicBezTo>
                  <a:pt x="145393" y="124700"/>
                  <a:pt x="133709" y="156612"/>
                  <a:pt x="126187" y="191481"/>
                </a:cubicBezTo>
                <a:cubicBezTo>
                  <a:pt x="128853" y="191408"/>
                  <a:pt x="131847" y="191116"/>
                  <a:pt x="135169" y="190605"/>
                </a:cubicBezTo>
                <a:cubicBezTo>
                  <a:pt x="138492" y="190094"/>
                  <a:pt x="141924" y="189802"/>
                  <a:pt x="145466" y="189729"/>
                </a:cubicBezTo>
                <a:cubicBezTo>
                  <a:pt x="183913" y="190788"/>
                  <a:pt x="215241" y="204005"/>
                  <a:pt x="239449" y="229381"/>
                </a:cubicBezTo>
                <a:cubicBezTo>
                  <a:pt x="263657" y="254758"/>
                  <a:pt x="276144" y="285939"/>
                  <a:pt x="276911" y="322926"/>
                </a:cubicBezTo>
                <a:cubicBezTo>
                  <a:pt x="275925" y="362360"/>
                  <a:pt x="263000" y="394783"/>
                  <a:pt x="238135" y="420196"/>
                </a:cubicBezTo>
                <a:cubicBezTo>
                  <a:pt x="213270" y="445608"/>
                  <a:pt x="182380" y="458753"/>
                  <a:pt x="145466" y="459629"/>
                </a:cubicBezTo>
                <a:cubicBezTo>
                  <a:pt x="104900" y="459410"/>
                  <a:pt x="70798" y="445827"/>
                  <a:pt x="43158" y="418881"/>
                </a:cubicBezTo>
                <a:cubicBezTo>
                  <a:pt x="15518" y="391935"/>
                  <a:pt x="1132" y="352940"/>
                  <a:pt x="0" y="301895"/>
                </a:cubicBezTo>
                <a:cubicBezTo>
                  <a:pt x="438" y="240043"/>
                  <a:pt x="19279" y="180601"/>
                  <a:pt x="56521" y="123568"/>
                </a:cubicBezTo>
                <a:cubicBezTo>
                  <a:pt x="93764" y="66536"/>
                  <a:pt x="146780" y="25496"/>
                  <a:pt x="215570" y="448"/>
                </a:cubicBez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R="0" indent="0" defTabSz="914400" fontAlgn="auto">
              <a:lnSpc>
                <a:spcPct val="120000"/>
              </a:lnSpc>
              <a:spcBef>
                <a:spcPts val="0"/>
              </a:spcBef>
              <a:spcAft>
                <a:spcPts val="0"/>
              </a:spcAft>
              <a:buClrTx/>
              <a:buSzTx/>
              <a:buFontTx/>
              <a:buNone/>
              <a:defRPr/>
            </a:pPr>
            <a:endParaRPr kumimoji="0" lang="zh-CN" altLang="en-US" sz="13800" b="0" i="0" kern="1200" cap="none" spc="0" normalizeH="0" baseline="0" noProof="0" dirty="0">
              <a:solidFill>
                <a:srgbClr val="000000">
                  <a:lumMod val="75000"/>
                  <a:lumOff val="25000"/>
                </a:srgbClr>
              </a:solidFill>
              <a:cs typeface="+mn-ea"/>
              <a:sym typeface="+mn-lt"/>
            </a:endParaRPr>
          </a:p>
        </p:txBody>
      </p:sp>
      <p:cxnSp>
        <p:nvCxnSpPr>
          <p:cNvPr id="40" name="直接连接符 39"/>
          <p:cNvCxnSpPr/>
          <p:nvPr/>
        </p:nvCxnSpPr>
        <p:spPr>
          <a:xfrm>
            <a:off x="1177894" y="2866834"/>
            <a:ext cx="26924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177925" y="2400300"/>
            <a:ext cx="3900805" cy="338455"/>
          </a:xfrm>
          <a:prstGeom prst="rect">
            <a:avLst/>
          </a:prstGeom>
          <a:noFill/>
        </p:spPr>
        <p:txBody>
          <a:bodyPr wrap="square" lIns="0" tIns="0" rIns="0" bIns="0" rtlCol="0">
            <a:noAutofit/>
          </a:bodyPr>
          <a:lstStyle/>
          <a:p>
            <a:pPr marR="0" indent="0" defTabSz="914400" fontAlgn="auto">
              <a:lnSpc>
                <a:spcPct val="100000"/>
              </a:lnSpc>
              <a:spcBef>
                <a:spcPts val="0"/>
              </a:spcBef>
              <a:spcAft>
                <a:spcPts val="0"/>
              </a:spcAft>
              <a:buClrTx/>
              <a:buSzTx/>
              <a:buFontTx/>
              <a:buNone/>
              <a:defRPr/>
            </a:pPr>
            <a:r>
              <a:rPr kumimoji="0" lang="zh-CN" altLang="en-US" sz="2200" i="0" kern="1200" cap="none" spc="300" normalizeH="0" baseline="0" noProof="0" dirty="0">
                <a:gradFill>
                  <a:gsLst>
                    <a:gs pos="0">
                      <a:schemeClr val="accent1"/>
                    </a:gs>
                    <a:gs pos="100000">
                      <a:schemeClr val="accent1">
                        <a:lumMod val="75000"/>
                      </a:schemeClr>
                    </a:gs>
                  </a:gsLst>
                  <a:lin ang="2700000" scaled="0"/>
                </a:gradFill>
                <a:latin typeface="+mj-ea"/>
                <a:ea typeface="+mj-ea"/>
                <a:cs typeface="+mn-ea"/>
                <a:sym typeface="+mn-lt"/>
              </a:rPr>
              <a:t>国内疫情趋势预测</a:t>
            </a:r>
            <a:endParaRPr kumimoji="0" lang="zh-CN" altLang="en-US" sz="2200" i="0" kern="1200" cap="none" spc="300" normalizeH="0" baseline="0" noProof="0" dirty="0">
              <a:gradFill>
                <a:gsLst>
                  <a:gs pos="0">
                    <a:schemeClr val="accent1"/>
                  </a:gs>
                  <a:gs pos="100000">
                    <a:schemeClr val="accent1">
                      <a:lumMod val="75000"/>
                    </a:schemeClr>
                  </a:gs>
                </a:gsLst>
                <a:lin ang="2700000" scaled="0"/>
              </a:gradFill>
              <a:latin typeface="+mj-ea"/>
              <a:ea typeface="+mj-ea"/>
              <a:cs typeface="+mn-ea"/>
              <a:sym typeface="+mn-lt"/>
            </a:endParaRPr>
          </a:p>
        </p:txBody>
      </p:sp>
      <p:sp>
        <p:nvSpPr>
          <p:cNvPr id="13" name="矩形 12"/>
          <p:cNvSpPr/>
          <p:nvPr/>
        </p:nvSpPr>
        <p:spPr>
          <a:xfrm>
            <a:off x="1177894" y="3087482"/>
            <a:ext cx="3900944" cy="694742"/>
          </a:xfrm>
          <a:prstGeom prst="rect">
            <a:avLst/>
          </a:prstGeom>
          <a:noFill/>
        </p:spPr>
        <p:txBody>
          <a:bodyPr wrap="square" lIns="0" tIns="0" rIns="0" bIns="0" rtlCol="0">
            <a:no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600" b="0" i="0" u="none" strike="noStrike" kern="1200" cap="none" spc="0" normalizeH="0" baseline="0" noProof="0">
                <a:ln>
                  <a:noFill/>
                </a:ln>
                <a:solidFill>
                  <a:srgbClr val="000000">
                    <a:lumMod val="65000"/>
                    <a:lumOff val="35000"/>
                  </a:srgbClr>
                </a:solidFill>
                <a:effectLst/>
                <a:uLnTx/>
                <a:uFillTx/>
                <a:cs typeface="+mn-ea"/>
                <a:sym typeface="+mn-lt"/>
              </a:rPr>
              <a:t>页面将对于国内疫情新增确诊和新增治愈人数的预测数据渲染到曲线对比图中。用户选择不同的省份时，曲线图需要随着切换。</a:t>
            </a:r>
            <a:endParaRPr kumimoji="0" lang="zh-CN" altLang="en-US" sz="1600" b="0" i="0" u="none" strike="noStrike" kern="1200" cap="none" spc="0" normalizeH="0" baseline="0" noProof="0">
              <a:ln>
                <a:noFill/>
              </a:ln>
              <a:solidFill>
                <a:srgbClr val="000000">
                  <a:lumMod val="65000"/>
                  <a:lumOff val="35000"/>
                </a:srgbClr>
              </a:solidFill>
              <a:effectLst/>
              <a:uLnTx/>
              <a:uFillTx/>
              <a:cs typeface="+mn-ea"/>
              <a:sym typeface="+mn-lt"/>
            </a:endParaRPr>
          </a:p>
        </p:txBody>
      </p:sp>
      <p:sp>
        <p:nvSpPr>
          <p:cNvPr id="14" name="矩形 13"/>
          <p:cNvSpPr/>
          <p:nvPr/>
        </p:nvSpPr>
        <p:spPr>
          <a:xfrm>
            <a:off x="1177894" y="4130730"/>
            <a:ext cx="3900944" cy="1064074"/>
          </a:xfrm>
          <a:prstGeom prst="rect">
            <a:avLst/>
          </a:prstGeom>
          <a:noFill/>
        </p:spPr>
        <p:txBody>
          <a:bodyPr wrap="square" lIns="0" tIns="0" rIns="0" bIns="0" rtlCol="0">
            <a:noAutofit/>
          </a:bodyPr>
          <a:lstStyle/>
          <a:p>
            <a:pPr marL="0" marR="0" lvl="0" indent="0" algn="l" defTabSz="914400" rtl="0" eaLnBrk="1" fontAlgn="auto" latinLnBrk="0" hangingPunct="1">
              <a:lnSpc>
                <a:spcPct val="15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000000">
                  <a:lumMod val="65000"/>
                  <a:lumOff val="35000"/>
                </a:srgbClr>
              </a:solidFill>
              <a:effectLst/>
              <a:uLnTx/>
              <a:uFillTx/>
              <a:cs typeface="+mn-ea"/>
              <a:sym typeface="+mn-lt"/>
            </a:endParaRPr>
          </a:p>
        </p:txBody>
      </p:sp>
      <p:pic>
        <p:nvPicPr>
          <p:cNvPr id="3" name="图片 2"/>
          <p:cNvPicPr>
            <a:picLocks noChangeAspect="1"/>
          </p:cNvPicPr>
          <p:nvPr/>
        </p:nvPicPr>
        <p:blipFill>
          <a:blip r:embed="rId1"/>
          <a:stretch>
            <a:fillRect/>
          </a:stretch>
        </p:blipFill>
        <p:spPr>
          <a:xfrm>
            <a:off x="6002020" y="2133600"/>
            <a:ext cx="4946015" cy="290449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线连接符 3"/>
          <p:cNvCxnSpPr/>
          <p:nvPr/>
        </p:nvCxnSpPr>
        <p:spPr>
          <a:xfrm>
            <a:off x="263847" y="862550"/>
            <a:ext cx="10268136" cy="0"/>
          </a:xfrm>
          <a:prstGeom prst="line">
            <a:avLst/>
          </a:prstGeom>
          <a:ln w="19050">
            <a:solidFill>
              <a:schemeClr val="accent1">
                <a:lumMod val="100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9329804" y="798308"/>
            <a:ext cx="2861863" cy="108482"/>
          </a:xfrm>
          <a:prstGeom prst="rect">
            <a:avLst/>
          </a:prstGeom>
          <a:solidFill>
            <a:schemeClr val="accent1">
              <a:lumMod val="100000"/>
            </a:schemeClr>
          </a:solidFill>
          <a:ln>
            <a:solidFill>
              <a:schemeClr val="accent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kumimoji="1" lang="zh-CN" altLang="en-US" sz="1350">
              <a:cs typeface="+mn-ea"/>
              <a:sym typeface="+mn-lt"/>
            </a:endParaRPr>
          </a:p>
        </p:txBody>
      </p:sp>
      <p:sp>
        <p:nvSpPr>
          <p:cNvPr id="8" name="标题 7"/>
          <p:cNvSpPr>
            <a:spLocks noGrp="1"/>
          </p:cNvSpPr>
          <p:nvPr>
            <p:ph type="title"/>
          </p:nvPr>
        </p:nvSpPr>
        <p:spPr>
          <a:xfrm>
            <a:off x="822944" y="320665"/>
            <a:ext cx="902811" cy="487378"/>
          </a:xfrm>
        </p:spPr>
        <p:txBody>
          <a:bodyPr>
            <a:noAutofit/>
          </a:bodyPr>
          <a:lstStyle/>
          <a:p>
            <a:r>
              <a:rPr lang="zh-CN" altLang="en-US" dirty="0">
                <a:sym typeface="+mn-lt"/>
              </a:rPr>
              <a:t>主要功能</a:t>
            </a:r>
            <a:r>
              <a:rPr lang="zh-CN" altLang="en-US" dirty="0">
                <a:sym typeface="+mn-lt"/>
              </a:rPr>
              <a:t>介绍</a:t>
            </a:r>
            <a:endParaRPr lang="zh-CN" altLang="en-US" dirty="0">
              <a:sym typeface="+mn-lt"/>
            </a:endParaRPr>
          </a:p>
        </p:txBody>
      </p:sp>
      <p:sp>
        <p:nvSpPr>
          <p:cNvPr id="39" name="文本框 38"/>
          <p:cNvSpPr txBox="1"/>
          <p:nvPr/>
        </p:nvSpPr>
        <p:spPr>
          <a:xfrm>
            <a:off x="1177894" y="1834885"/>
            <a:ext cx="644880" cy="416560"/>
          </a:xfrm>
          <a:custGeom>
            <a:avLst/>
            <a:gdLst/>
            <a:ahLst/>
            <a:cxnLst/>
            <a:rect l="l" t="t" r="r" b="b"/>
            <a:pathLst>
              <a:path w="711556" h="459629">
                <a:moveTo>
                  <a:pt x="648462" y="448"/>
                </a:moveTo>
                <a:cubicBezTo>
                  <a:pt x="651164" y="-319"/>
                  <a:pt x="653647" y="-100"/>
                  <a:pt x="655911" y="1105"/>
                </a:cubicBezTo>
                <a:cubicBezTo>
                  <a:pt x="658174" y="2310"/>
                  <a:pt x="659781" y="3844"/>
                  <a:pt x="660730" y="5706"/>
                </a:cubicBezTo>
                <a:lnTo>
                  <a:pt x="664235" y="19726"/>
                </a:lnTo>
                <a:cubicBezTo>
                  <a:pt x="665185" y="21589"/>
                  <a:pt x="665477" y="23560"/>
                  <a:pt x="665112" y="25642"/>
                </a:cubicBezTo>
                <a:cubicBezTo>
                  <a:pt x="664747" y="27723"/>
                  <a:pt x="663286" y="29256"/>
                  <a:pt x="660730" y="30242"/>
                </a:cubicBezTo>
                <a:cubicBezTo>
                  <a:pt x="633054" y="44957"/>
                  <a:pt x="611292" y="66791"/>
                  <a:pt x="595446" y="95746"/>
                </a:cubicBezTo>
                <a:cubicBezTo>
                  <a:pt x="579599" y="124700"/>
                  <a:pt x="567477" y="156612"/>
                  <a:pt x="559079" y="191481"/>
                </a:cubicBezTo>
                <a:cubicBezTo>
                  <a:pt x="561818" y="191408"/>
                  <a:pt x="565104" y="191116"/>
                  <a:pt x="568938" y="190605"/>
                </a:cubicBezTo>
                <a:cubicBezTo>
                  <a:pt x="572772" y="190094"/>
                  <a:pt x="576496" y="189802"/>
                  <a:pt x="580111" y="189729"/>
                </a:cubicBezTo>
                <a:cubicBezTo>
                  <a:pt x="617792" y="190788"/>
                  <a:pt x="648900" y="204005"/>
                  <a:pt x="673437" y="229381"/>
                </a:cubicBezTo>
                <a:cubicBezTo>
                  <a:pt x="697973" y="254758"/>
                  <a:pt x="710679" y="285939"/>
                  <a:pt x="711556" y="322926"/>
                </a:cubicBezTo>
                <a:cubicBezTo>
                  <a:pt x="710460" y="362360"/>
                  <a:pt x="697316" y="394783"/>
                  <a:pt x="672122" y="420196"/>
                </a:cubicBezTo>
                <a:cubicBezTo>
                  <a:pt x="646928" y="445608"/>
                  <a:pt x="616258" y="458753"/>
                  <a:pt x="580111" y="459629"/>
                </a:cubicBezTo>
                <a:cubicBezTo>
                  <a:pt x="539472" y="459410"/>
                  <a:pt x="505077" y="445827"/>
                  <a:pt x="476926" y="418881"/>
                </a:cubicBezTo>
                <a:cubicBezTo>
                  <a:pt x="448775" y="391935"/>
                  <a:pt x="434097" y="352940"/>
                  <a:pt x="432892" y="301895"/>
                </a:cubicBezTo>
                <a:cubicBezTo>
                  <a:pt x="433330" y="240043"/>
                  <a:pt x="452171" y="180601"/>
                  <a:pt x="489414" y="123568"/>
                </a:cubicBezTo>
                <a:cubicBezTo>
                  <a:pt x="526656" y="66536"/>
                  <a:pt x="579672" y="25496"/>
                  <a:pt x="648462" y="448"/>
                </a:cubicBezTo>
                <a:close/>
                <a:moveTo>
                  <a:pt x="215570" y="448"/>
                </a:moveTo>
                <a:cubicBezTo>
                  <a:pt x="218272" y="-319"/>
                  <a:pt x="220755" y="-100"/>
                  <a:pt x="223018" y="1105"/>
                </a:cubicBezTo>
                <a:cubicBezTo>
                  <a:pt x="225282" y="2310"/>
                  <a:pt x="226889" y="3844"/>
                  <a:pt x="227838" y="5706"/>
                </a:cubicBezTo>
                <a:lnTo>
                  <a:pt x="231343" y="19726"/>
                </a:lnTo>
                <a:cubicBezTo>
                  <a:pt x="232293" y="21589"/>
                  <a:pt x="232585" y="23560"/>
                  <a:pt x="232220" y="25642"/>
                </a:cubicBezTo>
                <a:cubicBezTo>
                  <a:pt x="231854" y="27723"/>
                  <a:pt x="230394" y="29256"/>
                  <a:pt x="227838" y="30242"/>
                </a:cubicBezTo>
                <a:cubicBezTo>
                  <a:pt x="199285" y="44957"/>
                  <a:pt x="177086" y="66791"/>
                  <a:pt x="161239" y="95746"/>
                </a:cubicBezTo>
                <a:cubicBezTo>
                  <a:pt x="145393" y="124700"/>
                  <a:pt x="133709" y="156612"/>
                  <a:pt x="126187" y="191481"/>
                </a:cubicBezTo>
                <a:cubicBezTo>
                  <a:pt x="128853" y="191408"/>
                  <a:pt x="131847" y="191116"/>
                  <a:pt x="135169" y="190605"/>
                </a:cubicBezTo>
                <a:cubicBezTo>
                  <a:pt x="138492" y="190094"/>
                  <a:pt x="141924" y="189802"/>
                  <a:pt x="145466" y="189729"/>
                </a:cubicBezTo>
                <a:cubicBezTo>
                  <a:pt x="183913" y="190788"/>
                  <a:pt x="215241" y="204005"/>
                  <a:pt x="239449" y="229381"/>
                </a:cubicBezTo>
                <a:cubicBezTo>
                  <a:pt x="263657" y="254758"/>
                  <a:pt x="276144" y="285939"/>
                  <a:pt x="276911" y="322926"/>
                </a:cubicBezTo>
                <a:cubicBezTo>
                  <a:pt x="275925" y="362360"/>
                  <a:pt x="263000" y="394783"/>
                  <a:pt x="238135" y="420196"/>
                </a:cubicBezTo>
                <a:cubicBezTo>
                  <a:pt x="213270" y="445608"/>
                  <a:pt x="182380" y="458753"/>
                  <a:pt x="145466" y="459629"/>
                </a:cubicBezTo>
                <a:cubicBezTo>
                  <a:pt x="104900" y="459410"/>
                  <a:pt x="70798" y="445827"/>
                  <a:pt x="43158" y="418881"/>
                </a:cubicBezTo>
                <a:cubicBezTo>
                  <a:pt x="15518" y="391935"/>
                  <a:pt x="1132" y="352940"/>
                  <a:pt x="0" y="301895"/>
                </a:cubicBezTo>
                <a:cubicBezTo>
                  <a:pt x="438" y="240043"/>
                  <a:pt x="19279" y="180601"/>
                  <a:pt x="56521" y="123568"/>
                </a:cubicBezTo>
                <a:cubicBezTo>
                  <a:pt x="93764" y="66536"/>
                  <a:pt x="146780" y="25496"/>
                  <a:pt x="215570" y="448"/>
                </a:cubicBez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R="0" indent="0" defTabSz="914400" fontAlgn="auto">
              <a:lnSpc>
                <a:spcPct val="120000"/>
              </a:lnSpc>
              <a:spcBef>
                <a:spcPts val="0"/>
              </a:spcBef>
              <a:spcAft>
                <a:spcPts val="0"/>
              </a:spcAft>
              <a:buClrTx/>
              <a:buSzTx/>
              <a:buFontTx/>
              <a:buNone/>
              <a:defRPr/>
            </a:pPr>
            <a:endParaRPr kumimoji="0" lang="zh-CN" altLang="en-US" sz="13800" b="0" i="0" kern="1200" cap="none" spc="0" normalizeH="0" baseline="0" noProof="0" dirty="0">
              <a:solidFill>
                <a:srgbClr val="000000">
                  <a:lumMod val="75000"/>
                  <a:lumOff val="25000"/>
                </a:srgbClr>
              </a:solidFill>
              <a:cs typeface="+mn-ea"/>
              <a:sym typeface="+mn-lt"/>
            </a:endParaRPr>
          </a:p>
        </p:txBody>
      </p:sp>
      <p:cxnSp>
        <p:nvCxnSpPr>
          <p:cNvPr id="40" name="直接连接符 39"/>
          <p:cNvCxnSpPr/>
          <p:nvPr/>
        </p:nvCxnSpPr>
        <p:spPr>
          <a:xfrm>
            <a:off x="1177894" y="2866834"/>
            <a:ext cx="26924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177925" y="2400300"/>
            <a:ext cx="3900805" cy="338455"/>
          </a:xfrm>
          <a:prstGeom prst="rect">
            <a:avLst/>
          </a:prstGeom>
          <a:noFill/>
        </p:spPr>
        <p:txBody>
          <a:bodyPr wrap="square" lIns="0" tIns="0" rIns="0" bIns="0" rtlCol="0">
            <a:noAutofit/>
          </a:bodyPr>
          <a:lstStyle/>
          <a:p>
            <a:pPr marR="0" indent="0" defTabSz="914400" fontAlgn="auto">
              <a:lnSpc>
                <a:spcPct val="100000"/>
              </a:lnSpc>
              <a:spcBef>
                <a:spcPts val="0"/>
              </a:spcBef>
              <a:spcAft>
                <a:spcPts val="0"/>
              </a:spcAft>
              <a:buClrTx/>
              <a:buSzTx/>
              <a:buFontTx/>
              <a:buNone/>
              <a:defRPr/>
            </a:pPr>
            <a:r>
              <a:rPr kumimoji="0" lang="zh-CN" altLang="en-US" sz="2200" i="0" kern="1200" cap="none" spc="300" normalizeH="0" baseline="0" noProof="0" dirty="0">
                <a:gradFill>
                  <a:gsLst>
                    <a:gs pos="0">
                      <a:schemeClr val="accent1"/>
                    </a:gs>
                    <a:gs pos="100000">
                      <a:schemeClr val="accent1">
                        <a:lumMod val="75000"/>
                      </a:schemeClr>
                    </a:gs>
                  </a:gsLst>
                  <a:lin ang="2700000" scaled="0"/>
                </a:gradFill>
                <a:latin typeface="+mj-ea"/>
                <a:ea typeface="+mj-ea"/>
                <a:cs typeface="+mn-ea"/>
                <a:sym typeface="+mn-lt"/>
              </a:rPr>
              <a:t>国内疫情数据统计</a:t>
            </a:r>
            <a:endParaRPr kumimoji="0" lang="zh-CN" altLang="en-US" sz="2200" i="0" kern="1200" cap="none" spc="300" normalizeH="0" baseline="0" noProof="0" dirty="0">
              <a:gradFill>
                <a:gsLst>
                  <a:gs pos="0">
                    <a:schemeClr val="accent1"/>
                  </a:gs>
                  <a:gs pos="100000">
                    <a:schemeClr val="accent1">
                      <a:lumMod val="75000"/>
                    </a:schemeClr>
                  </a:gs>
                </a:gsLst>
                <a:lin ang="2700000" scaled="0"/>
              </a:gradFill>
              <a:latin typeface="+mj-ea"/>
              <a:ea typeface="+mj-ea"/>
              <a:cs typeface="+mn-ea"/>
              <a:sym typeface="+mn-lt"/>
            </a:endParaRPr>
          </a:p>
        </p:txBody>
      </p:sp>
      <p:sp>
        <p:nvSpPr>
          <p:cNvPr id="13" name="矩形 12"/>
          <p:cNvSpPr/>
          <p:nvPr/>
        </p:nvSpPr>
        <p:spPr>
          <a:xfrm>
            <a:off x="1177894" y="3087482"/>
            <a:ext cx="3900944" cy="694742"/>
          </a:xfrm>
          <a:prstGeom prst="rect">
            <a:avLst/>
          </a:prstGeom>
          <a:noFill/>
        </p:spPr>
        <p:txBody>
          <a:bodyPr wrap="square" lIns="0" tIns="0" rIns="0" bIns="0" rtlCol="0">
            <a:no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600" b="0" i="0" u="none" strike="noStrike" kern="1200" cap="none" spc="0" normalizeH="0" baseline="0" noProof="0">
                <a:ln>
                  <a:noFill/>
                </a:ln>
                <a:solidFill>
                  <a:srgbClr val="000000">
                    <a:lumMod val="65000"/>
                    <a:lumOff val="35000"/>
                  </a:srgbClr>
                </a:solidFill>
                <a:effectLst/>
                <a:uLnTx/>
                <a:uFillTx/>
                <a:cs typeface="+mn-ea"/>
                <a:sym typeface="+mn-lt"/>
              </a:rPr>
              <a:t>页面展示全国治愈总人数、疑似确诊总数、确诊总人数、死亡总人数。</a:t>
            </a:r>
            <a:endParaRPr kumimoji="0" lang="zh-CN" altLang="en-US" sz="1600" b="0" i="0" u="none" strike="noStrike" kern="1200" cap="none" spc="0" normalizeH="0" baseline="0" noProof="0">
              <a:ln>
                <a:noFill/>
              </a:ln>
              <a:solidFill>
                <a:srgbClr val="000000">
                  <a:lumMod val="65000"/>
                  <a:lumOff val="35000"/>
                </a:srgbClr>
              </a:solidFill>
              <a:effectLst/>
              <a:uLnTx/>
              <a:uFillTx/>
              <a:cs typeface="+mn-ea"/>
              <a:sym typeface="+mn-lt"/>
            </a:endParaRPr>
          </a:p>
        </p:txBody>
      </p:sp>
      <p:sp>
        <p:nvSpPr>
          <p:cNvPr id="14" name="矩形 13"/>
          <p:cNvSpPr/>
          <p:nvPr/>
        </p:nvSpPr>
        <p:spPr>
          <a:xfrm>
            <a:off x="1177894" y="4130730"/>
            <a:ext cx="3900944" cy="1064074"/>
          </a:xfrm>
          <a:prstGeom prst="rect">
            <a:avLst/>
          </a:prstGeom>
          <a:noFill/>
        </p:spPr>
        <p:txBody>
          <a:bodyPr wrap="square" lIns="0" tIns="0" rIns="0" bIns="0" rtlCol="0">
            <a:noAutofit/>
          </a:bodyPr>
          <a:lstStyle/>
          <a:p>
            <a:pPr marL="0" marR="0" lvl="0" indent="0" algn="l" defTabSz="914400" rtl="0" eaLnBrk="1" fontAlgn="auto" latinLnBrk="0" hangingPunct="1">
              <a:lnSpc>
                <a:spcPct val="15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000000">
                  <a:lumMod val="65000"/>
                  <a:lumOff val="35000"/>
                </a:srgbClr>
              </a:solidFill>
              <a:effectLst/>
              <a:uLnTx/>
              <a:uFillTx/>
              <a:cs typeface="+mn-ea"/>
              <a:sym typeface="+mn-lt"/>
            </a:endParaRPr>
          </a:p>
        </p:txBody>
      </p:sp>
      <p:pic>
        <p:nvPicPr>
          <p:cNvPr id="3" name="图片 2"/>
          <p:cNvPicPr>
            <a:picLocks noChangeAspect="1"/>
          </p:cNvPicPr>
          <p:nvPr/>
        </p:nvPicPr>
        <p:blipFill>
          <a:blip r:embed="rId1"/>
          <a:stretch>
            <a:fillRect/>
          </a:stretch>
        </p:blipFill>
        <p:spPr>
          <a:xfrm>
            <a:off x="5591175" y="2400300"/>
            <a:ext cx="5836920" cy="26060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线连接符 3"/>
          <p:cNvCxnSpPr/>
          <p:nvPr/>
        </p:nvCxnSpPr>
        <p:spPr>
          <a:xfrm>
            <a:off x="263847" y="862550"/>
            <a:ext cx="10268136" cy="0"/>
          </a:xfrm>
          <a:prstGeom prst="line">
            <a:avLst/>
          </a:prstGeom>
          <a:ln w="19050">
            <a:solidFill>
              <a:schemeClr val="accent1">
                <a:lumMod val="100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9329804" y="798308"/>
            <a:ext cx="2861863" cy="108482"/>
          </a:xfrm>
          <a:prstGeom prst="rect">
            <a:avLst/>
          </a:prstGeom>
          <a:solidFill>
            <a:schemeClr val="accent1">
              <a:lumMod val="100000"/>
            </a:schemeClr>
          </a:solidFill>
          <a:ln>
            <a:solidFill>
              <a:schemeClr val="accent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kumimoji="1" lang="zh-CN" altLang="en-US" sz="1350">
              <a:cs typeface="+mn-ea"/>
              <a:sym typeface="+mn-lt"/>
            </a:endParaRPr>
          </a:p>
        </p:txBody>
      </p:sp>
      <p:sp>
        <p:nvSpPr>
          <p:cNvPr id="8" name="标题 7"/>
          <p:cNvSpPr>
            <a:spLocks noGrp="1"/>
          </p:cNvSpPr>
          <p:nvPr>
            <p:ph type="title"/>
          </p:nvPr>
        </p:nvSpPr>
        <p:spPr>
          <a:xfrm>
            <a:off x="822944" y="320665"/>
            <a:ext cx="902811" cy="487378"/>
          </a:xfrm>
        </p:spPr>
        <p:txBody>
          <a:bodyPr>
            <a:noAutofit/>
          </a:bodyPr>
          <a:lstStyle/>
          <a:p>
            <a:r>
              <a:rPr lang="zh-CN" altLang="en-US" dirty="0">
                <a:sym typeface="+mn-lt"/>
              </a:rPr>
              <a:t>主要功能</a:t>
            </a:r>
            <a:r>
              <a:rPr lang="zh-CN" altLang="en-US" dirty="0">
                <a:sym typeface="+mn-lt"/>
              </a:rPr>
              <a:t>介绍</a:t>
            </a:r>
            <a:endParaRPr lang="zh-CN" altLang="en-US" dirty="0">
              <a:sym typeface="+mn-lt"/>
            </a:endParaRPr>
          </a:p>
        </p:txBody>
      </p:sp>
      <p:sp>
        <p:nvSpPr>
          <p:cNvPr id="39" name="文本框 38"/>
          <p:cNvSpPr txBox="1"/>
          <p:nvPr/>
        </p:nvSpPr>
        <p:spPr>
          <a:xfrm>
            <a:off x="1177894" y="1834885"/>
            <a:ext cx="644880" cy="416560"/>
          </a:xfrm>
          <a:custGeom>
            <a:avLst/>
            <a:gdLst/>
            <a:ahLst/>
            <a:cxnLst/>
            <a:rect l="l" t="t" r="r" b="b"/>
            <a:pathLst>
              <a:path w="711556" h="459629">
                <a:moveTo>
                  <a:pt x="648462" y="448"/>
                </a:moveTo>
                <a:cubicBezTo>
                  <a:pt x="651164" y="-319"/>
                  <a:pt x="653647" y="-100"/>
                  <a:pt x="655911" y="1105"/>
                </a:cubicBezTo>
                <a:cubicBezTo>
                  <a:pt x="658174" y="2310"/>
                  <a:pt x="659781" y="3844"/>
                  <a:pt x="660730" y="5706"/>
                </a:cubicBezTo>
                <a:lnTo>
                  <a:pt x="664235" y="19726"/>
                </a:lnTo>
                <a:cubicBezTo>
                  <a:pt x="665185" y="21589"/>
                  <a:pt x="665477" y="23560"/>
                  <a:pt x="665112" y="25642"/>
                </a:cubicBezTo>
                <a:cubicBezTo>
                  <a:pt x="664747" y="27723"/>
                  <a:pt x="663286" y="29256"/>
                  <a:pt x="660730" y="30242"/>
                </a:cubicBezTo>
                <a:cubicBezTo>
                  <a:pt x="633054" y="44957"/>
                  <a:pt x="611292" y="66791"/>
                  <a:pt x="595446" y="95746"/>
                </a:cubicBezTo>
                <a:cubicBezTo>
                  <a:pt x="579599" y="124700"/>
                  <a:pt x="567477" y="156612"/>
                  <a:pt x="559079" y="191481"/>
                </a:cubicBezTo>
                <a:cubicBezTo>
                  <a:pt x="561818" y="191408"/>
                  <a:pt x="565104" y="191116"/>
                  <a:pt x="568938" y="190605"/>
                </a:cubicBezTo>
                <a:cubicBezTo>
                  <a:pt x="572772" y="190094"/>
                  <a:pt x="576496" y="189802"/>
                  <a:pt x="580111" y="189729"/>
                </a:cubicBezTo>
                <a:cubicBezTo>
                  <a:pt x="617792" y="190788"/>
                  <a:pt x="648900" y="204005"/>
                  <a:pt x="673437" y="229381"/>
                </a:cubicBezTo>
                <a:cubicBezTo>
                  <a:pt x="697973" y="254758"/>
                  <a:pt x="710679" y="285939"/>
                  <a:pt x="711556" y="322926"/>
                </a:cubicBezTo>
                <a:cubicBezTo>
                  <a:pt x="710460" y="362360"/>
                  <a:pt x="697316" y="394783"/>
                  <a:pt x="672122" y="420196"/>
                </a:cubicBezTo>
                <a:cubicBezTo>
                  <a:pt x="646928" y="445608"/>
                  <a:pt x="616258" y="458753"/>
                  <a:pt x="580111" y="459629"/>
                </a:cubicBezTo>
                <a:cubicBezTo>
                  <a:pt x="539472" y="459410"/>
                  <a:pt x="505077" y="445827"/>
                  <a:pt x="476926" y="418881"/>
                </a:cubicBezTo>
                <a:cubicBezTo>
                  <a:pt x="448775" y="391935"/>
                  <a:pt x="434097" y="352940"/>
                  <a:pt x="432892" y="301895"/>
                </a:cubicBezTo>
                <a:cubicBezTo>
                  <a:pt x="433330" y="240043"/>
                  <a:pt x="452171" y="180601"/>
                  <a:pt x="489414" y="123568"/>
                </a:cubicBezTo>
                <a:cubicBezTo>
                  <a:pt x="526656" y="66536"/>
                  <a:pt x="579672" y="25496"/>
                  <a:pt x="648462" y="448"/>
                </a:cubicBezTo>
                <a:close/>
                <a:moveTo>
                  <a:pt x="215570" y="448"/>
                </a:moveTo>
                <a:cubicBezTo>
                  <a:pt x="218272" y="-319"/>
                  <a:pt x="220755" y="-100"/>
                  <a:pt x="223018" y="1105"/>
                </a:cubicBezTo>
                <a:cubicBezTo>
                  <a:pt x="225282" y="2310"/>
                  <a:pt x="226889" y="3844"/>
                  <a:pt x="227838" y="5706"/>
                </a:cubicBezTo>
                <a:lnTo>
                  <a:pt x="231343" y="19726"/>
                </a:lnTo>
                <a:cubicBezTo>
                  <a:pt x="232293" y="21589"/>
                  <a:pt x="232585" y="23560"/>
                  <a:pt x="232220" y="25642"/>
                </a:cubicBezTo>
                <a:cubicBezTo>
                  <a:pt x="231854" y="27723"/>
                  <a:pt x="230394" y="29256"/>
                  <a:pt x="227838" y="30242"/>
                </a:cubicBezTo>
                <a:cubicBezTo>
                  <a:pt x="199285" y="44957"/>
                  <a:pt x="177086" y="66791"/>
                  <a:pt x="161239" y="95746"/>
                </a:cubicBezTo>
                <a:cubicBezTo>
                  <a:pt x="145393" y="124700"/>
                  <a:pt x="133709" y="156612"/>
                  <a:pt x="126187" y="191481"/>
                </a:cubicBezTo>
                <a:cubicBezTo>
                  <a:pt x="128853" y="191408"/>
                  <a:pt x="131847" y="191116"/>
                  <a:pt x="135169" y="190605"/>
                </a:cubicBezTo>
                <a:cubicBezTo>
                  <a:pt x="138492" y="190094"/>
                  <a:pt x="141924" y="189802"/>
                  <a:pt x="145466" y="189729"/>
                </a:cubicBezTo>
                <a:cubicBezTo>
                  <a:pt x="183913" y="190788"/>
                  <a:pt x="215241" y="204005"/>
                  <a:pt x="239449" y="229381"/>
                </a:cubicBezTo>
                <a:cubicBezTo>
                  <a:pt x="263657" y="254758"/>
                  <a:pt x="276144" y="285939"/>
                  <a:pt x="276911" y="322926"/>
                </a:cubicBezTo>
                <a:cubicBezTo>
                  <a:pt x="275925" y="362360"/>
                  <a:pt x="263000" y="394783"/>
                  <a:pt x="238135" y="420196"/>
                </a:cubicBezTo>
                <a:cubicBezTo>
                  <a:pt x="213270" y="445608"/>
                  <a:pt x="182380" y="458753"/>
                  <a:pt x="145466" y="459629"/>
                </a:cubicBezTo>
                <a:cubicBezTo>
                  <a:pt x="104900" y="459410"/>
                  <a:pt x="70798" y="445827"/>
                  <a:pt x="43158" y="418881"/>
                </a:cubicBezTo>
                <a:cubicBezTo>
                  <a:pt x="15518" y="391935"/>
                  <a:pt x="1132" y="352940"/>
                  <a:pt x="0" y="301895"/>
                </a:cubicBezTo>
                <a:cubicBezTo>
                  <a:pt x="438" y="240043"/>
                  <a:pt x="19279" y="180601"/>
                  <a:pt x="56521" y="123568"/>
                </a:cubicBezTo>
                <a:cubicBezTo>
                  <a:pt x="93764" y="66536"/>
                  <a:pt x="146780" y="25496"/>
                  <a:pt x="215570" y="448"/>
                </a:cubicBez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R="0" indent="0" defTabSz="914400" fontAlgn="auto">
              <a:lnSpc>
                <a:spcPct val="120000"/>
              </a:lnSpc>
              <a:spcBef>
                <a:spcPts val="0"/>
              </a:spcBef>
              <a:spcAft>
                <a:spcPts val="0"/>
              </a:spcAft>
              <a:buClrTx/>
              <a:buSzTx/>
              <a:buFontTx/>
              <a:buNone/>
              <a:defRPr/>
            </a:pPr>
            <a:endParaRPr kumimoji="0" lang="zh-CN" altLang="en-US" sz="13800" b="0" i="0" kern="1200" cap="none" spc="0" normalizeH="0" baseline="0" noProof="0" dirty="0">
              <a:solidFill>
                <a:srgbClr val="000000">
                  <a:lumMod val="75000"/>
                  <a:lumOff val="25000"/>
                </a:srgbClr>
              </a:solidFill>
              <a:cs typeface="+mn-ea"/>
              <a:sym typeface="+mn-lt"/>
            </a:endParaRPr>
          </a:p>
        </p:txBody>
      </p:sp>
      <p:cxnSp>
        <p:nvCxnSpPr>
          <p:cNvPr id="40" name="直接连接符 39"/>
          <p:cNvCxnSpPr/>
          <p:nvPr/>
        </p:nvCxnSpPr>
        <p:spPr>
          <a:xfrm>
            <a:off x="1177894" y="2866834"/>
            <a:ext cx="26924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177925" y="2400300"/>
            <a:ext cx="3900805" cy="338455"/>
          </a:xfrm>
          <a:prstGeom prst="rect">
            <a:avLst/>
          </a:prstGeom>
          <a:noFill/>
        </p:spPr>
        <p:txBody>
          <a:bodyPr wrap="square" lIns="0" tIns="0" rIns="0" bIns="0" rtlCol="0">
            <a:noAutofit/>
          </a:bodyPr>
          <a:lstStyle/>
          <a:p>
            <a:pPr marR="0" indent="0" defTabSz="914400" fontAlgn="auto">
              <a:lnSpc>
                <a:spcPct val="100000"/>
              </a:lnSpc>
              <a:spcBef>
                <a:spcPts val="0"/>
              </a:spcBef>
              <a:spcAft>
                <a:spcPts val="0"/>
              </a:spcAft>
              <a:buClrTx/>
              <a:buSzTx/>
              <a:buFontTx/>
              <a:buNone/>
              <a:defRPr/>
            </a:pPr>
            <a:r>
              <a:rPr kumimoji="0" lang="zh-CN" altLang="en-US" sz="2200" i="0" kern="1200" cap="none" spc="300" normalizeH="0" baseline="0" noProof="0" dirty="0">
                <a:gradFill>
                  <a:gsLst>
                    <a:gs pos="0">
                      <a:schemeClr val="accent1"/>
                    </a:gs>
                    <a:gs pos="100000">
                      <a:schemeClr val="accent1">
                        <a:lumMod val="75000"/>
                      </a:schemeClr>
                    </a:gs>
                  </a:gsLst>
                  <a:lin ang="2700000" scaled="0"/>
                </a:gradFill>
                <a:latin typeface="+mj-ea"/>
                <a:ea typeface="+mj-ea"/>
                <a:cs typeface="+mn-ea"/>
                <a:sym typeface="+mn-lt"/>
              </a:rPr>
              <a:t>国内疫情数据比例分布展示</a:t>
            </a:r>
            <a:endParaRPr kumimoji="0" lang="zh-CN" altLang="en-US" sz="2200" i="0" kern="1200" cap="none" spc="300" normalizeH="0" baseline="0" noProof="0" dirty="0">
              <a:gradFill>
                <a:gsLst>
                  <a:gs pos="0">
                    <a:schemeClr val="accent1"/>
                  </a:gs>
                  <a:gs pos="100000">
                    <a:schemeClr val="accent1">
                      <a:lumMod val="75000"/>
                    </a:schemeClr>
                  </a:gs>
                </a:gsLst>
                <a:lin ang="2700000" scaled="0"/>
              </a:gradFill>
              <a:latin typeface="+mj-ea"/>
              <a:ea typeface="+mj-ea"/>
              <a:cs typeface="+mn-ea"/>
              <a:sym typeface="+mn-lt"/>
            </a:endParaRPr>
          </a:p>
        </p:txBody>
      </p:sp>
      <p:sp>
        <p:nvSpPr>
          <p:cNvPr id="13" name="矩形 12"/>
          <p:cNvSpPr/>
          <p:nvPr/>
        </p:nvSpPr>
        <p:spPr>
          <a:xfrm>
            <a:off x="1177894" y="3087482"/>
            <a:ext cx="3900944" cy="694742"/>
          </a:xfrm>
          <a:prstGeom prst="rect">
            <a:avLst/>
          </a:prstGeom>
          <a:noFill/>
        </p:spPr>
        <p:txBody>
          <a:bodyPr wrap="square" lIns="0" tIns="0" rIns="0" bIns="0" rtlCol="0">
            <a:no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600" b="0" i="0" u="none" strike="noStrike" kern="1200" cap="none" spc="0" normalizeH="0" baseline="0" noProof="0">
                <a:ln>
                  <a:noFill/>
                </a:ln>
                <a:solidFill>
                  <a:srgbClr val="000000">
                    <a:lumMod val="65000"/>
                    <a:lumOff val="35000"/>
                  </a:srgbClr>
                </a:solidFill>
                <a:effectLst/>
                <a:uLnTx/>
                <a:uFillTx/>
                <a:cs typeface="+mn-ea"/>
                <a:sym typeface="+mn-lt"/>
              </a:rPr>
              <a:t>页面展示全国治愈总人数、疑似确诊总数、确诊总人数、死亡总人数这四者之间的比例分布。</a:t>
            </a:r>
            <a:endParaRPr kumimoji="0" lang="zh-CN" altLang="en-US" sz="1600" b="0" i="0" u="none" strike="noStrike" kern="1200" cap="none" spc="0" normalizeH="0" baseline="0" noProof="0">
              <a:ln>
                <a:noFill/>
              </a:ln>
              <a:solidFill>
                <a:srgbClr val="000000">
                  <a:lumMod val="65000"/>
                  <a:lumOff val="35000"/>
                </a:srgbClr>
              </a:solidFill>
              <a:effectLst/>
              <a:uLnTx/>
              <a:uFillTx/>
              <a:cs typeface="+mn-ea"/>
              <a:sym typeface="+mn-lt"/>
            </a:endParaRPr>
          </a:p>
        </p:txBody>
      </p:sp>
      <p:sp>
        <p:nvSpPr>
          <p:cNvPr id="14" name="矩形 13"/>
          <p:cNvSpPr/>
          <p:nvPr/>
        </p:nvSpPr>
        <p:spPr>
          <a:xfrm>
            <a:off x="1177894" y="4130730"/>
            <a:ext cx="3900944" cy="1064074"/>
          </a:xfrm>
          <a:prstGeom prst="rect">
            <a:avLst/>
          </a:prstGeom>
          <a:noFill/>
        </p:spPr>
        <p:txBody>
          <a:bodyPr wrap="square" lIns="0" tIns="0" rIns="0" bIns="0" rtlCol="0">
            <a:noAutofit/>
          </a:bodyPr>
          <a:lstStyle/>
          <a:p>
            <a:pPr marL="0" marR="0" lvl="0" indent="0" algn="l" defTabSz="914400" rtl="0" eaLnBrk="1" fontAlgn="auto" latinLnBrk="0" hangingPunct="1">
              <a:lnSpc>
                <a:spcPct val="15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000000">
                  <a:lumMod val="65000"/>
                  <a:lumOff val="35000"/>
                </a:srgbClr>
              </a:solidFill>
              <a:effectLst/>
              <a:uLnTx/>
              <a:uFillTx/>
              <a:cs typeface="+mn-ea"/>
              <a:sym typeface="+mn-lt"/>
            </a:endParaRPr>
          </a:p>
        </p:txBody>
      </p:sp>
      <p:pic>
        <p:nvPicPr>
          <p:cNvPr id="2" name="图片 1"/>
          <p:cNvPicPr>
            <a:picLocks noChangeAspect="1"/>
          </p:cNvPicPr>
          <p:nvPr/>
        </p:nvPicPr>
        <p:blipFill>
          <a:blip r:embed="rId1"/>
          <a:stretch>
            <a:fillRect/>
          </a:stretch>
        </p:blipFill>
        <p:spPr>
          <a:xfrm>
            <a:off x="5838825" y="2183130"/>
            <a:ext cx="5231130" cy="301180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线连接符 3"/>
          <p:cNvCxnSpPr/>
          <p:nvPr/>
        </p:nvCxnSpPr>
        <p:spPr>
          <a:xfrm>
            <a:off x="263847" y="862550"/>
            <a:ext cx="10268136" cy="0"/>
          </a:xfrm>
          <a:prstGeom prst="line">
            <a:avLst/>
          </a:prstGeom>
          <a:ln w="19050">
            <a:solidFill>
              <a:schemeClr val="accent1">
                <a:lumMod val="100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9329804" y="798308"/>
            <a:ext cx="2861863" cy="108482"/>
          </a:xfrm>
          <a:prstGeom prst="rect">
            <a:avLst/>
          </a:prstGeom>
          <a:solidFill>
            <a:schemeClr val="accent1">
              <a:lumMod val="100000"/>
            </a:schemeClr>
          </a:solidFill>
          <a:ln>
            <a:solidFill>
              <a:schemeClr val="accent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kumimoji="1" lang="zh-CN" altLang="en-US" sz="1350">
              <a:cs typeface="+mn-ea"/>
              <a:sym typeface="+mn-lt"/>
            </a:endParaRPr>
          </a:p>
        </p:txBody>
      </p:sp>
      <p:sp>
        <p:nvSpPr>
          <p:cNvPr id="8" name="标题 7"/>
          <p:cNvSpPr>
            <a:spLocks noGrp="1"/>
          </p:cNvSpPr>
          <p:nvPr>
            <p:ph type="title"/>
          </p:nvPr>
        </p:nvSpPr>
        <p:spPr>
          <a:xfrm>
            <a:off x="822944" y="320665"/>
            <a:ext cx="902811" cy="487378"/>
          </a:xfrm>
        </p:spPr>
        <p:txBody>
          <a:bodyPr>
            <a:noAutofit/>
          </a:bodyPr>
          <a:lstStyle/>
          <a:p>
            <a:r>
              <a:rPr lang="zh-CN" altLang="en-US" dirty="0">
                <a:sym typeface="+mn-lt"/>
              </a:rPr>
              <a:t>主要功能</a:t>
            </a:r>
            <a:r>
              <a:rPr lang="zh-CN" altLang="en-US" dirty="0">
                <a:sym typeface="+mn-lt"/>
              </a:rPr>
              <a:t>介绍</a:t>
            </a:r>
            <a:endParaRPr lang="zh-CN" altLang="en-US" dirty="0">
              <a:sym typeface="+mn-lt"/>
            </a:endParaRPr>
          </a:p>
        </p:txBody>
      </p:sp>
      <p:sp>
        <p:nvSpPr>
          <p:cNvPr id="39" name="文本框 38"/>
          <p:cNvSpPr txBox="1"/>
          <p:nvPr/>
        </p:nvSpPr>
        <p:spPr>
          <a:xfrm>
            <a:off x="1177894" y="1834885"/>
            <a:ext cx="644880" cy="416560"/>
          </a:xfrm>
          <a:custGeom>
            <a:avLst/>
            <a:gdLst/>
            <a:ahLst/>
            <a:cxnLst/>
            <a:rect l="l" t="t" r="r" b="b"/>
            <a:pathLst>
              <a:path w="711556" h="459629">
                <a:moveTo>
                  <a:pt x="648462" y="448"/>
                </a:moveTo>
                <a:cubicBezTo>
                  <a:pt x="651164" y="-319"/>
                  <a:pt x="653647" y="-100"/>
                  <a:pt x="655911" y="1105"/>
                </a:cubicBezTo>
                <a:cubicBezTo>
                  <a:pt x="658174" y="2310"/>
                  <a:pt x="659781" y="3844"/>
                  <a:pt x="660730" y="5706"/>
                </a:cubicBezTo>
                <a:lnTo>
                  <a:pt x="664235" y="19726"/>
                </a:lnTo>
                <a:cubicBezTo>
                  <a:pt x="665185" y="21589"/>
                  <a:pt x="665477" y="23560"/>
                  <a:pt x="665112" y="25642"/>
                </a:cubicBezTo>
                <a:cubicBezTo>
                  <a:pt x="664747" y="27723"/>
                  <a:pt x="663286" y="29256"/>
                  <a:pt x="660730" y="30242"/>
                </a:cubicBezTo>
                <a:cubicBezTo>
                  <a:pt x="633054" y="44957"/>
                  <a:pt x="611292" y="66791"/>
                  <a:pt x="595446" y="95746"/>
                </a:cubicBezTo>
                <a:cubicBezTo>
                  <a:pt x="579599" y="124700"/>
                  <a:pt x="567477" y="156612"/>
                  <a:pt x="559079" y="191481"/>
                </a:cubicBezTo>
                <a:cubicBezTo>
                  <a:pt x="561818" y="191408"/>
                  <a:pt x="565104" y="191116"/>
                  <a:pt x="568938" y="190605"/>
                </a:cubicBezTo>
                <a:cubicBezTo>
                  <a:pt x="572772" y="190094"/>
                  <a:pt x="576496" y="189802"/>
                  <a:pt x="580111" y="189729"/>
                </a:cubicBezTo>
                <a:cubicBezTo>
                  <a:pt x="617792" y="190788"/>
                  <a:pt x="648900" y="204005"/>
                  <a:pt x="673437" y="229381"/>
                </a:cubicBezTo>
                <a:cubicBezTo>
                  <a:pt x="697973" y="254758"/>
                  <a:pt x="710679" y="285939"/>
                  <a:pt x="711556" y="322926"/>
                </a:cubicBezTo>
                <a:cubicBezTo>
                  <a:pt x="710460" y="362360"/>
                  <a:pt x="697316" y="394783"/>
                  <a:pt x="672122" y="420196"/>
                </a:cubicBezTo>
                <a:cubicBezTo>
                  <a:pt x="646928" y="445608"/>
                  <a:pt x="616258" y="458753"/>
                  <a:pt x="580111" y="459629"/>
                </a:cubicBezTo>
                <a:cubicBezTo>
                  <a:pt x="539472" y="459410"/>
                  <a:pt x="505077" y="445827"/>
                  <a:pt x="476926" y="418881"/>
                </a:cubicBezTo>
                <a:cubicBezTo>
                  <a:pt x="448775" y="391935"/>
                  <a:pt x="434097" y="352940"/>
                  <a:pt x="432892" y="301895"/>
                </a:cubicBezTo>
                <a:cubicBezTo>
                  <a:pt x="433330" y="240043"/>
                  <a:pt x="452171" y="180601"/>
                  <a:pt x="489414" y="123568"/>
                </a:cubicBezTo>
                <a:cubicBezTo>
                  <a:pt x="526656" y="66536"/>
                  <a:pt x="579672" y="25496"/>
                  <a:pt x="648462" y="448"/>
                </a:cubicBezTo>
                <a:close/>
                <a:moveTo>
                  <a:pt x="215570" y="448"/>
                </a:moveTo>
                <a:cubicBezTo>
                  <a:pt x="218272" y="-319"/>
                  <a:pt x="220755" y="-100"/>
                  <a:pt x="223018" y="1105"/>
                </a:cubicBezTo>
                <a:cubicBezTo>
                  <a:pt x="225282" y="2310"/>
                  <a:pt x="226889" y="3844"/>
                  <a:pt x="227838" y="5706"/>
                </a:cubicBezTo>
                <a:lnTo>
                  <a:pt x="231343" y="19726"/>
                </a:lnTo>
                <a:cubicBezTo>
                  <a:pt x="232293" y="21589"/>
                  <a:pt x="232585" y="23560"/>
                  <a:pt x="232220" y="25642"/>
                </a:cubicBezTo>
                <a:cubicBezTo>
                  <a:pt x="231854" y="27723"/>
                  <a:pt x="230394" y="29256"/>
                  <a:pt x="227838" y="30242"/>
                </a:cubicBezTo>
                <a:cubicBezTo>
                  <a:pt x="199285" y="44957"/>
                  <a:pt x="177086" y="66791"/>
                  <a:pt x="161239" y="95746"/>
                </a:cubicBezTo>
                <a:cubicBezTo>
                  <a:pt x="145393" y="124700"/>
                  <a:pt x="133709" y="156612"/>
                  <a:pt x="126187" y="191481"/>
                </a:cubicBezTo>
                <a:cubicBezTo>
                  <a:pt x="128853" y="191408"/>
                  <a:pt x="131847" y="191116"/>
                  <a:pt x="135169" y="190605"/>
                </a:cubicBezTo>
                <a:cubicBezTo>
                  <a:pt x="138492" y="190094"/>
                  <a:pt x="141924" y="189802"/>
                  <a:pt x="145466" y="189729"/>
                </a:cubicBezTo>
                <a:cubicBezTo>
                  <a:pt x="183913" y="190788"/>
                  <a:pt x="215241" y="204005"/>
                  <a:pt x="239449" y="229381"/>
                </a:cubicBezTo>
                <a:cubicBezTo>
                  <a:pt x="263657" y="254758"/>
                  <a:pt x="276144" y="285939"/>
                  <a:pt x="276911" y="322926"/>
                </a:cubicBezTo>
                <a:cubicBezTo>
                  <a:pt x="275925" y="362360"/>
                  <a:pt x="263000" y="394783"/>
                  <a:pt x="238135" y="420196"/>
                </a:cubicBezTo>
                <a:cubicBezTo>
                  <a:pt x="213270" y="445608"/>
                  <a:pt x="182380" y="458753"/>
                  <a:pt x="145466" y="459629"/>
                </a:cubicBezTo>
                <a:cubicBezTo>
                  <a:pt x="104900" y="459410"/>
                  <a:pt x="70798" y="445827"/>
                  <a:pt x="43158" y="418881"/>
                </a:cubicBezTo>
                <a:cubicBezTo>
                  <a:pt x="15518" y="391935"/>
                  <a:pt x="1132" y="352940"/>
                  <a:pt x="0" y="301895"/>
                </a:cubicBezTo>
                <a:cubicBezTo>
                  <a:pt x="438" y="240043"/>
                  <a:pt x="19279" y="180601"/>
                  <a:pt x="56521" y="123568"/>
                </a:cubicBezTo>
                <a:cubicBezTo>
                  <a:pt x="93764" y="66536"/>
                  <a:pt x="146780" y="25496"/>
                  <a:pt x="215570" y="448"/>
                </a:cubicBez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R="0" indent="0" defTabSz="914400" fontAlgn="auto">
              <a:lnSpc>
                <a:spcPct val="120000"/>
              </a:lnSpc>
              <a:spcBef>
                <a:spcPts val="0"/>
              </a:spcBef>
              <a:spcAft>
                <a:spcPts val="0"/>
              </a:spcAft>
              <a:buClrTx/>
              <a:buSzTx/>
              <a:buFontTx/>
              <a:buNone/>
              <a:defRPr/>
            </a:pPr>
            <a:endParaRPr kumimoji="0" lang="zh-CN" altLang="en-US" sz="13800" b="0" i="0" kern="1200" cap="none" spc="0" normalizeH="0" baseline="0" noProof="0" dirty="0">
              <a:solidFill>
                <a:srgbClr val="000000">
                  <a:lumMod val="75000"/>
                  <a:lumOff val="25000"/>
                </a:srgbClr>
              </a:solidFill>
              <a:cs typeface="+mn-ea"/>
              <a:sym typeface="+mn-lt"/>
            </a:endParaRPr>
          </a:p>
        </p:txBody>
      </p:sp>
      <p:cxnSp>
        <p:nvCxnSpPr>
          <p:cNvPr id="40" name="直接连接符 39"/>
          <p:cNvCxnSpPr/>
          <p:nvPr/>
        </p:nvCxnSpPr>
        <p:spPr>
          <a:xfrm>
            <a:off x="1177894" y="2866834"/>
            <a:ext cx="26924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177925" y="2400300"/>
            <a:ext cx="3900805" cy="338455"/>
          </a:xfrm>
          <a:prstGeom prst="rect">
            <a:avLst/>
          </a:prstGeom>
          <a:noFill/>
        </p:spPr>
        <p:txBody>
          <a:bodyPr wrap="square" lIns="0" tIns="0" rIns="0" bIns="0" rtlCol="0">
            <a:noAutofit/>
          </a:bodyPr>
          <a:lstStyle/>
          <a:p>
            <a:pPr marR="0" indent="0" defTabSz="914400" fontAlgn="auto">
              <a:lnSpc>
                <a:spcPct val="100000"/>
              </a:lnSpc>
              <a:spcBef>
                <a:spcPts val="0"/>
              </a:spcBef>
              <a:spcAft>
                <a:spcPts val="0"/>
              </a:spcAft>
              <a:buClrTx/>
              <a:buSzTx/>
              <a:buFontTx/>
              <a:buNone/>
              <a:defRPr/>
            </a:pPr>
            <a:r>
              <a:rPr kumimoji="0" lang="zh-CN" altLang="en-US" sz="2200" i="0" kern="1200" cap="none" spc="300" normalizeH="0" baseline="0" noProof="0" dirty="0">
                <a:gradFill>
                  <a:gsLst>
                    <a:gs pos="0">
                      <a:schemeClr val="accent1"/>
                    </a:gs>
                    <a:gs pos="100000">
                      <a:schemeClr val="accent1">
                        <a:lumMod val="75000"/>
                      </a:schemeClr>
                    </a:gs>
                  </a:gsLst>
                  <a:lin ang="2700000" scaled="0"/>
                </a:gradFill>
                <a:latin typeface="+mj-ea"/>
                <a:ea typeface="+mj-ea"/>
                <a:cs typeface="+mn-ea"/>
                <a:sym typeface="+mn-lt"/>
              </a:rPr>
              <a:t>国内疫情确诊人数地区排名</a:t>
            </a:r>
            <a:endParaRPr kumimoji="0" lang="zh-CN" altLang="en-US" sz="2200" i="0" kern="1200" cap="none" spc="300" normalizeH="0" baseline="0" noProof="0" dirty="0">
              <a:gradFill>
                <a:gsLst>
                  <a:gs pos="0">
                    <a:schemeClr val="accent1"/>
                  </a:gs>
                  <a:gs pos="100000">
                    <a:schemeClr val="accent1">
                      <a:lumMod val="75000"/>
                    </a:schemeClr>
                  </a:gs>
                </a:gsLst>
                <a:lin ang="2700000" scaled="0"/>
              </a:gradFill>
              <a:latin typeface="+mj-ea"/>
              <a:ea typeface="+mj-ea"/>
              <a:cs typeface="+mn-ea"/>
              <a:sym typeface="+mn-lt"/>
            </a:endParaRPr>
          </a:p>
        </p:txBody>
      </p:sp>
      <p:sp>
        <p:nvSpPr>
          <p:cNvPr id="13" name="矩形 12"/>
          <p:cNvSpPr/>
          <p:nvPr/>
        </p:nvSpPr>
        <p:spPr>
          <a:xfrm>
            <a:off x="1177894" y="3087482"/>
            <a:ext cx="3900944" cy="694742"/>
          </a:xfrm>
          <a:prstGeom prst="rect">
            <a:avLst/>
          </a:prstGeom>
          <a:noFill/>
        </p:spPr>
        <p:txBody>
          <a:bodyPr wrap="square" lIns="0" tIns="0" rIns="0" bIns="0" rtlCol="0">
            <a:no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600" b="0" i="0" u="none" strike="noStrike" kern="1200" cap="none" spc="0" normalizeH="0" baseline="0" noProof="0">
                <a:ln>
                  <a:noFill/>
                </a:ln>
                <a:solidFill>
                  <a:srgbClr val="000000">
                    <a:lumMod val="65000"/>
                    <a:lumOff val="35000"/>
                  </a:srgbClr>
                </a:solidFill>
                <a:effectLst/>
                <a:uLnTx/>
                <a:uFillTx/>
                <a:cs typeface="+mn-ea"/>
                <a:sym typeface="+mn-lt"/>
              </a:rPr>
              <a:t>页面展示全国疫情新增确诊人数最多的8个市级区域排名。</a:t>
            </a:r>
            <a:endParaRPr kumimoji="0" lang="zh-CN" altLang="en-US" sz="1600" b="0" i="0" u="none" strike="noStrike" kern="1200" cap="none" spc="0" normalizeH="0" baseline="0" noProof="0">
              <a:ln>
                <a:noFill/>
              </a:ln>
              <a:solidFill>
                <a:srgbClr val="000000">
                  <a:lumMod val="65000"/>
                  <a:lumOff val="35000"/>
                </a:srgbClr>
              </a:solidFill>
              <a:effectLst/>
              <a:uLnTx/>
              <a:uFillTx/>
              <a:cs typeface="+mn-ea"/>
              <a:sym typeface="+mn-lt"/>
            </a:endParaRPr>
          </a:p>
        </p:txBody>
      </p:sp>
      <p:sp>
        <p:nvSpPr>
          <p:cNvPr id="14" name="矩形 13"/>
          <p:cNvSpPr/>
          <p:nvPr/>
        </p:nvSpPr>
        <p:spPr>
          <a:xfrm>
            <a:off x="1177894" y="4130730"/>
            <a:ext cx="3900944" cy="1064074"/>
          </a:xfrm>
          <a:prstGeom prst="rect">
            <a:avLst/>
          </a:prstGeom>
          <a:noFill/>
        </p:spPr>
        <p:txBody>
          <a:bodyPr wrap="square" lIns="0" tIns="0" rIns="0" bIns="0" rtlCol="0">
            <a:noAutofit/>
          </a:bodyPr>
          <a:lstStyle/>
          <a:p>
            <a:pPr marL="0" marR="0" lvl="0" indent="0" algn="l" defTabSz="914400" rtl="0" eaLnBrk="1" fontAlgn="auto" latinLnBrk="0" hangingPunct="1">
              <a:lnSpc>
                <a:spcPct val="15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000000">
                  <a:lumMod val="65000"/>
                  <a:lumOff val="35000"/>
                </a:srgbClr>
              </a:solidFill>
              <a:effectLst/>
              <a:uLnTx/>
              <a:uFillTx/>
              <a:cs typeface="+mn-ea"/>
              <a:sym typeface="+mn-lt"/>
            </a:endParaRPr>
          </a:p>
        </p:txBody>
      </p:sp>
      <p:pic>
        <p:nvPicPr>
          <p:cNvPr id="3" name="图片 2"/>
          <p:cNvPicPr>
            <a:picLocks noChangeAspect="1"/>
          </p:cNvPicPr>
          <p:nvPr/>
        </p:nvPicPr>
        <p:blipFill>
          <a:blip r:embed="rId1"/>
          <a:stretch>
            <a:fillRect/>
          </a:stretch>
        </p:blipFill>
        <p:spPr>
          <a:xfrm>
            <a:off x="5645785" y="1986280"/>
            <a:ext cx="5996305" cy="353250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线连接符 3"/>
          <p:cNvCxnSpPr/>
          <p:nvPr/>
        </p:nvCxnSpPr>
        <p:spPr>
          <a:xfrm>
            <a:off x="263847" y="862550"/>
            <a:ext cx="10268136" cy="0"/>
          </a:xfrm>
          <a:prstGeom prst="line">
            <a:avLst/>
          </a:prstGeom>
          <a:ln w="19050">
            <a:solidFill>
              <a:schemeClr val="accent1">
                <a:lumMod val="100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9329804" y="798308"/>
            <a:ext cx="2861863" cy="108482"/>
          </a:xfrm>
          <a:prstGeom prst="rect">
            <a:avLst/>
          </a:prstGeom>
          <a:solidFill>
            <a:schemeClr val="accent1">
              <a:lumMod val="100000"/>
            </a:schemeClr>
          </a:solidFill>
          <a:ln>
            <a:solidFill>
              <a:schemeClr val="accent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kumimoji="1" lang="zh-CN" altLang="en-US" sz="1350">
              <a:cs typeface="+mn-ea"/>
              <a:sym typeface="+mn-lt"/>
            </a:endParaRPr>
          </a:p>
        </p:txBody>
      </p:sp>
      <p:sp>
        <p:nvSpPr>
          <p:cNvPr id="8" name="标题 7"/>
          <p:cNvSpPr>
            <a:spLocks noGrp="1"/>
          </p:cNvSpPr>
          <p:nvPr>
            <p:ph type="title"/>
          </p:nvPr>
        </p:nvSpPr>
        <p:spPr>
          <a:xfrm>
            <a:off x="822944" y="320665"/>
            <a:ext cx="902811" cy="487378"/>
          </a:xfrm>
        </p:spPr>
        <p:txBody>
          <a:bodyPr>
            <a:noAutofit/>
          </a:bodyPr>
          <a:lstStyle/>
          <a:p>
            <a:r>
              <a:rPr lang="zh-CN" altLang="en-US" dirty="0">
                <a:sym typeface="+mn-lt"/>
              </a:rPr>
              <a:t>主要功能</a:t>
            </a:r>
            <a:r>
              <a:rPr lang="zh-CN" altLang="en-US" dirty="0">
                <a:sym typeface="+mn-lt"/>
              </a:rPr>
              <a:t>介绍</a:t>
            </a:r>
            <a:endParaRPr lang="zh-CN" altLang="en-US" dirty="0">
              <a:sym typeface="+mn-lt"/>
            </a:endParaRPr>
          </a:p>
        </p:txBody>
      </p:sp>
      <p:sp>
        <p:nvSpPr>
          <p:cNvPr id="39" name="文本框 38"/>
          <p:cNvSpPr txBox="1"/>
          <p:nvPr/>
        </p:nvSpPr>
        <p:spPr>
          <a:xfrm>
            <a:off x="1177894" y="1834885"/>
            <a:ext cx="644880" cy="416560"/>
          </a:xfrm>
          <a:custGeom>
            <a:avLst/>
            <a:gdLst/>
            <a:ahLst/>
            <a:cxnLst/>
            <a:rect l="l" t="t" r="r" b="b"/>
            <a:pathLst>
              <a:path w="711556" h="459629">
                <a:moveTo>
                  <a:pt x="648462" y="448"/>
                </a:moveTo>
                <a:cubicBezTo>
                  <a:pt x="651164" y="-319"/>
                  <a:pt x="653647" y="-100"/>
                  <a:pt x="655911" y="1105"/>
                </a:cubicBezTo>
                <a:cubicBezTo>
                  <a:pt x="658174" y="2310"/>
                  <a:pt x="659781" y="3844"/>
                  <a:pt x="660730" y="5706"/>
                </a:cubicBezTo>
                <a:lnTo>
                  <a:pt x="664235" y="19726"/>
                </a:lnTo>
                <a:cubicBezTo>
                  <a:pt x="665185" y="21589"/>
                  <a:pt x="665477" y="23560"/>
                  <a:pt x="665112" y="25642"/>
                </a:cubicBezTo>
                <a:cubicBezTo>
                  <a:pt x="664747" y="27723"/>
                  <a:pt x="663286" y="29256"/>
                  <a:pt x="660730" y="30242"/>
                </a:cubicBezTo>
                <a:cubicBezTo>
                  <a:pt x="633054" y="44957"/>
                  <a:pt x="611292" y="66791"/>
                  <a:pt x="595446" y="95746"/>
                </a:cubicBezTo>
                <a:cubicBezTo>
                  <a:pt x="579599" y="124700"/>
                  <a:pt x="567477" y="156612"/>
                  <a:pt x="559079" y="191481"/>
                </a:cubicBezTo>
                <a:cubicBezTo>
                  <a:pt x="561818" y="191408"/>
                  <a:pt x="565104" y="191116"/>
                  <a:pt x="568938" y="190605"/>
                </a:cubicBezTo>
                <a:cubicBezTo>
                  <a:pt x="572772" y="190094"/>
                  <a:pt x="576496" y="189802"/>
                  <a:pt x="580111" y="189729"/>
                </a:cubicBezTo>
                <a:cubicBezTo>
                  <a:pt x="617792" y="190788"/>
                  <a:pt x="648900" y="204005"/>
                  <a:pt x="673437" y="229381"/>
                </a:cubicBezTo>
                <a:cubicBezTo>
                  <a:pt x="697973" y="254758"/>
                  <a:pt x="710679" y="285939"/>
                  <a:pt x="711556" y="322926"/>
                </a:cubicBezTo>
                <a:cubicBezTo>
                  <a:pt x="710460" y="362360"/>
                  <a:pt x="697316" y="394783"/>
                  <a:pt x="672122" y="420196"/>
                </a:cubicBezTo>
                <a:cubicBezTo>
                  <a:pt x="646928" y="445608"/>
                  <a:pt x="616258" y="458753"/>
                  <a:pt x="580111" y="459629"/>
                </a:cubicBezTo>
                <a:cubicBezTo>
                  <a:pt x="539472" y="459410"/>
                  <a:pt x="505077" y="445827"/>
                  <a:pt x="476926" y="418881"/>
                </a:cubicBezTo>
                <a:cubicBezTo>
                  <a:pt x="448775" y="391935"/>
                  <a:pt x="434097" y="352940"/>
                  <a:pt x="432892" y="301895"/>
                </a:cubicBezTo>
                <a:cubicBezTo>
                  <a:pt x="433330" y="240043"/>
                  <a:pt x="452171" y="180601"/>
                  <a:pt x="489414" y="123568"/>
                </a:cubicBezTo>
                <a:cubicBezTo>
                  <a:pt x="526656" y="66536"/>
                  <a:pt x="579672" y="25496"/>
                  <a:pt x="648462" y="448"/>
                </a:cubicBezTo>
                <a:close/>
                <a:moveTo>
                  <a:pt x="215570" y="448"/>
                </a:moveTo>
                <a:cubicBezTo>
                  <a:pt x="218272" y="-319"/>
                  <a:pt x="220755" y="-100"/>
                  <a:pt x="223018" y="1105"/>
                </a:cubicBezTo>
                <a:cubicBezTo>
                  <a:pt x="225282" y="2310"/>
                  <a:pt x="226889" y="3844"/>
                  <a:pt x="227838" y="5706"/>
                </a:cubicBezTo>
                <a:lnTo>
                  <a:pt x="231343" y="19726"/>
                </a:lnTo>
                <a:cubicBezTo>
                  <a:pt x="232293" y="21589"/>
                  <a:pt x="232585" y="23560"/>
                  <a:pt x="232220" y="25642"/>
                </a:cubicBezTo>
                <a:cubicBezTo>
                  <a:pt x="231854" y="27723"/>
                  <a:pt x="230394" y="29256"/>
                  <a:pt x="227838" y="30242"/>
                </a:cubicBezTo>
                <a:cubicBezTo>
                  <a:pt x="199285" y="44957"/>
                  <a:pt x="177086" y="66791"/>
                  <a:pt x="161239" y="95746"/>
                </a:cubicBezTo>
                <a:cubicBezTo>
                  <a:pt x="145393" y="124700"/>
                  <a:pt x="133709" y="156612"/>
                  <a:pt x="126187" y="191481"/>
                </a:cubicBezTo>
                <a:cubicBezTo>
                  <a:pt x="128853" y="191408"/>
                  <a:pt x="131847" y="191116"/>
                  <a:pt x="135169" y="190605"/>
                </a:cubicBezTo>
                <a:cubicBezTo>
                  <a:pt x="138492" y="190094"/>
                  <a:pt x="141924" y="189802"/>
                  <a:pt x="145466" y="189729"/>
                </a:cubicBezTo>
                <a:cubicBezTo>
                  <a:pt x="183913" y="190788"/>
                  <a:pt x="215241" y="204005"/>
                  <a:pt x="239449" y="229381"/>
                </a:cubicBezTo>
                <a:cubicBezTo>
                  <a:pt x="263657" y="254758"/>
                  <a:pt x="276144" y="285939"/>
                  <a:pt x="276911" y="322926"/>
                </a:cubicBezTo>
                <a:cubicBezTo>
                  <a:pt x="275925" y="362360"/>
                  <a:pt x="263000" y="394783"/>
                  <a:pt x="238135" y="420196"/>
                </a:cubicBezTo>
                <a:cubicBezTo>
                  <a:pt x="213270" y="445608"/>
                  <a:pt x="182380" y="458753"/>
                  <a:pt x="145466" y="459629"/>
                </a:cubicBezTo>
                <a:cubicBezTo>
                  <a:pt x="104900" y="459410"/>
                  <a:pt x="70798" y="445827"/>
                  <a:pt x="43158" y="418881"/>
                </a:cubicBezTo>
                <a:cubicBezTo>
                  <a:pt x="15518" y="391935"/>
                  <a:pt x="1132" y="352940"/>
                  <a:pt x="0" y="301895"/>
                </a:cubicBezTo>
                <a:cubicBezTo>
                  <a:pt x="438" y="240043"/>
                  <a:pt x="19279" y="180601"/>
                  <a:pt x="56521" y="123568"/>
                </a:cubicBezTo>
                <a:cubicBezTo>
                  <a:pt x="93764" y="66536"/>
                  <a:pt x="146780" y="25496"/>
                  <a:pt x="215570" y="448"/>
                </a:cubicBez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R="0" indent="0" defTabSz="914400" fontAlgn="auto">
              <a:lnSpc>
                <a:spcPct val="120000"/>
              </a:lnSpc>
              <a:spcBef>
                <a:spcPts val="0"/>
              </a:spcBef>
              <a:spcAft>
                <a:spcPts val="0"/>
              </a:spcAft>
              <a:buClrTx/>
              <a:buSzTx/>
              <a:buFontTx/>
              <a:buNone/>
              <a:defRPr/>
            </a:pPr>
            <a:endParaRPr kumimoji="0" lang="zh-CN" altLang="en-US" sz="13800" b="0" i="0" kern="1200" cap="none" spc="0" normalizeH="0" baseline="0" noProof="0" dirty="0">
              <a:solidFill>
                <a:srgbClr val="000000">
                  <a:lumMod val="75000"/>
                  <a:lumOff val="25000"/>
                </a:srgbClr>
              </a:solidFill>
              <a:cs typeface="+mn-ea"/>
              <a:sym typeface="+mn-lt"/>
            </a:endParaRPr>
          </a:p>
        </p:txBody>
      </p:sp>
      <p:cxnSp>
        <p:nvCxnSpPr>
          <p:cNvPr id="40" name="直接连接符 39"/>
          <p:cNvCxnSpPr/>
          <p:nvPr/>
        </p:nvCxnSpPr>
        <p:spPr>
          <a:xfrm>
            <a:off x="1177894" y="2866834"/>
            <a:ext cx="26924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177925" y="2400300"/>
            <a:ext cx="3900805" cy="338455"/>
          </a:xfrm>
          <a:prstGeom prst="rect">
            <a:avLst/>
          </a:prstGeom>
          <a:noFill/>
        </p:spPr>
        <p:txBody>
          <a:bodyPr wrap="square" lIns="0" tIns="0" rIns="0" bIns="0" rtlCol="0">
            <a:noAutofit/>
          </a:bodyPr>
          <a:lstStyle/>
          <a:p>
            <a:pPr marR="0" indent="0" defTabSz="914400" fontAlgn="auto">
              <a:lnSpc>
                <a:spcPct val="100000"/>
              </a:lnSpc>
              <a:spcBef>
                <a:spcPts val="0"/>
              </a:spcBef>
              <a:spcAft>
                <a:spcPts val="0"/>
              </a:spcAft>
              <a:buClrTx/>
              <a:buSzTx/>
              <a:buFontTx/>
              <a:buNone/>
              <a:defRPr/>
            </a:pPr>
            <a:r>
              <a:rPr kumimoji="0" lang="zh-CN" altLang="en-US" sz="2200" i="0" kern="1200" cap="none" spc="300" normalizeH="0" baseline="0" noProof="0" dirty="0">
                <a:gradFill>
                  <a:gsLst>
                    <a:gs pos="0">
                      <a:schemeClr val="accent1"/>
                    </a:gs>
                    <a:gs pos="100000">
                      <a:schemeClr val="accent1">
                        <a:lumMod val="75000"/>
                      </a:schemeClr>
                    </a:gs>
                  </a:gsLst>
                  <a:lin ang="2700000" scaled="0"/>
                </a:gradFill>
                <a:latin typeface="+mj-ea"/>
                <a:ea typeface="+mj-ea"/>
                <a:cs typeface="+mn-ea"/>
                <a:sym typeface="+mn-lt"/>
              </a:rPr>
              <a:t>MQTT</a:t>
            </a:r>
            <a:endParaRPr kumimoji="0" lang="zh-CN" altLang="en-US" sz="2200" i="0" kern="1200" cap="none" spc="300" normalizeH="0" baseline="0" noProof="0" dirty="0">
              <a:gradFill>
                <a:gsLst>
                  <a:gs pos="0">
                    <a:schemeClr val="accent1"/>
                  </a:gs>
                  <a:gs pos="100000">
                    <a:schemeClr val="accent1">
                      <a:lumMod val="75000"/>
                    </a:schemeClr>
                  </a:gs>
                </a:gsLst>
                <a:lin ang="2700000" scaled="0"/>
              </a:gradFill>
              <a:latin typeface="+mj-ea"/>
              <a:ea typeface="+mj-ea"/>
              <a:cs typeface="+mn-ea"/>
              <a:sym typeface="+mn-lt"/>
            </a:endParaRPr>
          </a:p>
        </p:txBody>
      </p:sp>
      <p:sp>
        <p:nvSpPr>
          <p:cNvPr id="13" name="矩形 12"/>
          <p:cNvSpPr/>
          <p:nvPr/>
        </p:nvSpPr>
        <p:spPr>
          <a:xfrm>
            <a:off x="1177894" y="3087482"/>
            <a:ext cx="3900944" cy="694742"/>
          </a:xfrm>
          <a:prstGeom prst="rect">
            <a:avLst/>
          </a:prstGeom>
          <a:noFill/>
        </p:spPr>
        <p:txBody>
          <a:bodyPr wrap="square" lIns="0" tIns="0" rIns="0" bIns="0" rtlCol="0">
            <a:no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600" b="0" i="0" u="none" strike="noStrike" kern="1200" cap="none" spc="0" normalizeH="0" baseline="0" noProof="0">
                <a:ln>
                  <a:noFill/>
                </a:ln>
                <a:solidFill>
                  <a:srgbClr val="000000">
                    <a:lumMod val="65000"/>
                    <a:lumOff val="35000"/>
                  </a:srgbClr>
                </a:solidFill>
                <a:effectLst/>
                <a:uLnTx/>
                <a:uFillTx/>
                <a:cs typeface="+mn-ea"/>
                <a:sym typeface="+mn-lt"/>
              </a:rPr>
              <a:t>通过上拉菜单和切换按钮选择查看对应的数据，</a:t>
            </a:r>
            <a:r>
              <a:rPr kumimoji="0" lang="zh-CN" altLang="en-US" sz="1600" b="0" i="0" u="none" strike="noStrike" kern="1200" cap="none" spc="0" normalizeH="0" baseline="0" noProof="0">
                <a:ln>
                  <a:noFill/>
                </a:ln>
                <a:solidFill>
                  <a:srgbClr val="000000">
                    <a:lumMod val="65000"/>
                    <a:lumOff val="35000"/>
                  </a:srgbClr>
                </a:solidFill>
                <a:effectLst/>
                <a:uLnTx/>
                <a:uFillTx/>
                <a:cs typeface="+mn-ea"/>
                <a:sym typeface="+mn-lt"/>
              </a:rPr>
              <a:t>用户可以选择对应的省份请求数据，然后切换按钮选择想要的部分数据显示。</a:t>
            </a:r>
            <a:endParaRPr kumimoji="0" lang="zh-CN" altLang="en-US" sz="1600" b="0" i="0" u="none" strike="noStrike" kern="1200" cap="none" spc="0" normalizeH="0" baseline="0" noProof="0">
              <a:ln>
                <a:noFill/>
              </a:ln>
              <a:solidFill>
                <a:srgbClr val="000000">
                  <a:lumMod val="65000"/>
                  <a:lumOff val="35000"/>
                </a:srgbClr>
              </a:solidFill>
              <a:effectLst/>
              <a:uLnTx/>
              <a:uFillTx/>
              <a:cs typeface="+mn-ea"/>
              <a:sym typeface="+mn-lt"/>
            </a:endParaRPr>
          </a:p>
        </p:txBody>
      </p:sp>
      <p:sp>
        <p:nvSpPr>
          <p:cNvPr id="14" name="矩形 13"/>
          <p:cNvSpPr/>
          <p:nvPr/>
        </p:nvSpPr>
        <p:spPr>
          <a:xfrm>
            <a:off x="1177894" y="4130730"/>
            <a:ext cx="3900944" cy="1064074"/>
          </a:xfrm>
          <a:prstGeom prst="rect">
            <a:avLst/>
          </a:prstGeom>
          <a:noFill/>
        </p:spPr>
        <p:txBody>
          <a:bodyPr wrap="square" lIns="0" tIns="0" rIns="0" bIns="0" rtlCol="0">
            <a:noAutofit/>
          </a:bodyPr>
          <a:lstStyle/>
          <a:p>
            <a:pPr marL="0" marR="0" lvl="0" indent="0" algn="l" defTabSz="914400" rtl="0" eaLnBrk="1" fontAlgn="auto" latinLnBrk="0" hangingPunct="1">
              <a:lnSpc>
                <a:spcPct val="15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000000">
                  <a:lumMod val="65000"/>
                  <a:lumOff val="35000"/>
                </a:srgbClr>
              </a:solidFill>
              <a:effectLst/>
              <a:uLnTx/>
              <a:uFillTx/>
              <a:cs typeface="+mn-ea"/>
              <a:sym typeface="+mn-lt"/>
            </a:endParaRPr>
          </a:p>
        </p:txBody>
      </p:sp>
      <p:pic>
        <p:nvPicPr>
          <p:cNvPr id="3" name="图片 2"/>
          <p:cNvPicPr>
            <a:picLocks noChangeAspect="1"/>
          </p:cNvPicPr>
          <p:nvPr/>
        </p:nvPicPr>
        <p:blipFill>
          <a:blip r:embed="rId1"/>
          <a:stretch>
            <a:fillRect/>
          </a:stretch>
        </p:blipFill>
        <p:spPr>
          <a:xfrm>
            <a:off x="6096000" y="2146935"/>
            <a:ext cx="5273040" cy="297053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线连接符 3"/>
          <p:cNvCxnSpPr/>
          <p:nvPr/>
        </p:nvCxnSpPr>
        <p:spPr>
          <a:xfrm>
            <a:off x="263847" y="862550"/>
            <a:ext cx="10268136" cy="0"/>
          </a:xfrm>
          <a:prstGeom prst="line">
            <a:avLst/>
          </a:prstGeom>
          <a:ln w="19050">
            <a:solidFill>
              <a:schemeClr val="accent1">
                <a:lumMod val="100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9329804" y="798308"/>
            <a:ext cx="2861863" cy="108482"/>
          </a:xfrm>
          <a:prstGeom prst="rect">
            <a:avLst/>
          </a:prstGeom>
          <a:solidFill>
            <a:schemeClr val="accent1">
              <a:lumMod val="100000"/>
            </a:schemeClr>
          </a:solidFill>
          <a:ln>
            <a:solidFill>
              <a:schemeClr val="accent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kumimoji="1" lang="zh-CN" altLang="en-US" sz="1350">
              <a:cs typeface="+mn-ea"/>
              <a:sym typeface="+mn-lt"/>
            </a:endParaRPr>
          </a:p>
        </p:txBody>
      </p:sp>
      <p:sp>
        <p:nvSpPr>
          <p:cNvPr id="8" name="标题 7"/>
          <p:cNvSpPr>
            <a:spLocks noGrp="1"/>
          </p:cNvSpPr>
          <p:nvPr>
            <p:ph type="title"/>
          </p:nvPr>
        </p:nvSpPr>
        <p:spPr>
          <a:xfrm>
            <a:off x="822944" y="320665"/>
            <a:ext cx="902811" cy="487378"/>
          </a:xfrm>
        </p:spPr>
        <p:txBody>
          <a:bodyPr>
            <a:noAutofit/>
          </a:bodyPr>
          <a:lstStyle/>
          <a:p>
            <a:r>
              <a:rPr lang="zh-CN" altLang="en-US" dirty="0">
                <a:sym typeface="+mn-lt"/>
              </a:rPr>
              <a:t>主要功能</a:t>
            </a:r>
            <a:r>
              <a:rPr lang="zh-CN" altLang="en-US" dirty="0">
                <a:sym typeface="+mn-lt"/>
              </a:rPr>
              <a:t>介绍</a:t>
            </a:r>
            <a:endParaRPr lang="zh-CN" altLang="en-US" dirty="0">
              <a:sym typeface="+mn-lt"/>
            </a:endParaRPr>
          </a:p>
        </p:txBody>
      </p:sp>
      <p:sp>
        <p:nvSpPr>
          <p:cNvPr id="39" name="文本框 38"/>
          <p:cNvSpPr txBox="1"/>
          <p:nvPr/>
        </p:nvSpPr>
        <p:spPr>
          <a:xfrm>
            <a:off x="1177894" y="1834885"/>
            <a:ext cx="644880" cy="416560"/>
          </a:xfrm>
          <a:custGeom>
            <a:avLst/>
            <a:gdLst/>
            <a:ahLst/>
            <a:cxnLst/>
            <a:rect l="l" t="t" r="r" b="b"/>
            <a:pathLst>
              <a:path w="711556" h="459629">
                <a:moveTo>
                  <a:pt x="648462" y="448"/>
                </a:moveTo>
                <a:cubicBezTo>
                  <a:pt x="651164" y="-319"/>
                  <a:pt x="653647" y="-100"/>
                  <a:pt x="655911" y="1105"/>
                </a:cubicBezTo>
                <a:cubicBezTo>
                  <a:pt x="658174" y="2310"/>
                  <a:pt x="659781" y="3844"/>
                  <a:pt x="660730" y="5706"/>
                </a:cubicBezTo>
                <a:lnTo>
                  <a:pt x="664235" y="19726"/>
                </a:lnTo>
                <a:cubicBezTo>
                  <a:pt x="665185" y="21589"/>
                  <a:pt x="665477" y="23560"/>
                  <a:pt x="665112" y="25642"/>
                </a:cubicBezTo>
                <a:cubicBezTo>
                  <a:pt x="664747" y="27723"/>
                  <a:pt x="663286" y="29256"/>
                  <a:pt x="660730" y="30242"/>
                </a:cubicBezTo>
                <a:cubicBezTo>
                  <a:pt x="633054" y="44957"/>
                  <a:pt x="611292" y="66791"/>
                  <a:pt x="595446" y="95746"/>
                </a:cubicBezTo>
                <a:cubicBezTo>
                  <a:pt x="579599" y="124700"/>
                  <a:pt x="567477" y="156612"/>
                  <a:pt x="559079" y="191481"/>
                </a:cubicBezTo>
                <a:cubicBezTo>
                  <a:pt x="561818" y="191408"/>
                  <a:pt x="565104" y="191116"/>
                  <a:pt x="568938" y="190605"/>
                </a:cubicBezTo>
                <a:cubicBezTo>
                  <a:pt x="572772" y="190094"/>
                  <a:pt x="576496" y="189802"/>
                  <a:pt x="580111" y="189729"/>
                </a:cubicBezTo>
                <a:cubicBezTo>
                  <a:pt x="617792" y="190788"/>
                  <a:pt x="648900" y="204005"/>
                  <a:pt x="673437" y="229381"/>
                </a:cubicBezTo>
                <a:cubicBezTo>
                  <a:pt x="697973" y="254758"/>
                  <a:pt x="710679" y="285939"/>
                  <a:pt x="711556" y="322926"/>
                </a:cubicBezTo>
                <a:cubicBezTo>
                  <a:pt x="710460" y="362360"/>
                  <a:pt x="697316" y="394783"/>
                  <a:pt x="672122" y="420196"/>
                </a:cubicBezTo>
                <a:cubicBezTo>
                  <a:pt x="646928" y="445608"/>
                  <a:pt x="616258" y="458753"/>
                  <a:pt x="580111" y="459629"/>
                </a:cubicBezTo>
                <a:cubicBezTo>
                  <a:pt x="539472" y="459410"/>
                  <a:pt x="505077" y="445827"/>
                  <a:pt x="476926" y="418881"/>
                </a:cubicBezTo>
                <a:cubicBezTo>
                  <a:pt x="448775" y="391935"/>
                  <a:pt x="434097" y="352940"/>
                  <a:pt x="432892" y="301895"/>
                </a:cubicBezTo>
                <a:cubicBezTo>
                  <a:pt x="433330" y="240043"/>
                  <a:pt x="452171" y="180601"/>
                  <a:pt x="489414" y="123568"/>
                </a:cubicBezTo>
                <a:cubicBezTo>
                  <a:pt x="526656" y="66536"/>
                  <a:pt x="579672" y="25496"/>
                  <a:pt x="648462" y="448"/>
                </a:cubicBezTo>
                <a:close/>
                <a:moveTo>
                  <a:pt x="215570" y="448"/>
                </a:moveTo>
                <a:cubicBezTo>
                  <a:pt x="218272" y="-319"/>
                  <a:pt x="220755" y="-100"/>
                  <a:pt x="223018" y="1105"/>
                </a:cubicBezTo>
                <a:cubicBezTo>
                  <a:pt x="225282" y="2310"/>
                  <a:pt x="226889" y="3844"/>
                  <a:pt x="227838" y="5706"/>
                </a:cubicBezTo>
                <a:lnTo>
                  <a:pt x="231343" y="19726"/>
                </a:lnTo>
                <a:cubicBezTo>
                  <a:pt x="232293" y="21589"/>
                  <a:pt x="232585" y="23560"/>
                  <a:pt x="232220" y="25642"/>
                </a:cubicBezTo>
                <a:cubicBezTo>
                  <a:pt x="231854" y="27723"/>
                  <a:pt x="230394" y="29256"/>
                  <a:pt x="227838" y="30242"/>
                </a:cubicBezTo>
                <a:cubicBezTo>
                  <a:pt x="199285" y="44957"/>
                  <a:pt x="177086" y="66791"/>
                  <a:pt x="161239" y="95746"/>
                </a:cubicBezTo>
                <a:cubicBezTo>
                  <a:pt x="145393" y="124700"/>
                  <a:pt x="133709" y="156612"/>
                  <a:pt x="126187" y="191481"/>
                </a:cubicBezTo>
                <a:cubicBezTo>
                  <a:pt x="128853" y="191408"/>
                  <a:pt x="131847" y="191116"/>
                  <a:pt x="135169" y="190605"/>
                </a:cubicBezTo>
                <a:cubicBezTo>
                  <a:pt x="138492" y="190094"/>
                  <a:pt x="141924" y="189802"/>
                  <a:pt x="145466" y="189729"/>
                </a:cubicBezTo>
                <a:cubicBezTo>
                  <a:pt x="183913" y="190788"/>
                  <a:pt x="215241" y="204005"/>
                  <a:pt x="239449" y="229381"/>
                </a:cubicBezTo>
                <a:cubicBezTo>
                  <a:pt x="263657" y="254758"/>
                  <a:pt x="276144" y="285939"/>
                  <a:pt x="276911" y="322926"/>
                </a:cubicBezTo>
                <a:cubicBezTo>
                  <a:pt x="275925" y="362360"/>
                  <a:pt x="263000" y="394783"/>
                  <a:pt x="238135" y="420196"/>
                </a:cubicBezTo>
                <a:cubicBezTo>
                  <a:pt x="213270" y="445608"/>
                  <a:pt x="182380" y="458753"/>
                  <a:pt x="145466" y="459629"/>
                </a:cubicBezTo>
                <a:cubicBezTo>
                  <a:pt x="104900" y="459410"/>
                  <a:pt x="70798" y="445827"/>
                  <a:pt x="43158" y="418881"/>
                </a:cubicBezTo>
                <a:cubicBezTo>
                  <a:pt x="15518" y="391935"/>
                  <a:pt x="1132" y="352940"/>
                  <a:pt x="0" y="301895"/>
                </a:cubicBezTo>
                <a:cubicBezTo>
                  <a:pt x="438" y="240043"/>
                  <a:pt x="19279" y="180601"/>
                  <a:pt x="56521" y="123568"/>
                </a:cubicBezTo>
                <a:cubicBezTo>
                  <a:pt x="93764" y="66536"/>
                  <a:pt x="146780" y="25496"/>
                  <a:pt x="215570" y="448"/>
                </a:cubicBez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R="0" indent="0" defTabSz="914400" fontAlgn="auto">
              <a:lnSpc>
                <a:spcPct val="120000"/>
              </a:lnSpc>
              <a:spcBef>
                <a:spcPts val="0"/>
              </a:spcBef>
              <a:spcAft>
                <a:spcPts val="0"/>
              </a:spcAft>
              <a:buClrTx/>
              <a:buSzTx/>
              <a:buFontTx/>
              <a:buNone/>
              <a:defRPr/>
            </a:pPr>
            <a:endParaRPr kumimoji="0" lang="zh-CN" altLang="en-US" sz="13800" b="0" i="0" kern="1200" cap="none" spc="0" normalizeH="0" baseline="0" noProof="0" dirty="0">
              <a:solidFill>
                <a:srgbClr val="000000">
                  <a:lumMod val="75000"/>
                  <a:lumOff val="25000"/>
                </a:srgbClr>
              </a:solidFill>
              <a:cs typeface="+mn-ea"/>
              <a:sym typeface="+mn-lt"/>
            </a:endParaRPr>
          </a:p>
        </p:txBody>
      </p:sp>
      <p:cxnSp>
        <p:nvCxnSpPr>
          <p:cNvPr id="40" name="直接连接符 39"/>
          <p:cNvCxnSpPr/>
          <p:nvPr/>
        </p:nvCxnSpPr>
        <p:spPr>
          <a:xfrm>
            <a:off x="1177894" y="2866834"/>
            <a:ext cx="26924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177925" y="2400300"/>
            <a:ext cx="3900805" cy="338455"/>
          </a:xfrm>
          <a:prstGeom prst="rect">
            <a:avLst/>
          </a:prstGeom>
          <a:noFill/>
        </p:spPr>
        <p:txBody>
          <a:bodyPr wrap="square" lIns="0" tIns="0" rIns="0" bIns="0" rtlCol="0">
            <a:noAutofit/>
          </a:bodyPr>
          <a:lstStyle/>
          <a:p>
            <a:pPr marR="0" indent="0" defTabSz="914400" fontAlgn="auto">
              <a:lnSpc>
                <a:spcPct val="100000"/>
              </a:lnSpc>
              <a:spcBef>
                <a:spcPts val="0"/>
              </a:spcBef>
              <a:spcAft>
                <a:spcPts val="0"/>
              </a:spcAft>
              <a:buClrTx/>
              <a:buSzTx/>
              <a:buFontTx/>
              <a:buNone/>
              <a:defRPr/>
            </a:pPr>
            <a:r>
              <a:rPr kumimoji="0" lang="zh-CN" altLang="en-US" sz="2200" i="0" kern="1200" cap="none" spc="300" normalizeH="0" baseline="0" noProof="0" dirty="0">
                <a:gradFill>
                  <a:gsLst>
                    <a:gs pos="0">
                      <a:schemeClr val="accent1"/>
                    </a:gs>
                    <a:gs pos="100000">
                      <a:schemeClr val="accent1">
                        <a:lumMod val="75000"/>
                      </a:schemeClr>
                    </a:gs>
                  </a:gsLst>
                  <a:lin ang="2700000" scaled="0"/>
                </a:gradFill>
                <a:latin typeface="+mj-ea"/>
                <a:ea typeface="+mj-ea"/>
                <a:cs typeface="+mn-ea"/>
                <a:sym typeface="+mn-lt"/>
              </a:rPr>
              <a:t>邮箱定时发送疫情信息</a:t>
            </a:r>
            <a:endParaRPr kumimoji="0" lang="zh-CN" altLang="en-US" sz="2200" i="0" kern="1200" cap="none" spc="300" normalizeH="0" baseline="0" noProof="0" dirty="0">
              <a:gradFill>
                <a:gsLst>
                  <a:gs pos="0">
                    <a:schemeClr val="accent1"/>
                  </a:gs>
                  <a:gs pos="100000">
                    <a:schemeClr val="accent1">
                      <a:lumMod val="75000"/>
                    </a:schemeClr>
                  </a:gs>
                </a:gsLst>
                <a:lin ang="2700000" scaled="0"/>
              </a:gradFill>
              <a:latin typeface="+mj-ea"/>
              <a:ea typeface="+mj-ea"/>
              <a:cs typeface="+mn-ea"/>
              <a:sym typeface="+mn-lt"/>
            </a:endParaRPr>
          </a:p>
        </p:txBody>
      </p:sp>
      <p:sp>
        <p:nvSpPr>
          <p:cNvPr id="13" name="矩形 12"/>
          <p:cNvSpPr/>
          <p:nvPr/>
        </p:nvSpPr>
        <p:spPr>
          <a:xfrm>
            <a:off x="1177894" y="3087482"/>
            <a:ext cx="3900944" cy="694742"/>
          </a:xfrm>
          <a:prstGeom prst="rect">
            <a:avLst/>
          </a:prstGeom>
          <a:noFill/>
        </p:spPr>
        <p:txBody>
          <a:bodyPr wrap="square" lIns="0" tIns="0" rIns="0" bIns="0" rtlCol="0">
            <a:no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600" b="0" i="0" u="none" strike="noStrike" kern="1200" cap="none" spc="0" normalizeH="0" baseline="0" noProof="0">
                <a:ln>
                  <a:noFill/>
                </a:ln>
                <a:solidFill>
                  <a:srgbClr val="000000">
                    <a:lumMod val="65000"/>
                    <a:lumOff val="35000"/>
                  </a:srgbClr>
                </a:solidFill>
                <a:effectLst/>
                <a:uLnTx/>
                <a:uFillTx/>
                <a:cs typeface="+mn-ea"/>
                <a:sym typeface="+mn-lt"/>
              </a:rPr>
              <a:t>用户在已订阅疫情消息的前提下，每天中午12点会通过邮箱收到由我们的系统发送</a:t>
            </a:r>
            <a:r>
              <a:rPr kumimoji="0" lang="zh-CN" altLang="en-US" sz="1600" b="0" i="0" u="none" strike="noStrike" kern="1200" cap="none" spc="0" normalizeH="0" baseline="0" noProof="0">
                <a:ln>
                  <a:noFill/>
                </a:ln>
                <a:solidFill>
                  <a:srgbClr val="000000">
                    <a:lumMod val="65000"/>
                    <a:lumOff val="35000"/>
                  </a:srgbClr>
                </a:solidFill>
                <a:effectLst/>
                <a:uLnTx/>
                <a:uFillTx/>
                <a:cs typeface="+mn-ea"/>
                <a:sym typeface="+mn-lt"/>
              </a:rPr>
              <a:t>的疫情信息。</a:t>
            </a:r>
            <a:endParaRPr kumimoji="0" lang="zh-CN" altLang="en-US" sz="1600" b="0" i="0" u="none" strike="noStrike" kern="1200" cap="none" spc="0" normalizeH="0" baseline="0" noProof="0">
              <a:ln>
                <a:noFill/>
              </a:ln>
              <a:solidFill>
                <a:srgbClr val="000000">
                  <a:lumMod val="65000"/>
                  <a:lumOff val="35000"/>
                </a:srgbClr>
              </a:solidFill>
              <a:effectLst/>
              <a:uLnTx/>
              <a:uFillTx/>
              <a:cs typeface="+mn-ea"/>
              <a:sym typeface="+mn-lt"/>
            </a:endParaRPr>
          </a:p>
        </p:txBody>
      </p:sp>
      <p:sp>
        <p:nvSpPr>
          <p:cNvPr id="14" name="矩形 13"/>
          <p:cNvSpPr/>
          <p:nvPr/>
        </p:nvSpPr>
        <p:spPr>
          <a:xfrm>
            <a:off x="1177894" y="4130730"/>
            <a:ext cx="3900944" cy="1064074"/>
          </a:xfrm>
          <a:prstGeom prst="rect">
            <a:avLst/>
          </a:prstGeom>
          <a:noFill/>
        </p:spPr>
        <p:txBody>
          <a:bodyPr wrap="square" lIns="0" tIns="0" rIns="0" bIns="0" rtlCol="0">
            <a:noAutofit/>
          </a:bodyPr>
          <a:lstStyle/>
          <a:p>
            <a:pPr marL="0" marR="0" lvl="0" indent="0" algn="l" defTabSz="914400" rtl="0" eaLnBrk="1" fontAlgn="auto" latinLnBrk="0" hangingPunct="1">
              <a:lnSpc>
                <a:spcPct val="15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000000">
                  <a:lumMod val="65000"/>
                  <a:lumOff val="35000"/>
                </a:srgbClr>
              </a:solidFill>
              <a:effectLst/>
              <a:uLnTx/>
              <a:uFillTx/>
              <a:cs typeface="+mn-ea"/>
              <a:sym typeface="+mn-lt"/>
            </a:endParaRPr>
          </a:p>
        </p:txBody>
      </p:sp>
      <p:pic>
        <p:nvPicPr>
          <p:cNvPr id="2" name="图片 1"/>
          <p:cNvPicPr>
            <a:picLocks noChangeAspect="1"/>
          </p:cNvPicPr>
          <p:nvPr/>
        </p:nvPicPr>
        <p:blipFill>
          <a:blip r:embed="rId1"/>
          <a:stretch>
            <a:fillRect/>
          </a:stretch>
        </p:blipFill>
        <p:spPr>
          <a:xfrm>
            <a:off x="6092190" y="2400300"/>
            <a:ext cx="5431790" cy="225171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874135" y="2926080"/>
            <a:ext cx="4312920" cy="1055370"/>
          </a:xfrm>
          <a:prstGeom prst="rect">
            <a:avLst/>
          </a:prstGeom>
          <a:noFill/>
        </p:spPr>
        <p:txBody>
          <a:bodyPr wrap="square" rtlCol="0">
            <a:no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1" lang="zh-CN" altLang="en-US" sz="6255" b="1" i="0" u="none" strike="noStrike" kern="1200" cap="none" spc="0" normalizeH="0" baseline="0" noProof="0" dirty="0">
                <a:ln>
                  <a:noFill/>
                </a:ln>
                <a:solidFill>
                  <a:prstClr val="white"/>
                </a:solidFill>
                <a:effectLst/>
                <a:uLnTx/>
                <a:uFillTx/>
                <a:cs typeface="+mn-ea"/>
                <a:sym typeface="+mn-lt"/>
              </a:rPr>
              <a:t>数据库</a:t>
            </a:r>
            <a:r>
              <a:rPr kumimoji="1" lang="zh-CN" altLang="en-US" sz="6255" b="1" i="0" u="none" strike="noStrike" kern="1200" cap="none" spc="0" normalizeH="0" baseline="0" noProof="0" dirty="0">
                <a:ln>
                  <a:noFill/>
                </a:ln>
                <a:solidFill>
                  <a:prstClr val="white"/>
                </a:solidFill>
                <a:effectLst/>
                <a:uLnTx/>
                <a:uFillTx/>
                <a:cs typeface="+mn-ea"/>
                <a:sym typeface="+mn-lt"/>
              </a:rPr>
              <a:t>设计</a:t>
            </a:r>
            <a:endParaRPr kumimoji="1" lang="zh-CN" altLang="en-US" sz="6255" b="1" i="0" u="none" strike="noStrike" kern="1200" cap="none" spc="0" normalizeH="0" baseline="0" noProof="0" dirty="0">
              <a:ln>
                <a:noFill/>
              </a:ln>
              <a:solidFill>
                <a:prstClr val="white"/>
              </a:solidFill>
              <a:effectLst/>
              <a:uLnTx/>
              <a:uFillTx/>
              <a:cs typeface="+mn-ea"/>
              <a:sym typeface="+mn-lt"/>
            </a:endParaRPr>
          </a:p>
        </p:txBody>
      </p:sp>
      <p:cxnSp>
        <p:nvCxnSpPr>
          <p:cNvPr id="7" name="直线连接符 5"/>
          <p:cNvCxnSpPr/>
          <p:nvPr/>
        </p:nvCxnSpPr>
        <p:spPr>
          <a:xfrm flipH="1">
            <a:off x="6851124" y="2738042"/>
            <a:ext cx="70081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线连接符 60"/>
          <p:cNvCxnSpPr/>
          <p:nvPr/>
        </p:nvCxnSpPr>
        <p:spPr>
          <a:xfrm flipH="1">
            <a:off x="4544089" y="2738042"/>
            <a:ext cx="70081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直线连接符 109"/>
          <p:cNvCxnSpPr/>
          <p:nvPr/>
        </p:nvCxnSpPr>
        <p:spPr>
          <a:xfrm flipH="1">
            <a:off x="6988772" y="4180017"/>
            <a:ext cx="56316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2" name="直线连接符 109"/>
          <p:cNvCxnSpPr/>
          <p:nvPr/>
        </p:nvCxnSpPr>
        <p:spPr>
          <a:xfrm flipH="1">
            <a:off x="4544089" y="4180017"/>
            <a:ext cx="56316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4544089" y="2738042"/>
            <a:ext cx="0" cy="24324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a:off x="7544347" y="2738042"/>
            <a:ext cx="0" cy="24324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a:off x="7544347" y="3906920"/>
            <a:ext cx="0" cy="267207"/>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a:off x="4544089" y="3906920"/>
            <a:ext cx="0" cy="27842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5177361" y="2485198"/>
            <a:ext cx="1741311" cy="500906"/>
          </a:xfrm>
          <a:prstGeom prst="rect">
            <a:avLst/>
          </a:prstGeom>
          <a:noFill/>
        </p:spPr>
        <p:txBody>
          <a:bodyPr wrap="none" rtlCol="0">
            <a:noAutofit/>
          </a:bodyPr>
          <a:lstStyle/>
          <a:p>
            <a:pPr algn="ctr"/>
            <a:r>
              <a:rPr kumimoji="1" lang="en-US" altLang="zh-CN" sz="2655" dirty="0">
                <a:ln w="12700">
                  <a:solidFill>
                    <a:schemeClr val="bg1"/>
                  </a:solidFill>
                </a:ln>
                <a:noFill/>
                <a:latin typeface="+mj-lt"/>
                <a:cs typeface="+mn-ea"/>
                <a:sym typeface="+mn-lt"/>
              </a:rPr>
              <a:t>PART 03</a:t>
            </a:r>
            <a:endParaRPr kumimoji="1" lang="zh-CN" altLang="en-US" sz="2655" dirty="0">
              <a:ln w="12700">
                <a:solidFill>
                  <a:schemeClr val="bg1"/>
                </a:solidFill>
              </a:ln>
              <a:noFill/>
              <a:latin typeface="+mj-lt"/>
              <a:cs typeface="+mn-ea"/>
              <a:sym typeface="+mn-lt"/>
            </a:endParaRPr>
          </a:p>
        </p:txBody>
      </p:sp>
      <p:sp>
        <p:nvSpPr>
          <p:cNvPr id="34" name="文本框 33"/>
          <p:cNvSpPr txBox="1"/>
          <p:nvPr/>
        </p:nvSpPr>
        <p:spPr>
          <a:xfrm>
            <a:off x="5194469" y="4032131"/>
            <a:ext cx="1082348" cy="296556"/>
          </a:xfrm>
          <a:prstGeom prst="rect">
            <a:avLst/>
          </a:prstGeom>
          <a:noFill/>
        </p:spPr>
        <p:txBody>
          <a:bodyPr wrap="none" rtlCol="0">
            <a:noAutofit/>
          </a:bodyPr>
          <a:p>
            <a:r>
              <a:rPr kumimoji="1" lang="en-US" altLang="zh-CN" sz="1600" dirty="0">
                <a:solidFill>
                  <a:schemeClr val="bg1"/>
                </a:solidFill>
                <a:cs typeface="+mn-ea"/>
                <a:sym typeface="+mn-lt"/>
              </a:rPr>
              <a:t>Database Design</a:t>
            </a:r>
            <a:endParaRPr kumimoji="1" lang="en-US" altLang="zh-CN" sz="1600" dirty="0">
              <a:solidFill>
                <a:schemeClr val="bg1"/>
              </a:solidFill>
              <a:cs typeface="+mn-ea"/>
              <a:sym typeface="+mn-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线连接符 3"/>
          <p:cNvCxnSpPr/>
          <p:nvPr/>
        </p:nvCxnSpPr>
        <p:spPr>
          <a:xfrm>
            <a:off x="263847" y="862550"/>
            <a:ext cx="10268136" cy="0"/>
          </a:xfrm>
          <a:prstGeom prst="line">
            <a:avLst/>
          </a:prstGeom>
          <a:ln w="19050">
            <a:solidFill>
              <a:schemeClr val="accent1">
                <a:lumMod val="100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9329804" y="798308"/>
            <a:ext cx="2861863" cy="108482"/>
          </a:xfrm>
          <a:prstGeom prst="rect">
            <a:avLst/>
          </a:prstGeom>
          <a:solidFill>
            <a:schemeClr val="accent1">
              <a:lumMod val="100000"/>
            </a:schemeClr>
          </a:solidFill>
          <a:ln>
            <a:solidFill>
              <a:schemeClr val="accent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kumimoji="1" lang="zh-CN" altLang="en-US" sz="1350">
              <a:cs typeface="+mn-ea"/>
              <a:sym typeface="+mn-lt"/>
            </a:endParaRPr>
          </a:p>
        </p:txBody>
      </p:sp>
      <p:sp>
        <p:nvSpPr>
          <p:cNvPr id="8" name="标题 7"/>
          <p:cNvSpPr>
            <a:spLocks noGrp="1"/>
          </p:cNvSpPr>
          <p:nvPr>
            <p:ph type="title"/>
          </p:nvPr>
        </p:nvSpPr>
        <p:spPr>
          <a:xfrm>
            <a:off x="822944" y="320665"/>
            <a:ext cx="1620957" cy="487378"/>
          </a:xfrm>
        </p:spPr>
        <p:txBody>
          <a:bodyPr>
            <a:noAutofit/>
          </a:bodyPr>
          <a:lstStyle/>
          <a:p>
            <a:r>
              <a:rPr lang="zh-CN" altLang="en-US" dirty="0">
                <a:sym typeface="+mn-lt"/>
              </a:rPr>
              <a:t>数据库</a:t>
            </a:r>
            <a:r>
              <a:rPr lang="zh-CN" altLang="en-US" dirty="0">
                <a:sym typeface="+mn-lt"/>
              </a:rPr>
              <a:t>设计</a:t>
            </a:r>
            <a:endParaRPr lang="zh-CN" altLang="en-US" dirty="0">
              <a:sym typeface="+mn-lt"/>
            </a:endParaRPr>
          </a:p>
        </p:txBody>
      </p:sp>
      <p:sp>
        <p:nvSpPr>
          <p:cNvPr id="6" name="文本框 5"/>
          <p:cNvSpPr txBox="1"/>
          <p:nvPr/>
        </p:nvSpPr>
        <p:spPr>
          <a:xfrm>
            <a:off x="822960" y="1168400"/>
            <a:ext cx="9411335" cy="564515"/>
          </a:xfrm>
          <a:prstGeom prst="rect">
            <a:avLst/>
          </a:prstGeom>
          <a:noFill/>
          <a:effectLst/>
        </p:spPr>
        <p:txBody>
          <a:bodyPr wrap="square" lIns="0" tIns="0" rIns="0" bIns="0" rtlCol="0" anchor="t">
            <a:noAutofit/>
          </a:bodyPr>
          <a:lstStyle/>
          <a:p>
            <a:pPr marL="0" marR="0" lvl="0" algn="ctr" defTabSz="914400" rtl="0" eaLnBrk="1" fontAlgn="auto" latinLnBrk="0" hangingPunct="1">
              <a:lnSpc>
                <a:spcPct val="130000"/>
              </a:lnSpc>
              <a:spcBef>
                <a:spcPts val="0"/>
              </a:spcBef>
              <a:buClrTx/>
              <a:buSzTx/>
              <a:buFontTx/>
              <a:buNone/>
              <a:defRPr/>
            </a:pPr>
            <a:r>
              <a:rPr kumimoji="0" lang="zh-CN" altLang="en-US" sz="2000" b="1" i="0" u="none" strike="noStrike" kern="1200" cap="none" spc="300" normalizeH="0" baseline="0">
                <a:gradFill>
                  <a:gsLst>
                    <a:gs pos="0">
                      <a:schemeClr val="accent1"/>
                    </a:gs>
                    <a:gs pos="100000">
                      <a:schemeClr val="accent1">
                        <a:lumMod val="75000"/>
                      </a:schemeClr>
                    </a:gs>
                  </a:gsLst>
                  <a:lin ang="2700000" scaled="0"/>
                </a:gradFill>
                <a:cs typeface="+mn-ea"/>
              </a:rPr>
              <a:t>根据我们的需求，我们在本次项目</a:t>
            </a:r>
            <a:r>
              <a:rPr kumimoji="0" lang="zh-CN" altLang="en-US" sz="2000" b="1" i="0" u="none" strike="noStrike" kern="1200" cap="none" spc="300" normalizeH="0" baseline="0">
                <a:gradFill>
                  <a:gsLst>
                    <a:gs pos="0">
                      <a:schemeClr val="accent1"/>
                    </a:gs>
                    <a:gs pos="100000">
                      <a:schemeClr val="accent1">
                        <a:lumMod val="75000"/>
                      </a:schemeClr>
                    </a:gs>
                  </a:gsLst>
                  <a:lin ang="2700000" scaled="0"/>
                </a:gradFill>
                <a:cs typeface="+mn-ea"/>
              </a:rPr>
              <a:t>中选择了较为轻量级的 Mysql 数据库。</a:t>
            </a:r>
            <a:endParaRPr kumimoji="0" lang="zh-CN" altLang="en-US" sz="2000" b="1" i="0" u="none" strike="noStrike" kern="1200" cap="none" spc="300" normalizeH="0" baseline="0">
              <a:gradFill>
                <a:gsLst>
                  <a:gs pos="0">
                    <a:schemeClr val="accent1"/>
                  </a:gs>
                  <a:gs pos="100000">
                    <a:schemeClr val="accent1">
                      <a:lumMod val="75000"/>
                    </a:schemeClr>
                  </a:gs>
                </a:gsLst>
                <a:lin ang="2700000" scaled="0"/>
              </a:gradFill>
              <a:cs typeface="+mn-ea"/>
            </a:endParaRPr>
          </a:p>
        </p:txBody>
      </p:sp>
      <p:pic>
        <p:nvPicPr>
          <p:cNvPr id="2" name="图片 1"/>
          <p:cNvPicPr>
            <a:picLocks noChangeAspect="1"/>
          </p:cNvPicPr>
          <p:nvPr/>
        </p:nvPicPr>
        <p:blipFill>
          <a:blip r:embed="rId1"/>
          <a:stretch>
            <a:fillRect/>
          </a:stretch>
        </p:blipFill>
        <p:spPr>
          <a:xfrm>
            <a:off x="324485" y="1994535"/>
            <a:ext cx="5854700" cy="4107815"/>
          </a:xfrm>
          <a:prstGeom prst="rect">
            <a:avLst/>
          </a:prstGeom>
        </p:spPr>
      </p:pic>
      <p:pic>
        <p:nvPicPr>
          <p:cNvPr id="9" name="图片 8"/>
          <p:cNvPicPr>
            <a:picLocks noChangeAspect="1"/>
          </p:cNvPicPr>
          <p:nvPr/>
        </p:nvPicPr>
        <p:blipFill>
          <a:blip r:embed="rId2"/>
          <a:stretch>
            <a:fillRect/>
          </a:stretch>
        </p:blipFill>
        <p:spPr>
          <a:xfrm>
            <a:off x="6626225" y="1732915"/>
            <a:ext cx="5027295" cy="470090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238236" y="2926170"/>
            <a:ext cx="3715530" cy="1055225"/>
          </a:xfrm>
          <a:prstGeom prst="rect">
            <a:avLst/>
          </a:prstGeom>
          <a:noFill/>
        </p:spPr>
        <p:txBody>
          <a:bodyPr wrap="square" rtlCol="0">
            <a:no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1" lang="zh-CN" altLang="en-US" sz="6255" b="1" i="0" u="none" strike="noStrike" kern="1200" cap="none" spc="0" normalizeH="0" baseline="0" noProof="0" dirty="0">
                <a:ln>
                  <a:noFill/>
                </a:ln>
                <a:solidFill>
                  <a:prstClr val="white"/>
                </a:solidFill>
                <a:effectLst/>
                <a:uLnTx/>
                <a:uFillTx/>
                <a:cs typeface="+mn-ea"/>
                <a:sym typeface="+mn-lt"/>
              </a:rPr>
              <a:t>框架设计</a:t>
            </a:r>
            <a:endParaRPr kumimoji="1" lang="zh-CN" altLang="en-US" sz="6255" b="1" i="0" u="none" strike="noStrike" kern="1200" cap="none" spc="0" normalizeH="0" baseline="0" noProof="0" dirty="0">
              <a:ln>
                <a:noFill/>
              </a:ln>
              <a:solidFill>
                <a:prstClr val="white"/>
              </a:solidFill>
              <a:effectLst/>
              <a:uLnTx/>
              <a:uFillTx/>
              <a:cs typeface="+mn-ea"/>
              <a:sym typeface="+mn-lt"/>
            </a:endParaRPr>
          </a:p>
        </p:txBody>
      </p:sp>
      <p:cxnSp>
        <p:nvCxnSpPr>
          <p:cNvPr id="7" name="直线连接符 5"/>
          <p:cNvCxnSpPr/>
          <p:nvPr/>
        </p:nvCxnSpPr>
        <p:spPr>
          <a:xfrm flipH="1">
            <a:off x="6851124" y="2738042"/>
            <a:ext cx="70081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线连接符 60"/>
          <p:cNvCxnSpPr/>
          <p:nvPr/>
        </p:nvCxnSpPr>
        <p:spPr>
          <a:xfrm flipH="1">
            <a:off x="4544089" y="2738042"/>
            <a:ext cx="70081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直线连接符 109"/>
          <p:cNvCxnSpPr/>
          <p:nvPr/>
        </p:nvCxnSpPr>
        <p:spPr>
          <a:xfrm flipH="1">
            <a:off x="6988772" y="4180017"/>
            <a:ext cx="56316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2" name="直线连接符 109"/>
          <p:cNvCxnSpPr/>
          <p:nvPr/>
        </p:nvCxnSpPr>
        <p:spPr>
          <a:xfrm flipH="1">
            <a:off x="4544089" y="4180017"/>
            <a:ext cx="56316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4544089" y="2738042"/>
            <a:ext cx="0" cy="24324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a:off x="7544347" y="2738042"/>
            <a:ext cx="0" cy="24324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a:off x="7544347" y="3906920"/>
            <a:ext cx="0" cy="267207"/>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a:off x="4544089" y="3906920"/>
            <a:ext cx="0" cy="27842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5177361" y="2485198"/>
            <a:ext cx="1741311" cy="500906"/>
          </a:xfrm>
          <a:prstGeom prst="rect">
            <a:avLst/>
          </a:prstGeom>
          <a:noFill/>
        </p:spPr>
        <p:txBody>
          <a:bodyPr wrap="none" rtlCol="0">
            <a:noAutofit/>
          </a:bodyPr>
          <a:lstStyle/>
          <a:p>
            <a:pPr algn="ctr"/>
            <a:r>
              <a:rPr kumimoji="1" lang="en-US" altLang="zh-CN" sz="2655" dirty="0">
                <a:ln w="12700">
                  <a:solidFill>
                    <a:schemeClr val="bg1"/>
                  </a:solidFill>
                </a:ln>
                <a:noFill/>
                <a:latin typeface="+mj-lt"/>
                <a:cs typeface="+mn-ea"/>
                <a:sym typeface="+mn-lt"/>
              </a:rPr>
              <a:t>PART 04</a:t>
            </a:r>
            <a:endParaRPr kumimoji="1" lang="zh-CN" altLang="en-US" sz="2655" dirty="0">
              <a:ln w="12700">
                <a:solidFill>
                  <a:schemeClr val="bg1"/>
                </a:solidFill>
              </a:ln>
              <a:noFill/>
              <a:latin typeface="+mj-lt"/>
              <a:cs typeface="+mn-ea"/>
              <a:sym typeface="+mn-lt"/>
            </a:endParaRPr>
          </a:p>
        </p:txBody>
      </p:sp>
      <p:sp>
        <p:nvSpPr>
          <p:cNvPr id="36" name="文本框 35"/>
          <p:cNvSpPr txBox="1"/>
          <p:nvPr/>
        </p:nvSpPr>
        <p:spPr>
          <a:xfrm>
            <a:off x="5352285" y="4032173"/>
            <a:ext cx="821059" cy="296556"/>
          </a:xfrm>
          <a:prstGeom prst="rect">
            <a:avLst/>
          </a:prstGeom>
          <a:noFill/>
        </p:spPr>
        <p:txBody>
          <a:bodyPr wrap="none" rtlCol="0">
            <a:noAutofit/>
          </a:bodyPr>
          <a:p>
            <a:r>
              <a:rPr lang="en-US" altLang="en-GB" sz="1600" dirty="0">
                <a:solidFill>
                  <a:schemeClr val="bg1"/>
                </a:solidFill>
                <a:cs typeface="+mn-ea"/>
                <a:sym typeface="+mn-lt"/>
              </a:rPr>
              <a:t>Frame Design</a:t>
            </a:r>
            <a:r>
              <a:rPr lang="zh-CN" altLang="en-US" sz="1600" dirty="0">
                <a:solidFill>
                  <a:schemeClr val="bg1"/>
                </a:solidFill>
                <a:cs typeface="+mn-ea"/>
                <a:sym typeface="+mn-lt"/>
              </a:rPr>
              <a:t> </a:t>
            </a:r>
            <a:endParaRPr kumimoji="1" lang="zh-CN" altLang="en-US" sz="1600" dirty="0">
              <a:solidFill>
                <a:schemeClr val="bg1"/>
              </a:solidFill>
              <a:cs typeface="+mn-ea"/>
              <a:sym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nvSpPr>
        <p:spPr>
          <a:xfrm>
            <a:off x="2073949" y="3518958"/>
            <a:ext cx="1544012" cy="500906"/>
          </a:xfrm>
          <a:prstGeom prst="rect">
            <a:avLst/>
          </a:prstGeom>
          <a:noFill/>
        </p:spPr>
        <p:txBody>
          <a:bodyPr wrap="none" rtlCol="0">
            <a:noAutofit/>
          </a:bodyPr>
          <a:lstStyle/>
          <a:p>
            <a:r>
              <a:rPr kumimoji="1" lang="zh-CN" altLang="en-US" sz="2655" dirty="0">
                <a:gradFill>
                  <a:gsLst>
                    <a:gs pos="0">
                      <a:schemeClr val="accent1"/>
                    </a:gs>
                    <a:gs pos="100000">
                      <a:schemeClr val="accent1">
                        <a:lumMod val="75000"/>
                      </a:schemeClr>
                    </a:gs>
                  </a:gsLst>
                  <a:lin ang="2700000" scaled="0"/>
                </a:gradFill>
                <a:latin typeface="+mj-ea"/>
                <a:ea typeface="+mj-ea"/>
                <a:cs typeface="+mn-ea"/>
                <a:sym typeface="+mn-lt"/>
              </a:rPr>
              <a:t>项目</a:t>
            </a:r>
            <a:r>
              <a:rPr kumimoji="1" lang="zh-CN" altLang="en-US" sz="2655" dirty="0">
                <a:gradFill>
                  <a:gsLst>
                    <a:gs pos="0">
                      <a:schemeClr val="accent1"/>
                    </a:gs>
                    <a:gs pos="100000">
                      <a:schemeClr val="accent1">
                        <a:lumMod val="75000"/>
                      </a:schemeClr>
                    </a:gs>
                  </a:gsLst>
                  <a:lin ang="2700000" scaled="0"/>
                </a:gradFill>
                <a:latin typeface="+mj-ea"/>
                <a:ea typeface="+mj-ea"/>
                <a:cs typeface="+mn-ea"/>
                <a:sym typeface="+mn-lt"/>
              </a:rPr>
              <a:t>简介</a:t>
            </a:r>
            <a:endParaRPr kumimoji="1" lang="zh-CN" altLang="en-US" sz="2655" dirty="0">
              <a:gradFill>
                <a:gsLst>
                  <a:gs pos="0">
                    <a:schemeClr val="accent1"/>
                  </a:gs>
                  <a:gs pos="100000">
                    <a:schemeClr val="accent1">
                      <a:lumMod val="75000"/>
                    </a:schemeClr>
                  </a:gs>
                </a:gsLst>
                <a:lin ang="2700000" scaled="0"/>
              </a:gradFill>
              <a:latin typeface="+mj-ea"/>
              <a:ea typeface="+mj-ea"/>
              <a:cs typeface="+mn-ea"/>
              <a:sym typeface="+mn-lt"/>
            </a:endParaRPr>
          </a:p>
        </p:txBody>
      </p:sp>
      <p:sp>
        <p:nvSpPr>
          <p:cNvPr id="24" name="文本框 23"/>
          <p:cNvSpPr txBox="1"/>
          <p:nvPr/>
        </p:nvSpPr>
        <p:spPr>
          <a:xfrm>
            <a:off x="5870949" y="3518958"/>
            <a:ext cx="1544012" cy="500906"/>
          </a:xfrm>
          <a:prstGeom prst="rect">
            <a:avLst/>
          </a:prstGeom>
          <a:noFill/>
        </p:spPr>
        <p:txBody>
          <a:bodyPr wrap="none" rtlCol="0">
            <a:noAutofit/>
          </a:bodyPr>
          <a:lstStyle/>
          <a:p>
            <a:r>
              <a:rPr kumimoji="1" lang="zh-CN" altLang="en-US" sz="2400" dirty="0">
                <a:gradFill>
                  <a:gsLst>
                    <a:gs pos="0">
                      <a:schemeClr val="accent1"/>
                    </a:gs>
                    <a:gs pos="100000">
                      <a:schemeClr val="accent1">
                        <a:lumMod val="75000"/>
                      </a:schemeClr>
                    </a:gs>
                  </a:gsLst>
                  <a:lin ang="2700000" scaled="0"/>
                </a:gradFill>
                <a:latin typeface="+mj-ea"/>
                <a:ea typeface="+mj-ea"/>
                <a:cs typeface="+mn-ea"/>
                <a:sym typeface="+mn-lt"/>
              </a:rPr>
              <a:t>主要功能介绍</a:t>
            </a:r>
            <a:endParaRPr kumimoji="1" lang="zh-CN" altLang="en-US" sz="2400" dirty="0">
              <a:gradFill>
                <a:gsLst>
                  <a:gs pos="0">
                    <a:schemeClr val="accent1"/>
                  </a:gs>
                  <a:gs pos="100000">
                    <a:schemeClr val="accent1">
                      <a:lumMod val="75000"/>
                    </a:schemeClr>
                  </a:gs>
                </a:gsLst>
                <a:lin ang="2700000" scaled="0"/>
              </a:gradFill>
              <a:latin typeface="+mj-ea"/>
              <a:ea typeface="+mj-ea"/>
              <a:cs typeface="+mn-ea"/>
              <a:sym typeface="+mn-lt"/>
            </a:endParaRPr>
          </a:p>
        </p:txBody>
      </p:sp>
      <p:sp>
        <p:nvSpPr>
          <p:cNvPr id="25" name="文本框 24"/>
          <p:cNvSpPr txBox="1"/>
          <p:nvPr/>
        </p:nvSpPr>
        <p:spPr>
          <a:xfrm>
            <a:off x="9422933" y="3540350"/>
            <a:ext cx="1544012" cy="500906"/>
          </a:xfrm>
          <a:prstGeom prst="rect">
            <a:avLst/>
          </a:prstGeom>
          <a:noFill/>
        </p:spPr>
        <p:txBody>
          <a:bodyPr wrap="none" rtlCol="0">
            <a:noAutofit/>
          </a:bodyPr>
          <a:lstStyle/>
          <a:p>
            <a:r>
              <a:rPr kumimoji="1" lang="zh-CN" altLang="en-US" sz="2655" dirty="0">
                <a:gradFill>
                  <a:gsLst>
                    <a:gs pos="0">
                      <a:schemeClr val="accent1"/>
                    </a:gs>
                    <a:gs pos="100000">
                      <a:schemeClr val="accent1">
                        <a:lumMod val="75000"/>
                      </a:schemeClr>
                    </a:gs>
                  </a:gsLst>
                  <a:lin ang="2700000" scaled="0"/>
                </a:gradFill>
                <a:latin typeface="+mj-ea"/>
                <a:ea typeface="+mj-ea"/>
                <a:cs typeface="+mn-ea"/>
                <a:sym typeface="+mn-lt"/>
              </a:rPr>
              <a:t>数据库</a:t>
            </a:r>
            <a:r>
              <a:rPr kumimoji="1" lang="zh-CN" altLang="en-US" sz="2655" dirty="0">
                <a:gradFill>
                  <a:gsLst>
                    <a:gs pos="0">
                      <a:schemeClr val="accent1"/>
                    </a:gs>
                    <a:gs pos="100000">
                      <a:schemeClr val="accent1">
                        <a:lumMod val="75000"/>
                      </a:schemeClr>
                    </a:gs>
                  </a:gsLst>
                  <a:lin ang="2700000" scaled="0"/>
                </a:gradFill>
                <a:latin typeface="+mj-ea"/>
                <a:ea typeface="+mj-ea"/>
                <a:cs typeface="+mn-ea"/>
                <a:sym typeface="+mn-lt"/>
              </a:rPr>
              <a:t>设计</a:t>
            </a:r>
            <a:endParaRPr kumimoji="1" lang="zh-CN" altLang="en-US" sz="2655" dirty="0">
              <a:gradFill>
                <a:gsLst>
                  <a:gs pos="0">
                    <a:schemeClr val="accent1"/>
                  </a:gs>
                  <a:gs pos="100000">
                    <a:schemeClr val="accent1">
                      <a:lumMod val="75000"/>
                    </a:schemeClr>
                  </a:gs>
                </a:gsLst>
                <a:lin ang="2700000" scaled="0"/>
              </a:gradFill>
              <a:latin typeface="+mj-ea"/>
              <a:ea typeface="+mj-ea"/>
              <a:cs typeface="+mn-ea"/>
              <a:sym typeface="+mn-lt"/>
            </a:endParaRPr>
          </a:p>
        </p:txBody>
      </p:sp>
      <p:sp>
        <p:nvSpPr>
          <p:cNvPr id="26" name="文本框 25"/>
          <p:cNvSpPr txBox="1"/>
          <p:nvPr/>
        </p:nvSpPr>
        <p:spPr>
          <a:xfrm>
            <a:off x="2089020" y="4956442"/>
            <a:ext cx="864339" cy="500906"/>
          </a:xfrm>
          <a:prstGeom prst="rect">
            <a:avLst/>
          </a:prstGeom>
          <a:noFill/>
        </p:spPr>
        <p:txBody>
          <a:bodyPr wrap="none" rtlCol="0">
            <a:noAutofit/>
          </a:bodyPr>
          <a:lstStyle/>
          <a:p>
            <a:r>
              <a:rPr kumimoji="1" lang="zh-CN" altLang="en-US" sz="2655" dirty="0">
                <a:gradFill>
                  <a:gsLst>
                    <a:gs pos="0">
                      <a:schemeClr val="accent1"/>
                    </a:gs>
                    <a:gs pos="100000">
                      <a:schemeClr val="accent1">
                        <a:lumMod val="75000"/>
                      </a:schemeClr>
                    </a:gs>
                  </a:gsLst>
                  <a:lin ang="2700000" scaled="0"/>
                </a:gradFill>
                <a:latin typeface="+mj-ea"/>
                <a:ea typeface="+mj-ea"/>
                <a:cs typeface="+mn-ea"/>
                <a:sym typeface="+mn-lt"/>
              </a:rPr>
              <a:t>框架设计</a:t>
            </a:r>
            <a:endParaRPr kumimoji="1" lang="zh-CN" altLang="en-US" sz="2655" dirty="0">
              <a:gradFill>
                <a:gsLst>
                  <a:gs pos="0">
                    <a:schemeClr val="accent1"/>
                  </a:gs>
                  <a:gs pos="100000">
                    <a:schemeClr val="accent1">
                      <a:lumMod val="75000"/>
                    </a:schemeClr>
                  </a:gs>
                </a:gsLst>
                <a:lin ang="2700000" scaled="0"/>
              </a:gradFill>
              <a:latin typeface="+mj-ea"/>
              <a:ea typeface="+mj-ea"/>
              <a:cs typeface="+mn-ea"/>
              <a:sym typeface="+mn-lt"/>
            </a:endParaRPr>
          </a:p>
        </p:txBody>
      </p:sp>
      <p:sp>
        <p:nvSpPr>
          <p:cNvPr id="27" name="文本框 26"/>
          <p:cNvSpPr txBox="1"/>
          <p:nvPr/>
        </p:nvSpPr>
        <p:spPr>
          <a:xfrm>
            <a:off x="5884321" y="4956568"/>
            <a:ext cx="864339" cy="500906"/>
          </a:xfrm>
          <a:prstGeom prst="rect">
            <a:avLst/>
          </a:prstGeom>
          <a:noFill/>
        </p:spPr>
        <p:txBody>
          <a:bodyPr wrap="none" rtlCol="0">
            <a:noAutofit/>
          </a:bodyPr>
          <a:lstStyle/>
          <a:p>
            <a:r>
              <a:rPr kumimoji="1" lang="zh-CN" altLang="en-US" sz="1600" dirty="0">
                <a:gradFill>
                  <a:gsLst>
                    <a:gs pos="0">
                      <a:schemeClr val="accent1"/>
                    </a:gs>
                    <a:gs pos="100000">
                      <a:schemeClr val="accent1">
                        <a:lumMod val="75000"/>
                      </a:schemeClr>
                    </a:gs>
                  </a:gsLst>
                  <a:lin ang="2700000" scaled="0"/>
                </a:gradFill>
                <a:latin typeface="+mj-ea"/>
                <a:ea typeface="+mj-ea"/>
                <a:cs typeface="+mn-ea"/>
                <a:sym typeface="+mn-lt"/>
              </a:rPr>
              <a:t>数据处理与传输协议</a:t>
            </a:r>
            <a:endParaRPr kumimoji="1" lang="zh-CN" altLang="en-US" sz="1600" dirty="0">
              <a:gradFill>
                <a:gsLst>
                  <a:gs pos="0">
                    <a:schemeClr val="accent1"/>
                  </a:gs>
                  <a:gs pos="100000">
                    <a:schemeClr val="accent1">
                      <a:lumMod val="75000"/>
                    </a:schemeClr>
                  </a:gs>
                </a:gsLst>
                <a:lin ang="2700000" scaled="0"/>
              </a:gradFill>
              <a:latin typeface="+mj-ea"/>
              <a:ea typeface="+mj-ea"/>
              <a:cs typeface="+mn-ea"/>
              <a:sym typeface="+mn-lt"/>
            </a:endParaRPr>
          </a:p>
        </p:txBody>
      </p:sp>
      <p:sp>
        <p:nvSpPr>
          <p:cNvPr id="28" name="文本框 27"/>
          <p:cNvSpPr txBox="1"/>
          <p:nvPr/>
        </p:nvSpPr>
        <p:spPr>
          <a:xfrm>
            <a:off x="9450028" y="4924046"/>
            <a:ext cx="864339" cy="500906"/>
          </a:xfrm>
          <a:prstGeom prst="rect">
            <a:avLst/>
          </a:prstGeom>
          <a:noFill/>
        </p:spPr>
        <p:txBody>
          <a:bodyPr wrap="none" rtlCol="0">
            <a:noAutofit/>
          </a:bodyPr>
          <a:lstStyle/>
          <a:p>
            <a:r>
              <a:rPr kumimoji="1" lang="zh-CN" altLang="en-US" sz="2655" dirty="0">
                <a:gradFill>
                  <a:gsLst>
                    <a:gs pos="0">
                      <a:schemeClr val="accent1"/>
                    </a:gs>
                    <a:gs pos="100000">
                      <a:schemeClr val="accent1">
                        <a:lumMod val="75000"/>
                      </a:schemeClr>
                    </a:gs>
                  </a:gsLst>
                  <a:lin ang="2700000" scaled="0"/>
                </a:gradFill>
                <a:latin typeface="+mj-ea"/>
                <a:ea typeface="+mj-ea"/>
                <a:cs typeface="+mn-ea"/>
                <a:sym typeface="+mn-lt"/>
              </a:rPr>
              <a:t>项目</a:t>
            </a:r>
            <a:r>
              <a:rPr kumimoji="1" lang="zh-CN" altLang="en-US" sz="2655" dirty="0">
                <a:gradFill>
                  <a:gsLst>
                    <a:gs pos="0">
                      <a:schemeClr val="accent1"/>
                    </a:gs>
                    <a:gs pos="100000">
                      <a:schemeClr val="accent1">
                        <a:lumMod val="75000"/>
                      </a:schemeClr>
                    </a:gs>
                  </a:gsLst>
                  <a:lin ang="2700000" scaled="0"/>
                </a:gradFill>
                <a:latin typeface="+mj-ea"/>
                <a:ea typeface="+mj-ea"/>
                <a:cs typeface="+mn-ea"/>
                <a:sym typeface="+mn-lt"/>
              </a:rPr>
              <a:t>展示</a:t>
            </a:r>
            <a:endParaRPr kumimoji="1" lang="zh-CN" altLang="en-US" sz="2655" dirty="0">
              <a:gradFill>
                <a:gsLst>
                  <a:gs pos="0">
                    <a:schemeClr val="accent1"/>
                  </a:gs>
                  <a:gs pos="100000">
                    <a:schemeClr val="accent1">
                      <a:lumMod val="75000"/>
                    </a:schemeClr>
                  </a:gs>
                </a:gsLst>
                <a:lin ang="2700000" scaled="0"/>
              </a:gradFill>
              <a:latin typeface="+mj-ea"/>
              <a:ea typeface="+mj-ea"/>
              <a:cs typeface="+mn-ea"/>
              <a:sym typeface="+mn-lt"/>
            </a:endParaRPr>
          </a:p>
        </p:txBody>
      </p:sp>
      <p:sp>
        <p:nvSpPr>
          <p:cNvPr id="29" name="文本框 28"/>
          <p:cNvSpPr txBox="1"/>
          <p:nvPr/>
        </p:nvSpPr>
        <p:spPr>
          <a:xfrm>
            <a:off x="1209657" y="3387964"/>
            <a:ext cx="954107" cy="923330"/>
          </a:xfrm>
          <a:prstGeom prst="rect">
            <a:avLst/>
          </a:prstGeom>
          <a:noFill/>
        </p:spPr>
        <p:txBody>
          <a:bodyPr wrap="none" rtlCol="0">
            <a:noAutofit/>
          </a:bodyPr>
          <a:lstStyle/>
          <a:p>
            <a:r>
              <a:rPr kumimoji="1" lang="en-US" altLang="zh-CN" sz="5400" dirty="0">
                <a:solidFill>
                  <a:schemeClr val="bg1">
                    <a:lumMod val="65000"/>
                  </a:schemeClr>
                </a:solidFill>
                <a:cs typeface="+mn-ea"/>
                <a:sym typeface="+mn-lt"/>
              </a:rPr>
              <a:t>01</a:t>
            </a:r>
            <a:endParaRPr kumimoji="1" lang="zh-CN" altLang="en-US" sz="5400" dirty="0">
              <a:solidFill>
                <a:schemeClr val="bg1">
                  <a:lumMod val="65000"/>
                </a:schemeClr>
              </a:solidFill>
              <a:cs typeface="+mn-ea"/>
              <a:sym typeface="+mn-lt"/>
            </a:endParaRPr>
          </a:p>
        </p:txBody>
      </p:sp>
      <p:sp>
        <p:nvSpPr>
          <p:cNvPr id="30" name="文本框 29"/>
          <p:cNvSpPr txBox="1"/>
          <p:nvPr/>
        </p:nvSpPr>
        <p:spPr>
          <a:xfrm>
            <a:off x="2089020" y="3908306"/>
            <a:ext cx="1813317" cy="296556"/>
          </a:xfrm>
          <a:prstGeom prst="rect">
            <a:avLst/>
          </a:prstGeom>
          <a:noFill/>
        </p:spPr>
        <p:txBody>
          <a:bodyPr wrap="none" rtlCol="0">
            <a:noAutofit/>
          </a:bodyPr>
          <a:lstStyle/>
          <a:p>
            <a:r>
              <a:rPr kumimoji="1" lang="en-US" altLang="zh-CN" sz="1325" dirty="0">
                <a:solidFill>
                  <a:schemeClr val="bg1">
                    <a:lumMod val="65000"/>
                  </a:schemeClr>
                </a:solidFill>
                <a:cs typeface="+mn-ea"/>
                <a:sym typeface="+mn-lt"/>
              </a:rPr>
              <a:t>P</a:t>
            </a:r>
            <a:r>
              <a:rPr kumimoji="1" lang="en-US" altLang="zh-CN" sz="1325" dirty="0">
                <a:solidFill>
                  <a:schemeClr val="bg1">
                    <a:lumMod val="65000"/>
                  </a:schemeClr>
                </a:solidFill>
                <a:cs typeface="+mn-ea"/>
                <a:sym typeface="+mn-lt"/>
              </a:rPr>
              <a:t>roject I</a:t>
            </a:r>
            <a:r>
              <a:rPr kumimoji="1" lang="en-US" altLang="zh-CN" sz="1325" dirty="0">
                <a:solidFill>
                  <a:schemeClr val="bg1">
                    <a:lumMod val="65000"/>
                  </a:schemeClr>
                </a:solidFill>
                <a:cs typeface="+mn-ea"/>
                <a:sym typeface="+mn-lt"/>
              </a:rPr>
              <a:t>ntroduction</a:t>
            </a:r>
            <a:endParaRPr kumimoji="1" lang="en-US" altLang="zh-CN" sz="1325" dirty="0">
              <a:solidFill>
                <a:schemeClr val="bg1">
                  <a:lumMod val="65000"/>
                </a:schemeClr>
              </a:solidFill>
              <a:cs typeface="+mn-ea"/>
              <a:sym typeface="+mn-lt"/>
            </a:endParaRPr>
          </a:p>
        </p:txBody>
      </p:sp>
      <p:sp>
        <p:nvSpPr>
          <p:cNvPr id="31" name="文本框 30"/>
          <p:cNvSpPr txBox="1"/>
          <p:nvPr/>
        </p:nvSpPr>
        <p:spPr>
          <a:xfrm>
            <a:off x="4964492" y="3387964"/>
            <a:ext cx="954107" cy="923330"/>
          </a:xfrm>
          <a:prstGeom prst="rect">
            <a:avLst/>
          </a:prstGeom>
          <a:noFill/>
        </p:spPr>
        <p:txBody>
          <a:bodyPr wrap="none" rtlCol="0">
            <a:noAutofit/>
          </a:bodyPr>
          <a:lstStyle/>
          <a:p>
            <a:r>
              <a:rPr kumimoji="1" lang="en-US" altLang="zh-CN" sz="5400" dirty="0">
                <a:solidFill>
                  <a:schemeClr val="bg1">
                    <a:lumMod val="65000"/>
                  </a:schemeClr>
                </a:solidFill>
                <a:cs typeface="+mn-ea"/>
                <a:sym typeface="+mn-lt"/>
              </a:rPr>
              <a:t>02</a:t>
            </a:r>
            <a:endParaRPr kumimoji="1" lang="zh-CN" altLang="en-US" sz="5400" dirty="0">
              <a:solidFill>
                <a:schemeClr val="bg1">
                  <a:lumMod val="65000"/>
                </a:schemeClr>
              </a:solidFill>
              <a:cs typeface="+mn-ea"/>
              <a:sym typeface="+mn-lt"/>
            </a:endParaRPr>
          </a:p>
        </p:txBody>
      </p:sp>
      <p:sp>
        <p:nvSpPr>
          <p:cNvPr id="32" name="文本框 31"/>
          <p:cNvSpPr txBox="1"/>
          <p:nvPr/>
        </p:nvSpPr>
        <p:spPr>
          <a:xfrm>
            <a:off x="5870948" y="3908306"/>
            <a:ext cx="1640193" cy="296556"/>
          </a:xfrm>
          <a:prstGeom prst="rect">
            <a:avLst/>
          </a:prstGeom>
          <a:noFill/>
        </p:spPr>
        <p:txBody>
          <a:bodyPr wrap="none" rtlCol="0">
            <a:noAutofit/>
          </a:bodyPr>
          <a:lstStyle/>
          <a:p>
            <a:r>
              <a:rPr lang="en-US" altLang="en-GB" sz="1200" dirty="0">
                <a:solidFill>
                  <a:schemeClr val="bg1">
                    <a:lumMod val="65000"/>
                  </a:schemeClr>
                </a:solidFill>
                <a:cs typeface="+mn-ea"/>
                <a:sym typeface="+mn-lt"/>
              </a:rPr>
              <a:t>Main Functions Introduction</a:t>
            </a:r>
            <a:endParaRPr lang="en-US" altLang="en-GB" sz="1200" dirty="0">
              <a:solidFill>
                <a:schemeClr val="bg1">
                  <a:lumMod val="65000"/>
                </a:schemeClr>
              </a:solidFill>
              <a:cs typeface="+mn-ea"/>
              <a:sym typeface="+mn-lt"/>
            </a:endParaRPr>
          </a:p>
        </p:txBody>
      </p:sp>
      <p:sp>
        <p:nvSpPr>
          <p:cNvPr id="33" name="文本框 32"/>
          <p:cNvSpPr txBox="1"/>
          <p:nvPr/>
        </p:nvSpPr>
        <p:spPr>
          <a:xfrm>
            <a:off x="8543570" y="3387964"/>
            <a:ext cx="954107" cy="923330"/>
          </a:xfrm>
          <a:prstGeom prst="rect">
            <a:avLst/>
          </a:prstGeom>
          <a:noFill/>
        </p:spPr>
        <p:txBody>
          <a:bodyPr wrap="none" rtlCol="0">
            <a:noAutofit/>
          </a:bodyPr>
          <a:lstStyle/>
          <a:p>
            <a:r>
              <a:rPr kumimoji="1" lang="en-US" altLang="zh-CN" sz="5400" dirty="0">
                <a:solidFill>
                  <a:schemeClr val="bg1">
                    <a:lumMod val="65000"/>
                  </a:schemeClr>
                </a:solidFill>
                <a:cs typeface="+mn-ea"/>
                <a:sym typeface="+mn-lt"/>
              </a:rPr>
              <a:t>03</a:t>
            </a:r>
            <a:endParaRPr kumimoji="1" lang="zh-CN" altLang="en-US" sz="5400" dirty="0">
              <a:solidFill>
                <a:schemeClr val="bg1">
                  <a:lumMod val="65000"/>
                </a:schemeClr>
              </a:solidFill>
              <a:cs typeface="+mn-ea"/>
              <a:sym typeface="+mn-lt"/>
            </a:endParaRPr>
          </a:p>
        </p:txBody>
      </p:sp>
      <p:sp>
        <p:nvSpPr>
          <p:cNvPr id="34" name="文本框 33"/>
          <p:cNvSpPr txBox="1"/>
          <p:nvPr/>
        </p:nvSpPr>
        <p:spPr>
          <a:xfrm>
            <a:off x="9422934" y="3908306"/>
            <a:ext cx="1082348" cy="296556"/>
          </a:xfrm>
          <a:prstGeom prst="rect">
            <a:avLst/>
          </a:prstGeom>
          <a:noFill/>
        </p:spPr>
        <p:txBody>
          <a:bodyPr wrap="none" rtlCol="0">
            <a:noAutofit/>
          </a:bodyPr>
          <a:lstStyle/>
          <a:p>
            <a:r>
              <a:rPr kumimoji="1" lang="en-US" altLang="zh-CN" sz="1325" dirty="0">
                <a:solidFill>
                  <a:schemeClr val="bg1">
                    <a:lumMod val="65000"/>
                  </a:schemeClr>
                </a:solidFill>
                <a:cs typeface="+mn-ea"/>
                <a:sym typeface="+mn-lt"/>
              </a:rPr>
              <a:t>Database D</a:t>
            </a:r>
            <a:r>
              <a:rPr kumimoji="1" lang="en-US" altLang="zh-CN" sz="1325" dirty="0">
                <a:solidFill>
                  <a:schemeClr val="bg1">
                    <a:lumMod val="65000"/>
                  </a:schemeClr>
                </a:solidFill>
                <a:cs typeface="+mn-ea"/>
                <a:sym typeface="+mn-lt"/>
              </a:rPr>
              <a:t>esign</a:t>
            </a:r>
            <a:endParaRPr kumimoji="1" lang="en-US" altLang="zh-CN" sz="1325" dirty="0">
              <a:solidFill>
                <a:schemeClr val="bg1">
                  <a:lumMod val="65000"/>
                </a:schemeClr>
              </a:solidFill>
              <a:cs typeface="+mn-ea"/>
              <a:sym typeface="+mn-lt"/>
            </a:endParaRPr>
          </a:p>
        </p:txBody>
      </p:sp>
      <p:sp>
        <p:nvSpPr>
          <p:cNvPr id="35" name="文本框 34"/>
          <p:cNvSpPr txBox="1"/>
          <p:nvPr/>
        </p:nvSpPr>
        <p:spPr>
          <a:xfrm>
            <a:off x="1182563" y="4804056"/>
            <a:ext cx="954107" cy="923330"/>
          </a:xfrm>
          <a:prstGeom prst="rect">
            <a:avLst/>
          </a:prstGeom>
          <a:noFill/>
        </p:spPr>
        <p:txBody>
          <a:bodyPr wrap="none" rtlCol="0">
            <a:noAutofit/>
          </a:bodyPr>
          <a:lstStyle/>
          <a:p>
            <a:r>
              <a:rPr kumimoji="1" lang="en-US" altLang="zh-CN" sz="5400" dirty="0">
                <a:solidFill>
                  <a:schemeClr val="bg1">
                    <a:lumMod val="65000"/>
                  </a:schemeClr>
                </a:solidFill>
                <a:cs typeface="+mn-ea"/>
                <a:sym typeface="+mn-lt"/>
              </a:rPr>
              <a:t>04</a:t>
            </a:r>
            <a:endParaRPr kumimoji="1" lang="zh-CN" altLang="en-US" sz="5400" dirty="0">
              <a:solidFill>
                <a:schemeClr val="bg1">
                  <a:lumMod val="65000"/>
                </a:schemeClr>
              </a:solidFill>
              <a:cs typeface="+mn-ea"/>
              <a:sym typeface="+mn-lt"/>
            </a:endParaRPr>
          </a:p>
        </p:txBody>
      </p:sp>
      <p:sp>
        <p:nvSpPr>
          <p:cNvPr id="36" name="文本框 35"/>
          <p:cNvSpPr txBox="1"/>
          <p:nvPr/>
        </p:nvSpPr>
        <p:spPr>
          <a:xfrm>
            <a:off x="2089020" y="5324398"/>
            <a:ext cx="821059" cy="296556"/>
          </a:xfrm>
          <a:prstGeom prst="rect">
            <a:avLst/>
          </a:prstGeom>
          <a:noFill/>
        </p:spPr>
        <p:txBody>
          <a:bodyPr wrap="none" rtlCol="0">
            <a:noAutofit/>
          </a:bodyPr>
          <a:lstStyle/>
          <a:p>
            <a:r>
              <a:rPr lang="en-US" altLang="en-GB" sz="1325" dirty="0">
                <a:solidFill>
                  <a:schemeClr val="bg1">
                    <a:lumMod val="65000"/>
                  </a:schemeClr>
                </a:solidFill>
                <a:cs typeface="+mn-ea"/>
                <a:sym typeface="+mn-lt"/>
              </a:rPr>
              <a:t>Frame Design</a:t>
            </a:r>
            <a:r>
              <a:rPr lang="zh-CN" altLang="en-US" sz="1325" dirty="0">
                <a:solidFill>
                  <a:schemeClr val="bg1">
                    <a:lumMod val="65000"/>
                  </a:schemeClr>
                </a:solidFill>
                <a:cs typeface="+mn-ea"/>
                <a:sym typeface="+mn-lt"/>
              </a:rPr>
              <a:t> </a:t>
            </a:r>
            <a:endParaRPr kumimoji="1" lang="zh-CN" altLang="en-US" sz="1325" dirty="0">
              <a:solidFill>
                <a:schemeClr val="bg1">
                  <a:lumMod val="65000"/>
                </a:schemeClr>
              </a:solidFill>
              <a:cs typeface="+mn-ea"/>
              <a:sym typeface="+mn-lt"/>
            </a:endParaRPr>
          </a:p>
        </p:txBody>
      </p:sp>
      <p:sp>
        <p:nvSpPr>
          <p:cNvPr id="37" name="文本框 36"/>
          <p:cNvSpPr txBox="1"/>
          <p:nvPr/>
        </p:nvSpPr>
        <p:spPr>
          <a:xfrm>
            <a:off x="5004954" y="4808254"/>
            <a:ext cx="954107" cy="923330"/>
          </a:xfrm>
          <a:prstGeom prst="rect">
            <a:avLst/>
          </a:prstGeom>
          <a:noFill/>
        </p:spPr>
        <p:txBody>
          <a:bodyPr wrap="none" rtlCol="0">
            <a:noAutofit/>
          </a:bodyPr>
          <a:lstStyle/>
          <a:p>
            <a:r>
              <a:rPr kumimoji="1" lang="en-US" altLang="zh-CN" sz="5400" dirty="0">
                <a:solidFill>
                  <a:schemeClr val="bg1">
                    <a:lumMod val="65000"/>
                  </a:schemeClr>
                </a:solidFill>
                <a:cs typeface="+mn-ea"/>
                <a:sym typeface="+mn-lt"/>
              </a:rPr>
              <a:t>05</a:t>
            </a:r>
            <a:endParaRPr kumimoji="1" lang="zh-CN" altLang="en-US" sz="5400" dirty="0">
              <a:solidFill>
                <a:schemeClr val="bg1">
                  <a:lumMod val="65000"/>
                </a:schemeClr>
              </a:solidFill>
              <a:cs typeface="+mn-ea"/>
              <a:sym typeface="+mn-lt"/>
            </a:endParaRPr>
          </a:p>
        </p:txBody>
      </p:sp>
      <p:sp>
        <p:nvSpPr>
          <p:cNvPr id="38" name="文本框 37"/>
          <p:cNvSpPr txBox="1"/>
          <p:nvPr/>
        </p:nvSpPr>
        <p:spPr>
          <a:xfrm>
            <a:off x="5884320" y="5338262"/>
            <a:ext cx="1063112" cy="296556"/>
          </a:xfrm>
          <a:prstGeom prst="rect">
            <a:avLst/>
          </a:prstGeom>
          <a:noFill/>
        </p:spPr>
        <p:txBody>
          <a:bodyPr wrap="none" rtlCol="0">
            <a:noAutofit/>
          </a:bodyPr>
          <a:lstStyle/>
          <a:p>
            <a:r>
              <a:rPr lang="en-US" altLang="en-GB" sz="1325" dirty="0">
                <a:solidFill>
                  <a:schemeClr val="bg1">
                    <a:lumMod val="65000"/>
                  </a:schemeClr>
                </a:solidFill>
                <a:cs typeface="+mn-ea"/>
                <a:sym typeface="+mn-lt"/>
              </a:rPr>
              <a:t>Data P</a:t>
            </a:r>
            <a:r>
              <a:rPr lang="en-US" altLang="en-GB" sz="1325" dirty="0">
                <a:solidFill>
                  <a:schemeClr val="bg1">
                    <a:lumMod val="65000"/>
                  </a:schemeClr>
                </a:solidFill>
                <a:cs typeface="+mn-ea"/>
                <a:sym typeface="+mn-lt"/>
              </a:rPr>
              <a:t>rocessing &amp; MQTT</a:t>
            </a:r>
            <a:endParaRPr lang="en-US" altLang="en-GB" sz="1325" dirty="0">
              <a:solidFill>
                <a:schemeClr val="bg1">
                  <a:lumMod val="65000"/>
                </a:schemeClr>
              </a:solidFill>
              <a:cs typeface="+mn-ea"/>
              <a:sym typeface="+mn-lt"/>
            </a:endParaRPr>
          </a:p>
        </p:txBody>
      </p:sp>
      <p:sp>
        <p:nvSpPr>
          <p:cNvPr id="39" name="文本框 38"/>
          <p:cNvSpPr txBox="1"/>
          <p:nvPr/>
        </p:nvSpPr>
        <p:spPr>
          <a:xfrm>
            <a:off x="8543570" y="4775732"/>
            <a:ext cx="954107" cy="923330"/>
          </a:xfrm>
          <a:prstGeom prst="rect">
            <a:avLst/>
          </a:prstGeom>
          <a:noFill/>
        </p:spPr>
        <p:txBody>
          <a:bodyPr wrap="none" rtlCol="0">
            <a:noAutofit/>
          </a:bodyPr>
          <a:lstStyle/>
          <a:p>
            <a:r>
              <a:rPr kumimoji="1" lang="en-US" altLang="zh-CN" sz="5400" dirty="0">
                <a:solidFill>
                  <a:schemeClr val="bg1">
                    <a:lumMod val="65000"/>
                  </a:schemeClr>
                </a:solidFill>
                <a:cs typeface="+mn-ea"/>
                <a:sym typeface="+mn-lt"/>
              </a:rPr>
              <a:t>06</a:t>
            </a:r>
            <a:endParaRPr kumimoji="1" lang="zh-CN" altLang="en-US" sz="5400" dirty="0">
              <a:solidFill>
                <a:schemeClr val="bg1">
                  <a:lumMod val="65000"/>
                </a:schemeClr>
              </a:solidFill>
              <a:cs typeface="+mn-ea"/>
              <a:sym typeface="+mn-lt"/>
            </a:endParaRPr>
          </a:p>
        </p:txBody>
      </p:sp>
      <p:sp>
        <p:nvSpPr>
          <p:cNvPr id="40" name="文本框 39"/>
          <p:cNvSpPr txBox="1"/>
          <p:nvPr/>
        </p:nvSpPr>
        <p:spPr>
          <a:xfrm>
            <a:off x="9450028" y="5296073"/>
            <a:ext cx="766557" cy="296556"/>
          </a:xfrm>
          <a:prstGeom prst="rect">
            <a:avLst/>
          </a:prstGeom>
          <a:noFill/>
        </p:spPr>
        <p:txBody>
          <a:bodyPr wrap="none" rtlCol="0">
            <a:noAutofit/>
          </a:bodyPr>
          <a:lstStyle/>
          <a:p>
            <a:r>
              <a:rPr kumimoji="1" lang="en-US" altLang="zh-CN" sz="1325" dirty="0">
                <a:solidFill>
                  <a:schemeClr val="bg1">
                    <a:lumMod val="65000"/>
                  </a:schemeClr>
                </a:solidFill>
                <a:cs typeface="+mn-ea"/>
                <a:sym typeface="+mn-lt"/>
              </a:rPr>
              <a:t>Project P</a:t>
            </a:r>
            <a:r>
              <a:rPr kumimoji="1" lang="en-US" altLang="zh-CN" sz="1325" dirty="0">
                <a:solidFill>
                  <a:schemeClr val="bg1">
                    <a:lumMod val="65000"/>
                  </a:schemeClr>
                </a:solidFill>
                <a:cs typeface="+mn-ea"/>
                <a:sym typeface="+mn-lt"/>
              </a:rPr>
              <a:t>resentation</a:t>
            </a:r>
            <a:endParaRPr kumimoji="1" lang="en-US" altLang="zh-CN" sz="1325" dirty="0">
              <a:solidFill>
                <a:schemeClr val="bg1">
                  <a:lumMod val="65000"/>
                </a:schemeClr>
              </a:solidFill>
              <a:cs typeface="+mn-ea"/>
              <a:sym typeface="+mn-lt"/>
            </a:endParaRPr>
          </a:p>
        </p:txBody>
      </p:sp>
      <p:cxnSp>
        <p:nvCxnSpPr>
          <p:cNvPr id="41" name="直线连接符 34"/>
          <p:cNvCxnSpPr/>
          <p:nvPr/>
        </p:nvCxnSpPr>
        <p:spPr>
          <a:xfrm>
            <a:off x="565786" y="4619975"/>
            <a:ext cx="11060429"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线连接符 36"/>
          <p:cNvCxnSpPr/>
          <p:nvPr/>
        </p:nvCxnSpPr>
        <p:spPr>
          <a:xfrm>
            <a:off x="4249853" y="3545776"/>
            <a:ext cx="0" cy="2105904"/>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线连接符 340"/>
          <p:cNvCxnSpPr/>
          <p:nvPr/>
        </p:nvCxnSpPr>
        <p:spPr>
          <a:xfrm>
            <a:off x="7932086" y="3545776"/>
            <a:ext cx="0" cy="2105904"/>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036170" y="1106645"/>
            <a:ext cx="6438687" cy="3601468"/>
          </a:xfrm>
          <a:prstGeom prst="rect">
            <a:avLst/>
          </a:prstGeom>
          <a:solidFill>
            <a:schemeClr val="bg1"/>
          </a:solidFill>
          <a:ln w="12700" cap="flat" cmpd="sng" algn="ctr">
            <a:gradFill>
              <a:gsLst>
                <a:gs pos="0">
                  <a:schemeClr val="accent1"/>
                </a:gs>
                <a:gs pos="100000">
                  <a:schemeClr val="accent1">
                    <a:alpha val="0"/>
                  </a:schemeClr>
                </a:gs>
              </a:gsLst>
              <a:lin ang="0" scaled="0"/>
            </a:gra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4" name="直线连接符 3"/>
          <p:cNvCxnSpPr/>
          <p:nvPr/>
        </p:nvCxnSpPr>
        <p:spPr>
          <a:xfrm>
            <a:off x="263847" y="862550"/>
            <a:ext cx="10268136" cy="0"/>
          </a:xfrm>
          <a:prstGeom prst="line">
            <a:avLst/>
          </a:prstGeom>
          <a:ln w="19050">
            <a:solidFill>
              <a:schemeClr val="accent1">
                <a:lumMod val="100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9329804" y="798308"/>
            <a:ext cx="2861863" cy="108482"/>
          </a:xfrm>
          <a:prstGeom prst="rect">
            <a:avLst/>
          </a:prstGeom>
          <a:solidFill>
            <a:schemeClr val="accent1">
              <a:lumMod val="100000"/>
            </a:schemeClr>
          </a:solidFill>
          <a:ln>
            <a:solidFill>
              <a:schemeClr val="accent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kumimoji="1" lang="zh-CN" altLang="en-US" sz="1350">
              <a:cs typeface="+mn-ea"/>
              <a:sym typeface="+mn-lt"/>
            </a:endParaRPr>
          </a:p>
        </p:txBody>
      </p:sp>
      <p:sp>
        <p:nvSpPr>
          <p:cNvPr id="8" name="标题 7"/>
          <p:cNvSpPr>
            <a:spLocks noGrp="1"/>
          </p:cNvSpPr>
          <p:nvPr>
            <p:ph type="title"/>
          </p:nvPr>
        </p:nvSpPr>
        <p:spPr>
          <a:xfrm>
            <a:off x="763468" y="375172"/>
            <a:ext cx="902811" cy="487378"/>
          </a:xfrm>
        </p:spPr>
        <p:txBody>
          <a:bodyPr>
            <a:noAutofit/>
          </a:bodyPr>
          <a:lstStyle/>
          <a:p>
            <a:r>
              <a:rPr lang="zh-CN" altLang="en-US" dirty="0">
                <a:sym typeface="+mn-lt"/>
              </a:rPr>
              <a:t>总体框架</a:t>
            </a:r>
            <a:r>
              <a:rPr lang="zh-CN" altLang="en-US" dirty="0">
                <a:sym typeface="+mn-lt"/>
              </a:rPr>
              <a:t>设计</a:t>
            </a:r>
            <a:endParaRPr lang="zh-CN" altLang="en-US" dirty="0">
              <a:sym typeface="+mn-lt"/>
            </a:endParaRPr>
          </a:p>
        </p:txBody>
      </p:sp>
      <p:sp>
        <p:nvSpPr>
          <p:cNvPr id="25" name="文本框 24"/>
          <p:cNvSpPr txBox="1"/>
          <p:nvPr/>
        </p:nvSpPr>
        <p:spPr>
          <a:xfrm>
            <a:off x="1036170" y="5031760"/>
            <a:ext cx="2051844" cy="307777"/>
          </a:xfrm>
          <a:prstGeom prst="rect">
            <a:avLst/>
          </a:prstGeom>
          <a:noFill/>
        </p:spPr>
        <p:txBody>
          <a:bodyPr wrap="none" lIns="0" tIns="0" rIns="0" bIns="0" rtlCol="0" anchor="t">
            <a:noAutofit/>
          </a:bodyPr>
          <a:lstStyle/>
          <a:p>
            <a:r>
              <a:rPr lang="zh-CN" altLang="en-US" sz="2000" b="1" dirty="0">
                <a:gradFill>
                  <a:gsLst>
                    <a:gs pos="0">
                      <a:schemeClr val="accent1"/>
                    </a:gs>
                    <a:gs pos="100000">
                      <a:schemeClr val="accent1">
                        <a:lumMod val="75000"/>
                      </a:schemeClr>
                    </a:gs>
                  </a:gsLst>
                  <a:lin ang="2700000" scaled="0"/>
                </a:gradFill>
                <a:cs typeface="+mn-ea"/>
                <a:sym typeface="+mn-lt"/>
              </a:rPr>
              <a:t>前端</a:t>
            </a:r>
            <a:r>
              <a:rPr lang="zh-CN" altLang="en-US" sz="2000" b="1" dirty="0">
                <a:gradFill>
                  <a:gsLst>
                    <a:gs pos="0">
                      <a:schemeClr val="accent1"/>
                    </a:gs>
                    <a:gs pos="100000">
                      <a:schemeClr val="accent1">
                        <a:lumMod val="75000"/>
                      </a:schemeClr>
                    </a:gs>
                  </a:gsLst>
                  <a:lin ang="2700000" scaled="0"/>
                </a:gradFill>
                <a:cs typeface="+mn-ea"/>
                <a:sym typeface="+mn-lt"/>
              </a:rPr>
              <a:t>框架</a:t>
            </a:r>
            <a:endParaRPr lang="zh-CN" altLang="en-US" sz="2000" b="1" dirty="0">
              <a:gradFill>
                <a:gsLst>
                  <a:gs pos="0">
                    <a:schemeClr val="accent1"/>
                  </a:gs>
                  <a:gs pos="100000">
                    <a:schemeClr val="accent1">
                      <a:lumMod val="75000"/>
                    </a:schemeClr>
                  </a:gs>
                </a:gsLst>
                <a:lin ang="2700000" scaled="0"/>
              </a:gradFill>
              <a:cs typeface="+mn-ea"/>
              <a:sym typeface="+mn-lt"/>
            </a:endParaRPr>
          </a:p>
        </p:txBody>
      </p:sp>
      <p:sp>
        <p:nvSpPr>
          <p:cNvPr id="26" name="文本框 25"/>
          <p:cNvSpPr txBox="1"/>
          <p:nvPr/>
        </p:nvSpPr>
        <p:spPr>
          <a:xfrm>
            <a:off x="1036170" y="5535339"/>
            <a:ext cx="9993780" cy="619721"/>
          </a:xfrm>
          <a:prstGeom prst="rect">
            <a:avLst/>
          </a:prstGeom>
          <a:noFill/>
        </p:spPr>
        <p:txBody>
          <a:bodyPr wrap="square" lIns="0" tIns="0" rIns="0" bIns="0" rtlCol="0" anchor="t">
            <a:noAutofit/>
          </a:bodyPr>
          <a:lstStyle/>
          <a:p>
            <a:pPr>
              <a:lnSpc>
                <a:spcPct val="130000"/>
              </a:lnSpc>
            </a:pPr>
            <a:r>
              <a:rPr sz="1600" dirty="0">
                <a:solidFill>
                  <a:schemeClr val="tx1">
                    <a:lumMod val="75000"/>
                    <a:lumOff val="25000"/>
                  </a:schemeClr>
                </a:solidFill>
                <a:cs typeface="+mn-ea"/>
                <a:sym typeface="+mn-lt"/>
              </a:rPr>
              <a:t>前端采用 Vue框架，并通过 ElementUI，enchart等组件库快速动态的大屏数据展示页面，通过 axios发送 http请求与后端项目互传数据。</a:t>
            </a:r>
            <a:endParaRPr sz="1600" dirty="0">
              <a:solidFill>
                <a:schemeClr val="tx1">
                  <a:lumMod val="75000"/>
                  <a:lumOff val="25000"/>
                </a:schemeClr>
              </a:solidFill>
              <a:cs typeface="+mn-ea"/>
              <a:sym typeface="+mn-lt"/>
            </a:endParaRPr>
          </a:p>
        </p:txBody>
      </p:sp>
      <p:sp>
        <p:nvSpPr>
          <p:cNvPr id="6" name="文本框 5"/>
          <p:cNvSpPr txBox="1"/>
          <p:nvPr/>
        </p:nvSpPr>
        <p:spPr>
          <a:xfrm>
            <a:off x="1395083" y="2168487"/>
            <a:ext cx="4755633" cy="400110"/>
          </a:xfrm>
          <a:prstGeom prst="rect">
            <a:avLst/>
          </a:prstGeom>
          <a:noFill/>
        </p:spPr>
        <p:txBody>
          <a:bodyPr wrap="square" anchor="ctr">
            <a:noAutofit/>
          </a:bodyPr>
          <a:lstStyle/>
          <a:p>
            <a:pPr>
              <a:lnSpc>
                <a:spcPct val="130000"/>
              </a:lnSpc>
            </a:pPr>
            <a:endParaRPr lang="zh-CN" altLang="en-US" sz="2000" dirty="0">
              <a:solidFill>
                <a:schemeClr val="tx1">
                  <a:lumMod val="75000"/>
                  <a:lumOff val="25000"/>
                </a:schemeClr>
              </a:solidFill>
            </a:endParaRPr>
          </a:p>
        </p:txBody>
      </p:sp>
      <p:sp>
        <p:nvSpPr>
          <p:cNvPr id="7" name="文本框 6"/>
          <p:cNvSpPr txBox="1"/>
          <p:nvPr/>
        </p:nvSpPr>
        <p:spPr>
          <a:xfrm>
            <a:off x="1395083" y="1510315"/>
            <a:ext cx="2550695" cy="369332"/>
          </a:xfrm>
          <a:prstGeom prst="rect">
            <a:avLst/>
          </a:prstGeom>
          <a:noFill/>
        </p:spPr>
        <p:txBody>
          <a:bodyPr wrap="square" rtlCol="0">
            <a:noAutofit/>
          </a:bodyPr>
          <a:lstStyle/>
          <a:p>
            <a:r>
              <a:rPr lang="en-US" altLang="zh-CN" b="1" dirty="0">
                <a:gradFill>
                  <a:gsLst>
                    <a:gs pos="0">
                      <a:schemeClr val="accent1">
                        <a:lumMod val="75000"/>
                      </a:schemeClr>
                    </a:gs>
                    <a:gs pos="100000">
                      <a:schemeClr val="accent1"/>
                    </a:gs>
                  </a:gsLst>
                  <a:lin ang="300000" scaled="0"/>
                </a:gradFill>
              </a:rPr>
              <a:t>&gt;&gt;&gt;&gt;</a:t>
            </a:r>
            <a:endParaRPr lang="zh-CN" altLang="en-US" b="1" dirty="0">
              <a:gradFill>
                <a:gsLst>
                  <a:gs pos="0">
                    <a:schemeClr val="accent1">
                      <a:lumMod val="75000"/>
                    </a:schemeClr>
                  </a:gs>
                  <a:gs pos="100000">
                    <a:schemeClr val="accent1"/>
                  </a:gs>
                </a:gsLst>
                <a:lin ang="300000" scaled="0"/>
              </a:gradFill>
            </a:endParaRPr>
          </a:p>
        </p:txBody>
      </p:sp>
      <p:sp>
        <p:nvSpPr>
          <p:cNvPr id="9" name="文本框 8"/>
          <p:cNvSpPr txBox="1"/>
          <p:nvPr/>
        </p:nvSpPr>
        <p:spPr>
          <a:xfrm>
            <a:off x="1395083" y="2750540"/>
            <a:ext cx="5647975" cy="400110"/>
          </a:xfrm>
          <a:prstGeom prst="rect">
            <a:avLst/>
          </a:prstGeom>
          <a:noFill/>
        </p:spPr>
        <p:txBody>
          <a:bodyPr wrap="square" anchor="ctr">
            <a:noAutofit/>
          </a:bodyPr>
          <a:lstStyle/>
          <a:p>
            <a:pPr>
              <a:lnSpc>
                <a:spcPct val="130000"/>
              </a:lnSpc>
            </a:pPr>
            <a:endParaRPr lang="zh-CN" altLang="en-US" sz="2000" dirty="0">
              <a:solidFill>
                <a:schemeClr val="tx1">
                  <a:lumMod val="75000"/>
                  <a:lumOff val="25000"/>
                </a:schemeClr>
              </a:solidFill>
              <a:effectLst/>
            </a:endParaRPr>
          </a:p>
        </p:txBody>
      </p:sp>
      <p:sp>
        <p:nvSpPr>
          <p:cNvPr id="10" name="文本框 9"/>
          <p:cNvSpPr txBox="1"/>
          <p:nvPr/>
        </p:nvSpPr>
        <p:spPr>
          <a:xfrm>
            <a:off x="1395082" y="3332593"/>
            <a:ext cx="6079775" cy="400110"/>
          </a:xfrm>
          <a:prstGeom prst="rect">
            <a:avLst/>
          </a:prstGeom>
          <a:noFill/>
        </p:spPr>
        <p:txBody>
          <a:bodyPr wrap="square" anchor="ctr">
            <a:noAutofit/>
          </a:bodyPr>
          <a:lstStyle/>
          <a:p>
            <a:pPr>
              <a:lnSpc>
                <a:spcPct val="130000"/>
              </a:lnSpc>
            </a:pPr>
            <a:endParaRPr lang="zh-CN" altLang="en-US" sz="2000" dirty="0">
              <a:solidFill>
                <a:schemeClr val="tx1">
                  <a:lumMod val="75000"/>
                  <a:lumOff val="25000"/>
                </a:schemeClr>
              </a:solidFill>
              <a:effectLst/>
            </a:endParaRPr>
          </a:p>
        </p:txBody>
      </p:sp>
      <p:sp>
        <p:nvSpPr>
          <p:cNvPr id="11" name="文本框 10"/>
          <p:cNvSpPr txBox="1"/>
          <p:nvPr/>
        </p:nvSpPr>
        <p:spPr>
          <a:xfrm>
            <a:off x="1395083" y="3914647"/>
            <a:ext cx="4755633" cy="400110"/>
          </a:xfrm>
          <a:prstGeom prst="rect">
            <a:avLst/>
          </a:prstGeom>
          <a:noFill/>
        </p:spPr>
        <p:txBody>
          <a:bodyPr wrap="square" anchor="ctr">
            <a:noAutofit/>
          </a:bodyPr>
          <a:lstStyle/>
          <a:p>
            <a:pPr>
              <a:lnSpc>
                <a:spcPct val="130000"/>
              </a:lnSpc>
            </a:pPr>
            <a:endParaRPr lang="zh-CN" altLang="en-US" sz="2000" dirty="0">
              <a:solidFill>
                <a:schemeClr val="tx1">
                  <a:lumMod val="75000"/>
                  <a:lumOff val="25000"/>
                </a:schemeClr>
              </a:solidFill>
              <a:effectLst/>
            </a:endParaRPr>
          </a:p>
        </p:txBody>
      </p:sp>
      <p:pic>
        <p:nvPicPr>
          <p:cNvPr id="2" name="图片 1"/>
          <p:cNvPicPr>
            <a:picLocks noChangeAspect="1"/>
          </p:cNvPicPr>
          <p:nvPr/>
        </p:nvPicPr>
        <p:blipFill>
          <a:blip r:embed="rId1"/>
          <a:stretch>
            <a:fillRect/>
          </a:stretch>
        </p:blipFill>
        <p:spPr>
          <a:xfrm>
            <a:off x="969645" y="1106805"/>
            <a:ext cx="7654290" cy="37242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036170" y="1106645"/>
            <a:ext cx="6438687" cy="3601468"/>
          </a:xfrm>
          <a:prstGeom prst="rect">
            <a:avLst/>
          </a:prstGeom>
          <a:solidFill>
            <a:schemeClr val="bg1"/>
          </a:solidFill>
          <a:ln w="12700" cap="flat" cmpd="sng" algn="ctr">
            <a:gradFill>
              <a:gsLst>
                <a:gs pos="0">
                  <a:schemeClr val="accent1"/>
                </a:gs>
                <a:gs pos="100000">
                  <a:schemeClr val="accent1">
                    <a:alpha val="0"/>
                  </a:schemeClr>
                </a:gs>
              </a:gsLst>
              <a:lin ang="0" scaled="0"/>
            </a:gra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4" name="直线连接符 3"/>
          <p:cNvCxnSpPr/>
          <p:nvPr/>
        </p:nvCxnSpPr>
        <p:spPr>
          <a:xfrm>
            <a:off x="263847" y="862550"/>
            <a:ext cx="10268136" cy="0"/>
          </a:xfrm>
          <a:prstGeom prst="line">
            <a:avLst/>
          </a:prstGeom>
          <a:ln w="19050">
            <a:solidFill>
              <a:schemeClr val="accent1">
                <a:lumMod val="100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9329804" y="798308"/>
            <a:ext cx="2861863" cy="108482"/>
          </a:xfrm>
          <a:prstGeom prst="rect">
            <a:avLst/>
          </a:prstGeom>
          <a:solidFill>
            <a:schemeClr val="accent1">
              <a:lumMod val="100000"/>
            </a:schemeClr>
          </a:solidFill>
          <a:ln>
            <a:solidFill>
              <a:schemeClr val="accent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kumimoji="1" lang="zh-CN" altLang="en-US" sz="1350">
              <a:cs typeface="+mn-ea"/>
              <a:sym typeface="+mn-lt"/>
            </a:endParaRPr>
          </a:p>
        </p:txBody>
      </p:sp>
      <p:sp>
        <p:nvSpPr>
          <p:cNvPr id="8" name="标题 7"/>
          <p:cNvSpPr>
            <a:spLocks noGrp="1"/>
          </p:cNvSpPr>
          <p:nvPr>
            <p:ph type="title"/>
          </p:nvPr>
        </p:nvSpPr>
        <p:spPr>
          <a:xfrm>
            <a:off x="763468" y="375172"/>
            <a:ext cx="902811" cy="487378"/>
          </a:xfrm>
        </p:spPr>
        <p:txBody>
          <a:bodyPr>
            <a:noAutofit/>
          </a:bodyPr>
          <a:lstStyle/>
          <a:p>
            <a:r>
              <a:rPr lang="zh-CN" altLang="en-US" dirty="0">
                <a:sym typeface="+mn-lt"/>
              </a:rPr>
              <a:t>后端框架设计</a:t>
            </a:r>
            <a:endParaRPr lang="zh-CN" altLang="en-US" dirty="0">
              <a:sym typeface="+mn-lt"/>
            </a:endParaRPr>
          </a:p>
        </p:txBody>
      </p:sp>
      <p:sp>
        <p:nvSpPr>
          <p:cNvPr id="25" name="文本框 24"/>
          <p:cNvSpPr txBox="1"/>
          <p:nvPr/>
        </p:nvSpPr>
        <p:spPr>
          <a:xfrm>
            <a:off x="7475070" y="1202075"/>
            <a:ext cx="2051844" cy="307777"/>
          </a:xfrm>
          <a:prstGeom prst="rect">
            <a:avLst/>
          </a:prstGeom>
          <a:noFill/>
        </p:spPr>
        <p:txBody>
          <a:bodyPr wrap="none" lIns="0" tIns="0" rIns="0" bIns="0" rtlCol="0" anchor="t">
            <a:noAutofit/>
          </a:bodyPr>
          <a:lstStyle/>
          <a:p>
            <a:r>
              <a:rPr lang="zh-CN" altLang="en-US" sz="2000" b="1" dirty="0">
                <a:gradFill>
                  <a:gsLst>
                    <a:gs pos="0">
                      <a:schemeClr val="accent1"/>
                    </a:gs>
                    <a:gs pos="100000">
                      <a:schemeClr val="accent1">
                        <a:lumMod val="75000"/>
                      </a:schemeClr>
                    </a:gs>
                  </a:gsLst>
                  <a:lin ang="2700000" scaled="0"/>
                </a:gradFill>
                <a:cs typeface="+mn-ea"/>
                <a:sym typeface="+mn-lt"/>
              </a:rPr>
              <a:t>后端框架</a:t>
            </a:r>
            <a:endParaRPr lang="zh-CN" altLang="en-US" sz="2000" b="1" dirty="0">
              <a:gradFill>
                <a:gsLst>
                  <a:gs pos="0">
                    <a:schemeClr val="accent1"/>
                  </a:gs>
                  <a:gs pos="100000">
                    <a:schemeClr val="accent1">
                      <a:lumMod val="75000"/>
                    </a:schemeClr>
                  </a:gs>
                </a:gsLst>
                <a:lin ang="2700000" scaled="0"/>
              </a:gradFill>
              <a:cs typeface="+mn-ea"/>
              <a:sym typeface="+mn-lt"/>
            </a:endParaRPr>
          </a:p>
        </p:txBody>
      </p:sp>
      <p:sp>
        <p:nvSpPr>
          <p:cNvPr id="26" name="文本框 25"/>
          <p:cNvSpPr txBox="1"/>
          <p:nvPr/>
        </p:nvSpPr>
        <p:spPr>
          <a:xfrm>
            <a:off x="7475220" y="1685925"/>
            <a:ext cx="4556125" cy="3905885"/>
          </a:xfrm>
          <a:prstGeom prst="rect">
            <a:avLst/>
          </a:prstGeom>
          <a:noFill/>
        </p:spPr>
        <p:txBody>
          <a:bodyPr wrap="square" lIns="0" tIns="0" rIns="0" bIns="0" rtlCol="0" anchor="t">
            <a:noAutofit/>
          </a:bodyPr>
          <a:lstStyle/>
          <a:p>
            <a:pPr>
              <a:lnSpc>
                <a:spcPct val="130000"/>
              </a:lnSpc>
            </a:pPr>
            <a:r>
              <a:rPr sz="1600" dirty="0">
                <a:solidFill>
                  <a:schemeClr val="tx1">
                    <a:lumMod val="75000"/>
                    <a:lumOff val="25000"/>
                  </a:schemeClr>
                </a:solidFill>
                <a:cs typeface="+mn-ea"/>
                <a:sym typeface="+mn-lt"/>
              </a:rPr>
              <a:t>后端主要采用了 Springboot 的框架搭建，它主要由以下的组件所构成：</a:t>
            </a:r>
            <a:endParaRPr sz="1600" dirty="0">
              <a:solidFill>
                <a:schemeClr val="tx1">
                  <a:lumMod val="75000"/>
                  <a:lumOff val="25000"/>
                </a:schemeClr>
              </a:solidFill>
              <a:cs typeface="+mn-ea"/>
              <a:sym typeface="+mn-lt"/>
            </a:endParaRPr>
          </a:p>
          <a:p>
            <a:pPr marL="285750" indent="-285750">
              <a:lnSpc>
                <a:spcPct val="130000"/>
              </a:lnSpc>
              <a:buFont typeface="Arial" panose="020B0604020202020204" pitchFamily="34" charset="0"/>
              <a:buChar char="•"/>
            </a:pPr>
            <a:r>
              <a:rPr sz="1600" dirty="0">
                <a:solidFill>
                  <a:schemeClr val="tx1">
                    <a:lumMod val="75000"/>
                    <a:lumOff val="25000"/>
                  </a:schemeClr>
                </a:solidFill>
                <a:cs typeface="+mn-ea"/>
                <a:sym typeface="+mn-lt"/>
              </a:rPr>
              <a:t>Controller：与外部世界交互并直接调</a:t>
            </a:r>
            <a:r>
              <a:rPr lang="zh-CN" sz="1600" dirty="0">
                <a:solidFill>
                  <a:schemeClr val="tx1">
                    <a:lumMod val="75000"/>
                    <a:lumOff val="25000"/>
                  </a:schemeClr>
                </a:solidFill>
                <a:cs typeface="+mn-ea"/>
                <a:sym typeface="+mn-lt"/>
              </a:rPr>
              <a:t>用</a:t>
            </a:r>
            <a:r>
              <a:rPr sz="1600" dirty="0">
                <a:solidFill>
                  <a:schemeClr val="tx1">
                    <a:lumMod val="75000"/>
                    <a:lumOff val="25000"/>
                  </a:schemeClr>
                </a:solidFill>
                <a:cs typeface="+mn-ea"/>
                <a:sym typeface="+mn-lt"/>
              </a:rPr>
              <a:t>Servicer来处理业务逻辑；</a:t>
            </a:r>
            <a:endParaRPr sz="1600" dirty="0">
              <a:solidFill>
                <a:schemeClr val="tx1">
                  <a:lumMod val="75000"/>
                  <a:lumOff val="25000"/>
                </a:schemeClr>
              </a:solidFill>
              <a:cs typeface="+mn-ea"/>
              <a:sym typeface="+mn-lt"/>
            </a:endParaRPr>
          </a:p>
          <a:p>
            <a:pPr marL="285750" indent="-285750">
              <a:lnSpc>
                <a:spcPct val="130000"/>
              </a:lnSpc>
              <a:buFont typeface="Arial" panose="020B0604020202020204" pitchFamily="34" charset="0"/>
              <a:buChar char="•"/>
            </a:pPr>
            <a:r>
              <a:rPr sz="1600" dirty="0">
                <a:solidFill>
                  <a:schemeClr val="tx1">
                    <a:lumMod val="75000"/>
                    <a:lumOff val="25000"/>
                  </a:schemeClr>
                </a:solidFill>
                <a:cs typeface="+mn-ea"/>
                <a:sym typeface="+mn-lt"/>
              </a:rPr>
              <a:t>Servicer：处理业务逻辑。我们使用接口和impl来减少耦合；</a:t>
            </a:r>
            <a:endParaRPr sz="1600" dirty="0">
              <a:solidFill>
                <a:schemeClr val="tx1">
                  <a:lumMod val="75000"/>
                  <a:lumOff val="25000"/>
                </a:schemeClr>
              </a:solidFill>
              <a:cs typeface="+mn-ea"/>
              <a:sym typeface="+mn-lt"/>
            </a:endParaRPr>
          </a:p>
          <a:p>
            <a:pPr marL="285750" indent="-285750">
              <a:lnSpc>
                <a:spcPct val="130000"/>
              </a:lnSpc>
              <a:buFont typeface="Arial" panose="020B0604020202020204" pitchFamily="34" charset="0"/>
              <a:buChar char="•"/>
            </a:pPr>
            <a:r>
              <a:rPr sz="1600" dirty="0">
                <a:solidFill>
                  <a:schemeClr val="tx1">
                    <a:lumMod val="75000"/>
                    <a:lumOff val="25000"/>
                  </a:schemeClr>
                </a:solidFill>
                <a:cs typeface="+mn-ea"/>
                <a:sym typeface="+mn-lt"/>
              </a:rPr>
              <a:t>Mapper(DAO) :我们主要利用 jpa框架封装</a:t>
            </a:r>
            <a:r>
              <a:rPr lang="zh-CN" sz="1600" dirty="0">
                <a:solidFill>
                  <a:schemeClr val="tx1">
                    <a:lumMod val="75000"/>
                    <a:lumOff val="25000"/>
                  </a:schemeClr>
                </a:solidFill>
                <a:cs typeface="+mn-ea"/>
                <a:sym typeface="+mn-lt"/>
              </a:rPr>
              <a:t>好</a:t>
            </a:r>
            <a:r>
              <a:rPr sz="1600" dirty="0">
                <a:solidFill>
                  <a:schemeClr val="tx1">
                    <a:lumMod val="75000"/>
                    <a:lumOff val="25000"/>
                  </a:schemeClr>
                </a:solidFill>
                <a:cs typeface="+mn-ea"/>
                <a:sym typeface="+mn-lt"/>
              </a:rPr>
              <a:t>的 repository的接口类进行对数据库的查询 ;</a:t>
            </a:r>
            <a:endParaRPr sz="1600" dirty="0">
              <a:solidFill>
                <a:schemeClr val="tx1">
                  <a:lumMod val="75000"/>
                  <a:lumOff val="25000"/>
                </a:schemeClr>
              </a:solidFill>
              <a:cs typeface="+mn-ea"/>
              <a:sym typeface="+mn-lt"/>
            </a:endParaRPr>
          </a:p>
          <a:p>
            <a:pPr marL="285750" indent="-285750">
              <a:lnSpc>
                <a:spcPct val="130000"/>
              </a:lnSpc>
              <a:buFont typeface="Arial" panose="020B0604020202020204" pitchFamily="34" charset="0"/>
              <a:buChar char="•"/>
            </a:pPr>
            <a:r>
              <a:rPr sz="1600" dirty="0">
                <a:solidFill>
                  <a:schemeClr val="tx1">
                    <a:lumMod val="75000"/>
                    <a:lumOff val="25000"/>
                  </a:schemeClr>
                </a:solidFill>
                <a:cs typeface="+mn-ea"/>
                <a:sym typeface="+mn-lt"/>
              </a:rPr>
              <a:t>Entity：根据业务逻辑和数据库进行设计，</a:t>
            </a:r>
            <a:r>
              <a:rPr lang="zh-CN" sz="1600" dirty="0">
                <a:solidFill>
                  <a:schemeClr val="tx1">
                    <a:lumMod val="75000"/>
                    <a:lumOff val="25000"/>
                  </a:schemeClr>
                </a:solidFill>
                <a:cs typeface="+mn-ea"/>
                <a:sym typeface="+mn-lt"/>
              </a:rPr>
              <a:t>主</a:t>
            </a:r>
            <a:r>
              <a:rPr sz="1600" dirty="0">
                <a:solidFill>
                  <a:schemeClr val="tx1">
                    <a:lumMod val="75000"/>
                    <a:lumOff val="25000"/>
                  </a:schemeClr>
                </a:solidFill>
                <a:cs typeface="+mn-ea"/>
                <a:sym typeface="+mn-lt"/>
              </a:rPr>
              <a:t>要用于承载具体的数据。</a:t>
            </a:r>
            <a:endParaRPr sz="1600" dirty="0">
              <a:solidFill>
                <a:schemeClr val="tx1">
                  <a:lumMod val="75000"/>
                  <a:lumOff val="25000"/>
                </a:schemeClr>
              </a:solidFill>
              <a:cs typeface="+mn-ea"/>
              <a:sym typeface="+mn-lt"/>
            </a:endParaRPr>
          </a:p>
          <a:p>
            <a:pPr indent="0">
              <a:lnSpc>
                <a:spcPct val="130000"/>
              </a:lnSpc>
              <a:buFont typeface="Arial" panose="020B0604020202020204" pitchFamily="34" charset="0"/>
              <a:buNone/>
            </a:pPr>
            <a:endParaRPr sz="1600" dirty="0">
              <a:solidFill>
                <a:schemeClr val="tx1">
                  <a:lumMod val="75000"/>
                  <a:lumOff val="25000"/>
                </a:schemeClr>
              </a:solidFill>
              <a:cs typeface="+mn-ea"/>
              <a:sym typeface="+mn-lt"/>
            </a:endParaRPr>
          </a:p>
        </p:txBody>
      </p:sp>
      <p:sp>
        <p:nvSpPr>
          <p:cNvPr id="6" name="文本框 5"/>
          <p:cNvSpPr txBox="1"/>
          <p:nvPr/>
        </p:nvSpPr>
        <p:spPr>
          <a:xfrm>
            <a:off x="1395083" y="2168487"/>
            <a:ext cx="4755633" cy="400110"/>
          </a:xfrm>
          <a:prstGeom prst="rect">
            <a:avLst/>
          </a:prstGeom>
          <a:noFill/>
        </p:spPr>
        <p:txBody>
          <a:bodyPr wrap="square" anchor="ctr">
            <a:noAutofit/>
          </a:bodyPr>
          <a:lstStyle/>
          <a:p>
            <a:pPr>
              <a:lnSpc>
                <a:spcPct val="130000"/>
              </a:lnSpc>
            </a:pPr>
            <a:endParaRPr lang="zh-CN" altLang="en-US" sz="2000" dirty="0">
              <a:solidFill>
                <a:schemeClr val="tx1">
                  <a:lumMod val="75000"/>
                  <a:lumOff val="25000"/>
                </a:schemeClr>
              </a:solidFill>
            </a:endParaRPr>
          </a:p>
        </p:txBody>
      </p:sp>
      <p:sp>
        <p:nvSpPr>
          <p:cNvPr id="7" name="文本框 6"/>
          <p:cNvSpPr txBox="1"/>
          <p:nvPr/>
        </p:nvSpPr>
        <p:spPr>
          <a:xfrm>
            <a:off x="1395083" y="1510315"/>
            <a:ext cx="2550695" cy="369332"/>
          </a:xfrm>
          <a:prstGeom prst="rect">
            <a:avLst/>
          </a:prstGeom>
          <a:noFill/>
        </p:spPr>
        <p:txBody>
          <a:bodyPr wrap="square" rtlCol="0">
            <a:noAutofit/>
          </a:bodyPr>
          <a:lstStyle/>
          <a:p>
            <a:r>
              <a:rPr lang="en-US" altLang="zh-CN" b="1" dirty="0">
                <a:gradFill>
                  <a:gsLst>
                    <a:gs pos="0">
                      <a:schemeClr val="accent1">
                        <a:lumMod val="75000"/>
                      </a:schemeClr>
                    </a:gs>
                    <a:gs pos="100000">
                      <a:schemeClr val="accent1"/>
                    </a:gs>
                  </a:gsLst>
                  <a:lin ang="300000" scaled="0"/>
                </a:gradFill>
              </a:rPr>
              <a:t>&gt;&gt;&gt;&gt;</a:t>
            </a:r>
            <a:endParaRPr lang="zh-CN" altLang="en-US" b="1" dirty="0">
              <a:gradFill>
                <a:gsLst>
                  <a:gs pos="0">
                    <a:schemeClr val="accent1">
                      <a:lumMod val="75000"/>
                    </a:schemeClr>
                  </a:gs>
                  <a:gs pos="100000">
                    <a:schemeClr val="accent1"/>
                  </a:gs>
                </a:gsLst>
                <a:lin ang="300000" scaled="0"/>
              </a:gradFill>
            </a:endParaRPr>
          </a:p>
        </p:txBody>
      </p:sp>
      <p:sp>
        <p:nvSpPr>
          <p:cNvPr id="9" name="文本框 8"/>
          <p:cNvSpPr txBox="1"/>
          <p:nvPr/>
        </p:nvSpPr>
        <p:spPr>
          <a:xfrm>
            <a:off x="1395083" y="2750540"/>
            <a:ext cx="5647975" cy="400110"/>
          </a:xfrm>
          <a:prstGeom prst="rect">
            <a:avLst/>
          </a:prstGeom>
          <a:noFill/>
        </p:spPr>
        <p:txBody>
          <a:bodyPr wrap="square" anchor="ctr">
            <a:noAutofit/>
          </a:bodyPr>
          <a:lstStyle/>
          <a:p>
            <a:pPr>
              <a:lnSpc>
                <a:spcPct val="130000"/>
              </a:lnSpc>
            </a:pPr>
            <a:endParaRPr lang="zh-CN" altLang="en-US" sz="2000" dirty="0">
              <a:solidFill>
                <a:schemeClr val="tx1">
                  <a:lumMod val="75000"/>
                  <a:lumOff val="25000"/>
                </a:schemeClr>
              </a:solidFill>
              <a:effectLst/>
            </a:endParaRPr>
          </a:p>
        </p:txBody>
      </p:sp>
      <p:sp>
        <p:nvSpPr>
          <p:cNvPr id="10" name="文本框 9"/>
          <p:cNvSpPr txBox="1"/>
          <p:nvPr/>
        </p:nvSpPr>
        <p:spPr>
          <a:xfrm>
            <a:off x="1395082" y="3332593"/>
            <a:ext cx="6079775" cy="400110"/>
          </a:xfrm>
          <a:prstGeom prst="rect">
            <a:avLst/>
          </a:prstGeom>
          <a:noFill/>
        </p:spPr>
        <p:txBody>
          <a:bodyPr wrap="square" anchor="ctr">
            <a:noAutofit/>
          </a:bodyPr>
          <a:lstStyle/>
          <a:p>
            <a:pPr>
              <a:lnSpc>
                <a:spcPct val="130000"/>
              </a:lnSpc>
            </a:pPr>
            <a:endParaRPr lang="zh-CN" altLang="en-US" sz="2000" dirty="0">
              <a:solidFill>
                <a:schemeClr val="tx1">
                  <a:lumMod val="75000"/>
                  <a:lumOff val="25000"/>
                </a:schemeClr>
              </a:solidFill>
              <a:effectLst/>
            </a:endParaRPr>
          </a:p>
        </p:txBody>
      </p:sp>
      <p:sp>
        <p:nvSpPr>
          <p:cNvPr id="11" name="文本框 10"/>
          <p:cNvSpPr txBox="1"/>
          <p:nvPr/>
        </p:nvSpPr>
        <p:spPr>
          <a:xfrm>
            <a:off x="1395083" y="3914647"/>
            <a:ext cx="4755633" cy="400110"/>
          </a:xfrm>
          <a:prstGeom prst="rect">
            <a:avLst/>
          </a:prstGeom>
          <a:noFill/>
        </p:spPr>
        <p:txBody>
          <a:bodyPr wrap="square" anchor="ctr">
            <a:noAutofit/>
          </a:bodyPr>
          <a:lstStyle/>
          <a:p>
            <a:pPr>
              <a:lnSpc>
                <a:spcPct val="130000"/>
              </a:lnSpc>
            </a:pPr>
            <a:endParaRPr lang="zh-CN" altLang="en-US" sz="2000" dirty="0">
              <a:solidFill>
                <a:schemeClr val="tx1">
                  <a:lumMod val="75000"/>
                  <a:lumOff val="25000"/>
                </a:schemeClr>
              </a:solidFill>
              <a:effectLst/>
            </a:endParaRPr>
          </a:p>
        </p:txBody>
      </p:sp>
      <p:pic>
        <p:nvPicPr>
          <p:cNvPr id="2" name="图片 1"/>
          <p:cNvPicPr>
            <a:picLocks noChangeAspect="1"/>
          </p:cNvPicPr>
          <p:nvPr/>
        </p:nvPicPr>
        <p:blipFill>
          <a:blip r:embed="rId1"/>
          <a:stretch>
            <a:fillRect/>
          </a:stretch>
        </p:blipFill>
        <p:spPr>
          <a:xfrm>
            <a:off x="382270" y="1019810"/>
            <a:ext cx="6781800" cy="4572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036170" y="1106645"/>
            <a:ext cx="6438687" cy="3601468"/>
          </a:xfrm>
          <a:prstGeom prst="rect">
            <a:avLst/>
          </a:prstGeom>
          <a:solidFill>
            <a:schemeClr val="bg1"/>
          </a:solidFill>
          <a:ln w="12700" cap="flat" cmpd="sng" algn="ctr">
            <a:gradFill>
              <a:gsLst>
                <a:gs pos="0">
                  <a:schemeClr val="accent1"/>
                </a:gs>
                <a:gs pos="100000">
                  <a:schemeClr val="accent1">
                    <a:alpha val="0"/>
                  </a:schemeClr>
                </a:gs>
              </a:gsLst>
              <a:lin ang="0" scaled="0"/>
            </a:gra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4" name="直线连接符 3"/>
          <p:cNvCxnSpPr/>
          <p:nvPr/>
        </p:nvCxnSpPr>
        <p:spPr>
          <a:xfrm>
            <a:off x="263847" y="862550"/>
            <a:ext cx="10268136" cy="0"/>
          </a:xfrm>
          <a:prstGeom prst="line">
            <a:avLst/>
          </a:prstGeom>
          <a:ln w="19050">
            <a:solidFill>
              <a:schemeClr val="accent1">
                <a:lumMod val="100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9329804" y="798308"/>
            <a:ext cx="2861863" cy="108482"/>
          </a:xfrm>
          <a:prstGeom prst="rect">
            <a:avLst/>
          </a:prstGeom>
          <a:solidFill>
            <a:schemeClr val="accent1">
              <a:lumMod val="100000"/>
            </a:schemeClr>
          </a:solidFill>
          <a:ln>
            <a:solidFill>
              <a:schemeClr val="accent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kumimoji="1" lang="zh-CN" altLang="en-US" sz="1350">
              <a:cs typeface="+mn-ea"/>
              <a:sym typeface="+mn-lt"/>
            </a:endParaRPr>
          </a:p>
        </p:txBody>
      </p:sp>
      <p:sp>
        <p:nvSpPr>
          <p:cNvPr id="8" name="标题 7"/>
          <p:cNvSpPr>
            <a:spLocks noGrp="1"/>
          </p:cNvSpPr>
          <p:nvPr>
            <p:ph type="title"/>
          </p:nvPr>
        </p:nvSpPr>
        <p:spPr>
          <a:xfrm>
            <a:off x="763468" y="375172"/>
            <a:ext cx="902811" cy="487378"/>
          </a:xfrm>
        </p:spPr>
        <p:txBody>
          <a:bodyPr>
            <a:noAutofit/>
          </a:bodyPr>
          <a:lstStyle/>
          <a:p>
            <a:r>
              <a:rPr lang="zh-CN" altLang="en-US" dirty="0">
                <a:sym typeface="+mn-lt"/>
              </a:rPr>
              <a:t>后端框架设计</a:t>
            </a:r>
            <a:endParaRPr lang="zh-CN" altLang="en-US" dirty="0">
              <a:sym typeface="+mn-lt"/>
            </a:endParaRPr>
          </a:p>
        </p:txBody>
      </p:sp>
      <p:sp>
        <p:nvSpPr>
          <p:cNvPr id="25" name="文本框 24"/>
          <p:cNvSpPr txBox="1"/>
          <p:nvPr/>
        </p:nvSpPr>
        <p:spPr>
          <a:xfrm>
            <a:off x="7475070" y="1283355"/>
            <a:ext cx="2051844" cy="307777"/>
          </a:xfrm>
          <a:prstGeom prst="rect">
            <a:avLst/>
          </a:prstGeom>
          <a:noFill/>
        </p:spPr>
        <p:txBody>
          <a:bodyPr wrap="none" lIns="0" tIns="0" rIns="0" bIns="0" rtlCol="0" anchor="t">
            <a:noAutofit/>
          </a:bodyPr>
          <a:lstStyle/>
          <a:p>
            <a:pPr algn="l"/>
            <a:r>
              <a:rPr lang="zh-CN" altLang="en-US" sz="2000" b="1" dirty="0">
                <a:gradFill>
                  <a:gsLst>
                    <a:gs pos="0">
                      <a:schemeClr val="accent1"/>
                    </a:gs>
                    <a:gs pos="100000">
                      <a:schemeClr val="accent1">
                        <a:lumMod val="75000"/>
                      </a:schemeClr>
                    </a:gs>
                  </a:gsLst>
                  <a:lin ang="2700000" scaled="0"/>
                </a:gradFill>
                <a:cs typeface="+mn-ea"/>
                <a:sym typeface="+mn-lt"/>
              </a:rPr>
              <a:t>MQTT协议相关组件</a:t>
            </a:r>
            <a:endParaRPr lang="zh-CN" altLang="en-US" sz="2000" b="1" dirty="0">
              <a:gradFill>
                <a:gsLst>
                  <a:gs pos="0">
                    <a:schemeClr val="accent1"/>
                  </a:gs>
                  <a:gs pos="100000">
                    <a:schemeClr val="accent1">
                      <a:lumMod val="75000"/>
                    </a:schemeClr>
                  </a:gs>
                </a:gsLst>
                <a:lin ang="2700000" scaled="0"/>
              </a:gradFill>
              <a:cs typeface="+mn-ea"/>
              <a:sym typeface="+mn-lt"/>
            </a:endParaRPr>
          </a:p>
        </p:txBody>
      </p:sp>
      <p:sp>
        <p:nvSpPr>
          <p:cNvPr id="26" name="文本框 25"/>
          <p:cNvSpPr txBox="1"/>
          <p:nvPr/>
        </p:nvSpPr>
        <p:spPr>
          <a:xfrm>
            <a:off x="7258685" y="1685925"/>
            <a:ext cx="4733290" cy="3905885"/>
          </a:xfrm>
          <a:prstGeom prst="rect">
            <a:avLst/>
          </a:prstGeom>
          <a:noFill/>
        </p:spPr>
        <p:txBody>
          <a:bodyPr wrap="square" lIns="0" tIns="0" rIns="0" bIns="0" rtlCol="0" anchor="t">
            <a:noAutofit/>
          </a:bodyPr>
          <a:lstStyle/>
          <a:p>
            <a:pPr>
              <a:lnSpc>
                <a:spcPct val="130000"/>
              </a:lnSpc>
            </a:pPr>
            <a:r>
              <a:rPr sz="1600" dirty="0">
                <a:solidFill>
                  <a:schemeClr val="tx1">
                    <a:lumMod val="75000"/>
                    <a:lumOff val="25000"/>
                  </a:schemeClr>
                </a:solidFill>
                <a:cs typeface="+mn-ea"/>
                <a:sym typeface="+mn-lt"/>
              </a:rPr>
              <a:t>我们还将Springboot框架和MQTT协议进行了整合，在Springboot框架中加入了MQTT协议的发布者和订阅者的类：</a:t>
            </a:r>
            <a:endParaRPr sz="1600" dirty="0">
              <a:solidFill>
                <a:schemeClr val="tx1">
                  <a:lumMod val="75000"/>
                  <a:lumOff val="25000"/>
                </a:schemeClr>
              </a:solidFill>
              <a:cs typeface="+mn-ea"/>
              <a:sym typeface="+mn-lt"/>
            </a:endParaRPr>
          </a:p>
          <a:p>
            <a:pPr marL="285750" indent="-285750">
              <a:lnSpc>
                <a:spcPct val="130000"/>
              </a:lnSpc>
              <a:buFont typeface="Arial" panose="020B0604020202020204" pitchFamily="34" charset="0"/>
              <a:buChar char="•"/>
            </a:pPr>
            <a:r>
              <a:rPr sz="1600" dirty="0">
                <a:solidFill>
                  <a:schemeClr val="tx1">
                    <a:lumMod val="75000"/>
                    <a:lumOff val="25000"/>
                  </a:schemeClr>
                </a:solidFill>
                <a:cs typeface="+mn-ea"/>
                <a:sym typeface="+mn-lt"/>
              </a:rPr>
              <a:t>publisher：作为MQTT协议的发布者，从网站上定时爬取各省份感染人数的数据，将消息发送至服务器；</a:t>
            </a:r>
            <a:endParaRPr sz="1600" dirty="0">
              <a:solidFill>
                <a:schemeClr val="tx1">
                  <a:lumMod val="75000"/>
                  <a:lumOff val="25000"/>
                </a:schemeClr>
              </a:solidFill>
              <a:cs typeface="+mn-ea"/>
              <a:sym typeface="+mn-lt"/>
            </a:endParaRPr>
          </a:p>
          <a:p>
            <a:pPr marL="285750" indent="-285750">
              <a:lnSpc>
                <a:spcPct val="130000"/>
              </a:lnSpc>
              <a:buFont typeface="Arial" panose="020B0604020202020204" pitchFamily="34" charset="0"/>
              <a:buChar char="•"/>
            </a:pPr>
            <a:r>
              <a:rPr sz="1600" dirty="0">
                <a:solidFill>
                  <a:schemeClr val="tx1">
                    <a:lumMod val="75000"/>
                    <a:lumOff val="25000"/>
                  </a:schemeClr>
                </a:solidFill>
                <a:cs typeface="+mn-ea"/>
                <a:sym typeface="+mn-lt"/>
              </a:rPr>
              <a:t>subscriber：作为MQTT协议的订阅者。从MQTT服务器上订阅消息，将数据保存到本地文件中。</a:t>
            </a:r>
            <a:endParaRPr sz="1600" dirty="0">
              <a:solidFill>
                <a:schemeClr val="tx1">
                  <a:lumMod val="75000"/>
                  <a:lumOff val="25000"/>
                </a:schemeClr>
              </a:solidFill>
              <a:cs typeface="+mn-ea"/>
              <a:sym typeface="+mn-lt"/>
            </a:endParaRPr>
          </a:p>
          <a:p>
            <a:pPr indent="0">
              <a:lnSpc>
                <a:spcPct val="130000"/>
              </a:lnSpc>
              <a:buFont typeface="Arial" panose="020B0604020202020204" pitchFamily="34" charset="0"/>
              <a:buNone/>
            </a:pPr>
            <a:endParaRPr sz="1600" dirty="0">
              <a:solidFill>
                <a:schemeClr val="tx1">
                  <a:lumMod val="75000"/>
                  <a:lumOff val="25000"/>
                </a:schemeClr>
              </a:solidFill>
              <a:cs typeface="+mn-ea"/>
              <a:sym typeface="+mn-lt"/>
            </a:endParaRPr>
          </a:p>
          <a:p>
            <a:pPr indent="0">
              <a:lnSpc>
                <a:spcPct val="130000"/>
              </a:lnSpc>
              <a:buFont typeface="Arial" panose="020B0604020202020204" pitchFamily="34" charset="0"/>
              <a:buNone/>
            </a:pPr>
            <a:r>
              <a:rPr sz="1600" dirty="0">
                <a:solidFill>
                  <a:schemeClr val="tx1">
                    <a:lumMod val="75000"/>
                    <a:lumOff val="25000"/>
                  </a:schemeClr>
                </a:solidFill>
                <a:cs typeface="+mn-ea"/>
                <a:sym typeface="+mn-lt"/>
              </a:rPr>
              <a:t>除了必要的控件外，我们还设计了一些重要的实体类</a:t>
            </a:r>
            <a:r>
              <a:rPr lang="zh-CN" sz="1600" dirty="0">
                <a:solidFill>
                  <a:schemeClr val="tx1">
                    <a:lumMod val="75000"/>
                    <a:lumOff val="25000"/>
                  </a:schemeClr>
                </a:solidFill>
                <a:cs typeface="+mn-ea"/>
                <a:sym typeface="+mn-lt"/>
              </a:rPr>
              <a:t>：</a:t>
            </a:r>
            <a:endParaRPr sz="1600" dirty="0">
              <a:solidFill>
                <a:schemeClr val="tx1">
                  <a:lumMod val="75000"/>
                  <a:lumOff val="25000"/>
                </a:schemeClr>
              </a:solidFill>
              <a:cs typeface="+mn-ea"/>
              <a:sym typeface="+mn-lt"/>
            </a:endParaRPr>
          </a:p>
          <a:p>
            <a:pPr indent="0">
              <a:lnSpc>
                <a:spcPct val="130000"/>
              </a:lnSpc>
              <a:buFont typeface="Arial" panose="020B0604020202020204" pitchFamily="34" charset="0"/>
              <a:buNone/>
            </a:pPr>
            <a:r>
              <a:rPr sz="1600" dirty="0">
                <a:solidFill>
                  <a:schemeClr val="tx1">
                    <a:lumMod val="75000"/>
                    <a:lumOff val="25000"/>
                  </a:schemeClr>
                </a:solidFill>
                <a:cs typeface="+mn-ea"/>
                <a:sym typeface="+mn-lt"/>
              </a:rPr>
              <a:t>- common：存放作为返回数据的json类等</a:t>
            </a:r>
            <a:endParaRPr sz="1600" dirty="0">
              <a:solidFill>
                <a:schemeClr val="tx1">
                  <a:lumMod val="75000"/>
                  <a:lumOff val="25000"/>
                </a:schemeClr>
              </a:solidFill>
              <a:cs typeface="+mn-ea"/>
              <a:sym typeface="+mn-lt"/>
            </a:endParaRPr>
          </a:p>
        </p:txBody>
      </p:sp>
      <p:sp>
        <p:nvSpPr>
          <p:cNvPr id="6" name="文本框 5"/>
          <p:cNvSpPr txBox="1"/>
          <p:nvPr/>
        </p:nvSpPr>
        <p:spPr>
          <a:xfrm>
            <a:off x="1395083" y="2168487"/>
            <a:ext cx="4755633" cy="400110"/>
          </a:xfrm>
          <a:prstGeom prst="rect">
            <a:avLst/>
          </a:prstGeom>
          <a:noFill/>
        </p:spPr>
        <p:txBody>
          <a:bodyPr wrap="square" anchor="ctr">
            <a:noAutofit/>
          </a:bodyPr>
          <a:lstStyle/>
          <a:p>
            <a:pPr>
              <a:lnSpc>
                <a:spcPct val="130000"/>
              </a:lnSpc>
            </a:pPr>
            <a:endParaRPr lang="zh-CN" altLang="en-US" sz="2000" dirty="0">
              <a:solidFill>
                <a:schemeClr val="tx1">
                  <a:lumMod val="75000"/>
                  <a:lumOff val="25000"/>
                </a:schemeClr>
              </a:solidFill>
            </a:endParaRPr>
          </a:p>
        </p:txBody>
      </p:sp>
      <p:sp>
        <p:nvSpPr>
          <p:cNvPr id="7" name="文本框 6"/>
          <p:cNvSpPr txBox="1"/>
          <p:nvPr/>
        </p:nvSpPr>
        <p:spPr>
          <a:xfrm>
            <a:off x="1395083" y="1510315"/>
            <a:ext cx="2550695" cy="369332"/>
          </a:xfrm>
          <a:prstGeom prst="rect">
            <a:avLst/>
          </a:prstGeom>
          <a:noFill/>
        </p:spPr>
        <p:txBody>
          <a:bodyPr wrap="square" rtlCol="0">
            <a:noAutofit/>
          </a:bodyPr>
          <a:lstStyle/>
          <a:p>
            <a:r>
              <a:rPr lang="en-US" altLang="zh-CN" b="1" dirty="0">
                <a:gradFill>
                  <a:gsLst>
                    <a:gs pos="0">
                      <a:schemeClr val="accent1">
                        <a:lumMod val="75000"/>
                      </a:schemeClr>
                    </a:gs>
                    <a:gs pos="100000">
                      <a:schemeClr val="accent1"/>
                    </a:gs>
                  </a:gsLst>
                  <a:lin ang="300000" scaled="0"/>
                </a:gradFill>
              </a:rPr>
              <a:t>&gt;&gt;&gt;&gt;</a:t>
            </a:r>
            <a:endParaRPr lang="zh-CN" altLang="en-US" b="1" dirty="0">
              <a:gradFill>
                <a:gsLst>
                  <a:gs pos="0">
                    <a:schemeClr val="accent1">
                      <a:lumMod val="75000"/>
                    </a:schemeClr>
                  </a:gs>
                  <a:gs pos="100000">
                    <a:schemeClr val="accent1"/>
                  </a:gs>
                </a:gsLst>
                <a:lin ang="300000" scaled="0"/>
              </a:gradFill>
            </a:endParaRPr>
          </a:p>
        </p:txBody>
      </p:sp>
      <p:sp>
        <p:nvSpPr>
          <p:cNvPr id="9" name="文本框 8"/>
          <p:cNvSpPr txBox="1"/>
          <p:nvPr/>
        </p:nvSpPr>
        <p:spPr>
          <a:xfrm>
            <a:off x="1395083" y="2750540"/>
            <a:ext cx="5647975" cy="400110"/>
          </a:xfrm>
          <a:prstGeom prst="rect">
            <a:avLst/>
          </a:prstGeom>
          <a:noFill/>
        </p:spPr>
        <p:txBody>
          <a:bodyPr wrap="square" anchor="ctr">
            <a:noAutofit/>
          </a:bodyPr>
          <a:lstStyle/>
          <a:p>
            <a:pPr>
              <a:lnSpc>
                <a:spcPct val="130000"/>
              </a:lnSpc>
            </a:pPr>
            <a:endParaRPr lang="zh-CN" altLang="en-US" sz="2000" dirty="0">
              <a:solidFill>
                <a:schemeClr val="tx1">
                  <a:lumMod val="75000"/>
                  <a:lumOff val="25000"/>
                </a:schemeClr>
              </a:solidFill>
              <a:effectLst/>
            </a:endParaRPr>
          </a:p>
        </p:txBody>
      </p:sp>
      <p:sp>
        <p:nvSpPr>
          <p:cNvPr id="10" name="文本框 9"/>
          <p:cNvSpPr txBox="1"/>
          <p:nvPr/>
        </p:nvSpPr>
        <p:spPr>
          <a:xfrm>
            <a:off x="1395082" y="3332593"/>
            <a:ext cx="6079775" cy="400110"/>
          </a:xfrm>
          <a:prstGeom prst="rect">
            <a:avLst/>
          </a:prstGeom>
          <a:noFill/>
        </p:spPr>
        <p:txBody>
          <a:bodyPr wrap="square" anchor="ctr">
            <a:noAutofit/>
          </a:bodyPr>
          <a:lstStyle/>
          <a:p>
            <a:pPr>
              <a:lnSpc>
                <a:spcPct val="130000"/>
              </a:lnSpc>
            </a:pPr>
            <a:endParaRPr lang="zh-CN" altLang="en-US" sz="2000" dirty="0">
              <a:solidFill>
                <a:schemeClr val="tx1">
                  <a:lumMod val="75000"/>
                  <a:lumOff val="25000"/>
                </a:schemeClr>
              </a:solidFill>
              <a:effectLst/>
            </a:endParaRPr>
          </a:p>
        </p:txBody>
      </p:sp>
      <p:sp>
        <p:nvSpPr>
          <p:cNvPr id="11" name="文本框 10"/>
          <p:cNvSpPr txBox="1"/>
          <p:nvPr/>
        </p:nvSpPr>
        <p:spPr>
          <a:xfrm>
            <a:off x="1395083" y="3914647"/>
            <a:ext cx="4755633" cy="400110"/>
          </a:xfrm>
          <a:prstGeom prst="rect">
            <a:avLst/>
          </a:prstGeom>
          <a:noFill/>
        </p:spPr>
        <p:txBody>
          <a:bodyPr wrap="square" anchor="ctr">
            <a:noAutofit/>
          </a:bodyPr>
          <a:lstStyle/>
          <a:p>
            <a:pPr>
              <a:lnSpc>
                <a:spcPct val="130000"/>
              </a:lnSpc>
            </a:pPr>
            <a:endParaRPr lang="zh-CN" altLang="en-US" sz="2000" dirty="0">
              <a:solidFill>
                <a:schemeClr val="tx1">
                  <a:lumMod val="75000"/>
                  <a:lumOff val="25000"/>
                </a:schemeClr>
              </a:solidFill>
              <a:effectLst/>
            </a:endParaRPr>
          </a:p>
        </p:txBody>
      </p:sp>
      <p:pic>
        <p:nvPicPr>
          <p:cNvPr id="2" name="图片 1"/>
          <p:cNvPicPr>
            <a:picLocks noChangeAspect="1"/>
          </p:cNvPicPr>
          <p:nvPr/>
        </p:nvPicPr>
        <p:blipFill>
          <a:blip r:embed="rId1"/>
          <a:stretch>
            <a:fillRect/>
          </a:stretch>
        </p:blipFill>
        <p:spPr>
          <a:xfrm>
            <a:off x="382270" y="1019810"/>
            <a:ext cx="6781800" cy="4572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684270" y="3096260"/>
            <a:ext cx="4766945" cy="1055370"/>
          </a:xfrm>
          <a:prstGeom prst="rect">
            <a:avLst/>
          </a:prstGeom>
          <a:noFill/>
        </p:spPr>
        <p:txBody>
          <a:bodyPr wrap="square" rtlCol="0">
            <a:no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1" lang="zh-CN" altLang="en-US" sz="4000" b="1" i="0" u="none" strike="noStrike" kern="1200" cap="none" spc="0" normalizeH="0" baseline="0" noProof="0" dirty="0">
                <a:ln>
                  <a:noFill/>
                </a:ln>
                <a:solidFill>
                  <a:prstClr val="white"/>
                </a:solidFill>
                <a:effectLst/>
                <a:uLnTx/>
                <a:uFillTx/>
                <a:cs typeface="+mn-ea"/>
                <a:sym typeface="+mn-lt"/>
              </a:rPr>
              <a:t>数据处理与传输协议</a:t>
            </a:r>
            <a:endParaRPr kumimoji="1" lang="zh-CN" altLang="en-US" sz="4000" b="1" i="0" u="none" strike="noStrike" kern="1200" cap="none" spc="0" normalizeH="0" baseline="0" noProof="0" dirty="0">
              <a:ln>
                <a:noFill/>
              </a:ln>
              <a:solidFill>
                <a:prstClr val="white"/>
              </a:solidFill>
              <a:effectLst/>
              <a:uLnTx/>
              <a:uFillTx/>
              <a:cs typeface="+mn-ea"/>
              <a:sym typeface="+mn-lt"/>
            </a:endParaRPr>
          </a:p>
        </p:txBody>
      </p:sp>
      <p:cxnSp>
        <p:nvCxnSpPr>
          <p:cNvPr id="7" name="直线连接符 5"/>
          <p:cNvCxnSpPr/>
          <p:nvPr/>
        </p:nvCxnSpPr>
        <p:spPr>
          <a:xfrm flipH="1">
            <a:off x="6851124" y="2738042"/>
            <a:ext cx="70081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线连接符 60"/>
          <p:cNvCxnSpPr/>
          <p:nvPr/>
        </p:nvCxnSpPr>
        <p:spPr>
          <a:xfrm flipH="1">
            <a:off x="4544089" y="2738042"/>
            <a:ext cx="70081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直线连接符 109"/>
          <p:cNvCxnSpPr/>
          <p:nvPr/>
        </p:nvCxnSpPr>
        <p:spPr>
          <a:xfrm flipH="1">
            <a:off x="6988772" y="4180017"/>
            <a:ext cx="56316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2" name="直线连接符 109"/>
          <p:cNvCxnSpPr/>
          <p:nvPr/>
        </p:nvCxnSpPr>
        <p:spPr>
          <a:xfrm flipH="1">
            <a:off x="4544089" y="4180017"/>
            <a:ext cx="56316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4544089" y="2738042"/>
            <a:ext cx="0" cy="24324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a:off x="7544347" y="2738042"/>
            <a:ext cx="0" cy="24324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a:off x="7544347" y="3906920"/>
            <a:ext cx="0" cy="267207"/>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a:off x="4544089" y="3906920"/>
            <a:ext cx="0" cy="27842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5177361" y="2485198"/>
            <a:ext cx="1741311" cy="500906"/>
          </a:xfrm>
          <a:prstGeom prst="rect">
            <a:avLst/>
          </a:prstGeom>
          <a:noFill/>
        </p:spPr>
        <p:txBody>
          <a:bodyPr wrap="none" rtlCol="0">
            <a:noAutofit/>
          </a:bodyPr>
          <a:lstStyle/>
          <a:p>
            <a:pPr algn="ctr"/>
            <a:r>
              <a:rPr kumimoji="1" lang="en-US" altLang="zh-CN" sz="2655" dirty="0">
                <a:ln w="12700">
                  <a:solidFill>
                    <a:schemeClr val="bg1"/>
                  </a:solidFill>
                </a:ln>
                <a:noFill/>
                <a:latin typeface="+mj-lt"/>
                <a:cs typeface="+mn-ea"/>
                <a:sym typeface="+mn-lt"/>
              </a:rPr>
              <a:t>PART 05</a:t>
            </a:r>
            <a:endParaRPr kumimoji="1" lang="zh-CN" altLang="en-US" sz="2655" dirty="0">
              <a:ln w="12700">
                <a:solidFill>
                  <a:schemeClr val="bg1"/>
                </a:solidFill>
              </a:ln>
              <a:noFill/>
              <a:latin typeface="+mj-lt"/>
              <a:cs typeface="+mn-ea"/>
              <a:sym typeface="+mn-lt"/>
            </a:endParaRPr>
          </a:p>
        </p:txBody>
      </p:sp>
      <p:sp>
        <p:nvSpPr>
          <p:cNvPr id="38" name="文本框 37"/>
          <p:cNvSpPr txBox="1"/>
          <p:nvPr/>
        </p:nvSpPr>
        <p:spPr>
          <a:xfrm>
            <a:off x="5078505" y="4032067"/>
            <a:ext cx="1063112" cy="296556"/>
          </a:xfrm>
          <a:prstGeom prst="rect">
            <a:avLst/>
          </a:prstGeom>
          <a:noFill/>
        </p:spPr>
        <p:txBody>
          <a:bodyPr wrap="none" rtlCol="0">
            <a:noAutofit/>
          </a:bodyPr>
          <a:p>
            <a:r>
              <a:rPr lang="en-US" altLang="en-GB" sz="1200" dirty="0">
                <a:solidFill>
                  <a:schemeClr val="bg1"/>
                </a:solidFill>
                <a:cs typeface="+mn-ea"/>
                <a:sym typeface="+mn-lt"/>
              </a:rPr>
              <a:t>Data Processing &amp; MQTT</a:t>
            </a:r>
            <a:endParaRPr lang="en-US" altLang="en-GB" sz="1200" dirty="0">
              <a:solidFill>
                <a:schemeClr val="bg1"/>
              </a:solidFill>
              <a:cs typeface="+mn-ea"/>
              <a:sym typeface="+mn-l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线连接符 3"/>
          <p:cNvCxnSpPr/>
          <p:nvPr/>
        </p:nvCxnSpPr>
        <p:spPr>
          <a:xfrm>
            <a:off x="263847" y="862550"/>
            <a:ext cx="10268136" cy="0"/>
          </a:xfrm>
          <a:prstGeom prst="line">
            <a:avLst/>
          </a:prstGeom>
          <a:ln w="19050">
            <a:solidFill>
              <a:schemeClr val="accent1">
                <a:lumMod val="100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9329804" y="798308"/>
            <a:ext cx="2861863" cy="108482"/>
          </a:xfrm>
          <a:prstGeom prst="rect">
            <a:avLst/>
          </a:prstGeom>
          <a:solidFill>
            <a:schemeClr val="accent1">
              <a:lumMod val="100000"/>
            </a:schemeClr>
          </a:solidFill>
          <a:ln>
            <a:solidFill>
              <a:schemeClr val="accent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kumimoji="1" lang="zh-CN" altLang="en-US" sz="1350">
              <a:cs typeface="+mn-ea"/>
              <a:sym typeface="+mn-lt"/>
            </a:endParaRPr>
          </a:p>
        </p:txBody>
      </p:sp>
      <p:sp>
        <p:nvSpPr>
          <p:cNvPr id="8" name="标题 7"/>
          <p:cNvSpPr>
            <a:spLocks noGrp="1"/>
          </p:cNvSpPr>
          <p:nvPr>
            <p:ph type="title"/>
          </p:nvPr>
        </p:nvSpPr>
        <p:spPr>
          <a:xfrm>
            <a:off x="822944" y="320665"/>
            <a:ext cx="902811" cy="487378"/>
          </a:xfrm>
        </p:spPr>
        <p:txBody>
          <a:bodyPr>
            <a:noAutofit/>
          </a:bodyPr>
          <a:lstStyle/>
          <a:p>
            <a:pPr algn="l"/>
            <a:r>
              <a:rPr dirty="0">
                <a:sym typeface="+mn-lt"/>
              </a:rPr>
              <a:t>数据处理及预测算法</a:t>
            </a:r>
            <a:endParaRPr lang="zh-CN" altLang="en-US" dirty="0">
              <a:sym typeface="+mn-lt"/>
            </a:endParaRPr>
          </a:p>
        </p:txBody>
      </p:sp>
      <p:sp>
        <p:nvSpPr>
          <p:cNvPr id="39" name="文本框 38"/>
          <p:cNvSpPr txBox="1"/>
          <p:nvPr/>
        </p:nvSpPr>
        <p:spPr>
          <a:xfrm>
            <a:off x="1177894" y="1003035"/>
            <a:ext cx="644880" cy="416560"/>
          </a:xfrm>
          <a:custGeom>
            <a:avLst/>
            <a:gdLst/>
            <a:ahLst/>
            <a:cxnLst/>
            <a:rect l="l" t="t" r="r" b="b"/>
            <a:pathLst>
              <a:path w="711556" h="459629">
                <a:moveTo>
                  <a:pt x="648462" y="448"/>
                </a:moveTo>
                <a:cubicBezTo>
                  <a:pt x="651164" y="-319"/>
                  <a:pt x="653647" y="-100"/>
                  <a:pt x="655911" y="1105"/>
                </a:cubicBezTo>
                <a:cubicBezTo>
                  <a:pt x="658174" y="2310"/>
                  <a:pt x="659781" y="3844"/>
                  <a:pt x="660730" y="5706"/>
                </a:cubicBezTo>
                <a:lnTo>
                  <a:pt x="664235" y="19726"/>
                </a:lnTo>
                <a:cubicBezTo>
                  <a:pt x="665185" y="21589"/>
                  <a:pt x="665477" y="23560"/>
                  <a:pt x="665112" y="25642"/>
                </a:cubicBezTo>
                <a:cubicBezTo>
                  <a:pt x="664747" y="27723"/>
                  <a:pt x="663286" y="29256"/>
                  <a:pt x="660730" y="30242"/>
                </a:cubicBezTo>
                <a:cubicBezTo>
                  <a:pt x="633054" y="44957"/>
                  <a:pt x="611292" y="66791"/>
                  <a:pt x="595446" y="95746"/>
                </a:cubicBezTo>
                <a:cubicBezTo>
                  <a:pt x="579599" y="124700"/>
                  <a:pt x="567477" y="156612"/>
                  <a:pt x="559079" y="191481"/>
                </a:cubicBezTo>
                <a:cubicBezTo>
                  <a:pt x="561818" y="191408"/>
                  <a:pt x="565104" y="191116"/>
                  <a:pt x="568938" y="190605"/>
                </a:cubicBezTo>
                <a:cubicBezTo>
                  <a:pt x="572772" y="190094"/>
                  <a:pt x="576496" y="189802"/>
                  <a:pt x="580111" y="189729"/>
                </a:cubicBezTo>
                <a:cubicBezTo>
                  <a:pt x="617792" y="190788"/>
                  <a:pt x="648900" y="204005"/>
                  <a:pt x="673437" y="229381"/>
                </a:cubicBezTo>
                <a:cubicBezTo>
                  <a:pt x="697973" y="254758"/>
                  <a:pt x="710679" y="285939"/>
                  <a:pt x="711556" y="322926"/>
                </a:cubicBezTo>
                <a:cubicBezTo>
                  <a:pt x="710460" y="362360"/>
                  <a:pt x="697316" y="394783"/>
                  <a:pt x="672122" y="420196"/>
                </a:cubicBezTo>
                <a:cubicBezTo>
                  <a:pt x="646928" y="445608"/>
                  <a:pt x="616258" y="458753"/>
                  <a:pt x="580111" y="459629"/>
                </a:cubicBezTo>
                <a:cubicBezTo>
                  <a:pt x="539472" y="459410"/>
                  <a:pt x="505077" y="445827"/>
                  <a:pt x="476926" y="418881"/>
                </a:cubicBezTo>
                <a:cubicBezTo>
                  <a:pt x="448775" y="391935"/>
                  <a:pt x="434097" y="352940"/>
                  <a:pt x="432892" y="301895"/>
                </a:cubicBezTo>
                <a:cubicBezTo>
                  <a:pt x="433330" y="240043"/>
                  <a:pt x="452171" y="180601"/>
                  <a:pt x="489414" y="123568"/>
                </a:cubicBezTo>
                <a:cubicBezTo>
                  <a:pt x="526656" y="66536"/>
                  <a:pt x="579672" y="25496"/>
                  <a:pt x="648462" y="448"/>
                </a:cubicBezTo>
                <a:close/>
                <a:moveTo>
                  <a:pt x="215570" y="448"/>
                </a:moveTo>
                <a:cubicBezTo>
                  <a:pt x="218272" y="-319"/>
                  <a:pt x="220755" y="-100"/>
                  <a:pt x="223018" y="1105"/>
                </a:cubicBezTo>
                <a:cubicBezTo>
                  <a:pt x="225282" y="2310"/>
                  <a:pt x="226889" y="3844"/>
                  <a:pt x="227838" y="5706"/>
                </a:cubicBezTo>
                <a:lnTo>
                  <a:pt x="231343" y="19726"/>
                </a:lnTo>
                <a:cubicBezTo>
                  <a:pt x="232293" y="21589"/>
                  <a:pt x="232585" y="23560"/>
                  <a:pt x="232220" y="25642"/>
                </a:cubicBezTo>
                <a:cubicBezTo>
                  <a:pt x="231854" y="27723"/>
                  <a:pt x="230394" y="29256"/>
                  <a:pt x="227838" y="30242"/>
                </a:cubicBezTo>
                <a:cubicBezTo>
                  <a:pt x="199285" y="44957"/>
                  <a:pt x="177086" y="66791"/>
                  <a:pt x="161239" y="95746"/>
                </a:cubicBezTo>
                <a:cubicBezTo>
                  <a:pt x="145393" y="124700"/>
                  <a:pt x="133709" y="156612"/>
                  <a:pt x="126187" y="191481"/>
                </a:cubicBezTo>
                <a:cubicBezTo>
                  <a:pt x="128853" y="191408"/>
                  <a:pt x="131847" y="191116"/>
                  <a:pt x="135169" y="190605"/>
                </a:cubicBezTo>
                <a:cubicBezTo>
                  <a:pt x="138492" y="190094"/>
                  <a:pt x="141924" y="189802"/>
                  <a:pt x="145466" y="189729"/>
                </a:cubicBezTo>
                <a:cubicBezTo>
                  <a:pt x="183913" y="190788"/>
                  <a:pt x="215241" y="204005"/>
                  <a:pt x="239449" y="229381"/>
                </a:cubicBezTo>
                <a:cubicBezTo>
                  <a:pt x="263657" y="254758"/>
                  <a:pt x="276144" y="285939"/>
                  <a:pt x="276911" y="322926"/>
                </a:cubicBezTo>
                <a:cubicBezTo>
                  <a:pt x="275925" y="362360"/>
                  <a:pt x="263000" y="394783"/>
                  <a:pt x="238135" y="420196"/>
                </a:cubicBezTo>
                <a:cubicBezTo>
                  <a:pt x="213270" y="445608"/>
                  <a:pt x="182380" y="458753"/>
                  <a:pt x="145466" y="459629"/>
                </a:cubicBezTo>
                <a:cubicBezTo>
                  <a:pt x="104900" y="459410"/>
                  <a:pt x="70798" y="445827"/>
                  <a:pt x="43158" y="418881"/>
                </a:cubicBezTo>
                <a:cubicBezTo>
                  <a:pt x="15518" y="391935"/>
                  <a:pt x="1132" y="352940"/>
                  <a:pt x="0" y="301895"/>
                </a:cubicBezTo>
                <a:cubicBezTo>
                  <a:pt x="438" y="240043"/>
                  <a:pt x="19279" y="180601"/>
                  <a:pt x="56521" y="123568"/>
                </a:cubicBezTo>
                <a:cubicBezTo>
                  <a:pt x="93764" y="66536"/>
                  <a:pt x="146780" y="25496"/>
                  <a:pt x="215570" y="448"/>
                </a:cubicBez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l" defTabSz="914400" rtl="0" eaLnBrk="1" fontAlgn="auto" latinLnBrk="0" hangingPunct="1">
              <a:lnSpc>
                <a:spcPct val="120000"/>
              </a:lnSpc>
              <a:spcBef>
                <a:spcPts val="0"/>
              </a:spcBef>
              <a:spcAft>
                <a:spcPts val="0"/>
              </a:spcAft>
              <a:buClrTx/>
              <a:buSzTx/>
              <a:buFontTx/>
              <a:buNone/>
              <a:defRPr/>
            </a:pPr>
            <a:endParaRPr kumimoji="0" lang="zh-CN" altLang="en-US" sz="13800" b="0" i="0" u="none" strike="noStrike" kern="1200" cap="none" spc="0" normalizeH="0" baseline="0" noProof="0" dirty="0">
              <a:ln>
                <a:noFill/>
              </a:ln>
              <a:solidFill>
                <a:srgbClr val="000000">
                  <a:lumMod val="75000"/>
                  <a:lumOff val="25000"/>
                </a:srgbClr>
              </a:solidFill>
              <a:effectLst/>
              <a:uLnTx/>
              <a:uFillTx/>
              <a:cs typeface="+mn-ea"/>
              <a:sym typeface="+mn-lt"/>
            </a:endParaRPr>
          </a:p>
        </p:txBody>
      </p:sp>
      <p:cxnSp>
        <p:nvCxnSpPr>
          <p:cNvPr id="40" name="直接连接符 39"/>
          <p:cNvCxnSpPr/>
          <p:nvPr/>
        </p:nvCxnSpPr>
        <p:spPr>
          <a:xfrm>
            <a:off x="1177894" y="2034984"/>
            <a:ext cx="26924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177894" y="1568572"/>
            <a:ext cx="3089578" cy="338554"/>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200" b="1" dirty="0">
                <a:gradFill>
                  <a:gsLst>
                    <a:gs pos="0">
                      <a:schemeClr val="accent1"/>
                    </a:gs>
                    <a:gs pos="100000">
                      <a:schemeClr val="accent1">
                        <a:lumMod val="75000"/>
                      </a:schemeClr>
                    </a:gs>
                  </a:gsLst>
                  <a:lin ang="2700000" scaled="0"/>
                </a:gradFill>
                <a:cs typeface="+mn-ea"/>
                <a:sym typeface="+mn-lt"/>
              </a:rPr>
              <a:t>最小二乘法多项式拟合</a:t>
            </a:r>
            <a:endParaRPr lang="zh-CN" altLang="en-US" sz="2200" b="1" dirty="0">
              <a:gradFill>
                <a:gsLst>
                  <a:gs pos="0">
                    <a:schemeClr val="accent1"/>
                  </a:gs>
                  <a:gs pos="100000">
                    <a:schemeClr val="accent1">
                      <a:lumMod val="75000"/>
                    </a:schemeClr>
                  </a:gs>
                </a:gsLst>
                <a:lin ang="2700000" scaled="0"/>
              </a:gradFill>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00" i="0" u="none" strike="noStrike" kern="1200" cap="none" spc="300" normalizeH="0" baseline="0" noProof="0" dirty="0">
              <a:ln>
                <a:noFill/>
              </a:ln>
              <a:gradFill>
                <a:gsLst>
                  <a:gs pos="0">
                    <a:schemeClr val="accent1"/>
                  </a:gs>
                  <a:gs pos="100000">
                    <a:schemeClr val="accent1">
                      <a:lumMod val="75000"/>
                    </a:schemeClr>
                  </a:gs>
                </a:gsLst>
                <a:lin ang="2700000" scaled="0"/>
              </a:gradFill>
              <a:effectLst/>
              <a:uLnTx/>
              <a:uFillTx/>
              <a:latin typeface="+mj-ea"/>
              <a:ea typeface="+mj-ea"/>
              <a:cs typeface="+mn-ea"/>
              <a:sym typeface="+mn-lt"/>
            </a:endParaRPr>
          </a:p>
        </p:txBody>
      </p:sp>
      <p:sp>
        <p:nvSpPr>
          <p:cNvPr id="13" name="矩形 12"/>
          <p:cNvSpPr/>
          <p:nvPr/>
        </p:nvSpPr>
        <p:spPr>
          <a:xfrm>
            <a:off x="1177925" y="2039620"/>
            <a:ext cx="7537450" cy="3946525"/>
          </a:xfrm>
          <a:prstGeom prst="rect">
            <a:avLst/>
          </a:prstGeom>
          <a:noFill/>
        </p:spPr>
        <p:txBody>
          <a:bodyPr wrap="square" lIns="0" tIns="0" rIns="0" bIns="0" rtlCol="0">
            <a:noAutofit/>
          </a:bodyPr>
          <a:lstStyle/>
          <a:p>
            <a:pPr>
              <a:lnSpc>
                <a:spcPct val="130000"/>
              </a:lnSpc>
            </a:pPr>
            <a:r>
              <a:rPr sz="1600" dirty="0">
                <a:solidFill>
                  <a:schemeClr val="tx1">
                    <a:lumMod val="75000"/>
                    <a:lumOff val="25000"/>
                  </a:schemeClr>
                </a:solidFill>
                <a:cs typeface="+mn-ea"/>
                <a:sym typeface="+mn-lt"/>
              </a:rPr>
              <a:t>假设给定的数据点和其对应的函数值为 (x1, y1), (x2, y2), ... (xm, ym)，</a:t>
            </a:r>
            <a:r>
              <a:rPr lang="zh-CN" sz="1600" dirty="0">
                <a:solidFill>
                  <a:schemeClr val="tx1">
                    <a:lumMod val="75000"/>
                    <a:lumOff val="25000"/>
                  </a:schemeClr>
                </a:solidFill>
                <a:cs typeface="+mn-ea"/>
                <a:sym typeface="+mn-lt"/>
              </a:rPr>
              <a:t>据此</a:t>
            </a:r>
            <a:r>
              <a:rPr sz="1600" dirty="0">
                <a:solidFill>
                  <a:schemeClr val="tx1">
                    <a:lumMod val="75000"/>
                    <a:lumOff val="25000"/>
                  </a:schemeClr>
                </a:solidFill>
                <a:cs typeface="+mn-ea"/>
                <a:sym typeface="+mn-lt"/>
              </a:rPr>
              <a:t>得到一个多项式函数f(x) = a0 * x + a1 * pow(x, 2) + ..</a:t>
            </a:r>
            <a:r>
              <a:rPr lang="en-US" sz="1600" dirty="0">
                <a:solidFill>
                  <a:schemeClr val="tx1">
                    <a:lumMod val="75000"/>
                    <a:lumOff val="25000"/>
                  </a:schemeClr>
                </a:solidFill>
                <a:cs typeface="+mn-ea"/>
                <a:sym typeface="+mn-lt"/>
              </a:rPr>
              <a:t>.</a:t>
            </a:r>
            <a:r>
              <a:rPr sz="1600" dirty="0">
                <a:solidFill>
                  <a:schemeClr val="tx1">
                    <a:lumMod val="75000"/>
                    <a:lumOff val="25000"/>
                  </a:schemeClr>
                </a:solidFill>
                <a:cs typeface="+mn-ea"/>
                <a:sym typeface="+mn-lt"/>
              </a:rPr>
              <a:t> + an * pow(x, n)，使其对所有给定x所计算出的f(x)与实际对应的y值的差的平方和最小，也就是计算多项式的各项系数 a0, a1, ... an。这样一来，y=f(x)的曲线虽然不能够精确经过所有的数据点，但也可以给出相对最为近似的曲线。然后再根据得到的多项式函数计算接下来几个数据点对应的函数值来作为预测的数据。</a:t>
            </a:r>
            <a:endParaRPr sz="1600" dirty="0">
              <a:solidFill>
                <a:schemeClr val="tx1">
                  <a:lumMod val="75000"/>
                  <a:lumOff val="25000"/>
                </a:schemeClr>
              </a:solidFill>
              <a:cs typeface="+mn-ea"/>
              <a:sym typeface="+mn-lt"/>
            </a:endParaRPr>
          </a:p>
          <a:p>
            <a:pPr>
              <a:lnSpc>
                <a:spcPct val="130000"/>
              </a:lnSpc>
            </a:pPr>
            <a:endParaRPr sz="1600" dirty="0">
              <a:solidFill>
                <a:schemeClr val="tx1">
                  <a:lumMod val="75000"/>
                  <a:lumOff val="25000"/>
                </a:schemeClr>
              </a:solidFill>
              <a:cs typeface="+mn-ea"/>
              <a:sym typeface="+mn-lt"/>
            </a:endParaRPr>
          </a:p>
          <a:p>
            <a:pPr>
              <a:lnSpc>
                <a:spcPct val="130000"/>
              </a:lnSpc>
            </a:pPr>
            <a:r>
              <a:rPr kumimoji="0" lang="zh-CN" altLang="en-US" sz="1600" b="0" i="0" u="none" strike="noStrike" kern="1200" cap="none" spc="0" normalizeH="0" baseline="0" noProof="0" dirty="0">
                <a:ln>
                  <a:noFill/>
                </a:ln>
                <a:solidFill>
                  <a:srgbClr val="000000">
                    <a:lumMod val="65000"/>
                    <a:lumOff val="35000"/>
                  </a:srgbClr>
                </a:solidFill>
                <a:effectLst/>
                <a:uLnTx/>
                <a:uFillTx/>
                <a:cs typeface="+mn-ea"/>
                <a:sym typeface="+mn-lt"/>
              </a:rPr>
              <a:t>此外，为了让拟合效果更好，我们还运用了“交叉验证”的思想来确定多项式函数</a:t>
            </a:r>
            <a:r>
              <a:rPr kumimoji="0" lang="zh-CN" altLang="en-US" sz="1600" b="0" i="0" u="none" strike="noStrike" kern="1200" cap="none" spc="0" normalizeH="0" baseline="0" noProof="0" dirty="0">
                <a:ln>
                  <a:noFill/>
                </a:ln>
                <a:solidFill>
                  <a:srgbClr val="000000">
                    <a:lumMod val="65000"/>
                    <a:lumOff val="35000"/>
                  </a:srgbClr>
                </a:solidFill>
                <a:effectLst/>
                <a:uLnTx/>
                <a:uFillTx/>
                <a:cs typeface="+mn-ea"/>
                <a:sym typeface="+mn-lt"/>
              </a:rPr>
              <a:t>的最佳最高次数。即将要处理的数据划分为两部分，前半部分为训练集，后半部分为评估集。用训练集对每个次数的多项式进行拟合，再用拟合后的多项式进行数据预测。然后将预测数据与评估集中的数据进行计算，得到预测误差并计算评估结果。最后误差最小的评估结果所对应的次数即为我们要找的最佳多项式次数。</a:t>
            </a:r>
            <a:endParaRPr kumimoji="0" lang="zh-CN" altLang="en-US" sz="1600" b="0" i="0" u="none" strike="noStrike" kern="1200" cap="none" spc="0" normalizeH="0" baseline="0" noProof="0" dirty="0">
              <a:ln>
                <a:noFill/>
              </a:ln>
              <a:solidFill>
                <a:srgbClr val="000000">
                  <a:lumMod val="65000"/>
                  <a:lumOff val="35000"/>
                </a:srgbClr>
              </a:solidFill>
              <a:effectLst/>
              <a:uLnTx/>
              <a:uFillTx/>
              <a:cs typeface="+mn-ea"/>
              <a:sym typeface="+mn-lt"/>
            </a:endParaRPr>
          </a:p>
        </p:txBody>
      </p:sp>
      <p:sp>
        <p:nvSpPr>
          <p:cNvPr id="14" name="矩形 13"/>
          <p:cNvSpPr/>
          <p:nvPr/>
        </p:nvSpPr>
        <p:spPr>
          <a:xfrm>
            <a:off x="1177894" y="3298880"/>
            <a:ext cx="3900944" cy="1064074"/>
          </a:xfrm>
          <a:prstGeom prst="rect">
            <a:avLst/>
          </a:prstGeom>
          <a:noFill/>
        </p:spPr>
        <p:txBody>
          <a:bodyPr wrap="square" lIns="0" tIns="0" rIns="0" bIns="0" rtlCol="0">
            <a:noAutofit/>
          </a:bodyPr>
          <a:lstStyle/>
          <a:p>
            <a:pPr marL="0" marR="0" lvl="0" indent="0" algn="l" defTabSz="914400" rtl="0" eaLnBrk="1" fontAlgn="auto" latinLnBrk="0" hangingPunct="1">
              <a:lnSpc>
                <a:spcPct val="15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000000">
                  <a:lumMod val="65000"/>
                  <a:lumOff val="35000"/>
                </a:srgbClr>
              </a:solidFill>
              <a:effectLst/>
              <a:uLnTx/>
              <a:uFillTx/>
              <a:cs typeface="+mn-ea"/>
              <a:sym typeface="+mn-lt"/>
            </a:endParaRPr>
          </a:p>
        </p:txBody>
      </p:sp>
      <p:pic>
        <p:nvPicPr>
          <p:cNvPr id="6" name="图片 5"/>
          <p:cNvPicPr>
            <a:picLocks noChangeAspect="1"/>
          </p:cNvPicPr>
          <p:nvPr/>
        </p:nvPicPr>
        <p:blipFill>
          <a:blip r:embed="rId1"/>
          <a:stretch>
            <a:fillRect/>
          </a:stretch>
        </p:blipFill>
        <p:spPr>
          <a:xfrm>
            <a:off x="9556750" y="1101090"/>
            <a:ext cx="1744980" cy="526542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036170" y="1030445"/>
            <a:ext cx="6438687" cy="3601468"/>
          </a:xfrm>
          <a:prstGeom prst="rect">
            <a:avLst/>
          </a:prstGeom>
          <a:solidFill>
            <a:schemeClr val="bg1"/>
          </a:solidFill>
          <a:ln w="12700" cap="flat" cmpd="sng" algn="ctr">
            <a:gradFill>
              <a:gsLst>
                <a:gs pos="0">
                  <a:schemeClr val="accent1"/>
                </a:gs>
                <a:gs pos="100000">
                  <a:schemeClr val="accent1">
                    <a:alpha val="0"/>
                  </a:schemeClr>
                </a:gs>
              </a:gsLst>
              <a:lin ang="0" scaled="0"/>
            </a:gra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4" name="直线连接符 3"/>
          <p:cNvCxnSpPr/>
          <p:nvPr/>
        </p:nvCxnSpPr>
        <p:spPr>
          <a:xfrm>
            <a:off x="263847" y="862550"/>
            <a:ext cx="10268136" cy="0"/>
          </a:xfrm>
          <a:prstGeom prst="line">
            <a:avLst/>
          </a:prstGeom>
          <a:ln w="19050">
            <a:solidFill>
              <a:schemeClr val="accent1">
                <a:lumMod val="100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9329804" y="798308"/>
            <a:ext cx="2861863" cy="108482"/>
          </a:xfrm>
          <a:prstGeom prst="rect">
            <a:avLst/>
          </a:prstGeom>
          <a:solidFill>
            <a:schemeClr val="accent1">
              <a:lumMod val="100000"/>
            </a:schemeClr>
          </a:solidFill>
          <a:ln>
            <a:solidFill>
              <a:schemeClr val="accent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kumimoji="1" lang="zh-CN" altLang="en-US" sz="1350">
              <a:cs typeface="+mn-ea"/>
              <a:sym typeface="+mn-lt"/>
            </a:endParaRPr>
          </a:p>
        </p:txBody>
      </p:sp>
      <p:sp>
        <p:nvSpPr>
          <p:cNvPr id="8" name="标题 7"/>
          <p:cNvSpPr>
            <a:spLocks noGrp="1"/>
          </p:cNvSpPr>
          <p:nvPr>
            <p:ph type="title"/>
          </p:nvPr>
        </p:nvSpPr>
        <p:spPr>
          <a:xfrm>
            <a:off x="763468" y="375172"/>
            <a:ext cx="902811" cy="487378"/>
          </a:xfrm>
        </p:spPr>
        <p:txBody>
          <a:bodyPr>
            <a:noAutofit/>
          </a:bodyPr>
          <a:lstStyle/>
          <a:p>
            <a:pPr algn="l"/>
            <a:r>
              <a:rPr lang="zh-CN" altLang="en-US" dirty="0">
                <a:sym typeface="+mn-lt"/>
              </a:rPr>
              <a:t>MQTT协议</a:t>
            </a:r>
            <a:endParaRPr lang="zh-CN" altLang="en-US" dirty="0">
              <a:sym typeface="+mn-lt"/>
            </a:endParaRPr>
          </a:p>
        </p:txBody>
      </p:sp>
      <p:sp>
        <p:nvSpPr>
          <p:cNvPr id="25" name="文本框 24"/>
          <p:cNvSpPr txBox="1"/>
          <p:nvPr/>
        </p:nvSpPr>
        <p:spPr>
          <a:xfrm>
            <a:off x="1036170" y="4739660"/>
            <a:ext cx="2051844" cy="307777"/>
          </a:xfrm>
          <a:prstGeom prst="rect">
            <a:avLst/>
          </a:prstGeom>
          <a:noFill/>
        </p:spPr>
        <p:txBody>
          <a:bodyPr wrap="none" lIns="0" tIns="0" rIns="0" bIns="0" rtlCol="0" anchor="t">
            <a:noAutofit/>
          </a:bodyPr>
          <a:lstStyle/>
          <a:p>
            <a:pPr algn="l"/>
            <a:r>
              <a:rPr lang="zh-CN" altLang="en-US" sz="2000" b="1" dirty="0">
                <a:gradFill>
                  <a:gsLst>
                    <a:gs pos="0">
                      <a:schemeClr val="accent1"/>
                    </a:gs>
                    <a:gs pos="100000">
                      <a:schemeClr val="accent1">
                        <a:lumMod val="75000"/>
                      </a:schemeClr>
                    </a:gs>
                  </a:gsLst>
                  <a:lin ang="2700000" scaled="0"/>
                </a:gradFill>
                <a:cs typeface="+mn-ea"/>
                <a:sym typeface="+mn-lt"/>
              </a:rPr>
              <a:t>MQTT实现</a:t>
            </a:r>
            <a:endParaRPr lang="zh-CN" altLang="en-US" sz="2000" b="1" dirty="0">
              <a:gradFill>
                <a:gsLst>
                  <a:gs pos="0">
                    <a:schemeClr val="accent1"/>
                  </a:gs>
                  <a:gs pos="100000">
                    <a:schemeClr val="accent1">
                      <a:lumMod val="75000"/>
                    </a:schemeClr>
                  </a:gs>
                </a:gsLst>
                <a:lin ang="2700000" scaled="0"/>
              </a:gradFill>
              <a:cs typeface="+mn-ea"/>
              <a:sym typeface="+mn-lt"/>
            </a:endParaRPr>
          </a:p>
        </p:txBody>
      </p:sp>
      <p:sp>
        <p:nvSpPr>
          <p:cNvPr id="26" name="文本框 25"/>
          <p:cNvSpPr txBox="1"/>
          <p:nvPr/>
        </p:nvSpPr>
        <p:spPr>
          <a:xfrm>
            <a:off x="1036320" y="5069205"/>
            <a:ext cx="9972675" cy="1491615"/>
          </a:xfrm>
          <a:prstGeom prst="rect">
            <a:avLst/>
          </a:prstGeom>
          <a:noFill/>
        </p:spPr>
        <p:txBody>
          <a:bodyPr wrap="square" lIns="0" tIns="0" rIns="0" bIns="0" rtlCol="0" anchor="t">
            <a:noAutofit/>
          </a:bodyPr>
          <a:lstStyle/>
          <a:p>
            <a:pPr>
              <a:lnSpc>
                <a:spcPct val="130000"/>
              </a:lnSpc>
            </a:pPr>
            <a:r>
              <a:rPr sz="1400" dirty="0">
                <a:solidFill>
                  <a:schemeClr val="tx1">
                    <a:lumMod val="75000"/>
                    <a:lumOff val="25000"/>
                  </a:schemeClr>
                </a:solidFill>
                <a:cs typeface="+mn-ea"/>
                <a:sym typeface="+mn-lt"/>
              </a:rPr>
              <a:t>我们本次仿照物联网应用中对于MQTT的使用</a:t>
            </a:r>
            <a:r>
              <a:rPr lang="zh-CN" sz="1400" dirty="0">
                <a:solidFill>
                  <a:schemeClr val="tx1">
                    <a:lumMod val="75000"/>
                    <a:lumOff val="25000"/>
                  </a:schemeClr>
                </a:solidFill>
                <a:cs typeface="+mn-ea"/>
                <a:sym typeface="+mn-lt"/>
              </a:rPr>
              <a:t>，</a:t>
            </a:r>
            <a:r>
              <a:rPr sz="1400" dirty="0">
                <a:solidFill>
                  <a:schemeClr val="tx1">
                    <a:lumMod val="75000"/>
                    <a:lumOff val="25000"/>
                  </a:schemeClr>
                </a:solidFill>
                <a:cs typeface="+mn-ea"/>
                <a:sym typeface="+mn-lt"/>
              </a:rPr>
              <a:t>实现了用户订阅并自动获取通知邮件的功能，以及发布端（</a:t>
            </a:r>
            <a:r>
              <a:rPr lang="zh-CN" sz="1400" dirty="0">
                <a:solidFill>
                  <a:schemeClr val="tx1">
                    <a:lumMod val="75000"/>
                    <a:lumOff val="25000"/>
                  </a:schemeClr>
                </a:solidFill>
                <a:cs typeface="+mn-ea"/>
                <a:sym typeface="+mn-lt"/>
              </a:rPr>
              <a:t>即</a:t>
            </a:r>
            <a:r>
              <a:rPr sz="1400" dirty="0">
                <a:solidFill>
                  <a:schemeClr val="tx1">
                    <a:lumMod val="75000"/>
                    <a:lumOff val="25000"/>
                  </a:schemeClr>
                </a:solidFill>
                <a:cs typeface="+mn-ea"/>
                <a:sym typeface="+mn-lt"/>
              </a:rPr>
              <a:t>发布者publisher）通过MQTT协议（MQTT服务器）将订阅消息发送至接收端（</a:t>
            </a:r>
            <a:r>
              <a:rPr lang="zh-CN" sz="1400" dirty="0">
                <a:solidFill>
                  <a:schemeClr val="tx1">
                    <a:lumMod val="75000"/>
                    <a:lumOff val="25000"/>
                  </a:schemeClr>
                </a:solidFill>
                <a:cs typeface="+mn-ea"/>
                <a:sym typeface="+mn-lt"/>
              </a:rPr>
              <a:t>即</a:t>
            </a:r>
            <a:r>
              <a:rPr sz="1400" dirty="0">
                <a:solidFill>
                  <a:schemeClr val="tx1">
                    <a:lumMod val="75000"/>
                    <a:lumOff val="25000"/>
                  </a:schemeClr>
                </a:solidFill>
                <a:cs typeface="+mn-ea"/>
                <a:sym typeface="+mn-lt"/>
              </a:rPr>
              <a:t>订阅者subscriber），接收端将接收到的数据保存在本地文件中。接口类通过读取文件内容，将数据发送至Vue前端进行可视化的展示。我们使用mosquitto+ngrok在树莓派上搭建了一个MQTT服务器，使用SPRINGBOOT</a:t>
            </a:r>
            <a:r>
              <a:rPr lang="en-US" sz="1400" dirty="0">
                <a:solidFill>
                  <a:schemeClr val="tx1">
                    <a:lumMod val="75000"/>
                    <a:lumOff val="25000"/>
                  </a:schemeClr>
                </a:solidFill>
                <a:cs typeface="+mn-ea"/>
                <a:sym typeface="+mn-lt"/>
              </a:rPr>
              <a:t> - </a:t>
            </a:r>
            <a:r>
              <a:rPr sz="1400" dirty="0">
                <a:solidFill>
                  <a:schemeClr val="tx1">
                    <a:lumMod val="75000"/>
                    <a:lumOff val="25000"/>
                  </a:schemeClr>
                </a:solidFill>
                <a:cs typeface="+mn-ea"/>
                <a:sym typeface="+mn-lt"/>
              </a:rPr>
              <a:t>MQTT进行MQTT服务器的链接，其中发布者负责发布疫情信息，一个接收者负责接收疫情信息后向已经订阅的用户邮箱中发送邮件通知用户疫情信息。</a:t>
            </a:r>
            <a:endParaRPr sz="1400" dirty="0">
              <a:solidFill>
                <a:schemeClr val="tx1">
                  <a:lumMod val="75000"/>
                  <a:lumOff val="25000"/>
                </a:schemeClr>
              </a:solidFill>
              <a:cs typeface="+mn-ea"/>
              <a:sym typeface="+mn-lt"/>
            </a:endParaRPr>
          </a:p>
        </p:txBody>
      </p:sp>
      <p:sp>
        <p:nvSpPr>
          <p:cNvPr id="6" name="文本框 5"/>
          <p:cNvSpPr txBox="1"/>
          <p:nvPr/>
        </p:nvSpPr>
        <p:spPr>
          <a:xfrm>
            <a:off x="1395095" y="1439545"/>
            <a:ext cx="8213090" cy="3204845"/>
          </a:xfrm>
          <a:prstGeom prst="rect">
            <a:avLst/>
          </a:prstGeom>
          <a:noFill/>
        </p:spPr>
        <p:txBody>
          <a:bodyPr wrap="square" anchor="ctr">
            <a:noAutofit/>
          </a:bodyPr>
          <a:lstStyle/>
          <a:p>
            <a:pPr>
              <a:lnSpc>
                <a:spcPct val="130000"/>
              </a:lnSpc>
            </a:pPr>
            <a:r>
              <a:rPr lang="zh-CN" altLang="en-US" sz="2000" dirty="0">
                <a:solidFill>
                  <a:schemeClr val="tx1">
                    <a:lumMod val="75000"/>
                    <a:lumOff val="25000"/>
                  </a:schemeClr>
                </a:solidFill>
                <a:effectLst/>
              </a:rPr>
              <a:t>MQTT（Message Queuing Telemetry Transport，消息队列遥测传输协议），是一种基于发布/订阅（publish/subscribe）模式的“轻量级”通讯协议。该协议构建于TCP/IP协议上，其最大</a:t>
            </a:r>
            <a:r>
              <a:rPr lang="zh-CN" altLang="en-US" sz="2000" dirty="0">
                <a:solidFill>
                  <a:schemeClr val="tx1">
                    <a:lumMod val="75000"/>
                    <a:lumOff val="25000"/>
                  </a:schemeClr>
                </a:solidFill>
                <a:effectLst/>
              </a:rPr>
              <a:t>的优点在于用极少的代码和有限的带宽，为连接远程设备提供实时可靠的消息服务。作为一种低开销、低带宽占用的即时通讯协议，使其在物联网、小型设备、移动应用等方面有较广泛的应用。</a:t>
            </a:r>
            <a:endParaRPr lang="zh-CN" altLang="en-US" sz="2000" dirty="0">
              <a:solidFill>
                <a:schemeClr val="tx1">
                  <a:lumMod val="75000"/>
                  <a:lumOff val="25000"/>
                </a:schemeClr>
              </a:solidFill>
              <a:effectLst/>
            </a:endParaRPr>
          </a:p>
        </p:txBody>
      </p:sp>
      <p:sp>
        <p:nvSpPr>
          <p:cNvPr id="7" name="文本框 6"/>
          <p:cNvSpPr txBox="1"/>
          <p:nvPr/>
        </p:nvSpPr>
        <p:spPr>
          <a:xfrm>
            <a:off x="1395083" y="1510315"/>
            <a:ext cx="2550695" cy="369332"/>
          </a:xfrm>
          <a:prstGeom prst="rect">
            <a:avLst/>
          </a:prstGeom>
          <a:noFill/>
        </p:spPr>
        <p:txBody>
          <a:bodyPr wrap="square" rtlCol="0">
            <a:noAutofit/>
          </a:bodyPr>
          <a:lstStyle/>
          <a:p>
            <a:r>
              <a:rPr lang="en-US" altLang="zh-CN" b="1" dirty="0">
                <a:gradFill>
                  <a:gsLst>
                    <a:gs pos="0">
                      <a:schemeClr val="accent1">
                        <a:lumMod val="75000"/>
                      </a:schemeClr>
                    </a:gs>
                    <a:gs pos="100000">
                      <a:schemeClr val="accent1"/>
                    </a:gs>
                  </a:gsLst>
                  <a:lin ang="300000" scaled="0"/>
                </a:gradFill>
              </a:rPr>
              <a:t>&gt;&gt;&gt;&gt;</a:t>
            </a:r>
            <a:endParaRPr lang="zh-CN" altLang="en-US" b="1" dirty="0">
              <a:gradFill>
                <a:gsLst>
                  <a:gs pos="0">
                    <a:schemeClr val="accent1">
                      <a:lumMod val="75000"/>
                    </a:schemeClr>
                  </a:gs>
                  <a:gs pos="100000">
                    <a:schemeClr val="accent1"/>
                  </a:gs>
                </a:gsLst>
                <a:lin ang="300000" scaled="0"/>
              </a:gradFill>
            </a:endParaRPr>
          </a:p>
        </p:txBody>
      </p:sp>
      <p:sp>
        <p:nvSpPr>
          <p:cNvPr id="9" name="文本框 8"/>
          <p:cNvSpPr txBox="1"/>
          <p:nvPr/>
        </p:nvSpPr>
        <p:spPr>
          <a:xfrm>
            <a:off x="1395083" y="2750540"/>
            <a:ext cx="5647975" cy="400110"/>
          </a:xfrm>
          <a:prstGeom prst="rect">
            <a:avLst/>
          </a:prstGeom>
          <a:noFill/>
        </p:spPr>
        <p:txBody>
          <a:bodyPr wrap="square" anchor="ctr">
            <a:noAutofit/>
          </a:bodyPr>
          <a:lstStyle/>
          <a:p>
            <a:pPr>
              <a:lnSpc>
                <a:spcPct val="130000"/>
              </a:lnSpc>
            </a:pPr>
            <a:endParaRPr lang="zh-CN" altLang="en-US" sz="2000" dirty="0">
              <a:solidFill>
                <a:schemeClr val="tx1">
                  <a:lumMod val="75000"/>
                  <a:lumOff val="25000"/>
                </a:schemeClr>
              </a:solidFill>
              <a:effectLst/>
            </a:endParaRPr>
          </a:p>
        </p:txBody>
      </p:sp>
      <p:sp>
        <p:nvSpPr>
          <p:cNvPr id="10" name="文本框 9"/>
          <p:cNvSpPr txBox="1"/>
          <p:nvPr/>
        </p:nvSpPr>
        <p:spPr>
          <a:xfrm>
            <a:off x="1395082" y="3332593"/>
            <a:ext cx="6079775" cy="400110"/>
          </a:xfrm>
          <a:prstGeom prst="rect">
            <a:avLst/>
          </a:prstGeom>
          <a:noFill/>
        </p:spPr>
        <p:txBody>
          <a:bodyPr wrap="square" anchor="ctr">
            <a:noAutofit/>
          </a:bodyPr>
          <a:lstStyle/>
          <a:p>
            <a:pPr>
              <a:lnSpc>
                <a:spcPct val="130000"/>
              </a:lnSpc>
            </a:pPr>
            <a:endParaRPr lang="zh-CN" altLang="en-US" sz="2000" dirty="0">
              <a:solidFill>
                <a:schemeClr val="tx1">
                  <a:lumMod val="75000"/>
                  <a:lumOff val="25000"/>
                </a:schemeClr>
              </a:solidFill>
              <a:effectLst/>
            </a:endParaRPr>
          </a:p>
        </p:txBody>
      </p:sp>
      <p:sp>
        <p:nvSpPr>
          <p:cNvPr id="11" name="文本框 10"/>
          <p:cNvSpPr txBox="1"/>
          <p:nvPr/>
        </p:nvSpPr>
        <p:spPr>
          <a:xfrm>
            <a:off x="1395083" y="3914647"/>
            <a:ext cx="4755633" cy="400110"/>
          </a:xfrm>
          <a:prstGeom prst="rect">
            <a:avLst/>
          </a:prstGeom>
          <a:noFill/>
        </p:spPr>
        <p:txBody>
          <a:bodyPr wrap="square" anchor="ctr">
            <a:noAutofit/>
          </a:bodyPr>
          <a:lstStyle/>
          <a:p>
            <a:pPr>
              <a:lnSpc>
                <a:spcPct val="130000"/>
              </a:lnSpc>
            </a:pPr>
            <a:endParaRPr lang="zh-CN" altLang="en-US" sz="2000" dirty="0">
              <a:solidFill>
                <a:schemeClr val="tx1">
                  <a:lumMod val="75000"/>
                  <a:lumOff val="25000"/>
                </a:schemeClr>
              </a:soli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238236" y="2926170"/>
            <a:ext cx="3715530" cy="1055225"/>
          </a:xfrm>
          <a:prstGeom prst="rect">
            <a:avLst/>
          </a:prstGeom>
          <a:noFill/>
        </p:spPr>
        <p:txBody>
          <a:bodyPr wrap="square" rtlCol="0">
            <a:no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1" lang="zh-CN" altLang="en-US" sz="6255" b="1" i="0" u="none" strike="noStrike" kern="1200" cap="none" spc="0" normalizeH="0" baseline="0" noProof="0" dirty="0">
                <a:ln>
                  <a:noFill/>
                </a:ln>
                <a:solidFill>
                  <a:prstClr val="white"/>
                </a:solidFill>
                <a:effectLst/>
                <a:uLnTx/>
                <a:uFillTx/>
                <a:cs typeface="+mn-ea"/>
                <a:sym typeface="+mn-lt"/>
              </a:rPr>
              <a:t>项目演示</a:t>
            </a:r>
            <a:endParaRPr kumimoji="1" lang="zh-CN" altLang="en-US" sz="6255" b="1" i="0" u="none" strike="noStrike" kern="1200" cap="none" spc="0" normalizeH="0" baseline="0" noProof="0" dirty="0">
              <a:ln>
                <a:noFill/>
              </a:ln>
              <a:solidFill>
                <a:prstClr val="white"/>
              </a:solidFill>
              <a:effectLst/>
              <a:uLnTx/>
              <a:uFillTx/>
              <a:cs typeface="+mn-ea"/>
              <a:sym typeface="+mn-lt"/>
            </a:endParaRPr>
          </a:p>
        </p:txBody>
      </p:sp>
      <p:cxnSp>
        <p:nvCxnSpPr>
          <p:cNvPr id="7" name="直线连接符 5"/>
          <p:cNvCxnSpPr/>
          <p:nvPr/>
        </p:nvCxnSpPr>
        <p:spPr>
          <a:xfrm flipH="1">
            <a:off x="6851124" y="2738042"/>
            <a:ext cx="70081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线连接符 60"/>
          <p:cNvCxnSpPr/>
          <p:nvPr/>
        </p:nvCxnSpPr>
        <p:spPr>
          <a:xfrm flipH="1">
            <a:off x="4544089" y="2738042"/>
            <a:ext cx="70081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直线连接符 109"/>
          <p:cNvCxnSpPr/>
          <p:nvPr/>
        </p:nvCxnSpPr>
        <p:spPr>
          <a:xfrm flipH="1">
            <a:off x="6988772" y="4180017"/>
            <a:ext cx="56316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2" name="直线连接符 109"/>
          <p:cNvCxnSpPr/>
          <p:nvPr/>
        </p:nvCxnSpPr>
        <p:spPr>
          <a:xfrm flipH="1">
            <a:off x="4544089" y="4180017"/>
            <a:ext cx="56316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4544089" y="2738042"/>
            <a:ext cx="0" cy="24324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a:off x="7544347" y="2738042"/>
            <a:ext cx="0" cy="24324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a:off x="7544347" y="3906920"/>
            <a:ext cx="0" cy="267207"/>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a:off x="4544089" y="3906920"/>
            <a:ext cx="0" cy="27842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5177361" y="2485198"/>
            <a:ext cx="1741311" cy="500906"/>
          </a:xfrm>
          <a:prstGeom prst="rect">
            <a:avLst/>
          </a:prstGeom>
          <a:noFill/>
        </p:spPr>
        <p:txBody>
          <a:bodyPr wrap="none" rtlCol="0">
            <a:noAutofit/>
          </a:bodyPr>
          <a:lstStyle/>
          <a:p>
            <a:pPr algn="ctr"/>
            <a:r>
              <a:rPr kumimoji="1" lang="en-US" altLang="zh-CN" sz="2655" dirty="0">
                <a:ln w="12700">
                  <a:solidFill>
                    <a:schemeClr val="bg1"/>
                  </a:solidFill>
                </a:ln>
                <a:noFill/>
                <a:latin typeface="+mj-lt"/>
                <a:cs typeface="+mn-ea"/>
                <a:sym typeface="+mn-lt"/>
              </a:rPr>
              <a:t>PART 06</a:t>
            </a:r>
            <a:endParaRPr kumimoji="1" lang="zh-CN" altLang="en-US" sz="2655" dirty="0">
              <a:ln w="12700">
                <a:solidFill>
                  <a:schemeClr val="bg1"/>
                </a:solidFill>
              </a:ln>
              <a:noFill/>
              <a:latin typeface="+mj-lt"/>
              <a:cs typeface="+mn-ea"/>
              <a:sym typeface="+mn-lt"/>
            </a:endParaRPr>
          </a:p>
        </p:txBody>
      </p:sp>
      <p:sp>
        <p:nvSpPr>
          <p:cNvPr id="40" name="文本框 39"/>
          <p:cNvSpPr txBox="1"/>
          <p:nvPr/>
        </p:nvSpPr>
        <p:spPr>
          <a:xfrm>
            <a:off x="5179018" y="4032423"/>
            <a:ext cx="766557" cy="296556"/>
          </a:xfrm>
          <a:prstGeom prst="rect">
            <a:avLst/>
          </a:prstGeom>
          <a:noFill/>
        </p:spPr>
        <p:txBody>
          <a:bodyPr wrap="none" rtlCol="0">
            <a:noAutofit/>
          </a:bodyPr>
          <a:p>
            <a:r>
              <a:rPr kumimoji="1" lang="en-US" altLang="zh-CN" sz="1400" dirty="0">
                <a:solidFill>
                  <a:schemeClr val="bg1"/>
                </a:solidFill>
                <a:cs typeface="+mn-ea"/>
                <a:sym typeface="+mn-lt"/>
              </a:rPr>
              <a:t>Project Presentation</a:t>
            </a:r>
            <a:endParaRPr kumimoji="1" lang="en-US" altLang="zh-CN" sz="1400" dirty="0">
              <a:solidFill>
                <a:schemeClr val="bg1"/>
              </a:solidFill>
              <a:cs typeface="+mn-ea"/>
              <a:sym typeface="+mn-l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5774" y="382520"/>
            <a:ext cx="11780452" cy="6092959"/>
          </a:xfrm>
          <a:prstGeom prst="rect">
            <a:avLst/>
          </a:prstGeom>
          <a:ln w="1016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kumimoji="1" lang="zh-CN" altLang="en-US" sz="1425" dirty="0">
              <a:cs typeface="+mn-ea"/>
              <a:sym typeface="+mn-lt"/>
            </a:endParaRPr>
          </a:p>
        </p:txBody>
      </p:sp>
      <p:sp>
        <p:nvSpPr>
          <p:cNvPr id="4" name="文本框 3"/>
          <p:cNvSpPr txBox="1"/>
          <p:nvPr/>
        </p:nvSpPr>
        <p:spPr>
          <a:xfrm>
            <a:off x="4807585" y="4396105"/>
            <a:ext cx="3300730" cy="1307465"/>
          </a:xfrm>
          <a:prstGeom prst="rect">
            <a:avLst/>
          </a:prstGeom>
          <a:noFill/>
        </p:spPr>
        <p:txBody>
          <a:bodyPr wrap="none" rtlCol="0">
            <a:noAutofit/>
          </a:bodyPr>
          <a:lstStyle/>
          <a:p>
            <a:pPr algn="ctr">
              <a:buClrTx/>
              <a:buSzTx/>
              <a:buFontTx/>
              <a:buNone/>
            </a:pPr>
            <a:r>
              <a:rPr kumimoji="1" lang="zh-CN" altLang="en-US" sz="1685" dirty="0">
                <a:solidFill>
                  <a:schemeClr val="bg1"/>
                </a:solidFill>
                <a:cs typeface="+mn-ea"/>
                <a:sym typeface="+mn-lt"/>
              </a:rPr>
              <a:t>汇报小组成员</a:t>
            </a:r>
            <a:r>
              <a:rPr kumimoji="1" lang="en-US" altLang="zh-CN" sz="1685" dirty="0">
                <a:solidFill>
                  <a:schemeClr val="bg1"/>
                </a:solidFill>
                <a:cs typeface="+mn-ea"/>
                <a:sym typeface="+mn-lt"/>
              </a:rPr>
              <a:t>    </a:t>
            </a:r>
            <a:r>
              <a:rPr kumimoji="1" lang="zh-CN" altLang="en-US" sz="1685" dirty="0">
                <a:solidFill>
                  <a:schemeClr val="bg1"/>
                </a:solidFill>
                <a:cs typeface="+mn-ea"/>
                <a:sym typeface="+mn-lt"/>
              </a:rPr>
              <a:t>2051840 梁厚</a:t>
            </a:r>
            <a:endParaRPr kumimoji="1" lang="zh-CN" altLang="en-US" sz="1685" dirty="0">
              <a:solidFill>
                <a:schemeClr val="bg1"/>
              </a:solidFill>
              <a:ea typeface="+mn-ea"/>
              <a:cs typeface="+mn-ea"/>
              <a:sym typeface="+mn-lt"/>
            </a:endParaRPr>
          </a:p>
          <a:p>
            <a:pPr algn="ctr">
              <a:buClrTx/>
              <a:buSzTx/>
              <a:buFontTx/>
              <a:buNone/>
            </a:pPr>
            <a:r>
              <a:rPr kumimoji="1" lang="zh-CN" altLang="en-US" sz="1685" dirty="0">
                <a:solidFill>
                  <a:schemeClr val="bg1"/>
                </a:solidFill>
                <a:cs typeface="+mn-ea"/>
                <a:sym typeface="+mn-lt"/>
              </a:rPr>
              <a:t>                           </a:t>
            </a:r>
            <a:r>
              <a:rPr kumimoji="1" lang="en-US" altLang="zh-CN" sz="1685" dirty="0">
                <a:solidFill>
                  <a:schemeClr val="bg1"/>
                </a:solidFill>
                <a:cs typeface="+mn-ea"/>
                <a:sym typeface="+mn-lt"/>
              </a:rPr>
              <a:t>  </a:t>
            </a:r>
            <a:r>
              <a:rPr kumimoji="1" lang="zh-CN" altLang="en-US" sz="1685" dirty="0">
                <a:solidFill>
                  <a:schemeClr val="bg1"/>
                </a:solidFill>
                <a:cs typeface="+mn-ea"/>
                <a:sym typeface="+mn-lt"/>
              </a:rPr>
              <a:t>2052134 刘治华</a:t>
            </a:r>
            <a:endParaRPr kumimoji="1" lang="zh-CN" altLang="en-US" sz="1685" dirty="0">
              <a:solidFill>
                <a:schemeClr val="bg1"/>
              </a:solidFill>
              <a:ea typeface="+mn-ea"/>
              <a:cs typeface="+mn-ea"/>
              <a:sym typeface="+mn-lt"/>
            </a:endParaRPr>
          </a:p>
          <a:p>
            <a:pPr algn="ctr">
              <a:buClrTx/>
              <a:buSzTx/>
              <a:buFontTx/>
              <a:buNone/>
            </a:pPr>
            <a:r>
              <a:rPr kumimoji="1" lang="zh-CN" altLang="en-US" sz="1685" dirty="0">
                <a:solidFill>
                  <a:schemeClr val="bg1"/>
                </a:solidFill>
                <a:cs typeface="+mn-ea"/>
                <a:sym typeface="+mn-lt"/>
              </a:rPr>
              <a:t>                          </a:t>
            </a:r>
            <a:r>
              <a:rPr kumimoji="1" lang="en-US" altLang="zh-CN" sz="1685" dirty="0">
                <a:solidFill>
                  <a:schemeClr val="bg1"/>
                </a:solidFill>
                <a:cs typeface="+mn-ea"/>
                <a:sym typeface="+mn-lt"/>
              </a:rPr>
              <a:t>  </a:t>
            </a:r>
            <a:r>
              <a:rPr kumimoji="1" lang="zh-CN" altLang="en-US" sz="1685" dirty="0">
                <a:solidFill>
                  <a:schemeClr val="bg1"/>
                </a:solidFill>
                <a:cs typeface="+mn-ea"/>
                <a:sym typeface="+mn-lt"/>
              </a:rPr>
              <a:t> 2051374 吴雨阳</a:t>
            </a:r>
            <a:endParaRPr kumimoji="1" lang="zh-CN" altLang="en-US" sz="1685" dirty="0">
              <a:solidFill>
                <a:schemeClr val="bg1"/>
              </a:solidFill>
              <a:ea typeface="+mn-ea"/>
              <a:cs typeface="+mn-ea"/>
              <a:sym typeface="+mn-lt"/>
            </a:endParaRPr>
          </a:p>
          <a:p>
            <a:pPr algn="ctr">
              <a:buClrTx/>
              <a:buSzTx/>
              <a:buFontTx/>
              <a:buNone/>
            </a:pPr>
            <a:r>
              <a:rPr kumimoji="1" lang="zh-CN" altLang="en-US" sz="1685" dirty="0">
                <a:solidFill>
                  <a:schemeClr val="bg1"/>
                </a:solidFill>
                <a:cs typeface="+mn-ea"/>
                <a:sym typeface="+mn-lt"/>
              </a:rPr>
              <a:t>                          </a:t>
            </a:r>
            <a:r>
              <a:rPr kumimoji="1" lang="en-US" altLang="zh-CN" sz="1685" dirty="0">
                <a:solidFill>
                  <a:schemeClr val="bg1"/>
                </a:solidFill>
                <a:cs typeface="+mn-ea"/>
                <a:sym typeface="+mn-lt"/>
              </a:rPr>
              <a:t>  </a:t>
            </a:r>
            <a:r>
              <a:rPr kumimoji="1" lang="zh-CN" altLang="en-US" sz="1685" dirty="0">
                <a:solidFill>
                  <a:schemeClr val="bg1"/>
                </a:solidFill>
                <a:cs typeface="+mn-ea"/>
                <a:sym typeface="+mn-lt"/>
              </a:rPr>
              <a:t> 2051849 王崧宇</a:t>
            </a:r>
            <a:endParaRPr kumimoji="1" lang="zh-CN" altLang="en-US" sz="1685" dirty="0">
              <a:solidFill>
                <a:schemeClr val="bg1"/>
              </a:solidFill>
              <a:ea typeface="+mn-ea"/>
              <a:cs typeface="+mn-ea"/>
              <a:sym typeface="+mn-lt"/>
            </a:endParaRPr>
          </a:p>
          <a:p>
            <a:pPr algn="ctr">
              <a:buClrTx/>
              <a:buSzTx/>
              <a:buFontTx/>
              <a:buNone/>
            </a:pPr>
            <a:r>
              <a:rPr kumimoji="1" lang="zh-CN" altLang="en-US" sz="1685" dirty="0">
                <a:solidFill>
                  <a:schemeClr val="bg1"/>
                </a:solidFill>
                <a:cs typeface="+mn-ea"/>
                <a:sym typeface="+mn-lt"/>
              </a:rPr>
              <a:t>                          </a:t>
            </a:r>
            <a:r>
              <a:rPr kumimoji="1" lang="en-US" altLang="zh-CN" sz="1685" dirty="0">
                <a:solidFill>
                  <a:schemeClr val="bg1"/>
                </a:solidFill>
                <a:cs typeface="+mn-ea"/>
                <a:sym typeface="+mn-lt"/>
              </a:rPr>
              <a:t>     </a:t>
            </a:r>
            <a:r>
              <a:rPr kumimoji="1" lang="zh-CN" altLang="en-US" sz="1685" dirty="0">
                <a:solidFill>
                  <a:schemeClr val="bg1"/>
                </a:solidFill>
                <a:cs typeface="+mn-ea"/>
                <a:sym typeface="+mn-lt"/>
              </a:rPr>
              <a:t> 1953729 吴浩泽</a:t>
            </a:r>
            <a:r>
              <a:rPr kumimoji="1" lang="zh-CN" altLang="en-US" sz="1685" dirty="0">
                <a:solidFill>
                  <a:schemeClr val="bg1"/>
                </a:solidFill>
                <a:cs typeface="+mn-ea"/>
                <a:sym typeface="+mn-lt"/>
              </a:rPr>
              <a:t>   </a:t>
            </a:r>
            <a:endParaRPr kumimoji="1" lang="en-US" altLang="zh-CN" sz="1685" dirty="0">
              <a:solidFill>
                <a:schemeClr val="bg1"/>
              </a:solidFill>
              <a:cs typeface="+mn-ea"/>
              <a:sym typeface="+mn-lt"/>
            </a:endParaRPr>
          </a:p>
        </p:txBody>
      </p:sp>
      <p:cxnSp>
        <p:nvCxnSpPr>
          <p:cNvPr id="5" name="直线连接符 4"/>
          <p:cNvCxnSpPr/>
          <p:nvPr/>
        </p:nvCxnSpPr>
        <p:spPr>
          <a:xfrm>
            <a:off x="4478727" y="4186736"/>
            <a:ext cx="6288661"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线连接符 12"/>
          <p:cNvCxnSpPr/>
          <p:nvPr/>
        </p:nvCxnSpPr>
        <p:spPr>
          <a:xfrm>
            <a:off x="3998636" y="2322034"/>
            <a:ext cx="0" cy="239416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4121862" y="2339194"/>
            <a:ext cx="5367763" cy="1520416"/>
          </a:xfrm>
          <a:prstGeom prst="rect">
            <a:avLst/>
          </a:prstGeom>
          <a:noFill/>
        </p:spPr>
        <p:txBody>
          <a:bodyPr wrap="square" rtlCol="0">
            <a:noAutofit/>
          </a:bodyPr>
          <a:lstStyle/>
          <a:p>
            <a:pPr algn="l"/>
            <a:r>
              <a:rPr kumimoji="1" lang="en-US" altLang="zh-CN" sz="9280" b="1" i="1" dirty="0">
                <a:gradFill>
                  <a:gsLst>
                    <a:gs pos="0">
                      <a:schemeClr val="bg1">
                        <a:alpha val="54000"/>
                      </a:schemeClr>
                    </a:gs>
                    <a:gs pos="81000">
                      <a:schemeClr val="bg1">
                        <a:alpha val="0"/>
                      </a:schemeClr>
                    </a:gs>
                  </a:gsLst>
                  <a:lin ang="5400000" scaled="1"/>
                </a:gradFill>
                <a:cs typeface="+mn-ea"/>
                <a:sym typeface="+mn-lt"/>
              </a:rPr>
              <a:t>THANKS</a:t>
            </a:r>
            <a:endParaRPr kumimoji="1" lang="zh-CN" altLang="en-US" sz="9280" b="1" i="1" dirty="0">
              <a:gradFill>
                <a:gsLst>
                  <a:gs pos="0">
                    <a:schemeClr val="bg1">
                      <a:alpha val="54000"/>
                    </a:schemeClr>
                  </a:gs>
                  <a:gs pos="81000">
                    <a:schemeClr val="bg1">
                      <a:alpha val="0"/>
                    </a:schemeClr>
                  </a:gs>
                </a:gsLst>
                <a:lin ang="5400000" scaled="1"/>
              </a:gradFill>
              <a:cs typeface="+mn-ea"/>
              <a:sym typeface="+mn-lt"/>
            </a:endParaRPr>
          </a:p>
        </p:txBody>
      </p:sp>
      <p:sp>
        <p:nvSpPr>
          <p:cNvPr id="8" name="文本框 7"/>
          <p:cNvSpPr txBox="1"/>
          <p:nvPr/>
        </p:nvSpPr>
        <p:spPr>
          <a:xfrm>
            <a:off x="4373198" y="3008778"/>
            <a:ext cx="6567824" cy="1146661"/>
          </a:xfrm>
          <a:prstGeom prst="rect">
            <a:avLst/>
          </a:prstGeom>
          <a:noFill/>
        </p:spPr>
        <p:txBody>
          <a:bodyPr wrap="none" rtlCol="0">
            <a:noAutofit/>
          </a:bodyPr>
          <a:lstStyle/>
          <a:p>
            <a:pPr>
              <a:lnSpc>
                <a:spcPct val="120000"/>
              </a:lnSpc>
            </a:pPr>
            <a:r>
              <a:rPr kumimoji="1" lang="zh-CN" altLang="en-US" sz="6000" b="1" dirty="0">
                <a:solidFill>
                  <a:schemeClr val="bg1"/>
                </a:solidFill>
                <a:cs typeface="+mn-ea"/>
                <a:sym typeface="+mn-lt"/>
              </a:rPr>
              <a:t>感谢聆听 批评</a:t>
            </a:r>
            <a:r>
              <a:rPr kumimoji="1" lang="zh-CN" altLang="en-US" sz="6000" b="1" dirty="0">
                <a:solidFill>
                  <a:schemeClr val="bg1"/>
                </a:solidFill>
                <a:cs typeface="+mn-ea"/>
                <a:sym typeface="+mn-lt"/>
              </a:rPr>
              <a:t>指正</a:t>
            </a:r>
            <a:endParaRPr kumimoji="1" lang="zh-CN" altLang="en-US" sz="6000" b="1" dirty="0">
              <a:solidFill>
                <a:schemeClr val="bg1"/>
              </a:solidFill>
              <a:cs typeface="+mn-ea"/>
              <a:sym typeface="+mn-lt"/>
            </a:endParaRPr>
          </a:p>
        </p:txBody>
      </p:sp>
      <p:grpSp>
        <p:nvGrpSpPr>
          <p:cNvPr id="48" name="组合 47"/>
          <p:cNvGrpSpPr/>
          <p:nvPr/>
        </p:nvGrpSpPr>
        <p:grpSpPr>
          <a:xfrm>
            <a:off x="4553566" y="4396225"/>
            <a:ext cx="253764" cy="317781"/>
            <a:chOff x="5645066" y="3521412"/>
            <a:chExt cx="780650" cy="977584"/>
          </a:xfrm>
          <a:solidFill>
            <a:schemeClr val="bg1"/>
          </a:solidFill>
        </p:grpSpPr>
        <p:sp>
          <p:nvSpPr>
            <p:cNvPr id="49" name="任意多边形: 形状 48"/>
            <p:cNvSpPr/>
            <p:nvPr/>
          </p:nvSpPr>
          <p:spPr>
            <a:xfrm>
              <a:off x="5815538" y="3521412"/>
              <a:ext cx="439913" cy="684309"/>
            </a:xfrm>
            <a:custGeom>
              <a:avLst/>
              <a:gdLst>
                <a:gd name="connsiteX0" fmla="*/ 219957 w 439913"/>
                <a:gd name="connsiteY0" fmla="*/ 684310 h 684309"/>
                <a:gd name="connsiteX1" fmla="*/ 439913 w 439913"/>
                <a:gd name="connsiteY1" fmla="*/ 464353 h 684309"/>
                <a:gd name="connsiteX2" fmla="*/ 439913 w 439913"/>
                <a:gd name="connsiteY2" fmla="*/ 219957 h 684309"/>
                <a:gd name="connsiteX3" fmla="*/ 219957 w 439913"/>
                <a:gd name="connsiteY3" fmla="*/ 0 h 684309"/>
                <a:gd name="connsiteX4" fmla="*/ 0 w 439913"/>
                <a:gd name="connsiteY4" fmla="*/ 219957 h 684309"/>
                <a:gd name="connsiteX5" fmla="*/ 0 w 439913"/>
                <a:gd name="connsiteY5" fmla="*/ 464353 h 684309"/>
                <a:gd name="connsiteX6" fmla="*/ 219957 w 439913"/>
                <a:gd name="connsiteY6" fmla="*/ 684310 h 684309"/>
                <a:gd name="connsiteX7" fmla="*/ 48879 w 439913"/>
                <a:gd name="connsiteY7" fmla="*/ 439913 h 684309"/>
                <a:gd name="connsiteX8" fmla="*/ 146638 w 439913"/>
                <a:gd name="connsiteY8" fmla="*/ 439913 h 684309"/>
                <a:gd name="connsiteX9" fmla="*/ 171077 w 439913"/>
                <a:gd name="connsiteY9" fmla="*/ 415474 h 684309"/>
                <a:gd name="connsiteX10" fmla="*/ 146638 w 439913"/>
                <a:gd name="connsiteY10" fmla="*/ 391034 h 684309"/>
                <a:gd name="connsiteX11" fmla="*/ 48879 w 439913"/>
                <a:gd name="connsiteY11" fmla="*/ 391034 h 684309"/>
                <a:gd name="connsiteX12" fmla="*/ 48879 w 439913"/>
                <a:gd name="connsiteY12" fmla="*/ 342155 h 684309"/>
                <a:gd name="connsiteX13" fmla="*/ 146638 w 439913"/>
                <a:gd name="connsiteY13" fmla="*/ 342155 h 684309"/>
                <a:gd name="connsiteX14" fmla="*/ 171077 w 439913"/>
                <a:gd name="connsiteY14" fmla="*/ 317715 h 684309"/>
                <a:gd name="connsiteX15" fmla="*/ 146638 w 439913"/>
                <a:gd name="connsiteY15" fmla="*/ 293276 h 684309"/>
                <a:gd name="connsiteX16" fmla="*/ 48879 w 439913"/>
                <a:gd name="connsiteY16" fmla="*/ 293276 h 684309"/>
                <a:gd name="connsiteX17" fmla="*/ 48879 w 439913"/>
                <a:gd name="connsiteY17" fmla="*/ 244396 h 684309"/>
                <a:gd name="connsiteX18" fmla="*/ 146638 w 439913"/>
                <a:gd name="connsiteY18" fmla="*/ 244396 h 684309"/>
                <a:gd name="connsiteX19" fmla="*/ 171077 w 439913"/>
                <a:gd name="connsiteY19" fmla="*/ 219957 h 684309"/>
                <a:gd name="connsiteX20" fmla="*/ 146638 w 439913"/>
                <a:gd name="connsiteY20" fmla="*/ 195517 h 684309"/>
                <a:gd name="connsiteX21" fmla="*/ 50843 w 439913"/>
                <a:gd name="connsiteY21" fmla="*/ 195517 h 684309"/>
                <a:gd name="connsiteX22" fmla="*/ 219957 w 439913"/>
                <a:gd name="connsiteY22" fmla="*/ 48879 h 684309"/>
                <a:gd name="connsiteX23" fmla="*/ 391034 w 439913"/>
                <a:gd name="connsiteY23" fmla="*/ 219957 h 684309"/>
                <a:gd name="connsiteX24" fmla="*/ 391034 w 439913"/>
                <a:gd name="connsiteY24" fmla="*/ 464353 h 684309"/>
                <a:gd name="connsiteX25" fmla="*/ 219957 w 439913"/>
                <a:gd name="connsiteY25" fmla="*/ 635430 h 684309"/>
                <a:gd name="connsiteX26" fmla="*/ 48879 w 439913"/>
                <a:gd name="connsiteY26" fmla="*/ 464353 h 684309"/>
                <a:gd name="connsiteX27" fmla="*/ 48879 w 439913"/>
                <a:gd name="connsiteY27" fmla="*/ 439913 h 684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39913" h="684309">
                  <a:moveTo>
                    <a:pt x="219957" y="684310"/>
                  </a:moveTo>
                  <a:cubicBezTo>
                    <a:pt x="340955" y="684310"/>
                    <a:pt x="439913" y="585351"/>
                    <a:pt x="439913" y="464353"/>
                  </a:cubicBezTo>
                  <a:lnTo>
                    <a:pt x="439913" y="219957"/>
                  </a:lnTo>
                  <a:cubicBezTo>
                    <a:pt x="439913" y="98959"/>
                    <a:pt x="340955" y="0"/>
                    <a:pt x="219957" y="0"/>
                  </a:cubicBezTo>
                  <a:cubicBezTo>
                    <a:pt x="98959" y="0"/>
                    <a:pt x="0" y="98959"/>
                    <a:pt x="0" y="219957"/>
                  </a:cubicBezTo>
                  <a:lnTo>
                    <a:pt x="0" y="464353"/>
                  </a:lnTo>
                  <a:cubicBezTo>
                    <a:pt x="0" y="585351"/>
                    <a:pt x="98959" y="684310"/>
                    <a:pt x="219957" y="684310"/>
                  </a:cubicBezTo>
                  <a:close/>
                  <a:moveTo>
                    <a:pt x="48879" y="439913"/>
                  </a:moveTo>
                  <a:lnTo>
                    <a:pt x="146638" y="439913"/>
                  </a:lnTo>
                  <a:cubicBezTo>
                    <a:pt x="160058" y="439913"/>
                    <a:pt x="171077" y="428894"/>
                    <a:pt x="171077" y="415474"/>
                  </a:cubicBezTo>
                  <a:cubicBezTo>
                    <a:pt x="171077" y="402054"/>
                    <a:pt x="160058" y="391034"/>
                    <a:pt x="146638" y="391034"/>
                  </a:cubicBezTo>
                  <a:lnTo>
                    <a:pt x="48879" y="391034"/>
                  </a:lnTo>
                  <a:lnTo>
                    <a:pt x="48879" y="342155"/>
                  </a:lnTo>
                  <a:lnTo>
                    <a:pt x="146638" y="342155"/>
                  </a:lnTo>
                  <a:cubicBezTo>
                    <a:pt x="160058" y="342155"/>
                    <a:pt x="171077" y="331135"/>
                    <a:pt x="171077" y="317715"/>
                  </a:cubicBezTo>
                  <a:cubicBezTo>
                    <a:pt x="171077" y="304295"/>
                    <a:pt x="160058" y="293276"/>
                    <a:pt x="146638" y="293276"/>
                  </a:cubicBezTo>
                  <a:lnTo>
                    <a:pt x="48879" y="293276"/>
                  </a:lnTo>
                  <a:lnTo>
                    <a:pt x="48879" y="244396"/>
                  </a:lnTo>
                  <a:lnTo>
                    <a:pt x="146638" y="244396"/>
                  </a:lnTo>
                  <a:cubicBezTo>
                    <a:pt x="160058" y="244396"/>
                    <a:pt x="171077" y="233377"/>
                    <a:pt x="171077" y="219957"/>
                  </a:cubicBezTo>
                  <a:cubicBezTo>
                    <a:pt x="171077" y="206537"/>
                    <a:pt x="160058" y="195517"/>
                    <a:pt x="146638" y="195517"/>
                  </a:cubicBezTo>
                  <a:lnTo>
                    <a:pt x="50843" y="195517"/>
                  </a:lnTo>
                  <a:cubicBezTo>
                    <a:pt x="62736" y="112706"/>
                    <a:pt x="133982" y="48879"/>
                    <a:pt x="219957" y="48879"/>
                  </a:cubicBezTo>
                  <a:cubicBezTo>
                    <a:pt x="314333" y="48879"/>
                    <a:pt x="391034" y="125580"/>
                    <a:pt x="391034" y="219957"/>
                  </a:cubicBezTo>
                  <a:lnTo>
                    <a:pt x="391034" y="464353"/>
                  </a:lnTo>
                  <a:cubicBezTo>
                    <a:pt x="391034" y="558729"/>
                    <a:pt x="314333" y="635430"/>
                    <a:pt x="219957" y="635430"/>
                  </a:cubicBezTo>
                  <a:cubicBezTo>
                    <a:pt x="125580" y="635430"/>
                    <a:pt x="48879" y="558729"/>
                    <a:pt x="48879" y="464353"/>
                  </a:cubicBezTo>
                  <a:lnTo>
                    <a:pt x="48879" y="439913"/>
                  </a:lnTo>
                  <a:close/>
                </a:path>
              </a:pathLst>
            </a:custGeom>
            <a:grpFill/>
            <a:ln w="1088" cap="flat">
              <a:noFill/>
              <a:prstDash val="solid"/>
              <a:miter/>
            </a:ln>
          </p:spPr>
          <p:txBody>
            <a:bodyPr rtlCol="0" anchor="ctr">
              <a:noAutofit/>
            </a:bodyPr>
            <a:lstStyle/>
            <a:p>
              <a:endParaRPr lang="zh-CN" altLang="en-US">
                <a:cs typeface="+mn-ea"/>
                <a:sym typeface="+mn-lt"/>
              </a:endParaRPr>
            </a:p>
          </p:txBody>
        </p:sp>
        <p:sp>
          <p:nvSpPr>
            <p:cNvPr id="50" name="任意多边形: 形状 49"/>
            <p:cNvSpPr/>
            <p:nvPr/>
          </p:nvSpPr>
          <p:spPr>
            <a:xfrm>
              <a:off x="5645066" y="3961325"/>
              <a:ext cx="780650" cy="537671"/>
            </a:xfrm>
            <a:custGeom>
              <a:avLst/>
              <a:gdLst>
                <a:gd name="connsiteX0" fmla="*/ 780589 w 780650"/>
                <a:gd name="connsiteY0" fmla="*/ 26294 h 537671"/>
                <a:gd name="connsiteX1" fmla="*/ 756368 w 780650"/>
                <a:gd name="connsiteY1" fmla="*/ 0 h 537671"/>
                <a:gd name="connsiteX2" fmla="*/ 755932 w 780650"/>
                <a:gd name="connsiteY2" fmla="*/ 0 h 537671"/>
                <a:gd name="connsiteX3" fmla="*/ 731710 w 780650"/>
                <a:gd name="connsiteY3" fmla="*/ 23349 h 537671"/>
                <a:gd name="connsiteX4" fmla="*/ 390319 w 780650"/>
                <a:gd name="connsiteY4" fmla="*/ 342155 h 537671"/>
                <a:gd name="connsiteX5" fmla="*/ 48928 w 780650"/>
                <a:gd name="connsiteY5" fmla="*/ 23349 h 537671"/>
                <a:gd name="connsiteX6" fmla="*/ 24707 w 780650"/>
                <a:gd name="connsiteY6" fmla="*/ 0 h 537671"/>
                <a:gd name="connsiteX7" fmla="*/ 24270 w 780650"/>
                <a:gd name="connsiteY7" fmla="*/ 0 h 537671"/>
                <a:gd name="connsiteX8" fmla="*/ 49 w 780650"/>
                <a:gd name="connsiteY8" fmla="*/ 26294 h 537671"/>
                <a:gd name="connsiteX9" fmla="*/ 365770 w 780650"/>
                <a:gd name="connsiteY9" fmla="*/ 389834 h 537671"/>
                <a:gd name="connsiteX10" fmla="*/ 365770 w 780650"/>
                <a:gd name="connsiteY10" fmla="*/ 488793 h 537671"/>
                <a:gd name="connsiteX11" fmla="*/ 268230 w 780650"/>
                <a:gd name="connsiteY11" fmla="*/ 488793 h 537671"/>
                <a:gd name="connsiteX12" fmla="*/ 243791 w 780650"/>
                <a:gd name="connsiteY12" fmla="*/ 513232 h 537671"/>
                <a:gd name="connsiteX13" fmla="*/ 268230 w 780650"/>
                <a:gd name="connsiteY13" fmla="*/ 537672 h 537671"/>
                <a:gd name="connsiteX14" fmla="*/ 512626 w 780650"/>
                <a:gd name="connsiteY14" fmla="*/ 537672 h 537671"/>
                <a:gd name="connsiteX15" fmla="*/ 537066 w 780650"/>
                <a:gd name="connsiteY15" fmla="*/ 513232 h 537671"/>
                <a:gd name="connsiteX16" fmla="*/ 512626 w 780650"/>
                <a:gd name="connsiteY16" fmla="*/ 488793 h 537671"/>
                <a:gd name="connsiteX17" fmla="*/ 414868 w 780650"/>
                <a:gd name="connsiteY17" fmla="*/ 488793 h 537671"/>
                <a:gd name="connsiteX18" fmla="*/ 414868 w 780650"/>
                <a:gd name="connsiteY18" fmla="*/ 389834 h 537671"/>
                <a:gd name="connsiteX19" fmla="*/ 780589 w 780650"/>
                <a:gd name="connsiteY19" fmla="*/ 26294 h 537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80650" h="537671">
                  <a:moveTo>
                    <a:pt x="780589" y="26294"/>
                  </a:moveTo>
                  <a:cubicBezTo>
                    <a:pt x="781571" y="12111"/>
                    <a:pt x="770552" y="0"/>
                    <a:pt x="756368" y="0"/>
                  </a:cubicBezTo>
                  <a:lnTo>
                    <a:pt x="755932" y="0"/>
                  </a:lnTo>
                  <a:cubicBezTo>
                    <a:pt x="742839" y="0"/>
                    <a:pt x="732583" y="10365"/>
                    <a:pt x="731710" y="23349"/>
                  </a:cubicBezTo>
                  <a:cubicBezTo>
                    <a:pt x="719709" y="201190"/>
                    <a:pt x="571107" y="342155"/>
                    <a:pt x="390319" y="342155"/>
                  </a:cubicBezTo>
                  <a:cubicBezTo>
                    <a:pt x="209531" y="342155"/>
                    <a:pt x="61039" y="201190"/>
                    <a:pt x="48928" y="23349"/>
                  </a:cubicBezTo>
                  <a:cubicBezTo>
                    <a:pt x="48055" y="10365"/>
                    <a:pt x="37799" y="0"/>
                    <a:pt x="24707" y="0"/>
                  </a:cubicBezTo>
                  <a:lnTo>
                    <a:pt x="24270" y="0"/>
                  </a:lnTo>
                  <a:cubicBezTo>
                    <a:pt x="10087" y="0"/>
                    <a:pt x="-824" y="12220"/>
                    <a:pt x="49" y="26294"/>
                  </a:cubicBezTo>
                  <a:cubicBezTo>
                    <a:pt x="13142" y="221048"/>
                    <a:pt x="170690" y="377614"/>
                    <a:pt x="365770" y="389834"/>
                  </a:cubicBezTo>
                  <a:lnTo>
                    <a:pt x="365770" y="488793"/>
                  </a:lnTo>
                  <a:lnTo>
                    <a:pt x="268230" y="488793"/>
                  </a:lnTo>
                  <a:cubicBezTo>
                    <a:pt x="254810" y="488793"/>
                    <a:pt x="243791" y="499812"/>
                    <a:pt x="243791" y="513232"/>
                  </a:cubicBezTo>
                  <a:cubicBezTo>
                    <a:pt x="243791" y="526652"/>
                    <a:pt x="254810" y="537672"/>
                    <a:pt x="268230" y="537672"/>
                  </a:cubicBezTo>
                  <a:lnTo>
                    <a:pt x="512626" y="537672"/>
                  </a:lnTo>
                  <a:cubicBezTo>
                    <a:pt x="526046" y="537672"/>
                    <a:pt x="537066" y="526652"/>
                    <a:pt x="537066" y="513232"/>
                  </a:cubicBezTo>
                  <a:cubicBezTo>
                    <a:pt x="537066" y="499812"/>
                    <a:pt x="526046" y="488793"/>
                    <a:pt x="512626" y="488793"/>
                  </a:cubicBezTo>
                  <a:lnTo>
                    <a:pt x="414868" y="488793"/>
                  </a:lnTo>
                  <a:lnTo>
                    <a:pt x="414868" y="389834"/>
                  </a:lnTo>
                  <a:cubicBezTo>
                    <a:pt x="609949" y="377614"/>
                    <a:pt x="767497" y="221157"/>
                    <a:pt x="780589" y="26294"/>
                  </a:cubicBezTo>
                  <a:close/>
                </a:path>
              </a:pathLst>
            </a:custGeom>
            <a:grpFill/>
            <a:ln w="1088" cap="flat">
              <a:noFill/>
              <a:prstDash val="solid"/>
              <a:miter/>
            </a:ln>
          </p:spPr>
          <p:txBody>
            <a:bodyPr rtlCol="0" anchor="ctr">
              <a:noAutofit/>
            </a:bodyPr>
            <a:lstStyle/>
            <a:p>
              <a:endParaRPr lang="zh-CN" altLang="en-US">
                <a:cs typeface="+mn-ea"/>
                <a:sym typeface="+mn-lt"/>
              </a:endParaRPr>
            </a:p>
          </p:txBody>
        </p:sp>
      </p:grpSp>
      <p:sp>
        <p:nvSpPr>
          <p:cNvPr id="11" name="文本框 10"/>
          <p:cNvSpPr txBox="1"/>
          <p:nvPr/>
        </p:nvSpPr>
        <p:spPr>
          <a:xfrm>
            <a:off x="579120" y="2751455"/>
            <a:ext cx="3418840" cy="1108075"/>
          </a:xfrm>
          <a:prstGeom prst="rect">
            <a:avLst/>
          </a:prstGeom>
          <a:noFill/>
        </p:spPr>
        <p:txBody>
          <a:bodyPr wrap="square" rtlCol="0">
            <a:noAutofit/>
          </a:bodyPr>
          <a:lstStyle/>
          <a:p>
            <a:pPr algn="l"/>
            <a:r>
              <a:rPr kumimoji="1" lang="en-US" altLang="zh-CN" sz="3600" b="1" dirty="0">
                <a:solidFill>
                  <a:schemeClr val="bg1"/>
                </a:solidFill>
                <a:cs typeface="+mn-ea"/>
                <a:sym typeface="+mn-lt"/>
              </a:rPr>
              <a:t>COVID-19 </a:t>
            </a:r>
            <a:endParaRPr kumimoji="1" lang="en-US" altLang="zh-CN" sz="3600" b="1" dirty="0">
              <a:solidFill>
                <a:schemeClr val="bg1"/>
              </a:solidFill>
              <a:cs typeface="+mn-ea"/>
              <a:sym typeface="+mn-lt"/>
            </a:endParaRPr>
          </a:p>
          <a:p>
            <a:pPr algn="l"/>
            <a:r>
              <a:rPr lang="zh-CN" altLang="en-US" sz="3600" b="1" dirty="0">
                <a:solidFill>
                  <a:schemeClr val="bg1"/>
                </a:solidFill>
                <a:cs typeface="+mn-ea"/>
                <a:sym typeface="+mn-lt"/>
              </a:rPr>
              <a:t>数据发布订阅及分析处理系统</a:t>
            </a:r>
            <a:endParaRPr kumimoji="1" lang="zh-CN" altLang="en-US" sz="3600" b="1" dirty="0">
              <a:solidFill>
                <a:schemeClr val="bg1"/>
              </a:solidFill>
              <a:cs typeface="+mn-ea"/>
              <a:sym typeface="+mn-lt"/>
            </a:endParaRPr>
          </a:p>
        </p:txBody>
      </p:sp>
      <p:cxnSp>
        <p:nvCxnSpPr>
          <p:cNvPr id="13" name="直接连接符 12"/>
          <p:cNvCxnSpPr/>
          <p:nvPr/>
        </p:nvCxnSpPr>
        <p:spPr>
          <a:xfrm>
            <a:off x="6427470" y="4471790"/>
            <a:ext cx="0" cy="2224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238236" y="2926170"/>
            <a:ext cx="3715530" cy="1055225"/>
          </a:xfrm>
          <a:prstGeom prst="rect">
            <a:avLst/>
          </a:prstGeom>
          <a:noFill/>
        </p:spPr>
        <p:txBody>
          <a:bodyPr wrap="square" rtlCol="0">
            <a:noAutofit/>
          </a:bodyPr>
          <a:lstStyle/>
          <a:p>
            <a:pPr algn="dist"/>
            <a:r>
              <a:rPr kumimoji="1" lang="zh-CN" altLang="en-US" sz="6255" b="1" dirty="0">
                <a:solidFill>
                  <a:schemeClr val="bg1"/>
                </a:solidFill>
                <a:cs typeface="+mn-ea"/>
                <a:sym typeface="+mn-lt"/>
              </a:rPr>
              <a:t>项目</a:t>
            </a:r>
            <a:r>
              <a:rPr kumimoji="1" lang="zh-CN" altLang="en-US" sz="6255" b="1" dirty="0">
                <a:solidFill>
                  <a:schemeClr val="bg1"/>
                </a:solidFill>
                <a:cs typeface="+mn-ea"/>
                <a:sym typeface="+mn-lt"/>
              </a:rPr>
              <a:t>简介</a:t>
            </a:r>
            <a:endParaRPr kumimoji="1" lang="zh-CN" altLang="en-US" sz="6255" b="1" dirty="0">
              <a:solidFill>
                <a:schemeClr val="bg1"/>
              </a:solidFill>
              <a:cs typeface="+mn-ea"/>
              <a:sym typeface="+mn-lt"/>
            </a:endParaRPr>
          </a:p>
        </p:txBody>
      </p:sp>
      <p:sp>
        <p:nvSpPr>
          <p:cNvPr id="6" name="文本框 5"/>
          <p:cNvSpPr txBox="1"/>
          <p:nvPr/>
        </p:nvSpPr>
        <p:spPr>
          <a:xfrm>
            <a:off x="5177361" y="2485198"/>
            <a:ext cx="1741311" cy="500906"/>
          </a:xfrm>
          <a:prstGeom prst="rect">
            <a:avLst/>
          </a:prstGeom>
          <a:noFill/>
        </p:spPr>
        <p:txBody>
          <a:bodyPr wrap="none" rtlCol="0">
            <a:noAutofit/>
          </a:bodyPr>
          <a:lstStyle/>
          <a:p>
            <a:pPr algn="ctr"/>
            <a:r>
              <a:rPr kumimoji="1" lang="en-US" altLang="zh-CN" sz="2655" dirty="0">
                <a:ln w="12700">
                  <a:solidFill>
                    <a:schemeClr val="bg1"/>
                  </a:solidFill>
                </a:ln>
                <a:noFill/>
                <a:latin typeface="+mj-lt"/>
                <a:cs typeface="+mn-ea"/>
                <a:sym typeface="+mn-lt"/>
              </a:rPr>
              <a:t>PART 01</a:t>
            </a:r>
            <a:endParaRPr kumimoji="1" lang="zh-CN" altLang="en-US" sz="2655" dirty="0">
              <a:ln w="12700">
                <a:solidFill>
                  <a:schemeClr val="bg1"/>
                </a:solidFill>
              </a:ln>
              <a:noFill/>
              <a:latin typeface="+mj-lt"/>
              <a:cs typeface="+mn-ea"/>
              <a:sym typeface="+mn-lt"/>
            </a:endParaRPr>
          </a:p>
        </p:txBody>
      </p:sp>
      <p:cxnSp>
        <p:nvCxnSpPr>
          <p:cNvPr id="7" name="直线连接符 5"/>
          <p:cNvCxnSpPr/>
          <p:nvPr/>
        </p:nvCxnSpPr>
        <p:spPr>
          <a:xfrm flipH="1">
            <a:off x="6851124" y="2738042"/>
            <a:ext cx="70081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线连接符 60"/>
          <p:cNvCxnSpPr/>
          <p:nvPr/>
        </p:nvCxnSpPr>
        <p:spPr>
          <a:xfrm flipH="1">
            <a:off x="4544089" y="2738042"/>
            <a:ext cx="70081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直线连接符 109"/>
          <p:cNvCxnSpPr/>
          <p:nvPr/>
        </p:nvCxnSpPr>
        <p:spPr>
          <a:xfrm flipH="1">
            <a:off x="6988772" y="4180017"/>
            <a:ext cx="56316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2" name="直线连接符 109"/>
          <p:cNvCxnSpPr/>
          <p:nvPr/>
        </p:nvCxnSpPr>
        <p:spPr>
          <a:xfrm flipH="1">
            <a:off x="4544089" y="4180017"/>
            <a:ext cx="56316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4544089" y="2738042"/>
            <a:ext cx="0" cy="24324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a:off x="7544347" y="2738042"/>
            <a:ext cx="0" cy="24324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a:off x="7544347" y="3906920"/>
            <a:ext cx="0" cy="267207"/>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a:off x="4544089" y="3906920"/>
            <a:ext cx="0" cy="27842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5105270" y="4032131"/>
            <a:ext cx="1813317" cy="296556"/>
          </a:xfrm>
          <a:prstGeom prst="rect">
            <a:avLst/>
          </a:prstGeom>
          <a:noFill/>
        </p:spPr>
        <p:txBody>
          <a:bodyPr wrap="none" rtlCol="0">
            <a:noAutofit/>
          </a:bodyPr>
          <a:p>
            <a:r>
              <a:rPr kumimoji="1" lang="en-US" altLang="zh-CN" sz="1600" dirty="0">
                <a:solidFill>
                  <a:schemeClr val="bg1"/>
                </a:solidFill>
                <a:cs typeface="+mn-ea"/>
                <a:sym typeface="+mn-lt"/>
              </a:rPr>
              <a:t>Project Introduction</a:t>
            </a:r>
            <a:endParaRPr kumimoji="1" lang="en-US" altLang="zh-CN" sz="1600" dirty="0">
              <a:solidFill>
                <a:schemeClr val="bg1"/>
              </a:solidFill>
              <a:cs typeface="+mn-ea"/>
              <a:sym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线连接符 3"/>
          <p:cNvCxnSpPr/>
          <p:nvPr/>
        </p:nvCxnSpPr>
        <p:spPr>
          <a:xfrm>
            <a:off x="263847" y="862550"/>
            <a:ext cx="10268136" cy="0"/>
          </a:xfrm>
          <a:prstGeom prst="line">
            <a:avLst/>
          </a:prstGeom>
          <a:ln w="19050">
            <a:solidFill>
              <a:schemeClr val="accent1">
                <a:lumMod val="100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9329804" y="798308"/>
            <a:ext cx="2861863" cy="108482"/>
          </a:xfrm>
          <a:prstGeom prst="rect">
            <a:avLst/>
          </a:prstGeom>
          <a:solidFill>
            <a:schemeClr val="accent1">
              <a:lumMod val="100000"/>
            </a:schemeClr>
          </a:solidFill>
          <a:ln>
            <a:solidFill>
              <a:schemeClr val="accent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kumimoji="1" lang="zh-CN" altLang="en-US" sz="1350">
              <a:cs typeface="+mn-ea"/>
              <a:sym typeface="+mn-lt"/>
            </a:endParaRPr>
          </a:p>
        </p:txBody>
      </p:sp>
      <p:sp>
        <p:nvSpPr>
          <p:cNvPr id="8" name="标题 7"/>
          <p:cNvSpPr>
            <a:spLocks noGrp="1"/>
          </p:cNvSpPr>
          <p:nvPr>
            <p:ph type="title"/>
          </p:nvPr>
        </p:nvSpPr>
        <p:spPr>
          <a:xfrm>
            <a:off x="822944" y="320665"/>
            <a:ext cx="1620957" cy="487378"/>
          </a:xfrm>
        </p:spPr>
        <p:txBody>
          <a:bodyPr>
            <a:noAutofit/>
          </a:bodyPr>
          <a:lstStyle/>
          <a:p>
            <a:r>
              <a:rPr lang="zh-CN" altLang="en-US" dirty="0">
                <a:sym typeface="+mn-lt"/>
              </a:rPr>
              <a:t>项目背景</a:t>
            </a:r>
            <a:endParaRPr lang="zh-CN" altLang="en-US" dirty="0">
              <a:sym typeface="+mn-lt"/>
            </a:endParaRPr>
          </a:p>
        </p:txBody>
      </p:sp>
      <p:sp>
        <p:nvSpPr>
          <p:cNvPr id="27" name="文本框 26"/>
          <p:cNvSpPr txBox="1"/>
          <p:nvPr/>
        </p:nvSpPr>
        <p:spPr>
          <a:xfrm>
            <a:off x="928231" y="1866598"/>
            <a:ext cx="644880" cy="416560"/>
          </a:xfrm>
          <a:custGeom>
            <a:avLst/>
            <a:gdLst/>
            <a:ahLst/>
            <a:cxnLst/>
            <a:rect l="l" t="t" r="r" b="b"/>
            <a:pathLst>
              <a:path w="711556" h="459629">
                <a:moveTo>
                  <a:pt x="648462" y="448"/>
                </a:moveTo>
                <a:cubicBezTo>
                  <a:pt x="651164" y="-319"/>
                  <a:pt x="653647" y="-100"/>
                  <a:pt x="655911" y="1105"/>
                </a:cubicBezTo>
                <a:cubicBezTo>
                  <a:pt x="658174" y="2310"/>
                  <a:pt x="659781" y="3844"/>
                  <a:pt x="660730" y="5706"/>
                </a:cubicBezTo>
                <a:lnTo>
                  <a:pt x="664235" y="19726"/>
                </a:lnTo>
                <a:cubicBezTo>
                  <a:pt x="665185" y="21589"/>
                  <a:pt x="665477" y="23560"/>
                  <a:pt x="665112" y="25642"/>
                </a:cubicBezTo>
                <a:cubicBezTo>
                  <a:pt x="664747" y="27723"/>
                  <a:pt x="663286" y="29256"/>
                  <a:pt x="660730" y="30242"/>
                </a:cubicBezTo>
                <a:cubicBezTo>
                  <a:pt x="633054" y="44957"/>
                  <a:pt x="611292" y="66791"/>
                  <a:pt x="595446" y="95746"/>
                </a:cubicBezTo>
                <a:cubicBezTo>
                  <a:pt x="579599" y="124700"/>
                  <a:pt x="567477" y="156612"/>
                  <a:pt x="559079" y="191481"/>
                </a:cubicBezTo>
                <a:cubicBezTo>
                  <a:pt x="561818" y="191408"/>
                  <a:pt x="565104" y="191116"/>
                  <a:pt x="568938" y="190605"/>
                </a:cubicBezTo>
                <a:cubicBezTo>
                  <a:pt x="572772" y="190094"/>
                  <a:pt x="576496" y="189802"/>
                  <a:pt x="580111" y="189729"/>
                </a:cubicBezTo>
                <a:cubicBezTo>
                  <a:pt x="617792" y="190788"/>
                  <a:pt x="648900" y="204005"/>
                  <a:pt x="673437" y="229381"/>
                </a:cubicBezTo>
                <a:cubicBezTo>
                  <a:pt x="697973" y="254758"/>
                  <a:pt x="710679" y="285939"/>
                  <a:pt x="711556" y="322926"/>
                </a:cubicBezTo>
                <a:cubicBezTo>
                  <a:pt x="710460" y="362360"/>
                  <a:pt x="697316" y="394783"/>
                  <a:pt x="672122" y="420196"/>
                </a:cubicBezTo>
                <a:cubicBezTo>
                  <a:pt x="646928" y="445608"/>
                  <a:pt x="616258" y="458753"/>
                  <a:pt x="580111" y="459629"/>
                </a:cubicBezTo>
                <a:cubicBezTo>
                  <a:pt x="539472" y="459410"/>
                  <a:pt x="505077" y="445827"/>
                  <a:pt x="476926" y="418881"/>
                </a:cubicBezTo>
                <a:cubicBezTo>
                  <a:pt x="448775" y="391935"/>
                  <a:pt x="434097" y="352940"/>
                  <a:pt x="432892" y="301895"/>
                </a:cubicBezTo>
                <a:cubicBezTo>
                  <a:pt x="433330" y="240043"/>
                  <a:pt x="452171" y="180601"/>
                  <a:pt x="489414" y="123568"/>
                </a:cubicBezTo>
                <a:cubicBezTo>
                  <a:pt x="526656" y="66536"/>
                  <a:pt x="579672" y="25496"/>
                  <a:pt x="648462" y="448"/>
                </a:cubicBezTo>
                <a:close/>
                <a:moveTo>
                  <a:pt x="215570" y="448"/>
                </a:moveTo>
                <a:cubicBezTo>
                  <a:pt x="218272" y="-319"/>
                  <a:pt x="220755" y="-100"/>
                  <a:pt x="223018" y="1105"/>
                </a:cubicBezTo>
                <a:cubicBezTo>
                  <a:pt x="225282" y="2310"/>
                  <a:pt x="226889" y="3844"/>
                  <a:pt x="227838" y="5706"/>
                </a:cubicBezTo>
                <a:lnTo>
                  <a:pt x="231343" y="19726"/>
                </a:lnTo>
                <a:cubicBezTo>
                  <a:pt x="232293" y="21589"/>
                  <a:pt x="232585" y="23560"/>
                  <a:pt x="232220" y="25642"/>
                </a:cubicBezTo>
                <a:cubicBezTo>
                  <a:pt x="231854" y="27723"/>
                  <a:pt x="230394" y="29256"/>
                  <a:pt x="227838" y="30242"/>
                </a:cubicBezTo>
                <a:cubicBezTo>
                  <a:pt x="199285" y="44957"/>
                  <a:pt x="177086" y="66791"/>
                  <a:pt x="161239" y="95746"/>
                </a:cubicBezTo>
                <a:cubicBezTo>
                  <a:pt x="145393" y="124700"/>
                  <a:pt x="133709" y="156612"/>
                  <a:pt x="126187" y="191481"/>
                </a:cubicBezTo>
                <a:cubicBezTo>
                  <a:pt x="128853" y="191408"/>
                  <a:pt x="131847" y="191116"/>
                  <a:pt x="135169" y="190605"/>
                </a:cubicBezTo>
                <a:cubicBezTo>
                  <a:pt x="138492" y="190094"/>
                  <a:pt x="141924" y="189802"/>
                  <a:pt x="145466" y="189729"/>
                </a:cubicBezTo>
                <a:cubicBezTo>
                  <a:pt x="183913" y="190788"/>
                  <a:pt x="215241" y="204005"/>
                  <a:pt x="239449" y="229381"/>
                </a:cubicBezTo>
                <a:cubicBezTo>
                  <a:pt x="263657" y="254758"/>
                  <a:pt x="276144" y="285939"/>
                  <a:pt x="276911" y="322926"/>
                </a:cubicBezTo>
                <a:cubicBezTo>
                  <a:pt x="275925" y="362360"/>
                  <a:pt x="263000" y="394783"/>
                  <a:pt x="238135" y="420196"/>
                </a:cubicBezTo>
                <a:cubicBezTo>
                  <a:pt x="213270" y="445608"/>
                  <a:pt x="182380" y="458753"/>
                  <a:pt x="145466" y="459629"/>
                </a:cubicBezTo>
                <a:cubicBezTo>
                  <a:pt x="104900" y="459410"/>
                  <a:pt x="70798" y="445827"/>
                  <a:pt x="43158" y="418881"/>
                </a:cubicBezTo>
                <a:cubicBezTo>
                  <a:pt x="15518" y="391935"/>
                  <a:pt x="1132" y="352940"/>
                  <a:pt x="0" y="301895"/>
                </a:cubicBezTo>
                <a:cubicBezTo>
                  <a:pt x="438" y="240043"/>
                  <a:pt x="19279" y="180601"/>
                  <a:pt x="56521" y="123568"/>
                </a:cubicBezTo>
                <a:cubicBezTo>
                  <a:pt x="93764" y="66536"/>
                  <a:pt x="146780" y="25496"/>
                  <a:pt x="215570" y="448"/>
                </a:cubicBez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nSpc>
                <a:spcPct val="120000"/>
              </a:lnSpc>
            </a:pPr>
            <a:endParaRPr lang="zh-CN" altLang="en-US" sz="13800" dirty="0">
              <a:solidFill>
                <a:schemeClr val="tx1">
                  <a:lumMod val="75000"/>
                  <a:lumOff val="25000"/>
                </a:schemeClr>
              </a:solidFill>
              <a:cs typeface="+mn-ea"/>
              <a:sym typeface="+mn-lt"/>
            </a:endParaRPr>
          </a:p>
        </p:txBody>
      </p:sp>
      <p:cxnSp>
        <p:nvCxnSpPr>
          <p:cNvPr id="28" name="直接连接符 27"/>
          <p:cNvCxnSpPr/>
          <p:nvPr/>
        </p:nvCxnSpPr>
        <p:spPr>
          <a:xfrm>
            <a:off x="928231" y="3415371"/>
            <a:ext cx="356756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928370" y="2432050"/>
            <a:ext cx="3839845" cy="843280"/>
          </a:xfrm>
          <a:prstGeom prst="rect">
            <a:avLst/>
          </a:prstGeom>
          <a:noFill/>
        </p:spPr>
        <p:txBody>
          <a:bodyPr wrap="square" lIns="0" tIns="0" rIns="0" bIns="0" rtlCol="0">
            <a:noAutofit/>
          </a:bodyPr>
          <a:lstStyle/>
          <a:p>
            <a:pPr>
              <a:lnSpc>
                <a:spcPct val="130000"/>
              </a:lnSpc>
            </a:pPr>
            <a:r>
              <a:rPr lang="zh-CN" altLang="en-US" sz="2000" b="1" spc="300" dirty="0">
                <a:gradFill>
                  <a:gsLst>
                    <a:gs pos="0">
                      <a:schemeClr val="accent1"/>
                    </a:gs>
                    <a:gs pos="100000">
                      <a:schemeClr val="accent1">
                        <a:lumMod val="75000"/>
                      </a:schemeClr>
                    </a:gs>
                  </a:gsLst>
                  <a:lin ang="2700000" scaled="0"/>
                </a:gradFill>
                <a:cs typeface="+mn-ea"/>
                <a:sym typeface="+mn-lt"/>
              </a:rPr>
              <a:t>COVID-19（新型冠状病毒）是一种新型的呼吸系统疾病。</a:t>
            </a:r>
            <a:endParaRPr lang="zh-CN" altLang="en-US" sz="2000" b="1" spc="300" dirty="0">
              <a:gradFill>
                <a:gsLst>
                  <a:gs pos="0">
                    <a:schemeClr val="accent1"/>
                  </a:gs>
                  <a:gs pos="100000">
                    <a:schemeClr val="accent1">
                      <a:lumMod val="75000"/>
                    </a:schemeClr>
                  </a:gs>
                </a:gsLst>
                <a:lin ang="2700000" scaled="0"/>
              </a:gradFill>
              <a:cs typeface="+mn-ea"/>
              <a:sym typeface="+mn-lt"/>
            </a:endParaRPr>
          </a:p>
        </p:txBody>
      </p:sp>
      <p:sp>
        <p:nvSpPr>
          <p:cNvPr id="30" name="矩形 29"/>
          <p:cNvSpPr/>
          <p:nvPr/>
        </p:nvSpPr>
        <p:spPr>
          <a:xfrm>
            <a:off x="928231" y="3582902"/>
            <a:ext cx="3554522" cy="928652"/>
          </a:xfrm>
          <a:prstGeom prst="rect">
            <a:avLst/>
          </a:prstGeom>
          <a:noFill/>
        </p:spPr>
        <p:txBody>
          <a:bodyPr wrap="square" lIns="0" tIns="0" rIns="0" bIns="0" rtlCol="0">
            <a:noAutofit/>
          </a:bodyPr>
          <a:lstStyle/>
          <a:p>
            <a:pPr algn="just">
              <a:lnSpc>
                <a:spcPct val="130000"/>
              </a:lnSpc>
            </a:pPr>
            <a:r>
              <a:rPr lang="zh-CN" altLang="en-US" sz="1400" dirty="0">
                <a:solidFill>
                  <a:schemeClr val="tx1">
                    <a:lumMod val="65000"/>
                    <a:lumOff val="35000"/>
                  </a:schemeClr>
                </a:solidFill>
                <a:cs typeface="+mn-ea"/>
                <a:sym typeface="+mn-lt"/>
              </a:rPr>
              <a:t>从2019年12月和2020年1月开始，新型</a:t>
            </a:r>
            <a:r>
              <a:rPr lang="zh-CN" altLang="en-US" sz="1400" dirty="0">
                <a:solidFill>
                  <a:schemeClr val="tx1">
                    <a:lumMod val="65000"/>
                    <a:lumOff val="35000"/>
                  </a:schemeClr>
                </a:solidFill>
                <a:cs typeface="+mn-ea"/>
                <a:sym typeface="+mn-lt"/>
              </a:rPr>
              <a:t>冠状病毒在中国武汉开始大范围传播，对全国人民的人身安全和社会经济造成了严重的威胁和损失。</a:t>
            </a:r>
            <a:endParaRPr lang="zh-CN" altLang="en-US" sz="1400" dirty="0">
              <a:solidFill>
                <a:schemeClr val="tx1">
                  <a:lumMod val="65000"/>
                  <a:lumOff val="35000"/>
                </a:schemeClr>
              </a:solidFill>
              <a:cs typeface="+mn-ea"/>
              <a:sym typeface="+mn-lt"/>
            </a:endParaRPr>
          </a:p>
        </p:txBody>
      </p:sp>
      <p:cxnSp>
        <p:nvCxnSpPr>
          <p:cNvPr id="31" name="直接连接符 30"/>
          <p:cNvCxnSpPr/>
          <p:nvPr/>
        </p:nvCxnSpPr>
        <p:spPr>
          <a:xfrm>
            <a:off x="6096000" y="1543050"/>
            <a:ext cx="0" cy="4219575"/>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32" name="等腰三角形 31"/>
          <p:cNvSpPr/>
          <p:nvPr/>
        </p:nvSpPr>
        <p:spPr>
          <a:xfrm rot="5400000">
            <a:off x="916710" y="5523223"/>
            <a:ext cx="167054" cy="1440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33" name="等腰三角形 32"/>
          <p:cNvSpPr/>
          <p:nvPr/>
        </p:nvSpPr>
        <p:spPr>
          <a:xfrm rot="5400000">
            <a:off x="988716" y="5523223"/>
            <a:ext cx="167054" cy="144012"/>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35" name="文本框 34"/>
          <p:cNvSpPr txBox="1"/>
          <p:nvPr/>
        </p:nvSpPr>
        <p:spPr>
          <a:xfrm>
            <a:off x="7205206" y="1866598"/>
            <a:ext cx="644880" cy="416560"/>
          </a:xfrm>
          <a:custGeom>
            <a:avLst/>
            <a:gdLst/>
            <a:ahLst/>
            <a:cxnLst/>
            <a:rect l="l" t="t" r="r" b="b"/>
            <a:pathLst>
              <a:path w="711556" h="459629">
                <a:moveTo>
                  <a:pt x="648462" y="448"/>
                </a:moveTo>
                <a:cubicBezTo>
                  <a:pt x="651164" y="-319"/>
                  <a:pt x="653647" y="-100"/>
                  <a:pt x="655911" y="1105"/>
                </a:cubicBezTo>
                <a:cubicBezTo>
                  <a:pt x="658174" y="2310"/>
                  <a:pt x="659781" y="3844"/>
                  <a:pt x="660730" y="5706"/>
                </a:cubicBezTo>
                <a:lnTo>
                  <a:pt x="664235" y="19726"/>
                </a:lnTo>
                <a:cubicBezTo>
                  <a:pt x="665185" y="21589"/>
                  <a:pt x="665477" y="23560"/>
                  <a:pt x="665112" y="25642"/>
                </a:cubicBezTo>
                <a:cubicBezTo>
                  <a:pt x="664747" y="27723"/>
                  <a:pt x="663286" y="29256"/>
                  <a:pt x="660730" y="30242"/>
                </a:cubicBezTo>
                <a:cubicBezTo>
                  <a:pt x="633054" y="44957"/>
                  <a:pt x="611292" y="66791"/>
                  <a:pt x="595446" y="95746"/>
                </a:cubicBezTo>
                <a:cubicBezTo>
                  <a:pt x="579599" y="124700"/>
                  <a:pt x="567477" y="156612"/>
                  <a:pt x="559079" y="191481"/>
                </a:cubicBezTo>
                <a:cubicBezTo>
                  <a:pt x="561818" y="191408"/>
                  <a:pt x="565104" y="191116"/>
                  <a:pt x="568938" y="190605"/>
                </a:cubicBezTo>
                <a:cubicBezTo>
                  <a:pt x="572772" y="190094"/>
                  <a:pt x="576496" y="189802"/>
                  <a:pt x="580111" y="189729"/>
                </a:cubicBezTo>
                <a:cubicBezTo>
                  <a:pt x="617792" y="190788"/>
                  <a:pt x="648900" y="204005"/>
                  <a:pt x="673437" y="229381"/>
                </a:cubicBezTo>
                <a:cubicBezTo>
                  <a:pt x="697973" y="254758"/>
                  <a:pt x="710679" y="285939"/>
                  <a:pt x="711556" y="322926"/>
                </a:cubicBezTo>
                <a:cubicBezTo>
                  <a:pt x="710460" y="362360"/>
                  <a:pt x="697316" y="394783"/>
                  <a:pt x="672122" y="420196"/>
                </a:cubicBezTo>
                <a:cubicBezTo>
                  <a:pt x="646928" y="445608"/>
                  <a:pt x="616258" y="458753"/>
                  <a:pt x="580111" y="459629"/>
                </a:cubicBezTo>
                <a:cubicBezTo>
                  <a:pt x="539472" y="459410"/>
                  <a:pt x="505077" y="445827"/>
                  <a:pt x="476926" y="418881"/>
                </a:cubicBezTo>
                <a:cubicBezTo>
                  <a:pt x="448775" y="391935"/>
                  <a:pt x="434097" y="352940"/>
                  <a:pt x="432892" y="301895"/>
                </a:cubicBezTo>
                <a:cubicBezTo>
                  <a:pt x="433330" y="240043"/>
                  <a:pt x="452171" y="180601"/>
                  <a:pt x="489414" y="123568"/>
                </a:cubicBezTo>
                <a:cubicBezTo>
                  <a:pt x="526656" y="66536"/>
                  <a:pt x="579672" y="25496"/>
                  <a:pt x="648462" y="448"/>
                </a:cubicBezTo>
                <a:close/>
                <a:moveTo>
                  <a:pt x="215570" y="448"/>
                </a:moveTo>
                <a:cubicBezTo>
                  <a:pt x="218272" y="-319"/>
                  <a:pt x="220755" y="-100"/>
                  <a:pt x="223018" y="1105"/>
                </a:cubicBezTo>
                <a:cubicBezTo>
                  <a:pt x="225282" y="2310"/>
                  <a:pt x="226889" y="3844"/>
                  <a:pt x="227838" y="5706"/>
                </a:cubicBezTo>
                <a:lnTo>
                  <a:pt x="231343" y="19726"/>
                </a:lnTo>
                <a:cubicBezTo>
                  <a:pt x="232293" y="21589"/>
                  <a:pt x="232585" y="23560"/>
                  <a:pt x="232220" y="25642"/>
                </a:cubicBezTo>
                <a:cubicBezTo>
                  <a:pt x="231854" y="27723"/>
                  <a:pt x="230394" y="29256"/>
                  <a:pt x="227838" y="30242"/>
                </a:cubicBezTo>
                <a:cubicBezTo>
                  <a:pt x="199285" y="44957"/>
                  <a:pt x="177086" y="66791"/>
                  <a:pt x="161239" y="95746"/>
                </a:cubicBezTo>
                <a:cubicBezTo>
                  <a:pt x="145393" y="124700"/>
                  <a:pt x="133709" y="156612"/>
                  <a:pt x="126187" y="191481"/>
                </a:cubicBezTo>
                <a:cubicBezTo>
                  <a:pt x="128853" y="191408"/>
                  <a:pt x="131847" y="191116"/>
                  <a:pt x="135169" y="190605"/>
                </a:cubicBezTo>
                <a:cubicBezTo>
                  <a:pt x="138492" y="190094"/>
                  <a:pt x="141924" y="189802"/>
                  <a:pt x="145466" y="189729"/>
                </a:cubicBezTo>
                <a:cubicBezTo>
                  <a:pt x="183913" y="190788"/>
                  <a:pt x="215241" y="204005"/>
                  <a:pt x="239449" y="229381"/>
                </a:cubicBezTo>
                <a:cubicBezTo>
                  <a:pt x="263657" y="254758"/>
                  <a:pt x="276144" y="285939"/>
                  <a:pt x="276911" y="322926"/>
                </a:cubicBezTo>
                <a:cubicBezTo>
                  <a:pt x="275925" y="362360"/>
                  <a:pt x="263000" y="394783"/>
                  <a:pt x="238135" y="420196"/>
                </a:cubicBezTo>
                <a:cubicBezTo>
                  <a:pt x="213270" y="445608"/>
                  <a:pt x="182380" y="458753"/>
                  <a:pt x="145466" y="459629"/>
                </a:cubicBezTo>
                <a:cubicBezTo>
                  <a:pt x="104900" y="459410"/>
                  <a:pt x="70798" y="445827"/>
                  <a:pt x="43158" y="418881"/>
                </a:cubicBezTo>
                <a:cubicBezTo>
                  <a:pt x="15518" y="391935"/>
                  <a:pt x="1132" y="352940"/>
                  <a:pt x="0" y="301895"/>
                </a:cubicBezTo>
                <a:cubicBezTo>
                  <a:pt x="438" y="240043"/>
                  <a:pt x="19279" y="180601"/>
                  <a:pt x="56521" y="123568"/>
                </a:cubicBezTo>
                <a:cubicBezTo>
                  <a:pt x="93764" y="66536"/>
                  <a:pt x="146780" y="25496"/>
                  <a:pt x="215570" y="448"/>
                </a:cubicBez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nSpc>
                <a:spcPct val="120000"/>
              </a:lnSpc>
            </a:pPr>
            <a:endParaRPr lang="zh-CN" altLang="en-US" sz="13800" dirty="0">
              <a:solidFill>
                <a:schemeClr val="tx1">
                  <a:lumMod val="75000"/>
                  <a:lumOff val="25000"/>
                </a:schemeClr>
              </a:solidFill>
              <a:cs typeface="+mn-ea"/>
              <a:sym typeface="+mn-lt"/>
            </a:endParaRPr>
          </a:p>
        </p:txBody>
      </p:sp>
      <p:cxnSp>
        <p:nvCxnSpPr>
          <p:cNvPr id="36" name="直接连接符 35"/>
          <p:cNvCxnSpPr/>
          <p:nvPr/>
        </p:nvCxnSpPr>
        <p:spPr>
          <a:xfrm>
            <a:off x="7205206" y="3415371"/>
            <a:ext cx="372949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7205345" y="2432050"/>
            <a:ext cx="3800475" cy="843280"/>
          </a:xfrm>
          <a:prstGeom prst="rect">
            <a:avLst/>
          </a:prstGeom>
          <a:noFill/>
        </p:spPr>
        <p:txBody>
          <a:bodyPr wrap="square" lIns="0" tIns="0" rIns="0" bIns="0" rtlCol="0">
            <a:noAutofit/>
          </a:bodyPr>
          <a:lstStyle/>
          <a:p>
            <a:pPr>
              <a:lnSpc>
                <a:spcPct val="130000"/>
              </a:lnSpc>
            </a:pPr>
            <a:r>
              <a:rPr lang="zh-CN" altLang="en-US" sz="2000" b="1" spc="300" dirty="0">
                <a:gradFill>
                  <a:gsLst>
                    <a:gs pos="0">
                      <a:schemeClr val="accent1"/>
                    </a:gs>
                    <a:gs pos="100000">
                      <a:schemeClr val="accent1">
                        <a:lumMod val="75000"/>
                      </a:schemeClr>
                    </a:gs>
                  </a:gsLst>
                  <a:lin ang="2700000" scaled="0"/>
                </a:gradFill>
                <a:cs typeface="+mn-ea"/>
                <a:sym typeface="+mn-lt"/>
              </a:rPr>
              <a:t>截至 2022年年末，全球疫情的增速和确诊人数仍在上升。</a:t>
            </a:r>
            <a:endParaRPr lang="zh-CN" altLang="en-US" sz="2000" b="1" spc="300" dirty="0">
              <a:gradFill>
                <a:gsLst>
                  <a:gs pos="0">
                    <a:schemeClr val="accent1"/>
                  </a:gs>
                  <a:gs pos="100000">
                    <a:schemeClr val="accent1">
                      <a:lumMod val="75000"/>
                    </a:schemeClr>
                  </a:gs>
                </a:gsLst>
                <a:lin ang="2700000" scaled="0"/>
              </a:gradFill>
              <a:cs typeface="+mn-ea"/>
              <a:sym typeface="+mn-lt"/>
            </a:endParaRPr>
          </a:p>
        </p:txBody>
      </p:sp>
      <p:sp>
        <p:nvSpPr>
          <p:cNvPr id="38" name="矩形 37"/>
          <p:cNvSpPr/>
          <p:nvPr/>
        </p:nvSpPr>
        <p:spPr>
          <a:xfrm>
            <a:off x="7205206" y="3582902"/>
            <a:ext cx="3729488" cy="1092607"/>
          </a:xfrm>
          <a:prstGeom prst="rect">
            <a:avLst/>
          </a:prstGeom>
          <a:noFill/>
        </p:spPr>
        <p:txBody>
          <a:bodyPr wrap="square" lIns="0" tIns="0" rIns="0" bIns="0" rtlCol="0">
            <a:noAutofit/>
          </a:bodyPr>
          <a:lstStyle/>
          <a:p>
            <a:pPr algn="just">
              <a:lnSpc>
                <a:spcPct val="130000"/>
              </a:lnSpc>
            </a:pPr>
            <a:r>
              <a:rPr sz="1400" dirty="0">
                <a:solidFill>
                  <a:schemeClr val="tx1">
                    <a:lumMod val="65000"/>
                    <a:lumOff val="35000"/>
                  </a:schemeClr>
                </a:solidFill>
                <a:cs typeface="+mn-ea"/>
                <a:sym typeface="+mn-lt"/>
              </a:rPr>
              <a:t>除去医疗卫生等直接防疫手段，疫情防控同样需要基于疫情的实时数据不断升级改善防疫政策。当前，各国疾控中心均需要基于大数据的疫情数据统计系统，用于数据统计，数据分析以及数据预测等需求。</a:t>
            </a:r>
            <a:endParaRPr sz="1400" dirty="0">
              <a:solidFill>
                <a:schemeClr val="tx1">
                  <a:lumMod val="65000"/>
                  <a:lumOff val="35000"/>
                </a:schemeClr>
              </a:solidFill>
              <a:cs typeface="+mn-ea"/>
              <a:sym typeface="+mn-lt"/>
            </a:endParaRPr>
          </a:p>
        </p:txBody>
      </p:sp>
      <p:sp>
        <p:nvSpPr>
          <p:cNvPr id="39" name="等腰三角形 38"/>
          <p:cNvSpPr/>
          <p:nvPr/>
        </p:nvSpPr>
        <p:spPr>
          <a:xfrm rot="5400000">
            <a:off x="7193685" y="5523223"/>
            <a:ext cx="167054" cy="1440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0" name="等腰三角形 39"/>
          <p:cNvSpPr/>
          <p:nvPr/>
        </p:nvSpPr>
        <p:spPr>
          <a:xfrm rot="5400000">
            <a:off x="7265691" y="5523223"/>
            <a:ext cx="167054" cy="144012"/>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线连接符 3"/>
          <p:cNvCxnSpPr/>
          <p:nvPr/>
        </p:nvCxnSpPr>
        <p:spPr>
          <a:xfrm>
            <a:off x="263847" y="862550"/>
            <a:ext cx="10268136" cy="0"/>
          </a:xfrm>
          <a:prstGeom prst="line">
            <a:avLst/>
          </a:prstGeom>
          <a:ln w="19050">
            <a:solidFill>
              <a:schemeClr val="accent1">
                <a:lumMod val="100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9329804" y="798308"/>
            <a:ext cx="2861863" cy="108482"/>
          </a:xfrm>
          <a:prstGeom prst="rect">
            <a:avLst/>
          </a:prstGeom>
          <a:solidFill>
            <a:schemeClr val="accent1">
              <a:lumMod val="100000"/>
            </a:schemeClr>
          </a:solidFill>
          <a:ln>
            <a:solidFill>
              <a:schemeClr val="accent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kumimoji="1" lang="zh-CN" altLang="en-US" sz="1350">
              <a:cs typeface="+mn-ea"/>
              <a:sym typeface="+mn-lt"/>
            </a:endParaRPr>
          </a:p>
        </p:txBody>
      </p:sp>
      <p:sp>
        <p:nvSpPr>
          <p:cNvPr id="8" name="标题 7"/>
          <p:cNvSpPr>
            <a:spLocks noGrp="1"/>
          </p:cNvSpPr>
          <p:nvPr>
            <p:ph type="title"/>
          </p:nvPr>
        </p:nvSpPr>
        <p:spPr>
          <a:xfrm>
            <a:off x="822944" y="320665"/>
            <a:ext cx="1620957" cy="487378"/>
          </a:xfrm>
        </p:spPr>
        <p:txBody>
          <a:bodyPr>
            <a:noAutofit/>
          </a:bodyPr>
          <a:lstStyle/>
          <a:p>
            <a:r>
              <a:rPr lang="zh-CN" altLang="en-US" dirty="0">
                <a:sym typeface="+mn-lt"/>
              </a:rPr>
              <a:t>项目目</a:t>
            </a:r>
            <a:r>
              <a:rPr lang="zh-CN" altLang="en-US" dirty="0">
                <a:sym typeface="+mn-lt"/>
              </a:rPr>
              <a:t>标</a:t>
            </a:r>
            <a:endParaRPr lang="zh-CN" altLang="en-US" dirty="0">
              <a:sym typeface="+mn-lt"/>
            </a:endParaRPr>
          </a:p>
        </p:txBody>
      </p:sp>
      <p:sp>
        <p:nvSpPr>
          <p:cNvPr id="27" name="文本框 26"/>
          <p:cNvSpPr txBox="1"/>
          <p:nvPr/>
        </p:nvSpPr>
        <p:spPr>
          <a:xfrm>
            <a:off x="928231" y="1866598"/>
            <a:ext cx="644880" cy="416560"/>
          </a:xfrm>
          <a:custGeom>
            <a:avLst/>
            <a:gdLst/>
            <a:ahLst/>
            <a:cxnLst/>
            <a:rect l="l" t="t" r="r" b="b"/>
            <a:pathLst>
              <a:path w="711556" h="459629">
                <a:moveTo>
                  <a:pt x="648462" y="448"/>
                </a:moveTo>
                <a:cubicBezTo>
                  <a:pt x="651164" y="-319"/>
                  <a:pt x="653647" y="-100"/>
                  <a:pt x="655911" y="1105"/>
                </a:cubicBezTo>
                <a:cubicBezTo>
                  <a:pt x="658174" y="2310"/>
                  <a:pt x="659781" y="3844"/>
                  <a:pt x="660730" y="5706"/>
                </a:cubicBezTo>
                <a:lnTo>
                  <a:pt x="664235" y="19726"/>
                </a:lnTo>
                <a:cubicBezTo>
                  <a:pt x="665185" y="21589"/>
                  <a:pt x="665477" y="23560"/>
                  <a:pt x="665112" y="25642"/>
                </a:cubicBezTo>
                <a:cubicBezTo>
                  <a:pt x="664747" y="27723"/>
                  <a:pt x="663286" y="29256"/>
                  <a:pt x="660730" y="30242"/>
                </a:cubicBezTo>
                <a:cubicBezTo>
                  <a:pt x="633054" y="44957"/>
                  <a:pt x="611292" y="66791"/>
                  <a:pt x="595446" y="95746"/>
                </a:cubicBezTo>
                <a:cubicBezTo>
                  <a:pt x="579599" y="124700"/>
                  <a:pt x="567477" y="156612"/>
                  <a:pt x="559079" y="191481"/>
                </a:cubicBezTo>
                <a:cubicBezTo>
                  <a:pt x="561818" y="191408"/>
                  <a:pt x="565104" y="191116"/>
                  <a:pt x="568938" y="190605"/>
                </a:cubicBezTo>
                <a:cubicBezTo>
                  <a:pt x="572772" y="190094"/>
                  <a:pt x="576496" y="189802"/>
                  <a:pt x="580111" y="189729"/>
                </a:cubicBezTo>
                <a:cubicBezTo>
                  <a:pt x="617792" y="190788"/>
                  <a:pt x="648900" y="204005"/>
                  <a:pt x="673437" y="229381"/>
                </a:cubicBezTo>
                <a:cubicBezTo>
                  <a:pt x="697973" y="254758"/>
                  <a:pt x="710679" y="285939"/>
                  <a:pt x="711556" y="322926"/>
                </a:cubicBezTo>
                <a:cubicBezTo>
                  <a:pt x="710460" y="362360"/>
                  <a:pt x="697316" y="394783"/>
                  <a:pt x="672122" y="420196"/>
                </a:cubicBezTo>
                <a:cubicBezTo>
                  <a:pt x="646928" y="445608"/>
                  <a:pt x="616258" y="458753"/>
                  <a:pt x="580111" y="459629"/>
                </a:cubicBezTo>
                <a:cubicBezTo>
                  <a:pt x="539472" y="459410"/>
                  <a:pt x="505077" y="445827"/>
                  <a:pt x="476926" y="418881"/>
                </a:cubicBezTo>
                <a:cubicBezTo>
                  <a:pt x="448775" y="391935"/>
                  <a:pt x="434097" y="352940"/>
                  <a:pt x="432892" y="301895"/>
                </a:cubicBezTo>
                <a:cubicBezTo>
                  <a:pt x="433330" y="240043"/>
                  <a:pt x="452171" y="180601"/>
                  <a:pt x="489414" y="123568"/>
                </a:cubicBezTo>
                <a:cubicBezTo>
                  <a:pt x="526656" y="66536"/>
                  <a:pt x="579672" y="25496"/>
                  <a:pt x="648462" y="448"/>
                </a:cubicBezTo>
                <a:close/>
                <a:moveTo>
                  <a:pt x="215570" y="448"/>
                </a:moveTo>
                <a:cubicBezTo>
                  <a:pt x="218272" y="-319"/>
                  <a:pt x="220755" y="-100"/>
                  <a:pt x="223018" y="1105"/>
                </a:cubicBezTo>
                <a:cubicBezTo>
                  <a:pt x="225282" y="2310"/>
                  <a:pt x="226889" y="3844"/>
                  <a:pt x="227838" y="5706"/>
                </a:cubicBezTo>
                <a:lnTo>
                  <a:pt x="231343" y="19726"/>
                </a:lnTo>
                <a:cubicBezTo>
                  <a:pt x="232293" y="21589"/>
                  <a:pt x="232585" y="23560"/>
                  <a:pt x="232220" y="25642"/>
                </a:cubicBezTo>
                <a:cubicBezTo>
                  <a:pt x="231854" y="27723"/>
                  <a:pt x="230394" y="29256"/>
                  <a:pt x="227838" y="30242"/>
                </a:cubicBezTo>
                <a:cubicBezTo>
                  <a:pt x="199285" y="44957"/>
                  <a:pt x="177086" y="66791"/>
                  <a:pt x="161239" y="95746"/>
                </a:cubicBezTo>
                <a:cubicBezTo>
                  <a:pt x="145393" y="124700"/>
                  <a:pt x="133709" y="156612"/>
                  <a:pt x="126187" y="191481"/>
                </a:cubicBezTo>
                <a:cubicBezTo>
                  <a:pt x="128853" y="191408"/>
                  <a:pt x="131847" y="191116"/>
                  <a:pt x="135169" y="190605"/>
                </a:cubicBezTo>
                <a:cubicBezTo>
                  <a:pt x="138492" y="190094"/>
                  <a:pt x="141924" y="189802"/>
                  <a:pt x="145466" y="189729"/>
                </a:cubicBezTo>
                <a:cubicBezTo>
                  <a:pt x="183913" y="190788"/>
                  <a:pt x="215241" y="204005"/>
                  <a:pt x="239449" y="229381"/>
                </a:cubicBezTo>
                <a:cubicBezTo>
                  <a:pt x="263657" y="254758"/>
                  <a:pt x="276144" y="285939"/>
                  <a:pt x="276911" y="322926"/>
                </a:cubicBezTo>
                <a:cubicBezTo>
                  <a:pt x="275925" y="362360"/>
                  <a:pt x="263000" y="394783"/>
                  <a:pt x="238135" y="420196"/>
                </a:cubicBezTo>
                <a:cubicBezTo>
                  <a:pt x="213270" y="445608"/>
                  <a:pt x="182380" y="458753"/>
                  <a:pt x="145466" y="459629"/>
                </a:cubicBezTo>
                <a:cubicBezTo>
                  <a:pt x="104900" y="459410"/>
                  <a:pt x="70798" y="445827"/>
                  <a:pt x="43158" y="418881"/>
                </a:cubicBezTo>
                <a:cubicBezTo>
                  <a:pt x="15518" y="391935"/>
                  <a:pt x="1132" y="352940"/>
                  <a:pt x="0" y="301895"/>
                </a:cubicBezTo>
                <a:cubicBezTo>
                  <a:pt x="438" y="240043"/>
                  <a:pt x="19279" y="180601"/>
                  <a:pt x="56521" y="123568"/>
                </a:cubicBezTo>
                <a:cubicBezTo>
                  <a:pt x="93764" y="66536"/>
                  <a:pt x="146780" y="25496"/>
                  <a:pt x="215570" y="448"/>
                </a:cubicBez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nSpc>
                <a:spcPct val="120000"/>
              </a:lnSpc>
            </a:pPr>
            <a:endParaRPr lang="zh-CN" altLang="en-US" sz="13800" dirty="0">
              <a:solidFill>
                <a:schemeClr val="tx1">
                  <a:lumMod val="75000"/>
                  <a:lumOff val="25000"/>
                </a:schemeClr>
              </a:solidFill>
              <a:cs typeface="+mn-ea"/>
              <a:sym typeface="+mn-lt"/>
            </a:endParaRPr>
          </a:p>
        </p:txBody>
      </p:sp>
      <p:cxnSp>
        <p:nvCxnSpPr>
          <p:cNvPr id="28" name="直接连接符 27"/>
          <p:cNvCxnSpPr/>
          <p:nvPr/>
        </p:nvCxnSpPr>
        <p:spPr>
          <a:xfrm>
            <a:off x="928231" y="3415371"/>
            <a:ext cx="356756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928370" y="2432050"/>
            <a:ext cx="3861435" cy="843280"/>
          </a:xfrm>
          <a:prstGeom prst="rect">
            <a:avLst/>
          </a:prstGeom>
          <a:noFill/>
        </p:spPr>
        <p:txBody>
          <a:bodyPr wrap="square" lIns="0" tIns="0" rIns="0" bIns="0" rtlCol="0">
            <a:noAutofit/>
          </a:bodyPr>
          <a:lstStyle/>
          <a:p>
            <a:pPr>
              <a:lnSpc>
                <a:spcPct val="130000"/>
              </a:lnSpc>
            </a:pPr>
            <a:r>
              <a:rPr lang="zh-CN" altLang="en-US" sz="2000" b="1" spc="300" dirty="0">
                <a:gradFill>
                  <a:gsLst>
                    <a:gs pos="0">
                      <a:schemeClr val="accent1"/>
                    </a:gs>
                    <a:gs pos="100000">
                      <a:schemeClr val="accent1">
                        <a:lumMod val="75000"/>
                      </a:schemeClr>
                    </a:gs>
                  </a:gsLst>
                  <a:lin ang="2700000" scaled="0"/>
                </a:gradFill>
                <a:cs typeface="+mn-ea"/>
                <a:sym typeface="+mn-lt"/>
              </a:rPr>
              <a:t>为医务工作者和普通民众构建出一个疫情大数据可视化系统</a:t>
            </a:r>
            <a:endParaRPr lang="zh-CN" altLang="en-US" sz="2000" b="1" spc="300" dirty="0">
              <a:gradFill>
                <a:gsLst>
                  <a:gs pos="0">
                    <a:schemeClr val="accent1"/>
                  </a:gs>
                  <a:gs pos="100000">
                    <a:schemeClr val="accent1">
                      <a:lumMod val="75000"/>
                    </a:schemeClr>
                  </a:gs>
                </a:gsLst>
                <a:lin ang="2700000" scaled="0"/>
              </a:gradFill>
              <a:cs typeface="+mn-ea"/>
              <a:sym typeface="+mn-lt"/>
            </a:endParaRPr>
          </a:p>
        </p:txBody>
      </p:sp>
      <p:sp>
        <p:nvSpPr>
          <p:cNvPr id="30" name="矩形 29"/>
          <p:cNvSpPr/>
          <p:nvPr/>
        </p:nvSpPr>
        <p:spPr>
          <a:xfrm>
            <a:off x="928370" y="3582670"/>
            <a:ext cx="3860800" cy="928370"/>
          </a:xfrm>
          <a:prstGeom prst="rect">
            <a:avLst/>
          </a:prstGeom>
          <a:noFill/>
        </p:spPr>
        <p:txBody>
          <a:bodyPr wrap="square" lIns="0" tIns="0" rIns="0" bIns="0" rtlCol="0">
            <a:noAutofit/>
          </a:bodyPr>
          <a:lstStyle/>
          <a:p>
            <a:pPr algn="just">
              <a:lnSpc>
                <a:spcPct val="130000"/>
              </a:lnSpc>
            </a:pPr>
            <a:r>
              <a:rPr lang="zh-CN" altLang="en-US" sz="1400" dirty="0">
                <a:solidFill>
                  <a:schemeClr val="tx1">
                    <a:lumMod val="65000"/>
                    <a:lumOff val="35000"/>
                  </a:schemeClr>
                </a:solidFill>
                <a:cs typeface="+mn-ea"/>
                <a:sym typeface="+mn-lt"/>
              </a:rPr>
              <a:t>本项目旨在帮助疫情防控机构更直观的展示中国各省份的详细疫情数据，同时利用现有算法和技术对未来疫情趋势进行预测以帮助人们更好的制定疫情防控政策，提前预知可能风险。</a:t>
            </a:r>
            <a:endParaRPr lang="zh-CN" altLang="en-US" sz="1400" dirty="0">
              <a:solidFill>
                <a:schemeClr val="tx1">
                  <a:lumMod val="65000"/>
                  <a:lumOff val="35000"/>
                </a:schemeClr>
              </a:solidFill>
              <a:cs typeface="+mn-ea"/>
              <a:sym typeface="+mn-lt"/>
            </a:endParaRPr>
          </a:p>
        </p:txBody>
      </p:sp>
      <p:cxnSp>
        <p:nvCxnSpPr>
          <p:cNvPr id="31" name="直接连接符 30"/>
          <p:cNvCxnSpPr/>
          <p:nvPr/>
        </p:nvCxnSpPr>
        <p:spPr>
          <a:xfrm>
            <a:off x="6096000" y="1543050"/>
            <a:ext cx="0" cy="4219575"/>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32" name="等腰三角形 31"/>
          <p:cNvSpPr/>
          <p:nvPr/>
        </p:nvSpPr>
        <p:spPr>
          <a:xfrm rot="5400000">
            <a:off x="916710" y="5523223"/>
            <a:ext cx="167054" cy="1440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33" name="等腰三角形 32"/>
          <p:cNvSpPr/>
          <p:nvPr/>
        </p:nvSpPr>
        <p:spPr>
          <a:xfrm rot="5400000">
            <a:off x="988716" y="5523223"/>
            <a:ext cx="167054" cy="144012"/>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35" name="文本框 34"/>
          <p:cNvSpPr txBox="1"/>
          <p:nvPr/>
        </p:nvSpPr>
        <p:spPr>
          <a:xfrm>
            <a:off x="7205206" y="1866598"/>
            <a:ext cx="644880" cy="416560"/>
          </a:xfrm>
          <a:custGeom>
            <a:avLst/>
            <a:gdLst/>
            <a:ahLst/>
            <a:cxnLst/>
            <a:rect l="l" t="t" r="r" b="b"/>
            <a:pathLst>
              <a:path w="711556" h="459629">
                <a:moveTo>
                  <a:pt x="648462" y="448"/>
                </a:moveTo>
                <a:cubicBezTo>
                  <a:pt x="651164" y="-319"/>
                  <a:pt x="653647" y="-100"/>
                  <a:pt x="655911" y="1105"/>
                </a:cubicBezTo>
                <a:cubicBezTo>
                  <a:pt x="658174" y="2310"/>
                  <a:pt x="659781" y="3844"/>
                  <a:pt x="660730" y="5706"/>
                </a:cubicBezTo>
                <a:lnTo>
                  <a:pt x="664235" y="19726"/>
                </a:lnTo>
                <a:cubicBezTo>
                  <a:pt x="665185" y="21589"/>
                  <a:pt x="665477" y="23560"/>
                  <a:pt x="665112" y="25642"/>
                </a:cubicBezTo>
                <a:cubicBezTo>
                  <a:pt x="664747" y="27723"/>
                  <a:pt x="663286" y="29256"/>
                  <a:pt x="660730" y="30242"/>
                </a:cubicBezTo>
                <a:cubicBezTo>
                  <a:pt x="633054" y="44957"/>
                  <a:pt x="611292" y="66791"/>
                  <a:pt x="595446" y="95746"/>
                </a:cubicBezTo>
                <a:cubicBezTo>
                  <a:pt x="579599" y="124700"/>
                  <a:pt x="567477" y="156612"/>
                  <a:pt x="559079" y="191481"/>
                </a:cubicBezTo>
                <a:cubicBezTo>
                  <a:pt x="561818" y="191408"/>
                  <a:pt x="565104" y="191116"/>
                  <a:pt x="568938" y="190605"/>
                </a:cubicBezTo>
                <a:cubicBezTo>
                  <a:pt x="572772" y="190094"/>
                  <a:pt x="576496" y="189802"/>
                  <a:pt x="580111" y="189729"/>
                </a:cubicBezTo>
                <a:cubicBezTo>
                  <a:pt x="617792" y="190788"/>
                  <a:pt x="648900" y="204005"/>
                  <a:pt x="673437" y="229381"/>
                </a:cubicBezTo>
                <a:cubicBezTo>
                  <a:pt x="697973" y="254758"/>
                  <a:pt x="710679" y="285939"/>
                  <a:pt x="711556" y="322926"/>
                </a:cubicBezTo>
                <a:cubicBezTo>
                  <a:pt x="710460" y="362360"/>
                  <a:pt x="697316" y="394783"/>
                  <a:pt x="672122" y="420196"/>
                </a:cubicBezTo>
                <a:cubicBezTo>
                  <a:pt x="646928" y="445608"/>
                  <a:pt x="616258" y="458753"/>
                  <a:pt x="580111" y="459629"/>
                </a:cubicBezTo>
                <a:cubicBezTo>
                  <a:pt x="539472" y="459410"/>
                  <a:pt x="505077" y="445827"/>
                  <a:pt x="476926" y="418881"/>
                </a:cubicBezTo>
                <a:cubicBezTo>
                  <a:pt x="448775" y="391935"/>
                  <a:pt x="434097" y="352940"/>
                  <a:pt x="432892" y="301895"/>
                </a:cubicBezTo>
                <a:cubicBezTo>
                  <a:pt x="433330" y="240043"/>
                  <a:pt x="452171" y="180601"/>
                  <a:pt x="489414" y="123568"/>
                </a:cubicBezTo>
                <a:cubicBezTo>
                  <a:pt x="526656" y="66536"/>
                  <a:pt x="579672" y="25496"/>
                  <a:pt x="648462" y="448"/>
                </a:cubicBezTo>
                <a:close/>
                <a:moveTo>
                  <a:pt x="215570" y="448"/>
                </a:moveTo>
                <a:cubicBezTo>
                  <a:pt x="218272" y="-319"/>
                  <a:pt x="220755" y="-100"/>
                  <a:pt x="223018" y="1105"/>
                </a:cubicBezTo>
                <a:cubicBezTo>
                  <a:pt x="225282" y="2310"/>
                  <a:pt x="226889" y="3844"/>
                  <a:pt x="227838" y="5706"/>
                </a:cubicBezTo>
                <a:lnTo>
                  <a:pt x="231343" y="19726"/>
                </a:lnTo>
                <a:cubicBezTo>
                  <a:pt x="232293" y="21589"/>
                  <a:pt x="232585" y="23560"/>
                  <a:pt x="232220" y="25642"/>
                </a:cubicBezTo>
                <a:cubicBezTo>
                  <a:pt x="231854" y="27723"/>
                  <a:pt x="230394" y="29256"/>
                  <a:pt x="227838" y="30242"/>
                </a:cubicBezTo>
                <a:cubicBezTo>
                  <a:pt x="199285" y="44957"/>
                  <a:pt x="177086" y="66791"/>
                  <a:pt x="161239" y="95746"/>
                </a:cubicBezTo>
                <a:cubicBezTo>
                  <a:pt x="145393" y="124700"/>
                  <a:pt x="133709" y="156612"/>
                  <a:pt x="126187" y="191481"/>
                </a:cubicBezTo>
                <a:cubicBezTo>
                  <a:pt x="128853" y="191408"/>
                  <a:pt x="131847" y="191116"/>
                  <a:pt x="135169" y="190605"/>
                </a:cubicBezTo>
                <a:cubicBezTo>
                  <a:pt x="138492" y="190094"/>
                  <a:pt x="141924" y="189802"/>
                  <a:pt x="145466" y="189729"/>
                </a:cubicBezTo>
                <a:cubicBezTo>
                  <a:pt x="183913" y="190788"/>
                  <a:pt x="215241" y="204005"/>
                  <a:pt x="239449" y="229381"/>
                </a:cubicBezTo>
                <a:cubicBezTo>
                  <a:pt x="263657" y="254758"/>
                  <a:pt x="276144" y="285939"/>
                  <a:pt x="276911" y="322926"/>
                </a:cubicBezTo>
                <a:cubicBezTo>
                  <a:pt x="275925" y="362360"/>
                  <a:pt x="263000" y="394783"/>
                  <a:pt x="238135" y="420196"/>
                </a:cubicBezTo>
                <a:cubicBezTo>
                  <a:pt x="213270" y="445608"/>
                  <a:pt x="182380" y="458753"/>
                  <a:pt x="145466" y="459629"/>
                </a:cubicBezTo>
                <a:cubicBezTo>
                  <a:pt x="104900" y="459410"/>
                  <a:pt x="70798" y="445827"/>
                  <a:pt x="43158" y="418881"/>
                </a:cubicBezTo>
                <a:cubicBezTo>
                  <a:pt x="15518" y="391935"/>
                  <a:pt x="1132" y="352940"/>
                  <a:pt x="0" y="301895"/>
                </a:cubicBezTo>
                <a:cubicBezTo>
                  <a:pt x="438" y="240043"/>
                  <a:pt x="19279" y="180601"/>
                  <a:pt x="56521" y="123568"/>
                </a:cubicBezTo>
                <a:cubicBezTo>
                  <a:pt x="93764" y="66536"/>
                  <a:pt x="146780" y="25496"/>
                  <a:pt x="215570" y="448"/>
                </a:cubicBez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nSpc>
                <a:spcPct val="120000"/>
              </a:lnSpc>
            </a:pPr>
            <a:endParaRPr lang="zh-CN" altLang="en-US" sz="13800" dirty="0">
              <a:solidFill>
                <a:schemeClr val="tx1">
                  <a:lumMod val="75000"/>
                  <a:lumOff val="25000"/>
                </a:schemeClr>
              </a:solidFill>
              <a:cs typeface="+mn-ea"/>
              <a:sym typeface="+mn-lt"/>
            </a:endParaRPr>
          </a:p>
        </p:txBody>
      </p:sp>
      <p:cxnSp>
        <p:nvCxnSpPr>
          <p:cNvPr id="36" name="直接连接符 35"/>
          <p:cNvCxnSpPr/>
          <p:nvPr/>
        </p:nvCxnSpPr>
        <p:spPr>
          <a:xfrm>
            <a:off x="7205206" y="3415371"/>
            <a:ext cx="372949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7205345" y="2432050"/>
            <a:ext cx="3891915" cy="843280"/>
          </a:xfrm>
          <a:prstGeom prst="rect">
            <a:avLst/>
          </a:prstGeom>
          <a:noFill/>
        </p:spPr>
        <p:txBody>
          <a:bodyPr wrap="square" lIns="0" tIns="0" rIns="0" bIns="0" rtlCol="0">
            <a:noAutofit/>
          </a:bodyPr>
          <a:lstStyle/>
          <a:p>
            <a:pPr algn="l">
              <a:lnSpc>
                <a:spcPct val="130000"/>
              </a:lnSpc>
              <a:buClrTx/>
              <a:buSzTx/>
              <a:buFontTx/>
            </a:pPr>
            <a:r>
              <a:rPr lang="zh-CN" altLang="en-US" sz="2000" b="1" spc="300" dirty="0">
                <a:gradFill>
                  <a:gsLst>
                    <a:gs pos="0">
                      <a:schemeClr val="accent1"/>
                    </a:gs>
                    <a:gs pos="100000">
                      <a:schemeClr val="accent1">
                        <a:lumMod val="75000"/>
                      </a:schemeClr>
                    </a:gs>
                  </a:gsLst>
                  <a:lin ang="2700000" scaled="0"/>
                </a:gradFill>
                <a:cs typeface="+mn-ea"/>
                <a:sym typeface="+mn-lt"/>
              </a:rPr>
              <a:t>通过疫情数据的发布、订阅和</a:t>
            </a:r>
            <a:r>
              <a:rPr lang="zh-CN" altLang="en-US" sz="2000" b="1" spc="300" dirty="0">
                <a:gradFill>
                  <a:gsLst>
                    <a:gs pos="0">
                      <a:schemeClr val="accent1"/>
                    </a:gs>
                    <a:gs pos="100000">
                      <a:schemeClr val="accent1">
                        <a:lumMod val="75000"/>
                      </a:schemeClr>
                    </a:gs>
                  </a:gsLst>
                  <a:lin ang="2700000" scaled="0"/>
                </a:gradFill>
                <a:cs typeface="+mn-ea"/>
                <a:sym typeface="+mn-lt"/>
              </a:rPr>
              <a:t>分析来模拟一个物联网的场景</a:t>
            </a:r>
            <a:endParaRPr lang="zh-CN" altLang="en-US" sz="2000" b="1" spc="300" dirty="0">
              <a:gradFill>
                <a:gsLst>
                  <a:gs pos="0">
                    <a:schemeClr val="accent1"/>
                  </a:gs>
                  <a:gs pos="100000">
                    <a:schemeClr val="accent1">
                      <a:lumMod val="75000"/>
                    </a:schemeClr>
                  </a:gs>
                </a:gsLst>
                <a:lin ang="2700000" scaled="0"/>
              </a:gradFill>
              <a:cs typeface="+mn-ea"/>
              <a:sym typeface="+mn-lt"/>
            </a:endParaRPr>
          </a:p>
        </p:txBody>
      </p:sp>
      <p:sp>
        <p:nvSpPr>
          <p:cNvPr id="38" name="矩形 37"/>
          <p:cNvSpPr/>
          <p:nvPr/>
        </p:nvSpPr>
        <p:spPr>
          <a:xfrm>
            <a:off x="7205206" y="3582902"/>
            <a:ext cx="3729488" cy="1092607"/>
          </a:xfrm>
          <a:prstGeom prst="rect">
            <a:avLst/>
          </a:prstGeom>
          <a:noFill/>
        </p:spPr>
        <p:txBody>
          <a:bodyPr wrap="square" lIns="0" tIns="0" rIns="0" bIns="0" rtlCol="0">
            <a:noAutofit/>
          </a:bodyPr>
          <a:lstStyle/>
          <a:p>
            <a:pPr algn="just">
              <a:lnSpc>
                <a:spcPct val="130000"/>
              </a:lnSpc>
            </a:pPr>
            <a:r>
              <a:rPr sz="1400" dirty="0">
                <a:solidFill>
                  <a:schemeClr val="tx1">
                    <a:lumMod val="65000"/>
                    <a:lumOff val="35000"/>
                  </a:schemeClr>
                </a:solidFill>
                <a:cs typeface="+mn-ea"/>
                <a:sym typeface="+mn-lt"/>
              </a:rPr>
              <a:t>本项目以物联网为出发点，</a:t>
            </a:r>
            <a:r>
              <a:rPr lang="zh-CN" sz="1400" dirty="0">
                <a:solidFill>
                  <a:schemeClr val="tx1">
                    <a:lumMod val="65000"/>
                    <a:lumOff val="35000"/>
                  </a:schemeClr>
                </a:solidFill>
                <a:cs typeface="+mn-ea"/>
                <a:sym typeface="+mn-lt"/>
              </a:rPr>
              <a:t>同时希望</a:t>
            </a:r>
            <a:r>
              <a:rPr sz="1400" dirty="0">
                <a:solidFill>
                  <a:schemeClr val="tx1">
                    <a:lumMod val="65000"/>
                    <a:lumOff val="35000"/>
                  </a:schemeClr>
                </a:solidFill>
                <a:cs typeface="+mn-ea"/>
                <a:sym typeface="+mn-lt"/>
              </a:rPr>
              <a:t>将MQTT通信协议应用到项目当中。MQTT本身的低带宽和即时性，同样和本项目的基本需求相适配，利用现有的 MQTT平台将此协议应用到本项目中能够帮助我们更好地去理解物联网。</a:t>
            </a:r>
            <a:endParaRPr sz="1400" dirty="0">
              <a:solidFill>
                <a:schemeClr val="tx1">
                  <a:lumMod val="65000"/>
                  <a:lumOff val="35000"/>
                </a:schemeClr>
              </a:solidFill>
              <a:cs typeface="+mn-ea"/>
              <a:sym typeface="+mn-lt"/>
            </a:endParaRPr>
          </a:p>
        </p:txBody>
      </p:sp>
      <p:sp>
        <p:nvSpPr>
          <p:cNvPr id="39" name="等腰三角形 38"/>
          <p:cNvSpPr/>
          <p:nvPr/>
        </p:nvSpPr>
        <p:spPr>
          <a:xfrm rot="5400000">
            <a:off x="7193685" y="5523223"/>
            <a:ext cx="167054" cy="1440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0" name="等腰三角形 39"/>
          <p:cNvSpPr/>
          <p:nvPr/>
        </p:nvSpPr>
        <p:spPr>
          <a:xfrm rot="5400000">
            <a:off x="7265691" y="5523223"/>
            <a:ext cx="167054" cy="144012"/>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534410" y="2931160"/>
            <a:ext cx="5123180" cy="1055370"/>
          </a:xfrm>
          <a:prstGeom prst="rect">
            <a:avLst/>
          </a:prstGeom>
          <a:noFill/>
        </p:spPr>
        <p:txBody>
          <a:bodyPr wrap="square" rtlCol="0">
            <a:no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1" lang="zh-CN" altLang="en-US" sz="6255" b="1" i="0" u="none" strike="noStrike" kern="1200" cap="none" spc="0" normalizeH="0" baseline="0" noProof="0" dirty="0">
                <a:ln>
                  <a:noFill/>
                </a:ln>
                <a:solidFill>
                  <a:prstClr val="white"/>
                </a:solidFill>
                <a:effectLst/>
                <a:uLnTx/>
                <a:uFillTx/>
                <a:cs typeface="+mn-ea"/>
                <a:sym typeface="+mn-lt"/>
              </a:rPr>
              <a:t>主要功能</a:t>
            </a:r>
            <a:r>
              <a:rPr kumimoji="1" lang="zh-CN" altLang="en-US" sz="6255" b="1" i="0" u="none" strike="noStrike" kern="1200" cap="none" spc="0" normalizeH="0" baseline="0" noProof="0" dirty="0">
                <a:ln>
                  <a:noFill/>
                </a:ln>
                <a:solidFill>
                  <a:prstClr val="white"/>
                </a:solidFill>
                <a:effectLst/>
                <a:uLnTx/>
                <a:uFillTx/>
                <a:cs typeface="+mn-ea"/>
                <a:sym typeface="+mn-lt"/>
              </a:rPr>
              <a:t>介绍</a:t>
            </a:r>
            <a:endParaRPr kumimoji="1" lang="zh-CN" altLang="en-US" sz="6255" b="1" i="0" u="none" strike="noStrike" kern="1200" cap="none" spc="0" normalizeH="0" baseline="0" noProof="0" dirty="0">
              <a:ln>
                <a:noFill/>
              </a:ln>
              <a:solidFill>
                <a:prstClr val="white"/>
              </a:solidFill>
              <a:effectLst/>
              <a:uLnTx/>
              <a:uFillTx/>
              <a:cs typeface="+mn-ea"/>
              <a:sym typeface="+mn-lt"/>
            </a:endParaRPr>
          </a:p>
        </p:txBody>
      </p:sp>
      <p:cxnSp>
        <p:nvCxnSpPr>
          <p:cNvPr id="7" name="直线连接符 5"/>
          <p:cNvCxnSpPr/>
          <p:nvPr/>
        </p:nvCxnSpPr>
        <p:spPr>
          <a:xfrm flipH="1">
            <a:off x="6851124" y="2738042"/>
            <a:ext cx="70081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线连接符 60"/>
          <p:cNvCxnSpPr/>
          <p:nvPr/>
        </p:nvCxnSpPr>
        <p:spPr>
          <a:xfrm flipH="1">
            <a:off x="4544089" y="2738042"/>
            <a:ext cx="70081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直线连接符 109"/>
          <p:cNvCxnSpPr/>
          <p:nvPr/>
        </p:nvCxnSpPr>
        <p:spPr>
          <a:xfrm flipH="1">
            <a:off x="6988772" y="4180017"/>
            <a:ext cx="56316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2" name="直线连接符 109"/>
          <p:cNvCxnSpPr/>
          <p:nvPr/>
        </p:nvCxnSpPr>
        <p:spPr>
          <a:xfrm flipH="1">
            <a:off x="4544089" y="4180017"/>
            <a:ext cx="56316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4544089" y="2738042"/>
            <a:ext cx="0" cy="24324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a:off x="7544347" y="2738042"/>
            <a:ext cx="0" cy="24324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a:off x="7544347" y="3906920"/>
            <a:ext cx="0" cy="267207"/>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a:off x="4544089" y="3906920"/>
            <a:ext cx="0" cy="27842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5177361" y="2485198"/>
            <a:ext cx="1741311" cy="500906"/>
          </a:xfrm>
          <a:prstGeom prst="rect">
            <a:avLst/>
          </a:prstGeom>
          <a:noFill/>
        </p:spPr>
        <p:txBody>
          <a:bodyPr wrap="none" rtlCol="0">
            <a:noAutofit/>
          </a:bodyPr>
          <a:lstStyle/>
          <a:p>
            <a:pPr algn="ctr"/>
            <a:r>
              <a:rPr kumimoji="1" lang="en-US" altLang="zh-CN" sz="2655" dirty="0">
                <a:ln w="12700">
                  <a:solidFill>
                    <a:schemeClr val="bg1"/>
                  </a:solidFill>
                </a:ln>
                <a:noFill/>
                <a:latin typeface="+mj-lt"/>
                <a:cs typeface="+mn-ea"/>
                <a:sym typeface="+mn-lt"/>
              </a:rPr>
              <a:t>PART 02</a:t>
            </a:r>
            <a:endParaRPr kumimoji="1" lang="zh-CN" altLang="en-US" sz="2655" dirty="0">
              <a:ln w="12700">
                <a:solidFill>
                  <a:schemeClr val="bg1"/>
                </a:solidFill>
              </a:ln>
              <a:noFill/>
              <a:latin typeface="+mj-lt"/>
              <a:cs typeface="+mn-ea"/>
              <a:sym typeface="+mn-lt"/>
            </a:endParaRPr>
          </a:p>
        </p:txBody>
      </p:sp>
      <p:sp>
        <p:nvSpPr>
          <p:cNvPr id="32" name="文本框 31"/>
          <p:cNvSpPr txBox="1"/>
          <p:nvPr/>
        </p:nvSpPr>
        <p:spPr>
          <a:xfrm>
            <a:off x="5021318" y="4032131"/>
            <a:ext cx="1640193" cy="296556"/>
          </a:xfrm>
          <a:prstGeom prst="rect">
            <a:avLst/>
          </a:prstGeom>
          <a:noFill/>
        </p:spPr>
        <p:txBody>
          <a:bodyPr wrap="none" rtlCol="0">
            <a:noAutofit/>
          </a:bodyPr>
          <a:p>
            <a:r>
              <a:rPr lang="en-US" altLang="en-GB" sz="1200" dirty="0">
                <a:solidFill>
                  <a:schemeClr val="bg1"/>
                </a:solidFill>
                <a:cs typeface="+mn-ea"/>
                <a:sym typeface="+mn-lt"/>
              </a:rPr>
              <a:t>Main Functions Introduction</a:t>
            </a:r>
            <a:endParaRPr lang="en-US" altLang="en-GB" sz="1200" dirty="0">
              <a:solidFill>
                <a:schemeClr val="bg1"/>
              </a:solidFill>
              <a:cs typeface="+mn-ea"/>
              <a:sym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线连接符 3"/>
          <p:cNvCxnSpPr/>
          <p:nvPr/>
        </p:nvCxnSpPr>
        <p:spPr>
          <a:xfrm>
            <a:off x="263847" y="862550"/>
            <a:ext cx="10268136" cy="0"/>
          </a:xfrm>
          <a:prstGeom prst="line">
            <a:avLst/>
          </a:prstGeom>
          <a:ln w="19050">
            <a:solidFill>
              <a:schemeClr val="accent1">
                <a:lumMod val="100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9329804" y="798308"/>
            <a:ext cx="2861863" cy="108482"/>
          </a:xfrm>
          <a:prstGeom prst="rect">
            <a:avLst/>
          </a:prstGeom>
          <a:solidFill>
            <a:schemeClr val="accent1">
              <a:lumMod val="100000"/>
            </a:schemeClr>
          </a:solidFill>
          <a:ln>
            <a:solidFill>
              <a:schemeClr val="accent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kumimoji="1" lang="zh-CN" altLang="en-US" sz="1350">
              <a:cs typeface="+mn-ea"/>
              <a:sym typeface="+mn-lt"/>
            </a:endParaRPr>
          </a:p>
        </p:txBody>
      </p:sp>
      <p:sp>
        <p:nvSpPr>
          <p:cNvPr id="8" name="标题 7"/>
          <p:cNvSpPr>
            <a:spLocks noGrp="1"/>
          </p:cNvSpPr>
          <p:nvPr>
            <p:ph type="title"/>
          </p:nvPr>
        </p:nvSpPr>
        <p:spPr>
          <a:xfrm>
            <a:off x="822944" y="320665"/>
            <a:ext cx="902811" cy="487378"/>
          </a:xfrm>
        </p:spPr>
        <p:txBody>
          <a:bodyPr>
            <a:noAutofit/>
          </a:bodyPr>
          <a:lstStyle/>
          <a:p>
            <a:r>
              <a:rPr lang="zh-CN" altLang="en-US" dirty="0">
                <a:sym typeface="+mn-lt"/>
              </a:rPr>
              <a:t>主要功能</a:t>
            </a:r>
            <a:r>
              <a:rPr lang="zh-CN" altLang="en-US" dirty="0">
                <a:sym typeface="+mn-lt"/>
              </a:rPr>
              <a:t>介绍</a:t>
            </a:r>
            <a:endParaRPr lang="zh-CN" altLang="en-US" dirty="0">
              <a:sym typeface="+mn-lt"/>
            </a:endParaRPr>
          </a:p>
        </p:txBody>
      </p:sp>
      <p:sp>
        <p:nvSpPr>
          <p:cNvPr id="39" name="文本框 38"/>
          <p:cNvSpPr txBox="1"/>
          <p:nvPr/>
        </p:nvSpPr>
        <p:spPr>
          <a:xfrm>
            <a:off x="1177894" y="1834885"/>
            <a:ext cx="644880" cy="416560"/>
          </a:xfrm>
          <a:custGeom>
            <a:avLst/>
            <a:gdLst/>
            <a:ahLst/>
            <a:cxnLst/>
            <a:rect l="l" t="t" r="r" b="b"/>
            <a:pathLst>
              <a:path w="711556" h="459629">
                <a:moveTo>
                  <a:pt x="648462" y="448"/>
                </a:moveTo>
                <a:cubicBezTo>
                  <a:pt x="651164" y="-319"/>
                  <a:pt x="653647" y="-100"/>
                  <a:pt x="655911" y="1105"/>
                </a:cubicBezTo>
                <a:cubicBezTo>
                  <a:pt x="658174" y="2310"/>
                  <a:pt x="659781" y="3844"/>
                  <a:pt x="660730" y="5706"/>
                </a:cubicBezTo>
                <a:lnTo>
                  <a:pt x="664235" y="19726"/>
                </a:lnTo>
                <a:cubicBezTo>
                  <a:pt x="665185" y="21589"/>
                  <a:pt x="665477" y="23560"/>
                  <a:pt x="665112" y="25642"/>
                </a:cubicBezTo>
                <a:cubicBezTo>
                  <a:pt x="664747" y="27723"/>
                  <a:pt x="663286" y="29256"/>
                  <a:pt x="660730" y="30242"/>
                </a:cubicBezTo>
                <a:cubicBezTo>
                  <a:pt x="633054" y="44957"/>
                  <a:pt x="611292" y="66791"/>
                  <a:pt x="595446" y="95746"/>
                </a:cubicBezTo>
                <a:cubicBezTo>
                  <a:pt x="579599" y="124700"/>
                  <a:pt x="567477" y="156612"/>
                  <a:pt x="559079" y="191481"/>
                </a:cubicBezTo>
                <a:cubicBezTo>
                  <a:pt x="561818" y="191408"/>
                  <a:pt x="565104" y="191116"/>
                  <a:pt x="568938" y="190605"/>
                </a:cubicBezTo>
                <a:cubicBezTo>
                  <a:pt x="572772" y="190094"/>
                  <a:pt x="576496" y="189802"/>
                  <a:pt x="580111" y="189729"/>
                </a:cubicBezTo>
                <a:cubicBezTo>
                  <a:pt x="617792" y="190788"/>
                  <a:pt x="648900" y="204005"/>
                  <a:pt x="673437" y="229381"/>
                </a:cubicBezTo>
                <a:cubicBezTo>
                  <a:pt x="697973" y="254758"/>
                  <a:pt x="710679" y="285939"/>
                  <a:pt x="711556" y="322926"/>
                </a:cubicBezTo>
                <a:cubicBezTo>
                  <a:pt x="710460" y="362360"/>
                  <a:pt x="697316" y="394783"/>
                  <a:pt x="672122" y="420196"/>
                </a:cubicBezTo>
                <a:cubicBezTo>
                  <a:pt x="646928" y="445608"/>
                  <a:pt x="616258" y="458753"/>
                  <a:pt x="580111" y="459629"/>
                </a:cubicBezTo>
                <a:cubicBezTo>
                  <a:pt x="539472" y="459410"/>
                  <a:pt x="505077" y="445827"/>
                  <a:pt x="476926" y="418881"/>
                </a:cubicBezTo>
                <a:cubicBezTo>
                  <a:pt x="448775" y="391935"/>
                  <a:pt x="434097" y="352940"/>
                  <a:pt x="432892" y="301895"/>
                </a:cubicBezTo>
                <a:cubicBezTo>
                  <a:pt x="433330" y="240043"/>
                  <a:pt x="452171" y="180601"/>
                  <a:pt x="489414" y="123568"/>
                </a:cubicBezTo>
                <a:cubicBezTo>
                  <a:pt x="526656" y="66536"/>
                  <a:pt x="579672" y="25496"/>
                  <a:pt x="648462" y="448"/>
                </a:cubicBezTo>
                <a:close/>
                <a:moveTo>
                  <a:pt x="215570" y="448"/>
                </a:moveTo>
                <a:cubicBezTo>
                  <a:pt x="218272" y="-319"/>
                  <a:pt x="220755" y="-100"/>
                  <a:pt x="223018" y="1105"/>
                </a:cubicBezTo>
                <a:cubicBezTo>
                  <a:pt x="225282" y="2310"/>
                  <a:pt x="226889" y="3844"/>
                  <a:pt x="227838" y="5706"/>
                </a:cubicBezTo>
                <a:lnTo>
                  <a:pt x="231343" y="19726"/>
                </a:lnTo>
                <a:cubicBezTo>
                  <a:pt x="232293" y="21589"/>
                  <a:pt x="232585" y="23560"/>
                  <a:pt x="232220" y="25642"/>
                </a:cubicBezTo>
                <a:cubicBezTo>
                  <a:pt x="231854" y="27723"/>
                  <a:pt x="230394" y="29256"/>
                  <a:pt x="227838" y="30242"/>
                </a:cubicBezTo>
                <a:cubicBezTo>
                  <a:pt x="199285" y="44957"/>
                  <a:pt x="177086" y="66791"/>
                  <a:pt x="161239" y="95746"/>
                </a:cubicBezTo>
                <a:cubicBezTo>
                  <a:pt x="145393" y="124700"/>
                  <a:pt x="133709" y="156612"/>
                  <a:pt x="126187" y="191481"/>
                </a:cubicBezTo>
                <a:cubicBezTo>
                  <a:pt x="128853" y="191408"/>
                  <a:pt x="131847" y="191116"/>
                  <a:pt x="135169" y="190605"/>
                </a:cubicBezTo>
                <a:cubicBezTo>
                  <a:pt x="138492" y="190094"/>
                  <a:pt x="141924" y="189802"/>
                  <a:pt x="145466" y="189729"/>
                </a:cubicBezTo>
                <a:cubicBezTo>
                  <a:pt x="183913" y="190788"/>
                  <a:pt x="215241" y="204005"/>
                  <a:pt x="239449" y="229381"/>
                </a:cubicBezTo>
                <a:cubicBezTo>
                  <a:pt x="263657" y="254758"/>
                  <a:pt x="276144" y="285939"/>
                  <a:pt x="276911" y="322926"/>
                </a:cubicBezTo>
                <a:cubicBezTo>
                  <a:pt x="275925" y="362360"/>
                  <a:pt x="263000" y="394783"/>
                  <a:pt x="238135" y="420196"/>
                </a:cubicBezTo>
                <a:cubicBezTo>
                  <a:pt x="213270" y="445608"/>
                  <a:pt x="182380" y="458753"/>
                  <a:pt x="145466" y="459629"/>
                </a:cubicBezTo>
                <a:cubicBezTo>
                  <a:pt x="104900" y="459410"/>
                  <a:pt x="70798" y="445827"/>
                  <a:pt x="43158" y="418881"/>
                </a:cubicBezTo>
                <a:cubicBezTo>
                  <a:pt x="15518" y="391935"/>
                  <a:pt x="1132" y="352940"/>
                  <a:pt x="0" y="301895"/>
                </a:cubicBezTo>
                <a:cubicBezTo>
                  <a:pt x="438" y="240043"/>
                  <a:pt x="19279" y="180601"/>
                  <a:pt x="56521" y="123568"/>
                </a:cubicBezTo>
                <a:cubicBezTo>
                  <a:pt x="93764" y="66536"/>
                  <a:pt x="146780" y="25496"/>
                  <a:pt x="215570" y="448"/>
                </a:cubicBez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R="0" indent="0" defTabSz="914400" fontAlgn="auto">
              <a:lnSpc>
                <a:spcPct val="120000"/>
              </a:lnSpc>
              <a:spcBef>
                <a:spcPts val="0"/>
              </a:spcBef>
              <a:spcAft>
                <a:spcPts val="0"/>
              </a:spcAft>
              <a:buClrTx/>
              <a:buSzTx/>
              <a:buFontTx/>
              <a:buNone/>
              <a:defRPr/>
            </a:pPr>
            <a:endParaRPr kumimoji="0" lang="zh-CN" altLang="en-US" sz="13800" b="0" i="0" kern="1200" cap="none" spc="0" normalizeH="0" baseline="0" noProof="0" dirty="0">
              <a:solidFill>
                <a:srgbClr val="000000">
                  <a:lumMod val="75000"/>
                  <a:lumOff val="25000"/>
                </a:srgbClr>
              </a:solidFill>
              <a:cs typeface="+mn-ea"/>
              <a:sym typeface="+mn-lt"/>
            </a:endParaRPr>
          </a:p>
        </p:txBody>
      </p:sp>
      <p:cxnSp>
        <p:nvCxnSpPr>
          <p:cNvPr id="40" name="直接连接符 39"/>
          <p:cNvCxnSpPr/>
          <p:nvPr/>
        </p:nvCxnSpPr>
        <p:spPr>
          <a:xfrm>
            <a:off x="1177894" y="2866834"/>
            <a:ext cx="26924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177925" y="2400300"/>
            <a:ext cx="3900805" cy="338455"/>
          </a:xfrm>
          <a:prstGeom prst="rect">
            <a:avLst/>
          </a:prstGeom>
          <a:noFill/>
        </p:spPr>
        <p:txBody>
          <a:bodyPr wrap="square" lIns="0" tIns="0" rIns="0" bIns="0" rtlCol="0">
            <a:noAutofit/>
          </a:bodyPr>
          <a:lstStyle/>
          <a:p>
            <a:pPr marR="0" indent="0" defTabSz="914400" fontAlgn="auto">
              <a:lnSpc>
                <a:spcPct val="100000"/>
              </a:lnSpc>
              <a:spcBef>
                <a:spcPts val="0"/>
              </a:spcBef>
              <a:spcAft>
                <a:spcPts val="0"/>
              </a:spcAft>
              <a:buClrTx/>
              <a:buSzTx/>
              <a:buFontTx/>
              <a:buNone/>
              <a:defRPr/>
            </a:pPr>
            <a:r>
              <a:rPr kumimoji="0" lang="zh-CN" altLang="en-US" sz="2200" i="0" kern="1200" cap="none" spc="300" normalizeH="0" baseline="0" noProof="0" dirty="0">
                <a:gradFill>
                  <a:gsLst>
                    <a:gs pos="0">
                      <a:schemeClr val="accent1"/>
                    </a:gs>
                    <a:gs pos="100000">
                      <a:schemeClr val="accent1">
                        <a:lumMod val="75000"/>
                      </a:schemeClr>
                    </a:gs>
                  </a:gsLst>
                  <a:lin ang="2700000" scaled="0"/>
                </a:gradFill>
                <a:latin typeface="+mj-ea"/>
                <a:ea typeface="+mj-ea"/>
                <a:cs typeface="+mn-ea"/>
                <a:sym typeface="+mn-lt"/>
              </a:rPr>
              <a:t>展示国内省级区域疫情数据</a:t>
            </a:r>
            <a:endParaRPr kumimoji="0" lang="zh-CN" altLang="en-US" sz="2200" i="0" kern="1200" cap="none" spc="300" normalizeH="0" baseline="0" noProof="0" dirty="0">
              <a:gradFill>
                <a:gsLst>
                  <a:gs pos="0">
                    <a:schemeClr val="accent1"/>
                  </a:gs>
                  <a:gs pos="100000">
                    <a:schemeClr val="accent1">
                      <a:lumMod val="75000"/>
                    </a:schemeClr>
                  </a:gs>
                </a:gsLst>
                <a:lin ang="2700000" scaled="0"/>
              </a:gradFill>
              <a:latin typeface="+mj-ea"/>
              <a:ea typeface="+mj-ea"/>
              <a:cs typeface="+mn-ea"/>
              <a:sym typeface="+mn-lt"/>
            </a:endParaRPr>
          </a:p>
        </p:txBody>
      </p:sp>
      <p:sp>
        <p:nvSpPr>
          <p:cNvPr id="13" name="矩形 12"/>
          <p:cNvSpPr/>
          <p:nvPr/>
        </p:nvSpPr>
        <p:spPr>
          <a:xfrm>
            <a:off x="1177894" y="3087482"/>
            <a:ext cx="3900944" cy="694742"/>
          </a:xfrm>
          <a:prstGeom prst="rect">
            <a:avLst/>
          </a:prstGeom>
          <a:noFill/>
        </p:spPr>
        <p:txBody>
          <a:bodyPr wrap="square" lIns="0" tIns="0" rIns="0" bIns="0" rtlCol="0">
            <a:no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600" b="0" i="0" u="none" strike="noStrike" kern="1200" cap="none" spc="0" normalizeH="0" baseline="0" noProof="0">
                <a:ln>
                  <a:noFill/>
                </a:ln>
                <a:solidFill>
                  <a:srgbClr val="000000">
                    <a:lumMod val="65000"/>
                    <a:lumOff val="35000"/>
                  </a:srgbClr>
                </a:solidFill>
                <a:effectLst/>
                <a:uLnTx/>
                <a:uFillTx/>
                <a:cs typeface="+mn-ea"/>
                <a:sym typeface="+mn-lt"/>
              </a:rPr>
              <a:t>用户只需将鼠标移动至地图上对应的省份区域，系统</a:t>
            </a:r>
            <a:r>
              <a:rPr kumimoji="0" lang="zh-CN" altLang="en-US" sz="1600" b="0" i="0" u="none" strike="noStrike" kern="1200" cap="none" spc="0" normalizeH="0" baseline="0" noProof="0">
                <a:ln>
                  <a:noFill/>
                </a:ln>
                <a:solidFill>
                  <a:srgbClr val="000000">
                    <a:lumMod val="65000"/>
                    <a:lumOff val="35000"/>
                  </a:srgbClr>
                </a:solidFill>
                <a:effectLst/>
                <a:uLnTx/>
                <a:uFillTx/>
                <a:cs typeface="+mn-ea"/>
                <a:sym typeface="+mn-lt"/>
              </a:rPr>
              <a:t>就会向后端请求相应省份对应的新增确诊人数并将数据渲染至地图相应位置，并按照不同的人数分级，赋予不同区域不同饱和度的颜色。</a:t>
            </a:r>
            <a:endParaRPr kumimoji="0" lang="zh-CN" altLang="en-US" sz="1600" b="0" i="0" u="none" strike="noStrike" kern="1200" cap="none" spc="0" normalizeH="0" baseline="0" noProof="0">
              <a:ln>
                <a:noFill/>
              </a:ln>
              <a:solidFill>
                <a:srgbClr val="000000">
                  <a:lumMod val="65000"/>
                  <a:lumOff val="35000"/>
                </a:srgbClr>
              </a:solidFill>
              <a:effectLst/>
              <a:uLnTx/>
              <a:uFillTx/>
              <a:cs typeface="+mn-ea"/>
              <a:sym typeface="+mn-lt"/>
            </a:endParaRPr>
          </a:p>
        </p:txBody>
      </p:sp>
      <p:sp>
        <p:nvSpPr>
          <p:cNvPr id="14" name="矩形 13"/>
          <p:cNvSpPr/>
          <p:nvPr/>
        </p:nvSpPr>
        <p:spPr>
          <a:xfrm>
            <a:off x="1177894" y="4130730"/>
            <a:ext cx="3900944" cy="1064074"/>
          </a:xfrm>
          <a:prstGeom prst="rect">
            <a:avLst/>
          </a:prstGeom>
          <a:noFill/>
        </p:spPr>
        <p:txBody>
          <a:bodyPr wrap="square" lIns="0" tIns="0" rIns="0" bIns="0" rtlCol="0">
            <a:noAutofit/>
          </a:bodyPr>
          <a:lstStyle/>
          <a:p>
            <a:pPr marL="0" marR="0" lvl="0" indent="0" algn="l" defTabSz="914400" rtl="0" eaLnBrk="1" fontAlgn="auto" latinLnBrk="0" hangingPunct="1">
              <a:lnSpc>
                <a:spcPct val="15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000000">
                  <a:lumMod val="65000"/>
                  <a:lumOff val="35000"/>
                </a:srgbClr>
              </a:solidFill>
              <a:effectLst/>
              <a:uLnTx/>
              <a:uFillTx/>
              <a:cs typeface="+mn-ea"/>
              <a:sym typeface="+mn-lt"/>
            </a:endParaRPr>
          </a:p>
        </p:txBody>
      </p:sp>
      <p:pic>
        <p:nvPicPr>
          <p:cNvPr id="2" name="图片 1"/>
          <p:cNvPicPr>
            <a:picLocks noChangeAspect="1"/>
          </p:cNvPicPr>
          <p:nvPr>
            <p:custDataLst>
              <p:tags r:id="rId1"/>
            </p:custDataLst>
          </p:nvPr>
        </p:nvPicPr>
        <p:blipFill>
          <a:blip r:embed="rId2"/>
          <a:stretch>
            <a:fillRect/>
          </a:stretch>
        </p:blipFill>
        <p:spPr>
          <a:xfrm>
            <a:off x="5818505" y="1049655"/>
            <a:ext cx="5951220" cy="49606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线连接符 3"/>
          <p:cNvCxnSpPr/>
          <p:nvPr/>
        </p:nvCxnSpPr>
        <p:spPr>
          <a:xfrm>
            <a:off x="263847" y="862550"/>
            <a:ext cx="10268136" cy="0"/>
          </a:xfrm>
          <a:prstGeom prst="line">
            <a:avLst/>
          </a:prstGeom>
          <a:ln w="19050">
            <a:solidFill>
              <a:schemeClr val="accent1">
                <a:lumMod val="100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9329804" y="798308"/>
            <a:ext cx="2861863" cy="108482"/>
          </a:xfrm>
          <a:prstGeom prst="rect">
            <a:avLst/>
          </a:prstGeom>
          <a:solidFill>
            <a:schemeClr val="accent1">
              <a:lumMod val="100000"/>
            </a:schemeClr>
          </a:solidFill>
          <a:ln>
            <a:solidFill>
              <a:schemeClr val="accent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kumimoji="1" lang="zh-CN" altLang="en-US" sz="1350">
              <a:cs typeface="+mn-ea"/>
              <a:sym typeface="+mn-lt"/>
            </a:endParaRPr>
          </a:p>
        </p:txBody>
      </p:sp>
      <p:sp>
        <p:nvSpPr>
          <p:cNvPr id="8" name="标题 7"/>
          <p:cNvSpPr>
            <a:spLocks noGrp="1"/>
          </p:cNvSpPr>
          <p:nvPr>
            <p:ph type="title"/>
          </p:nvPr>
        </p:nvSpPr>
        <p:spPr>
          <a:xfrm>
            <a:off x="822944" y="320665"/>
            <a:ext cx="902811" cy="487378"/>
          </a:xfrm>
        </p:spPr>
        <p:txBody>
          <a:bodyPr>
            <a:noAutofit/>
          </a:bodyPr>
          <a:lstStyle/>
          <a:p>
            <a:r>
              <a:rPr lang="zh-CN" altLang="en-US" dirty="0">
                <a:sym typeface="+mn-lt"/>
              </a:rPr>
              <a:t>主要功能</a:t>
            </a:r>
            <a:r>
              <a:rPr lang="zh-CN" altLang="en-US" dirty="0">
                <a:sym typeface="+mn-lt"/>
              </a:rPr>
              <a:t>介绍</a:t>
            </a:r>
            <a:endParaRPr lang="zh-CN" altLang="en-US" dirty="0">
              <a:sym typeface="+mn-lt"/>
            </a:endParaRPr>
          </a:p>
        </p:txBody>
      </p:sp>
      <p:sp>
        <p:nvSpPr>
          <p:cNvPr id="39" name="文本框 38"/>
          <p:cNvSpPr txBox="1"/>
          <p:nvPr/>
        </p:nvSpPr>
        <p:spPr>
          <a:xfrm>
            <a:off x="1177894" y="1834885"/>
            <a:ext cx="644880" cy="416560"/>
          </a:xfrm>
          <a:custGeom>
            <a:avLst/>
            <a:gdLst/>
            <a:ahLst/>
            <a:cxnLst/>
            <a:rect l="l" t="t" r="r" b="b"/>
            <a:pathLst>
              <a:path w="711556" h="459629">
                <a:moveTo>
                  <a:pt x="648462" y="448"/>
                </a:moveTo>
                <a:cubicBezTo>
                  <a:pt x="651164" y="-319"/>
                  <a:pt x="653647" y="-100"/>
                  <a:pt x="655911" y="1105"/>
                </a:cubicBezTo>
                <a:cubicBezTo>
                  <a:pt x="658174" y="2310"/>
                  <a:pt x="659781" y="3844"/>
                  <a:pt x="660730" y="5706"/>
                </a:cubicBezTo>
                <a:lnTo>
                  <a:pt x="664235" y="19726"/>
                </a:lnTo>
                <a:cubicBezTo>
                  <a:pt x="665185" y="21589"/>
                  <a:pt x="665477" y="23560"/>
                  <a:pt x="665112" y="25642"/>
                </a:cubicBezTo>
                <a:cubicBezTo>
                  <a:pt x="664747" y="27723"/>
                  <a:pt x="663286" y="29256"/>
                  <a:pt x="660730" y="30242"/>
                </a:cubicBezTo>
                <a:cubicBezTo>
                  <a:pt x="633054" y="44957"/>
                  <a:pt x="611292" y="66791"/>
                  <a:pt x="595446" y="95746"/>
                </a:cubicBezTo>
                <a:cubicBezTo>
                  <a:pt x="579599" y="124700"/>
                  <a:pt x="567477" y="156612"/>
                  <a:pt x="559079" y="191481"/>
                </a:cubicBezTo>
                <a:cubicBezTo>
                  <a:pt x="561818" y="191408"/>
                  <a:pt x="565104" y="191116"/>
                  <a:pt x="568938" y="190605"/>
                </a:cubicBezTo>
                <a:cubicBezTo>
                  <a:pt x="572772" y="190094"/>
                  <a:pt x="576496" y="189802"/>
                  <a:pt x="580111" y="189729"/>
                </a:cubicBezTo>
                <a:cubicBezTo>
                  <a:pt x="617792" y="190788"/>
                  <a:pt x="648900" y="204005"/>
                  <a:pt x="673437" y="229381"/>
                </a:cubicBezTo>
                <a:cubicBezTo>
                  <a:pt x="697973" y="254758"/>
                  <a:pt x="710679" y="285939"/>
                  <a:pt x="711556" y="322926"/>
                </a:cubicBezTo>
                <a:cubicBezTo>
                  <a:pt x="710460" y="362360"/>
                  <a:pt x="697316" y="394783"/>
                  <a:pt x="672122" y="420196"/>
                </a:cubicBezTo>
                <a:cubicBezTo>
                  <a:pt x="646928" y="445608"/>
                  <a:pt x="616258" y="458753"/>
                  <a:pt x="580111" y="459629"/>
                </a:cubicBezTo>
                <a:cubicBezTo>
                  <a:pt x="539472" y="459410"/>
                  <a:pt x="505077" y="445827"/>
                  <a:pt x="476926" y="418881"/>
                </a:cubicBezTo>
                <a:cubicBezTo>
                  <a:pt x="448775" y="391935"/>
                  <a:pt x="434097" y="352940"/>
                  <a:pt x="432892" y="301895"/>
                </a:cubicBezTo>
                <a:cubicBezTo>
                  <a:pt x="433330" y="240043"/>
                  <a:pt x="452171" y="180601"/>
                  <a:pt x="489414" y="123568"/>
                </a:cubicBezTo>
                <a:cubicBezTo>
                  <a:pt x="526656" y="66536"/>
                  <a:pt x="579672" y="25496"/>
                  <a:pt x="648462" y="448"/>
                </a:cubicBezTo>
                <a:close/>
                <a:moveTo>
                  <a:pt x="215570" y="448"/>
                </a:moveTo>
                <a:cubicBezTo>
                  <a:pt x="218272" y="-319"/>
                  <a:pt x="220755" y="-100"/>
                  <a:pt x="223018" y="1105"/>
                </a:cubicBezTo>
                <a:cubicBezTo>
                  <a:pt x="225282" y="2310"/>
                  <a:pt x="226889" y="3844"/>
                  <a:pt x="227838" y="5706"/>
                </a:cubicBezTo>
                <a:lnTo>
                  <a:pt x="231343" y="19726"/>
                </a:lnTo>
                <a:cubicBezTo>
                  <a:pt x="232293" y="21589"/>
                  <a:pt x="232585" y="23560"/>
                  <a:pt x="232220" y="25642"/>
                </a:cubicBezTo>
                <a:cubicBezTo>
                  <a:pt x="231854" y="27723"/>
                  <a:pt x="230394" y="29256"/>
                  <a:pt x="227838" y="30242"/>
                </a:cubicBezTo>
                <a:cubicBezTo>
                  <a:pt x="199285" y="44957"/>
                  <a:pt x="177086" y="66791"/>
                  <a:pt x="161239" y="95746"/>
                </a:cubicBezTo>
                <a:cubicBezTo>
                  <a:pt x="145393" y="124700"/>
                  <a:pt x="133709" y="156612"/>
                  <a:pt x="126187" y="191481"/>
                </a:cubicBezTo>
                <a:cubicBezTo>
                  <a:pt x="128853" y="191408"/>
                  <a:pt x="131847" y="191116"/>
                  <a:pt x="135169" y="190605"/>
                </a:cubicBezTo>
                <a:cubicBezTo>
                  <a:pt x="138492" y="190094"/>
                  <a:pt x="141924" y="189802"/>
                  <a:pt x="145466" y="189729"/>
                </a:cubicBezTo>
                <a:cubicBezTo>
                  <a:pt x="183913" y="190788"/>
                  <a:pt x="215241" y="204005"/>
                  <a:pt x="239449" y="229381"/>
                </a:cubicBezTo>
                <a:cubicBezTo>
                  <a:pt x="263657" y="254758"/>
                  <a:pt x="276144" y="285939"/>
                  <a:pt x="276911" y="322926"/>
                </a:cubicBezTo>
                <a:cubicBezTo>
                  <a:pt x="275925" y="362360"/>
                  <a:pt x="263000" y="394783"/>
                  <a:pt x="238135" y="420196"/>
                </a:cubicBezTo>
                <a:cubicBezTo>
                  <a:pt x="213270" y="445608"/>
                  <a:pt x="182380" y="458753"/>
                  <a:pt x="145466" y="459629"/>
                </a:cubicBezTo>
                <a:cubicBezTo>
                  <a:pt x="104900" y="459410"/>
                  <a:pt x="70798" y="445827"/>
                  <a:pt x="43158" y="418881"/>
                </a:cubicBezTo>
                <a:cubicBezTo>
                  <a:pt x="15518" y="391935"/>
                  <a:pt x="1132" y="352940"/>
                  <a:pt x="0" y="301895"/>
                </a:cubicBezTo>
                <a:cubicBezTo>
                  <a:pt x="438" y="240043"/>
                  <a:pt x="19279" y="180601"/>
                  <a:pt x="56521" y="123568"/>
                </a:cubicBezTo>
                <a:cubicBezTo>
                  <a:pt x="93764" y="66536"/>
                  <a:pt x="146780" y="25496"/>
                  <a:pt x="215570" y="448"/>
                </a:cubicBez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R="0" indent="0" defTabSz="914400" fontAlgn="auto">
              <a:lnSpc>
                <a:spcPct val="120000"/>
              </a:lnSpc>
              <a:spcBef>
                <a:spcPts val="0"/>
              </a:spcBef>
              <a:spcAft>
                <a:spcPts val="0"/>
              </a:spcAft>
              <a:buClrTx/>
              <a:buSzTx/>
              <a:buFontTx/>
              <a:buNone/>
              <a:defRPr/>
            </a:pPr>
            <a:endParaRPr kumimoji="0" lang="zh-CN" altLang="en-US" sz="13800" b="0" i="0" kern="1200" cap="none" spc="0" normalizeH="0" baseline="0" noProof="0" dirty="0">
              <a:solidFill>
                <a:srgbClr val="000000">
                  <a:lumMod val="75000"/>
                  <a:lumOff val="25000"/>
                </a:srgbClr>
              </a:solidFill>
              <a:cs typeface="+mn-ea"/>
              <a:sym typeface="+mn-lt"/>
            </a:endParaRPr>
          </a:p>
        </p:txBody>
      </p:sp>
      <p:cxnSp>
        <p:nvCxnSpPr>
          <p:cNvPr id="40" name="直接连接符 39"/>
          <p:cNvCxnSpPr/>
          <p:nvPr/>
        </p:nvCxnSpPr>
        <p:spPr>
          <a:xfrm>
            <a:off x="1177894" y="2866834"/>
            <a:ext cx="26924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177925" y="2400300"/>
            <a:ext cx="3900805" cy="338455"/>
          </a:xfrm>
          <a:prstGeom prst="rect">
            <a:avLst/>
          </a:prstGeom>
          <a:noFill/>
        </p:spPr>
        <p:txBody>
          <a:bodyPr wrap="square" lIns="0" tIns="0" rIns="0" bIns="0" rtlCol="0">
            <a:noAutofit/>
          </a:bodyPr>
          <a:lstStyle/>
          <a:p>
            <a:pPr marR="0" indent="0" defTabSz="914400" fontAlgn="auto">
              <a:lnSpc>
                <a:spcPct val="100000"/>
              </a:lnSpc>
              <a:spcBef>
                <a:spcPts val="0"/>
              </a:spcBef>
              <a:spcAft>
                <a:spcPts val="0"/>
              </a:spcAft>
              <a:buClrTx/>
              <a:buSzTx/>
              <a:buFontTx/>
              <a:buNone/>
              <a:defRPr/>
            </a:pPr>
            <a:r>
              <a:rPr kumimoji="0" lang="zh-CN" altLang="en-US" sz="2200" i="0" kern="1200" cap="none" spc="300" normalizeH="0" baseline="0" noProof="0" dirty="0">
                <a:gradFill>
                  <a:gsLst>
                    <a:gs pos="0">
                      <a:schemeClr val="accent1"/>
                    </a:gs>
                    <a:gs pos="100000">
                      <a:schemeClr val="accent1">
                        <a:lumMod val="75000"/>
                      </a:schemeClr>
                    </a:gs>
                  </a:gsLst>
                  <a:lin ang="2700000" scaled="0"/>
                </a:gradFill>
                <a:latin typeface="+mj-ea"/>
                <a:ea typeface="+mj-ea"/>
                <a:cs typeface="+mn-ea"/>
                <a:sym typeface="+mn-lt"/>
              </a:rPr>
              <a:t>展示国内市级区域疫情数据</a:t>
            </a:r>
            <a:endParaRPr kumimoji="0" lang="zh-CN" altLang="en-US" sz="2200" i="0" kern="1200" cap="none" spc="300" normalizeH="0" baseline="0" noProof="0" dirty="0">
              <a:gradFill>
                <a:gsLst>
                  <a:gs pos="0">
                    <a:schemeClr val="accent1"/>
                  </a:gs>
                  <a:gs pos="100000">
                    <a:schemeClr val="accent1">
                      <a:lumMod val="75000"/>
                    </a:schemeClr>
                  </a:gs>
                </a:gsLst>
                <a:lin ang="2700000" scaled="0"/>
              </a:gradFill>
              <a:latin typeface="+mj-ea"/>
              <a:ea typeface="+mj-ea"/>
              <a:cs typeface="+mn-ea"/>
              <a:sym typeface="+mn-lt"/>
            </a:endParaRPr>
          </a:p>
        </p:txBody>
      </p:sp>
      <p:sp>
        <p:nvSpPr>
          <p:cNvPr id="13" name="矩形 12"/>
          <p:cNvSpPr/>
          <p:nvPr/>
        </p:nvSpPr>
        <p:spPr>
          <a:xfrm>
            <a:off x="1177894" y="3087482"/>
            <a:ext cx="3900944" cy="694742"/>
          </a:xfrm>
          <a:prstGeom prst="rect">
            <a:avLst/>
          </a:prstGeom>
          <a:noFill/>
        </p:spPr>
        <p:txBody>
          <a:bodyPr wrap="square" lIns="0" tIns="0" rIns="0" bIns="0" rtlCol="0">
            <a:no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600" b="0" i="0" u="none" strike="noStrike" kern="1200" cap="none" spc="0" normalizeH="0" baseline="0" noProof="0">
                <a:ln>
                  <a:noFill/>
                </a:ln>
                <a:solidFill>
                  <a:srgbClr val="000000">
                    <a:lumMod val="65000"/>
                    <a:lumOff val="35000"/>
                  </a:srgbClr>
                </a:solidFill>
                <a:effectLst/>
                <a:uLnTx/>
                <a:uFillTx/>
                <a:cs typeface="+mn-ea"/>
                <a:sym typeface="+mn-lt"/>
              </a:rPr>
              <a:t>在上一功能的基础上，用户可以单击某一省份，下钻进入省级地图。用户只需将鼠标移动至地图上对应的市级区域，系统就会向后端请求相应</a:t>
            </a:r>
            <a:r>
              <a:rPr kumimoji="0" lang="zh-CN" altLang="en-US" sz="1600" b="0" i="0" u="none" strike="noStrike" kern="1200" cap="none" spc="0" normalizeH="0" baseline="0" noProof="0">
                <a:ln>
                  <a:noFill/>
                </a:ln>
                <a:solidFill>
                  <a:srgbClr val="000000">
                    <a:lumMod val="65000"/>
                    <a:lumOff val="35000"/>
                  </a:srgbClr>
                </a:solidFill>
                <a:effectLst/>
                <a:uLnTx/>
                <a:uFillTx/>
                <a:cs typeface="+mn-ea"/>
                <a:sym typeface="+mn-lt"/>
              </a:rPr>
              <a:t>区域对应的新增确诊人数并将数据渲染至地图相应位置，并按照不同的人数分级，赋予不同区域不同饱和度的颜色。</a:t>
            </a:r>
            <a:endParaRPr kumimoji="0" lang="zh-CN" altLang="en-US" sz="1600" b="0" i="0" u="none" strike="noStrike" kern="1200" cap="none" spc="0" normalizeH="0" baseline="0" noProof="0">
              <a:ln>
                <a:noFill/>
              </a:ln>
              <a:solidFill>
                <a:srgbClr val="000000">
                  <a:lumMod val="65000"/>
                  <a:lumOff val="35000"/>
                </a:srgbClr>
              </a:solidFill>
              <a:effectLst/>
              <a:uLnTx/>
              <a:uFillTx/>
              <a:cs typeface="+mn-ea"/>
              <a:sym typeface="+mn-lt"/>
            </a:endParaRPr>
          </a:p>
        </p:txBody>
      </p:sp>
      <p:sp>
        <p:nvSpPr>
          <p:cNvPr id="14" name="矩形 13"/>
          <p:cNvSpPr/>
          <p:nvPr/>
        </p:nvSpPr>
        <p:spPr>
          <a:xfrm>
            <a:off x="1177894" y="4130730"/>
            <a:ext cx="3900944" cy="1064074"/>
          </a:xfrm>
          <a:prstGeom prst="rect">
            <a:avLst/>
          </a:prstGeom>
          <a:noFill/>
        </p:spPr>
        <p:txBody>
          <a:bodyPr wrap="square" lIns="0" tIns="0" rIns="0" bIns="0" rtlCol="0">
            <a:noAutofit/>
          </a:bodyPr>
          <a:lstStyle/>
          <a:p>
            <a:pPr marL="0" marR="0" lvl="0" indent="0" algn="l" defTabSz="914400" rtl="0" eaLnBrk="1" fontAlgn="auto" latinLnBrk="0" hangingPunct="1">
              <a:lnSpc>
                <a:spcPct val="15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000000">
                  <a:lumMod val="65000"/>
                  <a:lumOff val="35000"/>
                </a:srgbClr>
              </a:solidFill>
              <a:effectLst/>
              <a:uLnTx/>
              <a:uFillTx/>
              <a:cs typeface="+mn-ea"/>
              <a:sym typeface="+mn-lt"/>
            </a:endParaRPr>
          </a:p>
        </p:txBody>
      </p:sp>
      <p:pic>
        <p:nvPicPr>
          <p:cNvPr id="3" name="图片 2"/>
          <p:cNvPicPr>
            <a:picLocks noChangeAspect="1"/>
          </p:cNvPicPr>
          <p:nvPr/>
        </p:nvPicPr>
        <p:blipFill>
          <a:blip r:embed="rId1"/>
          <a:stretch>
            <a:fillRect/>
          </a:stretch>
        </p:blipFill>
        <p:spPr>
          <a:xfrm>
            <a:off x="5786120" y="981075"/>
            <a:ext cx="5753100" cy="49072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线连接符 3"/>
          <p:cNvCxnSpPr/>
          <p:nvPr/>
        </p:nvCxnSpPr>
        <p:spPr>
          <a:xfrm>
            <a:off x="263847" y="862550"/>
            <a:ext cx="10268136" cy="0"/>
          </a:xfrm>
          <a:prstGeom prst="line">
            <a:avLst/>
          </a:prstGeom>
          <a:ln w="19050">
            <a:solidFill>
              <a:schemeClr val="accent1">
                <a:lumMod val="100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9329804" y="798308"/>
            <a:ext cx="2861863" cy="108482"/>
          </a:xfrm>
          <a:prstGeom prst="rect">
            <a:avLst/>
          </a:prstGeom>
          <a:solidFill>
            <a:schemeClr val="accent1">
              <a:lumMod val="100000"/>
            </a:schemeClr>
          </a:solidFill>
          <a:ln>
            <a:solidFill>
              <a:schemeClr val="accent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kumimoji="1" lang="zh-CN" altLang="en-US" sz="1350">
              <a:cs typeface="+mn-ea"/>
              <a:sym typeface="+mn-lt"/>
            </a:endParaRPr>
          </a:p>
        </p:txBody>
      </p:sp>
      <p:sp>
        <p:nvSpPr>
          <p:cNvPr id="8" name="标题 7"/>
          <p:cNvSpPr>
            <a:spLocks noGrp="1"/>
          </p:cNvSpPr>
          <p:nvPr>
            <p:ph type="title"/>
          </p:nvPr>
        </p:nvSpPr>
        <p:spPr>
          <a:xfrm>
            <a:off x="822944" y="320665"/>
            <a:ext cx="902811" cy="487378"/>
          </a:xfrm>
        </p:spPr>
        <p:txBody>
          <a:bodyPr>
            <a:noAutofit/>
          </a:bodyPr>
          <a:lstStyle/>
          <a:p>
            <a:r>
              <a:rPr lang="zh-CN" altLang="en-US" dirty="0">
                <a:sym typeface="+mn-lt"/>
              </a:rPr>
              <a:t>主要功能</a:t>
            </a:r>
            <a:r>
              <a:rPr lang="zh-CN" altLang="en-US" dirty="0">
                <a:sym typeface="+mn-lt"/>
              </a:rPr>
              <a:t>介绍</a:t>
            </a:r>
            <a:endParaRPr lang="zh-CN" altLang="en-US" dirty="0">
              <a:sym typeface="+mn-lt"/>
            </a:endParaRPr>
          </a:p>
        </p:txBody>
      </p:sp>
      <p:sp>
        <p:nvSpPr>
          <p:cNvPr id="39" name="文本框 38"/>
          <p:cNvSpPr txBox="1"/>
          <p:nvPr/>
        </p:nvSpPr>
        <p:spPr>
          <a:xfrm>
            <a:off x="1177894" y="1834885"/>
            <a:ext cx="644880" cy="416560"/>
          </a:xfrm>
          <a:custGeom>
            <a:avLst/>
            <a:gdLst/>
            <a:ahLst/>
            <a:cxnLst/>
            <a:rect l="l" t="t" r="r" b="b"/>
            <a:pathLst>
              <a:path w="711556" h="459629">
                <a:moveTo>
                  <a:pt x="648462" y="448"/>
                </a:moveTo>
                <a:cubicBezTo>
                  <a:pt x="651164" y="-319"/>
                  <a:pt x="653647" y="-100"/>
                  <a:pt x="655911" y="1105"/>
                </a:cubicBezTo>
                <a:cubicBezTo>
                  <a:pt x="658174" y="2310"/>
                  <a:pt x="659781" y="3844"/>
                  <a:pt x="660730" y="5706"/>
                </a:cubicBezTo>
                <a:lnTo>
                  <a:pt x="664235" y="19726"/>
                </a:lnTo>
                <a:cubicBezTo>
                  <a:pt x="665185" y="21589"/>
                  <a:pt x="665477" y="23560"/>
                  <a:pt x="665112" y="25642"/>
                </a:cubicBezTo>
                <a:cubicBezTo>
                  <a:pt x="664747" y="27723"/>
                  <a:pt x="663286" y="29256"/>
                  <a:pt x="660730" y="30242"/>
                </a:cubicBezTo>
                <a:cubicBezTo>
                  <a:pt x="633054" y="44957"/>
                  <a:pt x="611292" y="66791"/>
                  <a:pt x="595446" y="95746"/>
                </a:cubicBezTo>
                <a:cubicBezTo>
                  <a:pt x="579599" y="124700"/>
                  <a:pt x="567477" y="156612"/>
                  <a:pt x="559079" y="191481"/>
                </a:cubicBezTo>
                <a:cubicBezTo>
                  <a:pt x="561818" y="191408"/>
                  <a:pt x="565104" y="191116"/>
                  <a:pt x="568938" y="190605"/>
                </a:cubicBezTo>
                <a:cubicBezTo>
                  <a:pt x="572772" y="190094"/>
                  <a:pt x="576496" y="189802"/>
                  <a:pt x="580111" y="189729"/>
                </a:cubicBezTo>
                <a:cubicBezTo>
                  <a:pt x="617792" y="190788"/>
                  <a:pt x="648900" y="204005"/>
                  <a:pt x="673437" y="229381"/>
                </a:cubicBezTo>
                <a:cubicBezTo>
                  <a:pt x="697973" y="254758"/>
                  <a:pt x="710679" y="285939"/>
                  <a:pt x="711556" y="322926"/>
                </a:cubicBezTo>
                <a:cubicBezTo>
                  <a:pt x="710460" y="362360"/>
                  <a:pt x="697316" y="394783"/>
                  <a:pt x="672122" y="420196"/>
                </a:cubicBezTo>
                <a:cubicBezTo>
                  <a:pt x="646928" y="445608"/>
                  <a:pt x="616258" y="458753"/>
                  <a:pt x="580111" y="459629"/>
                </a:cubicBezTo>
                <a:cubicBezTo>
                  <a:pt x="539472" y="459410"/>
                  <a:pt x="505077" y="445827"/>
                  <a:pt x="476926" y="418881"/>
                </a:cubicBezTo>
                <a:cubicBezTo>
                  <a:pt x="448775" y="391935"/>
                  <a:pt x="434097" y="352940"/>
                  <a:pt x="432892" y="301895"/>
                </a:cubicBezTo>
                <a:cubicBezTo>
                  <a:pt x="433330" y="240043"/>
                  <a:pt x="452171" y="180601"/>
                  <a:pt x="489414" y="123568"/>
                </a:cubicBezTo>
                <a:cubicBezTo>
                  <a:pt x="526656" y="66536"/>
                  <a:pt x="579672" y="25496"/>
                  <a:pt x="648462" y="448"/>
                </a:cubicBezTo>
                <a:close/>
                <a:moveTo>
                  <a:pt x="215570" y="448"/>
                </a:moveTo>
                <a:cubicBezTo>
                  <a:pt x="218272" y="-319"/>
                  <a:pt x="220755" y="-100"/>
                  <a:pt x="223018" y="1105"/>
                </a:cubicBezTo>
                <a:cubicBezTo>
                  <a:pt x="225282" y="2310"/>
                  <a:pt x="226889" y="3844"/>
                  <a:pt x="227838" y="5706"/>
                </a:cubicBezTo>
                <a:lnTo>
                  <a:pt x="231343" y="19726"/>
                </a:lnTo>
                <a:cubicBezTo>
                  <a:pt x="232293" y="21589"/>
                  <a:pt x="232585" y="23560"/>
                  <a:pt x="232220" y="25642"/>
                </a:cubicBezTo>
                <a:cubicBezTo>
                  <a:pt x="231854" y="27723"/>
                  <a:pt x="230394" y="29256"/>
                  <a:pt x="227838" y="30242"/>
                </a:cubicBezTo>
                <a:cubicBezTo>
                  <a:pt x="199285" y="44957"/>
                  <a:pt x="177086" y="66791"/>
                  <a:pt x="161239" y="95746"/>
                </a:cubicBezTo>
                <a:cubicBezTo>
                  <a:pt x="145393" y="124700"/>
                  <a:pt x="133709" y="156612"/>
                  <a:pt x="126187" y="191481"/>
                </a:cubicBezTo>
                <a:cubicBezTo>
                  <a:pt x="128853" y="191408"/>
                  <a:pt x="131847" y="191116"/>
                  <a:pt x="135169" y="190605"/>
                </a:cubicBezTo>
                <a:cubicBezTo>
                  <a:pt x="138492" y="190094"/>
                  <a:pt x="141924" y="189802"/>
                  <a:pt x="145466" y="189729"/>
                </a:cubicBezTo>
                <a:cubicBezTo>
                  <a:pt x="183913" y="190788"/>
                  <a:pt x="215241" y="204005"/>
                  <a:pt x="239449" y="229381"/>
                </a:cubicBezTo>
                <a:cubicBezTo>
                  <a:pt x="263657" y="254758"/>
                  <a:pt x="276144" y="285939"/>
                  <a:pt x="276911" y="322926"/>
                </a:cubicBezTo>
                <a:cubicBezTo>
                  <a:pt x="275925" y="362360"/>
                  <a:pt x="263000" y="394783"/>
                  <a:pt x="238135" y="420196"/>
                </a:cubicBezTo>
                <a:cubicBezTo>
                  <a:pt x="213270" y="445608"/>
                  <a:pt x="182380" y="458753"/>
                  <a:pt x="145466" y="459629"/>
                </a:cubicBezTo>
                <a:cubicBezTo>
                  <a:pt x="104900" y="459410"/>
                  <a:pt x="70798" y="445827"/>
                  <a:pt x="43158" y="418881"/>
                </a:cubicBezTo>
                <a:cubicBezTo>
                  <a:pt x="15518" y="391935"/>
                  <a:pt x="1132" y="352940"/>
                  <a:pt x="0" y="301895"/>
                </a:cubicBezTo>
                <a:cubicBezTo>
                  <a:pt x="438" y="240043"/>
                  <a:pt x="19279" y="180601"/>
                  <a:pt x="56521" y="123568"/>
                </a:cubicBezTo>
                <a:cubicBezTo>
                  <a:pt x="93764" y="66536"/>
                  <a:pt x="146780" y="25496"/>
                  <a:pt x="215570" y="448"/>
                </a:cubicBez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R="0" indent="0" defTabSz="914400" fontAlgn="auto">
              <a:lnSpc>
                <a:spcPct val="120000"/>
              </a:lnSpc>
              <a:spcBef>
                <a:spcPts val="0"/>
              </a:spcBef>
              <a:spcAft>
                <a:spcPts val="0"/>
              </a:spcAft>
              <a:buClrTx/>
              <a:buSzTx/>
              <a:buFontTx/>
              <a:buNone/>
              <a:defRPr/>
            </a:pPr>
            <a:endParaRPr kumimoji="0" lang="zh-CN" altLang="en-US" sz="13800" b="0" i="0" kern="1200" cap="none" spc="0" normalizeH="0" baseline="0" noProof="0" dirty="0">
              <a:solidFill>
                <a:srgbClr val="000000">
                  <a:lumMod val="75000"/>
                  <a:lumOff val="25000"/>
                </a:srgbClr>
              </a:solidFill>
              <a:cs typeface="+mn-ea"/>
              <a:sym typeface="+mn-lt"/>
            </a:endParaRPr>
          </a:p>
        </p:txBody>
      </p:sp>
      <p:cxnSp>
        <p:nvCxnSpPr>
          <p:cNvPr id="40" name="直接连接符 39"/>
          <p:cNvCxnSpPr/>
          <p:nvPr/>
        </p:nvCxnSpPr>
        <p:spPr>
          <a:xfrm>
            <a:off x="1177894" y="2866834"/>
            <a:ext cx="26924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177925" y="2400300"/>
            <a:ext cx="3900805" cy="338455"/>
          </a:xfrm>
          <a:prstGeom prst="rect">
            <a:avLst/>
          </a:prstGeom>
          <a:noFill/>
        </p:spPr>
        <p:txBody>
          <a:bodyPr wrap="square" lIns="0" tIns="0" rIns="0" bIns="0" rtlCol="0">
            <a:noAutofit/>
          </a:bodyPr>
          <a:lstStyle/>
          <a:p>
            <a:pPr marR="0" indent="0" defTabSz="914400" fontAlgn="auto">
              <a:lnSpc>
                <a:spcPct val="100000"/>
              </a:lnSpc>
              <a:spcBef>
                <a:spcPts val="0"/>
              </a:spcBef>
              <a:spcAft>
                <a:spcPts val="0"/>
              </a:spcAft>
              <a:buClrTx/>
              <a:buSzTx/>
              <a:buFontTx/>
              <a:buNone/>
              <a:defRPr/>
            </a:pPr>
            <a:r>
              <a:rPr kumimoji="0" lang="zh-CN" altLang="en-US" sz="2200" i="0" kern="1200" cap="none" spc="300" normalizeH="0" baseline="0" noProof="0" dirty="0">
                <a:gradFill>
                  <a:gsLst>
                    <a:gs pos="0">
                      <a:schemeClr val="accent1"/>
                    </a:gs>
                    <a:gs pos="100000">
                      <a:schemeClr val="accent1">
                        <a:lumMod val="75000"/>
                      </a:schemeClr>
                    </a:gs>
                  </a:gsLst>
                  <a:lin ang="2700000" scaled="0"/>
                </a:gradFill>
                <a:latin typeface="+mj-ea"/>
                <a:ea typeface="+mj-ea"/>
                <a:cs typeface="+mn-ea"/>
                <a:sym typeface="+mn-lt"/>
              </a:rPr>
              <a:t>国内疫情实时新闻播报</a:t>
            </a:r>
            <a:endParaRPr kumimoji="0" lang="zh-CN" altLang="en-US" sz="2200" i="0" kern="1200" cap="none" spc="300" normalizeH="0" baseline="0" noProof="0" dirty="0">
              <a:gradFill>
                <a:gsLst>
                  <a:gs pos="0">
                    <a:schemeClr val="accent1"/>
                  </a:gs>
                  <a:gs pos="100000">
                    <a:schemeClr val="accent1">
                      <a:lumMod val="75000"/>
                    </a:schemeClr>
                  </a:gs>
                </a:gsLst>
                <a:lin ang="2700000" scaled="0"/>
              </a:gradFill>
              <a:latin typeface="+mj-ea"/>
              <a:ea typeface="+mj-ea"/>
              <a:cs typeface="+mn-ea"/>
              <a:sym typeface="+mn-lt"/>
            </a:endParaRPr>
          </a:p>
        </p:txBody>
      </p:sp>
      <p:sp>
        <p:nvSpPr>
          <p:cNvPr id="13" name="矩形 12"/>
          <p:cNvSpPr/>
          <p:nvPr/>
        </p:nvSpPr>
        <p:spPr>
          <a:xfrm>
            <a:off x="1177894" y="3087482"/>
            <a:ext cx="3900944" cy="694742"/>
          </a:xfrm>
          <a:prstGeom prst="rect">
            <a:avLst/>
          </a:prstGeom>
          <a:noFill/>
        </p:spPr>
        <p:txBody>
          <a:bodyPr wrap="square" lIns="0" tIns="0" rIns="0" bIns="0" rtlCol="0">
            <a:no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600" b="0" i="0" u="none" strike="noStrike" kern="1200" cap="none" spc="0" normalizeH="0" baseline="0" noProof="0">
                <a:ln>
                  <a:noFill/>
                </a:ln>
                <a:solidFill>
                  <a:srgbClr val="000000">
                    <a:lumMod val="65000"/>
                    <a:lumOff val="35000"/>
                  </a:srgbClr>
                </a:solidFill>
                <a:effectLst/>
                <a:uLnTx/>
                <a:uFillTx/>
                <a:cs typeface="+mn-ea"/>
                <a:sym typeface="+mn-lt"/>
              </a:rPr>
              <a:t>可视化页面左侧会悬浮轮播展示最新的疫情新闻播报，用户还可点击某一新闻，即可跳转到相应的网站查看</a:t>
            </a:r>
            <a:r>
              <a:rPr kumimoji="0" lang="zh-CN" altLang="en-US" sz="1600" b="0" i="0" u="none" strike="noStrike" kern="1200" cap="none" spc="0" normalizeH="0" baseline="0" noProof="0">
                <a:ln>
                  <a:noFill/>
                </a:ln>
                <a:solidFill>
                  <a:srgbClr val="000000">
                    <a:lumMod val="65000"/>
                    <a:lumOff val="35000"/>
                  </a:srgbClr>
                </a:solidFill>
                <a:effectLst/>
                <a:uLnTx/>
                <a:uFillTx/>
                <a:cs typeface="+mn-ea"/>
                <a:sym typeface="+mn-lt"/>
              </a:rPr>
              <a:t>详情。</a:t>
            </a:r>
            <a:endParaRPr kumimoji="0" lang="zh-CN" altLang="en-US" sz="1600" b="0" i="0" u="none" strike="noStrike" kern="1200" cap="none" spc="0" normalizeH="0" baseline="0" noProof="0">
              <a:ln>
                <a:noFill/>
              </a:ln>
              <a:solidFill>
                <a:srgbClr val="000000">
                  <a:lumMod val="65000"/>
                  <a:lumOff val="35000"/>
                </a:srgbClr>
              </a:solidFill>
              <a:effectLst/>
              <a:uLnTx/>
              <a:uFillTx/>
              <a:cs typeface="+mn-ea"/>
              <a:sym typeface="+mn-lt"/>
            </a:endParaRPr>
          </a:p>
        </p:txBody>
      </p:sp>
      <p:sp>
        <p:nvSpPr>
          <p:cNvPr id="14" name="矩形 13"/>
          <p:cNvSpPr/>
          <p:nvPr/>
        </p:nvSpPr>
        <p:spPr>
          <a:xfrm>
            <a:off x="1177894" y="4130730"/>
            <a:ext cx="3900944" cy="1064074"/>
          </a:xfrm>
          <a:prstGeom prst="rect">
            <a:avLst/>
          </a:prstGeom>
          <a:noFill/>
        </p:spPr>
        <p:txBody>
          <a:bodyPr wrap="square" lIns="0" tIns="0" rIns="0" bIns="0" rtlCol="0">
            <a:noAutofit/>
          </a:bodyPr>
          <a:lstStyle/>
          <a:p>
            <a:pPr marL="0" marR="0" lvl="0" indent="0" algn="l" defTabSz="914400" rtl="0" eaLnBrk="1" fontAlgn="auto" latinLnBrk="0" hangingPunct="1">
              <a:lnSpc>
                <a:spcPct val="15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000000">
                  <a:lumMod val="65000"/>
                  <a:lumOff val="35000"/>
                </a:srgbClr>
              </a:solidFill>
              <a:effectLst/>
              <a:uLnTx/>
              <a:uFillTx/>
              <a:cs typeface="+mn-ea"/>
              <a:sym typeface="+mn-lt"/>
            </a:endParaRPr>
          </a:p>
        </p:txBody>
      </p:sp>
      <p:pic>
        <p:nvPicPr>
          <p:cNvPr id="2" name="图片 1"/>
          <p:cNvPicPr>
            <a:picLocks noChangeAspect="1"/>
          </p:cNvPicPr>
          <p:nvPr/>
        </p:nvPicPr>
        <p:blipFill>
          <a:blip r:embed="rId1"/>
          <a:stretch>
            <a:fillRect/>
          </a:stretch>
        </p:blipFill>
        <p:spPr>
          <a:xfrm>
            <a:off x="6508115" y="1119505"/>
            <a:ext cx="4450080" cy="5189220"/>
          </a:xfrm>
          <a:prstGeom prst="rect">
            <a:avLst/>
          </a:prstGeom>
        </p:spPr>
      </p:pic>
    </p:spTree>
  </p:cSld>
  <p:clrMapOvr>
    <a:masterClrMapping/>
  </p:clrMapOvr>
</p:sld>
</file>

<file path=ppt/tags/tag1.xml><?xml version="1.0" encoding="utf-8"?>
<p:tagLst xmlns:p="http://schemas.openxmlformats.org/presentationml/2006/main">
  <p:tag name="ISLIDE.PICTURE" val="#227108;"/>
</p:tagLst>
</file>

<file path=ppt/tags/tag2.xml><?xml version="1.0" encoding="utf-8"?>
<p:tagLst xmlns:p="http://schemas.openxmlformats.org/presentationml/2006/main">
  <p:tag name="KSO_WM_UNIT_PLACING_PICTURE_USER_VIEWPORT" val="{&quot;height&quot;:7812,&quot;width&quot;:9372}"/>
</p:tagLst>
</file>

<file path=ppt/tags/tag3.xml><?xml version="1.0" encoding="utf-8"?>
<p:tagLst xmlns:p="http://schemas.openxmlformats.org/presentationml/2006/main">
  <p:tag name="ISLIDE.GUIDESSETTING" val="{&quot;Id&quot;:&quot;4abfe10b-df26-43d6-a70a-10ce03a908e4&quot;,&quot;Name&quot;:null,&quot;Kind&quot;:&quot;Custom&quot;,&quot;OldGuidesSetting&quot;:{&quot;HeaderHeight&quot;:0.0,&quot;FooterHeight&quot;:0.0,&quot;SideMargin&quot;:0.0,&quot;TopMargin&quot;:0.0,&quot;BottomMargin&quot;:0.0,&quot;IntervalMargin&quot;:0.0}}"/>
  <p:tag name="KSO_WPP_MARK_KEY" val="dae70d8c-29da-4021-99ed-cdf0b6bad72c"/>
  <p:tag name="COMMONDATA" val="eyJoZGlkIjoiNWUzYWEzNzQ4NjliNzZjMDZjMTkxOTNkMGMxNmVjOTUifQ=="/>
</p:tagLst>
</file>

<file path=ppt/theme/theme1.xml><?xml version="1.0" encoding="utf-8"?>
<a:theme xmlns:a="http://schemas.openxmlformats.org/drawingml/2006/main" name="Office 主题​​">
  <a:themeElements>
    <a:clrScheme name="自定义 4">
      <a:dk1>
        <a:sysClr val="windowText" lastClr="000000"/>
      </a:dk1>
      <a:lt1>
        <a:sysClr val="window" lastClr="FFFFFF"/>
      </a:lt1>
      <a:dk2>
        <a:srgbClr val="222A35"/>
      </a:dk2>
      <a:lt2>
        <a:srgbClr val="DBEFF9"/>
      </a:lt2>
      <a:accent1>
        <a:srgbClr val="2290FC"/>
      </a:accent1>
      <a:accent2>
        <a:srgbClr val="2BC3E3"/>
      </a:accent2>
      <a:accent3>
        <a:srgbClr val="7BDF9B"/>
      </a:accent3>
      <a:accent4>
        <a:srgbClr val="25AE9E"/>
      </a:accent4>
      <a:accent5>
        <a:srgbClr val="FC9783"/>
      </a:accent5>
      <a:accent6>
        <a:srgbClr val="FB7598"/>
      </a:accent6>
      <a:hlink>
        <a:srgbClr val="F49100"/>
      </a:hlink>
      <a:folHlink>
        <a:srgbClr val="85DFD0"/>
      </a:folHlink>
    </a:clrScheme>
    <a:fontScheme name="微软雅黑">
      <a:majorFont>
        <a:latin typeface="Arial Black"/>
        <a:ea typeface="微软雅黑 bold"/>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12700" cap="flat" cmpd="sng" algn="ctr">
          <a:noFill/>
          <a:prstDash val="solid"/>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chor="t">
        <a:spAutoFit/>
      </a:bodyPr>
      <a:lstStyle>
        <a:defPPr algn="l">
          <a:defRPr smtClean="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02-标准模板空白文档</Template>
  <TotalTime>0</TotalTime>
  <Words>3499</Words>
  <Application>WPS 演示</Application>
  <PresentationFormat>宽屏</PresentationFormat>
  <Paragraphs>234</Paragraphs>
  <Slides>27</Slides>
  <Notes>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27</vt:i4>
      </vt:variant>
    </vt:vector>
  </HeadingPairs>
  <TitlesOfParts>
    <vt:vector size="37" baseType="lpstr">
      <vt:lpstr>Arial</vt:lpstr>
      <vt:lpstr>宋体</vt:lpstr>
      <vt:lpstr>Wingdings</vt:lpstr>
      <vt:lpstr>微软雅黑</vt:lpstr>
      <vt:lpstr>Calibri</vt:lpstr>
      <vt:lpstr>Arial Black</vt:lpstr>
      <vt:lpstr>Arial Unicode MS</vt:lpstr>
      <vt:lpstr>微软雅黑 bold</vt:lpstr>
      <vt:lpstr>黑体</vt:lpstr>
      <vt:lpstr>Office 主题​​</vt:lpstr>
      <vt:lpstr>PowerPoint 演示文稿</vt:lpstr>
      <vt:lpstr>PowerPoint 演示文稿</vt:lpstr>
      <vt:lpstr>PowerPoint 演示文稿</vt:lpstr>
      <vt:lpstr>项目背景</vt:lpstr>
      <vt:lpstr>项目目标</vt:lpstr>
      <vt:lpstr>PowerPoint 演示文稿</vt:lpstr>
      <vt:lpstr>主要功能介绍</vt:lpstr>
      <vt:lpstr>主要功能介绍</vt:lpstr>
      <vt:lpstr>主要功能介绍</vt:lpstr>
      <vt:lpstr>主要功能介绍</vt:lpstr>
      <vt:lpstr>主要功能介绍</vt:lpstr>
      <vt:lpstr>主要功能介绍</vt:lpstr>
      <vt:lpstr>主要功能介绍</vt:lpstr>
      <vt:lpstr>主要功能介绍</vt:lpstr>
      <vt:lpstr>主要功能介绍</vt:lpstr>
      <vt:lpstr>主要功能介绍</vt:lpstr>
      <vt:lpstr>PowerPoint 演示文稿</vt:lpstr>
      <vt:lpstr>数据库设计</vt:lpstr>
      <vt:lpstr>PowerPoint 演示文稿</vt:lpstr>
      <vt:lpstr>总体框架设计</vt:lpstr>
      <vt:lpstr>后端框架设计</vt:lpstr>
      <vt:lpstr>后端框架设计</vt:lpstr>
      <vt:lpstr>PowerPoint 演示文稿</vt:lpstr>
      <vt:lpstr>数据处理及预测算法</vt:lpstr>
      <vt:lpstr>MQTT协议</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WZJ</dc:creator>
  <cp:lastModifiedBy>山木公</cp:lastModifiedBy>
  <cp:revision>37</cp:revision>
  <dcterms:created xsi:type="dcterms:W3CDTF">2021-12-06T16:01:00Z</dcterms:created>
  <dcterms:modified xsi:type="dcterms:W3CDTF">2022-12-20T10:07:21Z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B37C95029046444BB03373BDC7446458</vt:lpwstr>
  </property>
  <property fmtid="{D5CDD505-2E9C-101B-9397-08002B2CF9AE}" pid="3" name="KSOProductBuildVer">
    <vt:lpwstr>2052-11.1.0.12980</vt:lpwstr>
  </property>
</Properties>
</file>