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82"/>
  </p:notesMasterIdLst>
  <p:handoutMasterIdLst>
    <p:handoutMasterId r:id="rId183"/>
  </p:handoutMasterIdLst>
  <p:sldIdLst>
    <p:sldId id="544" r:id="rId3"/>
    <p:sldId id="263" r:id="rId4"/>
    <p:sldId id="545" r:id="rId5"/>
    <p:sldId id="649" r:id="rId6"/>
    <p:sldId id="648" r:id="rId7"/>
    <p:sldId id="650" r:id="rId8"/>
    <p:sldId id="651" r:id="rId9"/>
    <p:sldId id="656" r:id="rId10"/>
    <p:sldId id="657" r:id="rId11"/>
    <p:sldId id="658" r:id="rId12"/>
    <p:sldId id="653" r:id="rId13"/>
    <p:sldId id="660" r:id="rId14"/>
    <p:sldId id="661" r:id="rId15"/>
    <p:sldId id="665" r:id="rId16"/>
    <p:sldId id="662" r:id="rId17"/>
    <p:sldId id="666" r:id="rId18"/>
    <p:sldId id="663" r:id="rId19"/>
    <p:sldId id="654" r:id="rId20"/>
    <p:sldId id="667" r:id="rId21"/>
    <p:sldId id="668" r:id="rId22"/>
    <p:sldId id="669" r:id="rId23"/>
    <p:sldId id="670" r:id="rId24"/>
    <p:sldId id="655" r:id="rId25"/>
    <p:sldId id="678" r:id="rId26"/>
    <p:sldId id="679" r:id="rId27"/>
    <p:sldId id="680" r:id="rId28"/>
    <p:sldId id="681" r:id="rId29"/>
    <p:sldId id="682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94" r:id="rId42"/>
    <p:sldId id="695" r:id="rId43"/>
    <p:sldId id="696" r:id="rId44"/>
    <p:sldId id="697" r:id="rId45"/>
    <p:sldId id="698" r:id="rId46"/>
    <p:sldId id="699" r:id="rId47"/>
    <p:sldId id="700" r:id="rId48"/>
    <p:sldId id="701" r:id="rId49"/>
    <p:sldId id="702" r:id="rId50"/>
    <p:sldId id="703" r:id="rId51"/>
    <p:sldId id="671" r:id="rId52"/>
    <p:sldId id="672" r:id="rId53"/>
    <p:sldId id="673" r:id="rId54"/>
    <p:sldId id="674" r:id="rId55"/>
    <p:sldId id="675" r:id="rId56"/>
    <p:sldId id="676" r:id="rId57"/>
    <p:sldId id="646" r:id="rId58"/>
    <p:sldId id="715" r:id="rId59"/>
    <p:sldId id="704" r:id="rId60"/>
    <p:sldId id="718" r:id="rId61"/>
    <p:sldId id="719" r:id="rId62"/>
    <p:sldId id="705" r:id="rId63"/>
    <p:sldId id="735" r:id="rId64"/>
    <p:sldId id="721" r:id="rId65"/>
    <p:sldId id="725" r:id="rId66"/>
    <p:sldId id="706" r:id="rId67"/>
    <p:sldId id="728" r:id="rId68"/>
    <p:sldId id="726" r:id="rId69"/>
    <p:sldId id="727" r:id="rId70"/>
    <p:sldId id="707" r:id="rId71"/>
    <p:sldId id="729" r:id="rId72"/>
    <p:sldId id="730" r:id="rId73"/>
    <p:sldId id="732" r:id="rId74"/>
    <p:sldId id="733" r:id="rId75"/>
    <p:sldId id="708" r:id="rId76"/>
    <p:sldId id="736" r:id="rId77"/>
    <p:sldId id="737" r:id="rId78"/>
    <p:sldId id="738" r:id="rId79"/>
    <p:sldId id="716" r:id="rId80"/>
    <p:sldId id="722" r:id="rId81"/>
    <p:sldId id="723" r:id="rId82"/>
    <p:sldId id="724" r:id="rId83"/>
    <p:sldId id="739" r:id="rId84"/>
    <p:sldId id="740" r:id="rId85"/>
    <p:sldId id="710" r:id="rId86"/>
    <p:sldId id="741" r:id="rId87"/>
    <p:sldId id="751" r:id="rId88"/>
    <p:sldId id="742" r:id="rId89"/>
    <p:sldId id="743" r:id="rId90"/>
    <p:sldId id="744" r:id="rId91"/>
    <p:sldId id="752" r:id="rId92"/>
    <p:sldId id="745" r:id="rId93"/>
    <p:sldId id="754" r:id="rId94"/>
    <p:sldId id="711" r:id="rId95"/>
    <p:sldId id="755" r:id="rId96"/>
    <p:sldId id="756" r:id="rId97"/>
    <p:sldId id="757" r:id="rId98"/>
    <p:sldId id="758" r:id="rId99"/>
    <p:sldId id="759" r:id="rId100"/>
    <p:sldId id="760" r:id="rId101"/>
    <p:sldId id="761" r:id="rId102"/>
    <p:sldId id="762" r:id="rId103"/>
    <p:sldId id="763" r:id="rId104"/>
    <p:sldId id="764" r:id="rId105"/>
    <p:sldId id="765" r:id="rId106"/>
    <p:sldId id="766" r:id="rId107"/>
    <p:sldId id="767" r:id="rId108"/>
    <p:sldId id="768" r:id="rId109"/>
    <p:sldId id="769" r:id="rId110"/>
    <p:sldId id="770" r:id="rId111"/>
    <p:sldId id="771" r:id="rId112"/>
    <p:sldId id="772" r:id="rId113"/>
    <p:sldId id="776" r:id="rId114"/>
    <p:sldId id="713" r:id="rId115"/>
    <p:sldId id="774" r:id="rId116"/>
    <p:sldId id="775" r:id="rId117"/>
    <p:sldId id="717" r:id="rId118"/>
    <p:sldId id="777" r:id="rId119"/>
    <p:sldId id="778" r:id="rId120"/>
    <p:sldId id="780" r:id="rId121"/>
    <p:sldId id="781" r:id="rId122"/>
    <p:sldId id="782" r:id="rId123"/>
    <p:sldId id="783" r:id="rId124"/>
    <p:sldId id="799" r:id="rId125"/>
    <p:sldId id="800" r:id="rId126"/>
    <p:sldId id="801" r:id="rId127"/>
    <p:sldId id="784" r:id="rId128"/>
    <p:sldId id="785" r:id="rId129"/>
    <p:sldId id="786" r:id="rId130"/>
    <p:sldId id="787" r:id="rId131"/>
    <p:sldId id="788" r:id="rId132"/>
    <p:sldId id="647" r:id="rId133"/>
    <p:sldId id="803" r:id="rId134"/>
    <p:sldId id="802" r:id="rId135"/>
    <p:sldId id="806" r:id="rId136"/>
    <p:sldId id="807" r:id="rId137"/>
    <p:sldId id="836" r:id="rId138"/>
    <p:sldId id="837" r:id="rId139"/>
    <p:sldId id="874" r:id="rId140"/>
    <p:sldId id="808" r:id="rId141"/>
    <p:sldId id="844" r:id="rId142"/>
    <p:sldId id="809" r:id="rId143"/>
    <p:sldId id="810" r:id="rId144"/>
    <p:sldId id="845" r:id="rId145"/>
    <p:sldId id="846" r:id="rId146"/>
    <p:sldId id="847" r:id="rId147"/>
    <p:sldId id="852" r:id="rId148"/>
    <p:sldId id="853" r:id="rId149"/>
    <p:sldId id="848" r:id="rId150"/>
    <p:sldId id="849" r:id="rId151"/>
    <p:sldId id="850" r:id="rId152"/>
    <p:sldId id="875" r:id="rId153"/>
    <p:sldId id="812" r:id="rId154"/>
    <p:sldId id="854" r:id="rId155"/>
    <p:sldId id="855" r:id="rId156"/>
    <p:sldId id="813" r:id="rId157"/>
    <p:sldId id="804" r:id="rId158"/>
    <p:sldId id="856" r:id="rId159"/>
    <p:sldId id="857" r:id="rId160"/>
    <p:sldId id="858" r:id="rId161"/>
    <p:sldId id="859" r:id="rId162"/>
    <p:sldId id="876" r:id="rId163"/>
    <p:sldId id="860" r:id="rId164"/>
    <p:sldId id="861" r:id="rId165"/>
    <p:sldId id="868" r:id="rId166"/>
    <p:sldId id="869" r:id="rId167"/>
    <p:sldId id="870" r:id="rId168"/>
    <p:sldId id="862" r:id="rId169"/>
    <p:sldId id="877" r:id="rId170"/>
    <p:sldId id="878" r:id="rId171"/>
    <p:sldId id="884" r:id="rId172"/>
    <p:sldId id="863" r:id="rId173"/>
    <p:sldId id="880" r:id="rId174"/>
    <p:sldId id="881" r:id="rId175"/>
    <p:sldId id="882" r:id="rId176"/>
    <p:sldId id="883" r:id="rId177"/>
    <p:sldId id="885" r:id="rId178"/>
    <p:sldId id="886" r:id="rId179"/>
    <p:sldId id="879" r:id="rId180"/>
    <p:sldId id="871" r:id="rId1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33FF"/>
    <a:srgbClr val="FFFF00"/>
    <a:srgbClr val="008000"/>
    <a:srgbClr val="00002E"/>
    <a:srgbClr val="00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1" autoAdjust="0"/>
  </p:normalViewPr>
  <p:slideViewPr>
    <p:cSldViewPr>
      <p:cViewPr varScale="1">
        <p:scale>
          <a:sx n="104" d="100"/>
          <a:sy n="104" d="100"/>
        </p:scale>
        <p:origin x="-17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>
      <p:cViewPr varScale="1">
        <p:scale>
          <a:sx n="57" d="100"/>
          <a:sy n="57" d="100"/>
        </p:scale>
        <p:origin x="-175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notesMaster" Target="notesMasters/notesMaster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3038D8D3-A6D0-44F8-8607-9E5A5055E5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35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3BEBEE94-3A7A-4FB8-ACCC-526D3FF57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83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图片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392196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7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8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9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0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1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2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3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4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5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6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7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8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9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0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1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2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3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4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5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6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7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8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9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0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1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2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3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4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5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6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7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8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9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0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1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2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3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4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5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6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7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8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9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0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1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2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3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4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5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6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7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8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9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0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1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2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3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4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5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6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7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8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59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0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1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2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3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4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5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6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7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8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69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0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1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2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3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4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5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6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7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8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79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0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1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2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3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4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5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6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7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8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89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0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1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2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93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2298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19224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92299" name="Rectangle 107"/>
          <p:cNvSpPr>
            <a:spLocks noGrp="1" noChangeArrowheads="1"/>
          </p:cNvSpPr>
          <p:nvPr>
            <p:ph type="ctrTitle"/>
          </p:nvPr>
        </p:nvSpPr>
        <p:spPr>
          <a:xfrm>
            <a:off x="755650" y="1412875"/>
            <a:ext cx="7772400" cy="194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392302" name="Picture 110" descr="tongj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3284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476250"/>
            <a:ext cx="1989138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476250"/>
            <a:ext cx="5816600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447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6250"/>
            <a:ext cx="5867400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1773238"/>
            <a:ext cx="390207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03663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06083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6250"/>
            <a:ext cx="5867400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9625" y="1773238"/>
            <a:ext cx="7958138" cy="44640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6234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0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346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55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35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5194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185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466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718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4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146063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1773238"/>
            <a:ext cx="39020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036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4603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1646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2671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0009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08843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653927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4" name="Picture 116" descr="图片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7172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1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2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8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1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2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4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6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7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8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1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2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4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5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6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7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8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2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5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6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7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9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" name="Rectangle 103"/>
          <p:cNvSpPr>
            <a:spLocks noChangeArrowheads="1"/>
          </p:cNvSpPr>
          <p:nvPr/>
        </p:nvSpPr>
        <p:spPr bwMode="auto">
          <a:xfrm>
            <a:off x="884238" y="257175"/>
            <a:ext cx="496887" cy="1371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" name="Rectangle 104"/>
          <p:cNvSpPr>
            <a:spLocks noChangeArrowheads="1"/>
          </p:cNvSpPr>
          <p:nvPr/>
        </p:nvSpPr>
        <p:spPr bwMode="auto">
          <a:xfrm>
            <a:off x="635000" y="388938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" name="Rectangle 105"/>
          <p:cNvSpPr>
            <a:spLocks noChangeArrowheads="1"/>
          </p:cNvSpPr>
          <p:nvPr/>
        </p:nvSpPr>
        <p:spPr bwMode="auto">
          <a:xfrm>
            <a:off x="7308850" y="1341438"/>
            <a:ext cx="1474788" cy="3381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" name="Rectangle 106"/>
          <p:cNvSpPr>
            <a:spLocks noChangeArrowheads="1"/>
          </p:cNvSpPr>
          <p:nvPr/>
        </p:nvSpPr>
        <p:spPr bwMode="auto">
          <a:xfrm>
            <a:off x="3276600" y="14843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73238"/>
            <a:ext cx="79581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9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476250"/>
            <a:ext cx="5867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81" name="Rectangle 113"/>
          <p:cNvSpPr>
            <a:spLocks noChangeArrowheads="1"/>
          </p:cNvSpPr>
          <p:nvPr/>
        </p:nvSpPr>
        <p:spPr bwMode="auto">
          <a:xfrm>
            <a:off x="685800" y="6315075"/>
            <a:ext cx="35258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Computer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</a:rPr>
              <a:t>Networks》V5     </a:t>
            </a: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（</a:t>
            </a:r>
            <a:fld id="{86BD2812-114B-4676-BA32-501762766E26}" type="slidenum">
              <a:rPr lang="zh-CN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85000"/>
                </a:lnSpc>
                <a:buClrTx/>
                <a:buFontTx/>
                <a:buNone/>
              </a:pPr>
              <a:t>‹#›</a:t>
            </a:fld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</a:rPr>
              <a:t>179</a:t>
            </a:r>
            <a:r>
              <a:rPr lang="zh-CN" altLang="en-US" sz="1200" dirty="0" smtClean="0">
                <a:solidFill>
                  <a:srgbClr val="000000"/>
                </a:solidFill>
                <a:latin typeface="Arial" charset="0"/>
              </a:rPr>
              <a:t>）</a:t>
            </a: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5334000" y="6315075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>
                <a:solidFill>
                  <a:srgbClr val="000000"/>
                </a:solidFill>
              </a:rPr>
              <a:t>同济大学.电子与信息工程学院.计算机科学与工程系</a:t>
            </a:r>
          </a:p>
        </p:txBody>
      </p:sp>
      <p:pic>
        <p:nvPicPr>
          <p:cNvPr id="7287" name="Picture 119" descr="tongji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5" r:id="rId12"/>
    <p:sldLayoutId id="2147483676" r:id="rId13"/>
  </p:sldLayoutIdLst>
  <p:transition spd="slow">
    <p:random/>
    <p:sndAc>
      <p:stSnd>
        <p:snd r:embed="rId15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9pPr>
    </p:titleStyle>
    <p:bodyStyle>
      <a:lvl1pPr marL="444500" indent="-4445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@"/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909638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8"/>
        </a:buBlip>
        <a:defRPr kumimoji="1" sz="2800" b="1">
          <a:solidFill>
            <a:srgbClr val="000000"/>
          </a:solidFill>
          <a:latin typeface="+mn-lt"/>
          <a:ea typeface="+mn-ea"/>
        </a:defRPr>
      </a:lvl2pPr>
      <a:lvl3pPr marL="13176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Blip>
          <a:blip r:embed="rId19"/>
        </a:buBlip>
        <a:defRPr kumimoji="1" sz="2400" b="1">
          <a:solidFill>
            <a:srgbClr val="000000"/>
          </a:solidFill>
          <a:latin typeface="+mn-lt"/>
          <a:ea typeface="+mn-ea"/>
        </a:defRPr>
      </a:lvl3pPr>
      <a:lvl4pPr marL="17256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 b="1">
          <a:solidFill>
            <a:srgbClr val="000000"/>
          </a:solidFill>
          <a:latin typeface="+mn-lt"/>
          <a:ea typeface="+mn-ea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jlyj@tongji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slide" Target="slide78.xml"/><Relationship Id="rId5" Type="http://schemas.openxmlformats.org/officeDocument/2006/relationships/slide" Target="slide56.xml"/><Relationship Id="rId4" Type="http://schemas.openxmlformats.org/officeDocument/2006/relationships/slide" Target="slide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26.xml"/><Relationship Id="rId5" Type="http://schemas.openxmlformats.org/officeDocument/2006/relationships/slide" Target="slide118.xml"/><Relationship Id="rId4" Type="http://schemas.openxmlformats.org/officeDocument/2006/relationships/slide" Target="slide5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17.xml"/><Relationship Id="rId4" Type="http://schemas.openxmlformats.org/officeDocument/2006/relationships/slide" Target="slide5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5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4.xml"/><Relationship Id="rId4" Type="http://schemas.openxmlformats.org/officeDocument/2006/relationships/slide" Target="slide131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slide" Target="slide137.xml"/><Relationship Id="rId3" Type="http://schemas.openxmlformats.org/officeDocument/2006/relationships/slide" Target="slide2.xml"/><Relationship Id="rId7" Type="http://schemas.openxmlformats.org/officeDocument/2006/relationships/slide" Target="slide13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5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4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slide" Target="slide13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3.xml"/><Relationship Id="rId5" Type="http://schemas.openxmlformats.org/officeDocument/2006/relationships/slide" Target="slide131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4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9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slide" Target="slide133.xml"/><Relationship Id="rId3" Type="http://schemas.openxmlformats.org/officeDocument/2006/relationships/slide" Target="slide142.xml"/><Relationship Id="rId7" Type="http://schemas.openxmlformats.org/officeDocument/2006/relationships/slide" Target="slide13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8.xml"/><Relationship Id="rId4" Type="http://schemas.openxmlformats.org/officeDocument/2006/relationships/slide" Target="slide144.xml"/><Relationship Id="rId9" Type="http://schemas.openxmlformats.org/officeDocument/2006/relationships/slide" Target="slide13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138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3.xml"/><Relationship Id="rId4" Type="http://schemas.openxmlformats.org/officeDocument/2006/relationships/slide" Target="slide131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slide" Target="slide171.xml"/><Relationship Id="rId3" Type="http://schemas.openxmlformats.org/officeDocument/2006/relationships/slide" Target="slide2.xml"/><Relationship Id="rId7" Type="http://schemas.openxmlformats.org/officeDocument/2006/relationships/slide" Target="slide16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62.xml"/><Relationship Id="rId5" Type="http://schemas.openxmlformats.org/officeDocument/2006/relationships/slide" Target="slide157.xml"/><Relationship Id="rId10" Type="http://schemas.openxmlformats.org/officeDocument/2006/relationships/slide" Target="slide178.xml"/><Relationship Id="rId4" Type="http://schemas.openxmlformats.org/officeDocument/2006/relationships/slide" Target="slide131.xml"/><Relationship Id="rId9" Type="http://schemas.openxmlformats.org/officeDocument/2006/relationships/slide" Target="slide17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7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71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slide" Target="slide156.xml"/><Relationship Id="rId4" Type="http://schemas.openxmlformats.org/officeDocument/2006/relationships/slide" Target="slide13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0.bin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5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31.xml"/><Relationship Id="rId4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5.xml"/><Relationship Id="rId7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39.xml"/><Relationship Id="rId4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3" Type="http://schemas.openxmlformats.org/officeDocument/2006/relationships/audio" Target="../media/audio1.wav"/><Relationship Id="rId21" Type="http://schemas.openxmlformats.org/officeDocument/2006/relationships/image" Target="../media/image9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slide" Target="slide2.xml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1.wav"/><Relationship Id="rId7" Type="http://schemas.openxmlformats.org/officeDocument/2006/relationships/slide" Target="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slide" Target="slide18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7" Type="http://schemas.openxmlformats.org/officeDocument/2006/relationships/slide" Target="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slide" Target="slide18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2.xml"/><Relationship Id="rId7" Type="http://schemas.openxmlformats.org/officeDocument/2006/relationships/slide" Target="slide4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slide" Target="slide2.xml"/><Relationship Id="rId7" Type="http://schemas.openxmlformats.org/officeDocument/2006/relationships/slide" Target="slide3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1.xml"/><Relationship Id="rId7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4.xml"/><Relationship Id="rId4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16.xml"/><Relationship Id="rId4" Type="http://schemas.openxmlformats.org/officeDocument/2006/relationships/slide" Target="slide7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slide" Target="slide2.xml"/><Relationship Id="rId7" Type="http://schemas.openxmlformats.org/officeDocument/2006/relationships/slide" Target="slide6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5" Type="http://schemas.openxmlformats.org/officeDocument/2006/relationships/slide" Target="slide58.xml"/><Relationship Id="rId4" Type="http://schemas.openxmlformats.org/officeDocument/2006/relationships/slide" Target="slide56.xml"/><Relationship Id="rId9" Type="http://schemas.openxmlformats.org/officeDocument/2006/relationships/slide" Target="slide7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5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7.xml"/><Relationship Id="rId4" Type="http://schemas.openxmlformats.org/officeDocument/2006/relationships/slide" Target="slide5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slide" Target="slide57.xml"/><Relationship Id="rId5" Type="http://schemas.openxmlformats.org/officeDocument/2006/relationships/slide" Target="slide56.xml"/><Relationship Id="rId4" Type="http://schemas.openxmlformats.org/officeDocument/2006/relationships/slide" Target="slide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93.xml"/><Relationship Id="rId3" Type="http://schemas.openxmlformats.org/officeDocument/2006/relationships/slide" Target="slide2.xml"/><Relationship Id="rId7" Type="http://schemas.openxmlformats.org/officeDocument/2006/relationships/slide" Target="slide8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84.xml"/><Relationship Id="rId5" Type="http://schemas.openxmlformats.org/officeDocument/2006/relationships/slide" Target="slide79.xml"/><Relationship Id="rId10" Type="http://schemas.openxmlformats.org/officeDocument/2006/relationships/slide" Target="slide113.xml"/><Relationship Id="rId4" Type="http://schemas.openxmlformats.org/officeDocument/2006/relationships/slide" Target="slide56.xml"/><Relationship Id="rId9" Type="http://schemas.openxmlformats.org/officeDocument/2006/relationships/slide" Target="slide10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628775"/>
            <a:ext cx="7772400" cy="2305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/>
              <a:t>第三章  </a:t>
            </a:r>
            <a:br>
              <a:rPr lang="zh-CN" altLang="en-US" sz="5400" dirty="0"/>
            </a:br>
            <a:r>
              <a:rPr lang="zh-CN" altLang="en-US" sz="5400" dirty="0"/>
              <a:t>数据链路层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868863"/>
            <a:ext cx="6513513" cy="1008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陆有军    </a:t>
            </a:r>
            <a:r>
              <a:rPr lang="en-US" altLang="zh-CN">
                <a:latin typeface="华文新魏" pitchFamily="2" charset="-122"/>
                <a:ea typeface="华文新魏" pitchFamily="2" charset="-122"/>
                <a:hlinkClick r:id="rId3"/>
              </a:rPr>
              <a:t>tjlyj@tongji.edu.cn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服务类型三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（有确认的面向连接服务）</a:t>
            </a:r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工作原理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：建立连接，初始化计时器和所需变量；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：帧传输；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：断开连接，释放资源。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应用场合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长距离且不可靠的链路，例如：卫星信道或者长途电话电路。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frame_arrival</a:t>
            </a:r>
            <a:r>
              <a:rPr lang="zh-CN" altLang="en-US">
                <a:latin typeface="隶书" pitchFamily="49" charset="-122"/>
              </a:rPr>
              <a:t>处理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from_physical_layer(&amp;r);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if (r.seq == frame_expected)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{</a:t>
            </a:r>
            <a:r>
              <a:rPr lang="en-US" altLang="en-US" sz="2400" noProof="1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   to_network_layer(&amp;r.info);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  inc(frame_expected);  </a:t>
            </a:r>
            <a:r>
              <a:rPr lang="en-US" altLang="zh-CN" sz="2400" noProof="1" smtClean="0">
                <a:solidFill>
                  <a:srgbClr val="FF0000"/>
                </a:solidFill>
              </a:rPr>
              <a:t>  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while (between(ack_expected, r.ack,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                      next_frame_to_send))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{</a:t>
            </a:r>
            <a:r>
              <a:rPr lang="en-US" altLang="en-US" sz="2400" noProof="1">
                <a:solidFill>
                  <a:srgbClr val="0000FF"/>
                </a:solidFill>
              </a:rPr>
              <a:t> </a:t>
            </a:r>
            <a:r>
              <a:rPr lang="en-US" altLang="zh-CN" sz="2400" noProof="1">
                <a:solidFill>
                  <a:srgbClr val="0000FF"/>
                </a:solidFill>
              </a:rPr>
              <a:t>  nbuffered = nbuffered - 1;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  stop_timer(ack_expected);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  inc(ack_expected);  </a:t>
            </a:r>
            <a:r>
              <a:rPr lang="en-US" altLang="zh-CN" sz="2400" noProof="1" smtClean="0">
                <a:solidFill>
                  <a:srgbClr val="0000FF"/>
                </a:solidFill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>
                <a:solidFill>
                  <a:schemeClr val="tx1"/>
                </a:solidFill>
              </a:rPr>
              <a:t>b</a:t>
            </a:r>
            <a:r>
              <a:rPr lang="en-US" altLang="zh-CN" sz="2400" noProof="1" smtClean="0">
                <a:solidFill>
                  <a:schemeClr val="tx1"/>
                </a:solidFill>
              </a:rPr>
              <a:t>reak;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8917" name="AutoShape 5"/>
          <p:cNvSpPr>
            <a:spLocks noChangeArrowheads="1"/>
          </p:cNvSpPr>
          <p:nvPr/>
        </p:nvSpPr>
        <p:spPr bwMode="auto">
          <a:xfrm>
            <a:off x="6011863" y="2492375"/>
            <a:ext cx="2808287" cy="1152525"/>
          </a:xfrm>
          <a:prstGeom prst="wedgeRoundRectCallout">
            <a:avLst>
              <a:gd name="adj1" fmla="val -75889"/>
              <a:gd name="adj2" fmla="val -34986"/>
              <a:gd name="adj3" fmla="val 1666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    如收到一个数据帧则交网络层，并期待接收下一数据帧</a:t>
            </a:r>
          </a:p>
        </p:txBody>
      </p:sp>
      <p:sp>
        <p:nvSpPr>
          <p:cNvPr id="678918" name="AutoShape 6"/>
          <p:cNvSpPr>
            <a:spLocks noChangeArrowheads="1"/>
          </p:cNvSpPr>
          <p:nvPr/>
        </p:nvSpPr>
        <p:spPr bwMode="auto">
          <a:xfrm>
            <a:off x="6084888" y="4652963"/>
            <a:ext cx="2808287" cy="1439862"/>
          </a:xfrm>
          <a:prstGeom prst="wedgeRoundRectCallout">
            <a:avLst>
              <a:gd name="adj1" fmla="val -75889"/>
              <a:gd name="adj2" fmla="val -379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r>
              <a:rPr lang="zh-CN" altLang="en-US" sz="2000" b="1">
                <a:solidFill>
                  <a:srgbClr val="0000FF"/>
                </a:solidFill>
                <a:ea typeface="华文楷体" pitchFamily="2" charset="-122"/>
              </a:rPr>
              <a:t>    如收到一个确认帧则释放一个缓冲区，定时器复位，并期待接收下一确认帧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7" grpId="0" animBg="1"/>
      <p:bldP spid="6789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noProof="1"/>
              <a:t>between</a:t>
            </a:r>
            <a:r>
              <a:rPr lang="zh-CN" altLang="zh-CN" sz="4800"/>
              <a:t>函数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static boolean between(seq_nr a, seq_nr b, seq_nr 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/* Return true if a &lt;=b &lt; c circularly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if ((</a:t>
            </a:r>
            <a:r>
              <a:rPr lang="en-US" altLang="zh-CN" sz="2400" noProof="1">
                <a:solidFill>
                  <a:srgbClr val="0000FF"/>
                </a:solidFill>
              </a:rPr>
              <a:t>(a &lt;= b) &amp;&amp;</a:t>
            </a:r>
            <a:r>
              <a:rPr lang="en-US" altLang="zh-CN" sz="2400" noProof="1"/>
              <a:t> </a:t>
            </a:r>
            <a:r>
              <a:rPr lang="en-US" altLang="zh-CN" sz="2400" noProof="1">
                <a:solidFill>
                  <a:srgbClr val="0000FF"/>
                </a:solidFill>
              </a:rPr>
              <a:t>(b &lt; c)</a:t>
            </a:r>
            <a:r>
              <a:rPr lang="en-US" altLang="zh-CN" sz="2400" noProof="1"/>
              <a:t>) || </a:t>
            </a:r>
            <a:endParaRPr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(</a:t>
            </a:r>
            <a:r>
              <a:rPr lang="en-US" altLang="zh-CN" sz="2400" noProof="1">
                <a:solidFill>
                  <a:srgbClr val="FF0000"/>
                </a:solidFill>
              </a:rPr>
              <a:t>(c &lt; a) &amp;&amp; (a &lt;= b)</a:t>
            </a:r>
            <a:r>
              <a:rPr lang="en-US" altLang="zh-CN" sz="2400" noProof="1"/>
              <a:t>) || </a:t>
            </a:r>
            <a:endParaRPr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 (</a:t>
            </a:r>
            <a:r>
              <a:rPr lang="en-US" altLang="zh-CN" sz="2400" noProof="1">
                <a:solidFill>
                  <a:srgbClr val="008000"/>
                </a:solidFill>
              </a:rPr>
              <a:t>(b &lt; c) &amp;&amp; (c &lt; a)</a:t>
            </a:r>
            <a:r>
              <a:rPr lang="en-US" altLang="zh-CN" sz="2400" noProof="1"/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return(true);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return(false);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9941" name="Oval 5"/>
          <p:cNvSpPr>
            <a:spLocks noChangeArrowheads="1"/>
          </p:cNvSpPr>
          <p:nvPr/>
        </p:nvSpPr>
        <p:spPr bwMode="auto">
          <a:xfrm>
            <a:off x="6686550" y="3178175"/>
            <a:ext cx="1173163" cy="1084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>
            <a:off x="6784975" y="32686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3" name="Line 7"/>
          <p:cNvSpPr>
            <a:spLocks noChangeShapeType="1"/>
          </p:cNvSpPr>
          <p:nvPr/>
        </p:nvSpPr>
        <p:spPr bwMode="auto">
          <a:xfrm>
            <a:off x="7273925" y="3086100"/>
            <a:ext cx="0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4" name="Line 8"/>
          <p:cNvSpPr>
            <a:spLocks noChangeShapeType="1"/>
          </p:cNvSpPr>
          <p:nvPr/>
        </p:nvSpPr>
        <p:spPr bwMode="auto">
          <a:xfrm>
            <a:off x="6686550" y="37195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5" name="Line 9"/>
          <p:cNvSpPr>
            <a:spLocks noChangeShapeType="1"/>
          </p:cNvSpPr>
          <p:nvPr/>
        </p:nvSpPr>
        <p:spPr bwMode="auto">
          <a:xfrm flipH="1">
            <a:off x="6784975" y="32686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7273925" y="417195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84975" y="4014788"/>
            <a:ext cx="169863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48" name="Line 12"/>
          <p:cNvSpPr>
            <a:spLocks noChangeShapeType="1"/>
          </p:cNvSpPr>
          <p:nvPr/>
        </p:nvSpPr>
        <p:spPr bwMode="auto">
          <a:xfrm>
            <a:off x="6588125" y="3719513"/>
            <a:ext cx="198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50" name="Text Box 14"/>
          <p:cNvSpPr txBox="1">
            <a:spLocks noChangeArrowheads="1"/>
          </p:cNvSpPr>
          <p:nvPr/>
        </p:nvSpPr>
        <p:spPr bwMode="auto">
          <a:xfrm>
            <a:off x="7524750" y="2924175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0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7885113" y="3284538"/>
            <a:ext cx="968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1</a:t>
            </a: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7956550" y="38608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2</a:t>
            </a:r>
          </a:p>
        </p:txBody>
      </p: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469188" y="4262438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3</a:t>
            </a:r>
          </a:p>
        </p:txBody>
      </p:sp>
      <p:sp>
        <p:nvSpPr>
          <p:cNvPr id="679954" name="Text Box 18"/>
          <p:cNvSpPr txBox="1">
            <a:spLocks noChangeArrowheads="1"/>
          </p:cNvSpPr>
          <p:nvPr/>
        </p:nvSpPr>
        <p:spPr bwMode="auto">
          <a:xfrm>
            <a:off x="6948488" y="42926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4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6516688" y="38608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5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516688" y="3284538"/>
            <a:ext cx="968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6</a:t>
            </a:r>
          </a:p>
        </p:txBody>
      </p:sp>
      <p:sp>
        <p:nvSpPr>
          <p:cNvPr id="679957" name="Text Box 21"/>
          <p:cNvSpPr txBox="1">
            <a:spLocks noChangeArrowheads="1"/>
          </p:cNvSpPr>
          <p:nvPr/>
        </p:nvSpPr>
        <p:spPr bwMode="auto">
          <a:xfrm>
            <a:off x="6948488" y="2924175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7</a:t>
            </a:r>
          </a:p>
        </p:txBody>
      </p:sp>
      <p:sp>
        <p:nvSpPr>
          <p:cNvPr id="679958" name="Text Box 22"/>
          <p:cNvSpPr txBox="1">
            <a:spLocks noChangeArrowheads="1"/>
          </p:cNvSpPr>
          <p:nvPr/>
        </p:nvSpPr>
        <p:spPr bwMode="auto">
          <a:xfrm>
            <a:off x="7596188" y="3429000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7596188" y="3716338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679961" name="Text Box 25"/>
          <p:cNvSpPr txBox="1">
            <a:spLocks noChangeArrowheads="1"/>
          </p:cNvSpPr>
          <p:nvPr/>
        </p:nvSpPr>
        <p:spPr bwMode="auto">
          <a:xfrm>
            <a:off x="7380288" y="3933825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Arial" charset="0"/>
              </a:rPr>
              <a:t>c</a:t>
            </a:r>
          </a:p>
        </p:txBody>
      </p:sp>
      <p:sp>
        <p:nvSpPr>
          <p:cNvPr id="679962" name="Oval 26"/>
          <p:cNvSpPr>
            <a:spLocks noChangeArrowheads="1"/>
          </p:cNvSpPr>
          <p:nvPr/>
        </p:nvSpPr>
        <p:spPr bwMode="auto">
          <a:xfrm>
            <a:off x="4402138" y="4994275"/>
            <a:ext cx="1173162" cy="1084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9963" name="Line 27"/>
          <p:cNvSpPr>
            <a:spLocks noChangeShapeType="1"/>
          </p:cNvSpPr>
          <p:nvPr/>
        </p:nvSpPr>
        <p:spPr bwMode="auto">
          <a:xfrm>
            <a:off x="4500563" y="50847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4" name="Line 28"/>
          <p:cNvSpPr>
            <a:spLocks noChangeShapeType="1"/>
          </p:cNvSpPr>
          <p:nvPr/>
        </p:nvSpPr>
        <p:spPr bwMode="auto">
          <a:xfrm>
            <a:off x="4989513" y="4902200"/>
            <a:ext cx="0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5" name="Line 29"/>
          <p:cNvSpPr>
            <a:spLocks noChangeShapeType="1"/>
          </p:cNvSpPr>
          <p:nvPr/>
        </p:nvSpPr>
        <p:spPr bwMode="auto">
          <a:xfrm>
            <a:off x="4402138" y="55356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6" name="Line 30"/>
          <p:cNvSpPr>
            <a:spLocks noChangeShapeType="1"/>
          </p:cNvSpPr>
          <p:nvPr/>
        </p:nvSpPr>
        <p:spPr bwMode="auto">
          <a:xfrm flipH="1">
            <a:off x="4500563" y="50847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7" name="Line 31"/>
          <p:cNvSpPr>
            <a:spLocks noChangeShapeType="1"/>
          </p:cNvSpPr>
          <p:nvPr/>
        </p:nvSpPr>
        <p:spPr bwMode="auto">
          <a:xfrm>
            <a:off x="4989513" y="598805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4500563" y="5830888"/>
            <a:ext cx="169862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>
            <a:off x="4303713" y="5535613"/>
            <a:ext cx="198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70" name="Text Box 34"/>
          <p:cNvSpPr txBox="1">
            <a:spLocks noChangeArrowheads="1"/>
          </p:cNvSpPr>
          <p:nvPr/>
        </p:nvSpPr>
        <p:spPr bwMode="auto">
          <a:xfrm>
            <a:off x="5240338" y="4740275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0</a:t>
            </a:r>
          </a:p>
        </p:txBody>
      </p:sp>
      <p:sp>
        <p:nvSpPr>
          <p:cNvPr id="679971" name="Text Box 35"/>
          <p:cNvSpPr txBox="1">
            <a:spLocks noChangeArrowheads="1"/>
          </p:cNvSpPr>
          <p:nvPr/>
        </p:nvSpPr>
        <p:spPr bwMode="auto">
          <a:xfrm>
            <a:off x="5600700" y="5100638"/>
            <a:ext cx="9683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1</a:t>
            </a:r>
          </a:p>
        </p:txBody>
      </p:sp>
      <p:sp>
        <p:nvSpPr>
          <p:cNvPr id="679972" name="Text Box 36"/>
          <p:cNvSpPr txBox="1">
            <a:spLocks noChangeArrowheads="1"/>
          </p:cNvSpPr>
          <p:nvPr/>
        </p:nvSpPr>
        <p:spPr bwMode="auto">
          <a:xfrm>
            <a:off x="5672138" y="56769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2</a:t>
            </a:r>
          </a:p>
        </p:txBody>
      </p:sp>
      <p:sp>
        <p:nvSpPr>
          <p:cNvPr id="679973" name="Text Box 37"/>
          <p:cNvSpPr txBox="1">
            <a:spLocks noChangeArrowheads="1"/>
          </p:cNvSpPr>
          <p:nvPr/>
        </p:nvSpPr>
        <p:spPr bwMode="auto">
          <a:xfrm>
            <a:off x="5184775" y="6078538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3</a:t>
            </a:r>
          </a:p>
        </p:txBody>
      </p:sp>
      <p:sp>
        <p:nvSpPr>
          <p:cNvPr id="679974" name="Text Box 38"/>
          <p:cNvSpPr txBox="1">
            <a:spLocks noChangeArrowheads="1"/>
          </p:cNvSpPr>
          <p:nvPr/>
        </p:nvSpPr>
        <p:spPr bwMode="auto">
          <a:xfrm>
            <a:off x="4664075" y="61087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4</a:t>
            </a:r>
          </a:p>
        </p:txBody>
      </p:sp>
      <p:sp>
        <p:nvSpPr>
          <p:cNvPr id="679975" name="Text Box 39"/>
          <p:cNvSpPr txBox="1">
            <a:spLocks noChangeArrowheads="1"/>
          </p:cNvSpPr>
          <p:nvPr/>
        </p:nvSpPr>
        <p:spPr bwMode="auto">
          <a:xfrm>
            <a:off x="4232275" y="56769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5</a:t>
            </a:r>
          </a:p>
        </p:txBody>
      </p:sp>
      <p:sp>
        <p:nvSpPr>
          <p:cNvPr id="679976" name="Text Box 40"/>
          <p:cNvSpPr txBox="1">
            <a:spLocks noChangeArrowheads="1"/>
          </p:cNvSpPr>
          <p:nvPr/>
        </p:nvSpPr>
        <p:spPr bwMode="auto">
          <a:xfrm>
            <a:off x="4232275" y="5100638"/>
            <a:ext cx="968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6</a:t>
            </a:r>
          </a:p>
        </p:txBody>
      </p:sp>
      <p:sp>
        <p:nvSpPr>
          <p:cNvPr id="679977" name="Text Box 41"/>
          <p:cNvSpPr txBox="1">
            <a:spLocks noChangeArrowheads="1"/>
          </p:cNvSpPr>
          <p:nvPr/>
        </p:nvSpPr>
        <p:spPr bwMode="auto">
          <a:xfrm>
            <a:off x="4664075" y="4740275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7</a:t>
            </a:r>
          </a:p>
        </p:txBody>
      </p:sp>
      <p:sp>
        <p:nvSpPr>
          <p:cNvPr id="679978" name="Text Box 42"/>
          <p:cNvSpPr txBox="1">
            <a:spLocks noChangeArrowheads="1"/>
          </p:cNvSpPr>
          <p:nvPr/>
        </p:nvSpPr>
        <p:spPr bwMode="auto">
          <a:xfrm>
            <a:off x="4546600" y="5210175"/>
            <a:ext cx="195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679979" name="Text Box 43"/>
          <p:cNvSpPr txBox="1">
            <a:spLocks noChangeArrowheads="1"/>
          </p:cNvSpPr>
          <p:nvPr/>
        </p:nvSpPr>
        <p:spPr bwMode="auto">
          <a:xfrm>
            <a:off x="4833938" y="5065713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5070475" y="5056188"/>
            <a:ext cx="195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</a:rPr>
              <a:t>c</a:t>
            </a:r>
          </a:p>
        </p:txBody>
      </p:sp>
      <p:sp>
        <p:nvSpPr>
          <p:cNvPr id="679981" name="Oval 45"/>
          <p:cNvSpPr>
            <a:spLocks noChangeArrowheads="1"/>
          </p:cNvSpPr>
          <p:nvPr/>
        </p:nvSpPr>
        <p:spPr bwMode="auto">
          <a:xfrm>
            <a:off x="6718300" y="5019675"/>
            <a:ext cx="1173163" cy="10842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9982" name="Line 46"/>
          <p:cNvSpPr>
            <a:spLocks noChangeShapeType="1"/>
          </p:cNvSpPr>
          <p:nvPr/>
        </p:nvSpPr>
        <p:spPr bwMode="auto">
          <a:xfrm>
            <a:off x="6816725" y="51101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3" name="Line 47"/>
          <p:cNvSpPr>
            <a:spLocks noChangeShapeType="1"/>
          </p:cNvSpPr>
          <p:nvPr/>
        </p:nvSpPr>
        <p:spPr bwMode="auto">
          <a:xfrm>
            <a:off x="7305675" y="4927600"/>
            <a:ext cx="0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4" name="Line 48"/>
          <p:cNvSpPr>
            <a:spLocks noChangeShapeType="1"/>
          </p:cNvSpPr>
          <p:nvPr/>
        </p:nvSpPr>
        <p:spPr bwMode="auto">
          <a:xfrm>
            <a:off x="6718300" y="5561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5" name="Line 49"/>
          <p:cNvSpPr>
            <a:spLocks noChangeShapeType="1"/>
          </p:cNvSpPr>
          <p:nvPr/>
        </p:nvSpPr>
        <p:spPr bwMode="auto">
          <a:xfrm flipH="1">
            <a:off x="6816725" y="5110163"/>
            <a:ext cx="97790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6" name="Line 50"/>
          <p:cNvSpPr>
            <a:spLocks noChangeShapeType="1"/>
          </p:cNvSpPr>
          <p:nvPr/>
        </p:nvSpPr>
        <p:spPr bwMode="auto">
          <a:xfrm>
            <a:off x="7305675" y="601345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7" name="Line 51"/>
          <p:cNvSpPr>
            <a:spLocks noChangeShapeType="1"/>
          </p:cNvSpPr>
          <p:nvPr/>
        </p:nvSpPr>
        <p:spPr bwMode="auto">
          <a:xfrm flipH="1">
            <a:off x="6816725" y="5856288"/>
            <a:ext cx="169863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8" name="Line 52"/>
          <p:cNvSpPr>
            <a:spLocks noChangeShapeType="1"/>
          </p:cNvSpPr>
          <p:nvPr/>
        </p:nvSpPr>
        <p:spPr bwMode="auto">
          <a:xfrm>
            <a:off x="6619875" y="5561013"/>
            <a:ext cx="198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9989" name="Text Box 53"/>
          <p:cNvSpPr txBox="1">
            <a:spLocks noChangeArrowheads="1"/>
          </p:cNvSpPr>
          <p:nvPr/>
        </p:nvSpPr>
        <p:spPr bwMode="auto">
          <a:xfrm>
            <a:off x="7556500" y="4765675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0</a:t>
            </a:r>
          </a:p>
        </p:txBody>
      </p:sp>
      <p:sp>
        <p:nvSpPr>
          <p:cNvPr id="679990" name="Text Box 54"/>
          <p:cNvSpPr txBox="1">
            <a:spLocks noChangeArrowheads="1"/>
          </p:cNvSpPr>
          <p:nvPr/>
        </p:nvSpPr>
        <p:spPr bwMode="auto">
          <a:xfrm>
            <a:off x="7916863" y="5126038"/>
            <a:ext cx="968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1</a:t>
            </a:r>
          </a:p>
        </p:txBody>
      </p:sp>
      <p:sp>
        <p:nvSpPr>
          <p:cNvPr id="679991" name="Text Box 55"/>
          <p:cNvSpPr txBox="1">
            <a:spLocks noChangeArrowheads="1"/>
          </p:cNvSpPr>
          <p:nvPr/>
        </p:nvSpPr>
        <p:spPr bwMode="auto">
          <a:xfrm>
            <a:off x="7988300" y="5702300"/>
            <a:ext cx="96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2</a:t>
            </a:r>
          </a:p>
        </p:txBody>
      </p:sp>
      <p:sp>
        <p:nvSpPr>
          <p:cNvPr id="679992" name="Text Box 56"/>
          <p:cNvSpPr txBox="1">
            <a:spLocks noChangeArrowheads="1"/>
          </p:cNvSpPr>
          <p:nvPr/>
        </p:nvSpPr>
        <p:spPr bwMode="auto">
          <a:xfrm>
            <a:off x="7500938" y="6103938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3</a:t>
            </a:r>
          </a:p>
        </p:txBody>
      </p:sp>
      <p:sp>
        <p:nvSpPr>
          <p:cNvPr id="679993" name="Text Box 57"/>
          <p:cNvSpPr txBox="1">
            <a:spLocks noChangeArrowheads="1"/>
          </p:cNvSpPr>
          <p:nvPr/>
        </p:nvSpPr>
        <p:spPr bwMode="auto">
          <a:xfrm>
            <a:off x="6980238" y="61341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4</a:t>
            </a:r>
          </a:p>
        </p:txBody>
      </p:sp>
      <p:sp>
        <p:nvSpPr>
          <p:cNvPr id="679994" name="Text Box 58"/>
          <p:cNvSpPr txBox="1">
            <a:spLocks noChangeArrowheads="1"/>
          </p:cNvSpPr>
          <p:nvPr/>
        </p:nvSpPr>
        <p:spPr bwMode="auto">
          <a:xfrm>
            <a:off x="6548438" y="5702300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5</a:t>
            </a:r>
          </a:p>
        </p:txBody>
      </p:sp>
      <p:sp>
        <p:nvSpPr>
          <p:cNvPr id="679995" name="Text Box 59"/>
          <p:cNvSpPr txBox="1">
            <a:spLocks noChangeArrowheads="1"/>
          </p:cNvSpPr>
          <p:nvPr/>
        </p:nvSpPr>
        <p:spPr bwMode="auto">
          <a:xfrm>
            <a:off x="6548438" y="5126038"/>
            <a:ext cx="968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6</a:t>
            </a:r>
          </a:p>
        </p:txBody>
      </p:sp>
      <p:sp>
        <p:nvSpPr>
          <p:cNvPr id="679996" name="Text Box 60"/>
          <p:cNvSpPr txBox="1">
            <a:spLocks noChangeArrowheads="1"/>
          </p:cNvSpPr>
          <p:nvPr/>
        </p:nvSpPr>
        <p:spPr bwMode="auto">
          <a:xfrm>
            <a:off x="6980238" y="4765675"/>
            <a:ext cx="96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latin typeface="Arial" charset="0"/>
              </a:rPr>
              <a:t>7</a:t>
            </a:r>
          </a:p>
        </p:txBody>
      </p:sp>
      <p:sp>
        <p:nvSpPr>
          <p:cNvPr id="679997" name="Text Box 61"/>
          <p:cNvSpPr txBox="1">
            <a:spLocks noChangeArrowheads="1"/>
          </p:cNvSpPr>
          <p:nvPr/>
        </p:nvSpPr>
        <p:spPr bwMode="auto">
          <a:xfrm>
            <a:off x="7127875" y="5068888"/>
            <a:ext cx="195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8000"/>
                </a:solidFill>
                <a:latin typeface="Arial" charset="0"/>
              </a:rPr>
              <a:t>a</a:t>
            </a:r>
          </a:p>
        </p:txBody>
      </p:sp>
      <p:sp>
        <p:nvSpPr>
          <p:cNvPr id="679998" name="Text Box 62"/>
          <p:cNvSpPr txBox="1">
            <a:spLocks noChangeArrowheads="1"/>
          </p:cNvSpPr>
          <p:nvPr/>
        </p:nvSpPr>
        <p:spPr bwMode="auto">
          <a:xfrm>
            <a:off x="7380288" y="5084763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8000"/>
                </a:solidFill>
                <a:latin typeface="Arial" charset="0"/>
              </a:rPr>
              <a:t>b</a:t>
            </a:r>
          </a:p>
        </p:txBody>
      </p:sp>
      <p:sp>
        <p:nvSpPr>
          <p:cNvPr id="679999" name="Text Box 63"/>
          <p:cNvSpPr txBox="1">
            <a:spLocks noChangeArrowheads="1"/>
          </p:cNvSpPr>
          <p:nvPr/>
        </p:nvSpPr>
        <p:spPr bwMode="auto">
          <a:xfrm>
            <a:off x="7627938" y="5283200"/>
            <a:ext cx="195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8000"/>
                </a:solidFill>
                <a:latin typeface="Arial" charset="0"/>
              </a:rPr>
              <a:t>c</a:t>
            </a:r>
          </a:p>
        </p:txBody>
      </p:sp>
      <p:sp>
        <p:nvSpPr>
          <p:cNvPr id="680000" name="Text Box 6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noProof="1"/>
              <a:t>timeout</a:t>
            </a:r>
            <a:r>
              <a:rPr lang="zh-CN" altLang="en-US">
                <a:latin typeface="隶书" pitchFamily="49" charset="-122"/>
              </a:rPr>
              <a:t>处理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284538"/>
            <a:ext cx="7958138" cy="3024187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next_frame_to_send = ack_expected;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for (i = 1; i &lt;= nbuffered; i++)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{    send_data(next_frame_to_send,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              frame_expected, buffer);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noProof="1"/>
              <a:t>      inc(next_frame_to_send);   }</a:t>
            </a:r>
            <a:endParaRPr lang="en-US" altLang="zh-CN" sz="2800" dirty="0"/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0965" name="AutoShape 5"/>
          <p:cNvSpPr>
            <a:spLocks noChangeArrowheads="1"/>
          </p:cNvSpPr>
          <p:nvPr/>
        </p:nvSpPr>
        <p:spPr bwMode="auto">
          <a:xfrm>
            <a:off x="1908175" y="1844675"/>
            <a:ext cx="2592388" cy="936625"/>
          </a:xfrm>
          <a:prstGeom prst="wedgeRoundRectCallout">
            <a:avLst>
              <a:gd name="adj1" fmla="val 45713"/>
              <a:gd name="adj2" fmla="val 11966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/>
          <a:p>
            <a:r>
              <a:rPr lang="zh-CN" altLang="en-US" sz="2400" b="1">
                <a:ea typeface="华文楷体" pitchFamily="2" charset="-122"/>
              </a:rPr>
              <a:t>    从等待确认的帧开始全部重发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10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定时器的实现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7958137" cy="57626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用软件来模拟多个定时器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683013" name="Picture 5" descr="3-1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8675687" cy="36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选择重发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4036" name="Oval 4"/>
          <p:cNvSpPr>
            <a:spLocks noChangeArrowheads="1"/>
          </p:cNvSpPr>
          <p:nvPr/>
        </p:nvSpPr>
        <p:spPr bwMode="auto">
          <a:xfrm>
            <a:off x="75565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84037" name="Oval 5"/>
          <p:cNvSpPr>
            <a:spLocks noChangeArrowheads="1"/>
          </p:cNvSpPr>
          <p:nvPr/>
        </p:nvSpPr>
        <p:spPr bwMode="auto">
          <a:xfrm>
            <a:off x="133191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84038" name="Oval 6"/>
          <p:cNvSpPr>
            <a:spLocks noChangeArrowheads="1"/>
          </p:cNvSpPr>
          <p:nvPr/>
        </p:nvSpPr>
        <p:spPr bwMode="auto">
          <a:xfrm>
            <a:off x="190817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84039" name="Oval 7"/>
          <p:cNvSpPr>
            <a:spLocks noChangeArrowheads="1"/>
          </p:cNvSpPr>
          <p:nvPr/>
        </p:nvSpPr>
        <p:spPr bwMode="auto">
          <a:xfrm>
            <a:off x="248443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84040" name="Oval 8"/>
          <p:cNvSpPr>
            <a:spLocks noChangeArrowheads="1"/>
          </p:cNvSpPr>
          <p:nvPr/>
        </p:nvSpPr>
        <p:spPr bwMode="auto">
          <a:xfrm>
            <a:off x="306070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84041" name="Oval 9"/>
          <p:cNvSpPr>
            <a:spLocks noChangeArrowheads="1"/>
          </p:cNvSpPr>
          <p:nvPr/>
        </p:nvSpPr>
        <p:spPr bwMode="auto">
          <a:xfrm>
            <a:off x="36369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84042" name="Oval 10"/>
          <p:cNvSpPr>
            <a:spLocks noChangeArrowheads="1"/>
          </p:cNvSpPr>
          <p:nvPr/>
        </p:nvSpPr>
        <p:spPr bwMode="auto">
          <a:xfrm>
            <a:off x="4213225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84043" name="Oval 11"/>
          <p:cNvSpPr>
            <a:spLocks noChangeArrowheads="1"/>
          </p:cNvSpPr>
          <p:nvPr/>
        </p:nvSpPr>
        <p:spPr bwMode="auto">
          <a:xfrm>
            <a:off x="478948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84044" name="Oval 12"/>
          <p:cNvSpPr>
            <a:spLocks noChangeArrowheads="1"/>
          </p:cNvSpPr>
          <p:nvPr/>
        </p:nvSpPr>
        <p:spPr bwMode="auto">
          <a:xfrm>
            <a:off x="53641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684045" name="Oval 13"/>
          <p:cNvSpPr>
            <a:spLocks noChangeArrowheads="1"/>
          </p:cNvSpPr>
          <p:nvPr/>
        </p:nvSpPr>
        <p:spPr bwMode="auto">
          <a:xfrm>
            <a:off x="594042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684046" name="Oval 14"/>
          <p:cNvSpPr>
            <a:spLocks noChangeArrowheads="1"/>
          </p:cNvSpPr>
          <p:nvPr/>
        </p:nvSpPr>
        <p:spPr bwMode="auto">
          <a:xfrm>
            <a:off x="651668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9</a:t>
            </a:r>
          </a:p>
        </p:txBody>
      </p:sp>
      <p:sp>
        <p:nvSpPr>
          <p:cNvPr id="684047" name="Oval 15"/>
          <p:cNvSpPr>
            <a:spLocks noChangeArrowheads="1"/>
          </p:cNvSpPr>
          <p:nvPr/>
        </p:nvSpPr>
        <p:spPr bwMode="auto">
          <a:xfrm>
            <a:off x="709295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10</a:t>
            </a:r>
          </a:p>
        </p:txBody>
      </p:sp>
      <p:sp>
        <p:nvSpPr>
          <p:cNvPr id="684048" name="Oval 16"/>
          <p:cNvSpPr>
            <a:spLocks noChangeArrowheads="1"/>
          </p:cNvSpPr>
          <p:nvPr/>
        </p:nvSpPr>
        <p:spPr bwMode="auto">
          <a:xfrm>
            <a:off x="766921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11</a:t>
            </a:r>
          </a:p>
        </p:txBody>
      </p:sp>
      <p:sp>
        <p:nvSpPr>
          <p:cNvPr id="684049" name="Oval 17"/>
          <p:cNvSpPr>
            <a:spLocks noChangeArrowheads="1"/>
          </p:cNvSpPr>
          <p:nvPr/>
        </p:nvSpPr>
        <p:spPr bwMode="auto">
          <a:xfrm>
            <a:off x="824547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12</a:t>
            </a:r>
          </a:p>
        </p:txBody>
      </p:sp>
      <p:sp>
        <p:nvSpPr>
          <p:cNvPr id="684050" name="Oval 18"/>
          <p:cNvSpPr>
            <a:spLocks noChangeArrowheads="1"/>
          </p:cNvSpPr>
          <p:nvPr/>
        </p:nvSpPr>
        <p:spPr bwMode="auto">
          <a:xfrm>
            <a:off x="15478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84051" name="Oval 19"/>
          <p:cNvSpPr>
            <a:spLocks noChangeArrowheads="1"/>
          </p:cNvSpPr>
          <p:nvPr/>
        </p:nvSpPr>
        <p:spPr bwMode="auto">
          <a:xfrm>
            <a:off x="21240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84052" name="Oval 20"/>
          <p:cNvSpPr>
            <a:spLocks noChangeArrowheads="1"/>
          </p:cNvSpPr>
          <p:nvPr/>
        </p:nvSpPr>
        <p:spPr bwMode="auto">
          <a:xfrm>
            <a:off x="2700338" y="4791075"/>
            <a:ext cx="468312" cy="450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E</a:t>
            </a:r>
          </a:p>
        </p:txBody>
      </p:sp>
      <p:sp>
        <p:nvSpPr>
          <p:cNvPr id="684053" name="Oval 21"/>
          <p:cNvSpPr>
            <a:spLocks noChangeArrowheads="1"/>
          </p:cNvSpPr>
          <p:nvPr/>
        </p:nvSpPr>
        <p:spPr bwMode="auto">
          <a:xfrm>
            <a:off x="3276600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84054" name="Oval 22"/>
          <p:cNvSpPr>
            <a:spLocks noChangeArrowheads="1"/>
          </p:cNvSpPr>
          <p:nvPr/>
        </p:nvSpPr>
        <p:spPr bwMode="auto">
          <a:xfrm>
            <a:off x="3852863" y="4791075"/>
            <a:ext cx="468312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84055" name="Oval 23"/>
          <p:cNvSpPr>
            <a:spLocks noChangeArrowheads="1"/>
          </p:cNvSpPr>
          <p:nvPr/>
        </p:nvSpPr>
        <p:spPr bwMode="auto">
          <a:xfrm>
            <a:off x="4429125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84056" name="Oval 24"/>
          <p:cNvSpPr>
            <a:spLocks noChangeArrowheads="1"/>
          </p:cNvSpPr>
          <p:nvPr/>
        </p:nvSpPr>
        <p:spPr bwMode="auto">
          <a:xfrm>
            <a:off x="5005388" y="4795838"/>
            <a:ext cx="468312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84057" name="Oval 25"/>
          <p:cNvSpPr>
            <a:spLocks noChangeArrowheads="1"/>
          </p:cNvSpPr>
          <p:nvPr/>
        </p:nvSpPr>
        <p:spPr bwMode="auto">
          <a:xfrm>
            <a:off x="5581650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84058" name="Oval 26"/>
          <p:cNvSpPr>
            <a:spLocks noChangeArrowheads="1"/>
          </p:cNvSpPr>
          <p:nvPr/>
        </p:nvSpPr>
        <p:spPr bwMode="auto">
          <a:xfrm>
            <a:off x="615632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684059" name="Oval 27"/>
          <p:cNvSpPr>
            <a:spLocks noChangeArrowheads="1"/>
          </p:cNvSpPr>
          <p:nvPr/>
        </p:nvSpPr>
        <p:spPr bwMode="auto">
          <a:xfrm>
            <a:off x="6732588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684060" name="Oval 28"/>
          <p:cNvSpPr>
            <a:spLocks noChangeArrowheads="1"/>
          </p:cNvSpPr>
          <p:nvPr/>
        </p:nvSpPr>
        <p:spPr bwMode="auto">
          <a:xfrm>
            <a:off x="7308850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9</a:t>
            </a:r>
          </a:p>
        </p:txBody>
      </p:sp>
      <p:sp>
        <p:nvSpPr>
          <p:cNvPr id="684061" name="Oval 29"/>
          <p:cNvSpPr>
            <a:spLocks noChangeArrowheads="1"/>
          </p:cNvSpPr>
          <p:nvPr/>
        </p:nvSpPr>
        <p:spPr bwMode="auto">
          <a:xfrm>
            <a:off x="78851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10</a:t>
            </a:r>
          </a:p>
        </p:txBody>
      </p:sp>
      <p:sp>
        <p:nvSpPr>
          <p:cNvPr id="684062" name="Oval 30"/>
          <p:cNvSpPr>
            <a:spLocks noChangeArrowheads="1"/>
          </p:cNvSpPr>
          <p:nvPr/>
        </p:nvSpPr>
        <p:spPr bwMode="auto">
          <a:xfrm>
            <a:off x="84613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11</a:t>
            </a:r>
          </a:p>
        </p:txBody>
      </p:sp>
      <p:sp>
        <p:nvSpPr>
          <p:cNvPr id="684063" name="Line 31"/>
          <p:cNvSpPr>
            <a:spLocks noChangeShapeType="1"/>
          </p:cNvSpPr>
          <p:nvPr/>
        </p:nvSpPr>
        <p:spPr bwMode="auto">
          <a:xfrm>
            <a:off x="10445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4" name="Line 32"/>
          <p:cNvSpPr>
            <a:spLocks noChangeShapeType="1"/>
          </p:cNvSpPr>
          <p:nvPr/>
        </p:nvSpPr>
        <p:spPr bwMode="auto">
          <a:xfrm>
            <a:off x="16208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5" name="Line 33"/>
          <p:cNvSpPr>
            <a:spLocks noChangeShapeType="1"/>
          </p:cNvSpPr>
          <p:nvPr/>
        </p:nvSpPr>
        <p:spPr bwMode="auto">
          <a:xfrm>
            <a:off x="21971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6" name="Line 34"/>
          <p:cNvSpPr>
            <a:spLocks noChangeShapeType="1"/>
          </p:cNvSpPr>
          <p:nvPr/>
        </p:nvSpPr>
        <p:spPr bwMode="auto">
          <a:xfrm>
            <a:off x="27717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7" name="Line 35"/>
          <p:cNvSpPr>
            <a:spLocks noChangeShapeType="1"/>
          </p:cNvSpPr>
          <p:nvPr/>
        </p:nvSpPr>
        <p:spPr bwMode="auto">
          <a:xfrm>
            <a:off x="33480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8" name="Line 36"/>
          <p:cNvSpPr>
            <a:spLocks noChangeShapeType="1"/>
          </p:cNvSpPr>
          <p:nvPr/>
        </p:nvSpPr>
        <p:spPr bwMode="auto">
          <a:xfrm>
            <a:off x="39243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69" name="Line 37"/>
          <p:cNvSpPr>
            <a:spLocks noChangeShapeType="1"/>
          </p:cNvSpPr>
          <p:nvPr/>
        </p:nvSpPr>
        <p:spPr bwMode="auto">
          <a:xfrm>
            <a:off x="450056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0" name="Line 38"/>
          <p:cNvSpPr>
            <a:spLocks noChangeShapeType="1"/>
          </p:cNvSpPr>
          <p:nvPr/>
        </p:nvSpPr>
        <p:spPr bwMode="auto">
          <a:xfrm>
            <a:off x="507682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1" name="Line 39"/>
          <p:cNvSpPr>
            <a:spLocks noChangeShapeType="1"/>
          </p:cNvSpPr>
          <p:nvPr/>
        </p:nvSpPr>
        <p:spPr bwMode="auto">
          <a:xfrm>
            <a:off x="56530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2" name="Line 40"/>
          <p:cNvSpPr>
            <a:spLocks noChangeShapeType="1"/>
          </p:cNvSpPr>
          <p:nvPr/>
        </p:nvSpPr>
        <p:spPr bwMode="auto">
          <a:xfrm>
            <a:off x="62293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3" name="Line 41"/>
          <p:cNvSpPr>
            <a:spLocks noChangeShapeType="1"/>
          </p:cNvSpPr>
          <p:nvPr/>
        </p:nvSpPr>
        <p:spPr bwMode="auto">
          <a:xfrm>
            <a:off x="680561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4" name="Line 42"/>
          <p:cNvSpPr>
            <a:spLocks noChangeShapeType="1"/>
          </p:cNvSpPr>
          <p:nvPr/>
        </p:nvSpPr>
        <p:spPr bwMode="auto">
          <a:xfrm>
            <a:off x="73802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5" name="Line 43"/>
          <p:cNvSpPr>
            <a:spLocks noChangeShapeType="1"/>
          </p:cNvSpPr>
          <p:nvPr/>
        </p:nvSpPr>
        <p:spPr bwMode="auto">
          <a:xfrm>
            <a:off x="79565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6" name="Line 44"/>
          <p:cNvSpPr>
            <a:spLocks noChangeShapeType="1"/>
          </p:cNvSpPr>
          <p:nvPr/>
        </p:nvSpPr>
        <p:spPr bwMode="auto">
          <a:xfrm flipV="1">
            <a:off x="183673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7" name="Line 45"/>
          <p:cNvSpPr>
            <a:spLocks noChangeShapeType="1"/>
          </p:cNvSpPr>
          <p:nvPr/>
        </p:nvSpPr>
        <p:spPr bwMode="auto">
          <a:xfrm flipV="1">
            <a:off x="241300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8" name="Line 46"/>
          <p:cNvSpPr>
            <a:spLocks noChangeShapeType="1"/>
          </p:cNvSpPr>
          <p:nvPr/>
        </p:nvSpPr>
        <p:spPr bwMode="auto">
          <a:xfrm flipV="1">
            <a:off x="7021513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79" name="Line 47"/>
          <p:cNvSpPr>
            <a:spLocks noChangeShapeType="1"/>
          </p:cNvSpPr>
          <p:nvPr/>
        </p:nvSpPr>
        <p:spPr bwMode="auto">
          <a:xfrm flipV="1">
            <a:off x="759618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80" name="Line 48"/>
          <p:cNvSpPr>
            <a:spLocks noChangeShapeType="1"/>
          </p:cNvSpPr>
          <p:nvPr/>
        </p:nvSpPr>
        <p:spPr bwMode="auto">
          <a:xfrm flipV="1">
            <a:off x="817245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81" name="Text Box 49"/>
          <p:cNvSpPr txBox="1">
            <a:spLocks noChangeArrowheads="1"/>
          </p:cNvSpPr>
          <p:nvPr/>
        </p:nvSpPr>
        <p:spPr bwMode="auto">
          <a:xfrm rot="17473268">
            <a:off x="17454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Ack0</a:t>
            </a:r>
          </a:p>
        </p:txBody>
      </p:sp>
      <p:sp>
        <p:nvSpPr>
          <p:cNvPr id="684082" name="Text Box 50"/>
          <p:cNvSpPr txBox="1">
            <a:spLocks noChangeArrowheads="1"/>
          </p:cNvSpPr>
          <p:nvPr/>
        </p:nvSpPr>
        <p:spPr bwMode="auto">
          <a:xfrm rot="17473268">
            <a:off x="2321719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Ack1</a:t>
            </a:r>
          </a:p>
        </p:txBody>
      </p:sp>
      <p:sp>
        <p:nvSpPr>
          <p:cNvPr id="684083" name="Text Box 51"/>
          <p:cNvSpPr txBox="1">
            <a:spLocks noChangeArrowheads="1"/>
          </p:cNvSpPr>
          <p:nvPr/>
        </p:nvSpPr>
        <p:spPr bwMode="auto">
          <a:xfrm rot="17473268">
            <a:off x="6930232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Ack8</a:t>
            </a:r>
          </a:p>
        </p:txBody>
      </p:sp>
      <p:sp>
        <p:nvSpPr>
          <p:cNvPr id="684084" name="Text Box 52"/>
          <p:cNvSpPr txBox="1">
            <a:spLocks noChangeArrowheads="1"/>
          </p:cNvSpPr>
          <p:nvPr/>
        </p:nvSpPr>
        <p:spPr bwMode="auto">
          <a:xfrm rot="17473268">
            <a:off x="7506494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Ack9</a:t>
            </a:r>
          </a:p>
        </p:txBody>
      </p:sp>
      <p:sp>
        <p:nvSpPr>
          <p:cNvPr id="684085" name="Text Box 53"/>
          <p:cNvSpPr txBox="1">
            <a:spLocks noChangeArrowheads="1"/>
          </p:cNvSpPr>
          <p:nvPr/>
        </p:nvSpPr>
        <p:spPr bwMode="auto">
          <a:xfrm rot="17473268">
            <a:off x="80827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Ack10</a:t>
            </a:r>
          </a:p>
        </p:txBody>
      </p:sp>
      <p:sp>
        <p:nvSpPr>
          <p:cNvPr id="684086" name="Text Box 54"/>
          <p:cNvSpPr txBox="1">
            <a:spLocks noChangeArrowheads="1"/>
          </p:cNvSpPr>
          <p:nvPr/>
        </p:nvSpPr>
        <p:spPr bwMode="auto">
          <a:xfrm>
            <a:off x="612775" y="184308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发送方</a:t>
            </a:r>
          </a:p>
        </p:txBody>
      </p:sp>
      <p:sp>
        <p:nvSpPr>
          <p:cNvPr id="684087" name="Text Box 55"/>
          <p:cNvSpPr txBox="1">
            <a:spLocks noChangeArrowheads="1"/>
          </p:cNvSpPr>
          <p:nvPr/>
        </p:nvSpPr>
        <p:spPr bwMode="auto">
          <a:xfrm>
            <a:off x="612775" y="53006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接收方</a:t>
            </a:r>
          </a:p>
        </p:txBody>
      </p:sp>
      <p:sp>
        <p:nvSpPr>
          <p:cNvPr id="684088" name="AutoShape 56"/>
          <p:cNvSpPr>
            <a:spLocks/>
          </p:cNvSpPr>
          <p:nvPr/>
        </p:nvSpPr>
        <p:spPr bwMode="auto">
          <a:xfrm rot="-5400000">
            <a:off x="4031456" y="4833144"/>
            <a:ext cx="217488" cy="1295400"/>
          </a:xfrm>
          <a:prstGeom prst="leftBrace">
            <a:avLst>
              <a:gd name="adj1" fmla="val 4963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84089" name="Text Box 57"/>
          <p:cNvSpPr txBox="1">
            <a:spLocks noChangeArrowheads="1"/>
          </p:cNvSpPr>
          <p:nvPr/>
        </p:nvSpPr>
        <p:spPr bwMode="auto">
          <a:xfrm>
            <a:off x="3276600" y="5589588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被数据链路层缓冲的帧</a:t>
            </a:r>
          </a:p>
        </p:txBody>
      </p:sp>
      <p:sp>
        <p:nvSpPr>
          <p:cNvPr id="684090" name="AutoShape 58"/>
          <p:cNvSpPr>
            <a:spLocks noChangeArrowheads="1"/>
          </p:cNvSpPr>
          <p:nvPr/>
        </p:nvSpPr>
        <p:spPr bwMode="auto">
          <a:xfrm>
            <a:off x="1979613" y="5659438"/>
            <a:ext cx="863600" cy="431800"/>
          </a:xfrm>
          <a:prstGeom prst="wedgeRoundRectCallout">
            <a:avLst>
              <a:gd name="adj1" fmla="val 47060"/>
              <a:gd name="adj2" fmla="val -14779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0" tIns="0" rIns="0" bIns="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华文新魏" pitchFamily="2" charset="-122"/>
              </a:rPr>
              <a:t>丢失</a:t>
            </a:r>
            <a:endParaRPr lang="zh-CN" altLang="en-US" dirty="0">
              <a:solidFill>
                <a:schemeClr val="bg1"/>
              </a:solidFill>
              <a:ea typeface="华文新魏" pitchFamily="2" charset="-122"/>
            </a:endParaRPr>
          </a:p>
        </p:txBody>
      </p:sp>
      <p:sp>
        <p:nvSpPr>
          <p:cNvPr id="684096" name="Line 64"/>
          <p:cNvSpPr>
            <a:spLocks noChangeShapeType="1"/>
          </p:cNvSpPr>
          <p:nvPr/>
        </p:nvSpPr>
        <p:spPr bwMode="auto">
          <a:xfrm>
            <a:off x="7092950" y="55895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097" name="Text Box 65"/>
          <p:cNvSpPr txBox="1">
            <a:spLocks noChangeArrowheads="1"/>
          </p:cNvSpPr>
          <p:nvPr/>
        </p:nvSpPr>
        <p:spPr bwMode="auto">
          <a:xfrm>
            <a:off x="7740650" y="537368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新魏" pitchFamily="2" charset="-122"/>
              </a:rPr>
              <a:t>时间</a:t>
            </a:r>
          </a:p>
        </p:txBody>
      </p:sp>
      <p:sp>
        <p:nvSpPr>
          <p:cNvPr id="684098" name="Text Box 6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684099" name="Line 67"/>
          <p:cNvSpPr>
            <a:spLocks noChangeShapeType="1"/>
          </p:cNvSpPr>
          <p:nvPr/>
        </p:nvSpPr>
        <p:spPr bwMode="auto">
          <a:xfrm flipV="1">
            <a:off x="3563938" y="2781300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0" name="Text Box 68"/>
          <p:cNvSpPr txBox="1">
            <a:spLocks noChangeArrowheads="1"/>
          </p:cNvSpPr>
          <p:nvPr/>
        </p:nvSpPr>
        <p:spPr bwMode="auto">
          <a:xfrm rot="17473268">
            <a:off x="3474244" y="3300086"/>
            <a:ext cx="8651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Nak2</a:t>
            </a:r>
          </a:p>
        </p:txBody>
      </p:sp>
      <p:sp>
        <p:nvSpPr>
          <p:cNvPr id="684101" name="Text Box 69"/>
          <p:cNvSpPr txBox="1">
            <a:spLocks noChangeArrowheads="1"/>
          </p:cNvSpPr>
          <p:nvPr/>
        </p:nvSpPr>
        <p:spPr bwMode="auto">
          <a:xfrm rot="17473268">
            <a:off x="4050507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Ack1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4102" name="Line 70"/>
          <p:cNvSpPr>
            <a:spLocks noChangeShapeType="1"/>
          </p:cNvSpPr>
          <p:nvPr/>
        </p:nvSpPr>
        <p:spPr bwMode="auto">
          <a:xfrm flipV="1">
            <a:off x="4140200" y="2781300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3" name="Line 71"/>
          <p:cNvSpPr>
            <a:spLocks noChangeShapeType="1"/>
          </p:cNvSpPr>
          <p:nvPr/>
        </p:nvSpPr>
        <p:spPr bwMode="auto">
          <a:xfrm flipV="1">
            <a:off x="4716463" y="2781300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4" name="Line 72"/>
          <p:cNvSpPr>
            <a:spLocks noChangeShapeType="1"/>
          </p:cNvSpPr>
          <p:nvPr/>
        </p:nvSpPr>
        <p:spPr bwMode="auto">
          <a:xfrm flipV="1">
            <a:off x="5292725" y="2781300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5" name="Line 73"/>
          <p:cNvSpPr>
            <a:spLocks noChangeShapeType="1"/>
          </p:cNvSpPr>
          <p:nvPr/>
        </p:nvSpPr>
        <p:spPr bwMode="auto">
          <a:xfrm flipV="1">
            <a:off x="5867400" y="2781300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6" name="Line 74"/>
          <p:cNvSpPr>
            <a:spLocks noChangeShapeType="1"/>
          </p:cNvSpPr>
          <p:nvPr/>
        </p:nvSpPr>
        <p:spPr bwMode="auto">
          <a:xfrm flipV="1">
            <a:off x="6443663" y="2781300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4107" name="Text Box 75"/>
          <p:cNvSpPr txBox="1">
            <a:spLocks noChangeArrowheads="1"/>
          </p:cNvSpPr>
          <p:nvPr/>
        </p:nvSpPr>
        <p:spPr bwMode="auto">
          <a:xfrm rot="17473268">
            <a:off x="4625182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Ack1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4108" name="Text Box 76"/>
          <p:cNvSpPr txBox="1">
            <a:spLocks noChangeArrowheads="1"/>
          </p:cNvSpPr>
          <p:nvPr/>
        </p:nvSpPr>
        <p:spPr bwMode="auto">
          <a:xfrm rot="17473268">
            <a:off x="5201444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Ack5</a:t>
            </a:r>
          </a:p>
        </p:txBody>
      </p:sp>
      <p:sp>
        <p:nvSpPr>
          <p:cNvPr id="684109" name="Text Box 77"/>
          <p:cNvSpPr txBox="1">
            <a:spLocks noChangeArrowheads="1"/>
          </p:cNvSpPr>
          <p:nvPr/>
        </p:nvSpPr>
        <p:spPr bwMode="auto">
          <a:xfrm rot="17473268">
            <a:off x="5777707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Ack6</a:t>
            </a:r>
          </a:p>
        </p:txBody>
      </p:sp>
      <p:sp>
        <p:nvSpPr>
          <p:cNvPr id="684110" name="Text Box 78"/>
          <p:cNvSpPr txBox="1">
            <a:spLocks noChangeArrowheads="1"/>
          </p:cNvSpPr>
          <p:nvPr/>
        </p:nvSpPr>
        <p:spPr bwMode="auto">
          <a:xfrm rot="17473268">
            <a:off x="6353969" y="3302794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Ack7</a:t>
            </a:r>
          </a:p>
        </p:txBody>
      </p:sp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1835696" y="1690803"/>
            <a:ext cx="64801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</a:rPr>
              <a:t>本协议引入否定确认帧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+mn-ea"/>
              </a:rPr>
              <a:t>NAK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</a:rPr>
              <a:t>以提高传输效率</a:t>
            </a:r>
            <a:endParaRPr lang="zh-CN" altLang="en-US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192838" cy="1008063"/>
          </a:xfrm>
        </p:spPr>
        <p:txBody>
          <a:bodyPr/>
          <a:lstStyle/>
          <a:p>
            <a:r>
              <a:rPr lang="zh-CN" altLang="en-US" sz="3600"/>
              <a:t>使用选择重发的滑动窗口协议</a:t>
            </a:r>
            <a:r>
              <a:rPr lang="zh-CN" altLang="en-US" sz="2400"/>
              <a:t>（选择重发</a:t>
            </a:r>
            <a:r>
              <a:rPr lang="en-US" altLang="zh-CN" sz="2400"/>
              <a:t>ARQ</a:t>
            </a:r>
            <a:r>
              <a:rPr lang="zh-CN" altLang="en-US" sz="2400"/>
              <a:t>协议）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r>
              <a:rPr lang="zh-CN" altLang="en-US" sz="2600" dirty="0">
                <a:solidFill>
                  <a:srgbClr val="FF0000"/>
                </a:solidFill>
              </a:rPr>
              <a:t>发送窗口</a:t>
            </a:r>
            <a:r>
              <a:rPr lang="en-US" altLang="zh-CN" sz="2600" dirty="0">
                <a:solidFill>
                  <a:srgbClr val="FF0000"/>
                </a:solidFill>
              </a:rPr>
              <a:t>&gt;1</a:t>
            </a:r>
            <a:r>
              <a:rPr lang="zh-CN" altLang="en-US" sz="2600" dirty="0">
                <a:solidFill>
                  <a:srgbClr val="FF0000"/>
                </a:solidFill>
              </a:rPr>
              <a:t>，接收窗口</a:t>
            </a:r>
            <a:r>
              <a:rPr lang="en-US" altLang="zh-CN" sz="2600" dirty="0">
                <a:solidFill>
                  <a:srgbClr val="FF0000"/>
                </a:solidFill>
              </a:rPr>
              <a:t>&gt;1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接收方</a:t>
            </a:r>
            <a:r>
              <a:rPr lang="zh-CN" altLang="en-US" sz="2600" dirty="0" smtClean="0"/>
              <a:t>接收</a:t>
            </a:r>
            <a:r>
              <a:rPr lang="zh-CN" altLang="en-US" sz="2600" dirty="0"/>
              <a:t>到正确且正</a:t>
            </a:r>
            <a:r>
              <a:rPr lang="zh-CN" altLang="en-US" sz="2600" dirty="0" smtClean="0"/>
              <a:t>期待的帧，上交并发</a:t>
            </a:r>
            <a:r>
              <a:rPr lang="zh-CN" altLang="en-US" sz="2600" dirty="0">
                <a:solidFill>
                  <a:srgbClr val="0000FF"/>
                </a:solidFill>
              </a:rPr>
              <a:t>肯定确认帧</a:t>
            </a:r>
            <a:r>
              <a:rPr lang="zh-CN" altLang="en-US" sz="2600" dirty="0" smtClean="0"/>
              <a:t>；接收到出错</a:t>
            </a:r>
            <a:r>
              <a:rPr lang="zh-CN" altLang="en-US" sz="2600" dirty="0"/>
              <a:t>帧，丢弃并发</a:t>
            </a:r>
            <a:r>
              <a:rPr lang="zh-CN" altLang="en-US" sz="2600" dirty="0">
                <a:solidFill>
                  <a:srgbClr val="0000FF"/>
                </a:solidFill>
              </a:rPr>
              <a:t>否定确认</a:t>
            </a:r>
            <a:r>
              <a:rPr lang="zh-CN" altLang="en-US" sz="2600" dirty="0" smtClean="0">
                <a:solidFill>
                  <a:srgbClr val="0000FF"/>
                </a:solidFill>
              </a:rPr>
              <a:t>帧</a:t>
            </a:r>
            <a:r>
              <a:rPr lang="zh-CN" altLang="en-US" sz="2600" dirty="0" smtClean="0">
                <a:solidFill>
                  <a:schemeClr val="tx1"/>
                </a:solidFill>
              </a:rPr>
              <a:t>；</a:t>
            </a:r>
            <a:r>
              <a:rPr lang="zh-CN" altLang="en-US" sz="2600" dirty="0"/>
              <a:t>接收</a:t>
            </a:r>
            <a:r>
              <a:rPr lang="zh-CN" altLang="en-US" sz="2600" dirty="0" smtClean="0"/>
              <a:t>到正确</a:t>
            </a:r>
            <a:r>
              <a:rPr lang="zh-CN" altLang="en-US" sz="2600" dirty="0"/>
              <a:t>且</a:t>
            </a:r>
            <a:r>
              <a:rPr lang="zh-CN" altLang="en-US" sz="2600" dirty="0" smtClean="0"/>
              <a:t>非期待的帧，缓存该帧并发</a:t>
            </a:r>
            <a:r>
              <a:rPr lang="zh-CN" altLang="en-US" sz="2600" dirty="0" smtClean="0">
                <a:solidFill>
                  <a:srgbClr val="0000FF"/>
                </a:solidFill>
              </a:rPr>
              <a:t>确认</a:t>
            </a:r>
            <a:r>
              <a:rPr lang="zh-CN" altLang="en-US" sz="2600" dirty="0">
                <a:solidFill>
                  <a:srgbClr val="0000FF"/>
                </a:solidFill>
              </a:rPr>
              <a:t>帧</a:t>
            </a:r>
            <a:r>
              <a:rPr lang="zh-CN" altLang="en-US" sz="2600" dirty="0">
                <a:solidFill>
                  <a:schemeClr val="tx1"/>
                </a:solidFill>
              </a:rPr>
              <a:t>； 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/>
            <a:r>
              <a:rPr lang="zh-CN" altLang="en-US" sz="2600" dirty="0"/>
              <a:t>发送方收到否定确认帧或待</a:t>
            </a:r>
            <a:r>
              <a:rPr lang="zh-CN" altLang="en-US" sz="2600" dirty="0" smtClean="0"/>
              <a:t>数据帧定时器</a:t>
            </a:r>
            <a:r>
              <a:rPr lang="zh-CN" altLang="en-US" sz="2600" dirty="0"/>
              <a:t>超时，</a:t>
            </a:r>
            <a:r>
              <a:rPr lang="zh-CN" altLang="en-US" sz="2600" dirty="0">
                <a:solidFill>
                  <a:srgbClr val="0000FF"/>
                </a:solidFill>
              </a:rPr>
              <a:t>只重发错帧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>
                <a:solidFill>
                  <a:srgbClr val="FF0000"/>
                </a:solidFill>
              </a:rPr>
              <a:t>窗口大小</a:t>
            </a:r>
          </a:p>
          <a:p>
            <a:pPr lvl="1"/>
            <a:r>
              <a:rPr lang="zh-CN" altLang="en-US" sz="2600" dirty="0"/>
              <a:t>对于帧序号位数为</a:t>
            </a:r>
            <a:r>
              <a:rPr lang="en-US" altLang="zh-CN" sz="2600" dirty="0"/>
              <a:t>n</a:t>
            </a:r>
            <a:r>
              <a:rPr lang="zh-CN" altLang="en-US" sz="2600" dirty="0"/>
              <a:t>，其发送窗口大小</a:t>
            </a:r>
            <a:r>
              <a:rPr lang="en-US" altLang="zh-CN" sz="2600" dirty="0"/>
              <a:t>W</a:t>
            </a:r>
            <a:r>
              <a:rPr lang="en-US" altLang="zh-CN" sz="2600" baseline="-25000" dirty="0"/>
              <a:t>T</a:t>
            </a:r>
            <a:r>
              <a:rPr lang="zh-CN" altLang="en-US" sz="2600" dirty="0"/>
              <a:t>和接收窗口大小</a:t>
            </a:r>
            <a:r>
              <a:rPr lang="en-US" altLang="zh-CN" sz="2600" dirty="0"/>
              <a:t>W</a:t>
            </a:r>
            <a:r>
              <a:rPr lang="en-US" altLang="zh-CN" sz="2600" baseline="-25000" dirty="0"/>
              <a:t>R</a:t>
            </a:r>
            <a:r>
              <a:rPr lang="zh-CN" altLang="en-US" sz="2600" dirty="0"/>
              <a:t>必满足</a:t>
            </a:r>
            <a:r>
              <a:rPr lang="en-US" altLang="zh-CN" sz="2600" dirty="0">
                <a:solidFill>
                  <a:srgbClr val="0000FF"/>
                </a:solidFill>
              </a:rPr>
              <a:t>W</a:t>
            </a:r>
            <a:r>
              <a:rPr lang="en-US" altLang="zh-CN" sz="2600" baseline="-25000" dirty="0">
                <a:solidFill>
                  <a:srgbClr val="0000FF"/>
                </a:solidFill>
              </a:rPr>
              <a:t>R</a:t>
            </a:r>
            <a:r>
              <a:rPr lang="en-US" altLang="zh-CN" sz="2600" dirty="0">
                <a:solidFill>
                  <a:srgbClr val="0000FF"/>
                </a:solidFill>
              </a:rPr>
              <a:t>≤W</a:t>
            </a:r>
            <a:r>
              <a:rPr lang="en-US" altLang="zh-CN" sz="2600" baseline="-25000" dirty="0">
                <a:solidFill>
                  <a:srgbClr val="0000FF"/>
                </a:solidFill>
              </a:rPr>
              <a:t>T</a:t>
            </a:r>
            <a:r>
              <a:rPr lang="en-US" altLang="zh-CN" sz="2600" dirty="0">
                <a:solidFill>
                  <a:srgbClr val="0000FF"/>
                </a:solidFill>
              </a:rPr>
              <a:t>≤2</a:t>
            </a:r>
            <a:r>
              <a:rPr lang="en-US" altLang="zh-CN" sz="2600" baseline="30000" dirty="0">
                <a:solidFill>
                  <a:srgbClr val="0000FF"/>
                </a:solidFill>
              </a:rPr>
              <a:t>n-1</a:t>
            </a:r>
            <a:r>
              <a:rPr lang="zh-CN" altLang="en-US" sz="2600" dirty="0"/>
              <a:t>。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定理证明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zh-CN" altLang="en-US" sz="2200"/>
              <a:t>：对于帧序号位数为</a:t>
            </a:r>
            <a:r>
              <a:rPr lang="en-US" altLang="zh-CN" sz="2200"/>
              <a:t>n</a:t>
            </a:r>
            <a:r>
              <a:rPr lang="zh-CN" altLang="en-US" sz="2200"/>
              <a:t>，其发送窗口大小</a:t>
            </a:r>
            <a:r>
              <a:rPr lang="en-US" altLang="zh-CN" sz="2200"/>
              <a:t>W</a:t>
            </a:r>
            <a:r>
              <a:rPr lang="en-US" altLang="zh-CN" sz="2200" baseline="-25000"/>
              <a:t>T</a:t>
            </a:r>
            <a:r>
              <a:rPr lang="zh-CN" altLang="en-US" sz="2200"/>
              <a:t>和接收窗口大小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zh-CN" altLang="en-US" sz="2200"/>
              <a:t>必满足</a:t>
            </a:r>
            <a:r>
              <a:rPr lang="en-US" altLang="zh-CN" sz="2200">
                <a:solidFill>
                  <a:srgbClr val="0000FF"/>
                </a:solidFill>
              </a:rPr>
              <a:t>W</a:t>
            </a:r>
            <a:r>
              <a:rPr lang="en-US" altLang="zh-CN" sz="2200" baseline="-25000">
                <a:solidFill>
                  <a:srgbClr val="0000FF"/>
                </a:solidFill>
              </a:rPr>
              <a:t>R</a:t>
            </a:r>
            <a:r>
              <a:rPr lang="en-US" altLang="zh-CN" sz="2200">
                <a:solidFill>
                  <a:srgbClr val="0000FF"/>
                </a:solidFill>
              </a:rPr>
              <a:t>≤W</a:t>
            </a:r>
            <a:r>
              <a:rPr lang="en-US" altLang="zh-CN" sz="2200" baseline="-25000">
                <a:solidFill>
                  <a:srgbClr val="0000FF"/>
                </a:solidFill>
              </a:rPr>
              <a:t>T</a:t>
            </a:r>
            <a:r>
              <a:rPr lang="en-US" altLang="zh-CN" sz="2200">
                <a:solidFill>
                  <a:srgbClr val="0000FF"/>
                </a:solidFill>
              </a:rPr>
              <a:t>≤2</a:t>
            </a:r>
            <a:r>
              <a:rPr lang="en-US" altLang="zh-CN" sz="2200" baseline="30000">
                <a:solidFill>
                  <a:srgbClr val="0000FF"/>
                </a:solidFill>
              </a:rPr>
              <a:t>n-1</a:t>
            </a:r>
            <a:r>
              <a:rPr lang="zh-CN" altLang="en-US" sz="220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200">
                <a:solidFill>
                  <a:srgbClr val="FF0000"/>
                </a:solidFill>
              </a:rPr>
              <a:t>证明</a:t>
            </a:r>
            <a:r>
              <a:rPr lang="zh-CN" altLang="en-US" sz="2200"/>
              <a:t>： ∵ 帧序号为</a:t>
            </a:r>
            <a:r>
              <a:rPr lang="en-US" altLang="zh-CN" sz="2200"/>
              <a:t>n           ∴  </a:t>
            </a:r>
            <a:r>
              <a:rPr lang="zh-CN" altLang="en-US" sz="2200"/>
              <a:t>帧序号空间是 </a:t>
            </a:r>
            <a:r>
              <a:rPr lang="en-US" altLang="zh-CN" sz="2200"/>
              <a:t>mod 2</a:t>
            </a:r>
            <a:r>
              <a:rPr lang="en-US" altLang="zh-CN" sz="2200" baseline="30000"/>
              <a:t>n</a:t>
            </a:r>
            <a:endParaRPr lang="zh-CN" altLang="en-US" sz="220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显然，在</a:t>
            </a:r>
            <a:r>
              <a:rPr lang="en-US" altLang="zh-CN" sz="2200"/>
              <a:t>W</a:t>
            </a:r>
            <a:r>
              <a:rPr lang="en-US" altLang="zh-CN" sz="2200" baseline="-25000"/>
              <a:t>T</a:t>
            </a:r>
            <a:r>
              <a:rPr lang="zh-CN" altLang="en-US" sz="2200"/>
              <a:t>范围内序号不应重叠，否则产生二义性。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又∵当且仅当对发送窗口上限帧序号的确认帧正在返回途中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       时，总存在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+ W</a:t>
            </a:r>
            <a:r>
              <a:rPr lang="en-US" altLang="zh-CN" sz="2200" baseline="-25000"/>
              <a:t>T </a:t>
            </a:r>
            <a:r>
              <a:rPr lang="zh-CN" altLang="en-US" sz="2200"/>
              <a:t>覆盖范围最大，且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+ W</a:t>
            </a:r>
            <a:r>
              <a:rPr lang="en-US" altLang="zh-CN" sz="2200" baseline="-25000"/>
              <a:t>T </a:t>
            </a:r>
            <a:r>
              <a:rPr lang="zh-CN" altLang="en-US" sz="2200"/>
              <a:t>范围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       内帧序号不重叠。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/>
              <a:t>      于是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+ W</a:t>
            </a:r>
            <a:r>
              <a:rPr lang="en-US" altLang="zh-CN" sz="2200" baseline="-25000"/>
              <a:t>T</a:t>
            </a:r>
            <a:r>
              <a:rPr lang="en-US" altLang="zh-CN" sz="2200"/>
              <a:t> ≤2</a:t>
            </a:r>
            <a:r>
              <a:rPr lang="en-US" altLang="zh-CN" sz="2200" baseline="30000"/>
              <a:t>n </a:t>
            </a:r>
            <a:r>
              <a:rPr lang="zh-CN" altLang="en-US" sz="2200"/>
              <a:t>，又∵ 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&gt; W</a:t>
            </a:r>
            <a:r>
              <a:rPr lang="en-US" altLang="zh-CN" sz="2200" baseline="-25000"/>
              <a:t>T </a:t>
            </a:r>
            <a:r>
              <a:rPr lang="en-US" altLang="en-US" sz="2200"/>
              <a:t>无意义</a:t>
            </a:r>
            <a:endParaRPr lang="en-US" altLang="zh-CN" sz="220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/>
              <a:t>     </a:t>
            </a:r>
            <a:r>
              <a:rPr lang="en-US" altLang="en-US" sz="2200"/>
              <a:t> </a:t>
            </a:r>
            <a:r>
              <a:rPr lang="en-US" altLang="zh-CN" sz="2200"/>
              <a:t>∴</a:t>
            </a:r>
            <a:r>
              <a:rPr lang="zh-CN" altLang="en-US" sz="2200"/>
              <a:t>至多</a:t>
            </a:r>
            <a:r>
              <a:rPr lang="en-US" altLang="zh-CN" sz="2200"/>
              <a:t>W</a:t>
            </a:r>
            <a:r>
              <a:rPr lang="en-US" altLang="zh-CN" sz="2200" baseline="-25000"/>
              <a:t>R</a:t>
            </a:r>
            <a:r>
              <a:rPr lang="en-US" altLang="zh-CN" sz="2200"/>
              <a:t> = W</a:t>
            </a:r>
            <a:r>
              <a:rPr lang="en-US" altLang="zh-CN" sz="2200" baseline="-25000"/>
              <a:t>T</a:t>
            </a:r>
            <a:r>
              <a:rPr lang="zh-CN" altLang="en-US" sz="2200"/>
              <a:t>，因此有 </a:t>
            </a:r>
            <a:r>
              <a:rPr lang="en-US" altLang="zh-CN" sz="2200">
                <a:solidFill>
                  <a:schemeClr val="tx1"/>
                </a:solidFill>
              </a:rPr>
              <a:t>W</a:t>
            </a:r>
            <a:r>
              <a:rPr lang="en-US" altLang="zh-CN" sz="2200" baseline="-25000">
                <a:solidFill>
                  <a:schemeClr val="tx1"/>
                </a:solidFill>
              </a:rPr>
              <a:t>R</a:t>
            </a:r>
            <a:r>
              <a:rPr lang="en-US" altLang="zh-CN" sz="2200">
                <a:solidFill>
                  <a:schemeClr val="tx1"/>
                </a:solidFill>
              </a:rPr>
              <a:t>≤W</a:t>
            </a:r>
            <a:r>
              <a:rPr lang="en-US" altLang="zh-CN" sz="2200" baseline="-25000">
                <a:solidFill>
                  <a:schemeClr val="tx1"/>
                </a:solidFill>
              </a:rPr>
              <a:t>T</a:t>
            </a:r>
            <a:r>
              <a:rPr lang="en-US" altLang="zh-CN" sz="2200">
                <a:solidFill>
                  <a:schemeClr val="tx1"/>
                </a:solidFill>
              </a:rPr>
              <a:t>≤2</a:t>
            </a:r>
            <a:r>
              <a:rPr lang="en-US" altLang="zh-CN" sz="2200" baseline="30000">
                <a:solidFill>
                  <a:schemeClr val="tx1"/>
                </a:solidFill>
              </a:rPr>
              <a:t>n-1</a:t>
            </a:r>
            <a:r>
              <a:rPr lang="zh-CN" altLang="en-US" sz="2200"/>
              <a:t>成立。</a:t>
            </a:r>
            <a:endParaRPr lang="en-US" altLang="zh-CN" sz="2200"/>
          </a:p>
          <a:p>
            <a:pPr algn="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/>
              <a:t>&lt;</a:t>
            </a:r>
            <a:r>
              <a:rPr lang="zh-CN" altLang="en-US" sz="2200"/>
              <a:t>证毕</a:t>
            </a:r>
            <a:r>
              <a:rPr lang="en-US" altLang="zh-CN" sz="2200"/>
              <a:t>&gt;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6</a:t>
            </a:r>
            <a:r>
              <a:rPr lang="en-US" altLang="zh-CN" sz="4000"/>
              <a:t> </a:t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sender + </a:t>
            </a:r>
            <a:r>
              <a:rPr lang="en-US" altLang="en-US" sz="2800"/>
              <a:t>receiver</a:t>
            </a:r>
            <a:r>
              <a:rPr lang="zh-CN" altLang="en-US" sz="2800"/>
              <a:t>）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4049713" cy="446405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void protocol6(void)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{  </a:t>
            </a:r>
            <a:r>
              <a:rPr lang="en-US" altLang="zh-CN" sz="2400" noProof="1" smtClean="0"/>
              <a:t>……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</a:t>
            </a:r>
            <a:r>
              <a:rPr lang="en-US" altLang="zh-CN" sz="2400" noProof="1" smtClean="0"/>
              <a:t>  enable_network_layer</a:t>
            </a:r>
            <a:r>
              <a:rPr lang="en-US" altLang="zh-CN" sz="2400" noProof="1"/>
              <a:t>();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ack_expected = 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next_frame_to_send = 0;</a:t>
            </a:r>
            <a:r>
              <a:rPr lang="en-US" altLang="zh-CN" sz="2400" noProof="1"/>
              <a:t>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0000FF"/>
                </a:solidFill>
              </a:rPr>
              <a:t>frame_expected = 0;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   too_far = NR_BUFS;</a:t>
            </a:r>
            <a:r>
              <a:rPr lang="en-US" altLang="zh-CN" sz="2400" noProof="1"/>
              <a:t>  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nbuffered = 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en-US" sz="2400" noProof="1"/>
              <a:t>for (i=0;i&lt;NR_BUFS;i++) 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       </a:t>
            </a:r>
            <a:r>
              <a:rPr lang="en-US" altLang="en-US" sz="2400" noProof="1"/>
              <a:t>arrived[i] = false;</a:t>
            </a:r>
            <a:r>
              <a:rPr lang="en-US" altLang="zh-CN" sz="2400" noProof="1"/>
              <a:t>	</a:t>
            </a:r>
            <a:endParaRPr lang="zh-CN" altLang="en-US" sz="2400" dirty="0"/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7109" name="Oval 5"/>
          <p:cNvSpPr>
            <a:spLocks noChangeArrowheads="1"/>
          </p:cNvSpPr>
          <p:nvPr/>
        </p:nvSpPr>
        <p:spPr bwMode="auto">
          <a:xfrm>
            <a:off x="5364163" y="2205038"/>
            <a:ext cx="1663700" cy="15382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87110" name="Line 6"/>
          <p:cNvSpPr>
            <a:spLocks noChangeShapeType="1"/>
          </p:cNvSpPr>
          <p:nvPr/>
        </p:nvSpPr>
        <p:spPr bwMode="auto">
          <a:xfrm>
            <a:off x="5500688" y="2332038"/>
            <a:ext cx="26035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1" name="Line 7"/>
          <p:cNvSpPr>
            <a:spLocks noChangeShapeType="1"/>
          </p:cNvSpPr>
          <p:nvPr/>
        </p:nvSpPr>
        <p:spPr bwMode="auto">
          <a:xfrm>
            <a:off x="6191250" y="2065338"/>
            <a:ext cx="4763" cy="908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2" name="Line 8"/>
          <p:cNvSpPr>
            <a:spLocks noChangeShapeType="1"/>
          </p:cNvSpPr>
          <p:nvPr/>
        </p:nvSpPr>
        <p:spPr bwMode="auto">
          <a:xfrm>
            <a:off x="6196013" y="2957513"/>
            <a:ext cx="8159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H="1">
            <a:off x="6191250" y="2417763"/>
            <a:ext cx="576263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6196013" y="361632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5" name="Line 11"/>
          <p:cNvSpPr>
            <a:spLocks noChangeShapeType="1"/>
          </p:cNvSpPr>
          <p:nvPr/>
        </p:nvSpPr>
        <p:spPr bwMode="auto">
          <a:xfrm flipH="1">
            <a:off x="5500688" y="3392488"/>
            <a:ext cx="24288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6" name="Line 12"/>
          <p:cNvSpPr>
            <a:spLocks noChangeShapeType="1"/>
          </p:cNvSpPr>
          <p:nvPr/>
        </p:nvSpPr>
        <p:spPr bwMode="auto">
          <a:xfrm>
            <a:off x="5222875" y="2973388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6196013" y="2973388"/>
            <a:ext cx="708025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18" name="Text Box 14"/>
          <p:cNvSpPr txBox="1">
            <a:spLocks noChangeArrowheads="1"/>
          </p:cNvSpPr>
          <p:nvPr/>
        </p:nvSpPr>
        <p:spPr bwMode="auto">
          <a:xfrm>
            <a:off x="6300788" y="23495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87119" name="Text Box 15"/>
          <p:cNvSpPr txBox="1">
            <a:spLocks noChangeArrowheads="1"/>
          </p:cNvSpPr>
          <p:nvPr/>
        </p:nvSpPr>
        <p:spPr bwMode="auto">
          <a:xfrm>
            <a:off x="6588125" y="263683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87120" name="Text Box 16"/>
          <p:cNvSpPr txBox="1">
            <a:spLocks noChangeArrowheads="1"/>
          </p:cNvSpPr>
          <p:nvPr/>
        </p:nvSpPr>
        <p:spPr bwMode="auto">
          <a:xfrm>
            <a:off x="6588125" y="29972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87121" name="Text Box 17"/>
          <p:cNvSpPr txBox="1">
            <a:spLocks noChangeArrowheads="1"/>
          </p:cNvSpPr>
          <p:nvPr/>
        </p:nvSpPr>
        <p:spPr bwMode="auto">
          <a:xfrm>
            <a:off x="6473825" y="3743325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87122" name="Text Box 18"/>
          <p:cNvSpPr txBox="1">
            <a:spLocks noChangeArrowheads="1"/>
          </p:cNvSpPr>
          <p:nvPr/>
        </p:nvSpPr>
        <p:spPr bwMode="auto">
          <a:xfrm>
            <a:off x="5780088" y="3743325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87123" name="Text Box 19"/>
          <p:cNvSpPr txBox="1">
            <a:spLocks noChangeArrowheads="1"/>
          </p:cNvSpPr>
          <p:nvPr/>
        </p:nvSpPr>
        <p:spPr bwMode="auto">
          <a:xfrm>
            <a:off x="5222875" y="3230563"/>
            <a:ext cx="138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5222875" y="2462213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87125" name="Text Box 21"/>
          <p:cNvSpPr txBox="1">
            <a:spLocks noChangeArrowheads="1"/>
          </p:cNvSpPr>
          <p:nvPr/>
        </p:nvSpPr>
        <p:spPr bwMode="auto">
          <a:xfrm>
            <a:off x="5780088" y="194786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87126" name="Text Box 22"/>
          <p:cNvSpPr txBox="1">
            <a:spLocks noChangeArrowheads="1"/>
          </p:cNvSpPr>
          <p:nvPr/>
        </p:nvSpPr>
        <p:spPr bwMode="auto">
          <a:xfrm>
            <a:off x="565150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ea typeface="华文楷体" pitchFamily="2" charset="-122"/>
              </a:rPr>
              <a:t>发送窗口</a:t>
            </a:r>
          </a:p>
        </p:txBody>
      </p:sp>
      <p:sp>
        <p:nvSpPr>
          <p:cNvPr id="687127" name="Oval 23"/>
          <p:cNvSpPr>
            <a:spLocks noChangeArrowheads="1"/>
          </p:cNvSpPr>
          <p:nvPr/>
        </p:nvSpPr>
        <p:spPr bwMode="auto">
          <a:xfrm>
            <a:off x="5364163" y="4581525"/>
            <a:ext cx="1663700" cy="1538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87128" name="Line 24"/>
          <p:cNvSpPr>
            <a:spLocks noChangeShapeType="1"/>
          </p:cNvSpPr>
          <p:nvPr/>
        </p:nvSpPr>
        <p:spPr bwMode="auto">
          <a:xfrm>
            <a:off x="5500688" y="4708525"/>
            <a:ext cx="26035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29" name="Line 25"/>
          <p:cNvSpPr>
            <a:spLocks noChangeShapeType="1"/>
          </p:cNvSpPr>
          <p:nvPr/>
        </p:nvSpPr>
        <p:spPr bwMode="auto">
          <a:xfrm>
            <a:off x="6191250" y="4441825"/>
            <a:ext cx="4763" cy="179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0" name="Line 26"/>
          <p:cNvSpPr>
            <a:spLocks noChangeShapeType="1"/>
          </p:cNvSpPr>
          <p:nvPr/>
        </p:nvSpPr>
        <p:spPr bwMode="auto">
          <a:xfrm>
            <a:off x="6191250" y="5318125"/>
            <a:ext cx="836613" cy="32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1" name="Line 27"/>
          <p:cNvSpPr>
            <a:spLocks noChangeShapeType="1"/>
          </p:cNvSpPr>
          <p:nvPr/>
        </p:nvSpPr>
        <p:spPr bwMode="auto">
          <a:xfrm flipH="1">
            <a:off x="6207125" y="4708525"/>
            <a:ext cx="684213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2" name="Line 28"/>
          <p:cNvSpPr>
            <a:spLocks noChangeShapeType="1"/>
          </p:cNvSpPr>
          <p:nvPr/>
        </p:nvSpPr>
        <p:spPr bwMode="auto">
          <a:xfrm>
            <a:off x="6196013" y="59928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3" name="Line 29"/>
          <p:cNvSpPr>
            <a:spLocks noChangeShapeType="1"/>
          </p:cNvSpPr>
          <p:nvPr/>
        </p:nvSpPr>
        <p:spPr bwMode="auto">
          <a:xfrm flipH="1">
            <a:off x="5500688" y="5768975"/>
            <a:ext cx="242887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4" name="Line 30"/>
          <p:cNvSpPr>
            <a:spLocks noChangeShapeType="1"/>
          </p:cNvSpPr>
          <p:nvPr/>
        </p:nvSpPr>
        <p:spPr bwMode="auto">
          <a:xfrm>
            <a:off x="5222875" y="534987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5" name="Line 31"/>
          <p:cNvSpPr>
            <a:spLocks noChangeShapeType="1"/>
          </p:cNvSpPr>
          <p:nvPr/>
        </p:nvSpPr>
        <p:spPr bwMode="auto">
          <a:xfrm>
            <a:off x="6196013" y="5318125"/>
            <a:ext cx="7080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36" name="Text Box 32"/>
          <p:cNvSpPr txBox="1">
            <a:spLocks noChangeArrowheads="1"/>
          </p:cNvSpPr>
          <p:nvPr/>
        </p:nvSpPr>
        <p:spPr bwMode="auto">
          <a:xfrm>
            <a:off x="6300788" y="47244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87137" name="Text Box 33"/>
          <p:cNvSpPr txBox="1">
            <a:spLocks noChangeArrowheads="1"/>
          </p:cNvSpPr>
          <p:nvPr/>
        </p:nvSpPr>
        <p:spPr bwMode="auto">
          <a:xfrm>
            <a:off x="6659563" y="4941888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87138" name="Text Box 34"/>
          <p:cNvSpPr txBox="1">
            <a:spLocks noChangeArrowheads="1"/>
          </p:cNvSpPr>
          <p:nvPr/>
        </p:nvSpPr>
        <p:spPr bwMode="auto">
          <a:xfrm>
            <a:off x="6661150" y="537368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87139" name="Text Box 35"/>
          <p:cNvSpPr txBox="1">
            <a:spLocks noChangeArrowheads="1"/>
          </p:cNvSpPr>
          <p:nvPr/>
        </p:nvSpPr>
        <p:spPr bwMode="auto">
          <a:xfrm>
            <a:off x="6372225" y="573405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87140" name="Text Box 36"/>
          <p:cNvSpPr txBox="1">
            <a:spLocks noChangeArrowheads="1"/>
          </p:cNvSpPr>
          <p:nvPr/>
        </p:nvSpPr>
        <p:spPr bwMode="auto">
          <a:xfrm>
            <a:off x="5780088" y="611981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87141" name="Text Box 37"/>
          <p:cNvSpPr txBox="1">
            <a:spLocks noChangeArrowheads="1"/>
          </p:cNvSpPr>
          <p:nvPr/>
        </p:nvSpPr>
        <p:spPr bwMode="auto">
          <a:xfrm>
            <a:off x="5222875" y="5607050"/>
            <a:ext cx="138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87142" name="Text Box 38"/>
          <p:cNvSpPr txBox="1">
            <a:spLocks noChangeArrowheads="1"/>
          </p:cNvSpPr>
          <p:nvPr/>
        </p:nvSpPr>
        <p:spPr bwMode="auto">
          <a:xfrm>
            <a:off x="5222875" y="48387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87143" name="Text Box 39"/>
          <p:cNvSpPr txBox="1">
            <a:spLocks noChangeArrowheads="1"/>
          </p:cNvSpPr>
          <p:nvPr/>
        </p:nvSpPr>
        <p:spPr bwMode="auto">
          <a:xfrm>
            <a:off x="5780088" y="432435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87144" name="Text Box 40"/>
          <p:cNvSpPr txBox="1">
            <a:spLocks noChangeArrowheads="1"/>
          </p:cNvSpPr>
          <p:nvPr/>
        </p:nvSpPr>
        <p:spPr bwMode="auto">
          <a:xfrm>
            <a:off x="6732588" y="184467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noProof="1">
                <a:solidFill>
                  <a:srgbClr val="000000"/>
                </a:solidFill>
              </a:rPr>
              <a:t>ack_expected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45" name="Line 41"/>
          <p:cNvSpPr>
            <a:spLocks noChangeShapeType="1"/>
          </p:cNvSpPr>
          <p:nvPr/>
        </p:nvSpPr>
        <p:spPr bwMode="auto">
          <a:xfrm flipH="1">
            <a:off x="6516688" y="2133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46" name="Text Box 42"/>
          <p:cNvSpPr txBox="1">
            <a:spLocks noChangeArrowheads="1"/>
          </p:cNvSpPr>
          <p:nvPr/>
        </p:nvSpPr>
        <p:spPr bwMode="auto">
          <a:xfrm>
            <a:off x="6732588" y="3644900"/>
            <a:ext cx="2411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next_frame_to_send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47" name="Line 43"/>
          <p:cNvSpPr>
            <a:spLocks noChangeShapeType="1"/>
          </p:cNvSpPr>
          <p:nvPr/>
        </p:nvSpPr>
        <p:spPr bwMode="auto">
          <a:xfrm flipH="1" flipV="1">
            <a:off x="6443663" y="350202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48" name="Text Box 44"/>
          <p:cNvSpPr txBox="1">
            <a:spLocks noChangeArrowheads="1"/>
          </p:cNvSpPr>
          <p:nvPr/>
        </p:nvSpPr>
        <p:spPr bwMode="auto">
          <a:xfrm>
            <a:off x="7092950" y="2493963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2000" b="1">
                <a:solidFill>
                  <a:srgbClr val="000000"/>
                </a:solidFill>
              </a:rPr>
              <a:t>窗口大小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en-US" altLang="en-US" sz="2000" b="1" noProof="1">
                <a:solidFill>
                  <a:srgbClr val="000000"/>
                </a:solidFill>
              </a:rPr>
              <a:t>nbuffered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49" name="Text Box 45"/>
          <p:cNvSpPr txBox="1">
            <a:spLocks noChangeArrowheads="1"/>
          </p:cNvSpPr>
          <p:nvPr/>
        </p:nvSpPr>
        <p:spPr bwMode="auto">
          <a:xfrm>
            <a:off x="5651500" y="40052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华文楷体" pitchFamily="2" charset="-122"/>
              </a:rPr>
              <a:t>接收窗口</a:t>
            </a:r>
          </a:p>
        </p:txBody>
      </p:sp>
      <p:sp>
        <p:nvSpPr>
          <p:cNvPr id="687150" name="Line 46"/>
          <p:cNvSpPr>
            <a:spLocks noChangeShapeType="1"/>
          </p:cNvSpPr>
          <p:nvPr/>
        </p:nvSpPr>
        <p:spPr bwMode="auto">
          <a:xfrm flipH="1">
            <a:off x="6516688" y="45815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7151" name="Text Box 47"/>
          <p:cNvSpPr txBox="1">
            <a:spLocks noChangeArrowheads="1"/>
          </p:cNvSpPr>
          <p:nvPr/>
        </p:nvSpPr>
        <p:spPr bwMode="auto">
          <a:xfrm>
            <a:off x="6877050" y="4365625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frame_expected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52" name="Text Box 4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687153" name="Text Box 49"/>
          <p:cNvSpPr txBox="1">
            <a:spLocks noChangeArrowheads="1"/>
          </p:cNvSpPr>
          <p:nvPr/>
        </p:nvSpPr>
        <p:spPr bwMode="auto">
          <a:xfrm>
            <a:off x="4427538" y="602138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too_far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87154" name="Line 50"/>
          <p:cNvSpPr>
            <a:spLocks noChangeShapeType="1"/>
          </p:cNvSpPr>
          <p:nvPr/>
        </p:nvSpPr>
        <p:spPr bwMode="auto">
          <a:xfrm flipV="1">
            <a:off x="5435600" y="587692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6</a:t>
            </a:r>
            <a:br>
              <a:rPr lang="en-US" altLang="zh-CN"/>
            </a:br>
            <a:r>
              <a:rPr lang="zh-CN" altLang="en-US" sz="2800"/>
              <a:t>（续）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8154988" cy="46085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while (true) 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{    wait_for_event(&amp;event);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noProof="1"/>
              <a:t> </a:t>
            </a:r>
            <a:r>
              <a:rPr lang="en-US" altLang="zh-CN" sz="1800" noProof="1"/>
              <a:t>    switch(event)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{    case network_layer_ready: </a:t>
            </a:r>
            <a:r>
              <a:rPr lang="zh-CN" altLang="zh-CN" sz="1800">
                <a:solidFill>
                  <a:srgbClr val="FF0000"/>
                </a:solidFill>
              </a:rPr>
              <a:t>发送数据处理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case frame_arrival: </a:t>
            </a:r>
            <a:r>
              <a:rPr lang="zh-CN" altLang="zh-CN" sz="1800">
                <a:solidFill>
                  <a:srgbClr val="FF0000"/>
                </a:solidFill>
              </a:rPr>
              <a:t>帧到达处理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case cksum_err:</a:t>
            </a:r>
            <a:r>
              <a:rPr lang="zh-CN" altLang="zh-CN" sz="1800">
                <a:solidFill>
                  <a:srgbClr val="FF0000"/>
                </a:solidFill>
              </a:rPr>
              <a:t>收到一个坏帧且没有发过</a:t>
            </a:r>
            <a:r>
              <a:rPr lang="en-US" altLang="zh-CN" sz="1800" noProof="1">
                <a:solidFill>
                  <a:srgbClr val="FF0000"/>
                </a:solidFill>
              </a:rPr>
              <a:t>nak</a:t>
            </a:r>
            <a:r>
              <a:rPr lang="zh-CN" altLang="zh-CN" sz="1800">
                <a:solidFill>
                  <a:srgbClr val="FF0000"/>
                </a:solidFill>
              </a:rPr>
              <a:t>，则发</a:t>
            </a:r>
            <a:r>
              <a:rPr lang="en-US" altLang="zh-CN" sz="1800" noProof="1">
                <a:solidFill>
                  <a:srgbClr val="FF0000"/>
                </a:solidFill>
              </a:rPr>
              <a:t>nak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</a:t>
            </a:r>
            <a:r>
              <a:rPr lang="en-US" altLang="zh-CN" sz="1800">
                <a:solidFill>
                  <a:schemeClr val="tx1"/>
                </a:solidFill>
              </a:rPr>
              <a:t>if (no_nak) send_frame(</a:t>
            </a:r>
            <a:r>
              <a:rPr lang="en-US" altLang="zh-CN" sz="1800">
                <a:solidFill>
                  <a:srgbClr val="0000FF"/>
                </a:solidFill>
              </a:rPr>
              <a:t>nak</a:t>
            </a:r>
            <a:r>
              <a:rPr lang="en-US" altLang="zh-CN" sz="1800">
                <a:solidFill>
                  <a:schemeClr val="tx1"/>
                </a:solidFill>
              </a:rPr>
              <a:t>, 0, frame_expected, out_buf);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case timeout: </a:t>
            </a:r>
            <a:r>
              <a:rPr lang="zh-CN" altLang="zh-CN" sz="1800">
                <a:solidFill>
                  <a:srgbClr val="FF0000"/>
                </a:solidFill>
              </a:rPr>
              <a:t>数据帧超时重发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</a:t>
            </a:r>
            <a:r>
              <a:rPr lang="en-US" altLang="zh-CN" sz="1800">
                <a:solidFill>
                  <a:schemeClr val="tx1"/>
                </a:solidFill>
              </a:rPr>
              <a:t>send_frame(</a:t>
            </a:r>
            <a:r>
              <a:rPr lang="en-US" altLang="zh-CN" sz="1800">
                <a:solidFill>
                  <a:srgbClr val="0000FF"/>
                </a:solidFill>
              </a:rPr>
              <a:t>data</a:t>
            </a:r>
            <a:r>
              <a:rPr lang="en-US" altLang="zh-CN" sz="1800">
                <a:solidFill>
                  <a:schemeClr val="tx1"/>
                </a:solidFill>
              </a:rPr>
              <a:t>, oldest_frame, frame_expected, out_buf); </a:t>
            </a: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           </a:t>
            </a:r>
            <a:r>
              <a:rPr lang="en-US" altLang="zh-CN" sz="1800" noProof="1"/>
              <a:t>case </a:t>
            </a:r>
            <a:r>
              <a:rPr lang="en-US" altLang="en-US" sz="1800" noProof="1"/>
              <a:t>ack_timeout</a:t>
            </a:r>
            <a:r>
              <a:rPr lang="en-US" altLang="zh-CN" sz="1800" noProof="1"/>
              <a:t>: </a:t>
            </a:r>
            <a:r>
              <a:rPr lang="zh-CN" altLang="zh-CN" sz="1800">
                <a:solidFill>
                  <a:srgbClr val="FF0000"/>
                </a:solidFill>
              </a:rPr>
              <a:t>确认定时器超时，发一单独的</a:t>
            </a:r>
            <a:r>
              <a:rPr lang="en-US" altLang="zh-CN" sz="1800" noProof="1">
                <a:solidFill>
                  <a:srgbClr val="FF0000"/>
                </a:solidFill>
              </a:rPr>
              <a:t>ack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</a:t>
            </a:r>
            <a:r>
              <a:rPr lang="en-US" altLang="zh-CN" sz="1800">
                <a:solidFill>
                  <a:schemeClr val="tx1"/>
                </a:solidFill>
              </a:rPr>
              <a:t>send_frame(</a:t>
            </a:r>
            <a:r>
              <a:rPr lang="en-US" altLang="zh-CN" sz="1800">
                <a:solidFill>
                  <a:srgbClr val="0000FF"/>
                </a:solidFill>
              </a:rPr>
              <a:t>ack</a:t>
            </a:r>
            <a:r>
              <a:rPr lang="en-US" altLang="zh-CN" sz="1800">
                <a:solidFill>
                  <a:schemeClr val="tx1"/>
                </a:solidFill>
              </a:rPr>
              <a:t>,0,frame_expected, out_buf);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if (nbuffered &lt;NR_BUFS)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enable_network_layer();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else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disable_network_layer();  }  }</a:t>
            </a:r>
            <a:endParaRPr lang="zh-CN" altLang="en-US" sz="1800"/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network_layer_ready</a:t>
            </a:r>
            <a:endParaRPr lang="zh-CN" altLang="en-US" sz="4000">
              <a:latin typeface="隶书" pitchFamily="49" charset="-122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nbuffered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 err="1">
                <a:solidFill>
                  <a:schemeClr val="tx1"/>
                </a:solidFill>
              </a:rPr>
              <a:t>nbuffered</a:t>
            </a:r>
            <a:r>
              <a:rPr lang="en-US" altLang="zh-CN" sz="2400" dirty="0">
                <a:solidFill>
                  <a:schemeClr val="tx1"/>
                </a:solidFill>
              </a:rPr>
              <a:t> + 1;	  </a:t>
            </a: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扩展发送窗口 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>
                <a:solidFill>
                  <a:schemeClr val="tx1"/>
                </a:solidFill>
              </a:rPr>
              <a:t>           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从网络层取新的分组 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from_network_layer</a:t>
            </a:r>
            <a:r>
              <a:rPr lang="en-US" altLang="zh-CN" sz="2400" dirty="0">
                <a:solidFill>
                  <a:schemeClr val="tx1"/>
                </a:solidFill>
              </a:rPr>
              <a:t>(&amp;</a:t>
            </a:r>
            <a:r>
              <a:rPr lang="en-US" altLang="zh-CN" sz="2400" dirty="0" err="1">
                <a:solidFill>
                  <a:schemeClr val="tx1"/>
                </a:solidFill>
              </a:rPr>
              <a:t>out_buf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[</a:t>
            </a:r>
            <a:r>
              <a:rPr lang="en-US" altLang="zh-CN" sz="2400" dirty="0" err="1">
                <a:solidFill>
                  <a:schemeClr val="tx1"/>
                </a:solidFill>
              </a:rPr>
              <a:t>next_frame_to_send</a:t>
            </a:r>
            <a:r>
              <a:rPr lang="en-US" altLang="zh-CN" sz="2400" dirty="0">
                <a:solidFill>
                  <a:schemeClr val="tx1"/>
                </a:solidFill>
              </a:rPr>
              <a:t> % NR_BUFS]);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发送数据帧 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send_frame</a:t>
            </a:r>
            <a:r>
              <a:rPr lang="en-US" altLang="zh-CN" sz="2400" dirty="0" smtClean="0">
                <a:solidFill>
                  <a:schemeClr val="tx1"/>
                </a:solidFill>
              </a:rPr>
              <a:t>(data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next_frame_to_send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frame_expected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out_buf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inc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next_frame_to_send</a:t>
            </a:r>
            <a:r>
              <a:rPr lang="en-US" altLang="zh-CN" sz="2400" dirty="0" smtClean="0">
                <a:solidFill>
                  <a:schemeClr val="tx1"/>
                </a:solidFill>
              </a:rPr>
              <a:t>);      </a:t>
            </a:r>
            <a:r>
              <a:rPr lang="en-US" altLang="zh-CN" sz="2400" dirty="0">
                <a:solidFill>
                  <a:srgbClr val="FF0000"/>
                </a:solidFill>
              </a:rPr>
              <a:t>/* </a:t>
            </a:r>
            <a:r>
              <a:rPr lang="zh-CN" altLang="en-US" sz="2400" dirty="0">
                <a:solidFill>
                  <a:srgbClr val="FF0000"/>
                </a:solidFill>
              </a:rPr>
              <a:t>发送窗口的上限</a:t>
            </a:r>
            <a:r>
              <a:rPr lang="en-US" altLang="zh-CN" sz="2400" dirty="0">
                <a:solidFill>
                  <a:srgbClr val="FF0000"/>
                </a:solidFill>
              </a:rPr>
              <a:t>+1 </a:t>
            </a:r>
            <a:r>
              <a:rPr lang="en-US" altLang="zh-CN" sz="240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r>
              <a:rPr lang="en-US" altLang="zh-CN" sz="2400" dirty="0" smtClean="0">
                <a:solidFill>
                  <a:schemeClr val="tx1"/>
                </a:solidFill>
              </a:rPr>
              <a:t>reak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8915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数据成帧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4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>
                <a:solidFill>
                  <a:srgbClr val="FC0404"/>
                </a:solidFill>
              </a:rPr>
              <a:t>目的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将物理层来的比特流组合成数据链路层的数据帧。</a:t>
            </a:r>
          </a:p>
          <a:p>
            <a:pPr>
              <a:lnSpc>
                <a:spcPct val="105000"/>
              </a:lnSpc>
            </a:pPr>
            <a:r>
              <a:rPr lang="zh-CN" altLang="en-US">
                <a:solidFill>
                  <a:srgbClr val="FC0404"/>
                </a:solidFill>
              </a:rPr>
              <a:t>方法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5" action="ppaction://hlinksldjump"/>
              </a:rPr>
              <a:t>字节计数法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6" action="ppaction://hlinksldjump"/>
              </a:rPr>
              <a:t>使用字符填充的首尾定界符法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7" action="ppaction://hlinksldjump"/>
              </a:rPr>
              <a:t>使用比特填充的首尾定界符法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>
                <a:hlinkClick r:id="rId8" action="ppaction://hlinksldjump"/>
              </a:rPr>
              <a:t>违法编码法</a:t>
            </a:r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frame_arrival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from_physical_layer(&amp;r);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if (r.kind == data)      </a:t>
            </a:r>
            <a:r>
              <a:rPr lang="zh-CN" altLang="zh-CN" sz="1800">
                <a:solidFill>
                  <a:srgbClr val="FF0000"/>
                </a:solidFill>
              </a:rPr>
              <a:t>处理数据帧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{  if ((r.seq != frame_expected) &amp;&amp; no_nak)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send_frame(nak, 0, frame_expected, out_buf); 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else start_ack_timer();  </a:t>
            </a:r>
            <a:r>
              <a:rPr lang="zh-CN" altLang="zh-CN" sz="1800">
                <a:solidFill>
                  <a:srgbClr val="FF0000"/>
                </a:solidFill>
              </a:rPr>
              <a:t>如序号错则发</a:t>
            </a:r>
            <a:r>
              <a:rPr lang="en-US" altLang="zh-CN" sz="1800" noProof="1">
                <a:solidFill>
                  <a:srgbClr val="FF0000"/>
                </a:solidFill>
              </a:rPr>
              <a:t>nak</a:t>
            </a:r>
            <a:r>
              <a:rPr lang="zh-CN" altLang="zh-CN" sz="1800">
                <a:solidFill>
                  <a:srgbClr val="FF0000"/>
                </a:solidFill>
              </a:rPr>
              <a:t>，否则启动确认定时器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if (between(frame_expected, r.seq, too_far) &amp;&amp;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(arrived[r.seq%NR_BUFS] == false))  </a:t>
            </a:r>
            <a:r>
              <a:rPr lang="zh-CN" altLang="zh-CN" sz="1800">
                <a:solidFill>
                  <a:srgbClr val="FF0000"/>
                </a:solidFill>
              </a:rPr>
              <a:t>如序号落在接收窗口内则接收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{   arrived[r.seq % NR_BUFS] = true;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in_buf[r.seq % NR_BUFS] = r.info;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while (arrived[frame_expected % NR_BUFS]) 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/>
              <a:t>        </a:t>
            </a:r>
            <a:r>
              <a:rPr lang="zh-CN" altLang="en-US" sz="1800">
                <a:solidFill>
                  <a:srgbClr val="FF0000"/>
                </a:solidFill>
              </a:rPr>
              <a:t>如顺序正确，则交网络层，调整参数，启动确认定时器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{   to_network_layer(&amp;in_buf[frame_expected % NR_BUFS]);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no_nak = true;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arrived[frame_expected % NR_BUFS] = false;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inc(frame_expected);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inc(too_far);</a:t>
            </a:r>
            <a:endParaRPr lang="en-US" altLang="zh-CN" sz="18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noProof="1"/>
              <a:t>            start_ack_timer();  }   }   }</a:t>
            </a:r>
            <a:endParaRPr lang="zh-CN" altLang="en-US" sz="1800"/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noProof="1"/>
              <a:t>frame_arrival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zh-CN" altLang="zh-CN" sz="2800"/>
              <a:t>（续）</a:t>
            </a:r>
            <a:endParaRPr lang="zh-CN" altLang="en-US" sz="2800"/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1262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  <p:sp>
        <p:nvSpPr>
          <p:cNvPr id="691263" name="Rectangle 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处理</a:t>
            </a:r>
            <a:r>
              <a:rPr lang="en-US" altLang="zh-CN" sz="2400">
                <a:solidFill>
                  <a:srgbClr val="FF0000"/>
                </a:solidFill>
              </a:rPr>
              <a:t>nak</a:t>
            </a:r>
            <a:r>
              <a:rPr lang="zh-CN" altLang="en-US" sz="2400">
                <a:solidFill>
                  <a:srgbClr val="FF0000"/>
                </a:solidFill>
              </a:rPr>
              <a:t>帧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if ((r.kind==nak) &amp;&amp; between(ack_expected,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(r.ack+1)%(MAX_SEQ+1),next_frame_to_send))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send_frame(data, (r.ack+1) % (MAX_SEQ + 1),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          frame_expected, out_buf);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处理</a:t>
            </a:r>
            <a:r>
              <a:rPr lang="en-US" altLang="zh-CN" sz="2400">
                <a:solidFill>
                  <a:srgbClr val="FF0000"/>
                </a:solidFill>
              </a:rPr>
              <a:t>ack</a:t>
            </a:r>
            <a:r>
              <a:rPr lang="zh-CN" altLang="en-US" sz="2400">
                <a:solidFill>
                  <a:srgbClr val="FF0000"/>
                </a:solidFill>
              </a:rPr>
              <a:t>帧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while (between(ack_expected, r.ack,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                 next_frame_to_send))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{    nbuffered = nbuffered - 1;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stop_timer(ack_expected % NR_BUFS);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inc(ack_expected);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}	</a:t>
            </a:r>
            <a:endParaRPr lang="zh-CN" altLang="en-US" sz="240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协议</a:t>
            </a:r>
            <a:r>
              <a:rPr lang="zh-CN" altLang="zh-CN" noProof="1"/>
              <a:t>6</a:t>
            </a:r>
            <a:r>
              <a:rPr lang="zh-CN" altLang="zh-CN"/>
              <a:t>更具有实用性</a:t>
            </a:r>
            <a:endParaRPr lang="zh-CN" altLang="en-US" sz="3200"/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  <p:sp>
        <p:nvSpPr>
          <p:cNvPr id="69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协议</a:t>
            </a:r>
            <a:r>
              <a:rPr lang="en-US" altLang="zh-CN" sz="2400" dirty="0"/>
              <a:t>6</a:t>
            </a:r>
            <a:r>
              <a:rPr lang="zh-CN" altLang="en-US" sz="2400" dirty="0"/>
              <a:t>中：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发送窗口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接收窗口</a:t>
            </a:r>
            <a:r>
              <a:rPr lang="en-US" altLang="zh-CN" sz="2400" dirty="0">
                <a:solidFill>
                  <a:srgbClr val="FF0000"/>
                </a:solidFill>
              </a:rPr>
              <a:t>= ( MAX_SEQ+1) / 2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协议</a:t>
            </a:r>
            <a:r>
              <a:rPr lang="en-US" altLang="zh-CN" sz="2400" dirty="0"/>
              <a:t>6</a:t>
            </a:r>
            <a:r>
              <a:rPr lang="zh-CN" altLang="en-US" sz="2400" dirty="0"/>
              <a:t>中：增加了</a:t>
            </a:r>
            <a:r>
              <a:rPr lang="zh-CN" altLang="en-US" sz="2400" dirty="0">
                <a:solidFill>
                  <a:srgbClr val="FF0000"/>
                </a:solidFill>
              </a:rPr>
              <a:t>否定确认</a:t>
            </a:r>
            <a:r>
              <a:rPr lang="en-US" altLang="zh-CN" sz="2400" dirty="0" err="1">
                <a:solidFill>
                  <a:srgbClr val="FF0000"/>
                </a:solidFill>
              </a:rPr>
              <a:t>nak</a:t>
            </a:r>
            <a:r>
              <a:rPr lang="zh-CN" altLang="en-US" sz="2400" dirty="0"/>
              <a:t>，当收到一个错帧，或收到一个非期望的帧，则发送</a:t>
            </a:r>
            <a:r>
              <a:rPr lang="en-US" altLang="zh-CN" sz="2400" dirty="0" err="1"/>
              <a:t>nak</a:t>
            </a:r>
            <a:r>
              <a:rPr lang="zh-CN" altLang="en-US" sz="2400" dirty="0"/>
              <a:t>帧。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协议</a:t>
            </a:r>
            <a:r>
              <a:rPr lang="en-US" altLang="zh-CN" sz="2400" dirty="0"/>
              <a:t>6</a:t>
            </a:r>
            <a:r>
              <a:rPr lang="zh-CN" altLang="en-US" sz="2400" dirty="0"/>
              <a:t>中：增加了一个</a:t>
            </a:r>
            <a:r>
              <a:rPr lang="zh-CN" altLang="en-US" sz="2400" dirty="0">
                <a:solidFill>
                  <a:srgbClr val="FF0000"/>
                </a:solidFill>
              </a:rPr>
              <a:t>确认定时器</a:t>
            </a:r>
            <a:r>
              <a:rPr lang="zh-CN" altLang="en-US" sz="2400" dirty="0"/>
              <a:t>，当收到一个正确的帧，而反向没有可捎带确认的数据帧</a:t>
            </a:r>
            <a:r>
              <a:rPr lang="zh-CN" altLang="en-US" sz="2400" dirty="0" smtClean="0"/>
              <a:t>，则启动</a:t>
            </a:r>
            <a:r>
              <a:rPr lang="zh-CN" altLang="en-US" sz="2400" dirty="0">
                <a:solidFill>
                  <a:schemeClr val="tx1"/>
                </a:solidFill>
              </a:rPr>
              <a:t>确认</a:t>
            </a:r>
            <a:r>
              <a:rPr lang="zh-CN" altLang="en-US" sz="2400" dirty="0" smtClean="0">
                <a:solidFill>
                  <a:schemeClr val="tx1"/>
                </a:solidFill>
              </a:rPr>
              <a:t>定时器等待；如果在等待时间内来了数据帧则捎带确认；如果等待</a:t>
            </a:r>
            <a:r>
              <a:rPr lang="zh-CN" altLang="en-US" sz="2400" dirty="0" smtClean="0"/>
              <a:t>超时了还没有等到数据帧，</a:t>
            </a:r>
            <a:r>
              <a:rPr lang="zh-CN" altLang="en-US" sz="2400" dirty="0"/>
              <a:t>则立即发送一个单独的</a:t>
            </a:r>
            <a:r>
              <a:rPr lang="en-US" altLang="zh-CN" sz="2400" dirty="0" err="1"/>
              <a:t>ack</a:t>
            </a:r>
            <a:r>
              <a:rPr lang="zh-CN" altLang="en-US" sz="2400" dirty="0"/>
              <a:t>帧。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协议效率分析</a:t>
            </a:r>
          </a:p>
        </p:txBody>
      </p:sp>
      <p:pic>
        <p:nvPicPr>
          <p:cNvPr id="622598" name="Picture 6" descr="j0232133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613" y="2943225"/>
            <a:ext cx="2068512" cy="2122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260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284663" y="2636838"/>
            <a:ext cx="3903662" cy="2879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画出协议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的程序流程图；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分析协议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的效率。</a:t>
            </a:r>
          </a:p>
        </p:txBody>
      </p:sp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/>
              <a:t>       假设</a:t>
            </a:r>
            <a:r>
              <a:rPr lang="en-US" altLang="zh-CN" sz="2400"/>
              <a:t>A</a:t>
            </a:r>
            <a:r>
              <a:rPr lang="zh-CN" altLang="en-US" sz="2400"/>
              <a:t>站和</a:t>
            </a:r>
            <a:r>
              <a:rPr lang="en-US" altLang="zh-CN" sz="2400"/>
              <a:t>B</a:t>
            </a:r>
            <a:r>
              <a:rPr lang="zh-CN" altLang="en-US" sz="2400"/>
              <a:t>站之间的半双工数据帧传输使用滑动窗口进行流量控制和差错控制，帧序号位数为</a:t>
            </a:r>
            <a:r>
              <a:rPr lang="en-US" altLang="zh-CN" sz="2400"/>
              <a:t>3</a:t>
            </a:r>
            <a:r>
              <a:rPr lang="zh-CN" altLang="en-US" sz="2400"/>
              <a:t>，设</a:t>
            </a:r>
            <a:r>
              <a:rPr lang="en-US" altLang="zh-CN" sz="2400"/>
              <a:t>A</a:t>
            </a:r>
            <a:r>
              <a:rPr lang="zh-CN" altLang="en-US" sz="2400"/>
              <a:t>站有</a:t>
            </a:r>
            <a:r>
              <a:rPr lang="en-US" altLang="zh-CN" sz="2400"/>
              <a:t>10</a:t>
            </a:r>
            <a:r>
              <a:rPr lang="zh-CN" altLang="en-US" sz="2400"/>
              <a:t>个数据帧要发送，</a:t>
            </a:r>
            <a:r>
              <a:rPr lang="en-US" altLang="zh-CN" sz="2400"/>
              <a:t>B</a:t>
            </a:r>
            <a:r>
              <a:rPr lang="zh-CN" altLang="en-US" sz="2400"/>
              <a:t>站有</a:t>
            </a:r>
            <a:r>
              <a:rPr lang="en-US" altLang="zh-CN" sz="2400"/>
              <a:t>4</a:t>
            </a:r>
            <a:r>
              <a:rPr lang="zh-CN" altLang="en-US" sz="2400"/>
              <a:t>个数据帧要发送，使用选择重传</a:t>
            </a:r>
            <a:r>
              <a:rPr lang="en-US" altLang="zh-CN" sz="2400"/>
              <a:t>ARQ</a:t>
            </a:r>
            <a:r>
              <a:rPr lang="zh-CN" altLang="en-US" sz="2400"/>
              <a:t>协议，帧的确认尽量使用捎带确认，若没有数据帧，可用</a:t>
            </a:r>
            <a:r>
              <a:rPr lang="en-US" altLang="zh-CN" sz="2400"/>
              <a:t>ACK</a:t>
            </a:r>
            <a:r>
              <a:rPr lang="zh-CN" altLang="en-US" sz="2400"/>
              <a:t>进行单独确认，用</a:t>
            </a:r>
            <a:r>
              <a:rPr lang="en-US" altLang="zh-CN" sz="2400"/>
              <a:t>NAK</a:t>
            </a:r>
            <a:r>
              <a:rPr lang="zh-CN" altLang="en-US" sz="2400"/>
              <a:t>进行单独否认。假定没有超时和帧丢失，发送窗口和接收窗口均从序号</a:t>
            </a:r>
            <a:r>
              <a:rPr lang="en-US" altLang="zh-CN" sz="2400"/>
              <a:t>0</a:t>
            </a:r>
            <a:r>
              <a:rPr lang="zh-CN" altLang="en-US" sz="2400"/>
              <a:t>开始。帧的格式为：（帧类型，发送序号，确认序号）。发送序号或确认序号如果没有意义，可用</a:t>
            </a:r>
            <a:r>
              <a:rPr lang="en-US" altLang="zh-CN" sz="2400"/>
              <a:t>N</a:t>
            </a:r>
            <a:r>
              <a:rPr lang="zh-CN" altLang="en-US" sz="2400"/>
              <a:t>表示；确认序号指出下一个希望接收的数据帧序号。请在后图所示的情况中填写带下划线的空白处（若没有帧，则帧类型为</a:t>
            </a:r>
            <a:r>
              <a:rPr lang="en-US" altLang="zh-CN" sz="2400"/>
              <a:t>NONE</a:t>
            </a:r>
            <a:r>
              <a:rPr lang="zh-CN" altLang="en-US" sz="2400"/>
              <a:t>）。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pic>
        <p:nvPicPr>
          <p:cNvPr id="6953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28775"/>
            <a:ext cx="3846512" cy="48244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协议描述和验证</a:t>
            </a:r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F0000"/>
                </a:solidFill>
              </a:rPr>
              <a:t>目的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由于实际使用的协议非常复杂，需有形式化的和数学的方法来验证协议的正确性。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协议描述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用描述语言描述协议实体的信息交互规则、格式和相关定义。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协议验证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用数学方法证实协议描述不存在逻辑错误（例如，死锁）。</a:t>
            </a:r>
          </a:p>
        </p:txBody>
      </p:sp>
      <p:sp>
        <p:nvSpPr>
          <p:cNvPr id="628742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两种基本方法</a:t>
            </a:r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68538" y="2924175"/>
            <a:ext cx="4267200" cy="2087563"/>
          </a:xfrm>
        </p:spPr>
        <p:txBody>
          <a:bodyPr/>
          <a:lstStyle/>
          <a:p>
            <a:r>
              <a:rPr lang="zh-CN" altLang="en-US">
                <a:hlinkClick r:id="rId5" action="ppaction://hlinksldjump"/>
              </a:rPr>
              <a:t>有限状态机</a:t>
            </a:r>
            <a:r>
              <a:rPr lang="zh-CN" altLang="en-US"/>
              <a:t>（</a:t>
            </a:r>
            <a:r>
              <a:rPr lang="en-US" altLang="zh-CN"/>
              <a:t>FSM</a:t>
            </a:r>
            <a:r>
              <a:rPr lang="zh-CN" altLang="en-US"/>
              <a:t>） </a:t>
            </a:r>
          </a:p>
          <a:p>
            <a:endParaRPr lang="en-US" altLang="zh-CN"/>
          </a:p>
          <a:p>
            <a:r>
              <a:rPr lang="en-US" altLang="zh-CN">
                <a:hlinkClick r:id="rId6" action="ppaction://hlinksldjump"/>
              </a:rPr>
              <a:t>Petri</a:t>
            </a:r>
            <a:r>
              <a:rPr lang="zh-CN" altLang="en-US">
                <a:hlinkClick r:id="rId6" action="ppaction://hlinksldjump"/>
              </a:rPr>
              <a:t>网 </a:t>
            </a:r>
            <a:endParaRPr lang="en-US" altLang="zh-CN"/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  入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9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0000"/>
                </a:solidFill>
              </a:rPr>
              <a:t>现象</a:t>
            </a:r>
          </a:p>
          <a:p>
            <a:pPr lvl="1">
              <a:lnSpc>
                <a:spcPct val="115000"/>
              </a:lnSpc>
            </a:pPr>
            <a:r>
              <a:rPr lang="zh-CN" altLang="en-US"/>
              <a:t>自然界中我们认为连续或模拟的东西，实际上，大多是一些单独或离散的事件的集合，例如：电影。</a:t>
            </a:r>
          </a:p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FF0000"/>
                </a:solidFill>
              </a:rPr>
              <a:t>引出</a:t>
            </a:r>
          </a:p>
          <a:p>
            <a:pPr lvl="1">
              <a:lnSpc>
                <a:spcPct val="115000"/>
              </a:lnSpc>
            </a:pPr>
            <a:r>
              <a:rPr lang="zh-CN" altLang="en-US"/>
              <a:t>一个协议（算法）可看成一系列的状态，每个状态全部</a:t>
            </a:r>
            <a:r>
              <a:rPr lang="en-US" altLang="zh-CN"/>
              <a:t>/</a:t>
            </a:r>
            <a:r>
              <a:rPr lang="zh-CN" altLang="en-US"/>
              <a:t>部分地由那个时刻程序变量的值来定义。</a:t>
            </a: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新魏" pitchFamily="2" charset="-122"/>
              </a:rPr>
              <a:t>FSM</a:t>
            </a:r>
            <a:r>
              <a:rPr lang="zh-CN" altLang="en-US"/>
              <a:t>构成的要素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协议机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通信的一方称为协议机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协议机任何时刻总处在某一特定状态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状态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协议机状态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信道状态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状态变迁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变迁是引起一种状态变迁到另一种状态的事件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系统存在一个初始状态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字节计数法</a:t>
            </a:r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C0404"/>
                </a:solidFill>
              </a:rPr>
              <a:t>思想：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一个特定的字符（例如：</a:t>
            </a:r>
            <a:r>
              <a:rPr lang="en-US" altLang="zh-CN" sz="2400" dirty="0">
                <a:solidFill>
                  <a:srgbClr val="0000FF"/>
                </a:solidFill>
              </a:rPr>
              <a:t>SOH</a:t>
            </a:r>
            <a:r>
              <a:rPr lang="zh-CN" altLang="en-US" sz="2400" dirty="0"/>
              <a:t>）来表示一帧的开始，并以一个专门的字段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</a:t>
            </a:r>
            <a:r>
              <a:rPr lang="zh-CN" altLang="en-US" sz="2400" dirty="0"/>
              <a:t>）来表示帧内的字节数。</a:t>
            </a:r>
          </a:p>
          <a:p>
            <a:r>
              <a:rPr lang="zh-CN" altLang="en-US" sz="2400" dirty="0" smtClean="0">
                <a:solidFill>
                  <a:srgbClr val="FC0404"/>
                </a:solidFill>
              </a:rPr>
              <a:t>例子：</a:t>
            </a:r>
            <a:r>
              <a:rPr lang="en-US" altLang="zh-CN" sz="2400" dirty="0" smtClean="0">
                <a:solidFill>
                  <a:schemeClr val="tx1"/>
                </a:solidFill>
              </a:rPr>
              <a:t>DEC</a:t>
            </a:r>
            <a:r>
              <a:rPr lang="zh-CN" altLang="en-US" sz="2400" dirty="0" smtClean="0">
                <a:solidFill>
                  <a:schemeClr val="tx1"/>
                </a:solidFill>
              </a:rPr>
              <a:t>公司的</a:t>
            </a:r>
            <a:r>
              <a:rPr lang="en-US" altLang="zh-CN" sz="2400" dirty="0" smtClean="0">
                <a:solidFill>
                  <a:schemeClr val="tx1"/>
                </a:solidFill>
              </a:rPr>
              <a:t>DDCMP</a:t>
            </a:r>
            <a:r>
              <a:rPr lang="zh-CN" altLang="en-US" sz="2400" dirty="0" smtClean="0">
                <a:solidFill>
                  <a:schemeClr val="tx1"/>
                </a:solidFill>
              </a:rPr>
              <a:t>（数字数据通信报文协议）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C0404"/>
                </a:solidFill>
              </a:rPr>
              <a:t>缺点</a:t>
            </a:r>
            <a:endParaRPr lang="zh-CN" altLang="en-US" sz="2400" dirty="0">
              <a:solidFill>
                <a:srgbClr val="FC0404"/>
              </a:solidFill>
            </a:endParaRPr>
          </a:p>
          <a:p>
            <a:pPr lvl="1"/>
            <a:r>
              <a:rPr lang="en-US" altLang="zh-CN" sz="2400" dirty="0" smtClean="0"/>
              <a:t>Count</a:t>
            </a:r>
            <a:r>
              <a:rPr lang="zh-CN" altLang="en-US" sz="2400" dirty="0"/>
              <a:t>字段发生差错，将失去帧边界划分的</a:t>
            </a:r>
            <a:r>
              <a:rPr lang="zh-CN" altLang="en-US" sz="2400" dirty="0" smtClean="0"/>
              <a:t>依据；</a:t>
            </a:r>
            <a:endParaRPr lang="zh-CN" altLang="en-US" sz="2400" dirty="0"/>
          </a:p>
          <a:p>
            <a:pPr lvl="1"/>
            <a:r>
              <a:rPr lang="zh-CN" altLang="en-US" sz="2400" dirty="0"/>
              <a:t>所用的特定字符依赖于所采用的字符编码集，不利于兼容性。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25204"/>
              </p:ext>
            </p:extLst>
          </p:nvPr>
        </p:nvGraphicFramePr>
        <p:xfrm>
          <a:off x="1331647" y="3772405"/>
          <a:ext cx="72728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89"/>
                <a:gridCol w="808089"/>
                <a:gridCol w="808089"/>
                <a:gridCol w="808089"/>
                <a:gridCol w="808089"/>
                <a:gridCol w="808089"/>
                <a:gridCol w="808089"/>
                <a:gridCol w="808089"/>
                <a:gridCol w="8080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SOH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CRC1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CRC2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9676" y="3433851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6" y="342900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14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52" y="344563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2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40" y="344563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8" y="344563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6" y="34494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4" y="344940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16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28388" y="34494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52" y="344940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8~131064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4" y="343385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lt"/>
              </a:rPr>
              <a:t>bit</a:t>
            </a:r>
            <a:endParaRPr lang="zh-CN" altLang="en-US" sz="1600" b="1" dirty="0">
              <a:latin typeface="+mn-lt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协议的四元组模型 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2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/>
              <a:t>    FSM</a:t>
            </a:r>
            <a:r>
              <a:rPr lang="zh-CN" altLang="en-US" sz="2800"/>
              <a:t>可将协议表示成形式化的四元组模型：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&lt;S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M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T&gt;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/>
              <a:t>   其中：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S</a:t>
            </a:r>
            <a:r>
              <a:rPr lang="zh-CN" altLang="en-US" sz="2800"/>
              <a:t>：是进程和信道可能进入状态的集合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M</a:t>
            </a:r>
            <a:r>
              <a:rPr lang="zh-CN" altLang="en-US" sz="2800"/>
              <a:t>：是能在信道上进行交换的帧的集合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zh-CN" altLang="en-US" sz="2800"/>
              <a:t>：是进程初始状态的集合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T</a:t>
            </a:r>
            <a:r>
              <a:rPr lang="zh-CN" altLang="en-US" sz="2800"/>
              <a:t>：是状态之间进行变迁的集合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有限状态机的描述和验证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39088" cy="647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描述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</a:rPr>
              <a:t>状态图法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dirty="0"/>
              <a:t>矩阵法和列表法。</a:t>
            </a:r>
          </a:p>
        </p:txBody>
      </p:sp>
      <p:sp>
        <p:nvSpPr>
          <p:cNvPr id="703493" name="Oval 5"/>
          <p:cNvSpPr>
            <a:spLocks noChangeArrowheads="1"/>
          </p:cNvSpPr>
          <p:nvPr/>
        </p:nvSpPr>
        <p:spPr bwMode="auto">
          <a:xfrm>
            <a:off x="2555875" y="2616200"/>
            <a:ext cx="792163" cy="62706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S1</a:t>
            </a:r>
          </a:p>
        </p:txBody>
      </p:sp>
      <p:sp>
        <p:nvSpPr>
          <p:cNvPr id="703494" name="Oval 6"/>
          <p:cNvSpPr>
            <a:spLocks noChangeArrowheads="1"/>
          </p:cNvSpPr>
          <p:nvPr/>
        </p:nvSpPr>
        <p:spPr bwMode="auto">
          <a:xfrm>
            <a:off x="4787900" y="2636838"/>
            <a:ext cx="792163" cy="6270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S2</a:t>
            </a:r>
          </a:p>
        </p:txBody>
      </p:sp>
      <p:sp>
        <p:nvSpPr>
          <p:cNvPr id="703495" name="Oval 7"/>
          <p:cNvSpPr>
            <a:spLocks noChangeArrowheads="1"/>
          </p:cNvSpPr>
          <p:nvPr/>
        </p:nvSpPr>
        <p:spPr bwMode="auto">
          <a:xfrm>
            <a:off x="7019925" y="2636838"/>
            <a:ext cx="792163" cy="627062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S3</a:t>
            </a:r>
          </a:p>
        </p:txBody>
      </p:sp>
      <p:sp>
        <p:nvSpPr>
          <p:cNvPr id="703496" name="Oval 8"/>
          <p:cNvSpPr>
            <a:spLocks noChangeArrowheads="1"/>
          </p:cNvSpPr>
          <p:nvPr/>
        </p:nvSpPr>
        <p:spPr bwMode="auto">
          <a:xfrm>
            <a:off x="2555875" y="4581525"/>
            <a:ext cx="792163" cy="627063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latin typeface="Arial" charset="0"/>
              </a:rPr>
              <a:t>S4</a:t>
            </a:r>
          </a:p>
        </p:txBody>
      </p:sp>
      <p:sp>
        <p:nvSpPr>
          <p:cNvPr id="703497" name="Oval 9"/>
          <p:cNvSpPr>
            <a:spLocks noChangeArrowheads="1"/>
          </p:cNvSpPr>
          <p:nvPr/>
        </p:nvSpPr>
        <p:spPr bwMode="auto">
          <a:xfrm>
            <a:off x="4787900" y="4652963"/>
            <a:ext cx="792163" cy="6270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Arial" charset="0"/>
              </a:rPr>
              <a:t>S5</a:t>
            </a:r>
          </a:p>
        </p:txBody>
      </p:sp>
      <p:sp>
        <p:nvSpPr>
          <p:cNvPr id="703498" name="Oval 10"/>
          <p:cNvSpPr>
            <a:spLocks noChangeArrowheads="1"/>
          </p:cNvSpPr>
          <p:nvPr/>
        </p:nvSpPr>
        <p:spPr bwMode="auto">
          <a:xfrm>
            <a:off x="7019925" y="4652963"/>
            <a:ext cx="792163" cy="6270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bg1"/>
                </a:solidFill>
                <a:latin typeface="Arial" charset="0"/>
              </a:rPr>
              <a:t>S6</a:t>
            </a:r>
          </a:p>
        </p:txBody>
      </p:sp>
      <p:sp>
        <p:nvSpPr>
          <p:cNvPr id="703499" name="Line 11"/>
          <p:cNvSpPr>
            <a:spLocks noChangeShapeType="1"/>
          </p:cNvSpPr>
          <p:nvPr/>
        </p:nvSpPr>
        <p:spPr bwMode="auto">
          <a:xfrm>
            <a:off x="3348038" y="29305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>
            <a:off x="5580063" y="29305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1" name="Line 13"/>
          <p:cNvSpPr>
            <a:spLocks noChangeShapeType="1"/>
          </p:cNvSpPr>
          <p:nvPr/>
        </p:nvSpPr>
        <p:spPr bwMode="auto">
          <a:xfrm>
            <a:off x="2938463" y="3241675"/>
            <a:ext cx="0" cy="1335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2" name="Line 14"/>
          <p:cNvSpPr>
            <a:spLocks noChangeShapeType="1"/>
          </p:cNvSpPr>
          <p:nvPr/>
        </p:nvSpPr>
        <p:spPr bwMode="auto">
          <a:xfrm>
            <a:off x="5180013" y="3259138"/>
            <a:ext cx="0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7402513" y="3259138"/>
            <a:ext cx="0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>
            <a:off x="3275013" y="3146425"/>
            <a:ext cx="165735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5" name="Line 17"/>
          <p:cNvSpPr>
            <a:spLocks noChangeShapeType="1"/>
          </p:cNvSpPr>
          <p:nvPr/>
        </p:nvSpPr>
        <p:spPr bwMode="auto">
          <a:xfrm flipV="1">
            <a:off x="3275013" y="3217863"/>
            <a:ext cx="1657350" cy="151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5580063" y="48736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 flipH="1">
            <a:off x="5580063" y="5089525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1187450" y="2687638"/>
            <a:ext cx="14398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初始状态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291138" y="3192463"/>
            <a:ext cx="863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状态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5580063" y="2425700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状态变迁</a:t>
            </a:r>
          </a:p>
        </p:txBody>
      </p:sp>
      <p:sp>
        <p:nvSpPr>
          <p:cNvPr id="703511" name="Text Box 23"/>
          <p:cNvSpPr txBox="1">
            <a:spLocks noChangeArrowheads="1"/>
          </p:cNvSpPr>
          <p:nvPr/>
        </p:nvSpPr>
        <p:spPr bwMode="auto">
          <a:xfrm>
            <a:off x="5867400" y="4416425"/>
            <a:ext cx="863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死锁</a:t>
            </a:r>
          </a:p>
        </p:txBody>
      </p:sp>
      <p:sp>
        <p:nvSpPr>
          <p:cNvPr id="703514" name="Rectangle 26"/>
          <p:cNvSpPr>
            <a:spLocks noChangeArrowheads="1"/>
          </p:cNvSpPr>
          <p:nvPr/>
        </p:nvSpPr>
        <p:spPr bwMode="auto">
          <a:xfrm>
            <a:off x="900113" y="5445125"/>
            <a:ext cx="7775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6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验证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zh-CN" altLang="en-US" sz="2400">
                <a:solidFill>
                  <a:srgbClr val="0000FF"/>
                </a:solidFill>
              </a:rPr>
              <a:t>可达性分析</a:t>
            </a:r>
            <a:r>
              <a:rPr lang="zh-CN" altLang="en-US" sz="2400">
                <a:solidFill>
                  <a:schemeClr val="tx1"/>
                </a:solidFill>
              </a:rPr>
              <a:t>（利用图论的可传递闭包计算，发现协议中可能的潜在错误，如状态遗漏、死锁等）</a:t>
            </a:r>
          </a:p>
        </p:txBody>
      </p:sp>
      <p:sp>
        <p:nvSpPr>
          <p:cNvPr id="703515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300663"/>
            <a:ext cx="7958138" cy="11525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三元组状态变量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0000FF"/>
                </a:solidFill>
              </a:rPr>
              <a:t>发送方状态</a:t>
            </a:r>
            <a:r>
              <a:rPr lang="zh-CN" altLang="en-US" sz="1800"/>
              <a:t>（发送的帧号）、</a:t>
            </a:r>
            <a:r>
              <a:rPr lang="zh-CN" altLang="en-US" sz="1800">
                <a:solidFill>
                  <a:srgbClr val="0000FF"/>
                </a:solidFill>
              </a:rPr>
              <a:t>接收方状态</a:t>
            </a:r>
            <a:r>
              <a:rPr lang="zh-CN" altLang="en-US" sz="1800"/>
              <a:t>（希望接收的帧号）、</a:t>
            </a:r>
            <a:r>
              <a:rPr lang="zh-CN" altLang="en-US" sz="1800">
                <a:solidFill>
                  <a:srgbClr val="0000FF"/>
                </a:solidFill>
              </a:rPr>
              <a:t>信道状态</a:t>
            </a:r>
            <a:r>
              <a:rPr lang="zh-CN" altLang="en-US" sz="1800"/>
              <a:t>；其中，发送方和接收方状态都有两种状态：帧</a:t>
            </a:r>
            <a:r>
              <a:rPr lang="en-US" altLang="zh-CN" sz="1800"/>
              <a:t>0</a:t>
            </a:r>
            <a:r>
              <a:rPr lang="zh-CN" altLang="en-US" sz="1800"/>
              <a:t>、帧</a:t>
            </a:r>
            <a:r>
              <a:rPr lang="en-US" altLang="zh-CN" sz="1800"/>
              <a:t>1</a:t>
            </a:r>
            <a:r>
              <a:rPr lang="zh-CN" altLang="en-US" sz="1800"/>
              <a:t>；信道有四种状态：帧</a:t>
            </a:r>
            <a:r>
              <a:rPr lang="en-US" altLang="zh-CN" sz="1800"/>
              <a:t>0</a:t>
            </a:r>
            <a:r>
              <a:rPr lang="zh-CN" altLang="en-US" sz="1800"/>
              <a:t>、帧</a:t>
            </a:r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Ack</a:t>
            </a:r>
            <a:r>
              <a:rPr lang="zh-CN" altLang="en-US" sz="1800"/>
              <a:t>帧、空信道。</a:t>
            </a:r>
          </a:p>
        </p:txBody>
      </p:sp>
      <p:pic>
        <p:nvPicPr>
          <p:cNvPr id="704517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4518" name="Oval 6"/>
          <p:cNvSpPr>
            <a:spLocks noChangeArrowheads="1"/>
          </p:cNvSpPr>
          <p:nvPr/>
        </p:nvSpPr>
        <p:spPr bwMode="auto">
          <a:xfrm>
            <a:off x="1403350" y="2708275"/>
            <a:ext cx="681038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445125"/>
            <a:ext cx="7958138" cy="863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主变迁路径</a:t>
            </a:r>
            <a:r>
              <a:rPr lang="zh-CN" altLang="en-US" sz="2000"/>
              <a:t>：</a:t>
            </a:r>
            <a:r>
              <a:rPr lang="en-US" altLang="zh-CN" sz="2000"/>
              <a:t>000→01A→111→10A→000→…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无死锁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20901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902" name="Oval 6"/>
          <p:cNvSpPr>
            <a:spLocks noChangeArrowheads="1"/>
          </p:cNvSpPr>
          <p:nvPr/>
        </p:nvSpPr>
        <p:spPr bwMode="auto">
          <a:xfrm>
            <a:off x="1403350" y="2708275"/>
            <a:ext cx="681038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3" name="Oval 7"/>
          <p:cNvSpPr>
            <a:spLocks noChangeArrowheads="1"/>
          </p:cNvSpPr>
          <p:nvPr/>
        </p:nvSpPr>
        <p:spPr bwMode="auto">
          <a:xfrm>
            <a:off x="3419475" y="2708275"/>
            <a:ext cx="681038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4" name="Oval 8"/>
          <p:cNvSpPr>
            <a:spLocks noChangeArrowheads="1"/>
          </p:cNvSpPr>
          <p:nvPr/>
        </p:nvSpPr>
        <p:spPr bwMode="auto">
          <a:xfrm>
            <a:off x="3419475" y="3573463"/>
            <a:ext cx="681038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5" name="Oval 9"/>
          <p:cNvSpPr>
            <a:spLocks noChangeArrowheads="1"/>
          </p:cNvSpPr>
          <p:nvPr/>
        </p:nvSpPr>
        <p:spPr bwMode="auto">
          <a:xfrm>
            <a:off x="1403350" y="3573463"/>
            <a:ext cx="681038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2" grpId="0" animBg="1"/>
      <p:bldP spid="720903" grpId="0" animBg="1"/>
      <p:bldP spid="720904" grpId="0" animBg="1"/>
      <p:bldP spid="72090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229225"/>
            <a:ext cx="7958138" cy="1223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2000">
                <a:solidFill>
                  <a:srgbClr val="FF0000"/>
                </a:solidFill>
              </a:rPr>
              <a:t>转换1（收帧0，发ACK0）和转换3（收帧1，发ACK1）交替进行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000"/>
              <a:t>              即，无论什么事件发生，接收方都不可能交付两个奇数序列号（1）的帧，而中间没有偶数序列号的帧（0）；反之亦然。</a:t>
            </a:r>
          </a:p>
        </p:txBody>
      </p:sp>
      <p:pic>
        <p:nvPicPr>
          <p:cNvPr id="721925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926" name="Line 6"/>
          <p:cNvSpPr>
            <a:spLocks noChangeShapeType="1"/>
          </p:cNvSpPr>
          <p:nvPr/>
        </p:nvSpPr>
        <p:spPr bwMode="auto">
          <a:xfrm>
            <a:off x="2051050" y="292417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1927" name="Line 7"/>
          <p:cNvSpPr>
            <a:spLocks noChangeShapeType="1"/>
          </p:cNvSpPr>
          <p:nvPr/>
        </p:nvSpPr>
        <p:spPr bwMode="auto">
          <a:xfrm flipH="1">
            <a:off x="2124075" y="3789363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6" grpId="0" animBg="1"/>
      <p:bldP spid="72192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229225"/>
            <a:ext cx="7958138" cy="10080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>
                <a:solidFill>
                  <a:srgbClr val="FF0000"/>
                </a:solidFill>
              </a:rPr>
              <a:t>发送方主状态与接收方主状态交替进行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000">
                <a:solidFill>
                  <a:schemeClr val="tx1"/>
                </a:solidFill>
              </a:rPr>
              <a:t>       即，不会连续丢失两个数据帧。</a:t>
            </a:r>
          </a:p>
        </p:txBody>
      </p:sp>
      <p:pic>
        <p:nvPicPr>
          <p:cNvPr id="722949" name="Picture 5" descr="3-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8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1670050" y="2711450"/>
            <a:ext cx="142875" cy="347663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3708400" y="2708275"/>
            <a:ext cx="142875" cy="360363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3" name="Rectangle 9"/>
          <p:cNvSpPr>
            <a:spLocks noChangeArrowheads="1"/>
          </p:cNvSpPr>
          <p:nvPr/>
        </p:nvSpPr>
        <p:spPr bwMode="auto">
          <a:xfrm>
            <a:off x="3563938" y="2708275"/>
            <a:ext cx="142875" cy="360363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3563938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3708400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6" name="Rectangle 12"/>
          <p:cNvSpPr>
            <a:spLocks noChangeArrowheads="1"/>
          </p:cNvSpPr>
          <p:nvPr/>
        </p:nvSpPr>
        <p:spPr bwMode="auto">
          <a:xfrm>
            <a:off x="1692275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7" name="Rectangle 13"/>
          <p:cNvSpPr>
            <a:spLocks noChangeArrowheads="1"/>
          </p:cNvSpPr>
          <p:nvPr/>
        </p:nvSpPr>
        <p:spPr bwMode="auto">
          <a:xfrm>
            <a:off x="1547813" y="35734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8" name="Rectangle 14"/>
          <p:cNvSpPr>
            <a:spLocks noChangeArrowheads="1"/>
          </p:cNvSpPr>
          <p:nvPr/>
        </p:nvSpPr>
        <p:spPr bwMode="auto">
          <a:xfrm>
            <a:off x="1525588" y="2697163"/>
            <a:ext cx="142875" cy="36036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2959" name="Text Box 1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8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1" grpId="0" animBg="1"/>
      <p:bldP spid="722952" grpId="0" animBg="1"/>
      <p:bldP spid="722953" grpId="0" animBg="1"/>
      <p:bldP spid="722954" grpId="0" animBg="1"/>
      <p:bldP spid="722955" grpId="0" animBg="1"/>
      <p:bldP spid="722956" grpId="0" animBg="1"/>
      <p:bldP spid="722957" grpId="0" animBg="1"/>
      <p:bldP spid="72295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Petri</a:t>
            </a:r>
            <a:r>
              <a:rPr lang="zh-CN" altLang="en-US"/>
              <a:t>网的基本元素 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5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30956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位置</a:t>
            </a:r>
            <a:r>
              <a:rPr lang="zh-CN" altLang="en-US" sz="2400"/>
              <a:t>：用圆圈表示，表示系统可进入的状态。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标记</a:t>
            </a:r>
            <a:r>
              <a:rPr lang="zh-CN" altLang="en-US" sz="2400"/>
              <a:t>：用位置中的小黑点表示，表示系统当前所处状态。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变迁</a:t>
            </a:r>
            <a:r>
              <a:rPr lang="zh-CN" altLang="en-US" sz="2400"/>
              <a:t>：用水平线或垂直线表示，表示引起系统从一个位置变化到另一个的事件。</a:t>
            </a:r>
          </a:p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弧</a:t>
            </a:r>
            <a:r>
              <a:rPr lang="zh-CN" altLang="en-US" sz="2400"/>
              <a:t>：在变迁的两侧，连接着一个位置和变迁，可分为输入弧和输出弧。</a:t>
            </a:r>
          </a:p>
        </p:txBody>
      </p:sp>
      <p:pic>
        <p:nvPicPr>
          <p:cNvPr id="705541" name="Picture 5" descr="3-2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437063"/>
            <a:ext cx="8208962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状态变迁 </a:t>
            </a: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状态变迁的条件</a:t>
            </a:r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变迁必须就绪</a:t>
            </a:r>
            <a:r>
              <a:rPr lang="zh-CN" altLang="en-US" sz="2400"/>
              <a:t>：就绪指某变迁的所有输入位置中都有标记，且当输入位置有多条弧指向该变迁时，该输入位置至少应有与弧线条数相等的标记数。</a:t>
            </a:r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必须发生触发</a:t>
            </a:r>
            <a:r>
              <a:rPr lang="zh-CN" altLang="en-US" sz="2400"/>
              <a:t>：触发指使就绪变迁引起变迁。对于多个就绪变迁，其中任何一个都可能发生触发。</a:t>
            </a:r>
            <a:r>
              <a:rPr lang="zh-CN" altLang="en-US" sz="2400">
                <a:solidFill>
                  <a:srgbClr val="0000FF"/>
                </a:solidFill>
              </a:rPr>
              <a:t>这种不确定性正是</a:t>
            </a:r>
            <a:r>
              <a:rPr lang="en-US" altLang="zh-CN" sz="2400">
                <a:solidFill>
                  <a:srgbClr val="0000FF"/>
                </a:solidFill>
              </a:rPr>
              <a:t>Petri</a:t>
            </a:r>
            <a:r>
              <a:rPr lang="zh-CN" altLang="en-US" sz="2400">
                <a:solidFill>
                  <a:srgbClr val="0000FF"/>
                </a:solidFill>
              </a:rPr>
              <a:t>网得以应用的缘由</a:t>
            </a:r>
            <a:r>
              <a:rPr lang="zh-CN" altLang="en-US" sz="2400"/>
              <a:t>。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标记移动规则</a:t>
            </a:r>
          </a:p>
          <a:p>
            <a:pPr lvl="1"/>
            <a:r>
              <a:rPr lang="zh-CN" altLang="en-US" sz="2400"/>
              <a:t>从触发变迁每条输入弧的输入位置取出一个标志，放入该变迁每条输出弧的输出位置中。注意：</a:t>
            </a:r>
            <a:r>
              <a:rPr lang="zh-CN" altLang="en-US" sz="2400">
                <a:solidFill>
                  <a:srgbClr val="0000FF"/>
                </a:solidFill>
              </a:rPr>
              <a:t>状态变迁过程中标记数的不守衡</a:t>
            </a:r>
            <a:r>
              <a:rPr lang="zh-CN" altLang="en-US" sz="2400"/>
              <a:t>。</a:t>
            </a:r>
          </a:p>
        </p:txBody>
      </p:sp>
      <p:sp>
        <p:nvSpPr>
          <p:cNvPr id="7065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625" name="Oval 41"/>
          <p:cNvSpPr>
            <a:spLocks noChangeArrowheads="1"/>
          </p:cNvSpPr>
          <p:nvPr/>
        </p:nvSpPr>
        <p:spPr bwMode="auto">
          <a:xfrm>
            <a:off x="7669213" y="198913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状态变迁举例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>
            <a:off x="1187450" y="1844675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>
            <a:off x="1403350" y="2060575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>
            <a:off x="1187450" y="27098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>
            <a:off x="1187450" y="35734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>
            <a:off x="1187450" y="44370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4" name="Oval 10"/>
          <p:cNvSpPr>
            <a:spLocks noChangeArrowheads="1"/>
          </p:cNvSpPr>
          <p:nvPr/>
        </p:nvSpPr>
        <p:spPr bwMode="auto">
          <a:xfrm>
            <a:off x="3708400" y="198913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5" name="Oval 11"/>
          <p:cNvSpPr>
            <a:spLocks noChangeArrowheads="1"/>
          </p:cNvSpPr>
          <p:nvPr/>
        </p:nvSpPr>
        <p:spPr bwMode="auto">
          <a:xfrm>
            <a:off x="3708400" y="29972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6" name="Oval 12"/>
          <p:cNvSpPr>
            <a:spLocks noChangeArrowheads="1"/>
          </p:cNvSpPr>
          <p:nvPr/>
        </p:nvSpPr>
        <p:spPr bwMode="auto">
          <a:xfrm>
            <a:off x="3708400" y="40767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7" name="Oval 13"/>
          <p:cNvSpPr>
            <a:spLocks noChangeArrowheads="1"/>
          </p:cNvSpPr>
          <p:nvPr/>
        </p:nvSpPr>
        <p:spPr bwMode="auto">
          <a:xfrm>
            <a:off x="3708400" y="515778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599" name="Oval 15"/>
          <p:cNvSpPr>
            <a:spLocks noChangeArrowheads="1"/>
          </p:cNvSpPr>
          <p:nvPr/>
        </p:nvSpPr>
        <p:spPr bwMode="auto">
          <a:xfrm>
            <a:off x="1187450" y="530225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00" name="Line 16"/>
          <p:cNvSpPr>
            <a:spLocks noChangeShapeType="1"/>
          </p:cNvSpPr>
          <p:nvPr/>
        </p:nvSpPr>
        <p:spPr bwMode="auto">
          <a:xfrm>
            <a:off x="2771775" y="242093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1" name="Line 17"/>
          <p:cNvSpPr>
            <a:spLocks noChangeShapeType="1"/>
          </p:cNvSpPr>
          <p:nvPr/>
        </p:nvSpPr>
        <p:spPr bwMode="auto">
          <a:xfrm>
            <a:off x="2771775" y="429418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2" name="Line 18"/>
          <p:cNvSpPr>
            <a:spLocks noChangeShapeType="1"/>
          </p:cNvSpPr>
          <p:nvPr/>
        </p:nvSpPr>
        <p:spPr bwMode="auto">
          <a:xfrm>
            <a:off x="1835150" y="2278063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3" name="Line 19"/>
          <p:cNvSpPr>
            <a:spLocks noChangeShapeType="1"/>
          </p:cNvSpPr>
          <p:nvPr/>
        </p:nvSpPr>
        <p:spPr bwMode="auto">
          <a:xfrm>
            <a:off x="1835150" y="299720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4" name="Line 20"/>
          <p:cNvSpPr>
            <a:spLocks noChangeShapeType="1"/>
          </p:cNvSpPr>
          <p:nvPr/>
        </p:nvSpPr>
        <p:spPr bwMode="auto">
          <a:xfrm flipV="1">
            <a:off x="1835150" y="3213100"/>
            <a:ext cx="936625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5" name="Line 21"/>
          <p:cNvSpPr>
            <a:spLocks noChangeShapeType="1"/>
          </p:cNvSpPr>
          <p:nvPr/>
        </p:nvSpPr>
        <p:spPr bwMode="auto">
          <a:xfrm>
            <a:off x="1763713" y="4078288"/>
            <a:ext cx="1008062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6" name="Line 22"/>
          <p:cNvSpPr>
            <a:spLocks noChangeShapeType="1"/>
          </p:cNvSpPr>
          <p:nvPr/>
        </p:nvSpPr>
        <p:spPr bwMode="auto">
          <a:xfrm>
            <a:off x="1835150" y="479742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7" name="Line 23"/>
          <p:cNvSpPr>
            <a:spLocks noChangeShapeType="1"/>
          </p:cNvSpPr>
          <p:nvPr/>
        </p:nvSpPr>
        <p:spPr bwMode="auto">
          <a:xfrm flipV="1">
            <a:off x="1835150" y="5013325"/>
            <a:ext cx="936625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8" name="Line 24"/>
          <p:cNvSpPr>
            <a:spLocks noChangeShapeType="1"/>
          </p:cNvSpPr>
          <p:nvPr/>
        </p:nvSpPr>
        <p:spPr bwMode="auto">
          <a:xfrm>
            <a:off x="2771775" y="5013325"/>
            <a:ext cx="9366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09" name="Line 25"/>
          <p:cNvSpPr>
            <a:spLocks noChangeShapeType="1"/>
          </p:cNvSpPr>
          <p:nvPr/>
        </p:nvSpPr>
        <p:spPr bwMode="auto">
          <a:xfrm flipV="1">
            <a:off x="2771775" y="4510088"/>
            <a:ext cx="9366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0" name="Line 26"/>
          <p:cNvSpPr>
            <a:spLocks noChangeShapeType="1"/>
          </p:cNvSpPr>
          <p:nvPr/>
        </p:nvSpPr>
        <p:spPr bwMode="auto">
          <a:xfrm flipV="1">
            <a:off x="2771775" y="3429000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1" name="Line 27"/>
          <p:cNvSpPr>
            <a:spLocks noChangeShapeType="1"/>
          </p:cNvSpPr>
          <p:nvPr/>
        </p:nvSpPr>
        <p:spPr bwMode="auto">
          <a:xfrm>
            <a:off x="2771775" y="3141663"/>
            <a:ext cx="9366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2" name="Line 28"/>
          <p:cNvSpPr>
            <a:spLocks noChangeShapeType="1"/>
          </p:cNvSpPr>
          <p:nvPr/>
        </p:nvSpPr>
        <p:spPr bwMode="auto">
          <a:xfrm flipV="1">
            <a:off x="2771775" y="2420938"/>
            <a:ext cx="93662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13" name="Oval 29"/>
          <p:cNvSpPr>
            <a:spLocks noChangeArrowheads="1"/>
          </p:cNvSpPr>
          <p:nvPr/>
        </p:nvSpPr>
        <p:spPr bwMode="auto">
          <a:xfrm>
            <a:off x="1403350" y="29257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4" name="Oval 30"/>
          <p:cNvSpPr>
            <a:spLocks noChangeArrowheads="1"/>
          </p:cNvSpPr>
          <p:nvPr/>
        </p:nvSpPr>
        <p:spPr bwMode="auto">
          <a:xfrm>
            <a:off x="1403350" y="37893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5" name="Oval 31"/>
          <p:cNvSpPr>
            <a:spLocks noChangeArrowheads="1"/>
          </p:cNvSpPr>
          <p:nvPr/>
        </p:nvSpPr>
        <p:spPr bwMode="auto">
          <a:xfrm>
            <a:off x="1403350" y="46529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6" name="Oval 32"/>
          <p:cNvSpPr>
            <a:spLocks noChangeArrowheads="1"/>
          </p:cNvSpPr>
          <p:nvPr/>
        </p:nvSpPr>
        <p:spPr bwMode="auto">
          <a:xfrm>
            <a:off x="3924300" y="537368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17" name="Text Box 33"/>
          <p:cNvSpPr txBox="1">
            <a:spLocks noChangeArrowheads="1"/>
          </p:cNvSpPr>
          <p:nvPr/>
        </p:nvSpPr>
        <p:spPr bwMode="auto">
          <a:xfrm>
            <a:off x="2411413" y="19891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T1</a:t>
            </a:r>
          </a:p>
        </p:txBody>
      </p:sp>
      <p:sp>
        <p:nvSpPr>
          <p:cNvPr id="707618" name="Text Box 34"/>
          <p:cNvSpPr txBox="1">
            <a:spLocks noChangeArrowheads="1"/>
          </p:cNvSpPr>
          <p:nvPr/>
        </p:nvSpPr>
        <p:spPr bwMode="auto">
          <a:xfrm>
            <a:off x="2411413" y="3860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T2</a:t>
            </a:r>
          </a:p>
        </p:txBody>
      </p:sp>
      <p:sp>
        <p:nvSpPr>
          <p:cNvPr id="707619" name="Text Box 35"/>
          <p:cNvSpPr txBox="1">
            <a:spLocks noChangeArrowheads="1"/>
          </p:cNvSpPr>
          <p:nvPr/>
        </p:nvSpPr>
        <p:spPr bwMode="auto">
          <a:xfrm>
            <a:off x="2124075" y="5805488"/>
            <a:ext cx="13684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9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触发前</a:t>
            </a:r>
          </a:p>
        </p:txBody>
      </p:sp>
      <p:sp>
        <p:nvSpPr>
          <p:cNvPr id="707620" name="Oval 36"/>
          <p:cNvSpPr>
            <a:spLocks noChangeArrowheads="1"/>
          </p:cNvSpPr>
          <p:nvPr/>
        </p:nvSpPr>
        <p:spPr bwMode="auto">
          <a:xfrm>
            <a:off x="5148263" y="1844675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1" name="Oval 37"/>
          <p:cNvSpPr>
            <a:spLocks noChangeArrowheads="1"/>
          </p:cNvSpPr>
          <p:nvPr/>
        </p:nvSpPr>
        <p:spPr bwMode="auto">
          <a:xfrm>
            <a:off x="7885113" y="220503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2" name="Oval 38"/>
          <p:cNvSpPr>
            <a:spLocks noChangeArrowheads="1"/>
          </p:cNvSpPr>
          <p:nvPr/>
        </p:nvSpPr>
        <p:spPr bwMode="auto">
          <a:xfrm>
            <a:off x="5148263" y="27098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3" name="Oval 39"/>
          <p:cNvSpPr>
            <a:spLocks noChangeArrowheads="1"/>
          </p:cNvSpPr>
          <p:nvPr/>
        </p:nvSpPr>
        <p:spPr bwMode="auto">
          <a:xfrm>
            <a:off x="5148263" y="35734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4" name="Oval 40"/>
          <p:cNvSpPr>
            <a:spLocks noChangeArrowheads="1"/>
          </p:cNvSpPr>
          <p:nvPr/>
        </p:nvSpPr>
        <p:spPr bwMode="auto">
          <a:xfrm>
            <a:off x="5148263" y="4437063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6" name="Oval 42"/>
          <p:cNvSpPr>
            <a:spLocks noChangeArrowheads="1"/>
          </p:cNvSpPr>
          <p:nvPr/>
        </p:nvSpPr>
        <p:spPr bwMode="auto">
          <a:xfrm>
            <a:off x="7669213" y="29972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7" name="Oval 43"/>
          <p:cNvSpPr>
            <a:spLocks noChangeArrowheads="1"/>
          </p:cNvSpPr>
          <p:nvPr/>
        </p:nvSpPr>
        <p:spPr bwMode="auto">
          <a:xfrm>
            <a:off x="7669213" y="407670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8" name="Oval 44"/>
          <p:cNvSpPr>
            <a:spLocks noChangeArrowheads="1"/>
          </p:cNvSpPr>
          <p:nvPr/>
        </p:nvSpPr>
        <p:spPr bwMode="auto">
          <a:xfrm>
            <a:off x="7669213" y="5157788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29" name="Oval 45"/>
          <p:cNvSpPr>
            <a:spLocks noChangeArrowheads="1"/>
          </p:cNvSpPr>
          <p:nvPr/>
        </p:nvSpPr>
        <p:spPr bwMode="auto">
          <a:xfrm>
            <a:off x="5148263" y="5302250"/>
            <a:ext cx="647700" cy="6477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30" name="Line 46"/>
          <p:cNvSpPr>
            <a:spLocks noChangeShapeType="1"/>
          </p:cNvSpPr>
          <p:nvPr/>
        </p:nvSpPr>
        <p:spPr bwMode="auto">
          <a:xfrm>
            <a:off x="6732588" y="242093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1" name="Line 47"/>
          <p:cNvSpPr>
            <a:spLocks noChangeShapeType="1"/>
          </p:cNvSpPr>
          <p:nvPr/>
        </p:nvSpPr>
        <p:spPr bwMode="auto">
          <a:xfrm>
            <a:off x="6732588" y="429418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2" name="Line 48"/>
          <p:cNvSpPr>
            <a:spLocks noChangeShapeType="1"/>
          </p:cNvSpPr>
          <p:nvPr/>
        </p:nvSpPr>
        <p:spPr bwMode="auto">
          <a:xfrm>
            <a:off x="5795963" y="2278063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3" name="Line 49"/>
          <p:cNvSpPr>
            <a:spLocks noChangeShapeType="1"/>
          </p:cNvSpPr>
          <p:nvPr/>
        </p:nvSpPr>
        <p:spPr bwMode="auto">
          <a:xfrm>
            <a:off x="5795963" y="299720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4" name="Line 50"/>
          <p:cNvSpPr>
            <a:spLocks noChangeShapeType="1"/>
          </p:cNvSpPr>
          <p:nvPr/>
        </p:nvSpPr>
        <p:spPr bwMode="auto">
          <a:xfrm flipV="1">
            <a:off x="5795963" y="3213100"/>
            <a:ext cx="936625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5" name="Line 51"/>
          <p:cNvSpPr>
            <a:spLocks noChangeShapeType="1"/>
          </p:cNvSpPr>
          <p:nvPr/>
        </p:nvSpPr>
        <p:spPr bwMode="auto">
          <a:xfrm>
            <a:off x="5724525" y="4078288"/>
            <a:ext cx="1008063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6" name="Line 52"/>
          <p:cNvSpPr>
            <a:spLocks noChangeShapeType="1"/>
          </p:cNvSpPr>
          <p:nvPr/>
        </p:nvSpPr>
        <p:spPr bwMode="auto">
          <a:xfrm>
            <a:off x="5795963" y="479742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7" name="Line 53"/>
          <p:cNvSpPr>
            <a:spLocks noChangeShapeType="1"/>
          </p:cNvSpPr>
          <p:nvPr/>
        </p:nvSpPr>
        <p:spPr bwMode="auto">
          <a:xfrm flipV="1">
            <a:off x="5795963" y="5013325"/>
            <a:ext cx="936625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8" name="Line 54"/>
          <p:cNvSpPr>
            <a:spLocks noChangeShapeType="1"/>
          </p:cNvSpPr>
          <p:nvPr/>
        </p:nvSpPr>
        <p:spPr bwMode="auto">
          <a:xfrm>
            <a:off x="6732588" y="5013325"/>
            <a:ext cx="9366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39" name="Line 55"/>
          <p:cNvSpPr>
            <a:spLocks noChangeShapeType="1"/>
          </p:cNvSpPr>
          <p:nvPr/>
        </p:nvSpPr>
        <p:spPr bwMode="auto">
          <a:xfrm flipV="1">
            <a:off x="6732588" y="4510088"/>
            <a:ext cx="9366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0" name="Line 56"/>
          <p:cNvSpPr>
            <a:spLocks noChangeShapeType="1"/>
          </p:cNvSpPr>
          <p:nvPr/>
        </p:nvSpPr>
        <p:spPr bwMode="auto">
          <a:xfrm flipV="1">
            <a:off x="6732588" y="3429000"/>
            <a:ext cx="936625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1" name="Line 57"/>
          <p:cNvSpPr>
            <a:spLocks noChangeShapeType="1"/>
          </p:cNvSpPr>
          <p:nvPr/>
        </p:nvSpPr>
        <p:spPr bwMode="auto">
          <a:xfrm>
            <a:off x="6732588" y="3141663"/>
            <a:ext cx="9366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2" name="Line 58"/>
          <p:cNvSpPr>
            <a:spLocks noChangeShapeType="1"/>
          </p:cNvSpPr>
          <p:nvPr/>
        </p:nvSpPr>
        <p:spPr bwMode="auto">
          <a:xfrm flipV="1">
            <a:off x="6732588" y="2420938"/>
            <a:ext cx="93662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7643" name="Oval 59"/>
          <p:cNvSpPr>
            <a:spLocks noChangeArrowheads="1"/>
          </p:cNvSpPr>
          <p:nvPr/>
        </p:nvSpPr>
        <p:spPr bwMode="auto">
          <a:xfrm>
            <a:off x="7885113" y="4292600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45" name="Oval 61"/>
          <p:cNvSpPr>
            <a:spLocks noChangeArrowheads="1"/>
          </p:cNvSpPr>
          <p:nvPr/>
        </p:nvSpPr>
        <p:spPr bwMode="auto">
          <a:xfrm>
            <a:off x="5364163" y="4652963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46" name="Oval 62"/>
          <p:cNvSpPr>
            <a:spLocks noChangeArrowheads="1"/>
          </p:cNvSpPr>
          <p:nvPr/>
        </p:nvSpPr>
        <p:spPr bwMode="auto">
          <a:xfrm>
            <a:off x="7885113" y="537368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47" name="Text Box 63"/>
          <p:cNvSpPr txBox="1">
            <a:spLocks noChangeArrowheads="1"/>
          </p:cNvSpPr>
          <p:nvPr/>
        </p:nvSpPr>
        <p:spPr bwMode="auto">
          <a:xfrm>
            <a:off x="6372225" y="19891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T1</a:t>
            </a:r>
          </a:p>
        </p:txBody>
      </p:sp>
      <p:sp>
        <p:nvSpPr>
          <p:cNvPr id="707648" name="Text Box 64"/>
          <p:cNvSpPr txBox="1">
            <a:spLocks noChangeArrowheads="1"/>
          </p:cNvSpPr>
          <p:nvPr/>
        </p:nvSpPr>
        <p:spPr bwMode="auto">
          <a:xfrm>
            <a:off x="6372225" y="3860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T2</a:t>
            </a:r>
          </a:p>
        </p:txBody>
      </p:sp>
      <p:sp>
        <p:nvSpPr>
          <p:cNvPr id="707649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13684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9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触发后</a:t>
            </a:r>
          </a:p>
        </p:txBody>
      </p:sp>
      <p:sp>
        <p:nvSpPr>
          <p:cNvPr id="707650" name="Text Box 6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>
                <a:latin typeface="隶书" pitchFamily="49" charset="-122"/>
              </a:rPr>
              <a:t>:</a:t>
            </a:r>
            <a:r>
              <a:rPr lang="zh-CN" altLang="en-US" sz="4000"/>
              <a:t>半双工停</a:t>
            </a:r>
            <a:r>
              <a:rPr lang="en-US" altLang="zh-CN" sz="4000"/>
              <a:t>-</a:t>
            </a:r>
            <a:r>
              <a:rPr lang="zh-CN" altLang="en-US" sz="4000"/>
              <a:t>等协议分析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708613" name="Picture 5" descr="3-2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5832475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6516688" y="1916113"/>
            <a:ext cx="2159000" cy="4137025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>
            <a:spAutoFit/>
          </a:bodyPr>
          <a:lstStyle>
            <a:lvl1pPr marL="273050" indent="-2730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9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>
                <a:latin typeface="+mn-lt"/>
                <a:ea typeface="+mn-ea"/>
              </a:rPr>
              <a:t>在有限状态机中，用一个点表示一个确定的状态；而在</a:t>
            </a:r>
            <a:r>
              <a:rPr lang="en-US" altLang="zh-CN" sz="2000" b="1">
                <a:latin typeface="+mn-lt"/>
                <a:ea typeface="+mn-ea"/>
              </a:rPr>
              <a:t>Petri</a:t>
            </a:r>
            <a:r>
              <a:rPr lang="zh-CN" altLang="en-US" sz="2000" b="1">
                <a:latin typeface="+mn-lt"/>
                <a:ea typeface="+mn-ea"/>
              </a:rPr>
              <a:t>网中，需用几个位置才能表示一个完整的状态。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 b="1">
                <a:latin typeface="+mn-lt"/>
                <a:ea typeface="+mn-ea"/>
              </a:rPr>
              <a:t> 协议验证方法类似有限状态机。</a:t>
            </a: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使用字符填充的首尾定界符法</a:t>
            </a:r>
          </a:p>
        </p:txBody>
      </p:sp>
      <p:sp>
        <p:nvSpPr>
          <p:cNvPr id="5437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思想：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一些特定字符来表示一帧的开始和结束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例子：</a:t>
            </a:r>
            <a:r>
              <a:rPr lang="en-US" altLang="zh-CN" sz="2400" dirty="0" smtClean="0"/>
              <a:t>PPP</a:t>
            </a:r>
            <a:r>
              <a:rPr lang="zh-CN" altLang="en-US" sz="2400" dirty="0" smtClean="0"/>
              <a:t>协议（点对点协议）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问题：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传输的数据是字符串，则</a:t>
            </a:r>
            <a:r>
              <a:rPr lang="zh-CN" altLang="en-US" sz="2400" dirty="0" smtClean="0"/>
              <a:t>可实现</a:t>
            </a:r>
            <a:r>
              <a:rPr lang="zh-CN" altLang="en-US" sz="2400" dirty="0"/>
              <a:t>透明传输；如果传输的数据是二进制数据（</a:t>
            </a:r>
            <a:r>
              <a:rPr lang="zh-CN" altLang="en-US" sz="2400" dirty="0" smtClean="0"/>
              <a:t>例：</a:t>
            </a:r>
            <a:r>
              <a:rPr lang="zh-CN" altLang="en-US" sz="2400" dirty="0"/>
              <a:t>多媒体数据），则数据中可能会</a:t>
            </a:r>
            <a:r>
              <a:rPr lang="zh-CN" altLang="en-US" sz="2400" dirty="0" smtClean="0"/>
              <a:t>出现用于</a:t>
            </a:r>
            <a:r>
              <a:rPr lang="zh-CN" altLang="en-US" sz="2400" dirty="0"/>
              <a:t>定界的特定字符，干扰传输。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解决：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0000FF"/>
                </a:solidFill>
              </a:rPr>
              <a:t>字符</a:t>
            </a:r>
            <a:r>
              <a:rPr lang="zh-CN" altLang="en-US" sz="2400" dirty="0">
                <a:solidFill>
                  <a:srgbClr val="0000FF"/>
                </a:solidFill>
              </a:rPr>
              <a:t>插入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删除法</a:t>
            </a:r>
            <a:r>
              <a:rPr lang="zh-CN" altLang="en-US" sz="2400" dirty="0" smtClean="0"/>
              <a:t>”</a:t>
            </a:r>
            <a:endParaRPr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缺点：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用的特定字符依赖于所采用的字符编码集，不利于兼容性。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Petri</a:t>
            </a:r>
            <a:r>
              <a:rPr lang="zh-CN" altLang="en-US"/>
              <a:t>网表示法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协议描述和验证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2160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图形表示法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见上例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代数表示法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上例有</a:t>
            </a:r>
            <a:r>
              <a:rPr lang="en-US" altLang="zh-CN" sz="2400"/>
              <a:t>11</a:t>
            </a:r>
            <a:r>
              <a:rPr lang="zh-CN" altLang="en-US" sz="2400"/>
              <a:t>个转换对应</a:t>
            </a:r>
            <a:r>
              <a:rPr lang="en-US" altLang="zh-CN" sz="2400"/>
              <a:t>11</a:t>
            </a:r>
            <a:r>
              <a:rPr lang="zh-CN" altLang="en-US" sz="2400"/>
              <a:t>条规则：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827088" y="3933825"/>
            <a:ext cx="2808287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6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CN" sz="2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BD→AC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2</a:t>
            </a:r>
            <a:r>
              <a:rPr lang="zh-CN" altLang="en-US" sz="2000"/>
              <a:t>：</a:t>
            </a:r>
            <a:r>
              <a:rPr lang="en-US" altLang="zh-CN" sz="2000"/>
              <a:t>A→AC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3</a:t>
            </a:r>
            <a:r>
              <a:rPr lang="zh-CN" altLang="en-US" sz="2000"/>
              <a:t>：</a:t>
            </a:r>
            <a:r>
              <a:rPr lang="en-US" altLang="zh-CN" sz="2000"/>
              <a:t>AD→BE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4</a:t>
            </a:r>
            <a:r>
              <a:rPr lang="zh-CN" altLang="en-US" sz="2000"/>
              <a:t>：</a:t>
            </a:r>
            <a:r>
              <a:rPr lang="en-US" altLang="zh-CN" sz="2000"/>
              <a:t>B→BE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5</a:t>
            </a:r>
            <a:r>
              <a:rPr lang="zh-CN" altLang="en-US" sz="2000"/>
              <a:t>：</a:t>
            </a:r>
            <a:r>
              <a:rPr lang="en-US" altLang="zh-CN" sz="2000"/>
              <a:t>C→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6</a:t>
            </a:r>
            <a:r>
              <a:rPr lang="zh-CN" altLang="en-US" sz="2000"/>
              <a:t>：</a:t>
            </a:r>
            <a:r>
              <a:rPr lang="en-US" altLang="zh-CN" sz="2000"/>
              <a:t>D→</a:t>
            </a:r>
            <a:endParaRPr lang="zh-CN" altLang="en-US" sz="2000"/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3708400" y="3933825"/>
            <a:ext cx="2808288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6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CN" sz="2000"/>
              <a:t>7</a:t>
            </a:r>
            <a:r>
              <a:rPr lang="zh-CN" altLang="en-US" sz="2000"/>
              <a:t>：</a:t>
            </a:r>
            <a:r>
              <a:rPr lang="en-US" altLang="zh-CN" sz="2000"/>
              <a:t>E→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8</a:t>
            </a:r>
            <a:r>
              <a:rPr lang="zh-CN" altLang="en-US" sz="2000"/>
              <a:t>：</a:t>
            </a:r>
            <a:r>
              <a:rPr lang="en-US" altLang="zh-CN" sz="2000"/>
              <a:t>CF→DF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9</a:t>
            </a:r>
            <a:r>
              <a:rPr lang="zh-CN" altLang="en-US" sz="2000"/>
              <a:t>：</a:t>
            </a:r>
            <a:r>
              <a:rPr lang="en-US" altLang="zh-CN" sz="2000"/>
              <a:t>EG→DG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10</a:t>
            </a:r>
            <a:r>
              <a:rPr lang="zh-CN" altLang="en-US" sz="2000"/>
              <a:t>：</a:t>
            </a:r>
            <a:r>
              <a:rPr lang="en-US" altLang="zh-CN" sz="2000"/>
              <a:t>CG→DF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11</a:t>
            </a:r>
            <a:r>
              <a:rPr lang="zh-CN" altLang="en-US" sz="2000"/>
              <a:t>：</a:t>
            </a:r>
            <a:r>
              <a:rPr lang="en-US" altLang="zh-CN" sz="2000"/>
              <a:t>EF→DG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数据链路层协议举例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00" y="2997200"/>
            <a:ext cx="2178050" cy="2016125"/>
          </a:xfrm>
        </p:spPr>
        <p:txBody>
          <a:bodyPr/>
          <a:lstStyle/>
          <a:p>
            <a:r>
              <a:rPr lang="en-US" altLang="zh-CN">
                <a:hlinkClick r:id="rId4" action="ppaction://hlinksldjump"/>
              </a:rPr>
              <a:t>HDLC</a:t>
            </a:r>
            <a:endParaRPr lang="en-US" altLang="zh-CN"/>
          </a:p>
          <a:p>
            <a:endParaRPr lang="en-US" altLang="zh-CN"/>
          </a:p>
          <a:p>
            <a:r>
              <a:rPr kumimoji="0" lang="en-US" altLang="zh-CN">
                <a:hlinkClick r:id="rId5" action="ppaction://hlinksldjump"/>
              </a:rPr>
              <a:t>PPP</a:t>
            </a:r>
            <a:endParaRPr kumimoji="0" lang="en-US" altLang="zh-CN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HDLC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(High-level Data Link Control)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4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最早由</a:t>
            </a:r>
            <a:r>
              <a:rPr lang="en-US" altLang="zh-CN" sz="2400" dirty="0"/>
              <a:t>IBM</a:t>
            </a:r>
            <a:r>
              <a:rPr lang="zh-CN" altLang="en-US" sz="2400" dirty="0"/>
              <a:t>提出</a:t>
            </a:r>
            <a:r>
              <a:rPr lang="en-US" altLang="zh-CN" sz="2400" dirty="0">
                <a:solidFill>
                  <a:srgbClr val="FC0404"/>
                </a:solidFill>
              </a:rPr>
              <a:t>SDLC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00FF"/>
                </a:solidFill>
              </a:rPr>
              <a:t>Synchronous Data Link Control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ISO</a:t>
            </a:r>
            <a:r>
              <a:rPr lang="zh-CN" altLang="en-US" sz="2400" dirty="0"/>
              <a:t>根据</a:t>
            </a:r>
            <a:r>
              <a:rPr lang="en-US" altLang="zh-CN" sz="2400" dirty="0"/>
              <a:t>SDLC</a:t>
            </a:r>
            <a:r>
              <a:rPr lang="zh-CN" altLang="en-US" sz="2400" dirty="0"/>
              <a:t>提出了</a:t>
            </a:r>
            <a:r>
              <a:rPr lang="en-US" altLang="zh-CN" sz="2400" dirty="0">
                <a:solidFill>
                  <a:srgbClr val="FC0404"/>
                </a:solidFill>
              </a:rPr>
              <a:t>HDLC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0000FF"/>
                </a:solidFill>
              </a:rPr>
              <a:t>High-level Data Link Control</a:t>
            </a:r>
            <a:r>
              <a:rPr lang="en-US" altLang="zh-CN" sz="2400" dirty="0"/>
              <a:t>)</a:t>
            </a:r>
            <a:r>
              <a:rPr lang="zh-CN" altLang="en-US" sz="2400" dirty="0"/>
              <a:t> ，作为国际标准</a:t>
            </a:r>
            <a:r>
              <a:rPr lang="en-US" altLang="zh-CN" sz="2400" dirty="0">
                <a:solidFill>
                  <a:srgbClr val="FC0404"/>
                </a:solidFill>
              </a:rPr>
              <a:t>ISO 3309</a:t>
            </a:r>
            <a:r>
              <a:rPr lang="zh-CN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CCITT</a:t>
            </a:r>
            <a:r>
              <a:rPr lang="zh-CN" altLang="en-US" sz="2400" dirty="0"/>
              <a:t>将</a:t>
            </a:r>
            <a:r>
              <a:rPr lang="en-US" altLang="zh-CN" sz="2400" dirty="0"/>
              <a:t>HDLC</a:t>
            </a:r>
            <a:r>
              <a:rPr lang="zh-CN" altLang="en-US" sz="2400" dirty="0"/>
              <a:t>修改后称为</a:t>
            </a:r>
            <a:r>
              <a:rPr lang="en-US" altLang="zh-CN" sz="2400" dirty="0">
                <a:solidFill>
                  <a:srgbClr val="0000FF"/>
                </a:solidFill>
              </a:rPr>
              <a:t>LAP(Link Access Procedure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HDLC </a:t>
            </a:r>
            <a:r>
              <a:rPr lang="zh-CN" altLang="en-US" sz="2400" dirty="0"/>
              <a:t>的新版本又把 </a:t>
            </a:r>
            <a:r>
              <a:rPr lang="en-US" altLang="zh-CN" sz="2400" dirty="0"/>
              <a:t>LAP </a:t>
            </a:r>
            <a:r>
              <a:rPr lang="zh-CN" altLang="en-US" sz="2400" dirty="0"/>
              <a:t>修改为 </a:t>
            </a:r>
            <a:r>
              <a:rPr lang="en-US" altLang="zh-CN" sz="2400" dirty="0">
                <a:solidFill>
                  <a:srgbClr val="FC0404"/>
                </a:solidFill>
              </a:rPr>
              <a:t>LAPB</a:t>
            </a:r>
            <a:r>
              <a:rPr lang="zh-CN" altLang="en-US" sz="2400" dirty="0"/>
              <a:t>，“</a:t>
            </a:r>
            <a:r>
              <a:rPr lang="en-US" altLang="zh-CN" sz="2400" dirty="0"/>
              <a:t>B”</a:t>
            </a:r>
            <a:r>
              <a:rPr lang="zh-CN" altLang="en-US" sz="2400" dirty="0"/>
              <a:t>表示平衡型</a:t>
            </a:r>
            <a:r>
              <a:rPr lang="en-US" altLang="zh-CN" sz="2400" dirty="0"/>
              <a:t>(Balanced)</a:t>
            </a:r>
            <a:r>
              <a:rPr lang="zh-CN" altLang="en-US" sz="2400" dirty="0"/>
              <a:t> 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我国的相应国家标准是</a:t>
            </a:r>
            <a:r>
              <a:rPr lang="en-US" altLang="zh-CN" sz="2400" dirty="0">
                <a:solidFill>
                  <a:srgbClr val="FC0404"/>
                </a:solidFill>
              </a:rPr>
              <a:t>GB 7496</a:t>
            </a:r>
            <a:r>
              <a:rPr lang="zh-CN" altLang="en-US" sz="2400" dirty="0"/>
              <a:t>。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协议特点：</a:t>
            </a:r>
            <a:r>
              <a:rPr lang="zh-CN" altLang="en-US" sz="2400" dirty="0" smtClean="0"/>
              <a:t>实现可靠传输（现已很少使用）。</a:t>
            </a:r>
            <a:endParaRPr lang="zh-CN" altLang="en-US" sz="2400" dirty="0"/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HDLC</a:t>
            </a:r>
            <a:endParaRPr lang="zh-CN" altLang="en-US" b="1"/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87675" y="2492375"/>
            <a:ext cx="3114675" cy="3168650"/>
          </a:xfrm>
        </p:spPr>
        <p:txBody>
          <a:bodyPr/>
          <a:lstStyle/>
          <a:p>
            <a:r>
              <a:rPr lang="zh-CN" altLang="en-US" dirty="0">
                <a:latin typeface="+mn-ea"/>
                <a:hlinkClick r:id="rId5" action="ppaction://hlinksldjump"/>
              </a:rPr>
              <a:t>基本概念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6" action="ppaction://hlinksldjump"/>
              </a:rPr>
              <a:t>数据帧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7" action="ppaction://hlinksldjump"/>
              </a:rPr>
              <a:t>工作过程</a:t>
            </a:r>
            <a:endParaRPr lang="zh-CN" altLang="en-US" dirty="0">
              <a:latin typeface="+mn-ea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6600" y="2492375"/>
            <a:ext cx="2609850" cy="3095625"/>
          </a:xfrm>
        </p:spPr>
        <p:txBody>
          <a:bodyPr/>
          <a:lstStyle/>
          <a:p>
            <a:r>
              <a:rPr lang="zh-CN" altLang="en-US" dirty="0">
                <a:latin typeface="+mn-ea"/>
                <a:hlinkClick r:id="rId6" action="ppaction://hlinksldjump"/>
              </a:rPr>
              <a:t>站点类型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7" action="ppaction://hlinksldjump"/>
              </a:rPr>
              <a:t>链路类型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8" action="ppaction://hlinksldjump"/>
              </a:rPr>
              <a:t>传输模式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站点类型</a:t>
            </a:r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基本概念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C0404"/>
                </a:solidFill>
              </a:rPr>
              <a:t>主站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负责链路控制，包括系统初启、组织传输数据、流量控制、差错控制等。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C0404"/>
                </a:solidFill>
              </a:rPr>
              <a:t>从站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在主站的控制下进行操作。主站通过命令帧控制从站，而从站通过响应帧接收控制。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C0404"/>
                </a:solidFill>
              </a:rPr>
              <a:t>组合站</a:t>
            </a:r>
          </a:p>
          <a:p>
            <a:pPr lvl="1">
              <a:lnSpc>
                <a:spcPct val="115000"/>
              </a:lnSpc>
            </a:pPr>
            <a:r>
              <a:rPr lang="zh-CN" altLang="en-US" sz="2400"/>
              <a:t>兼具主站和从站的功能（既可发送命令帧，又可发送响应帧）。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链路类型</a:t>
            </a:r>
            <a:endParaRPr lang="zh-CN" altLang="en-US" baseline="-25000"/>
          </a:p>
        </p:txBody>
      </p:sp>
      <p:sp>
        <p:nvSpPr>
          <p:cNvPr id="758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7958137" cy="5032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非平衡组合</a:t>
            </a:r>
            <a:r>
              <a:rPr lang="zh-CN" altLang="en-US" sz="1800" dirty="0">
                <a:latin typeface="+mn-ea"/>
              </a:rPr>
              <a:t>：由一个主站或一个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多个从站组成，支持全双工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半双工。</a:t>
            </a:r>
          </a:p>
        </p:txBody>
      </p:sp>
      <p:pic>
        <p:nvPicPr>
          <p:cNvPr id="75879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6335712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8792" name="Text Box 8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6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基本概念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758793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445125"/>
            <a:ext cx="61928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827088" y="5013325"/>
            <a:ext cx="79581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9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10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平衡组合</a:t>
            </a:r>
            <a:r>
              <a:rPr lang="zh-CN" altLang="en-US" sz="2000" dirty="0">
                <a:latin typeface="+mn-ea"/>
                <a:ea typeface="+mn-ea"/>
              </a:rPr>
              <a:t>：由两个组合站组成，支持全双工和半双工。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传输模式</a:t>
            </a:r>
          </a:p>
        </p:txBody>
      </p:sp>
      <p:sp>
        <p:nvSpPr>
          <p:cNvPr id="75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正常响应方式</a:t>
            </a:r>
            <a:r>
              <a:rPr lang="zh-CN" altLang="en-US" sz="2800" dirty="0"/>
              <a:t>（</a:t>
            </a:r>
            <a:r>
              <a:rPr lang="en-US" altLang="zh-CN" sz="2800" dirty="0"/>
              <a:t>NRM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00FF"/>
                </a:solidFill>
              </a:rPr>
              <a:t>用于非平衡组合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由主站发送命令对从站的数据传送进行初始化，从站发送数据作为对该命令的响应。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异步响应方式</a:t>
            </a:r>
            <a:r>
              <a:rPr lang="zh-CN" altLang="en-US" sz="2800" dirty="0"/>
              <a:t>（</a:t>
            </a:r>
            <a:r>
              <a:rPr lang="en-US" altLang="zh-CN" sz="2800" dirty="0"/>
              <a:t>ARM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00FF"/>
                </a:solidFill>
              </a:rPr>
              <a:t>用于非平衡组合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从站不必得到主站的允许即可进行初始化传输，但主站仍然负责链路的初始化、纠错和断开逻辑链路等操作。 </a:t>
            </a:r>
            <a:r>
              <a:rPr lang="en-US" altLang="zh-CN" sz="2400" dirty="0">
                <a:solidFill>
                  <a:schemeClr val="tx2"/>
                </a:solidFill>
              </a:rPr>
              <a:t>ARM</a:t>
            </a:r>
            <a:r>
              <a:rPr lang="zh-CN" altLang="en-US" sz="2400" dirty="0">
                <a:solidFill>
                  <a:schemeClr val="tx2"/>
                </a:solidFill>
              </a:rPr>
              <a:t>用的最少</a:t>
            </a:r>
            <a:r>
              <a:rPr lang="zh-CN" altLang="en-US" sz="24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异步平衡方式</a:t>
            </a:r>
            <a:r>
              <a:rPr lang="zh-CN" altLang="en-US" sz="2800" dirty="0"/>
              <a:t>（</a:t>
            </a:r>
            <a:r>
              <a:rPr lang="en-US" altLang="zh-CN" sz="2800" dirty="0"/>
              <a:t>ABM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00FF"/>
                </a:solidFill>
              </a:rPr>
              <a:t>用于平衡组合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允许任何组合站启动传输。 </a:t>
            </a:r>
            <a:r>
              <a:rPr lang="en-US" altLang="zh-CN" sz="2400" dirty="0">
                <a:solidFill>
                  <a:schemeClr val="tx2"/>
                </a:solidFill>
              </a:rPr>
              <a:t>ABM</a:t>
            </a:r>
            <a:r>
              <a:rPr lang="zh-CN" altLang="en-US" sz="2400" dirty="0">
                <a:solidFill>
                  <a:schemeClr val="tx2"/>
                </a:solidFill>
              </a:rPr>
              <a:t>最常用</a:t>
            </a:r>
            <a:r>
              <a:rPr lang="zh-CN" altLang="en-US" sz="2400" dirty="0"/>
              <a:t>。	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基本概念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数据帧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97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348038" y="2997200"/>
            <a:ext cx="2232025" cy="2016125"/>
          </a:xfrm>
          <a:noFill/>
          <a:ln/>
        </p:spPr>
        <p:txBody>
          <a:bodyPr/>
          <a:lstStyle/>
          <a:p>
            <a:r>
              <a:rPr lang="zh-CN" altLang="en-US">
                <a:hlinkClick r:id="rId6" action="ppaction://hlinksldjump"/>
              </a:rPr>
              <a:t>帧格式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7" action="ppaction://hlinksldjump"/>
              </a:rPr>
              <a:t>帧类型</a:t>
            </a:r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HDLC</a:t>
            </a:r>
            <a:r>
              <a:rPr lang="zh-CN" altLang="en-US"/>
              <a:t>的帧结构</a:t>
            </a:r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3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3754438"/>
            <a:ext cx="8132763" cy="26987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标志字段（</a:t>
            </a:r>
            <a:r>
              <a:rPr lang="en-US" altLang="zh-CN" sz="2400">
                <a:solidFill>
                  <a:srgbClr val="FF0000"/>
                </a:solidFill>
              </a:rPr>
              <a:t>F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1B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01111110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作用：标志一帧的开始和结束；帧间的同步信号。为实现数据透明性传输，采用“</a:t>
            </a:r>
            <a:r>
              <a:rPr lang="en-US" altLang="zh-CN" sz="2000">
                <a:solidFill>
                  <a:srgbClr val="0000FF"/>
                </a:solidFill>
              </a:rPr>
              <a:t>0</a:t>
            </a:r>
            <a:r>
              <a:rPr lang="zh-CN" altLang="en-US" sz="2000">
                <a:solidFill>
                  <a:srgbClr val="0000FF"/>
                </a:solidFill>
              </a:rPr>
              <a:t>比特插入</a:t>
            </a:r>
            <a:r>
              <a:rPr lang="en-US" altLang="zh-CN" sz="2000">
                <a:solidFill>
                  <a:srgbClr val="0000FF"/>
                </a:solidFill>
              </a:rPr>
              <a:t>/</a:t>
            </a:r>
            <a:r>
              <a:rPr lang="zh-CN" altLang="en-US" sz="2000">
                <a:solidFill>
                  <a:srgbClr val="0000FF"/>
                </a:solidFill>
              </a:rPr>
              <a:t>删除法</a:t>
            </a:r>
            <a:r>
              <a:rPr lang="zh-CN" altLang="en-US" sz="2000">
                <a:solidFill>
                  <a:schemeClr val="tx1"/>
                </a:solidFill>
              </a:rPr>
              <a:t>”。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地址字段（</a:t>
            </a:r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1B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用于</a:t>
            </a:r>
            <a:r>
              <a:rPr lang="zh-CN" altLang="en-US" sz="2000">
                <a:solidFill>
                  <a:srgbClr val="0000FF"/>
                </a:solidFill>
              </a:rPr>
              <a:t>指明从站地址</a:t>
            </a:r>
            <a:r>
              <a:rPr lang="zh-CN" altLang="en-US" sz="2000">
                <a:solidFill>
                  <a:schemeClr val="tx1"/>
                </a:solidFill>
              </a:rPr>
              <a:t>（命令帧：接收帧的从站地址；响应帧：发出帧的从站地址）。</a:t>
            </a: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860425" y="2147888"/>
            <a:ext cx="7964488" cy="703262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 flipH="1">
            <a:off x="1946275" y="2162175"/>
            <a:ext cx="11113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 flipH="1">
            <a:off x="3016250" y="2162175"/>
            <a:ext cx="20638" cy="68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 flipH="1">
            <a:off x="7750175" y="2152650"/>
            <a:ext cx="7938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539750" y="170021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比特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12350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24" name="Rectangle 12"/>
          <p:cNvSpPr>
            <a:spLocks noChangeArrowheads="1"/>
          </p:cNvSpPr>
          <p:nvPr/>
        </p:nvSpPr>
        <p:spPr bwMode="auto">
          <a:xfrm>
            <a:off x="227012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25" name="Rectangle 13"/>
          <p:cNvSpPr>
            <a:spLocks noChangeArrowheads="1"/>
          </p:cNvSpPr>
          <p:nvPr/>
        </p:nvSpPr>
        <p:spPr bwMode="auto">
          <a:xfrm>
            <a:off x="33051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26" name="Rectangle 14"/>
          <p:cNvSpPr>
            <a:spLocks noChangeArrowheads="1"/>
          </p:cNvSpPr>
          <p:nvPr/>
        </p:nvSpPr>
        <p:spPr bwMode="auto">
          <a:xfrm>
            <a:off x="4486275" y="174466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可变</a:t>
            </a:r>
          </a:p>
        </p:txBody>
      </p:sp>
      <p:sp>
        <p:nvSpPr>
          <p:cNvPr id="730127" name="Rectangle 15"/>
          <p:cNvSpPr>
            <a:spLocks noChangeArrowheads="1"/>
          </p:cNvSpPr>
          <p:nvPr/>
        </p:nvSpPr>
        <p:spPr bwMode="auto">
          <a:xfrm>
            <a:off x="4135438" y="2170113"/>
            <a:ext cx="1446212" cy="650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8" name="Rectangle 16"/>
          <p:cNvSpPr>
            <a:spLocks noChangeArrowheads="1"/>
          </p:cNvSpPr>
          <p:nvPr/>
        </p:nvSpPr>
        <p:spPr bwMode="auto">
          <a:xfrm>
            <a:off x="6354763" y="1744663"/>
            <a:ext cx="4270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16</a:t>
            </a:r>
          </a:p>
        </p:txBody>
      </p:sp>
      <p:sp>
        <p:nvSpPr>
          <p:cNvPr id="730129" name="Rectangle 17"/>
          <p:cNvSpPr>
            <a:spLocks noChangeArrowheads="1"/>
          </p:cNvSpPr>
          <p:nvPr/>
        </p:nvSpPr>
        <p:spPr bwMode="auto">
          <a:xfrm>
            <a:off x="8134350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30130" name="Rectangle 18"/>
          <p:cNvSpPr>
            <a:spLocks noChangeArrowheads="1"/>
          </p:cNvSpPr>
          <p:nvPr/>
        </p:nvSpPr>
        <p:spPr bwMode="auto">
          <a:xfrm>
            <a:off x="4503738" y="2133600"/>
            <a:ext cx="692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信息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Info</a:t>
            </a:r>
          </a:p>
        </p:txBody>
      </p:sp>
      <p:sp>
        <p:nvSpPr>
          <p:cNvPr id="730131" name="Rectangle 19"/>
          <p:cNvSpPr>
            <a:spLocks noChangeArrowheads="1"/>
          </p:cNvSpPr>
          <p:nvPr/>
        </p:nvSpPr>
        <p:spPr bwMode="auto">
          <a:xfrm>
            <a:off x="1108075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30132" name="Rectangle 20"/>
          <p:cNvSpPr>
            <a:spLocks noChangeArrowheads="1"/>
          </p:cNvSpPr>
          <p:nvPr/>
        </p:nvSpPr>
        <p:spPr bwMode="auto">
          <a:xfrm>
            <a:off x="798988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30133" name="Rectangle 21"/>
          <p:cNvSpPr>
            <a:spLocks noChangeArrowheads="1"/>
          </p:cNvSpPr>
          <p:nvPr/>
        </p:nvSpPr>
        <p:spPr bwMode="auto">
          <a:xfrm>
            <a:off x="2124075" y="2133600"/>
            <a:ext cx="7508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地址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30134" name="Rectangle 22"/>
          <p:cNvSpPr>
            <a:spLocks noChangeArrowheads="1"/>
          </p:cNvSpPr>
          <p:nvPr/>
        </p:nvSpPr>
        <p:spPr bwMode="auto">
          <a:xfrm>
            <a:off x="319563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控制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30135" name="Rectangle 23"/>
          <p:cNvSpPr>
            <a:spLocks noChangeArrowheads="1"/>
          </p:cNvSpPr>
          <p:nvPr/>
        </p:nvSpPr>
        <p:spPr bwMode="auto">
          <a:xfrm>
            <a:off x="6084888" y="2133600"/>
            <a:ext cx="145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帧检验序列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30136" name="Line 24"/>
          <p:cNvSpPr>
            <a:spLocks noChangeShapeType="1"/>
          </p:cNvSpPr>
          <p:nvPr/>
        </p:nvSpPr>
        <p:spPr bwMode="auto">
          <a:xfrm flipH="1">
            <a:off x="1936750" y="2909888"/>
            <a:ext cx="9525" cy="7889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37" name="Line 25"/>
          <p:cNvSpPr>
            <a:spLocks noChangeShapeType="1"/>
          </p:cNvSpPr>
          <p:nvPr/>
        </p:nvSpPr>
        <p:spPr bwMode="auto">
          <a:xfrm>
            <a:off x="5580063" y="2924175"/>
            <a:ext cx="0" cy="322263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38" name="Line 26"/>
          <p:cNvSpPr>
            <a:spLocks noChangeShapeType="1"/>
          </p:cNvSpPr>
          <p:nvPr/>
        </p:nvSpPr>
        <p:spPr bwMode="auto">
          <a:xfrm>
            <a:off x="1979613" y="3068638"/>
            <a:ext cx="3619500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39" name="Line 27"/>
          <p:cNvSpPr>
            <a:spLocks noChangeShapeType="1"/>
          </p:cNvSpPr>
          <p:nvPr/>
        </p:nvSpPr>
        <p:spPr bwMode="auto">
          <a:xfrm>
            <a:off x="7767638" y="2998788"/>
            <a:ext cx="0" cy="7000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0" name="Line 28"/>
          <p:cNvSpPr>
            <a:spLocks noChangeShapeType="1"/>
          </p:cNvSpPr>
          <p:nvPr/>
        </p:nvSpPr>
        <p:spPr bwMode="auto">
          <a:xfrm>
            <a:off x="1962150" y="3559175"/>
            <a:ext cx="5799138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1" name="Rectangle 29"/>
          <p:cNvSpPr>
            <a:spLocks noChangeArrowheads="1"/>
          </p:cNvSpPr>
          <p:nvPr/>
        </p:nvSpPr>
        <p:spPr bwMode="auto">
          <a:xfrm>
            <a:off x="5867400" y="3141663"/>
            <a:ext cx="170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透明传输区间</a:t>
            </a:r>
          </a:p>
        </p:txBody>
      </p:sp>
      <p:sp>
        <p:nvSpPr>
          <p:cNvPr id="730142" name="Line 30"/>
          <p:cNvSpPr>
            <a:spLocks noChangeShapeType="1"/>
          </p:cNvSpPr>
          <p:nvPr/>
        </p:nvSpPr>
        <p:spPr bwMode="auto">
          <a:xfrm flipH="1">
            <a:off x="4125913" y="216217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3" name="Line 31"/>
          <p:cNvSpPr>
            <a:spLocks noChangeShapeType="1"/>
          </p:cNvSpPr>
          <p:nvPr/>
        </p:nvSpPr>
        <p:spPr bwMode="auto">
          <a:xfrm flipH="1">
            <a:off x="5573713" y="2162175"/>
            <a:ext cx="14287" cy="655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44" name="Freeform 32"/>
          <p:cNvSpPr>
            <a:spLocks/>
          </p:cNvSpPr>
          <p:nvPr/>
        </p:nvSpPr>
        <p:spPr bwMode="auto">
          <a:xfrm>
            <a:off x="5213350" y="2078038"/>
            <a:ext cx="144463" cy="927100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0145" name="Rectangle 33"/>
          <p:cNvSpPr>
            <a:spLocks noChangeArrowheads="1"/>
          </p:cNvSpPr>
          <p:nvPr/>
        </p:nvSpPr>
        <p:spPr bwMode="auto">
          <a:xfrm>
            <a:off x="2916238" y="3068638"/>
            <a:ext cx="16684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检验区间</a:t>
            </a:r>
          </a:p>
        </p:txBody>
      </p:sp>
      <p:sp>
        <p:nvSpPr>
          <p:cNvPr id="730146" name="Text Box 3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  例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47847" name="Picture 7" descr="3-0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7129462" cy="47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HDLC</a:t>
            </a:r>
            <a:r>
              <a:rPr lang="zh-CN" altLang="en-US"/>
              <a:t>的帧结构</a:t>
            </a:r>
          </a:p>
        </p:txBody>
      </p:sp>
      <p:sp>
        <p:nvSpPr>
          <p:cNvPr id="766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3754438"/>
            <a:ext cx="8208963" cy="2736850"/>
          </a:xfrm>
          <a:noFill/>
          <a:ln/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控制字段（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1B</a:t>
            </a: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用于</a:t>
            </a:r>
            <a:r>
              <a:rPr lang="en-US" altLang="zh-CN" sz="2000">
                <a:solidFill>
                  <a:schemeClr val="tx1"/>
                </a:solidFill>
              </a:rPr>
              <a:t>HDLC</a:t>
            </a:r>
            <a:r>
              <a:rPr lang="zh-CN" altLang="en-US" sz="2000">
                <a:solidFill>
                  <a:schemeClr val="tx1"/>
                </a:solidFill>
              </a:rPr>
              <a:t>帧的分类：信息帧（</a:t>
            </a:r>
            <a:r>
              <a:rPr lang="en-US" altLang="zh-CN" sz="2000">
                <a:solidFill>
                  <a:schemeClr val="tx1"/>
                </a:solidFill>
              </a:rPr>
              <a:t>I</a:t>
            </a:r>
            <a:r>
              <a:rPr lang="zh-CN" altLang="en-US" sz="2000">
                <a:solidFill>
                  <a:schemeClr val="tx1"/>
                </a:solidFill>
              </a:rPr>
              <a:t>帧）、监控帧（</a:t>
            </a:r>
            <a:r>
              <a:rPr lang="en-US" altLang="zh-CN" sz="2000">
                <a:solidFill>
                  <a:schemeClr val="tx1"/>
                </a:solidFill>
              </a:rPr>
              <a:t>S</a:t>
            </a:r>
            <a:r>
              <a:rPr lang="zh-CN" altLang="en-US" sz="2000">
                <a:solidFill>
                  <a:schemeClr val="tx1"/>
                </a:solidFill>
              </a:rPr>
              <a:t>帧）和无编号帧（</a:t>
            </a:r>
            <a:r>
              <a:rPr lang="en-US" altLang="zh-CN" sz="2000">
                <a:solidFill>
                  <a:schemeClr val="tx1"/>
                </a:solidFill>
              </a:rPr>
              <a:t>U</a:t>
            </a:r>
            <a:r>
              <a:rPr lang="zh-CN" altLang="en-US" sz="2000">
                <a:solidFill>
                  <a:schemeClr val="tx1"/>
                </a:solidFill>
              </a:rPr>
              <a:t>帧）。不同类型的帧其控制字段格式不同，后面介绍。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信息字段（</a:t>
            </a:r>
            <a:r>
              <a:rPr lang="en-US" altLang="zh-CN" sz="2400">
                <a:solidFill>
                  <a:srgbClr val="FF0000"/>
                </a:solidFill>
              </a:rPr>
              <a:t>I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用于存放用户数据，可有可无，长度未作限制（下限为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，上限由</a:t>
            </a:r>
            <a:r>
              <a:rPr lang="en-US" altLang="zh-CN" sz="2000">
                <a:solidFill>
                  <a:schemeClr val="tx1"/>
                </a:solidFill>
              </a:rPr>
              <a:t>FCS</a:t>
            </a:r>
            <a:r>
              <a:rPr lang="zh-CN" altLang="en-US" sz="2000">
                <a:solidFill>
                  <a:schemeClr val="tx1"/>
                </a:solidFill>
              </a:rPr>
              <a:t>字段或缓冲器容量决定）。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帧校验序列（</a:t>
            </a:r>
            <a:r>
              <a:rPr lang="en-US" altLang="zh-CN" sz="2400">
                <a:solidFill>
                  <a:srgbClr val="FF0000"/>
                </a:solidFill>
              </a:rPr>
              <a:t>FCS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>
                <a:solidFill>
                  <a:schemeClr val="tx1"/>
                </a:solidFill>
              </a:rPr>
              <a:t>2B</a:t>
            </a:r>
            <a:r>
              <a:rPr lang="zh-CN" altLang="en-US" sz="2400">
                <a:solidFill>
                  <a:schemeClr val="tx1"/>
                </a:solidFill>
              </a:rPr>
              <a:t>，生成多项式采用</a:t>
            </a:r>
            <a:r>
              <a:rPr lang="en-US" altLang="zh-CN" sz="2400">
                <a:solidFill>
                  <a:schemeClr val="tx1"/>
                </a:solidFill>
              </a:rPr>
              <a:t>CRC-CCITT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6981" name="Rectangle 5"/>
          <p:cNvSpPr>
            <a:spLocks noChangeArrowheads="1"/>
          </p:cNvSpPr>
          <p:nvPr/>
        </p:nvSpPr>
        <p:spPr bwMode="auto">
          <a:xfrm>
            <a:off x="860425" y="2147888"/>
            <a:ext cx="7964488" cy="703262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2" name="Line 6"/>
          <p:cNvSpPr>
            <a:spLocks noChangeShapeType="1"/>
          </p:cNvSpPr>
          <p:nvPr/>
        </p:nvSpPr>
        <p:spPr bwMode="auto">
          <a:xfrm flipH="1">
            <a:off x="1946275" y="2162175"/>
            <a:ext cx="11113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3" name="Line 7"/>
          <p:cNvSpPr>
            <a:spLocks noChangeShapeType="1"/>
          </p:cNvSpPr>
          <p:nvPr/>
        </p:nvSpPr>
        <p:spPr bwMode="auto">
          <a:xfrm flipH="1">
            <a:off x="3016250" y="2162175"/>
            <a:ext cx="20638" cy="68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4" name="Line 8"/>
          <p:cNvSpPr>
            <a:spLocks noChangeShapeType="1"/>
          </p:cNvSpPr>
          <p:nvPr/>
        </p:nvSpPr>
        <p:spPr bwMode="auto">
          <a:xfrm flipH="1">
            <a:off x="7750175" y="2152650"/>
            <a:ext cx="7938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5" name="Rectangle 9"/>
          <p:cNvSpPr>
            <a:spLocks noChangeArrowheads="1"/>
          </p:cNvSpPr>
          <p:nvPr/>
        </p:nvSpPr>
        <p:spPr bwMode="auto">
          <a:xfrm>
            <a:off x="539750" y="170021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比特</a:t>
            </a:r>
          </a:p>
        </p:txBody>
      </p:sp>
      <p:sp>
        <p:nvSpPr>
          <p:cNvPr id="766986" name="Rectangle 10"/>
          <p:cNvSpPr>
            <a:spLocks noChangeArrowheads="1"/>
          </p:cNvSpPr>
          <p:nvPr/>
        </p:nvSpPr>
        <p:spPr bwMode="auto">
          <a:xfrm>
            <a:off x="12350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87" name="Rectangle 11"/>
          <p:cNvSpPr>
            <a:spLocks noChangeArrowheads="1"/>
          </p:cNvSpPr>
          <p:nvPr/>
        </p:nvSpPr>
        <p:spPr bwMode="auto">
          <a:xfrm>
            <a:off x="227012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88" name="Rectangle 12"/>
          <p:cNvSpPr>
            <a:spLocks noChangeArrowheads="1"/>
          </p:cNvSpPr>
          <p:nvPr/>
        </p:nvSpPr>
        <p:spPr bwMode="auto">
          <a:xfrm>
            <a:off x="3305175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4486275" y="1744663"/>
            <a:ext cx="688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可变</a:t>
            </a:r>
          </a:p>
        </p:txBody>
      </p:sp>
      <p:sp>
        <p:nvSpPr>
          <p:cNvPr id="766990" name="Rectangle 14"/>
          <p:cNvSpPr>
            <a:spLocks noChangeArrowheads="1"/>
          </p:cNvSpPr>
          <p:nvPr/>
        </p:nvSpPr>
        <p:spPr bwMode="auto">
          <a:xfrm>
            <a:off x="4135438" y="2170113"/>
            <a:ext cx="1446212" cy="650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91" name="Rectangle 15"/>
          <p:cNvSpPr>
            <a:spLocks noChangeArrowheads="1"/>
          </p:cNvSpPr>
          <p:nvPr/>
        </p:nvSpPr>
        <p:spPr bwMode="auto">
          <a:xfrm>
            <a:off x="6354763" y="1744663"/>
            <a:ext cx="4270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16</a:t>
            </a:r>
          </a:p>
        </p:txBody>
      </p:sp>
      <p:sp>
        <p:nvSpPr>
          <p:cNvPr id="766992" name="Rectangle 16"/>
          <p:cNvSpPr>
            <a:spLocks noChangeArrowheads="1"/>
          </p:cNvSpPr>
          <p:nvPr/>
        </p:nvSpPr>
        <p:spPr bwMode="auto">
          <a:xfrm>
            <a:off x="8134350" y="1744663"/>
            <a:ext cx="3254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766993" name="Rectangle 17"/>
          <p:cNvSpPr>
            <a:spLocks noChangeArrowheads="1"/>
          </p:cNvSpPr>
          <p:nvPr/>
        </p:nvSpPr>
        <p:spPr bwMode="auto">
          <a:xfrm>
            <a:off x="4503738" y="2133600"/>
            <a:ext cx="692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信息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Info</a:t>
            </a:r>
          </a:p>
        </p:txBody>
      </p:sp>
      <p:sp>
        <p:nvSpPr>
          <p:cNvPr id="766994" name="Rectangle 18"/>
          <p:cNvSpPr>
            <a:spLocks noChangeArrowheads="1"/>
          </p:cNvSpPr>
          <p:nvPr/>
        </p:nvSpPr>
        <p:spPr bwMode="auto">
          <a:xfrm>
            <a:off x="1108075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66995" name="Rectangle 19"/>
          <p:cNvSpPr>
            <a:spLocks noChangeArrowheads="1"/>
          </p:cNvSpPr>
          <p:nvPr/>
        </p:nvSpPr>
        <p:spPr bwMode="auto">
          <a:xfrm>
            <a:off x="798988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标志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66996" name="Rectangle 20"/>
          <p:cNvSpPr>
            <a:spLocks noChangeArrowheads="1"/>
          </p:cNvSpPr>
          <p:nvPr/>
        </p:nvSpPr>
        <p:spPr bwMode="auto">
          <a:xfrm>
            <a:off x="2124075" y="2133600"/>
            <a:ext cx="7508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地址 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66997" name="Rectangle 21"/>
          <p:cNvSpPr>
            <a:spLocks noChangeArrowheads="1"/>
          </p:cNvSpPr>
          <p:nvPr/>
        </p:nvSpPr>
        <p:spPr bwMode="auto">
          <a:xfrm>
            <a:off x="3195638" y="2133600"/>
            <a:ext cx="688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控制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66998" name="Rectangle 22"/>
          <p:cNvSpPr>
            <a:spLocks noChangeArrowheads="1"/>
          </p:cNvSpPr>
          <p:nvPr/>
        </p:nvSpPr>
        <p:spPr bwMode="auto">
          <a:xfrm>
            <a:off x="6084888" y="2133600"/>
            <a:ext cx="145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帧检验序列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66999" name="Line 23"/>
          <p:cNvSpPr>
            <a:spLocks noChangeShapeType="1"/>
          </p:cNvSpPr>
          <p:nvPr/>
        </p:nvSpPr>
        <p:spPr bwMode="auto">
          <a:xfrm flipH="1">
            <a:off x="1936750" y="2909888"/>
            <a:ext cx="9525" cy="7889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0" name="Line 24"/>
          <p:cNvSpPr>
            <a:spLocks noChangeShapeType="1"/>
          </p:cNvSpPr>
          <p:nvPr/>
        </p:nvSpPr>
        <p:spPr bwMode="auto">
          <a:xfrm>
            <a:off x="5580063" y="2924175"/>
            <a:ext cx="0" cy="322263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1" name="Line 25"/>
          <p:cNvSpPr>
            <a:spLocks noChangeShapeType="1"/>
          </p:cNvSpPr>
          <p:nvPr/>
        </p:nvSpPr>
        <p:spPr bwMode="auto">
          <a:xfrm>
            <a:off x="1979613" y="3068638"/>
            <a:ext cx="3619500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>
            <a:off x="7767638" y="2998788"/>
            <a:ext cx="0" cy="700087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3" name="Line 27"/>
          <p:cNvSpPr>
            <a:spLocks noChangeShapeType="1"/>
          </p:cNvSpPr>
          <p:nvPr/>
        </p:nvSpPr>
        <p:spPr bwMode="auto">
          <a:xfrm>
            <a:off x="1962150" y="3559175"/>
            <a:ext cx="5799138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4" name="Rectangle 28"/>
          <p:cNvSpPr>
            <a:spLocks noChangeArrowheads="1"/>
          </p:cNvSpPr>
          <p:nvPr/>
        </p:nvSpPr>
        <p:spPr bwMode="auto">
          <a:xfrm>
            <a:off x="5867400" y="3141663"/>
            <a:ext cx="170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透明传输区间</a:t>
            </a:r>
          </a:p>
        </p:txBody>
      </p:sp>
      <p:sp>
        <p:nvSpPr>
          <p:cNvPr id="767005" name="Line 29"/>
          <p:cNvSpPr>
            <a:spLocks noChangeShapeType="1"/>
          </p:cNvSpPr>
          <p:nvPr/>
        </p:nvSpPr>
        <p:spPr bwMode="auto">
          <a:xfrm flipH="1">
            <a:off x="4125913" y="216217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6" name="Line 30"/>
          <p:cNvSpPr>
            <a:spLocks noChangeShapeType="1"/>
          </p:cNvSpPr>
          <p:nvPr/>
        </p:nvSpPr>
        <p:spPr bwMode="auto">
          <a:xfrm flipH="1">
            <a:off x="5573713" y="2162175"/>
            <a:ext cx="14287" cy="655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7" name="Freeform 31"/>
          <p:cNvSpPr>
            <a:spLocks/>
          </p:cNvSpPr>
          <p:nvPr/>
        </p:nvSpPr>
        <p:spPr bwMode="auto">
          <a:xfrm>
            <a:off x="5213350" y="2078038"/>
            <a:ext cx="144463" cy="927100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7008" name="Rectangle 32"/>
          <p:cNvSpPr>
            <a:spLocks noChangeArrowheads="1"/>
          </p:cNvSpPr>
          <p:nvPr/>
        </p:nvSpPr>
        <p:spPr bwMode="auto">
          <a:xfrm>
            <a:off x="2916238" y="3068638"/>
            <a:ext cx="16684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检验区间</a:t>
            </a:r>
          </a:p>
        </p:txBody>
      </p:sp>
      <p:sp>
        <p:nvSpPr>
          <p:cNvPr id="767009" name="Text Box 3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67010" name="Text Box 3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帧类型</a:t>
            </a:r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84438" y="2565400"/>
            <a:ext cx="3978275" cy="3168650"/>
          </a:xfrm>
        </p:spPr>
        <p:txBody>
          <a:bodyPr/>
          <a:lstStyle/>
          <a:p>
            <a:r>
              <a:rPr lang="zh-CN" altLang="en-US" dirty="0">
                <a:hlinkClick r:id="rId3" action="ppaction://hlinksldjump"/>
              </a:rPr>
              <a:t>信息帧（</a:t>
            </a:r>
            <a:r>
              <a:rPr lang="en-US" altLang="zh-CN" dirty="0">
                <a:hlinkClick r:id="rId3" action="ppaction://hlinksldjump"/>
              </a:rPr>
              <a:t>I</a:t>
            </a:r>
            <a:r>
              <a:rPr lang="zh-CN" altLang="en-US" dirty="0">
                <a:hlinkClick r:id="rId3" action="ppaction://hlinksldjump"/>
              </a:rPr>
              <a:t>帧）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4" action="ppaction://hlinksldjump"/>
              </a:rPr>
              <a:t>监控帧（</a:t>
            </a:r>
            <a:r>
              <a:rPr lang="en-US" altLang="zh-CN" dirty="0">
                <a:hlinkClick r:id="rId4" action="ppaction://hlinksldjump"/>
              </a:rPr>
              <a:t>S</a:t>
            </a:r>
            <a:r>
              <a:rPr lang="zh-CN" altLang="en-US" dirty="0">
                <a:hlinkClick r:id="rId4" action="ppaction://hlinksldjump"/>
              </a:rPr>
              <a:t>帧）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5" action="ppaction://hlinksldjump"/>
              </a:rPr>
              <a:t>无编号帧（</a:t>
            </a:r>
            <a:r>
              <a:rPr lang="en-US" altLang="zh-CN" dirty="0">
                <a:hlinkClick r:id="rId5" action="ppaction://hlinksldjump"/>
              </a:rPr>
              <a:t>U</a:t>
            </a:r>
            <a:r>
              <a:rPr lang="zh-CN" altLang="en-US" dirty="0">
                <a:hlinkClick r:id="rId5" action="ppaction://hlinksldjump"/>
              </a:rPr>
              <a:t>帧）</a:t>
            </a:r>
            <a:endParaRPr lang="zh-CN" altLang="en-US" dirty="0"/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8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9" action="ppaction://hlinksldjump"/>
              </a:rPr>
              <a:t>数据帧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信息帧（</a:t>
            </a:r>
            <a:r>
              <a:rPr lang="en-US" altLang="zh-CN" b="1"/>
              <a:t>I</a:t>
            </a:r>
            <a:r>
              <a:rPr lang="zh-CN" altLang="en-US"/>
              <a:t>帧）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428625" y="1838325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1220788" y="183832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2157413" y="183832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3165475" y="183832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4389438" y="1838325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可变</a:t>
            </a:r>
          </a:p>
        </p:txBody>
      </p:sp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6621463" y="1838325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16</a:t>
            </a:r>
          </a:p>
        </p:txBody>
      </p:sp>
      <p:sp>
        <p:nvSpPr>
          <p:cNvPr id="732171" name="Rectangle 11"/>
          <p:cNvSpPr>
            <a:spLocks noChangeArrowheads="1"/>
          </p:cNvSpPr>
          <p:nvPr/>
        </p:nvSpPr>
        <p:spPr bwMode="auto">
          <a:xfrm>
            <a:off x="8172450" y="1844675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32172" name="Rectangle 12"/>
          <p:cNvSpPr>
            <a:spLocks noChangeArrowheads="1"/>
          </p:cNvSpPr>
          <p:nvPr/>
        </p:nvSpPr>
        <p:spPr bwMode="auto">
          <a:xfrm>
            <a:off x="1476375" y="5511800"/>
            <a:ext cx="44640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 1    2     3     4    5    6     7     8</a:t>
            </a:r>
          </a:p>
        </p:txBody>
      </p:sp>
      <p:graphicFrame>
        <p:nvGraphicFramePr>
          <p:cNvPr id="73221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36756"/>
              </p:ext>
            </p:extLst>
          </p:nvPr>
        </p:nvGraphicFramePr>
        <p:xfrm>
          <a:off x="1487488" y="4725988"/>
          <a:ext cx="4321175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1619250"/>
                <a:gridCol w="541338"/>
                <a:gridCol w="1619250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N(S)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 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2185" name="Rectangle 25"/>
          <p:cNvSpPr>
            <a:spLocks noChangeArrowheads="1"/>
          </p:cNvSpPr>
          <p:nvPr/>
        </p:nvSpPr>
        <p:spPr bwMode="auto">
          <a:xfrm>
            <a:off x="6011863" y="5516563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graphicFrame>
        <p:nvGraphicFramePr>
          <p:cNvPr id="7322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50956"/>
              </p:ext>
            </p:extLst>
          </p:nvPr>
        </p:nvGraphicFramePr>
        <p:xfrm>
          <a:off x="755650" y="2349500"/>
          <a:ext cx="8128000" cy="935038"/>
        </p:xfrm>
        <a:graphic>
          <a:graphicData uri="http://schemas.openxmlformats.org/drawingml/2006/table">
            <a:tbl>
              <a:tblPr/>
              <a:tblGrid>
                <a:gridCol w="1008063"/>
                <a:gridCol w="1023937"/>
                <a:gridCol w="1016000"/>
                <a:gridCol w="2032000"/>
                <a:gridCol w="2032000"/>
                <a:gridCol w="1016000"/>
              </a:tblGrid>
              <a:tr h="935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040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信息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Info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帧校验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32202" name="Freeform 42"/>
          <p:cNvSpPr>
            <a:spLocks/>
          </p:cNvSpPr>
          <p:nvPr/>
        </p:nvSpPr>
        <p:spPr bwMode="auto">
          <a:xfrm>
            <a:off x="5254625" y="2198688"/>
            <a:ext cx="215900" cy="1223962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32203" name="Freeform 43"/>
          <p:cNvSpPr>
            <a:spLocks/>
          </p:cNvSpPr>
          <p:nvPr/>
        </p:nvSpPr>
        <p:spPr bwMode="auto">
          <a:xfrm>
            <a:off x="1476375" y="3284538"/>
            <a:ext cx="4321175" cy="1436687"/>
          </a:xfrm>
          <a:custGeom>
            <a:avLst/>
            <a:gdLst>
              <a:gd name="T0" fmla="*/ 817 w 2722"/>
              <a:gd name="T1" fmla="*/ 0 h 953"/>
              <a:gd name="T2" fmla="*/ 1452 w 2722"/>
              <a:gd name="T3" fmla="*/ 0 h 953"/>
              <a:gd name="T4" fmla="*/ 2722 w 2722"/>
              <a:gd name="T5" fmla="*/ 953 h 953"/>
              <a:gd name="T6" fmla="*/ 0 w 2722"/>
              <a:gd name="T7" fmla="*/ 953 h 953"/>
              <a:gd name="T8" fmla="*/ 817 w 2722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" h="953">
                <a:moveTo>
                  <a:pt x="817" y="0"/>
                </a:moveTo>
                <a:lnTo>
                  <a:pt x="1452" y="0"/>
                </a:lnTo>
                <a:lnTo>
                  <a:pt x="2722" y="953"/>
                </a:lnTo>
                <a:lnTo>
                  <a:pt x="0" y="953"/>
                </a:lnTo>
                <a:lnTo>
                  <a:pt x="817" y="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32204" name="Rectangle 44"/>
          <p:cNvSpPr>
            <a:spLocks noChangeArrowheads="1"/>
          </p:cNvSpPr>
          <p:nvPr/>
        </p:nvSpPr>
        <p:spPr bwMode="auto">
          <a:xfrm>
            <a:off x="5435600" y="371633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传送有效信息或数据</a:t>
            </a:r>
          </a:p>
        </p:txBody>
      </p:sp>
      <p:sp>
        <p:nvSpPr>
          <p:cNvPr id="732225" name="Text Box 6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732226" name="Text Box 6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控制字段的格式</a:t>
            </a:r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N(S)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发送方当前发送的帧编号。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N(R)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接收方希望接收的帧编号（捎带确认）。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P/F (Poll/Final)</a:t>
            </a:r>
            <a:endParaRPr lang="zh-CN" altLang="en-US" sz="2800" dirty="0">
              <a:solidFill>
                <a:srgbClr val="FC0404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主站发出的命令帧中若将</a:t>
            </a:r>
            <a:r>
              <a:rPr lang="en-US" altLang="zh-CN" sz="2400" dirty="0"/>
              <a:t>P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则表示要求对方立即发送响应。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从站发出的响应帧中若将</a:t>
            </a:r>
            <a:r>
              <a:rPr lang="en-US" altLang="zh-CN" sz="2400" dirty="0"/>
              <a:t>F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则表示要发送的数据已经发送完毕。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监控帧（</a:t>
            </a:r>
            <a:r>
              <a:rPr lang="en-US" altLang="zh-CN" b="1"/>
              <a:t>S</a:t>
            </a:r>
            <a:r>
              <a:rPr lang="zh-CN" altLang="en-US"/>
              <a:t>帧）</a:t>
            </a: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539750" y="1916113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</a:t>
            </a:r>
          </a:p>
        </p:txBody>
      </p:sp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1220788" y="1909763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1" name="Rectangle 7"/>
          <p:cNvSpPr>
            <a:spLocks noChangeArrowheads="1"/>
          </p:cNvSpPr>
          <p:nvPr/>
        </p:nvSpPr>
        <p:spPr bwMode="auto">
          <a:xfrm>
            <a:off x="2157413" y="1909763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2" name="Rectangle 8"/>
          <p:cNvSpPr>
            <a:spLocks noChangeArrowheads="1"/>
          </p:cNvSpPr>
          <p:nvPr/>
        </p:nvSpPr>
        <p:spPr bwMode="auto">
          <a:xfrm>
            <a:off x="3165475" y="1909763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3" name="Rectangle 9"/>
          <p:cNvSpPr>
            <a:spLocks noChangeArrowheads="1"/>
          </p:cNvSpPr>
          <p:nvPr/>
        </p:nvSpPr>
        <p:spPr bwMode="auto">
          <a:xfrm>
            <a:off x="4584700" y="19177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16</a:t>
            </a:r>
          </a:p>
        </p:txBody>
      </p:sp>
      <p:sp>
        <p:nvSpPr>
          <p:cNvPr id="769034" name="Rectangle 10"/>
          <p:cNvSpPr>
            <a:spLocks noChangeArrowheads="1"/>
          </p:cNvSpPr>
          <p:nvPr/>
        </p:nvSpPr>
        <p:spPr bwMode="auto">
          <a:xfrm>
            <a:off x="6169025" y="19177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69035" name="Rectangle 11"/>
          <p:cNvSpPr>
            <a:spLocks noChangeArrowheads="1"/>
          </p:cNvSpPr>
          <p:nvPr/>
        </p:nvSpPr>
        <p:spPr bwMode="auto">
          <a:xfrm>
            <a:off x="1476375" y="5583238"/>
            <a:ext cx="44640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 1     2    3    4     5     6     7     8</a:t>
            </a:r>
          </a:p>
        </p:txBody>
      </p:sp>
      <p:graphicFrame>
        <p:nvGraphicFramePr>
          <p:cNvPr id="76908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15399"/>
              </p:ext>
            </p:extLst>
          </p:nvPr>
        </p:nvGraphicFramePr>
        <p:xfrm>
          <a:off x="1487488" y="4797425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9050" name="Rectangle 26"/>
          <p:cNvSpPr>
            <a:spLocks noChangeArrowheads="1"/>
          </p:cNvSpPr>
          <p:nvPr/>
        </p:nvSpPr>
        <p:spPr bwMode="auto">
          <a:xfrm>
            <a:off x="6084888" y="558958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graphicFrame>
        <p:nvGraphicFramePr>
          <p:cNvPr id="76907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42364"/>
              </p:ext>
            </p:extLst>
          </p:nvPr>
        </p:nvGraphicFramePr>
        <p:xfrm>
          <a:off x="755650" y="2420938"/>
          <a:ext cx="6096000" cy="89827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2032000"/>
                <a:gridCol w="1016000"/>
              </a:tblGrid>
              <a:tr h="7207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040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帧校验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69065" name="Freeform 41"/>
          <p:cNvSpPr>
            <a:spLocks/>
          </p:cNvSpPr>
          <p:nvPr/>
        </p:nvSpPr>
        <p:spPr bwMode="auto">
          <a:xfrm>
            <a:off x="1476375" y="3327400"/>
            <a:ext cx="4483100" cy="1465263"/>
          </a:xfrm>
          <a:custGeom>
            <a:avLst/>
            <a:gdLst>
              <a:gd name="T0" fmla="*/ 817 w 2824"/>
              <a:gd name="T1" fmla="*/ 0 h 931"/>
              <a:gd name="T2" fmla="*/ 1480 w 2824"/>
              <a:gd name="T3" fmla="*/ 0 h 931"/>
              <a:gd name="T4" fmla="*/ 2824 w 2824"/>
              <a:gd name="T5" fmla="*/ 931 h 931"/>
              <a:gd name="T6" fmla="*/ 0 w 2824"/>
              <a:gd name="T7" fmla="*/ 931 h 931"/>
              <a:gd name="T8" fmla="*/ 817 w 2824"/>
              <a:gd name="T9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4" h="931">
                <a:moveTo>
                  <a:pt x="817" y="0"/>
                </a:moveTo>
                <a:lnTo>
                  <a:pt x="1480" y="0"/>
                </a:lnTo>
                <a:lnTo>
                  <a:pt x="2824" y="931"/>
                </a:lnTo>
                <a:lnTo>
                  <a:pt x="0" y="931"/>
                </a:lnTo>
                <a:lnTo>
                  <a:pt x="817" y="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69066" name="Rectangle 42"/>
          <p:cNvSpPr>
            <a:spLocks noChangeArrowheads="1"/>
          </p:cNvSpPr>
          <p:nvPr/>
        </p:nvSpPr>
        <p:spPr bwMode="auto">
          <a:xfrm>
            <a:off x="4859338" y="350043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用于差错控制和流量控制</a:t>
            </a:r>
          </a:p>
        </p:txBody>
      </p:sp>
      <p:sp>
        <p:nvSpPr>
          <p:cNvPr id="769086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769087" name="Text Box 6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控制字段的格式</a:t>
            </a: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S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类型，用于对各类监控的区分。</a:t>
            </a:r>
            <a:endParaRPr lang="en-US" altLang="zh-CN" sz="2400" dirty="0">
              <a:solidFill>
                <a:srgbClr val="FC0404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N(R)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接收方希望接收的帧编号（捎带确认）。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C0404"/>
                </a:solidFill>
              </a:rPr>
              <a:t>P/F (Poll/Final)</a:t>
            </a:r>
            <a:endParaRPr lang="zh-CN" altLang="en-US" sz="2800" dirty="0">
              <a:solidFill>
                <a:srgbClr val="FC0404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主站发出的命令帧中若将</a:t>
            </a:r>
            <a:r>
              <a:rPr lang="en-US" altLang="zh-CN" sz="2400" dirty="0"/>
              <a:t>P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则表示要求对方立即发送响应。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从站发出的响应帧中若将</a:t>
            </a:r>
            <a:r>
              <a:rPr lang="en-US" altLang="zh-CN" sz="2400" dirty="0"/>
              <a:t>F</a:t>
            </a:r>
            <a:r>
              <a:rPr lang="zh-CN" altLang="en-US" sz="2400" dirty="0"/>
              <a:t>比特置为</a:t>
            </a:r>
            <a:r>
              <a:rPr lang="en-US" altLang="zh-CN" sz="2400" dirty="0"/>
              <a:t>1</a:t>
            </a:r>
            <a:r>
              <a:rPr lang="zh-CN" altLang="en-US" sz="2400" dirty="0"/>
              <a:t>则表示要发送的数据已经发送完毕。</a:t>
            </a:r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监控帧的类型 </a:t>
            </a:r>
            <a:r>
              <a:rPr lang="zh-CN" altLang="en-US" baseline="-25000"/>
              <a:t>流量控制</a:t>
            </a:r>
          </a:p>
        </p:txBody>
      </p:sp>
      <p:sp>
        <p:nvSpPr>
          <p:cNvPr id="77520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993062" cy="381635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接收准备好（</a:t>
            </a:r>
            <a:r>
              <a:rPr lang="en-US" altLang="zh-CN" sz="2400">
                <a:solidFill>
                  <a:srgbClr val="FF0000"/>
                </a:solidFill>
              </a:rPr>
              <a:t>RR: Receive Ready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准备收</a:t>
            </a:r>
            <a:r>
              <a:rPr lang="en-US" altLang="zh-CN" sz="2000"/>
              <a:t>N(R)</a:t>
            </a:r>
            <a:r>
              <a:rPr lang="zh-CN" altLang="en-US" sz="2000"/>
              <a:t>帧，并确认序号为</a:t>
            </a:r>
            <a:r>
              <a:rPr lang="en-US" altLang="zh-CN" sz="2000"/>
              <a:t>N(R)-1</a:t>
            </a:r>
            <a:r>
              <a:rPr lang="zh-CN" altLang="en-US" sz="2000"/>
              <a:t>及其前的各帧。</a:t>
            </a:r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接收未准备好（</a:t>
            </a:r>
            <a:r>
              <a:rPr lang="en-US" altLang="zh-CN" sz="2400">
                <a:solidFill>
                  <a:srgbClr val="FF0000"/>
                </a:solidFill>
              </a:rPr>
              <a:t>RNR: Receive Not Ready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暂停接收</a:t>
            </a:r>
            <a:r>
              <a:rPr lang="en-US" altLang="zh-CN" sz="2000"/>
              <a:t>N(R)</a:t>
            </a:r>
            <a:r>
              <a:rPr lang="zh-CN" altLang="en-US" sz="2000"/>
              <a:t>帧，并确认序号为</a:t>
            </a:r>
            <a:r>
              <a:rPr lang="en-US" altLang="zh-CN" sz="2000"/>
              <a:t>N(R)-1</a:t>
            </a:r>
            <a:r>
              <a:rPr lang="zh-CN" altLang="en-US" sz="2000"/>
              <a:t>及其以前的各帧。</a:t>
            </a:r>
          </a:p>
        </p:txBody>
      </p:sp>
      <p:sp>
        <p:nvSpPr>
          <p:cNvPr id="775209" name="Rectangle 41"/>
          <p:cNvSpPr>
            <a:spLocks noChangeArrowheads="1"/>
          </p:cNvSpPr>
          <p:nvPr/>
        </p:nvSpPr>
        <p:spPr bwMode="auto">
          <a:xfrm>
            <a:off x="1260475" y="3638550"/>
            <a:ext cx="45370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   1    2    3    4     5      6     7    8</a:t>
            </a:r>
          </a:p>
        </p:txBody>
      </p:sp>
      <p:graphicFrame>
        <p:nvGraphicFramePr>
          <p:cNvPr id="775262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54733"/>
              </p:ext>
            </p:extLst>
          </p:nvPr>
        </p:nvGraphicFramePr>
        <p:xfrm>
          <a:off x="1404938" y="2781300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0   0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5224" name="Rectangle 56"/>
          <p:cNvSpPr>
            <a:spLocks noChangeArrowheads="1"/>
          </p:cNvSpPr>
          <p:nvPr/>
        </p:nvSpPr>
        <p:spPr bwMode="auto">
          <a:xfrm>
            <a:off x="5940425" y="3573463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sp>
        <p:nvSpPr>
          <p:cNvPr id="775225" name="Rectangle 57"/>
          <p:cNvSpPr>
            <a:spLocks noChangeArrowheads="1"/>
          </p:cNvSpPr>
          <p:nvPr/>
        </p:nvSpPr>
        <p:spPr bwMode="auto">
          <a:xfrm>
            <a:off x="5940425" y="285273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控制字段</a:t>
            </a:r>
          </a:p>
        </p:txBody>
      </p:sp>
      <p:sp>
        <p:nvSpPr>
          <p:cNvPr id="775226" name="Rectangle 58"/>
          <p:cNvSpPr>
            <a:spLocks noChangeArrowheads="1"/>
          </p:cNvSpPr>
          <p:nvPr/>
        </p:nvSpPr>
        <p:spPr bwMode="auto">
          <a:xfrm>
            <a:off x="1524000" y="5870575"/>
            <a:ext cx="431958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1    2    3     4    5     6     7     8</a:t>
            </a:r>
          </a:p>
        </p:txBody>
      </p:sp>
      <p:graphicFrame>
        <p:nvGraphicFramePr>
          <p:cNvPr id="775263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5784"/>
              </p:ext>
            </p:extLst>
          </p:nvPr>
        </p:nvGraphicFramePr>
        <p:xfrm>
          <a:off x="1379538" y="5084763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1   0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5241" name="Rectangle 73"/>
          <p:cNvSpPr>
            <a:spLocks noChangeArrowheads="1"/>
          </p:cNvSpPr>
          <p:nvPr/>
        </p:nvSpPr>
        <p:spPr bwMode="auto">
          <a:xfrm>
            <a:off x="5988050" y="580548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sp>
        <p:nvSpPr>
          <p:cNvPr id="775242" name="Rectangle 74"/>
          <p:cNvSpPr>
            <a:spLocks noChangeArrowheads="1"/>
          </p:cNvSpPr>
          <p:nvPr/>
        </p:nvSpPr>
        <p:spPr bwMode="auto">
          <a:xfrm>
            <a:off x="5988050" y="5229225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控制字段</a:t>
            </a:r>
          </a:p>
        </p:txBody>
      </p:sp>
      <p:sp>
        <p:nvSpPr>
          <p:cNvPr id="775261" name="Text Box 9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775264" name="Text Box 9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监控帧的类型 </a:t>
            </a:r>
            <a:r>
              <a:rPr lang="zh-CN" altLang="en-US" baseline="-25000"/>
              <a:t>差错控制</a:t>
            </a:r>
          </a:p>
        </p:txBody>
      </p:sp>
      <p:sp>
        <p:nvSpPr>
          <p:cNvPr id="776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993062" cy="3455987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C0404"/>
                </a:solidFill>
              </a:rPr>
              <a:t>拒绝（</a:t>
            </a:r>
            <a:r>
              <a:rPr lang="en-US" altLang="zh-CN" sz="2400">
                <a:solidFill>
                  <a:srgbClr val="FC0404"/>
                </a:solidFill>
              </a:rPr>
              <a:t>REJ: REJect</a:t>
            </a:r>
            <a:r>
              <a:rPr lang="zh-CN" altLang="en-US" sz="240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要求重发</a:t>
            </a:r>
            <a:r>
              <a:rPr lang="en-US" altLang="zh-CN" sz="2000"/>
              <a:t>N(R)</a:t>
            </a:r>
            <a:r>
              <a:rPr lang="zh-CN" altLang="en-US" sz="2000"/>
              <a:t>开始的所有</a:t>
            </a:r>
            <a:r>
              <a:rPr lang="en-US" altLang="zh-CN" sz="2000"/>
              <a:t>I</a:t>
            </a:r>
            <a:r>
              <a:rPr lang="zh-CN" altLang="en-US" sz="2000"/>
              <a:t>帧，属退后</a:t>
            </a:r>
            <a:r>
              <a:rPr lang="en-US" altLang="zh-CN" sz="2000"/>
              <a:t>n</a:t>
            </a:r>
            <a:r>
              <a:rPr lang="zh-CN" altLang="en-US" sz="2000"/>
              <a:t>帧策略。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C0404"/>
                </a:solidFill>
              </a:rPr>
              <a:t>选择拒绝（</a:t>
            </a:r>
            <a:r>
              <a:rPr lang="en-US" altLang="zh-CN" sz="2400">
                <a:solidFill>
                  <a:srgbClr val="FC0404"/>
                </a:solidFill>
              </a:rPr>
              <a:t>SREJ: Selective Reject</a:t>
            </a:r>
            <a:r>
              <a:rPr lang="zh-CN" altLang="en-US" sz="240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仅要求重发</a:t>
            </a:r>
            <a:r>
              <a:rPr lang="en-US" altLang="zh-CN" sz="2000"/>
              <a:t>N(R)</a:t>
            </a:r>
            <a:r>
              <a:rPr lang="zh-CN" altLang="en-US" sz="2000"/>
              <a:t>的单独帧，属选择重传策略。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1260475" y="3638550"/>
            <a:ext cx="45370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   1    2    3    4     5      6     7    8</a:t>
            </a:r>
          </a:p>
        </p:txBody>
      </p:sp>
      <p:graphicFrame>
        <p:nvGraphicFramePr>
          <p:cNvPr id="776233" name="Group 41"/>
          <p:cNvGraphicFramePr>
            <a:graphicFrameLocks noGrp="1"/>
          </p:cNvGraphicFramePr>
          <p:nvPr/>
        </p:nvGraphicFramePr>
        <p:xfrm>
          <a:off x="1404938" y="2781300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0   1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6212" name="Rectangle 20"/>
          <p:cNvSpPr>
            <a:spLocks noChangeArrowheads="1"/>
          </p:cNvSpPr>
          <p:nvPr/>
        </p:nvSpPr>
        <p:spPr bwMode="auto">
          <a:xfrm>
            <a:off x="5940425" y="3573463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比特序号</a:t>
            </a:r>
          </a:p>
        </p:txBody>
      </p:sp>
      <p:sp>
        <p:nvSpPr>
          <p:cNvPr id="776213" name="Rectangle 21"/>
          <p:cNvSpPr>
            <a:spLocks noChangeArrowheads="1"/>
          </p:cNvSpPr>
          <p:nvPr/>
        </p:nvSpPr>
        <p:spPr bwMode="auto">
          <a:xfrm>
            <a:off x="5940425" y="285273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控制字段</a:t>
            </a:r>
          </a:p>
        </p:txBody>
      </p:sp>
      <p:sp>
        <p:nvSpPr>
          <p:cNvPr id="776214" name="Rectangle 22"/>
          <p:cNvSpPr>
            <a:spLocks noChangeArrowheads="1"/>
          </p:cNvSpPr>
          <p:nvPr/>
        </p:nvSpPr>
        <p:spPr bwMode="auto">
          <a:xfrm>
            <a:off x="1524000" y="5870575"/>
            <a:ext cx="43195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1    2    3     4    5     6     7     8</a:t>
            </a:r>
          </a:p>
        </p:txBody>
      </p:sp>
      <p:graphicFrame>
        <p:nvGraphicFramePr>
          <p:cNvPr id="776234" name="Group 42"/>
          <p:cNvGraphicFramePr>
            <a:graphicFrameLocks noGrp="1"/>
          </p:cNvGraphicFramePr>
          <p:nvPr/>
        </p:nvGraphicFramePr>
        <p:xfrm>
          <a:off x="1379538" y="5084763"/>
          <a:ext cx="4465637" cy="792163"/>
        </p:xfrm>
        <a:graphic>
          <a:graphicData uri="http://schemas.openxmlformats.org/drawingml/2006/table">
            <a:tbl>
              <a:tblPr/>
              <a:tblGrid>
                <a:gridCol w="541337"/>
                <a:gridCol w="539750"/>
                <a:gridCol w="1079500"/>
                <a:gridCol w="576263"/>
                <a:gridCol w="1728787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1   1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N(R)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6229" name="Rectangle 37"/>
          <p:cNvSpPr>
            <a:spLocks noChangeArrowheads="1"/>
          </p:cNvSpPr>
          <p:nvPr/>
        </p:nvSpPr>
        <p:spPr bwMode="auto">
          <a:xfrm>
            <a:off x="5988050" y="5805488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比特序号</a:t>
            </a:r>
          </a:p>
        </p:txBody>
      </p:sp>
      <p:sp>
        <p:nvSpPr>
          <p:cNvPr id="776230" name="Rectangle 38"/>
          <p:cNvSpPr>
            <a:spLocks noChangeArrowheads="1"/>
          </p:cNvSpPr>
          <p:nvPr/>
        </p:nvSpPr>
        <p:spPr bwMode="auto">
          <a:xfrm>
            <a:off x="5988050" y="5229225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控制字段</a:t>
            </a:r>
          </a:p>
        </p:txBody>
      </p:sp>
      <p:sp>
        <p:nvSpPr>
          <p:cNvPr id="776231" name="Text Box 39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776235" name="Text Box 4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无编号帧（</a:t>
            </a:r>
            <a:r>
              <a:rPr lang="en-US" altLang="zh-CN" b="1"/>
              <a:t>U</a:t>
            </a:r>
            <a:r>
              <a:rPr lang="zh-CN" altLang="en-US"/>
              <a:t>帧）</a:t>
            </a:r>
          </a:p>
        </p:txBody>
      </p:sp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357188" y="176530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</a:t>
            </a: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1149350" y="17653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79" name="Rectangle 7"/>
          <p:cNvSpPr>
            <a:spLocks noChangeArrowheads="1"/>
          </p:cNvSpPr>
          <p:nvPr/>
        </p:nvSpPr>
        <p:spPr bwMode="auto">
          <a:xfrm>
            <a:off x="2085975" y="17653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3094038" y="176530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81" name="Rectangle 9"/>
          <p:cNvSpPr>
            <a:spLocks noChangeArrowheads="1"/>
          </p:cNvSpPr>
          <p:nvPr/>
        </p:nvSpPr>
        <p:spPr bwMode="auto">
          <a:xfrm>
            <a:off x="4318000" y="176530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可变</a:t>
            </a:r>
          </a:p>
        </p:txBody>
      </p:sp>
      <p:sp>
        <p:nvSpPr>
          <p:cNvPr id="771082" name="Rectangle 10"/>
          <p:cNvSpPr>
            <a:spLocks noChangeArrowheads="1"/>
          </p:cNvSpPr>
          <p:nvPr/>
        </p:nvSpPr>
        <p:spPr bwMode="auto">
          <a:xfrm>
            <a:off x="6550025" y="17653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16</a:t>
            </a:r>
          </a:p>
        </p:txBody>
      </p:sp>
      <p:sp>
        <p:nvSpPr>
          <p:cNvPr id="771083" name="Rectangle 11"/>
          <p:cNvSpPr>
            <a:spLocks noChangeArrowheads="1"/>
          </p:cNvSpPr>
          <p:nvPr/>
        </p:nvSpPr>
        <p:spPr bwMode="auto">
          <a:xfrm>
            <a:off x="8101013" y="1771650"/>
            <a:ext cx="3542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8</a:t>
            </a:r>
          </a:p>
        </p:txBody>
      </p:sp>
      <p:sp>
        <p:nvSpPr>
          <p:cNvPr id="771084" name="Rectangle 12"/>
          <p:cNvSpPr>
            <a:spLocks noChangeArrowheads="1"/>
          </p:cNvSpPr>
          <p:nvPr/>
        </p:nvSpPr>
        <p:spPr bwMode="auto">
          <a:xfrm>
            <a:off x="5902325" y="5438775"/>
            <a:ext cx="1800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比特序号</a:t>
            </a:r>
          </a:p>
        </p:txBody>
      </p:sp>
      <p:graphicFrame>
        <p:nvGraphicFramePr>
          <p:cNvPr id="77112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85141"/>
              </p:ext>
            </p:extLst>
          </p:nvPr>
        </p:nvGraphicFramePr>
        <p:xfrm>
          <a:off x="684213" y="2276475"/>
          <a:ext cx="8128000" cy="89827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2032000"/>
                <a:gridCol w="2032000"/>
                <a:gridCol w="1016000"/>
              </a:tblGrid>
              <a:tr h="7207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040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管理信息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帧校验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71101" name="Freeform 29"/>
          <p:cNvSpPr>
            <a:spLocks/>
          </p:cNvSpPr>
          <p:nvPr/>
        </p:nvSpPr>
        <p:spPr bwMode="auto">
          <a:xfrm>
            <a:off x="5183188" y="2125663"/>
            <a:ext cx="215900" cy="1223962"/>
          </a:xfrm>
          <a:custGeom>
            <a:avLst/>
            <a:gdLst>
              <a:gd name="T0" fmla="*/ 96 w 96"/>
              <a:gd name="T1" fmla="*/ 0 h 528"/>
              <a:gd name="T2" fmla="*/ 32 w 96"/>
              <a:gd name="T3" fmla="*/ 144 h 528"/>
              <a:gd name="T4" fmla="*/ 96 w 96"/>
              <a:gd name="T5" fmla="*/ 288 h 528"/>
              <a:gd name="T6" fmla="*/ 0 w 96"/>
              <a:gd name="T7" fmla="*/ 368 h 528"/>
              <a:gd name="T8" fmla="*/ 88 w 9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28">
                <a:moveTo>
                  <a:pt x="96" y="0"/>
                </a:moveTo>
                <a:lnTo>
                  <a:pt x="32" y="144"/>
                </a:lnTo>
                <a:lnTo>
                  <a:pt x="96" y="288"/>
                </a:lnTo>
                <a:lnTo>
                  <a:pt x="0" y="368"/>
                </a:lnTo>
                <a:lnTo>
                  <a:pt x="88" y="528"/>
                </a:lnTo>
              </a:path>
            </a:pathLst>
          </a:custGeom>
          <a:noFill/>
          <a:ln w="57150" cap="flat" cmpd="sng">
            <a:solidFill>
              <a:srgbClr val="FC040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71102" name="Freeform 30"/>
          <p:cNvSpPr>
            <a:spLocks/>
          </p:cNvSpPr>
          <p:nvPr/>
        </p:nvSpPr>
        <p:spPr bwMode="auto">
          <a:xfrm>
            <a:off x="1404938" y="3175000"/>
            <a:ext cx="4437062" cy="1473200"/>
          </a:xfrm>
          <a:custGeom>
            <a:avLst/>
            <a:gdLst>
              <a:gd name="T0" fmla="*/ 817 w 2795"/>
              <a:gd name="T1" fmla="*/ 0 h 928"/>
              <a:gd name="T2" fmla="*/ 1452 w 2795"/>
              <a:gd name="T3" fmla="*/ 0 h 928"/>
              <a:gd name="T4" fmla="*/ 2795 w 2795"/>
              <a:gd name="T5" fmla="*/ 928 h 928"/>
              <a:gd name="T6" fmla="*/ 0 w 2795"/>
              <a:gd name="T7" fmla="*/ 928 h 928"/>
              <a:gd name="T8" fmla="*/ 817 w 2795"/>
              <a:gd name="T9" fmla="*/ 0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928">
                <a:moveTo>
                  <a:pt x="817" y="0"/>
                </a:moveTo>
                <a:lnTo>
                  <a:pt x="1452" y="0"/>
                </a:lnTo>
                <a:lnTo>
                  <a:pt x="2795" y="928"/>
                </a:lnTo>
                <a:lnTo>
                  <a:pt x="0" y="928"/>
                </a:lnTo>
                <a:lnTo>
                  <a:pt x="817" y="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shade val="46275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771103" name="Rectangle 31"/>
          <p:cNvSpPr>
            <a:spLocks noChangeArrowheads="1"/>
          </p:cNvSpPr>
          <p:nvPr/>
        </p:nvSpPr>
        <p:spPr bwMode="auto">
          <a:xfrm>
            <a:off x="5364163" y="3357563"/>
            <a:ext cx="3484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       提供对链路的建立、拆除以及多种控制功能。</a:t>
            </a:r>
          </a:p>
        </p:txBody>
      </p:sp>
      <p:sp>
        <p:nvSpPr>
          <p:cNvPr id="771104" name="Rectangle 32"/>
          <p:cNvSpPr>
            <a:spLocks noChangeArrowheads="1"/>
          </p:cNvSpPr>
          <p:nvPr/>
        </p:nvSpPr>
        <p:spPr bwMode="auto">
          <a:xfrm>
            <a:off x="1581150" y="5438775"/>
            <a:ext cx="41767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1    2    3    4     5     6     7    8</a:t>
            </a:r>
          </a:p>
        </p:txBody>
      </p:sp>
      <p:graphicFrame>
        <p:nvGraphicFramePr>
          <p:cNvPr id="771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29259"/>
              </p:ext>
            </p:extLst>
          </p:nvPr>
        </p:nvGraphicFramePr>
        <p:xfrm>
          <a:off x="1416050" y="4652963"/>
          <a:ext cx="4465638" cy="792163"/>
        </p:xfrm>
        <a:graphic>
          <a:graphicData uri="http://schemas.openxmlformats.org/drawingml/2006/table">
            <a:tbl>
              <a:tblPr/>
              <a:tblGrid>
                <a:gridCol w="541338"/>
                <a:gridCol w="539750"/>
                <a:gridCol w="1079500"/>
                <a:gridCol w="576262"/>
                <a:gridCol w="1728788"/>
              </a:tblGrid>
              <a:tr h="792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P/F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1139" name="Text Box 6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771140" name="Text Box 68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控制字段的格式</a:t>
            </a: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FC0404"/>
                </a:solidFill>
              </a:rPr>
              <a:t>P/F (Poll/Final)</a:t>
            </a:r>
            <a:endParaRPr lang="zh-CN" altLang="en-US" dirty="0">
              <a:solidFill>
                <a:srgbClr val="FC0404"/>
              </a:solidFill>
            </a:endParaRPr>
          </a:p>
          <a:p>
            <a:pPr lvl="1">
              <a:lnSpc>
                <a:spcPct val="115000"/>
              </a:lnSpc>
            </a:pPr>
            <a:r>
              <a:rPr lang="zh-CN" altLang="en-US" dirty="0"/>
              <a:t>主站发出的命令帧中若将</a:t>
            </a:r>
            <a:r>
              <a:rPr lang="en-US" altLang="zh-CN" dirty="0"/>
              <a:t>P</a:t>
            </a:r>
            <a:r>
              <a:rPr lang="zh-CN" altLang="en-US" dirty="0"/>
              <a:t>比特置为</a:t>
            </a:r>
            <a:r>
              <a:rPr lang="en-US" altLang="zh-CN" dirty="0"/>
              <a:t>1</a:t>
            </a:r>
            <a:r>
              <a:rPr lang="zh-CN" altLang="en-US" dirty="0"/>
              <a:t>则表示要求对方立即发送响应。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从站发出的响应帧中若将</a:t>
            </a:r>
            <a:r>
              <a:rPr lang="en-US" altLang="zh-CN" dirty="0"/>
              <a:t>F</a:t>
            </a:r>
            <a:r>
              <a:rPr lang="zh-CN" altLang="en-US" dirty="0"/>
              <a:t>比特置为</a:t>
            </a:r>
            <a:r>
              <a:rPr lang="en-US" altLang="zh-CN" dirty="0"/>
              <a:t>1</a:t>
            </a:r>
            <a:r>
              <a:rPr lang="zh-CN" altLang="en-US" dirty="0"/>
              <a:t>则表示要发送的数据已经发送完毕。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FC0404"/>
                </a:solidFill>
              </a:rPr>
              <a:t>M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类型，用于对各类无编号帧的区分，具体见后表。</a:t>
            </a:r>
          </a:p>
        </p:txBody>
      </p:sp>
      <p:sp>
        <p:nvSpPr>
          <p:cNvPr id="7721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772102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使用比特填充的首尾定界符法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800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思想：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一特定的比特组合（例如：</a:t>
            </a:r>
            <a:r>
              <a:rPr lang="en-US" altLang="zh-CN" sz="2400" dirty="0">
                <a:solidFill>
                  <a:srgbClr val="0000FF"/>
                </a:solidFill>
              </a:rPr>
              <a:t>01111110</a:t>
            </a:r>
            <a:r>
              <a:rPr lang="zh-CN" altLang="en-US" sz="2400" dirty="0"/>
              <a:t>）来表示一帧的开始和结束。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例子：</a:t>
            </a:r>
            <a:r>
              <a:rPr lang="en-US" altLang="zh-CN" sz="2400" dirty="0" smtClean="0">
                <a:solidFill>
                  <a:schemeClr val="tx1"/>
                </a:solidFill>
              </a:rPr>
              <a:t>HDLC</a:t>
            </a:r>
            <a:r>
              <a:rPr lang="zh-CN" altLang="en-US" sz="2400" dirty="0" smtClean="0">
                <a:solidFill>
                  <a:schemeClr val="tx1"/>
                </a:solidFill>
              </a:rPr>
              <a:t>（高级数据链路控制）协议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透明性传输：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传输的数据中出现用于定界的比特组合，会干扰传输，此时可采用“</a:t>
            </a:r>
            <a:r>
              <a:rPr lang="en-US" altLang="zh-CN" sz="2400" dirty="0">
                <a:solidFill>
                  <a:srgbClr val="0000FF"/>
                </a:solidFill>
              </a:rPr>
              <a:t>0</a:t>
            </a:r>
            <a:r>
              <a:rPr lang="zh-CN" altLang="en-US" sz="2400" dirty="0">
                <a:solidFill>
                  <a:srgbClr val="0000FF"/>
                </a:solidFill>
              </a:rPr>
              <a:t>比特插入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删除法</a:t>
            </a:r>
            <a:r>
              <a:rPr lang="zh-CN" altLang="en-US" sz="2400" dirty="0"/>
              <a:t>”实现数据的透明性传输。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C0404"/>
                </a:solidFill>
              </a:rPr>
              <a:t>特点：</a:t>
            </a:r>
            <a:endParaRPr lang="en-US" altLang="zh-CN" sz="2400" dirty="0" smtClean="0">
              <a:solidFill>
                <a:srgbClr val="FC0404"/>
              </a:solidFill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/>
              <a:t>协议</a:t>
            </a:r>
            <a:r>
              <a:rPr lang="zh-CN" altLang="en-US" sz="2400" dirty="0"/>
              <a:t>不依赖于任何一种字符编码集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/>
              <a:t>用于</a:t>
            </a:r>
            <a:r>
              <a:rPr lang="zh-CN" altLang="en-US" sz="2400" dirty="0"/>
              <a:t>实现数据的透明性传输的“</a:t>
            </a:r>
            <a:r>
              <a:rPr lang="en-US" altLang="zh-CN" sz="2400" dirty="0"/>
              <a:t>0</a:t>
            </a:r>
            <a:r>
              <a:rPr lang="zh-CN" altLang="en-US" sz="2400" dirty="0"/>
              <a:t>比特插入</a:t>
            </a:r>
            <a:r>
              <a:rPr lang="en-US" altLang="zh-CN" sz="2400" dirty="0"/>
              <a:t>/</a:t>
            </a:r>
            <a:r>
              <a:rPr lang="zh-CN" altLang="en-US" sz="2400" dirty="0"/>
              <a:t>删除法”易于硬件实现。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U</a:t>
            </a:r>
            <a:r>
              <a:rPr lang="zh-CN" altLang="en-US"/>
              <a:t>帧的类型</a:t>
            </a:r>
          </a:p>
        </p:txBody>
      </p:sp>
      <p:graphicFrame>
        <p:nvGraphicFramePr>
          <p:cNvPr id="773181" name="Group 61"/>
          <p:cNvGraphicFramePr>
            <a:graphicFrameLocks noGrp="1"/>
          </p:cNvGraphicFramePr>
          <p:nvPr>
            <p:ph idx="1"/>
          </p:nvPr>
        </p:nvGraphicFramePr>
        <p:xfrm>
          <a:off x="827088" y="1773238"/>
          <a:ext cx="7958137" cy="4608518"/>
        </p:xfrm>
        <a:graphic>
          <a:graphicData uri="http://schemas.openxmlformats.org/drawingml/2006/table">
            <a:tbl>
              <a:tblPr/>
              <a:tblGrid>
                <a:gridCol w="3206750"/>
                <a:gridCol w="4751387"/>
              </a:tblGrid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Command/response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SNRM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normal response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SNRME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normal response mode (extended)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SABM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asynchronous balanced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SABME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asynchronous balanced mode (extended)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UP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Unnumbered poll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UI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Unnumbered information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UA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Unnumbered acknowledgment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RD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Request disconnect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DISC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Disconnect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DM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Disconnect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RIM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Request information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SIM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Set initialization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RSET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Reset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XID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Exchange 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73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FRMR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Frame 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73182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773183" name="Text Box 6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数据帧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帧类型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步骤一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初始化</a:t>
            </a:r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0772" name="Line 4"/>
          <p:cNvSpPr>
            <a:spLocks noChangeShapeType="1"/>
          </p:cNvSpPr>
          <p:nvPr/>
        </p:nvSpPr>
        <p:spPr bwMode="auto">
          <a:xfrm flipH="1">
            <a:off x="2555875" y="443706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73" name="Line 5"/>
          <p:cNvSpPr>
            <a:spLocks noChangeShapeType="1"/>
          </p:cNvSpPr>
          <p:nvPr/>
        </p:nvSpPr>
        <p:spPr bwMode="auto">
          <a:xfrm>
            <a:off x="2536825" y="22685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0774" name="Group 6"/>
          <p:cNvGrpSpPr>
            <a:grpSpLocks/>
          </p:cNvGrpSpPr>
          <p:nvPr/>
        </p:nvGrpSpPr>
        <p:grpSpPr bwMode="auto">
          <a:xfrm rot="344460">
            <a:off x="2946400" y="2268538"/>
            <a:ext cx="1724025" cy="279400"/>
            <a:chOff x="3024" y="1776"/>
            <a:chExt cx="1008" cy="144"/>
          </a:xfrm>
        </p:grpSpPr>
        <p:sp>
          <p:nvSpPr>
            <p:cNvPr id="800775" name="Rectangle 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SABM</a:t>
              </a:r>
            </a:p>
          </p:txBody>
        </p:sp>
        <p:sp>
          <p:nvSpPr>
            <p:cNvPr id="800776" name="AutoShape 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0777" name="Line 9"/>
          <p:cNvSpPr>
            <a:spLocks noChangeShapeType="1"/>
          </p:cNvSpPr>
          <p:nvPr/>
        </p:nvSpPr>
        <p:spPr bwMode="auto">
          <a:xfrm>
            <a:off x="2555875" y="378936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0778" name="Group 10"/>
          <p:cNvGrpSpPr>
            <a:grpSpLocks/>
          </p:cNvGrpSpPr>
          <p:nvPr/>
        </p:nvGrpSpPr>
        <p:grpSpPr bwMode="auto">
          <a:xfrm rot="344460">
            <a:off x="2916238" y="3789363"/>
            <a:ext cx="1724025" cy="279400"/>
            <a:chOff x="3024" y="1776"/>
            <a:chExt cx="1008" cy="144"/>
          </a:xfrm>
        </p:grpSpPr>
        <p:sp>
          <p:nvSpPr>
            <p:cNvPr id="800779" name="Rectangle 1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SABM</a:t>
              </a:r>
            </a:p>
          </p:txBody>
        </p:sp>
        <p:sp>
          <p:nvSpPr>
            <p:cNvPr id="800780" name="AutoShape 1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0781" name="Line 13"/>
          <p:cNvSpPr>
            <a:spLocks noChangeShapeType="1"/>
          </p:cNvSpPr>
          <p:nvPr/>
        </p:nvSpPr>
        <p:spPr bwMode="auto">
          <a:xfrm>
            <a:off x="6804025" y="1989138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0782" name="Group 14"/>
          <p:cNvGrpSpPr>
            <a:grpSpLocks/>
          </p:cNvGrpSpPr>
          <p:nvPr/>
        </p:nvGrpSpPr>
        <p:grpSpPr bwMode="auto">
          <a:xfrm rot="-345382">
            <a:off x="5364163" y="4437063"/>
            <a:ext cx="985837" cy="279400"/>
            <a:chOff x="3840" y="2448"/>
            <a:chExt cx="576" cy="144"/>
          </a:xfrm>
        </p:grpSpPr>
        <p:sp>
          <p:nvSpPr>
            <p:cNvPr id="800783" name="AutoShape 15"/>
            <p:cNvSpPr>
              <a:spLocks noChangeArrowheads="1"/>
            </p:cNvSpPr>
            <p:nvPr/>
          </p:nvSpPr>
          <p:spPr bwMode="auto">
            <a:xfrm flipH="1">
              <a:off x="3840" y="2448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0784" name="Rectangle 16"/>
            <p:cNvSpPr>
              <a:spLocks noChangeArrowheads="1"/>
            </p:cNvSpPr>
            <p:nvPr/>
          </p:nvSpPr>
          <p:spPr bwMode="auto">
            <a:xfrm flipH="1">
              <a:off x="3984" y="2448"/>
              <a:ext cx="432" cy="14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UA</a:t>
              </a:r>
            </a:p>
          </p:txBody>
        </p:sp>
      </p:grpSp>
      <p:sp>
        <p:nvSpPr>
          <p:cNvPr id="800785" name="Line 17"/>
          <p:cNvSpPr>
            <a:spLocks noChangeShapeType="1"/>
          </p:cNvSpPr>
          <p:nvPr/>
        </p:nvSpPr>
        <p:spPr bwMode="auto">
          <a:xfrm flipH="1">
            <a:off x="2268538" y="2276475"/>
            <a:ext cx="0" cy="14906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86" name="Line 18"/>
          <p:cNvSpPr>
            <a:spLocks noChangeShapeType="1"/>
          </p:cNvSpPr>
          <p:nvPr/>
        </p:nvSpPr>
        <p:spPr bwMode="auto">
          <a:xfrm>
            <a:off x="2052638" y="2276475"/>
            <a:ext cx="4921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87" name="Line 19"/>
          <p:cNvSpPr>
            <a:spLocks noChangeShapeType="1"/>
          </p:cNvSpPr>
          <p:nvPr/>
        </p:nvSpPr>
        <p:spPr bwMode="auto">
          <a:xfrm>
            <a:off x="2052638" y="3789363"/>
            <a:ext cx="48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88" name="Text Box 20"/>
          <p:cNvSpPr txBox="1">
            <a:spLocks noChangeArrowheads="1"/>
          </p:cNvSpPr>
          <p:nvPr/>
        </p:nvSpPr>
        <p:spPr bwMode="auto">
          <a:xfrm>
            <a:off x="1403350" y="2060575"/>
            <a:ext cx="438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超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时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重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传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时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间</a:t>
            </a:r>
          </a:p>
        </p:txBody>
      </p:sp>
      <p:sp>
        <p:nvSpPr>
          <p:cNvPr id="800789" name="Text Box 21"/>
          <p:cNvSpPr txBox="1">
            <a:spLocks noChangeArrowheads="1"/>
          </p:cNvSpPr>
          <p:nvPr/>
        </p:nvSpPr>
        <p:spPr bwMode="auto">
          <a:xfrm>
            <a:off x="2524125" y="182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800790" name="Text Box 22"/>
          <p:cNvSpPr txBox="1">
            <a:spLocks noChangeArrowheads="1"/>
          </p:cNvSpPr>
          <p:nvPr/>
        </p:nvSpPr>
        <p:spPr bwMode="auto">
          <a:xfrm>
            <a:off x="6411913" y="182086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800791" name="Text Box 23"/>
          <p:cNvSpPr txBox="1">
            <a:spLocks noChangeArrowheads="1"/>
          </p:cNvSpPr>
          <p:nvPr/>
        </p:nvSpPr>
        <p:spPr bwMode="auto">
          <a:xfrm>
            <a:off x="1763713" y="2781300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000" b="1" i="1" baseline="-25000">
                <a:latin typeface="华文新魏" pitchFamily="2" charset="-122"/>
                <a:ea typeface="华文新魏" pitchFamily="2" charset="-122"/>
              </a:rPr>
              <a:t>out</a:t>
            </a:r>
          </a:p>
        </p:txBody>
      </p:sp>
      <p:sp>
        <p:nvSpPr>
          <p:cNvPr id="800792" name="Line 24"/>
          <p:cNvSpPr>
            <a:spLocks noChangeShapeType="1"/>
          </p:cNvSpPr>
          <p:nvPr/>
        </p:nvSpPr>
        <p:spPr bwMode="auto">
          <a:xfrm>
            <a:off x="2536825" y="1897063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0793" name="AutoShape 25"/>
          <p:cNvSpPr>
            <a:spLocks noChangeArrowheads="1"/>
          </p:cNvSpPr>
          <p:nvPr/>
        </p:nvSpPr>
        <p:spPr bwMode="auto">
          <a:xfrm>
            <a:off x="5148263" y="2349500"/>
            <a:ext cx="1296987" cy="574675"/>
          </a:xfrm>
          <a:prstGeom prst="irregularSeal1">
            <a:avLst/>
          </a:prstGeom>
          <a:solidFill>
            <a:srgbClr val="FC0404"/>
          </a:solidFill>
          <a:ln w="9525">
            <a:solidFill>
              <a:srgbClr val="FFFF00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0794" name="Text Box 2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步骤二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数据传输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（半双工）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34213" name="Line 5"/>
          <p:cNvSpPr>
            <a:spLocks noChangeShapeType="1"/>
          </p:cNvSpPr>
          <p:nvPr/>
        </p:nvSpPr>
        <p:spPr bwMode="auto">
          <a:xfrm flipH="1">
            <a:off x="2392363" y="4289425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>
            <a:off x="2392363" y="22685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4215" name="Group 7"/>
          <p:cNvGrpSpPr>
            <a:grpSpLocks/>
          </p:cNvGrpSpPr>
          <p:nvPr/>
        </p:nvGrpSpPr>
        <p:grpSpPr bwMode="auto">
          <a:xfrm rot="344460">
            <a:off x="2801938" y="2268538"/>
            <a:ext cx="1724025" cy="279400"/>
            <a:chOff x="3024" y="1776"/>
            <a:chExt cx="1008" cy="144"/>
          </a:xfrm>
        </p:grpSpPr>
        <p:sp>
          <p:nvSpPr>
            <p:cNvPr id="734216" name="Rectangle 8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(I,0,0)</a:t>
              </a:r>
            </a:p>
          </p:txBody>
        </p:sp>
        <p:sp>
          <p:nvSpPr>
            <p:cNvPr id="734217" name="AutoShape 9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18" name="Line 10"/>
          <p:cNvSpPr>
            <a:spLocks noChangeShapeType="1"/>
          </p:cNvSpPr>
          <p:nvPr/>
        </p:nvSpPr>
        <p:spPr bwMode="auto">
          <a:xfrm flipH="1">
            <a:off x="2392363" y="282892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392363" y="338772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4220" name="Group 12"/>
          <p:cNvGrpSpPr>
            <a:grpSpLocks/>
          </p:cNvGrpSpPr>
          <p:nvPr/>
        </p:nvGrpSpPr>
        <p:grpSpPr bwMode="auto">
          <a:xfrm rot="344460">
            <a:off x="2801938" y="3387725"/>
            <a:ext cx="1724025" cy="279400"/>
            <a:chOff x="3024" y="1776"/>
            <a:chExt cx="1008" cy="144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(I,1,1)</a:t>
              </a:r>
            </a:p>
          </p:txBody>
        </p:sp>
        <p:sp>
          <p:nvSpPr>
            <p:cNvPr id="734222" name="AutoShape 14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23" name="Line 15"/>
          <p:cNvSpPr>
            <a:spLocks noChangeShapeType="1"/>
          </p:cNvSpPr>
          <p:nvPr/>
        </p:nvSpPr>
        <p:spPr bwMode="auto">
          <a:xfrm>
            <a:off x="2392363" y="3759200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4224" name="Group 16"/>
          <p:cNvGrpSpPr>
            <a:grpSpLocks/>
          </p:cNvGrpSpPr>
          <p:nvPr/>
        </p:nvGrpSpPr>
        <p:grpSpPr bwMode="auto">
          <a:xfrm rot="344460">
            <a:off x="2801938" y="3759200"/>
            <a:ext cx="1724025" cy="279400"/>
            <a:chOff x="3024" y="1776"/>
            <a:chExt cx="1008" cy="144"/>
          </a:xfrm>
        </p:grpSpPr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(I,2,1)</a:t>
              </a:r>
            </a:p>
          </p:txBody>
        </p:sp>
        <p:sp>
          <p:nvSpPr>
            <p:cNvPr id="734226" name="AutoShape 1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27" name="Line 19"/>
          <p:cNvSpPr>
            <a:spLocks noChangeShapeType="1"/>
          </p:cNvSpPr>
          <p:nvPr/>
        </p:nvSpPr>
        <p:spPr bwMode="auto">
          <a:xfrm>
            <a:off x="2392363" y="4878388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1" name="Line 23"/>
          <p:cNvSpPr>
            <a:spLocks noChangeShapeType="1"/>
          </p:cNvSpPr>
          <p:nvPr/>
        </p:nvSpPr>
        <p:spPr bwMode="auto">
          <a:xfrm>
            <a:off x="6659563" y="1989138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2" name="Line 24"/>
          <p:cNvSpPr>
            <a:spLocks noChangeShapeType="1"/>
          </p:cNvSpPr>
          <p:nvPr/>
        </p:nvSpPr>
        <p:spPr bwMode="auto">
          <a:xfrm flipH="1">
            <a:off x="2392363" y="5437188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3" name="Text Box 25"/>
          <p:cNvSpPr txBox="1">
            <a:spLocks noChangeArrowheads="1"/>
          </p:cNvSpPr>
          <p:nvPr/>
        </p:nvSpPr>
        <p:spPr bwMode="auto">
          <a:xfrm>
            <a:off x="2379663" y="182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34234" name="Text Box 26"/>
          <p:cNvSpPr txBox="1">
            <a:spLocks noChangeArrowheads="1"/>
          </p:cNvSpPr>
          <p:nvPr/>
        </p:nvSpPr>
        <p:spPr bwMode="auto">
          <a:xfrm>
            <a:off x="6267450" y="182086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34235" name="Line 27"/>
          <p:cNvSpPr>
            <a:spLocks noChangeShapeType="1"/>
          </p:cNvSpPr>
          <p:nvPr/>
        </p:nvSpPr>
        <p:spPr bwMode="auto">
          <a:xfrm>
            <a:off x="2392363" y="1897063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4236" name="Rectangle 28"/>
          <p:cNvSpPr>
            <a:spLocks noChangeArrowheads="1"/>
          </p:cNvSpPr>
          <p:nvPr/>
        </p:nvSpPr>
        <p:spPr bwMode="auto">
          <a:xfrm>
            <a:off x="3341688" y="166687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正常双向数据交换</a:t>
            </a:r>
          </a:p>
        </p:txBody>
      </p:sp>
      <p:sp>
        <p:nvSpPr>
          <p:cNvPr id="734237" name="Rectangle 29"/>
          <p:cNvSpPr>
            <a:spLocks noChangeArrowheads="1"/>
          </p:cNvSpPr>
          <p:nvPr/>
        </p:nvSpPr>
        <p:spPr bwMode="auto">
          <a:xfrm>
            <a:off x="2497138" y="59451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帧格式：</a:t>
            </a:r>
            <a:r>
              <a:rPr lang="en-US" altLang="zh-CN" sz="2400" b="1" dirty="0">
                <a:latin typeface="+mn-lt"/>
                <a:ea typeface="+mn-ea"/>
              </a:rPr>
              <a:t>(</a:t>
            </a:r>
            <a:r>
              <a:rPr lang="zh-CN" altLang="en-US" sz="2400" b="1" dirty="0">
                <a:latin typeface="+mn-lt"/>
                <a:ea typeface="+mn-ea"/>
              </a:rPr>
              <a:t>帧类型</a:t>
            </a:r>
            <a:r>
              <a:rPr lang="en-US" altLang="zh-CN" sz="2400" b="1" dirty="0">
                <a:latin typeface="+mn-lt"/>
                <a:ea typeface="+mn-ea"/>
              </a:rPr>
              <a:t>,N(S),N(R))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pSp>
        <p:nvGrpSpPr>
          <p:cNvPr id="734238" name="Group 30"/>
          <p:cNvGrpSpPr>
            <a:grpSpLocks/>
          </p:cNvGrpSpPr>
          <p:nvPr/>
        </p:nvGrpSpPr>
        <p:grpSpPr bwMode="auto">
          <a:xfrm rot="21255540" flipH="1">
            <a:off x="4356100" y="2852738"/>
            <a:ext cx="1724025" cy="279400"/>
            <a:chOff x="3024" y="1776"/>
            <a:chExt cx="1008" cy="144"/>
          </a:xfrm>
        </p:grpSpPr>
        <p:sp>
          <p:nvSpPr>
            <p:cNvPr id="734239" name="Rectangle 3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(I,0,1)</a:t>
              </a:r>
            </a:p>
          </p:txBody>
        </p:sp>
        <p:sp>
          <p:nvSpPr>
            <p:cNvPr id="734240" name="AutoShape 3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4241" name="Group 33"/>
          <p:cNvGrpSpPr>
            <a:grpSpLocks/>
          </p:cNvGrpSpPr>
          <p:nvPr/>
        </p:nvGrpSpPr>
        <p:grpSpPr bwMode="auto">
          <a:xfrm rot="21255540" flipH="1">
            <a:off x="4427538" y="4292600"/>
            <a:ext cx="1724025" cy="279400"/>
            <a:chOff x="3024" y="1776"/>
            <a:chExt cx="1008" cy="144"/>
          </a:xfrm>
        </p:grpSpPr>
        <p:sp>
          <p:nvSpPr>
            <p:cNvPr id="734242" name="Rectangle 34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(I,1,3)</a:t>
              </a:r>
            </a:p>
          </p:txBody>
        </p:sp>
        <p:sp>
          <p:nvSpPr>
            <p:cNvPr id="734243" name="AutoShape 35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4244" name="Group 36"/>
          <p:cNvGrpSpPr>
            <a:grpSpLocks/>
          </p:cNvGrpSpPr>
          <p:nvPr/>
        </p:nvGrpSpPr>
        <p:grpSpPr bwMode="auto">
          <a:xfrm rot="21255540" flipH="1">
            <a:off x="4427538" y="5445125"/>
            <a:ext cx="1724025" cy="279400"/>
            <a:chOff x="3024" y="1776"/>
            <a:chExt cx="1008" cy="144"/>
          </a:xfrm>
        </p:grpSpPr>
        <p:sp>
          <p:nvSpPr>
            <p:cNvPr id="734245" name="Rectangle 3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(I,2,4)</a:t>
              </a:r>
            </a:p>
          </p:txBody>
        </p:sp>
        <p:sp>
          <p:nvSpPr>
            <p:cNvPr id="734246" name="AutoShape 3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4247" name="Group 39"/>
          <p:cNvGrpSpPr>
            <a:grpSpLocks/>
          </p:cNvGrpSpPr>
          <p:nvPr/>
        </p:nvGrpSpPr>
        <p:grpSpPr bwMode="auto">
          <a:xfrm rot="344460">
            <a:off x="2700338" y="4868863"/>
            <a:ext cx="1724025" cy="279400"/>
            <a:chOff x="3024" y="1776"/>
            <a:chExt cx="1008" cy="144"/>
          </a:xfrm>
        </p:grpSpPr>
        <p:sp>
          <p:nvSpPr>
            <p:cNvPr id="734248" name="Rectangle 40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(I,3,2)</a:t>
              </a:r>
            </a:p>
          </p:txBody>
        </p:sp>
        <p:sp>
          <p:nvSpPr>
            <p:cNvPr id="734249" name="AutoShape 41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4250" name="Text Box 4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步骤二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数据传输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（半双工）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78278" name="Line 38"/>
          <p:cNvSpPr>
            <a:spLocks noChangeShapeType="1"/>
          </p:cNvSpPr>
          <p:nvPr/>
        </p:nvSpPr>
        <p:spPr bwMode="auto">
          <a:xfrm flipH="1">
            <a:off x="2363788" y="3781425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9" name="Line 39"/>
          <p:cNvSpPr>
            <a:spLocks noChangeShapeType="1"/>
          </p:cNvSpPr>
          <p:nvPr/>
        </p:nvSpPr>
        <p:spPr bwMode="auto">
          <a:xfrm>
            <a:off x="2344738" y="2117725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280" name="Group 40"/>
          <p:cNvGrpSpPr>
            <a:grpSpLocks/>
          </p:cNvGrpSpPr>
          <p:nvPr/>
        </p:nvGrpSpPr>
        <p:grpSpPr bwMode="auto">
          <a:xfrm rot="344460">
            <a:off x="2754313" y="2117725"/>
            <a:ext cx="1724025" cy="279400"/>
            <a:chOff x="3024" y="1776"/>
            <a:chExt cx="1008" cy="144"/>
          </a:xfrm>
        </p:grpSpPr>
        <p:sp>
          <p:nvSpPr>
            <p:cNvPr id="778281" name="Rectangle 4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(I,3,0)</a:t>
              </a:r>
            </a:p>
          </p:txBody>
        </p:sp>
        <p:sp>
          <p:nvSpPr>
            <p:cNvPr id="778282" name="AutoShape 4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83" name="Line 43"/>
          <p:cNvSpPr>
            <a:spLocks noChangeShapeType="1"/>
          </p:cNvSpPr>
          <p:nvPr/>
        </p:nvSpPr>
        <p:spPr bwMode="auto">
          <a:xfrm flipH="1">
            <a:off x="2344738" y="26781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4" name="Line 44"/>
          <p:cNvSpPr>
            <a:spLocks noChangeShapeType="1"/>
          </p:cNvSpPr>
          <p:nvPr/>
        </p:nvSpPr>
        <p:spPr bwMode="auto">
          <a:xfrm>
            <a:off x="2344738" y="32369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285" name="Group 45"/>
          <p:cNvGrpSpPr>
            <a:grpSpLocks/>
          </p:cNvGrpSpPr>
          <p:nvPr/>
        </p:nvGrpSpPr>
        <p:grpSpPr bwMode="auto">
          <a:xfrm rot="344460">
            <a:off x="2754313" y="3236913"/>
            <a:ext cx="1724025" cy="279400"/>
            <a:chOff x="3024" y="1776"/>
            <a:chExt cx="1008" cy="144"/>
          </a:xfrm>
        </p:grpSpPr>
        <p:sp>
          <p:nvSpPr>
            <p:cNvPr id="778286" name="Rectangle 46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(RR,0,P)</a:t>
              </a:r>
            </a:p>
          </p:txBody>
        </p:sp>
        <p:sp>
          <p:nvSpPr>
            <p:cNvPr id="778287" name="AutoShape 47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88" name="Line 48"/>
          <p:cNvSpPr>
            <a:spLocks noChangeShapeType="1"/>
          </p:cNvSpPr>
          <p:nvPr/>
        </p:nvSpPr>
        <p:spPr bwMode="auto">
          <a:xfrm>
            <a:off x="2363788" y="4357688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9" name="Line 49"/>
          <p:cNvSpPr>
            <a:spLocks noChangeShapeType="1"/>
          </p:cNvSpPr>
          <p:nvPr/>
        </p:nvSpPr>
        <p:spPr bwMode="auto">
          <a:xfrm>
            <a:off x="6611938" y="1838325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0" name="Line 50"/>
          <p:cNvSpPr>
            <a:spLocks noChangeShapeType="1"/>
          </p:cNvSpPr>
          <p:nvPr/>
        </p:nvSpPr>
        <p:spPr bwMode="auto">
          <a:xfrm flipH="1">
            <a:off x="2363788" y="4933950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1" name="Text Box 51"/>
          <p:cNvSpPr txBox="1">
            <a:spLocks noChangeArrowheads="1"/>
          </p:cNvSpPr>
          <p:nvPr/>
        </p:nvSpPr>
        <p:spPr bwMode="auto">
          <a:xfrm>
            <a:off x="2332038" y="1670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78292" name="Text Box 52"/>
          <p:cNvSpPr txBox="1">
            <a:spLocks noChangeArrowheads="1"/>
          </p:cNvSpPr>
          <p:nvPr/>
        </p:nvSpPr>
        <p:spPr bwMode="auto">
          <a:xfrm>
            <a:off x="6219825" y="167005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78293" name="Line 53"/>
          <p:cNvSpPr>
            <a:spLocks noChangeShapeType="1"/>
          </p:cNvSpPr>
          <p:nvPr/>
        </p:nvSpPr>
        <p:spPr bwMode="auto">
          <a:xfrm>
            <a:off x="2344738" y="1746250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4" name="Rectangle 54"/>
          <p:cNvSpPr>
            <a:spLocks noChangeArrowheads="1"/>
          </p:cNvSpPr>
          <p:nvPr/>
        </p:nvSpPr>
        <p:spPr bwMode="auto">
          <a:xfrm>
            <a:off x="3905250" y="16605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流量控制</a:t>
            </a:r>
          </a:p>
        </p:txBody>
      </p:sp>
      <p:sp>
        <p:nvSpPr>
          <p:cNvPr id="778295" name="Rectangle 55"/>
          <p:cNvSpPr>
            <a:spLocks noChangeArrowheads="1"/>
          </p:cNvSpPr>
          <p:nvPr/>
        </p:nvSpPr>
        <p:spPr bwMode="auto">
          <a:xfrm>
            <a:off x="2451100" y="593883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帧格式：</a:t>
            </a:r>
            <a:r>
              <a:rPr lang="en-US" altLang="zh-CN" sz="2400" b="1" dirty="0">
                <a:latin typeface="+mn-lt"/>
                <a:ea typeface="+mn-ea"/>
              </a:rPr>
              <a:t>(</a:t>
            </a:r>
            <a:r>
              <a:rPr lang="zh-CN" altLang="en-US" sz="2400" b="1" dirty="0">
                <a:latin typeface="+mn-lt"/>
                <a:ea typeface="+mn-ea"/>
              </a:rPr>
              <a:t>帧类型</a:t>
            </a:r>
            <a:r>
              <a:rPr lang="en-US" altLang="zh-CN" sz="2400" b="1" dirty="0">
                <a:latin typeface="+mn-lt"/>
                <a:ea typeface="+mn-ea"/>
              </a:rPr>
              <a:t>,N(S),N(R))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pSp>
        <p:nvGrpSpPr>
          <p:cNvPr id="778296" name="Group 56"/>
          <p:cNvGrpSpPr>
            <a:grpSpLocks/>
          </p:cNvGrpSpPr>
          <p:nvPr/>
        </p:nvGrpSpPr>
        <p:grpSpPr bwMode="auto">
          <a:xfrm rot="21255540" flipH="1">
            <a:off x="4308475" y="2701925"/>
            <a:ext cx="1724025" cy="279400"/>
            <a:chOff x="3024" y="1776"/>
            <a:chExt cx="1008" cy="144"/>
          </a:xfrm>
        </p:grpSpPr>
        <p:sp>
          <p:nvSpPr>
            <p:cNvPr id="778297" name="Rectangle 57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(RNR,4)</a:t>
              </a:r>
            </a:p>
          </p:txBody>
        </p:sp>
        <p:sp>
          <p:nvSpPr>
            <p:cNvPr id="778298" name="AutoShape 58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299" name="Group 59"/>
          <p:cNvGrpSpPr>
            <a:grpSpLocks/>
          </p:cNvGrpSpPr>
          <p:nvPr/>
        </p:nvGrpSpPr>
        <p:grpSpPr bwMode="auto">
          <a:xfrm rot="21255540" flipH="1">
            <a:off x="4308475" y="3781425"/>
            <a:ext cx="1724025" cy="279400"/>
            <a:chOff x="3024" y="1776"/>
            <a:chExt cx="1008" cy="144"/>
          </a:xfrm>
        </p:grpSpPr>
        <p:sp>
          <p:nvSpPr>
            <p:cNvPr id="778300" name="Rectangle 60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(RNR,4,F)</a:t>
              </a:r>
            </a:p>
          </p:txBody>
        </p:sp>
        <p:sp>
          <p:nvSpPr>
            <p:cNvPr id="778301" name="AutoShape 61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02" name="Group 62"/>
          <p:cNvGrpSpPr>
            <a:grpSpLocks/>
          </p:cNvGrpSpPr>
          <p:nvPr/>
        </p:nvGrpSpPr>
        <p:grpSpPr bwMode="auto">
          <a:xfrm rot="344460">
            <a:off x="2652713" y="4357688"/>
            <a:ext cx="1724025" cy="279400"/>
            <a:chOff x="3024" y="1776"/>
            <a:chExt cx="1008" cy="144"/>
          </a:xfrm>
        </p:grpSpPr>
        <p:sp>
          <p:nvSpPr>
            <p:cNvPr id="778303" name="Rectangle 63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(RR,0,P)</a:t>
              </a:r>
            </a:p>
          </p:txBody>
        </p:sp>
        <p:sp>
          <p:nvSpPr>
            <p:cNvPr id="778304" name="AutoShape 64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05" name="Group 65"/>
          <p:cNvGrpSpPr>
            <a:grpSpLocks/>
          </p:cNvGrpSpPr>
          <p:nvPr/>
        </p:nvGrpSpPr>
        <p:grpSpPr bwMode="auto">
          <a:xfrm rot="21255540" flipH="1">
            <a:off x="4308475" y="4933950"/>
            <a:ext cx="1724025" cy="279400"/>
            <a:chOff x="3024" y="1776"/>
            <a:chExt cx="1008" cy="144"/>
          </a:xfrm>
        </p:grpSpPr>
        <p:sp>
          <p:nvSpPr>
            <p:cNvPr id="778306" name="Rectangle 66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(RR,4,F)</a:t>
              </a:r>
            </a:p>
          </p:txBody>
        </p:sp>
        <p:sp>
          <p:nvSpPr>
            <p:cNvPr id="778307" name="AutoShape 67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08" name="Line 68"/>
          <p:cNvSpPr>
            <a:spLocks noChangeShapeType="1"/>
          </p:cNvSpPr>
          <p:nvPr/>
        </p:nvSpPr>
        <p:spPr bwMode="auto">
          <a:xfrm>
            <a:off x="2363788" y="55102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309" name="Group 69"/>
          <p:cNvGrpSpPr>
            <a:grpSpLocks/>
          </p:cNvGrpSpPr>
          <p:nvPr/>
        </p:nvGrpSpPr>
        <p:grpSpPr bwMode="auto">
          <a:xfrm rot="344460">
            <a:off x="2652713" y="5510213"/>
            <a:ext cx="1724025" cy="279400"/>
            <a:chOff x="3024" y="1776"/>
            <a:chExt cx="1008" cy="144"/>
          </a:xfrm>
        </p:grpSpPr>
        <p:sp>
          <p:nvSpPr>
            <p:cNvPr id="778310" name="Rectangle 70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(I,4,0)</a:t>
              </a:r>
            </a:p>
          </p:txBody>
        </p:sp>
        <p:sp>
          <p:nvSpPr>
            <p:cNvPr id="778311" name="AutoShape 71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12" name="Text Box 7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步骤二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数据传输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（半双工）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79302" name="Line 38"/>
          <p:cNvSpPr>
            <a:spLocks noChangeShapeType="1"/>
          </p:cNvSpPr>
          <p:nvPr/>
        </p:nvSpPr>
        <p:spPr bwMode="auto">
          <a:xfrm flipH="1">
            <a:off x="2382838" y="36147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03" name="Line 39"/>
          <p:cNvSpPr>
            <a:spLocks noChangeShapeType="1"/>
          </p:cNvSpPr>
          <p:nvPr/>
        </p:nvSpPr>
        <p:spPr bwMode="auto">
          <a:xfrm>
            <a:off x="2363788" y="223678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04" name="Group 40"/>
          <p:cNvGrpSpPr>
            <a:grpSpLocks/>
          </p:cNvGrpSpPr>
          <p:nvPr/>
        </p:nvGrpSpPr>
        <p:grpSpPr bwMode="auto">
          <a:xfrm rot="344460">
            <a:off x="2773363" y="2236788"/>
            <a:ext cx="1724025" cy="279400"/>
            <a:chOff x="3024" y="1776"/>
            <a:chExt cx="1008" cy="144"/>
          </a:xfrm>
        </p:grpSpPr>
        <p:sp>
          <p:nvSpPr>
            <p:cNvPr id="779305" name="Rectangle 4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(I,3,0)</a:t>
              </a:r>
            </a:p>
          </p:txBody>
        </p:sp>
        <p:sp>
          <p:nvSpPr>
            <p:cNvPr id="779306" name="AutoShape 4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07" name="Line 43"/>
          <p:cNvSpPr>
            <a:spLocks noChangeShapeType="1"/>
          </p:cNvSpPr>
          <p:nvPr/>
        </p:nvSpPr>
        <p:spPr bwMode="auto">
          <a:xfrm>
            <a:off x="2382838" y="260667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08" name="Group 44"/>
          <p:cNvGrpSpPr>
            <a:grpSpLocks/>
          </p:cNvGrpSpPr>
          <p:nvPr/>
        </p:nvGrpSpPr>
        <p:grpSpPr bwMode="auto">
          <a:xfrm rot="344460">
            <a:off x="2792413" y="2606675"/>
            <a:ext cx="1724025" cy="279400"/>
            <a:chOff x="3024" y="1776"/>
            <a:chExt cx="1008" cy="144"/>
          </a:xfrm>
        </p:grpSpPr>
        <p:sp>
          <p:nvSpPr>
            <p:cNvPr id="779309" name="Rectangle 45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  <a:latin typeface="华文新魏" pitchFamily="2" charset="-122"/>
                  <a:ea typeface="华文新魏" pitchFamily="2" charset="-122"/>
                </a:rPr>
                <a:t>(I,4,0)</a:t>
              </a:r>
            </a:p>
          </p:txBody>
        </p:sp>
        <p:sp>
          <p:nvSpPr>
            <p:cNvPr id="779310" name="AutoShape 46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C040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11" name="Line 47"/>
          <p:cNvSpPr>
            <a:spLocks noChangeShapeType="1"/>
          </p:cNvSpPr>
          <p:nvPr/>
        </p:nvSpPr>
        <p:spPr bwMode="auto">
          <a:xfrm>
            <a:off x="2382838" y="2978150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12" name="Group 48"/>
          <p:cNvGrpSpPr>
            <a:grpSpLocks/>
          </p:cNvGrpSpPr>
          <p:nvPr/>
        </p:nvGrpSpPr>
        <p:grpSpPr bwMode="auto">
          <a:xfrm rot="344460">
            <a:off x="2792413" y="2978150"/>
            <a:ext cx="1724025" cy="279400"/>
            <a:chOff x="3024" y="1776"/>
            <a:chExt cx="1008" cy="144"/>
          </a:xfrm>
        </p:grpSpPr>
        <p:sp>
          <p:nvSpPr>
            <p:cNvPr id="779313" name="Rectangle 49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(I,5,0)</a:t>
              </a:r>
            </a:p>
          </p:txBody>
        </p:sp>
        <p:sp>
          <p:nvSpPr>
            <p:cNvPr id="779314" name="AutoShape 50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15" name="Line 51"/>
          <p:cNvSpPr>
            <a:spLocks noChangeShapeType="1"/>
          </p:cNvSpPr>
          <p:nvPr/>
        </p:nvSpPr>
        <p:spPr bwMode="auto">
          <a:xfrm>
            <a:off x="6630988" y="1957388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16" name="Text Box 52"/>
          <p:cNvSpPr txBox="1">
            <a:spLocks noChangeArrowheads="1"/>
          </p:cNvSpPr>
          <p:nvPr/>
        </p:nvSpPr>
        <p:spPr bwMode="auto">
          <a:xfrm>
            <a:off x="2351088" y="17891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79317" name="Text Box 53"/>
          <p:cNvSpPr txBox="1">
            <a:spLocks noChangeArrowheads="1"/>
          </p:cNvSpPr>
          <p:nvPr/>
        </p:nvSpPr>
        <p:spPr bwMode="auto">
          <a:xfrm>
            <a:off x="6238875" y="178911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79318" name="Line 54"/>
          <p:cNvSpPr>
            <a:spLocks noChangeShapeType="1"/>
          </p:cNvSpPr>
          <p:nvPr/>
        </p:nvSpPr>
        <p:spPr bwMode="auto">
          <a:xfrm>
            <a:off x="2363788" y="1865313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19" name="Rectangle 55"/>
          <p:cNvSpPr>
            <a:spLocks noChangeArrowheads="1"/>
          </p:cNvSpPr>
          <p:nvPr/>
        </p:nvSpPr>
        <p:spPr bwMode="auto">
          <a:xfrm>
            <a:off x="3851275" y="17002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差错控制</a:t>
            </a:r>
          </a:p>
        </p:txBody>
      </p:sp>
      <p:sp>
        <p:nvSpPr>
          <p:cNvPr id="779320" name="Rectangle 56"/>
          <p:cNvSpPr>
            <a:spLocks noChangeArrowheads="1"/>
          </p:cNvSpPr>
          <p:nvPr/>
        </p:nvSpPr>
        <p:spPr bwMode="auto">
          <a:xfrm>
            <a:off x="2470150" y="591343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帧格式：</a:t>
            </a:r>
            <a:r>
              <a:rPr lang="en-US" altLang="zh-CN" sz="2400" b="1">
                <a:latin typeface="+mn-lt"/>
                <a:ea typeface="+mn-ea"/>
              </a:rPr>
              <a:t>(</a:t>
            </a:r>
            <a:r>
              <a:rPr lang="zh-CN" altLang="en-US" sz="2400" b="1">
                <a:latin typeface="+mn-lt"/>
                <a:ea typeface="+mn-ea"/>
              </a:rPr>
              <a:t>帧类型</a:t>
            </a:r>
            <a:r>
              <a:rPr lang="en-US" altLang="zh-CN" sz="2400" b="1">
                <a:latin typeface="+mn-lt"/>
                <a:ea typeface="+mn-ea"/>
              </a:rPr>
              <a:t>,N(S),N(R))</a:t>
            </a:r>
            <a:endParaRPr lang="zh-CN" altLang="en-US" sz="2400" b="1">
              <a:latin typeface="+mn-lt"/>
              <a:ea typeface="+mn-ea"/>
            </a:endParaRPr>
          </a:p>
        </p:txBody>
      </p:sp>
      <p:grpSp>
        <p:nvGrpSpPr>
          <p:cNvPr id="779321" name="Group 57"/>
          <p:cNvGrpSpPr>
            <a:grpSpLocks/>
          </p:cNvGrpSpPr>
          <p:nvPr/>
        </p:nvGrpSpPr>
        <p:grpSpPr bwMode="auto">
          <a:xfrm rot="21255540" flipH="1">
            <a:off x="4418013" y="3617913"/>
            <a:ext cx="1724025" cy="279400"/>
            <a:chOff x="3024" y="1776"/>
            <a:chExt cx="1008" cy="144"/>
          </a:xfrm>
        </p:grpSpPr>
        <p:sp>
          <p:nvSpPr>
            <p:cNvPr id="779322" name="Rectangle 58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(REJ,4)</a:t>
              </a:r>
            </a:p>
          </p:txBody>
        </p:sp>
        <p:sp>
          <p:nvSpPr>
            <p:cNvPr id="779323" name="AutoShape 59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24" name="AutoShape 60"/>
          <p:cNvSpPr>
            <a:spLocks noChangeArrowheads="1"/>
          </p:cNvSpPr>
          <p:nvPr/>
        </p:nvSpPr>
        <p:spPr bwMode="auto">
          <a:xfrm>
            <a:off x="4903788" y="2749550"/>
            <a:ext cx="936625" cy="358775"/>
          </a:xfrm>
          <a:prstGeom prst="irregularSeal1">
            <a:avLst/>
          </a:prstGeom>
          <a:solidFill>
            <a:srgbClr val="FC0404"/>
          </a:solidFill>
          <a:ln w="9525">
            <a:solidFill>
              <a:srgbClr val="FFFF00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325" name="Line 61"/>
          <p:cNvSpPr>
            <a:spLocks noChangeShapeType="1"/>
          </p:cNvSpPr>
          <p:nvPr/>
        </p:nvSpPr>
        <p:spPr bwMode="auto">
          <a:xfrm>
            <a:off x="2382838" y="4262438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26" name="Group 62"/>
          <p:cNvGrpSpPr>
            <a:grpSpLocks/>
          </p:cNvGrpSpPr>
          <p:nvPr/>
        </p:nvGrpSpPr>
        <p:grpSpPr bwMode="auto">
          <a:xfrm rot="344460">
            <a:off x="2743200" y="4262438"/>
            <a:ext cx="1724025" cy="279400"/>
            <a:chOff x="3024" y="1776"/>
            <a:chExt cx="1008" cy="144"/>
          </a:xfrm>
        </p:grpSpPr>
        <p:sp>
          <p:nvSpPr>
            <p:cNvPr id="779327" name="Rectangle 63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(I,4,0)</a:t>
              </a:r>
            </a:p>
          </p:txBody>
        </p:sp>
        <p:sp>
          <p:nvSpPr>
            <p:cNvPr id="779328" name="AutoShape 64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29" name="Line 65"/>
          <p:cNvSpPr>
            <a:spLocks noChangeShapeType="1"/>
          </p:cNvSpPr>
          <p:nvPr/>
        </p:nvSpPr>
        <p:spPr bwMode="auto">
          <a:xfrm>
            <a:off x="2352675" y="4632325"/>
            <a:ext cx="4267200" cy="465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333" name="Line 69"/>
          <p:cNvSpPr>
            <a:spLocks noChangeShapeType="1"/>
          </p:cNvSpPr>
          <p:nvPr/>
        </p:nvSpPr>
        <p:spPr bwMode="auto">
          <a:xfrm>
            <a:off x="2352675" y="5003800"/>
            <a:ext cx="426720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9334" name="Group 70"/>
          <p:cNvGrpSpPr>
            <a:grpSpLocks/>
          </p:cNvGrpSpPr>
          <p:nvPr/>
        </p:nvGrpSpPr>
        <p:grpSpPr bwMode="auto">
          <a:xfrm rot="344460">
            <a:off x="2762250" y="5003800"/>
            <a:ext cx="1724025" cy="279400"/>
            <a:chOff x="3024" y="1776"/>
            <a:chExt cx="1008" cy="144"/>
          </a:xfrm>
        </p:grpSpPr>
        <p:sp>
          <p:nvSpPr>
            <p:cNvPr id="779335" name="Rectangle 71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(I,6,0)</a:t>
              </a:r>
            </a:p>
          </p:txBody>
        </p:sp>
        <p:sp>
          <p:nvSpPr>
            <p:cNvPr id="779336" name="AutoShape 72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9337" name="Group 73"/>
          <p:cNvGrpSpPr>
            <a:grpSpLocks/>
          </p:cNvGrpSpPr>
          <p:nvPr/>
        </p:nvGrpSpPr>
        <p:grpSpPr bwMode="auto">
          <a:xfrm rot="344460">
            <a:off x="2751138" y="4632325"/>
            <a:ext cx="1724025" cy="279400"/>
            <a:chOff x="3024" y="1776"/>
            <a:chExt cx="1008" cy="144"/>
          </a:xfrm>
        </p:grpSpPr>
        <p:sp>
          <p:nvSpPr>
            <p:cNvPr id="779338" name="Rectangle 74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(I,5,0)</a:t>
              </a:r>
            </a:p>
          </p:txBody>
        </p:sp>
        <p:sp>
          <p:nvSpPr>
            <p:cNvPr id="779339" name="AutoShape 75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340" name="Text Box 7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步骤三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/>
              <a:t>断开连接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HDLC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 flipH="1">
            <a:off x="2268538" y="34274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5238" name="Line 6"/>
          <p:cNvSpPr>
            <a:spLocks noChangeShapeType="1"/>
          </p:cNvSpPr>
          <p:nvPr/>
        </p:nvSpPr>
        <p:spPr bwMode="auto">
          <a:xfrm>
            <a:off x="2268538" y="2779713"/>
            <a:ext cx="426720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5239" name="Group 7"/>
          <p:cNvGrpSpPr>
            <a:grpSpLocks/>
          </p:cNvGrpSpPr>
          <p:nvPr/>
        </p:nvGrpSpPr>
        <p:grpSpPr bwMode="auto">
          <a:xfrm rot="344460">
            <a:off x="2628900" y="2779713"/>
            <a:ext cx="1724025" cy="279400"/>
            <a:chOff x="3024" y="1776"/>
            <a:chExt cx="1008" cy="144"/>
          </a:xfrm>
        </p:grpSpPr>
        <p:sp>
          <p:nvSpPr>
            <p:cNvPr id="735240" name="Rectangle 8"/>
            <p:cNvSpPr>
              <a:spLocks noChangeArrowheads="1"/>
            </p:cNvSpPr>
            <p:nvPr/>
          </p:nvSpPr>
          <p:spPr bwMode="auto">
            <a:xfrm>
              <a:off x="3024" y="1776"/>
              <a:ext cx="864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DISC</a:t>
              </a:r>
            </a:p>
          </p:txBody>
        </p:sp>
        <p:sp>
          <p:nvSpPr>
            <p:cNvPr id="735241" name="AutoShape 9"/>
            <p:cNvSpPr>
              <a:spLocks noChangeArrowheads="1"/>
            </p:cNvSpPr>
            <p:nvPr/>
          </p:nvSpPr>
          <p:spPr bwMode="auto">
            <a:xfrm>
              <a:off x="3888" y="177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5242" name="Line 10"/>
          <p:cNvSpPr>
            <a:spLocks noChangeShapeType="1"/>
          </p:cNvSpPr>
          <p:nvPr/>
        </p:nvSpPr>
        <p:spPr bwMode="auto">
          <a:xfrm>
            <a:off x="6516688" y="1916113"/>
            <a:ext cx="0" cy="428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5243" name="Group 11"/>
          <p:cNvGrpSpPr>
            <a:grpSpLocks/>
          </p:cNvGrpSpPr>
          <p:nvPr/>
        </p:nvGrpSpPr>
        <p:grpSpPr bwMode="auto">
          <a:xfrm rot="-345382">
            <a:off x="5076825" y="3427413"/>
            <a:ext cx="985838" cy="279400"/>
            <a:chOff x="3840" y="2448"/>
            <a:chExt cx="576" cy="144"/>
          </a:xfrm>
        </p:grpSpPr>
        <p:sp>
          <p:nvSpPr>
            <p:cNvPr id="735244" name="AutoShape 12"/>
            <p:cNvSpPr>
              <a:spLocks noChangeArrowheads="1"/>
            </p:cNvSpPr>
            <p:nvPr/>
          </p:nvSpPr>
          <p:spPr bwMode="auto">
            <a:xfrm flipH="1">
              <a:off x="3840" y="2448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Rectangle 13"/>
            <p:cNvSpPr>
              <a:spLocks noChangeArrowheads="1"/>
            </p:cNvSpPr>
            <p:nvPr/>
          </p:nvSpPr>
          <p:spPr bwMode="auto">
            <a:xfrm flipH="1">
              <a:off x="3984" y="2448"/>
              <a:ext cx="432" cy="14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华文新魏" pitchFamily="2" charset="-122"/>
                  <a:ea typeface="华文新魏" pitchFamily="2" charset="-122"/>
                </a:rPr>
                <a:t>UA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2236788" y="17478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6124575" y="17478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</a:p>
        </p:txBody>
      </p:sp>
      <p:sp>
        <p:nvSpPr>
          <p:cNvPr id="735249" name="Line 17"/>
          <p:cNvSpPr>
            <a:spLocks noChangeShapeType="1"/>
          </p:cNvSpPr>
          <p:nvPr/>
        </p:nvSpPr>
        <p:spPr bwMode="auto">
          <a:xfrm>
            <a:off x="2249488" y="1824038"/>
            <a:ext cx="0" cy="437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5250" name="Text Box 1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PPP</a:t>
            </a:r>
            <a:br>
              <a:rPr lang="en-US" altLang="zh-CN" sz="4000" b="1"/>
            </a:br>
            <a:r>
              <a:rPr lang="zh-CN" altLang="en-US" sz="2800"/>
              <a:t>（</a:t>
            </a:r>
            <a:r>
              <a:rPr lang="en-US" altLang="zh-CN" sz="2800"/>
              <a:t>Point-to-Point Protocol</a:t>
            </a:r>
            <a:r>
              <a:rPr lang="zh-CN" altLang="en-US" sz="2800"/>
              <a:t>）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2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87675" y="1844675"/>
            <a:ext cx="2682875" cy="4392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hlinkClick r:id="rId5" action="ppaction://hlinksldjump"/>
              </a:rPr>
              <a:t>基本概念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hlinkClick r:id="rId6" action="ppaction://hlinksldjump"/>
              </a:rPr>
              <a:t>帧格式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hlinkClick r:id="rId7" action="ppaction://hlinksldjump"/>
              </a:rPr>
              <a:t>LCP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hlinkClick r:id="rId8" action="ppaction://hlinksldjump"/>
              </a:rPr>
              <a:t>认证协议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hlinkClick r:id="rId9" action="ppaction://hlinksldjump"/>
              </a:rPr>
              <a:t>NCP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hlinkClick r:id="rId10" action="ppaction://hlinksldjump"/>
              </a:rPr>
              <a:t>工作过程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Internet</a:t>
            </a:r>
            <a:r>
              <a:rPr lang="zh-CN" altLang="sv-SE"/>
              <a:t>接入方式</a:t>
            </a:r>
            <a:br>
              <a:rPr lang="zh-CN" altLang="sv-SE"/>
            </a:br>
            <a:r>
              <a:rPr lang="zh-CN" altLang="sv-SE" sz="2800"/>
              <a:t>（</a:t>
            </a:r>
            <a:r>
              <a:rPr lang="zh-CN" altLang="en-US" sz="2800"/>
              <a:t>路由器</a:t>
            </a:r>
            <a:r>
              <a:rPr lang="en-US" altLang="zh-CN" sz="2800"/>
              <a:t>-</a:t>
            </a:r>
            <a:r>
              <a:rPr lang="zh-CN" altLang="en-US" sz="2800"/>
              <a:t>路由器接入）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0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5589588"/>
            <a:ext cx="7958138" cy="7921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C0404"/>
                </a:solidFill>
              </a:rPr>
              <a:t>用于一个机构的一个或多个</a:t>
            </a:r>
            <a:r>
              <a:rPr lang="en-US" altLang="zh-CN" sz="2000">
                <a:solidFill>
                  <a:srgbClr val="FC0404"/>
                </a:solidFill>
              </a:rPr>
              <a:t>LAN</a:t>
            </a:r>
            <a:r>
              <a:rPr lang="zh-CN" altLang="en-US" sz="2000">
                <a:solidFill>
                  <a:srgbClr val="FC0404"/>
                </a:solidFill>
              </a:rPr>
              <a:t>的接入</a:t>
            </a:r>
            <a:r>
              <a:rPr lang="zh-CN" altLang="en-US" sz="2000"/>
              <a:t>。其中路由器</a:t>
            </a:r>
            <a:r>
              <a:rPr lang="en-US" altLang="zh-CN" sz="2000"/>
              <a:t>-</a:t>
            </a:r>
            <a:r>
              <a:rPr lang="zh-CN" altLang="en-US" sz="2000"/>
              <a:t>路由器之间是通过</a:t>
            </a:r>
            <a:r>
              <a:rPr lang="zh-CN" altLang="en-US" sz="2000">
                <a:solidFill>
                  <a:srgbClr val="FC0404"/>
                </a:solidFill>
              </a:rPr>
              <a:t>点</a:t>
            </a:r>
            <a:r>
              <a:rPr lang="en-US" altLang="zh-CN" sz="2000">
                <a:solidFill>
                  <a:srgbClr val="FC0404"/>
                </a:solidFill>
              </a:rPr>
              <a:t>-</a:t>
            </a:r>
            <a:r>
              <a:rPr lang="zh-CN" altLang="en-US" sz="2000">
                <a:solidFill>
                  <a:srgbClr val="FC0404"/>
                </a:solidFill>
              </a:rPr>
              <a:t>点连接</a:t>
            </a:r>
            <a:r>
              <a:rPr lang="zh-CN" altLang="en-US" sz="2000"/>
              <a:t>来实现。</a:t>
            </a:r>
          </a:p>
        </p:txBody>
      </p:sp>
      <p:pic>
        <p:nvPicPr>
          <p:cNvPr id="78029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 b="1500"/>
          <a:stretch>
            <a:fillRect/>
          </a:stretch>
        </p:blipFill>
        <p:spPr bwMode="auto">
          <a:xfrm>
            <a:off x="1547813" y="1773238"/>
            <a:ext cx="6135687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0295" name="Line 7"/>
          <p:cNvSpPr>
            <a:spLocks noChangeShapeType="1"/>
          </p:cNvSpPr>
          <p:nvPr/>
        </p:nvSpPr>
        <p:spPr bwMode="auto">
          <a:xfrm flipV="1">
            <a:off x="3492500" y="2781300"/>
            <a:ext cx="20875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0296" name="Line 8"/>
          <p:cNvSpPr>
            <a:spLocks noChangeShapeType="1"/>
          </p:cNvSpPr>
          <p:nvPr/>
        </p:nvSpPr>
        <p:spPr bwMode="auto">
          <a:xfrm>
            <a:off x="3563938" y="4149725"/>
            <a:ext cx="50323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0297" name="Text Box 9"/>
          <p:cNvSpPr txBox="1">
            <a:spLocks noChangeArrowheads="1"/>
          </p:cNvSpPr>
          <p:nvPr/>
        </p:nvSpPr>
        <p:spPr bwMode="auto">
          <a:xfrm>
            <a:off x="4211638" y="24923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80298" name="Text Box 10"/>
          <p:cNvSpPr txBox="1">
            <a:spLocks noChangeArrowheads="1"/>
          </p:cNvSpPr>
          <p:nvPr/>
        </p:nvSpPr>
        <p:spPr bwMode="auto">
          <a:xfrm>
            <a:off x="3708400" y="38608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80299" name="Text Box 11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animBg="1"/>
      <p:bldP spid="780296" grpId="0" animBg="1"/>
      <p:bldP spid="780297" grpId="0"/>
      <p:bldP spid="78029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Internet</a:t>
            </a:r>
            <a:r>
              <a:rPr lang="zh-CN" altLang="sv-SE"/>
              <a:t>接入方式</a:t>
            </a:r>
            <a:br>
              <a:rPr lang="zh-CN" altLang="sv-SE"/>
            </a:br>
            <a:r>
              <a:rPr lang="zh-CN" altLang="sv-SE" sz="2800"/>
              <a:t>（</a:t>
            </a:r>
            <a:r>
              <a:rPr lang="zh-CN" altLang="en-US" sz="2800"/>
              <a:t>拨号主机</a:t>
            </a:r>
            <a:r>
              <a:rPr lang="en-US" altLang="zh-CN" sz="2800"/>
              <a:t>-</a:t>
            </a:r>
            <a:r>
              <a:rPr lang="zh-CN" altLang="en-US" sz="2800"/>
              <a:t>路由器接入）</a:t>
            </a: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5589588"/>
            <a:ext cx="7958138" cy="7921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C0404"/>
                </a:solidFill>
              </a:rPr>
              <a:t>用于个人的接入</a:t>
            </a:r>
            <a:r>
              <a:rPr lang="zh-CN" altLang="en-US" sz="2000"/>
              <a:t>。远程家庭用户通过拨号与</a:t>
            </a:r>
            <a:r>
              <a:rPr lang="en-US" altLang="zh-CN" sz="2000"/>
              <a:t>ISP</a:t>
            </a:r>
            <a:r>
              <a:rPr lang="zh-CN" altLang="en-US" sz="2000"/>
              <a:t>连接后采用</a:t>
            </a:r>
            <a:r>
              <a:rPr lang="zh-CN" altLang="en-US" sz="2000">
                <a:solidFill>
                  <a:srgbClr val="FC0404"/>
                </a:solidFill>
              </a:rPr>
              <a:t>点</a:t>
            </a:r>
            <a:r>
              <a:rPr lang="en-US" altLang="zh-CN" sz="2000">
                <a:solidFill>
                  <a:srgbClr val="FC0404"/>
                </a:solidFill>
              </a:rPr>
              <a:t>-</a:t>
            </a:r>
            <a:r>
              <a:rPr lang="zh-CN" altLang="en-US" sz="2000">
                <a:solidFill>
                  <a:srgbClr val="FC0404"/>
                </a:solidFill>
              </a:rPr>
              <a:t>点连接</a:t>
            </a:r>
            <a:r>
              <a:rPr lang="zh-CN" altLang="en-US" sz="2000"/>
              <a:t>。</a:t>
            </a:r>
          </a:p>
        </p:txBody>
      </p:sp>
      <p:pic>
        <p:nvPicPr>
          <p:cNvPr id="78131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" b="1871"/>
          <a:stretch>
            <a:fillRect/>
          </a:stretch>
        </p:blipFill>
        <p:spPr bwMode="auto">
          <a:xfrm>
            <a:off x="1042988" y="1700213"/>
            <a:ext cx="7424737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1319" name="Freeform 7"/>
          <p:cNvSpPr>
            <a:spLocks/>
          </p:cNvSpPr>
          <p:nvPr/>
        </p:nvSpPr>
        <p:spPr bwMode="auto">
          <a:xfrm>
            <a:off x="2627313" y="3860800"/>
            <a:ext cx="3024187" cy="792163"/>
          </a:xfrm>
          <a:custGeom>
            <a:avLst/>
            <a:gdLst>
              <a:gd name="T0" fmla="*/ 1905 w 1905"/>
              <a:gd name="T1" fmla="*/ 272 h 499"/>
              <a:gd name="T2" fmla="*/ 1089 w 1905"/>
              <a:gd name="T3" fmla="*/ 499 h 499"/>
              <a:gd name="T4" fmla="*/ 363 w 1905"/>
              <a:gd name="T5" fmla="*/ 272 h 499"/>
              <a:gd name="T6" fmla="*/ 0 w 1905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5" h="499">
                <a:moveTo>
                  <a:pt x="1905" y="272"/>
                </a:moveTo>
                <a:cubicBezTo>
                  <a:pt x="1625" y="385"/>
                  <a:pt x="1346" y="499"/>
                  <a:pt x="1089" y="499"/>
                </a:cubicBezTo>
                <a:cubicBezTo>
                  <a:pt x="832" y="499"/>
                  <a:pt x="544" y="355"/>
                  <a:pt x="363" y="272"/>
                </a:cubicBezTo>
                <a:cubicBezTo>
                  <a:pt x="182" y="189"/>
                  <a:pt x="91" y="9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81320" name="Text Box 8"/>
          <p:cNvSpPr txBox="1">
            <a:spLocks noChangeArrowheads="1"/>
          </p:cNvSpPr>
          <p:nvPr/>
        </p:nvSpPr>
        <p:spPr bwMode="auto">
          <a:xfrm>
            <a:off x="3924300" y="40052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9" grpId="0" animBg="1"/>
      <p:bldP spid="781320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endParaRPr lang="zh-CN" altLang="en-US"/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23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8010525" cy="446405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2400" dirty="0" smtClean="0"/>
              <a:t>PPP</a:t>
            </a:r>
            <a:r>
              <a:rPr kumimoji="0" lang="zh-CN" altLang="en-US" sz="2400" dirty="0" smtClean="0"/>
              <a:t>（</a:t>
            </a:r>
            <a:r>
              <a:rPr kumimoji="0" lang="en-US" altLang="zh-CN" sz="2400" dirty="0" smtClean="0">
                <a:solidFill>
                  <a:srgbClr val="FF0000"/>
                </a:solidFill>
              </a:rPr>
              <a:t>RFC1661</a:t>
            </a:r>
            <a:r>
              <a:rPr kumimoji="0" lang="zh-CN" altLang="en-US" sz="2400" dirty="0" smtClean="0"/>
              <a:t>）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Internet</a:t>
            </a:r>
            <a:r>
              <a:rPr lang="zh-CN" altLang="en-US" sz="2400" dirty="0"/>
              <a:t>上广泛使用的数据链路层协议，用于点对点的链路。例如：</a:t>
            </a:r>
            <a:r>
              <a:rPr lang="zh-CN" altLang="en-US" sz="2400" dirty="0">
                <a:solidFill>
                  <a:srgbClr val="0000FF"/>
                </a:solidFill>
              </a:rPr>
              <a:t>通过电话线拨号接入</a:t>
            </a:r>
            <a:r>
              <a:rPr lang="en-US" altLang="zh-CN" sz="2400" dirty="0">
                <a:solidFill>
                  <a:srgbClr val="0000FF"/>
                </a:solidFill>
              </a:rPr>
              <a:t>Internet</a:t>
            </a:r>
            <a:r>
              <a:rPr lang="zh-CN" altLang="en-US" sz="2400" dirty="0">
                <a:solidFill>
                  <a:srgbClr val="0000FF"/>
                </a:solidFill>
              </a:rPr>
              <a:t>的线路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路由器与路由器连接的线路</a:t>
            </a:r>
            <a:r>
              <a:rPr lang="zh-CN" altLang="en-US" sz="2400" dirty="0"/>
              <a:t>。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PPP</a:t>
            </a:r>
            <a:r>
              <a:rPr lang="zh-CN" altLang="en-US" sz="2400" dirty="0"/>
              <a:t>在宽带接入中也衍生出新的协议，例如：</a:t>
            </a:r>
            <a:r>
              <a:rPr lang="en-US" altLang="zh-CN" sz="2400" dirty="0"/>
              <a:t>ADSL</a:t>
            </a:r>
            <a:r>
              <a:rPr lang="zh-CN" altLang="en-US" sz="2400" dirty="0"/>
              <a:t>接入中的</a:t>
            </a:r>
            <a:r>
              <a:rPr lang="en-US" altLang="zh-CN" sz="2400" dirty="0" err="1">
                <a:solidFill>
                  <a:srgbClr val="FF0000"/>
                </a:solidFill>
              </a:rPr>
              <a:t>PPPoE</a:t>
            </a:r>
            <a:r>
              <a:rPr lang="zh-CN" altLang="en-US" sz="2400" dirty="0"/>
              <a:t>（</a:t>
            </a:r>
            <a:r>
              <a:rPr lang="en-US" altLang="zh-CN" sz="2400" dirty="0"/>
              <a:t>PPP over Ethernet</a:t>
            </a:r>
            <a:r>
              <a:rPr lang="zh-CN" altLang="en-US" sz="2400" dirty="0"/>
              <a:t>）、 </a:t>
            </a:r>
            <a:r>
              <a:rPr lang="en-US" altLang="zh-CN" sz="2400" dirty="0" err="1">
                <a:solidFill>
                  <a:srgbClr val="FF0000"/>
                </a:solidFill>
              </a:rPr>
              <a:t>PPPoA</a:t>
            </a:r>
            <a:r>
              <a:rPr lang="zh-CN" altLang="en-US" sz="2400" dirty="0"/>
              <a:t>（</a:t>
            </a:r>
            <a:r>
              <a:rPr lang="en-US" altLang="zh-CN" sz="2400" dirty="0"/>
              <a:t>PPP over ATM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6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协议特点：</a:t>
            </a:r>
            <a:r>
              <a:rPr lang="zh-CN" altLang="en-US" sz="2400" dirty="0" smtClean="0"/>
              <a:t>不可靠的数据传输（目前应用较多）</a:t>
            </a:r>
            <a:endParaRPr lang="zh-CN" altLang="en-US" sz="2400" dirty="0"/>
          </a:p>
        </p:txBody>
      </p:sp>
      <p:sp>
        <p:nvSpPr>
          <p:cNvPr id="782345" name="Text Box 9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  例</a:t>
            </a: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pic>
        <p:nvPicPr>
          <p:cNvPr id="548871" name="Picture 7" descr="3-0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8207375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827088" y="1963688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(a)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发送方的原始数据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827088" y="2971800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(b)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信道上“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比特插入”后的数据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827088" y="4699992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(c) 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接收方“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比特删除”后的数据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3924300" y="3429000"/>
            <a:ext cx="288925" cy="503238"/>
          </a:xfrm>
          <a:prstGeom prst="rect">
            <a:avLst/>
          </a:prstGeom>
          <a:solidFill>
            <a:srgbClr val="993366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548876" name="Rectangle 12"/>
          <p:cNvSpPr>
            <a:spLocks noChangeArrowheads="1"/>
          </p:cNvSpPr>
          <p:nvPr/>
        </p:nvSpPr>
        <p:spPr bwMode="auto">
          <a:xfrm>
            <a:off x="5580063" y="3429000"/>
            <a:ext cx="288925" cy="503238"/>
          </a:xfrm>
          <a:prstGeom prst="rect">
            <a:avLst/>
          </a:prstGeom>
          <a:solidFill>
            <a:srgbClr val="80008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>
            <a:off x="7235825" y="3429000"/>
            <a:ext cx="288925" cy="503238"/>
          </a:xfrm>
          <a:prstGeom prst="rect">
            <a:avLst/>
          </a:prstGeom>
          <a:solidFill>
            <a:srgbClr val="80008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/>
      <p:bldP spid="548873" grpId="0"/>
      <p:bldP spid="548874" grpId="0"/>
      <p:bldP spid="548875" grpId="0" animBg="1"/>
      <p:bldP spid="548876" grpId="0" animBg="1"/>
      <p:bldP spid="54887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 dirty="0"/>
              <a:t>PPP</a:t>
            </a:r>
            <a:r>
              <a:rPr lang="zh-CN" altLang="en-US" dirty="0"/>
              <a:t>协议的组成</a:t>
            </a: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串行链路上封装</a:t>
            </a:r>
            <a:r>
              <a:rPr lang="en-US" altLang="zh-CN" sz="2400" dirty="0">
                <a:solidFill>
                  <a:srgbClr val="FC0404"/>
                </a:solidFill>
              </a:rPr>
              <a:t>IP</a:t>
            </a:r>
            <a:r>
              <a:rPr lang="zh-CN" altLang="en-US" sz="2400" dirty="0">
                <a:solidFill>
                  <a:srgbClr val="FC0404"/>
                </a:solidFill>
              </a:rPr>
              <a:t>数据报的</a:t>
            </a:r>
            <a:r>
              <a:rPr lang="zh-CN" altLang="en-US" sz="2400" dirty="0" smtClean="0">
                <a:solidFill>
                  <a:srgbClr val="FC0404"/>
                </a:solidFill>
              </a:rPr>
              <a:t>方法（</a:t>
            </a:r>
            <a:r>
              <a:rPr lang="zh-CN" altLang="en-US" sz="2400" dirty="0" smtClean="0">
                <a:solidFill>
                  <a:srgbClr val="0000FF"/>
                </a:solidFill>
              </a:rPr>
              <a:t>数据成帧</a:t>
            </a:r>
            <a:r>
              <a:rPr lang="zh-CN" altLang="en-US" sz="2400" dirty="0" smtClean="0">
                <a:solidFill>
                  <a:srgbClr val="FC0404"/>
                </a:solidFill>
              </a:rPr>
              <a:t>）</a:t>
            </a:r>
            <a:endParaRPr lang="zh-CN" altLang="en-US" sz="2400" dirty="0"/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既支持异步</a:t>
            </a:r>
            <a:r>
              <a:rPr lang="zh-CN" altLang="en-US" sz="2400" dirty="0" smtClean="0"/>
              <a:t>链路（以字符单位进行传输），</a:t>
            </a:r>
            <a:r>
              <a:rPr lang="zh-CN" altLang="en-US" sz="2400" dirty="0"/>
              <a:t>也支持面向比特的同步</a:t>
            </a:r>
            <a:r>
              <a:rPr lang="zh-CN" altLang="en-US" sz="2400" dirty="0" smtClean="0"/>
              <a:t>链路（例如：</a:t>
            </a:r>
            <a:r>
              <a:rPr lang="en-US" altLang="zh-CN" sz="2400" dirty="0" smtClean="0"/>
              <a:t>SONET/SDH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FC0404"/>
                </a:solidFill>
              </a:rPr>
              <a:t>LCP</a:t>
            </a:r>
            <a:r>
              <a:rPr lang="zh-CN" altLang="en-US" sz="2400" dirty="0">
                <a:solidFill>
                  <a:srgbClr val="FC0404"/>
                </a:solidFill>
              </a:rPr>
              <a:t>（</a:t>
            </a:r>
            <a:r>
              <a:rPr lang="en-US" altLang="zh-CN" sz="2400" dirty="0">
                <a:solidFill>
                  <a:srgbClr val="FC0404"/>
                </a:solidFill>
              </a:rPr>
              <a:t>Link Control Protocol</a:t>
            </a:r>
            <a:r>
              <a:rPr lang="zh-CN" altLang="en-US" sz="2400" dirty="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用来建立、维持和拆除数据链路，还有测试线路及协商选项等功能。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FC0404"/>
                </a:solidFill>
              </a:rPr>
              <a:t>NCP</a:t>
            </a:r>
            <a:r>
              <a:rPr lang="zh-CN" altLang="en-US" sz="2400" dirty="0">
                <a:solidFill>
                  <a:srgbClr val="FC0404"/>
                </a:solidFill>
              </a:rPr>
              <a:t>（</a:t>
            </a:r>
            <a:r>
              <a:rPr lang="en-US" altLang="zh-CN" sz="2400" dirty="0">
                <a:solidFill>
                  <a:srgbClr val="FC0404"/>
                </a:solidFill>
              </a:rPr>
              <a:t>Network Control Protocol</a:t>
            </a:r>
            <a:r>
              <a:rPr lang="zh-CN" altLang="en-US" sz="2400" dirty="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15000"/>
              </a:lnSpc>
            </a:pPr>
            <a:r>
              <a:rPr lang="en-US" altLang="zh-CN" sz="2400" dirty="0"/>
              <a:t>NCP</a:t>
            </a:r>
            <a:r>
              <a:rPr lang="zh-CN" altLang="en-US" sz="2400" dirty="0"/>
              <a:t>是多个协议的总称，以与网络层无关的方法协商网络层选项，不同的网络层协议有不同的</a:t>
            </a:r>
            <a:r>
              <a:rPr lang="en-US" altLang="zh-CN" sz="2400" dirty="0"/>
              <a:t>NCP</a:t>
            </a:r>
            <a:r>
              <a:rPr lang="zh-CN" altLang="en-US" sz="2400" dirty="0"/>
              <a:t>，例如：适用于</a:t>
            </a:r>
            <a:r>
              <a:rPr lang="en-US" altLang="zh-CN" sz="2400" dirty="0"/>
              <a:t>IP</a:t>
            </a:r>
            <a:r>
              <a:rPr lang="zh-CN" altLang="en-US" sz="2400" dirty="0"/>
              <a:t>的</a:t>
            </a:r>
            <a:r>
              <a:rPr lang="en-US" altLang="zh-CN" sz="2400" dirty="0"/>
              <a:t>IPCP</a:t>
            </a:r>
            <a:r>
              <a:rPr lang="zh-CN" altLang="en-US" sz="2400" dirty="0"/>
              <a:t>、适用于</a:t>
            </a:r>
            <a:r>
              <a:rPr lang="en-US" altLang="zh-CN" sz="2400" dirty="0"/>
              <a:t>IPX</a:t>
            </a:r>
            <a:r>
              <a:rPr lang="zh-CN" altLang="en-US" sz="2400" dirty="0"/>
              <a:t>的</a:t>
            </a:r>
            <a:r>
              <a:rPr lang="en-US" altLang="zh-CN" sz="2400" dirty="0"/>
              <a:t>IPXCP</a:t>
            </a:r>
            <a:r>
              <a:rPr lang="zh-CN" altLang="en-US" sz="2400" dirty="0"/>
              <a:t>等。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PPP</a:t>
            </a:r>
            <a:r>
              <a:rPr lang="zh-CN" altLang="en-US"/>
              <a:t>协议的状态图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8" b="4338"/>
          <a:stretch>
            <a:fillRect/>
          </a:stretch>
        </p:blipFill>
        <p:spPr bwMode="auto">
          <a:xfrm>
            <a:off x="971600" y="1842691"/>
            <a:ext cx="760918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4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7993063" cy="23034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标志字段（</a:t>
            </a:r>
            <a:r>
              <a:rPr lang="en-US" altLang="zh-CN" sz="2400" dirty="0">
                <a:solidFill>
                  <a:srgbClr val="FF0000"/>
                </a:solidFill>
              </a:rPr>
              <a:t>F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1B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0x7E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标志一帧的开始和结束，为实现</a:t>
            </a:r>
            <a:r>
              <a:rPr lang="zh-CN" altLang="en-US" sz="2000" dirty="0">
                <a:solidFill>
                  <a:srgbClr val="0000FF"/>
                </a:solidFill>
              </a:rPr>
              <a:t>数据透明性传输</a:t>
            </a:r>
            <a:r>
              <a:rPr lang="zh-CN" altLang="en-US" sz="2000" dirty="0">
                <a:solidFill>
                  <a:schemeClr val="tx1"/>
                </a:solidFill>
              </a:rPr>
              <a:t>，采用“</a:t>
            </a:r>
            <a:r>
              <a:rPr lang="zh-CN" altLang="en-US" sz="2000" dirty="0">
                <a:solidFill>
                  <a:srgbClr val="0000FF"/>
                </a:solidFill>
              </a:rPr>
              <a:t>字符插入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删除</a:t>
            </a:r>
            <a:r>
              <a:rPr lang="zh-CN" altLang="en-US" sz="2000" dirty="0">
                <a:solidFill>
                  <a:schemeClr val="tx1"/>
                </a:solidFill>
              </a:rPr>
              <a:t>”技术。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地址字段（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1B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0xFF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广播地址。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2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84393" name="Text Box 9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4" name="Text Box 10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5" name="Text Box 11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84396" name="Text Box 12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84398" name="Line 14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99" name="Line 15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0" name="Text Box 16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84401" name="Line 17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4402" name="Text Box 18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84403" name="Text Box 19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84404" name="Rectangle 20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84405" name="Line 21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6" name="Line 22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7" name="Text Box 23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84408" name="Line 24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0" name="Text Box 26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84411" name="Text Box 27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84412" name="Text Box 28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84413" name="Text Box 29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84414" name="Text Box 30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84415" name="Text Box 31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84416" name="Text Box 32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84417" name="Text Box 33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84418" name="Rectangle 34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9" name="Text Box 35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84420" name="Text Box 36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84421" name="AutoShape 37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2" name="AutoShape 38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3" name="Text Box 39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84424" name="Text Box 40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84425" name="Line 41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4426" name="Line 42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7" name="Line 43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28" name="AutoShape 44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透明性</a:t>
            </a:r>
            <a:r>
              <a:rPr lang="zh-CN" altLang="en-US" dirty="0"/>
              <a:t>传输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r>
              <a:rPr lang="zh-CN" altLang="en-US" sz="2800" dirty="0">
                <a:solidFill>
                  <a:srgbClr val="FC0404"/>
                </a:solidFill>
              </a:rPr>
              <a:t>同步传输链路</a:t>
            </a:r>
          </a:p>
          <a:p>
            <a:pPr lvl="1"/>
            <a:r>
              <a:rPr lang="zh-CN" altLang="en-US" sz="2400" dirty="0"/>
              <a:t>协议规定采用硬件来完成比特填充（和</a:t>
            </a:r>
            <a:r>
              <a:rPr lang="en-US" altLang="zh-CN" sz="2400" dirty="0"/>
              <a:t>HDLC</a:t>
            </a:r>
            <a:r>
              <a:rPr lang="zh-CN" altLang="en-US" sz="2400" dirty="0"/>
              <a:t>的做法一样）。 </a:t>
            </a:r>
          </a:p>
          <a:p>
            <a:r>
              <a:rPr lang="zh-CN" altLang="en-US" sz="2800" dirty="0">
                <a:solidFill>
                  <a:srgbClr val="FC0404"/>
                </a:solidFill>
              </a:rPr>
              <a:t>异步传输链路</a:t>
            </a:r>
          </a:p>
          <a:p>
            <a:pPr lvl="1"/>
            <a:r>
              <a:rPr lang="zh-CN" altLang="en-US" sz="2400" dirty="0"/>
              <a:t>使用一种特殊的字符填充法：将信息字段中出现的每一个</a:t>
            </a:r>
            <a:r>
              <a:rPr lang="en-US" altLang="zh-CN" sz="2400" dirty="0">
                <a:solidFill>
                  <a:srgbClr val="0000FF"/>
                </a:solidFill>
              </a:rPr>
              <a:t>0x7E</a:t>
            </a:r>
            <a:r>
              <a:rPr lang="zh-CN" altLang="en-US" sz="2400" dirty="0"/>
              <a:t>字节转变成为</a:t>
            </a:r>
            <a:r>
              <a:rPr lang="en-US" altLang="zh-CN" sz="2400" dirty="0"/>
              <a:t>2</a:t>
            </a:r>
            <a:r>
              <a:rPr lang="zh-CN" altLang="en-US" sz="2400" dirty="0"/>
              <a:t>字节序列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0x7D, 0x5E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/>
              <a:t>；若信息字段中出现一个</a:t>
            </a:r>
            <a:r>
              <a:rPr lang="en-US" altLang="zh-CN" sz="2400" dirty="0">
                <a:solidFill>
                  <a:srgbClr val="0000FF"/>
                </a:solidFill>
              </a:rPr>
              <a:t>0x7D</a:t>
            </a:r>
            <a:r>
              <a:rPr lang="zh-CN" altLang="en-US" sz="2400" dirty="0"/>
              <a:t>的字节</a:t>
            </a:r>
            <a:r>
              <a:rPr lang="en-US" altLang="zh-CN" sz="2400" dirty="0"/>
              <a:t>, </a:t>
            </a:r>
            <a:r>
              <a:rPr lang="zh-CN" altLang="en-US" sz="2400" dirty="0"/>
              <a:t>则将其转变成为</a:t>
            </a:r>
            <a:r>
              <a:rPr lang="en-US" altLang="zh-CN" sz="2400" dirty="0"/>
              <a:t>2</a:t>
            </a:r>
            <a:r>
              <a:rPr lang="zh-CN" altLang="en-US" sz="2400" dirty="0"/>
              <a:t>字节序列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0x7D, 0x5D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/>
              <a:t>；若信息字段中出现</a:t>
            </a:r>
            <a:r>
              <a:rPr lang="en-US" altLang="zh-CN" sz="2400" dirty="0"/>
              <a:t>ASCII</a:t>
            </a:r>
            <a:r>
              <a:rPr lang="zh-CN" altLang="en-US" sz="2400" dirty="0"/>
              <a:t>码的</a:t>
            </a:r>
            <a:r>
              <a:rPr lang="zh-CN" altLang="en-US" sz="2400" dirty="0">
                <a:solidFill>
                  <a:srgbClr val="0000FF"/>
                </a:solidFill>
              </a:rPr>
              <a:t>控制字符</a:t>
            </a:r>
            <a:r>
              <a:rPr lang="zh-CN" altLang="en-US" sz="2400" dirty="0"/>
              <a:t>（即数值小于</a:t>
            </a:r>
            <a:r>
              <a:rPr lang="en-US" altLang="zh-CN" sz="2400" dirty="0"/>
              <a:t>0x20</a:t>
            </a:r>
            <a:r>
              <a:rPr lang="zh-CN" altLang="en-US" sz="2400" dirty="0"/>
              <a:t>的字符），则</a:t>
            </a:r>
            <a:r>
              <a:rPr lang="zh-CN" altLang="en-US" sz="2400" dirty="0">
                <a:solidFill>
                  <a:schemeClr val="tx1"/>
                </a:solidFill>
              </a:rPr>
              <a:t>在该字符前面要加入一个</a:t>
            </a:r>
            <a:r>
              <a:rPr lang="en-US" altLang="zh-CN" sz="2400" dirty="0">
                <a:solidFill>
                  <a:srgbClr val="0000FF"/>
                </a:solidFill>
              </a:rPr>
              <a:t>0x7D</a:t>
            </a:r>
            <a:r>
              <a:rPr lang="zh-CN" altLang="en-US" sz="2400" dirty="0">
                <a:solidFill>
                  <a:schemeClr val="tx1"/>
                </a:solidFill>
              </a:rPr>
              <a:t>字节，同时将该字符的编码加以</a:t>
            </a:r>
            <a:r>
              <a:rPr lang="zh-CN" altLang="en-US" sz="2400" dirty="0" smtClean="0">
                <a:solidFill>
                  <a:schemeClr val="tx1"/>
                </a:solidFill>
              </a:rPr>
              <a:t>改变</a:t>
            </a:r>
            <a:r>
              <a:rPr lang="zh-CN" altLang="en-US" sz="2400" dirty="0" smtClean="0">
                <a:solidFill>
                  <a:srgbClr val="0000FF"/>
                </a:solidFill>
              </a:rPr>
              <a:t>（与</a:t>
            </a:r>
            <a:r>
              <a:rPr lang="en-US" altLang="zh-CN" sz="2400" dirty="0" smtClean="0">
                <a:solidFill>
                  <a:srgbClr val="0000FF"/>
                </a:solidFill>
              </a:rPr>
              <a:t>0x20</a:t>
            </a:r>
            <a:r>
              <a:rPr lang="zh-CN" altLang="en-US" sz="2400" dirty="0" smtClean="0">
                <a:solidFill>
                  <a:srgbClr val="0000FF"/>
                </a:solidFill>
              </a:rPr>
              <a:t>进行</a:t>
            </a:r>
            <a:r>
              <a:rPr lang="en-US" altLang="zh-CN" sz="2400" dirty="0" smtClean="0">
                <a:solidFill>
                  <a:srgbClr val="0000FF"/>
                </a:solidFill>
              </a:rPr>
              <a:t>XOR</a:t>
            </a:r>
            <a:r>
              <a:rPr lang="zh-CN" altLang="en-US" sz="2400" dirty="0" smtClean="0">
                <a:solidFill>
                  <a:srgbClr val="0000FF"/>
                </a:solidFill>
              </a:rPr>
              <a:t>操作）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7993063" cy="230346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控制字段（</a:t>
            </a:r>
            <a:r>
              <a:rPr lang="en-US" altLang="zh-CN" sz="2400" dirty="0">
                <a:solidFill>
                  <a:srgbClr val="FC0404"/>
                </a:solidFill>
              </a:rPr>
              <a:t>C</a:t>
            </a:r>
            <a:r>
              <a:rPr lang="zh-CN" altLang="en-US" sz="2400" dirty="0">
                <a:solidFill>
                  <a:srgbClr val="FC0404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1B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缺省为</a:t>
            </a:r>
            <a:r>
              <a:rPr lang="en-US" altLang="zh-CN" sz="2000" dirty="0"/>
              <a:t>0x03</a:t>
            </a:r>
            <a:r>
              <a:rPr lang="zh-CN" altLang="en-US" sz="2000" dirty="0"/>
              <a:t>，表示采用</a:t>
            </a:r>
            <a:r>
              <a:rPr lang="zh-CN" altLang="en-US" sz="2000" dirty="0">
                <a:solidFill>
                  <a:srgbClr val="0000FF"/>
                </a:solidFill>
              </a:rPr>
              <a:t>无序帧</a:t>
            </a:r>
            <a:r>
              <a:rPr lang="zh-CN" altLang="en-US" sz="2000" dirty="0"/>
              <a:t>方式进行传输（没有序列号和确认）。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C0404"/>
                </a:solidFill>
              </a:rPr>
              <a:t>    【</a:t>
            </a:r>
            <a:r>
              <a:rPr lang="zh-CN" altLang="en-US" sz="2400" dirty="0">
                <a:solidFill>
                  <a:srgbClr val="FC0404"/>
                </a:solidFill>
              </a:rPr>
              <a:t>注意</a:t>
            </a:r>
            <a:r>
              <a:rPr lang="en-US" altLang="zh-CN" sz="2400" dirty="0">
                <a:solidFill>
                  <a:srgbClr val="FC0404"/>
                </a:solidFill>
              </a:rPr>
              <a:t>】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A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字段经</a:t>
            </a:r>
            <a:r>
              <a:rPr lang="en-US" altLang="zh-CN" sz="2400" dirty="0"/>
              <a:t>LCP</a:t>
            </a:r>
            <a:r>
              <a:rPr lang="zh-CN" altLang="en-US" sz="2400" dirty="0"/>
              <a:t>协商可以去掉以实现头压缩。</a:t>
            </a:r>
          </a:p>
        </p:txBody>
      </p:sp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2587" name="Text Box 11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2589" name="Line 13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0" name="Line 14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1" name="Text Box 15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2592" name="Line 16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92594" name="Text Box 18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2596" name="Line 20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7" name="Line 21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8" name="Text Box 22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2599" name="Line 23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00" name="Line 24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01" name="Text Box 25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92602" name="Text Box 26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92603" name="Text Box 27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2604" name="Text Box 28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92605" name="Text Box 29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92606" name="Text Box 30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92607" name="Text Box 31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2608" name="Text Box 32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2609" name="Rectangle 33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0" name="Text Box 34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92611" name="Text Box 35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92612" name="AutoShape 36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3" name="AutoShape 37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4" name="Text Box 38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92615" name="Text Box 39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92616" name="Line 40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617" name="Line 41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8" name="Line 42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619" name="AutoShape 43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2620" name="Text Box 4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9360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8208838" cy="23034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协议字段（</a:t>
            </a:r>
            <a:r>
              <a:rPr lang="en-US" altLang="zh-CN" sz="2800" dirty="0">
                <a:solidFill>
                  <a:srgbClr val="FC0404"/>
                </a:solidFill>
              </a:rPr>
              <a:t>P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</a:rPr>
              <a:t>1B</a:t>
            </a:r>
            <a:r>
              <a:rPr lang="zh-CN" altLang="en-US" sz="2800" dirty="0">
                <a:solidFill>
                  <a:schemeClr val="tx1"/>
                </a:solidFill>
              </a:rPr>
              <a:t>或</a:t>
            </a:r>
            <a:r>
              <a:rPr lang="en-US" altLang="zh-CN" sz="2800" dirty="0">
                <a:solidFill>
                  <a:schemeClr val="tx1"/>
                </a:solidFill>
              </a:rPr>
              <a:t>2B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用于标识封装在帧信息字段中数据所属协议。例如：“</a:t>
            </a:r>
            <a:r>
              <a:rPr lang="en-US" altLang="zh-CN" sz="2400" dirty="0"/>
              <a:t>0”</a:t>
            </a:r>
            <a:r>
              <a:rPr lang="zh-CN" altLang="en-US" sz="2400" dirty="0"/>
              <a:t>开头表示网络层协议（例如：</a:t>
            </a:r>
            <a:r>
              <a:rPr lang="en-US" altLang="zh-CN" sz="2400" dirty="0"/>
              <a:t>IP</a:t>
            </a:r>
            <a:r>
              <a:rPr lang="zh-CN" altLang="en-US" sz="2400" dirty="0"/>
              <a:t>、</a:t>
            </a:r>
            <a:r>
              <a:rPr lang="en-US" altLang="zh-CN" sz="2400" dirty="0"/>
              <a:t>IPX</a:t>
            </a:r>
            <a:r>
              <a:rPr lang="zh-CN" altLang="en-US" sz="2400" dirty="0"/>
              <a:t>），“</a:t>
            </a:r>
            <a:r>
              <a:rPr lang="en-US" altLang="zh-CN" sz="2400" dirty="0"/>
              <a:t>1”</a:t>
            </a:r>
            <a:r>
              <a:rPr lang="zh-CN" altLang="en-US" sz="2400" dirty="0"/>
              <a:t>开头表示本协议簇中其它协议（例如：</a:t>
            </a:r>
            <a:r>
              <a:rPr lang="en-US" altLang="zh-CN" sz="2400" dirty="0"/>
              <a:t>LCP</a:t>
            </a:r>
            <a:r>
              <a:rPr lang="zh-CN" altLang="en-US" sz="2400" dirty="0"/>
              <a:t>、</a:t>
            </a:r>
            <a:r>
              <a:rPr lang="en-US" altLang="zh-CN" sz="2400" dirty="0"/>
              <a:t>NCP</a:t>
            </a:r>
            <a:r>
              <a:rPr lang="zh-CN" altLang="en-US" sz="2400" dirty="0"/>
              <a:t>）。</a:t>
            </a:r>
            <a:r>
              <a:rPr lang="zh-CN" altLang="en-US" sz="2400" dirty="0">
                <a:solidFill>
                  <a:srgbClr val="0000FF"/>
                </a:solidFill>
              </a:rPr>
              <a:t>经</a:t>
            </a:r>
            <a:r>
              <a:rPr lang="en-US" altLang="zh-CN" sz="2400" dirty="0">
                <a:solidFill>
                  <a:srgbClr val="0000FF"/>
                </a:solidFill>
              </a:rPr>
              <a:t>LCP</a:t>
            </a:r>
            <a:r>
              <a:rPr lang="zh-CN" altLang="en-US" sz="2400" dirty="0" smtClean="0">
                <a:solidFill>
                  <a:srgbClr val="0000FF"/>
                </a:solidFill>
              </a:rPr>
              <a:t>协商可压缩为</a:t>
            </a:r>
            <a:r>
              <a:rPr lang="en-US" altLang="zh-CN" sz="2400" dirty="0" smtClean="0">
                <a:solidFill>
                  <a:srgbClr val="0000FF"/>
                </a:solidFill>
              </a:rPr>
              <a:t>1B</a:t>
            </a:r>
            <a:r>
              <a:rPr lang="zh-CN" altLang="en-US" sz="2400" dirty="0" smtClean="0"/>
              <a:t>。</a:t>
            </a:r>
            <a:endParaRPr lang="zh-CN" altLang="en-US" sz="3200" dirty="0"/>
          </a:p>
        </p:txBody>
      </p:sp>
      <p:sp>
        <p:nvSpPr>
          <p:cNvPr id="793605" name="Rectangle 5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08" name="Text Box 8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10" name="Text Box 10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3611" name="Text Box 11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3613" name="Line 13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4" name="Line 14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5" name="Text Box 15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3616" name="Line 16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7" name="Text Box 17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93618" name="Text Box 18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93619" name="Rectangle 19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3620" name="Line 20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1" name="Line 21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3623" name="Line 23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5" name="Text Box 25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93626" name="Text Box 26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93627" name="Text Box 27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3628" name="Text Box 28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93629" name="Text Box 29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93630" name="Text Box 30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93631" name="Text Box 31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3632" name="Text Box 32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3633" name="Rectangle 33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4" name="Text Box 34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93635" name="Text Box 35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93636" name="AutoShape 36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7" name="AutoShape 37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8" name="Text Box 38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93639" name="Text Box 39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93640" name="Line 40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41" name="Line 41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2" name="Line 42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3" name="AutoShape 43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3644" name="Text Box 4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b="1"/>
              <a:t>PPP</a:t>
            </a:r>
            <a:r>
              <a:rPr lang="zh-CN" altLang="en-US"/>
              <a:t>协议的帧格式</a:t>
            </a: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94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4005263"/>
            <a:ext cx="7993063" cy="23034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信息字段（</a:t>
            </a:r>
            <a:r>
              <a:rPr lang="en-US" altLang="zh-CN" sz="2800" dirty="0">
                <a:solidFill>
                  <a:srgbClr val="FC0404"/>
                </a:solidFill>
              </a:rPr>
              <a:t>I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用于存放用户数据，变长，缺省为</a:t>
            </a:r>
            <a:r>
              <a:rPr lang="en-US" altLang="zh-CN" sz="2400" dirty="0"/>
              <a:t>1500B</a:t>
            </a:r>
            <a:r>
              <a:rPr lang="zh-CN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帧校验序列（</a:t>
            </a:r>
            <a:r>
              <a:rPr lang="en-US" altLang="zh-CN" sz="2800" dirty="0">
                <a:solidFill>
                  <a:srgbClr val="FC0404"/>
                </a:solidFill>
              </a:rPr>
              <a:t>FCS</a:t>
            </a:r>
            <a:r>
              <a:rPr lang="zh-CN" altLang="en-US" sz="2800" dirty="0">
                <a:solidFill>
                  <a:srgbClr val="FC0404"/>
                </a:solidFill>
              </a:rPr>
              <a:t>）：</a:t>
            </a:r>
            <a:r>
              <a:rPr lang="en-US" altLang="zh-CN" sz="2800" dirty="0">
                <a:solidFill>
                  <a:srgbClr val="FC0404"/>
                </a:solidFill>
              </a:rPr>
              <a:t>2B</a:t>
            </a:r>
            <a:r>
              <a:rPr lang="zh-CN" altLang="en-US" sz="2800" dirty="0">
                <a:solidFill>
                  <a:srgbClr val="FC0404"/>
                </a:solidFill>
              </a:rPr>
              <a:t>或</a:t>
            </a:r>
            <a:r>
              <a:rPr lang="en-US" altLang="zh-CN" sz="2800" dirty="0">
                <a:solidFill>
                  <a:srgbClr val="FC0404"/>
                </a:solidFill>
              </a:rPr>
              <a:t>4B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错误检测（</a:t>
            </a:r>
            <a:r>
              <a:rPr lang="en-US" altLang="zh-CN" sz="2400" dirty="0" smtClean="0"/>
              <a:t>CRC</a:t>
            </a:r>
            <a:r>
              <a:rPr lang="zh-CN" altLang="en-US" sz="2400" dirty="0" smtClean="0"/>
              <a:t>）。默认为</a:t>
            </a:r>
            <a:r>
              <a:rPr lang="en-US" altLang="zh-CN" sz="2400" dirty="0" smtClean="0"/>
              <a:t>2B</a:t>
            </a:r>
            <a:r>
              <a:rPr lang="zh-CN" altLang="en-US" sz="2400" dirty="0" smtClean="0"/>
              <a:t>，可协商</a:t>
            </a:r>
            <a:r>
              <a:rPr lang="zh-CN" altLang="en-US" sz="2400" dirty="0"/>
              <a:t>成</a:t>
            </a:r>
            <a:r>
              <a:rPr lang="en-US" altLang="zh-CN" sz="2400" dirty="0" smtClean="0"/>
              <a:t>4B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94629" name="Rectangle 5"/>
          <p:cNvSpPr>
            <a:spLocks noChangeArrowheads="1"/>
          </p:cNvSpPr>
          <p:nvPr/>
        </p:nvSpPr>
        <p:spPr bwMode="auto">
          <a:xfrm>
            <a:off x="3960813" y="1731963"/>
            <a:ext cx="2898775" cy="46513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数据报</a:t>
            </a: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1333500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18780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3" name="Text Box 9"/>
          <p:cNvSpPr txBox="1">
            <a:spLocks noChangeArrowheads="1"/>
          </p:cNvSpPr>
          <p:nvPr/>
        </p:nvSpPr>
        <p:spPr bwMode="auto">
          <a:xfrm>
            <a:off x="8126413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649288" y="314325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2420938" y="3178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7092280" y="317817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4637" name="Line 13"/>
          <p:cNvSpPr>
            <a:spLocks noChangeShapeType="1"/>
          </p:cNvSpPr>
          <p:nvPr/>
        </p:nvSpPr>
        <p:spPr bwMode="auto">
          <a:xfrm>
            <a:off x="3960813" y="1719263"/>
            <a:ext cx="1746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>
            <a:off x="6859588" y="17192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9" name="Text Box 15"/>
          <p:cNvSpPr txBox="1">
            <a:spLocks noChangeArrowheads="1"/>
          </p:cNvSpPr>
          <p:nvPr/>
        </p:nvSpPr>
        <p:spPr bwMode="auto">
          <a:xfrm>
            <a:off x="4322763" y="317817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794640" name="Line 16"/>
          <p:cNvSpPr>
            <a:spLocks noChangeShapeType="1"/>
          </p:cNvSpPr>
          <p:nvPr/>
        </p:nvSpPr>
        <p:spPr bwMode="auto">
          <a:xfrm>
            <a:off x="1258888" y="371633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4249738" y="350996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794642" name="Text Box 18"/>
          <p:cNvSpPr txBox="1">
            <a:spLocks noChangeArrowheads="1"/>
          </p:cNvSpPr>
          <p:nvPr/>
        </p:nvSpPr>
        <p:spPr bwMode="auto">
          <a:xfrm>
            <a:off x="1225550" y="19192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794643" name="Rectangle 19"/>
          <p:cNvSpPr>
            <a:spLocks noChangeArrowheads="1"/>
          </p:cNvSpPr>
          <p:nvPr/>
        </p:nvSpPr>
        <p:spPr bwMode="auto">
          <a:xfrm>
            <a:off x="1243013" y="256698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>
            <a:off x="178752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7945438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123983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4647" name="Line 23"/>
          <p:cNvSpPr>
            <a:spLocks noChangeShapeType="1"/>
          </p:cNvSpPr>
          <p:nvPr/>
        </p:nvSpPr>
        <p:spPr bwMode="auto">
          <a:xfrm>
            <a:off x="2330450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8" name="Line 24"/>
          <p:cNvSpPr>
            <a:spLocks noChangeShapeType="1"/>
          </p:cNvSpPr>
          <p:nvPr/>
        </p:nvSpPr>
        <p:spPr bwMode="auto">
          <a:xfrm>
            <a:off x="2873375" y="25669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1782763" y="27813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794650" name="Text Box 26"/>
          <p:cNvSpPr txBox="1">
            <a:spLocks noChangeArrowheads="1"/>
          </p:cNvSpPr>
          <p:nvPr/>
        </p:nvSpPr>
        <p:spPr bwMode="auto">
          <a:xfrm>
            <a:off x="2319338" y="278130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794651" name="Text Box 27"/>
          <p:cNvSpPr txBox="1">
            <a:spLocks noChangeArrowheads="1"/>
          </p:cNvSpPr>
          <p:nvPr/>
        </p:nvSpPr>
        <p:spPr bwMode="auto">
          <a:xfrm>
            <a:off x="1316038" y="254476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4652" name="Text Box 28"/>
          <p:cNvSpPr txBox="1">
            <a:spLocks noChangeArrowheads="1"/>
          </p:cNvSpPr>
          <p:nvPr/>
        </p:nvSpPr>
        <p:spPr bwMode="auto">
          <a:xfrm>
            <a:off x="1824038" y="25431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2333625" y="254476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059613" y="264318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8062913" y="25654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794656" name="Text Box 32"/>
          <p:cNvSpPr txBox="1">
            <a:spLocks noChangeArrowheads="1"/>
          </p:cNvSpPr>
          <p:nvPr/>
        </p:nvSpPr>
        <p:spPr bwMode="auto">
          <a:xfrm>
            <a:off x="8002588" y="278130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794657" name="Rectangle 33"/>
          <p:cNvSpPr>
            <a:spLocks noChangeArrowheads="1"/>
          </p:cNvSpPr>
          <p:nvPr/>
        </p:nvSpPr>
        <p:spPr bwMode="auto">
          <a:xfrm>
            <a:off x="3960813" y="25939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58" name="Text Box 34"/>
          <p:cNvSpPr txBox="1">
            <a:spLocks noChangeArrowheads="1"/>
          </p:cNvSpPr>
          <p:nvPr/>
        </p:nvSpPr>
        <p:spPr bwMode="auto">
          <a:xfrm>
            <a:off x="3021013" y="26447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322763" y="265112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794660" name="AutoShape 36"/>
          <p:cNvSpPr>
            <a:spLocks/>
          </p:cNvSpPr>
          <p:nvPr/>
        </p:nvSpPr>
        <p:spPr bwMode="auto">
          <a:xfrm rot="5400000">
            <a:off x="2513806" y="11199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1" name="AutoShape 37"/>
          <p:cNvSpPr>
            <a:spLocks/>
          </p:cNvSpPr>
          <p:nvPr/>
        </p:nvSpPr>
        <p:spPr bwMode="auto">
          <a:xfrm rot="5400000">
            <a:off x="7638256" y="162639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223996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794663" name="Text Box 39"/>
          <p:cNvSpPr txBox="1">
            <a:spLocks noChangeArrowheads="1"/>
          </p:cNvSpPr>
          <p:nvPr/>
        </p:nvSpPr>
        <p:spPr bwMode="auto">
          <a:xfrm>
            <a:off x="7364413" y="2090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794664" name="Line 40"/>
          <p:cNvSpPr>
            <a:spLocks noChangeShapeType="1"/>
          </p:cNvSpPr>
          <p:nvPr/>
        </p:nvSpPr>
        <p:spPr bwMode="auto">
          <a:xfrm>
            <a:off x="1243013" y="199866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65" name="Line 41"/>
          <p:cNvSpPr>
            <a:spLocks noChangeShapeType="1"/>
          </p:cNvSpPr>
          <p:nvPr/>
        </p:nvSpPr>
        <p:spPr bwMode="auto">
          <a:xfrm>
            <a:off x="6859588" y="25384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6" name="Line 42"/>
          <p:cNvSpPr>
            <a:spLocks noChangeShapeType="1"/>
          </p:cNvSpPr>
          <p:nvPr/>
        </p:nvSpPr>
        <p:spPr bwMode="auto">
          <a:xfrm>
            <a:off x="3960813" y="25781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67" name="AutoShape 43"/>
          <p:cNvSpPr>
            <a:spLocks noChangeArrowheads="1"/>
          </p:cNvSpPr>
          <p:nvPr/>
        </p:nvSpPr>
        <p:spPr bwMode="auto">
          <a:xfrm>
            <a:off x="5229225" y="2135188"/>
            <a:ext cx="271463" cy="566737"/>
          </a:xfrm>
          <a:prstGeom prst="downArrow">
            <a:avLst>
              <a:gd name="adj1" fmla="val 50000"/>
              <a:gd name="adj2" fmla="val 7828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59832" y="3178175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问题</a:t>
            </a:r>
            <a:r>
              <a:rPr lang="en-US" altLang="zh-CN" sz="4000" dirty="0" smtClean="0">
                <a:latin typeface="隶书" pitchFamily="49" charset="-122"/>
              </a:rPr>
              <a:t>:</a:t>
            </a:r>
            <a:r>
              <a:rPr lang="zh-CN" altLang="en-US" sz="4000" dirty="0" smtClean="0"/>
              <a:t>不</a:t>
            </a:r>
            <a:r>
              <a:rPr lang="zh-CN" altLang="en-US" sz="4000" dirty="0"/>
              <a:t>使用序号和</a:t>
            </a:r>
            <a:r>
              <a:rPr lang="zh-CN" altLang="en-US" sz="4000" dirty="0" smtClean="0"/>
              <a:t>确认？</a:t>
            </a:r>
            <a:endParaRPr lang="zh-CN" altLang="en-US" sz="4000" dirty="0"/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理由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/>
              <a:t>：在</a:t>
            </a:r>
            <a:r>
              <a:rPr lang="zh-CN" altLang="en-US" sz="2800" dirty="0"/>
              <a:t>数据链路层出现差错的</a:t>
            </a:r>
            <a:r>
              <a:rPr lang="zh-CN" altLang="en-US" sz="2800" dirty="0">
                <a:solidFill>
                  <a:srgbClr val="0000FF"/>
                </a:solidFill>
              </a:rPr>
              <a:t>概率不大</a:t>
            </a:r>
            <a:r>
              <a:rPr lang="zh-CN" altLang="en-US" sz="2800" dirty="0"/>
              <a:t>时，使用比较简单的</a:t>
            </a:r>
            <a:r>
              <a:rPr lang="en-US" altLang="zh-CN" sz="2800" dirty="0"/>
              <a:t>PPP</a:t>
            </a:r>
            <a:r>
              <a:rPr lang="zh-CN" altLang="en-US" sz="2800" dirty="0"/>
              <a:t>协议较为合理。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理由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在</a:t>
            </a:r>
            <a:r>
              <a:rPr lang="en-US" altLang="zh-CN" sz="2800" dirty="0"/>
              <a:t>Internet</a:t>
            </a:r>
            <a:r>
              <a:rPr lang="zh-CN" altLang="en-US" sz="2800" dirty="0"/>
              <a:t>环境下，</a:t>
            </a:r>
            <a:r>
              <a:rPr lang="en-US" altLang="zh-CN" sz="2800" dirty="0"/>
              <a:t>PPP</a:t>
            </a:r>
            <a:r>
              <a:rPr lang="zh-CN" altLang="en-US" sz="2800" dirty="0"/>
              <a:t>的信息字段放入的数据是</a:t>
            </a:r>
            <a:r>
              <a:rPr lang="en-US" altLang="zh-CN" sz="2800" dirty="0">
                <a:solidFill>
                  <a:srgbClr val="0000FF"/>
                </a:solidFill>
              </a:rPr>
              <a:t>IP</a:t>
            </a:r>
            <a:r>
              <a:rPr lang="zh-CN" altLang="en-US" sz="2800" dirty="0">
                <a:solidFill>
                  <a:srgbClr val="0000FF"/>
                </a:solidFill>
              </a:rPr>
              <a:t>数据报</a:t>
            </a:r>
            <a:r>
              <a:rPr lang="zh-CN" altLang="en-US" sz="2800" dirty="0"/>
              <a:t>。数据链路层的可靠传输并不能够保证网络层的传输也是可靠的。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理由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/>
              <a:t>：</a:t>
            </a:r>
            <a:r>
              <a:rPr lang="zh-CN" altLang="en-US" sz="2800" dirty="0">
                <a:solidFill>
                  <a:srgbClr val="0000FF"/>
                </a:solidFill>
              </a:rPr>
              <a:t>帧</a:t>
            </a:r>
            <a:r>
              <a:rPr lang="zh-CN" altLang="en-US" sz="2800" dirty="0" smtClean="0">
                <a:solidFill>
                  <a:srgbClr val="0000FF"/>
                </a:solidFill>
              </a:rPr>
              <a:t>校验序列</a:t>
            </a:r>
            <a:r>
              <a:rPr lang="en-US" altLang="zh-CN" sz="2800" dirty="0">
                <a:solidFill>
                  <a:srgbClr val="0000FF"/>
                </a:solidFill>
              </a:rPr>
              <a:t>FCS</a:t>
            </a:r>
            <a:r>
              <a:rPr lang="zh-CN" altLang="en-US" sz="2800" dirty="0">
                <a:solidFill>
                  <a:srgbClr val="0000FF"/>
                </a:solidFill>
              </a:rPr>
              <a:t>字段</a:t>
            </a:r>
            <a:r>
              <a:rPr lang="zh-CN" altLang="en-US" sz="2800" dirty="0"/>
              <a:t>可保证无差错接收。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LCP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Link Control Protocol</a:t>
            </a:r>
            <a:r>
              <a:rPr lang="zh-CN" altLang="en-US" sz="2800"/>
              <a:t>）</a:t>
            </a:r>
          </a:p>
        </p:txBody>
      </p:sp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8028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作用</a:t>
            </a:r>
            <a:r>
              <a:rPr lang="zh-CN" altLang="en-US" sz="2400"/>
              <a:t>：用来建立、维持和拆除数据链路，还有测试线路及协商选项等功能。</a:t>
            </a:r>
          </a:p>
        </p:txBody>
      </p:sp>
      <p:sp>
        <p:nvSpPr>
          <p:cNvPr id="802824" name="Text Box 8"/>
          <p:cNvSpPr txBox="1">
            <a:spLocks noChangeArrowheads="1"/>
          </p:cNvSpPr>
          <p:nvPr/>
        </p:nvSpPr>
        <p:spPr bwMode="auto">
          <a:xfrm>
            <a:off x="1406525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3400425" y="5483225"/>
            <a:ext cx="32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1951038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27" name="Text Box 11"/>
          <p:cNvSpPr txBox="1">
            <a:spLocks noChangeArrowheads="1"/>
          </p:cNvSpPr>
          <p:nvPr/>
        </p:nvSpPr>
        <p:spPr bwMode="auto">
          <a:xfrm>
            <a:off x="8199438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722313" y="54483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802829" name="Text Box 13"/>
          <p:cNvSpPr txBox="1">
            <a:spLocks noChangeArrowheads="1"/>
          </p:cNvSpPr>
          <p:nvPr/>
        </p:nvSpPr>
        <p:spPr bwMode="auto">
          <a:xfrm>
            <a:off x="2493963" y="548322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833" name="Text Box 17"/>
          <p:cNvSpPr txBox="1">
            <a:spLocks noChangeArrowheads="1"/>
          </p:cNvSpPr>
          <p:nvPr/>
        </p:nvSpPr>
        <p:spPr bwMode="auto">
          <a:xfrm>
            <a:off x="4395788" y="5483225"/>
            <a:ext cx="2122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不超过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1500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802834" name="Line 18"/>
          <p:cNvSpPr>
            <a:spLocks noChangeShapeType="1"/>
          </p:cNvSpPr>
          <p:nvPr/>
        </p:nvSpPr>
        <p:spPr bwMode="auto">
          <a:xfrm>
            <a:off x="1331913" y="6021388"/>
            <a:ext cx="7335837" cy="0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2835" name="Text Box 19"/>
          <p:cNvSpPr txBox="1">
            <a:spLocks noChangeArrowheads="1"/>
          </p:cNvSpPr>
          <p:nvPr/>
        </p:nvSpPr>
        <p:spPr bwMode="auto">
          <a:xfrm>
            <a:off x="4322763" y="5815013"/>
            <a:ext cx="914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PPP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帧</a:t>
            </a: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298575" y="42243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先发送</a:t>
            </a:r>
          </a:p>
        </p:txBody>
      </p:sp>
      <p:sp>
        <p:nvSpPr>
          <p:cNvPr id="802837" name="Rectangle 21"/>
          <p:cNvSpPr>
            <a:spLocks noChangeArrowheads="1"/>
          </p:cNvSpPr>
          <p:nvPr/>
        </p:nvSpPr>
        <p:spPr bwMode="auto">
          <a:xfrm>
            <a:off x="1316038" y="4872038"/>
            <a:ext cx="7335837" cy="5667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2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02838" name="Line 22"/>
          <p:cNvSpPr>
            <a:spLocks noChangeShapeType="1"/>
          </p:cNvSpPr>
          <p:nvPr/>
        </p:nvSpPr>
        <p:spPr bwMode="auto">
          <a:xfrm>
            <a:off x="1860550" y="487203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39" name="Line 23"/>
          <p:cNvSpPr>
            <a:spLocks noChangeShapeType="1"/>
          </p:cNvSpPr>
          <p:nvPr/>
        </p:nvSpPr>
        <p:spPr bwMode="auto">
          <a:xfrm>
            <a:off x="8018463" y="488315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40" name="Text Box 24"/>
          <p:cNvSpPr txBox="1">
            <a:spLocks noChangeArrowheads="1"/>
          </p:cNvSpPr>
          <p:nvPr/>
        </p:nvSpPr>
        <p:spPr bwMode="auto">
          <a:xfrm>
            <a:off x="1312863" y="508635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802841" name="Line 25"/>
          <p:cNvSpPr>
            <a:spLocks noChangeShapeType="1"/>
          </p:cNvSpPr>
          <p:nvPr/>
        </p:nvSpPr>
        <p:spPr bwMode="auto">
          <a:xfrm>
            <a:off x="2403475" y="488315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42" name="Line 26"/>
          <p:cNvSpPr>
            <a:spLocks noChangeShapeType="1"/>
          </p:cNvSpPr>
          <p:nvPr/>
        </p:nvSpPr>
        <p:spPr bwMode="auto">
          <a:xfrm>
            <a:off x="2946400" y="487203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43" name="Text Box 27"/>
          <p:cNvSpPr txBox="1">
            <a:spLocks noChangeArrowheads="1"/>
          </p:cNvSpPr>
          <p:nvPr/>
        </p:nvSpPr>
        <p:spPr bwMode="auto">
          <a:xfrm>
            <a:off x="1855788" y="508635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FF</a:t>
            </a:r>
          </a:p>
        </p:txBody>
      </p:sp>
      <p:sp>
        <p:nvSpPr>
          <p:cNvPr id="802844" name="Text Box 28"/>
          <p:cNvSpPr txBox="1">
            <a:spLocks noChangeArrowheads="1"/>
          </p:cNvSpPr>
          <p:nvPr/>
        </p:nvSpPr>
        <p:spPr bwMode="auto">
          <a:xfrm>
            <a:off x="2392363" y="5086350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03</a:t>
            </a:r>
          </a:p>
        </p:txBody>
      </p:sp>
      <p:sp>
        <p:nvSpPr>
          <p:cNvPr id="802845" name="Text Box 29"/>
          <p:cNvSpPr txBox="1">
            <a:spLocks noChangeArrowheads="1"/>
          </p:cNvSpPr>
          <p:nvPr/>
        </p:nvSpPr>
        <p:spPr bwMode="auto">
          <a:xfrm>
            <a:off x="1389063" y="4849813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802846" name="Text Box 30"/>
          <p:cNvSpPr txBox="1">
            <a:spLocks noChangeArrowheads="1"/>
          </p:cNvSpPr>
          <p:nvPr/>
        </p:nvSpPr>
        <p:spPr bwMode="auto">
          <a:xfrm>
            <a:off x="1897063" y="48482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</a:t>
            </a:r>
          </a:p>
        </p:txBody>
      </p:sp>
      <p:sp>
        <p:nvSpPr>
          <p:cNvPr id="802847" name="Text Box 31"/>
          <p:cNvSpPr txBox="1">
            <a:spLocks noChangeArrowheads="1"/>
          </p:cNvSpPr>
          <p:nvPr/>
        </p:nvSpPr>
        <p:spPr bwMode="auto">
          <a:xfrm>
            <a:off x="2406650" y="4849813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  <p:sp>
        <p:nvSpPr>
          <p:cNvPr id="802848" name="Text Box 32"/>
          <p:cNvSpPr txBox="1">
            <a:spLocks noChangeArrowheads="1"/>
          </p:cNvSpPr>
          <p:nvPr/>
        </p:nvSpPr>
        <p:spPr bwMode="auto">
          <a:xfrm>
            <a:off x="7132638" y="4948238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FCS</a:t>
            </a:r>
          </a:p>
        </p:txBody>
      </p:sp>
      <p:sp>
        <p:nvSpPr>
          <p:cNvPr id="802849" name="Text Box 33"/>
          <p:cNvSpPr txBox="1">
            <a:spLocks noChangeArrowheads="1"/>
          </p:cNvSpPr>
          <p:nvPr/>
        </p:nvSpPr>
        <p:spPr bwMode="auto">
          <a:xfrm>
            <a:off x="8135938" y="487045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F</a:t>
            </a:r>
          </a:p>
        </p:txBody>
      </p:sp>
      <p:sp>
        <p:nvSpPr>
          <p:cNvPr id="802850" name="Text Box 34"/>
          <p:cNvSpPr txBox="1">
            <a:spLocks noChangeArrowheads="1"/>
          </p:cNvSpPr>
          <p:nvPr/>
        </p:nvSpPr>
        <p:spPr bwMode="auto">
          <a:xfrm>
            <a:off x="8075613" y="5086350"/>
            <a:ext cx="45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7E</a:t>
            </a:r>
          </a:p>
        </p:txBody>
      </p:sp>
      <p:sp>
        <p:nvSpPr>
          <p:cNvPr id="802851" name="Rectangle 35"/>
          <p:cNvSpPr>
            <a:spLocks noChangeArrowheads="1"/>
          </p:cNvSpPr>
          <p:nvPr/>
        </p:nvSpPr>
        <p:spPr bwMode="auto">
          <a:xfrm>
            <a:off x="4033838" y="489902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2" name="Text Box 36"/>
          <p:cNvSpPr txBox="1">
            <a:spLocks noChangeArrowheads="1"/>
          </p:cNvSpPr>
          <p:nvPr/>
        </p:nvSpPr>
        <p:spPr bwMode="auto">
          <a:xfrm>
            <a:off x="3059113" y="4868863"/>
            <a:ext cx="904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协议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C021</a:t>
            </a:r>
            <a:r>
              <a:rPr lang="en-US" altLang="zh-CN" sz="2000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</a:p>
        </p:txBody>
      </p:sp>
      <p:sp>
        <p:nvSpPr>
          <p:cNvPr id="802853" name="Text Box 37"/>
          <p:cNvSpPr txBox="1">
            <a:spLocks noChangeArrowheads="1"/>
          </p:cNvSpPr>
          <p:nvPr/>
        </p:nvSpPr>
        <p:spPr bwMode="auto">
          <a:xfrm>
            <a:off x="4395788" y="4956175"/>
            <a:ext cx="194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信    息    部    分</a:t>
            </a:r>
          </a:p>
        </p:txBody>
      </p:sp>
      <p:sp>
        <p:nvSpPr>
          <p:cNvPr id="802854" name="AutoShape 38"/>
          <p:cNvSpPr>
            <a:spLocks/>
          </p:cNvSpPr>
          <p:nvPr/>
        </p:nvSpPr>
        <p:spPr bwMode="auto">
          <a:xfrm rot="5400000">
            <a:off x="2586831" y="342503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5" name="AutoShape 39"/>
          <p:cNvSpPr>
            <a:spLocks/>
          </p:cNvSpPr>
          <p:nvPr/>
        </p:nvSpPr>
        <p:spPr bwMode="auto">
          <a:xfrm rot="5400000">
            <a:off x="7711281" y="3931445"/>
            <a:ext cx="161925" cy="1719262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56" name="Text Box 40"/>
          <p:cNvSpPr txBox="1">
            <a:spLocks noChangeArrowheads="1"/>
          </p:cNvSpPr>
          <p:nvPr/>
        </p:nvSpPr>
        <p:spPr bwMode="auto">
          <a:xfrm>
            <a:off x="2312988" y="43957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首部</a:t>
            </a:r>
          </a:p>
        </p:txBody>
      </p:sp>
      <p:sp>
        <p:nvSpPr>
          <p:cNvPr id="802857" name="Text Box 41"/>
          <p:cNvSpPr txBox="1">
            <a:spLocks noChangeArrowheads="1"/>
          </p:cNvSpPr>
          <p:nvPr/>
        </p:nvSpPr>
        <p:spPr bwMode="auto">
          <a:xfrm>
            <a:off x="7437438" y="43957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尾部</a:t>
            </a:r>
          </a:p>
        </p:txBody>
      </p:sp>
      <p:sp>
        <p:nvSpPr>
          <p:cNvPr id="802858" name="Line 42"/>
          <p:cNvSpPr>
            <a:spLocks noChangeShapeType="1"/>
          </p:cNvSpPr>
          <p:nvPr/>
        </p:nvSpPr>
        <p:spPr bwMode="auto">
          <a:xfrm>
            <a:off x="1316038" y="4303713"/>
            <a:ext cx="0" cy="485775"/>
          </a:xfrm>
          <a:prstGeom prst="line">
            <a:avLst/>
          </a:prstGeom>
          <a:noFill/>
          <a:ln w="28575">
            <a:solidFill>
              <a:srgbClr val="FC040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2859" name="Line 43"/>
          <p:cNvSpPr>
            <a:spLocks noChangeShapeType="1"/>
          </p:cNvSpPr>
          <p:nvPr/>
        </p:nvSpPr>
        <p:spPr bwMode="auto">
          <a:xfrm>
            <a:off x="6932613" y="484346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60" name="Line 44"/>
          <p:cNvSpPr>
            <a:spLocks noChangeShapeType="1"/>
          </p:cNvSpPr>
          <p:nvPr/>
        </p:nvSpPr>
        <p:spPr bwMode="auto">
          <a:xfrm>
            <a:off x="4033838" y="488315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2862" name="Text Box 46"/>
          <p:cNvSpPr txBox="1">
            <a:spLocks noChangeArrowheads="1"/>
          </p:cNvSpPr>
          <p:nvPr/>
        </p:nvSpPr>
        <p:spPr bwMode="auto">
          <a:xfrm>
            <a:off x="7667625" y="335756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LCP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分组</a:t>
            </a:r>
          </a:p>
        </p:txBody>
      </p:sp>
      <p:graphicFrame>
        <p:nvGraphicFramePr>
          <p:cNvPr id="802938" name="Group 122"/>
          <p:cNvGraphicFramePr>
            <a:graphicFrameLocks noGrp="1"/>
          </p:cNvGraphicFramePr>
          <p:nvPr/>
        </p:nvGraphicFramePr>
        <p:xfrm>
          <a:off x="3348038" y="3284538"/>
          <a:ext cx="4248150" cy="592138"/>
        </p:xfrm>
        <a:graphic>
          <a:graphicData uri="http://schemas.openxmlformats.org/drawingml/2006/table">
            <a:tbl>
              <a:tblPr/>
              <a:tblGrid>
                <a:gridCol w="719137"/>
                <a:gridCol w="720725"/>
                <a:gridCol w="1152525"/>
                <a:gridCol w="1655763"/>
              </a:tblGrid>
              <a:tr h="5921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编码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标识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长度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LCP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02925" name="Text Box 109"/>
          <p:cNvSpPr txBox="1">
            <a:spLocks noChangeArrowheads="1"/>
          </p:cNvSpPr>
          <p:nvPr/>
        </p:nvSpPr>
        <p:spPr bwMode="auto">
          <a:xfrm>
            <a:off x="2627313" y="2852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字节</a:t>
            </a:r>
          </a:p>
        </p:txBody>
      </p:sp>
      <p:sp>
        <p:nvSpPr>
          <p:cNvPr id="802926" name="Text Box 110"/>
          <p:cNvSpPr txBox="1">
            <a:spLocks noChangeArrowheads="1"/>
          </p:cNvSpPr>
          <p:nvPr/>
        </p:nvSpPr>
        <p:spPr bwMode="auto">
          <a:xfrm>
            <a:off x="3563938" y="2924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927" name="Text Box 111"/>
          <p:cNvSpPr txBox="1">
            <a:spLocks noChangeArrowheads="1"/>
          </p:cNvSpPr>
          <p:nvPr/>
        </p:nvSpPr>
        <p:spPr bwMode="auto">
          <a:xfrm>
            <a:off x="4284663" y="2924175"/>
            <a:ext cx="28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802928" name="Text Box 112"/>
          <p:cNvSpPr txBox="1">
            <a:spLocks noChangeArrowheads="1"/>
          </p:cNvSpPr>
          <p:nvPr/>
        </p:nvSpPr>
        <p:spPr bwMode="auto">
          <a:xfrm>
            <a:off x="5219700" y="2924175"/>
            <a:ext cx="328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802929" name="Text Box 113"/>
          <p:cNvSpPr txBox="1">
            <a:spLocks noChangeArrowheads="1"/>
          </p:cNvSpPr>
          <p:nvPr/>
        </p:nvSpPr>
        <p:spPr bwMode="auto">
          <a:xfrm>
            <a:off x="6443663" y="29241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可变</a:t>
            </a:r>
          </a:p>
        </p:txBody>
      </p:sp>
      <p:sp>
        <p:nvSpPr>
          <p:cNvPr id="802931" name="Freeform 115"/>
          <p:cNvSpPr>
            <a:spLocks/>
          </p:cNvSpPr>
          <p:nvPr/>
        </p:nvSpPr>
        <p:spPr bwMode="auto">
          <a:xfrm>
            <a:off x="3344863" y="3881438"/>
            <a:ext cx="4232275" cy="987425"/>
          </a:xfrm>
          <a:custGeom>
            <a:avLst/>
            <a:gdLst>
              <a:gd name="T0" fmla="*/ 453 w 2676"/>
              <a:gd name="T1" fmla="*/ 635 h 635"/>
              <a:gd name="T2" fmla="*/ 2268 w 2676"/>
              <a:gd name="T3" fmla="*/ 635 h 635"/>
              <a:gd name="T4" fmla="*/ 2676 w 2676"/>
              <a:gd name="T5" fmla="*/ 0 h 635"/>
              <a:gd name="T6" fmla="*/ 0 w 2676"/>
              <a:gd name="T7" fmla="*/ 0 h 635"/>
              <a:gd name="T8" fmla="*/ 453 w 2676"/>
              <a:gd name="T9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635">
                <a:moveTo>
                  <a:pt x="453" y="635"/>
                </a:moveTo>
                <a:lnTo>
                  <a:pt x="2268" y="635"/>
                </a:lnTo>
                <a:lnTo>
                  <a:pt x="2676" y="0"/>
                </a:lnTo>
                <a:lnTo>
                  <a:pt x="0" y="0"/>
                </a:lnTo>
                <a:lnTo>
                  <a:pt x="453" y="63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7110153" y="5483225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4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LCP</a:t>
            </a:r>
            <a:r>
              <a:rPr lang="zh-CN" altLang="en-US"/>
              <a:t>分组</a:t>
            </a:r>
            <a:endParaRPr lang="zh-CN" altLang="en-US" sz="3200"/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graphicFrame>
        <p:nvGraphicFramePr>
          <p:cNvPr id="807096" name="Group 1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475932"/>
              </p:ext>
            </p:extLst>
          </p:nvPr>
        </p:nvGraphicFramePr>
        <p:xfrm>
          <a:off x="809625" y="1773238"/>
          <a:ext cx="7872413" cy="4535493"/>
        </p:xfrm>
        <a:graphic>
          <a:graphicData uri="http://schemas.openxmlformats.org/drawingml/2006/table">
            <a:tbl>
              <a:tblPr/>
              <a:tblGrid>
                <a:gridCol w="668338"/>
                <a:gridCol w="1870075"/>
                <a:gridCol w="5334000"/>
              </a:tblGrid>
              <a:tr h="5016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Packet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Contains the list of proposed options and their values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Accepts all options proposed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Configure-nak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that some options are not acceptable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that some options are not recognized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Requests to shut down the 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Accepts the shut down 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an unknown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08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Protocol-reject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Announces an unknown protocol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09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Echo-request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type of hello message to check if the other end is alive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0A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Echo-reply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The response to the echo-request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0B</a:t>
                      </a:r>
                      <a:r>
                        <a:rPr kumimoji="1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Discard-request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request to discard the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违法编码法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数据成帧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C0404"/>
                </a:solidFill>
              </a:rPr>
              <a:t>思想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采用违法的编码来表示一帧的开始和结束。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C0404"/>
                </a:solidFill>
              </a:rPr>
              <a:t>例子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局域网</a:t>
            </a:r>
            <a:r>
              <a:rPr lang="en-US" altLang="zh-CN" sz="2400" dirty="0"/>
              <a:t>IEEE802</a:t>
            </a:r>
            <a:r>
              <a:rPr lang="zh-CN" altLang="en-US" sz="2400" dirty="0"/>
              <a:t>标准（</a:t>
            </a:r>
            <a:r>
              <a:rPr lang="zh-CN" altLang="en-US" sz="2400" dirty="0">
                <a:solidFill>
                  <a:srgbClr val="0000FF"/>
                </a:solidFill>
              </a:rPr>
              <a:t>曼彻斯特编码</a:t>
            </a:r>
            <a:r>
              <a:rPr lang="zh-CN" altLang="en-US" sz="2400" dirty="0"/>
              <a:t>：“高</a:t>
            </a:r>
            <a:r>
              <a:rPr lang="en-US" altLang="zh-CN" sz="2400" dirty="0"/>
              <a:t>-</a:t>
            </a:r>
            <a:r>
              <a:rPr lang="zh-CN" altLang="en-US" sz="2400" dirty="0"/>
              <a:t>低”电平对表示“</a:t>
            </a:r>
            <a:r>
              <a:rPr lang="en-US" altLang="zh-CN" sz="2400" dirty="0"/>
              <a:t>1”</a:t>
            </a:r>
            <a:r>
              <a:rPr lang="zh-CN" altLang="en-US" sz="2400" dirty="0"/>
              <a:t>，“低</a:t>
            </a:r>
            <a:r>
              <a:rPr lang="en-US" altLang="zh-CN" sz="2400" dirty="0"/>
              <a:t>-</a:t>
            </a:r>
            <a:r>
              <a:rPr lang="zh-CN" altLang="en-US" sz="2400" dirty="0"/>
              <a:t>高”电平对表示“</a:t>
            </a:r>
            <a:r>
              <a:rPr lang="en-US" altLang="zh-CN" sz="2400" dirty="0"/>
              <a:t>0”</a:t>
            </a:r>
            <a:r>
              <a:rPr lang="zh-CN" altLang="en-US" sz="2400" dirty="0"/>
              <a:t>，“高</a:t>
            </a:r>
            <a:r>
              <a:rPr lang="en-US" altLang="zh-CN" sz="2400" dirty="0"/>
              <a:t>-</a:t>
            </a:r>
            <a:r>
              <a:rPr lang="zh-CN" altLang="en-US" sz="2400" dirty="0"/>
              <a:t>高”和“低</a:t>
            </a:r>
            <a:r>
              <a:rPr lang="en-US" altLang="zh-CN" sz="2400" dirty="0"/>
              <a:t>-</a:t>
            </a:r>
            <a:r>
              <a:rPr lang="zh-CN" altLang="en-US" sz="2400" dirty="0"/>
              <a:t>低”电平对是非法的，可用来定界帧的开始和结束）。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C0404"/>
                </a:solidFill>
              </a:rPr>
              <a:t>特点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易实现数据的透明性传输，但只适用于采用冗余编码的特殊编码环境中。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通常的选项</a:t>
            </a:r>
            <a:endParaRPr lang="zh-CN" altLang="en-US" sz="3200"/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graphicFrame>
        <p:nvGraphicFramePr>
          <p:cNvPr id="815187" name="Group 83"/>
          <p:cNvGraphicFramePr>
            <a:graphicFrameLocks noGrp="1"/>
          </p:cNvGraphicFramePr>
          <p:nvPr>
            <p:ph idx="1"/>
          </p:nvPr>
        </p:nvGraphicFramePr>
        <p:xfrm>
          <a:off x="809625" y="1773238"/>
          <a:ext cx="7958138" cy="4464052"/>
        </p:xfrm>
        <a:graphic>
          <a:graphicData uri="http://schemas.openxmlformats.org/drawingml/2006/table">
            <a:tbl>
              <a:tblPr/>
              <a:tblGrid>
                <a:gridCol w="6067425"/>
                <a:gridCol w="1890713"/>
              </a:tblGrid>
              <a:tr h="10239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Option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75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Maximum receive unit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39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Authentication protocol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Protocol field compression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Address and control field compression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认证协议</a:t>
            </a:r>
            <a:endParaRPr lang="zh-CN" altLang="en-US" baseline="-2500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787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92500" y="2924175"/>
            <a:ext cx="1962150" cy="1871663"/>
          </a:xfrm>
        </p:spPr>
        <p:txBody>
          <a:bodyPr/>
          <a:lstStyle/>
          <a:p>
            <a:r>
              <a:rPr lang="en-US" altLang="zh-CN">
                <a:hlinkClick r:id="rId6" action="ppaction://hlinksldjump"/>
              </a:rPr>
              <a:t>PAP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7" action="ppaction://hlinksldjump"/>
              </a:rPr>
              <a:t>CHAP</a:t>
            </a:r>
            <a:endParaRPr lang="en-US" altLang="zh-CN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PAP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</a:t>
            </a:r>
            <a:r>
              <a:rPr lang="en-US" altLang="en-US" sz="2800"/>
              <a:t>Password Authentication Protocol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8110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989138"/>
            <a:ext cx="7958138" cy="647700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工作过程</a:t>
            </a:r>
            <a:r>
              <a:rPr lang="zh-CN" altLang="en-US" sz="2400"/>
              <a:t>：</a:t>
            </a:r>
          </a:p>
        </p:txBody>
      </p:sp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770572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101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PAP</a:t>
            </a:r>
            <a:r>
              <a:rPr lang="zh-CN" altLang="en-US"/>
              <a:t>分组</a:t>
            </a: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81203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625" y="1838325"/>
            <a:ext cx="7958138" cy="4333875"/>
          </a:xfrm>
          <a:noFill/>
          <a:ln/>
        </p:spPr>
      </p:pic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5905500" cy="1008063"/>
          </a:xfrm>
        </p:spPr>
        <p:txBody>
          <a:bodyPr/>
          <a:lstStyle/>
          <a:p>
            <a:r>
              <a:rPr lang="en-US" altLang="zh-CN" b="1"/>
              <a:t>CHAP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000"/>
              <a:t>(</a:t>
            </a:r>
            <a:r>
              <a:rPr lang="en-US" altLang="en-US" sz="2000"/>
              <a:t>Challenge-Handshake Authentication Protocol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576262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工作过程</a:t>
            </a:r>
            <a:r>
              <a:rPr lang="zh-CN" altLang="en-US" sz="2400"/>
              <a:t>：</a:t>
            </a:r>
          </a:p>
        </p:txBody>
      </p:sp>
      <p:pic>
        <p:nvPicPr>
          <p:cNvPr id="81306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777162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CHAP</a:t>
            </a:r>
            <a:r>
              <a:rPr lang="zh-CN" altLang="en-US"/>
              <a:t>分组</a:t>
            </a:r>
          </a:p>
        </p:txBody>
      </p:sp>
      <p:sp>
        <p:nvSpPr>
          <p:cNvPr id="81408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认证协议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81408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7377112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408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NCP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</a:t>
            </a:r>
            <a:r>
              <a:rPr lang="en-US" altLang="en-US" sz="2800"/>
              <a:t>Network Control Protocol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作用</a:t>
            </a:r>
            <a:endParaRPr lang="zh-CN" altLang="en-US" dirty="0"/>
          </a:p>
          <a:p>
            <a:pPr lvl="1">
              <a:lnSpc>
                <a:spcPct val="115000"/>
              </a:lnSpc>
            </a:pPr>
            <a:r>
              <a:rPr lang="zh-CN" altLang="en-US" dirty="0"/>
              <a:t>用来建立两端网络层的连接，协商网络层的选项和传递网络层数据。</a:t>
            </a:r>
            <a:r>
              <a:rPr lang="en-US" altLang="zh-CN" dirty="0"/>
              <a:t>NCP</a:t>
            </a:r>
            <a:r>
              <a:rPr lang="zh-CN" altLang="en-US" dirty="0"/>
              <a:t>不是一个协议，而是一组协议，包括</a:t>
            </a:r>
            <a:r>
              <a:rPr lang="en-US" altLang="zh-CN" dirty="0"/>
              <a:t>IPCP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IPXCP</a:t>
            </a:r>
            <a:r>
              <a:rPr lang="zh-CN" altLang="en-US" dirty="0" smtClean="0"/>
              <a:t>等</a:t>
            </a:r>
            <a:r>
              <a:rPr lang="zh-CN" altLang="en-US" dirty="0"/>
              <a:t>。 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例子</a:t>
            </a:r>
          </a:p>
          <a:p>
            <a:pPr lvl="1">
              <a:lnSpc>
                <a:spcPct val="115000"/>
              </a:lnSpc>
            </a:pPr>
            <a:r>
              <a:rPr lang="en-US" altLang="zh-CN" dirty="0"/>
              <a:t>IPCP</a:t>
            </a:r>
            <a:r>
              <a:rPr lang="zh-CN" altLang="en-US" dirty="0"/>
              <a:t> </a:t>
            </a:r>
            <a:r>
              <a:rPr lang="en-US" altLang="zh-CN" dirty="0"/>
              <a:t>(Internet Protocol Control Protocol)</a:t>
            </a:r>
            <a:r>
              <a:rPr lang="zh-CN" altLang="en-US" dirty="0"/>
              <a:t>主要用来协商网络层选项，设置用户的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IPCP</a:t>
            </a: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2800"/>
              <a:t>(</a:t>
            </a:r>
            <a:r>
              <a:rPr lang="en-US" altLang="en-US" sz="2800"/>
              <a:t>Internet Protocol Control Protocol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数据链路层协议举例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en-US" altLang="zh-CN" sz="1200">
                <a:ea typeface="幼圆" pitchFamily="49" charset="-122"/>
                <a:hlinkClick r:id="rId5" action="ppaction://hlinksldjump"/>
              </a:rPr>
              <a:t>PPP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81818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pic>
        <p:nvPicPr>
          <p:cNvPr id="818183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8172450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8255" name="Group 79"/>
          <p:cNvGraphicFramePr>
            <a:graphicFrameLocks noGrp="1"/>
          </p:cNvGraphicFramePr>
          <p:nvPr>
            <p:ph idx="1"/>
          </p:nvPr>
        </p:nvGraphicFramePr>
        <p:xfrm>
          <a:off x="1331913" y="1773238"/>
          <a:ext cx="3114675" cy="1950720"/>
        </p:xfrm>
        <a:graphic>
          <a:graphicData uri="http://schemas.openxmlformats.org/drawingml/2006/table">
            <a:tbl>
              <a:tblPr/>
              <a:tblGrid>
                <a:gridCol w="793750"/>
                <a:gridCol w="2320925"/>
              </a:tblGrid>
              <a:tr h="300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IPCP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Configure-nak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25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Configure-reject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8256" name="Group 80"/>
          <p:cNvGraphicFramePr>
            <a:graphicFrameLocks noGrp="1"/>
          </p:cNvGraphicFramePr>
          <p:nvPr/>
        </p:nvGraphicFramePr>
        <p:xfrm>
          <a:off x="5435600" y="1773238"/>
          <a:ext cx="3114675" cy="1554480"/>
        </p:xfrm>
        <a:graphic>
          <a:graphicData uri="http://schemas.openxmlformats.org/drawingml/2006/table">
            <a:tbl>
              <a:tblPr/>
              <a:tblGrid>
                <a:gridCol w="793750"/>
                <a:gridCol w="2320925"/>
              </a:tblGrid>
              <a:tr h="3000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IPCP Packet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Terminate-ack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Code-reject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9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116013" y="260350"/>
          <a:ext cx="5641975" cy="633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47" name="Visio" r:id="rId4" imgW="4245864" imgH="4768215" progId="Visio.Drawing.11">
                  <p:embed/>
                </p:oleObj>
              </mc:Choice>
              <mc:Fallback>
                <p:oleObj name="Visio" r:id="rId4" imgW="4245864" imgH="476821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0350"/>
                        <a:ext cx="5641975" cy="63357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908050"/>
            <a:ext cx="936625" cy="5256213"/>
          </a:xfrm>
          <a:noFill/>
        </p:spPr>
        <p:txBody>
          <a:bodyPr vert="eaVert"/>
          <a:lstStyle/>
          <a:p>
            <a:r>
              <a:rPr lang="en-US" altLang="zh-CN" b="1"/>
              <a:t>PPP</a:t>
            </a:r>
            <a:r>
              <a:rPr lang="zh-CN" altLang="en-US"/>
              <a:t>协议的工作过程</a:t>
            </a:r>
            <a:endParaRPr lang="zh-CN" altLang="en-US" baseline="-25000"/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  业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2138" y="2565400"/>
            <a:ext cx="5418137" cy="2663825"/>
          </a:xfrm>
        </p:spPr>
        <p:txBody>
          <a:bodyPr/>
          <a:lstStyle/>
          <a:p>
            <a:pPr marL="1168400" indent="-116840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P195  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37</a:t>
            </a:r>
            <a:endParaRPr lang="zh-CN" altLang="en-US" dirty="0"/>
          </a:p>
        </p:txBody>
      </p:sp>
      <p:pic>
        <p:nvPicPr>
          <p:cNvPr id="796676" name="Picture 4" descr="j02321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2068512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差错控制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目的</a:t>
            </a:r>
          </a:p>
          <a:p>
            <a:pPr lvl="1">
              <a:lnSpc>
                <a:spcPct val="125000"/>
              </a:lnSpc>
            </a:pPr>
            <a:r>
              <a:rPr lang="zh-CN" altLang="en-US"/>
              <a:t>在数据通信过程中能发现或纠正差错，将差错限制在尽可能小的允许范围内。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内容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hlinkClick r:id="rId5" action="ppaction://hlinksldjump"/>
              </a:rPr>
              <a:t>传输差错类型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hlinkClick r:id="rId6" action="ppaction://hlinksldjump"/>
              </a:rPr>
              <a:t>差错控制编码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hlinkClick r:id="rId7" action="ppaction://hlinksldjump"/>
              </a:rPr>
              <a:t>差错控制方法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传输差错类型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r>
              <a:rPr lang="zh-CN" altLang="en-US" dirty="0">
                <a:solidFill>
                  <a:srgbClr val="FC0404"/>
                </a:solidFill>
              </a:rPr>
              <a:t>随机错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zh-CN" altLang="en-US" dirty="0"/>
              <a:t>：由</a:t>
            </a:r>
            <a:r>
              <a:rPr lang="zh-CN" altLang="en-US" dirty="0">
                <a:solidFill>
                  <a:srgbClr val="0000FF"/>
                </a:solidFill>
              </a:rPr>
              <a:t>随机噪声</a:t>
            </a:r>
            <a:r>
              <a:rPr lang="zh-CN" altLang="en-US" dirty="0"/>
              <a:t>引起的；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特点</a:t>
            </a:r>
            <a:r>
              <a:rPr lang="zh-CN" altLang="en-US" dirty="0"/>
              <a:t>：差错是</a:t>
            </a:r>
            <a:r>
              <a:rPr lang="zh-CN" altLang="en-US" dirty="0">
                <a:solidFill>
                  <a:srgbClr val="0000FF"/>
                </a:solidFill>
              </a:rPr>
              <a:t>孤立</a:t>
            </a:r>
            <a:r>
              <a:rPr lang="zh-CN" altLang="en-US" dirty="0"/>
              <a:t>的。此类错误在计算机网络中是</a:t>
            </a:r>
            <a:r>
              <a:rPr lang="zh-CN" altLang="en-US" dirty="0">
                <a:solidFill>
                  <a:srgbClr val="0000FF"/>
                </a:solidFill>
              </a:rPr>
              <a:t>个别</a:t>
            </a:r>
            <a:r>
              <a:rPr lang="zh-CN" altLang="en-US" dirty="0"/>
              <a:t>的。</a:t>
            </a:r>
          </a:p>
          <a:p>
            <a:r>
              <a:rPr lang="zh-CN" altLang="en-US" dirty="0">
                <a:solidFill>
                  <a:srgbClr val="FC0404"/>
                </a:solidFill>
              </a:rPr>
              <a:t>突发错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定义</a:t>
            </a:r>
            <a:r>
              <a:rPr lang="zh-CN" altLang="en-US" dirty="0"/>
              <a:t>：由</a:t>
            </a:r>
            <a:r>
              <a:rPr lang="zh-CN" altLang="en-US" dirty="0">
                <a:solidFill>
                  <a:srgbClr val="0000FF"/>
                </a:solidFill>
              </a:rPr>
              <a:t>冲击噪声</a:t>
            </a:r>
            <a:r>
              <a:rPr lang="zh-CN" altLang="en-US" dirty="0"/>
              <a:t>引起的；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特点</a:t>
            </a:r>
            <a:r>
              <a:rPr lang="zh-CN" altLang="en-US" dirty="0"/>
              <a:t>：差错呈</a:t>
            </a:r>
            <a:r>
              <a:rPr lang="zh-CN" altLang="en-US" dirty="0">
                <a:solidFill>
                  <a:srgbClr val="0000FF"/>
                </a:solidFill>
              </a:rPr>
              <a:t>突发</a:t>
            </a:r>
            <a:r>
              <a:rPr lang="zh-CN" altLang="en-US" dirty="0"/>
              <a:t>状，影响一批连续的</a:t>
            </a:r>
            <a:r>
              <a:rPr lang="en-US" altLang="zh-CN" dirty="0"/>
              <a:t>bit</a:t>
            </a:r>
            <a:r>
              <a:rPr lang="zh-CN" altLang="en-US" dirty="0"/>
              <a:t>（突发长度）。此类错误在计算机网络中是</a:t>
            </a: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/>
              <a:t>的。</a:t>
            </a:r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数据链路层</a:t>
            </a:r>
            <a:endParaRPr lang="zh-CN" altLang="en-US"/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68538" y="2133600"/>
            <a:ext cx="4699000" cy="35290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hlinkClick r:id="rId3" action="ppaction://hlinksldjump"/>
              </a:rPr>
              <a:t>数据链路层设计问题 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hlinkClick r:id="rId4" action="ppaction://hlinksldjump"/>
              </a:rPr>
              <a:t>数据链路层协议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hlinkClick r:id="rId5" action="ppaction://hlinksldjump"/>
              </a:rPr>
              <a:t>数据链路层协议举例 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突发长度</a:t>
            </a:r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5157788"/>
            <a:ext cx="7958137" cy="1152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/>
              <a:t>例如：一次电火花（冲击噪声）持续时间为</a:t>
            </a:r>
            <a:r>
              <a:rPr lang="en-US" altLang="zh-CN" sz="2400"/>
              <a:t>100ms</a:t>
            </a:r>
            <a:r>
              <a:rPr lang="zh-CN" altLang="en-US" sz="2400"/>
              <a:t>，但对于</a:t>
            </a:r>
            <a:r>
              <a:rPr lang="en-US" altLang="zh-CN" sz="2400"/>
              <a:t>4800bps</a:t>
            </a:r>
            <a:r>
              <a:rPr lang="zh-CN" altLang="en-US" sz="2400"/>
              <a:t>的信道，会造成连续</a:t>
            </a:r>
            <a:r>
              <a:rPr lang="en-US" altLang="zh-CN" sz="2400"/>
              <a:t>480bit</a:t>
            </a:r>
            <a:r>
              <a:rPr lang="zh-CN" altLang="en-US" sz="2400"/>
              <a:t>的数据差错。</a:t>
            </a:r>
          </a:p>
        </p:txBody>
      </p:sp>
      <p:pic>
        <p:nvPicPr>
          <p:cNvPr id="55091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44675"/>
            <a:ext cx="6769100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差错控制编码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993063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编码分类</a:t>
            </a: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2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检错码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能自动</a:t>
            </a:r>
            <a:r>
              <a:rPr lang="zh-CN" altLang="en-US" dirty="0">
                <a:solidFill>
                  <a:srgbClr val="0000FF"/>
                </a:solidFill>
              </a:rPr>
              <a:t>发现</a:t>
            </a:r>
            <a:r>
              <a:rPr lang="zh-CN" altLang="en-US" dirty="0"/>
              <a:t>差错的编码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例：奇偶校验码</a:t>
            </a:r>
            <a:r>
              <a:rPr lang="zh-CN" altLang="en-US" dirty="0" smtClean="0"/>
              <a:t>、校验和、循环冗余码</a:t>
            </a:r>
            <a:r>
              <a:rPr lang="zh-CN" altLang="en-US" dirty="0"/>
              <a:t>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纠错码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不仅能</a:t>
            </a:r>
            <a:r>
              <a:rPr lang="zh-CN" altLang="en-US" dirty="0">
                <a:solidFill>
                  <a:srgbClr val="0000FF"/>
                </a:solidFill>
              </a:rPr>
              <a:t>发现</a:t>
            </a:r>
            <a:r>
              <a:rPr lang="zh-CN" altLang="en-US" dirty="0"/>
              <a:t>差错，而且能自动</a:t>
            </a:r>
            <a:r>
              <a:rPr lang="zh-CN" altLang="en-US" dirty="0">
                <a:solidFill>
                  <a:srgbClr val="0000FF"/>
                </a:solidFill>
              </a:rPr>
              <a:t>纠正</a:t>
            </a:r>
            <a:r>
              <a:rPr lang="zh-CN" altLang="en-US" dirty="0"/>
              <a:t>差错的编码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例：海</a:t>
            </a:r>
            <a:r>
              <a:rPr lang="zh-CN" altLang="en-US" dirty="0" smtClean="0"/>
              <a:t>明码、二进制卷积码等 </a:t>
            </a:r>
            <a:endParaRPr lang="zh-CN" altLang="en-US" dirty="0"/>
          </a:p>
        </p:txBody>
      </p:sp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编码效率</a:t>
            </a: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16113"/>
            <a:ext cx="7939087" cy="22320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C0404"/>
                </a:solidFill>
              </a:rPr>
              <a:t>       编码效率</a:t>
            </a:r>
            <a:r>
              <a:rPr lang="en-US" altLang="zh-CN" sz="2800"/>
              <a:t>R</a:t>
            </a:r>
            <a:r>
              <a:rPr lang="zh-CN" altLang="en-US" sz="2800"/>
              <a:t>是编码性能好坏衡量的一个重要参数，若</a:t>
            </a:r>
            <a:r>
              <a:rPr lang="zh-CN" altLang="en-US" sz="2800">
                <a:solidFill>
                  <a:srgbClr val="FC0404"/>
                </a:solidFill>
              </a:rPr>
              <a:t>码字</a:t>
            </a:r>
            <a:r>
              <a:rPr lang="zh-CN" altLang="en-US" sz="2800"/>
              <a:t>长</a:t>
            </a:r>
            <a:r>
              <a:rPr lang="en-US" altLang="zh-CN" sz="2800"/>
              <a:t>n</a:t>
            </a:r>
            <a:r>
              <a:rPr lang="zh-CN" altLang="en-US" sz="2800"/>
              <a:t>位，其中</a:t>
            </a:r>
            <a:r>
              <a:rPr lang="zh-CN" altLang="en-US" sz="2800">
                <a:solidFill>
                  <a:srgbClr val="FC0404"/>
                </a:solidFill>
              </a:rPr>
              <a:t>信息位</a:t>
            </a:r>
            <a:r>
              <a:rPr lang="zh-CN" altLang="en-US" sz="2800"/>
              <a:t>长</a:t>
            </a:r>
            <a:r>
              <a:rPr lang="en-US" altLang="zh-CN" sz="2800"/>
              <a:t>k</a:t>
            </a:r>
            <a:r>
              <a:rPr lang="zh-CN" altLang="en-US" sz="2800"/>
              <a:t>位，</a:t>
            </a:r>
            <a:r>
              <a:rPr lang="zh-CN" altLang="en-US" sz="2800">
                <a:solidFill>
                  <a:srgbClr val="FC0404"/>
                </a:solidFill>
              </a:rPr>
              <a:t>冗余位</a:t>
            </a:r>
            <a:r>
              <a:rPr lang="zh-CN" altLang="en-US" sz="2800"/>
              <a:t>长</a:t>
            </a:r>
            <a:r>
              <a:rPr lang="en-US" altLang="zh-CN" sz="2800"/>
              <a:t>r</a:t>
            </a:r>
            <a:r>
              <a:rPr lang="zh-CN" altLang="en-US" sz="2800"/>
              <a:t>位，则编码效率</a:t>
            </a:r>
            <a:r>
              <a:rPr lang="en-US" altLang="zh-CN" sz="2800"/>
              <a:t>R</a:t>
            </a:r>
            <a:r>
              <a:rPr lang="zh-CN" altLang="en-US" sz="2800"/>
              <a:t>为：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graphicFrame>
        <p:nvGraphicFramePr>
          <p:cNvPr id="53658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4437063"/>
          <a:ext cx="27352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38" name="公式" r:id="rId4" imgW="901309" imgH="393529" progId="Equation.3">
                  <p:embed/>
                </p:oleObj>
              </mc:Choice>
              <mc:Fallback>
                <p:oleObj name="公式" r:id="rId4" imgW="90130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2735263" cy="1193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C0404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8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常用差错控制编码</a:t>
            </a:r>
          </a:p>
        </p:txBody>
      </p:sp>
      <p:sp>
        <p:nvSpPr>
          <p:cNvPr id="564233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809625" y="1773238"/>
            <a:ext cx="3402335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检错码</a:t>
            </a:r>
            <a:r>
              <a:rPr lang="zh-CN" alt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hlinkClick r:id="rId3" action="ppaction://hlinksldjump"/>
              </a:rPr>
              <a:t>奇偶校验码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校验和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 smtClean="0">
                <a:hlinkClick r:id="rId4" action="ppaction://hlinksldjump"/>
              </a:rPr>
              <a:t>循环冗余码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283968" y="1773238"/>
            <a:ext cx="4483795" cy="4464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C0404"/>
                </a:solidFill>
              </a:rPr>
              <a:t>纠错码</a:t>
            </a:r>
            <a:r>
              <a:rPr lang="zh-CN" alt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hlinkClick r:id="rId5" action="ppaction://hlinksldjump"/>
              </a:rPr>
              <a:t>海</a:t>
            </a:r>
            <a:r>
              <a:rPr lang="zh-CN" altLang="en-US" sz="3200" dirty="0" smtClean="0">
                <a:hlinkClick r:id="rId5" action="ppaction://hlinksldjump"/>
              </a:rPr>
              <a:t>明码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二进制卷积码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里德所罗门码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低</a:t>
            </a:r>
            <a:r>
              <a:rPr lang="zh-CN" altLang="en-US" sz="3200" dirty="0" smtClean="0"/>
              <a:t>密度奇偶校验码</a:t>
            </a:r>
            <a:endParaRPr lang="zh-CN" altLang="en-US" sz="3200" dirty="0"/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8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奇偶校验码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662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编码原理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通过增加冗余位来使得码字中“</a:t>
            </a:r>
            <a:r>
              <a:rPr lang="en-US" altLang="zh-CN" dirty="0"/>
              <a:t>1”</a:t>
            </a:r>
            <a:r>
              <a:rPr lang="zh-CN" altLang="en-US" dirty="0"/>
              <a:t>的个数保持为</a:t>
            </a:r>
            <a:r>
              <a:rPr lang="zh-CN" altLang="en-US" dirty="0">
                <a:solidFill>
                  <a:srgbClr val="0000FF"/>
                </a:solidFill>
              </a:rPr>
              <a:t>奇数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奇校验</a:t>
            </a:r>
            <a:r>
              <a:rPr lang="zh-CN" altLang="en-US" dirty="0"/>
              <a:t>）或</a:t>
            </a:r>
            <a:r>
              <a:rPr lang="zh-CN" altLang="en-US" dirty="0">
                <a:solidFill>
                  <a:srgbClr val="0000FF"/>
                </a:solidFill>
              </a:rPr>
              <a:t>偶数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偶校验</a:t>
            </a:r>
            <a:r>
              <a:rPr lang="zh-CN" altLang="en-US" dirty="0"/>
              <a:t>）。例如，偶校验：</a:t>
            </a:r>
            <a:r>
              <a:rPr lang="en-US" altLang="zh-CN" dirty="0"/>
              <a:t>11010100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、</a:t>
            </a:r>
            <a:r>
              <a:rPr lang="en-US" altLang="zh-CN" dirty="0"/>
              <a:t>01101101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检错能力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能检测出所有单比特错，但突发错漏检率约为</a:t>
            </a:r>
            <a:r>
              <a:rPr lang="en-US" altLang="zh-CN" dirty="0"/>
              <a:t>50%</a:t>
            </a:r>
            <a:r>
              <a:rPr lang="zh-CN" altLang="en-US" dirty="0"/>
              <a:t>（只能检测出所有奇数个错）。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奇偶校验码 </a:t>
            </a:r>
            <a:r>
              <a:rPr lang="zh-CN" altLang="en-US" baseline="-25000"/>
              <a:t>偶校验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6730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754812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二维奇偶校验码 </a:t>
            </a:r>
            <a:r>
              <a:rPr lang="zh-CN" altLang="en-US" baseline="-25000"/>
              <a:t>偶校验</a:t>
            </a:r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68326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755967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二维奇偶校验码 </a:t>
            </a:r>
            <a:r>
              <a:rPr lang="zh-CN" altLang="en-US" baseline="-25000"/>
              <a:t>检错能力</a:t>
            </a:r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           假设有</a:t>
            </a:r>
            <a:r>
              <a:rPr lang="en-US" altLang="zh-CN" dirty="0"/>
              <a:t>P</a:t>
            </a:r>
            <a:r>
              <a:rPr lang="zh-CN" altLang="en-US" dirty="0"/>
              <a:t>个</a:t>
            </a:r>
            <a:r>
              <a:rPr lang="en-US" altLang="zh-CN" dirty="0" err="1"/>
              <a:t>Qbit</a:t>
            </a:r>
            <a:r>
              <a:rPr lang="zh-CN" altLang="en-US" dirty="0"/>
              <a:t>信息形成二维奇偶校验码 ，则：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编码效率</a:t>
            </a:r>
            <a:r>
              <a:rPr lang="en-US" altLang="zh-CN" dirty="0"/>
              <a:t>R = PQ / (P+1)(Q+1)</a:t>
            </a:r>
            <a:r>
              <a:rPr lang="zh-CN" altLang="en-US" dirty="0"/>
              <a:t>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能检出所有</a:t>
            </a:r>
            <a:r>
              <a:rPr lang="en-US" altLang="zh-CN" dirty="0"/>
              <a:t>3</a:t>
            </a:r>
            <a:r>
              <a:rPr lang="zh-CN" altLang="en-US" dirty="0"/>
              <a:t>位或</a:t>
            </a:r>
            <a:r>
              <a:rPr lang="en-US" altLang="zh-CN" dirty="0"/>
              <a:t>3</a:t>
            </a:r>
            <a:r>
              <a:rPr lang="zh-CN" altLang="en-US" dirty="0"/>
              <a:t>位以下的错误；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能检出所有奇数个错和很大一部分偶数个错；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对突发长度≤</a:t>
            </a:r>
            <a:r>
              <a:rPr lang="en-US" altLang="zh-CN" dirty="0"/>
              <a:t>Q+1</a:t>
            </a:r>
            <a:r>
              <a:rPr lang="zh-CN" altLang="en-US" dirty="0"/>
              <a:t>的突发错都能检出。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2" name="Rectangle 24"/>
          <p:cNvSpPr>
            <a:spLocks noChangeArrowheads="1"/>
          </p:cNvSpPr>
          <p:nvPr/>
        </p:nvSpPr>
        <p:spPr bwMode="auto">
          <a:xfrm>
            <a:off x="6300788" y="1773238"/>
            <a:ext cx="2519362" cy="2592387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循环冗余码</a:t>
            </a:r>
            <a:br>
              <a:rPr lang="zh-CN" altLang="en-US"/>
            </a:b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581525"/>
            <a:ext cx="3919537" cy="1730375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接收端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将收到的码字除以生成多项式，如果余数为</a:t>
            </a:r>
            <a:r>
              <a:rPr lang="en-US" altLang="zh-CN" sz="2000"/>
              <a:t>0</a:t>
            </a:r>
            <a:r>
              <a:rPr lang="zh-CN" altLang="en-US" sz="2000"/>
              <a:t>，则正确接收，否则拒绝接收。</a:t>
            </a:r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4716463" y="4581525"/>
            <a:ext cx="40640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7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8"/>
              </a:buBlip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16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+mn-lt"/>
                <a:ea typeface="+mn-ea"/>
              </a:rPr>
              <a:t>发送端</a:t>
            </a:r>
          </a:p>
          <a:p>
            <a:pPr lvl="1"/>
            <a:r>
              <a:rPr lang="zh-CN" altLang="en-US" sz="2000">
                <a:latin typeface="+mn-lt"/>
                <a:ea typeface="+mn-ea"/>
              </a:rPr>
              <a:t>先在信息位后添加</a:t>
            </a:r>
            <a:r>
              <a:rPr lang="en-US" altLang="zh-CN" sz="2000">
                <a:latin typeface="+mn-lt"/>
                <a:ea typeface="+mn-ea"/>
              </a:rPr>
              <a:t>r</a:t>
            </a:r>
            <a:r>
              <a:rPr lang="zh-CN" altLang="en-US" sz="2000">
                <a:latin typeface="+mn-lt"/>
                <a:ea typeface="+mn-ea"/>
              </a:rPr>
              <a:t>个</a:t>
            </a:r>
            <a:r>
              <a:rPr lang="en-US" altLang="zh-CN" sz="2000">
                <a:latin typeface="+mn-lt"/>
                <a:ea typeface="+mn-ea"/>
              </a:rPr>
              <a:t>0</a:t>
            </a:r>
            <a:r>
              <a:rPr lang="zh-CN" altLang="en-US" sz="2000">
                <a:latin typeface="+mn-lt"/>
                <a:ea typeface="+mn-ea"/>
              </a:rPr>
              <a:t>，然后除以生成多项式，最后将得到的余数替代</a:t>
            </a:r>
            <a:r>
              <a:rPr lang="en-US" altLang="zh-CN" sz="2000">
                <a:latin typeface="+mn-lt"/>
                <a:ea typeface="+mn-ea"/>
              </a:rPr>
              <a:t>r</a:t>
            </a:r>
            <a:r>
              <a:rPr lang="zh-CN" altLang="en-US" sz="2000">
                <a:latin typeface="+mn-lt"/>
                <a:ea typeface="+mn-ea"/>
              </a:rPr>
              <a:t>个</a:t>
            </a:r>
            <a:r>
              <a:rPr lang="en-US" altLang="zh-CN" sz="2000">
                <a:latin typeface="+mn-lt"/>
                <a:ea typeface="+mn-ea"/>
              </a:rPr>
              <a:t>0</a:t>
            </a:r>
            <a:r>
              <a:rPr lang="zh-CN" altLang="en-US" sz="2000">
                <a:latin typeface="+mn-lt"/>
                <a:ea typeface="+mn-ea"/>
              </a:rPr>
              <a:t>形成码字进行传输。</a:t>
            </a:r>
          </a:p>
        </p:txBody>
      </p:sp>
      <p:grpSp>
        <p:nvGrpSpPr>
          <p:cNvPr id="570410" name="Group 42"/>
          <p:cNvGrpSpPr>
            <a:grpSpLocks/>
          </p:cNvGrpSpPr>
          <p:nvPr/>
        </p:nvGrpSpPr>
        <p:grpSpPr bwMode="auto">
          <a:xfrm>
            <a:off x="6445250" y="1773238"/>
            <a:ext cx="1474788" cy="898525"/>
            <a:chOff x="4060" y="1117"/>
            <a:chExt cx="929" cy="566"/>
          </a:xfrm>
        </p:grpSpPr>
        <p:sp>
          <p:nvSpPr>
            <p:cNvPr id="570377" name="Rectangle 9"/>
            <p:cNvSpPr>
              <a:spLocks noChangeArrowheads="1"/>
            </p:cNvSpPr>
            <p:nvPr/>
          </p:nvSpPr>
          <p:spPr bwMode="auto">
            <a:xfrm>
              <a:off x="4060" y="1479"/>
              <a:ext cx="929" cy="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570379" name="Rectangle 11"/>
            <p:cNvSpPr>
              <a:spLocks noChangeArrowheads="1"/>
            </p:cNvSpPr>
            <p:nvPr/>
          </p:nvSpPr>
          <p:spPr bwMode="auto">
            <a:xfrm>
              <a:off x="4241" y="1117"/>
              <a:ext cx="6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1600" b="1">
                  <a:latin typeface="Arial" charset="0"/>
                  <a:ea typeface="楷体_GB2312" pitchFamily="49" charset="-122"/>
                </a:rPr>
                <a:t>信息位</a:t>
              </a:r>
            </a:p>
            <a:p>
              <a:pPr algn="ctr"/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kbit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570411" name="Group 43"/>
          <p:cNvGrpSpPr>
            <a:grpSpLocks/>
          </p:cNvGrpSpPr>
          <p:nvPr/>
        </p:nvGrpSpPr>
        <p:grpSpPr bwMode="auto">
          <a:xfrm>
            <a:off x="7812096" y="1773238"/>
            <a:ext cx="919163" cy="898525"/>
            <a:chOff x="4921" y="1117"/>
            <a:chExt cx="579" cy="566"/>
          </a:xfrm>
        </p:grpSpPr>
        <p:sp>
          <p:nvSpPr>
            <p:cNvPr id="570378" name="Rectangle 10"/>
            <p:cNvSpPr>
              <a:spLocks noChangeArrowheads="1"/>
            </p:cNvSpPr>
            <p:nvPr/>
          </p:nvSpPr>
          <p:spPr bwMode="auto">
            <a:xfrm>
              <a:off x="4967" y="1479"/>
              <a:ext cx="453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400" b="1">
                  <a:latin typeface="Arial" charset="0"/>
                  <a:ea typeface="楷体_GB2312" pitchFamily="49" charset="-122"/>
                </a:rPr>
                <a:t>00…0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380" name="Rectangle 12"/>
            <p:cNvSpPr>
              <a:spLocks noChangeArrowheads="1"/>
            </p:cNvSpPr>
            <p:nvPr/>
          </p:nvSpPr>
          <p:spPr bwMode="auto">
            <a:xfrm>
              <a:off x="4921" y="1117"/>
              <a:ext cx="57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1600" b="1">
                  <a:latin typeface="Arial" charset="0"/>
                  <a:ea typeface="楷体_GB2312" pitchFamily="49" charset="-122"/>
                </a:rPr>
                <a:t>冗余位</a:t>
              </a:r>
            </a:p>
            <a:p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rbit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570382" name="Rectangle 14"/>
          <p:cNvSpPr>
            <a:spLocks noChangeArrowheads="1"/>
          </p:cNvSpPr>
          <p:nvPr/>
        </p:nvSpPr>
        <p:spPr bwMode="auto">
          <a:xfrm>
            <a:off x="6948488" y="3933825"/>
            <a:ext cx="1079500" cy="3238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en-US" altLang="zh-CN" sz="1400" b="1">
                <a:latin typeface="Arial" charset="0"/>
                <a:ea typeface="楷体_GB2312" pitchFamily="49" charset="-122"/>
              </a:rPr>
              <a:t>CRC</a:t>
            </a:r>
            <a:r>
              <a:rPr kumimoji="0" lang="zh-CN" altLang="en-US" sz="1400" b="1">
                <a:latin typeface="Arial" charset="0"/>
                <a:ea typeface="楷体_GB2312" pitchFamily="49" charset="-122"/>
              </a:rPr>
              <a:t>码</a:t>
            </a:r>
            <a:endParaRPr lang="zh-CN" altLang="en-US" sz="1400" b="1">
              <a:latin typeface="Arial" charset="0"/>
              <a:ea typeface="楷体_GB2312" pitchFamily="49" charset="-122"/>
            </a:endParaRPr>
          </a:p>
        </p:txBody>
      </p:sp>
      <p:grpSp>
        <p:nvGrpSpPr>
          <p:cNvPr id="570413" name="Group 45"/>
          <p:cNvGrpSpPr>
            <a:grpSpLocks/>
          </p:cNvGrpSpPr>
          <p:nvPr/>
        </p:nvGrpSpPr>
        <p:grpSpPr bwMode="auto">
          <a:xfrm>
            <a:off x="6948488" y="3141663"/>
            <a:ext cx="1878012" cy="336550"/>
            <a:chOff x="4377" y="1979"/>
            <a:chExt cx="1183" cy="212"/>
          </a:xfrm>
        </p:grpSpPr>
        <p:sp>
          <p:nvSpPr>
            <p:cNvPr id="570381" name="Rectangle 13"/>
            <p:cNvSpPr>
              <a:spLocks noChangeArrowheads="1"/>
            </p:cNvSpPr>
            <p:nvPr/>
          </p:nvSpPr>
          <p:spPr bwMode="auto">
            <a:xfrm>
              <a:off x="4377" y="1979"/>
              <a:ext cx="680" cy="20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latin typeface="Arial" charset="0"/>
                  <a:ea typeface="楷体_GB2312" pitchFamily="49" charset="-122"/>
                </a:rPr>
                <a:t>生成多项式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383" name="Rectangle 15"/>
            <p:cNvSpPr>
              <a:spLocks noChangeArrowheads="1"/>
            </p:cNvSpPr>
            <p:nvPr/>
          </p:nvSpPr>
          <p:spPr bwMode="auto">
            <a:xfrm>
              <a:off x="5057" y="1979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楷体_GB2312" pitchFamily="49" charset="-122"/>
                </a:rPr>
                <a:t>r+1 bit</a:t>
              </a:r>
              <a:endParaRPr lang="zh-CN" altLang="en-US" sz="1600" b="1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0387" name="AutoShape 19"/>
          <p:cNvSpPr>
            <a:spLocks noChangeArrowheads="1"/>
          </p:cNvSpPr>
          <p:nvPr/>
        </p:nvSpPr>
        <p:spPr bwMode="auto">
          <a:xfrm rot="5400000">
            <a:off x="7308851" y="2779712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388" name="AutoShape 20"/>
          <p:cNvSpPr>
            <a:spLocks noChangeArrowheads="1"/>
          </p:cNvSpPr>
          <p:nvPr/>
        </p:nvSpPr>
        <p:spPr bwMode="auto">
          <a:xfrm rot="5400000">
            <a:off x="7308851" y="3571875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0414" name="Group 46"/>
          <p:cNvGrpSpPr>
            <a:grpSpLocks/>
          </p:cNvGrpSpPr>
          <p:nvPr/>
        </p:nvGrpSpPr>
        <p:grpSpPr bwMode="auto">
          <a:xfrm>
            <a:off x="3708400" y="2636838"/>
            <a:ext cx="2159000" cy="684212"/>
            <a:chOff x="2336" y="1661"/>
            <a:chExt cx="1360" cy="431"/>
          </a:xfrm>
        </p:grpSpPr>
        <p:sp>
          <p:nvSpPr>
            <p:cNvPr id="570389" name="Rectangle 21"/>
            <p:cNvSpPr>
              <a:spLocks noChangeArrowheads="1"/>
            </p:cNvSpPr>
            <p:nvPr/>
          </p:nvSpPr>
          <p:spPr bwMode="auto">
            <a:xfrm>
              <a:off x="2336" y="1888"/>
              <a:ext cx="929" cy="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570390" name="Rectangle 22"/>
            <p:cNvSpPr>
              <a:spLocks noChangeArrowheads="1"/>
            </p:cNvSpPr>
            <p:nvPr/>
          </p:nvSpPr>
          <p:spPr bwMode="auto">
            <a:xfrm>
              <a:off x="3243" y="1888"/>
              <a:ext cx="453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400" b="1">
                  <a:latin typeface="Arial" charset="0"/>
                  <a:ea typeface="楷体_GB2312" pitchFamily="49" charset="-122"/>
                </a:rPr>
                <a:t>CRC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391" name="Rectangle 23"/>
            <p:cNvSpPr>
              <a:spLocks noChangeArrowheads="1"/>
            </p:cNvSpPr>
            <p:nvPr/>
          </p:nvSpPr>
          <p:spPr bwMode="auto">
            <a:xfrm>
              <a:off x="2608" y="1661"/>
              <a:ext cx="8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码字（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nbit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570393" name="Rectangle 25"/>
          <p:cNvSpPr>
            <a:spLocks noChangeArrowheads="1"/>
          </p:cNvSpPr>
          <p:nvPr/>
        </p:nvSpPr>
        <p:spPr bwMode="auto">
          <a:xfrm>
            <a:off x="7669213" y="26971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除以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7669213" y="3500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余数</a:t>
            </a:r>
          </a:p>
        </p:txBody>
      </p:sp>
      <p:sp>
        <p:nvSpPr>
          <p:cNvPr id="570395" name="Rectangle 27"/>
          <p:cNvSpPr>
            <a:spLocks noChangeArrowheads="1"/>
          </p:cNvSpPr>
          <p:nvPr/>
        </p:nvSpPr>
        <p:spPr bwMode="auto">
          <a:xfrm>
            <a:off x="755650" y="1773238"/>
            <a:ext cx="2520950" cy="2592387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1" name="Rectangle 33"/>
          <p:cNvSpPr>
            <a:spLocks noChangeArrowheads="1"/>
          </p:cNvSpPr>
          <p:nvPr/>
        </p:nvSpPr>
        <p:spPr bwMode="auto">
          <a:xfrm>
            <a:off x="1187450" y="3933825"/>
            <a:ext cx="1512888" cy="3238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400" b="1"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1400" b="1">
                <a:latin typeface="Arial" charset="0"/>
                <a:ea typeface="楷体_GB2312" pitchFamily="49" charset="-122"/>
              </a:rPr>
              <a:t>接受，非</a:t>
            </a:r>
            <a:r>
              <a:rPr lang="en-US" altLang="zh-CN" sz="1400" b="1">
                <a:latin typeface="Arial" charset="0"/>
                <a:ea typeface="楷体_GB2312" pitchFamily="49" charset="-122"/>
              </a:rPr>
              <a:t>0</a:t>
            </a:r>
            <a:r>
              <a:rPr lang="zh-CN" altLang="en-US" sz="1400" b="1">
                <a:latin typeface="Arial" charset="0"/>
                <a:ea typeface="楷体_GB2312" pitchFamily="49" charset="-122"/>
              </a:rPr>
              <a:t>拒收</a:t>
            </a:r>
          </a:p>
        </p:txBody>
      </p:sp>
      <p:grpSp>
        <p:nvGrpSpPr>
          <p:cNvPr id="570416" name="Group 48"/>
          <p:cNvGrpSpPr>
            <a:grpSpLocks/>
          </p:cNvGrpSpPr>
          <p:nvPr/>
        </p:nvGrpSpPr>
        <p:grpSpPr bwMode="auto">
          <a:xfrm>
            <a:off x="1403350" y="3141663"/>
            <a:ext cx="1879600" cy="336550"/>
            <a:chOff x="884" y="1979"/>
            <a:chExt cx="1184" cy="212"/>
          </a:xfrm>
        </p:grpSpPr>
        <p:sp>
          <p:nvSpPr>
            <p:cNvPr id="570400" name="Rectangle 32"/>
            <p:cNvSpPr>
              <a:spLocks noChangeArrowheads="1"/>
            </p:cNvSpPr>
            <p:nvPr/>
          </p:nvSpPr>
          <p:spPr bwMode="auto">
            <a:xfrm>
              <a:off x="884" y="1979"/>
              <a:ext cx="680" cy="204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400" b="1">
                  <a:latin typeface="Arial" charset="0"/>
                  <a:ea typeface="楷体_GB2312" pitchFamily="49" charset="-122"/>
                </a:rPr>
                <a:t>生成多项式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402" name="Rectangle 34"/>
            <p:cNvSpPr>
              <a:spLocks noChangeArrowheads="1"/>
            </p:cNvSpPr>
            <p:nvPr/>
          </p:nvSpPr>
          <p:spPr bwMode="auto">
            <a:xfrm>
              <a:off x="1565" y="1979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600" b="1">
                  <a:latin typeface="Arial" charset="0"/>
                  <a:ea typeface="楷体_GB2312" pitchFamily="49" charset="-122"/>
                </a:rPr>
                <a:t>r+1 bit</a:t>
              </a:r>
              <a:endParaRPr lang="zh-CN" altLang="en-US" sz="1600" b="1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0403" name="AutoShape 35"/>
          <p:cNvSpPr>
            <a:spLocks noChangeArrowheads="1"/>
          </p:cNvSpPr>
          <p:nvPr/>
        </p:nvSpPr>
        <p:spPr bwMode="auto">
          <a:xfrm rot="5400000">
            <a:off x="1765301" y="2779712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4" name="AutoShape 36"/>
          <p:cNvSpPr>
            <a:spLocks noChangeArrowheads="1"/>
          </p:cNvSpPr>
          <p:nvPr/>
        </p:nvSpPr>
        <p:spPr bwMode="auto">
          <a:xfrm rot="5400000">
            <a:off x="1765301" y="3571875"/>
            <a:ext cx="431800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5" name="Rectangle 37"/>
          <p:cNvSpPr>
            <a:spLocks noChangeArrowheads="1"/>
          </p:cNvSpPr>
          <p:nvPr/>
        </p:nvSpPr>
        <p:spPr bwMode="auto">
          <a:xfrm>
            <a:off x="2124075" y="27082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除以</a:t>
            </a:r>
          </a:p>
        </p:txBody>
      </p:sp>
      <p:sp>
        <p:nvSpPr>
          <p:cNvPr id="570406" name="Rectangle 38"/>
          <p:cNvSpPr>
            <a:spLocks noChangeArrowheads="1"/>
          </p:cNvSpPr>
          <p:nvPr/>
        </p:nvSpPr>
        <p:spPr bwMode="auto">
          <a:xfrm>
            <a:off x="2125663" y="3500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余数</a:t>
            </a:r>
          </a:p>
        </p:txBody>
      </p:sp>
      <p:grpSp>
        <p:nvGrpSpPr>
          <p:cNvPr id="570415" name="Group 47"/>
          <p:cNvGrpSpPr>
            <a:grpSpLocks/>
          </p:cNvGrpSpPr>
          <p:nvPr/>
        </p:nvGrpSpPr>
        <p:grpSpPr bwMode="auto">
          <a:xfrm>
            <a:off x="901700" y="1989138"/>
            <a:ext cx="2159000" cy="682625"/>
            <a:chOff x="568" y="1253"/>
            <a:chExt cx="1360" cy="430"/>
          </a:xfrm>
        </p:grpSpPr>
        <p:sp>
          <p:nvSpPr>
            <p:cNvPr id="570396" name="Rectangle 28"/>
            <p:cNvSpPr>
              <a:spLocks noChangeArrowheads="1"/>
            </p:cNvSpPr>
            <p:nvPr/>
          </p:nvSpPr>
          <p:spPr bwMode="auto">
            <a:xfrm>
              <a:off x="568" y="1479"/>
              <a:ext cx="929" cy="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400" b="1"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570397" name="Rectangle 29"/>
            <p:cNvSpPr>
              <a:spLocks noChangeArrowheads="1"/>
            </p:cNvSpPr>
            <p:nvPr/>
          </p:nvSpPr>
          <p:spPr bwMode="auto">
            <a:xfrm>
              <a:off x="1475" y="1479"/>
              <a:ext cx="453" cy="2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CN" sz="1400" b="1">
                  <a:latin typeface="Arial" charset="0"/>
                  <a:ea typeface="楷体_GB2312" pitchFamily="49" charset="-122"/>
                </a:rPr>
                <a:t>CRC</a:t>
              </a:r>
              <a:endParaRPr lang="zh-CN" altLang="en-US" sz="1400" b="1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0407" name="Rectangle 39"/>
            <p:cNvSpPr>
              <a:spLocks noChangeArrowheads="1"/>
            </p:cNvSpPr>
            <p:nvPr/>
          </p:nvSpPr>
          <p:spPr bwMode="auto">
            <a:xfrm>
              <a:off x="839" y="1253"/>
              <a:ext cx="8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码字（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nbit</a:t>
              </a:r>
              <a:r>
                <a:rPr lang="zh-CN" altLang="en-US" sz="1600" b="1">
                  <a:latin typeface="Arial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570408" name="Line 40"/>
          <p:cNvSpPr>
            <a:spLocks noChangeShapeType="1"/>
          </p:cNvSpPr>
          <p:nvPr/>
        </p:nvSpPr>
        <p:spPr bwMode="auto">
          <a:xfrm flipH="1">
            <a:off x="5940425" y="314166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0409" name="Line 41"/>
          <p:cNvSpPr>
            <a:spLocks noChangeShapeType="1"/>
          </p:cNvSpPr>
          <p:nvPr/>
        </p:nvSpPr>
        <p:spPr bwMode="auto">
          <a:xfrm flipH="1">
            <a:off x="3348038" y="3141663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7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7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7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82" grpId="0" animBg="1"/>
      <p:bldP spid="570387" grpId="0" animBg="1"/>
      <p:bldP spid="570388" grpId="0" animBg="1"/>
      <p:bldP spid="570393" grpId="0"/>
      <p:bldP spid="570394" grpId="0"/>
      <p:bldP spid="570401" grpId="0" animBg="1"/>
      <p:bldP spid="570403" grpId="0" animBg="1"/>
      <p:bldP spid="570404" grpId="0" animBg="1"/>
      <p:bldP spid="570405" grpId="0"/>
      <p:bldP spid="570406" grpId="0"/>
      <p:bldP spid="570408" grpId="0" animBg="1"/>
      <p:bldP spid="5704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一些术语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3762375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节点</a:t>
            </a:r>
            <a:r>
              <a:rPr lang="en-US" altLang="zh-CN" sz="2800" dirty="0"/>
              <a:t>:</a:t>
            </a:r>
            <a:r>
              <a:rPr lang="zh-CN" altLang="en-US" sz="2800" dirty="0">
                <a:solidFill>
                  <a:srgbClr val="0000FF"/>
                </a:solidFill>
              </a:rPr>
              <a:t>主机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0000FF"/>
                </a:solidFill>
              </a:rPr>
              <a:t>路由器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链路</a:t>
            </a:r>
            <a:r>
              <a:rPr lang="en-US" altLang="zh-CN" sz="2800" dirty="0"/>
              <a:t>:</a:t>
            </a:r>
            <a:r>
              <a:rPr lang="zh-CN" altLang="en-US" sz="2800" dirty="0"/>
              <a:t>通信</a:t>
            </a:r>
            <a:r>
              <a:rPr lang="zh-CN" altLang="en-US" sz="2800" dirty="0" smtClean="0"/>
              <a:t>路径</a:t>
            </a:r>
            <a:r>
              <a:rPr lang="zh-CN" altLang="en-US" sz="2800" dirty="0"/>
              <a:t>中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相邻节点的路径：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有线链路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无线链路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局域网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帧</a:t>
            </a:r>
            <a:r>
              <a:rPr lang="en-US" altLang="zh-CN" sz="2800" dirty="0"/>
              <a:t>:</a:t>
            </a:r>
            <a:r>
              <a:rPr lang="zh-CN" altLang="en-US" sz="2800" dirty="0"/>
              <a:t>第二层的</a:t>
            </a:r>
            <a:r>
              <a:rPr lang="zh-CN" altLang="en-US" sz="2800" dirty="0">
                <a:solidFill>
                  <a:srgbClr val="0000FF"/>
                </a:solidFill>
              </a:rPr>
              <a:t>数据传输单元</a:t>
            </a:r>
            <a:r>
              <a:rPr lang="zh-CN" altLang="en-US" sz="2800" dirty="0"/>
              <a:t>，用于封装高层数据。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400392" name="Freeform 8"/>
          <p:cNvSpPr>
            <a:spLocks/>
          </p:cNvSpPr>
          <p:nvPr/>
        </p:nvSpPr>
        <p:spPr bwMode="auto">
          <a:xfrm>
            <a:off x="6853238" y="2090738"/>
            <a:ext cx="2046287" cy="2049462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3" name="Freeform 9"/>
          <p:cNvSpPr>
            <a:spLocks/>
          </p:cNvSpPr>
          <p:nvPr/>
        </p:nvSpPr>
        <p:spPr bwMode="auto">
          <a:xfrm>
            <a:off x="4716463" y="1916113"/>
            <a:ext cx="2122487" cy="1943100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4" name="Freeform 10"/>
          <p:cNvSpPr>
            <a:spLocks/>
          </p:cNvSpPr>
          <p:nvPr/>
        </p:nvSpPr>
        <p:spPr bwMode="auto">
          <a:xfrm>
            <a:off x="5135563" y="3690938"/>
            <a:ext cx="3382962" cy="271462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395" name="Group 11"/>
          <p:cNvGrpSpPr>
            <a:grpSpLocks/>
          </p:cNvGrpSpPr>
          <p:nvPr/>
        </p:nvGrpSpPr>
        <p:grpSpPr bwMode="auto">
          <a:xfrm>
            <a:off x="4849813" y="2081213"/>
            <a:ext cx="835025" cy="390525"/>
            <a:chOff x="3552" y="246"/>
            <a:chExt cx="527" cy="248"/>
          </a:xfrm>
        </p:grpSpPr>
        <p:graphicFrame>
          <p:nvGraphicFramePr>
            <p:cNvPr id="400396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19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397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0" name="Clip" r:id="rId7" imgW="676440" imgH="485640" progId="MS_ClipArt_Gallery.2">
                    <p:embed/>
                  </p:oleObj>
                </mc:Choice>
                <mc:Fallback>
                  <p:oleObj name="Clip" r:id="rId7" imgW="676440" imgH="48564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398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399" name="Group 15"/>
          <p:cNvGrpSpPr>
            <a:grpSpLocks/>
          </p:cNvGrpSpPr>
          <p:nvPr/>
        </p:nvGrpSpPr>
        <p:grpSpPr bwMode="auto">
          <a:xfrm>
            <a:off x="4849813" y="2809875"/>
            <a:ext cx="835025" cy="390525"/>
            <a:chOff x="3552" y="246"/>
            <a:chExt cx="527" cy="248"/>
          </a:xfrm>
        </p:grpSpPr>
        <p:graphicFrame>
          <p:nvGraphicFramePr>
            <p:cNvPr id="400400" name="Object 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1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01" name="Object 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2" name="Clip" r:id="rId10" imgW="676440" imgH="485640" progId="MS_ClipArt_Gallery.2">
                    <p:embed/>
                  </p:oleObj>
                </mc:Choice>
                <mc:Fallback>
                  <p:oleObj name="Clip" r:id="rId10" imgW="676440" imgH="485640" progId="MS_ClipArt_Gallery.2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02" name="Line 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03" name="Group 19"/>
          <p:cNvGrpSpPr>
            <a:grpSpLocks/>
          </p:cNvGrpSpPr>
          <p:nvPr/>
        </p:nvGrpSpPr>
        <p:grpSpPr bwMode="auto">
          <a:xfrm>
            <a:off x="5278438" y="2549525"/>
            <a:ext cx="79375" cy="261938"/>
            <a:chOff x="3842" y="406"/>
            <a:chExt cx="51" cy="167"/>
          </a:xfrm>
        </p:grpSpPr>
        <p:sp>
          <p:nvSpPr>
            <p:cNvPr id="400404" name="Oval 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5" name="Oval 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6" name="Oval 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07" name="Group 23"/>
          <p:cNvGrpSpPr>
            <a:grpSpLocks/>
          </p:cNvGrpSpPr>
          <p:nvPr/>
        </p:nvGrpSpPr>
        <p:grpSpPr bwMode="auto">
          <a:xfrm>
            <a:off x="5811838" y="3165475"/>
            <a:ext cx="238125" cy="482600"/>
            <a:chOff x="4180" y="783"/>
            <a:chExt cx="150" cy="307"/>
          </a:xfrm>
        </p:grpSpPr>
        <p:sp>
          <p:nvSpPr>
            <p:cNvPr id="400408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9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1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2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3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16" name="Group 32"/>
          <p:cNvGrpSpPr>
            <a:grpSpLocks/>
          </p:cNvGrpSpPr>
          <p:nvPr/>
        </p:nvGrpSpPr>
        <p:grpSpPr bwMode="auto">
          <a:xfrm rot="-5400000">
            <a:off x="6164262" y="3270251"/>
            <a:ext cx="100013" cy="265112"/>
            <a:chOff x="3842" y="406"/>
            <a:chExt cx="51" cy="167"/>
          </a:xfrm>
        </p:grpSpPr>
        <p:sp>
          <p:nvSpPr>
            <p:cNvPr id="400417" name="Oval 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8" name="Oval 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9" name="Oval 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20" name="Line 36"/>
          <p:cNvSpPr>
            <a:spLocks noChangeShapeType="1"/>
          </p:cNvSpPr>
          <p:nvPr/>
        </p:nvSpPr>
        <p:spPr bwMode="auto">
          <a:xfrm>
            <a:off x="5967413" y="3052763"/>
            <a:ext cx="5635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1" name="Line 37"/>
          <p:cNvSpPr>
            <a:spLocks noChangeShapeType="1"/>
          </p:cNvSpPr>
          <p:nvPr/>
        </p:nvSpPr>
        <p:spPr bwMode="auto">
          <a:xfrm>
            <a:off x="5970588" y="3048000"/>
            <a:ext cx="3175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>
            <a:off x="6534150" y="3046413"/>
            <a:ext cx="1588" cy="10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3" name="Line 39"/>
          <p:cNvSpPr>
            <a:spLocks noChangeShapeType="1"/>
          </p:cNvSpPr>
          <p:nvPr/>
        </p:nvSpPr>
        <p:spPr bwMode="auto">
          <a:xfrm>
            <a:off x="5626100" y="2392363"/>
            <a:ext cx="328613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4" name="Line 40"/>
          <p:cNvSpPr>
            <a:spLocks noChangeShapeType="1"/>
          </p:cNvSpPr>
          <p:nvPr/>
        </p:nvSpPr>
        <p:spPr bwMode="auto">
          <a:xfrm flipV="1">
            <a:off x="5640388" y="2741613"/>
            <a:ext cx="3143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25" name="Line 41"/>
          <p:cNvSpPr>
            <a:spLocks noChangeShapeType="1"/>
          </p:cNvSpPr>
          <p:nvPr/>
        </p:nvSpPr>
        <p:spPr bwMode="auto">
          <a:xfrm flipV="1">
            <a:off x="6240463" y="2846388"/>
            <a:ext cx="1587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26" name="Group 42"/>
          <p:cNvGrpSpPr>
            <a:grpSpLocks/>
          </p:cNvGrpSpPr>
          <p:nvPr/>
        </p:nvGrpSpPr>
        <p:grpSpPr bwMode="auto">
          <a:xfrm>
            <a:off x="6375400" y="3136900"/>
            <a:ext cx="238125" cy="484188"/>
            <a:chOff x="4180" y="783"/>
            <a:chExt cx="150" cy="307"/>
          </a:xfrm>
        </p:grpSpPr>
        <p:sp>
          <p:nvSpPr>
            <p:cNvPr id="400427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8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9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0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1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2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3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4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35" name="Group 51"/>
          <p:cNvGrpSpPr>
            <a:grpSpLocks/>
          </p:cNvGrpSpPr>
          <p:nvPr/>
        </p:nvGrpSpPr>
        <p:grpSpPr bwMode="auto">
          <a:xfrm>
            <a:off x="5286375" y="3894138"/>
            <a:ext cx="546100" cy="1133475"/>
            <a:chOff x="3314" y="1248"/>
            <a:chExt cx="344" cy="694"/>
          </a:xfrm>
        </p:grpSpPr>
        <p:graphicFrame>
          <p:nvGraphicFramePr>
            <p:cNvPr id="400436" name="Object 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3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37" name="Line 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0438" name="Object 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4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39" name="Line 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440" name="Group 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00441" name="Oval 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442" name="Oval 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443" name="Oval 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444" name="Line 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0445" name="Object 61"/>
          <p:cNvGraphicFramePr>
            <a:graphicFrameLocks noChangeAspect="1"/>
          </p:cNvGraphicFramePr>
          <p:nvPr/>
        </p:nvGraphicFramePr>
        <p:xfrm>
          <a:off x="6273800" y="5129213"/>
          <a:ext cx="476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5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129213"/>
                        <a:ext cx="476250" cy="406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6" name="Object 62"/>
          <p:cNvGraphicFramePr>
            <a:graphicFrameLocks noChangeAspect="1"/>
          </p:cNvGraphicFramePr>
          <p:nvPr/>
        </p:nvGraphicFramePr>
        <p:xfrm>
          <a:off x="5575300" y="5116513"/>
          <a:ext cx="473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6" name="Clip" r:id="rId14" imgW="1305000" imgH="1085760" progId="MS_ClipArt_Gallery.2">
                  <p:embed/>
                </p:oleObj>
              </mc:Choice>
              <mc:Fallback>
                <p:oleObj name="Clip" r:id="rId14" imgW="1305000" imgH="1085760" progId="MS_ClipArt_Gallery.2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116513"/>
                        <a:ext cx="473075" cy="4032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47" name="Oval 63"/>
          <p:cNvSpPr>
            <a:spLocks noChangeArrowheads="1"/>
          </p:cNvSpPr>
          <p:nvPr/>
        </p:nvSpPr>
        <p:spPr bwMode="auto">
          <a:xfrm rot="-5400000">
            <a:off x="6047582" y="5245893"/>
            <a:ext cx="76200" cy="7461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48" name="Oval 64"/>
          <p:cNvSpPr>
            <a:spLocks noChangeArrowheads="1"/>
          </p:cNvSpPr>
          <p:nvPr/>
        </p:nvSpPr>
        <p:spPr bwMode="auto">
          <a:xfrm rot="-5400000">
            <a:off x="6143625" y="5243513"/>
            <a:ext cx="77788" cy="7461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49" name="Oval 65"/>
          <p:cNvSpPr>
            <a:spLocks noChangeArrowheads="1"/>
          </p:cNvSpPr>
          <p:nvPr/>
        </p:nvSpPr>
        <p:spPr bwMode="auto">
          <a:xfrm rot="-5400000">
            <a:off x="6231732" y="5249068"/>
            <a:ext cx="76200" cy="7461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0" name="Line 66"/>
          <p:cNvSpPr>
            <a:spLocks noChangeShapeType="1"/>
          </p:cNvSpPr>
          <p:nvPr/>
        </p:nvSpPr>
        <p:spPr bwMode="auto">
          <a:xfrm rot="-5400000">
            <a:off x="6527800" y="5099050"/>
            <a:ext cx="730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1" name="Line 67"/>
          <p:cNvSpPr>
            <a:spLocks noChangeShapeType="1"/>
          </p:cNvSpPr>
          <p:nvPr/>
        </p:nvSpPr>
        <p:spPr bwMode="auto">
          <a:xfrm rot="5400000" flipH="1">
            <a:off x="5814219" y="5088732"/>
            <a:ext cx="77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2" name="Line 68"/>
          <p:cNvSpPr>
            <a:spLocks noChangeShapeType="1"/>
          </p:cNvSpPr>
          <p:nvPr/>
        </p:nvSpPr>
        <p:spPr bwMode="auto">
          <a:xfrm rot="16200000" flipV="1">
            <a:off x="6212682" y="4701381"/>
            <a:ext cx="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3" name="Line 69"/>
          <p:cNvSpPr>
            <a:spLocks noChangeShapeType="1"/>
          </p:cNvSpPr>
          <p:nvPr/>
        </p:nvSpPr>
        <p:spPr bwMode="auto">
          <a:xfrm flipV="1">
            <a:off x="5832475" y="4598988"/>
            <a:ext cx="1063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54" name="Line 70"/>
          <p:cNvSpPr>
            <a:spLocks noChangeShapeType="1"/>
          </p:cNvSpPr>
          <p:nvPr/>
        </p:nvSpPr>
        <p:spPr bwMode="auto">
          <a:xfrm flipH="1">
            <a:off x="7421563" y="4651375"/>
            <a:ext cx="317500" cy="481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0455" name="Object 71"/>
          <p:cNvGraphicFramePr>
            <a:graphicFrameLocks noChangeAspect="1"/>
          </p:cNvGraphicFramePr>
          <p:nvPr/>
        </p:nvGraphicFramePr>
        <p:xfrm>
          <a:off x="7623175" y="4105275"/>
          <a:ext cx="2317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7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5" y="4105275"/>
                        <a:ext cx="231775" cy="2936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6" name="Object 72"/>
          <p:cNvGraphicFramePr>
            <a:graphicFrameLocks noChangeAspect="1"/>
          </p:cNvGraphicFramePr>
          <p:nvPr/>
        </p:nvGraphicFramePr>
        <p:xfrm>
          <a:off x="6102350" y="4203700"/>
          <a:ext cx="2317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8" name="Clip" r:id="rId17" imgW="981000" imgH="1209600" progId="MS_ClipArt_Gallery.2">
                  <p:embed/>
                </p:oleObj>
              </mc:Choice>
              <mc:Fallback>
                <p:oleObj name="Clip" r:id="rId17" imgW="981000" imgH="120960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4203700"/>
                        <a:ext cx="231775" cy="2936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7" name="Freeform 73"/>
          <p:cNvSpPr>
            <a:spLocks/>
          </p:cNvSpPr>
          <p:nvPr/>
        </p:nvSpPr>
        <p:spPr bwMode="auto">
          <a:xfrm>
            <a:off x="6194425" y="3927475"/>
            <a:ext cx="1539875" cy="373063"/>
          </a:xfrm>
          <a:custGeom>
            <a:avLst/>
            <a:gdLst>
              <a:gd name="T0" fmla="*/ 0 w 972"/>
              <a:gd name="T1" fmla="*/ 228 h 228"/>
              <a:gd name="T2" fmla="*/ 432 w 972"/>
              <a:gd name="T3" fmla="*/ 9 h 228"/>
              <a:gd name="T4" fmla="*/ 972 w 972"/>
              <a:gd name="T5" fmla="*/ 171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solidFill>
            <a:schemeClr val="bg2"/>
          </a:solidFill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58" name="Group 74"/>
          <p:cNvGrpSpPr>
            <a:grpSpLocks/>
          </p:cNvGrpSpPr>
          <p:nvPr/>
        </p:nvGrpSpPr>
        <p:grpSpPr bwMode="auto">
          <a:xfrm>
            <a:off x="6497638" y="5667375"/>
            <a:ext cx="463550" cy="522288"/>
            <a:chOff x="2870" y="1518"/>
            <a:chExt cx="292" cy="320"/>
          </a:xfrm>
        </p:grpSpPr>
        <p:graphicFrame>
          <p:nvGraphicFramePr>
            <p:cNvPr id="400459" name="Object 7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29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60" name="Object 7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30" name="Clip" r:id="rId20" imgW="1266840" imgH="1200240" progId="MS_ClipArt_Gallery.2">
                    <p:embed/>
                  </p:oleObj>
                </mc:Choice>
                <mc:Fallback>
                  <p:oleObj name="Clip" r:id="rId20" imgW="1266840" imgH="1200240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0461" name="Group 77"/>
          <p:cNvGrpSpPr>
            <a:grpSpLocks/>
          </p:cNvGrpSpPr>
          <p:nvPr/>
        </p:nvGrpSpPr>
        <p:grpSpPr bwMode="auto">
          <a:xfrm>
            <a:off x="7383463" y="5707063"/>
            <a:ext cx="461962" cy="522287"/>
            <a:chOff x="2870" y="1518"/>
            <a:chExt cx="292" cy="320"/>
          </a:xfrm>
        </p:grpSpPr>
        <p:graphicFrame>
          <p:nvGraphicFramePr>
            <p:cNvPr id="400462" name="Object 7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31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63" name="Object 7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32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0464" name="Group 80"/>
          <p:cNvGrpSpPr>
            <a:grpSpLocks/>
          </p:cNvGrpSpPr>
          <p:nvPr/>
        </p:nvGrpSpPr>
        <p:grpSpPr bwMode="auto">
          <a:xfrm>
            <a:off x="6911975" y="5359400"/>
            <a:ext cx="431800" cy="460375"/>
            <a:chOff x="4733" y="2082"/>
            <a:chExt cx="272" cy="282"/>
          </a:xfrm>
        </p:grpSpPr>
        <p:graphicFrame>
          <p:nvGraphicFramePr>
            <p:cNvPr id="400465" name="Object 81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33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466" name="Rectangle 82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67" name="Line 83"/>
          <p:cNvSpPr>
            <a:spLocks noChangeShapeType="1"/>
          </p:cNvSpPr>
          <p:nvPr/>
        </p:nvSpPr>
        <p:spPr bwMode="auto">
          <a:xfrm>
            <a:off x="7259638" y="5240338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68" name="Group 84"/>
          <p:cNvGrpSpPr>
            <a:grpSpLocks/>
          </p:cNvGrpSpPr>
          <p:nvPr/>
        </p:nvGrpSpPr>
        <p:grpSpPr bwMode="auto">
          <a:xfrm>
            <a:off x="8080375" y="4535488"/>
            <a:ext cx="236538" cy="501650"/>
            <a:chOff x="4180" y="783"/>
            <a:chExt cx="150" cy="307"/>
          </a:xfrm>
        </p:grpSpPr>
        <p:sp>
          <p:nvSpPr>
            <p:cNvPr id="40046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77" name="Group 93"/>
          <p:cNvGrpSpPr>
            <a:grpSpLocks/>
          </p:cNvGrpSpPr>
          <p:nvPr/>
        </p:nvGrpSpPr>
        <p:grpSpPr bwMode="auto">
          <a:xfrm>
            <a:off x="8066088" y="5080000"/>
            <a:ext cx="236537" cy="500063"/>
            <a:chOff x="4180" y="783"/>
            <a:chExt cx="150" cy="307"/>
          </a:xfrm>
        </p:grpSpPr>
        <p:sp>
          <p:nvSpPr>
            <p:cNvPr id="400478" name="AutoShape 9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9" name="Rectangle 9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0" name="Rectangle 9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1" name="AutoShape 9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2" name="Line 9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3" name="Line 9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4" name="Rectangle 10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5" name="Rectangle 10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86" name="Line 102"/>
          <p:cNvSpPr>
            <a:spLocks noChangeShapeType="1"/>
          </p:cNvSpPr>
          <p:nvPr/>
        </p:nvSpPr>
        <p:spPr bwMode="auto">
          <a:xfrm rot="5400000" flipH="1">
            <a:off x="7614443" y="4993482"/>
            <a:ext cx="747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87" name="Line 103"/>
          <p:cNvSpPr>
            <a:spLocks noChangeShapeType="1"/>
          </p:cNvSpPr>
          <p:nvPr/>
        </p:nvSpPr>
        <p:spPr bwMode="auto">
          <a:xfrm rot="-5400000">
            <a:off x="8042276" y="5305425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88" name="Line 104"/>
          <p:cNvSpPr>
            <a:spLocks noChangeShapeType="1"/>
          </p:cNvSpPr>
          <p:nvPr/>
        </p:nvSpPr>
        <p:spPr bwMode="auto">
          <a:xfrm rot="-5400000">
            <a:off x="8031163" y="4730750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89" name="Line 105"/>
          <p:cNvSpPr>
            <a:spLocks noChangeShapeType="1"/>
          </p:cNvSpPr>
          <p:nvPr/>
        </p:nvSpPr>
        <p:spPr bwMode="auto">
          <a:xfrm flipV="1">
            <a:off x="6529388" y="2405063"/>
            <a:ext cx="5207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0" name="Line 106"/>
          <p:cNvSpPr>
            <a:spLocks noChangeShapeType="1"/>
          </p:cNvSpPr>
          <p:nvPr/>
        </p:nvSpPr>
        <p:spPr bwMode="auto">
          <a:xfrm>
            <a:off x="7593013" y="2435225"/>
            <a:ext cx="552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1" name="Line 107"/>
          <p:cNvSpPr>
            <a:spLocks noChangeShapeType="1"/>
          </p:cNvSpPr>
          <p:nvPr/>
        </p:nvSpPr>
        <p:spPr bwMode="auto">
          <a:xfrm flipH="1">
            <a:off x="8183563" y="2846388"/>
            <a:ext cx="27305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2" name="Line 108"/>
          <p:cNvSpPr>
            <a:spLocks noChangeShapeType="1"/>
          </p:cNvSpPr>
          <p:nvPr/>
        </p:nvSpPr>
        <p:spPr bwMode="auto">
          <a:xfrm>
            <a:off x="7307263" y="2571750"/>
            <a:ext cx="0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3" name="Line 109"/>
          <p:cNvSpPr>
            <a:spLocks noChangeShapeType="1"/>
          </p:cNvSpPr>
          <p:nvPr/>
        </p:nvSpPr>
        <p:spPr bwMode="auto">
          <a:xfrm>
            <a:off x="7335838" y="3363913"/>
            <a:ext cx="608012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4" name="Line 110"/>
          <p:cNvSpPr>
            <a:spLocks noChangeShapeType="1"/>
          </p:cNvSpPr>
          <p:nvPr/>
        </p:nvSpPr>
        <p:spPr bwMode="auto">
          <a:xfrm flipH="1">
            <a:off x="7859713" y="3933825"/>
            <a:ext cx="303212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5" name="Line 111"/>
          <p:cNvSpPr>
            <a:spLocks noChangeShapeType="1"/>
          </p:cNvSpPr>
          <p:nvPr/>
        </p:nvSpPr>
        <p:spPr bwMode="auto">
          <a:xfrm flipH="1">
            <a:off x="7600950" y="2806700"/>
            <a:ext cx="638175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6" name="Line 112"/>
          <p:cNvSpPr>
            <a:spLocks noChangeShapeType="1"/>
          </p:cNvSpPr>
          <p:nvPr/>
        </p:nvSpPr>
        <p:spPr bwMode="auto">
          <a:xfrm flipH="1">
            <a:off x="7612063" y="2122488"/>
            <a:ext cx="398462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497" name="Line 113"/>
          <p:cNvSpPr>
            <a:spLocks noChangeShapeType="1"/>
          </p:cNvSpPr>
          <p:nvPr/>
        </p:nvSpPr>
        <p:spPr bwMode="auto">
          <a:xfrm flipH="1">
            <a:off x="8428038" y="2336800"/>
            <a:ext cx="23018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98" name="Group 114"/>
          <p:cNvGrpSpPr>
            <a:grpSpLocks/>
          </p:cNvGrpSpPr>
          <p:nvPr/>
        </p:nvGrpSpPr>
        <p:grpSpPr bwMode="auto">
          <a:xfrm>
            <a:off x="5938838" y="2571750"/>
            <a:ext cx="569912" cy="285750"/>
            <a:chOff x="3600" y="219"/>
            <a:chExt cx="360" cy="175"/>
          </a:xfrm>
        </p:grpSpPr>
        <p:sp>
          <p:nvSpPr>
            <p:cNvPr id="400499" name="Oval 1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0" name="Line 1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1" name="Line 1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2" name="Rectangle 1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03" name="Oval 1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04" name="Group 1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07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08" name="Group 1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11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12" name="Group 128"/>
          <p:cNvGrpSpPr>
            <a:grpSpLocks/>
          </p:cNvGrpSpPr>
          <p:nvPr/>
        </p:nvGrpSpPr>
        <p:grpSpPr bwMode="auto">
          <a:xfrm>
            <a:off x="7021513" y="2292350"/>
            <a:ext cx="571500" cy="285750"/>
            <a:chOff x="3600" y="219"/>
            <a:chExt cx="360" cy="175"/>
          </a:xfrm>
        </p:grpSpPr>
        <p:sp>
          <p:nvSpPr>
            <p:cNvPr id="400513" name="Oval 12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4" name="Line 13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5" name="Line 13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6" name="Rectangle 13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17" name="Oval 13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18" name="Group 13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1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22" name="Group 13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25" name="Line 1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26" name="Group 142"/>
          <p:cNvGrpSpPr>
            <a:grpSpLocks/>
          </p:cNvGrpSpPr>
          <p:nvPr/>
        </p:nvGrpSpPr>
        <p:grpSpPr bwMode="auto">
          <a:xfrm>
            <a:off x="7042150" y="3097213"/>
            <a:ext cx="569913" cy="285750"/>
            <a:chOff x="3600" y="219"/>
            <a:chExt cx="360" cy="175"/>
          </a:xfrm>
        </p:grpSpPr>
        <p:sp>
          <p:nvSpPr>
            <p:cNvPr id="4005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32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36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40" name="Group 156"/>
          <p:cNvGrpSpPr>
            <a:grpSpLocks/>
          </p:cNvGrpSpPr>
          <p:nvPr/>
        </p:nvGrpSpPr>
        <p:grpSpPr bwMode="auto">
          <a:xfrm>
            <a:off x="8145463" y="2547938"/>
            <a:ext cx="568325" cy="284162"/>
            <a:chOff x="3600" y="219"/>
            <a:chExt cx="360" cy="175"/>
          </a:xfrm>
        </p:grpSpPr>
        <p:sp>
          <p:nvSpPr>
            <p:cNvPr id="400541" name="Oval 1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2" name="Line 1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3" name="Line 1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4" name="Rectangle 1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45" name="Oval 1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46" name="Group 1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47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48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49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50" name="Group 1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51" name="Line 1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52" name="Line 1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53" name="Line 1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54" name="Group 170"/>
          <p:cNvGrpSpPr>
            <a:grpSpLocks/>
          </p:cNvGrpSpPr>
          <p:nvPr/>
        </p:nvGrpSpPr>
        <p:grpSpPr bwMode="auto">
          <a:xfrm>
            <a:off x="7924800" y="3644900"/>
            <a:ext cx="569913" cy="284163"/>
            <a:chOff x="3600" y="219"/>
            <a:chExt cx="360" cy="175"/>
          </a:xfrm>
        </p:grpSpPr>
        <p:sp>
          <p:nvSpPr>
            <p:cNvPr id="400555" name="Oval 1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6" name="Line 1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7" name="Line 1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8" name="Rectangle 1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59" name="Oval 1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60" name="Group 1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61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2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3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64" name="Group 1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65" name="Line 1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6" name="Line 1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67" name="Line 1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68" name="Group 184"/>
          <p:cNvGrpSpPr>
            <a:grpSpLocks/>
          </p:cNvGrpSpPr>
          <p:nvPr/>
        </p:nvGrpSpPr>
        <p:grpSpPr bwMode="auto">
          <a:xfrm>
            <a:off x="7545388" y="4359275"/>
            <a:ext cx="569912" cy="287338"/>
            <a:chOff x="3600" y="219"/>
            <a:chExt cx="360" cy="175"/>
          </a:xfrm>
        </p:grpSpPr>
        <p:sp>
          <p:nvSpPr>
            <p:cNvPr id="400569" name="Oval 1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0" name="Line 1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1" name="Line 1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2" name="Rectangle 1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73" name="Oval 1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74" name="Group 1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75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76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77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78" name="Group 1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79" name="Line 1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80" name="Line 1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81" name="Line 1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6851650" y="4957763"/>
            <a:ext cx="569913" cy="284162"/>
            <a:chOff x="3600" y="219"/>
            <a:chExt cx="360" cy="175"/>
          </a:xfrm>
        </p:grpSpPr>
        <p:sp>
          <p:nvSpPr>
            <p:cNvPr id="400583" name="Oval 19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4" name="Line 20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5" name="Line 20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6" name="Rectangle 20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587" name="Oval 20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588" name="Group 20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589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0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1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592" name="Group 20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593" name="Line 20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4" name="Line 21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595" name="Line 21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0596" name="Group 212"/>
          <p:cNvGrpSpPr>
            <a:grpSpLocks/>
          </p:cNvGrpSpPr>
          <p:nvPr/>
        </p:nvGrpSpPr>
        <p:grpSpPr bwMode="auto">
          <a:xfrm>
            <a:off x="5938838" y="4497388"/>
            <a:ext cx="569912" cy="284162"/>
            <a:chOff x="3600" y="219"/>
            <a:chExt cx="360" cy="175"/>
          </a:xfrm>
        </p:grpSpPr>
        <p:sp>
          <p:nvSpPr>
            <p:cNvPr id="400597" name="Oval 2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8" name="Line 2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9" name="Line 2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00" name="Rectangle 2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400601" name="Oval 2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602" name="Group 2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0603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4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5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0606" name="Group 2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00607" name="Line 2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8" name="Line 2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609" name="Line 2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00610" name="Line 226"/>
          <p:cNvSpPr>
            <a:spLocks noChangeShapeType="1"/>
          </p:cNvSpPr>
          <p:nvPr/>
        </p:nvSpPr>
        <p:spPr bwMode="auto">
          <a:xfrm>
            <a:off x="6221413" y="4789488"/>
            <a:ext cx="1587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1" name="Line 227"/>
          <p:cNvSpPr>
            <a:spLocks noChangeShapeType="1"/>
          </p:cNvSpPr>
          <p:nvPr/>
        </p:nvSpPr>
        <p:spPr bwMode="auto">
          <a:xfrm flipV="1">
            <a:off x="6796088" y="5708650"/>
            <a:ext cx="3302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2" name="Line 228"/>
          <p:cNvSpPr>
            <a:spLocks noChangeShapeType="1"/>
          </p:cNvSpPr>
          <p:nvPr/>
        </p:nvSpPr>
        <p:spPr bwMode="auto">
          <a:xfrm flipV="1">
            <a:off x="7186613" y="5099050"/>
            <a:ext cx="0" cy="487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3" name="Line 229"/>
          <p:cNvSpPr>
            <a:spLocks noChangeShapeType="1"/>
          </p:cNvSpPr>
          <p:nvPr/>
        </p:nvSpPr>
        <p:spPr bwMode="auto">
          <a:xfrm>
            <a:off x="6442075" y="4633913"/>
            <a:ext cx="5619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4" name="Line 230"/>
          <p:cNvSpPr>
            <a:spLocks noChangeShapeType="1"/>
          </p:cNvSpPr>
          <p:nvPr/>
        </p:nvSpPr>
        <p:spPr bwMode="auto">
          <a:xfrm>
            <a:off x="6356350" y="4719638"/>
            <a:ext cx="611188" cy="366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5" name="Line 231"/>
          <p:cNvSpPr>
            <a:spLocks noChangeShapeType="1"/>
          </p:cNvSpPr>
          <p:nvPr/>
        </p:nvSpPr>
        <p:spPr bwMode="auto">
          <a:xfrm flipV="1">
            <a:off x="6443663" y="4479925"/>
            <a:ext cx="1189037" cy="71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6" name="Line 232"/>
          <p:cNvSpPr>
            <a:spLocks noChangeShapeType="1"/>
          </p:cNvSpPr>
          <p:nvPr/>
        </p:nvSpPr>
        <p:spPr bwMode="auto">
          <a:xfrm flipV="1">
            <a:off x="7993063" y="3829050"/>
            <a:ext cx="390525" cy="598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7" name="Line 233"/>
          <p:cNvSpPr>
            <a:spLocks noChangeShapeType="1"/>
          </p:cNvSpPr>
          <p:nvPr/>
        </p:nvSpPr>
        <p:spPr bwMode="auto">
          <a:xfrm flipH="1" flipV="1">
            <a:off x="7443788" y="3327400"/>
            <a:ext cx="573087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8" name="Line 234"/>
          <p:cNvSpPr>
            <a:spLocks noChangeShapeType="1"/>
          </p:cNvSpPr>
          <p:nvPr/>
        </p:nvSpPr>
        <p:spPr bwMode="auto">
          <a:xfrm flipV="1">
            <a:off x="7431088" y="2509838"/>
            <a:ext cx="0" cy="598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19" name="Line 235"/>
          <p:cNvSpPr>
            <a:spLocks noChangeShapeType="1"/>
          </p:cNvSpPr>
          <p:nvPr/>
        </p:nvSpPr>
        <p:spPr bwMode="auto">
          <a:xfrm flipH="1">
            <a:off x="6491288" y="2522538"/>
            <a:ext cx="598487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620" name="Line 236"/>
          <p:cNvSpPr>
            <a:spLocks noChangeShapeType="1"/>
          </p:cNvSpPr>
          <p:nvPr/>
        </p:nvSpPr>
        <p:spPr bwMode="auto">
          <a:xfrm>
            <a:off x="6223000" y="2803525"/>
            <a:ext cx="255588" cy="365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623" name="Group 239"/>
          <p:cNvGrpSpPr>
            <a:grpSpLocks/>
          </p:cNvGrpSpPr>
          <p:nvPr/>
        </p:nvGrpSpPr>
        <p:grpSpPr bwMode="auto">
          <a:xfrm>
            <a:off x="6654800" y="1743075"/>
            <a:ext cx="1017588" cy="889000"/>
            <a:chOff x="4192" y="1071"/>
            <a:chExt cx="641" cy="651"/>
          </a:xfrm>
        </p:grpSpPr>
        <p:sp>
          <p:nvSpPr>
            <p:cNvPr id="400621" name="Freeform 237"/>
            <p:cNvSpPr>
              <a:spLocks/>
            </p:cNvSpPr>
            <p:nvPr/>
          </p:nvSpPr>
          <p:spPr bwMode="auto">
            <a:xfrm>
              <a:off x="4192" y="1160"/>
              <a:ext cx="166" cy="562"/>
            </a:xfrm>
            <a:custGeom>
              <a:avLst/>
              <a:gdLst>
                <a:gd name="T0" fmla="*/ 166 w 166"/>
                <a:gd name="T1" fmla="*/ 0 h 562"/>
                <a:gd name="T2" fmla="*/ 43 w 166"/>
                <a:gd name="T3" fmla="*/ 123 h 562"/>
                <a:gd name="T4" fmla="*/ 5 w 166"/>
                <a:gd name="T5" fmla="*/ 323 h 562"/>
                <a:gd name="T6" fmla="*/ 74 w 166"/>
                <a:gd name="T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562">
                  <a:moveTo>
                    <a:pt x="166" y="0"/>
                  </a:moveTo>
                  <a:cubicBezTo>
                    <a:pt x="118" y="34"/>
                    <a:pt x="70" y="69"/>
                    <a:pt x="43" y="123"/>
                  </a:cubicBezTo>
                  <a:cubicBezTo>
                    <a:pt x="16" y="177"/>
                    <a:pt x="0" y="250"/>
                    <a:pt x="5" y="323"/>
                  </a:cubicBezTo>
                  <a:cubicBezTo>
                    <a:pt x="10" y="396"/>
                    <a:pt x="63" y="522"/>
                    <a:pt x="74" y="56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22" name="Text Box 238"/>
            <p:cNvSpPr txBox="1">
              <a:spLocks noChangeArrowheads="1"/>
            </p:cNvSpPr>
            <p:nvPr/>
          </p:nvSpPr>
          <p:spPr bwMode="auto">
            <a:xfrm>
              <a:off x="4332" y="1071"/>
              <a:ext cx="5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FF0000"/>
                  </a:solidFill>
                  <a:latin typeface="Comic Sans MS" pitchFamily="66" charset="0"/>
                </a:rPr>
                <a:t>“</a:t>
              </a:r>
              <a:r>
                <a:rPr kumimoji="0" lang="en-US" altLang="zh-CN" sz="2000">
                  <a:solidFill>
                    <a:srgbClr val="FF0000"/>
                  </a:solidFill>
                  <a:latin typeface="Comic Sans MS" pitchFamily="66" charset="0"/>
                </a:rPr>
                <a:t>link”</a:t>
              </a:r>
              <a:endParaRPr kumimoji="0" lang="en-US" altLang="zh-CN" sz="18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0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0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0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0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0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40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0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611" grpId="0" animBg="1"/>
      <p:bldP spid="400612" grpId="0" animBg="1"/>
      <p:bldP spid="400614" grpId="0" animBg="1"/>
      <p:bldP spid="400615" grpId="0" animBg="1"/>
      <p:bldP spid="400616" grpId="0" animBg="1"/>
      <p:bldP spid="400617" grpId="0" animBg="1"/>
      <p:bldP spid="400618" grpId="0" animBg="1"/>
      <p:bldP spid="400619" grpId="0" animBg="1"/>
      <p:bldP spid="4006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发送端的编码</a:t>
            </a:r>
          </a:p>
        </p:txBody>
      </p:sp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71398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029450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5940425" y="2840016"/>
            <a:ext cx="2808288" cy="29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52352" rIns="90000" bIns="41262" anchor="ctr">
            <a:spAutoFit/>
          </a:bodyPr>
          <a:lstStyle>
            <a:lvl1pPr indent="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加法和减法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同异或运算（不带进位或借位），即按模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除法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同代数运算，只是在作减法时按模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接收端的校验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57242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1755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6084888" y="2906691"/>
            <a:ext cx="2808287" cy="29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52352" rIns="90000" bIns="41262" anchor="ctr">
            <a:spAutoFit/>
          </a:bodyPr>
          <a:lstStyle>
            <a:lvl1pPr indent="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加法和减法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同异或运算（不带进位或借位），即按模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除法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   同代数运算，只是在作减法时按模</a:t>
            </a:r>
            <a:r>
              <a:rPr lang="en-US" altLang="zh-CN" sz="2000" b="1" dirty="0">
                <a:latin typeface="+mn-lt"/>
                <a:ea typeface="+mn-ea"/>
              </a:rPr>
              <a:t>2</a:t>
            </a:r>
            <a:r>
              <a:rPr lang="zh-CN" altLang="en-US" sz="2000" b="1" dirty="0">
                <a:latin typeface="+mn-lt"/>
                <a:ea typeface="+mn-ea"/>
              </a:rPr>
              <a:t>进行。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标准生成多项式</a:t>
            </a:r>
          </a:p>
        </p:txBody>
      </p:sp>
      <p:sp>
        <p:nvSpPr>
          <p:cNvPr id="57347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809625" y="4149725"/>
            <a:ext cx="6283325" cy="2232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多项式和比特串的对应关系为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       比特串</a:t>
            </a:r>
            <a:r>
              <a:rPr lang="zh-CN" altLang="en-US" sz="2000" dirty="0"/>
              <a:t>：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n-2</a:t>
            </a:r>
            <a:r>
              <a:rPr lang="en-US" altLang="zh-CN" sz="2000" dirty="0"/>
              <a:t> … b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0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       多项式</a:t>
            </a:r>
            <a:r>
              <a:rPr lang="zh-CN" altLang="en-US" sz="2000" dirty="0"/>
              <a:t>：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n-2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n-2</a:t>
            </a:r>
            <a:r>
              <a:rPr lang="en-US" altLang="zh-CN" sz="2000" dirty="0"/>
              <a:t>+ …+b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+b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0</a:t>
            </a:r>
            <a:endParaRPr lang="zh-CN" altLang="en-US" sz="2000" dirty="0"/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3478" name="Group 38"/>
          <p:cNvGraphicFramePr>
            <a:graphicFrameLocks noGrp="1"/>
          </p:cNvGraphicFramePr>
          <p:nvPr>
            <p:ph idx="4294967295"/>
          </p:nvPr>
        </p:nvGraphicFramePr>
        <p:xfrm>
          <a:off x="827088" y="1773238"/>
          <a:ext cx="7958137" cy="2286000"/>
        </p:xfrm>
        <a:graphic>
          <a:graphicData uri="http://schemas.openxmlformats.org/drawingml/2006/table">
            <a:tbl>
              <a:tblPr/>
              <a:tblGrid>
                <a:gridCol w="1608137"/>
                <a:gridCol w="4487863"/>
                <a:gridCol w="1862137"/>
              </a:tblGrid>
              <a:tr h="3476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Polynomial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CRC-8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8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ATM header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CRC-10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9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4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ATM AAL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ITU-16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16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HDLC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3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华文楷体" pitchFamily="2" charset="-122"/>
                        </a:rPr>
                        <a:t>ITU-32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32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26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23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16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11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8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7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</a:t>
                      </a:r>
                      <a:r>
                        <a:rPr kumimoji="1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x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LANs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73479" name="Picture 3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076700"/>
            <a:ext cx="225425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/>
              <a:t>性质</a:t>
            </a:r>
          </a:p>
        </p:txBody>
      </p:sp>
      <p:sp>
        <p:nvSpPr>
          <p:cNvPr id="574467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44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中含有</a:t>
            </a:r>
            <a:r>
              <a:rPr lang="en-US" altLang="zh-CN" sz="2400" dirty="0"/>
              <a:t>(x+1)</a:t>
            </a:r>
            <a:r>
              <a:rPr lang="zh-CN" altLang="en-US" sz="2400" dirty="0"/>
              <a:t>的因子，则检出</a:t>
            </a:r>
            <a:r>
              <a:rPr lang="zh-CN" altLang="en-US" sz="2400" dirty="0">
                <a:solidFill>
                  <a:srgbClr val="FF0000"/>
                </a:solidFill>
              </a:rPr>
              <a:t>所有奇数位错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的因子，即</a:t>
            </a:r>
            <a:r>
              <a:rPr lang="en-US" altLang="zh-CN" sz="2400" dirty="0"/>
              <a:t>G(x)</a:t>
            </a:r>
            <a:r>
              <a:rPr lang="zh-CN" altLang="en-US" sz="2400" dirty="0"/>
              <a:t>中含有常数项</a:t>
            </a:r>
            <a:r>
              <a:rPr lang="en-US" altLang="zh-CN" sz="2400" dirty="0"/>
              <a:t>1</a:t>
            </a:r>
            <a:r>
              <a:rPr lang="zh-CN" altLang="en-US" sz="2400" dirty="0"/>
              <a:t>，则可检测所有</a:t>
            </a:r>
            <a:r>
              <a:rPr lang="zh-CN" altLang="en-US" sz="2400" dirty="0">
                <a:solidFill>
                  <a:srgbClr val="FF0000"/>
                </a:solidFill>
              </a:rPr>
              <a:t>突发长度≤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的突发错。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的因子，且对任何</a:t>
            </a:r>
            <a:r>
              <a:rPr lang="en-US" altLang="zh-CN" sz="2400" dirty="0"/>
              <a:t>0&lt;e≤n-1</a:t>
            </a:r>
            <a:r>
              <a:rPr lang="zh-CN" altLang="en-US" sz="2400" dirty="0"/>
              <a:t>的</a:t>
            </a:r>
            <a:r>
              <a:rPr lang="en-US" altLang="zh-CN" sz="2400" dirty="0"/>
              <a:t>e</a:t>
            </a:r>
            <a:r>
              <a:rPr lang="zh-CN" altLang="en-US" sz="2400" dirty="0"/>
              <a:t>，除不尽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+1</a:t>
            </a:r>
            <a:r>
              <a:rPr lang="zh-CN" altLang="en-US" sz="2400" dirty="0"/>
              <a:t>，则能检测出</a:t>
            </a:r>
            <a:r>
              <a:rPr lang="zh-CN" altLang="en-US" sz="2400" dirty="0">
                <a:solidFill>
                  <a:srgbClr val="FF0000"/>
                </a:solidFill>
              </a:rPr>
              <a:t>所有</a:t>
            </a:r>
            <a:r>
              <a:rPr lang="zh-CN" altLang="en-US" sz="2400" dirty="0" smtClean="0">
                <a:solidFill>
                  <a:srgbClr val="FF0000"/>
                </a:solidFill>
              </a:rPr>
              <a:t>双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>
                <a:solidFill>
                  <a:srgbClr val="FF0000"/>
                </a:solidFill>
              </a:rPr>
              <a:t>错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的因子，则对</a:t>
            </a:r>
            <a:r>
              <a:rPr lang="zh-CN" altLang="en-US" sz="2400" dirty="0">
                <a:solidFill>
                  <a:srgbClr val="FF0000"/>
                </a:solidFill>
              </a:rPr>
              <a:t>突发长度为</a:t>
            </a:r>
            <a:r>
              <a:rPr lang="en-US" altLang="zh-CN" sz="2400" dirty="0">
                <a:solidFill>
                  <a:srgbClr val="FF0000"/>
                </a:solidFill>
              </a:rPr>
              <a:t>r+1</a:t>
            </a:r>
            <a:r>
              <a:rPr lang="zh-CN" altLang="en-US" sz="2400" dirty="0"/>
              <a:t>的突发错的漏检率为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-(r-1)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中不含有</a:t>
            </a:r>
            <a:r>
              <a:rPr lang="en-US" altLang="zh-CN" sz="2400" dirty="0"/>
              <a:t>x</a:t>
            </a:r>
            <a:r>
              <a:rPr lang="zh-CN" altLang="en-US" sz="2400" dirty="0"/>
              <a:t>的因子，则对</a:t>
            </a:r>
            <a:r>
              <a:rPr lang="zh-CN" altLang="en-US" sz="2400" dirty="0">
                <a:solidFill>
                  <a:srgbClr val="FF0000"/>
                </a:solidFill>
              </a:rPr>
              <a:t>突发长度大于</a:t>
            </a:r>
            <a:r>
              <a:rPr lang="en-US" altLang="zh-CN" sz="2400" dirty="0">
                <a:solidFill>
                  <a:srgbClr val="FF0000"/>
                </a:solidFill>
              </a:rPr>
              <a:t>r+1</a:t>
            </a:r>
            <a:r>
              <a:rPr lang="zh-CN" altLang="en-US" sz="2400" dirty="0"/>
              <a:t>的突发错的漏检率为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-r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 dirty="0"/>
              <a:t>检错</a:t>
            </a:r>
            <a:r>
              <a:rPr lang="zh-CN" altLang="en-US" dirty="0" smtClean="0"/>
              <a:t>能力和应用</a:t>
            </a:r>
            <a:endParaRPr lang="zh-CN" altLang="en-US" dirty="0"/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09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CRC</a:t>
            </a:r>
            <a:r>
              <a:rPr lang="zh-CN" altLang="en-US" sz="2400" dirty="0">
                <a:solidFill>
                  <a:srgbClr val="FF0000"/>
                </a:solidFill>
              </a:rPr>
              <a:t>检错能力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/>
              <a:t>      若</a:t>
            </a:r>
            <a:r>
              <a:rPr lang="zh-CN" altLang="en-US" sz="2400" dirty="0"/>
              <a:t>适当选取生成多项式</a:t>
            </a:r>
            <a:r>
              <a:rPr lang="en-US" altLang="zh-CN" sz="2400" dirty="0"/>
              <a:t>G(x)</a:t>
            </a:r>
            <a:r>
              <a:rPr lang="zh-CN" altLang="en-US" sz="2400" dirty="0"/>
              <a:t> ，使其含有</a:t>
            </a:r>
            <a:r>
              <a:rPr lang="en-US" altLang="zh-CN" sz="2400" dirty="0"/>
              <a:t>(x+1)</a:t>
            </a:r>
            <a:r>
              <a:rPr lang="zh-CN" altLang="en-US" sz="2400" dirty="0"/>
              <a:t>因子，常数项不为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则相应的</a:t>
            </a:r>
            <a:r>
              <a:rPr lang="en-US" altLang="zh-CN" sz="2400" dirty="0"/>
              <a:t>CRC</a:t>
            </a:r>
            <a:r>
              <a:rPr lang="zh-CN" altLang="en-US" sz="2400" dirty="0" smtClean="0"/>
              <a:t>码可</a:t>
            </a:r>
            <a:r>
              <a:rPr lang="zh-CN" altLang="en-US" sz="2400" dirty="0"/>
              <a:t>检测出：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所有双位错；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所有奇数位错；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所有突发长度小于等于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en-US" sz="2400" dirty="0">
                <a:solidFill>
                  <a:schemeClr val="tx2"/>
                </a:solidFill>
              </a:rPr>
              <a:t>的突发错；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1-2</a:t>
            </a:r>
            <a:r>
              <a:rPr lang="en-US" altLang="zh-CN" sz="2400" baseline="30000" dirty="0">
                <a:solidFill>
                  <a:schemeClr val="tx2"/>
                </a:solidFill>
              </a:rPr>
              <a:t>-(r-1)</a:t>
            </a:r>
            <a:r>
              <a:rPr lang="zh-CN" altLang="en-US" sz="2400" dirty="0">
                <a:solidFill>
                  <a:schemeClr val="tx2"/>
                </a:solidFill>
              </a:rPr>
              <a:t>）的突发长度等于</a:t>
            </a:r>
            <a:r>
              <a:rPr lang="en-US" altLang="zh-CN" sz="2400" dirty="0">
                <a:solidFill>
                  <a:schemeClr val="tx2"/>
                </a:solidFill>
              </a:rPr>
              <a:t>r+1</a:t>
            </a:r>
            <a:r>
              <a:rPr lang="zh-CN" altLang="en-US" sz="2400" dirty="0">
                <a:solidFill>
                  <a:schemeClr val="tx2"/>
                </a:solidFill>
              </a:rPr>
              <a:t>的突发错；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1-2</a:t>
            </a:r>
            <a:r>
              <a:rPr lang="en-US" altLang="zh-CN" sz="2400" baseline="30000" dirty="0">
                <a:solidFill>
                  <a:schemeClr val="tx2"/>
                </a:solidFill>
              </a:rPr>
              <a:t>-r</a:t>
            </a:r>
            <a:r>
              <a:rPr lang="zh-CN" altLang="en-US" sz="2400" dirty="0">
                <a:solidFill>
                  <a:schemeClr val="tx2"/>
                </a:solidFill>
              </a:rPr>
              <a:t>）的突发长度大于</a:t>
            </a:r>
            <a:r>
              <a:rPr lang="en-US" altLang="zh-CN" sz="2400" dirty="0">
                <a:solidFill>
                  <a:schemeClr val="tx2"/>
                </a:solidFill>
              </a:rPr>
              <a:t>r+1</a:t>
            </a:r>
            <a:r>
              <a:rPr lang="zh-CN" altLang="en-US" sz="2400" dirty="0">
                <a:solidFill>
                  <a:schemeClr val="tx2"/>
                </a:solidFill>
              </a:rPr>
              <a:t>的突发错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应用：</a:t>
            </a:r>
            <a:r>
              <a:rPr lang="zh-CN" altLang="en-US" sz="2400" dirty="0" smtClean="0"/>
              <a:t>数十种网络标准（以太网、</a:t>
            </a:r>
            <a:r>
              <a:rPr lang="en-US" altLang="zh-CN" sz="2400" dirty="0" smtClean="0"/>
              <a:t>802.11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SONET</a:t>
            </a:r>
            <a:r>
              <a:rPr lang="zh-CN" altLang="en-US" sz="2400" dirty="0" smtClean="0"/>
              <a:t>上的数据包等）采用了不同的</a:t>
            </a:r>
            <a:r>
              <a:rPr lang="en-US" altLang="zh-CN" sz="2400" dirty="0" smtClean="0"/>
              <a:t>CRC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硬件编码电路</a:t>
            </a:r>
          </a:p>
        </p:txBody>
      </p:sp>
      <p:sp>
        <p:nvSpPr>
          <p:cNvPr id="5765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9625" y="1773238"/>
            <a:ext cx="7939088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       设                                                        则对应的硬件编码电路为：（由</a:t>
            </a:r>
            <a:r>
              <a:rPr lang="zh-CN" altLang="en-US" sz="2800" dirty="0">
                <a:solidFill>
                  <a:schemeClr val="tx2"/>
                </a:solidFill>
              </a:rPr>
              <a:t>移位寄存器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chemeClr val="tx2"/>
                </a:solidFill>
              </a:rPr>
              <a:t>半加器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chemeClr val="tx2"/>
                </a:solidFill>
              </a:rPr>
              <a:t>开关</a:t>
            </a:r>
            <a:r>
              <a:rPr lang="zh-CN" altLang="en-US" sz="2800" dirty="0"/>
              <a:t>组成） 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651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52650" y="1873250"/>
          <a:ext cx="5111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43" name="公式" r:id="rId8" imgW="2616200" imgH="228600" progId="Equation.3">
                  <p:embed/>
                </p:oleObj>
              </mc:Choice>
              <mc:Fallback>
                <p:oleObj name="公式" r:id="rId8" imgW="2616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873250"/>
                        <a:ext cx="5111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1" name="Rectangle 9"/>
          <p:cNvSpPr>
            <a:spLocks noChangeArrowheads="1"/>
          </p:cNvSpPr>
          <p:nvPr/>
        </p:nvSpPr>
        <p:spPr bwMode="auto">
          <a:xfrm>
            <a:off x="1116013" y="4643438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576522" name="Text Box 10"/>
          <p:cNvSpPr txBox="1">
            <a:spLocks noChangeArrowheads="1"/>
          </p:cNvSpPr>
          <p:nvPr/>
        </p:nvSpPr>
        <p:spPr bwMode="auto">
          <a:xfrm>
            <a:off x="1979613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grpSp>
        <p:nvGrpSpPr>
          <p:cNvPr id="576529" name="Group 17"/>
          <p:cNvGrpSpPr>
            <a:grpSpLocks/>
          </p:cNvGrpSpPr>
          <p:nvPr/>
        </p:nvGrpSpPr>
        <p:grpSpPr bwMode="auto">
          <a:xfrm>
            <a:off x="2195513" y="3635375"/>
            <a:ext cx="576262" cy="1090613"/>
            <a:chOff x="2744" y="2277"/>
            <a:chExt cx="363" cy="687"/>
          </a:xfrm>
        </p:grpSpPr>
        <p:sp>
          <p:nvSpPr>
            <p:cNvPr id="576523" name="Oval 11"/>
            <p:cNvSpPr>
              <a:spLocks noChangeArrowheads="1"/>
            </p:cNvSpPr>
            <p:nvPr/>
          </p:nvSpPr>
          <p:spPr bwMode="auto">
            <a:xfrm>
              <a:off x="2744" y="247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4" name="Oval 12"/>
            <p:cNvSpPr>
              <a:spLocks noChangeArrowheads="1"/>
            </p:cNvSpPr>
            <p:nvPr/>
          </p:nvSpPr>
          <p:spPr bwMode="auto">
            <a:xfrm>
              <a:off x="2744" y="270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5" name="Line 13"/>
            <p:cNvSpPr>
              <a:spLocks noChangeShapeType="1"/>
            </p:cNvSpPr>
            <p:nvPr/>
          </p:nvSpPr>
          <p:spPr bwMode="auto">
            <a:xfrm flipV="1">
              <a:off x="2771" y="2478"/>
              <a:ext cx="91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6" name="Line 14"/>
            <p:cNvSpPr>
              <a:spLocks noChangeShapeType="1"/>
            </p:cNvSpPr>
            <p:nvPr/>
          </p:nvSpPr>
          <p:spPr bwMode="auto">
            <a:xfrm>
              <a:off x="2764" y="2744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>
              <a:off x="2763" y="2277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28" name="Text Box 16"/>
            <p:cNvSpPr txBox="1">
              <a:spLocks noChangeArrowheads="1"/>
            </p:cNvSpPr>
            <p:nvPr/>
          </p:nvSpPr>
          <p:spPr bwMode="auto">
            <a:xfrm>
              <a:off x="2835" y="2432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charset="0"/>
                </a:rPr>
                <a:t>g</a:t>
              </a:r>
              <a:r>
                <a:rPr lang="en-US" altLang="zh-CN" sz="2000" b="1" baseline="-25000">
                  <a:latin typeface="Arial" charset="0"/>
                </a:rPr>
                <a:t>1</a:t>
              </a:r>
            </a:p>
          </p:txBody>
        </p:sp>
      </p:grp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1763713" y="48593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2700338" y="4643438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1</a:t>
            </a:r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>
            <a:off x="2339975" y="485933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>
            <a:off x="3348038" y="48593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35" name="Text Box 23"/>
          <p:cNvSpPr txBox="1">
            <a:spLocks noChangeArrowheads="1"/>
          </p:cNvSpPr>
          <p:nvPr/>
        </p:nvSpPr>
        <p:spPr bwMode="auto">
          <a:xfrm>
            <a:off x="3563938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6537" name="Rectangle 25"/>
          <p:cNvSpPr>
            <a:spLocks noChangeArrowheads="1"/>
          </p:cNvSpPr>
          <p:nvPr/>
        </p:nvSpPr>
        <p:spPr bwMode="auto">
          <a:xfrm>
            <a:off x="5148263" y="4643438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r-1</a:t>
            </a:r>
          </a:p>
        </p:txBody>
      </p:sp>
      <p:sp>
        <p:nvSpPr>
          <p:cNvPr id="576538" name="Text Box 26"/>
          <p:cNvSpPr txBox="1">
            <a:spLocks noChangeArrowheads="1"/>
          </p:cNvSpPr>
          <p:nvPr/>
        </p:nvSpPr>
        <p:spPr bwMode="auto">
          <a:xfrm>
            <a:off x="4427538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5797550" y="4859338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1" name="Text Box 29"/>
          <p:cNvSpPr txBox="1">
            <a:spLocks noChangeArrowheads="1"/>
          </p:cNvSpPr>
          <p:nvPr/>
        </p:nvSpPr>
        <p:spPr bwMode="auto">
          <a:xfrm>
            <a:off x="6157913" y="45720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6542" name="Line 30"/>
          <p:cNvSpPr>
            <a:spLocks noChangeShapeType="1"/>
          </p:cNvSpPr>
          <p:nvPr/>
        </p:nvSpPr>
        <p:spPr bwMode="auto">
          <a:xfrm>
            <a:off x="3924300" y="485933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3" name="Line 31"/>
          <p:cNvSpPr>
            <a:spLocks noChangeShapeType="1"/>
          </p:cNvSpPr>
          <p:nvPr/>
        </p:nvSpPr>
        <p:spPr bwMode="auto">
          <a:xfrm>
            <a:off x="4789488" y="48593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4" name="Line 32"/>
          <p:cNvSpPr>
            <a:spLocks noChangeShapeType="1"/>
          </p:cNvSpPr>
          <p:nvPr/>
        </p:nvSpPr>
        <p:spPr bwMode="auto">
          <a:xfrm>
            <a:off x="755650" y="48593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5" name="Line 33"/>
          <p:cNvSpPr>
            <a:spLocks noChangeShapeType="1"/>
          </p:cNvSpPr>
          <p:nvPr/>
        </p:nvSpPr>
        <p:spPr bwMode="auto">
          <a:xfrm flipV="1">
            <a:off x="755650" y="3635375"/>
            <a:ext cx="0" cy="122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46" name="Line 34"/>
          <p:cNvSpPr>
            <a:spLocks noChangeShapeType="1"/>
          </p:cNvSpPr>
          <p:nvPr/>
        </p:nvSpPr>
        <p:spPr bwMode="auto">
          <a:xfrm>
            <a:off x="757238" y="3635375"/>
            <a:ext cx="489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576547" name="Group 35"/>
          <p:cNvGrpSpPr>
            <a:grpSpLocks/>
          </p:cNvGrpSpPr>
          <p:nvPr/>
        </p:nvGrpSpPr>
        <p:grpSpPr bwMode="auto">
          <a:xfrm>
            <a:off x="3779838" y="3635375"/>
            <a:ext cx="576262" cy="1090613"/>
            <a:chOff x="2744" y="2277"/>
            <a:chExt cx="363" cy="687"/>
          </a:xfrm>
        </p:grpSpPr>
        <p:sp>
          <p:nvSpPr>
            <p:cNvPr id="576548" name="Oval 36"/>
            <p:cNvSpPr>
              <a:spLocks noChangeArrowheads="1"/>
            </p:cNvSpPr>
            <p:nvPr/>
          </p:nvSpPr>
          <p:spPr bwMode="auto">
            <a:xfrm>
              <a:off x="2744" y="247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49" name="Oval 37"/>
            <p:cNvSpPr>
              <a:spLocks noChangeArrowheads="1"/>
            </p:cNvSpPr>
            <p:nvPr/>
          </p:nvSpPr>
          <p:spPr bwMode="auto">
            <a:xfrm>
              <a:off x="2744" y="2704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0" name="Line 38"/>
            <p:cNvSpPr>
              <a:spLocks noChangeShapeType="1"/>
            </p:cNvSpPr>
            <p:nvPr/>
          </p:nvSpPr>
          <p:spPr bwMode="auto">
            <a:xfrm flipV="1">
              <a:off x="2771" y="2478"/>
              <a:ext cx="91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1" name="Line 39"/>
            <p:cNvSpPr>
              <a:spLocks noChangeShapeType="1"/>
            </p:cNvSpPr>
            <p:nvPr/>
          </p:nvSpPr>
          <p:spPr bwMode="auto">
            <a:xfrm>
              <a:off x="2764" y="2744"/>
              <a:ext cx="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2" name="Line 40"/>
            <p:cNvSpPr>
              <a:spLocks noChangeShapeType="1"/>
            </p:cNvSpPr>
            <p:nvPr/>
          </p:nvSpPr>
          <p:spPr bwMode="auto">
            <a:xfrm>
              <a:off x="2763" y="2277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553" name="Text Box 41"/>
            <p:cNvSpPr txBox="1">
              <a:spLocks noChangeArrowheads="1"/>
            </p:cNvSpPr>
            <p:nvPr/>
          </p:nvSpPr>
          <p:spPr bwMode="auto">
            <a:xfrm>
              <a:off x="2835" y="2432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charset="0"/>
                </a:rPr>
                <a:t>g</a:t>
              </a:r>
              <a:r>
                <a:rPr lang="en-US" altLang="zh-CN" sz="2000" b="1" baseline="-25000">
                  <a:latin typeface="Arial" charset="0"/>
                </a:rPr>
                <a:t>2</a:t>
              </a:r>
            </a:p>
          </p:txBody>
        </p:sp>
      </p:grpSp>
      <p:sp>
        <p:nvSpPr>
          <p:cNvPr id="576555" name="Oval 43"/>
          <p:cNvSpPr>
            <a:spLocks noChangeArrowheads="1"/>
          </p:cNvSpPr>
          <p:nvPr/>
        </p:nvSpPr>
        <p:spPr bwMode="auto">
          <a:xfrm>
            <a:off x="4643438" y="39544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56" name="Oval 44"/>
          <p:cNvSpPr>
            <a:spLocks noChangeArrowheads="1"/>
          </p:cNvSpPr>
          <p:nvPr/>
        </p:nvSpPr>
        <p:spPr bwMode="auto">
          <a:xfrm>
            <a:off x="4643438" y="43132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57" name="Line 45"/>
          <p:cNvSpPr>
            <a:spLocks noChangeShapeType="1"/>
          </p:cNvSpPr>
          <p:nvPr/>
        </p:nvSpPr>
        <p:spPr bwMode="auto">
          <a:xfrm flipV="1">
            <a:off x="4686300" y="3954463"/>
            <a:ext cx="144463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58" name="Line 46"/>
          <p:cNvSpPr>
            <a:spLocks noChangeShapeType="1"/>
          </p:cNvSpPr>
          <p:nvPr/>
        </p:nvSpPr>
        <p:spPr bwMode="auto">
          <a:xfrm>
            <a:off x="4675188" y="4376738"/>
            <a:ext cx="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59" name="Line 47"/>
          <p:cNvSpPr>
            <a:spLocks noChangeShapeType="1"/>
          </p:cNvSpPr>
          <p:nvPr/>
        </p:nvSpPr>
        <p:spPr bwMode="auto">
          <a:xfrm>
            <a:off x="4673600" y="3635375"/>
            <a:ext cx="0" cy="32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60" name="Text Box 48"/>
          <p:cNvSpPr txBox="1">
            <a:spLocks noChangeArrowheads="1"/>
          </p:cNvSpPr>
          <p:nvPr/>
        </p:nvSpPr>
        <p:spPr bwMode="auto">
          <a:xfrm>
            <a:off x="4789488" y="385127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g</a:t>
            </a:r>
            <a:r>
              <a:rPr lang="en-US" altLang="zh-CN" sz="2000" b="1" baseline="-25000">
                <a:latin typeface="Arial" charset="0"/>
              </a:rPr>
              <a:t>r-1</a:t>
            </a:r>
          </a:p>
        </p:txBody>
      </p:sp>
      <p:sp>
        <p:nvSpPr>
          <p:cNvPr id="576561" name="Oval 49"/>
          <p:cNvSpPr>
            <a:spLocks noChangeArrowheads="1"/>
          </p:cNvSpPr>
          <p:nvPr/>
        </p:nvSpPr>
        <p:spPr bwMode="auto">
          <a:xfrm>
            <a:off x="2185988" y="360362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2" name="Oval 50"/>
          <p:cNvSpPr>
            <a:spLocks noChangeArrowheads="1"/>
          </p:cNvSpPr>
          <p:nvPr/>
        </p:nvSpPr>
        <p:spPr bwMode="auto">
          <a:xfrm>
            <a:off x="3779838" y="360680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3" name="Oval 51"/>
          <p:cNvSpPr>
            <a:spLocks noChangeArrowheads="1"/>
          </p:cNvSpPr>
          <p:nvPr/>
        </p:nvSpPr>
        <p:spPr bwMode="auto">
          <a:xfrm>
            <a:off x="4643438" y="360680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4" name="Line 52"/>
          <p:cNvSpPr>
            <a:spLocks noChangeShapeType="1"/>
          </p:cNvSpPr>
          <p:nvPr/>
        </p:nvSpPr>
        <p:spPr bwMode="auto">
          <a:xfrm flipV="1">
            <a:off x="6402388" y="3635375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67" name="Line 55"/>
          <p:cNvSpPr>
            <a:spLocks noChangeShapeType="1"/>
          </p:cNvSpPr>
          <p:nvPr/>
        </p:nvSpPr>
        <p:spPr bwMode="auto">
          <a:xfrm>
            <a:off x="6157913" y="3635375"/>
            <a:ext cx="246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68" name="Oval 56"/>
          <p:cNvSpPr>
            <a:spLocks noChangeArrowheads="1"/>
          </p:cNvSpPr>
          <p:nvPr/>
        </p:nvSpPr>
        <p:spPr bwMode="auto">
          <a:xfrm>
            <a:off x="5599113" y="36068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69" name="Oval 57"/>
          <p:cNvSpPr>
            <a:spLocks noChangeArrowheads="1"/>
          </p:cNvSpPr>
          <p:nvPr/>
        </p:nvSpPr>
        <p:spPr bwMode="auto">
          <a:xfrm>
            <a:off x="6084888" y="36068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70" name="Line 58"/>
          <p:cNvSpPr>
            <a:spLocks noChangeShapeType="1"/>
          </p:cNvSpPr>
          <p:nvPr/>
        </p:nvSpPr>
        <p:spPr bwMode="auto">
          <a:xfrm>
            <a:off x="5619750" y="3592513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1" name="Line 59"/>
          <p:cNvSpPr>
            <a:spLocks noChangeShapeType="1"/>
          </p:cNvSpPr>
          <p:nvPr/>
        </p:nvSpPr>
        <p:spPr bwMode="auto">
          <a:xfrm>
            <a:off x="6013450" y="48593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2" name="Line 60"/>
          <p:cNvSpPr>
            <a:spLocks noChangeShapeType="1"/>
          </p:cNvSpPr>
          <p:nvPr/>
        </p:nvSpPr>
        <p:spPr bwMode="auto">
          <a:xfrm>
            <a:off x="6013450" y="54356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3" name="Line 61"/>
          <p:cNvSpPr>
            <a:spLocks noChangeShapeType="1"/>
          </p:cNvSpPr>
          <p:nvPr/>
        </p:nvSpPr>
        <p:spPr bwMode="auto">
          <a:xfrm>
            <a:off x="6084888" y="579596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4" name="Line 62"/>
          <p:cNvSpPr>
            <a:spLocks noChangeShapeType="1"/>
          </p:cNvSpPr>
          <p:nvPr/>
        </p:nvSpPr>
        <p:spPr bwMode="auto">
          <a:xfrm>
            <a:off x="5581650" y="57959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5" name="Line 63"/>
          <p:cNvSpPr>
            <a:spLocks noChangeShapeType="1"/>
          </p:cNvSpPr>
          <p:nvPr/>
        </p:nvSpPr>
        <p:spPr bwMode="auto">
          <a:xfrm flipV="1">
            <a:off x="6402388" y="4930775"/>
            <a:ext cx="1587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7" name="Freeform 65"/>
          <p:cNvSpPr>
            <a:spLocks/>
          </p:cNvSpPr>
          <p:nvPr/>
        </p:nvSpPr>
        <p:spPr bwMode="auto">
          <a:xfrm>
            <a:off x="6402388" y="5291138"/>
            <a:ext cx="73025" cy="288925"/>
          </a:xfrm>
          <a:custGeom>
            <a:avLst/>
            <a:gdLst>
              <a:gd name="T0" fmla="*/ 0 w 91"/>
              <a:gd name="T1" fmla="*/ 0 h 182"/>
              <a:gd name="T2" fmla="*/ 91 w 91"/>
              <a:gd name="T3" fmla="*/ 91 h 182"/>
              <a:gd name="T4" fmla="*/ 0 w 91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82">
                <a:moveTo>
                  <a:pt x="0" y="0"/>
                </a:moveTo>
                <a:cubicBezTo>
                  <a:pt x="45" y="30"/>
                  <a:pt x="91" y="61"/>
                  <a:pt x="91" y="91"/>
                </a:cubicBezTo>
                <a:cubicBezTo>
                  <a:pt x="91" y="121"/>
                  <a:pt x="45" y="15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8" name="Line 66"/>
          <p:cNvSpPr>
            <a:spLocks noChangeShapeType="1"/>
          </p:cNvSpPr>
          <p:nvPr/>
        </p:nvSpPr>
        <p:spPr bwMode="auto">
          <a:xfrm>
            <a:off x="6402388" y="55800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79" name="Oval 67"/>
          <p:cNvSpPr>
            <a:spLocks noChangeArrowheads="1"/>
          </p:cNvSpPr>
          <p:nvPr/>
        </p:nvSpPr>
        <p:spPr bwMode="auto">
          <a:xfrm>
            <a:off x="5980113" y="482600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0" name="Oval 68"/>
          <p:cNvSpPr>
            <a:spLocks noChangeArrowheads="1"/>
          </p:cNvSpPr>
          <p:nvPr/>
        </p:nvSpPr>
        <p:spPr bwMode="auto">
          <a:xfrm>
            <a:off x="6369050" y="57673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1" name="Oval 69"/>
          <p:cNvSpPr>
            <a:spLocks noChangeArrowheads="1"/>
          </p:cNvSpPr>
          <p:nvPr/>
        </p:nvSpPr>
        <p:spPr bwMode="auto">
          <a:xfrm>
            <a:off x="6881813" y="53975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2" name="Oval 70"/>
          <p:cNvSpPr>
            <a:spLocks noChangeArrowheads="1"/>
          </p:cNvSpPr>
          <p:nvPr/>
        </p:nvSpPr>
        <p:spPr bwMode="auto">
          <a:xfrm>
            <a:off x="6878638" y="575151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3" name="Oval 71"/>
          <p:cNvSpPr>
            <a:spLocks noChangeArrowheads="1"/>
          </p:cNvSpPr>
          <p:nvPr/>
        </p:nvSpPr>
        <p:spPr bwMode="auto">
          <a:xfrm>
            <a:off x="7237413" y="55800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6584" name="Line 72"/>
          <p:cNvSpPr>
            <a:spLocks noChangeShapeType="1"/>
          </p:cNvSpPr>
          <p:nvPr/>
        </p:nvSpPr>
        <p:spPr bwMode="auto">
          <a:xfrm>
            <a:off x="7305675" y="5622925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85" name="Line 73"/>
          <p:cNvSpPr>
            <a:spLocks noChangeShapeType="1"/>
          </p:cNvSpPr>
          <p:nvPr/>
        </p:nvSpPr>
        <p:spPr bwMode="auto">
          <a:xfrm flipV="1">
            <a:off x="6891338" y="5594350"/>
            <a:ext cx="3603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86" name="Line 74"/>
          <p:cNvSpPr>
            <a:spLocks noChangeShapeType="1"/>
          </p:cNvSpPr>
          <p:nvPr/>
        </p:nvSpPr>
        <p:spPr bwMode="auto">
          <a:xfrm>
            <a:off x="5818188" y="3584575"/>
            <a:ext cx="1355725" cy="202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6587" name="Text Box 75"/>
          <p:cNvSpPr txBox="1">
            <a:spLocks noChangeArrowheads="1"/>
          </p:cNvSpPr>
          <p:nvPr/>
        </p:nvSpPr>
        <p:spPr bwMode="auto">
          <a:xfrm>
            <a:off x="3852863" y="5435600"/>
            <a:ext cx="1944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信息输入端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  <p:sp>
        <p:nvSpPr>
          <p:cNvPr id="576588" name="Text Box 76"/>
          <p:cNvSpPr txBox="1">
            <a:spLocks noChangeArrowheads="1"/>
          </p:cNvSpPr>
          <p:nvPr/>
        </p:nvSpPr>
        <p:spPr bwMode="auto">
          <a:xfrm>
            <a:off x="7308850" y="5291138"/>
            <a:ext cx="19446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码字输出端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硬件编码电路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844675"/>
            <a:ext cx="8010525" cy="15113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生成多项式                               对应的硬件编码电路为：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754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4888" y="1931988"/>
          <a:ext cx="28082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63" name="公式" r:id="rId8" imgW="1155700" imgH="228600" progId="Equation.3">
                  <p:embed/>
                </p:oleObj>
              </mc:Choice>
              <mc:Fallback>
                <p:oleObj name="公式" r:id="rId8" imgW="1155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1931988"/>
                        <a:ext cx="28082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1260475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577553" name="Line 17"/>
          <p:cNvSpPr>
            <a:spLocks noChangeShapeType="1"/>
          </p:cNvSpPr>
          <p:nvPr/>
        </p:nvSpPr>
        <p:spPr bwMode="auto">
          <a:xfrm>
            <a:off x="1908175" y="47450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54" name="Rectangle 18"/>
          <p:cNvSpPr>
            <a:spLocks noChangeArrowheads="1"/>
          </p:cNvSpPr>
          <p:nvPr/>
        </p:nvSpPr>
        <p:spPr bwMode="auto">
          <a:xfrm>
            <a:off x="2268538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1</a:t>
            </a:r>
          </a:p>
        </p:txBody>
      </p:sp>
      <p:sp>
        <p:nvSpPr>
          <p:cNvPr id="577556" name="Line 20"/>
          <p:cNvSpPr>
            <a:spLocks noChangeShapeType="1"/>
          </p:cNvSpPr>
          <p:nvPr/>
        </p:nvSpPr>
        <p:spPr bwMode="auto">
          <a:xfrm>
            <a:off x="2916238" y="472440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58" name="Rectangle 22"/>
          <p:cNvSpPr>
            <a:spLocks noChangeArrowheads="1"/>
          </p:cNvSpPr>
          <p:nvPr/>
        </p:nvSpPr>
        <p:spPr bwMode="auto">
          <a:xfrm>
            <a:off x="4860925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3</a:t>
            </a:r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4140200" y="44370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7560" name="Line 24"/>
          <p:cNvSpPr>
            <a:spLocks noChangeShapeType="1"/>
          </p:cNvSpPr>
          <p:nvPr/>
        </p:nvSpPr>
        <p:spPr bwMode="auto">
          <a:xfrm>
            <a:off x="5510213" y="4745038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1" name="Text Box 25"/>
          <p:cNvSpPr txBox="1">
            <a:spLocks noChangeArrowheads="1"/>
          </p:cNvSpPr>
          <p:nvPr/>
        </p:nvSpPr>
        <p:spPr bwMode="auto">
          <a:xfrm>
            <a:off x="5870575" y="445770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7563" name="Line 27"/>
          <p:cNvSpPr>
            <a:spLocks noChangeShapeType="1"/>
          </p:cNvSpPr>
          <p:nvPr/>
        </p:nvSpPr>
        <p:spPr bwMode="auto">
          <a:xfrm>
            <a:off x="4500563" y="472440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4" name="Line 28"/>
          <p:cNvSpPr>
            <a:spLocks noChangeShapeType="1"/>
          </p:cNvSpPr>
          <p:nvPr/>
        </p:nvSpPr>
        <p:spPr bwMode="auto">
          <a:xfrm>
            <a:off x="900113" y="4745038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5" name="Line 29"/>
          <p:cNvSpPr>
            <a:spLocks noChangeShapeType="1"/>
          </p:cNvSpPr>
          <p:nvPr/>
        </p:nvSpPr>
        <p:spPr bwMode="auto">
          <a:xfrm flipH="1" flipV="1">
            <a:off x="900113" y="3500438"/>
            <a:ext cx="4762" cy="1246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66" name="Line 30"/>
          <p:cNvSpPr>
            <a:spLocks noChangeShapeType="1"/>
          </p:cNvSpPr>
          <p:nvPr/>
        </p:nvSpPr>
        <p:spPr bwMode="auto">
          <a:xfrm>
            <a:off x="900113" y="3500438"/>
            <a:ext cx="4465637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1" name="Oval 45"/>
          <p:cNvSpPr>
            <a:spLocks noChangeArrowheads="1"/>
          </p:cNvSpPr>
          <p:nvPr/>
        </p:nvSpPr>
        <p:spPr bwMode="auto">
          <a:xfrm>
            <a:off x="4349750" y="34829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83" name="Line 47"/>
          <p:cNvSpPr>
            <a:spLocks noChangeShapeType="1"/>
          </p:cNvSpPr>
          <p:nvPr/>
        </p:nvSpPr>
        <p:spPr bwMode="auto">
          <a:xfrm flipV="1">
            <a:off x="6115050" y="3521075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4" name="Line 48"/>
          <p:cNvSpPr>
            <a:spLocks noChangeShapeType="1"/>
          </p:cNvSpPr>
          <p:nvPr/>
        </p:nvSpPr>
        <p:spPr bwMode="auto">
          <a:xfrm>
            <a:off x="5870575" y="3521075"/>
            <a:ext cx="246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5" name="Oval 49"/>
          <p:cNvSpPr>
            <a:spLocks noChangeArrowheads="1"/>
          </p:cNvSpPr>
          <p:nvPr/>
        </p:nvSpPr>
        <p:spPr bwMode="auto">
          <a:xfrm>
            <a:off x="5311775" y="34925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86" name="Oval 50"/>
          <p:cNvSpPr>
            <a:spLocks noChangeArrowheads="1"/>
          </p:cNvSpPr>
          <p:nvPr/>
        </p:nvSpPr>
        <p:spPr bwMode="auto">
          <a:xfrm>
            <a:off x="5797550" y="34925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87" name="Line 51"/>
          <p:cNvSpPr>
            <a:spLocks noChangeShapeType="1"/>
          </p:cNvSpPr>
          <p:nvPr/>
        </p:nvSpPr>
        <p:spPr bwMode="auto">
          <a:xfrm>
            <a:off x="5332413" y="3478213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8" name="Line 52"/>
          <p:cNvSpPr>
            <a:spLocks noChangeShapeType="1"/>
          </p:cNvSpPr>
          <p:nvPr/>
        </p:nvSpPr>
        <p:spPr bwMode="auto">
          <a:xfrm>
            <a:off x="5726113" y="47450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89" name="Line 53"/>
          <p:cNvSpPr>
            <a:spLocks noChangeShapeType="1"/>
          </p:cNvSpPr>
          <p:nvPr/>
        </p:nvSpPr>
        <p:spPr bwMode="auto">
          <a:xfrm>
            <a:off x="5726113" y="532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0" name="Line 54"/>
          <p:cNvSpPr>
            <a:spLocks noChangeShapeType="1"/>
          </p:cNvSpPr>
          <p:nvPr/>
        </p:nvSpPr>
        <p:spPr bwMode="auto">
          <a:xfrm>
            <a:off x="5797550" y="56816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1" name="Line 55"/>
          <p:cNvSpPr>
            <a:spLocks noChangeShapeType="1"/>
          </p:cNvSpPr>
          <p:nvPr/>
        </p:nvSpPr>
        <p:spPr bwMode="auto">
          <a:xfrm>
            <a:off x="5294313" y="56816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2" name="Line 56"/>
          <p:cNvSpPr>
            <a:spLocks noChangeShapeType="1"/>
          </p:cNvSpPr>
          <p:nvPr/>
        </p:nvSpPr>
        <p:spPr bwMode="auto">
          <a:xfrm flipV="1">
            <a:off x="6115050" y="4816475"/>
            <a:ext cx="158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3" name="Freeform 57"/>
          <p:cNvSpPr>
            <a:spLocks/>
          </p:cNvSpPr>
          <p:nvPr/>
        </p:nvSpPr>
        <p:spPr bwMode="auto">
          <a:xfrm>
            <a:off x="6115050" y="5176838"/>
            <a:ext cx="73025" cy="288925"/>
          </a:xfrm>
          <a:custGeom>
            <a:avLst/>
            <a:gdLst>
              <a:gd name="T0" fmla="*/ 0 w 91"/>
              <a:gd name="T1" fmla="*/ 0 h 182"/>
              <a:gd name="T2" fmla="*/ 91 w 91"/>
              <a:gd name="T3" fmla="*/ 91 h 182"/>
              <a:gd name="T4" fmla="*/ 0 w 91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82">
                <a:moveTo>
                  <a:pt x="0" y="0"/>
                </a:moveTo>
                <a:cubicBezTo>
                  <a:pt x="45" y="30"/>
                  <a:pt x="91" y="61"/>
                  <a:pt x="91" y="91"/>
                </a:cubicBezTo>
                <a:cubicBezTo>
                  <a:pt x="91" y="121"/>
                  <a:pt x="45" y="15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4" name="Line 58"/>
          <p:cNvSpPr>
            <a:spLocks noChangeShapeType="1"/>
          </p:cNvSpPr>
          <p:nvPr/>
        </p:nvSpPr>
        <p:spPr bwMode="auto">
          <a:xfrm>
            <a:off x="6115050" y="54657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595" name="Oval 59"/>
          <p:cNvSpPr>
            <a:spLocks noChangeArrowheads="1"/>
          </p:cNvSpPr>
          <p:nvPr/>
        </p:nvSpPr>
        <p:spPr bwMode="auto">
          <a:xfrm>
            <a:off x="5692775" y="471170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6" name="Oval 60"/>
          <p:cNvSpPr>
            <a:spLocks noChangeArrowheads="1"/>
          </p:cNvSpPr>
          <p:nvPr/>
        </p:nvSpPr>
        <p:spPr bwMode="auto">
          <a:xfrm>
            <a:off x="6081713" y="565308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7" name="Oval 61"/>
          <p:cNvSpPr>
            <a:spLocks noChangeArrowheads="1"/>
          </p:cNvSpPr>
          <p:nvPr/>
        </p:nvSpPr>
        <p:spPr bwMode="auto">
          <a:xfrm>
            <a:off x="6594475" y="52832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8" name="Oval 62"/>
          <p:cNvSpPr>
            <a:spLocks noChangeArrowheads="1"/>
          </p:cNvSpPr>
          <p:nvPr/>
        </p:nvSpPr>
        <p:spPr bwMode="auto">
          <a:xfrm>
            <a:off x="6591300" y="563721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599" name="Oval 63"/>
          <p:cNvSpPr>
            <a:spLocks noChangeArrowheads="1"/>
          </p:cNvSpPr>
          <p:nvPr/>
        </p:nvSpPr>
        <p:spPr bwMode="auto">
          <a:xfrm>
            <a:off x="6950075" y="5465763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7600" name="Line 64"/>
          <p:cNvSpPr>
            <a:spLocks noChangeShapeType="1"/>
          </p:cNvSpPr>
          <p:nvPr/>
        </p:nvSpPr>
        <p:spPr bwMode="auto">
          <a:xfrm>
            <a:off x="7018338" y="5508625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1" name="Line 65"/>
          <p:cNvSpPr>
            <a:spLocks noChangeShapeType="1"/>
          </p:cNvSpPr>
          <p:nvPr/>
        </p:nvSpPr>
        <p:spPr bwMode="auto">
          <a:xfrm flipV="1">
            <a:off x="6604000" y="5480050"/>
            <a:ext cx="3603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2" name="Line 66"/>
          <p:cNvSpPr>
            <a:spLocks noChangeShapeType="1"/>
          </p:cNvSpPr>
          <p:nvPr/>
        </p:nvSpPr>
        <p:spPr bwMode="auto">
          <a:xfrm>
            <a:off x="5530850" y="3470275"/>
            <a:ext cx="1355725" cy="202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3" name="Text Box 67"/>
          <p:cNvSpPr txBox="1">
            <a:spLocks noChangeArrowheads="1"/>
          </p:cNvSpPr>
          <p:nvPr/>
        </p:nvSpPr>
        <p:spPr bwMode="auto">
          <a:xfrm>
            <a:off x="3565525" y="5321300"/>
            <a:ext cx="19446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信息输入端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  <p:sp>
        <p:nvSpPr>
          <p:cNvPr id="577604" name="Text Box 68"/>
          <p:cNvSpPr txBox="1">
            <a:spLocks noChangeArrowheads="1"/>
          </p:cNvSpPr>
          <p:nvPr/>
        </p:nvSpPr>
        <p:spPr bwMode="auto">
          <a:xfrm>
            <a:off x="7021513" y="5176838"/>
            <a:ext cx="1944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+mn-ea"/>
                <a:ea typeface="+mn-ea"/>
              </a:rPr>
              <a:t>码字输出端</a:t>
            </a:r>
          </a:p>
          <a:p>
            <a:pPr algn="ctr"/>
            <a:r>
              <a:rPr lang="zh-CN" altLang="en-US" sz="2000" b="1" dirty="0">
                <a:latin typeface="+mn-ea"/>
                <a:ea typeface="+mn-ea"/>
              </a:rPr>
              <a:t>（低→高）</a:t>
            </a:r>
            <a:endParaRPr lang="zh-CN" altLang="en-US" sz="2000" b="1" baseline="-25000" dirty="0">
              <a:latin typeface="+mn-ea"/>
              <a:ea typeface="+mn-ea"/>
            </a:endParaRPr>
          </a:p>
        </p:txBody>
      </p:sp>
      <p:sp>
        <p:nvSpPr>
          <p:cNvPr id="577606" name="Rectangle 70"/>
          <p:cNvSpPr>
            <a:spLocks noChangeArrowheads="1"/>
          </p:cNvSpPr>
          <p:nvPr/>
        </p:nvSpPr>
        <p:spPr bwMode="auto">
          <a:xfrm>
            <a:off x="3276600" y="4508500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2</a:t>
            </a:r>
          </a:p>
        </p:txBody>
      </p:sp>
      <p:sp>
        <p:nvSpPr>
          <p:cNvPr id="577607" name="Line 71"/>
          <p:cNvSpPr>
            <a:spLocks noChangeShapeType="1"/>
          </p:cNvSpPr>
          <p:nvPr/>
        </p:nvSpPr>
        <p:spPr bwMode="auto">
          <a:xfrm>
            <a:off x="3924300" y="47244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7608" name="Line 72"/>
          <p:cNvSpPr>
            <a:spLocks noChangeShapeType="1"/>
          </p:cNvSpPr>
          <p:nvPr/>
        </p:nvSpPr>
        <p:spPr bwMode="auto">
          <a:xfrm>
            <a:off x="4384675" y="35004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工作过程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隶书" pitchFamily="49" charset="-122"/>
              </a:rPr>
              <a:t>数据</a:t>
            </a:r>
            <a:r>
              <a:rPr lang="en-US" altLang="zh-CN" sz="2800">
                <a:latin typeface="隶书" pitchFamily="49" charset="-122"/>
              </a:rPr>
              <a:t>:</a:t>
            </a:r>
            <a:r>
              <a:rPr lang="en-US" altLang="zh-CN" sz="2800" b="1">
                <a:effectLst/>
              </a:rPr>
              <a:t>1101010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579421" name="Group 861"/>
          <p:cNvGraphicFramePr>
            <a:graphicFrameLocks noGrp="1"/>
          </p:cNvGraphicFramePr>
          <p:nvPr>
            <p:ph idx="1"/>
          </p:nvPr>
        </p:nvGraphicFramePr>
        <p:xfrm>
          <a:off x="827088" y="1700213"/>
          <a:ext cx="7958137" cy="4630560"/>
        </p:xfrm>
        <a:graphic>
          <a:graphicData uri="http://schemas.openxmlformats.org/drawingml/2006/table">
            <a:tbl>
              <a:tblPr/>
              <a:tblGrid>
                <a:gridCol w="436562"/>
                <a:gridCol w="1363663"/>
                <a:gridCol w="654050"/>
                <a:gridCol w="671512"/>
                <a:gridCol w="673100"/>
                <a:gridCol w="539750"/>
                <a:gridCol w="1644650"/>
                <a:gridCol w="1974850"/>
              </a:tblGrid>
              <a:tr h="4667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序号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（低→高）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输出</a:t>
                      </a:r>
                    </a:p>
                    <a:p>
                      <a:pPr marL="444500" marR="0" lvl="0" indent="-4445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（低→高）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8288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初始化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rowSpan="7"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将输出开关打到信息输入端，经过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）次移位，得到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位冗余位（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r-1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…R</a:t>
                      </a:r>
                      <a:r>
                        <a:rPr kumimoji="1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13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288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17575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25563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33550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将输出开关打到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r-1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寄存器，经过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）次移位，得到传送位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n=k+r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288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623888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089025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497013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19304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387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2844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30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759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×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4500" indent="-444500"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 marL="909638" indent="-285750"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 marL="1317625" indent="-228600"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 marL="1725613" indent="-228600"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 marL="2159000" indent="-228600"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marL="261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marL="3073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marL="3530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marL="3987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0101011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例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zh-CN" altLang="en-US">
                <a:latin typeface="隶书" pitchFamily="49" charset="-122"/>
              </a:rPr>
              <a:t>图示工作过程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隶书" pitchFamily="49" charset="-122"/>
              </a:rPr>
              <a:t>数据</a:t>
            </a:r>
            <a:r>
              <a:rPr lang="en-US" altLang="zh-CN" sz="2800">
                <a:latin typeface="隶书" pitchFamily="49" charset="-122"/>
              </a:rPr>
              <a:t>:</a:t>
            </a:r>
            <a:r>
              <a:rPr lang="en-US" altLang="zh-CN" sz="2800" b="1">
                <a:effectLst/>
              </a:rPr>
              <a:t>1101010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10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10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4941888"/>
            <a:ext cx="7958137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初始化</a:t>
            </a: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1260475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591" name="Line 7"/>
          <p:cNvSpPr>
            <a:spLocks noChangeShapeType="1"/>
          </p:cNvSpPr>
          <p:nvPr/>
        </p:nvSpPr>
        <p:spPr bwMode="auto">
          <a:xfrm>
            <a:off x="1908175" y="3160713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>
            <a:off x="2268538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593" name="Line 9"/>
          <p:cNvSpPr>
            <a:spLocks noChangeShapeType="1"/>
          </p:cNvSpPr>
          <p:nvPr/>
        </p:nvSpPr>
        <p:spPr bwMode="auto">
          <a:xfrm>
            <a:off x="2916238" y="314007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>
            <a:off x="4860925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595" name="Text Box 11"/>
          <p:cNvSpPr txBox="1">
            <a:spLocks noChangeArrowheads="1"/>
          </p:cNvSpPr>
          <p:nvPr/>
        </p:nvSpPr>
        <p:spPr bwMode="auto">
          <a:xfrm>
            <a:off x="4140200" y="28527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9596" name="Line 12"/>
          <p:cNvSpPr>
            <a:spLocks noChangeShapeType="1"/>
          </p:cNvSpPr>
          <p:nvPr/>
        </p:nvSpPr>
        <p:spPr bwMode="auto">
          <a:xfrm>
            <a:off x="5510213" y="3160713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7" name="Text Box 13"/>
          <p:cNvSpPr txBox="1">
            <a:spLocks noChangeArrowheads="1"/>
          </p:cNvSpPr>
          <p:nvPr/>
        </p:nvSpPr>
        <p:spPr bwMode="auto">
          <a:xfrm>
            <a:off x="5870575" y="28733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</a:t>
            </a:r>
          </a:p>
        </p:txBody>
      </p: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4500563" y="314007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900113" y="3160713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 flipH="1" flipV="1">
            <a:off x="900113" y="1916113"/>
            <a:ext cx="4762" cy="1246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>
            <a:off x="900113" y="1916113"/>
            <a:ext cx="4465637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2" name="Oval 18"/>
          <p:cNvSpPr>
            <a:spLocks noChangeArrowheads="1"/>
          </p:cNvSpPr>
          <p:nvPr/>
        </p:nvSpPr>
        <p:spPr bwMode="auto">
          <a:xfrm>
            <a:off x="4349750" y="18986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03" name="Line 19"/>
          <p:cNvSpPr>
            <a:spLocks noChangeShapeType="1"/>
          </p:cNvSpPr>
          <p:nvPr/>
        </p:nvSpPr>
        <p:spPr bwMode="auto">
          <a:xfrm flipV="1">
            <a:off x="6115050" y="193675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4" name="Line 20"/>
          <p:cNvSpPr>
            <a:spLocks noChangeShapeType="1"/>
          </p:cNvSpPr>
          <p:nvPr/>
        </p:nvSpPr>
        <p:spPr bwMode="auto">
          <a:xfrm>
            <a:off x="5870575" y="1936750"/>
            <a:ext cx="246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5" name="Oval 21"/>
          <p:cNvSpPr>
            <a:spLocks noChangeArrowheads="1"/>
          </p:cNvSpPr>
          <p:nvPr/>
        </p:nvSpPr>
        <p:spPr bwMode="auto">
          <a:xfrm>
            <a:off x="5311775" y="19081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06" name="Oval 22"/>
          <p:cNvSpPr>
            <a:spLocks noChangeArrowheads="1"/>
          </p:cNvSpPr>
          <p:nvPr/>
        </p:nvSpPr>
        <p:spPr bwMode="auto">
          <a:xfrm>
            <a:off x="5797550" y="19081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07" name="Line 23"/>
          <p:cNvSpPr>
            <a:spLocks noChangeShapeType="1"/>
          </p:cNvSpPr>
          <p:nvPr/>
        </p:nvSpPr>
        <p:spPr bwMode="auto">
          <a:xfrm>
            <a:off x="5332413" y="1893888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8" name="Line 24"/>
          <p:cNvSpPr>
            <a:spLocks noChangeShapeType="1"/>
          </p:cNvSpPr>
          <p:nvPr/>
        </p:nvSpPr>
        <p:spPr bwMode="auto">
          <a:xfrm>
            <a:off x="5726113" y="316071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09" name="Line 25"/>
          <p:cNvSpPr>
            <a:spLocks noChangeShapeType="1"/>
          </p:cNvSpPr>
          <p:nvPr/>
        </p:nvSpPr>
        <p:spPr bwMode="auto">
          <a:xfrm>
            <a:off x="5726113" y="37369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0" name="Line 26"/>
          <p:cNvSpPr>
            <a:spLocks noChangeShapeType="1"/>
          </p:cNvSpPr>
          <p:nvPr/>
        </p:nvSpPr>
        <p:spPr bwMode="auto">
          <a:xfrm>
            <a:off x="5797550" y="409733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1" name="Line 27"/>
          <p:cNvSpPr>
            <a:spLocks noChangeShapeType="1"/>
          </p:cNvSpPr>
          <p:nvPr/>
        </p:nvSpPr>
        <p:spPr bwMode="auto">
          <a:xfrm>
            <a:off x="5294313" y="409733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2" name="Line 28"/>
          <p:cNvSpPr>
            <a:spLocks noChangeShapeType="1"/>
          </p:cNvSpPr>
          <p:nvPr/>
        </p:nvSpPr>
        <p:spPr bwMode="auto">
          <a:xfrm flipV="1">
            <a:off x="6115050" y="3232150"/>
            <a:ext cx="1588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3" name="Freeform 29"/>
          <p:cNvSpPr>
            <a:spLocks/>
          </p:cNvSpPr>
          <p:nvPr/>
        </p:nvSpPr>
        <p:spPr bwMode="auto">
          <a:xfrm>
            <a:off x="6115050" y="3592513"/>
            <a:ext cx="73025" cy="288925"/>
          </a:xfrm>
          <a:custGeom>
            <a:avLst/>
            <a:gdLst>
              <a:gd name="T0" fmla="*/ 0 w 91"/>
              <a:gd name="T1" fmla="*/ 0 h 182"/>
              <a:gd name="T2" fmla="*/ 91 w 91"/>
              <a:gd name="T3" fmla="*/ 91 h 182"/>
              <a:gd name="T4" fmla="*/ 0 w 91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82">
                <a:moveTo>
                  <a:pt x="0" y="0"/>
                </a:moveTo>
                <a:cubicBezTo>
                  <a:pt x="45" y="30"/>
                  <a:pt x="91" y="61"/>
                  <a:pt x="91" y="91"/>
                </a:cubicBezTo>
                <a:cubicBezTo>
                  <a:pt x="91" y="121"/>
                  <a:pt x="45" y="15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4" name="Line 30"/>
          <p:cNvSpPr>
            <a:spLocks noChangeShapeType="1"/>
          </p:cNvSpPr>
          <p:nvPr/>
        </p:nvSpPr>
        <p:spPr bwMode="auto">
          <a:xfrm>
            <a:off x="6115050" y="38814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15" name="Oval 31"/>
          <p:cNvSpPr>
            <a:spLocks noChangeArrowheads="1"/>
          </p:cNvSpPr>
          <p:nvPr/>
        </p:nvSpPr>
        <p:spPr bwMode="auto">
          <a:xfrm>
            <a:off x="5692775" y="312737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6" name="Oval 32"/>
          <p:cNvSpPr>
            <a:spLocks noChangeArrowheads="1"/>
          </p:cNvSpPr>
          <p:nvPr/>
        </p:nvSpPr>
        <p:spPr bwMode="auto">
          <a:xfrm>
            <a:off x="6081713" y="40687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7" name="Oval 33"/>
          <p:cNvSpPr>
            <a:spLocks noChangeArrowheads="1"/>
          </p:cNvSpPr>
          <p:nvPr/>
        </p:nvSpPr>
        <p:spPr bwMode="auto">
          <a:xfrm>
            <a:off x="6594475" y="369887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8" name="Oval 34"/>
          <p:cNvSpPr>
            <a:spLocks noChangeArrowheads="1"/>
          </p:cNvSpPr>
          <p:nvPr/>
        </p:nvSpPr>
        <p:spPr bwMode="auto">
          <a:xfrm>
            <a:off x="6591300" y="405288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19" name="Oval 35"/>
          <p:cNvSpPr>
            <a:spLocks noChangeArrowheads="1"/>
          </p:cNvSpPr>
          <p:nvPr/>
        </p:nvSpPr>
        <p:spPr bwMode="auto">
          <a:xfrm>
            <a:off x="6950075" y="38814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9620" name="Line 36"/>
          <p:cNvSpPr>
            <a:spLocks noChangeShapeType="1"/>
          </p:cNvSpPr>
          <p:nvPr/>
        </p:nvSpPr>
        <p:spPr bwMode="auto">
          <a:xfrm>
            <a:off x="7018338" y="39243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1" name="Line 37"/>
          <p:cNvSpPr>
            <a:spLocks noChangeShapeType="1"/>
          </p:cNvSpPr>
          <p:nvPr/>
        </p:nvSpPr>
        <p:spPr bwMode="auto">
          <a:xfrm flipV="1">
            <a:off x="6604000" y="3895725"/>
            <a:ext cx="3603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2" name="Line 38"/>
          <p:cNvSpPr>
            <a:spLocks noChangeShapeType="1"/>
          </p:cNvSpPr>
          <p:nvPr/>
        </p:nvSpPr>
        <p:spPr bwMode="auto">
          <a:xfrm>
            <a:off x="5530850" y="1885950"/>
            <a:ext cx="1355725" cy="202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4" name="Text Box 40"/>
          <p:cNvSpPr txBox="1">
            <a:spLocks noChangeArrowheads="1"/>
          </p:cNvSpPr>
          <p:nvPr/>
        </p:nvSpPr>
        <p:spPr bwMode="auto">
          <a:xfrm>
            <a:off x="7240588" y="3716338"/>
            <a:ext cx="179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en-US" altLang="zh-CN" sz="2000" b="1">
              <a:latin typeface="Arial" charset="0"/>
              <a:ea typeface="楷体_GB2312" pitchFamily="49" charset="-122"/>
            </a:endParaRPr>
          </a:p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（低→高）</a:t>
            </a:r>
            <a:endParaRPr lang="zh-CN" altLang="en-US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25" name="Rectangle 41"/>
          <p:cNvSpPr>
            <a:spLocks noChangeArrowheads="1"/>
          </p:cNvSpPr>
          <p:nvPr/>
        </p:nvSpPr>
        <p:spPr bwMode="auto">
          <a:xfrm>
            <a:off x="3276600" y="2924175"/>
            <a:ext cx="647700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26" name="Line 42"/>
          <p:cNvSpPr>
            <a:spLocks noChangeShapeType="1"/>
          </p:cNvSpPr>
          <p:nvPr/>
        </p:nvSpPr>
        <p:spPr bwMode="auto">
          <a:xfrm>
            <a:off x="3924300" y="314007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7" name="Line 43"/>
          <p:cNvSpPr>
            <a:spLocks noChangeShapeType="1"/>
          </p:cNvSpPr>
          <p:nvPr/>
        </p:nvSpPr>
        <p:spPr bwMode="auto">
          <a:xfrm>
            <a:off x="4384675" y="1916113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9628" name="Text Box 44"/>
          <p:cNvSpPr txBox="1">
            <a:spLocks noChangeArrowheads="1"/>
          </p:cNvSpPr>
          <p:nvPr/>
        </p:nvSpPr>
        <p:spPr bwMode="auto">
          <a:xfrm>
            <a:off x="1331913" y="2492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579629" name="Text Box 45"/>
          <p:cNvSpPr txBox="1">
            <a:spLocks noChangeArrowheads="1"/>
          </p:cNvSpPr>
          <p:nvPr/>
        </p:nvSpPr>
        <p:spPr bwMode="auto">
          <a:xfrm>
            <a:off x="2339975" y="249237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1</a:t>
            </a:r>
          </a:p>
        </p:txBody>
      </p:sp>
      <p:sp>
        <p:nvSpPr>
          <p:cNvPr id="579630" name="Text Box 46"/>
          <p:cNvSpPr txBox="1">
            <a:spLocks noChangeArrowheads="1"/>
          </p:cNvSpPr>
          <p:nvPr/>
        </p:nvSpPr>
        <p:spPr bwMode="auto">
          <a:xfrm>
            <a:off x="3348038" y="2492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2</a:t>
            </a:r>
          </a:p>
        </p:txBody>
      </p:sp>
      <p:sp>
        <p:nvSpPr>
          <p:cNvPr id="579631" name="Text Box 47"/>
          <p:cNvSpPr txBox="1">
            <a:spLocks noChangeArrowheads="1"/>
          </p:cNvSpPr>
          <p:nvPr/>
        </p:nvSpPr>
        <p:spPr bwMode="auto">
          <a:xfrm>
            <a:off x="4932363" y="2492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000" b="1" baseline="-25000">
                <a:latin typeface="Arial" charset="0"/>
                <a:ea typeface="楷体_GB2312" pitchFamily="49" charset="-122"/>
              </a:rPr>
              <a:t>3</a:t>
            </a:r>
          </a:p>
        </p:txBody>
      </p:sp>
      <p:sp>
        <p:nvSpPr>
          <p:cNvPr id="579632" name="Rectangle 48"/>
          <p:cNvSpPr>
            <a:spLocks noChangeArrowheads="1"/>
          </p:cNvSpPr>
          <p:nvPr/>
        </p:nvSpPr>
        <p:spPr bwMode="auto">
          <a:xfrm>
            <a:off x="827088" y="5373688"/>
            <a:ext cx="79581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buClr>
                <a:srgbClr val="000000"/>
              </a:buClr>
              <a:buChar char="@"/>
              <a:defRPr kumimoji="1" sz="32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1pPr>
            <a:lvl2pPr marL="909638" indent="-285750">
              <a:buSzPct val="55000"/>
              <a:buBlip>
                <a:blip r:embed="rId7"/>
              </a:buBlip>
              <a:defRPr kumimoji="1" sz="28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2pPr>
            <a:lvl3pPr marL="1317625" indent="-228600">
              <a:buSzPct val="65000"/>
              <a:buBlip>
                <a:blip r:embed="rId8"/>
              </a:buBlip>
              <a:defRPr kumimoji="1" sz="24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3pPr>
            <a:lvl4pPr marL="1725613" indent="-228600">
              <a:buSzPct val="85000"/>
              <a:buChar char="w"/>
              <a:defRPr kumimoji="1" sz="2000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4pPr>
            <a:lvl5pPr marL="2159000" indent="-228600">
              <a:buSzPct val="80000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5pPr>
            <a:lvl6pPr marL="261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6pPr>
            <a:lvl7pPr marL="30734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7pPr>
            <a:lvl8pPr marL="3530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8pPr>
            <a:lvl9pPr marL="3987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b="1">
                <a:solidFill>
                  <a:srgbClr val="000000"/>
                </a:solidFill>
                <a:latin typeface="Arial" charset="0"/>
                <a:ea typeface="华文楷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将输出开关打到信息输入端，经过</a:t>
            </a:r>
            <a:r>
              <a:rPr lang="en-US" altLang="zh-CN" sz="2400"/>
              <a:t>k</a:t>
            </a:r>
            <a:r>
              <a:rPr lang="zh-CN" altLang="en-US" sz="2400"/>
              <a:t>（</a:t>
            </a:r>
            <a:r>
              <a:rPr lang="en-US" altLang="zh-CN" sz="2400"/>
              <a:t>7</a:t>
            </a:r>
            <a:r>
              <a:rPr lang="zh-CN" altLang="en-US" sz="2400"/>
              <a:t>）次移位，得到</a:t>
            </a:r>
            <a:r>
              <a:rPr lang="en-US" altLang="zh-CN" sz="2400"/>
              <a:t>r</a:t>
            </a:r>
            <a:r>
              <a:rPr lang="zh-CN" altLang="en-US" sz="2400"/>
              <a:t>位冗余位（</a:t>
            </a:r>
            <a:r>
              <a:rPr lang="en-US" altLang="zh-CN" sz="2400"/>
              <a:t>R</a:t>
            </a:r>
            <a:r>
              <a:rPr lang="en-US" altLang="zh-CN" sz="2400" baseline="-25000"/>
              <a:t>r-1</a:t>
            </a:r>
            <a:r>
              <a:rPr lang="en-US" altLang="zh-CN" sz="2400"/>
              <a:t>…R</a:t>
            </a:r>
            <a:r>
              <a:rPr lang="en-US" altLang="zh-CN" sz="2400" baseline="-25000"/>
              <a:t>1</a:t>
            </a:r>
            <a:r>
              <a:rPr lang="en-US" altLang="zh-CN" sz="2400"/>
              <a:t>R</a:t>
            </a:r>
            <a:r>
              <a:rPr lang="en-US" altLang="zh-CN" sz="2400" baseline="-25000"/>
              <a:t>0</a:t>
            </a:r>
            <a:r>
              <a:rPr lang="zh-CN" altLang="en-US" sz="2400"/>
              <a:t>）。 </a:t>
            </a:r>
          </a:p>
        </p:txBody>
      </p:sp>
      <p:sp>
        <p:nvSpPr>
          <p:cNvPr id="579633" name="Text Box 49"/>
          <p:cNvSpPr txBox="1">
            <a:spLocks noChangeArrowheads="1"/>
          </p:cNvSpPr>
          <p:nvPr/>
        </p:nvSpPr>
        <p:spPr bwMode="auto">
          <a:xfrm>
            <a:off x="5219700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4" name="Text Box 50"/>
          <p:cNvSpPr txBox="1">
            <a:spLocks noChangeArrowheads="1"/>
          </p:cNvSpPr>
          <p:nvPr/>
        </p:nvSpPr>
        <p:spPr bwMode="auto">
          <a:xfrm>
            <a:off x="5076825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5" name="Text Box 51"/>
          <p:cNvSpPr txBox="1">
            <a:spLocks noChangeArrowheads="1"/>
          </p:cNvSpPr>
          <p:nvPr/>
        </p:nvSpPr>
        <p:spPr bwMode="auto">
          <a:xfrm>
            <a:off x="4932363" y="4149725"/>
            <a:ext cx="14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0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6" name="Text Box 52"/>
          <p:cNvSpPr txBox="1">
            <a:spLocks noChangeArrowheads="1"/>
          </p:cNvSpPr>
          <p:nvPr/>
        </p:nvSpPr>
        <p:spPr bwMode="auto">
          <a:xfrm>
            <a:off x="4787900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7" name="Text Box 53"/>
          <p:cNvSpPr txBox="1">
            <a:spLocks noChangeArrowheads="1"/>
          </p:cNvSpPr>
          <p:nvPr/>
        </p:nvSpPr>
        <p:spPr bwMode="auto">
          <a:xfrm>
            <a:off x="4645025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0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8" name="Text Box 54"/>
          <p:cNvSpPr txBox="1">
            <a:spLocks noChangeArrowheads="1"/>
          </p:cNvSpPr>
          <p:nvPr/>
        </p:nvSpPr>
        <p:spPr bwMode="auto">
          <a:xfrm>
            <a:off x="4500563" y="4149725"/>
            <a:ext cx="14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39" name="Text Box 55"/>
          <p:cNvSpPr txBox="1">
            <a:spLocks noChangeArrowheads="1"/>
          </p:cNvSpPr>
          <p:nvPr/>
        </p:nvSpPr>
        <p:spPr bwMode="auto">
          <a:xfrm>
            <a:off x="4356100" y="414972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0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1" name="Text Box 57"/>
          <p:cNvSpPr txBox="1">
            <a:spLocks noChangeArrowheads="1"/>
          </p:cNvSpPr>
          <p:nvPr/>
        </p:nvSpPr>
        <p:spPr bwMode="auto">
          <a:xfrm>
            <a:off x="6156325" y="2492375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2" name="Text Box 58"/>
          <p:cNvSpPr txBox="1">
            <a:spLocks noChangeArrowheads="1"/>
          </p:cNvSpPr>
          <p:nvPr/>
        </p:nvSpPr>
        <p:spPr bwMode="auto">
          <a:xfrm>
            <a:off x="971550" y="2781300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4" name="Text Box 60"/>
          <p:cNvSpPr txBox="1">
            <a:spLocks noChangeArrowheads="1"/>
          </p:cNvSpPr>
          <p:nvPr/>
        </p:nvSpPr>
        <p:spPr bwMode="auto">
          <a:xfrm>
            <a:off x="6156325" y="3213100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5" name="Text Box 61"/>
          <p:cNvSpPr txBox="1">
            <a:spLocks noChangeArrowheads="1"/>
          </p:cNvSpPr>
          <p:nvPr/>
        </p:nvSpPr>
        <p:spPr bwMode="auto">
          <a:xfrm>
            <a:off x="4427538" y="2565400"/>
            <a:ext cx="144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sp>
        <p:nvSpPr>
          <p:cNvPr id="579649" name="Text Box 65"/>
          <p:cNvSpPr txBox="1">
            <a:spLocks noChangeArrowheads="1"/>
          </p:cNvSpPr>
          <p:nvPr/>
        </p:nvSpPr>
        <p:spPr bwMode="auto">
          <a:xfrm>
            <a:off x="1187450" y="3573463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第一次移位</a:t>
            </a:r>
            <a:endParaRPr lang="zh-CN" altLang="en-US" sz="2000" b="1" baseline="-25000">
              <a:latin typeface="Arial" charset="0"/>
              <a:ea typeface="楷体_GB2312" pitchFamily="49" charset="-122"/>
            </a:endParaRPr>
          </a:p>
        </p:txBody>
      </p:sp>
      <p:grpSp>
        <p:nvGrpSpPr>
          <p:cNvPr id="579661" name="Group 77"/>
          <p:cNvGrpSpPr>
            <a:grpSpLocks/>
          </p:cNvGrpSpPr>
          <p:nvPr/>
        </p:nvGrpSpPr>
        <p:grpSpPr bwMode="auto">
          <a:xfrm>
            <a:off x="1525588" y="2781300"/>
            <a:ext cx="4414837" cy="561975"/>
            <a:chOff x="961" y="1752"/>
            <a:chExt cx="2781" cy="354"/>
          </a:xfrm>
        </p:grpSpPr>
        <p:sp>
          <p:nvSpPr>
            <p:cNvPr id="579640" name="Text Box 56"/>
            <p:cNvSpPr txBox="1">
              <a:spLocks noChangeArrowheads="1"/>
            </p:cNvSpPr>
            <p:nvPr/>
          </p:nvSpPr>
          <p:spPr bwMode="auto">
            <a:xfrm>
              <a:off x="3651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46" name="Text Box 62"/>
            <p:cNvSpPr txBox="1">
              <a:spLocks noChangeArrowheads="1"/>
            </p:cNvSpPr>
            <p:nvPr/>
          </p:nvSpPr>
          <p:spPr bwMode="auto">
            <a:xfrm>
              <a:off x="124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47" name="Text Box 63"/>
            <p:cNvSpPr txBox="1">
              <a:spLocks noChangeArrowheads="1"/>
            </p:cNvSpPr>
            <p:nvPr/>
          </p:nvSpPr>
          <p:spPr bwMode="auto">
            <a:xfrm>
              <a:off x="1882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48" name="Text Box 64"/>
            <p:cNvSpPr txBox="1">
              <a:spLocks noChangeArrowheads="1"/>
            </p:cNvSpPr>
            <p:nvPr/>
          </p:nvSpPr>
          <p:spPr bwMode="auto">
            <a:xfrm>
              <a:off x="251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0" name="Text Box 66"/>
            <p:cNvSpPr txBox="1">
              <a:spLocks noChangeArrowheads="1"/>
            </p:cNvSpPr>
            <p:nvPr/>
          </p:nvSpPr>
          <p:spPr bwMode="auto">
            <a:xfrm>
              <a:off x="96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1" name="Text Box 67"/>
            <p:cNvSpPr txBox="1">
              <a:spLocks noChangeArrowheads="1"/>
            </p:cNvSpPr>
            <p:nvPr/>
          </p:nvSpPr>
          <p:spPr bwMode="auto">
            <a:xfrm>
              <a:off x="1589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2" name="Text Box 68"/>
            <p:cNvSpPr txBox="1">
              <a:spLocks noChangeArrowheads="1"/>
            </p:cNvSpPr>
            <p:nvPr/>
          </p:nvSpPr>
          <p:spPr bwMode="auto">
            <a:xfrm>
              <a:off x="223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53" name="Text Box 69"/>
            <p:cNvSpPr txBox="1">
              <a:spLocks noChangeArrowheads="1"/>
            </p:cNvSpPr>
            <p:nvPr/>
          </p:nvSpPr>
          <p:spPr bwMode="auto">
            <a:xfrm>
              <a:off x="3212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9660" name="Text Box 76"/>
          <p:cNvSpPr txBox="1">
            <a:spLocks noChangeArrowheads="1"/>
          </p:cNvSpPr>
          <p:nvPr/>
        </p:nvSpPr>
        <p:spPr bwMode="auto">
          <a:xfrm>
            <a:off x="7308850" y="3716338"/>
            <a:ext cx="14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>
                <a:latin typeface="Arial" charset="0"/>
                <a:ea typeface="楷体_GB2312" pitchFamily="49" charset="-122"/>
              </a:rPr>
              <a:t>1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  <p:grpSp>
        <p:nvGrpSpPr>
          <p:cNvPr id="579662" name="Group 78"/>
          <p:cNvGrpSpPr>
            <a:grpSpLocks/>
          </p:cNvGrpSpPr>
          <p:nvPr/>
        </p:nvGrpSpPr>
        <p:grpSpPr bwMode="auto">
          <a:xfrm>
            <a:off x="1525588" y="2771775"/>
            <a:ext cx="4414837" cy="571500"/>
            <a:chOff x="961" y="1746"/>
            <a:chExt cx="2781" cy="360"/>
          </a:xfrm>
        </p:grpSpPr>
        <p:sp>
          <p:nvSpPr>
            <p:cNvPr id="579663" name="Text Box 79"/>
            <p:cNvSpPr txBox="1">
              <a:spLocks noChangeArrowheads="1"/>
            </p:cNvSpPr>
            <p:nvPr/>
          </p:nvSpPr>
          <p:spPr bwMode="auto">
            <a:xfrm>
              <a:off x="3651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4" name="Text Box 80"/>
            <p:cNvSpPr txBox="1">
              <a:spLocks noChangeArrowheads="1"/>
            </p:cNvSpPr>
            <p:nvPr/>
          </p:nvSpPr>
          <p:spPr bwMode="auto">
            <a:xfrm>
              <a:off x="2883" y="174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 dirty="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5" name="Text Box 81"/>
            <p:cNvSpPr txBox="1">
              <a:spLocks noChangeArrowheads="1"/>
            </p:cNvSpPr>
            <p:nvPr/>
          </p:nvSpPr>
          <p:spPr bwMode="auto">
            <a:xfrm>
              <a:off x="124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6" name="Text Box 82"/>
            <p:cNvSpPr txBox="1">
              <a:spLocks noChangeArrowheads="1"/>
            </p:cNvSpPr>
            <p:nvPr/>
          </p:nvSpPr>
          <p:spPr bwMode="auto">
            <a:xfrm>
              <a:off x="1882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7" name="Text Box 83"/>
            <p:cNvSpPr txBox="1">
              <a:spLocks noChangeArrowheads="1"/>
            </p:cNvSpPr>
            <p:nvPr/>
          </p:nvSpPr>
          <p:spPr bwMode="auto">
            <a:xfrm>
              <a:off x="2517" y="1752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8" name="Text Box 84"/>
            <p:cNvSpPr txBox="1">
              <a:spLocks noChangeArrowheads="1"/>
            </p:cNvSpPr>
            <p:nvPr/>
          </p:nvSpPr>
          <p:spPr bwMode="auto">
            <a:xfrm>
              <a:off x="96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69" name="Text Box 85"/>
            <p:cNvSpPr txBox="1">
              <a:spLocks noChangeArrowheads="1"/>
            </p:cNvSpPr>
            <p:nvPr/>
          </p:nvSpPr>
          <p:spPr bwMode="auto">
            <a:xfrm>
              <a:off x="1589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70" name="Text Box 86"/>
            <p:cNvSpPr txBox="1">
              <a:spLocks noChangeArrowheads="1"/>
            </p:cNvSpPr>
            <p:nvPr/>
          </p:nvSpPr>
          <p:spPr bwMode="auto">
            <a:xfrm>
              <a:off x="2231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0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579671" name="Text Box 87"/>
            <p:cNvSpPr txBox="1">
              <a:spLocks noChangeArrowheads="1"/>
            </p:cNvSpPr>
            <p:nvPr/>
          </p:nvSpPr>
          <p:spPr bwMode="auto">
            <a:xfrm>
              <a:off x="3212" y="1856"/>
              <a:ext cx="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charset="0"/>
                  <a:ea typeface="楷体_GB2312" pitchFamily="49" charset="-122"/>
                </a:rPr>
                <a:t>1</a:t>
              </a:r>
              <a:endParaRPr lang="en-US" altLang="zh-CN" sz="2000" b="1" baseline="-25000">
                <a:latin typeface="Arial" charset="0"/>
                <a:ea typeface="楷体_GB2312" pitchFamily="49" charset="-122"/>
              </a:endParaRPr>
            </a:p>
          </p:txBody>
        </p:sp>
      </p:grpSp>
      <p:sp>
        <p:nvSpPr>
          <p:cNvPr id="579672" name="Text Box 88"/>
          <p:cNvSpPr txBox="1">
            <a:spLocks noChangeArrowheads="1"/>
          </p:cNvSpPr>
          <p:nvPr/>
        </p:nvSpPr>
        <p:spPr bwMode="auto">
          <a:xfrm>
            <a:off x="1547813" y="393382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  <a:endParaRPr lang="en-US" altLang="zh-CN" sz="2000" b="1" baseline="-25000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32" grpId="0"/>
      <p:bldP spid="579633" grpId="0"/>
      <p:bldP spid="579641" grpId="0"/>
      <p:bldP spid="579642" grpId="0"/>
      <p:bldP spid="579644" grpId="0"/>
      <p:bldP spid="579645" grpId="0"/>
      <p:bldP spid="579649" grpId="0"/>
      <p:bldP spid="579660" grpId="0"/>
      <p:bldP spid="5796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海明码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16238" y="2708275"/>
            <a:ext cx="3041650" cy="2087563"/>
          </a:xfrm>
          <a:noFill/>
          <a:ln/>
        </p:spPr>
        <p:txBody>
          <a:bodyPr/>
          <a:lstStyle/>
          <a:p>
            <a:r>
              <a:rPr lang="zh-CN" altLang="en-US">
                <a:hlinkClick r:id="rId7" action="ppaction://hlinksldjump"/>
              </a:rPr>
              <a:t>纠正一位错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8" action="ppaction://hlinksldjump"/>
              </a:rPr>
              <a:t>纠正突发错</a:t>
            </a:r>
            <a:endParaRPr lang="zh-CN" altLang="en-US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数据传输过程</a:t>
            </a:r>
          </a:p>
        </p:txBody>
      </p:sp>
      <p:sp>
        <p:nvSpPr>
          <p:cNvPr id="5283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72551" y="3151079"/>
            <a:ext cx="6278298" cy="707201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4</a:t>
            </a:r>
            <a:r>
              <a:rPr lang="zh-CN" altLang="en-US" sz="2400" dirty="0" smtClean="0">
                <a:solidFill>
                  <a:srgbClr val="0000FF"/>
                </a:solidFill>
              </a:rPr>
              <a:t>段</a:t>
            </a:r>
            <a:r>
              <a:rPr lang="zh-CN" altLang="en-US" sz="2400" dirty="0">
                <a:solidFill>
                  <a:srgbClr val="0000FF"/>
                </a:solidFill>
              </a:rPr>
              <a:t>链路</a:t>
            </a:r>
            <a:r>
              <a:rPr lang="zh-CN" altLang="en-US" sz="2400" dirty="0" smtClean="0">
                <a:solidFill>
                  <a:srgbClr val="0000FF"/>
                </a:solidFill>
              </a:rPr>
              <a:t>可采用</a:t>
            </a:r>
            <a:r>
              <a:rPr lang="zh-CN" altLang="en-US" sz="2400" dirty="0">
                <a:solidFill>
                  <a:srgbClr val="0000FF"/>
                </a:solidFill>
              </a:rPr>
              <a:t>不同的数据链路层</a:t>
            </a:r>
            <a:r>
              <a:rPr lang="zh-CN" altLang="en-US" sz="2400" dirty="0" smtClean="0">
                <a:solidFill>
                  <a:srgbClr val="0000FF"/>
                </a:solidFill>
              </a:rPr>
              <a:t>协议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 flipV="1">
            <a:off x="7835900" y="2649116"/>
            <a:ext cx="368300" cy="46055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 flipV="1">
            <a:off x="6743700" y="2344316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854700" y="2331616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4787900" y="2407816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721100" y="2484016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78100" y="2255416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183614" y="2338299"/>
            <a:ext cx="1184727" cy="805786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225550" y="2360757"/>
            <a:ext cx="1128713" cy="781050"/>
            <a:chOff x="1680" y="240"/>
            <a:chExt cx="2529" cy="1270"/>
          </a:xfrm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3035300" y="2103016"/>
            <a:ext cx="1128713" cy="781050"/>
            <a:chOff x="1680" y="240"/>
            <a:chExt cx="2529" cy="1270"/>
          </a:xfrm>
        </p:grpSpPr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225800" y="229192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局域网</a:t>
            </a:r>
          </a:p>
        </p:txBody>
      </p:sp>
      <p:pic>
        <p:nvPicPr>
          <p:cNvPr id="35" name="Picture 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134766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6" name="Picture 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2353793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37" name="Picture 3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97" y="2874720"/>
            <a:ext cx="533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182391"/>
            <a:ext cx="441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5168900" y="2103016"/>
            <a:ext cx="1128713" cy="781050"/>
            <a:chOff x="1680" y="240"/>
            <a:chExt cx="2529" cy="1270"/>
          </a:xfrm>
        </p:grpSpPr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5334000" y="229192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广域网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75850" y="2483921"/>
            <a:ext cx="93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lt"/>
                <a:ea typeface="+mn-ea"/>
              </a:rPr>
              <a:t>主机</a:t>
            </a:r>
            <a:r>
              <a:rPr lang="zh-CN" altLang="en-US" sz="1400" b="1" dirty="0">
                <a:latin typeface="+mn-lt"/>
                <a:ea typeface="+mn-ea"/>
              </a:rPr>
              <a:t> </a:t>
            </a:r>
            <a:r>
              <a:rPr lang="en-US" altLang="zh-CN" sz="1800" b="1" dirty="0">
                <a:latin typeface="+mn-lt"/>
                <a:ea typeface="+mn-ea"/>
              </a:rPr>
              <a:t>H</a:t>
            </a:r>
            <a:r>
              <a:rPr lang="en-US" altLang="zh-CN" sz="1800" b="1" baseline="-25000" dirty="0">
                <a:latin typeface="+mn-lt"/>
                <a:ea typeface="+mn-ea"/>
              </a:rPr>
              <a:t>1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8024813" y="2499838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lt"/>
                <a:ea typeface="+mn-ea"/>
              </a:rPr>
              <a:t>主机</a:t>
            </a:r>
            <a:r>
              <a:rPr lang="zh-CN" altLang="en-US" sz="1400" b="1" dirty="0">
                <a:latin typeface="+mn-lt"/>
                <a:ea typeface="+mn-ea"/>
              </a:rPr>
              <a:t> </a:t>
            </a:r>
            <a:r>
              <a:rPr lang="en-US" altLang="zh-CN" sz="1800" b="1" dirty="0">
                <a:latin typeface="+mn-lt"/>
                <a:ea typeface="+mn-ea"/>
              </a:rPr>
              <a:t>H</a:t>
            </a:r>
            <a:r>
              <a:rPr lang="en-US" altLang="zh-CN" sz="1800" b="1" baseline="-25000" dirty="0">
                <a:latin typeface="+mn-lt"/>
                <a:ea typeface="+mn-ea"/>
              </a:rPr>
              <a:t>2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2047875" y="177281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路由器</a:t>
            </a:r>
            <a:r>
              <a:rPr lang="zh-CN" altLang="en-US" sz="9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R</a:t>
            </a:r>
            <a:r>
              <a:rPr lang="en-US" altLang="zh-CN" sz="1800" b="1" baseline="-25000">
                <a:latin typeface="+mn-lt"/>
                <a:ea typeface="+mn-ea"/>
              </a:rPr>
              <a:t>1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206875" y="196966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路由器</a:t>
            </a:r>
            <a:r>
              <a:rPr lang="zh-CN" altLang="en-US" sz="9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R</a:t>
            </a:r>
            <a:r>
              <a:rPr lang="en-US" altLang="zh-CN" sz="1800" b="1" baseline="-25000">
                <a:latin typeface="+mn-lt"/>
                <a:ea typeface="+mn-ea"/>
              </a:rPr>
              <a:t>2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6151563" y="1829966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路由器</a:t>
            </a:r>
            <a:r>
              <a:rPr lang="zh-CN" altLang="en-US" sz="9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R</a:t>
            </a:r>
            <a:r>
              <a:rPr lang="en-US" altLang="zh-CN" sz="1800" b="1" baseline="-25000">
                <a:latin typeface="+mn-lt"/>
                <a:ea typeface="+mn-ea"/>
              </a:rPr>
              <a:t>3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1341002" y="252815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lt"/>
                <a:ea typeface="+mn-ea"/>
              </a:rPr>
              <a:t>电话网</a:t>
            </a:r>
          </a:p>
        </p:txBody>
      </p:sp>
      <p:grpSp>
        <p:nvGrpSpPr>
          <p:cNvPr id="56" name="Group 53"/>
          <p:cNvGrpSpPr>
            <a:grpSpLocks/>
          </p:cNvGrpSpPr>
          <p:nvPr/>
        </p:nvGrpSpPr>
        <p:grpSpPr bwMode="auto">
          <a:xfrm>
            <a:off x="601873" y="2884559"/>
            <a:ext cx="665163" cy="546100"/>
            <a:chOff x="624" y="2968"/>
            <a:chExt cx="1331" cy="920"/>
          </a:xfrm>
        </p:grpSpPr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grpSp>
          <p:nvGrpSpPr>
            <p:cNvPr id="69" name="Group 66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95" name="Group 67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506" name="Freeform 68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7" name="Freeform 69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8" name="Freeform 70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6" name="Group 71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503" name="Freeform 72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4" name="Freeform 73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5" name="Freeform 74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97" name="Freeform 75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8" name="Freeform 76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9" name="Freeform 77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00" name="Freeform 78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01" name="Group 79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500" name="Freeform 80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1" name="Freeform 81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502" name="Freeform 82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2" name="Group 83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497" name="Freeform 84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8" name="Freeform 85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9" name="Freeform 86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3" name="Group 87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494" name="Freeform 88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5" name="Freeform 89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6" name="Freeform 90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4" name="Group 91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491" name="Freeform 92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2" name="Freeform 93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93" name="Freeform 94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5" name="Group 95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471" name="Group 96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488" name="Freeform 97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9" name="Freeform 98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90" name="Freeform 99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2" name="Group 100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485" name="Freeform 101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6" name="Freeform 102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7" name="Freeform 103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3" name="Group 104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482" name="Freeform 105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3" name="Freeform 106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4" name="Freeform 107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4" name="Group 108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479" name="Freeform 109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0" name="Freeform 110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81" name="Freeform 111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75" name="Group 112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476" name="Freeform 113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77" name="Freeform 114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78" name="Freeform 115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06" name="Group 116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451" name="Group 117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468" name="Freeform 118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9" name="Freeform 119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70" name="Freeform 120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2" name="Group 121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465" name="Freeform 122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6" name="Freeform 123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7" name="Freeform 124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3" name="Group 125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462" name="Freeform 126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3" name="Freeform 127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4" name="Freeform 128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4" name="Group 129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459" name="Freeform 130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0" name="Freeform 131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61" name="Freeform 132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55" name="Group 133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456" name="Freeform 134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57" name="Freeform 135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58" name="Freeform 136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07" name="Group 137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448" name="Freeform 138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9" name="Freeform 139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50" name="Freeform 140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8" name="Group 141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445" name="Freeform 142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6" name="Freeform 143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7" name="Freeform 144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9" name="Group 145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442" name="Freeform 146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3" name="Freeform 147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4" name="Freeform 148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10" name="Freeform 149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11" name="Freeform 150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12" name="Freeform 151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13" name="Group 152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439" name="Freeform 153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0" name="Freeform 154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41" name="Freeform 155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4" name="Group 156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36" name="Freeform 157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7" name="Freeform 158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8" name="Freeform 159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5" name="Group 160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33" name="Freeform 161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4" name="Freeform 162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5" name="Freeform 163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6" name="Group 164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30" name="Freeform 165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1" name="Freeform 166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432" name="Freeform 167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7" name="Group 168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10" name="Group 169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27" name="Freeform 170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8" name="Freeform 171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9" name="Freeform 172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1" name="Group 173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24" name="Freeform 174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5" name="Freeform 175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6" name="Freeform 176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2" name="Group 177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21" name="Freeform 178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2" name="Freeform 179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3" name="Freeform 180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3" name="Group 181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18" name="Freeform 182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9" name="Freeform 183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0" name="Freeform 184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414" name="Group 185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15" name="Freeform 186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6" name="Freeform 187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17" name="Freeform 188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18" name="Group 189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390" name="Group 190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07" name="Freeform 191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8" name="Freeform 192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9" name="Freeform 193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1" name="Group 194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04" name="Freeform 195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5" name="Freeform 196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6" name="Freeform 197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2" name="Group 198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01" name="Freeform 199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2" name="Freeform 200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3" name="Freeform 201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3" name="Group 202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398" name="Freeform 203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9" name="Freeform 204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0" name="Freeform 205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94" name="Group 206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395" name="Freeform 207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6" name="Freeform 208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7" name="Freeform 209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19" name="Group 210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387" name="Freeform 211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8" name="Freeform 212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9" name="Freeform 213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0" name="Group 214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384" name="Freeform 215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5" name="Freeform 216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6" name="Freeform 217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1" name="Group 218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381" name="Freeform 219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2" name="Freeform 220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3" name="Freeform 221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22" name="Freeform 222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23" name="Freeform 223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24" name="Freeform 224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25" name="Group 225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378" name="Freeform 226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9" name="Freeform 227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80" name="Freeform 228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6" name="Group 229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375" name="Freeform 230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6" name="Freeform 231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7" name="Freeform 232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7" name="Group 233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372" name="Freeform 234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3" name="Freeform 235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4" name="Freeform 236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8" name="Group 237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369" name="Freeform 238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0" name="Freeform 239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71" name="Freeform 240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9" name="Group 241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349" name="Group 242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366" name="Freeform 243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7" name="Freeform 244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8" name="Freeform 245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0" name="Group 246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363" name="Freeform 247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4" name="Freeform 248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5" name="Freeform 249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1" name="Group 250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360" name="Freeform 251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1" name="Freeform 252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2" name="Freeform 253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2" name="Group 254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357" name="Freeform 255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8" name="Freeform 256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9" name="Freeform 257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53" name="Group 258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354" name="Freeform 259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5" name="Freeform 260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6" name="Freeform 261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0" name="Group 262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29" name="Group 263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346" name="Freeform 264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7" name="Freeform 265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8" name="Freeform 266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0" name="Group 267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343" name="Freeform 268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4" name="Freeform 269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5" name="Freeform 270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1" name="Group 271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340" name="Freeform 272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1" name="Freeform 273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2" name="Freeform 274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2" name="Group 275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337" name="Freeform 276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8" name="Freeform 277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9" name="Freeform 278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333" name="Group 279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34" name="Freeform 280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5" name="Freeform 281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6" name="Freeform 282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1" name="Group 283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26" name="Freeform 284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7" name="Freeform 285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8" name="Freeform 286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2" name="Group 287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23" name="Freeform 288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4" name="Freeform 289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5" name="Freeform 290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3" name="Group 291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20" name="Freeform 292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1" name="Freeform 293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22" name="Freeform 294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4" name="Group 295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17" name="Freeform 296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8" name="Freeform 297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9" name="Freeform 298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5" name="Group 299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14" name="Freeform 300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5" name="Freeform 301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316" name="Freeform 302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6" name="Group 303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294" name="Group 304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11" name="Freeform 305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2" name="Freeform 306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3" name="Freeform 307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5" name="Group 308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08" name="Freeform 309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9" name="Freeform 310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0" name="Freeform 311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6" name="Group 312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05" name="Freeform 313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6" name="Freeform 314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7" name="Freeform 315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7" name="Group 316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02" name="Freeform 317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3" name="Freeform 318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4" name="Freeform 319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98" name="Group 320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299" name="Freeform 321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0" name="Freeform 322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1" name="Freeform 323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7" name="Group 324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274" name="Group 325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291" name="Freeform 326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2" name="Freeform 327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3" name="Freeform 328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5" name="Group 329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288" name="Freeform 330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9" name="Freeform 331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0" name="Freeform 332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6" name="Group 333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285" name="Freeform 334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6" name="Freeform 335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7" name="Freeform 336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7" name="Group 337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282" name="Freeform 338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3" name="Freeform 339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4" name="Freeform 340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78" name="Group 341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279" name="Freeform 342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0" name="Freeform 343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1" name="Freeform 344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38" name="Group 345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271" name="Freeform 346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347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73" name="Freeform 348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9" name="Group 349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268" name="Freeform 350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9" name="Freeform 351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70" name="Freeform 352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0" name="Group 353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265" name="Freeform 354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6" name="Freeform 355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7" name="Freeform 356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1" name="Group 357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262" name="Freeform 358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359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360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2" name="Group 361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259" name="Freeform 362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0" name="Freeform 363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61" name="Freeform 364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3" name="Group 365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243" name="Group 366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256" name="Freeform 367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7" name="Freeform 368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8" name="Freeform 369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44" name="Group 370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253" name="Freeform 371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4" name="Freeform 372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5" name="Freeform 373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45" name="Group 374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250" name="Freeform 375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1" name="Freeform 376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2" name="Freeform 377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46" name="Group 378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247" name="Freeform 379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8" name="Freeform 380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9" name="Freeform 381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44" name="Group 382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27" name="Group 383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240" name="Freeform 384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1" name="Freeform 385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2" name="Freeform 386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28" name="Group 387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237" name="Freeform 388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8" name="Freeform 389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9" name="Freeform 390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29" name="Group 391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34" name="Freeform 392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5" name="Freeform 393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6" name="Freeform 394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230" name="Group 395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31" name="Freeform 396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2" name="Freeform 397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3" name="Freeform 398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145" name="Group 399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24" name="Freeform 400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401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402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6" name="Group 403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21" name="Freeform 404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405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Freeform 406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7" name="Group 407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18" name="Freeform 408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9" name="Freeform 409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20" name="Freeform 410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8" name="Group 411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15" name="Freeform 412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6" name="Freeform 413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7" name="Freeform 414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9" name="Group 415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12" name="Freeform 416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3" name="Freeform 417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4" name="Freeform 418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0" name="Group 419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09" name="Freeform 420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0" name="Freeform 421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11" name="Freeform 422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1" name="Group 423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06" name="Freeform 424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Freeform 425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8" name="Freeform 426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52" name="Freeform 427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3" name="Freeform 428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4" name="Freeform 429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5" name="Freeform 430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6" name="Freeform 431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7" name="Freeform 432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8" name="Freeform 433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9" name="Freeform 434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60" name="Freeform 435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61" name="Freeform 436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62" name="Freeform 437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grpSp>
            <p:nvGrpSpPr>
              <p:cNvPr id="163" name="Group 438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03" name="Freeform 439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4" name="Freeform 440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5" name="Freeform 441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4" name="Group 442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00" name="Freeform 443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1" name="Freeform 444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202" name="Freeform 445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5" name="Group 446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97" name="Freeform 447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448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9" name="Freeform 449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6" name="Group 450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94" name="Freeform 451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5" name="Freeform 452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453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7" name="Group 454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91" name="Freeform 455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Freeform 456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3" name="Freeform 457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8" name="Group 458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88" name="Freeform 459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9" name="Freeform 460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Freeform 461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9" name="Group 462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85" name="Freeform 463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6" name="Freeform 464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7" name="Freeform 465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0" name="Group 466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82" name="Freeform 467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3" name="Freeform 468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4" name="Freeform 469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1" name="Group 470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79" name="Freeform 471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Freeform 472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1" name="Freeform 473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2" name="Group 474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76" name="Freeform 475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7" name="Freeform 476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8" name="Freeform 477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73" name="Freeform 478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4" name="Freeform 479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5" name="Freeform 480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70" name="Group 481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91" name="Freeform 482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2" name="Freeform 483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3" name="Rectangle 484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4" name="Rectangle 485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71" name="Group 486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72" name="Freeform 487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3" name="Freeform 488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4" name="Freeform 489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5" name="Line 490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6" name="Freeform 491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7" name="Freeform 492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8" name="Freeform 493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79" name="Freeform 494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0" name="Freeform 495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1" name="Freeform 496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2" name="Freeform 497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3" name="Freeform 498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4" name="Freeform 499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5" name="Freeform 500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rgbClr val="1C1C1C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6" name="Oval 501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7" name="Oval 502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8" name="Freeform 503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89" name="Oval 504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90" name="Oval 505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09" name="Group 506"/>
          <p:cNvGrpSpPr>
            <a:grpSpLocks/>
          </p:cNvGrpSpPr>
          <p:nvPr/>
        </p:nvGrpSpPr>
        <p:grpSpPr bwMode="auto">
          <a:xfrm>
            <a:off x="6997700" y="2179216"/>
            <a:ext cx="1128713" cy="781050"/>
            <a:chOff x="1680" y="240"/>
            <a:chExt cx="2529" cy="1270"/>
          </a:xfrm>
        </p:grpSpPr>
        <p:sp>
          <p:nvSpPr>
            <p:cNvPr id="510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1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2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3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4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5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6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7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8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519" name="Text Box 516"/>
          <p:cNvSpPr txBox="1">
            <a:spLocks noChangeArrowheads="1"/>
          </p:cNvSpPr>
          <p:nvPr/>
        </p:nvSpPr>
        <p:spPr bwMode="auto">
          <a:xfrm>
            <a:off x="7226300" y="236812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局域网</a:t>
            </a:r>
          </a:p>
        </p:txBody>
      </p:sp>
      <p:sp>
        <p:nvSpPr>
          <p:cNvPr id="520" name="Line 517"/>
          <p:cNvSpPr>
            <a:spLocks noChangeShapeType="1"/>
          </p:cNvSpPr>
          <p:nvPr/>
        </p:nvSpPr>
        <p:spPr bwMode="auto">
          <a:xfrm flipV="1">
            <a:off x="1265037" y="2245890"/>
            <a:ext cx="998738" cy="63985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1" name="Line 518"/>
          <p:cNvSpPr>
            <a:spLocks noChangeShapeType="1"/>
          </p:cNvSpPr>
          <p:nvPr/>
        </p:nvSpPr>
        <p:spPr bwMode="auto">
          <a:xfrm flipV="1">
            <a:off x="4970463" y="2258591"/>
            <a:ext cx="1406525" cy="115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2" name="Line 519"/>
          <p:cNvSpPr>
            <a:spLocks noChangeShapeType="1"/>
          </p:cNvSpPr>
          <p:nvPr/>
        </p:nvSpPr>
        <p:spPr bwMode="auto">
          <a:xfrm>
            <a:off x="6977063" y="2304628"/>
            <a:ext cx="1227137" cy="80504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3" name="Line 520"/>
          <p:cNvSpPr>
            <a:spLocks noChangeShapeType="1"/>
          </p:cNvSpPr>
          <p:nvPr/>
        </p:nvSpPr>
        <p:spPr bwMode="auto">
          <a:xfrm>
            <a:off x="2906713" y="2215728"/>
            <a:ext cx="1543050" cy="142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525" name="Group 587"/>
          <p:cNvGrpSpPr>
            <a:grpSpLocks/>
          </p:cNvGrpSpPr>
          <p:nvPr/>
        </p:nvGrpSpPr>
        <p:grpSpPr bwMode="auto">
          <a:xfrm>
            <a:off x="724811" y="3444454"/>
            <a:ext cx="8239801" cy="2419350"/>
            <a:chOff x="158" y="2405"/>
            <a:chExt cx="5498" cy="1524"/>
          </a:xfrm>
        </p:grpSpPr>
        <p:sp>
          <p:nvSpPr>
            <p:cNvPr id="526" name="AutoShape 524"/>
            <p:cNvSpPr>
              <a:spLocks noChangeArrowheads="1"/>
            </p:cNvSpPr>
            <p:nvPr/>
          </p:nvSpPr>
          <p:spPr bwMode="auto">
            <a:xfrm>
              <a:off x="158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27" name="Freeform 525"/>
            <p:cNvSpPr>
              <a:spLocks/>
            </p:cNvSpPr>
            <p:nvPr/>
          </p:nvSpPr>
          <p:spPr bwMode="auto">
            <a:xfrm>
              <a:off x="158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28" name="Freeform 528"/>
            <p:cNvSpPr>
              <a:spLocks/>
            </p:cNvSpPr>
            <p:nvPr/>
          </p:nvSpPr>
          <p:spPr bwMode="auto">
            <a:xfrm>
              <a:off x="158" y="2844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29" name="Freeform 526"/>
            <p:cNvSpPr>
              <a:spLocks/>
            </p:cNvSpPr>
            <p:nvPr/>
          </p:nvSpPr>
          <p:spPr bwMode="auto">
            <a:xfrm>
              <a:off x="158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0" name="Freeform 527"/>
            <p:cNvSpPr>
              <a:spLocks/>
            </p:cNvSpPr>
            <p:nvPr/>
          </p:nvSpPr>
          <p:spPr bwMode="auto">
            <a:xfrm>
              <a:off x="158" y="3058"/>
              <a:ext cx="564" cy="7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1" name="Rectangle 529"/>
            <p:cNvSpPr>
              <a:spLocks noChangeArrowheads="1"/>
            </p:cNvSpPr>
            <p:nvPr/>
          </p:nvSpPr>
          <p:spPr bwMode="auto">
            <a:xfrm>
              <a:off x="170" y="3363"/>
              <a:ext cx="48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2" name="Text Box 530"/>
            <p:cNvSpPr txBox="1">
              <a:spLocks noChangeArrowheads="1"/>
            </p:cNvSpPr>
            <p:nvPr/>
          </p:nvSpPr>
          <p:spPr bwMode="auto">
            <a:xfrm>
              <a:off x="158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33" name="Text Box 531"/>
            <p:cNvSpPr txBox="1">
              <a:spLocks noChangeArrowheads="1"/>
            </p:cNvSpPr>
            <p:nvPr/>
          </p:nvSpPr>
          <p:spPr bwMode="auto">
            <a:xfrm>
              <a:off x="160" y="2677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应用层</a:t>
              </a:r>
            </a:p>
          </p:txBody>
        </p:sp>
        <p:sp>
          <p:nvSpPr>
            <p:cNvPr id="534" name="Text Box 532"/>
            <p:cNvSpPr txBox="1">
              <a:spLocks noChangeArrowheads="1"/>
            </p:cNvSpPr>
            <p:nvPr/>
          </p:nvSpPr>
          <p:spPr bwMode="auto">
            <a:xfrm>
              <a:off x="158" y="2894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kern="0" dirty="0">
                  <a:latin typeface="+mn-lt"/>
                  <a:ea typeface="+mn-ea"/>
                </a:rPr>
                <a:t>传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输层</a:t>
              </a:r>
            </a:p>
          </p:txBody>
        </p:sp>
        <p:sp>
          <p:nvSpPr>
            <p:cNvPr id="535" name="Text Box 533"/>
            <p:cNvSpPr txBox="1">
              <a:spLocks noChangeArrowheads="1"/>
            </p:cNvSpPr>
            <p:nvPr/>
          </p:nvSpPr>
          <p:spPr bwMode="auto">
            <a:xfrm>
              <a:off x="158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36" name="Text Box 534"/>
            <p:cNvSpPr txBox="1">
              <a:spLocks noChangeArrowheads="1"/>
            </p:cNvSpPr>
            <p:nvPr/>
          </p:nvSpPr>
          <p:spPr bwMode="auto">
            <a:xfrm>
              <a:off x="158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37" name="AutoShape 536"/>
            <p:cNvSpPr>
              <a:spLocks noChangeArrowheads="1"/>
            </p:cNvSpPr>
            <p:nvPr/>
          </p:nvSpPr>
          <p:spPr bwMode="auto">
            <a:xfrm>
              <a:off x="5092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8" name="Freeform 537"/>
            <p:cNvSpPr>
              <a:spLocks/>
            </p:cNvSpPr>
            <p:nvPr/>
          </p:nvSpPr>
          <p:spPr bwMode="auto">
            <a:xfrm>
              <a:off x="5092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39" name="Freeform 538"/>
            <p:cNvSpPr>
              <a:spLocks/>
            </p:cNvSpPr>
            <p:nvPr/>
          </p:nvSpPr>
          <p:spPr bwMode="auto">
            <a:xfrm>
              <a:off x="5092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0" name="Freeform 539"/>
            <p:cNvSpPr>
              <a:spLocks/>
            </p:cNvSpPr>
            <p:nvPr/>
          </p:nvSpPr>
          <p:spPr bwMode="auto">
            <a:xfrm>
              <a:off x="5092" y="3058"/>
              <a:ext cx="564" cy="7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1" name="Freeform 540"/>
            <p:cNvSpPr>
              <a:spLocks/>
            </p:cNvSpPr>
            <p:nvPr/>
          </p:nvSpPr>
          <p:spPr bwMode="auto">
            <a:xfrm>
              <a:off x="5092" y="2844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2" name="Rectangle 541"/>
            <p:cNvSpPr>
              <a:spLocks noChangeArrowheads="1"/>
            </p:cNvSpPr>
            <p:nvPr/>
          </p:nvSpPr>
          <p:spPr bwMode="auto">
            <a:xfrm>
              <a:off x="5104" y="3362"/>
              <a:ext cx="48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3" name="Text Box 542"/>
            <p:cNvSpPr txBox="1">
              <a:spLocks noChangeArrowheads="1"/>
            </p:cNvSpPr>
            <p:nvPr/>
          </p:nvSpPr>
          <p:spPr bwMode="auto">
            <a:xfrm>
              <a:off x="5057" y="3339"/>
              <a:ext cx="5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44" name="Text Box 543"/>
            <p:cNvSpPr txBox="1">
              <a:spLocks noChangeArrowheads="1"/>
            </p:cNvSpPr>
            <p:nvPr/>
          </p:nvSpPr>
          <p:spPr bwMode="auto">
            <a:xfrm>
              <a:off x="5059" y="2677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应用层</a:t>
              </a:r>
            </a:p>
          </p:txBody>
        </p:sp>
        <p:sp>
          <p:nvSpPr>
            <p:cNvPr id="545" name="Text Box 544"/>
            <p:cNvSpPr txBox="1">
              <a:spLocks noChangeArrowheads="1"/>
            </p:cNvSpPr>
            <p:nvPr/>
          </p:nvSpPr>
          <p:spPr bwMode="auto">
            <a:xfrm>
              <a:off x="5057" y="2894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传输层</a:t>
              </a:r>
            </a:p>
          </p:txBody>
        </p:sp>
        <p:sp>
          <p:nvSpPr>
            <p:cNvPr id="546" name="Text Box 545"/>
            <p:cNvSpPr txBox="1">
              <a:spLocks noChangeArrowheads="1"/>
            </p:cNvSpPr>
            <p:nvPr/>
          </p:nvSpPr>
          <p:spPr bwMode="auto">
            <a:xfrm>
              <a:off x="5057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47" name="Text Box 546"/>
            <p:cNvSpPr txBox="1">
              <a:spLocks noChangeArrowheads="1"/>
            </p:cNvSpPr>
            <p:nvPr/>
          </p:nvSpPr>
          <p:spPr bwMode="auto">
            <a:xfrm>
              <a:off x="5057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48" name="AutoShape 547"/>
            <p:cNvSpPr>
              <a:spLocks noChangeArrowheads="1"/>
            </p:cNvSpPr>
            <p:nvPr/>
          </p:nvSpPr>
          <p:spPr bwMode="auto">
            <a:xfrm>
              <a:off x="1383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1383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0" name="Rectangle 549"/>
            <p:cNvSpPr>
              <a:spLocks noChangeArrowheads="1"/>
            </p:cNvSpPr>
            <p:nvPr/>
          </p:nvSpPr>
          <p:spPr bwMode="auto">
            <a:xfrm>
              <a:off x="1408" y="3353"/>
              <a:ext cx="47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1383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2" name="Text Box 551"/>
            <p:cNvSpPr txBox="1">
              <a:spLocks noChangeArrowheads="1"/>
            </p:cNvSpPr>
            <p:nvPr/>
          </p:nvSpPr>
          <p:spPr bwMode="auto">
            <a:xfrm>
              <a:off x="1379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53" name="Text Box 552"/>
            <p:cNvSpPr txBox="1">
              <a:spLocks noChangeArrowheads="1"/>
            </p:cNvSpPr>
            <p:nvPr/>
          </p:nvSpPr>
          <p:spPr bwMode="auto">
            <a:xfrm>
              <a:off x="1379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54" name="Text Box 553"/>
            <p:cNvSpPr txBox="1">
              <a:spLocks noChangeArrowheads="1"/>
            </p:cNvSpPr>
            <p:nvPr/>
          </p:nvSpPr>
          <p:spPr bwMode="auto">
            <a:xfrm>
              <a:off x="1379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55" name="AutoShape 554"/>
            <p:cNvSpPr>
              <a:spLocks noChangeArrowheads="1"/>
            </p:cNvSpPr>
            <p:nvPr/>
          </p:nvSpPr>
          <p:spPr bwMode="auto">
            <a:xfrm>
              <a:off x="2710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6" name="Freeform 555"/>
            <p:cNvSpPr>
              <a:spLocks/>
            </p:cNvSpPr>
            <p:nvPr/>
          </p:nvSpPr>
          <p:spPr bwMode="auto">
            <a:xfrm>
              <a:off x="2710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7" name="Rectangle 556"/>
            <p:cNvSpPr>
              <a:spLocks noChangeArrowheads="1"/>
            </p:cNvSpPr>
            <p:nvPr/>
          </p:nvSpPr>
          <p:spPr bwMode="auto">
            <a:xfrm>
              <a:off x="2722" y="3353"/>
              <a:ext cx="49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8" name="Freeform 557"/>
            <p:cNvSpPr>
              <a:spLocks/>
            </p:cNvSpPr>
            <p:nvPr/>
          </p:nvSpPr>
          <p:spPr bwMode="auto">
            <a:xfrm>
              <a:off x="2710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59" name="Text Box 558"/>
            <p:cNvSpPr txBox="1">
              <a:spLocks noChangeArrowheads="1"/>
            </p:cNvSpPr>
            <p:nvPr/>
          </p:nvSpPr>
          <p:spPr bwMode="auto">
            <a:xfrm>
              <a:off x="2699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60" name="Text Box 559"/>
            <p:cNvSpPr txBox="1">
              <a:spLocks noChangeArrowheads="1"/>
            </p:cNvSpPr>
            <p:nvPr/>
          </p:nvSpPr>
          <p:spPr bwMode="auto">
            <a:xfrm>
              <a:off x="2699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61" name="Text Box 560"/>
            <p:cNvSpPr txBox="1">
              <a:spLocks noChangeArrowheads="1"/>
            </p:cNvSpPr>
            <p:nvPr/>
          </p:nvSpPr>
          <p:spPr bwMode="auto">
            <a:xfrm>
              <a:off x="2699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62" name="AutoShape 561"/>
            <p:cNvSpPr>
              <a:spLocks noChangeArrowheads="1"/>
            </p:cNvSpPr>
            <p:nvPr/>
          </p:nvSpPr>
          <p:spPr bwMode="auto">
            <a:xfrm>
              <a:off x="3901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3" name="Freeform 562"/>
            <p:cNvSpPr>
              <a:spLocks/>
            </p:cNvSpPr>
            <p:nvPr/>
          </p:nvSpPr>
          <p:spPr bwMode="auto">
            <a:xfrm>
              <a:off x="3901" y="3491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4" name="Rectangle 563"/>
            <p:cNvSpPr>
              <a:spLocks noChangeArrowheads="1"/>
            </p:cNvSpPr>
            <p:nvPr/>
          </p:nvSpPr>
          <p:spPr bwMode="auto">
            <a:xfrm>
              <a:off x="3910" y="3353"/>
              <a:ext cx="49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3901" y="3273"/>
              <a:ext cx="564" cy="7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66" name="Text Box 565"/>
            <p:cNvSpPr txBox="1">
              <a:spLocks noChangeArrowheads="1"/>
            </p:cNvSpPr>
            <p:nvPr/>
          </p:nvSpPr>
          <p:spPr bwMode="auto">
            <a:xfrm>
              <a:off x="3878" y="3330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链路层</a:t>
              </a:r>
            </a:p>
          </p:txBody>
        </p:sp>
        <p:sp>
          <p:nvSpPr>
            <p:cNvPr id="567" name="Text Box 566"/>
            <p:cNvSpPr txBox="1">
              <a:spLocks noChangeArrowheads="1"/>
            </p:cNvSpPr>
            <p:nvPr/>
          </p:nvSpPr>
          <p:spPr bwMode="auto">
            <a:xfrm>
              <a:off x="3878" y="3112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网络层</a:t>
              </a:r>
            </a:p>
          </p:txBody>
        </p:sp>
        <p:sp>
          <p:nvSpPr>
            <p:cNvPr id="568" name="Text Box 567"/>
            <p:cNvSpPr txBox="1">
              <a:spLocks noChangeArrowheads="1"/>
            </p:cNvSpPr>
            <p:nvPr/>
          </p:nvSpPr>
          <p:spPr bwMode="auto">
            <a:xfrm>
              <a:off x="3878" y="3548"/>
              <a:ext cx="5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物理层</a:t>
              </a:r>
            </a:p>
          </p:txBody>
        </p:sp>
        <p:sp>
          <p:nvSpPr>
            <p:cNvPr id="569" name="Freeform 572"/>
            <p:cNvSpPr>
              <a:spLocks/>
            </p:cNvSpPr>
            <p:nvPr/>
          </p:nvSpPr>
          <p:spPr bwMode="auto">
            <a:xfrm>
              <a:off x="568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0" name="Freeform 573"/>
            <p:cNvSpPr>
              <a:spLocks/>
            </p:cNvSpPr>
            <p:nvPr/>
          </p:nvSpPr>
          <p:spPr bwMode="auto">
            <a:xfrm>
              <a:off x="4264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1" name="Freeform 574"/>
            <p:cNvSpPr>
              <a:spLocks/>
            </p:cNvSpPr>
            <p:nvPr/>
          </p:nvSpPr>
          <p:spPr bwMode="auto">
            <a:xfrm>
              <a:off x="1896" y="3769"/>
              <a:ext cx="920" cy="160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2" name="Freeform 575"/>
            <p:cNvSpPr>
              <a:spLocks/>
            </p:cNvSpPr>
            <p:nvPr/>
          </p:nvSpPr>
          <p:spPr bwMode="auto">
            <a:xfrm>
              <a:off x="3112" y="3777"/>
              <a:ext cx="928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573" name="Text Box 576"/>
            <p:cNvSpPr txBox="1">
              <a:spLocks noChangeArrowheads="1"/>
            </p:cNvSpPr>
            <p:nvPr/>
          </p:nvSpPr>
          <p:spPr bwMode="auto">
            <a:xfrm>
              <a:off x="1531" y="28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R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4" name="Text Box 577"/>
            <p:cNvSpPr txBox="1">
              <a:spLocks noChangeArrowheads="1"/>
            </p:cNvSpPr>
            <p:nvPr/>
          </p:nvSpPr>
          <p:spPr bwMode="auto">
            <a:xfrm>
              <a:off x="2872" y="28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R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75" name="Text Box 578"/>
            <p:cNvSpPr txBox="1">
              <a:spLocks noChangeArrowheads="1"/>
            </p:cNvSpPr>
            <p:nvPr/>
          </p:nvSpPr>
          <p:spPr bwMode="auto">
            <a:xfrm>
              <a:off x="4067" y="28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R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76" name="Text Box 579"/>
            <p:cNvSpPr txBox="1">
              <a:spLocks noChangeArrowheads="1"/>
            </p:cNvSpPr>
            <p:nvPr/>
          </p:nvSpPr>
          <p:spPr bwMode="auto">
            <a:xfrm>
              <a:off x="326" y="2405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H</a:t>
              </a:r>
              <a:r>
                <a:rPr kumimoji="0" lang="en-US" altLang="zh-CN" sz="1600" b="1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7" name="Text Box 580"/>
            <p:cNvSpPr txBox="1">
              <a:spLocks noChangeArrowheads="1"/>
            </p:cNvSpPr>
            <p:nvPr/>
          </p:nvSpPr>
          <p:spPr bwMode="auto">
            <a:xfrm>
              <a:off x="5272" y="2405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H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2</a:t>
              </a:r>
            </a:p>
          </p:txBody>
        </p:sp>
      </p:grpSp>
      <p:sp>
        <p:nvSpPr>
          <p:cNvPr id="579" name="Freeform 583"/>
          <p:cNvSpPr>
            <a:spLocks/>
          </p:cNvSpPr>
          <p:nvPr/>
        </p:nvSpPr>
        <p:spPr bwMode="auto">
          <a:xfrm>
            <a:off x="1225550" y="3955629"/>
            <a:ext cx="6978650" cy="1871662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 cmpd="sng">
            <a:solidFill>
              <a:srgbClr val="FF0000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580" name="Rectangle 644"/>
          <p:cNvSpPr>
            <a:spLocks noChangeArrowheads="1"/>
          </p:cNvSpPr>
          <p:nvPr/>
        </p:nvSpPr>
        <p:spPr bwMode="auto">
          <a:xfrm>
            <a:off x="707820" y="4941168"/>
            <a:ext cx="8256793" cy="323850"/>
          </a:xfrm>
          <a:prstGeom prst="rect">
            <a:avLst/>
          </a:prstGeom>
          <a:solidFill>
            <a:srgbClr val="7030A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" name="Line 630"/>
          <p:cNvSpPr>
            <a:spLocks noChangeShapeType="1"/>
          </p:cNvSpPr>
          <p:nvPr/>
        </p:nvSpPr>
        <p:spPr bwMode="auto">
          <a:xfrm>
            <a:off x="12446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" name="Line 631"/>
          <p:cNvSpPr>
            <a:spLocks noChangeShapeType="1"/>
          </p:cNvSpPr>
          <p:nvPr/>
        </p:nvSpPr>
        <p:spPr bwMode="auto">
          <a:xfrm>
            <a:off x="31877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" name="Line 632"/>
          <p:cNvSpPr>
            <a:spLocks noChangeShapeType="1"/>
          </p:cNvSpPr>
          <p:nvPr/>
        </p:nvSpPr>
        <p:spPr bwMode="auto">
          <a:xfrm>
            <a:off x="50927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" name="Line 633"/>
          <p:cNvSpPr>
            <a:spLocks noChangeShapeType="1"/>
          </p:cNvSpPr>
          <p:nvPr/>
        </p:nvSpPr>
        <p:spPr bwMode="auto">
          <a:xfrm>
            <a:off x="6997700" y="5126641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5" name="Text Box 645"/>
          <p:cNvSpPr txBox="1">
            <a:spLocks noChangeArrowheads="1"/>
          </p:cNvSpPr>
          <p:nvPr/>
        </p:nvSpPr>
        <p:spPr bwMode="auto">
          <a:xfrm>
            <a:off x="2723805" y="5949280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仅从数据链路层观察帧的流动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animBg="1"/>
      <p:bldP spid="521" grpId="0" animBg="1"/>
      <p:bldP spid="522" grpId="0" animBg="1"/>
      <p:bldP spid="523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海明距离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定义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/>
              <a:t>两个码字中对应位比较，不同值的位的个数称为</a:t>
            </a:r>
            <a:r>
              <a:rPr lang="zh-CN" altLang="en-US" sz="2400" dirty="0">
                <a:solidFill>
                  <a:srgbClr val="0000FF"/>
                </a:solidFill>
              </a:rPr>
              <a:t>海明距离</a:t>
            </a:r>
            <a:r>
              <a:rPr lang="zh-CN" altLang="en-US" sz="2400" dirty="0"/>
              <a:t>。对于码字长</a:t>
            </a:r>
            <a:r>
              <a:rPr lang="en-US" altLang="zh-CN" sz="2400" dirty="0"/>
              <a:t>n</a:t>
            </a:r>
            <a:r>
              <a:rPr lang="zh-CN" altLang="en-US" sz="2400" dirty="0"/>
              <a:t>位，数据</a:t>
            </a:r>
            <a:r>
              <a:rPr lang="en-US" altLang="zh-CN" sz="2400" dirty="0"/>
              <a:t>k</a:t>
            </a:r>
            <a:r>
              <a:rPr lang="zh-CN" altLang="en-US" sz="2400" dirty="0"/>
              <a:t>位，一般有</a:t>
            </a:r>
            <a:r>
              <a:rPr lang="en-US" altLang="zh-CN" sz="2400" dirty="0" err="1"/>
              <a:t>n≥k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计算全部码字的海明距离，距离最小的就是</a:t>
            </a:r>
            <a:r>
              <a:rPr lang="zh-CN" altLang="en-US" sz="2400" dirty="0">
                <a:solidFill>
                  <a:srgbClr val="0000FF"/>
                </a:solidFill>
              </a:rPr>
              <a:t>整个编码方案的海明距离</a:t>
            </a:r>
            <a:r>
              <a:rPr lang="zh-CN" altLang="en-US" sz="2400" dirty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检验和纠错能力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检验码</a:t>
            </a:r>
          </a:p>
          <a:p>
            <a:pPr lvl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/>
              <a:t>    欲检测出</a:t>
            </a:r>
            <a:r>
              <a:rPr lang="en-US" altLang="zh-CN" sz="2400" dirty="0"/>
              <a:t>d</a:t>
            </a:r>
            <a:r>
              <a:rPr lang="zh-CN" altLang="en-US" sz="2400" dirty="0"/>
              <a:t>比特错，需使用海明距离为</a:t>
            </a:r>
            <a:r>
              <a:rPr lang="en-US" altLang="zh-CN" sz="2400" dirty="0"/>
              <a:t>d+1</a:t>
            </a:r>
            <a:r>
              <a:rPr lang="zh-CN" altLang="en-US" sz="2400" dirty="0"/>
              <a:t>的编码。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纠错码</a:t>
            </a:r>
          </a:p>
          <a:p>
            <a:pPr lvl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dirty="0"/>
              <a:t>    欲纠正</a:t>
            </a:r>
            <a:r>
              <a:rPr lang="en-US" altLang="zh-CN" sz="2400" dirty="0"/>
              <a:t>d</a:t>
            </a:r>
            <a:r>
              <a:rPr lang="zh-CN" altLang="en-US" sz="2400" dirty="0"/>
              <a:t>比特错，需使用海明距离为</a:t>
            </a:r>
            <a:r>
              <a:rPr lang="en-US" altLang="zh-CN" sz="2400" dirty="0"/>
              <a:t>2d+1</a:t>
            </a:r>
            <a:r>
              <a:rPr lang="zh-CN" altLang="en-US" sz="2400" dirty="0"/>
              <a:t>的编码。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校验位位数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99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751387"/>
          </a:xfrm>
        </p:spPr>
        <p:txBody>
          <a:bodyPr/>
          <a:lstStyle/>
          <a:p>
            <a:r>
              <a:rPr lang="zh-CN" altLang="en-US" sz="2400" dirty="0">
                <a:solidFill>
                  <a:srgbClr val="FC0404"/>
                </a:solidFill>
              </a:rPr>
              <a:t>定理：</a:t>
            </a:r>
            <a:r>
              <a:rPr lang="zh-CN" altLang="en-US" sz="2400" dirty="0"/>
              <a:t>设数据位为</a:t>
            </a:r>
            <a:r>
              <a:rPr lang="en-US" altLang="zh-CN" sz="2400" dirty="0"/>
              <a:t>k</a:t>
            </a:r>
            <a:r>
              <a:rPr lang="zh-CN" altLang="en-US" sz="2400" dirty="0"/>
              <a:t>位，校验位为</a:t>
            </a:r>
            <a:r>
              <a:rPr lang="en-US" altLang="zh-CN" sz="2400" dirty="0"/>
              <a:t>r</a:t>
            </a:r>
            <a:r>
              <a:rPr lang="zh-CN" altLang="en-US" sz="2400" dirty="0"/>
              <a:t>位，码字位数为</a:t>
            </a:r>
            <a:r>
              <a:rPr lang="en-US" altLang="zh-CN" sz="2400" dirty="0"/>
              <a:t>n</a:t>
            </a:r>
            <a:r>
              <a:rPr lang="zh-CN" altLang="en-US" sz="2400" dirty="0"/>
              <a:t>位，若欲纠正单比特错，则海明码校验位的位数为</a:t>
            </a:r>
            <a:r>
              <a:rPr lang="en-US" altLang="zh-CN" sz="2400" dirty="0"/>
              <a:t>(k+r+1)≤2</a:t>
            </a:r>
            <a:r>
              <a:rPr lang="en-US" altLang="zh-CN" sz="2400" baseline="30000" dirty="0"/>
              <a:t>r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>
                <a:solidFill>
                  <a:srgbClr val="FC0404"/>
                </a:solidFill>
              </a:rPr>
              <a:t>证明</a:t>
            </a:r>
            <a:endParaRPr lang="zh-CN" altLang="en-US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∵ 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个有效数据每个均有</a:t>
            </a:r>
            <a:r>
              <a:rPr lang="en-US" altLang="zh-CN" sz="2400" dirty="0"/>
              <a:t>n</a:t>
            </a:r>
            <a:r>
              <a:rPr lang="zh-CN" altLang="en-US" sz="2400" dirty="0"/>
              <a:t>个距离为</a:t>
            </a:r>
            <a:r>
              <a:rPr lang="en-US" altLang="zh-CN" sz="2400" dirty="0"/>
              <a:t>1</a:t>
            </a:r>
            <a:r>
              <a:rPr lang="zh-CN" altLang="en-US" sz="2400" dirty="0"/>
              <a:t>的非法码字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∴ 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zh-CN" altLang="en-US" sz="2400" dirty="0"/>
              <a:t>个有效数据每个均需要</a:t>
            </a:r>
            <a:r>
              <a:rPr lang="en-US" altLang="zh-CN" sz="2400" dirty="0"/>
              <a:t>n+1</a:t>
            </a:r>
            <a:r>
              <a:rPr lang="zh-CN" altLang="en-US" sz="2400" dirty="0"/>
              <a:t>个比特模式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又∵  比特模式总数为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∴  (n+1)2</a:t>
            </a:r>
            <a:r>
              <a:rPr lang="en-US" altLang="zh-CN" sz="2400" baseline="30000" dirty="0"/>
              <a:t>k </a:t>
            </a:r>
            <a:r>
              <a:rPr lang="en-US" altLang="zh-CN" sz="2400" dirty="0"/>
              <a:t>≤2</a:t>
            </a:r>
            <a:r>
              <a:rPr lang="en-US" altLang="zh-CN" sz="2400" baseline="30000" dirty="0"/>
              <a:t>n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考虑到</a:t>
            </a:r>
            <a:r>
              <a:rPr lang="en-US" altLang="zh-CN" sz="2400" dirty="0"/>
              <a:t>n=</a:t>
            </a:r>
            <a:r>
              <a:rPr lang="en-US" altLang="zh-CN" sz="2400" dirty="0" err="1"/>
              <a:t>k+r</a:t>
            </a:r>
            <a:r>
              <a:rPr lang="zh-CN" altLang="en-US" sz="2400" dirty="0"/>
              <a:t>，故</a:t>
            </a:r>
            <a:r>
              <a:rPr lang="en-US" altLang="zh-CN" sz="2400" dirty="0"/>
              <a:t>(k+r+1)≤2</a:t>
            </a:r>
            <a:r>
              <a:rPr lang="en-US" altLang="zh-CN" sz="2400" baseline="30000" dirty="0"/>
              <a:t>r</a:t>
            </a: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zh-CN" altLang="en-US" sz="2400" dirty="0">
                <a:solidFill>
                  <a:schemeClr val="tx2"/>
                </a:solidFill>
              </a:rPr>
              <a:t>证毕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r>
              <a:rPr lang="zh-CN" altLang="en-US" sz="2400" dirty="0">
                <a:solidFill>
                  <a:srgbClr val="FC0404"/>
                </a:solidFill>
              </a:rPr>
              <a:t>例子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k=4</a:t>
            </a:r>
            <a:r>
              <a:rPr lang="zh-CN" altLang="en-US" sz="2400" dirty="0"/>
              <a:t>，则</a:t>
            </a:r>
            <a:r>
              <a:rPr lang="en-US" altLang="zh-CN" sz="2400" dirty="0"/>
              <a:t>r≥3</a:t>
            </a:r>
            <a:r>
              <a:rPr lang="zh-CN" altLang="en-US" sz="2400" dirty="0"/>
              <a:t>（取</a:t>
            </a:r>
            <a:r>
              <a:rPr lang="en-US" altLang="zh-CN" sz="2400" dirty="0"/>
              <a:t>r=3</a:t>
            </a:r>
            <a:r>
              <a:rPr lang="zh-CN" altLang="en-US" sz="2400" dirty="0"/>
              <a:t>）；</a:t>
            </a:r>
            <a:r>
              <a:rPr lang="en-US" altLang="zh-CN" sz="2400" dirty="0"/>
              <a:t>k=7</a:t>
            </a:r>
            <a:r>
              <a:rPr lang="zh-CN" altLang="en-US" sz="2400" dirty="0"/>
              <a:t>，则</a:t>
            </a:r>
            <a:r>
              <a:rPr lang="en-US" altLang="zh-CN" sz="2400" dirty="0"/>
              <a:t>r≥4</a:t>
            </a:r>
            <a:r>
              <a:rPr lang="zh-CN" altLang="en-US" sz="2400" dirty="0"/>
              <a:t>（取</a:t>
            </a:r>
            <a:r>
              <a:rPr lang="en-US" altLang="zh-CN" sz="2400" dirty="0"/>
              <a:t>r=4</a:t>
            </a:r>
            <a:r>
              <a:rPr lang="zh-CN" altLang="en-US" sz="2400" dirty="0"/>
              <a:t>）</a:t>
            </a:r>
          </a:p>
        </p:txBody>
      </p:sp>
      <p:sp>
        <p:nvSpPr>
          <p:cNvPr id="59904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9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9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9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9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9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纠错位的位置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00120" name="Rectangle 56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921625" cy="2447925"/>
          </a:xfrm>
          <a:noFill/>
          <a:ln/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/>
              <a:t>        k</a:t>
            </a:r>
            <a:r>
              <a:rPr lang="zh-CN" altLang="en-US" sz="2800" dirty="0"/>
              <a:t>个数据位外加</a:t>
            </a:r>
            <a:r>
              <a:rPr lang="en-US" altLang="zh-CN" sz="2800" dirty="0"/>
              <a:t>r</a:t>
            </a:r>
            <a:r>
              <a:rPr lang="zh-CN" altLang="en-US" sz="2800" dirty="0"/>
              <a:t>个纠错位，在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</a:rPr>
              <a:t>i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=0,1,2…</a:t>
            </a:r>
            <a:r>
              <a:rPr lang="zh-CN" altLang="en-US" sz="2800" dirty="0"/>
              <a:t>）的位置放的是纠错位，</a:t>
            </a:r>
            <a:r>
              <a:rPr lang="en-US" altLang="zh-CN" sz="2800" dirty="0"/>
              <a:t>k</a:t>
            </a:r>
            <a:r>
              <a:rPr lang="zh-CN" altLang="en-US" sz="2800" dirty="0"/>
              <a:t>个数据位的次序不变。例如：字符“</a:t>
            </a:r>
            <a:r>
              <a:rPr lang="en-US" altLang="zh-CN" sz="2800" dirty="0"/>
              <a:t>m”</a:t>
            </a:r>
            <a:r>
              <a:rPr lang="zh-CN" altLang="en-US" sz="2800" dirty="0"/>
              <a:t>的</a:t>
            </a:r>
            <a:r>
              <a:rPr lang="en-US" altLang="zh-CN" sz="2800" dirty="0"/>
              <a:t>7</a:t>
            </a:r>
            <a:r>
              <a:rPr lang="zh-CN" altLang="en-US" sz="2800" dirty="0"/>
              <a:t>位二进制码为</a:t>
            </a:r>
            <a:r>
              <a:rPr lang="en-US" altLang="zh-CN" sz="2800" dirty="0"/>
              <a:t>1101101</a:t>
            </a:r>
            <a:r>
              <a:rPr lang="zh-CN" altLang="en-US" sz="2800" dirty="0"/>
              <a:t>，要加上</a:t>
            </a:r>
            <a:r>
              <a:rPr lang="en-US" altLang="zh-CN" sz="2800" dirty="0"/>
              <a:t>4</a:t>
            </a:r>
            <a:r>
              <a:rPr lang="zh-CN" altLang="en-US" sz="2800" dirty="0"/>
              <a:t>位纠错码</a:t>
            </a:r>
            <a:r>
              <a:rPr lang="en-US" altLang="zh-CN" sz="2800" dirty="0"/>
              <a:t>0011</a:t>
            </a:r>
            <a:r>
              <a:rPr lang="zh-CN" altLang="en-US" sz="2800" dirty="0"/>
              <a:t>（偶校验），共</a:t>
            </a:r>
            <a:r>
              <a:rPr lang="en-US" altLang="zh-CN" sz="2800" dirty="0"/>
              <a:t>11</a:t>
            </a:r>
            <a:r>
              <a:rPr lang="zh-CN" altLang="en-US" sz="2800" dirty="0"/>
              <a:t>个</a:t>
            </a:r>
            <a:r>
              <a:rPr lang="en-US" altLang="zh-CN" sz="2800" dirty="0"/>
              <a:t>bit</a:t>
            </a:r>
            <a:r>
              <a:rPr lang="zh-CN" altLang="en-US" sz="2800" dirty="0"/>
              <a:t>。</a:t>
            </a:r>
          </a:p>
        </p:txBody>
      </p:sp>
      <p:graphicFrame>
        <p:nvGraphicFramePr>
          <p:cNvPr id="600121" name="Group 57"/>
          <p:cNvGraphicFramePr>
            <a:graphicFrameLocks noGrp="1"/>
          </p:cNvGraphicFramePr>
          <p:nvPr/>
        </p:nvGraphicFramePr>
        <p:xfrm>
          <a:off x="900113" y="4365625"/>
          <a:ext cx="7775575" cy="1803401"/>
        </p:xfrm>
        <a:graphic>
          <a:graphicData uri="http://schemas.openxmlformats.org/drawingml/2006/table">
            <a:tbl>
              <a:tblPr/>
              <a:tblGrid>
                <a:gridCol w="706437"/>
                <a:gridCol w="708025"/>
                <a:gridCol w="704850"/>
                <a:gridCol w="708025"/>
                <a:gridCol w="704850"/>
                <a:gridCol w="711200"/>
                <a:gridCol w="704850"/>
                <a:gridCol w="708025"/>
                <a:gridCol w="704850"/>
                <a:gridCol w="708025"/>
                <a:gridCol w="706438"/>
              </a:tblGrid>
              <a:tr h="6016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0171" name="Text Box 10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信息位影响的纠错位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1141" name="Group 53"/>
          <p:cNvGraphicFramePr>
            <a:graphicFrameLocks noGrp="1"/>
          </p:cNvGraphicFramePr>
          <p:nvPr>
            <p:ph idx="1"/>
          </p:nvPr>
        </p:nvGraphicFramePr>
        <p:xfrm>
          <a:off x="809625" y="1773238"/>
          <a:ext cx="7958138" cy="4464052"/>
        </p:xfrm>
        <a:graphic>
          <a:graphicData uri="http://schemas.openxmlformats.org/drawingml/2006/table">
            <a:tbl>
              <a:tblPr/>
              <a:tblGrid>
                <a:gridCol w="1106488"/>
                <a:gridCol w="1176337"/>
                <a:gridCol w="2284413"/>
                <a:gridCol w="3390900"/>
              </a:tblGrid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信息位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位序号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位序号展开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影响的纠错位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=8+2+1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=8+2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=8+1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=4+2+1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=4+2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=4+1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=2+1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有影响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1142" name="Text Box 5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纠错位的取值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213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58512"/>
              </p:ext>
            </p:extLst>
          </p:nvPr>
        </p:nvGraphicFramePr>
        <p:xfrm>
          <a:off x="809625" y="1773238"/>
          <a:ext cx="7958138" cy="4464051"/>
        </p:xfrm>
        <a:graphic>
          <a:graphicData uri="http://schemas.openxmlformats.org/drawingml/2006/table">
            <a:tbl>
              <a:tblPr/>
              <a:tblGrid>
                <a:gridCol w="1866900"/>
                <a:gridCol w="6091238"/>
              </a:tblGrid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纠错位的取值（再取</a:t>
                      </a: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偶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/</a:t>
                      </a: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奇校验）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endParaRPr kumimoji="1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发送方的编码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举例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3162" name="Group 26"/>
          <p:cNvGraphicFramePr>
            <a:graphicFrameLocks noGrp="1"/>
          </p:cNvGraphicFramePr>
          <p:nvPr>
            <p:ph idx="1"/>
          </p:nvPr>
        </p:nvGraphicFramePr>
        <p:xfrm>
          <a:off x="809625" y="1773238"/>
          <a:ext cx="7958138" cy="4464051"/>
        </p:xfrm>
        <a:graphic>
          <a:graphicData uri="http://schemas.openxmlformats.org/drawingml/2006/table">
            <a:tbl>
              <a:tblPr/>
              <a:tblGrid>
                <a:gridCol w="1866900"/>
                <a:gridCol w="6091238"/>
              </a:tblGrid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纠错位的取值（再取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偶校验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0404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0404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A1=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C0404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3163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接收方的编码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方法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4186" name="Group 26"/>
          <p:cNvGraphicFramePr>
            <a:graphicFrameLocks noGrp="1"/>
          </p:cNvGraphicFramePr>
          <p:nvPr/>
        </p:nvGraphicFramePr>
        <p:xfrm>
          <a:off x="827088" y="1700213"/>
          <a:ext cx="7921625" cy="3168651"/>
        </p:xfrm>
        <a:graphic>
          <a:graphicData uri="http://schemas.openxmlformats.org/drawingml/2006/table">
            <a:tbl>
              <a:tblPr/>
              <a:tblGrid>
                <a:gridCol w="1858962"/>
                <a:gridCol w="6062663"/>
              </a:tblGrid>
              <a:tr h="6175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校验位计算表达式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 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185" name="Text Box 25"/>
          <p:cNvSpPr txBox="1">
            <a:spLocks noChangeArrowheads="1"/>
          </p:cNvSpPr>
          <p:nvPr/>
        </p:nvSpPr>
        <p:spPr bwMode="auto">
          <a:xfrm>
            <a:off x="827088" y="4940300"/>
            <a:ext cx="799306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2600" b="1" dirty="0">
                <a:latin typeface="+mn-lt"/>
                <a:ea typeface="+mn-ea"/>
              </a:rPr>
              <a:t>       如计算结果</a:t>
            </a:r>
            <a:r>
              <a:rPr lang="en-US" altLang="zh-CN" sz="2600" b="1" dirty="0">
                <a:solidFill>
                  <a:srgbClr val="FC0404"/>
                </a:solidFill>
                <a:latin typeface="+mn-lt"/>
                <a:ea typeface="+mn-ea"/>
              </a:rPr>
              <a:t>S4S3S2S1=0000</a:t>
            </a:r>
            <a:r>
              <a:rPr lang="zh-CN" altLang="en-US" sz="2600" b="1" dirty="0">
                <a:latin typeface="+mn-lt"/>
                <a:ea typeface="+mn-ea"/>
              </a:rPr>
              <a:t>则表示接收正确，如计算结果</a:t>
            </a:r>
            <a:r>
              <a:rPr lang="en-US" altLang="zh-CN" sz="2600" b="1" dirty="0">
                <a:solidFill>
                  <a:srgbClr val="FC0404"/>
                </a:solidFill>
                <a:latin typeface="+mn-lt"/>
                <a:ea typeface="+mn-ea"/>
              </a:rPr>
              <a:t>S4S3S2S1=0101</a:t>
            </a:r>
            <a:r>
              <a:rPr lang="zh-CN" altLang="en-US" sz="2600" b="1" dirty="0">
                <a:latin typeface="+mn-lt"/>
                <a:ea typeface="+mn-ea"/>
              </a:rPr>
              <a:t>则表示第</a:t>
            </a:r>
            <a:r>
              <a:rPr lang="en-US" altLang="zh-CN" sz="2600" b="1" dirty="0">
                <a:latin typeface="+mn-lt"/>
                <a:ea typeface="+mn-ea"/>
              </a:rPr>
              <a:t>5</a:t>
            </a:r>
            <a:r>
              <a:rPr lang="zh-CN" altLang="en-US" sz="2600" b="1" dirty="0">
                <a:latin typeface="+mn-lt"/>
                <a:ea typeface="+mn-ea"/>
              </a:rPr>
              <a:t>位出错。</a:t>
            </a:r>
          </a:p>
        </p:txBody>
      </p:sp>
      <p:sp>
        <p:nvSpPr>
          <p:cNvPr id="604187" name="Text Box 2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接收方的编码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举例</a:t>
            </a:r>
            <a:r>
              <a:rPr lang="en-US" altLang="zh-CN" sz="2800">
                <a:latin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</a:rPr>
              <a:t>无错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5264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7108"/>
              </p:ext>
            </p:extLst>
          </p:nvPr>
        </p:nvGraphicFramePr>
        <p:xfrm>
          <a:off x="827088" y="4076700"/>
          <a:ext cx="7921625" cy="2296800"/>
        </p:xfrm>
        <a:graphic>
          <a:graphicData uri="http://schemas.openxmlformats.org/drawingml/2006/table">
            <a:tbl>
              <a:tblPr/>
              <a:tblGrid>
                <a:gridCol w="1152525"/>
                <a:gridCol w="6769100"/>
              </a:tblGrid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校验位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校验位计算表达式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P4=1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P3=1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P2=1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P1=1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755650" y="1700213"/>
            <a:ext cx="79930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字符</a:t>
            </a:r>
            <a:r>
              <a:rPr lang="en-US" altLang="zh-CN" sz="2400" b="1">
                <a:latin typeface="+mn-lt"/>
                <a:ea typeface="+mn-ea"/>
              </a:rPr>
              <a:t>m</a:t>
            </a:r>
            <a:r>
              <a:rPr lang="zh-CN" altLang="en-US" sz="2400" b="1">
                <a:latin typeface="+mn-lt"/>
                <a:ea typeface="+mn-ea"/>
              </a:rPr>
              <a:t>采用海明码的发送序列为                    </a:t>
            </a:r>
            <a:r>
              <a:rPr lang="en-US" altLang="zh-CN" sz="2400" b="1">
                <a:latin typeface="+mn-lt"/>
                <a:ea typeface="+mn-ea"/>
              </a:rPr>
              <a:t>11001100111</a:t>
            </a:r>
          </a:p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如接收的序列也为                                         </a:t>
            </a:r>
            <a:r>
              <a:rPr lang="en-US" altLang="zh-CN" sz="2400" b="1">
                <a:latin typeface="+mn-lt"/>
                <a:ea typeface="+mn-ea"/>
              </a:rPr>
              <a:t>11001100111</a:t>
            </a:r>
          </a:p>
        </p:txBody>
      </p:sp>
      <p:graphicFrame>
        <p:nvGraphicFramePr>
          <p:cNvPr id="60526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89608"/>
              </p:ext>
            </p:extLst>
          </p:nvPr>
        </p:nvGraphicFramePr>
        <p:xfrm>
          <a:off x="827088" y="2636838"/>
          <a:ext cx="7921625" cy="1378080"/>
        </p:xfrm>
        <a:graphic>
          <a:graphicData uri="http://schemas.openxmlformats.org/drawingml/2006/table">
            <a:tbl>
              <a:tblPr/>
              <a:tblGrid>
                <a:gridCol w="657225"/>
                <a:gridCol w="725487"/>
                <a:gridCol w="725488"/>
                <a:gridCol w="727075"/>
                <a:gridCol w="725487"/>
                <a:gridCol w="728663"/>
                <a:gridCol w="725487"/>
                <a:gridCol w="727075"/>
                <a:gridCol w="725488"/>
                <a:gridCol w="725487"/>
                <a:gridCol w="728663"/>
              </a:tblGrid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8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</a:rPr>
              <a:t>接收方的编码</a:t>
            </a:r>
            <a:br>
              <a:rPr lang="zh-CN" altLang="en-US">
                <a:latin typeface="隶书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（</a:t>
            </a:r>
            <a:r>
              <a:rPr lang="zh-CN" altLang="en-US" sz="2800">
                <a:latin typeface="楷体_GB2312" pitchFamily="49" charset="-122"/>
              </a:rPr>
              <a:t>举例</a:t>
            </a:r>
            <a:r>
              <a:rPr lang="en-US" altLang="zh-CN" sz="2800">
                <a:latin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</a:rPr>
              <a:t>有错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0628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96384"/>
              </p:ext>
            </p:extLst>
          </p:nvPr>
        </p:nvGraphicFramePr>
        <p:xfrm>
          <a:off x="827088" y="4076700"/>
          <a:ext cx="7921625" cy="2296800"/>
        </p:xfrm>
        <a:graphic>
          <a:graphicData uri="http://schemas.openxmlformats.org/drawingml/2006/table">
            <a:tbl>
              <a:tblPr/>
              <a:tblGrid>
                <a:gridCol w="1101725"/>
                <a:gridCol w="6819900"/>
              </a:tblGrid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校验位计算表达式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P4=1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P3=1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P2=1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S1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=A7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A1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P1=1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楷体" pitchFamily="2" charset="-122"/>
                          <a:sym typeface="Symbol" pitchFamily="18" charset="2"/>
                        </a:rPr>
                        <a:t>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楷体" pitchFamily="2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755650" y="1700213"/>
            <a:ext cx="79930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C0404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字符</a:t>
            </a:r>
            <a:r>
              <a:rPr lang="en-US" altLang="zh-CN" sz="2400" b="1">
                <a:latin typeface="+mn-lt"/>
                <a:ea typeface="+mn-ea"/>
              </a:rPr>
              <a:t>m</a:t>
            </a:r>
            <a:r>
              <a:rPr lang="zh-CN" altLang="en-US" sz="2400" b="1">
                <a:latin typeface="+mn-lt"/>
                <a:ea typeface="+mn-ea"/>
              </a:rPr>
              <a:t>采用海明码的发送序列为                    </a:t>
            </a:r>
            <a:r>
              <a:rPr lang="en-US" altLang="zh-CN" sz="2400" b="1">
                <a:latin typeface="+mn-lt"/>
                <a:ea typeface="+mn-ea"/>
              </a:rPr>
              <a:t>11001100111</a:t>
            </a:r>
          </a:p>
          <a:p>
            <a:pPr>
              <a:buClrTx/>
              <a:buSzPct val="100000"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如接收的序列也为                                         </a:t>
            </a:r>
            <a:r>
              <a:rPr lang="en-US" altLang="zh-CN" sz="2400" b="1">
                <a:latin typeface="+mn-lt"/>
                <a:ea typeface="+mn-ea"/>
              </a:rPr>
              <a:t>110011</a:t>
            </a:r>
            <a:r>
              <a:rPr lang="en-US" altLang="zh-CN" sz="2400" b="1">
                <a:solidFill>
                  <a:srgbClr val="FC0404"/>
                </a:solidFill>
                <a:latin typeface="+mn-lt"/>
                <a:ea typeface="+mn-ea"/>
              </a:rPr>
              <a:t>1</a:t>
            </a:r>
            <a:r>
              <a:rPr lang="en-US" altLang="zh-CN" sz="2400" b="1">
                <a:latin typeface="+mn-lt"/>
                <a:ea typeface="+mn-ea"/>
              </a:rPr>
              <a:t>0111</a:t>
            </a:r>
          </a:p>
        </p:txBody>
      </p:sp>
      <p:graphicFrame>
        <p:nvGraphicFramePr>
          <p:cNvPr id="6062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16289"/>
              </p:ext>
            </p:extLst>
          </p:nvPr>
        </p:nvGraphicFramePr>
        <p:xfrm>
          <a:off x="827088" y="2636838"/>
          <a:ext cx="7921625" cy="1378080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17550"/>
                <a:gridCol w="722312"/>
                <a:gridCol w="717550"/>
                <a:gridCol w="723900"/>
                <a:gridCol w="717550"/>
                <a:gridCol w="722313"/>
                <a:gridCol w="717550"/>
                <a:gridCol w="720725"/>
                <a:gridCol w="720725"/>
              </a:tblGrid>
              <a:tr h="400050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404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1pPr>
                      <a:lvl2pPr>
                        <a:buSzPct val="55000"/>
                        <a:defRPr kumimoji="1" sz="24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2pPr>
                      <a:lvl3pPr>
                        <a:buSzPct val="65000"/>
                        <a:defRPr kumimoji="1" sz="20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3pPr>
                      <a:lvl4pPr>
                        <a:buSzPct val="85000"/>
                        <a:defRPr kumimoji="1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4pPr>
                      <a:lvl5pPr>
                        <a:buSzPct val="80000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600" b="1">
                          <a:solidFill>
                            <a:srgbClr val="000000"/>
                          </a:solidFill>
                          <a:latin typeface="Arial" charset="0"/>
                          <a:ea typeface="华文楷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6285" name="Text Box 7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9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9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纠正突发错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常用差错控制编码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海明码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0379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809625" y="1917254"/>
            <a:ext cx="2682875" cy="4176042"/>
          </a:xfrm>
          <a:solidFill>
            <a:srgbClr val="CC99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/>
              <a:t>       海明码只能纠正一位错，但采用右边方法可以纠正突发错：以码字为行，一行一个，构成</a:t>
            </a:r>
            <a:r>
              <a:rPr lang="en-US" altLang="zh-CN" sz="2400"/>
              <a:t>m</a:t>
            </a:r>
            <a:r>
              <a:rPr lang="zh-CN" altLang="en-US" sz="2400"/>
              <a:t>个码字的矩阵，按列发送，仅当突发长度≤</a:t>
            </a:r>
            <a:r>
              <a:rPr lang="en-US" altLang="zh-CN" sz="2400"/>
              <a:t>m</a:t>
            </a:r>
            <a:r>
              <a:rPr lang="zh-CN" altLang="en-US" sz="2400"/>
              <a:t>时，则可纠正该突发错。</a:t>
            </a:r>
          </a:p>
        </p:txBody>
      </p:sp>
      <p:pic>
        <p:nvPicPr>
          <p:cNvPr id="610380" name="Picture 76" descr="3-0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00213"/>
            <a:ext cx="530225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数据链路层中的帧</a:t>
            </a:r>
            <a:endParaRPr lang="zh-CN" altLang="en-US" dirty="0"/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92380" y="1950963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1430" y="2560563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692380" y="255897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998767" y="2712963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692380" y="316857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203555" y="2103363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数据报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992417" y="3322563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928917" y="3335263"/>
            <a:ext cx="1505221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>
                <a:latin typeface="+mn-lt"/>
                <a:ea typeface="+mn-ea"/>
              </a:rPr>
              <a:t>1010…  …</a:t>
            </a:r>
            <a:r>
              <a:rPr lang="en-US" altLang="zh-CN" sz="1600" b="1" dirty="0" smtClean="0">
                <a:latin typeface="+mn-lt"/>
                <a:ea typeface="+mn-ea"/>
              </a:rPr>
              <a:t>010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flipV="1">
            <a:off x="7563917" y="306538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197205" y="2722488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V="1">
            <a:off x="7194030" y="2354188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660630" y="26669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03580" y="2381175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取出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192442" y="2717725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8183042" y="271931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2884538" y="5798537"/>
            <a:ext cx="4765675" cy="4763"/>
          </a:xfrm>
          <a:custGeom>
            <a:avLst/>
            <a:gdLst>
              <a:gd name="T0" fmla="*/ 0 w 3002"/>
              <a:gd name="T1" fmla="*/ 0 h 3"/>
              <a:gd name="T2" fmla="*/ 3002 w 3002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2" h="3">
                <a:moveTo>
                  <a:pt x="0" y="0"/>
                </a:moveTo>
                <a:lnTo>
                  <a:pt x="3002" y="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705650" y="5184175"/>
            <a:ext cx="2011363" cy="75882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1921942" y="3611488"/>
            <a:ext cx="5791200" cy="609600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054234" y="2467738"/>
            <a:ext cx="8752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数据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链路层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045767" y="207245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网络层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436542" y="421436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传输介质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540942" y="1601713"/>
            <a:ext cx="8666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A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319442" y="1601713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B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045767" y="329165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物理层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9981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50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5221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674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4271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79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1035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72559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4083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560742" y="3992488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826942" y="406868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rot="5400000">
            <a:off x="1883842" y="380198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rot="16200000" flipV="1">
            <a:off x="7446442" y="384008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2302942" y="3992488"/>
            <a:ext cx="1066800" cy="152400"/>
            <a:chOff x="1344" y="912"/>
            <a:chExt cx="672" cy="96"/>
          </a:xfrm>
        </p:grpSpPr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5808142" y="3992488"/>
            <a:ext cx="1066800" cy="157162"/>
            <a:chOff x="4080" y="3676"/>
            <a:chExt cx="672" cy="99"/>
          </a:xfrm>
        </p:grpSpPr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971600" y="5184175"/>
            <a:ext cx="2011363" cy="758825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1581200" y="4817462"/>
            <a:ext cx="8666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A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7359700" y="4817462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latin typeface="+mn-lt"/>
                <a:ea typeface="+mn-ea"/>
              </a:rPr>
              <a:t>节点 </a:t>
            </a:r>
            <a:r>
              <a:rPr lang="en-US" altLang="zh-CN" sz="1800" b="1" dirty="0">
                <a:latin typeface="+mn-lt"/>
                <a:ea typeface="+mn-ea"/>
              </a:rPr>
              <a:t>B</a:t>
            </a:r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2452738" y="5377850"/>
            <a:ext cx="977900" cy="366712"/>
            <a:chOff x="1701" y="2666"/>
            <a:chExt cx="616" cy="231"/>
          </a:xfrm>
        </p:grpSpPr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1701" y="2694"/>
              <a:ext cx="616" cy="192"/>
              <a:chOff x="1701" y="2694"/>
              <a:chExt cx="616" cy="192"/>
            </a:xfrm>
          </p:grpSpPr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045" y="2731"/>
                <a:ext cx="272" cy="13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1701" y="2694"/>
                <a:ext cx="408" cy="192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7620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1784" y="26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帧</a:t>
              </a:r>
            </a:p>
          </p:txBody>
        </p:sp>
      </p:grp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4211960" y="4581128"/>
            <a:ext cx="146672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+mn-lt"/>
                <a:ea typeface="+mn-ea"/>
              </a:rPr>
              <a:t>(a</a:t>
            </a:r>
            <a:r>
              <a:rPr lang="en-US" altLang="zh-CN" sz="1800" b="1" dirty="0" smtClean="0">
                <a:latin typeface="+mn-lt"/>
                <a:ea typeface="+mn-ea"/>
              </a:rPr>
              <a:t>) </a:t>
            </a:r>
            <a:r>
              <a:rPr lang="zh-CN" altLang="en-US" sz="1800" b="1" dirty="0" smtClean="0">
                <a:latin typeface="+mn-lt"/>
                <a:ea typeface="+mn-ea"/>
              </a:rPr>
              <a:t>实际过程</a:t>
            </a:r>
            <a:endParaRPr lang="en-US" altLang="zh-CN" sz="1800" b="1" dirty="0">
              <a:latin typeface="+mn-lt"/>
              <a:ea typeface="+mn-ea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211960" y="6147466"/>
            <a:ext cx="146514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latin typeface="+mn-lt"/>
                <a:ea typeface="+mn-ea"/>
              </a:rPr>
              <a:t>(b</a:t>
            </a:r>
            <a:r>
              <a:rPr lang="en-US" altLang="zh-CN" sz="1800" b="1" dirty="0" smtClean="0">
                <a:latin typeface="+mn-lt"/>
                <a:ea typeface="+mn-ea"/>
              </a:rPr>
              <a:t>) </a:t>
            </a:r>
            <a:r>
              <a:rPr lang="zh-CN" altLang="en-US" sz="1800" b="1" dirty="0" smtClean="0">
                <a:latin typeface="+mn-lt"/>
                <a:ea typeface="+mn-ea"/>
              </a:rPr>
              <a:t>简化模型</a:t>
            </a:r>
            <a:endParaRPr lang="en-US" altLang="zh-CN" sz="1800" b="1" dirty="0">
              <a:latin typeface="+mn-lt"/>
              <a:ea typeface="+mn-ea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3029000" y="507940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发送</a:t>
            </a:r>
          </a:p>
        </p:txBody>
      </p: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6299250" y="5377850"/>
            <a:ext cx="977900" cy="366712"/>
            <a:chOff x="1701" y="2666"/>
            <a:chExt cx="616" cy="231"/>
          </a:xfrm>
        </p:grpSpPr>
        <p:grpSp>
          <p:nvGrpSpPr>
            <p:cNvPr id="63" name="Group 60"/>
            <p:cNvGrpSpPr>
              <a:grpSpLocks/>
            </p:cNvGrpSpPr>
            <p:nvPr/>
          </p:nvGrpSpPr>
          <p:grpSpPr bwMode="auto">
            <a:xfrm>
              <a:off x="1701" y="2694"/>
              <a:ext cx="616" cy="192"/>
              <a:chOff x="1701" y="2694"/>
              <a:chExt cx="616" cy="192"/>
            </a:xfrm>
          </p:grpSpPr>
          <p:sp>
            <p:nvSpPr>
              <p:cNvPr id="65" name="AutoShape 61"/>
              <p:cNvSpPr>
                <a:spLocks noChangeArrowheads="1"/>
              </p:cNvSpPr>
              <p:nvPr/>
            </p:nvSpPr>
            <p:spPr bwMode="auto">
              <a:xfrm>
                <a:off x="2045" y="2731"/>
                <a:ext cx="272" cy="13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1701" y="2694"/>
                <a:ext cx="408" cy="192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7620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784" y="266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</a:rPr>
                <a:t>帧</a:t>
              </a:r>
            </a:p>
          </p:txBody>
        </p:sp>
      </p:grp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6042075" y="507940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接收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540300" y="5798537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链路</a:t>
            </a: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931342" y="1935088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950392" y="2544688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931342" y="254310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1237730" y="2697088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931342" y="315270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1442517" y="2087488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IP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数据报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1231380" y="3306688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1167880" y="3319388"/>
            <a:ext cx="1505221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>
                <a:latin typeface="+mn-lt"/>
                <a:ea typeface="+mn-ea"/>
              </a:rPr>
              <a:t>1010…  …</a:t>
            </a:r>
            <a:r>
              <a:rPr lang="en-US" altLang="zh-CN" sz="1600" b="1" dirty="0" smtClean="0">
                <a:latin typeface="+mn-lt"/>
                <a:ea typeface="+mn-ea"/>
              </a:rPr>
              <a:t>010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77" name="AutoShape 75"/>
          <p:cNvSpPr>
            <a:spLocks noChangeArrowheads="1"/>
          </p:cNvSpPr>
          <p:nvPr/>
        </p:nvSpPr>
        <p:spPr bwMode="auto">
          <a:xfrm>
            <a:off x="1783830" y="315428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1436167" y="2706613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000" b="1">
              <a:latin typeface="+mn-lt"/>
              <a:ea typeface="+mn-ea"/>
            </a:endParaRP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1442517" y="2401813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899592" y="2651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1642542" y="236530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装入</a:t>
            </a:r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1431405" y="270185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2422005" y="270343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1312342" y="5252817"/>
            <a:ext cx="875241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数据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链路层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差错控制方法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843213" y="2276475"/>
            <a:ext cx="3546475" cy="3311525"/>
          </a:xfrm>
        </p:spPr>
        <p:txBody>
          <a:bodyPr/>
          <a:lstStyle/>
          <a:p>
            <a:r>
              <a:rPr lang="zh-CN" altLang="en-US">
                <a:hlinkClick r:id="rId3" action="ppaction://hlinksldjump"/>
              </a:rPr>
              <a:t>反馈检测法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4" action="ppaction://hlinksldjump"/>
              </a:rPr>
              <a:t>自动请求重发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5" action="ppaction://hlinksldjump"/>
              </a:rPr>
              <a:t>前向纠错</a:t>
            </a:r>
            <a:endParaRPr lang="zh-CN" altLang="en-US"/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7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8" action="ppaction://hlinksldjump"/>
              </a:rPr>
              <a:t>差错控制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反馈检测法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6092825"/>
            <a:ext cx="7958137" cy="360363"/>
          </a:xfrm>
        </p:spPr>
        <p:txBody>
          <a:bodyPr/>
          <a:lstStyle/>
          <a:p>
            <a:pPr marL="269875" indent="-269875">
              <a:lnSpc>
                <a:spcPct val="80000"/>
              </a:lnSpc>
            </a:pPr>
            <a:r>
              <a:rPr lang="zh-CN" altLang="en-US" sz="2000">
                <a:solidFill>
                  <a:srgbClr val="FC0404"/>
                </a:solidFill>
              </a:rPr>
              <a:t>特点</a:t>
            </a:r>
            <a:r>
              <a:rPr lang="zh-CN" altLang="en-US" sz="2000"/>
              <a:t>：原理简单、实现容易、可靠性强，但开销大，信道利用率低。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2912274" y="1799412"/>
            <a:ext cx="3875077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发送方发送数据（一帧或一个字符）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3808939" y="2447112"/>
            <a:ext cx="1797585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接收方接收数据</a:t>
            </a:r>
          </a:p>
        </p:txBody>
      </p:sp>
      <p:sp>
        <p:nvSpPr>
          <p:cNvPr id="557065" name="AutoShape 9"/>
          <p:cNvSpPr>
            <a:spLocks noChangeArrowheads="1"/>
          </p:cNvSpPr>
          <p:nvPr/>
        </p:nvSpPr>
        <p:spPr bwMode="auto">
          <a:xfrm>
            <a:off x="1947863" y="3697288"/>
            <a:ext cx="5689600" cy="123825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发送方用原始数据与接收</a:t>
            </a:r>
          </a:p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方发回的数据进行比较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810747" y="4968062"/>
            <a:ext cx="3644244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发送方通知接收方删除出错的数据</a:t>
            </a:r>
          </a:p>
        </p:txBody>
      </p:sp>
      <p:sp>
        <p:nvSpPr>
          <p:cNvPr id="557067" name="Rectangle 11"/>
          <p:cNvSpPr>
            <a:spLocks noChangeArrowheads="1"/>
          </p:cNvSpPr>
          <p:nvPr/>
        </p:nvSpPr>
        <p:spPr bwMode="auto">
          <a:xfrm>
            <a:off x="1000651" y="5615762"/>
            <a:ext cx="1797585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发送方重发数据</a:t>
            </a:r>
          </a:p>
        </p:txBody>
      </p:sp>
      <p:sp>
        <p:nvSpPr>
          <p:cNvPr id="557068" name="Rectangle 12"/>
          <p:cNvSpPr>
            <a:spLocks noChangeArrowheads="1"/>
          </p:cNvSpPr>
          <p:nvPr/>
        </p:nvSpPr>
        <p:spPr bwMode="auto">
          <a:xfrm>
            <a:off x="6222559" y="4895037"/>
            <a:ext cx="2490082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发送方继续发送新数据</a:t>
            </a:r>
          </a:p>
        </p:txBody>
      </p:sp>
      <p:sp>
        <p:nvSpPr>
          <p:cNvPr id="557069" name="Text Box 13"/>
          <p:cNvSpPr txBox="1">
            <a:spLocks noChangeArrowheads="1"/>
          </p:cNvSpPr>
          <p:nvPr/>
        </p:nvSpPr>
        <p:spPr bwMode="auto">
          <a:xfrm>
            <a:off x="1547813" y="3933825"/>
            <a:ext cx="7191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latin typeface="+mn-lt"/>
                <a:ea typeface="+mn-ea"/>
              </a:rPr>
              <a:t>出错</a:t>
            </a:r>
          </a:p>
        </p:txBody>
      </p:sp>
      <p:sp>
        <p:nvSpPr>
          <p:cNvPr id="557070" name="Text Box 14"/>
          <p:cNvSpPr txBox="1">
            <a:spLocks noChangeArrowheads="1"/>
          </p:cNvSpPr>
          <p:nvPr/>
        </p:nvSpPr>
        <p:spPr bwMode="auto">
          <a:xfrm>
            <a:off x="7451725" y="3933825"/>
            <a:ext cx="71913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正确</a:t>
            </a:r>
          </a:p>
        </p:txBody>
      </p:sp>
      <p:sp>
        <p:nvSpPr>
          <p:cNvPr id="557071" name="Line 15"/>
          <p:cNvSpPr>
            <a:spLocks noChangeShapeType="1"/>
          </p:cNvSpPr>
          <p:nvPr/>
        </p:nvSpPr>
        <p:spPr bwMode="auto">
          <a:xfrm>
            <a:off x="4787900" y="22050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2" name="Line 16"/>
          <p:cNvSpPr>
            <a:spLocks noChangeShapeType="1"/>
          </p:cNvSpPr>
          <p:nvPr/>
        </p:nvSpPr>
        <p:spPr bwMode="auto">
          <a:xfrm>
            <a:off x="4787900" y="285273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3" name="Line 17"/>
          <p:cNvSpPr>
            <a:spLocks noChangeShapeType="1"/>
          </p:cNvSpPr>
          <p:nvPr/>
        </p:nvSpPr>
        <p:spPr bwMode="auto">
          <a:xfrm>
            <a:off x="1568450" y="4292600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4" name="Line 18"/>
          <p:cNvSpPr>
            <a:spLocks noChangeShapeType="1"/>
          </p:cNvSpPr>
          <p:nvPr/>
        </p:nvSpPr>
        <p:spPr bwMode="auto">
          <a:xfrm>
            <a:off x="1577975" y="43116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5" name="Line 19"/>
          <p:cNvSpPr>
            <a:spLocks noChangeShapeType="1"/>
          </p:cNvSpPr>
          <p:nvPr/>
        </p:nvSpPr>
        <p:spPr bwMode="auto">
          <a:xfrm>
            <a:off x="7683500" y="43291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6" name="Line 20"/>
          <p:cNvSpPr>
            <a:spLocks noChangeShapeType="1"/>
          </p:cNvSpPr>
          <p:nvPr/>
        </p:nvSpPr>
        <p:spPr bwMode="auto">
          <a:xfrm>
            <a:off x="8115300" y="4318000"/>
            <a:ext cx="206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78" name="Rectangle 22"/>
          <p:cNvSpPr>
            <a:spLocks noChangeArrowheads="1"/>
          </p:cNvSpPr>
          <p:nvPr/>
        </p:nvSpPr>
        <p:spPr bwMode="auto">
          <a:xfrm>
            <a:off x="2912274" y="3094812"/>
            <a:ext cx="3875077" cy="3715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 b="1">
                <a:latin typeface="+mn-lt"/>
                <a:ea typeface="+mn-ea"/>
              </a:rPr>
              <a:t>接收方将接收到的数据发回给发送方</a:t>
            </a:r>
          </a:p>
        </p:txBody>
      </p:sp>
      <p:sp>
        <p:nvSpPr>
          <p:cNvPr id="557079" name="Line 23"/>
          <p:cNvSpPr>
            <a:spLocks noChangeShapeType="1"/>
          </p:cNvSpPr>
          <p:nvPr/>
        </p:nvSpPr>
        <p:spPr bwMode="auto">
          <a:xfrm>
            <a:off x="4787900" y="350043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7080" name="Line 24"/>
          <p:cNvSpPr>
            <a:spLocks noChangeShapeType="1"/>
          </p:cNvSpPr>
          <p:nvPr/>
        </p:nvSpPr>
        <p:spPr bwMode="auto">
          <a:xfrm>
            <a:off x="1908175" y="537368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自动请求重发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ARQ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2707090" y="1927692"/>
            <a:ext cx="4285445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发送方发送数据（一帧或一个字符）</a:t>
            </a:r>
          </a:p>
        </p:txBody>
      </p:sp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3719171" y="2791292"/>
            <a:ext cx="1977121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接收方接收数据</a:t>
            </a:r>
          </a:p>
        </p:txBody>
      </p:sp>
      <p:sp>
        <p:nvSpPr>
          <p:cNvPr id="559113" name="AutoShape 9"/>
          <p:cNvSpPr>
            <a:spLocks noChangeArrowheads="1"/>
          </p:cNvSpPr>
          <p:nvPr/>
        </p:nvSpPr>
        <p:spPr bwMode="auto">
          <a:xfrm>
            <a:off x="2846389" y="3608871"/>
            <a:ext cx="3927473" cy="799134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接收方检测数据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908204" y="4878854"/>
            <a:ext cx="3516004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接收方发出重发请求给发送方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1566521" y="5744042"/>
            <a:ext cx="1977121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发送方重发数据</a:t>
            </a:r>
          </a:p>
        </p:txBody>
      </p: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5733956" y="4878854"/>
            <a:ext cx="2746563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发送方继续发送新数据</a:t>
            </a:r>
          </a:p>
        </p:txBody>
      </p:sp>
      <p:sp>
        <p:nvSpPr>
          <p:cNvPr id="559117" name="Text Box 13"/>
          <p:cNvSpPr txBox="1">
            <a:spLocks noChangeArrowheads="1"/>
          </p:cNvSpPr>
          <p:nvPr/>
        </p:nvSpPr>
        <p:spPr bwMode="auto">
          <a:xfrm>
            <a:off x="2484438" y="3571875"/>
            <a:ext cx="7191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+mn-lt"/>
                <a:ea typeface="+mn-ea"/>
              </a:rPr>
              <a:t>出错</a:t>
            </a:r>
          </a:p>
        </p:txBody>
      </p: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6516688" y="3571875"/>
            <a:ext cx="71913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正确</a:t>
            </a:r>
          </a:p>
        </p:txBody>
      </p:sp>
      <p:sp>
        <p:nvSpPr>
          <p:cNvPr id="559119" name="Line 15"/>
          <p:cNvSpPr>
            <a:spLocks noChangeShapeType="1"/>
          </p:cNvSpPr>
          <p:nvPr/>
        </p:nvSpPr>
        <p:spPr bwMode="auto">
          <a:xfrm>
            <a:off x="4787900" y="234791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0" name="Line 16"/>
          <p:cNvSpPr>
            <a:spLocks noChangeShapeType="1"/>
          </p:cNvSpPr>
          <p:nvPr/>
        </p:nvSpPr>
        <p:spPr bwMode="auto">
          <a:xfrm>
            <a:off x="4787900" y="321151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1" name="Line 17"/>
          <p:cNvSpPr>
            <a:spLocks noChangeShapeType="1"/>
          </p:cNvSpPr>
          <p:nvPr/>
        </p:nvSpPr>
        <p:spPr bwMode="auto">
          <a:xfrm>
            <a:off x="2555875" y="400367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2555875" y="400367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3" name="Line 19"/>
          <p:cNvSpPr>
            <a:spLocks noChangeShapeType="1"/>
          </p:cNvSpPr>
          <p:nvPr/>
        </p:nvSpPr>
        <p:spPr bwMode="auto">
          <a:xfrm>
            <a:off x="6732588" y="40036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4" name="Line 20"/>
          <p:cNvSpPr>
            <a:spLocks noChangeShapeType="1"/>
          </p:cNvSpPr>
          <p:nvPr/>
        </p:nvSpPr>
        <p:spPr bwMode="auto">
          <a:xfrm>
            <a:off x="7164388" y="400367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2555875" y="53006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  点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C0404"/>
                </a:solidFill>
              </a:rPr>
              <a:t>为保证通信正常进行，还需引入：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00FF"/>
                </a:solidFill>
              </a:rPr>
              <a:t>定时器：</a:t>
            </a:r>
            <a:r>
              <a:rPr lang="zh-CN" altLang="en-US" sz="2200" dirty="0" smtClean="0"/>
              <a:t>防止</a:t>
            </a:r>
            <a:r>
              <a:rPr lang="zh-CN" altLang="en-US" sz="2200" dirty="0"/>
              <a:t>整个数据帧或反馈信息丢失。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帧</a:t>
            </a:r>
            <a:r>
              <a:rPr lang="zh-CN" altLang="en-US" sz="2200" dirty="0" smtClean="0">
                <a:solidFill>
                  <a:srgbClr val="0000FF"/>
                </a:solidFill>
              </a:rPr>
              <a:t>序号：</a:t>
            </a:r>
            <a:r>
              <a:rPr lang="zh-CN" altLang="en-US" sz="2200" dirty="0" smtClean="0"/>
              <a:t>防止</a:t>
            </a:r>
            <a:r>
              <a:rPr lang="zh-CN" altLang="en-US" sz="2200" dirty="0"/>
              <a:t>接收方多次收到同一帧并</a:t>
            </a:r>
            <a:r>
              <a:rPr lang="zh-CN" altLang="en-US" sz="2200" dirty="0" smtClean="0"/>
              <a:t>递交网络层。</a:t>
            </a:r>
            <a:endParaRPr lang="zh-CN" altLang="en-US" sz="2200" dirty="0"/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C0404"/>
                </a:solidFill>
              </a:rPr>
              <a:t>特点：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使用检错码；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必须是双向信道；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发送方需设置缓冲器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应用：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高可靠性信道，例如光纤；</a:t>
            </a:r>
            <a:endParaRPr lang="en-US" altLang="zh-CN" sz="2200" dirty="0" smtClean="0"/>
          </a:p>
          <a:p>
            <a:pPr lvl="1">
              <a:lnSpc>
                <a:spcPct val="110000"/>
              </a:lnSpc>
            </a:pPr>
            <a:r>
              <a:rPr lang="zh-CN" altLang="en-US" sz="2200" dirty="0" smtClean="0"/>
              <a:t>经常被用在数据链路层、网络层和传输层。</a:t>
            </a:r>
            <a:endParaRPr lang="zh-CN" altLang="en-US" sz="2200" dirty="0"/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前向纠错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（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FEC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差错控制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差错控制方法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61158" name="Rectangle 6"/>
          <p:cNvSpPr>
            <a:spLocks noChangeArrowheads="1"/>
          </p:cNvSpPr>
          <p:nvPr/>
        </p:nvSpPr>
        <p:spPr bwMode="auto">
          <a:xfrm>
            <a:off x="1331640" y="1700808"/>
            <a:ext cx="4285445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发送方发送数据（一帧或一个字符）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2343721" y="2421533"/>
            <a:ext cx="1977121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接收方接收数据</a:t>
            </a: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1443941" y="3089425"/>
            <a:ext cx="3772484" cy="77162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 dirty="0">
                <a:latin typeface="+mn-lt"/>
                <a:ea typeface="+mn-ea"/>
              </a:rPr>
              <a:t>接收方检测数据，如发现差错</a:t>
            </a:r>
            <a:r>
              <a:rPr lang="zh-CN" altLang="en-US" sz="2000" b="1" dirty="0" smtClean="0">
                <a:latin typeface="+mn-lt"/>
                <a:ea typeface="+mn-ea"/>
              </a:rPr>
              <a:t>，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b="1" dirty="0" smtClean="0">
                <a:latin typeface="+mn-lt"/>
                <a:ea typeface="+mn-ea"/>
              </a:rPr>
              <a:t>由</a:t>
            </a:r>
            <a:r>
              <a:rPr lang="zh-CN" altLang="en-US" sz="2000" b="1" dirty="0">
                <a:latin typeface="+mn-lt"/>
                <a:ea typeface="+mn-ea"/>
              </a:rPr>
              <a:t>接收方进行纠正</a:t>
            </a:r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1982019" y="4178837"/>
            <a:ext cx="2746563" cy="402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>
                <a:alpha val="50000"/>
              </a:srgbClr>
            </a:outerShdw>
          </a:effectLst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>
                <a:latin typeface="+mn-lt"/>
                <a:ea typeface="+mn-ea"/>
              </a:rPr>
              <a:t>发送方继续发送新数据</a:t>
            </a:r>
          </a:p>
        </p:txBody>
      </p:sp>
      <p:sp>
        <p:nvSpPr>
          <p:cNvPr id="561166" name="Line 14"/>
          <p:cNvSpPr>
            <a:spLocks noChangeShapeType="1"/>
          </p:cNvSpPr>
          <p:nvPr/>
        </p:nvSpPr>
        <p:spPr bwMode="auto">
          <a:xfrm>
            <a:off x="3412450" y="2121029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61167" name="Line 15"/>
          <p:cNvSpPr>
            <a:spLocks noChangeShapeType="1"/>
          </p:cNvSpPr>
          <p:nvPr/>
        </p:nvSpPr>
        <p:spPr bwMode="auto">
          <a:xfrm>
            <a:off x="3412450" y="2841754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61174" name="Line 22"/>
          <p:cNvSpPr>
            <a:spLocks noChangeShapeType="1"/>
          </p:cNvSpPr>
          <p:nvPr/>
        </p:nvSpPr>
        <p:spPr bwMode="auto">
          <a:xfrm>
            <a:off x="3412450" y="386015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611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809625" y="4581525"/>
            <a:ext cx="7958138" cy="1871663"/>
          </a:xfrm>
        </p:spPr>
        <p:txBody>
          <a:bodyPr/>
          <a:lstStyle/>
          <a:p>
            <a:r>
              <a:rPr lang="zh-CN" altLang="en-US" sz="2400" dirty="0">
                <a:solidFill>
                  <a:srgbClr val="FC0404"/>
                </a:solidFill>
              </a:rPr>
              <a:t>特点：</a:t>
            </a:r>
          </a:p>
          <a:p>
            <a:pPr lvl="1"/>
            <a:r>
              <a:rPr lang="zh-CN" altLang="en-US" sz="2400" dirty="0"/>
              <a:t>使用纠错码（纠错码编码效率低且设备复杂）；</a:t>
            </a:r>
          </a:p>
          <a:p>
            <a:pPr lvl="1"/>
            <a:r>
              <a:rPr lang="zh-CN" altLang="en-US" sz="2400" dirty="0"/>
              <a:t>单向信道；</a:t>
            </a:r>
          </a:p>
          <a:p>
            <a:pPr lvl="1"/>
            <a:r>
              <a:rPr lang="zh-CN" altLang="en-US" sz="2400" dirty="0"/>
              <a:t>发送方无需设置缓冲器。</a:t>
            </a:r>
          </a:p>
        </p:txBody>
      </p:sp>
      <p:sp>
        <p:nvSpPr>
          <p:cNvPr id="2" name="矩形 1"/>
          <p:cNvSpPr/>
          <p:nvPr/>
        </p:nvSpPr>
        <p:spPr>
          <a:xfrm>
            <a:off x="5436096" y="2348880"/>
            <a:ext cx="33843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buClr>
                <a:srgbClr val="000000"/>
              </a:buClr>
              <a:buFont typeface="Wingdings" pitchFamily="2" charset="2"/>
              <a:buChar char="@"/>
            </a:pPr>
            <a:r>
              <a:rPr lang="zh-CN" altLang="en-US" sz="2400" b="1" dirty="0">
                <a:solidFill>
                  <a:srgbClr val="FC0404"/>
                </a:solidFill>
                <a:latin typeface="+mn-lt"/>
                <a:ea typeface="+mn-ea"/>
              </a:rPr>
              <a:t>应用：</a:t>
            </a:r>
          </a:p>
          <a:p>
            <a:pPr marL="909638" lvl="1" indent="-285750">
              <a:buSzPct val="55000"/>
              <a:buBlip>
                <a:blip r:embed="rId7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有噪声的信道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例如无线信道；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909638" lvl="1" indent="-285750">
              <a:buSzPct val="55000"/>
              <a:buBlip>
                <a:blip r:embed="rId7"/>
              </a:buBlip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经常被用在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+mn-ea"/>
              </a:rPr>
              <a:t>数据链路层和物理层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流量控制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zh-CN" altLang="en-US" sz="2400" dirty="0" smtClean="0"/>
              <a:t>发送</a:t>
            </a:r>
            <a:r>
              <a:rPr lang="zh-CN" altLang="en-US" sz="2400" dirty="0"/>
              <a:t>方发送能力大于接收方接收能力。例如，高速发送方的帧会“淹没”低速的接收方。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解决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基于反馈的</a:t>
            </a:r>
            <a:r>
              <a:rPr lang="zh-CN" altLang="en-US" sz="2400" dirty="0" smtClean="0">
                <a:solidFill>
                  <a:srgbClr val="0000FF"/>
                </a:solidFill>
              </a:rPr>
              <a:t>流量控制</a:t>
            </a:r>
            <a:r>
              <a:rPr lang="zh-CN" altLang="en-US" sz="2400" dirty="0" smtClean="0">
                <a:solidFill>
                  <a:schemeClr val="tx1"/>
                </a:solidFill>
              </a:rPr>
              <a:t>（本章介绍）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    接收方显式或隐式通知发送方发送速率是否可接受。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基于速率的流量控制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    由协议限制发送方</a:t>
            </a:r>
            <a:r>
              <a:rPr lang="zh-CN" altLang="en-US" sz="2400" dirty="0" smtClean="0"/>
              <a:t>可发送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速率，无需接收方反馈。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提示：</a:t>
            </a:r>
            <a:r>
              <a:rPr lang="zh-CN" altLang="en-US" sz="2400" dirty="0" smtClean="0"/>
              <a:t>解决</a:t>
            </a:r>
            <a:r>
              <a:rPr lang="zh-CN" altLang="en-US" sz="2400" dirty="0"/>
              <a:t>方法原理大致相同，都是限制发送方所发出的数据流量，使其发送速率不要超过接收方能处理的速率。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数据链路层协议</a:t>
            </a:r>
          </a:p>
        </p:txBody>
      </p:sp>
      <p:sp>
        <p:nvSpPr>
          <p:cNvPr id="525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411413" y="2492375"/>
            <a:ext cx="4122737" cy="3168650"/>
          </a:xfrm>
        </p:spPr>
        <p:txBody>
          <a:bodyPr/>
          <a:lstStyle/>
          <a:p>
            <a:r>
              <a:rPr lang="zh-CN" altLang="en-US" dirty="0">
                <a:hlinkClick r:id="rId3" action="ppaction://hlinksldjump"/>
              </a:rPr>
              <a:t>基本数据链路协议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4" action="ppaction://hlinksldjump"/>
              </a:rPr>
              <a:t>滑动窗口协议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hlinkClick r:id="rId5" action="ppaction://hlinksldjump"/>
              </a:rPr>
              <a:t>协议描述和验证</a:t>
            </a:r>
            <a:endParaRPr lang="zh-CN" altLang="en-US" dirty="0"/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6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基本数据链路协议</a:t>
            </a: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5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113"/>
            <a:ext cx="6480720" cy="4321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hlinkClick r:id="rId5" action="ppaction://hlinksldjump"/>
              </a:rPr>
              <a:t>一些约定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hlinkClick r:id="rId6" action="ppaction://hlinksldjump"/>
              </a:rPr>
              <a:t>一个乌托邦式的单工</a:t>
            </a:r>
            <a:r>
              <a:rPr lang="zh-CN" altLang="en-US" dirty="0">
                <a:hlinkClick r:id="rId6" action="ppaction://hlinksldjump"/>
              </a:rPr>
              <a:t>协议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hlinkClick r:id="rId7" action="ppaction://hlinksldjump"/>
              </a:rPr>
              <a:t>无错信道上的单工停</a:t>
            </a:r>
            <a:r>
              <a:rPr lang="en-US" altLang="zh-CN" dirty="0">
                <a:hlinkClick r:id="rId7" action="ppaction://hlinksldjump"/>
              </a:rPr>
              <a:t>-</a:t>
            </a:r>
            <a:r>
              <a:rPr lang="zh-CN" altLang="en-US" dirty="0" smtClean="0">
                <a:hlinkClick r:id="rId7" action="ppaction://hlinksldjump"/>
              </a:rPr>
              <a:t>等式协议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hlinkClick r:id="rId8" action="ppaction://hlinksldjump"/>
              </a:rPr>
              <a:t>有错信道上的单工停</a:t>
            </a:r>
            <a:r>
              <a:rPr lang="en-US" altLang="zh-CN" dirty="0" smtClean="0">
                <a:hlinkClick r:id="rId8" action="ppaction://hlinksldjump"/>
              </a:rPr>
              <a:t>-</a:t>
            </a:r>
            <a:r>
              <a:rPr lang="zh-CN" altLang="en-US" dirty="0" smtClean="0">
                <a:hlinkClick r:id="rId8" action="ppaction://hlinksldjump"/>
              </a:rPr>
              <a:t>等式协议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9" action="ppaction://hlinksldjump"/>
              </a:rPr>
              <a:t>协议效率分析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简化的通信模型</a:t>
            </a:r>
          </a:p>
        </p:txBody>
      </p:sp>
      <p:sp>
        <p:nvSpPr>
          <p:cNvPr id="6123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58138" cy="1728787"/>
          </a:xfrm>
        </p:spPr>
        <p:txBody>
          <a:bodyPr/>
          <a:lstStyle/>
          <a:p>
            <a:r>
              <a:rPr lang="zh-CN" altLang="en-US" sz="2000" dirty="0" smtClean="0"/>
              <a:t>假设物理层、数据链路层和网络层都是</a:t>
            </a:r>
            <a:r>
              <a:rPr lang="zh-CN" altLang="en-US" sz="2000" dirty="0" smtClean="0">
                <a:solidFill>
                  <a:srgbClr val="FF0000"/>
                </a:solidFill>
              </a:rPr>
              <a:t>独立的进程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假设主机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用一个可靠的、面向连接的服务向</a:t>
            </a:r>
            <a:r>
              <a:rPr lang="zh-CN" altLang="en-US" sz="2000" dirty="0"/>
              <a:t>主机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发送</a:t>
            </a:r>
            <a:r>
              <a:rPr lang="zh-CN" altLang="en-US" sz="2000" dirty="0"/>
              <a:t>长</a:t>
            </a:r>
            <a:r>
              <a:rPr lang="zh-CN" altLang="en-US" sz="2000" dirty="0" smtClean="0"/>
              <a:t>数据流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单工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；且准备</a:t>
            </a:r>
            <a:r>
              <a:rPr lang="zh-CN" altLang="en-US" sz="2000" dirty="0"/>
              <a:t>发送的数据是</a:t>
            </a:r>
            <a:r>
              <a:rPr lang="zh-CN" altLang="en-US" sz="2000" dirty="0">
                <a:solidFill>
                  <a:srgbClr val="FF0000"/>
                </a:solidFill>
              </a:rPr>
              <a:t>无限</a:t>
            </a:r>
            <a:r>
              <a:rPr lang="zh-CN" altLang="en-US" sz="2000" dirty="0"/>
              <a:t>的；</a:t>
            </a:r>
          </a:p>
          <a:p>
            <a:r>
              <a:rPr lang="zh-CN" altLang="en-US" sz="2000" dirty="0" smtClean="0"/>
              <a:t>假设主机不会崩溃；</a:t>
            </a:r>
            <a:endParaRPr lang="zh-CN" altLang="en-US" sz="2000" dirty="0"/>
          </a:p>
          <a:p>
            <a:r>
              <a:rPr lang="zh-CN" altLang="en-US" sz="2000" dirty="0"/>
              <a:t>硬件计算帧校验和。</a:t>
            </a:r>
          </a:p>
        </p:txBody>
      </p:sp>
      <p:sp>
        <p:nvSpPr>
          <p:cNvPr id="612361" name="Text Box 9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2362" name="Line 10"/>
          <p:cNvSpPr>
            <a:spLocks noChangeShapeType="1"/>
          </p:cNvSpPr>
          <p:nvPr/>
        </p:nvSpPr>
        <p:spPr bwMode="auto">
          <a:xfrm>
            <a:off x="8053388" y="47307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7370763" y="5168900"/>
            <a:ext cx="13369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数据链路层</a:t>
            </a:r>
          </a:p>
        </p:txBody>
      </p:sp>
      <p:sp>
        <p:nvSpPr>
          <p:cNvPr id="612364" name="Rectangle 12"/>
          <p:cNvSpPr>
            <a:spLocks noChangeArrowheads="1"/>
          </p:cNvSpPr>
          <p:nvPr/>
        </p:nvSpPr>
        <p:spPr bwMode="auto">
          <a:xfrm>
            <a:off x="763588" y="3479800"/>
            <a:ext cx="1831975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5" name="Rectangle 13"/>
          <p:cNvSpPr>
            <a:spLocks noChangeArrowheads="1"/>
          </p:cNvSpPr>
          <p:nvPr/>
        </p:nvSpPr>
        <p:spPr bwMode="auto">
          <a:xfrm>
            <a:off x="763588" y="3479800"/>
            <a:ext cx="413576" cy="79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>
            <a:off x="768350" y="4703763"/>
            <a:ext cx="1795463" cy="1587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7" name="Rectangle 15"/>
          <p:cNvSpPr>
            <a:spLocks noChangeArrowheads="1"/>
          </p:cNvSpPr>
          <p:nvPr/>
        </p:nvSpPr>
        <p:spPr bwMode="auto">
          <a:xfrm>
            <a:off x="925513" y="4943475"/>
            <a:ext cx="1579562" cy="4572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sp>
        <p:nvSpPr>
          <p:cNvPr id="612368" name="Rectangle 16"/>
          <p:cNvSpPr>
            <a:spLocks noChangeArrowheads="1"/>
          </p:cNvSpPr>
          <p:nvPr/>
        </p:nvSpPr>
        <p:spPr bwMode="auto">
          <a:xfrm>
            <a:off x="5508625" y="3502025"/>
            <a:ext cx="1830388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69" name="Rectangle 17"/>
          <p:cNvSpPr>
            <a:spLocks noChangeArrowheads="1"/>
          </p:cNvSpPr>
          <p:nvPr/>
        </p:nvSpPr>
        <p:spPr bwMode="auto">
          <a:xfrm>
            <a:off x="6829425" y="3502025"/>
            <a:ext cx="413576" cy="79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612370" name="Line 18"/>
          <p:cNvSpPr>
            <a:spLocks noChangeShapeType="1"/>
          </p:cNvSpPr>
          <p:nvPr/>
        </p:nvSpPr>
        <p:spPr bwMode="auto">
          <a:xfrm flipV="1">
            <a:off x="5502275" y="4727575"/>
            <a:ext cx="1831975" cy="11113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71" name="Rectangle 19"/>
          <p:cNvSpPr>
            <a:spLocks noChangeArrowheads="1"/>
          </p:cNvSpPr>
          <p:nvPr/>
        </p:nvSpPr>
        <p:spPr bwMode="auto">
          <a:xfrm>
            <a:off x="3444875" y="5878513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数据链路</a:t>
            </a:r>
          </a:p>
        </p:txBody>
      </p:sp>
      <p:sp>
        <p:nvSpPr>
          <p:cNvPr id="612372" name="Freeform 20"/>
          <p:cNvSpPr>
            <a:spLocks/>
          </p:cNvSpPr>
          <p:nvPr/>
        </p:nvSpPr>
        <p:spPr bwMode="auto">
          <a:xfrm>
            <a:off x="1717675" y="5437188"/>
            <a:ext cx="4713288" cy="404812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1581150" y="5078413"/>
            <a:ext cx="309563" cy="173037"/>
            <a:chOff x="2544" y="864"/>
            <a:chExt cx="192" cy="9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75" name="Line 23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76" name="Line 24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77" name="Line 25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grpSp>
        <p:nvGrpSpPr>
          <p:cNvPr id="612378" name="Group 26"/>
          <p:cNvGrpSpPr>
            <a:grpSpLocks/>
          </p:cNvGrpSpPr>
          <p:nvPr/>
        </p:nvGrpSpPr>
        <p:grpSpPr bwMode="auto">
          <a:xfrm>
            <a:off x="1843088" y="4432300"/>
            <a:ext cx="307975" cy="173038"/>
            <a:chOff x="2544" y="864"/>
            <a:chExt cx="192" cy="96"/>
          </a:xfrm>
        </p:grpSpPr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0" name="Line 28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1" name="Line 29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2" name="Line 30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grpSp>
        <p:nvGrpSpPr>
          <p:cNvPr id="612383" name="Group 31"/>
          <p:cNvGrpSpPr>
            <a:grpSpLocks/>
          </p:cNvGrpSpPr>
          <p:nvPr/>
        </p:nvGrpSpPr>
        <p:grpSpPr bwMode="auto">
          <a:xfrm>
            <a:off x="6045200" y="4454525"/>
            <a:ext cx="309563" cy="173038"/>
            <a:chOff x="2544" y="864"/>
            <a:chExt cx="192" cy="96"/>
          </a:xfrm>
        </p:grpSpPr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5" name="Line 33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6" name="Line 34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387" name="Line 35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871788" y="5591175"/>
            <a:ext cx="896937" cy="173038"/>
            <a:chOff x="1565" y="1570"/>
            <a:chExt cx="482" cy="72"/>
          </a:xfrm>
        </p:grpSpPr>
        <p:sp>
          <p:nvSpPr>
            <p:cNvPr id="612389" name="Rectangle 37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grpSp>
          <p:nvGrpSpPr>
            <p:cNvPr id="612390" name="Group 38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12391" name="Rectangle 39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392" name="Line 40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393" name="Line 41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394" name="Line 42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</p:grpSp>
        <p:sp>
          <p:nvSpPr>
            <p:cNvPr id="612395" name="AutoShape 43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612396" name="Oval 44"/>
          <p:cNvSpPr>
            <a:spLocks noChangeArrowheads="1"/>
          </p:cNvSpPr>
          <p:nvPr/>
        </p:nvSpPr>
        <p:spPr bwMode="auto">
          <a:xfrm>
            <a:off x="6172200" y="3636963"/>
            <a:ext cx="568325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1800" b="1" baseline="-25000">
                <a:solidFill>
                  <a:srgbClr val="080808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12397" name="AutoShape 45"/>
          <p:cNvSpPr>
            <a:spLocks noChangeArrowheads="1"/>
          </p:cNvSpPr>
          <p:nvPr/>
        </p:nvSpPr>
        <p:spPr bwMode="auto">
          <a:xfrm>
            <a:off x="1633538" y="4171950"/>
            <a:ext cx="153987" cy="782638"/>
          </a:xfrm>
          <a:prstGeom prst="downArrow">
            <a:avLst>
              <a:gd name="adj1" fmla="val 50000"/>
              <a:gd name="adj2" fmla="val 12706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398" name="Oval 46"/>
          <p:cNvSpPr>
            <a:spLocks noChangeArrowheads="1"/>
          </p:cNvSpPr>
          <p:nvPr/>
        </p:nvSpPr>
        <p:spPr bwMode="auto">
          <a:xfrm>
            <a:off x="1416050" y="3614738"/>
            <a:ext cx="566738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18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1800" b="1" baseline="-25000">
                <a:solidFill>
                  <a:srgbClr val="080808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12399" name="AutoShape 47"/>
          <p:cNvSpPr>
            <a:spLocks noChangeArrowheads="1"/>
          </p:cNvSpPr>
          <p:nvPr/>
        </p:nvSpPr>
        <p:spPr bwMode="auto">
          <a:xfrm flipV="1">
            <a:off x="6378575" y="4194175"/>
            <a:ext cx="153988" cy="782638"/>
          </a:xfrm>
          <a:prstGeom prst="downArrow">
            <a:avLst>
              <a:gd name="adj1" fmla="val 50000"/>
              <a:gd name="adj2" fmla="val 12706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00" name="Rectangle 48"/>
          <p:cNvSpPr>
            <a:spLocks noChangeArrowheads="1"/>
          </p:cNvSpPr>
          <p:nvPr/>
        </p:nvSpPr>
        <p:spPr bwMode="auto">
          <a:xfrm>
            <a:off x="5670550" y="4965700"/>
            <a:ext cx="1579563" cy="466725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zh-CN" altLang="en-US" sz="18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grpSp>
        <p:nvGrpSpPr>
          <p:cNvPr id="612401" name="Group 49"/>
          <p:cNvGrpSpPr>
            <a:grpSpLocks/>
          </p:cNvGrpSpPr>
          <p:nvPr/>
        </p:nvGrpSpPr>
        <p:grpSpPr bwMode="auto">
          <a:xfrm>
            <a:off x="6278563" y="5122863"/>
            <a:ext cx="306387" cy="173037"/>
            <a:chOff x="2544" y="864"/>
            <a:chExt cx="192" cy="96"/>
          </a:xfrm>
        </p:grpSpPr>
        <p:sp>
          <p:nvSpPr>
            <p:cNvPr id="612402" name="Rectangle 50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403" name="Line 51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404" name="Line 52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sp>
          <p:nvSpPr>
            <p:cNvPr id="612405" name="Line 53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612406" name="Rectangle 54"/>
          <p:cNvSpPr>
            <a:spLocks noChangeArrowheads="1"/>
          </p:cNvSpPr>
          <p:nvPr/>
        </p:nvSpPr>
        <p:spPr bwMode="auto">
          <a:xfrm>
            <a:off x="1258888" y="6021388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发送方</a:t>
            </a:r>
          </a:p>
        </p:txBody>
      </p:sp>
      <p:sp>
        <p:nvSpPr>
          <p:cNvPr id="612407" name="Rectangle 55"/>
          <p:cNvSpPr>
            <a:spLocks noChangeArrowheads="1"/>
          </p:cNvSpPr>
          <p:nvPr/>
        </p:nvSpPr>
        <p:spPr bwMode="auto">
          <a:xfrm>
            <a:off x="6011863" y="6021388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接收方</a:t>
            </a:r>
          </a:p>
        </p:txBody>
      </p:sp>
      <p:sp>
        <p:nvSpPr>
          <p:cNvPr id="612408" name="Rectangle 56"/>
          <p:cNvSpPr>
            <a:spLocks noChangeArrowheads="1"/>
          </p:cNvSpPr>
          <p:nvPr/>
        </p:nvSpPr>
        <p:spPr bwMode="auto">
          <a:xfrm>
            <a:off x="3013075" y="5086350"/>
            <a:ext cx="413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612409" name="Line 57"/>
          <p:cNvSpPr>
            <a:spLocks noChangeShapeType="1"/>
          </p:cNvSpPr>
          <p:nvPr/>
        </p:nvSpPr>
        <p:spPr bwMode="auto">
          <a:xfrm>
            <a:off x="7461250" y="474345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0" name="Line 58"/>
          <p:cNvSpPr>
            <a:spLocks noChangeShapeType="1"/>
          </p:cNvSpPr>
          <p:nvPr/>
        </p:nvSpPr>
        <p:spPr bwMode="auto">
          <a:xfrm>
            <a:off x="7445375" y="353060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1" name="Line 59"/>
          <p:cNvSpPr>
            <a:spLocks noChangeShapeType="1"/>
          </p:cNvSpPr>
          <p:nvPr/>
        </p:nvSpPr>
        <p:spPr bwMode="auto">
          <a:xfrm>
            <a:off x="7445375" y="6030913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2" name="Line 60"/>
          <p:cNvSpPr>
            <a:spLocks noChangeShapeType="1"/>
          </p:cNvSpPr>
          <p:nvPr/>
        </p:nvSpPr>
        <p:spPr bwMode="auto">
          <a:xfrm>
            <a:off x="8053388" y="3530600"/>
            <a:ext cx="0" cy="4762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13" name="Rectangle 61"/>
          <p:cNvSpPr>
            <a:spLocks noChangeArrowheads="1"/>
          </p:cNvSpPr>
          <p:nvPr/>
        </p:nvSpPr>
        <p:spPr bwMode="auto">
          <a:xfrm>
            <a:off x="7766050" y="3935413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高层</a:t>
            </a:r>
          </a:p>
        </p:txBody>
      </p:sp>
      <p:grpSp>
        <p:nvGrpSpPr>
          <p:cNvPr id="612414" name="Group 62"/>
          <p:cNvGrpSpPr>
            <a:grpSpLocks/>
          </p:cNvGrpSpPr>
          <p:nvPr/>
        </p:nvGrpSpPr>
        <p:grpSpPr bwMode="auto">
          <a:xfrm>
            <a:off x="4303713" y="5575300"/>
            <a:ext cx="898525" cy="173038"/>
            <a:chOff x="1565" y="1570"/>
            <a:chExt cx="482" cy="72"/>
          </a:xfrm>
        </p:grpSpPr>
        <p:sp>
          <p:nvSpPr>
            <p:cNvPr id="612415" name="Rectangle 63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  <p:grpSp>
          <p:nvGrpSpPr>
            <p:cNvPr id="612416" name="Group 64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12417" name="Rectangle 65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418" name="Line 66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419" name="Line 67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612420" name="Line 68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latin typeface="+mn-lt"/>
                  <a:ea typeface="+mn-ea"/>
                </a:endParaRPr>
              </a:p>
            </p:txBody>
          </p:sp>
        </p:grpSp>
        <p:sp>
          <p:nvSpPr>
            <p:cNvPr id="612421" name="AutoShape 69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800">
                <a:latin typeface="+mn-lt"/>
                <a:ea typeface="+mn-ea"/>
              </a:endParaRPr>
            </a:p>
          </p:txBody>
        </p:sp>
      </p:grpSp>
      <p:sp>
        <p:nvSpPr>
          <p:cNvPr id="612422" name="Rectangle 70"/>
          <p:cNvSpPr>
            <a:spLocks noChangeArrowheads="1"/>
          </p:cNvSpPr>
          <p:nvPr/>
        </p:nvSpPr>
        <p:spPr bwMode="auto">
          <a:xfrm>
            <a:off x="4414838" y="5070475"/>
            <a:ext cx="413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帧</a:t>
            </a:r>
          </a:p>
        </p:txBody>
      </p:sp>
      <p:sp>
        <p:nvSpPr>
          <p:cNvPr id="612423" name="Line 71"/>
          <p:cNvSpPr>
            <a:spLocks noChangeShapeType="1"/>
          </p:cNvSpPr>
          <p:nvPr/>
        </p:nvSpPr>
        <p:spPr bwMode="auto">
          <a:xfrm>
            <a:off x="8053388" y="4367213"/>
            <a:ext cx="0" cy="403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24" name="Line 72"/>
          <p:cNvSpPr>
            <a:spLocks noChangeShapeType="1"/>
          </p:cNvSpPr>
          <p:nvPr/>
        </p:nvSpPr>
        <p:spPr bwMode="auto">
          <a:xfrm>
            <a:off x="8053388" y="55181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12425" name="Text Box 7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帧格式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852738"/>
            <a:ext cx="7958138" cy="338455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帧类型</a:t>
            </a:r>
          </a:p>
          <a:p>
            <a:pPr lvl="1"/>
            <a:r>
              <a:rPr lang="zh-CN" altLang="en-US" sz="2400" dirty="0" smtClean="0"/>
              <a:t>数据帧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肯定确认</a:t>
            </a:r>
            <a:r>
              <a:rPr lang="zh-CN" altLang="en-US" sz="2400" dirty="0" smtClean="0"/>
              <a:t>帧</a:t>
            </a:r>
            <a:r>
              <a:rPr lang="en-US" altLang="zh-CN" sz="2400" dirty="0" err="1" smtClean="0"/>
              <a:t>ack</a:t>
            </a:r>
            <a:endParaRPr lang="zh-CN" altLang="en-US" sz="24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序号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当前发送的数据帧序号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确认号</a:t>
            </a:r>
          </a:p>
          <a:p>
            <a:pPr lvl="1"/>
            <a:r>
              <a:rPr lang="zh-CN" altLang="en-US" sz="2400" dirty="0" smtClean="0"/>
              <a:t>确认刚接收成功的</a:t>
            </a:r>
            <a:r>
              <a:rPr lang="zh-CN" altLang="en-US" sz="2400" dirty="0"/>
              <a:t>数据帧</a:t>
            </a:r>
            <a:r>
              <a:rPr lang="zh-CN" altLang="en-US" sz="2400" dirty="0" smtClean="0"/>
              <a:t>序号</a:t>
            </a:r>
            <a:endParaRPr lang="zh-CN" altLang="en-US" sz="2400" dirty="0"/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</a:t>
            </a:r>
            <a:r>
              <a:rPr lang="zh-CN" altLang="en-US" sz="2800" dirty="0"/>
              <a:t>：参见教材</a:t>
            </a:r>
            <a:r>
              <a:rPr lang="en-US" altLang="zh-CN" sz="2800" dirty="0" smtClean="0"/>
              <a:t>P169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3-11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的数据结构</a:t>
            </a:r>
          </a:p>
        </p:txBody>
      </p:sp>
      <p:sp>
        <p:nvSpPr>
          <p:cNvPr id="6297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1187450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lt"/>
                <a:ea typeface="+mn-ea"/>
              </a:rPr>
              <a:t>帧类型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2411413" y="1773238"/>
            <a:ext cx="1223962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latin typeface="+mn-lt"/>
                <a:ea typeface="+mn-ea"/>
              </a:rPr>
              <a:t>序号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3635375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lt"/>
                <a:ea typeface="+mn-ea"/>
              </a:rPr>
              <a:t>确认号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859338" y="1773238"/>
            <a:ext cx="3529012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lt"/>
                <a:ea typeface="+mn-ea"/>
              </a:rPr>
              <a:t>高层数据（分组）</a:t>
            </a:r>
          </a:p>
        </p:txBody>
      </p:sp>
      <p:sp>
        <p:nvSpPr>
          <p:cNvPr id="629770" name="Line 10"/>
          <p:cNvSpPr>
            <a:spLocks noChangeShapeType="1"/>
          </p:cNvSpPr>
          <p:nvPr/>
        </p:nvSpPr>
        <p:spPr bwMode="auto">
          <a:xfrm>
            <a:off x="1187450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1" name="Line 11"/>
          <p:cNvSpPr>
            <a:spLocks noChangeShapeType="1"/>
          </p:cNvSpPr>
          <p:nvPr/>
        </p:nvSpPr>
        <p:spPr bwMode="auto">
          <a:xfrm>
            <a:off x="4859338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2411413" y="2278063"/>
            <a:ext cx="936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帧头</a:t>
            </a:r>
          </a:p>
        </p:txBody>
      </p:sp>
      <p:sp>
        <p:nvSpPr>
          <p:cNvPr id="629773" name="Line 13"/>
          <p:cNvSpPr>
            <a:spLocks noChangeShapeType="1"/>
          </p:cNvSpPr>
          <p:nvPr/>
        </p:nvSpPr>
        <p:spPr bwMode="auto">
          <a:xfrm>
            <a:off x="3276600" y="24939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4" name="Line 14"/>
          <p:cNvSpPr>
            <a:spLocks noChangeShapeType="1"/>
          </p:cNvSpPr>
          <p:nvPr/>
        </p:nvSpPr>
        <p:spPr bwMode="auto">
          <a:xfrm flipH="1">
            <a:off x="1258888" y="24939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29775" name="Text Box 1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数据链路层目的和功能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目的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数据链路层主要研究的是两个直接相连的机器（点</a:t>
            </a:r>
            <a:r>
              <a:rPr lang="zh-CN" altLang="en-US" sz="2400" dirty="0" smtClean="0"/>
              <a:t>到点，链路）</a:t>
            </a:r>
            <a:r>
              <a:rPr lang="zh-CN" altLang="en-US" sz="2400" dirty="0"/>
              <a:t>进行</a:t>
            </a:r>
            <a:r>
              <a:rPr lang="zh-CN" altLang="en-US" sz="2400" dirty="0">
                <a:solidFill>
                  <a:srgbClr val="0000FF"/>
                </a:solidFill>
              </a:rPr>
              <a:t>可靠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有效通信</a:t>
            </a:r>
            <a:r>
              <a:rPr lang="zh-CN" altLang="en-US" sz="2400" dirty="0"/>
              <a:t>的算法。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功能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为网络层提供服务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数据成帧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差错控制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流量控制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  数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2339975" y="6021388"/>
            <a:ext cx="410135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注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：参见教材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P169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图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3-11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中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的函数</a:t>
            </a: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2737098" y="1844675"/>
            <a:ext cx="865187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0793" name="Rectangle 9"/>
          <p:cNvSpPr>
            <a:spLocks noChangeArrowheads="1"/>
          </p:cNvSpPr>
          <p:nvPr/>
        </p:nvSpPr>
        <p:spPr bwMode="auto">
          <a:xfrm>
            <a:off x="2737098" y="2349500"/>
            <a:ext cx="865187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2879973" y="249237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795" name="Rectangle 11"/>
          <p:cNvSpPr>
            <a:spLocks noChangeArrowheads="1"/>
          </p:cNvSpPr>
          <p:nvPr/>
        </p:nvSpPr>
        <p:spPr bwMode="auto">
          <a:xfrm>
            <a:off x="2737098" y="2852738"/>
            <a:ext cx="865187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796" name="Rectangle 12"/>
          <p:cNvSpPr>
            <a:spLocks noChangeArrowheads="1"/>
          </p:cNvSpPr>
          <p:nvPr/>
        </p:nvSpPr>
        <p:spPr bwMode="auto">
          <a:xfrm>
            <a:off x="2879973" y="2995613"/>
            <a:ext cx="576262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2737098" y="3357563"/>
            <a:ext cx="865187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798" name="Rectangle 14"/>
          <p:cNvSpPr>
            <a:spLocks noChangeArrowheads="1"/>
          </p:cNvSpPr>
          <p:nvPr/>
        </p:nvSpPr>
        <p:spPr bwMode="auto">
          <a:xfrm>
            <a:off x="2879973" y="3500438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799" name="Text Box 15"/>
          <p:cNvSpPr txBox="1">
            <a:spLocks noChangeArrowheads="1"/>
          </p:cNvSpPr>
          <p:nvPr/>
        </p:nvSpPr>
        <p:spPr bwMode="auto">
          <a:xfrm>
            <a:off x="172744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主机</a:t>
            </a:r>
            <a:r>
              <a:rPr lang="en-US" altLang="zh-CN" sz="2000" b="1">
                <a:latin typeface="+mn-lt"/>
                <a:ea typeface="+mn-ea"/>
              </a:rPr>
              <a:t>A</a:t>
            </a:r>
          </a:p>
        </p:txBody>
      </p:sp>
      <p:sp>
        <p:nvSpPr>
          <p:cNvPr id="630800" name="Text Box 16"/>
          <p:cNvSpPr txBox="1">
            <a:spLocks noChangeArrowheads="1"/>
          </p:cNvSpPr>
          <p:nvPr/>
        </p:nvSpPr>
        <p:spPr bwMode="auto">
          <a:xfrm>
            <a:off x="1224210" y="2420938"/>
            <a:ext cx="14398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N</a:t>
            </a:r>
            <a:r>
              <a:rPr lang="zh-CN" altLang="en-US" sz="2000" b="1">
                <a:latin typeface="+mn-lt"/>
                <a:ea typeface="+mn-ea"/>
              </a:rPr>
              <a:t>（分组）</a:t>
            </a:r>
          </a:p>
        </p:txBody>
      </p:sp>
      <p:sp>
        <p:nvSpPr>
          <p:cNvPr id="630801" name="Text Box 17"/>
          <p:cNvSpPr txBox="1">
            <a:spLocks noChangeArrowheads="1"/>
          </p:cNvSpPr>
          <p:nvPr/>
        </p:nvSpPr>
        <p:spPr bwMode="auto">
          <a:xfrm>
            <a:off x="1295648" y="2924175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DL</a:t>
            </a:r>
            <a:r>
              <a:rPr lang="zh-CN" altLang="en-US" sz="2000" b="1">
                <a:latin typeface="+mn-lt"/>
                <a:ea typeface="+mn-ea"/>
              </a:rPr>
              <a:t>（帧）</a:t>
            </a:r>
          </a:p>
        </p:txBody>
      </p:sp>
      <p:sp>
        <p:nvSpPr>
          <p:cNvPr id="630802" name="Text Box 18"/>
          <p:cNvSpPr txBox="1">
            <a:spLocks noChangeArrowheads="1"/>
          </p:cNvSpPr>
          <p:nvPr/>
        </p:nvSpPr>
        <p:spPr bwMode="auto">
          <a:xfrm>
            <a:off x="1152773" y="3429000"/>
            <a:ext cx="14398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2000" b="1">
                <a:latin typeface="+mn-lt"/>
                <a:ea typeface="+mn-ea"/>
              </a:rPr>
              <a:t>PH</a:t>
            </a:r>
            <a:r>
              <a:rPr kumimoji="0" lang="zh-CN" altLang="en-US" sz="2000" b="1">
                <a:latin typeface="+mn-lt"/>
                <a:ea typeface="+mn-ea"/>
              </a:rPr>
              <a:t>（位流</a:t>
            </a:r>
            <a:r>
              <a:rPr lang="zh-CN" altLang="en-US" sz="2000" b="1">
                <a:latin typeface="+mn-lt"/>
                <a:ea typeface="+mn-ea"/>
              </a:rPr>
              <a:t>）</a:t>
            </a:r>
          </a:p>
        </p:txBody>
      </p:sp>
      <p:sp>
        <p:nvSpPr>
          <p:cNvPr id="630803" name="Line 19"/>
          <p:cNvSpPr>
            <a:spLocks noChangeShapeType="1"/>
          </p:cNvSpPr>
          <p:nvPr/>
        </p:nvSpPr>
        <p:spPr bwMode="auto">
          <a:xfrm>
            <a:off x="3168898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4" name="Line 20"/>
          <p:cNvSpPr>
            <a:spLocks noChangeShapeType="1"/>
          </p:cNvSpPr>
          <p:nvPr/>
        </p:nvSpPr>
        <p:spPr bwMode="auto">
          <a:xfrm>
            <a:off x="3168898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5" name="Line 21"/>
          <p:cNvSpPr>
            <a:spLocks noChangeShapeType="1"/>
          </p:cNvSpPr>
          <p:nvPr/>
        </p:nvSpPr>
        <p:spPr bwMode="auto">
          <a:xfrm>
            <a:off x="3168898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6" name="Line 22"/>
          <p:cNvSpPr>
            <a:spLocks noChangeShapeType="1"/>
          </p:cNvSpPr>
          <p:nvPr/>
        </p:nvSpPr>
        <p:spPr bwMode="auto">
          <a:xfrm>
            <a:off x="316889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07" name="Rectangle 23"/>
          <p:cNvSpPr>
            <a:spLocks noChangeArrowheads="1"/>
          </p:cNvSpPr>
          <p:nvPr/>
        </p:nvSpPr>
        <p:spPr bwMode="auto">
          <a:xfrm>
            <a:off x="6120060" y="1844675"/>
            <a:ext cx="865188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0808" name="Rectangle 24"/>
          <p:cNvSpPr>
            <a:spLocks noChangeArrowheads="1"/>
          </p:cNvSpPr>
          <p:nvPr/>
        </p:nvSpPr>
        <p:spPr bwMode="auto">
          <a:xfrm>
            <a:off x="6120060" y="2349500"/>
            <a:ext cx="865188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809" name="Rectangle 25"/>
          <p:cNvSpPr>
            <a:spLocks noChangeArrowheads="1"/>
          </p:cNvSpPr>
          <p:nvPr/>
        </p:nvSpPr>
        <p:spPr bwMode="auto">
          <a:xfrm>
            <a:off x="6262935" y="2492375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810" name="Rectangle 26"/>
          <p:cNvSpPr>
            <a:spLocks noChangeArrowheads="1"/>
          </p:cNvSpPr>
          <p:nvPr/>
        </p:nvSpPr>
        <p:spPr bwMode="auto">
          <a:xfrm>
            <a:off x="6120060" y="2852738"/>
            <a:ext cx="865188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811" name="Rectangle 27"/>
          <p:cNvSpPr>
            <a:spLocks noChangeArrowheads="1"/>
          </p:cNvSpPr>
          <p:nvPr/>
        </p:nvSpPr>
        <p:spPr bwMode="auto">
          <a:xfrm>
            <a:off x="6262935" y="2995613"/>
            <a:ext cx="576263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812" name="Rectangle 28"/>
          <p:cNvSpPr>
            <a:spLocks noChangeArrowheads="1"/>
          </p:cNvSpPr>
          <p:nvPr/>
        </p:nvSpPr>
        <p:spPr bwMode="auto">
          <a:xfrm>
            <a:off x="6120060" y="3357563"/>
            <a:ext cx="865188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0813" name="Rectangle 29"/>
          <p:cNvSpPr>
            <a:spLocks noChangeArrowheads="1"/>
          </p:cNvSpPr>
          <p:nvPr/>
        </p:nvSpPr>
        <p:spPr bwMode="auto">
          <a:xfrm>
            <a:off x="6262935" y="3500438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0814" name="Line 30"/>
          <p:cNvSpPr>
            <a:spLocks noChangeShapeType="1"/>
          </p:cNvSpPr>
          <p:nvPr/>
        </p:nvSpPr>
        <p:spPr bwMode="auto">
          <a:xfrm flipV="1">
            <a:off x="6551860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5" name="Line 31"/>
          <p:cNvSpPr>
            <a:spLocks noChangeShapeType="1"/>
          </p:cNvSpPr>
          <p:nvPr/>
        </p:nvSpPr>
        <p:spPr bwMode="auto">
          <a:xfrm flipV="1">
            <a:off x="655186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6" name="Line 32"/>
          <p:cNvSpPr>
            <a:spLocks noChangeShapeType="1"/>
          </p:cNvSpPr>
          <p:nvPr/>
        </p:nvSpPr>
        <p:spPr bwMode="auto">
          <a:xfrm flipV="1">
            <a:off x="655186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7" name="Line 33"/>
          <p:cNvSpPr>
            <a:spLocks noChangeShapeType="1"/>
          </p:cNvSpPr>
          <p:nvPr/>
        </p:nvSpPr>
        <p:spPr bwMode="auto">
          <a:xfrm flipV="1">
            <a:off x="6551860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630818" name="Line 34"/>
          <p:cNvSpPr>
            <a:spLocks noChangeShapeType="1"/>
          </p:cNvSpPr>
          <p:nvPr/>
        </p:nvSpPr>
        <p:spPr bwMode="auto">
          <a:xfrm>
            <a:off x="3168898" y="40052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0819" name="Text Box 35"/>
          <p:cNvSpPr txBox="1">
            <a:spLocks noChangeArrowheads="1"/>
          </p:cNvSpPr>
          <p:nvPr/>
        </p:nvSpPr>
        <p:spPr bwMode="auto">
          <a:xfrm>
            <a:off x="698524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+mn-ea"/>
              </a:rPr>
              <a:t>主机</a:t>
            </a:r>
            <a:r>
              <a:rPr lang="en-US" altLang="zh-CN" sz="2000" b="1" dirty="0">
                <a:latin typeface="+mn-lt"/>
                <a:ea typeface="+mn-ea"/>
              </a:rPr>
              <a:t>B</a:t>
            </a:r>
          </a:p>
        </p:txBody>
      </p:sp>
      <p:sp>
        <p:nvSpPr>
          <p:cNvPr id="630820" name="Text Box 36"/>
          <p:cNvSpPr txBox="1">
            <a:spLocks noChangeArrowheads="1"/>
          </p:cNvSpPr>
          <p:nvPr/>
        </p:nvSpPr>
        <p:spPr bwMode="auto">
          <a:xfrm>
            <a:off x="3600698" y="2492375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to_network_layer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1" name="Text Box 37"/>
          <p:cNvSpPr txBox="1">
            <a:spLocks noChangeArrowheads="1"/>
          </p:cNvSpPr>
          <p:nvPr/>
        </p:nvSpPr>
        <p:spPr bwMode="auto">
          <a:xfrm>
            <a:off x="3600698" y="2781300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from_network_layer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2" name="Text Box 38"/>
          <p:cNvSpPr txBox="1">
            <a:spLocks noChangeArrowheads="1"/>
          </p:cNvSpPr>
          <p:nvPr/>
        </p:nvSpPr>
        <p:spPr bwMode="auto">
          <a:xfrm>
            <a:off x="3600698" y="3356992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from_physical_layer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3" name="Text Box 39"/>
          <p:cNvSpPr txBox="1">
            <a:spLocks noChangeArrowheads="1"/>
          </p:cNvSpPr>
          <p:nvPr/>
        </p:nvSpPr>
        <p:spPr bwMode="auto">
          <a:xfrm>
            <a:off x="3600697" y="3068960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楷体_GB2312" pitchFamily="49" charset="-122"/>
              </a:rPr>
              <a:t>to_physical_layer</a:t>
            </a:r>
            <a:endParaRPr lang="en-US" altLang="zh-CN" sz="1800" dirty="0">
              <a:latin typeface="+mn-lt"/>
              <a:ea typeface="楷体_GB2312" pitchFamily="49" charset="-122"/>
            </a:endParaRPr>
          </a:p>
        </p:txBody>
      </p:sp>
      <p:sp>
        <p:nvSpPr>
          <p:cNvPr id="630828" name="Line 44"/>
          <p:cNvSpPr>
            <a:spLocks noChangeShapeType="1"/>
          </p:cNvSpPr>
          <p:nvPr/>
        </p:nvSpPr>
        <p:spPr bwMode="auto">
          <a:xfrm>
            <a:off x="316889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29" name="Line 45"/>
          <p:cNvSpPr>
            <a:spLocks noChangeShapeType="1"/>
          </p:cNvSpPr>
          <p:nvPr/>
        </p:nvSpPr>
        <p:spPr bwMode="auto">
          <a:xfrm>
            <a:off x="655344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0" name="Line 46"/>
          <p:cNvSpPr>
            <a:spLocks noChangeShapeType="1"/>
          </p:cNvSpPr>
          <p:nvPr/>
        </p:nvSpPr>
        <p:spPr bwMode="auto">
          <a:xfrm>
            <a:off x="3168898" y="4365625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1" name="Line 47"/>
          <p:cNvSpPr>
            <a:spLocks noChangeShapeType="1"/>
          </p:cNvSpPr>
          <p:nvPr/>
        </p:nvSpPr>
        <p:spPr bwMode="auto">
          <a:xfrm flipH="1">
            <a:off x="3168898" y="4941888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2" name="Line 48"/>
          <p:cNvSpPr>
            <a:spLocks noChangeShapeType="1"/>
          </p:cNvSpPr>
          <p:nvPr/>
        </p:nvSpPr>
        <p:spPr bwMode="auto">
          <a:xfrm>
            <a:off x="2879973" y="436562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3" name="Line 49"/>
          <p:cNvSpPr>
            <a:spLocks noChangeShapeType="1"/>
          </p:cNvSpPr>
          <p:nvPr/>
        </p:nvSpPr>
        <p:spPr bwMode="auto">
          <a:xfrm>
            <a:off x="2879973" y="52308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6" name="Line 52"/>
          <p:cNvSpPr>
            <a:spLocks noChangeShapeType="1"/>
          </p:cNvSpPr>
          <p:nvPr/>
        </p:nvSpPr>
        <p:spPr bwMode="auto">
          <a:xfrm>
            <a:off x="3024435" y="43656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38" name="Text Box 54"/>
          <p:cNvSpPr txBox="1">
            <a:spLocks noChangeArrowheads="1"/>
          </p:cNvSpPr>
          <p:nvPr/>
        </p:nvSpPr>
        <p:spPr bwMode="auto">
          <a:xfrm>
            <a:off x="1440110" y="4654550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err="1">
                <a:latin typeface="+mn-lt"/>
                <a:ea typeface="+mn-ea"/>
              </a:rPr>
              <a:t>start_timer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630839" name="Text Box 55"/>
          <p:cNvSpPr txBox="1">
            <a:spLocks noChangeArrowheads="1"/>
          </p:cNvSpPr>
          <p:nvPr/>
        </p:nvSpPr>
        <p:spPr bwMode="auto">
          <a:xfrm>
            <a:off x="1440110" y="4941888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stop_timer</a:t>
            </a:r>
          </a:p>
        </p:txBody>
      </p:sp>
      <p:sp>
        <p:nvSpPr>
          <p:cNvPr id="630840" name="Text Box 56"/>
          <p:cNvSpPr txBox="1">
            <a:spLocks noChangeArrowheads="1"/>
          </p:cNvSpPr>
          <p:nvPr/>
        </p:nvSpPr>
        <p:spPr bwMode="auto">
          <a:xfrm>
            <a:off x="1297235" y="4367213"/>
            <a:ext cx="15843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+mn-lt"/>
                <a:ea typeface="+mn-ea"/>
              </a:rPr>
              <a:t>数据帧定时器</a:t>
            </a:r>
          </a:p>
        </p:txBody>
      </p:sp>
      <p:sp>
        <p:nvSpPr>
          <p:cNvPr id="630844" name="Line 60"/>
          <p:cNvSpPr>
            <a:spLocks noChangeShapeType="1"/>
          </p:cNvSpPr>
          <p:nvPr/>
        </p:nvSpPr>
        <p:spPr bwMode="auto">
          <a:xfrm>
            <a:off x="3168898" y="5302250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0845" name="Text Box 61"/>
          <p:cNvSpPr txBox="1">
            <a:spLocks noChangeArrowheads="1"/>
          </p:cNvSpPr>
          <p:nvPr/>
        </p:nvSpPr>
        <p:spPr bwMode="auto">
          <a:xfrm>
            <a:off x="4608760" y="4149725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0846" name="Text Box 62"/>
          <p:cNvSpPr txBox="1">
            <a:spLocks noChangeArrowheads="1"/>
          </p:cNvSpPr>
          <p:nvPr/>
        </p:nvSpPr>
        <p:spPr bwMode="auto">
          <a:xfrm>
            <a:off x="4608760" y="4725988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确认帧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0847" name="Text Box 63"/>
          <p:cNvSpPr txBox="1">
            <a:spLocks noChangeArrowheads="1"/>
          </p:cNvSpPr>
          <p:nvPr/>
        </p:nvSpPr>
        <p:spPr bwMode="auto">
          <a:xfrm>
            <a:off x="4608760" y="5086350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2</a:t>
            </a:r>
          </a:p>
        </p:txBody>
      </p:sp>
      <p:sp>
        <p:nvSpPr>
          <p:cNvPr id="630849" name="Text Box 65"/>
          <p:cNvSpPr txBox="1">
            <a:spLocks noChangeArrowheads="1"/>
          </p:cNvSpPr>
          <p:nvPr/>
        </p:nvSpPr>
        <p:spPr bwMode="auto">
          <a:xfrm>
            <a:off x="4103935" y="5518150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差错控制</a:t>
            </a: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6985248" y="2924175"/>
            <a:ext cx="17396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wait_for_event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7201272" y="3284984"/>
            <a:ext cx="1619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Arial" charset="0"/>
                <a:ea typeface="楷体_GB2312" pitchFamily="49" charset="-122"/>
              </a:rPr>
              <a:t>cksum_err</a:t>
            </a:r>
            <a:endParaRPr lang="en-US" altLang="zh-CN" sz="1600" dirty="0" smtClean="0">
              <a:latin typeface="Arial" charset="0"/>
              <a:ea typeface="楷体_GB2312" pitchFamily="49" charset="-122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Arial" charset="0"/>
                <a:ea typeface="楷体_GB2312" pitchFamily="49" charset="-122"/>
              </a:rPr>
              <a:t>frame_arrival</a:t>
            </a:r>
            <a:endParaRPr lang="en-US" altLang="zh-CN" sz="1600" dirty="0" smtClean="0">
              <a:latin typeface="Arial" charset="0"/>
              <a:ea typeface="楷体_GB2312" pitchFamily="49" charset="-122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Arial" charset="0"/>
                <a:ea typeface="楷体_GB2312" pitchFamily="49" charset="-122"/>
              </a:rPr>
              <a:t>timeout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  设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3200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假设一：无差错控制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链路是理想的传输信道，所传送的任何数据既不会出差错也不会丢失。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假设二：无流量控制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不管</a:t>
            </a:r>
            <a:r>
              <a:rPr lang="zh-CN" altLang="en-US" sz="2800" dirty="0" smtClean="0"/>
              <a:t>发方</a:t>
            </a:r>
            <a:r>
              <a:rPr lang="zh-CN" altLang="en-US" sz="2800" dirty="0"/>
              <a:t>以多快的速率发送数据，收方总是来得及收下，并及时上交主机。</a:t>
            </a: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图示数据传输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8" y="5734050"/>
            <a:ext cx="3959225" cy="576263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完全理想化的数据传输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7173" name="Line 5"/>
          <p:cNvSpPr>
            <a:spLocks noChangeShapeType="1"/>
          </p:cNvSpPr>
          <p:nvPr/>
        </p:nvSpPr>
        <p:spPr bwMode="auto">
          <a:xfrm>
            <a:off x="3038475" y="2084388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74" name="Line 6"/>
          <p:cNvSpPr>
            <a:spLocks noChangeShapeType="1"/>
          </p:cNvSpPr>
          <p:nvPr/>
        </p:nvSpPr>
        <p:spPr bwMode="auto">
          <a:xfrm>
            <a:off x="4916488" y="2084388"/>
            <a:ext cx="0" cy="3160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2900363" y="1652588"/>
            <a:ext cx="401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A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4772025" y="1652588"/>
            <a:ext cx="401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Arial" charset="0"/>
                <a:ea typeface="楷体_GB2312" pitchFamily="49" charset="-122"/>
              </a:rPr>
              <a:t>B</a:t>
            </a:r>
          </a:p>
        </p:txBody>
      </p:sp>
      <p:grpSp>
        <p:nvGrpSpPr>
          <p:cNvPr id="647177" name="Group 9"/>
          <p:cNvGrpSpPr>
            <a:grpSpLocks/>
          </p:cNvGrpSpPr>
          <p:nvPr/>
        </p:nvGrpSpPr>
        <p:grpSpPr bwMode="auto">
          <a:xfrm>
            <a:off x="3044825" y="2236788"/>
            <a:ext cx="1862138" cy="757237"/>
            <a:chOff x="1918" y="1409"/>
            <a:chExt cx="1173" cy="477"/>
          </a:xfrm>
        </p:grpSpPr>
        <p:sp>
          <p:nvSpPr>
            <p:cNvPr id="647178" name="Line 10"/>
            <p:cNvSpPr>
              <a:spLocks noChangeShapeType="1"/>
            </p:cNvSpPr>
            <p:nvPr/>
          </p:nvSpPr>
          <p:spPr bwMode="auto">
            <a:xfrm>
              <a:off x="1918" y="1409"/>
              <a:ext cx="117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79" name="Line 11"/>
            <p:cNvSpPr>
              <a:spLocks noChangeShapeType="1"/>
            </p:cNvSpPr>
            <p:nvPr/>
          </p:nvSpPr>
          <p:spPr bwMode="auto">
            <a:xfrm>
              <a:off x="1918" y="1750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0" name="Freeform 12"/>
            <p:cNvSpPr>
              <a:spLocks/>
            </p:cNvSpPr>
            <p:nvPr/>
          </p:nvSpPr>
          <p:spPr bwMode="auto">
            <a:xfrm>
              <a:off x="1927" y="1423"/>
              <a:ext cx="1156" cy="449"/>
            </a:xfrm>
            <a:custGeom>
              <a:avLst/>
              <a:gdLst>
                <a:gd name="T0" fmla="*/ 0 w 1033"/>
                <a:gd name="T1" fmla="*/ 0 h 451"/>
                <a:gd name="T2" fmla="*/ 1032 w 1033"/>
                <a:gd name="T3" fmla="*/ 140 h 451"/>
                <a:gd name="T4" fmla="*/ 1032 w 1033"/>
                <a:gd name="T5" fmla="*/ 450 h 451"/>
                <a:gd name="T6" fmla="*/ 0 w 1033"/>
                <a:gd name="T7" fmla="*/ 310 h 451"/>
                <a:gd name="T8" fmla="*/ 0 w 1033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1">
                  <a:moveTo>
                    <a:pt x="0" y="0"/>
                  </a:moveTo>
                  <a:lnTo>
                    <a:pt x="1032" y="140"/>
                  </a:lnTo>
                  <a:lnTo>
                    <a:pt x="1032" y="450"/>
                  </a:ln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81" name="AutoShape 13"/>
            <p:cNvSpPr>
              <a:spLocks noChangeArrowheads="1"/>
            </p:cNvSpPr>
            <p:nvPr/>
          </p:nvSpPr>
          <p:spPr bwMode="auto">
            <a:xfrm rot="480000">
              <a:off x="2651" y="1630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2" name="Rectangle 14"/>
            <p:cNvSpPr>
              <a:spLocks noChangeArrowheads="1"/>
            </p:cNvSpPr>
            <p:nvPr/>
          </p:nvSpPr>
          <p:spPr bwMode="auto">
            <a:xfrm rot="540000">
              <a:off x="2008" y="1488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183" name="Group 15"/>
          <p:cNvGrpSpPr>
            <a:grpSpLocks/>
          </p:cNvGrpSpPr>
          <p:nvPr/>
        </p:nvGrpSpPr>
        <p:grpSpPr bwMode="auto">
          <a:xfrm>
            <a:off x="3044825" y="2901950"/>
            <a:ext cx="1862138" cy="757238"/>
            <a:chOff x="1918" y="1828"/>
            <a:chExt cx="1173" cy="477"/>
          </a:xfrm>
        </p:grpSpPr>
        <p:sp>
          <p:nvSpPr>
            <p:cNvPr id="647184" name="Line 16"/>
            <p:cNvSpPr>
              <a:spLocks noChangeShapeType="1"/>
            </p:cNvSpPr>
            <p:nvPr/>
          </p:nvSpPr>
          <p:spPr bwMode="auto">
            <a:xfrm>
              <a:off x="1918" y="1828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5" name="Line 17"/>
            <p:cNvSpPr>
              <a:spLocks noChangeShapeType="1"/>
            </p:cNvSpPr>
            <p:nvPr/>
          </p:nvSpPr>
          <p:spPr bwMode="auto">
            <a:xfrm>
              <a:off x="1918" y="2170"/>
              <a:ext cx="117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6" name="Freeform 18"/>
            <p:cNvSpPr>
              <a:spLocks/>
            </p:cNvSpPr>
            <p:nvPr/>
          </p:nvSpPr>
          <p:spPr bwMode="auto">
            <a:xfrm>
              <a:off x="1927" y="1842"/>
              <a:ext cx="1156" cy="450"/>
            </a:xfrm>
            <a:custGeom>
              <a:avLst/>
              <a:gdLst>
                <a:gd name="T0" fmla="*/ 0 w 1033"/>
                <a:gd name="T1" fmla="*/ 0 h 451"/>
                <a:gd name="T2" fmla="*/ 1032 w 1033"/>
                <a:gd name="T3" fmla="*/ 140 h 451"/>
                <a:gd name="T4" fmla="*/ 1032 w 1033"/>
                <a:gd name="T5" fmla="*/ 450 h 451"/>
                <a:gd name="T6" fmla="*/ 0 w 1033"/>
                <a:gd name="T7" fmla="*/ 310 h 451"/>
                <a:gd name="T8" fmla="*/ 0 w 1033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1">
                  <a:moveTo>
                    <a:pt x="0" y="0"/>
                  </a:moveTo>
                  <a:lnTo>
                    <a:pt x="1032" y="140"/>
                  </a:lnTo>
                  <a:lnTo>
                    <a:pt x="1032" y="450"/>
                  </a:ln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87" name="AutoShape 19"/>
            <p:cNvSpPr>
              <a:spLocks noChangeArrowheads="1"/>
            </p:cNvSpPr>
            <p:nvPr/>
          </p:nvSpPr>
          <p:spPr bwMode="auto">
            <a:xfrm rot="480000">
              <a:off x="2651" y="2050"/>
              <a:ext cx="313" cy="99"/>
            </a:xfrm>
            <a:prstGeom prst="rightArrow">
              <a:avLst>
                <a:gd name="adj1" fmla="val 50000"/>
                <a:gd name="adj2" fmla="val 1580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8" name="Rectangle 20"/>
            <p:cNvSpPr>
              <a:spLocks noChangeArrowheads="1"/>
            </p:cNvSpPr>
            <p:nvPr/>
          </p:nvSpPr>
          <p:spPr bwMode="auto">
            <a:xfrm rot="540000">
              <a:off x="2006" y="1907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189" name="Group 21"/>
          <p:cNvGrpSpPr>
            <a:grpSpLocks/>
          </p:cNvGrpSpPr>
          <p:nvPr/>
        </p:nvGrpSpPr>
        <p:grpSpPr bwMode="auto">
          <a:xfrm>
            <a:off x="3044825" y="3567113"/>
            <a:ext cx="1862138" cy="755650"/>
            <a:chOff x="1918" y="2247"/>
            <a:chExt cx="1173" cy="476"/>
          </a:xfrm>
        </p:grpSpPr>
        <p:sp>
          <p:nvSpPr>
            <p:cNvPr id="647190" name="Line 22"/>
            <p:cNvSpPr>
              <a:spLocks noChangeShapeType="1"/>
            </p:cNvSpPr>
            <p:nvPr/>
          </p:nvSpPr>
          <p:spPr bwMode="auto">
            <a:xfrm>
              <a:off x="1918" y="2247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1" name="Line 23"/>
            <p:cNvSpPr>
              <a:spLocks noChangeShapeType="1"/>
            </p:cNvSpPr>
            <p:nvPr/>
          </p:nvSpPr>
          <p:spPr bwMode="auto">
            <a:xfrm>
              <a:off x="1918" y="2589"/>
              <a:ext cx="1173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2" name="Freeform 24"/>
            <p:cNvSpPr>
              <a:spLocks/>
            </p:cNvSpPr>
            <p:nvPr/>
          </p:nvSpPr>
          <p:spPr bwMode="auto">
            <a:xfrm>
              <a:off x="1927" y="2256"/>
              <a:ext cx="1156" cy="455"/>
            </a:xfrm>
            <a:custGeom>
              <a:avLst/>
              <a:gdLst>
                <a:gd name="T0" fmla="*/ 0 w 1033"/>
                <a:gd name="T1" fmla="*/ 0 h 457"/>
                <a:gd name="T2" fmla="*/ 1032 w 1033"/>
                <a:gd name="T3" fmla="*/ 142 h 457"/>
                <a:gd name="T4" fmla="*/ 1032 w 1033"/>
                <a:gd name="T5" fmla="*/ 456 h 457"/>
                <a:gd name="T6" fmla="*/ 0 w 1033"/>
                <a:gd name="T7" fmla="*/ 314 h 457"/>
                <a:gd name="T8" fmla="*/ 0 w 1033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93" name="AutoShape 25"/>
            <p:cNvSpPr>
              <a:spLocks noChangeArrowheads="1"/>
            </p:cNvSpPr>
            <p:nvPr/>
          </p:nvSpPr>
          <p:spPr bwMode="auto">
            <a:xfrm rot="480000">
              <a:off x="2651" y="2469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4" name="Rectangle 26"/>
            <p:cNvSpPr>
              <a:spLocks noChangeArrowheads="1"/>
            </p:cNvSpPr>
            <p:nvPr/>
          </p:nvSpPr>
          <p:spPr bwMode="auto">
            <a:xfrm rot="540000">
              <a:off x="2008" y="2325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195" name="Group 27"/>
          <p:cNvGrpSpPr>
            <a:grpSpLocks/>
          </p:cNvGrpSpPr>
          <p:nvPr/>
        </p:nvGrpSpPr>
        <p:grpSpPr bwMode="auto">
          <a:xfrm>
            <a:off x="3044825" y="4232275"/>
            <a:ext cx="1862138" cy="757238"/>
            <a:chOff x="1918" y="2666"/>
            <a:chExt cx="1173" cy="477"/>
          </a:xfrm>
        </p:grpSpPr>
        <p:sp>
          <p:nvSpPr>
            <p:cNvPr id="647196" name="Line 28"/>
            <p:cNvSpPr>
              <a:spLocks noChangeShapeType="1"/>
            </p:cNvSpPr>
            <p:nvPr/>
          </p:nvSpPr>
          <p:spPr bwMode="auto">
            <a:xfrm>
              <a:off x="1918" y="2666"/>
              <a:ext cx="1173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7" name="Line 29"/>
            <p:cNvSpPr>
              <a:spLocks noChangeShapeType="1"/>
            </p:cNvSpPr>
            <p:nvPr/>
          </p:nvSpPr>
          <p:spPr bwMode="auto">
            <a:xfrm>
              <a:off x="1918" y="3007"/>
              <a:ext cx="1173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98" name="Freeform 30"/>
            <p:cNvSpPr>
              <a:spLocks/>
            </p:cNvSpPr>
            <p:nvPr/>
          </p:nvSpPr>
          <p:spPr bwMode="auto">
            <a:xfrm>
              <a:off x="1927" y="2674"/>
              <a:ext cx="1156" cy="457"/>
            </a:xfrm>
            <a:custGeom>
              <a:avLst/>
              <a:gdLst>
                <a:gd name="T0" fmla="*/ 0 w 1033"/>
                <a:gd name="T1" fmla="*/ 0 h 457"/>
                <a:gd name="T2" fmla="*/ 1032 w 1033"/>
                <a:gd name="T3" fmla="*/ 142 h 457"/>
                <a:gd name="T4" fmla="*/ 1032 w 1033"/>
                <a:gd name="T5" fmla="*/ 456 h 457"/>
                <a:gd name="T6" fmla="*/ 0 w 1033"/>
                <a:gd name="T7" fmla="*/ 314 h 457"/>
                <a:gd name="T8" fmla="*/ 0 w 1033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199" name="AutoShape 31"/>
            <p:cNvSpPr>
              <a:spLocks noChangeArrowheads="1"/>
            </p:cNvSpPr>
            <p:nvPr/>
          </p:nvSpPr>
          <p:spPr bwMode="auto">
            <a:xfrm rot="480000">
              <a:off x="2651" y="2887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0" name="Rectangle 32"/>
            <p:cNvSpPr>
              <a:spLocks noChangeArrowheads="1"/>
            </p:cNvSpPr>
            <p:nvPr/>
          </p:nvSpPr>
          <p:spPr bwMode="auto">
            <a:xfrm rot="540000">
              <a:off x="2006" y="2746"/>
              <a:ext cx="64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Arial" charset="0"/>
                  <a:ea typeface="楷体_GB2312" pitchFamily="49" charset="-122"/>
                </a:rPr>
                <a:t>DATA</a:t>
              </a:r>
            </a:p>
          </p:txBody>
        </p:sp>
      </p:grpSp>
      <p:grpSp>
        <p:nvGrpSpPr>
          <p:cNvPr id="647201" name="Group 33"/>
          <p:cNvGrpSpPr>
            <a:grpSpLocks/>
          </p:cNvGrpSpPr>
          <p:nvPr/>
        </p:nvGrpSpPr>
        <p:grpSpPr bwMode="auto">
          <a:xfrm>
            <a:off x="4922838" y="2803525"/>
            <a:ext cx="1758950" cy="454025"/>
            <a:chOff x="3101" y="1766"/>
            <a:chExt cx="1108" cy="286"/>
          </a:xfrm>
        </p:grpSpPr>
        <p:sp>
          <p:nvSpPr>
            <p:cNvPr id="647202" name="Line 34"/>
            <p:cNvSpPr>
              <a:spLocks noChangeShapeType="1"/>
            </p:cNvSpPr>
            <p:nvPr/>
          </p:nvSpPr>
          <p:spPr bwMode="auto">
            <a:xfrm>
              <a:off x="3101" y="1914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3" name="Rectangle 35"/>
            <p:cNvSpPr>
              <a:spLocks noChangeArrowheads="1"/>
            </p:cNvSpPr>
            <p:nvPr/>
          </p:nvSpPr>
          <p:spPr bwMode="auto">
            <a:xfrm>
              <a:off x="3324" y="1766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47204" name="Group 36"/>
          <p:cNvGrpSpPr>
            <a:grpSpLocks/>
          </p:cNvGrpSpPr>
          <p:nvPr/>
        </p:nvGrpSpPr>
        <p:grpSpPr bwMode="auto">
          <a:xfrm>
            <a:off x="4932363" y="3524250"/>
            <a:ext cx="1749425" cy="454025"/>
            <a:chOff x="3107" y="2220"/>
            <a:chExt cx="1102" cy="286"/>
          </a:xfrm>
        </p:grpSpPr>
        <p:sp>
          <p:nvSpPr>
            <p:cNvPr id="647205" name="Line 37"/>
            <p:cNvSpPr>
              <a:spLocks noChangeShapeType="1"/>
            </p:cNvSpPr>
            <p:nvPr/>
          </p:nvSpPr>
          <p:spPr bwMode="auto">
            <a:xfrm>
              <a:off x="3107" y="2344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6" name="Rectangle 38"/>
            <p:cNvSpPr>
              <a:spLocks noChangeArrowheads="1"/>
            </p:cNvSpPr>
            <p:nvPr/>
          </p:nvSpPr>
          <p:spPr bwMode="auto">
            <a:xfrm>
              <a:off x="3324" y="2220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47207" name="Group 39"/>
          <p:cNvGrpSpPr>
            <a:grpSpLocks/>
          </p:cNvGrpSpPr>
          <p:nvPr/>
        </p:nvGrpSpPr>
        <p:grpSpPr bwMode="auto">
          <a:xfrm>
            <a:off x="4932363" y="4171950"/>
            <a:ext cx="1749425" cy="454025"/>
            <a:chOff x="3107" y="2628"/>
            <a:chExt cx="1102" cy="286"/>
          </a:xfrm>
        </p:grpSpPr>
        <p:sp>
          <p:nvSpPr>
            <p:cNvPr id="647208" name="Line 40"/>
            <p:cNvSpPr>
              <a:spLocks noChangeShapeType="1"/>
            </p:cNvSpPr>
            <p:nvPr/>
          </p:nvSpPr>
          <p:spPr bwMode="auto">
            <a:xfrm>
              <a:off x="3107" y="2764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09" name="Rectangle 41"/>
            <p:cNvSpPr>
              <a:spLocks noChangeArrowheads="1"/>
            </p:cNvSpPr>
            <p:nvPr/>
          </p:nvSpPr>
          <p:spPr bwMode="auto">
            <a:xfrm>
              <a:off x="3324" y="2628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47210" name="Group 42"/>
          <p:cNvGrpSpPr>
            <a:grpSpLocks/>
          </p:cNvGrpSpPr>
          <p:nvPr/>
        </p:nvGrpSpPr>
        <p:grpSpPr bwMode="auto">
          <a:xfrm>
            <a:off x="4932363" y="4821238"/>
            <a:ext cx="1749425" cy="454025"/>
            <a:chOff x="3107" y="3037"/>
            <a:chExt cx="1102" cy="286"/>
          </a:xfrm>
        </p:grpSpPr>
        <p:sp>
          <p:nvSpPr>
            <p:cNvPr id="647211" name="Line 43"/>
            <p:cNvSpPr>
              <a:spLocks noChangeShapeType="1"/>
            </p:cNvSpPr>
            <p:nvPr/>
          </p:nvSpPr>
          <p:spPr bwMode="auto">
            <a:xfrm>
              <a:off x="3107" y="3183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212" name="Rectangle 44"/>
            <p:cNvSpPr>
              <a:spLocks noChangeArrowheads="1"/>
            </p:cNvSpPr>
            <p:nvPr/>
          </p:nvSpPr>
          <p:spPr bwMode="auto">
            <a:xfrm>
              <a:off x="3324" y="3037"/>
              <a:ext cx="8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Arial" charset="0"/>
                  <a:ea typeface="楷体_GB2312" pitchFamily="49" charset="-122"/>
                </a:rPr>
                <a:t>送主机 </a:t>
              </a:r>
              <a:r>
                <a:rPr lang="en-US" altLang="zh-CN" b="1">
                  <a:latin typeface="Arial" charset="0"/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647213" name="Line 45"/>
          <p:cNvSpPr>
            <a:spLocks noChangeShapeType="1"/>
          </p:cNvSpPr>
          <p:nvPr/>
        </p:nvSpPr>
        <p:spPr bwMode="auto">
          <a:xfrm>
            <a:off x="2613025" y="2293938"/>
            <a:ext cx="0" cy="2249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214" name="Rectangle 46"/>
          <p:cNvSpPr>
            <a:spLocks noChangeArrowheads="1"/>
          </p:cNvSpPr>
          <p:nvPr/>
        </p:nvSpPr>
        <p:spPr bwMode="auto">
          <a:xfrm>
            <a:off x="2381250" y="4619625"/>
            <a:ext cx="485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Arial" charset="0"/>
                <a:ea typeface="楷体_GB2312" pitchFamily="49" charset="-122"/>
              </a:rPr>
              <a:t>时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>
                <a:latin typeface="Arial" charset="0"/>
                <a:ea typeface="楷体_GB2312" pitchFamily="49" charset="-122"/>
              </a:rPr>
              <a:t>间</a:t>
            </a:r>
          </a:p>
        </p:txBody>
      </p:sp>
      <p:sp>
        <p:nvSpPr>
          <p:cNvPr id="647215" name="Text Box 4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4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1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sender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void sender1(void)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{    frame s;	</a:t>
            </a:r>
            <a:r>
              <a:rPr lang="en-US" altLang="zh-CN" sz="2400"/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packet buffer;</a:t>
            </a:r>
            <a:endParaRPr lang="en-US" altLang="zh-CN" sz="2400"/>
          </a:p>
          <a:p>
            <a:pPr marL="0" indent="0">
              <a:buFont typeface="Wingdings" pitchFamily="2" charset="2"/>
              <a:buNone/>
            </a:pPr>
            <a:endParaRPr lang="en-US" altLang="zh-CN" sz="2400" noProof="1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while (true) </a:t>
            </a:r>
            <a:endParaRPr lang="en-US" altLang="zh-CN" sz="2400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{    from_network_layer(&amp;buffer);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      s.info = buffer;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      to_physical_layer(&amp;s);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     }</a:t>
            </a:r>
            <a:endParaRPr lang="en-US" altLang="zh-CN" sz="2400"/>
          </a:p>
          <a:p>
            <a:pPr marL="0" indent="0"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1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receiver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typedef enum {frame_arrival} event_type;</a:t>
            </a:r>
            <a:endParaRPr lang="en-US" altLang="zh-CN" sz="24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void receiver1(void)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{    frame r;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noProof="1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while (true) </a:t>
            </a:r>
            <a:endParaRPr lang="en-US" altLang="zh-CN" sz="240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{     wait_for_event(&amp;event);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from_physical_layer(&amp;r);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to_network_layer(&amp;r.info);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  设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假设一：无差错控制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链路是理想的传输信道，所传送的任何数据既不会出差错也不会丢失。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假设二：无流量控制（</a:t>
            </a:r>
            <a:r>
              <a:rPr lang="zh-CN" altLang="en-US" sz="2800" dirty="0">
                <a:solidFill>
                  <a:srgbClr val="FC0404"/>
                </a:solidFill>
                <a:sym typeface="Wingdings" pitchFamily="2" charset="2"/>
              </a:rPr>
              <a:t>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不管</a:t>
            </a:r>
            <a:r>
              <a:rPr lang="zh-CN" altLang="en-US" sz="2800" dirty="0" smtClean="0"/>
              <a:t>发送方</a:t>
            </a:r>
            <a:r>
              <a:rPr lang="zh-CN" altLang="en-US" sz="2800" dirty="0"/>
              <a:t>以多快的速率发送数据</a:t>
            </a:r>
            <a:r>
              <a:rPr lang="zh-CN" altLang="en-US" sz="2800" dirty="0" smtClean="0"/>
              <a:t>，接收</a:t>
            </a:r>
            <a:r>
              <a:rPr lang="zh-CN" altLang="en-US" sz="2800" dirty="0"/>
              <a:t>方总是来得及收下，并及时</a:t>
            </a:r>
            <a:r>
              <a:rPr lang="zh-CN" altLang="en-US" sz="2800" dirty="0" smtClean="0"/>
              <a:t>上交网络层。</a:t>
            </a:r>
            <a:endParaRPr lang="zh-CN" altLang="en-US" sz="2800" dirty="0"/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图示流量控制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5661025"/>
            <a:ext cx="8015808" cy="50323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具有最简单</a:t>
            </a:r>
            <a:r>
              <a:rPr lang="zh-CN" altLang="en-US" sz="2800" dirty="0" smtClean="0"/>
              <a:t>流量控制（</a:t>
            </a:r>
            <a:r>
              <a:rPr lang="zh-CN" altLang="en-US" sz="2800" dirty="0" smtClean="0">
                <a:solidFill>
                  <a:srgbClr val="FF0000"/>
                </a:solidFill>
              </a:rPr>
              <a:t>停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等式协议</a:t>
            </a:r>
            <a:r>
              <a:rPr lang="zh-CN" altLang="en-US" sz="2800" dirty="0" smtClean="0"/>
              <a:t>）的</a:t>
            </a:r>
            <a:r>
              <a:rPr lang="zh-CN" altLang="en-US" sz="2800" dirty="0"/>
              <a:t>数据传输</a:t>
            </a: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0006" name="Line 6"/>
          <p:cNvSpPr>
            <a:spLocks noChangeShapeType="1"/>
          </p:cNvSpPr>
          <p:nvPr/>
        </p:nvSpPr>
        <p:spPr bwMode="auto">
          <a:xfrm>
            <a:off x="5132388" y="2222500"/>
            <a:ext cx="0" cy="317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3109913" y="1790700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A</a:t>
            </a:r>
          </a:p>
        </p:txBody>
      </p:sp>
      <p:sp>
        <p:nvSpPr>
          <p:cNvPr id="640008" name="Rectangle 8"/>
          <p:cNvSpPr>
            <a:spLocks noChangeArrowheads="1"/>
          </p:cNvSpPr>
          <p:nvPr/>
        </p:nvSpPr>
        <p:spPr bwMode="auto">
          <a:xfrm>
            <a:off x="4981575" y="1790700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b="1">
                <a:latin typeface="+mn-lt"/>
                <a:ea typeface="+mn-ea"/>
              </a:rPr>
              <a:t>B</a:t>
            </a:r>
          </a:p>
        </p:txBody>
      </p:sp>
      <p:grpSp>
        <p:nvGrpSpPr>
          <p:cNvPr id="640027" name="Group 27"/>
          <p:cNvGrpSpPr>
            <a:grpSpLocks/>
          </p:cNvGrpSpPr>
          <p:nvPr/>
        </p:nvGrpSpPr>
        <p:grpSpPr bwMode="auto">
          <a:xfrm>
            <a:off x="3263900" y="2349500"/>
            <a:ext cx="1860550" cy="782638"/>
            <a:chOff x="2056" y="1480"/>
            <a:chExt cx="1172" cy="493"/>
          </a:xfrm>
        </p:grpSpPr>
        <p:sp>
          <p:nvSpPr>
            <p:cNvPr id="640005" name="Freeform 5"/>
            <p:cNvSpPr>
              <a:spLocks/>
            </p:cNvSpPr>
            <p:nvPr/>
          </p:nvSpPr>
          <p:spPr bwMode="auto">
            <a:xfrm>
              <a:off x="2064" y="1480"/>
              <a:ext cx="1156" cy="492"/>
            </a:xfrm>
            <a:custGeom>
              <a:avLst/>
              <a:gdLst>
                <a:gd name="T0" fmla="*/ 0 w 1033"/>
                <a:gd name="T1" fmla="*/ 0 h 463"/>
                <a:gd name="T2" fmla="*/ 1032 w 1033"/>
                <a:gd name="T3" fmla="*/ 144 h 463"/>
                <a:gd name="T4" fmla="*/ 1032 w 1033"/>
                <a:gd name="T5" fmla="*/ 462 h 463"/>
                <a:gd name="T6" fmla="*/ 0 w 1033"/>
                <a:gd name="T7" fmla="*/ 318 h 463"/>
                <a:gd name="T8" fmla="*/ 0 w 103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63">
                  <a:moveTo>
                    <a:pt x="0" y="0"/>
                  </a:moveTo>
                  <a:lnTo>
                    <a:pt x="1032" y="144"/>
                  </a:lnTo>
                  <a:lnTo>
                    <a:pt x="1032" y="462"/>
                  </a:lnTo>
                  <a:lnTo>
                    <a:pt x="0" y="318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09" name="Line 9"/>
            <p:cNvSpPr>
              <a:spLocks noChangeShapeType="1"/>
            </p:cNvSpPr>
            <p:nvPr/>
          </p:nvSpPr>
          <p:spPr bwMode="auto">
            <a:xfrm>
              <a:off x="2056" y="1484"/>
              <a:ext cx="1172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0" name="Line 10"/>
            <p:cNvSpPr>
              <a:spLocks noChangeShapeType="1"/>
            </p:cNvSpPr>
            <p:nvPr/>
          </p:nvSpPr>
          <p:spPr bwMode="auto">
            <a:xfrm>
              <a:off x="2056" y="1837"/>
              <a:ext cx="11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1" name="AutoShape 11"/>
            <p:cNvSpPr>
              <a:spLocks noChangeArrowheads="1"/>
            </p:cNvSpPr>
            <p:nvPr/>
          </p:nvSpPr>
          <p:spPr bwMode="auto">
            <a:xfrm rot="480000">
              <a:off x="2787" y="1718"/>
              <a:ext cx="314" cy="99"/>
            </a:xfrm>
            <a:prstGeom prst="rightArrow">
              <a:avLst>
                <a:gd name="adj1" fmla="val 50000"/>
                <a:gd name="adj2" fmla="val 15860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2" name="Rectangle 12"/>
            <p:cNvSpPr>
              <a:spLocks noChangeArrowheads="1"/>
            </p:cNvSpPr>
            <p:nvPr/>
          </p:nvSpPr>
          <p:spPr bwMode="auto">
            <a:xfrm rot="540000">
              <a:off x="2156" y="1574"/>
              <a:ext cx="6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+mn-lt"/>
                  <a:ea typeface="+mn-ea"/>
                </a:rPr>
                <a:t>DATA</a:t>
              </a:r>
            </a:p>
          </p:txBody>
        </p:sp>
      </p:grpSp>
      <p:grpSp>
        <p:nvGrpSpPr>
          <p:cNvPr id="640028" name="Group 28"/>
          <p:cNvGrpSpPr>
            <a:grpSpLocks/>
          </p:cNvGrpSpPr>
          <p:nvPr/>
        </p:nvGrpSpPr>
        <p:grpSpPr bwMode="auto">
          <a:xfrm>
            <a:off x="5138740" y="2943228"/>
            <a:ext cx="1762126" cy="458788"/>
            <a:chOff x="3237" y="1854"/>
            <a:chExt cx="1110" cy="289"/>
          </a:xfrm>
        </p:grpSpPr>
        <p:sp>
          <p:nvSpPr>
            <p:cNvPr id="640013" name="Line 13"/>
            <p:cNvSpPr>
              <a:spLocks noChangeShapeType="1"/>
            </p:cNvSpPr>
            <p:nvPr/>
          </p:nvSpPr>
          <p:spPr bwMode="auto">
            <a:xfrm>
              <a:off x="3237" y="2013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4" name="Rectangle 14"/>
            <p:cNvSpPr>
              <a:spLocks noChangeArrowheads="1"/>
            </p:cNvSpPr>
            <p:nvPr/>
          </p:nvSpPr>
          <p:spPr bwMode="auto">
            <a:xfrm>
              <a:off x="3456" y="1854"/>
              <a:ext cx="89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+mn-lt"/>
                  <a:ea typeface="+mn-ea"/>
                </a:rPr>
                <a:t>送主机 </a:t>
              </a:r>
              <a:r>
                <a:rPr lang="en-US" altLang="zh-CN" b="1">
                  <a:latin typeface="+mn-lt"/>
                  <a:ea typeface="+mn-ea"/>
                </a:rPr>
                <a:t>B</a:t>
              </a:r>
            </a:p>
          </p:txBody>
        </p:sp>
      </p:grpSp>
      <p:sp>
        <p:nvSpPr>
          <p:cNvPr id="640015" name="Line 15"/>
          <p:cNvSpPr>
            <a:spLocks noChangeShapeType="1"/>
          </p:cNvSpPr>
          <p:nvPr/>
        </p:nvSpPr>
        <p:spPr bwMode="auto">
          <a:xfrm flipH="1">
            <a:off x="3248025" y="3249613"/>
            <a:ext cx="1890713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640029" name="Group 29"/>
          <p:cNvGrpSpPr>
            <a:grpSpLocks/>
          </p:cNvGrpSpPr>
          <p:nvPr/>
        </p:nvGrpSpPr>
        <p:grpSpPr bwMode="auto">
          <a:xfrm>
            <a:off x="3263900" y="3578225"/>
            <a:ext cx="1860550" cy="755650"/>
            <a:chOff x="2056" y="2254"/>
            <a:chExt cx="1172" cy="476"/>
          </a:xfrm>
        </p:grpSpPr>
        <p:sp>
          <p:nvSpPr>
            <p:cNvPr id="640016" name="Line 16"/>
            <p:cNvSpPr>
              <a:spLocks noChangeShapeType="1"/>
            </p:cNvSpPr>
            <p:nvPr/>
          </p:nvSpPr>
          <p:spPr bwMode="auto">
            <a:xfrm>
              <a:off x="2056" y="2254"/>
              <a:ext cx="1172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7" name="Line 17"/>
            <p:cNvSpPr>
              <a:spLocks noChangeShapeType="1"/>
            </p:cNvSpPr>
            <p:nvPr/>
          </p:nvSpPr>
          <p:spPr bwMode="auto">
            <a:xfrm>
              <a:off x="2056" y="2594"/>
              <a:ext cx="117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8" name="Freeform 18"/>
            <p:cNvSpPr>
              <a:spLocks/>
            </p:cNvSpPr>
            <p:nvPr/>
          </p:nvSpPr>
          <p:spPr bwMode="auto">
            <a:xfrm>
              <a:off x="2064" y="2258"/>
              <a:ext cx="1156" cy="462"/>
            </a:xfrm>
            <a:custGeom>
              <a:avLst/>
              <a:gdLst>
                <a:gd name="T0" fmla="*/ 0 w 1033"/>
                <a:gd name="T1" fmla="*/ 0 h 463"/>
                <a:gd name="T2" fmla="*/ 1032 w 1033"/>
                <a:gd name="T3" fmla="*/ 144 h 463"/>
                <a:gd name="T4" fmla="*/ 1032 w 1033"/>
                <a:gd name="T5" fmla="*/ 462 h 463"/>
                <a:gd name="T6" fmla="*/ 0 w 1033"/>
                <a:gd name="T7" fmla="*/ 318 h 463"/>
                <a:gd name="T8" fmla="*/ 0 w 103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463">
                  <a:moveTo>
                    <a:pt x="0" y="0"/>
                  </a:moveTo>
                  <a:lnTo>
                    <a:pt x="1032" y="144"/>
                  </a:lnTo>
                  <a:lnTo>
                    <a:pt x="1032" y="462"/>
                  </a:lnTo>
                  <a:lnTo>
                    <a:pt x="0" y="318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19" name="AutoShape 19"/>
            <p:cNvSpPr>
              <a:spLocks noChangeArrowheads="1"/>
            </p:cNvSpPr>
            <p:nvPr/>
          </p:nvSpPr>
          <p:spPr bwMode="auto">
            <a:xfrm rot="480000">
              <a:off x="2787" y="2484"/>
              <a:ext cx="314" cy="99"/>
            </a:xfrm>
            <a:prstGeom prst="rightArrow">
              <a:avLst>
                <a:gd name="adj1" fmla="val 50000"/>
                <a:gd name="adj2" fmla="val 15860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20" name="Rectangle 20"/>
            <p:cNvSpPr>
              <a:spLocks noChangeArrowheads="1"/>
            </p:cNvSpPr>
            <p:nvPr/>
          </p:nvSpPr>
          <p:spPr bwMode="auto">
            <a:xfrm rot="540000">
              <a:off x="2155" y="2341"/>
              <a:ext cx="6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b="1">
                  <a:solidFill>
                    <a:srgbClr val="FC0404"/>
                  </a:solidFill>
                  <a:latin typeface="+mn-lt"/>
                  <a:ea typeface="+mn-ea"/>
                </a:rPr>
                <a:t>DATA</a:t>
              </a:r>
            </a:p>
          </p:txBody>
        </p:sp>
      </p:grpSp>
      <p:grpSp>
        <p:nvGrpSpPr>
          <p:cNvPr id="640030" name="Group 30"/>
          <p:cNvGrpSpPr>
            <a:grpSpLocks/>
          </p:cNvGrpSpPr>
          <p:nvPr/>
        </p:nvGrpSpPr>
        <p:grpSpPr bwMode="auto">
          <a:xfrm>
            <a:off x="5138740" y="4167193"/>
            <a:ext cx="1762126" cy="458788"/>
            <a:chOff x="3237" y="2625"/>
            <a:chExt cx="1110" cy="289"/>
          </a:xfrm>
        </p:grpSpPr>
        <p:sp>
          <p:nvSpPr>
            <p:cNvPr id="640021" name="Line 21"/>
            <p:cNvSpPr>
              <a:spLocks noChangeShapeType="1"/>
            </p:cNvSpPr>
            <p:nvPr/>
          </p:nvSpPr>
          <p:spPr bwMode="auto">
            <a:xfrm>
              <a:off x="3237" y="2779"/>
              <a:ext cx="2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640022" name="Rectangle 22"/>
            <p:cNvSpPr>
              <a:spLocks noChangeArrowheads="1"/>
            </p:cNvSpPr>
            <p:nvPr/>
          </p:nvSpPr>
          <p:spPr bwMode="auto">
            <a:xfrm>
              <a:off x="3456" y="2625"/>
              <a:ext cx="89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b="1">
                  <a:latin typeface="+mn-lt"/>
                  <a:ea typeface="+mn-ea"/>
                </a:rPr>
                <a:t>送主机 </a:t>
              </a:r>
              <a:r>
                <a:rPr lang="en-US" altLang="zh-CN" b="1">
                  <a:latin typeface="+mn-lt"/>
                  <a:ea typeface="+mn-ea"/>
                </a:rPr>
                <a:t>B</a:t>
              </a:r>
            </a:p>
          </p:txBody>
        </p:sp>
      </p:grpSp>
      <p:sp>
        <p:nvSpPr>
          <p:cNvPr id="640023" name="Line 23"/>
          <p:cNvSpPr>
            <a:spLocks noChangeShapeType="1"/>
          </p:cNvSpPr>
          <p:nvPr/>
        </p:nvSpPr>
        <p:spPr bwMode="auto">
          <a:xfrm flipH="1">
            <a:off x="3248025" y="4465638"/>
            <a:ext cx="1890713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>
            <a:off x="3254375" y="2222500"/>
            <a:ext cx="0" cy="317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>
            <a:off x="2965450" y="2366963"/>
            <a:ext cx="0" cy="2249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40026" name="Rectangle 26"/>
          <p:cNvSpPr>
            <a:spLocks noChangeArrowheads="1"/>
          </p:cNvSpPr>
          <p:nvPr/>
        </p:nvSpPr>
        <p:spPr bwMode="auto">
          <a:xfrm>
            <a:off x="2733675" y="4692650"/>
            <a:ext cx="49052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时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+mn-ea"/>
              </a:rPr>
              <a:t>间</a:t>
            </a:r>
          </a:p>
        </p:txBody>
      </p:sp>
      <p:sp>
        <p:nvSpPr>
          <p:cNvPr id="640031" name="Text Box 31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5" grpId="0" animBg="1"/>
      <p:bldP spid="6400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2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sender</a:t>
            </a:r>
            <a:endParaRPr lang="zh-CN" altLang="en-US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typedef enum {frame_arrival} event_type;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void sender2(void)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{    frame s;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packet buffer;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event_type event;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CN" sz="2400" noProof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while (true) </a:t>
            </a:r>
            <a:endParaRPr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{     from_network_layer(&amp;buffer);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s.info = buffer;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to_physical_layer(&amp;s);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            </a:t>
            </a:r>
            <a:r>
              <a:rPr lang="en-US" altLang="zh-CN" sz="2400" noProof="1">
                <a:solidFill>
                  <a:srgbClr val="0000FF"/>
                </a:solidFill>
              </a:rPr>
              <a:t>wait_for_event(&amp;event);</a:t>
            </a:r>
            <a:r>
              <a:rPr lang="en-US" altLang="zh-CN" sz="2400" noProof="1"/>
              <a:t>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/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2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receiver</a:t>
            </a:r>
            <a:endParaRPr lang="zh-CN" alt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void receiver2(void)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{    frame r, s;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while (true) 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{      wait_for_event(&amp;event);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from_physical_layer(&amp;r);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to_network_layer(&amp;r.info);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        </a:t>
            </a:r>
            <a:r>
              <a:rPr lang="en-US" altLang="zh-CN" sz="2400" noProof="1">
                <a:solidFill>
                  <a:srgbClr val="0000FF"/>
                </a:solidFill>
              </a:rPr>
              <a:t>to_physical_layer(&amp;s);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  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noProof="1"/>
              <a:t>}</a:t>
            </a:r>
            <a:endParaRPr lang="zh-CN" altLang="en-US" sz="2400" dirty="0"/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5435600" y="5373688"/>
            <a:ext cx="3024188" cy="576262"/>
          </a:xfrm>
          <a:prstGeom prst="wedgeEllipseCallout">
            <a:avLst>
              <a:gd name="adj1" fmla="val -54829"/>
              <a:gd name="adj2" fmla="val -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+mn-lt"/>
                <a:ea typeface="+mn-ea"/>
              </a:rPr>
              <a:t>确认帧是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哑帧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  设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假设一：无差错控制（</a:t>
            </a:r>
            <a:r>
              <a:rPr lang="zh-CN" altLang="en-US" sz="2800" dirty="0">
                <a:solidFill>
                  <a:srgbClr val="FC0404"/>
                </a:solidFill>
                <a:sym typeface="Wingdings" pitchFamily="2" charset="2"/>
              </a:rPr>
              <a:t>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链路是理想的传输信道，所传送的任何数据既不会出差错也不会丢失。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C0404"/>
                </a:solidFill>
              </a:rPr>
              <a:t>假设二：无流量控制（</a:t>
            </a:r>
            <a:r>
              <a:rPr lang="zh-CN" altLang="en-US" sz="2800" dirty="0">
                <a:solidFill>
                  <a:srgbClr val="FC0404"/>
                </a:solidFill>
                <a:sym typeface="Wingdings" pitchFamily="2" charset="2"/>
              </a:rPr>
              <a:t></a:t>
            </a:r>
            <a:r>
              <a:rPr lang="zh-CN" altLang="en-US" sz="2800" dirty="0">
                <a:solidFill>
                  <a:srgbClr val="FC0404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       不管</a:t>
            </a:r>
            <a:r>
              <a:rPr lang="zh-CN" altLang="en-US" sz="2800" dirty="0" smtClean="0"/>
              <a:t>发送方</a:t>
            </a:r>
            <a:r>
              <a:rPr lang="zh-CN" altLang="en-US" sz="2800" dirty="0"/>
              <a:t>以多快的速率发送数据</a:t>
            </a:r>
            <a:r>
              <a:rPr lang="zh-CN" altLang="en-US" sz="2800" dirty="0" smtClean="0"/>
              <a:t>，接收</a:t>
            </a:r>
            <a:r>
              <a:rPr lang="zh-CN" altLang="en-US" sz="2800" dirty="0"/>
              <a:t>方总是来得及收下，并及时</a:t>
            </a:r>
            <a:r>
              <a:rPr lang="zh-CN" altLang="en-US" sz="2800" dirty="0" smtClean="0"/>
              <a:t>上交网络层。</a:t>
            </a:r>
            <a:endParaRPr lang="zh-CN" altLang="en-US" sz="2800" dirty="0"/>
          </a:p>
        </p:txBody>
      </p:sp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数据链路层功能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endParaRPr lang="zh-CN" altLang="en-US" sz="1200">
              <a:ea typeface="幼圆" pitchFamily="49" charset="-122"/>
            </a:endParaRP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9975" y="1916113"/>
            <a:ext cx="4049713" cy="403225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>
                <a:hlinkClick r:id="rId4" action="ppaction://hlinksldjump"/>
              </a:rPr>
              <a:t>为网络层提供服务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>
                <a:hlinkClick r:id="rId5" action="ppaction://hlinksldjump"/>
              </a:rPr>
              <a:t>数据成帧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>
                <a:hlinkClick r:id="rId6" action="ppaction://hlinksldjump"/>
              </a:rPr>
              <a:t>差错控制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>
                <a:hlinkClick r:id="rId7" action="ppaction://hlinksldjump"/>
              </a:rPr>
              <a:t>流量控制</a:t>
            </a:r>
            <a:endParaRPr lang="zh-CN" altLang="en-US"/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图示差错控制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2800" dirty="0" smtClean="0">
                <a:latin typeface="+mj-ea"/>
              </a:rPr>
              <a:t>（停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等式协议）</a:t>
            </a:r>
            <a:endParaRPr lang="zh-CN" altLang="en-US" sz="2800" dirty="0">
              <a:latin typeface="+mj-ea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1029" name="Freeform 5"/>
          <p:cNvSpPr>
            <a:spLocks/>
          </p:cNvSpPr>
          <p:nvPr/>
        </p:nvSpPr>
        <p:spPr bwMode="auto">
          <a:xfrm>
            <a:off x="985838" y="2124075"/>
            <a:ext cx="1096962" cy="696913"/>
          </a:xfrm>
          <a:custGeom>
            <a:avLst/>
            <a:gdLst>
              <a:gd name="T0" fmla="*/ 0 w 769"/>
              <a:gd name="T1" fmla="*/ 0 h 466"/>
              <a:gd name="T2" fmla="*/ 768 w 769"/>
              <a:gd name="T3" fmla="*/ 145 h 466"/>
              <a:gd name="T4" fmla="*/ 768 w 769"/>
              <a:gd name="T5" fmla="*/ 465 h 466"/>
              <a:gd name="T6" fmla="*/ 0 w 769"/>
              <a:gd name="T7" fmla="*/ 320 h 466"/>
              <a:gd name="T8" fmla="*/ 0 w 769"/>
              <a:gd name="T9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466">
                <a:moveTo>
                  <a:pt x="0" y="0"/>
                </a:moveTo>
                <a:lnTo>
                  <a:pt x="768" y="145"/>
                </a:lnTo>
                <a:lnTo>
                  <a:pt x="768" y="465"/>
                </a:lnTo>
                <a:lnTo>
                  <a:pt x="0" y="32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0" name="Freeform 6"/>
          <p:cNvSpPr>
            <a:spLocks/>
          </p:cNvSpPr>
          <p:nvPr/>
        </p:nvSpPr>
        <p:spPr bwMode="auto">
          <a:xfrm>
            <a:off x="981075" y="3459163"/>
            <a:ext cx="1106488" cy="681037"/>
          </a:xfrm>
          <a:custGeom>
            <a:avLst/>
            <a:gdLst>
              <a:gd name="T0" fmla="*/ 0 w 769"/>
              <a:gd name="T1" fmla="*/ 0 h 466"/>
              <a:gd name="T2" fmla="*/ 768 w 769"/>
              <a:gd name="T3" fmla="*/ 145 h 466"/>
              <a:gd name="T4" fmla="*/ 768 w 769"/>
              <a:gd name="T5" fmla="*/ 465 h 466"/>
              <a:gd name="T6" fmla="*/ 0 w 769"/>
              <a:gd name="T7" fmla="*/ 320 h 466"/>
              <a:gd name="T8" fmla="*/ 0 w 769"/>
              <a:gd name="T9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466">
                <a:moveTo>
                  <a:pt x="0" y="0"/>
                </a:moveTo>
                <a:lnTo>
                  <a:pt x="768" y="145"/>
                </a:lnTo>
                <a:lnTo>
                  <a:pt x="768" y="465"/>
                </a:lnTo>
                <a:lnTo>
                  <a:pt x="0" y="32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1" name="Line 7"/>
          <p:cNvSpPr>
            <a:spLocks noChangeShapeType="1"/>
          </p:cNvSpPr>
          <p:nvPr/>
        </p:nvSpPr>
        <p:spPr bwMode="auto">
          <a:xfrm>
            <a:off x="706438" y="2233613"/>
            <a:ext cx="0" cy="208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533400" y="43815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时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间</a:t>
            </a:r>
          </a:p>
        </p:txBody>
      </p:sp>
      <p:sp>
        <p:nvSpPr>
          <p:cNvPr id="641033" name="Line 9"/>
          <p:cNvSpPr>
            <a:spLocks noChangeShapeType="1"/>
          </p:cNvSpPr>
          <p:nvPr/>
        </p:nvSpPr>
        <p:spPr bwMode="auto">
          <a:xfrm>
            <a:off x="971550" y="1989138"/>
            <a:ext cx="0" cy="294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4" name="Line 10"/>
          <p:cNvSpPr>
            <a:spLocks noChangeShapeType="1"/>
          </p:cNvSpPr>
          <p:nvPr/>
        </p:nvSpPr>
        <p:spPr bwMode="auto">
          <a:xfrm>
            <a:off x="2093913" y="1979613"/>
            <a:ext cx="0" cy="294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803275" y="1679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A</a:t>
            </a:r>
          </a:p>
        </p:txBody>
      </p:sp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1928813" y="16795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B</a:t>
            </a:r>
          </a:p>
        </p:txBody>
      </p:sp>
      <p:sp>
        <p:nvSpPr>
          <p:cNvPr id="641037" name="Line 13"/>
          <p:cNvSpPr>
            <a:spLocks noChangeShapeType="1"/>
          </p:cNvSpPr>
          <p:nvPr/>
        </p:nvSpPr>
        <p:spPr bwMode="auto">
          <a:xfrm>
            <a:off x="971550" y="2111375"/>
            <a:ext cx="1119188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38" name="Line 14"/>
          <p:cNvSpPr>
            <a:spLocks noChangeShapeType="1"/>
          </p:cNvSpPr>
          <p:nvPr/>
        </p:nvSpPr>
        <p:spPr bwMode="auto">
          <a:xfrm>
            <a:off x="985838" y="2632075"/>
            <a:ext cx="1104900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41039" name="Group 15"/>
          <p:cNvGrpSpPr>
            <a:grpSpLocks/>
          </p:cNvGrpSpPr>
          <p:nvPr/>
        </p:nvGrpSpPr>
        <p:grpSpPr bwMode="auto">
          <a:xfrm>
            <a:off x="1105459" y="2321047"/>
            <a:ext cx="804870" cy="369646"/>
            <a:chOff x="444" y="772"/>
            <a:chExt cx="564" cy="252"/>
          </a:xfrm>
        </p:grpSpPr>
        <p:sp>
          <p:nvSpPr>
            <p:cNvPr id="641040" name="Freeform 16"/>
            <p:cNvSpPr>
              <a:spLocks/>
            </p:cNvSpPr>
            <p:nvPr/>
          </p:nvSpPr>
          <p:spPr bwMode="auto">
            <a:xfrm>
              <a:off x="444" y="774"/>
              <a:ext cx="445" cy="187"/>
            </a:xfrm>
            <a:custGeom>
              <a:avLst/>
              <a:gdLst>
                <a:gd name="T0" fmla="*/ 6 w 445"/>
                <a:gd name="T1" fmla="*/ 0 h 187"/>
                <a:gd name="T2" fmla="*/ 444 w 445"/>
                <a:gd name="T3" fmla="*/ 60 h 187"/>
                <a:gd name="T4" fmla="*/ 444 w 445"/>
                <a:gd name="T5" fmla="*/ 186 h 187"/>
                <a:gd name="T6" fmla="*/ 0 w 445"/>
                <a:gd name="T7" fmla="*/ 120 h 187"/>
                <a:gd name="T8" fmla="*/ 6 w 445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7">
                  <a:moveTo>
                    <a:pt x="6" y="0"/>
                  </a:moveTo>
                  <a:lnTo>
                    <a:pt x="444" y="60"/>
                  </a:lnTo>
                  <a:lnTo>
                    <a:pt x="444" y="186"/>
                  </a:lnTo>
                  <a:lnTo>
                    <a:pt x="0" y="120"/>
                  </a:lnTo>
                  <a:lnTo>
                    <a:pt x="6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41" name="Rectangle 17"/>
            <p:cNvSpPr>
              <a:spLocks noChangeArrowheads="1"/>
            </p:cNvSpPr>
            <p:nvPr/>
          </p:nvSpPr>
          <p:spPr bwMode="auto">
            <a:xfrm rot="540000">
              <a:off x="452" y="772"/>
              <a:ext cx="556" cy="25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dirty="0" smtClean="0">
                  <a:latin typeface="+mn-lt"/>
                  <a:ea typeface="+mn-ea"/>
                </a:rPr>
                <a:t>DATA</a:t>
              </a:r>
              <a:endParaRPr lang="en-US" altLang="zh-CN" sz="1800" b="1" dirty="0">
                <a:latin typeface="+mn-lt"/>
                <a:ea typeface="+mn-ea"/>
              </a:endParaRPr>
            </a:p>
          </p:txBody>
        </p:sp>
      </p:grpSp>
      <p:sp>
        <p:nvSpPr>
          <p:cNvPr id="641042" name="AutoShape 18"/>
          <p:cNvSpPr>
            <a:spLocks noChangeArrowheads="1"/>
          </p:cNvSpPr>
          <p:nvPr/>
        </p:nvSpPr>
        <p:spPr bwMode="auto">
          <a:xfrm rot="480000">
            <a:off x="1866900" y="2525713"/>
            <a:ext cx="292100" cy="96837"/>
          </a:xfrm>
          <a:prstGeom prst="rightArrow">
            <a:avLst>
              <a:gd name="adj1" fmla="val 50000"/>
              <a:gd name="adj2" fmla="val 12522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3" name="Line 19"/>
          <p:cNvSpPr>
            <a:spLocks noChangeShapeType="1"/>
          </p:cNvSpPr>
          <p:nvPr/>
        </p:nvSpPr>
        <p:spPr bwMode="auto">
          <a:xfrm>
            <a:off x="2116138" y="2849563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2184400" y="2820988"/>
            <a:ext cx="412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送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主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机</a:t>
            </a:r>
          </a:p>
        </p:txBody>
      </p:sp>
      <p:sp>
        <p:nvSpPr>
          <p:cNvPr id="641045" name="Line 21"/>
          <p:cNvSpPr>
            <a:spLocks noChangeShapeType="1"/>
          </p:cNvSpPr>
          <p:nvPr/>
        </p:nvSpPr>
        <p:spPr bwMode="auto">
          <a:xfrm flipH="1">
            <a:off x="981075" y="2938463"/>
            <a:ext cx="1109663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6" name="Line 22"/>
          <p:cNvSpPr>
            <a:spLocks noChangeShapeType="1"/>
          </p:cNvSpPr>
          <p:nvPr/>
        </p:nvSpPr>
        <p:spPr bwMode="auto">
          <a:xfrm flipH="1">
            <a:off x="981075" y="3157538"/>
            <a:ext cx="111760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7" name="Rectangle 23"/>
          <p:cNvSpPr>
            <a:spLocks noChangeArrowheads="1"/>
          </p:cNvSpPr>
          <p:nvPr/>
        </p:nvSpPr>
        <p:spPr bwMode="auto">
          <a:xfrm rot="21060000">
            <a:off x="1419225" y="291782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ACK</a:t>
            </a:r>
          </a:p>
        </p:txBody>
      </p:sp>
      <p:sp>
        <p:nvSpPr>
          <p:cNvPr id="641048" name="Line 24"/>
          <p:cNvSpPr>
            <a:spLocks noChangeShapeType="1"/>
          </p:cNvSpPr>
          <p:nvPr/>
        </p:nvSpPr>
        <p:spPr bwMode="auto">
          <a:xfrm>
            <a:off x="966788" y="3446463"/>
            <a:ext cx="111760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49" name="Line 25"/>
          <p:cNvSpPr>
            <a:spLocks noChangeShapeType="1"/>
          </p:cNvSpPr>
          <p:nvPr/>
        </p:nvSpPr>
        <p:spPr bwMode="auto">
          <a:xfrm>
            <a:off x="981075" y="3967163"/>
            <a:ext cx="1103313" cy="192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41050" name="Group 26"/>
          <p:cNvGrpSpPr>
            <a:grpSpLocks/>
          </p:cNvGrpSpPr>
          <p:nvPr/>
        </p:nvGrpSpPr>
        <p:grpSpPr bwMode="auto">
          <a:xfrm>
            <a:off x="1099099" y="3659314"/>
            <a:ext cx="799927" cy="369635"/>
            <a:chOff x="441" y="1688"/>
            <a:chExt cx="558" cy="253"/>
          </a:xfrm>
        </p:grpSpPr>
        <p:sp>
          <p:nvSpPr>
            <p:cNvPr id="641051" name="Freeform 27"/>
            <p:cNvSpPr>
              <a:spLocks/>
            </p:cNvSpPr>
            <p:nvPr/>
          </p:nvSpPr>
          <p:spPr bwMode="auto">
            <a:xfrm>
              <a:off x="441" y="1689"/>
              <a:ext cx="445" cy="187"/>
            </a:xfrm>
            <a:custGeom>
              <a:avLst/>
              <a:gdLst>
                <a:gd name="T0" fmla="*/ 6 w 445"/>
                <a:gd name="T1" fmla="*/ 0 h 187"/>
                <a:gd name="T2" fmla="*/ 444 w 445"/>
                <a:gd name="T3" fmla="*/ 60 h 187"/>
                <a:gd name="T4" fmla="*/ 444 w 445"/>
                <a:gd name="T5" fmla="*/ 186 h 187"/>
                <a:gd name="T6" fmla="*/ 0 w 445"/>
                <a:gd name="T7" fmla="*/ 120 h 187"/>
                <a:gd name="T8" fmla="*/ 6 w 445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7">
                  <a:moveTo>
                    <a:pt x="6" y="0"/>
                  </a:moveTo>
                  <a:lnTo>
                    <a:pt x="444" y="60"/>
                  </a:lnTo>
                  <a:lnTo>
                    <a:pt x="444" y="186"/>
                  </a:lnTo>
                  <a:lnTo>
                    <a:pt x="0" y="120"/>
                  </a:lnTo>
                  <a:lnTo>
                    <a:pt x="6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52" name="Rectangle 28"/>
            <p:cNvSpPr>
              <a:spLocks noChangeArrowheads="1"/>
            </p:cNvSpPr>
            <p:nvPr/>
          </p:nvSpPr>
          <p:spPr bwMode="auto">
            <a:xfrm rot="540000">
              <a:off x="446" y="1688"/>
              <a:ext cx="553" cy="25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dirty="0" smtClean="0">
                  <a:latin typeface="+mn-lt"/>
                  <a:ea typeface="+mn-ea"/>
                </a:rPr>
                <a:t>DATA</a:t>
              </a:r>
              <a:endParaRPr lang="en-US" altLang="zh-CN" sz="1800" b="1" dirty="0">
                <a:latin typeface="+mn-lt"/>
                <a:ea typeface="+mn-ea"/>
              </a:endParaRPr>
            </a:p>
          </p:txBody>
        </p:sp>
      </p:grpSp>
      <p:sp>
        <p:nvSpPr>
          <p:cNvPr id="641053" name="AutoShape 29"/>
          <p:cNvSpPr>
            <a:spLocks noChangeArrowheads="1"/>
          </p:cNvSpPr>
          <p:nvPr/>
        </p:nvSpPr>
        <p:spPr bwMode="auto">
          <a:xfrm rot="480000">
            <a:off x="1868488" y="3898900"/>
            <a:ext cx="290512" cy="96838"/>
          </a:xfrm>
          <a:prstGeom prst="rightArrow">
            <a:avLst>
              <a:gd name="adj1" fmla="val 50000"/>
              <a:gd name="adj2" fmla="val 12454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4" name="Line 30"/>
          <p:cNvSpPr>
            <a:spLocks noChangeShapeType="1"/>
          </p:cNvSpPr>
          <p:nvPr/>
        </p:nvSpPr>
        <p:spPr bwMode="auto">
          <a:xfrm>
            <a:off x="2111375" y="4186238"/>
            <a:ext cx="227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5" name="Rectangle 31"/>
          <p:cNvSpPr>
            <a:spLocks noChangeArrowheads="1"/>
          </p:cNvSpPr>
          <p:nvPr/>
        </p:nvSpPr>
        <p:spPr bwMode="auto">
          <a:xfrm>
            <a:off x="2185988" y="4152900"/>
            <a:ext cx="412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送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主</a:t>
            </a:r>
          </a:p>
          <a:p>
            <a:pPr eaLnBrk="0" hangingPunct="0">
              <a:buClrTx/>
              <a:buFontTx/>
              <a:buNone/>
            </a:pPr>
            <a:r>
              <a:rPr lang="zh-CN" altLang="en-US" sz="1800" b="1">
                <a:latin typeface="+mn-lt"/>
                <a:ea typeface="+mn-ea"/>
              </a:rPr>
              <a:t>机</a:t>
            </a:r>
          </a:p>
        </p:txBody>
      </p:sp>
      <p:sp>
        <p:nvSpPr>
          <p:cNvPr id="641056" name="Line 32"/>
          <p:cNvSpPr>
            <a:spLocks noChangeShapeType="1"/>
          </p:cNvSpPr>
          <p:nvPr/>
        </p:nvSpPr>
        <p:spPr bwMode="auto">
          <a:xfrm flipH="1">
            <a:off x="974725" y="4273550"/>
            <a:ext cx="1109663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7" name="Line 33"/>
          <p:cNvSpPr>
            <a:spLocks noChangeShapeType="1"/>
          </p:cNvSpPr>
          <p:nvPr/>
        </p:nvSpPr>
        <p:spPr bwMode="auto">
          <a:xfrm flipH="1">
            <a:off x="974725" y="4491038"/>
            <a:ext cx="1119188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 rot="21060000">
            <a:off x="1452563" y="42560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>
                <a:latin typeface="+mn-lt"/>
                <a:ea typeface="+mn-ea"/>
              </a:rPr>
              <a:t>ACK</a:t>
            </a:r>
          </a:p>
        </p:txBody>
      </p:sp>
      <p:sp>
        <p:nvSpPr>
          <p:cNvPr id="641059" name="Line 35"/>
          <p:cNvSpPr>
            <a:spLocks noChangeShapeType="1"/>
          </p:cNvSpPr>
          <p:nvPr/>
        </p:nvSpPr>
        <p:spPr bwMode="auto">
          <a:xfrm flipV="1">
            <a:off x="1100138" y="3152775"/>
            <a:ext cx="373062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60" name="Line 36"/>
          <p:cNvSpPr>
            <a:spLocks noChangeShapeType="1"/>
          </p:cNvSpPr>
          <p:nvPr/>
        </p:nvSpPr>
        <p:spPr bwMode="auto">
          <a:xfrm flipV="1">
            <a:off x="1122363" y="4491038"/>
            <a:ext cx="388937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803275" y="518795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800" b="1" dirty="0">
                <a:latin typeface="+mn-lt"/>
                <a:ea typeface="+mn-ea"/>
              </a:rPr>
              <a:t>(a) </a:t>
            </a:r>
            <a:r>
              <a:rPr lang="zh-CN" altLang="en-US" sz="1800" b="1" dirty="0">
                <a:latin typeface="+mn-lt"/>
                <a:ea typeface="+mn-ea"/>
              </a:rPr>
              <a:t>正常情况</a:t>
            </a:r>
          </a:p>
        </p:txBody>
      </p:sp>
      <p:grpSp>
        <p:nvGrpSpPr>
          <p:cNvPr id="641062" name="Group 38"/>
          <p:cNvGrpSpPr>
            <a:grpSpLocks/>
          </p:cNvGrpSpPr>
          <p:nvPr/>
        </p:nvGrpSpPr>
        <p:grpSpPr bwMode="auto">
          <a:xfrm>
            <a:off x="4924427" y="1700213"/>
            <a:ext cx="2065338" cy="3844925"/>
            <a:chOff x="2980" y="1299"/>
            <a:chExt cx="1301" cy="2422"/>
          </a:xfrm>
        </p:grpSpPr>
        <p:sp>
          <p:nvSpPr>
            <p:cNvPr id="641063" name="Freeform 39"/>
            <p:cNvSpPr>
              <a:spLocks/>
            </p:cNvSpPr>
            <p:nvPr/>
          </p:nvSpPr>
          <p:spPr bwMode="auto">
            <a:xfrm>
              <a:off x="3249" y="1574"/>
              <a:ext cx="697" cy="444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4" name="Freeform 40"/>
            <p:cNvSpPr>
              <a:spLocks/>
            </p:cNvSpPr>
            <p:nvPr/>
          </p:nvSpPr>
          <p:spPr bwMode="auto">
            <a:xfrm>
              <a:off x="3252" y="2420"/>
              <a:ext cx="696" cy="434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5" name="Rectangle 41"/>
            <p:cNvSpPr>
              <a:spLocks noChangeArrowheads="1"/>
            </p:cNvSpPr>
            <p:nvPr/>
          </p:nvSpPr>
          <p:spPr bwMode="auto">
            <a:xfrm>
              <a:off x="3134" y="12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641066" name="Rectangle 42"/>
            <p:cNvSpPr>
              <a:spLocks noChangeArrowheads="1"/>
            </p:cNvSpPr>
            <p:nvPr/>
          </p:nvSpPr>
          <p:spPr bwMode="auto">
            <a:xfrm>
              <a:off x="3849" y="1299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641067" name="Line 43"/>
            <p:cNvSpPr>
              <a:spLocks noChangeShapeType="1"/>
            </p:cNvSpPr>
            <p:nvPr/>
          </p:nvSpPr>
          <p:spPr bwMode="auto">
            <a:xfrm>
              <a:off x="3246" y="1571"/>
              <a:ext cx="705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8" name="Line 44"/>
            <p:cNvSpPr>
              <a:spLocks noChangeShapeType="1"/>
            </p:cNvSpPr>
            <p:nvPr/>
          </p:nvSpPr>
          <p:spPr bwMode="auto">
            <a:xfrm>
              <a:off x="3255" y="1899"/>
              <a:ext cx="69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69" name="Freeform 45"/>
            <p:cNvSpPr>
              <a:spLocks/>
            </p:cNvSpPr>
            <p:nvPr/>
          </p:nvSpPr>
          <p:spPr bwMode="auto">
            <a:xfrm>
              <a:off x="3330" y="1706"/>
              <a:ext cx="401" cy="173"/>
            </a:xfrm>
            <a:custGeom>
              <a:avLst/>
              <a:gdLst>
                <a:gd name="T0" fmla="*/ 6 w 445"/>
                <a:gd name="T1" fmla="*/ 0 h 187"/>
                <a:gd name="T2" fmla="*/ 444 w 445"/>
                <a:gd name="T3" fmla="*/ 60 h 187"/>
                <a:gd name="T4" fmla="*/ 444 w 445"/>
                <a:gd name="T5" fmla="*/ 186 h 187"/>
                <a:gd name="T6" fmla="*/ 0 w 445"/>
                <a:gd name="T7" fmla="*/ 120 h 187"/>
                <a:gd name="T8" fmla="*/ 6 w 445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187">
                  <a:moveTo>
                    <a:pt x="6" y="0"/>
                  </a:moveTo>
                  <a:lnTo>
                    <a:pt x="444" y="60"/>
                  </a:lnTo>
                  <a:lnTo>
                    <a:pt x="444" y="186"/>
                  </a:lnTo>
                  <a:lnTo>
                    <a:pt x="0" y="120"/>
                  </a:lnTo>
                  <a:lnTo>
                    <a:pt x="6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 rot="540000">
              <a:off x="3297" y="1672"/>
              <a:ext cx="499" cy="2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dirty="0" smtClean="0">
                  <a:latin typeface="+mn-lt"/>
                  <a:ea typeface="+mn-ea"/>
                </a:rPr>
                <a:t>DATA</a:t>
              </a:r>
              <a:endParaRPr lang="en-US" altLang="zh-CN" sz="1800" b="1" dirty="0">
                <a:latin typeface="+mn-lt"/>
                <a:ea typeface="+mn-ea"/>
              </a:endParaRPr>
            </a:p>
          </p:txBody>
        </p:sp>
        <p:sp>
          <p:nvSpPr>
            <p:cNvPr id="641071" name="Line 47"/>
            <p:cNvSpPr>
              <a:spLocks noChangeShapeType="1"/>
            </p:cNvSpPr>
            <p:nvPr/>
          </p:nvSpPr>
          <p:spPr bwMode="auto">
            <a:xfrm>
              <a:off x="3244" y="2412"/>
              <a:ext cx="704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2" name="Line 48"/>
            <p:cNvSpPr>
              <a:spLocks noChangeShapeType="1"/>
            </p:cNvSpPr>
            <p:nvPr/>
          </p:nvSpPr>
          <p:spPr bwMode="auto">
            <a:xfrm>
              <a:off x="3252" y="2740"/>
              <a:ext cx="69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073" name="Group 49"/>
            <p:cNvGrpSpPr>
              <a:grpSpLocks/>
            </p:cNvGrpSpPr>
            <p:nvPr/>
          </p:nvGrpSpPr>
          <p:grpSpPr bwMode="auto">
            <a:xfrm>
              <a:off x="3314" y="2526"/>
              <a:ext cx="505" cy="233"/>
              <a:chOff x="3297" y="1689"/>
              <a:chExt cx="562" cy="253"/>
            </a:xfrm>
          </p:grpSpPr>
          <p:sp>
            <p:nvSpPr>
              <p:cNvPr id="641074" name="Freeform 50"/>
              <p:cNvSpPr>
                <a:spLocks/>
              </p:cNvSpPr>
              <p:nvPr/>
            </p:nvSpPr>
            <p:spPr bwMode="auto">
              <a:xfrm>
                <a:off x="3297" y="1689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075" name="Rectangle 51"/>
              <p:cNvSpPr>
                <a:spLocks noChangeArrowheads="1"/>
              </p:cNvSpPr>
              <p:nvPr/>
            </p:nvSpPr>
            <p:spPr bwMode="auto">
              <a:xfrm rot="540000">
                <a:off x="3303" y="1689"/>
                <a:ext cx="556" cy="25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dirty="0" smtClean="0">
                    <a:latin typeface="+mn-lt"/>
                    <a:ea typeface="+mn-ea"/>
                  </a:rPr>
                  <a:t>DATA</a:t>
                </a:r>
                <a:endParaRPr lang="en-US" altLang="zh-CN" sz="1800" b="1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41076" name="AutoShape 52"/>
            <p:cNvSpPr>
              <a:spLocks noChangeArrowheads="1"/>
            </p:cNvSpPr>
            <p:nvPr/>
          </p:nvSpPr>
          <p:spPr bwMode="auto">
            <a:xfrm rot="480000">
              <a:off x="3791" y="2697"/>
              <a:ext cx="184" cy="61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7" name="Line 53"/>
            <p:cNvSpPr>
              <a:spLocks noChangeShapeType="1"/>
            </p:cNvSpPr>
            <p:nvPr/>
          </p:nvSpPr>
          <p:spPr bwMode="auto">
            <a:xfrm>
              <a:off x="3964" y="2875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78" name="Rectangle 54"/>
            <p:cNvSpPr>
              <a:spLocks noChangeArrowheads="1"/>
            </p:cNvSpPr>
            <p:nvPr/>
          </p:nvSpPr>
          <p:spPr bwMode="auto">
            <a:xfrm>
              <a:off x="3982" y="2871"/>
              <a:ext cx="261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送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主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机</a:t>
              </a:r>
            </a:p>
          </p:txBody>
        </p:sp>
        <p:sp>
          <p:nvSpPr>
            <p:cNvPr id="641079" name="Line 55"/>
            <p:cNvSpPr>
              <a:spLocks noChangeShapeType="1"/>
            </p:cNvSpPr>
            <p:nvPr/>
          </p:nvSpPr>
          <p:spPr bwMode="auto">
            <a:xfrm flipH="1">
              <a:off x="3249" y="2933"/>
              <a:ext cx="699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0" name="Line 56"/>
            <p:cNvSpPr>
              <a:spLocks noChangeShapeType="1"/>
            </p:cNvSpPr>
            <p:nvPr/>
          </p:nvSpPr>
          <p:spPr bwMode="auto">
            <a:xfrm flipH="1">
              <a:off x="3249" y="3070"/>
              <a:ext cx="705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1" name="Rectangle 57"/>
            <p:cNvSpPr>
              <a:spLocks noChangeArrowheads="1"/>
            </p:cNvSpPr>
            <p:nvPr/>
          </p:nvSpPr>
          <p:spPr bwMode="auto">
            <a:xfrm rot="21060000">
              <a:off x="3555" y="2915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082" name="Line 58"/>
            <p:cNvSpPr>
              <a:spLocks noChangeShapeType="1"/>
            </p:cNvSpPr>
            <p:nvPr/>
          </p:nvSpPr>
          <p:spPr bwMode="auto">
            <a:xfrm>
              <a:off x="3954" y="1488"/>
              <a:ext cx="0" cy="1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3" name="Line 59"/>
            <p:cNvSpPr>
              <a:spLocks noChangeShapeType="1"/>
            </p:cNvSpPr>
            <p:nvPr/>
          </p:nvSpPr>
          <p:spPr bwMode="auto">
            <a:xfrm flipV="1">
              <a:off x="3341" y="3070"/>
              <a:ext cx="245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4" name="Rectangle 60"/>
            <p:cNvSpPr>
              <a:spLocks noChangeArrowheads="1"/>
            </p:cNvSpPr>
            <p:nvPr/>
          </p:nvSpPr>
          <p:spPr bwMode="auto">
            <a:xfrm>
              <a:off x="3057" y="3490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(c) </a:t>
              </a:r>
              <a:r>
                <a:rPr lang="zh-CN" altLang="en-US" sz="1800" b="1">
                  <a:latin typeface="+mn-lt"/>
                  <a:ea typeface="+mn-ea"/>
                </a:rPr>
                <a:t>数据帧丢失</a:t>
              </a:r>
            </a:p>
          </p:txBody>
        </p:sp>
        <p:sp>
          <p:nvSpPr>
            <p:cNvPr id="641085" name="Rectangle 61"/>
            <p:cNvSpPr>
              <a:spLocks noChangeArrowheads="1"/>
            </p:cNvSpPr>
            <p:nvPr/>
          </p:nvSpPr>
          <p:spPr bwMode="auto">
            <a:xfrm>
              <a:off x="3029" y="242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重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传</a:t>
              </a:r>
            </a:p>
          </p:txBody>
        </p:sp>
        <p:sp>
          <p:nvSpPr>
            <p:cNvPr id="641086" name="Line 62"/>
            <p:cNvSpPr>
              <a:spLocks noChangeShapeType="1"/>
            </p:cNvSpPr>
            <p:nvPr/>
          </p:nvSpPr>
          <p:spPr bwMode="auto">
            <a:xfrm>
              <a:off x="3094" y="1899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7" name="Line 63"/>
            <p:cNvSpPr>
              <a:spLocks noChangeShapeType="1"/>
            </p:cNvSpPr>
            <p:nvPr/>
          </p:nvSpPr>
          <p:spPr bwMode="auto">
            <a:xfrm flipH="1">
              <a:off x="3076" y="2418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88" name="Line 64"/>
            <p:cNvSpPr>
              <a:spLocks noChangeShapeType="1"/>
            </p:cNvSpPr>
            <p:nvPr/>
          </p:nvSpPr>
          <p:spPr bwMode="auto">
            <a:xfrm>
              <a:off x="3141" y="1893"/>
              <a:ext cx="0" cy="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089" name="Group 65"/>
            <p:cNvGrpSpPr>
              <a:grpSpLocks/>
            </p:cNvGrpSpPr>
            <p:nvPr/>
          </p:nvGrpSpPr>
          <p:grpSpPr bwMode="auto">
            <a:xfrm>
              <a:off x="2980" y="2017"/>
              <a:ext cx="317" cy="235"/>
              <a:chOff x="2916" y="1112"/>
              <a:chExt cx="353" cy="256"/>
            </a:xfrm>
          </p:grpSpPr>
          <p:sp>
            <p:nvSpPr>
              <p:cNvPr id="641090" name="Rectangle 66"/>
              <p:cNvSpPr>
                <a:spLocks noChangeArrowheads="1"/>
              </p:cNvSpPr>
              <p:nvPr/>
            </p:nvSpPr>
            <p:spPr bwMode="auto">
              <a:xfrm>
                <a:off x="2958" y="1176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091" name="Rectangle 67"/>
              <p:cNvSpPr>
                <a:spLocks noChangeArrowheads="1"/>
              </p:cNvSpPr>
              <p:nvPr/>
            </p:nvSpPr>
            <p:spPr bwMode="auto">
              <a:xfrm>
                <a:off x="2916" y="1112"/>
                <a:ext cx="35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i="1" dirty="0">
                    <a:latin typeface="+mn-lt"/>
                    <a:ea typeface="+mn-ea"/>
                  </a:rPr>
                  <a:t>t</a:t>
                </a:r>
                <a:r>
                  <a:rPr lang="en-US" altLang="zh-CN" sz="1800" b="1" i="1" baseline="-12000" dirty="0">
                    <a:latin typeface="+mn-lt"/>
                    <a:ea typeface="+mn-ea"/>
                  </a:rPr>
                  <a:t>out</a:t>
                </a:r>
              </a:p>
            </p:txBody>
          </p:sp>
        </p:grpSp>
        <p:sp>
          <p:nvSpPr>
            <p:cNvPr id="641092" name="AutoShape 68"/>
            <p:cNvSpPr>
              <a:spLocks noChangeArrowheads="1"/>
            </p:cNvSpPr>
            <p:nvPr/>
          </p:nvSpPr>
          <p:spPr bwMode="auto">
            <a:xfrm>
              <a:off x="3719" y="1480"/>
              <a:ext cx="562" cy="794"/>
            </a:xfrm>
            <a:prstGeom prst="irregularSeal2">
              <a:avLst/>
            </a:prstGeom>
            <a:solidFill>
              <a:srgbClr val="FC0404"/>
            </a:solidFill>
            <a:ln w="12700">
              <a:solidFill>
                <a:srgbClr val="FC0404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93" name="Rectangle 69"/>
            <p:cNvSpPr>
              <a:spLocks noChangeArrowheads="1"/>
            </p:cNvSpPr>
            <p:nvPr/>
          </p:nvSpPr>
          <p:spPr bwMode="auto">
            <a:xfrm rot="1060178">
              <a:off x="3829" y="1603"/>
              <a:ext cx="3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丢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失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 ！</a:t>
              </a:r>
            </a:p>
          </p:txBody>
        </p:sp>
        <p:sp>
          <p:nvSpPr>
            <p:cNvPr id="641094" name="Line 70"/>
            <p:cNvSpPr>
              <a:spLocks noChangeShapeType="1"/>
            </p:cNvSpPr>
            <p:nvPr/>
          </p:nvSpPr>
          <p:spPr bwMode="auto">
            <a:xfrm>
              <a:off x="3241" y="1494"/>
              <a:ext cx="5" cy="1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41095" name="Group 71"/>
          <p:cNvGrpSpPr>
            <a:grpSpLocks/>
          </p:cNvGrpSpPr>
          <p:nvPr/>
        </p:nvGrpSpPr>
        <p:grpSpPr bwMode="auto">
          <a:xfrm>
            <a:off x="7046916" y="1701800"/>
            <a:ext cx="2033589" cy="3844925"/>
            <a:chOff x="4483" y="1299"/>
            <a:chExt cx="1281" cy="2422"/>
          </a:xfrm>
        </p:grpSpPr>
        <p:sp>
          <p:nvSpPr>
            <p:cNvPr id="641096" name="Freeform 72"/>
            <p:cNvSpPr>
              <a:spLocks/>
            </p:cNvSpPr>
            <p:nvPr/>
          </p:nvSpPr>
          <p:spPr bwMode="auto">
            <a:xfrm>
              <a:off x="4756" y="2420"/>
              <a:ext cx="702" cy="439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97" name="Line 73"/>
            <p:cNvSpPr>
              <a:spLocks noChangeShapeType="1"/>
            </p:cNvSpPr>
            <p:nvPr/>
          </p:nvSpPr>
          <p:spPr bwMode="auto">
            <a:xfrm>
              <a:off x="5458" y="1488"/>
              <a:ext cx="0" cy="1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098" name="Rectangle 74"/>
            <p:cNvSpPr>
              <a:spLocks noChangeArrowheads="1"/>
            </p:cNvSpPr>
            <p:nvPr/>
          </p:nvSpPr>
          <p:spPr bwMode="auto">
            <a:xfrm>
              <a:off x="4645" y="12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641099" name="Rectangle 75"/>
            <p:cNvSpPr>
              <a:spLocks noChangeArrowheads="1"/>
            </p:cNvSpPr>
            <p:nvPr/>
          </p:nvSpPr>
          <p:spPr bwMode="auto">
            <a:xfrm>
              <a:off x="5358" y="1299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641100" name="Line 76"/>
            <p:cNvSpPr>
              <a:spLocks noChangeShapeType="1"/>
            </p:cNvSpPr>
            <p:nvPr/>
          </p:nvSpPr>
          <p:spPr bwMode="auto">
            <a:xfrm>
              <a:off x="4751" y="1571"/>
              <a:ext cx="704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1" name="Freeform 77"/>
            <p:cNvSpPr>
              <a:spLocks/>
            </p:cNvSpPr>
            <p:nvPr/>
          </p:nvSpPr>
          <p:spPr bwMode="auto">
            <a:xfrm>
              <a:off x="4759" y="1579"/>
              <a:ext cx="692" cy="439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02" name="Group 78"/>
            <p:cNvGrpSpPr>
              <a:grpSpLocks/>
            </p:cNvGrpSpPr>
            <p:nvPr/>
          </p:nvGrpSpPr>
          <p:grpSpPr bwMode="auto">
            <a:xfrm>
              <a:off x="4781" y="1678"/>
              <a:ext cx="596" cy="231"/>
              <a:chOff x="4659" y="774"/>
              <a:chExt cx="661" cy="249"/>
            </a:xfrm>
          </p:grpSpPr>
          <p:sp>
            <p:nvSpPr>
              <p:cNvPr id="641103" name="Freeform 79"/>
              <p:cNvSpPr>
                <a:spLocks/>
              </p:cNvSpPr>
              <p:nvPr/>
            </p:nvSpPr>
            <p:spPr bwMode="auto">
              <a:xfrm>
                <a:off x="4704" y="774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04" name="Rectangle 80"/>
              <p:cNvSpPr>
                <a:spLocks noChangeArrowheads="1"/>
              </p:cNvSpPr>
              <p:nvPr/>
            </p:nvSpPr>
            <p:spPr bwMode="auto">
              <a:xfrm rot="540000">
                <a:off x="4659" y="774"/>
                <a:ext cx="661" cy="249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>
                    <a:latin typeface="+mn-lt"/>
                    <a:ea typeface="+mn-ea"/>
                  </a:rPr>
                  <a:t>DATA0</a:t>
                </a:r>
              </a:p>
            </p:txBody>
          </p:sp>
        </p:grpSp>
        <p:sp>
          <p:nvSpPr>
            <p:cNvPr id="641105" name="AutoShape 81"/>
            <p:cNvSpPr>
              <a:spLocks noChangeArrowheads="1"/>
            </p:cNvSpPr>
            <p:nvPr/>
          </p:nvSpPr>
          <p:spPr bwMode="auto">
            <a:xfrm rot="480000">
              <a:off x="5307" y="1832"/>
              <a:ext cx="184" cy="61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6" name="Line 82"/>
            <p:cNvSpPr>
              <a:spLocks noChangeShapeType="1"/>
            </p:cNvSpPr>
            <p:nvPr/>
          </p:nvSpPr>
          <p:spPr bwMode="auto">
            <a:xfrm>
              <a:off x="5455" y="2020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7" name="Rectangle 83"/>
            <p:cNvSpPr>
              <a:spLocks noChangeArrowheads="1"/>
            </p:cNvSpPr>
            <p:nvPr/>
          </p:nvSpPr>
          <p:spPr bwMode="auto">
            <a:xfrm>
              <a:off x="5501" y="2001"/>
              <a:ext cx="26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送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主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机</a:t>
              </a:r>
            </a:p>
          </p:txBody>
        </p:sp>
        <p:sp>
          <p:nvSpPr>
            <p:cNvPr id="641108" name="Line 84"/>
            <p:cNvSpPr>
              <a:spLocks noChangeShapeType="1"/>
            </p:cNvSpPr>
            <p:nvPr/>
          </p:nvSpPr>
          <p:spPr bwMode="auto">
            <a:xfrm flipH="1">
              <a:off x="5082" y="2092"/>
              <a:ext cx="373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09" name="Line 85"/>
            <p:cNvSpPr>
              <a:spLocks noChangeShapeType="1"/>
            </p:cNvSpPr>
            <p:nvPr/>
          </p:nvSpPr>
          <p:spPr bwMode="auto">
            <a:xfrm flipH="1">
              <a:off x="5077" y="2230"/>
              <a:ext cx="383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0" name="Rectangle 86"/>
            <p:cNvSpPr>
              <a:spLocks noChangeArrowheads="1"/>
            </p:cNvSpPr>
            <p:nvPr/>
          </p:nvSpPr>
          <p:spPr bwMode="auto">
            <a:xfrm rot="21060000">
              <a:off x="5127" y="2062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111" name="Line 87"/>
            <p:cNvSpPr>
              <a:spLocks noChangeShapeType="1"/>
            </p:cNvSpPr>
            <p:nvPr/>
          </p:nvSpPr>
          <p:spPr bwMode="auto">
            <a:xfrm>
              <a:off x="4756" y="2740"/>
              <a:ext cx="69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12" name="Group 88"/>
            <p:cNvGrpSpPr>
              <a:grpSpLocks/>
            </p:cNvGrpSpPr>
            <p:nvPr/>
          </p:nvGrpSpPr>
          <p:grpSpPr bwMode="auto">
            <a:xfrm>
              <a:off x="4777" y="2519"/>
              <a:ext cx="596" cy="231"/>
              <a:chOff x="4655" y="1687"/>
              <a:chExt cx="661" cy="252"/>
            </a:xfrm>
          </p:grpSpPr>
          <p:sp>
            <p:nvSpPr>
              <p:cNvPr id="641113" name="Freeform 89"/>
              <p:cNvSpPr>
                <a:spLocks/>
              </p:cNvSpPr>
              <p:nvPr/>
            </p:nvSpPr>
            <p:spPr bwMode="auto">
              <a:xfrm>
                <a:off x="4701" y="1689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14" name="Rectangle 90"/>
              <p:cNvSpPr>
                <a:spLocks noChangeArrowheads="1"/>
              </p:cNvSpPr>
              <p:nvPr/>
            </p:nvSpPr>
            <p:spPr bwMode="auto">
              <a:xfrm rot="540000">
                <a:off x="4655" y="1687"/>
                <a:ext cx="661" cy="2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>
                    <a:latin typeface="+mn-lt"/>
                    <a:ea typeface="+mn-ea"/>
                  </a:rPr>
                  <a:t>DATA0</a:t>
                </a:r>
              </a:p>
            </p:txBody>
          </p:sp>
        </p:grpSp>
        <p:sp>
          <p:nvSpPr>
            <p:cNvPr id="641115" name="AutoShape 91"/>
            <p:cNvSpPr>
              <a:spLocks noChangeArrowheads="1"/>
            </p:cNvSpPr>
            <p:nvPr/>
          </p:nvSpPr>
          <p:spPr bwMode="auto">
            <a:xfrm rot="480000">
              <a:off x="5308" y="2697"/>
              <a:ext cx="183" cy="61"/>
            </a:xfrm>
            <a:prstGeom prst="rightArrow">
              <a:avLst>
                <a:gd name="adj1" fmla="val 50000"/>
                <a:gd name="adj2" fmla="val 1245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6" name="Rectangle 92"/>
            <p:cNvSpPr>
              <a:spLocks noChangeArrowheads="1"/>
            </p:cNvSpPr>
            <p:nvPr/>
          </p:nvSpPr>
          <p:spPr bwMode="auto">
            <a:xfrm>
              <a:off x="5487" y="2749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丢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弃</a:t>
              </a:r>
            </a:p>
          </p:txBody>
        </p:sp>
        <p:sp>
          <p:nvSpPr>
            <p:cNvPr id="641117" name="Line 93"/>
            <p:cNvSpPr>
              <a:spLocks noChangeShapeType="1"/>
            </p:cNvSpPr>
            <p:nvPr/>
          </p:nvSpPr>
          <p:spPr bwMode="auto">
            <a:xfrm flipH="1">
              <a:off x="4754" y="2933"/>
              <a:ext cx="69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8" name="Line 94"/>
            <p:cNvSpPr>
              <a:spLocks noChangeShapeType="1"/>
            </p:cNvSpPr>
            <p:nvPr/>
          </p:nvSpPr>
          <p:spPr bwMode="auto">
            <a:xfrm flipH="1">
              <a:off x="4754" y="3070"/>
              <a:ext cx="704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19" name="Rectangle 95"/>
            <p:cNvSpPr>
              <a:spLocks noChangeArrowheads="1"/>
            </p:cNvSpPr>
            <p:nvPr/>
          </p:nvSpPr>
          <p:spPr bwMode="auto">
            <a:xfrm rot="21060000">
              <a:off x="5047" y="2923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120" name="Line 96"/>
            <p:cNvSpPr>
              <a:spLocks noChangeShapeType="1"/>
            </p:cNvSpPr>
            <p:nvPr/>
          </p:nvSpPr>
          <p:spPr bwMode="auto">
            <a:xfrm flipV="1">
              <a:off x="4845" y="3070"/>
              <a:ext cx="24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21" name="Rectangle 97"/>
            <p:cNvSpPr>
              <a:spLocks noChangeArrowheads="1"/>
            </p:cNvSpPr>
            <p:nvPr/>
          </p:nvSpPr>
          <p:spPr bwMode="auto">
            <a:xfrm>
              <a:off x="4600" y="3490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(d) </a:t>
              </a:r>
              <a:r>
                <a:rPr lang="zh-CN" altLang="en-US" sz="1800" b="1">
                  <a:latin typeface="+mn-lt"/>
                  <a:ea typeface="+mn-ea"/>
                </a:rPr>
                <a:t>确认帧丢失</a:t>
              </a:r>
            </a:p>
          </p:txBody>
        </p:sp>
        <p:sp>
          <p:nvSpPr>
            <p:cNvPr id="641122" name="Rectangle 98"/>
            <p:cNvSpPr>
              <a:spLocks noChangeArrowheads="1"/>
            </p:cNvSpPr>
            <p:nvPr/>
          </p:nvSpPr>
          <p:spPr bwMode="auto">
            <a:xfrm>
              <a:off x="4534" y="242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重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传</a:t>
              </a:r>
            </a:p>
          </p:txBody>
        </p:sp>
        <p:sp>
          <p:nvSpPr>
            <p:cNvPr id="641123" name="Line 99"/>
            <p:cNvSpPr>
              <a:spLocks noChangeShapeType="1"/>
            </p:cNvSpPr>
            <p:nvPr/>
          </p:nvSpPr>
          <p:spPr bwMode="auto">
            <a:xfrm>
              <a:off x="4586" y="189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24" name="Line 100"/>
            <p:cNvSpPr>
              <a:spLocks noChangeShapeType="1"/>
            </p:cNvSpPr>
            <p:nvPr/>
          </p:nvSpPr>
          <p:spPr bwMode="auto">
            <a:xfrm flipH="1">
              <a:off x="4581" y="24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25" name="Line 101"/>
            <p:cNvSpPr>
              <a:spLocks noChangeShapeType="1"/>
            </p:cNvSpPr>
            <p:nvPr/>
          </p:nvSpPr>
          <p:spPr bwMode="auto">
            <a:xfrm>
              <a:off x="4645" y="1888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26" name="Group 102"/>
            <p:cNvGrpSpPr>
              <a:grpSpLocks/>
            </p:cNvGrpSpPr>
            <p:nvPr/>
          </p:nvGrpSpPr>
          <p:grpSpPr bwMode="auto">
            <a:xfrm>
              <a:off x="4483" y="2017"/>
              <a:ext cx="317" cy="235"/>
              <a:chOff x="4322" y="1112"/>
              <a:chExt cx="353" cy="256"/>
            </a:xfrm>
          </p:grpSpPr>
          <p:sp>
            <p:nvSpPr>
              <p:cNvPr id="641127" name="Rectangle 103"/>
              <p:cNvSpPr>
                <a:spLocks noChangeArrowheads="1"/>
              </p:cNvSpPr>
              <p:nvPr/>
            </p:nvSpPr>
            <p:spPr bwMode="auto">
              <a:xfrm>
                <a:off x="4362" y="1176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28" name="Rectangle 104"/>
              <p:cNvSpPr>
                <a:spLocks noChangeArrowheads="1"/>
              </p:cNvSpPr>
              <p:nvPr/>
            </p:nvSpPr>
            <p:spPr bwMode="auto">
              <a:xfrm>
                <a:off x="4322" y="1112"/>
                <a:ext cx="35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i="1" dirty="0">
                    <a:latin typeface="+mn-lt"/>
                    <a:ea typeface="+mn-ea"/>
                  </a:rPr>
                  <a:t>t</a:t>
                </a:r>
                <a:r>
                  <a:rPr lang="en-US" altLang="zh-CN" sz="1800" b="1" i="1" baseline="-12000" dirty="0">
                    <a:latin typeface="+mn-lt"/>
                    <a:ea typeface="+mn-ea"/>
                  </a:rPr>
                  <a:t>out</a:t>
                </a:r>
              </a:p>
            </p:txBody>
          </p:sp>
        </p:grpSp>
        <p:sp>
          <p:nvSpPr>
            <p:cNvPr id="641129" name="Freeform 105"/>
            <p:cNvSpPr>
              <a:spLocks/>
            </p:cNvSpPr>
            <p:nvPr/>
          </p:nvSpPr>
          <p:spPr bwMode="auto">
            <a:xfrm>
              <a:off x="5066" y="2153"/>
              <a:ext cx="17" cy="155"/>
            </a:xfrm>
            <a:custGeom>
              <a:avLst/>
              <a:gdLst>
                <a:gd name="T0" fmla="*/ 18 w 19"/>
                <a:gd name="T1" fmla="*/ 0 h 169"/>
                <a:gd name="T2" fmla="*/ 14 w 19"/>
                <a:gd name="T3" fmla="*/ 19 h 169"/>
                <a:gd name="T4" fmla="*/ 14 w 19"/>
                <a:gd name="T5" fmla="*/ 37 h 169"/>
                <a:gd name="T6" fmla="*/ 14 w 19"/>
                <a:gd name="T7" fmla="*/ 56 h 169"/>
                <a:gd name="T8" fmla="*/ 14 w 19"/>
                <a:gd name="T9" fmla="*/ 75 h 169"/>
                <a:gd name="T10" fmla="*/ 14 w 19"/>
                <a:gd name="T11" fmla="*/ 93 h 169"/>
                <a:gd name="T12" fmla="*/ 9 w 19"/>
                <a:gd name="T13" fmla="*/ 112 h 169"/>
                <a:gd name="T14" fmla="*/ 5 w 19"/>
                <a:gd name="T15" fmla="*/ 131 h 169"/>
                <a:gd name="T16" fmla="*/ 0 w 19"/>
                <a:gd name="T17" fmla="*/ 149 h 169"/>
                <a:gd name="T18" fmla="*/ 0 w 19"/>
                <a:gd name="T1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69">
                  <a:moveTo>
                    <a:pt x="18" y="0"/>
                  </a:moveTo>
                  <a:lnTo>
                    <a:pt x="14" y="19"/>
                  </a:lnTo>
                  <a:lnTo>
                    <a:pt x="14" y="37"/>
                  </a:lnTo>
                  <a:lnTo>
                    <a:pt x="14" y="56"/>
                  </a:lnTo>
                  <a:lnTo>
                    <a:pt x="14" y="75"/>
                  </a:lnTo>
                  <a:lnTo>
                    <a:pt x="14" y="93"/>
                  </a:lnTo>
                  <a:lnTo>
                    <a:pt x="9" y="112"/>
                  </a:lnTo>
                  <a:lnTo>
                    <a:pt x="5" y="131"/>
                  </a:lnTo>
                  <a:lnTo>
                    <a:pt x="0" y="149"/>
                  </a:lnTo>
                  <a:lnTo>
                    <a:pt x="0" y="1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0" name="Line 106"/>
            <p:cNvSpPr>
              <a:spLocks noChangeShapeType="1"/>
            </p:cNvSpPr>
            <p:nvPr/>
          </p:nvSpPr>
          <p:spPr bwMode="auto">
            <a:xfrm>
              <a:off x="4751" y="1494"/>
              <a:ext cx="0" cy="1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1" name="Line 107"/>
            <p:cNvSpPr>
              <a:spLocks noChangeShapeType="1"/>
            </p:cNvSpPr>
            <p:nvPr/>
          </p:nvSpPr>
          <p:spPr bwMode="auto">
            <a:xfrm>
              <a:off x="4747" y="2412"/>
              <a:ext cx="705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2" name="Line 108"/>
            <p:cNvSpPr>
              <a:spLocks noChangeShapeType="1"/>
            </p:cNvSpPr>
            <p:nvPr/>
          </p:nvSpPr>
          <p:spPr bwMode="auto">
            <a:xfrm>
              <a:off x="5513" y="2671"/>
              <a:ext cx="87" cy="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3" name="Line 109"/>
            <p:cNvSpPr>
              <a:spLocks noChangeShapeType="1"/>
            </p:cNvSpPr>
            <p:nvPr/>
          </p:nvSpPr>
          <p:spPr bwMode="auto">
            <a:xfrm rot="16200000">
              <a:off x="5513" y="2671"/>
              <a:ext cx="88" cy="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4" name="Line 110"/>
            <p:cNvSpPr>
              <a:spLocks noChangeShapeType="1"/>
            </p:cNvSpPr>
            <p:nvPr/>
          </p:nvSpPr>
          <p:spPr bwMode="auto">
            <a:xfrm>
              <a:off x="4759" y="1893"/>
              <a:ext cx="696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5" name="AutoShape 111"/>
            <p:cNvSpPr>
              <a:spLocks noChangeArrowheads="1"/>
            </p:cNvSpPr>
            <p:nvPr/>
          </p:nvSpPr>
          <p:spPr bwMode="auto">
            <a:xfrm rot="1163935">
              <a:off x="4736" y="1885"/>
              <a:ext cx="488" cy="661"/>
            </a:xfrm>
            <a:prstGeom prst="irregularSeal2">
              <a:avLst/>
            </a:prstGeom>
            <a:solidFill>
              <a:srgbClr val="FC0404"/>
            </a:solidFill>
            <a:ln w="12700">
              <a:solidFill>
                <a:srgbClr val="FC0404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6" name="Rectangle 112"/>
            <p:cNvSpPr>
              <a:spLocks noChangeArrowheads="1"/>
            </p:cNvSpPr>
            <p:nvPr/>
          </p:nvSpPr>
          <p:spPr bwMode="auto">
            <a:xfrm rot="2372077">
              <a:off x="4828" y="1963"/>
              <a:ext cx="3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丢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失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 dirty="0">
                  <a:solidFill>
                    <a:srgbClr val="FFFF00"/>
                  </a:solidFill>
                  <a:latin typeface="+mn-lt"/>
                  <a:ea typeface="+mn-ea"/>
                </a:rPr>
                <a:t> ！</a:t>
              </a:r>
            </a:p>
          </p:txBody>
        </p:sp>
      </p:grpSp>
      <p:sp>
        <p:nvSpPr>
          <p:cNvPr id="641171" name="Text Box 147"/>
          <p:cNvSpPr txBox="1">
            <a:spLocks noChangeArrowheads="1"/>
          </p:cNvSpPr>
          <p:nvPr/>
        </p:nvSpPr>
        <p:spPr bwMode="auto">
          <a:xfrm>
            <a:off x="755650" y="5516563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+mn-lt"/>
                <a:ea typeface="+mn-ea"/>
              </a:rPr>
              <a:t>ACK</a:t>
            </a:r>
            <a:r>
              <a:rPr lang="zh-CN" altLang="en-US" sz="1800" b="1">
                <a:solidFill>
                  <a:schemeClr val="tx2"/>
                </a:solidFill>
                <a:latin typeface="+mn-lt"/>
                <a:ea typeface="+mn-ea"/>
              </a:rPr>
              <a:t>确认帧</a:t>
            </a:r>
          </a:p>
        </p:txBody>
      </p:sp>
      <p:sp>
        <p:nvSpPr>
          <p:cNvPr id="641173" name="Text Box 149"/>
          <p:cNvSpPr txBox="1">
            <a:spLocks noChangeArrowheads="1"/>
          </p:cNvSpPr>
          <p:nvPr/>
        </p:nvSpPr>
        <p:spPr bwMode="auto">
          <a:xfrm>
            <a:off x="5148263" y="5510559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+mn-lt"/>
                <a:ea typeface="+mn-ea"/>
              </a:rPr>
              <a:t>定时器</a:t>
            </a:r>
          </a:p>
        </p:txBody>
      </p:sp>
      <p:sp>
        <p:nvSpPr>
          <p:cNvPr id="641174" name="Text Box 150"/>
          <p:cNvSpPr txBox="1">
            <a:spLocks noChangeArrowheads="1"/>
          </p:cNvSpPr>
          <p:nvPr/>
        </p:nvSpPr>
        <p:spPr bwMode="auto">
          <a:xfrm>
            <a:off x="7164388" y="5516563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1800" b="1">
                <a:solidFill>
                  <a:schemeClr val="tx2"/>
                </a:solidFill>
                <a:latin typeface="+mn-lt"/>
                <a:ea typeface="+mn-ea"/>
              </a:rPr>
              <a:t>定时器</a:t>
            </a:r>
            <a:r>
              <a:rPr lang="en-US" altLang="zh-CN" sz="1800" b="1">
                <a:solidFill>
                  <a:schemeClr val="tx2"/>
                </a:solidFill>
                <a:latin typeface="+mn-lt"/>
                <a:ea typeface="+mn-ea"/>
              </a:rPr>
              <a:t>+ </a:t>
            </a:r>
            <a:r>
              <a:rPr lang="zh-CN" altLang="en-US" sz="1800" b="1">
                <a:solidFill>
                  <a:schemeClr val="tx2"/>
                </a:solidFill>
                <a:latin typeface="+mn-lt"/>
                <a:ea typeface="+mn-ea"/>
              </a:rPr>
              <a:t>帧序号</a:t>
            </a:r>
          </a:p>
        </p:txBody>
      </p:sp>
      <p:sp>
        <p:nvSpPr>
          <p:cNvPr id="641175" name="Text Box 151"/>
          <p:cNvSpPr txBox="1">
            <a:spLocks noChangeArrowheads="1"/>
          </p:cNvSpPr>
          <p:nvPr/>
        </p:nvSpPr>
        <p:spPr bwMode="auto">
          <a:xfrm>
            <a:off x="2483768" y="5949950"/>
            <a:ext cx="4930091" cy="40011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 type="none" w="sm" len="lg"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停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等式协议：肯定确认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定时器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帧序号</a:t>
            </a:r>
          </a:p>
        </p:txBody>
      </p:sp>
      <p:sp>
        <p:nvSpPr>
          <p:cNvPr id="641176" name="Text Box 152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152" name="AutoShape 6"/>
          <p:cNvSpPr>
            <a:spLocks noChangeArrowheads="1"/>
          </p:cNvSpPr>
          <p:nvPr/>
        </p:nvSpPr>
        <p:spPr bwMode="auto">
          <a:xfrm>
            <a:off x="5771472" y="836712"/>
            <a:ext cx="3024188" cy="576262"/>
          </a:xfrm>
          <a:prstGeom prst="wedgeEllipseCallout">
            <a:avLst>
              <a:gd name="adj1" fmla="val -68809"/>
              <a:gd name="adj2" fmla="val 207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也是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</a:rPr>
              <a:t>ARQ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协议！</a:t>
            </a:r>
            <a:endParaRPr lang="zh-CN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53" name="Text Box 149"/>
          <p:cNvSpPr txBox="1">
            <a:spLocks noChangeArrowheads="1"/>
          </p:cNvSpPr>
          <p:nvPr/>
        </p:nvSpPr>
        <p:spPr bwMode="auto">
          <a:xfrm>
            <a:off x="2857502" y="5510559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+mn-lt"/>
                <a:ea typeface="+mn-ea"/>
              </a:rPr>
              <a:t>定时器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5720" y="1700213"/>
            <a:ext cx="2182019" cy="3844926"/>
            <a:chOff x="2575720" y="1700213"/>
            <a:chExt cx="2182019" cy="3844926"/>
          </a:xfrm>
        </p:grpSpPr>
        <p:sp>
          <p:nvSpPr>
            <p:cNvPr id="641138" name="Freeform 114"/>
            <p:cNvSpPr>
              <a:spLocks/>
            </p:cNvSpPr>
            <p:nvPr/>
          </p:nvSpPr>
          <p:spPr bwMode="auto">
            <a:xfrm>
              <a:off x="3041652" y="2136776"/>
              <a:ext cx="1096963" cy="714375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39" name="Freeform 115"/>
            <p:cNvSpPr>
              <a:spLocks/>
            </p:cNvSpPr>
            <p:nvPr/>
          </p:nvSpPr>
          <p:spPr bwMode="auto">
            <a:xfrm>
              <a:off x="3038477" y="3479801"/>
              <a:ext cx="1114425" cy="696913"/>
            </a:xfrm>
            <a:custGeom>
              <a:avLst/>
              <a:gdLst>
                <a:gd name="T0" fmla="*/ 0 w 769"/>
                <a:gd name="T1" fmla="*/ 0 h 466"/>
                <a:gd name="T2" fmla="*/ 768 w 769"/>
                <a:gd name="T3" fmla="*/ 145 h 466"/>
                <a:gd name="T4" fmla="*/ 768 w 769"/>
                <a:gd name="T5" fmla="*/ 465 h 466"/>
                <a:gd name="T6" fmla="*/ 0 w 769"/>
                <a:gd name="T7" fmla="*/ 320 h 466"/>
                <a:gd name="T8" fmla="*/ 0 w 769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466">
                  <a:moveTo>
                    <a:pt x="0" y="0"/>
                  </a:moveTo>
                  <a:lnTo>
                    <a:pt x="768" y="145"/>
                  </a:lnTo>
                  <a:lnTo>
                    <a:pt x="768" y="465"/>
                  </a:ln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40" name="Line 116"/>
            <p:cNvSpPr>
              <a:spLocks noChangeShapeType="1"/>
            </p:cNvSpPr>
            <p:nvPr/>
          </p:nvSpPr>
          <p:spPr bwMode="auto">
            <a:xfrm>
              <a:off x="4151314" y="2000251"/>
              <a:ext cx="0" cy="2940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41" name="Rectangle 117"/>
            <p:cNvSpPr>
              <a:spLocks noChangeArrowheads="1"/>
            </p:cNvSpPr>
            <p:nvPr/>
          </p:nvSpPr>
          <p:spPr bwMode="auto">
            <a:xfrm>
              <a:off x="2857502" y="1700213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641142" name="Rectangle 118"/>
            <p:cNvSpPr>
              <a:spLocks noChangeArrowheads="1"/>
            </p:cNvSpPr>
            <p:nvPr/>
          </p:nvSpPr>
          <p:spPr bwMode="auto">
            <a:xfrm>
              <a:off x="3998914" y="1700213"/>
              <a:ext cx="3524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641143" name="Line 119"/>
            <p:cNvSpPr>
              <a:spLocks noChangeShapeType="1"/>
            </p:cNvSpPr>
            <p:nvPr/>
          </p:nvSpPr>
          <p:spPr bwMode="auto">
            <a:xfrm>
              <a:off x="3028952" y="2132013"/>
              <a:ext cx="1119188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44" name="Line 120"/>
            <p:cNvSpPr>
              <a:spLocks noChangeShapeType="1"/>
            </p:cNvSpPr>
            <p:nvPr/>
          </p:nvSpPr>
          <p:spPr bwMode="auto">
            <a:xfrm>
              <a:off x="3041652" y="2652713"/>
              <a:ext cx="1106488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45" name="Group 121"/>
            <p:cNvGrpSpPr>
              <a:grpSpLocks/>
            </p:cNvGrpSpPr>
            <p:nvPr/>
          </p:nvGrpSpPr>
          <p:grpSpPr bwMode="auto">
            <a:xfrm>
              <a:off x="3125789" y="2324101"/>
              <a:ext cx="804863" cy="369888"/>
              <a:chOff x="1836" y="772"/>
              <a:chExt cx="561" cy="252"/>
            </a:xfrm>
          </p:grpSpPr>
          <p:sp>
            <p:nvSpPr>
              <p:cNvPr id="641146" name="Freeform 122"/>
              <p:cNvSpPr>
                <a:spLocks/>
              </p:cNvSpPr>
              <p:nvPr/>
            </p:nvSpPr>
            <p:spPr bwMode="auto">
              <a:xfrm>
                <a:off x="1836" y="774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47" name="Rectangle 123"/>
              <p:cNvSpPr>
                <a:spLocks noChangeArrowheads="1"/>
              </p:cNvSpPr>
              <p:nvPr/>
            </p:nvSpPr>
            <p:spPr bwMode="auto">
              <a:xfrm rot="540000">
                <a:off x="1844" y="772"/>
                <a:ext cx="553" cy="2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dirty="0" smtClean="0">
                    <a:latin typeface="+mn-lt"/>
                    <a:ea typeface="+mn-ea"/>
                  </a:rPr>
                  <a:t>DATA</a:t>
                </a:r>
                <a:endParaRPr lang="en-US" altLang="zh-CN" sz="1800" b="1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41148" name="AutoShape 124"/>
            <p:cNvSpPr>
              <a:spLocks noChangeArrowheads="1"/>
            </p:cNvSpPr>
            <p:nvPr/>
          </p:nvSpPr>
          <p:spPr bwMode="auto">
            <a:xfrm rot="480000">
              <a:off x="3862389" y="2546351"/>
              <a:ext cx="292100" cy="96838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2" name="Line 128"/>
            <p:cNvSpPr>
              <a:spLocks noChangeShapeType="1"/>
            </p:cNvSpPr>
            <p:nvPr/>
          </p:nvSpPr>
          <p:spPr bwMode="auto">
            <a:xfrm>
              <a:off x="3024189" y="3467101"/>
              <a:ext cx="1119188" cy="204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3" name="Line 129"/>
            <p:cNvSpPr>
              <a:spLocks noChangeShapeType="1"/>
            </p:cNvSpPr>
            <p:nvPr/>
          </p:nvSpPr>
          <p:spPr bwMode="auto">
            <a:xfrm>
              <a:off x="3038477" y="3987801"/>
              <a:ext cx="1104900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41154" name="Group 130"/>
            <p:cNvGrpSpPr>
              <a:grpSpLocks/>
            </p:cNvGrpSpPr>
            <p:nvPr/>
          </p:nvGrpSpPr>
          <p:grpSpPr bwMode="auto">
            <a:xfrm>
              <a:off x="3136902" y="3621088"/>
              <a:ext cx="803275" cy="369888"/>
              <a:chOff x="1821" y="1686"/>
              <a:chExt cx="563" cy="252"/>
            </a:xfrm>
          </p:grpSpPr>
          <p:sp>
            <p:nvSpPr>
              <p:cNvPr id="641155" name="Freeform 131"/>
              <p:cNvSpPr>
                <a:spLocks/>
              </p:cNvSpPr>
              <p:nvPr/>
            </p:nvSpPr>
            <p:spPr bwMode="auto">
              <a:xfrm>
                <a:off x="1821" y="1689"/>
                <a:ext cx="445" cy="187"/>
              </a:xfrm>
              <a:custGeom>
                <a:avLst/>
                <a:gdLst>
                  <a:gd name="T0" fmla="*/ 6 w 445"/>
                  <a:gd name="T1" fmla="*/ 0 h 187"/>
                  <a:gd name="T2" fmla="*/ 444 w 445"/>
                  <a:gd name="T3" fmla="*/ 60 h 187"/>
                  <a:gd name="T4" fmla="*/ 444 w 445"/>
                  <a:gd name="T5" fmla="*/ 186 h 187"/>
                  <a:gd name="T6" fmla="*/ 0 w 445"/>
                  <a:gd name="T7" fmla="*/ 120 h 187"/>
                  <a:gd name="T8" fmla="*/ 6 w 445"/>
                  <a:gd name="T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187">
                    <a:moveTo>
                      <a:pt x="6" y="0"/>
                    </a:moveTo>
                    <a:lnTo>
                      <a:pt x="444" y="60"/>
                    </a:lnTo>
                    <a:lnTo>
                      <a:pt x="444" y="186"/>
                    </a:lnTo>
                    <a:lnTo>
                      <a:pt x="0" y="12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56" name="Rectangle 132"/>
              <p:cNvSpPr>
                <a:spLocks noChangeArrowheads="1"/>
              </p:cNvSpPr>
              <p:nvPr/>
            </p:nvSpPr>
            <p:spPr bwMode="auto">
              <a:xfrm rot="540000">
                <a:off x="1828" y="1686"/>
                <a:ext cx="556" cy="2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en-US" altLang="zh-CN" sz="1800" b="1" dirty="0" smtClean="0">
                    <a:latin typeface="+mn-lt"/>
                    <a:ea typeface="+mn-ea"/>
                  </a:rPr>
                  <a:t>DATA</a:t>
                </a:r>
                <a:endParaRPr lang="en-US" altLang="zh-CN" sz="1800" b="1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41157" name="AutoShape 133"/>
            <p:cNvSpPr>
              <a:spLocks noChangeArrowheads="1"/>
            </p:cNvSpPr>
            <p:nvPr/>
          </p:nvSpPr>
          <p:spPr bwMode="auto">
            <a:xfrm rot="480000">
              <a:off x="3857627" y="3862388"/>
              <a:ext cx="292100" cy="96838"/>
            </a:xfrm>
            <a:prstGeom prst="rightArrow">
              <a:avLst>
                <a:gd name="adj1" fmla="val 50000"/>
                <a:gd name="adj2" fmla="val 12522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8" name="Line 134"/>
            <p:cNvSpPr>
              <a:spLocks noChangeShapeType="1"/>
            </p:cNvSpPr>
            <p:nvPr/>
          </p:nvSpPr>
          <p:spPr bwMode="auto">
            <a:xfrm>
              <a:off x="4167189" y="4206876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59" name="Rectangle 135"/>
            <p:cNvSpPr>
              <a:spLocks noChangeArrowheads="1"/>
            </p:cNvSpPr>
            <p:nvPr/>
          </p:nvSpPr>
          <p:spPr bwMode="auto">
            <a:xfrm>
              <a:off x="4210052" y="4195763"/>
              <a:ext cx="412750" cy="91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送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主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机</a:t>
              </a:r>
            </a:p>
          </p:txBody>
        </p:sp>
        <p:sp>
          <p:nvSpPr>
            <p:cNvPr id="641160" name="Line 136"/>
            <p:cNvSpPr>
              <a:spLocks noChangeShapeType="1"/>
            </p:cNvSpPr>
            <p:nvPr/>
          </p:nvSpPr>
          <p:spPr bwMode="auto">
            <a:xfrm flipH="1">
              <a:off x="3032127" y="4294188"/>
              <a:ext cx="1111250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61" name="Line 137"/>
            <p:cNvSpPr>
              <a:spLocks noChangeShapeType="1"/>
            </p:cNvSpPr>
            <p:nvPr/>
          </p:nvSpPr>
          <p:spPr bwMode="auto">
            <a:xfrm flipH="1">
              <a:off x="3032127" y="4511676"/>
              <a:ext cx="1119188" cy="223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62" name="Rectangle 138"/>
            <p:cNvSpPr>
              <a:spLocks noChangeArrowheads="1"/>
            </p:cNvSpPr>
            <p:nvPr/>
          </p:nvSpPr>
          <p:spPr bwMode="auto">
            <a:xfrm rot="21060000">
              <a:off x="3478214" y="4279901"/>
              <a:ext cx="679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ACK</a:t>
              </a:r>
            </a:p>
          </p:txBody>
        </p:sp>
        <p:sp>
          <p:nvSpPr>
            <p:cNvPr id="641164" name="Line 140"/>
            <p:cNvSpPr>
              <a:spLocks noChangeShapeType="1"/>
            </p:cNvSpPr>
            <p:nvPr/>
          </p:nvSpPr>
          <p:spPr bwMode="auto">
            <a:xfrm flipV="1">
              <a:off x="3179764" y="4511676"/>
              <a:ext cx="388938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1165" name="Rectangle 141"/>
            <p:cNvSpPr>
              <a:spLocks noChangeArrowheads="1"/>
            </p:cNvSpPr>
            <p:nvPr/>
          </p:nvSpPr>
          <p:spPr bwMode="auto">
            <a:xfrm>
              <a:off x="2752727" y="5178426"/>
              <a:ext cx="168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+mn-ea"/>
                </a:rPr>
                <a:t>(b) </a:t>
              </a:r>
              <a:r>
                <a:rPr lang="zh-CN" altLang="en-US" sz="1800" b="1">
                  <a:latin typeface="+mn-lt"/>
                  <a:ea typeface="+mn-ea"/>
                </a:rPr>
                <a:t>数据帧出错</a:t>
              </a:r>
            </a:p>
          </p:txBody>
        </p:sp>
        <p:sp>
          <p:nvSpPr>
            <p:cNvPr id="641166" name="Rectangle 142"/>
            <p:cNvSpPr>
              <a:spLocks noChangeArrowheads="1"/>
            </p:cNvSpPr>
            <p:nvPr/>
          </p:nvSpPr>
          <p:spPr bwMode="auto">
            <a:xfrm>
              <a:off x="2700339" y="3465513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重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sz="1800" b="1">
                  <a:latin typeface="+mn-lt"/>
                  <a:ea typeface="+mn-ea"/>
                </a:rPr>
                <a:t>传</a:t>
              </a:r>
            </a:p>
          </p:txBody>
        </p:sp>
        <p:grpSp>
          <p:nvGrpSpPr>
            <p:cNvPr id="641167" name="Group 143"/>
            <p:cNvGrpSpPr>
              <a:grpSpLocks/>
            </p:cNvGrpSpPr>
            <p:nvPr/>
          </p:nvGrpSpPr>
          <p:grpSpPr bwMode="auto">
            <a:xfrm>
              <a:off x="4068764" y="2044701"/>
              <a:ext cx="688975" cy="941388"/>
              <a:chOff x="2493" y="624"/>
              <a:chExt cx="483" cy="645"/>
            </a:xfrm>
          </p:grpSpPr>
          <p:sp>
            <p:nvSpPr>
              <p:cNvPr id="641168" name="AutoShape 144"/>
              <p:cNvSpPr>
                <a:spLocks noChangeArrowheads="1"/>
              </p:cNvSpPr>
              <p:nvPr/>
            </p:nvSpPr>
            <p:spPr bwMode="auto">
              <a:xfrm rot="1506054">
                <a:off x="2496" y="624"/>
                <a:ext cx="480" cy="645"/>
              </a:xfrm>
              <a:prstGeom prst="irregularSeal2">
                <a:avLst/>
              </a:prstGeom>
              <a:solidFill>
                <a:srgbClr val="FC0404"/>
              </a:solidFill>
              <a:ln w="12700">
                <a:solidFill>
                  <a:srgbClr val="FC0404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1169" name="Rectangle 145"/>
              <p:cNvSpPr>
                <a:spLocks noChangeArrowheads="1"/>
              </p:cNvSpPr>
              <p:nvPr/>
            </p:nvSpPr>
            <p:spPr bwMode="auto">
              <a:xfrm rot="19189146">
                <a:off x="2493" y="823"/>
                <a:ext cx="45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ClrTx/>
                  <a:buFontTx/>
                  <a:buNone/>
                </a:pPr>
                <a:r>
                  <a:rPr lang="zh-CN" altLang="en-US" sz="1800" b="1" dirty="0">
                    <a:solidFill>
                      <a:srgbClr val="FFFF00"/>
                    </a:solidFill>
                    <a:latin typeface="+mn-lt"/>
                    <a:ea typeface="+mn-ea"/>
                  </a:rPr>
                  <a:t>出错</a:t>
                </a:r>
              </a:p>
            </p:txBody>
          </p:sp>
        </p:grpSp>
        <p:sp>
          <p:nvSpPr>
            <p:cNvPr id="641170" name="Line 146"/>
            <p:cNvSpPr>
              <a:spLocks noChangeShapeType="1"/>
            </p:cNvSpPr>
            <p:nvPr/>
          </p:nvSpPr>
          <p:spPr bwMode="auto">
            <a:xfrm>
              <a:off x="3028952" y="2009776"/>
              <a:ext cx="0" cy="2940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" name="Line 62"/>
            <p:cNvSpPr>
              <a:spLocks noChangeShapeType="1"/>
            </p:cNvSpPr>
            <p:nvPr/>
          </p:nvSpPr>
          <p:spPr bwMode="auto">
            <a:xfrm>
              <a:off x="2827339" y="2656576"/>
              <a:ext cx="204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5" name="Line 62"/>
            <p:cNvSpPr>
              <a:spLocks noChangeShapeType="1"/>
            </p:cNvSpPr>
            <p:nvPr/>
          </p:nvSpPr>
          <p:spPr bwMode="auto">
            <a:xfrm>
              <a:off x="2804320" y="3471863"/>
              <a:ext cx="204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6" name="Line 64"/>
            <p:cNvSpPr>
              <a:spLocks noChangeShapeType="1"/>
            </p:cNvSpPr>
            <p:nvPr/>
          </p:nvSpPr>
          <p:spPr bwMode="auto">
            <a:xfrm>
              <a:off x="2893735" y="2658070"/>
              <a:ext cx="0" cy="83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2575720" y="2852936"/>
              <a:ext cx="503238" cy="370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zh-CN" sz="1800" b="1" i="1" dirty="0">
                  <a:latin typeface="+mn-lt"/>
                  <a:ea typeface="+mn-ea"/>
                </a:rPr>
                <a:t>t</a:t>
              </a:r>
              <a:r>
                <a:rPr lang="en-US" altLang="zh-CN" sz="1800" b="1" i="1" baseline="-12000" dirty="0">
                  <a:latin typeface="+mn-lt"/>
                  <a:ea typeface="+mn-ea"/>
                </a:rPr>
                <a:t>out</a:t>
              </a:r>
            </a:p>
          </p:txBody>
        </p:sp>
      </p:grp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171" grpId="0"/>
      <p:bldP spid="641173" grpId="0"/>
      <p:bldP spid="641174" grpId="0"/>
      <p:bldP spid="152" grpId="0" animBg="1"/>
      <p:bldP spid="15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定时器和帧编号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超时</a:t>
            </a:r>
            <a:r>
              <a:rPr lang="zh-CN" altLang="en-US" sz="2400" dirty="0" smtClean="0">
                <a:solidFill>
                  <a:srgbClr val="FC0404"/>
                </a:solidFill>
              </a:rPr>
              <a:t>定时器</a:t>
            </a:r>
            <a:endParaRPr lang="en-US" altLang="zh-CN" sz="2400" dirty="0" smtClean="0">
              <a:solidFill>
                <a:srgbClr val="FC0404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主机每发送</a:t>
            </a:r>
            <a:r>
              <a:rPr lang="zh-CN" altLang="en-US" sz="2400" dirty="0"/>
              <a:t>完一个</a:t>
            </a:r>
            <a:r>
              <a:rPr lang="zh-CN" altLang="en-US" sz="2400" dirty="0" smtClean="0"/>
              <a:t>数据帧都需启动该定时器，超时可</a:t>
            </a:r>
            <a:r>
              <a:rPr lang="zh-CN" altLang="en-US" sz="2400" dirty="0"/>
              <a:t>重发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重传</a:t>
            </a:r>
            <a:r>
              <a:rPr lang="zh-CN" altLang="en-US" sz="2400" dirty="0"/>
              <a:t>时间</a:t>
            </a:r>
            <a:r>
              <a:rPr lang="en-US" altLang="zh-CN" sz="2400" dirty="0" smtClean="0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out</a:t>
            </a:r>
            <a:r>
              <a:rPr lang="zh-CN" altLang="en-US" sz="2400" dirty="0" smtClean="0"/>
              <a:t>一般可设为</a:t>
            </a:r>
            <a:r>
              <a:rPr lang="zh-CN" altLang="en-US" sz="2400" dirty="0"/>
              <a:t>略大于“</a:t>
            </a:r>
            <a:r>
              <a:rPr lang="zh-CN" altLang="en-US" sz="2400" dirty="0">
                <a:solidFill>
                  <a:srgbClr val="0000FF"/>
                </a:solidFill>
              </a:rPr>
              <a:t>从发完数据帧到收到确认帧所需的平均时间</a:t>
            </a:r>
            <a:r>
              <a:rPr lang="zh-CN" altLang="en-US" sz="2400" dirty="0"/>
              <a:t>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帧编号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用于区别接收的数据帧是否重复，如重复则丢弃</a:t>
            </a:r>
            <a:r>
              <a:rPr lang="zh-CN" altLang="en-US" sz="2400" dirty="0"/>
              <a:t>重复帧</a:t>
            </a:r>
            <a:r>
              <a:rPr lang="zh-CN" altLang="en-US" sz="2400" dirty="0" smtClean="0"/>
              <a:t>，但必须向对方补发</a:t>
            </a:r>
            <a:r>
              <a:rPr lang="zh-CN" altLang="en-US" sz="2400" dirty="0"/>
              <a:t>最后一个有效确认帧</a:t>
            </a:r>
            <a:r>
              <a:rPr lang="en-US" altLang="zh-CN" sz="2400" dirty="0" smtClean="0"/>
              <a:t>ACK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停</a:t>
            </a:r>
            <a:r>
              <a:rPr lang="en-US" altLang="zh-CN" sz="2400" dirty="0"/>
              <a:t>-</a:t>
            </a:r>
            <a:r>
              <a:rPr lang="zh-CN" altLang="en-US" sz="2400" dirty="0"/>
              <a:t>等式协议来说，</a:t>
            </a:r>
            <a:r>
              <a:rPr lang="zh-CN" altLang="en-US" sz="2400" dirty="0">
                <a:solidFill>
                  <a:schemeClr val="tx1"/>
                </a:solidFill>
              </a:rPr>
              <a:t>用于编号的序号字段只需</a:t>
            </a:r>
            <a:r>
              <a:rPr lang="en-US" altLang="zh-CN" sz="2400" dirty="0">
                <a:solidFill>
                  <a:srgbClr val="0000FF"/>
                </a:solidFill>
              </a:rPr>
              <a:t>1bit</a:t>
            </a:r>
            <a:r>
              <a:rPr lang="zh-CN" altLang="en-US" sz="2400" dirty="0">
                <a:solidFill>
                  <a:srgbClr val="0000FF"/>
                </a:solidFill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0/1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即可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3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sender</a:t>
            </a:r>
            <a:endParaRPr lang="zh-CN" altLang="en-US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typedef enum  {frame_arrival, </a:t>
            </a:r>
            <a:r>
              <a:rPr lang="en-US" altLang="zh-CN" sz="1800" noProof="1">
                <a:solidFill>
                  <a:srgbClr val="0000FF"/>
                </a:solidFill>
              </a:rPr>
              <a:t>cksum_err, timeout</a:t>
            </a:r>
            <a:r>
              <a:rPr lang="en-US" altLang="zh-CN" sz="1800" noProof="1"/>
              <a:t>} event_type;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void sender3(void)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{     </a:t>
            </a:r>
            <a:r>
              <a:rPr lang="en-US" altLang="zh-CN" sz="1800" noProof="1">
                <a:solidFill>
                  <a:srgbClr val="0000FF"/>
                </a:solidFill>
              </a:rPr>
              <a:t>seq_nr next_frame_to_send=0;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frame s;        packet buffer;        event_type event;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from_network_layer(&amp;buffer);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while (true)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{     s.info = buffer;              s.seq = next_frame_to_send;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to_physical_layer(&amp;s);              start_timer(s.seq);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wait_for_event(&amp;event);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</a:t>
            </a:r>
            <a:r>
              <a:rPr lang="en-US" altLang="zh-CN" sz="1800" noProof="1">
                <a:solidFill>
                  <a:srgbClr val="FF0000"/>
                </a:solidFill>
              </a:rPr>
              <a:t>if (event == frame_arrival)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{     from_physical_layer(&amp;s);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if (s.ack == next_frame_to_send) 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{   stop_timer(s.ack);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from_network_layer(&amp;buffer);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inc(next_frame_to_send);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}      }     }    }</a:t>
            </a:r>
            <a:endParaRPr lang="zh-CN" altLang="en-US" sz="1800" dirty="0"/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41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76056" y="4077072"/>
            <a:ext cx="1440160" cy="504056"/>
          </a:xfrm>
          <a:prstGeom prst="wedgeEllipseCallout">
            <a:avLst>
              <a:gd name="adj1" fmla="val -92746"/>
              <a:gd name="adj2" fmla="val 266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ACK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帧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3</a:t>
            </a:r>
            <a:r>
              <a:rPr lang="en-US" altLang="zh-CN">
                <a:latin typeface="隶书" pitchFamily="49" charset="-122"/>
              </a:rPr>
              <a:t>:</a:t>
            </a:r>
            <a:r>
              <a:rPr lang="en-US" altLang="zh-CN"/>
              <a:t>receiver</a:t>
            </a:r>
            <a:endParaRPr lang="zh-CN" altLang="en-US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void receiver3(void)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{     </a:t>
            </a:r>
            <a:r>
              <a:rPr lang="en-US" altLang="zh-CN" sz="1800" noProof="1">
                <a:solidFill>
                  <a:srgbClr val="0000FF"/>
                </a:solidFill>
              </a:rPr>
              <a:t>seq_nr frame_expected=0;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frame r, s;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while (true) 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{      wait_for_event(&amp;event);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</a:t>
            </a:r>
            <a:r>
              <a:rPr lang="en-US" altLang="zh-CN" sz="1800" noProof="1">
                <a:solidFill>
                  <a:srgbClr val="FF0000"/>
                </a:solidFill>
              </a:rPr>
              <a:t>if (event == frame_arrival)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{       from_physical_layer(&amp;r);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if (r.seq == frame_expected) 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{       to_network_layer(&amp;r.info);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      inc(frame_expected);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s.ack = 1 - frame_expected;	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to_physical_layer(&amp;s);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}   }   }</a:t>
            </a:r>
            <a:endParaRPr lang="zh-CN" altLang="en-US" sz="1800" dirty="0"/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004048" y="3068960"/>
            <a:ext cx="1673448" cy="576163"/>
          </a:xfrm>
          <a:prstGeom prst="wedgeEllipseCallout">
            <a:avLst>
              <a:gd name="adj1" fmla="val -83242"/>
              <a:gd name="adj2" fmla="val 6956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数据帧</a:t>
            </a:r>
            <a:endParaRPr lang="zh-CN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停</a:t>
            </a:r>
            <a:r>
              <a:rPr lang="en-US" altLang="zh-CN"/>
              <a:t>-</a:t>
            </a:r>
            <a:r>
              <a:rPr lang="zh-CN" altLang="en-US"/>
              <a:t>等协议中的时间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3108325" y="19002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A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6299200" y="1914525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B</a:t>
            </a:r>
          </a:p>
        </p:txBody>
      </p:sp>
      <p:sp>
        <p:nvSpPr>
          <p:cNvPr id="617480" name="AutoShape 8"/>
          <p:cNvSpPr>
            <a:spLocks noChangeArrowheads="1"/>
          </p:cNvSpPr>
          <p:nvPr/>
        </p:nvSpPr>
        <p:spPr bwMode="auto">
          <a:xfrm rot="16200000" flipH="1" flipV="1">
            <a:off x="4343400" y="1282700"/>
            <a:ext cx="1066800" cy="3200400"/>
          </a:xfrm>
          <a:prstGeom prst="parallelogram">
            <a:avLst>
              <a:gd name="adj" fmla="val 3005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1" name="AutoShape 9"/>
          <p:cNvSpPr>
            <a:spLocks noChangeArrowheads="1"/>
          </p:cNvSpPr>
          <p:nvPr/>
        </p:nvSpPr>
        <p:spPr bwMode="auto">
          <a:xfrm rot="5400000" flipV="1">
            <a:off x="4572000" y="2501900"/>
            <a:ext cx="609600" cy="3200400"/>
          </a:xfrm>
          <a:prstGeom prst="parallelogram">
            <a:avLst>
              <a:gd name="adj" fmla="val 4921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 rot="16200000" flipH="1" flipV="1">
            <a:off x="4343400" y="3721100"/>
            <a:ext cx="1066800" cy="3200400"/>
          </a:xfrm>
          <a:prstGeom prst="parallelogram">
            <a:avLst>
              <a:gd name="adj" fmla="val 3005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3" name="Line 11"/>
          <p:cNvSpPr>
            <a:spLocks noChangeShapeType="1"/>
          </p:cNvSpPr>
          <p:nvPr/>
        </p:nvSpPr>
        <p:spPr bwMode="auto">
          <a:xfrm>
            <a:off x="3276600" y="22733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4" name="Line 12"/>
          <p:cNvSpPr>
            <a:spLocks noChangeShapeType="1"/>
          </p:cNvSpPr>
          <p:nvPr/>
        </p:nvSpPr>
        <p:spPr bwMode="auto">
          <a:xfrm>
            <a:off x="6477000" y="22733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5" name="Line 13"/>
          <p:cNvSpPr>
            <a:spLocks noChangeShapeType="1"/>
          </p:cNvSpPr>
          <p:nvPr/>
        </p:nvSpPr>
        <p:spPr bwMode="auto">
          <a:xfrm>
            <a:off x="3276600" y="2349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86" name="Text Box 14"/>
          <p:cNvSpPr txBox="1">
            <a:spLocks noChangeArrowheads="1"/>
          </p:cNvSpPr>
          <p:nvPr/>
        </p:nvSpPr>
        <p:spPr bwMode="auto">
          <a:xfrm>
            <a:off x="3581400" y="252412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DATA</a:t>
            </a:r>
          </a:p>
        </p:txBody>
      </p:sp>
      <p:sp>
        <p:nvSpPr>
          <p:cNvPr id="617487" name="Text Box 15"/>
          <p:cNvSpPr txBox="1">
            <a:spLocks noChangeArrowheads="1"/>
          </p:cNvSpPr>
          <p:nvPr/>
        </p:nvSpPr>
        <p:spPr bwMode="auto">
          <a:xfrm>
            <a:off x="3581400" y="500697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DATA</a:t>
            </a:r>
          </a:p>
        </p:txBody>
      </p:sp>
      <p:sp>
        <p:nvSpPr>
          <p:cNvPr id="617488" name="Text Box 16"/>
          <p:cNvSpPr txBox="1">
            <a:spLocks noChangeArrowheads="1"/>
          </p:cNvSpPr>
          <p:nvPr/>
        </p:nvSpPr>
        <p:spPr bwMode="auto">
          <a:xfrm>
            <a:off x="5562600" y="378777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+mn-ea"/>
              </a:rPr>
              <a:t>ACK</a:t>
            </a:r>
          </a:p>
        </p:txBody>
      </p:sp>
      <p:sp>
        <p:nvSpPr>
          <p:cNvPr id="617489" name="AutoShape 17"/>
          <p:cNvSpPr>
            <a:spLocks noChangeArrowheads="1"/>
          </p:cNvSpPr>
          <p:nvPr/>
        </p:nvSpPr>
        <p:spPr bwMode="auto">
          <a:xfrm rot="322333">
            <a:off x="4419600" y="28067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0" name="AutoShape 18"/>
          <p:cNvSpPr>
            <a:spLocks noChangeArrowheads="1"/>
          </p:cNvSpPr>
          <p:nvPr/>
        </p:nvSpPr>
        <p:spPr bwMode="auto">
          <a:xfrm rot="322333">
            <a:off x="4419600" y="52451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1" name="AutoShape 19"/>
          <p:cNvSpPr>
            <a:spLocks noChangeArrowheads="1"/>
          </p:cNvSpPr>
          <p:nvPr/>
        </p:nvSpPr>
        <p:spPr bwMode="auto">
          <a:xfrm rot="21277667" flipH="1">
            <a:off x="4343400" y="40259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 flipV="1">
            <a:off x="2347913" y="2349500"/>
            <a:ext cx="852487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3" name="Line 21"/>
          <p:cNvSpPr>
            <a:spLocks noChangeShapeType="1"/>
          </p:cNvSpPr>
          <p:nvPr/>
        </p:nvSpPr>
        <p:spPr bwMode="auto">
          <a:xfrm flipV="1">
            <a:off x="2905125" y="3082925"/>
            <a:ext cx="29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>
            <a:off x="3059113" y="2349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5" name="Line 23"/>
          <p:cNvSpPr>
            <a:spLocks noChangeShapeType="1"/>
          </p:cNvSpPr>
          <p:nvPr/>
        </p:nvSpPr>
        <p:spPr bwMode="auto">
          <a:xfrm>
            <a:off x="6553200" y="234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6" name="Line 24"/>
          <p:cNvSpPr>
            <a:spLocks noChangeShapeType="1"/>
          </p:cNvSpPr>
          <p:nvPr/>
        </p:nvSpPr>
        <p:spPr bwMode="auto">
          <a:xfrm>
            <a:off x="6553200" y="2654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>
            <a:off x="6705600" y="2349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498" name="Text Box 26"/>
          <p:cNvSpPr txBox="1">
            <a:spLocks noChangeArrowheads="1"/>
          </p:cNvSpPr>
          <p:nvPr/>
        </p:nvSpPr>
        <p:spPr bwMode="auto">
          <a:xfrm>
            <a:off x="6705600" y="22860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传播时延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</a:t>
            </a:r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>
            <a:off x="6705600" y="3416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0" name="Line 28"/>
          <p:cNvSpPr>
            <a:spLocks noChangeShapeType="1"/>
          </p:cNvSpPr>
          <p:nvPr/>
        </p:nvSpPr>
        <p:spPr bwMode="auto">
          <a:xfrm>
            <a:off x="6553200" y="3416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>
            <a:off x="6553200" y="3797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2" name="Line 30"/>
          <p:cNvSpPr>
            <a:spLocks noChangeShapeType="1"/>
          </p:cNvSpPr>
          <p:nvPr/>
        </p:nvSpPr>
        <p:spPr bwMode="auto">
          <a:xfrm>
            <a:off x="6553200" y="4102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3" name="Line 31"/>
          <p:cNvSpPr>
            <a:spLocks noChangeShapeType="1"/>
          </p:cNvSpPr>
          <p:nvPr/>
        </p:nvSpPr>
        <p:spPr bwMode="auto">
          <a:xfrm>
            <a:off x="6705600" y="379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4" name="Text Box 32"/>
          <p:cNvSpPr txBox="1">
            <a:spLocks noChangeArrowheads="1"/>
          </p:cNvSpPr>
          <p:nvPr/>
        </p:nvSpPr>
        <p:spPr bwMode="auto">
          <a:xfrm>
            <a:off x="6715125" y="3406775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处理时间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pr</a:t>
            </a:r>
          </a:p>
        </p:txBody>
      </p:sp>
      <p:sp>
        <p:nvSpPr>
          <p:cNvPr id="617505" name="Text Box 33"/>
          <p:cNvSpPr txBox="1">
            <a:spLocks noChangeArrowheads="1"/>
          </p:cNvSpPr>
          <p:nvPr/>
        </p:nvSpPr>
        <p:spPr bwMode="auto">
          <a:xfrm>
            <a:off x="6705600" y="3743325"/>
            <a:ext cx="221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确认帧发送时间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a</a:t>
            </a:r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V="1">
            <a:off x="2406650" y="4787900"/>
            <a:ext cx="784225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6705600" y="4406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8" name="Line 36"/>
          <p:cNvSpPr>
            <a:spLocks noChangeShapeType="1"/>
          </p:cNvSpPr>
          <p:nvPr/>
        </p:nvSpPr>
        <p:spPr bwMode="auto">
          <a:xfrm>
            <a:off x="3276600" y="44069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09" name="Line 37"/>
          <p:cNvSpPr>
            <a:spLocks noChangeShapeType="1"/>
          </p:cNvSpPr>
          <p:nvPr/>
        </p:nvSpPr>
        <p:spPr bwMode="auto">
          <a:xfrm>
            <a:off x="6705600" y="410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6553200" y="4406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6705600" y="40386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传播时延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</a:t>
            </a:r>
          </a:p>
        </p:txBody>
      </p:sp>
      <p:sp>
        <p:nvSpPr>
          <p:cNvPr id="617512" name="Line 40"/>
          <p:cNvSpPr>
            <a:spLocks noChangeShapeType="1"/>
          </p:cNvSpPr>
          <p:nvPr/>
        </p:nvSpPr>
        <p:spPr bwMode="auto">
          <a:xfrm>
            <a:off x="3276600" y="47879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3" name="Line 41"/>
          <p:cNvSpPr>
            <a:spLocks noChangeShapeType="1"/>
          </p:cNvSpPr>
          <p:nvPr/>
        </p:nvSpPr>
        <p:spPr bwMode="auto">
          <a:xfrm flipV="1">
            <a:off x="6562725" y="4787900"/>
            <a:ext cx="29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4" name="Text Box 42"/>
          <p:cNvSpPr txBox="1">
            <a:spLocks noChangeArrowheads="1"/>
          </p:cNvSpPr>
          <p:nvPr/>
        </p:nvSpPr>
        <p:spPr bwMode="auto">
          <a:xfrm>
            <a:off x="6696075" y="4352925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处理时间 </a:t>
            </a: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pr</a:t>
            </a:r>
          </a:p>
        </p:txBody>
      </p:sp>
      <p:sp>
        <p:nvSpPr>
          <p:cNvPr id="617515" name="Line 43"/>
          <p:cNvSpPr>
            <a:spLocks noChangeShapeType="1"/>
          </p:cNvSpPr>
          <p:nvPr/>
        </p:nvSpPr>
        <p:spPr bwMode="auto">
          <a:xfrm>
            <a:off x="305911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18" name="Line 46"/>
          <p:cNvSpPr>
            <a:spLocks noChangeShapeType="1"/>
          </p:cNvSpPr>
          <p:nvPr/>
        </p:nvSpPr>
        <p:spPr bwMode="auto">
          <a:xfrm flipH="1">
            <a:off x="2555875" y="23495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20" name="Text Box 48"/>
          <p:cNvSpPr txBox="1">
            <a:spLocks noChangeArrowheads="1"/>
          </p:cNvSpPr>
          <p:nvPr/>
        </p:nvSpPr>
        <p:spPr bwMode="auto">
          <a:xfrm>
            <a:off x="2339975" y="3357563"/>
            <a:ext cx="3738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T</a:t>
            </a:r>
          </a:p>
        </p:txBody>
      </p:sp>
      <p:sp>
        <p:nvSpPr>
          <p:cNvPr id="617521" name="Line 49"/>
          <p:cNvSpPr>
            <a:spLocks noChangeShapeType="1"/>
          </p:cNvSpPr>
          <p:nvPr/>
        </p:nvSpPr>
        <p:spPr bwMode="auto">
          <a:xfrm>
            <a:off x="7042150" y="47879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22" name="Text Box 50"/>
          <p:cNvSpPr txBox="1">
            <a:spLocks noChangeArrowheads="1"/>
          </p:cNvSpPr>
          <p:nvPr/>
        </p:nvSpPr>
        <p:spPr bwMode="auto">
          <a:xfrm>
            <a:off x="7032625" y="50720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时间</a:t>
            </a:r>
            <a:endParaRPr lang="zh-CN" altLang="en-US" sz="2000" b="1" i="1" baseline="-25000">
              <a:latin typeface="+mn-lt"/>
              <a:ea typeface="+mn-ea"/>
            </a:endParaRPr>
          </a:p>
        </p:txBody>
      </p:sp>
      <p:sp>
        <p:nvSpPr>
          <p:cNvPr id="617523" name="Text Box 51"/>
          <p:cNvSpPr txBox="1">
            <a:spLocks noChangeArrowheads="1"/>
          </p:cNvSpPr>
          <p:nvPr/>
        </p:nvSpPr>
        <p:spPr bwMode="auto">
          <a:xfrm>
            <a:off x="582613" y="2906713"/>
            <a:ext cx="1973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两个成功发送的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数据帧之间的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最小时间间隔</a:t>
            </a:r>
            <a:endParaRPr lang="zh-CN" altLang="en-US" sz="2000" b="1" i="1" baseline="-25000">
              <a:latin typeface="+mn-lt"/>
              <a:ea typeface="+mn-ea"/>
            </a:endParaRPr>
          </a:p>
        </p:txBody>
      </p:sp>
      <p:sp>
        <p:nvSpPr>
          <p:cNvPr id="617524" name="Text Box 52"/>
          <p:cNvSpPr txBox="1">
            <a:spLocks noChangeArrowheads="1"/>
          </p:cNvSpPr>
          <p:nvPr/>
        </p:nvSpPr>
        <p:spPr bwMode="auto">
          <a:xfrm>
            <a:off x="900113" y="1773238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数据帧的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发送时间</a:t>
            </a:r>
          </a:p>
        </p:txBody>
      </p:sp>
      <p:sp>
        <p:nvSpPr>
          <p:cNvPr id="617526" name="Text Box 54"/>
          <p:cNvSpPr txBox="1">
            <a:spLocks noChangeArrowheads="1"/>
          </p:cNvSpPr>
          <p:nvPr/>
        </p:nvSpPr>
        <p:spPr bwMode="auto">
          <a:xfrm>
            <a:off x="2916238" y="249237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f</a:t>
            </a:r>
          </a:p>
        </p:txBody>
      </p:sp>
      <p:sp>
        <p:nvSpPr>
          <p:cNvPr id="617527" name="Text Box 55"/>
          <p:cNvSpPr txBox="1">
            <a:spLocks noChangeArrowheads="1"/>
          </p:cNvSpPr>
          <p:nvPr/>
        </p:nvSpPr>
        <p:spPr bwMode="auto">
          <a:xfrm>
            <a:off x="903288" y="45085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设置的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重传时间</a:t>
            </a:r>
          </a:p>
        </p:txBody>
      </p:sp>
      <p:sp>
        <p:nvSpPr>
          <p:cNvPr id="617528" name="Text Box 56"/>
          <p:cNvSpPr txBox="1">
            <a:spLocks noChangeArrowheads="1"/>
          </p:cNvSpPr>
          <p:nvPr/>
        </p:nvSpPr>
        <p:spPr bwMode="auto">
          <a:xfrm>
            <a:off x="2771775" y="3573463"/>
            <a:ext cx="5357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+mn-lt"/>
                <a:ea typeface="+mn-ea"/>
              </a:rPr>
              <a:t>t</a:t>
            </a:r>
            <a:r>
              <a:rPr lang="en-US" altLang="zh-CN" sz="2000" b="1" i="1" baseline="-25000">
                <a:latin typeface="+mn-lt"/>
                <a:ea typeface="+mn-ea"/>
              </a:rPr>
              <a:t>out</a:t>
            </a:r>
          </a:p>
        </p:txBody>
      </p:sp>
      <p:sp>
        <p:nvSpPr>
          <p:cNvPr id="617529" name="Line 57"/>
          <p:cNvSpPr>
            <a:spLocks noChangeShapeType="1"/>
          </p:cNvSpPr>
          <p:nvPr/>
        </p:nvSpPr>
        <p:spPr bwMode="auto">
          <a:xfrm>
            <a:off x="2051050" y="2205038"/>
            <a:ext cx="930275" cy="485775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0" name="Line 58"/>
          <p:cNvSpPr>
            <a:spLocks noChangeShapeType="1"/>
          </p:cNvSpPr>
          <p:nvPr/>
        </p:nvSpPr>
        <p:spPr bwMode="auto">
          <a:xfrm flipV="1">
            <a:off x="2051050" y="3933825"/>
            <a:ext cx="865188" cy="935038"/>
          </a:xfrm>
          <a:prstGeom prst="line">
            <a:avLst/>
          </a:prstGeom>
          <a:noFill/>
          <a:ln w="19050">
            <a:solidFill>
              <a:srgbClr val="FC04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1" name="Line 59"/>
          <p:cNvSpPr>
            <a:spLocks noChangeShapeType="1"/>
          </p:cNvSpPr>
          <p:nvPr/>
        </p:nvSpPr>
        <p:spPr bwMode="auto">
          <a:xfrm flipH="1">
            <a:off x="2555875" y="37893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2" name="Line 60"/>
          <p:cNvSpPr>
            <a:spLocks noChangeShapeType="1"/>
          </p:cNvSpPr>
          <p:nvPr/>
        </p:nvSpPr>
        <p:spPr bwMode="auto">
          <a:xfrm>
            <a:off x="3059113" y="2852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3" name="Line 61"/>
          <p:cNvSpPr>
            <a:spLocks noChangeShapeType="1"/>
          </p:cNvSpPr>
          <p:nvPr/>
        </p:nvSpPr>
        <p:spPr bwMode="auto">
          <a:xfrm>
            <a:off x="3059113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17534" name="Text Box 62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重传时间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</a:rPr>
              <a:t>out</a:t>
            </a:r>
            <a:endParaRPr lang="zh-CN" altLang="en-US" baseline="-25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C0404"/>
                </a:solidFill>
              </a:rPr>
              <a:t>作用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      数据帧发送完毕后若经过了这样长的时间还没有收到确认帧，就重传这个数据帧。 </a:t>
            </a:r>
          </a:p>
          <a:p>
            <a:r>
              <a:rPr lang="zh-CN" altLang="en-US" sz="2800">
                <a:solidFill>
                  <a:srgbClr val="FC0404"/>
                </a:solidFill>
              </a:rPr>
              <a:t>设置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/>
              <a:t>t</a:t>
            </a:r>
            <a:r>
              <a:rPr lang="en-US" altLang="zh-CN" sz="2800" baseline="-25000"/>
              <a:t>out</a:t>
            </a:r>
            <a:r>
              <a:rPr lang="en-US" altLang="zh-CN" sz="2800"/>
              <a:t> = t</a:t>
            </a:r>
            <a:r>
              <a:rPr lang="en-US" altLang="zh-CN" sz="2800" baseline="-25000"/>
              <a:t>p</a:t>
            </a:r>
            <a:r>
              <a:rPr lang="en-US" altLang="zh-CN" sz="2800"/>
              <a:t> + t</a:t>
            </a:r>
            <a:r>
              <a:rPr lang="en-US" altLang="zh-CN" sz="2800" baseline="-25000"/>
              <a:t>pr</a:t>
            </a:r>
            <a:r>
              <a:rPr lang="en-US" altLang="zh-CN" sz="2800"/>
              <a:t>+ t</a:t>
            </a:r>
            <a:r>
              <a:rPr lang="en-US" altLang="zh-CN" sz="2800" baseline="-25000"/>
              <a:t>a</a:t>
            </a:r>
            <a:r>
              <a:rPr lang="en-US" altLang="zh-CN" sz="2800"/>
              <a:t> + t</a:t>
            </a:r>
            <a:r>
              <a:rPr lang="en-US" altLang="zh-CN" sz="2800" baseline="-25000"/>
              <a:t>p</a:t>
            </a:r>
            <a:r>
              <a:rPr lang="en-US" altLang="zh-CN" sz="2800"/>
              <a:t> + t</a:t>
            </a:r>
            <a:r>
              <a:rPr lang="en-US" altLang="zh-CN" sz="2800" baseline="-25000"/>
              <a:t>pr</a:t>
            </a:r>
            <a:r>
              <a:rPr lang="en-US" altLang="zh-CN" sz="280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      设上式右端的处理时间</a:t>
            </a:r>
            <a:r>
              <a:rPr lang="en-US" altLang="zh-CN" sz="2800"/>
              <a:t>t</a:t>
            </a:r>
            <a:r>
              <a:rPr lang="en-US" altLang="zh-CN" sz="2800" baseline="-25000"/>
              <a:t>pr</a:t>
            </a:r>
            <a:r>
              <a:rPr lang="zh-CN" altLang="en-US" sz="2800"/>
              <a:t>和确认帧的发送时间</a:t>
            </a:r>
            <a:r>
              <a:rPr lang="en-US" altLang="zh-CN" sz="2800"/>
              <a:t>t</a:t>
            </a:r>
            <a:r>
              <a:rPr lang="en-US" altLang="zh-CN" sz="2800" baseline="-25000"/>
              <a:t>a</a:t>
            </a:r>
            <a:r>
              <a:rPr lang="zh-CN" altLang="en-US" sz="2800"/>
              <a:t>都远小于传播时延</a:t>
            </a:r>
            <a:r>
              <a:rPr lang="en-US" altLang="zh-CN" sz="2800"/>
              <a:t>t</a:t>
            </a:r>
            <a:r>
              <a:rPr lang="en-US" altLang="zh-CN" sz="2800" baseline="-25000"/>
              <a:t>p</a:t>
            </a:r>
            <a:r>
              <a:rPr lang="zh-CN" altLang="en-US" sz="2800"/>
              <a:t>，因此可将重传时间取为两倍的传播时延，即：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800"/>
              <a:t>t</a:t>
            </a:r>
            <a:r>
              <a:rPr lang="en-US" altLang="zh-CN" sz="2800" baseline="-25000"/>
              <a:t>out</a:t>
            </a:r>
            <a:r>
              <a:rPr lang="en-US" altLang="zh-CN" sz="2800"/>
              <a:t> = 2t</a:t>
            </a:r>
            <a:r>
              <a:rPr lang="en-US" altLang="zh-CN" sz="2800" baseline="-25000"/>
              <a:t>p</a:t>
            </a:r>
            <a:r>
              <a:rPr lang="en-US" altLang="zh-CN" sz="2800"/>
              <a:t> </a:t>
            </a:r>
            <a:endParaRPr lang="zh-CN" altLang="en-US" sz="2800"/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819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一个帧的平均重传次数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751387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/>
              <a:t>       设数据帧出现差错</a:t>
            </a:r>
            <a:r>
              <a:rPr lang="en-US" altLang="zh-CN" sz="2400"/>
              <a:t>(</a:t>
            </a:r>
            <a:r>
              <a:rPr lang="zh-CN" altLang="en-US" sz="2400"/>
              <a:t>包括帧丢失</a:t>
            </a:r>
            <a:r>
              <a:rPr lang="en-US" altLang="zh-CN" sz="2400"/>
              <a:t>)</a:t>
            </a:r>
            <a:r>
              <a:rPr lang="zh-CN" altLang="en-US" sz="2400"/>
              <a:t>的概率为</a:t>
            </a:r>
            <a:r>
              <a:rPr lang="en-US" altLang="zh-CN" sz="2400"/>
              <a:t>p</a:t>
            </a:r>
            <a:r>
              <a:rPr lang="zh-CN" altLang="en-US" sz="2400"/>
              <a:t>，但假设确认帧不会出现差错。则一帧的平均重传次数：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= {1×P[</a:t>
            </a:r>
            <a:r>
              <a:rPr lang="zh-CN" altLang="en-US" sz="2400"/>
              <a:t>重传次数为</a:t>
            </a:r>
            <a:r>
              <a:rPr lang="en-US" altLang="zh-CN" sz="2400"/>
              <a:t>1] + 2×P[</a:t>
            </a:r>
            <a:r>
              <a:rPr lang="zh-CN" altLang="en-US" sz="2400"/>
              <a:t>重传次数为</a:t>
            </a:r>
            <a:r>
              <a:rPr lang="en-US" altLang="zh-CN" sz="2400"/>
              <a:t>2] + 3×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P[</a:t>
            </a:r>
            <a:r>
              <a:rPr lang="zh-CN" altLang="en-US" sz="2400"/>
              <a:t>重传次数为</a:t>
            </a:r>
            <a:r>
              <a:rPr lang="en-US" altLang="zh-CN" sz="2400"/>
              <a:t>3] +…}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= {1×P[</a:t>
            </a: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次发送出错</a:t>
            </a:r>
            <a:r>
              <a:rPr lang="en-US" altLang="zh-CN" sz="2400"/>
              <a:t>] ×P[</a:t>
            </a:r>
            <a:r>
              <a:rPr lang="zh-CN" altLang="en-US" sz="2400"/>
              <a:t>第 </a:t>
            </a:r>
            <a:r>
              <a:rPr lang="en-US" altLang="zh-CN" sz="2400"/>
              <a:t>2 </a:t>
            </a:r>
            <a:r>
              <a:rPr lang="zh-CN" altLang="en-US" sz="2400"/>
              <a:t>次发送成功</a:t>
            </a:r>
            <a:r>
              <a:rPr lang="en-US" altLang="zh-CN" sz="2400"/>
              <a:t>]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+ 2×P[</a:t>
            </a:r>
            <a:r>
              <a:rPr lang="zh-CN" altLang="en-US" sz="2400"/>
              <a:t>第 </a:t>
            </a:r>
            <a:r>
              <a:rPr lang="en-US" altLang="zh-CN" sz="2400"/>
              <a:t>1, 2 </a:t>
            </a:r>
            <a:r>
              <a:rPr lang="zh-CN" altLang="en-US" sz="2400"/>
              <a:t>次发送出错</a:t>
            </a:r>
            <a:r>
              <a:rPr lang="en-US" altLang="zh-CN" sz="2400"/>
              <a:t>] ×P[</a:t>
            </a:r>
            <a:r>
              <a:rPr lang="zh-CN" altLang="en-US" sz="2400"/>
              <a:t>第 </a:t>
            </a:r>
            <a:r>
              <a:rPr lang="en-US" altLang="zh-CN" sz="2400"/>
              <a:t>3 </a:t>
            </a:r>
            <a:r>
              <a:rPr lang="zh-CN" altLang="en-US" sz="2400"/>
              <a:t>次发送成功</a:t>
            </a:r>
            <a:r>
              <a:rPr lang="en-US" altLang="zh-CN" sz="2400"/>
              <a:t>] 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+ 3×P[</a:t>
            </a:r>
            <a:r>
              <a:rPr lang="zh-CN" altLang="en-US" sz="2400"/>
              <a:t>第 </a:t>
            </a:r>
            <a:r>
              <a:rPr lang="en-US" altLang="zh-CN" sz="2400"/>
              <a:t>1, 2, 3 </a:t>
            </a:r>
            <a:r>
              <a:rPr lang="zh-CN" altLang="en-US" sz="2400"/>
              <a:t>次发送出错</a:t>
            </a:r>
            <a:r>
              <a:rPr lang="en-US" altLang="zh-CN" sz="2400"/>
              <a:t>] ×P[</a:t>
            </a:r>
            <a:r>
              <a:rPr lang="zh-CN" altLang="en-US" sz="2400"/>
              <a:t>第 </a:t>
            </a:r>
            <a:r>
              <a:rPr lang="en-US" altLang="zh-CN" sz="2400"/>
              <a:t>4 </a:t>
            </a:r>
            <a:r>
              <a:rPr lang="zh-CN" altLang="en-US" sz="2400"/>
              <a:t>次发送成功</a:t>
            </a:r>
            <a:r>
              <a:rPr lang="en-US" altLang="zh-CN" sz="2400"/>
              <a:t>]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   +…}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/>
              <a:t>     = p(1 – p) + 2p</a:t>
            </a:r>
            <a:r>
              <a:rPr lang="en-US" altLang="zh-CN" sz="2400" baseline="30000"/>
              <a:t>2</a:t>
            </a:r>
            <a:r>
              <a:rPr lang="en-US" altLang="zh-CN" sz="2400"/>
              <a:t>(1 – p) + 3p</a:t>
            </a:r>
            <a:r>
              <a:rPr lang="en-US" altLang="zh-CN" sz="2400" baseline="30000"/>
              <a:t>3</a:t>
            </a:r>
            <a:r>
              <a:rPr lang="en-US" altLang="zh-CN" sz="2400"/>
              <a:t>(1 – p) + …</a:t>
            </a:r>
          </a:p>
          <a:p>
            <a:pPr marL="0" indent="0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/>
              <a:t>       这里 </a:t>
            </a:r>
            <a:r>
              <a:rPr lang="en-US" altLang="zh-CN" sz="2400"/>
              <a:t>P[X] </a:t>
            </a:r>
            <a:r>
              <a:rPr lang="zh-CN" altLang="en-US" sz="2400"/>
              <a:t>是出现事件 </a:t>
            </a:r>
            <a:r>
              <a:rPr lang="en-US" altLang="zh-CN" sz="2400"/>
              <a:t>X </a:t>
            </a:r>
            <a:r>
              <a:rPr lang="zh-CN" altLang="en-US" sz="2400"/>
              <a:t>的概率。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信道利用率 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625" y="1773238"/>
            <a:ext cx="8010525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两个发送成功的数据帧之间的最小时间间隔</a:t>
            </a:r>
            <a:r>
              <a:rPr lang="en-US" altLang="zh-CN" sz="2400" dirty="0" err="1">
                <a:solidFill>
                  <a:srgbClr val="FC0404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FC0404"/>
                </a:solidFill>
              </a:rPr>
              <a:t>T</a:t>
            </a:r>
            <a:r>
              <a:rPr lang="zh-CN" altLang="en-US" sz="2400" dirty="0">
                <a:solidFill>
                  <a:srgbClr val="FC0404"/>
                </a:solidFill>
              </a:rPr>
              <a:t>为：</a:t>
            </a:r>
          </a:p>
          <a:p>
            <a:pPr algn="ct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f</a:t>
            </a:r>
            <a:r>
              <a:rPr lang="en-US" altLang="zh-CN" sz="2400" dirty="0"/>
              <a:t> + t</a:t>
            </a:r>
            <a:r>
              <a:rPr lang="en-US" altLang="zh-CN" sz="2400" baseline="-25000" dirty="0"/>
              <a:t>out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f</a:t>
            </a:r>
            <a:r>
              <a:rPr lang="en-US" altLang="zh-CN" sz="2400" dirty="0"/>
              <a:t>  + 2t</a:t>
            </a:r>
            <a:r>
              <a:rPr lang="en-US" altLang="zh-CN" sz="2400" baseline="-25000" dirty="0"/>
              <a:t>p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C0404"/>
                </a:solidFill>
              </a:rPr>
              <a:t>正确传送一个数据帧所需的平均时间 </a:t>
            </a:r>
            <a:r>
              <a:rPr lang="en-US" altLang="zh-CN" sz="2400" dirty="0" err="1">
                <a:solidFill>
                  <a:srgbClr val="FC0404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FC0404"/>
                </a:solidFill>
              </a:rPr>
              <a:t>av</a:t>
            </a:r>
            <a:r>
              <a:rPr lang="zh-CN" altLang="en-US" sz="2400" dirty="0">
                <a:solidFill>
                  <a:srgbClr val="FC0404"/>
                </a:solidFill>
              </a:rPr>
              <a:t>为：</a:t>
            </a:r>
          </a:p>
          <a:p>
            <a:pPr algn="ct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 ( 1 + </a:t>
            </a:r>
            <a:r>
              <a:rPr lang="zh-CN" altLang="en-US" sz="2400" dirty="0"/>
              <a:t>一个帧的平均重传次数 </a:t>
            </a:r>
            <a:r>
              <a:rPr lang="en-US" altLang="zh-CN" sz="2400" dirty="0"/>
              <a:t>) 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/>
              <a:t>           当传输差错率增大时，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r>
              <a:rPr lang="en-US" altLang="zh-CN" sz="2400" dirty="0"/>
              <a:t> </a:t>
            </a:r>
            <a:r>
              <a:rPr lang="zh-CN" altLang="en-US" sz="2400" dirty="0"/>
              <a:t>也随之增大。当无差错时，</a:t>
            </a:r>
            <a:r>
              <a:rPr lang="en-US" altLang="zh-CN" sz="2400" dirty="0"/>
              <a:t>p = 0,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T</a:t>
            </a:r>
            <a:r>
              <a:rPr lang="zh-CN" altLang="en-US" sz="24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信道利用率</a:t>
            </a:r>
            <a:r>
              <a:rPr lang="zh-CN" altLang="en-US" sz="2800" dirty="0"/>
              <a:t> ：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f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/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av</a:t>
            </a:r>
            <a:endParaRPr lang="zh-CN" altLang="en-US" sz="2400" dirty="0"/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4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6" action="ppaction://hlinksldjump"/>
              </a:rPr>
              <a:t>基本数据链路协议</a:t>
            </a:r>
            <a:endParaRPr lang="en-US" altLang="zh-CN" sz="1200">
              <a:ea typeface="幼圆" pitchFamily="49" charset="-122"/>
            </a:endParaRPr>
          </a:p>
        </p:txBody>
      </p:sp>
      <p:graphicFrame>
        <p:nvGraphicFramePr>
          <p:cNvPr id="65024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806446"/>
              </p:ext>
            </p:extLst>
          </p:nvPr>
        </p:nvGraphicFramePr>
        <p:xfrm>
          <a:off x="2359025" y="3790950"/>
          <a:ext cx="4321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02" name="公式" r:id="rId7" imgW="2209680" imgH="431640" progId="Equation.3">
                  <p:embed/>
                </p:oleObj>
              </mc:Choice>
              <mc:Fallback>
                <p:oleObj name="公式" r:id="rId7" imgW="2209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790950"/>
                        <a:ext cx="43211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滑动窗口协议 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7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63713" y="1844824"/>
            <a:ext cx="6192837" cy="44652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hlinkClick r:id="rId5" action="ppaction://hlinksldjump"/>
              </a:rPr>
              <a:t>一些约定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6" action="ppaction://hlinksldjump"/>
              </a:rPr>
              <a:t>滑动窗口协议 </a:t>
            </a:r>
            <a:endParaRPr lang="en-US" altLang="zh-CN" dirty="0" smtClean="0">
              <a:hlinkClick r:id="rId6" action="ppaction://hlinksldjump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hlinkClick r:id="rId7" action="ppaction://hlinksldjump"/>
              </a:rPr>
              <a:t>一</a:t>
            </a:r>
            <a:r>
              <a:rPr lang="zh-CN" altLang="en-US" dirty="0">
                <a:hlinkClick r:id="rId7" action="ppaction://hlinksldjump"/>
              </a:rPr>
              <a:t>个</a:t>
            </a:r>
            <a:r>
              <a:rPr lang="en-US" altLang="zh-CN" dirty="0">
                <a:hlinkClick r:id="rId7" action="ppaction://hlinksldjump"/>
              </a:rPr>
              <a:t>1bit</a:t>
            </a:r>
            <a:r>
              <a:rPr lang="zh-CN" altLang="en-US" dirty="0">
                <a:hlinkClick r:id="rId7" action="ppaction://hlinksldjump"/>
              </a:rPr>
              <a:t>滑动窗口协议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8" action="ppaction://hlinksldjump"/>
              </a:rPr>
              <a:t>使用后退</a:t>
            </a:r>
            <a:r>
              <a:rPr lang="en-US" altLang="zh-CN" dirty="0">
                <a:hlinkClick r:id="rId8" action="ppaction://hlinksldjump"/>
              </a:rPr>
              <a:t>n</a:t>
            </a:r>
            <a:r>
              <a:rPr lang="zh-CN" altLang="en-US" dirty="0">
                <a:hlinkClick r:id="rId8" action="ppaction://hlinksldjump"/>
              </a:rPr>
              <a:t>帧的滑动窗口协议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9" action="ppaction://hlinksldjump"/>
              </a:rPr>
              <a:t>使用选择重发的滑动窗口协议 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hlinkClick r:id="rId10" action="ppaction://hlinksldjump"/>
              </a:rPr>
              <a:t>协议效率分析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简化的通信模型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958138" cy="1728787"/>
          </a:xfrm>
        </p:spPr>
        <p:txBody>
          <a:bodyPr/>
          <a:lstStyle/>
          <a:p>
            <a:r>
              <a:rPr lang="zh-CN" altLang="en-US" sz="2000" dirty="0"/>
              <a:t>假设物理层、数据链路层和网络层都是</a:t>
            </a:r>
            <a:r>
              <a:rPr lang="zh-CN" altLang="en-US" sz="2000" dirty="0">
                <a:solidFill>
                  <a:schemeClr val="tx1"/>
                </a:solidFill>
              </a:rPr>
              <a:t>独立的进程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假设主机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和主机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通过一</a:t>
            </a:r>
            <a:r>
              <a:rPr lang="zh-CN" altLang="en-US" sz="2000" dirty="0"/>
              <a:t>个可靠的、面向连接的</a:t>
            </a:r>
            <a:r>
              <a:rPr lang="zh-CN" altLang="en-US" sz="2000" dirty="0" smtClean="0"/>
              <a:t>服务互相发送数据流（</a:t>
            </a:r>
            <a:r>
              <a:rPr lang="zh-CN" altLang="en-US" sz="2000" dirty="0" smtClean="0">
                <a:solidFill>
                  <a:srgbClr val="FF0000"/>
                </a:solidFill>
              </a:rPr>
              <a:t>全双工</a:t>
            </a:r>
            <a:r>
              <a:rPr lang="zh-CN" altLang="en-US" sz="2000" dirty="0"/>
              <a:t>）；且准备发送的</a:t>
            </a:r>
            <a:r>
              <a:rPr lang="zh-CN" altLang="en-US" sz="2000" dirty="0" smtClean="0"/>
              <a:t>数据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</a:t>
            </a:r>
            <a:r>
              <a:rPr lang="zh-CN" altLang="en-US" sz="2000" dirty="0">
                <a:solidFill>
                  <a:srgbClr val="FF0000"/>
                </a:solidFill>
              </a:rPr>
              <a:t>无限</a:t>
            </a:r>
            <a:r>
              <a:rPr lang="zh-CN" altLang="en-US" sz="2000" dirty="0"/>
              <a:t>的；</a:t>
            </a:r>
          </a:p>
          <a:p>
            <a:r>
              <a:rPr lang="zh-CN" altLang="en-US" sz="2000" dirty="0"/>
              <a:t>假设主机不会崩溃；</a:t>
            </a:r>
          </a:p>
          <a:p>
            <a:r>
              <a:rPr lang="zh-CN" altLang="en-US" sz="2000" dirty="0"/>
              <a:t>硬件计算帧校验和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33861" name="Line 5"/>
          <p:cNvSpPr>
            <a:spLocks noChangeShapeType="1"/>
          </p:cNvSpPr>
          <p:nvPr/>
        </p:nvSpPr>
        <p:spPr bwMode="auto">
          <a:xfrm>
            <a:off x="8053388" y="47307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763588" y="3479800"/>
            <a:ext cx="1831975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763588" y="3479800"/>
            <a:ext cx="439224" cy="8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33865" name="Line 9"/>
          <p:cNvSpPr>
            <a:spLocks noChangeShapeType="1"/>
          </p:cNvSpPr>
          <p:nvPr/>
        </p:nvSpPr>
        <p:spPr bwMode="auto">
          <a:xfrm>
            <a:off x="768350" y="4703763"/>
            <a:ext cx="1795463" cy="1587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925513" y="4943475"/>
            <a:ext cx="1579562" cy="4572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sp>
        <p:nvSpPr>
          <p:cNvPr id="633867" name="Rectangle 11"/>
          <p:cNvSpPr>
            <a:spLocks noChangeArrowheads="1"/>
          </p:cNvSpPr>
          <p:nvPr/>
        </p:nvSpPr>
        <p:spPr bwMode="auto">
          <a:xfrm>
            <a:off x="5508625" y="3502025"/>
            <a:ext cx="1830388" cy="251301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2E"/>
            </a:outerShdw>
          </a:effec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68" name="Rectangle 12"/>
          <p:cNvSpPr>
            <a:spLocks noChangeArrowheads="1"/>
          </p:cNvSpPr>
          <p:nvPr/>
        </p:nvSpPr>
        <p:spPr bwMode="auto">
          <a:xfrm>
            <a:off x="6829425" y="3502025"/>
            <a:ext cx="439224" cy="8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主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机</a:t>
            </a:r>
          </a:p>
          <a:p>
            <a:pPr eaLnBrk="0" hangingPunct="0">
              <a:lnSpc>
                <a:spcPct val="85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633869" name="Line 13"/>
          <p:cNvSpPr>
            <a:spLocks noChangeShapeType="1"/>
          </p:cNvSpPr>
          <p:nvPr/>
        </p:nvSpPr>
        <p:spPr bwMode="auto">
          <a:xfrm flipV="1">
            <a:off x="5502275" y="4727575"/>
            <a:ext cx="1831975" cy="11113"/>
          </a:xfrm>
          <a:prstGeom prst="line">
            <a:avLst/>
          </a:prstGeom>
          <a:noFill/>
          <a:ln w="12700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70" name="Rectangle 14"/>
          <p:cNvSpPr>
            <a:spLocks noChangeArrowheads="1"/>
          </p:cNvSpPr>
          <p:nvPr/>
        </p:nvSpPr>
        <p:spPr bwMode="auto">
          <a:xfrm>
            <a:off x="3444875" y="5878513"/>
            <a:ext cx="1203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数据链路</a:t>
            </a:r>
          </a:p>
        </p:txBody>
      </p:sp>
      <p:sp>
        <p:nvSpPr>
          <p:cNvPr id="633871" name="Freeform 15"/>
          <p:cNvSpPr>
            <a:spLocks/>
          </p:cNvSpPr>
          <p:nvPr/>
        </p:nvSpPr>
        <p:spPr bwMode="auto">
          <a:xfrm>
            <a:off x="1717675" y="5437188"/>
            <a:ext cx="4713288" cy="404812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1581150" y="5078413"/>
            <a:ext cx="309563" cy="173037"/>
            <a:chOff x="2544" y="864"/>
            <a:chExt cx="192" cy="96"/>
          </a:xfrm>
        </p:grpSpPr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4" name="Line 18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5" name="Line 19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6" name="Line 20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33877" name="Group 21"/>
          <p:cNvGrpSpPr>
            <a:grpSpLocks/>
          </p:cNvGrpSpPr>
          <p:nvPr/>
        </p:nvGrpSpPr>
        <p:grpSpPr bwMode="auto">
          <a:xfrm>
            <a:off x="1843088" y="4432300"/>
            <a:ext cx="307975" cy="173038"/>
            <a:chOff x="2544" y="864"/>
            <a:chExt cx="192" cy="96"/>
          </a:xfrm>
        </p:grpSpPr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0" name="Line 24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33882" name="Group 26"/>
          <p:cNvGrpSpPr>
            <a:grpSpLocks/>
          </p:cNvGrpSpPr>
          <p:nvPr/>
        </p:nvGrpSpPr>
        <p:grpSpPr bwMode="auto">
          <a:xfrm>
            <a:off x="6045200" y="4454525"/>
            <a:ext cx="309563" cy="173038"/>
            <a:chOff x="2544" y="864"/>
            <a:chExt cx="192" cy="96"/>
          </a:xfrm>
        </p:grpSpPr>
        <p:sp>
          <p:nvSpPr>
            <p:cNvPr id="633883" name="Rectangle 27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5" name="Line 29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33887" name="Group 31"/>
          <p:cNvGrpSpPr>
            <a:grpSpLocks/>
          </p:cNvGrpSpPr>
          <p:nvPr/>
        </p:nvGrpSpPr>
        <p:grpSpPr bwMode="auto">
          <a:xfrm>
            <a:off x="2871788" y="5591175"/>
            <a:ext cx="896937" cy="173038"/>
            <a:chOff x="1565" y="1570"/>
            <a:chExt cx="482" cy="72"/>
          </a:xfrm>
        </p:grpSpPr>
        <p:sp>
          <p:nvSpPr>
            <p:cNvPr id="633888" name="Rectangle 32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33889" name="Group 33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33890" name="Rectangle 34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891" name="Line 35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892" name="Line 36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893" name="Line 37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33894" name="AutoShape 38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3895" name="Oval 39"/>
          <p:cNvSpPr>
            <a:spLocks noChangeArrowheads="1"/>
          </p:cNvSpPr>
          <p:nvPr/>
        </p:nvSpPr>
        <p:spPr bwMode="auto">
          <a:xfrm>
            <a:off x="6156325" y="3573463"/>
            <a:ext cx="568325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2000" b="1" baseline="-25000">
                <a:solidFill>
                  <a:srgbClr val="080808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33896" name="AutoShape 40"/>
          <p:cNvSpPr>
            <a:spLocks noChangeArrowheads="1"/>
          </p:cNvSpPr>
          <p:nvPr/>
        </p:nvSpPr>
        <p:spPr bwMode="auto">
          <a:xfrm>
            <a:off x="1633538" y="4171950"/>
            <a:ext cx="153987" cy="782638"/>
          </a:xfrm>
          <a:prstGeom prst="upDownArrow">
            <a:avLst>
              <a:gd name="adj1" fmla="val 50000"/>
              <a:gd name="adj2" fmla="val 10165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97" name="Oval 41"/>
          <p:cNvSpPr>
            <a:spLocks noChangeArrowheads="1"/>
          </p:cNvSpPr>
          <p:nvPr/>
        </p:nvSpPr>
        <p:spPr bwMode="auto">
          <a:xfrm>
            <a:off x="1403350" y="3573463"/>
            <a:ext cx="566738" cy="5715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zh-CN" sz="2000" b="1">
                <a:solidFill>
                  <a:srgbClr val="080808"/>
                </a:solidFill>
                <a:latin typeface="+mn-lt"/>
                <a:ea typeface="+mn-ea"/>
              </a:rPr>
              <a:t>AP</a:t>
            </a:r>
            <a:r>
              <a:rPr lang="en-US" altLang="zh-CN" sz="2000" b="1" baseline="-25000">
                <a:solidFill>
                  <a:srgbClr val="080808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3898" name="AutoShape 42"/>
          <p:cNvSpPr>
            <a:spLocks noChangeArrowheads="1"/>
          </p:cNvSpPr>
          <p:nvPr/>
        </p:nvSpPr>
        <p:spPr bwMode="auto">
          <a:xfrm flipV="1">
            <a:off x="6378575" y="4194175"/>
            <a:ext cx="153988" cy="782638"/>
          </a:xfrm>
          <a:prstGeom prst="upDownArrow">
            <a:avLst>
              <a:gd name="adj1" fmla="val 50000"/>
              <a:gd name="adj2" fmla="val 101649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899" name="Rectangle 43"/>
          <p:cNvSpPr>
            <a:spLocks noChangeArrowheads="1"/>
          </p:cNvSpPr>
          <p:nvPr/>
        </p:nvSpPr>
        <p:spPr bwMode="auto">
          <a:xfrm>
            <a:off x="5670550" y="4965700"/>
            <a:ext cx="1579563" cy="466725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zh-CN" altLang="en-US" sz="2000" b="1">
                <a:solidFill>
                  <a:srgbClr val="080808"/>
                </a:solidFill>
                <a:latin typeface="+mn-lt"/>
                <a:ea typeface="+mn-ea"/>
              </a:rPr>
              <a:t>缓存</a:t>
            </a:r>
          </a:p>
        </p:txBody>
      </p:sp>
      <p:grpSp>
        <p:nvGrpSpPr>
          <p:cNvPr id="633900" name="Group 44"/>
          <p:cNvGrpSpPr>
            <a:grpSpLocks/>
          </p:cNvGrpSpPr>
          <p:nvPr/>
        </p:nvGrpSpPr>
        <p:grpSpPr bwMode="auto">
          <a:xfrm>
            <a:off x="6278563" y="5122863"/>
            <a:ext cx="306387" cy="173037"/>
            <a:chOff x="2544" y="864"/>
            <a:chExt cx="192" cy="96"/>
          </a:xfrm>
        </p:grpSpPr>
        <p:sp>
          <p:nvSpPr>
            <p:cNvPr id="633901" name="Rectangle 45"/>
            <p:cNvSpPr>
              <a:spLocks noChangeArrowheads="1"/>
            </p:cNvSpPr>
            <p:nvPr/>
          </p:nvSpPr>
          <p:spPr bwMode="auto">
            <a:xfrm>
              <a:off x="2544" y="864"/>
              <a:ext cx="19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2592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903" name="Line 47"/>
            <p:cNvSpPr>
              <a:spLocks noChangeShapeType="1"/>
            </p:cNvSpPr>
            <p:nvPr/>
          </p:nvSpPr>
          <p:spPr bwMode="auto">
            <a:xfrm>
              <a:off x="2640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3904" name="Line 48"/>
            <p:cNvSpPr>
              <a:spLocks noChangeShapeType="1"/>
            </p:cNvSpPr>
            <p:nvPr/>
          </p:nvSpPr>
          <p:spPr bwMode="auto">
            <a:xfrm>
              <a:off x="2688" y="8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3905" name="Rectangle 49"/>
          <p:cNvSpPr>
            <a:spLocks noChangeArrowheads="1"/>
          </p:cNvSpPr>
          <p:nvPr/>
        </p:nvSpPr>
        <p:spPr bwMode="auto">
          <a:xfrm>
            <a:off x="1258888" y="6021388"/>
            <a:ext cx="9477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发送方</a:t>
            </a:r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6011863" y="6021388"/>
            <a:ext cx="9477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接收方</a:t>
            </a:r>
          </a:p>
        </p:txBody>
      </p:sp>
      <p:sp>
        <p:nvSpPr>
          <p:cNvPr id="633907" name="Rectangle 51"/>
          <p:cNvSpPr>
            <a:spLocks noChangeArrowheads="1"/>
          </p:cNvSpPr>
          <p:nvPr/>
        </p:nvSpPr>
        <p:spPr bwMode="auto">
          <a:xfrm>
            <a:off x="3013075" y="5086350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帧</a:t>
            </a:r>
          </a:p>
        </p:txBody>
      </p:sp>
      <p:sp>
        <p:nvSpPr>
          <p:cNvPr id="633908" name="Line 52"/>
          <p:cNvSpPr>
            <a:spLocks noChangeShapeType="1"/>
          </p:cNvSpPr>
          <p:nvPr/>
        </p:nvSpPr>
        <p:spPr bwMode="auto">
          <a:xfrm>
            <a:off x="7461250" y="474345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09" name="Line 53"/>
          <p:cNvSpPr>
            <a:spLocks noChangeShapeType="1"/>
          </p:cNvSpPr>
          <p:nvPr/>
        </p:nvSpPr>
        <p:spPr bwMode="auto">
          <a:xfrm>
            <a:off x="7445375" y="3530600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10" name="Line 54"/>
          <p:cNvSpPr>
            <a:spLocks noChangeShapeType="1"/>
          </p:cNvSpPr>
          <p:nvPr/>
        </p:nvSpPr>
        <p:spPr bwMode="auto">
          <a:xfrm>
            <a:off x="7445375" y="6030913"/>
            <a:ext cx="12509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11" name="Line 55"/>
          <p:cNvSpPr>
            <a:spLocks noChangeShapeType="1"/>
          </p:cNvSpPr>
          <p:nvPr/>
        </p:nvSpPr>
        <p:spPr bwMode="auto">
          <a:xfrm>
            <a:off x="8053388" y="3530600"/>
            <a:ext cx="0" cy="4762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12" name="Rectangle 56"/>
          <p:cNvSpPr>
            <a:spLocks noChangeArrowheads="1"/>
          </p:cNvSpPr>
          <p:nvPr/>
        </p:nvSpPr>
        <p:spPr bwMode="auto">
          <a:xfrm>
            <a:off x="7766050" y="3935413"/>
            <a:ext cx="6921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高层</a:t>
            </a:r>
          </a:p>
        </p:txBody>
      </p:sp>
      <p:grpSp>
        <p:nvGrpSpPr>
          <p:cNvPr id="633913" name="Group 57"/>
          <p:cNvGrpSpPr>
            <a:grpSpLocks/>
          </p:cNvGrpSpPr>
          <p:nvPr/>
        </p:nvGrpSpPr>
        <p:grpSpPr bwMode="auto">
          <a:xfrm flipH="1">
            <a:off x="4303713" y="5575300"/>
            <a:ext cx="898525" cy="173038"/>
            <a:chOff x="1565" y="1570"/>
            <a:chExt cx="482" cy="72"/>
          </a:xfrm>
        </p:grpSpPr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1565" y="1570"/>
              <a:ext cx="379" cy="7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633915" name="Group 59"/>
            <p:cNvGrpSpPr>
              <a:grpSpLocks/>
            </p:cNvGrpSpPr>
            <p:nvPr/>
          </p:nvGrpSpPr>
          <p:grpSpPr bwMode="auto">
            <a:xfrm>
              <a:off x="1656" y="1570"/>
              <a:ext cx="166" cy="72"/>
              <a:chOff x="2544" y="864"/>
              <a:chExt cx="192" cy="96"/>
            </a:xfrm>
          </p:grpSpPr>
          <p:sp>
            <p:nvSpPr>
              <p:cNvPr id="633916" name="Rectangle 60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92" cy="96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917" name="Line 61"/>
              <p:cNvSpPr>
                <a:spLocks noChangeShapeType="1"/>
              </p:cNvSpPr>
              <p:nvPr/>
            </p:nvSpPr>
            <p:spPr bwMode="auto">
              <a:xfrm>
                <a:off x="2592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918" name="Line 62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3919" name="Line 63"/>
              <p:cNvSpPr>
                <a:spLocks noChangeShapeType="1"/>
              </p:cNvSpPr>
              <p:nvPr/>
            </p:nvSpPr>
            <p:spPr bwMode="auto">
              <a:xfrm>
                <a:off x="2688" y="8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33920" name="AutoShape 64"/>
            <p:cNvSpPr>
              <a:spLocks noChangeArrowheads="1"/>
            </p:cNvSpPr>
            <p:nvPr/>
          </p:nvSpPr>
          <p:spPr bwMode="auto">
            <a:xfrm rot="-5400000">
              <a:off x="1965" y="1557"/>
              <a:ext cx="67" cy="96"/>
            </a:xfrm>
            <a:prstGeom prst="downArrow">
              <a:avLst>
                <a:gd name="adj1" fmla="val 50000"/>
                <a:gd name="adj2" fmla="val 35821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3921" name="Rectangle 65"/>
          <p:cNvSpPr>
            <a:spLocks noChangeArrowheads="1"/>
          </p:cNvSpPr>
          <p:nvPr/>
        </p:nvSpPr>
        <p:spPr bwMode="auto">
          <a:xfrm>
            <a:off x="4414838" y="5070475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zh-CN" altLang="en-US" sz="2000" b="1">
                <a:latin typeface="+mn-lt"/>
                <a:ea typeface="+mn-ea"/>
              </a:rPr>
              <a:t>帧</a:t>
            </a:r>
          </a:p>
        </p:txBody>
      </p:sp>
      <p:sp>
        <p:nvSpPr>
          <p:cNvPr id="633922" name="Line 66"/>
          <p:cNvSpPr>
            <a:spLocks noChangeShapeType="1"/>
          </p:cNvSpPr>
          <p:nvPr/>
        </p:nvSpPr>
        <p:spPr bwMode="auto">
          <a:xfrm>
            <a:off x="8053388" y="4367213"/>
            <a:ext cx="0" cy="403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23" name="Line 67"/>
          <p:cNvSpPr>
            <a:spLocks noChangeShapeType="1"/>
          </p:cNvSpPr>
          <p:nvPr/>
        </p:nvSpPr>
        <p:spPr bwMode="auto">
          <a:xfrm>
            <a:off x="8053388" y="5518150"/>
            <a:ext cx="0" cy="500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3924" name="Text Box 6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633925" name="Text Box 69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3926" name="Text Box 70"/>
          <p:cNvSpPr txBox="1">
            <a:spLocks noChangeArrowheads="1"/>
          </p:cNvSpPr>
          <p:nvPr/>
        </p:nvSpPr>
        <p:spPr bwMode="auto">
          <a:xfrm>
            <a:off x="7308850" y="5157788"/>
            <a:ext cx="15128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数据链路层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服务类型一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（无确认的无连接服务）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1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工作原理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无需建立和释放连接；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目的节点正确收到帧后不确认；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丢失帧由上层恢复。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应用场合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低误码率场合；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实时系统，例如，声音传输；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大多数</a:t>
            </a:r>
            <a:r>
              <a:rPr lang="en-US" altLang="zh-CN" dirty="0" smtClean="0"/>
              <a:t>LAN</a:t>
            </a:r>
            <a:r>
              <a:rPr lang="zh-CN" altLang="en-US" dirty="0" smtClean="0"/>
              <a:t>，例如：以太网。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帧格式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852738"/>
            <a:ext cx="7958138" cy="338455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帧类型</a:t>
            </a:r>
          </a:p>
          <a:p>
            <a:pPr lvl="1"/>
            <a:r>
              <a:rPr lang="zh-CN" altLang="en-US" sz="2400" dirty="0" smtClean="0"/>
              <a:t>数据帧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肯定确认</a:t>
            </a:r>
            <a:r>
              <a:rPr lang="zh-CN" altLang="en-US" sz="2400" dirty="0" smtClean="0"/>
              <a:t>帧</a:t>
            </a:r>
            <a:r>
              <a:rPr lang="en-US" altLang="zh-CN" sz="2400" dirty="0" err="1" smtClean="0"/>
              <a:t>ack</a:t>
            </a:r>
            <a:r>
              <a:rPr lang="zh-CN" altLang="en-US" sz="2400" dirty="0" smtClean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否定确认</a:t>
            </a:r>
            <a:r>
              <a:rPr lang="zh-CN" altLang="en-US" sz="2400" dirty="0" smtClean="0">
                <a:solidFill>
                  <a:srgbClr val="0000FF"/>
                </a:solidFill>
              </a:rPr>
              <a:t>帧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nak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序号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当前发送的数据帧序号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确认号</a:t>
            </a:r>
          </a:p>
          <a:p>
            <a:pPr lvl="1"/>
            <a:r>
              <a:rPr lang="zh-CN" altLang="en-US" sz="2400" dirty="0"/>
              <a:t>确认刚接收成功的数据帧</a:t>
            </a:r>
            <a:r>
              <a:rPr lang="zh-CN" altLang="en-US" sz="2400" dirty="0" smtClean="0"/>
              <a:t>序号（</a:t>
            </a:r>
            <a:r>
              <a:rPr lang="zh-CN" altLang="en-US" sz="2400" dirty="0">
                <a:solidFill>
                  <a:srgbClr val="0000FF"/>
                </a:solidFill>
              </a:rPr>
              <a:t>捎带确认</a:t>
            </a:r>
            <a:r>
              <a:rPr lang="zh-CN" altLang="en-US" sz="2400" dirty="0"/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</a:t>
            </a:r>
            <a:r>
              <a:rPr lang="zh-CN" altLang="en-US" sz="2800" dirty="0"/>
              <a:t>：参见教材</a:t>
            </a:r>
            <a:r>
              <a:rPr lang="en-US" altLang="zh-CN" sz="2800" dirty="0" smtClean="0"/>
              <a:t>P169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3-11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的数据结构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1187450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帧类型</a:t>
            </a:r>
          </a:p>
        </p:txBody>
      </p: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2411413" y="1773238"/>
            <a:ext cx="1223962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序号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3635375" y="1773238"/>
            <a:ext cx="1223963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确认号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4859338" y="1773238"/>
            <a:ext cx="3529012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>
                <a:latin typeface="+mn-ea"/>
                <a:ea typeface="+mn-ea"/>
              </a:rPr>
              <a:t>高层数据</a:t>
            </a:r>
          </a:p>
        </p:txBody>
      </p:sp>
      <p:sp>
        <p:nvSpPr>
          <p:cNvPr id="634889" name="Line 9"/>
          <p:cNvSpPr>
            <a:spLocks noChangeShapeType="1"/>
          </p:cNvSpPr>
          <p:nvPr/>
        </p:nvSpPr>
        <p:spPr bwMode="auto">
          <a:xfrm>
            <a:off x="1187450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0" name="Line 10"/>
          <p:cNvSpPr>
            <a:spLocks noChangeShapeType="1"/>
          </p:cNvSpPr>
          <p:nvPr/>
        </p:nvSpPr>
        <p:spPr bwMode="auto">
          <a:xfrm>
            <a:off x="4859338" y="227806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1" name="Text Box 11"/>
          <p:cNvSpPr txBox="1">
            <a:spLocks noChangeArrowheads="1"/>
          </p:cNvSpPr>
          <p:nvPr/>
        </p:nvSpPr>
        <p:spPr bwMode="auto">
          <a:xfrm>
            <a:off x="2411413" y="2278063"/>
            <a:ext cx="936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latin typeface="+mn-ea"/>
                <a:ea typeface="+mn-ea"/>
              </a:rPr>
              <a:t>帧头</a:t>
            </a:r>
          </a:p>
        </p:txBody>
      </p:sp>
      <p:sp>
        <p:nvSpPr>
          <p:cNvPr id="634892" name="Line 12"/>
          <p:cNvSpPr>
            <a:spLocks noChangeShapeType="1"/>
          </p:cNvSpPr>
          <p:nvPr/>
        </p:nvSpPr>
        <p:spPr bwMode="auto">
          <a:xfrm>
            <a:off x="3276600" y="24939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3" name="Line 13"/>
          <p:cNvSpPr>
            <a:spLocks noChangeShapeType="1"/>
          </p:cNvSpPr>
          <p:nvPr/>
        </p:nvSpPr>
        <p:spPr bwMode="auto">
          <a:xfrm flipH="1">
            <a:off x="1258888" y="24939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34894" name="Text Box 14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  数</a:t>
            </a:r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2339975" y="6021388"/>
            <a:ext cx="410135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注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：参见教材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P169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图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+mn-ea"/>
              </a:rPr>
              <a:t>3-11</a:t>
            </a:r>
            <a:r>
              <a:rPr lang="zh-CN" altLang="en-US" sz="2000" b="1" dirty="0" smtClean="0">
                <a:solidFill>
                  <a:srgbClr val="000000"/>
                </a:solidFill>
                <a:latin typeface="+mn-lt"/>
                <a:ea typeface="+mn-ea"/>
              </a:rPr>
              <a:t>中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</a:rPr>
              <a:t>的函数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2268538" y="1844675"/>
            <a:ext cx="865187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2268538" y="2349500"/>
            <a:ext cx="865187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2411413" y="249237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2268538" y="2852738"/>
            <a:ext cx="865187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14" name="Rectangle 10"/>
          <p:cNvSpPr>
            <a:spLocks noChangeArrowheads="1"/>
          </p:cNvSpPr>
          <p:nvPr/>
        </p:nvSpPr>
        <p:spPr bwMode="auto">
          <a:xfrm>
            <a:off x="2411413" y="2995613"/>
            <a:ext cx="576262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2268538" y="3357563"/>
            <a:ext cx="865187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16" name="Rectangle 12"/>
          <p:cNvSpPr>
            <a:spLocks noChangeArrowheads="1"/>
          </p:cNvSpPr>
          <p:nvPr/>
        </p:nvSpPr>
        <p:spPr bwMode="auto">
          <a:xfrm>
            <a:off x="2411413" y="3500438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17" name="Text Box 13"/>
          <p:cNvSpPr txBox="1">
            <a:spLocks noChangeArrowheads="1"/>
          </p:cNvSpPr>
          <p:nvPr/>
        </p:nvSpPr>
        <p:spPr bwMode="auto">
          <a:xfrm>
            <a:off x="125888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+mn-ea"/>
              </a:rPr>
              <a:t>主机</a:t>
            </a:r>
            <a:r>
              <a:rPr lang="en-US" altLang="zh-CN" sz="2000" b="1" dirty="0">
                <a:latin typeface="+mn-lt"/>
                <a:ea typeface="+mn-ea"/>
              </a:rPr>
              <a:t>A</a:t>
            </a:r>
          </a:p>
        </p:txBody>
      </p:sp>
      <p:sp>
        <p:nvSpPr>
          <p:cNvPr id="635918" name="Text Box 14"/>
          <p:cNvSpPr txBox="1">
            <a:spLocks noChangeArrowheads="1"/>
          </p:cNvSpPr>
          <p:nvPr/>
        </p:nvSpPr>
        <p:spPr bwMode="auto">
          <a:xfrm>
            <a:off x="755650" y="2420938"/>
            <a:ext cx="14398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N</a:t>
            </a:r>
            <a:r>
              <a:rPr lang="zh-CN" altLang="en-US" sz="2000" b="1">
                <a:latin typeface="+mn-lt"/>
                <a:ea typeface="+mn-ea"/>
              </a:rPr>
              <a:t>（分组）</a:t>
            </a:r>
          </a:p>
        </p:txBody>
      </p: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827088" y="2924175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 b="1">
                <a:latin typeface="+mn-lt"/>
                <a:ea typeface="+mn-ea"/>
              </a:rPr>
              <a:t>DL</a:t>
            </a:r>
            <a:r>
              <a:rPr lang="zh-CN" altLang="en-US" sz="2000" b="1">
                <a:latin typeface="+mn-lt"/>
                <a:ea typeface="+mn-ea"/>
              </a:rPr>
              <a:t>（帧）</a:t>
            </a:r>
          </a:p>
        </p:txBody>
      </p:sp>
      <p:sp>
        <p:nvSpPr>
          <p:cNvPr id="635920" name="Text Box 16"/>
          <p:cNvSpPr txBox="1">
            <a:spLocks noChangeArrowheads="1"/>
          </p:cNvSpPr>
          <p:nvPr/>
        </p:nvSpPr>
        <p:spPr bwMode="auto">
          <a:xfrm>
            <a:off x="684213" y="3429000"/>
            <a:ext cx="143986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2000" b="1">
                <a:latin typeface="+mn-lt"/>
                <a:ea typeface="+mn-ea"/>
              </a:rPr>
              <a:t>PH</a:t>
            </a:r>
            <a:r>
              <a:rPr kumimoji="0" lang="zh-CN" altLang="en-US" sz="2000" b="1">
                <a:latin typeface="+mn-lt"/>
                <a:ea typeface="+mn-ea"/>
              </a:rPr>
              <a:t>（位流</a:t>
            </a:r>
            <a:r>
              <a:rPr lang="zh-CN" altLang="en-US" sz="2000" b="1">
                <a:latin typeface="+mn-lt"/>
                <a:ea typeface="+mn-ea"/>
              </a:rPr>
              <a:t>）</a:t>
            </a:r>
          </a:p>
        </p:txBody>
      </p:sp>
      <p:sp>
        <p:nvSpPr>
          <p:cNvPr id="635921" name="Line 17"/>
          <p:cNvSpPr>
            <a:spLocks noChangeShapeType="1"/>
          </p:cNvSpPr>
          <p:nvPr/>
        </p:nvSpPr>
        <p:spPr bwMode="auto">
          <a:xfrm>
            <a:off x="2700338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2" name="Line 18"/>
          <p:cNvSpPr>
            <a:spLocks noChangeShapeType="1"/>
          </p:cNvSpPr>
          <p:nvPr/>
        </p:nvSpPr>
        <p:spPr bwMode="auto">
          <a:xfrm>
            <a:off x="2700338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3" name="Line 19"/>
          <p:cNvSpPr>
            <a:spLocks noChangeShapeType="1"/>
          </p:cNvSpPr>
          <p:nvPr/>
        </p:nvSpPr>
        <p:spPr bwMode="auto">
          <a:xfrm>
            <a:off x="2700338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4" name="Line 20"/>
          <p:cNvSpPr>
            <a:spLocks noChangeShapeType="1"/>
          </p:cNvSpPr>
          <p:nvPr/>
        </p:nvSpPr>
        <p:spPr bwMode="auto">
          <a:xfrm>
            <a:off x="270033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25" name="Rectangle 21"/>
          <p:cNvSpPr>
            <a:spLocks noChangeArrowheads="1"/>
          </p:cNvSpPr>
          <p:nvPr/>
        </p:nvSpPr>
        <p:spPr bwMode="auto">
          <a:xfrm>
            <a:off x="5651500" y="1844675"/>
            <a:ext cx="865188" cy="5048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635926" name="Rectangle 22"/>
          <p:cNvSpPr>
            <a:spLocks noChangeArrowheads="1"/>
          </p:cNvSpPr>
          <p:nvPr/>
        </p:nvSpPr>
        <p:spPr bwMode="auto">
          <a:xfrm>
            <a:off x="5651500" y="2349500"/>
            <a:ext cx="865188" cy="503238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27" name="Rectangle 23"/>
          <p:cNvSpPr>
            <a:spLocks noChangeArrowheads="1"/>
          </p:cNvSpPr>
          <p:nvPr/>
        </p:nvSpPr>
        <p:spPr bwMode="auto">
          <a:xfrm>
            <a:off x="5794375" y="2492375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28" name="Rectangle 24"/>
          <p:cNvSpPr>
            <a:spLocks noChangeArrowheads="1"/>
          </p:cNvSpPr>
          <p:nvPr/>
        </p:nvSpPr>
        <p:spPr bwMode="auto">
          <a:xfrm>
            <a:off x="5651500" y="2852738"/>
            <a:ext cx="865188" cy="50323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29" name="Rectangle 25"/>
          <p:cNvSpPr>
            <a:spLocks noChangeArrowheads="1"/>
          </p:cNvSpPr>
          <p:nvPr/>
        </p:nvSpPr>
        <p:spPr bwMode="auto">
          <a:xfrm>
            <a:off x="5794375" y="2995613"/>
            <a:ext cx="576263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30" name="Rectangle 26"/>
          <p:cNvSpPr>
            <a:spLocks noChangeArrowheads="1"/>
          </p:cNvSpPr>
          <p:nvPr/>
        </p:nvSpPr>
        <p:spPr bwMode="auto">
          <a:xfrm>
            <a:off x="5651500" y="3357563"/>
            <a:ext cx="865188" cy="503237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2000" b="1">
              <a:latin typeface="Arial" charset="0"/>
              <a:ea typeface="楷体_GB2312" pitchFamily="49" charset="-122"/>
            </a:endParaRPr>
          </a:p>
        </p:txBody>
      </p:sp>
      <p:sp>
        <p:nvSpPr>
          <p:cNvPr id="635931" name="Rectangle 27"/>
          <p:cNvSpPr>
            <a:spLocks noChangeArrowheads="1"/>
          </p:cNvSpPr>
          <p:nvPr/>
        </p:nvSpPr>
        <p:spPr bwMode="auto">
          <a:xfrm>
            <a:off x="5794375" y="3500438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32" name="Line 28"/>
          <p:cNvSpPr>
            <a:spLocks noChangeShapeType="1"/>
          </p:cNvSpPr>
          <p:nvPr/>
        </p:nvSpPr>
        <p:spPr bwMode="auto">
          <a:xfrm flipV="1">
            <a:off x="6083300" y="22050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3" name="Line 29"/>
          <p:cNvSpPr>
            <a:spLocks noChangeShapeType="1"/>
          </p:cNvSpPr>
          <p:nvPr/>
        </p:nvSpPr>
        <p:spPr bwMode="auto">
          <a:xfrm flipV="1">
            <a:off x="6083300" y="270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4" name="Line 30"/>
          <p:cNvSpPr>
            <a:spLocks noChangeShapeType="1"/>
          </p:cNvSpPr>
          <p:nvPr/>
        </p:nvSpPr>
        <p:spPr bwMode="auto">
          <a:xfrm flipV="1">
            <a:off x="608330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5" name="Line 31"/>
          <p:cNvSpPr>
            <a:spLocks noChangeShapeType="1"/>
          </p:cNvSpPr>
          <p:nvPr/>
        </p:nvSpPr>
        <p:spPr bwMode="auto">
          <a:xfrm flipV="1">
            <a:off x="6083300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6" name="Line 32"/>
          <p:cNvSpPr>
            <a:spLocks noChangeShapeType="1"/>
          </p:cNvSpPr>
          <p:nvPr/>
        </p:nvSpPr>
        <p:spPr bwMode="auto">
          <a:xfrm>
            <a:off x="2700338" y="40052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6516688" y="1844675"/>
            <a:ext cx="9366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主机</a:t>
            </a:r>
            <a:r>
              <a:rPr lang="en-US" altLang="zh-CN" sz="2000" b="1">
                <a:latin typeface="+mn-lt"/>
                <a:ea typeface="+mn-ea"/>
              </a:rPr>
              <a:t>B</a:t>
            </a:r>
          </a:p>
        </p:txBody>
      </p:sp>
      <p:sp>
        <p:nvSpPr>
          <p:cNvPr id="635938" name="Text Box 34"/>
          <p:cNvSpPr txBox="1">
            <a:spLocks noChangeArrowheads="1"/>
          </p:cNvSpPr>
          <p:nvPr/>
        </p:nvSpPr>
        <p:spPr bwMode="auto">
          <a:xfrm>
            <a:off x="3132138" y="2492375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to_network_layer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35939" name="Text Box 35"/>
          <p:cNvSpPr txBox="1">
            <a:spLocks noChangeArrowheads="1"/>
          </p:cNvSpPr>
          <p:nvPr/>
        </p:nvSpPr>
        <p:spPr bwMode="auto">
          <a:xfrm>
            <a:off x="3132138" y="2781300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>
                <a:latin typeface="Arial" charset="0"/>
                <a:ea typeface="楷体_GB2312" pitchFamily="49" charset="-122"/>
              </a:rPr>
              <a:t>from_network_layer</a:t>
            </a:r>
          </a:p>
        </p:txBody>
      </p:sp>
      <p:sp>
        <p:nvSpPr>
          <p:cNvPr id="635940" name="Text Box 36"/>
          <p:cNvSpPr txBox="1">
            <a:spLocks noChangeArrowheads="1"/>
          </p:cNvSpPr>
          <p:nvPr/>
        </p:nvSpPr>
        <p:spPr bwMode="auto">
          <a:xfrm>
            <a:off x="3132137" y="335756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from_physical_layer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35941" name="Text Box 37"/>
          <p:cNvSpPr txBox="1">
            <a:spLocks noChangeArrowheads="1"/>
          </p:cNvSpPr>
          <p:nvPr/>
        </p:nvSpPr>
        <p:spPr bwMode="auto">
          <a:xfrm>
            <a:off x="3131840" y="3057667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 err="1">
                <a:latin typeface="Arial" charset="0"/>
                <a:ea typeface="楷体_GB2312" pitchFamily="49" charset="-122"/>
              </a:rPr>
              <a:t>to_physical_layer</a:t>
            </a:r>
            <a:endParaRPr lang="en-US" altLang="zh-CN" sz="1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635942" name="Text Box 38"/>
          <p:cNvSpPr txBox="1">
            <a:spLocks noChangeArrowheads="1"/>
          </p:cNvSpPr>
          <p:nvPr/>
        </p:nvSpPr>
        <p:spPr bwMode="auto">
          <a:xfrm>
            <a:off x="6516688" y="2276475"/>
            <a:ext cx="2447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enable_network_layer</a:t>
            </a:r>
          </a:p>
        </p:txBody>
      </p:sp>
      <p:sp>
        <p:nvSpPr>
          <p:cNvPr id="635943" name="Text Box 39"/>
          <p:cNvSpPr txBox="1">
            <a:spLocks noChangeArrowheads="1"/>
          </p:cNvSpPr>
          <p:nvPr/>
        </p:nvSpPr>
        <p:spPr bwMode="auto">
          <a:xfrm>
            <a:off x="6516688" y="2565400"/>
            <a:ext cx="26273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disable_network_layer</a:t>
            </a:r>
          </a:p>
        </p:txBody>
      </p:sp>
      <p:sp>
        <p:nvSpPr>
          <p:cNvPr id="635944" name="Text Box 40"/>
          <p:cNvSpPr txBox="1">
            <a:spLocks noChangeArrowheads="1"/>
          </p:cNvSpPr>
          <p:nvPr/>
        </p:nvSpPr>
        <p:spPr bwMode="auto">
          <a:xfrm>
            <a:off x="7596188" y="1989138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+mn-ea"/>
              </a:rPr>
              <a:t>流量控制</a:t>
            </a:r>
          </a:p>
        </p:txBody>
      </p:sp>
      <p:sp>
        <p:nvSpPr>
          <p:cNvPr id="635945" name="Line 41"/>
          <p:cNvSpPr>
            <a:spLocks noChangeShapeType="1"/>
          </p:cNvSpPr>
          <p:nvPr/>
        </p:nvSpPr>
        <p:spPr bwMode="auto">
          <a:xfrm>
            <a:off x="270033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6" name="Line 42"/>
          <p:cNvSpPr>
            <a:spLocks noChangeShapeType="1"/>
          </p:cNvSpPr>
          <p:nvPr/>
        </p:nvSpPr>
        <p:spPr bwMode="auto">
          <a:xfrm>
            <a:off x="6084888" y="422275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7" name="Line 43"/>
          <p:cNvSpPr>
            <a:spLocks noChangeShapeType="1"/>
          </p:cNvSpPr>
          <p:nvPr/>
        </p:nvSpPr>
        <p:spPr bwMode="auto">
          <a:xfrm>
            <a:off x="2700338" y="4365625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8" name="Line 44"/>
          <p:cNvSpPr>
            <a:spLocks noChangeShapeType="1"/>
          </p:cNvSpPr>
          <p:nvPr/>
        </p:nvSpPr>
        <p:spPr bwMode="auto">
          <a:xfrm flipH="1">
            <a:off x="2700338" y="4941888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49" name="Line 45"/>
          <p:cNvSpPr>
            <a:spLocks noChangeShapeType="1"/>
          </p:cNvSpPr>
          <p:nvPr/>
        </p:nvSpPr>
        <p:spPr bwMode="auto">
          <a:xfrm>
            <a:off x="2411413" y="436562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0" name="Line 46"/>
          <p:cNvSpPr>
            <a:spLocks noChangeShapeType="1"/>
          </p:cNvSpPr>
          <p:nvPr/>
        </p:nvSpPr>
        <p:spPr bwMode="auto">
          <a:xfrm>
            <a:off x="2411413" y="52308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1" name="Line 47"/>
          <p:cNvSpPr>
            <a:spLocks noChangeShapeType="1"/>
          </p:cNvSpPr>
          <p:nvPr/>
        </p:nvSpPr>
        <p:spPr bwMode="auto">
          <a:xfrm>
            <a:off x="6084888" y="46545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2" name="Line 48"/>
          <p:cNvSpPr>
            <a:spLocks noChangeShapeType="1"/>
          </p:cNvSpPr>
          <p:nvPr/>
        </p:nvSpPr>
        <p:spPr bwMode="auto">
          <a:xfrm>
            <a:off x="6084888" y="49418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3" name="Line 49"/>
          <p:cNvSpPr>
            <a:spLocks noChangeShapeType="1"/>
          </p:cNvSpPr>
          <p:nvPr/>
        </p:nvSpPr>
        <p:spPr bwMode="auto">
          <a:xfrm>
            <a:off x="2555875" y="43656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>
            <a:off x="6227763" y="46545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971550" y="4654550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start_timer</a:t>
            </a:r>
          </a:p>
        </p:txBody>
      </p:sp>
      <p:sp>
        <p:nvSpPr>
          <p:cNvPr id="635956" name="Text Box 52"/>
          <p:cNvSpPr txBox="1">
            <a:spLocks noChangeArrowheads="1"/>
          </p:cNvSpPr>
          <p:nvPr/>
        </p:nvSpPr>
        <p:spPr bwMode="auto">
          <a:xfrm>
            <a:off x="971550" y="4941888"/>
            <a:ext cx="13684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stop_timer</a:t>
            </a:r>
          </a:p>
        </p:txBody>
      </p:sp>
      <p:sp>
        <p:nvSpPr>
          <p:cNvPr id="635957" name="Text Box 53"/>
          <p:cNvSpPr txBox="1">
            <a:spLocks noChangeArrowheads="1"/>
          </p:cNvSpPr>
          <p:nvPr/>
        </p:nvSpPr>
        <p:spPr bwMode="auto">
          <a:xfrm>
            <a:off x="828675" y="4367213"/>
            <a:ext cx="15843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数据帧定时器</a:t>
            </a:r>
          </a:p>
        </p:txBody>
      </p:sp>
      <p:sp>
        <p:nvSpPr>
          <p:cNvPr id="635958" name="Text Box 54"/>
          <p:cNvSpPr txBox="1">
            <a:spLocks noChangeArrowheads="1"/>
          </p:cNvSpPr>
          <p:nvPr/>
        </p:nvSpPr>
        <p:spPr bwMode="auto">
          <a:xfrm>
            <a:off x="6443663" y="4583113"/>
            <a:ext cx="18732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start_ack_timer</a:t>
            </a:r>
          </a:p>
        </p:txBody>
      </p:sp>
      <p:sp>
        <p:nvSpPr>
          <p:cNvPr id="635959" name="Text Box 55"/>
          <p:cNvSpPr txBox="1">
            <a:spLocks noChangeArrowheads="1"/>
          </p:cNvSpPr>
          <p:nvPr/>
        </p:nvSpPr>
        <p:spPr bwMode="auto">
          <a:xfrm>
            <a:off x="6443663" y="4870450"/>
            <a:ext cx="18002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+mn-lt"/>
                <a:ea typeface="+mn-ea"/>
              </a:rPr>
              <a:t>stop_ack_timer</a:t>
            </a:r>
          </a:p>
        </p:txBody>
      </p:sp>
      <p:sp>
        <p:nvSpPr>
          <p:cNvPr id="635960" name="Text Box 56"/>
          <p:cNvSpPr txBox="1">
            <a:spLocks noChangeArrowheads="1"/>
          </p:cNvSpPr>
          <p:nvPr/>
        </p:nvSpPr>
        <p:spPr bwMode="auto">
          <a:xfrm>
            <a:off x="6588125" y="4294188"/>
            <a:ext cx="15843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latin typeface="+mn-lt"/>
                <a:ea typeface="+mn-ea"/>
              </a:rPr>
              <a:t>确认定时器</a:t>
            </a:r>
          </a:p>
        </p:txBody>
      </p:sp>
      <p:sp>
        <p:nvSpPr>
          <p:cNvPr id="635961" name="Line 57"/>
          <p:cNvSpPr>
            <a:spLocks noChangeShapeType="1"/>
          </p:cNvSpPr>
          <p:nvPr/>
        </p:nvSpPr>
        <p:spPr bwMode="auto">
          <a:xfrm>
            <a:off x="2700338" y="5302250"/>
            <a:ext cx="338455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35962" name="Text Box 58"/>
          <p:cNvSpPr txBox="1">
            <a:spLocks noChangeArrowheads="1"/>
          </p:cNvSpPr>
          <p:nvPr/>
        </p:nvSpPr>
        <p:spPr bwMode="auto">
          <a:xfrm>
            <a:off x="4140200" y="4149725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5963" name="Text Box 59"/>
          <p:cNvSpPr txBox="1">
            <a:spLocks noChangeArrowheads="1"/>
          </p:cNvSpPr>
          <p:nvPr/>
        </p:nvSpPr>
        <p:spPr bwMode="auto">
          <a:xfrm>
            <a:off x="4140200" y="4725988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确认帧</a:t>
            </a:r>
            <a:r>
              <a:rPr lang="en-US" altLang="zh-CN" sz="1800" b="1">
                <a:latin typeface="+mn-lt"/>
                <a:ea typeface="+mn-ea"/>
              </a:rPr>
              <a:t>1</a:t>
            </a:r>
          </a:p>
        </p:txBody>
      </p:sp>
      <p:sp>
        <p:nvSpPr>
          <p:cNvPr id="635964" name="Text Box 60"/>
          <p:cNvSpPr txBox="1">
            <a:spLocks noChangeArrowheads="1"/>
          </p:cNvSpPr>
          <p:nvPr/>
        </p:nvSpPr>
        <p:spPr bwMode="auto">
          <a:xfrm>
            <a:off x="4140200" y="5086350"/>
            <a:ext cx="10080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数据帧</a:t>
            </a:r>
            <a:r>
              <a:rPr lang="en-US" altLang="zh-CN" sz="1800" b="1">
                <a:latin typeface="+mn-lt"/>
                <a:ea typeface="+mn-ea"/>
              </a:rPr>
              <a:t>2</a:t>
            </a:r>
          </a:p>
        </p:txBody>
      </p:sp>
      <p:sp>
        <p:nvSpPr>
          <p:cNvPr id="635965" name="Text Box 61"/>
          <p:cNvSpPr txBox="1">
            <a:spLocks noChangeArrowheads="1"/>
          </p:cNvSpPr>
          <p:nvPr/>
        </p:nvSpPr>
        <p:spPr bwMode="auto">
          <a:xfrm>
            <a:off x="3635375" y="5518150"/>
            <a:ext cx="13684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+mn-lt"/>
                <a:ea typeface="+mn-ea"/>
              </a:rPr>
              <a:t>差错控制</a:t>
            </a:r>
          </a:p>
        </p:txBody>
      </p: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6516688" y="2924175"/>
            <a:ext cx="262731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+mn-lt"/>
                <a:ea typeface="+mn-ea"/>
              </a:rPr>
              <a:t>wait_for_event</a:t>
            </a:r>
          </a:p>
        </p:txBody>
      </p:sp>
      <p:sp>
        <p:nvSpPr>
          <p:cNvPr id="635967" name="Text Box 6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6732240" y="3212976"/>
            <a:ext cx="2158752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+mn-lt"/>
                <a:ea typeface="+mn-ea"/>
              </a:rPr>
              <a:t>cksum_err</a:t>
            </a:r>
            <a:endParaRPr lang="en-US" altLang="zh-CN" sz="1600" dirty="0" smtClean="0">
              <a:latin typeface="+mn-lt"/>
              <a:ea typeface="+mn-ea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+mn-lt"/>
                <a:ea typeface="+mn-ea"/>
              </a:rPr>
              <a:t>frame_arrival</a:t>
            </a:r>
            <a:endParaRPr lang="en-US" altLang="zh-CN" sz="1600" dirty="0" smtClean="0">
              <a:latin typeface="+mn-lt"/>
              <a:ea typeface="+mn-ea"/>
            </a:endParaRP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lt"/>
                <a:ea typeface="+mn-ea"/>
              </a:rPr>
              <a:t>timeout</a:t>
            </a:r>
          </a:p>
          <a:p>
            <a:pPr marL="88900" indent="-88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FF"/>
                </a:solidFill>
                <a:latin typeface="+mn-lt"/>
                <a:ea typeface="+mn-ea"/>
              </a:rPr>
              <a:t>network_layer_ready</a:t>
            </a:r>
            <a:endParaRPr lang="en-US" altLang="zh-CN" sz="16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全双工</a:t>
            </a:r>
            <a:r>
              <a:rPr lang="zh-CN" altLang="en-US" dirty="0"/>
              <a:t>的实现 </a:t>
            </a:r>
          </a:p>
        </p:txBody>
      </p:sp>
      <p:sp>
        <p:nvSpPr>
          <p:cNvPr id="653378" name="Text Box 6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  <p:sp>
        <p:nvSpPr>
          <p:cNvPr id="653379" name="Text Box 67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3381" name="Rectangle 6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方法一 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思想</a:t>
            </a:r>
            <a:r>
              <a:rPr lang="zh-CN" altLang="en-US" sz="2400" dirty="0"/>
              <a:t>：使用两条独立的信道，每一信道分别用作单工数据传输 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问题</a:t>
            </a:r>
            <a:r>
              <a:rPr lang="zh-CN" altLang="en-US" sz="2400" dirty="0"/>
              <a:t>：浪费严重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</a:rPr>
              <a:t>二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思想</a:t>
            </a:r>
            <a:r>
              <a:rPr lang="zh-CN" altLang="en-US" sz="2400" dirty="0"/>
              <a:t>：使用同一条线路进行数据的双向传输，使用专门的确认帧 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问题</a:t>
            </a:r>
            <a:r>
              <a:rPr lang="zh-CN" altLang="en-US" sz="2400" dirty="0"/>
              <a:t>：浪费严重。</a:t>
            </a:r>
          </a:p>
        </p:txBody>
      </p:sp>
      <p:pic>
        <p:nvPicPr>
          <p:cNvPr id="811010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068960"/>
            <a:ext cx="4210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5301208"/>
            <a:ext cx="4210050" cy="98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双工的实现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方法三 （多采用）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思想</a:t>
            </a:r>
            <a:r>
              <a:rPr lang="zh-CN" altLang="en-US" sz="2000" dirty="0"/>
              <a:t>：使用同一条线路进行数据的双向传输，但确认帧采用捎带技术 （确认是放入下一帧头部的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字段）。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优点</a:t>
            </a:r>
            <a:r>
              <a:rPr lang="zh-CN" altLang="en-US" sz="2000" dirty="0"/>
              <a:t>（与使用专门的确认帧相比较）：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能有效地利用信道带宽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开销少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接收方所需的缓冲区少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问题</a:t>
            </a:r>
            <a:r>
              <a:rPr lang="zh-CN" altLang="en-US" sz="2000" dirty="0"/>
              <a:t>：等待时间不可预知（即：不知等多长时间才能得到要捎带确认的数据帧）。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解决</a:t>
            </a:r>
            <a:r>
              <a:rPr lang="zh-CN" altLang="en-US" sz="2000" dirty="0"/>
              <a:t>：引入确认定时器（在计时范围内采用捎带，否则发送专门的确认帧）。</a:t>
            </a:r>
          </a:p>
        </p:txBody>
      </p:sp>
      <p:pic>
        <p:nvPicPr>
          <p:cNvPr id="812034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04" y="3570129"/>
            <a:ext cx="4127376" cy="101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/>
              <a:t>：用于流量控制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思想</a:t>
            </a:r>
            <a:r>
              <a:rPr lang="zh-CN" altLang="en-US" dirty="0"/>
              <a:t>：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发送端设置发送窗口控制发送流量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接收端设置接收窗口控制接收流量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设置原则：发送流量≤接收流量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全双工</a:t>
            </a:r>
            <a:r>
              <a:rPr lang="zh-CN" altLang="en-US" dirty="0"/>
              <a:t>通信则通信双方都应同时设置发送和接收窗口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1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发送窗口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8244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概念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每个发送端设置一个，用于</a:t>
            </a:r>
            <a:r>
              <a:rPr lang="zh-CN" altLang="en-US" sz="2400" dirty="0">
                <a:solidFill>
                  <a:srgbClr val="0000FF"/>
                </a:solidFill>
              </a:rPr>
              <a:t>保存待确认帧的序号</a:t>
            </a:r>
            <a:r>
              <a:rPr lang="zh-CN" altLang="en-US" sz="2400" dirty="0"/>
              <a:t>（即：对应发送方已发送但未收到确认的数据帧序号，</a:t>
            </a:r>
            <a:r>
              <a:rPr lang="zh-CN" altLang="en-US" sz="2400" dirty="0">
                <a:solidFill>
                  <a:srgbClr val="0000FF"/>
                </a:solidFill>
              </a:rPr>
              <a:t>数据必须顺序发送</a:t>
            </a:r>
            <a:r>
              <a:rPr lang="zh-CN" altLang="en-US" sz="2400" dirty="0"/>
              <a:t>）。初始为</a:t>
            </a:r>
            <a:r>
              <a:rPr lang="en-US" altLang="zh-CN" sz="2400" dirty="0"/>
              <a:t>0</a:t>
            </a:r>
            <a:r>
              <a:rPr lang="zh-CN" altLang="en-US" sz="2400" dirty="0"/>
              <a:t>，有最大限制，窗口大小是动态改变的。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滑动方法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每发送一个数据帧，上限向前滑动一步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每接收一个确认帧，下限向前滑动一步</a:t>
            </a:r>
            <a:r>
              <a:rPr lang="en-US" altLang="zh-CN" sz="2400" dirty="0"/>
              <a:t>/</a:t>
            </a:r>
            <a:r>
              <a:rPr lang="zh-CN" altLang="en-US" sz="2400" dirty="0"/>
              <a:t>多步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上限和下限之差为最大尺寸时，停止发送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接收窗口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09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概念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/>
              <a:t>每个接收端设置一个，用于</a:t>
            </a:r>
            <a:r>
              <a:rPr lang="zh-CN" altLang="en-US" sz="2400" dirty="0">
                <a:solidFill>
                  <a:srgbClr val="0000FF"/>
                </a:solidFill>
              </a:rPr>
              <a:t>保存期待接收帧的序号</a:t>
            </a:r>
            <a:r>
              <a:rPr lang="zh-CN" altLang="en-US" sz="2400" dirty="0"/>
              <a:t>（即：对应接收方允许接收的数据帧序号，</a:t>
            </a:r>
            <a:r>
              <a:rPr lang="zh-CN" altLang="en-US" sz="2400" dirty="0">
                <a:solidFill>
                  <a:srgbClr val="0000FF"/>
                </a:solidFill>
              </a:rPr>
              <a:t>可以非顺序接收</a:t>
            </a:r>
            <a:r>
              <a:rPr lang="zh-CN" altLang="en-US" sz="2400" dirty="0"/>
              <a:t>）。窗口尺寸有最大限制，但窗口大小始终是固定的。</a:t>
            </a: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滑动方法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/>
              <a:t>对接收到的数据帧，只有其序号落在接收窗口范围内才接收，否则丢弃；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/>
              <a:t>对正确接收的数据帧，产生一个确认帧，接收窗口向前移动一个窗口大小的位置。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滑动窗口思想举例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6391" name="Oval 7"/>
          <p:cNvSpPr>
            <a:spLocks noChangeArrowheads="1"/>
          </p:cNvSpPr>
          <p:nvPr/>
        </p:nvSpPr>
        <p:spPr bwMode="auto">
          <a:xfrm>
            <a:off x="612775" y="2781300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6415" name="Line 31"/>
          <p:cNvSpPr>
            <a:spLocks noChangeShapeType="1"/>
          </p:cNvSpPr>
          <p:nvPr/>
        </p:nvSpPr>
        <p:spPr bwMode="auto">
          <a:xfrm>
            <a:off x="684213" y="2852738"/>
            <a:ext cx="134937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6" name="Line 32"/>
          <p:cNvSpPr>
            <a:spLocks noChangeShapeType="1"/>
          </p:cNvSpPr>
          <p:nvPr/>
        </p:nvSpPr>
        <p:spPr bwMode="auto">
          <a:xfrm>
            <a:off x="1044575" y="2708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7" name="Line 33"/>
          <p:cNvSpPr>
            <a:spLocks noChangeShapeType="1"/>
          </p:cNvSpPr>
          <p:nvPr/>
        </p:nvSpPr>
        <p:spPr bwMode="auto">
          <a:xfrm>
            <a:off x="1404938" y="321310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8" name="Line 34"/>
          <p:cNvSpPr>
            <a:spLocks noChangeShapeType="1"/>
          </p:cNvSpPr>
          <p:nvPr/>
        </p:nvSpPr>
        <p:spPr bwMode="auto">
          <a:xfrm flipH="1">
            <a:off x="1279525" y="2852738"/>
            <a:ext cx="125413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19" name="Line 35"/>
          <p:cNvSpPr>
            <a:spLocks noChangeShapeType="1"/>
          </p:cNvSpPr>
          <p:nvPr/>
        </p:nvSpPr>
        <p:spPr bwMode="auto">
          <a:xfrm>
            <a:off x="1044575" y="35734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20" name="Line 36"/>
          <p:cNvSpPr>
            <a:spLocks noChangeShapeType="1"/>
          </p:cNvSpPr>
          <p:nvPr/>
        </p:nvSpPr>
        <p:spPr bwMode="auto">
          <a:xfrm flipH="1">
            <a:off x="684213" y="3448050"/>
            <a:ext cx="125412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21" name="Line 37"/>
          <p:cNvSpPr>
            <a:spLocks noChangeShapeType="1"/>
          </p:cNvSpPr>
          <p:nvPr/>
        </p:nvSpPr>
        <p:spPr bwMode="auto">
          <a:xfrm>
            <a:off x="539750" y="3213100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422" name="Line 38"/>
          <p:cNvSpPr>
            <a:spLocks noChangeShapeType="1"/>
          </p:cNvSpPr>
          <p:nvPr/>
        </p:nvSpPr>
        <p:spPr bwMode="auto">
          <a:xfrm>
            <a:off x="1290638" y="3448050"/>
            <a:ext cx="11430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03" name="Rectangle 219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帧序号位数</a:t>
            </a:r>
            <a:r>
              <a:rPr lang="en-US" altLang="zh-CN" sz="2400">
                <a:solidFill>
                  <a:srgbClr val="FF0000"/>
                </a:solidFill>
              </a:rPr>
              <a:t>3bit</a:t>
            </a:r>
            <a:r>
              <a:rPr lang="zh-CN" altLang="en-US" sz="2400">
                <a:solidFill>
                  <a:schemeClr val="tx1"/>
                </a:solidFill>
              </a:rPr>
              <a:t>，发送窗口大小为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，接收窗口大小为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56604" name="Text Box 220"/>
          <p:cNvSpPr txBox="1">
            <a:spLocks noChangeArrowheads="1"/>
          </p:cNvSpPr>
          <p:nvPr/>
        </p:nvSpPr>
        <p:spPr bwMode="auto">
          <a:xfrm>
            <a:off x="1189038" y="2636838"/>
            <a:ext cx="714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sp>
        <p:nvSpPr>
          <p:cNvPr id="656605" name="Text Box 221"/>
          <p:cNvSpPr txBox="1">
            <a:spLocks noChangeArrowheads="1"/>
          </p:cNvSpPr>
          <p:nvPr/>
        </p:nvSpPr>
        <p:spPr bwMode="auto">
          <a:xfrm>
            <a:off x="1476375" y="29257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6606" name="Text Box 222"/>
          <p:cNvSpPr txBox="1">
            <a:spLocks noChangeArrowheads="1"/>
          </p:cNvSpPr>
          <p:nvPr/>
        </p:nvSpPr>
        <p:spPr bwMode="auto">
          <a:xfrm>
            <a:off x="1476375" y="3284538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2</a:t>
            </a:r>
          </a:p>
        </p:txBody>
      </p:sp>
      <p:sp>
        <p:nvSpPr>
          <p:cNvPr id="656607" name="Text Box 223"/>
          <p:cNvSpPr txBox="1">
            <a:spLocks noChangeArrowheads="1"/>
          </p:cNvSpPr>
          <p:nvPr/>
        </p:nvSpPr>
        <p:spPr bwMode="auto">
          <a:xfrm>
            <a:off x="1189038" y="36449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3</a:t>
            </a:r>
          </a:p>
        </p:txBody>
      </p:sp>
      <p:sp>
        <p:nvSpPr>
          <p:cNvPr id="656608" name="Text Box 224"/>
          <p:cNvSpPr txBox="1">
            <a:spLocks noChangeArrowheads="1"/>
          </p:cNvSpPr>
          <p:nvPr/>
        </p:nvSpPr>
        <p:spPr bwMode="auto">
          <a:xfrm>
            <a:off x="828675" y="3644900"/>
            <a:ext cx="714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4</a:t>
            </a:r>
          </a:p>
        </p:txBody>
      </p:sp>
      <p:sp>
        <p:nvSpPr>
          <p:cNvPr id="656609" name="Text Box 225"/>
          <p:cNvSpPr txBox="1">
            <a:spLocks noChangeArrowheads="1"/>
          </p:cNvSpPr>
          <p:nvPr/>
        </p:nvSpPr>
        <p:spPr bwMode="auto">
          <a:xfrm>
            <a:off x="539750" y="33575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5</a:t>
            </a:r>
          </a:p>
        </p:txBody>
      </p:sp>
      <p:sp>
        <p:nvSpPr>
          <p:cNvPr id="656610" name="Text Box 226"/>
          <p:cNvSpPr txBox="1">
            <a:spLocks noChangeArrowheads="1"/>
          </p:cNvSpPr>
          <p:nvPr/>
        </p:nvSpPr>
        <p:spPr bwMode="auto">
          <a:xfrm>
            <a:off x="539750" y="29257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6</a:t>
            </a:r>
          </a:p>
        </p:txBody>
      </p:sp>
      <p:sp>
        <p:nvSpPr>
          <p:cNvPr id="656611" name="Text Box 227"/>
          <p:cNvSpPr txBox="1">
            <a:spLocks noChangeArrowheads="1"/>
          </p:cNvSpPr>
          <p:nvPr/>
        </p:nvSpPr>
        <p:spPr bwMode="auto">
          <a:xfrm>
            <a:off x="828675" y="2636838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7</a:t>
            </a:r>
          </a:p>
        </p:txBody>
      </p:sp>
      <p:sp>
        <p:nvSpPr>
          <p:cNvPr id="656612" name="Text Box 228"/>
          <p:cNvSpPr txBox="1">
            <a:spLocks noChangeArrowheads="1"/>
          </p:cNvSpPr>
          <p:nvPr/>
        </p:nvSpPr>
        <p:spPr bwMode="auto">
          <a:xfrm>
            <a:off x="611188" y="22050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发送端</a:t>
            </a:r>
          </a:p>
        </p:txBody>
      </p:sp>
      <p:sp>
        <p:nvSpPr>
          <p:cNvPr id="656613" name="Text Box 229"/>
          <p:cNvSpPr txBox="1">
            <a:spLocks noChangeArrowheads="1"/>
          </p:cNvSpPr>
          <p:nvPr/>
        </p:nvSpPr>
        <p:spPr bwMode="auto">
          <a:xfrm>
            <a:off x="611188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接收端</a:t>
            </a:r>
          </a:p>
        </p:txBody>
      </p:sp>
      <p:sp>
        <p:nvSpPr>
          <p:cNvPr id="656614" name="Text Box 230"/>
          <p:cNvSpPr txBox="1">
            <a:spLocks noChangeArrowheads="1"/>
          </p:cNvSpPr>
          <p:nvPr/>
        </p:nvSpPr>
        <p:spPr bwMode="auto">
          <a:xfrm>
            <a:off x="539750" y="5516563"/>
            <a:ext cx="1008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①</a:t>
            </a:r>
          </a:p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初态</a:t>
            </a:r>
          </a:p>
        </p:txBody>
      </p:sp>
      <p:grpSp>
        <p:nvGrpSpPr>
          <p:cNvPr id="656657" name="Group 273"/>
          <p:cNvGrpSpPr>
            <a:grpSpLocks/>
          </p:cNvGrpSpPr>
          <p:nvPr/>
        </p:nvGrpSpPr>
        <p:grpSpPr bwMode="auto">
          <a:xfrm>
            <a:off x="1619250" y="2708275"/>
            <a:ext cx="1008063" cy="3389313"/>
            <a:chOff x="1020" y="1706"/>
            <a:chExt cx="635" cy="2135"/>
          </a:xfrm>
        </p:grpSpPr>
        <p:sp>
          <p:nvSpPr>
            <p:cNvPr id="656423" name="Oval 39"/>
            <p:cNvSpPr>
              <a:spLocks noChangeArrowheads="1"/>
            </p:cNvSpPr>
            <p:nvPr/>
          </p:nvSpPr>
          <p:spPr bwMode="auto">
            <a:xfrm>
              <a:off x="1066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4" name="Line 40"/>
            <p:cNvSpPr>
              <a:spLocks noChangeShapeType="1"/>
            </p:cNvSpPr>
            <p:nvPr/>
          </p:nvSpPr>
          <p:spPr bwMode="auto">
            <a:xfrm>
              <a:off x="1111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5" name="Line 41"/>
            <p:cNvSpPr>
              <a:spLocks noChangeShapeType="1"/>
            </p:cNvSpPr>
            <p:nvPr/>
          </p:nvSpPr>
          <p:spPr bwMode="auto">
            <a:xfrm>
              <a:off x="1338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6" name="Line 42"/>
            <p:cNvSpPr>
              <a:spLocks noChangeShapeType="1"/>
            </p:cNvSpPr>
            <p:nvPr/>
          </p:nvSpPr>
          <p:spPr bwMode="auto">
            <a:xfrm>
              <a:off x="1565" y="202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7" name="Line 43"/>
            <p:cNvSpPr>
              <a:spLocks noChangeShapeType="1"/>
            </p:cNvSpPr>
            <p:nvPr/>
          </p:nvSpPr>
          <p:spPr bwMode="auto">
            <a:xfrm flipH="1">
              <a:off x="1338" y="179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8" name="Line 44"/>
            <p:cNvSpPr>
              <a:spLocks noChangeShapeType="1"/>
            </p:cNvSpPr>
            <p:nvPr/>
          </p:nvSpPr>
          <p:spPr bwMode="auto">
            <a:xfrm>
              <a:off x="1338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9" name="Line 45"/>
            <p:cNvSpPr>
              <a:spLocks noChangeShapeType="1"/>
            </p:cNvSpPr>
            <p:nvPr/>
          </p:nvSpPr>
          <p:spPr bwMode="auto">
            <a:xfrm flipH="1">
              <a:off x="1111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0" name="Line 46"/>
            <p:cNvSpPr>
              <a:spLocks noChangeShapeType="1"/>
            </p:cNvSpPr>
            <p:nvPr/>
          </p:nvSpPr>
          <p:spPr bwMode="auto">
            <a:xfrm>
              <a:off x="1020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1" name="Line 47"/>
            <p:cNvSpPr>
              <a:spLocks noChangeShapeType="1"/>
            </p:cNvSpPr>
            <p:nvPr/>
          </p:nvSpPr>
          <p:spPr bwMode="auto">
            <a:xfrm>
              <a:off x="1493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49" name="Oval 165"/>
            <p:cNvSpPr>
              <a:spLocks noChangeArrowheads="1"/>
            </p:cNvSpPr>
            <p:nvPr/>
          </p:nvSpPr>
          <p:spPr bwMode="auto">
            <a:xfrm>
              <a:off x="1066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0" name="Line 166"/>
            <p:cNvSpPr>
              <a:spLocks noChangeShapeType="1"/>
            </p:cNvSpPr>
            <p:nvPr/>
          </p:nvSpPr>
          <p:spPr bwMode="auto">
            <a:xfrm>
              <a:off x="1111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1" name="Line 167"/>
            <p:cNvSpPr>
              <a:spLocks noChangeShapeType="1"/>
            </p:cNvSpPr>
            <p:nvPr/>
          </p:nvSpPr>
          <p:spPr bwMode="auto">
            <a:xfrm>
              <a:off x="1338" y="274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2" name="Line 168"/>
            <p:cNvSpPr>
              <a:spLocks noChangeShapeType="1"/>
            </p:cNvSpPr>
            <p:nvPr/>
          </p:nvSpPr>
          <p:spPr bwMode="auto">
            <a:xfrm>
              <a:off x="1565" y="306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3" name="Line 169"/>
            <p:cNvSpPr>
              <a:spLocks noChangeShapeType="1"/>
            </p:cNvSpPr>
            <p:nvPr/>
          </p:nvSpPr>
          <p:spPr bwMode="auto">
            <a:xfrm flipH="1">
              <a:off x="1338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4" name="Line 170"/>
            <p:cNvSpPr>
              <a:spLocks noChangeShapeType="1"/>
            </p:cNvSpPr>
            <p:nvPr/>
          </p:nvSpPr>
          <p:spPr bwMode="auto">
            <a:xfrm>
              <a:off x="1338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5" name="Line 171"/>
            <p:cNvSpPr>
              <a:spLocks noChangeShapeType="1"/>
            </p:cNvSpPr>
            <p:nvPr/>
          </p:nvSpPr>
          <p:spPr bwMode="auto">
            <a:xfrm flipH="1">
              <a:off x="1111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6" name="Line 172"/>
            <p:cNvSpPr>
              <a:spLocks noChangeShapeType="1"/>
            </p:cNvSpPr>
            <p:nvPr/>
          </p:nvSpPr>
          <p:spPr bwMode="auto">
            <a:xfrm>
              <a:off x="1020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7" name="Line 173"/>
            <p:cNvSpPr>
              <a:spLocks noChangeShapeType="1"/>
            </p:cNvSpPr>
            <p:nvPr/>
          </p:nvSpPr>
          <p:spPr bwMode="auto">
            <a:xfrm>
              <a:off x="1493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5" name="Text Box 231"/>
            <p:cNvSpPr txBox="1">
              <a:spLocks noChangeArrowheads="1"/>
            </p:cNvSpPr>
            <p:nvPr/>
          </p:nvSpPr>
          <p:spPr bwMode="auto">
            <a:xfrm>
              <a:off x="1020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②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58" name="Group 274"/>
          <p:cNvGrpSpPr>
            <a:grpSpLocks/>
          </p:cNvGrpSpPr>
          <p:nvPr/>
        </p:nvGrpSpPr>
        <p:grpSpPr bwMode="auto">
          <a:xfrm>
            <a:off x="2698750" y="2708275"/>
            <a:ext cx="1009650" cy="3389313"/>
            <a:chOff x="1700" y="1706"/>
            <a:chExt cx="636" cy="2135"/>
          </a:xfrm>
        </p:grpSpPr>
        <p:sp>
          <p:nvSpPr>
            <p:cNvPr id="656432" name="Oval 48"/>
            <p:cNvSpPr>
              <a:spLocks noChangeArrowheads="1"/>
            </p:cNvSpPr>
            <p:nvPr/>
          </p:nvSpPr>
          <p:spPr bwMode="auto">
            <a:xfrm>
              <a:off x="1746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3" name="Line 49"/>
            <p:cNvSpPr>
              <a:spLocks noChangeShapeType="1"/>
            </p:cNvSpPr>
            <p:nvPr/>
          </p:nvSpPr>
          <p:spPr bwMode="auto">
            <a:xfrm>
              <a:off x="1791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4" name="Line 50"/>
            <p:cNvSpPr>
              <a:spLocks noChangeShapeType="1"/>
            </p:cNvSpPr>
            <p:nvPr/>
          </p:nvSpPr>
          <p:spPr bwMode="auto">
            <a:xfrm>
              <a:off x="2018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5" name="Line 51"/>
            <p:cNvSpPr>
              <a:spLocks noChangeShapeType="1"/>
            </p:cNvSpPr>
            <p:nvPr/>
          </p:nvSpPr>
          <p:spPr bwMode="auto">
            <a:xfrm>
              <a:off x="2018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6" name="Line 52"/>
            <p:cNvSpPr>
              <a:spLocks noChangeShapeType="1"/>
            </p:cNvSpPr>
            <p:nvPr/>
          </p:nvSpPr>
          <p:spPr bwMode="auto">
            <a:xfrm flipH="1">
              <a:off x="2166" y="1797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7" name="Line 53"/>
            <p:cNvSpPr>
              <a:spLocks noChangeShapeType="1"/>
            </p:cNvSpPr>
            <p:nvPr/>
          </p:nvSpPr>
          <p:spPr bwMode="auto">
            <a:xfrm>
              <a:off x="2018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8" name="Line 54"/>
            <p:cNvSpPr>
              <a:spLocks noChangeShapeType="1"/>
            </p:cNvSpPr>
            <p:nvPr/>
          </p:nvSpPr>
          <p:spPr bwMode="auto">
            <a:xfrm flipH="1">
              <a:off x="1791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39" name="Line 55"/>
            <p:cNvSpPr>
              <a:spLocks noChangeShapeType="1"/>
            </p:cNvSpPr>
            <p:nvPr/>
          </p:nvSpPr>
          <p:spPr bwMode="auto">
            <a:xfrm>
              <a:off x="1700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0" name="Line 56"/>
            <p:cNvSpPr>
              <a:spLocks noChangeShapeType="1"/>
            </p:cNvSpPr>
            <p:nvPr/>
          </p:nvSpPr>
          <p:spPr bwMode="auto">
            <a:xfrm>
              <a:off x="2173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8" name="Oval 174"/>
            <p:cNvSpPr>
              <a:spLocks noChangeArrowheads="1"/>
            </p:cNvSpPr>
            <p:nvPr/>
          </p:nvSpPr>
          <p:spPr bwMode="auto">
            <a:xfrm>
              <a:off x="1746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59" name="Line 175"/>
            <p:cNvSpPr>
              <a:spLocks noChangeShapeType="1"/>
            </p:cNvSpPr>
            <p:nvPr/>
          </p:nvSpPr>
          <p:spPr bwMode="auto">
            <a:xfrm>
              <a:off x="1791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0" name="Line 176"/>
            <p:cNvSpPr>
              <a:spLocks noChangeShapeType="1"/>
            </p:cNvSpPr>
            <p:nvPr/>
          </p:nvSpPr>
          <p:spPr bwMode="auto">
            <a:xfrm>
              <a:off x="2018" y="274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1" name="Line 177"/>
            <p:cNvSpPr>
              <a:spLocks noChangeShapeType="1"/>
            </p:cNvSpPr>
            <p:nvPr/>
          </p:nvSpPr>
          <p:spPr bwMode="auto">
            <a:xfrm>
              <a:off x="2245" y="306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2" name="Line 178"/>
            <p:cNvSpPr>
              <a:spLocks noChangeShapeType="1"/>
            </p:cNvSpPr>
            <p:nvPr/>
          </p:nvSpPr>
          <p:spPr bwMode="auto">
            <a:xfrm flipH="1">
              <a:off x="2018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3" name="Line 179"/>
            <p:cNvSpPr>
              <a:spLocks noChangeShapeType="1"/>
            </p:cNvSpPr>
            <p:nvPr/>
          </p:nvSpPr>
          <p:spPr bwMode="auto">
            <a:xfrm>
              <a:off x="2018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4" name="Line 180"/>
            <p:cNvSpPr>
              <a:spLocks noChangeShapeType="1"/>
            </p:cNvSpPr>
            <p:nvPr/>
          </p:nvSpPr>
          <p:spPr bwMode="auto">
            <a:xfrm flipH="1">
              <a:off x="1791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5" name="Line 181"/>
            <p:cNvSpPr>
              <a:spLocks noChangeShapeType="1"/>
            </p:cNvSpPr>
            <p:nvPr/>
          </p:nvSpPr>
          <p:spPr bwMode="auto">
            <a:xfrm>
              <a:off x="1700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6" name="Line 182"/>
            <p:cNvSpPr>
              <a:spLocks noChangeShapeType="1"/>
            </p:cNvSpPr>
            <p:nvPr/>
          </p:nvSpPr>
          <p:spPr bwMode="auto">
            <a:xfrm>
              <a:off x="2173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4" name="Text Box 250"/>
            <p:cNvSpPr txBox="1">
              <a:spLocks noChangeArrowheads="1"/>
            </p:cNvSpPr>
            <p:nvPr/>
          </p:nvSpPr>
          <p:spPr bwMode="auto">
            <a:xfrm>
              <a:off x="1701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③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59" name="Group 275"/>
          <p:cNvGrpSpPr>
            <a:grpSpLocks/>
          </p:cNvGrpSpPr>
          <p:nvPr/>
        </p:nvGrpSpPr>
        <p:grpSpPr bwMode="auto">
          <a:xfrm>
            <a:off x="3779838" y="2708275"/>
            <a:ext cx="1079500" cy="3633788"/>
            <a:chOff x="2381" y="1706"/>
            <a:chExt cx="680" cy="2289"/>
          </a:xfrm>
        </p:grpSpPr>
        <p:sp>
          <p:nvSpPr>
            <p:cNvPr id="656441" name="Oval 57"/>
            <p:cNvSpPr>
              <a:spLocks noChangeArrowheads="1"/>
            </p:cNvSpPr>
            <p:nvPr/>
          </p:nvSpPr>
          <p:spPr bwMode="auto">
            <a:xfrm>
              <a:off x="2427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2" name="Line 58"/>
            <p:cNvSpPr>
              <a:spLocks noChangeShapeType="1"/>
            </p:cNvSpPr>
            <p:nvPr/>
          </p:nvSpPr>
          <p:spPr bwMode="auto">
            <a:xfrm>
              <a:off x="2472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3" name="Line 59"/>
            <p:cNvSpPr>
              <a:spLocks noChangeShapeType="1"/>
            </p:cNvSpPr>
            <p:nvPr/>
          </p:nvSpPr>
          <p:spPr bwMode="auto">
            <a:xfrm>
              <a:off x="2699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4" name="Line 60"/>
            <p:cNvSpPr>
              <a:spLocks noChangeShapeType="1"/>
            </p:cNvSpPr>
            <p:nvPr/>
          </p:nvSpPr>
          <p:spPr bwMode="auto">
            <a:xfrm>
              <a:off x="2699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5" name="Line 61"/>
            <p:cNvSpPr>
              <a:spLocks noChangeShapeType="1"/>
            </p:cNvSpPr>
            <p:nvPr/>
          </p:nvSpPr>
          <p:spPr bwMode="auto">
            <a:xfrm flipH="1">
              <a:off x="2847" y="1797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6" name="Line 62"/>
            <p:cNvSpPr>
              <a:spLocks noChangeShapeType="1"/>
            </p:cNvSpPr>
            <p:nvPr/>
          </p:nvSpPr>
          <p:spPr bwMode="auto">
            <a:xfrm>
              <a:off x="2699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7" name="Line 63"/>
            <p:cNvSpPr>
              <a:spLocks noChangeShapeType="1"/>
            </p:cNvSpPr>
            <p:nvPr/>
          </p:nvSpPr>
          <p:spPr bwMode="auto">
            <a:xfrm flipH="1">
              <a:off x="2472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8" name="Line 64"/>
            <p:cNvSpPr>
              <a:spLocks noChangeShapeType="1"/>
            </p:cNvSpPr>
            <p:nvPr/>
          </p:nvSpPr>
          <p:spPr bwMode="auto">
            <a:xfrm>
              <a:off x="2381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49" name="Line 65"/>
            <p:cNvSpPr>
              <a:spLocks noChangeShapeType="1"/>
            </p:cNvSpPr>
            <p:nvPr/>
          </p:nvSpPr>
          <p:spPr bwMode="auto">
            <a:xfrm>
              <a:off x="2854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7" name="Oval 183"/>
            <p:cNvSpPr>
              <a:spLocks noChangeArrowheads="1"/>
            </p:cNvSpPr>
            <p:nvPr/>
          </p:nvSpPr>
          <p:spPr bwMode="auto">
            <a:xfrm>
              <a:off x="2427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8" name="Line 184"/>
            <p:cNvSpPr>
              <a:spLocks noChangeShapeType="1"/>
            </p:cNvSpPr>
            <p:nvPr/>
          </p:nvSpPr>
          <p:spPr bwMode="auto">
            <a:xfrm>
              <a:off x="2472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69" name="Line 185"/>
            <p:cNvSpPr>
              <a:spLocks noChangeShapeType="1"/>
            </p:cNvSpPr>
            <p:nvPr/>
          </p:nvSpPr>
          <p:spPr bwMode="auto">
            <a:xfrm>
              <a:off x="2699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0" name="Line 186"/>
            <p:cNvSpPr>
              <a:spLocks noChangeShapeType="1"/>
            </p:cNvSpPr>
            <p:nvPr/>
          </p:nvSpPr>
          <p:spPr bwMode="auto">
            <a:xfrm>
              <a:off x="2699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1" name="Line 187"/>
            <p:cNvSpPr>
              <a:spLocks noChangeShapeType="1"/>
            </p:cNvSpPr>
            <p:nvPr/>
          </p:nvSpPr>
          <p:spPr bwMode="auto">
            <a:xfrm flipH="1">
              <a:off x="2699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2" name="Line 188"/>
            <p:cNvSpPr>
              <a:spLocks noChangeShapeType="1"/>
            </p:cNvSpPr>
            <p:nvPr/>
          </p:nvSpPr>
          <p:spPr bwMode="auto">
            <a:xfrm>
              <a:off x="2699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3" name="Line 189"/>
            <p:cNvSpPr>
              <a:spLocks noChangeShapeType="1"/>
            </p:cNvSpPr>
            <p:nvPr/>
          </p:nvSpPr>
          <p:spPr bwMode="auto">
            <a:xfrm flipH="1">
              <a:off x="2472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4" name="Line 190"/>
            <p:cNvSpPr>
              <a:spLocks noChangeShapeType="1"/>
            </p:cNvSpPr>
            <p:nvPr/>
          </p:nvSpPr>
          <p:spPr bwMode="auto">
            <a:xfrm>
              <a:off x="2381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5" name="Line 191"/>
            <p:cNvSpPr>
              <a:spLocks noChangeShapeType="1"/>
            </p:cNvSpPr>
            <p:nvPr/>
          </p:nvSpPr>
          <p:spPr bwMode="auto">
            <a:xfrm>
              <a:off x="2854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5" name="Text Box 251"/>
            <p:cNvSpPr txBox="1">
              <a:spLocks noChangeArrowheads="1"/>
            </p:cNvSpPr>
            <p:nvPr/>
          </p:nvSpPr>
          <p:spPr bwMode="auto">
            <a:xfrm>
              <a:off x="2426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④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正确接收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0" name="Group 276"/>
          <p:cNvGrpSpPr>
            <a:grpSpLocks/>
          </p:cNvGrpSpPr>
          <p:nvPr/>
        </p:nvGrpSpPr>
        <p:grpSpPr bwMode="auto">
          <a:xfrm>
            <a:off x="4859338" y="2708275"/>
            <a:ext cx="1008062" cy="3633788"/>
            <a:chOff x="3061" y="1706"/>
            <a:chExt cx="635" cy="2289"/>
          </a:xfrm>
        </p:grpSpPr>
        <p:sp>
          <p:nvSpPr>
            <p:cNvPr id="656450" name="Oval 66"/>
            <p:cNvSpPr>
              <a:spLocks noChangeArrowheads="1"/>
            </p:cNvSpPr>
            <p:nvPr/>
          </p:nvSpPr>
          <p:spPr bwMode="auto">
            <a:xfrm>
              <a:off x="3107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1" name="Line 67"/>
            <p:cNvSpPr>
              <a:spLocks noChangeShapeType="1"/>
            </p:cNvSpPr>
            <p:nvPr/>
          </p:nvSpPr>
          <p:spPr bwMode="auto">
            <a:xfrm>
              <a:off x="3152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2" name="Line 68"/>
            <p:cNvSpPr>
              <a:spLocks noChangeShapeType="1"/>
            </p:cNvSpPr>
            <p:nvPr/>
          </p:nvSpPr>
          <p:spPr bwMode="auto">
            <a:xfrm>
              <a:off x="3379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3" name="Line 69"/>
            <p:cNvSpPr>
              <a:spLocks noChangeShapeType="1"/>
            </p:cNvSpPr>
            <p:nvPr/>
          </p:nvSpPr>
          <p:spPr bwMode="auto">
            <a:xfrm>
              <a:off x="3379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4" name="Line 70"/>
            <p:cNvSpPr>
              <a:spLocks noChangeShapeType="1"/>
            </p:cNvSpPr>
            <p:nvPr/>
          </p:nvSpPr>
          <p:spPr bwMode="auto">
            <a:xfrm flipH="1">
              <a:off x="3379" y="179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5" name="Line 71"/>
            <p:cNvSpPr>
              <a:spLocks noChangeShapeType="1"/>
            </p:cNvSpPr>
            <p:nvPr/>
          </p:nvSpPr>
          <p:spPr bwMode="auto">
            <a:xfrm>
              <a:off x="3379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6" name="Line 72"/>
            <p:cNvSpPr>
              <a:spLocks noChangeShapeType="1"/>
            </p:cNvSpPr>
            <p:nvPr/>
          </p:nvSpPr>
          <p:spPr bwMode="auto">
            <a:xfrm flipH="1">
              <a:off x="3152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7" name="Line 73"/>
            <p:cNvSpPr>
              <a:spLocks noChangeShapeType="1"/>
            </p:cNvSpPr>
            <p:nvPr/>
          </p:nvSpPr>
          <p:spPr bwMode="auto">
            <a:xfrm>
              <a:off x="3061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58" name="Line 74"/>
            <p:cNvSpPr>
              <a:spLocks noChangeShapeType="1"/>
            </p:cNvSpPr>
            <p:nvPr/>
          </p:nvSpPr>
          <p:spPr bwMode="auto">
            <a:xfrm>
              <a:off x="3534" y="2172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6" name="Oval 192"/>
            <p:cNvSpPr>
              <a:spLocks noChangeArrowheads="1"/>
            </p:cNvSpPr>
            <p:nvPr/>
          </p:nvSpPr>
          <p:spPr bwMode="auto">
            <a:xfrm>
              <a:off x="3107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7" name="Line 193"/>
            <p:cNvSpPr>
              <a:spLocks noChangeShapeType="1"/>
            </p:cNvSpPr>
            <p:nvPr/>
          </p:nvSpPr>
          <p:spPr bwMode="auto">
            <a:xfrm>
              <a:off x="3152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8" name="Line 194"/>
            <p:cNvSpPr>
              <a:spLocks noChangeShapeType="1"/>
            </p:cNvSpPr>
            <p:nvPr/>
          </p:nvSpPr>
          <p:spPr bwMode="auto">
            <a:xfrm>
              <a:off x="3379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79" name="Line 195"/>
            <p:cNvSpPr>
              <a:spLocks noChangeShapeType="1"/>
            </p:cNvSpPr>
            <p:nvPr/>
          </p:nvSpPr>
          <p:spPr bwMode="auto">
            <a:xfrm>
              <a:off x="3379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0" name="Line 196"/>
            <p:cNvSpPr>
              <a:spLocks noChangeShapeType="1"/>
            </p:cNvSpPr>
            <p:nvPr/>
          </p:nvSpPr>
          <p:spPr bwMode="auto">
            <a:xfrm flipH="1">
              <a:off x="3379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1" name="Line 197"/>
            <p:cNvSpPr>
              <a:spLocks noChangeShapeType="1"/>
            </p:cNvSpPr>
            <p:nvPr/>
          </p:nvSpPr>
          <p:spPr bwMode="auto">
            <a:xfrm>
              <a:off x="3379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2" name="Line 198"/>
            <p:cNvSpPr>
              <a:spLocks noChangeShapeType="1"/>
            </p:cNvSpPr>
            <p:nvPr/>
          </p:nvSpPr>
          <p:spPr bwMode="auto">
            <a:xfrm flipH="1">
              <a:off x="3152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3" name="Line 199"/>
            <p:cNvSpPr>
              <a:spLocks noChangeShapeType="1"/>
            </p:cNvSpPr>
            <p:nvPr/>
          </p:nvSpPr>
          <p:spPr bwMode="auto">
            <a:xfrm>
              <a:off x="3061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4" name="Line 200"/>
            <p:cNvSpPr>
              <a:spLocks noChangeShapeType="1"/>
            </p:cNvSpPr>
            <p:nvPr/>
          </p:nvSpPr>
          <p:spPr bwMode="auto">
            <a:xfrm>
              <a:off x="3534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6" name="Text Box 252"/>
            <p:cNvSpPr txBox="1">
              <a:spLocks noChangeArrowheads="1"/>
            </p:cNvSpPr>
            <p:nvPr/>
          </p:nvSpPr>
          <p:spPr bwMode="auto">
            <a:xfrm>
              <a:off x="3061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接收确认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1" name="Group 277"/>
          <p:cNvGrpSpPr>
            <a:grpSpLocks/>
          </p:cNvGrpSpPr>
          <p:nvPr/>
        </p:nvGrpSpPr>
        <p:grpSpPr bwMode="auto">
          <a:xfrm>
            <a:off x="5940425" y="2708275"/>
            <a:ext cx="1008063" cy="3389313"/>
            <a:chOff x="3742" y="1706"/>
            <a:chExt cx="635" cy="2135"/>
          </a:xfrm>
        </p:grpSpPr>
        <p:sp>
          <p:nvSpPr>
            <p:cNvPr id="656459" name="Oval 75"/>
            <p:cNvSpPr>
              <a:spLocks noChangeArrowheads="1"/>
            </p:cNvSpPr>
            <p:nvPr/>
          </p:nvSpPr>
          <p:spPr bwMode="auto">
            <a:xfrm>
              <a:off x="3788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0" name="Line 76"/>
            <p:cNvSpPr>
              <a:spLocks noChangeShapeType="1"/>
            </p:cNvSpPr>
            <p:nvPr/>
          </p:nvSpPr>
          <p:spPr bwMode="auto">
            <a:xfrm>
              <a:off x="3833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1" name="Line 77"/>
            <p:cNvSpPr>
              <a:spLocks noChangeShapeType="1"/>
            </p:cNvSpPr>
            <p:nvPr/>
          </p:nvSpPr>
          <p:spPr bwMode="auto">
            <a:xfrm>
              <a:off x="4060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2" name="Line 78"/>
            <p:cNvSpPr>
              <a:spLocks noChangeShapeType="1"/>
            </p:cNvSpPr>
            <p:nvPr/>
          </p:nvSpPr>
          <p:spPr bwMode="auto">
            <a:xfrm>
              <a:off x="4287" y="202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3" name="Line 79"/>
            <p:cNvSpPr>
              <a:spLocks noChangeShapeType="1"/>
            </p:cNvSpPr>
            <p:nvPr/>
          </p:nvSpPr>
          <p:spPr bwMode="auto">
            <a:xfrm flipH="1">
              <a:off x="4059" y="1797"/>
              <a:ext cx="22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4" name="Line 80"/>
            <p:cNvSpPr>
              <a:spLocks noChangeShapeType="1"/>
            </p:cNvSpPr>
            <p:nvPr/>
          </p:nvSpPr>
          <p:spPr bwMode="auto">
            <a:xfrm>
              <a:off x="4060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5" name="Line 81"/>
            <p:cNvSpPr>
              <a:spLocks noChangeShapeType="1"/>
            </p:cNvSpPr>
            <p:nvPr/>
          </p:nvSpPr>
          <p:spPr bwMode="auto">
            <a:xfrm flipH="1">
              <a:off x="3833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6" name="Line 82"/>
            <p:cNvSpPr>
              <a:spLocks noChangeShapeType="1"/>
            </p:cNvSpPr>
            <p:nvPr/>
          </p:nvSpPr>
          <p:spPr bwMode="auto">
            <a:xfrm>
              <a:off x="374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7" name="Line 83"/>
            <p:cNvSpPr>
              <a:spLocks noChangeShapeType="1"/>
            </p:cNvSpPr>
            <p:nvPr/>
          </p:nvSpPr>
          <p:spPr bwMode="auto">
            <a:xfrm>
              <a:off x="4059" y="2024"/>
              <a:ext cx="22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5" name="Oval 201"/>
            <p:cNvSpPr>
              <a:spLocks noChangeArrowheads="1"/>
            </p:cNvSpPr>
            <p:nvPr/>
          </p:nvSpPr>
          <p:spPr bwMode="auto">
            <a:xfrm>
              <a:off x="378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6" name="Line 202"/>
            <p:cNvSpPr>
              <a:spLocks noChangeShapeType="1"/>
            </p:cNvSpPr>
            <p:nvPr/>
          </p:nvSpPr>
          <p:spPr bwMode="auto">
            <a:xfrm>
              <a:off x="3833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7" name="Line 203"/>
            <p:cNvSpPr>
              <a:spLocks noChangeShapeType="1"/>
            </p:cNvSpPr>
            <p:nvPr/>
          </p:nvSpPr>
          <p:spPr bwMode="auto">
            <a:xfrm>
              <a:off x="4060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8" name="Line 204"/>
            <p:cNvSpPr>
              <a:spLocks noChangeShapeType="1"/>
            </p:cNvSpPr>
            <p:nvPr/>
          </p:nvSpPr>
          <p:spPr bwMode="auto">
            <a:xfrm>
              <a:off x="4059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89" name="Line 205"/>
            <p:cNvSpPr>
              <a:spLocks noChangeShapeType="1"/>
            </p:cNvSpPr>
            <p:nvPr/>
          </p:nvSpPr>
          <p:spPr bwMode="auto">
            <a:xfrm flipH="1">
              <a:off x="4059" y="2840"/>
              <a:ext cx="22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0" name="Line 206"/>
            <p:cNvSpPr>
              <a:spLocks noChangeShapeType="1"/>
            </p:cNvSpPr>
            <p:nvPr/>
          </p:nvSpPr>
          <p:spPr bwMode="auto">
            <a:xfrm>
              <a:off x="4060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1" name="Line 207"/>
            <p:cNvSpPr>
              <a:spLocks noChangeShapeType="1"/>
            </p:cNvSpPr>
            <p:nvPr/>
          </p:nvSpPr>
          <p:spPr bwMode="auto">
            <a:xfrm flipH="1">
              <a:off x="3833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2" name="Line 208"/>
            <p:cNvSpPr>
              <a:spLocks noChangeShapeType="1"/>
            </p:cNvSpPr>
            <p:nvPr/>
          </p:nvSpPr>
          <p:spPr bwMode="auto">
            <a:xfrm>
              <a:off x="3742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3" name="Line 209"/>
            <p:cNvSpPr>
              <a:spLocks noChangeShapeType="1"/>
            </p:cNvSpPr>
            <p:nvPr/>
          </p:nvSpPr>
          <p:spPr bwMode="auto">
            <a:xfrm>
              <a:off x="4215" y="3215"/>
              <a:ext cx="72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7" name="Text Box 253"/>
            <p:cNvSpPr txBox="1">
              <a:spLocks noChangeArrowheads="1"/>
            </p:cNvSpPr>
            <p:nvPr/>
          </p:nvSpPr>
          <p:spPr bwMode="auto">
            <a:xfrm>
              <a:off x="3742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⑥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2" name="Group 278"/>
          <p:cNvGrpSpPr>
            <a:grpSpLocks/>
          </p:cNvGrpSpPr>
          <p:nvPr/>
        </p:nvGrpSpPr>
        <p:grpSpPr bwMode="auto">
          <a:xfrm>
            <a:off x="7019925" y="2708275"/>
            <a:ext cx="1008063" cy="3633788"/>
            <a:chOff x="4422" y="1706"/>
            <a:chExt cx="635" cy="2289"/>
          </a:xfrm>
        </p:grpSpPr>
        <p:sp>
          <p:nvSpPr>
            <p:cNvPr id="656468" name="Oval 84"/>
            <p:cNvSpPr>
              <a:spLocks noChangeArrowheads="1"/>
            </p:cNvSpPr>
            <p:nvPr/>
          </p:nvSpPr>
          <p:spPr bwMode="auto">
            <a:xfrm>
              <a:off x="4468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69" name="Line 85"/>
            <p:cNvSpPr>
              <a:spLocks noChangeShapeType="1"/>
            </p:cNvSpPr>
            <p:nvPr/>
          </p:nvSpPr>
          <p:spPr bwMode="auto">
            <a:xfrm>
              <a:off x="4513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0" name="Line 86"/>
            <p:cNvSpPr>
              <a:spLocks noChangeShapeType="1"/>
            </p:cNvSpPr>
            <p:nvPr/>
          </p:nvSpPr>
          <p:spPr bwMode="auto">
            <a:xfrm>
              <a:off x="4740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1" name="Line 87"/>
            <p:cNvSpPr>
              <a:spLocks noChangeShapeType="1"/>
            </p:cNvSpPr>
            <p:nvPr/>
          </p:nvSpPr>
          <p:spPr bwMode="auto">
            <a:xfrm>
              <a:off x="4967" y="202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2" name="Line 88"/>
            <p:cNvSpPr>
              <a:spLocks noChangeShapeType="1"/>
            </p:cNvSpPr>
            <p:nvPr/>
          </p:nvSpPr>
          <p:spPr bwMode="auto">
            <a:xfrm flipH="1">
              <a:off x="4740" y="179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3" name="Line 89"/>
            <p:cNvSpPr>
              <a:spLocks noChangeShapeType="1"/>
            </p:cNvSpPr>
            <p:nvPr/>
          </p:nvSpPr>
          <p:spPr bwMode="auto">
            <a:xfrm>
              <a:off x="4740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4" name="Line 90"/>
            <p:cNvSpPr>
              <a:spLocks noChangeShapeType="1"/>
            </p:cNvSpPr>
            <p:nvPr/>
          </p:nvSpPr>
          <p:spPr bwMode="auto">
            <a:xfrm flipH="1">
              <a:off x="4513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5" name="Line 91"/>
            <p:cNvSpPr>
              <a:spLocks noChangeShapeType="1"/>
            </p:cNvSpPr>
            <p:nvPr/>
          </p:nvSpPr>
          <p:spPr bwMode="auto">
            <a:xfrm>
              <a:off x="442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76" name="Line 92"/>
            <p:cNvSpPr>
              <a:spLocks noChangeShapeType="1"/>
            </p:cNvSpPr>
            <p:nvPr/>
          </p:nvSpPr>
          <p:spPr bwMode="auto">
            <a:xfrm>
              <a:off x="4740" y="2024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4" name="Oval 210"/>
            <p:cNvSpPr>
              <a:spLocks noChangeArrowheads="1"/>
            </p:cNvSpPr>
            <p:nvPr/>
          </p:nvSpPr>
          <p:spPr bwMode="auto">
            <a:xfrm>
              <a:off x="446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5" name="Line 211"/>
            <p:cNvSpPr>
              <a:spLocks noChangeShapeType="1"/>
            </p:cNvSpPr>
            <p:nvPr/>
          </p:nvSpPr>
          <p:spPr bwMode="auto">
            <a:xfrm>
              <a:off x="4513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6" name="Line 212"/>
            <p:cNvSpPr>
              <a:spLocks noChangeShapeType="1"/>
            </p:cNvSpPr>
            <p:nvPr/>
          </p:nvSpPr>
          <p:spPr bwMode="auto">
            <a:xfrm>
              <a:off x="4740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7" name="Line 213"/>
            <p:cNvSpPr>
              <a:spLocks noChangeShapeType="1"/>
            </p:cNvSpPr>
            <p:nvPr/>
          </p:nvSpPr>
          <p:spPr bwMode="auto">
            <a:xfrm>
              <a:off x="4740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8" name="Line 214"/>
            <p:cNvSpPr>
              <a:spLocks noChangeShapeType="1"/>
            </p:cNvSpPr>
            <p:nvPr/>
          </p:nvSpPr>
          <p:spPr bwMode="auto">
            <a:xfrm flipH="1">
              <a:off x="4888" y="2840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599" name="Line 215"/>
            <p:cNvSpPr>
              <a:spLocks noChangeShapeType="1"/>
            </p:cNvSpPr>
            <p:nvPr/>
          </p:nvSpPr>
          <p:spPr bwMode="auto">
            <a:xfrm>
              <a:off x="4740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00" name="Line 216"/>
            <p:cNvSpPr>
              <a:spLocks noChangeShapeType="1"/>
            </p:cNvSpPr>
            <p:nvPr/>
          </p:nvSpPr>
          <p:spPr bwMode="auto">
            <a:xfrm flipH="1">
              <a:off x="4513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01" name="Line 217"/>
            <p:cNvSpPr>
              <a:spLocks noChangeShapeType="1"/>
            </p:cNvSpPr>
            <p:nvPr/>
          </p:nvSpPr>
          <p:spPr bwMode="auto">
            <a:xfrm>
              <a:off x="4422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02" name="Line 218"/>
            <p:cNvSpPr>
              <a:spLocks noChangeShapeType="1"/>
            </p:cNvSpPr>
            <p:nvPr/>
          </p:nvSpPr>
          <p:spPr bwMode="auto">
            <a:xfrm>
              <a:off x="4740" y="306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8" name="Text Box 254"/>
            <p:cNvSpPr txBox="1">
              <a:spLocks noChangeArrowheads="1"/>
            </p:cNvSpPr>
            <p:nvPr/>
          </p:nvSpPr>
          <p:spPr bwMode="auto">
            <a:xfrm>
              <a:off x="4422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正确接收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grpSp>
        <p:nvGrpSpPr>
          <p:cNvPr id="656663" name="Group 279"/>
          <p:cNvGrpSpPr>
            <a:grpSpLocks/>
          </p:cNvGrpSpPr>
          <p:nvPr/>
        </p:nvGrpSpPr>
        <p:grpSpPr bwMode="auto">
          <a:xfrm>
            <a:off x="8099425" y="2708275"/>
            <a:ext cx="1044575" cy="3633788"/>
            <a:chOff x="5102" y="1706"/>
            <a:chExt cx="658" cy="2289"/>
          </a:xfrm>
        </p:grpSpPr>
        <p:sp>
          <p:nvSpPr>
            <p:cNvPr id="656616" name="Oval 232"/>
            <p:cNvSpPr>
              <a:spLocks noChangeArrowheads="1"/>
            </p:cNvSpPr>
            <p:nvPr/>
          </p:nvSpPr>
          <p:spPr bwMode="auto">
            <a:xfrm>
              <a:off x="5148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7" name="Line 233"/>
            <p:cNvSpPr>
              <a:spLocks noChangeShapeType="1"/>
            </p:cNvSpPr>
            <p:nvPr/>
          </p:nvSpPr>
          <p:spPr bwMode="auto">
            <a:xfrm>
              <a:off x="5193" y="1797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8" name="Line 234"/>
            <p:cNvSpPr>
              <a:spLocks noChangeShapeType="1"/>
            </p:cNvSpPr>
            <p:nvPr/>
          </p:nvSpPr>
          <p:spPr bwMode="auto">
            <a:xfrm>
              <a:off x="5420" y="170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19" name="Line 235"/>
            <p:cNvSpPr>
              <a:spLocks noChangeShapeType="1"/>
            </p:cNvSpPr>
            <p:nvPr/>
          </p:nvSpPr>
          <p:spPr bwMode="auto">
            <a:xfrm>
              <a:off x="5420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0" name="Line 236"/>
            <p:cNvSpPr>
              <a:spLocks noChangeShapeType="1"/>
            </p:cNvSpPr>
            <p:nvPr/>
          </p:nvSpPr>
          <p:spPr bwMode="auto">
            <a:xfrm flipH="1">
              <a:off x="5568" y="1797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1" name="Line 237"/>
            <p:cNvSpPr>
              <a:spLocks noChangeShapeType="1"/>
            </p:cNvSpPr>
            <p:nvPr/>
          </p:nvSpPr>
          <p:spPr bwMode="auto">
            <a:xfrm>
              <a:off x="5420" y="225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2" name="Line 238"/>
            <p:cNvSpPr>
              <a:spLocks noChangeShapeType="1"/>
            </p:cNvSpPr>
            <p:nvPr/>
          </p:nvSpPr>
          <p:spPr bwMode="auto">
            <a:xfrm flipH="1">
              <a:off x="5193" y="2172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3" name="Line 239"/>
            <p:cNvSpPr>
              <a:spLocks noChangeShapeType="1"/>
            </p:cNvSpPr>
            <p:nvPr/>
          </p:nvSpPr>
          <p:spPr bwMode="auto">
            <a:xfrm>
              <a:off x="5102" y="20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4" name="Line 240"/>
            <p:cNvSpPr>
              <a:spLocks noChangeShapeType="1"/>
            </p:cNvSpPr>
            <p:nvPr/>
          </p:nvSpPr>
          <p:spPr bwMode="auto">
            <a:xfrm>
              <a:off x="5420" y="2024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5" name="Oval 241"/>
            <p:cNvSpPr>
              <a:spLocks noChangeArrowheads="1"/>
            </p:cNvSpPr>
            <p:nvPr/>
          </p:nvSpPr>
          <p:spPr bwMode="auto">
            <a:xfrm>
              <a:off x="514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6" name="Line 242"/>
            <p:cNvSpPr>
              <a:spLocks noChangeShapeType="1"/>
            </p:cNvSpPr>
            <p:nvPr/>
          </p:nvSpPr>
          <p:spPr bwMode="auto">
            <a:xfrm>
              <a:off x="5193" y="2840"/>
              <a:ext cx="8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7" name="Line 243"/>
            <p:cNvSpPr>
              <a:spLocks noChangeShapeType="1"/>
            </p:cNvSpPr>
            <p:nvPr/>
          </p:nvSpPr>
          <p:spPr bwMode="auto">
            <a:xfrm>
              <a:off x="5420" y="27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8" name="Line 244"/>
            <p:cNvSpPr>
              <a:spLocks noChangeShapeType="1"/>
            </p:cNvSpPr>
            <p:nvPr/>
          </p:nvSpPr>
          <p:spPr bwMode="auto">
            <a:xfrm>
              <a:off x="5420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29" name="Line 245"/>
            <p:cNvSpPr>
              <a:spLocks noChangeShapeType="1"/>
            </p:cNvSpPr>
            <p:nvPr/>
          </p:nvSpPr>
          <p:spPr bwMode="auto">
            <a:xfrm flipH="1">
              <a:off x="5568" y="2840"/>
              <a:ext cx="79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0" name="Line 246"/>
            <p:cNvSpPr>
              <a:spLocks noChangeShapeType="1"/>
            </p:cNvSpPr>
            <p:nvPr/>
          </p:nvSpPr>
          <p:spPr bwMode="auto">
            <a:xfrm>
              <a:off x="5420" y="329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1" name="Line 247"/>
            <p:cNvSpPr>
              <a:spLocks noChangeShapeType="1"/>
            </p:cNvSpPr>
            <p:nvPr/>
          </p:nvSpPr>
          <p:spPr bwMode="auto">
            <a:xfrm flipH="1">
              <a:off x="5193" y="3215"/>
              <a:ext cx="79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2" name="Line 248"/>
            <p:cNvSpPr>
              <a:spLocks noChangeShapeType="1"/>
            </p:cNvSpPr>
            <p:nvPr/>
          </p:nvSpPr>
          <p:spPr bwMode="auto">
            <a:xfrm>
              <a:off x="5102" y="3067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3" name="Line 249"/>
            <p:cNvSpPr>
              <a:spLocks noChangeShapeType="1"/>
            </p:cNvSpPr>
            <p:nvPr/>
          </p:nvSpPr>
          <p:spPr bwMode="auto">
            <a:xfrm>
              <a:off x="5420" y="306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639" name="Text Box 255"/>
            <p:cNvSpPr txBox="1">
              <a:spLocks noChangeArrowheads="1"/>
            </p:cNvSpPr>
            <p:nvPr/>
          </p:nvSpPr>
          <p:spPr bwMode="auto">
            <a:xfrm>
              <a:off x="5125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接收确认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</p:grpSp>
      <p:sp>
        <p:nvSpPr>
          <p:cNvPr id="656640" name="Oval 256"/>
          <p:cNvSpPr>
            <a:spLocks noChangeArrowheads="1"/>
          </p:cNvSpPr>
          <p:nvPr/>
        </p:nvSpPr>
        <p:spPr bwMode="auto">
          <a:xfrm>
            <a:off x="611188" y="4437063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6641" name="Line 257"/>
          <p:cNvSpPr>
            <a:spLocks noChangeShapeType="1"/>
          </p:cNvSpPr>
          <p:nvPr/>
        </p:nvSpPr>
        <p:spPr bwMode="auto">
          <a:xfrm>
            <a:off x="682625" y="4508500"/>
            <a:ext cx="134938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2" name="Line 258"/>
          <p:cNvSpPr>
            <a:spLocks noChangeShapeType="1"/>
          </p:cNvSpPr>
          <p:nvPr/>
        </p:nvSpPr>
        <p:spPr bwMode="auto">
          <a:xfrm>
            <a:off x="1042988" y="43640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3" name="Line 259"/>
          <p:cNvSpPr>
            <a:spLocks noChangeShapeType="1"/>
          </p:cNvSpPr>
          <p:nvPr/>
        </p:nvSpPr>
        <p:spPr bwMode="auto">
          <a:xfrm>
            <a:off x="1403350" y="48688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4" name="Line 260"/>
          <p:cNvSpPr>
            <a:spLocks noChangeShapeType="1"/>
          </p:cNvSpPr>
          <p:nvPr/>
        </p:nvSpPr>
        <p:spPr bwMode="auto">
          <a:xfrm flipH="1">
            <a:off x="1042988" y="45085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5" name="Line 261"/>
          <p:cNvSpPr>
            <a:spLocks noChangeShapeType="1"/>
          </p:cNvSpPr>
          <p:nvPr/>
        </p:nvSpPr>
        <p:spPr bwMode="auto">
          <a:xfrm>
            <a:off x="1042988" y="52292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6" name="Line 262"/>
          <p:cNvSpPr>
            <a:spLocks noChangeShapeType="1"/>
          </p:cNvSpPr>
          <p:nvPr/>
        </p:nvSpPr>
        <p:spPr bwMode="auto">
          <a:xfrm flipH="1">
            <a:off x="682625" y="5103813"/>
            <a:ext cx="125413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7" name="Line 263"/>
          <p:cNvSpPr>
            <a:spLocks noChangeShapeType="1"/>
          </p:cNvSpPr>
          <p:nvPr/>
        </p:nvSpPr>
        <p:spPr bwMode="auto">
          <a:xfrm>
            <a:off x="538163" y="4868863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8" name="Line 264"/>
          <p:cNvSpPr>
            <a:spLocks noChangeShapeType="1"/>
          </p:cNvSpPr>
          <p:nvPr/>
        </p:nvSpPr>
        <p:spPr bwMode="auto">
          <a:xfrm>
            <a:off x="1289050" y="5103813"/>
            <a:ext cx="11430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6649" name="Text Box 265"/>
          <p:cNvSpPr txBox="1">
            <a:spLocks noChangeArrowheads="1"/>
          </p:cNvSpPr>
          <p:nvPr/>
        </p:nvSpPr>
        <p:spPr bwMode="auto">
          <a:xfrm>
            <a:off x="1187450" y="4292600"/>
            <a:ext cx="714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sp>
        <p:nvSpPr>
          <p:cNvPr id="656650" name="Text Box 266"/>
          <p:cNvSpPr txBox="1">
            <a:spLocks noChangeArrowheads="1"/>
          </p:cNvSpPr>
          <p:nvPr/>
        </p:nvSpPr>
        <p:spPr bwMode="auto">
          <a:xfrm>
            <a:off x="1474788" y="4581525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6651" name="Text Box 267"/>
          <p:cNvSpPr txBox="1">
            <a:spLocks noChangeArrowheads="1"/>
          </p:cNvSpPr>
          <p:nvPr/>
        </p:nvSpPr>
        <p:spPr bwMode="auto">
          <a:xfrm>
            <a:off x="1474788" y="49403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2</a:t>
            </a:r>
          </a:p>
        </p:txBody>
      </p:sp>
      <p:sp>
        <p:nvSpPr>
          <p:cNvPr id="656652" name="Text Box 268"/>
          <p:cNvSpPr txBox="1">
            <a:spLocks noChangeArrowheads="1"/>
          </p:cNvSpPr>
          <p:nvPr/>
        </p:nvSpPr>
        <p:spPr bwMode="auto">
          <a:xfrm>
            <a:off x="1187450" y="53006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3</a:t>
            </a:r>
          </a:p>
        </p:txBody>
      </p:sp>
      <p:sp>
        <p:nvSpPr>
          <p:cNvPr id="656653" name="Text Box 269"/>
          <p:cNvSpPr txBox="1">
            <a:spLocks noChangeArrowheads="1"/>
          </p:cNvSpPr>
          <p:nvPr/>
        </p:nvSpPr>
        <p:spPr bwMode="auto">
          <a:xfrm>
            <a:off x="827088" y="5300663"/>
            <a:ext cx="714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4</a:t>
            </a:r>
          </a:p>
        </p:txBody>
      </p:sp>
      <p:sp>
        <p:nvSpPr>
          <p:cNvPr id="656654" name="Text Box 270"/>
          <p:cNvSpPr txBox="1">
            <a:spLocks noChangeArrowheads="1"/>
          </p:cNvSpPr>
          <p:nvPr/>
        </p:nvSpPr>
        <p:spPr bwMode="auto">
          <a:xfrm>
            <a:off x="538163" y="5013325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5</a:t>
            </a:r>
          </a:p>
        </p:txBody>
      </p:sp>
      <p:sp>
        <p:nvSpPr>
          <p:cNvPr id="656655" name="Text Box 271"/>
          <p:cNvSpPr txBox="1">
            <a:spLocks noChangeArrowheads="1"/>
          </p:cNvSpPr>
          <p:nvPr/>
        </p:nvSpPr>
        <p:spPr bwMode="auto">
          <a:xfrm>
            <a:off x="538163" y="4581525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6</a:t>
            </a:r>
          </a:p>
        </p:txBody>
      </p:sp>
      <p:sp>
        <p:nvSpPr>
          <p:cNvPr id="656656" name="Text Box 272"/>
          <p:cNvSpPr txBox="1">
            <a:spLocks noChangeArrowheads="1"/>
          </p:cNvSpPr>
          <p:nvPr/>
        </p:nvSpPr>
        <p:spPr bwMode="auto">
          <a:xfrm>
            <a:off x="827088" y="42926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7</a:t>
            </a:r>
          </a:p>
        </p:txBody>
      </p:sp>
      <p:sp>
        <p:nvSpPr>
          <p:cNvPr id="656664" name="Text Box 280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itchFamily="2" charset="-122"/>
                <a:ea typeface="华文新魏" pitchFamily="2" charset="-122"/>
              </a:rPr>
              <a:t>1bit</a:t>
            </a:r>
            <a:r>
              <a:rPr lang="zh-CN" altLang="en-US"/>
              <a:t>滑动窗口协议</a:t>
            </a:r>
            <a:br>
              <a:rPr lang="zh-CN" altLang="en-US"/>
            </a:br>
            <a:r>
              <a:rPr lang="zh-CN" altLang="en-US" sz="2800"/>
              <a:t>（停</a:t>
            </a:r>
            <a:r>
              <a:rPr lang="en-US" altLang="zh-CN" sz="2800"/>
              <a:t>-</a:t>
            </a:r>
            <a:r>
              <a:rPr lang="zh-CN" altLang="en-US" sz="2800"/>
              <a:t>等协议）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帧序号位数</a:t>
            </a:r>
            <a:r>
              <a:rPr lang="en-US" altLang="zh-CN" sz="2400">
                <a:solidFill>
                  <a:srgbClr val="FF0000"/>
                </a:solidFill>
              </a:rPr>
              <a:t>1bit</a:t>
            </a:r>
            <a:r>
              <a:rPr lang="zh-CN" altLang="en-US" sz="2400">
                <a:solidFill>
                  <a:schemeClr val="tx1"/>
                </a:solidFill>
              </a:rPr>
              <a:t>，发送窗口大小为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，接收窗口大小为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7413" name="Oval 5"/>
          <p:cNvSpPr>
            <a:spLocks noChangeArrowheads="1"/>
          </p:cNvSpPr>
          <p:nvPr/>
        </p:nvSpPr>
        <p:spPr bwMode="auto">
          <a:xfrm>
            <a:off x="1333500" y="2781300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1330325" y="32131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1690688" y="25654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1690688" y="3644900"/>
            <a:ext cx="714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1331913" y="22050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发送端</a:t>
            </a:r>
          </a:p>
        </p:txBody>
      </p: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1331913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楷体_GB2312" pitchFamily="49" charset="-122"/>
              </a:rPr>
              <a:t>接收端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1260475" y="5516563"/>
            <a:ext cx="1008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①</a:t>
            </a:r>
          </a:p>
          <a:p>
            <a:pPr algn="ctr">
              <a:spcBef>
                <a:spcPct val="0"/>
              </a:spcBef>
            </a:pPr>
            <a:r>
              <a:rPr lang="zh-CN" altLang="en-US" sz="1600" b="1">
                <a:ea typeface="楷体_GB2312" pitchFamily="49" charset="-122"/>
              </a:rPr>
              <a:t>初态</a:t>
            </a:r>
          </a:p>
        </p:txBody>
      </p:sp>
      <p:sp>
        <p:nvSpPr>
          <p:cNvPr id="657590" name="Oval 182"/>
          <p:cNvSpPr>
            <a:spLocks noChangeArrowheads="1"/>
          </p:cNvSpPr>
          <p:nvPr/>
        </p:nvSpPr>
        <p:spPr bwMode="auto">
          <a:xfrm>
            <a:off x="1258888" y="4437063"/>
            <a:ext cx="863600" cy="863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7591" name="Line 183"/>
          <p:cNvSpPr>
            <a:spLocks noChangeShapeType="1"/>
          </p:cNvSpPr>
          <p:nvPr/>
        </p:nvSpPr>
        <p:spPr bwMode="auto">
          <a:xfrm>
            <a:off x="1255713" y="486886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57592" name="Text Box 184"/>
          <p:cNvSpPr txBox="1">
            <a:spLocks noChangeArrowheads="1"/>
          </p:cNvSpPr>
          <p:nvPr/>
        </p:nvSpPr>
        <p:spPr bwMode="auto">
          <a:xfrm>
            <a:off x="1546225" y="458152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>
                <a:latin typeface="Arial" charset="0"/>
                <a:ea typeface="楷体_GB2312" pitchFamily="49" charset="-122"/>
              </a:rPr>
              <a:t>帧</a:t>
            </a:r>
            <a:r>
              <a:rPr lang="en-US" altLang="zh-CN" sz="1600" b="1">
                <a:latin typeface="Arial" charset="0"/>
                <a:ea typeface="楷体_GB2312" pitchFamily="49" charset="-122"/>
              </a:rPr>
              <a:t>0</a:t>
            </a:r>
          </a:p>
        </p:txBody>
      </p:sp>
      <p:sp>
        <p:nvSpPr>
          <p:cNvPr id="657593" name="Text Box 185"/>
          <p:cNvSpPr txBox="1">
            <a:spLocks noChangeArrowheads="1"/>
          </p:cNvSpPr>
          <p:nvPr/>
        </p:nvSpPr>
        <p:spPr bwMode="auto">
          <a:xfrm>
            <a:off x="1616075" y="53006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1</a:t>
            </a:r>
          </a:p>
        </p:txBody>
      </p:sp>
      <p:sp>
        <p:nvSpPr>
          <p:cNvPr id="657594" name="Text Box 186"/>
          <p:cNvSpPr txBox="1">
            <a:spLocks noChangeArrowheads="1"/>
          </p:cNvSpPr>
          <p:nvPr/>
        </p:nvSpPr>
        <p:spPr bwMode="auto">
          <a:xfrm>
            <a:off x="1619250" y="4221163"/>
            <a:ext cx="714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latin typeface="Arial" charset="0"/>
              </a:rPr>
              <a:t>0</a:t>
            </a:r>
          </a:p>
        </p:txBody>
      </p:sp>
      <p:grpSp>
        <p:nvGrpSpPr>
          <p:cNvPr id="657618" name="Group 210"/>
          <p:cNvGrpSpPr>
            <a:grpSpLocks/>
          </p:cNvGrpSpPr>
          <p:nvPr/>
        </p:nvGrpSpPr>
        <p:grpSpPr bwMode="auto">
          <a:xfrm>
            <a:off x="2624138" y="2781300"/>
            <a:ext cx="1008062" cy="3316288"/>
            <a:chOff x="1653" y="1752"/>
            <a:chExt cx="635" cy="2089"/>
          </a:xfrm>
        </p:grpSpPr>
        <p:sp>
          <p:nvSpPr>
            <p:cNvPr id="657452" name="Text Box 44"/>
            <p:cNvSpPr txBox="1">
              <a:spLocks noChangeArrowheads="1"/>
            </p:cNvSpPr>
            <p:nvPr/>
          </p:nvSpPr>
          <p:spPr bwMode="auto">
            <a:xfrm>
              <a:off x="1653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②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595" name="Oval 187"/>
            <p:cNvSpPr>
              <a:spLocks noChangeArrowheads="1"/>
            </p:cNvSpPr>
            <p:nvPr/>
          </p:nvSpPr>
          <p:spPr bwMode="auto">
            <a:xfrm>
              <a:off x="1701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596" name="Line 188"/>
            <p:cNvSpPr>
              <a:spLocks noChangeShapeType="1"/>
            </p:cNvSpPr>
            <p:nvPr/>
          </p:nvSpPr>
          <p:spPr bwMode="auto">
            <a:xfrm>
              <a:off x="1699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597" name="Text Box 189"/>
            <p:cNvSpPr txBox="1">
              <a:spLocks noChangeArrowheads="1"/>
            </p:cNvSpPr>
            <p:nvPr/>
          </p:nvSpPr>
          <p:spPr bwMode="auto">
            <a:xfrm>
              <a:off x="1882" y="1843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657598" name="Oval 190"/>
            <p:cNvSpPr>
              <a:spLocks noChangeArrowheads="1"/>
            </p:cNvSpPr>
            <p:nvPr/>
          </p:nvSpPr>
          <p:spPr bwMode="auto">
            <a:xfrm>
              <a:off x="1699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599" name="Line 191"/>
            <p:cNvSpPr>
              <a:spLocks noChangeShapeType="1"/>
            </p:cNvSpPr>
            <p:nvPr/>
          </p:nvSpPr>
          <p:spPr bwMode="auto">
            <a:xfrm>
              <a:off x="1697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0" name="Text Box 192"/>
            <p:cNvSpPr txBox="1">
              <a:spLocks noChangeArrowheads="1"/>
            </p:cNvSpPr>
            <p:nvPr/>
          </p:nvSpPr>
          <p:spPr bwMode="auto">
            <a:xfrm>
              <a:off x="1880" y="2886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657619" name="Group 211"/>
          <p:cNvGrpSpPr>
            <a:grpSpLocks/>
          </p:cNvGrpSpPr>
          <p:nvPr/>
        </p:nvGrpSpPr>
        <p:grpSpPr bwMode="auto">
          <a:xfrm>
            <a:off x="4065588" y="2781300"/>
            <a:ext cx="1008062" cy="3560763"/>
            <a:chOff x="2561" y="1752"/>
            <a:chExt cx="635" cy="2243"/>
          </a:xfrm>
        </p:grpSpPr>
        <p:sp>
          <p:nvSpPr>
            <p:cNvPr id="657472" name="Text Box 64"/>
            <p:cNvSpPr txBox="1">
              <a:spLocks noChangeArrowheads="1"/>
            </p:cNvSpPr>
            <p:nvPr/>
          </p:nvSpPr>
          <p:spPr bwMode="auto">
            <a:xfrm>
              <a:off x="2561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③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正确接收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601" name="Oval 193"/>
            <p:cNvSpPr>
              <a:spLocks noChangeArrowheads="1"/>
            </p:cNvSpPr>
            <p:nvPr/>
          </p:nvSpPr>
          <p:spPr bwMode="auto">
            <a:xfrm>
              <a:off x="2606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2" name="Line 194"/>
            <p:cNvSpPr>
              <a:spLocks noChangeShapeType="1"/>
            </p:cNvSpPr>
            <p:nvPr/>
          </p:nvSpPr>
          <p:spPr bwMode="auto">
            <a:xfrm>
              <a:off x="2604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3" name="Text Box 195"/>
            <p:cNvSpPr txBox="1">
              <a:spLocks noChangeArrowheads="1"/>
            </p:cNvSpPr>
            <p:nvPr/>
          </p:nvSpPr>
          <p:spPr bwMode="auto">
            <a:xfrm>
              <a:off x="2787" y="1843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657604" name="Oval 196"/>
            <p:cNvSpPr>
              <a:spLocks noChangeArrowheads="1"/>
            </p:cNvSpPr>
            <p:nvPr/>
          </p:nvSpPr>
          <p:spPr bwMode="auto">
            <a:xfrm>
              <a:off x="2606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5" name="Line 197"/>
            <p:cNvSpPr>
              <a:spLocks noChangeShapeType="1"/>
            </p:cNvSpPr>
            <p:nvPr/>
          </p:nvSpPr>
          <p:spPr bwMode="auto">
            <a:xfrm>
              <a:off x="2604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6" name="Text Box 198"/>
            <p:cNvSpPr txBox="1">
              <a:spLocks noChangeArrowheads="1"/>
            </p:cNvSpPr>
            <p:nvPr/>
          </p:nvSpPr>
          <p:spPr bwMode="auto">
            <a:xfrm>
              <a:off x="2787" y="3067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657622" name="Group 214"/>
          <p:cNvGrpSpPr>
            <a:grpSpLocks/>
          </p:cNvGrpSpPr>
          <p:nvPr/>
        </p:nvGrpSpPr>
        <p:grpSpPr bwMode="auto">
          <a:xfrm>
            <a:off x="5576888" y="2781300"/>
            <a:ext cx="1008062" cy="3560763"/>
            <a:chOff x="3513" y="1752"/>
            <a:chExt cx="635" cy="2243"/>
          </a:xfrm>
        </p:grpSpPr>
        <p:sp>
          <p:nvSpPr>
            <p:cNvPr id="657492" name="Text Box 84"/>
            <p:cNvSpPr txBox="1">
              <a:spLocks noChangeArrowheads="1"/>
            </p:cNvSpPr>
            <p:nvPr/>
          </p:nvSpPr>
          <p:spPr bwMode="auto">
            <a:xfrm>
              <a:off x="3513" y="3475"/>
              <a:ext cx="63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④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接收确认</a:t>
              </a:r>
              <a:r>
                <a:rPr lang="en-US" altLang="zh-CN" sz="1600" b="1">
                  <a:ea typeface="楷体_GB2312" pitchFamily="49" charset="-122"/>
                </a:rPr>
                <a:t>0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607" name="Oval 199"/>
            <p:cNvSpPr>
              <a:spLocks noChangeArrowheads="1"/>
            </p:cNvSpPr>
            <p:nvPr/>
          </p:nvSpPr>
          <p:spPr bwMode="auto">
            <a:xfrm>
              <a:off x="3513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8" name="Line 200"/>
            <p:cNvSpPr>
              <a:spLocks noChangeShapeType="1"/>
            </p:cNvSpPr>
            <p:nvPr/>
          </p:nvSpPr>
          <p:spPr bwMode="auto">
            <a:xfrm>
              <a:off x="3787" y="2024"/>
              <a:ext cx="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09" name="Oval 201"/>
            <p:cNvSpPr>
              <a:spLocks noChangeArrowheads="1"/>
            </p:cNvSpPr>
            <p:nvPr/>
          </p:nvSpPr>
          <p:spPr bwMode="auto">
            <a:xfrm>
              <a:off x="3559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0" name="Line 202"/>
            <p:cNvSpPr>
              <a:spLocks noChangeShapeType="1"/>
            </p:cNvSpPr>
            <p:nvPr/>
          </p:nvSpPr>
          <p:spPr bwMode="auto">
            <a:xfrm>
              <a:off x="3557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1" name="Text Box 203"/>
            <p:cNvSpPr txBox="1">
              <a:spLocks noChangeArrowheads="1"/>
            </p:cNvSpPr>
            <p:nvPr/>
          </p:nvSpPr>
          <p:spPr bwMode="auto">
            <a:xfrm>
              <a:off x="3740" y="3067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657621" name="Group 213"/>
          <p:cNvGrpSpPr>
            <a:grpSpLocks/>
          </p:cNvGrpSpPr>
          <p:nvPr/>
        </p:nvGrpSpPr>
        <p:grpSpPr bwMode="auto">
          <a:xfrm>
            <a:off x="7016750" y="2781300"/>
            <a:ext cx="1011238" cy="3316288"/>
            <a:chOff x="4420" y="1752"/>
            <a:chExt cx="637" cy="2089"/>
          </a:xfrm>
        </p:grpSpPr>
        <p:sp>
          <p:nvSpPr>
            <p:cNvPr id="657512" name="Text Box 104"/>
            <p:cNvSpPr txBox="1">
              <a:spLocks noChangeArrowheads="1"/>
            </p:cNvSpPr>
            <p:nvPr/>
          </p:nvSpPr>
          <p:spPr bwMode="auto">
            <a:xfrm>
              <a:off x="4422" y="3475"/>
              <a:ext cx="63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1600" b="1">
                  <a:ea typeface="楷体_GB2312" pitchFamily="49" charset="-122"/>
                </a:rPr>
                <a:t>发送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r>
                <a:rPr lang="zh-CN" altLang="en-US" sz="1600" b="1">
                  <a:ea typeface="楷体_GB2312" pitchFamily="49" charset="-122"/>
                </a:rPr>
                <a:t>号帧</a:t>
              </a:r>
            </a:p>
          </p:txBody>
        </p:sp>
        <p:sp>
          <p:nvSpPr>
            <p:cNvPr id="657612" name="Oval 204"/>
            <p:cNvSpPr>
              <a:spLocks noChangeArrowheads="1"/>
            </p:cNvSpPr>
            <p:nvPr/>
          </p:nvSpPr>
          <p:spPr bwMode="auto">
            <a:xfrm>
              <a:off x="4422" y="1752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3" name="Line 205"/>
            <p:cNvSpPr>
              <a:spLocks noChangeShapeType="1"/>
            </p:cNvSpPr>
            <p:nvPr/>
          </p:nvSpPr>
          <p:spPr bwMode="auto">
            <a:xfrm>
              <a:off x="4420" y="202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4" name="Text Box 206"/>
            <p:cNvSpPr txBox="1">
              <a:spLocks noChangeArrowheads="1"/>
            </p:cNvSpPr>
            <p:nvPr/>
          </p:nvSpPr>
          <p:spPr bwMode="auto">
            <a:xfrm>
              <a:off x="4603" y="2024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57615" name="Oval 207"/>
            <p:cNvSpPr>
              <a:spLocks noChangeArrowheads="1"/>
            </p:cNvSpPr>
            <p:nvPr/>
          </p:nvSpPr>
          <p:spPr bwMode="auto">
            <a:xfrm>
              <a:off x="4468" y="2795"/>
              <a:ext cx="54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6" name="Line 208"/>
            <p:cNvSpPr>
              <a:spLocks noChangeShapeType="1"/>
            </p:cNvSpPr>
            <p:nvPr/>
          </p:nvSpPr>
          <p:spPr bwMode="auto">
            <a:xfrm>
              <a:off x="4466" y="306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617" name="Text Box 209"/>
            <p:cNvSpPr txBox="1">
              <a:spLocks noChangeArrowheads="1"/>
            </p:cNvSpPr>
            <p:nvPr/>
          </p:nvSpPr>
          <p:spPr bwMode="auto">
            <a:xfrm>
              <a:off x="4649" y="3067"/>
              <a:ext cx="2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Arial" charset="0"/>
                  <a:ea typeface="楷体_GB2312" pitchFamily="49" charset="-122"/>
                </a:rPr>
                <a:t>帧</a:t>
              </a:r>
              <a:r>
                <a:rPr lang="en-US" altLang="zh-CN" sz="1600" b="1"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657623" name="Text Box 21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1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en-US" altLang="zh-CN" sz="4000"/>
              <a:t> </a:t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sender + </a:t>
            </a:r>
            <a:r>
              <a:rPr lang="en-US" altLang="en-US" sz="2800"/>
              <a:t>receiver</a:t>
            </a:r>
            <a:r>
              <a:rPr lang="zh-CN" altLang="en-US" sz="2800"/>
              <a:t>）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typedef enum {frame_arrival, cksum_err, timeout} event_type;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void protocol4 (void)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{    </a:t>
            </a:r>
            <a:r>
              <a:rPr lang="en-US" altLang="zh-CN" sz="1800" noProof="1" smtClean="0"/>
              <a:t> seq_nr </a:t>
            </a:r>
            <a:r>
              <a:rPr lang="en-US" altLang="zh-CN" sz="1800" noProof="1"/>
              <a:t>next_frame_to_send;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seq_nr frame_expected;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frame r, s;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packet buffer;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event_type event;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next_frame_to_send = 0;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frame_expected = 0;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from_network_layer(&amp;buffer);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s.info = buffer;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s.seq = next_frame_to_send;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s.ack = 1 - frame_expected;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to_physical_layer(&amp;s);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noProof="1"/>
              <a:t>      start_timer(s.seq); </a:t>
            </a:r>
            <a:endParaRPr lang="zh-CN" altLang="en-US" sz="1800" dirty="0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服务类型二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zh-CN" altLang="en-US" sz="2800"/>
              <a:t>（有确认的无连接服务）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数据链路层功能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38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工作原理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无需建立和释放连接；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目的节点正确收到帧后发送确认帧；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源节点需配置存放待确认帧的缓冲区和计时器；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引入帧序号。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C0404"/>
                </a:solidFill>
              </a:rPr>
              <a:t>应用场合</a:t>
            </a:r>
          </a:p>
          <a:p>
            <a:pPr lvl="1">
              <a:lnSpc>
                <a:spcPct val="105000"/>
              </a:lnSpc>
            </a:pPr>
            <a:r>
              <a:rPr lang="zh-CN" altLang="en-US" dirty="0"/>
              <a:t>不可靠信道，例如：无线</a:t>
            </a:r>
            <a:r>
              <a:rPr lang="zh-CN" altLang="en-US" dirty="0" smtClean="0"/>
              <a:t>系统（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en-US" altLang="zh-CN" sz="4000"/>
              <a:t> </a:t>
            </a:r>
            <a:br>
              <a:rPr lang="en-US" altLang="zh-CN" sz="4000"/>
            </a:br>
            <a:r>
              <a:rPr lang="zh-CN" altLang="en-US" sz="2800"/>
              <a:t>（</a:t>
            </a:r>
            <a:r>
              <a:rPr lang="en-US" altLang="zh-CN" sz="2800"/>
              <a:t>sender + </a:t>
            </a:r>
            <a:r>
              <a:rPr lang="en-US" altLang="en-US" sz="2800"/>
              <a:t>receiver</a:t>
            </a:r>
            <a:r>
              <a:rPr lang="zh-CN" altLang="en-US" sz="2800"/>
              <a:t>）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noProof="1"/>
              <a:t>while (true)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</a:t>
            </a:r>
            <a:r>
              <a:rPr lang="en-US" altLang="zh-CN" sz="1800" noProof="1"/>
              <a:t>{      wait_for_event(&amp;event);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</a:t>
            </a:r>
            <a:r>
              <a:rPr lang="en-US" altLang="zh-CN" sz="1800"/>
              <a:t>      </a:t>
            </a:r>
            <a:r>
              <a:rPr lang="en-US" altLang="zh-CN" sz="1800" noProof="1"/>
              <a:t> if (event == frame_arrival)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        </a:t>
            </a:r>
            <a:r>
              <a:rPr lang="en-US" altLang="zh-CN" sz="1800" noProof="1"/>
              <a:t>{      from_physical_layer(&amp;r);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</a:t>
            </a:r>
            <a:r>
              <a:rPr lang="en-US" altLang="zh-CN" sz="1800"/>
              <a:t>      </a:t>
            </a:r>
            <a:r>
              <a:rPr lang="en-US" altLang="zh-CN" sz="1800" noProof="1"/>
              <a:t>if (r.seq == frame_expected)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noProof="1"/>
              <a:t>{    to_network_layer(&amp;r.info);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</a:t>
            </a:r>
            <a:r>
              <a:rPr lang="en-US" altLang="zh-CN" sz="1800"/>
              <a:t>    </a:t>
            </a:r>
            <a:r>
              <a:rPr lang="en-US" altLang="zh-CN" sz="1800" noProof="1"/>
              <a:t> inc(frame_expected);     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</a:t>
            </a:r>
            <a:r>
              <a:rPr lang="en-US" altLang="zh-CN" sz="1800"/>
              <a:t>      </a:t>
            </a:r>
            <a:r>
              <a:rPr lang="en-US" altLang="zh-CN" sz="1800" noProof="1"/>
              <a:t> if (r.ack == next_frame_to_send) </a:t>
            </a:r>
            <a:endParaRPr lang="en-US" altLang="zh-CN" sz="18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noProof="1"/>
              <a:t>{   </a:t>
            </a:r>
            <a:r>
              <a:rPr lang="en-US" altLang="zh-CN" sz="1800"/>
              <a:t> </a:t>
            </a:r>
            <a:r>
              <a:rPr lang="en-US" altLang="zh-CN" sz="1800" noProof="1"/>
              <a:t>stop_timer(r.ack);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</a:t>
            </a:r>
            <a:r>
              <a:rPr lang="en-US" altLang="zh-CN" sz="1800"/>
              <a:t>    </a:t>
            </a:r>
            <a:r>
              <a:rPr lang="en-US" altLang="zh-CN" sz="1800" noProof="1"/>
              <a:t>from_network_layer(&amp;buffer);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                </a:t>
            </a:r>
            <a:r>
              <a:rPr lang="en-US" altLang="zh-CN" sz="1800"/>
              <a:t>    </a:t>
            </a:r>
            <a:r>
              <a:rPr lang="en-US" altLang="zh-CN" sz="1800" noProof="1"/>
              <a:t>inc(next_frame_to_send);    }  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s.info = buffer;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s.seq = next_frame_to_send;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s.ack = 1 - frame_expected;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to_physical_layer(&amp;s);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noProof="1"/>
              <a:t>        </a:t>
            </a:r>
            <a:r>
              <a:rPr lang="en-US" altLang="zh-CN" sz="1800"/>
              <a:t>      </a:t>
            </a:r>
            <a:r>
              <a:rPr lang="en-US" altLang="zh-CN" sz="1800" noProof="1"/>
              <a:t>start_timer(s.seq);</a:t>
            </a:r>
            <a:r>
              <a:rPr lang="en-US" altLang="zh-CN" sz="1800"/>
              <a:t>     </a:t>
            </a:r>
            <a:r>
              <a:rPr lang="en-US" altLang="zh-CN" sz="1800" noProof="1"/>
              <a:t>}</a:t>
            </a:r>
            <a:endParaRPr lang="zh-CN" altLang="en-US" sz="1800"/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3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zh-CN" altLang="en-US">
                <a:latin typeface="隶书" pitchFamily="49" charset="-122"/>
              </a:rPr>
              <a:t>分析</a:t>
            </a:r>
            <a:endParaRPr lang="zh-CN" altLang="en-US"/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pic>
        <p:nvPicPr>
          <p:cNvPr id="6594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62175"/>
            <a:ext cx="7416800" cy="4183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794625" cy="36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主机</a:t>
            </a:r>
            <a:r>
              <a:rPr lang="en-US" altLang="zh-CN" sz="2000"/>
              <a:t>A</a:t>
            </a:r>
            <a:r>
              <a:rPr lang="zh-CN" altLang="en-US" sz="2000"/>
              <a:t>发送、主机</a:t>
            </a:r>
            <a:r>
              <a:rPr lang="en-US" altLang="zh-CN" sz="2000"/>
              <a:t>B</a:t>
            </a:r>
            <a:r>
              <a:rPr lang="zh-CN" altLang="en-US" sz="2000"/>
              <a:t>等待 ，运行正常。 </a:t>
            </a:r>
          </a:p>
        </p:txBody>
      </p:sp>
      <p:sp>
        <p:nvSpPr>
          <p:cNvPr id="659465" name="Text Box 9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4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</a:t>
            </a:r>
            <a:r>
              <a:rPr lang="en-US" altLang="zh-CN"/>
              <a:t>4</a:t>
            </a:r>
            <a:r>
              <a:rPr lang="zh-CN" altLang="en-US">
                <a:latin typeface="隶书" pitchFamily="49" charset="-122"/>
              </a:rPr>
              <a:t>分析</a:t>
            </a:r>
            <a:endParaRPr lang="zh-CN" altLang="en-US"/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794625" cy="792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主机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同时发送 ，运行不正常，会出现数据帧多次发送，不会导致协议失败，但会引起效率的降低。 </a:t>
            </a:r>
          </a:p>
        </p:txBody>
      </p:sp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913563" cy="39766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1751" name="Text Box 7"/>
          <p:cNvSpPr txBox="1">
            <a:spLocks noChangeArrowheads="1"/>
          </p:cNvSpPr>
          <p:nvPr/>
        </p:nvSpPr>
        <p:spPr bwMode="auto">
          <a:xfrm>
            <a:off x="8305800" y="0"/>
            <a:ext cx="8382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 </a:t>
            </a:r>
            <a:r>
              <a:rPr lang="zh-CN" altLang="en-US" sz="1200" dirty="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5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  入</a:t>
            </a:r>
          </a:p>
        </p:txBody>
      </p:sp>
      <p:sp>
        <p:nvSpPr>
          <p:cNvPr id="62054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09625" y="1773238"/>
            <a:ext cx="7958138" cy="453608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存在的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r>
              <a:rPr lang="zh-CN" altLang="en-US" sz="2400" dirty="0" smtClean="0">
                <a:solidFill>
                  <a:schemeClr val="tx1"/>
                </a:solidFill>
              </a:rPr>
              <a:t>链路</a:t>
            </a:r>
            <a:r>
              <a:rPr lang="zh-CN" altLang="en-US" sz="2400" dirty="0" smtClean="0"/>
              <a:t>利用率</a:t>
            </a:r>
            <a:r>
              <a:rPr lang="zh-CN" altLang="en-US" sz="2400" dirty="0"/>
              <a:t>太低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问题的解决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管道化技术</a:t>
            </a:r>
            <a:r>
              <a:rPr lang="zh-CN" altLang="en-US" sz="2400" dirty="0"/>
              <a:t>：发送方在发送窗口允许的范围内，不必等待确认帧的返回就连续发送多帧（即：发送窗口</a:t>
            </a:r>
            <a:r>
              <a:rPr lang="en-US" altLang="zh-CN" sz="2400" dirty="0"/>
              <a:t>&gt;1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15000"/>
              </a:lnSpc>
            </a:pPr>
            <a:r>
              <a:rPr lang="zh-CN" altLang="en-US" sz="2400" dirty="0" smtClean="0"/>
              <a:t>发送窗口</a:t>
            </a:r>
            <a:r>
              <a:rPr lang="en-US" altLang="zh-CN" sz="2400" dirty="0"/>
              <a:t>≥ </a:t>
            </a:r>
            <a:r>
              <a:rPr lang="en-US" altLang="zh-CN" sz="2400" dirty="0" smtClean="0"/>
              <a:t>2BD+1</a:t>
            </a:r>
            <a:r>
              <a:rPr lang="zh-CN" altLang="en-US" sz="2400" dirty="0" smtClean="0"/>
              <a:t>可使链路利用率达</a:t>
            </a:r>
            <a:r>
              <a:rPr lang="en-US" altLang="zh-CN" sz="2400" dirty="0" smtClean="0"/>
              <a:t>100%</a:t>
            </a:r>
            <a:endParaRPr lang="zh-CN" altLang="en-US" sz="2400" dirty="0" smtClean="0"/>
          </a:p>
          <a:p>
            <a:pPr>
              <a:lnSpc>
                <a:spcPct val="115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如何恢复错误？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 smtClean="0"/>
              <a:t>后退</a:t>
            </a:r>
            <a:r>
              <a:rPr lang="en-US" altLang="zh-CN" sz="2400" dirty="0"/>
              <a:t>n</a:t>
            </a:r>
            <a:r>
              <a:rPr lang="zh-CN" altLang="en-US" sz="2400" dirty="0"/>
              <a:t>帧（</a:t>
            </a:r>
            <a:r>
              <a:rPr lang="en-US" altLang="zh-CN" sz="2400" dirty="0"/>
              <a:t>go back n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/>
              <a:t>选择重发（</a:t>
            </a:r>
            <a:r>
              <a:rPr lang="en-US" altLang="zh-CN" sz="2400" dirty="0"/>
              <a:t>selective repeat</a:t>
            </a:r>
            <a:r>
              <a:rPr lang="zh-CN" altLang="en-US" sz="2400" dirty="0"/>
              <a:t>）</a:t>
            </a: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1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04048" y="4581128"/>
            <a:ext cx="3240360" cy="863724"/>
          </a:xfrm>
          <a:prstGeom prst="wedgeRoundRectCallout">
            <a:avLst>
              <a:gd name="adj1" fmla="val -89313"/>
              <a:gd name="adj2" fmla="val -7723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2E"/>
            </a:outerShdw>
          </a:effectLst>
        </p:spPr>
        <p:txBody>
          <a:bodyPr lIns="0" tIns="46800" rIns="0" bIns="46800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34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 smtClean="0">
                <a:latin typeface="+mn-lt"/>
                <a:ea typeface="+mn-ea"/>
              </a:rPr>
              <a:t>链路的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+mn-ea"/>
              </a:rPr>
              <a:t>带宽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+mn-ea"/>
              </a:rPr>
              <a:t>延迟乘积</a:t>
            </a:r>
            <a:r>
              <a:rPr lang="zh-CN" altLang="en-US" sz="1600" b="1" dirty="0" smtClean="0">
                <a:latin typeface="+mn-lt"/>
                <a:ea typeface="+mn-ea"/>
              </a:rPr>
              <a:t>，单位：帧。</a:t>
            </a:r>
            <a:r>
              <a:rPr lang="en-US" altLang="zh-CN" sz="1600" b="1" dirty="0" smtClean="0">
                <a:latin typeface="+mn-lt"/>
                <a:ea typeface="+mn-ea"/>
              </a:rPr>
              <a:t>2BD</a:t>
            </a:r>
            <a:r>
              <a:rPr lang="zh-CN" altLang="en-US" sz="1600" b="1" dirty="0" smtClean="0">
                <a:latin typeface="+mn-lt"/>
                <a:ea typeface="+mn-ea"/>
              </a:rPr>
              <a:t>表示在链路上打个来回的时间可以发送的帧数。</a:t>
            </a:r>
            <a:endParaRPr lang="zh-CN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后退</a:t>
            </a:r>
            <a:r>
              <a:rPr lang="en-US" altLang="zh-CN"/>
              <a:t>n</a:t>
            </a:r>
            <a:r>
              <a:rPr lang="zh-CN" altLang="en-US"/>
              <a:t>帧</a:t>
            </a:r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2773" name="Oval 5"/>
          <p:cNvSpPr>
            <a:spLocks noChangeArrowheads="1"/>
          </p:cNvSpPr>
          <p:nvPr/>
        </p:nvSpPr>
        <p:spPr bwMode="auto">
          <a:xfrm>
            <a:off x="75565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72774" name="Oval 6"/>
          <p:cNvSpPr>
            <a:spLocks noChangeArrowheads="1"/>
          </p:cNvSpPr>
          <p:nvPr/>
        </p:nvSpPr>
        <p:spPr bwMode="auto">
          <a:xfrm>
            <a:off x="133191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72775" name="Oval 7"/>
          <p:cNvSpPr>
            <a:spLocks noChangeArrowheads="1"/>
          </p:cNvSpPr>
          <p:nvPr/>
        </p:nvSpPr>
        <p:spPr bwMode="auto">
          <a:xfrm>
            <a:off x="190817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72776" name="Oval 8"/>
          <p:cNvSpPr>
            <a:spLocks noChangeArrowheads="1"/>
          </p:cNvSpPr>
          <p:nvPr/>
        </p:nvSpPr>
        <p:spPr bwMode="auto">
          <a:xfrm>
            <a:off x="248443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72777" name="Oval 9"/>
          <p:cNvSpPr>
            <a:spLocks noChangeArrowheads="1"/>
          </p:cNvSpPr>
          <p:nvPr/>
        </p:nvSpPr>
        <p:spPr bwMode="auto">
          <a:xfrm>
            <a:off x="3060700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72778" name="Oval 10"/>
          <p:cNvSpPr>
            <a:spLocks noChangeArrowheads="1"/>
          </p:cNvSpPr>
          <p:nvPr/>
        </p:nvSpPr>
        <p:spPr bwMode="auto">
          <a:xfrm>
            <a:off x="36369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72779" name="Oval 11"/>
          <p:cNvSpPr>
            <a:spLocks noChangeArrowheads="1"/>
          </p:cNvSpPr>
          <p:nvPr/>
        </p:nvSpPr>
        <p:spPr bwMode="auto">
          <a:xfrm>
            <a:off x="4213225" y="2343150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72780" name="Oval 12"/>
          <p:cNvSpPr>
            <a:spLocks noChangeArrowheads="1"/>
          </p:cNvSpPr>
          <p:nvPr/>
        </p:nvSpPr>
        <p:spPr bwMode="auto">
          <a:xfrm>
            <a:off x="4789488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</a:p>
        </p:txBody>
      </p:sp>
      <p:sp>
        <p:nvSpPr>
          <p:cNvPr id="672781" name="Oval 13"/>
          <p:cNvSpPr>
            <a:spLocks noChangeArrowheads="1"/>
          </p:cNvSpPr>
          <p:nvPr/>
        </p:nvSpPr>
        <p:spPr bwMode="auto">
          <a:xfrm>
            <a:off x="5364163" y="2343150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</a:p>
        </p:txBody>
      </p:sp>
      <p:sp>
        <p:nvSpPr>
          <p:cNvPr id="672782" name="Oval 14"/>
          <p:cNvSpPr>
            <a:spLocks noChangeArrowheads="1"/>
          </p:cNvSpPr>
          <p:nvPr/>
        </p:nvSpPr>
        <p:spPr bwMode="auto">
          <a:xfrm>
            <a:off x="5940425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72783" name="Oval 15"/>
          <p:cNvSpPr>
            <a:spLocks noChangeArrowheads="1"/>
          </p:cNvSpPr>
          <p:nvPr/>
        </p:nvSpPr>
        <p:spPr bwMode="auto">
          <a:xfrm>
            <a:off x="6516688" y="2343150"/>
            <a:ext cx="468312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72784" name="Oval 16"/>
          <p:cNvSpPr>
            <a:spLocks noChangeArrowheads="1"/>
          </p:cNvSpPr>
          <p:nvPr/>
        </p:nvSpPr>
        <p:spPr bwMode="auto">
          <a:xfrm>
            <a:off x="7092950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72785" name="Oval 17"/>
          <p:cNvSpPr>
            <a:spLocks noChangeArrowheads="1"/>
          </p:cNvSpPr>
          <p:nvPr/>
        </p:nvSpPr>
        <p:spPr bwMode="auto">
          <a:xfrm>
            <a:off x="7669213" y="2343150"/>
            <a:ext cx="468312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72786" name="Oval 18"/>
          <p:cNvSpPr>
            <a:spLocks noChangeArrowheads="1"/>
          </p:cNvSpPr>
          <p:nvPr/>
        </p:nvSpPr>
        <p:spPr bwMode="auto">
          <a:xfrm>
            <a:off x="8245475" y="2343150"/>
            <a:ext cx="468313" cy="4508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</a:p>
        </p:txBody>
      </p:sp>
      <p:sp>
        <p:nvSpPr>
          <p:cNvPr id="672787" name="Oval 19"/>
          <p:cNvSpPr>
            <a:spLocks noChangeArrowheads="1"/>
          </p:cNvSpPr>
          <p:nvPr/>
        </p:nvSpPr>
        <p:spPr bwMode="auto">
          <a:xfrm>
            <a:off x="15478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672788" name="Oval 20"/>
          <p:cNvSpPr>
            <a:spLocks noChangeArrowheads="1"/>
          </p:cNvSpPr>
          <p:nvPr/>
        </p:nvSpPr>
        <p:spPr bwMode="auto">
          <a:xfrm>
            <a:off x="21240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72789" name="Oval 21"/>
          <p:cNvSpPr>
            <a:spLocks noChangeArrowheads="1"/>
          </p:cNvSpPr>
          <p:nvPr/>
        </p:nvSpPr>
        <p:spPr bwMode="auto">
          <a:xfrm>
            <a:off x="2700338" y="4791075"/>
            <a:ext cx="468312" cy="4508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E</a:t>
            </a:r>
          </a:p>
        </p:txBody>
      </p:sp>
      <p:sp>
        <p:nvSpPr>
          <p:cNvPr id="672790" name="Oval 22"/>
          <p:cNvSpPr>
            <a:spLocks noChangeArrowheads="1"/>
          </p:cNvSpPr>
          <p:nvPr/>
        </p:nvSpPr>
        <p:spPr bwMode="auto">
          <a:xfrm>
            <a:off x="3276600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1" name="Oval 23"/>
          <p:cNvSpPr>
            <a:spLocks noChangeArrowheads="1"/>
          </p:cNvSpPr>
          <p:nvPr/>
        </p:nvSpPr>
        <p:spPr bwMode="auto">
          <a:xfrm>
            <a:off x="3852863" y="4791075"/>
            <a:ext cx="468312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2" name="Oval 24"/>
          <p:cNvSpPr>
            <a:spLocks noChangeArrowheads="1"/>
          </p:cNvSpPr>
          <p:nvPr/>
        </p:nvSpPr>
        <p:spPr bwMode="auto">
          <a:xfrm>
            <a:off x="4429125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3" name="Oval 25"/>
          <p:cNvSpPr>
            <a:spLocks noChangeArrowheads="1"/>
          </p:cNvSpPr>
          <p:nvPr/>
        </p:nvSpPr>
        <p:spPr bwMode="auto">
          <a:xfrm>
            <a:off x="5005388" y="4795838"/>
            <a:ext cx="468312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4" name="Oval 26"/>
          <p:cNvSpPr>
            <a:spLocks noChangeArrowheads="1"/>
          </p:cNvSpPr>
          <p:nvPr/>
        </p:nvSpPr>
        <p:spPr bwMode="auto">
          <a:xfrm>
            <a:off x="5581650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5" name="Oval 27"/>
          <p:cNvSpPr>
            <a:spLocks noChangeArrowheads="1"/>
          </p:cNvSpPr>
          <p:nvPr/>
        </p:nvSpPr>
        <p:spPr bwMode="auto">
          <a:xfrm>
            <a:off x="6156325" y="4791075"/>
            <a:ext cx="468313" cy="4508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D</a:t>
            </a:r>
          </a:p>
        </p:txBody>
      </p:sp>
      <p:sp>
        <p:nvSpPr>
          <p:cNvPr id="672796" name="Oval 28"/>
          <p:cNvSpPr>
            <a:spLocks noChangeArrowheads="1"/>
          </p:cNvSpPr>
          <p:nvPr/>
        </p:nvSpPr>
        <p:spPr bwMode="auto">
          <a:xfrm>
            <a:off x="6732588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672797" name="Oval 29"/>
          <p:cNvSpPr>
            <a:spLocks noChangeArrowheads="1"/>
          </p:cNvSpPr>
          <p:nvPr/>
        </p:nvSpPr>
        <p:spPr bwMode="auto">
          <a:xfrm>
            <a:off x="7308850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</a:p>
        </p:txBody>
      </p:sp>
      <p:sp>
        <p:nvSpPr>
          <p:cNvPr id="672798" name="Oval 30"/>
          <p:cNvSpPr>
            <a:spLocks noChangeArrowheads="1"/>
          </p:cNvSpPr>
          <p:nvPr/>
        </p:nvSpPr>
        <p:spPr bwMode="auto">
          <a:xfrm>
            <a:off x="7885113" y="4791075"/>
            <a:ext cx="468312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</a:p>
        </p:txBody>
      </p:sp>
      <p:sp>
        <p:nvSpPr>
          <p:cNvPr id="672799" name="Oval 31"/>
          <p:cNvSpPr>
            <a:spLocks noChangeArrowheads="1"/>
          </p:cNvSpPr>
          <p:nvPr/>
        </p:nvSpPr>
        <p:spPr bwMode="auto">
          <a:xfrm>
            <a:off x="8461375" y="4791075"/>
            <a:ext cx="468313" cy="4508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</a:p>
        </p:txBody>
      </p:sp>
      <p:sp>
        <p:nvSpPr>
          <p:cNvPr id="672801" name="Line 33"/>
          <p:cNvSpPr>
            <a:spLocks noChangeShapeType="1"/>
          </p:cNvSpPr>
          <p:nvPr/>
        </p:nvSpPr>
        <p:spPr bwMode="auto">
          <a:xfrm>
            <a:off x="10445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2" name="Line 34"/>
          <p:cNvSpPr>
            <a:spLocks noChangeShapeType="1"/>
          </p:cNvSpPr>
          <p:nvPr/>
        </p:nvSpPr>
        <p:spPr bwMode="auto">
          <a:xfrm>
            <a:off x="16208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3" name="Line 35"/>
          <p:cNvSpPr>
            <a:spLocks noChangeShapeType="1"/>
          </p:cNvSpPr>
          <p:nvPr/>
        </p:nvSpPr>
        <p:spPr bwMode="auto">
          <a:xfrm>
            <a:off x="21971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4" name="Line 36"/>
          <p:cNvSpPr>
            <a:spLocks noChangeShapeType="1"/>
          </p:cNvSpPr>
          <p:nvPr/>
        </p:nvSpPr>
        <p:spPr bwMode="auto">
          <a:xfrm>
            <a:off x="277177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5" name="Line 37"/>
          <p:cNvSpPr>
            <a:spLocks noChangeShapeType="1"/>
          </p:cNvSpPr>
          <p:nvPr/>
        </p:nvSpPr>
        <p:spPr bwMode="auto">
          <a:xfrm>
            <a:off x="334803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6" name="Line 38"/>
          <p:cNvSpPr>
            <a:spLocks noChangeShapeType="1"/>
          </p:cNvSpPr>
          <p:nvPr/>
        </p:nvSpPr>
        <p:spPr bwMode="auto">
          <a:xfrm>
            <a:off x="392430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7" name="Line 39"/>
          <p:cNvSpPr>
            <a:spLocks noChangeShapeType="1"/>
          </p:cNvSpPr>
          <p:nvPr/>
        </p:nvSpPr>
        <p:spPr bwMode="auto">
          <a:xfrm>
            <a:off x="450056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8" name="Line 40"/>
          <p:cNvSpPr>
            <a:spLocks noChangeShapeType="1"/>
          </p:cNvSpPr>
          <p:nvPr/>
        </p:nvSpPr>
        <p:spPr bwMode="auto">
          <a:xfrm>
            <a:off x="5076825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09" name="Line 41"/>
          <p:cNvSpPr>
            <a:spLocks noChangeShapeType="1"/>
          </p:cNvSpPr>
          <p:nvPr/>
        </p:nvSpPr>
        <p:spPr bwMode="auto">
          <a:xfrm>
            <a:off x="56530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0" name="Line 42"/>
          <p:cNvSpPr>
            <a:spLocks noChangeShapeType="1"/>
          </p:cNvSpPr>
          <p:nvPr/>
        </p:nvSpPr>
        <p:spPr bwMode="auto">
          <a:xfrm>
            <a:off x="62293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1" name="Line 43"/>
          <p:cNvSpPr>
            <a:spLocks noChangeShapeType="1"/>
          </p:cNvSpPr>
          <p:nvPr/>
        </p:nvSpPr>
        <p:spPr bwMode="auto">
          <a:xfrm>
            <a:off x="6805613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2" name="Line 44"/>
          <p:cNvSpPr>
            <a:spLocks noChangeShapeType="1"/>
          </p:cNvSpPr>
          <p:nvPr/>
        </p:nvSpPr>
        <p:spPr bwMode="auto">
          <a:xfrm>
            <a:off x="7380288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3" name="Line 45"/>
          <p:cNvSpPr>
            <a:spLocks noChangeShapeType="1"/>
          </p:cNvSpPr>
          <p:nvPr/>
        </p:nvSpPr>
        <p:spPr bwMode="auto">
          <a:xfrm>
            <a:off x="7956550" y="2779713"/>
            <a:ext cx="647700" cy="201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4" name="Line 46"/>
          <p:cNvSpPr>
            <a:spLocks noChangeShapeType="1"/>
          </p:cNvSpPr>
          <p:nvPr/>
        </p:nvSpPr>
        <p:spPr bwMode="auto">
          <a:xfrm flipV="1">
            <a:off x="183673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5" name="Line 47"/>
          <p:cNvSpPr>
            <a:spLocks noChangeShapeType="1"/>
          </p:cNvSpPr>
          <p:nvPr/>
        </p:nvSpPr>
        <p:spPr bwMode="auto">
          <a:xfrm flipV="1">
            <a:off x="241300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6" name="Line 48"/>
          <p:cNvSpPr>
            <a:spLocks noChangeShapeType="1"/>
          </p:cNvSpPr>
          <p:nvPr/>
        </p:nvSpPr>
        <p:spPr bwMode="auto">
          <a:xfrm flipV="1">
            <a:off x="7021513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7" name="Line 49"/>
          <p:cNvSpPr>
            <a:spLocks noChangeShapeType="1"/>
          </p:cNvSpPr>
          <p:nvPr/>
        </p:nvSpPr>
        <p:spPr bwMode="auto">
          <a:xfrm flipV="1">
            <a:off x="7596188" y="2779713"/>
            <a:ext cx="792162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8" name="Line 50"/>
          <p:cNvSpPr>
            <a:spLocks noChangeShapeType="1"/>
          </p:cNvSpPr>
          <p:nvPr/>
        </p:nvSpPr>
        <p:spPr bwMode="auto">
          <a:xfrm flipV="1">
            <a:off x="8172450" y="2779713"/>
            <a:ext cx="792163" cy="201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 rot="17473268">
            <a:off x="17454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Ack0</a:t>
            </a:r>
          </a:p>
        </p:txBody>
      </p:sp>
      <p:sp>
        <p:nvSpPr>
          <p:cNvPr id="672820" name="Text Box 52"/>
          <p:cNvSpPr txBox="1">
            <a:spLocks noChangeArrowheads="1"/>
          </p:cNvSpPr>
          <p:nvPr/>
        </p:nvSpPr>
        <p:spPr bwMode="auto">
          <a:xfrm rot="17473268">
            <a:off x="2321719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Ack1</a:t>
            </a:r>
          </a:p>
        </p:txBody>
      </p:sp>
      <p:sp>
        <p:nvSpPr>
          <p:cNvPr id="672821" name="Text Box 53"/>
          <p:cNvSpPr txBox="1">
            <a:spLocks noChangeArrowheads="1"/>
          </p:cNvSpPr>
          <p:nvPr/>
        </p:nvSpPr>
        <p:spPr bwMode="auto">
          <a:xfrm rot="17473268">
            <a:off x="6930232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Ack2</a:t>
            </a:r>
          </a:p>
        </p:txBody>
      </p:sp>
      <p:sp>
        <p:nvSpPr>
          <p:cNvPr id="672822" name="Text Box 54"/>
          <p:cNvSpPr txBox="1">
            <a:spLocks noChangeArrowheads="1"/>
          </p:cNvSpPr>
          <p:nvPr/>
        </p:nvSpPr>
        <p:spPr bwMode="auto">
          <a:xfrm rot="17473268">
            <a:off x="7506494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Ack3</a:t>
            </a:r>
          </a:p>
        </p:txBody>
      </p:sp>
      <p:sp>
        <p:nvSpPr>
          <p:cNvPr id="672823" name="Text Box 55"/>
          <p:cNvSpPr txBox="1">
            <a:spLocks noChangeArrowheads="1"/>
          </p:cNvSpPr>
          <p:nvPr/>
        </p:nvSpPr>
        <p:spPr bwMode="auto">
          <a:xfrm rot="17473268">
            <a:off x="8082757" y="3301206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Ack4</a:t>
            </a:r>
          </a:p>
        </p:txBody>
      </p:sp>
      <p:sp>
        <p:nvSpPr>
          <p:cNvPr id="672824" name="Text Box 56"/>
          <p:cNvSpPr txBox="1">
            <a:spLocks noChangeArrowheads="1"/>
          </p:cNvSpPr>
          <p:nvPr/>
        </p:nvSpPr>
        <p:spPr bwMode="auto">
          <a:xfrm>
            <a:off x="612775" y="184308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发送方</a:t>
            </a:r>
          </a:p>
        </p:txBody>
      </p:sp>
      <p:sp>
        <p:nvSpPr>
          <p:cNvPr id="672825" name="Text Box 57"/>
          <p:cNvSpPr txBox="1">
            <a:spLocks noChangeArrowheads="1"/>
          </p:cNvSpPr>
          <p:nvPr/>
        </p:nvSpPr>
        <p:spPr bwMode="auto">
          <a:xfrm>
            <a:off x="612775" y="53006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接收方</a:t>
            </a:r>
          </a:p>
        </p:txBody>
      </p:sp>
      <p:sp>
        <p:nvSpPr>
          <p:cNvPr id="672826" name="AutoShape 58"/>
          <p:cNvSpPr>
            <a:spLocks/>
          </p:cNvSpPr>
          <p:nvPr/>
        </p:nvSpPr>
        <p:spPr bwMode="auto">
          <a:xfrm rot="-5400000">
            <a:off x="4897437" y="3967163"/>
            <a:ext cx="142875" cy="2952750"/>
          </a:xfrm>
          <a:prstGeom prst="leftBrace">
            <a:avLst>
              <a:gd name="adj1" fmla="val 172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3348038" y="551656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被数据链路层丢弃的帧</a:t>
            </a:r>
          </a:p>
        </p:txBody>
      </p:sp>
      <p:sp>
        <p:nvSpPr>
          <p:cNvPr id="672828" name="AutoShape 60"/>
          <p:cNvSpPr>
            <a:spLocks noChangeArrowheads="1"/>
          </p:cNvSpPr>
          <p:nvPr/>
        </p:nvSpPr>
        <p:spPr bwMode="auto">
          <a:xfrm>
            <a:off x="1979613" y="5659438"/>
            <a:ext cx="863600" cy="431800"/>
          </a:xfrm>
          <a:prstGeom prst="wedgeRoundRectCallout">
            <a:avLst>
              <a:gd name="adj1" fmla="val 47060"/>
              <a:gd name="adj2" fmla="val -147796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0" tIns="0" rIns="0" bIns="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ea typeface="华文新魏" pitchFamily="2" charset="-122"/>
              </a:rPr>
              <a:t>出错</a:t>
            </a:r>
          </a:p>
        </p:txBody>
      </p:sp>
      <p:sp>
        <p:nvSpPr>
          <p:cNvPr id="672829" name="Line 61"/>
          <p:cNvSpPr>
            <a:spLocks noChangeShapeType="1"/>
          </p:cNvSpPr>
          <p:nvPr/>
        </p:nvSpPr>
        <p:spPr bwMode="auto">
          <a:xfrm>
            <a:off x="2124075" y="184308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0" name="Line 62"/>
          <p:cNvSpPr>
            <a:spLocks noChangeShapeType="1"/>
          </p:cNvSpPr>
          <p:nvPr/>
        </p:nvSpPr>
        <p:spPr bwMode="auto">
          <a:xfrm>
            <a:off x="6156325" y="184308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3421063" y="1771650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超时间隔</a:t>
            </a:r>
          </a:p>
        </p:txBody>
      </p:sp>
      <p:sp>
        <p:nvSpPr>
          <p:cNvPr id="672832" name="Line 64"/>
          <p:cNvSpPr>
            <a:spLocks noChangeShapeType="1"/>
          </p:cNvSpPr>
          <p:nvPr/>
        </p:nvSpPr>
        <p:spPr bwMode="auto">
          <a:xfrm>
            <a:off x="4932363" y="198755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3" name="Line 65"/>
          <p:cNvSpPr>
            <a:spLocks noChangeShapeType="1"/>
          </p:cNvSpPr>
          <p:nvPr/>
        </p:nvSpPr>
        <p:spPr bwMode="auto">
          <a:xfrm flipH="1">
            <a:off x="2124075" y="19875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4" name="Line 66"/>
          <p:cNvSpPr>
            <a:spLocks noChangeShapeType="1"/>
          </p:cNvSpPr>
          <p:nvPr/>
        </p:nvSpPr>
        <p:spPr bwMode="auto">
          <a:xfrm>
            <a:off x="7092950" y="558958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2835" name="Text Box 67"/>
          <p:cNvSpPr txBox="1">
            <a:spLocks noChangeArrowheads="1"/>
          </p:cNvSpPr>
          <p:nvPr/>
        </p:nvSpPr>
        <p:spPr bwMode="auto">
          <a:xfrm>
            <a:off x="7740650" y="537368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新魏" pitchFamily="2" charset="-122"/>
              </a:rPr>
              <a:t>时间</a:t>
            </a:r>
          </a:p>
        </p:txBody>
      </p:sp>
      <p:sp>
        <p:nvSpPr>
          <p:cNvPr id="672836" name="Text Box 68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2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6264275" cy="1008063"/>
          </a:xfrm>
        </p:spPr>
        <p:txBody>
          <a:bodyPr/>
          <a:lstStyle/>
          <a:p>
            <a:r>
              <a:rPr lang="zh-CN" altLang="en-US" sz="3600"/>
              <a:t>使用后退</a:t>
            </a:r>
            <a:r>
              <a:rPr lang="en-US" altLang="zh-CN" sz="3600"/>
              <a:t>n</a:t>
            </a:r>
            <a:r>
              <a:rPr lang="zh-CN" altLang="en-US" sz="3600"/>
              <a:t>帧的滑动窗口协议</a:t>
            </a:r>
            <a:r>
              <a:rPr lang="zh-CN" altLang="en-US" sz="2400"/>
              <a:t>（后退</a:t>
            </a:r>
            <a:r>
              <a:rPr lang="en-US" altLang="zh-CN" sz="2400"/>
              <a:t>n</a:t>
            </a:r>
            <a:r>
              <a:rPr lang="zh-CN" altLang="en-US" sz="2400"/>
              <a:t>帧</a:t>
            </a:r>
            <a:r>
              <a:rPr lang="en-US" altLang="zh-CN" sz="2400"/>
              <a:t>ARQ</a:t>
            </a:r>
            <a:r>
              <a:rPr lang="zh-CN" altLang="en-US" sz="2400"/>
              <a:t>协议）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0851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发送窗口</a:t>
            </a:r>
            <a:r>
              <a:rPr lang="en-US" altLang="zh-CN" dirty="0">
                <a:solidFill>
                  <a:srgbClr val="FF0000"/>
                </a:solidFill>
              </a:rPr>
              <a:t>&gt;1</a:t>
            </a:r>
            <a:r>
              <a:rPr lang="zh-CN" altLang="en-US" dirty="0">
                <a:solidFill>
                  <a:srgbClr val="FF0000"/>
                </a:solidFill>
              </a:rPr>
              <a:t>，接收窗口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15000"/>
              </a:lnSpc>
            </a:pPr>
            <a:r>
              <a:rPr lang="zh-CN" altLang="en-US" dirty="0"/>
              <a:t>接收方仅接收正确且正期待的帧，并发确认；丢弃错帧或非期待帧及以后各帧。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发送方待数据帧定时器超时，</a:t>
            </a:r>
            <a:r>
              <a:rPr lang="zh-CN" altLang="en-US" dirty="0">
                <a:solidFill>
                  <a:srgbClr val="0000FF"/>
                </a:solidFill>
              </a:rPr>
              <a:t>重发所有待确认帧，而不仅仅是错帧</a:t>
            </a:r>
            <a:r>
              <a:rPr lang="zh-CN" altLang="en-US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窗口大小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对于帧序号位数为</a:t>
            </a:r>
            <a:r>
              <a:rPr lang="en-US" altLang="zh-CN" dirty="0" err="1" smtClean="0"/>
              <a:t>nbit</a:t>
            </a:r>
            <a:r>
              <a:rPr lang="zh-CN" altLang="en-US" dirty="0" smtClean="0"/>
              <a:t>，</a:t>
            </a:r>
            <a:r>
              <a:rPr lang="zh-CN" altLang="en-US" dirty="0"/>
              <a:t>其发送窗口大小</a:t>
            </a:r>
            <a:r>
              <a:rPr lang="en-US" altLang="zh-CN" dirty="0"/>
              <a:t>W</a:t>
            </a:r>
            <a:r>
              <a:rPr lang="en-US" altLang="zh-CN" baseline="-25000" dirty="0"/>
              <a:t>T</a:t>
            </a:r>
            <a:r>
              <a:rPr lang="zh-CN" altLang="en-US" dirty="0"/>
              <a:t>必满足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baseline="-25000" dirty="0">
                <a:solidFill>
                  <a:srgbClr val="0000FF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≤2</a:t>
            </a:r>
            <a:r>
              <a:rPr lang="en-US" altLang="zh-CN" baseline="30000" dirty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r>
              <a:rPr lang="zh-CN" altLang="en-US" dirty="0"/>
              <a:t>。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3797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定理证明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6799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定理</a:t>
            </a:r>
            <a:r>
              <a:rPr lang="zh-CN" altLang="en-US" sz="2200" dirty="0"/>
              <a:t>：对于帧序号位数为</a:t>
            </a:r>
            <a:r>
              <a:rPr lang="en-US" altLang="zh-CN" sz="2200" dirty="0"/>
              <a:t>n</a:t>
            </a:r>
            <a:r>
              <a:rPr lang="zh-CN" altLang="en-US" sz="2200" dirty="0"/>
              <a:t>，其发送窗口大小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必满足</a:t>
            </a:r>
            <a:r>
              <a:rPr lang="en-US" altLang="zh-CN" sz="2200" dirty="0">
                <a:solidFill>
                  <a:srgbClr val="0000FF"/>
                </a:solidFill>
              </a:rPr>
              <a:t>W</a:t>
            </a:r>
            <a:r>
              <a:rPr lang="en-US" altLang="zh-CN" sz="2200" baseline="-25000" dirty="0">
                <a:solidFill>
                  <a:srgbClr val="0000FF"/>
                </a:solidFill>
              </a:rPr>
              <a:t>T</a:t>
            </a:r>
            <a:r>
              <a:rPr lang="en-US" altLang="zh-CN" sz="2200" dirty="0">
                <a:solidFill>
                  <a:srgbClr val="0000FF"/>
                </a:solidFill>
              </a:rPr>
              <a:t>≤2</a:t>
            </a:r>
            <a:r>
              <a:rPr lang="en-US" altLang="zh-CN" sz="2200" baseline="30000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-1</a:t>
            </a:r>
            <a:r>
              <a:rPr lang="zh-CN" altLang="en-US" sz="22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证明</a:t>
            </a:r>
            <a:r>
              <a:rPr lang="zh-CN" altLang="en-US" sz="2200" dirty="0"/>
              <a:t>：设接收窗口大小为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zh-CN" altLang="en-US" sz="2200" dirty="0"/>
              <a:t>，由后退</a:t>
            </a:r>
            <a:r>
              <a:rPr lang="en-US" altLang="zh-CN" sz="2200" dirty="0"/>
              <a:t>n</a:t>
            </a:r>
            <a:r>
              <a:rPr lang="zh-CN" altLang="en-US" sz="2200" dirty="0"/>
              <a:t>帧协议 可知，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=1</a:t>
            </a:r>
            <a:r>
              <a:rPr lang="zh-CN" altLang="en-US" sz="2200" dirty="0"/>
              <a:t>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 ∵ 帧序号为</a:t>
            </a:r>
            <a:r>
              <a:rPr lang="en-US" altLang="zh-CN" sz="2200" dirty="0"/>
              <a:t>n           ∴  </a:t>
            </a:r>
            <a:r>
              <a:rPr lang="zh-CN" altLang="en-US" sz="2200" dirty="0"/>
              <a:t>帧序号空间是 </a:t>
            </a:r>
            <a:r>
              <a:rPr lang="en-US" altLang="zh-CN" sz="2200" dirty="0"/>
              <a:t>mod 2</a:t>
            </a:r>
            <a:r>
              <a:rPr lang="en-US" altLang="zh-CN" sz="2200" baseline="30000" dirty="0"/>
              <a:t>n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显然，在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范围内序号不应重叠，否则产生二义性。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又∵当且仅当对发送窗口上限帧序号的确认帧正在返回途中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       时，总存在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+ W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覆盖范围最大，且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+ W</a:t>
            </a:r>
            <a:r>
              <a:rPr lang="en-US" altLang="zh-CN" sz="2200" baseline="-25000" dirty="0"/>
              <a:t>T </a:t>
            </a:r>
            <a:r>
              <a:rPr lang="zh-CN" altLang="en-US" sz="2200" dirty="0"/>
              <a:t>范围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       内帧序号不重叠。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200" dirty="0"/>
              <a:t>      于是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+ W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 ≤2</a:t>
            </a:r>
            <a:r>
              <a:rPr lang="en-US" altLang="zh-CN" sz="2200" baseline="30000" dirty="0"/>
              <a:t>n </a:t>
            </a:r>
            <a:r>
              <a:rPr lang="zh-CN" altLang="en-US" sz="2200" dirty="0"/>
              <a:t>，当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R</a:t>
            </a:r>
            <a:r>
              <a:rPr lang="en-US" altLang="zh-CN" sz="2200" dirty="0"/>
              <a:t> =1</a:t>
            </a:r>
            <a:r>
              <a:rPr lang="zh-CN" altLang="en-US" sz="2200" dirty="0"/>
              <a:t>时，有 </a:t>
            </a:r>
            <a:r>
              <a:rPr lang="en-US" altLang="zh-CN" sz="2200" dirty="0"/>
              <a:t>W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 ≤2</a:t>
            </a:r>
            <a:r>
              <a:rPr lang="en-US" altLang="zh-CN" sz="2200" baseline="30000" dirty="0"/>
              <a:t>n</a:t>
            </a:r>
            <a:r>
              <a:rPr lang="en-US" altLang="zh-CN" sz="2200" dirty="0"/>
              <a:t> –1  </a:t>
            </a:r>
            <a:r>
              <a:rPr lang="zh-CN" altLang="en-US" sz="2200" dirty="0"/>
              <a:t>成立。 </a:t>
            </a:r>
          </a:p>
          <a:p>
            <a:pPr algn="r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200" dirty="0"/>
              <a:t>&lt;</a:t>
            </a:r>
            <a:r>
              <a:rPr lang="zh-CN" altLang="en-US" sz="2200" dirty="0"/>
              <a:t>证毕</a:t>
            </a:r>
            <a:r>
              <a:rPr lang="en-US" altLang="zh-CN" sz="2200" dirty="0"/>
              <a:t>&gt;</a:t>
            </a:r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4821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4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r>
              <a:rPr lang="en-US" altLang="zh-CN" dirty="0"/>
              <a:t>5</a:t>
            </a:r>
            <a:r>
              <a:rPr lang="en-US" altLang="zh-CN" sz="4000" dirty="0"/>
              <a:t> </a:t>
            </a:r>
            <a:br>
              <a:rPr lang="en-US" altLang="zh-CN" sz="40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sender + </a:t>
            </a:r>
            <a:r>
              <a:rPr lang="en-US" altLang="en-US" sz="2800" dirty="0"/>
              <a:t>receiver</a:t>
            </a:r>
            <a:r>
              <a:rPr lang="zh-CN" altLang="en-US" sz="2800" dirty="0"/>
              <a:t>）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4049713" cy="446405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void protocol5(void)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{  </a:t>
            </a:r>
            <a:r>
              <a:rPr lang="en-US" altLang="zh-CN" sz="2400" noProof="1" smtClean="0"/>
              <a:t>……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</a:t>
            </a:r>
            <a:r>
              <a:rPr lang="en-US" altLang="zh-CN" sz="2400" noProof="1" smtClean="0"/>
              <a:t>  enable_network_layer</a:t>
            </a:r>
            <a:r>
              <a:rPr lang="en-US" altLang="zh-CN" sz="2400" noProof="1"/>
              <a:t>();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ack_expected = 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   next_frame_to_send = 0;</a:t>
            </a:r>
            <a:r>
              <a:rPr lang="en-US" altLang="zh-CN" sz="2400" noProof="1"/>
              <a:t>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0000FF"/>
                </a:solidFill>
              </a:rPr>
              <a:t>frame_expected = 0;</a:t>
            </a:r>
          </a:p>
          <a:p>
            <a:pPr marL="0" inden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noProof="1"/>
              <a:t>   </a:t>
            </a:r>
            <a:r>
              <a:rPr lang="en-US" altLang="zh-CN" sz="2400" noProof="1">
                <a:solidFill>
                  <a:srgbClr val="FF0000"/>
                </a:solidFill>
              </a:rPr>
              <a:t>nbuffered = 0;</a:t>
            </a:r>
            <a:r>
              <a:rPr lang="en-US" altLang="zh-CN" sz="2400" noProof="1"/>
              <a:t>	</a:t>
            </a:r>
            <a:endParaRPr lang="zh-CN" altLang="en-US" sz="2400" dirty="0"/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5865" name="Oval 25"/>
          <p:cNvSpPr>
            <a:spLocks noChangeArrowheads="1"/>
          </p:cNvSpPr>
          <p:nvPr/>
        </p:nvSpPr>
        <p:spPr bwMode="auto">
          <a:xfrm>
            <a:off x="5364163" y="2205038"/>
            <a:ext cx="1663700" cy="15382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866" name="Line 26"/>
          <p:cNvSpPr>
            <a:spLocks noChangeShapeType="1"/>
          </p:cNvSpPr>
          <p:nvPr/>
        </p:nvSpPr>
        <p:spPr bwMode="auto">
          <a:xfrm>
            <a:off x="5500688" y="2332038"/>
            <a:ext cx="26035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67" name="Line 27"/>
          <p:cNvSpPr>
            <a:spLocks noChangeShapeType="1"/>
          </p:cNvSpPr>
          <p:nvPr/>
        </p:nvSpPr>
        <p:spPr bwMode="auto">
          <a:xfrm>
            <a:off x="6191250" y="2065338"/>
            <a:ext cx="4763" cy="908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68" name="Line 28"/>
          <p:cNvSpPr>
            <a:spLocks noChangeShapeType="1"/>
          </p:cNvSpPr>
          <p:nvPr/>
        </p:nvSpPr>
        <p:spPr bwMode="auto">
          <a:xfrm>
            <a:off x="6196013" y="2957513"/>
            <a:ext cx="8159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69" name="Line 29"/>
          <p:cNvSpPr>
            <a:spLocks noChangeShapeType="1"/>
          </p:cNvSpPr>
          <p:nvPr/>
        </p:nvSpPr>
        <p:spPr bwMode="auto">
          <a:xfrm flipH="1">
            <a:off x="6191250" y="2417763"/>
            <a:ext cx="576263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0" name="Line 30"/>
          <p:cNvSpPr>
            <a:spLocks noChangeShapeType="1"/>
          </p:cNvSpPr>
          <p:nvPr/>
        </p:nvSpPr>
        <p:spPr bwMode="auto">
          <a:xfrm>
            <a:off x="6196013" y="361632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1" name="Line 31"/>
          <p:cNvSpPr>
            <a:spLocks noChangeShapeType="1"/>
          </p:cNvSpPr>
          <p:nvPr/>
        </p:nvSpPr>
        <p:spPr bwMode="auto">
          <a:xfrm flipH="1">
            <a:off x="5500688" y="3392488"/>
            <a:ext cx="242887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2" name="Line 32"/>
          <p:cNvSpPr>
            <a:spLocks noChangeShapeType="1"/>
          </p:cNvSpPr>
          <p:nvPr/>
        </p:nvSpPr>
        <p:spPr bwMode="auto">
          <a:xfrm>
            <a:off x="5222875" y="2973388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3" name="Line 33"/>
          <p:cNvSpPr>
            <a:spLocks noChangeShapeType="1"/>
          </p:cNvSpPr>
          <p:nvPr/>
        </p:nvSpPr>
        <p:spPr bwMode="auto">
          <a:xfrm>
            <a:off x="6196013" y="2973388"/>
            <a:ext cx="708025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74" name="Text Box 34"/>
          <p:cNvSpPr txBox="1">
            <a:spLocks noChangeArrowheads="1"/>
          </p:cNvSpPr>
          <p:nvPr/>
        </p:nvSpPr>
        <p:spPr bwMode="auto">
          <a:xfrm>
            <a:off x="6300788" y="23495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75875" name="Text Box 35"/>
          <p:cNvSpPr txBox="1">
            <a:spLocks noChangeArrowheads="1"/>
          </p:cNvSpPr>
          <p:nvPr/>
        </p:nvSpPr>
        <p:spPr bwMode="auto">
          <a:xfrm>
            <a:off x="6588125" y="263683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75876" name="Text Box 36"/>
          <p:cNvSpPr txBox="1">
            <a:spLocks noChangeArrowheads="1"/>
          </p:cNvSpPr>
          <p:nvPr/>
        </p:nvSpPr>
        <p:spPr bwMode="auto">
          <a:xfrm>
            <a:off x="6588125" y="29972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75877" name="Text Box 37"/>
          <p:cNvSpPr txBox="1">
            <a:spLocks noChangeArrowheads="1"/>
          </p:cNvSpPr>
          <p:nvPr/>
        </p:nvSpPr>
        <p:spPr bwMode="auto">
          <a:xfrm>
            <a:off x="6473825" y="3743325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75878" name="Text Box 38"/>
          <p:cNvSpPr txBox="1">
            <a:spLocks noChangeArrowheads="1"/>
          </p:cNvSpPr>
          <p:nvPr/>
        </p:nvSpPr>
        <p:spPr bwMode="auto">
          <a:xfrm>
            <a:off x="5780088" y="3743325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5222875" y="3230563"/>
            <a:ext cx="1381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75880" name="Text Box 40"/>
          <p:cNvSpPr txBox="1">
            <a:spLocks noChangeArrowheads="1"/>
          </p:cNvSpPr>
          <p:nvPr/>
        </p:nvSpPr>
        <p:spPr bwMode="auto">
          <a:xfrm>
            <a:off x="5222875" y="2462213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75881" name="Text Box 41"/>
          <p:cNvSpPr txBox="1">
            <a:spLocks noChangeArrowheads="1"/>
          </p:cNvSpPr>
          <p:nvPr/>
        </p:nvSpPr>
        <p:spPr bwMode="auto">
          <a:xfrm>
            <a:off x="5780088" y="194786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75893" name="Text Box 53"/>
          <p:cNvSpPr txBox="1">
            <a:spLocks noChangeArrowheads="1"/>
          </p:cNvSpPr>
          <p:nvPr/>
        </p:nvSpPr>
        <p:spPr bwMode="auto">
          <a:xfrm>
            <a:off x="565150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ea typeface="华文楷体" pitchFamily="2" charset="-122"/>
              </a:rPr>
              <a:t>发送窗口</a:t>
            </a:r>
          </a:p>
        </p:txBody>
      </p:sp>
      <p:sp>
        <p:nvSpPr>
          <p:cNvPr id="675894" name="Oval 54"/>
          <p:cNvSpPr>
            <a:spLocks noChangeArrowheads="1"/>
          </p:cNvSpPr>
          <p:nvPr/>
        </p:nvSpPr>
        <p:spPr bwMode="auto">
          <a:xfrm>
            <a:off x="5364163" y="4581525"/>
            <a:ext cx="1663700" cy="1538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895" name="Line 55"/>
          <p:cNvSpPr>
            <a:spLocks noChangeShapeType="1"/>
          </p:cNvSpPr>
          <p:nvPr/>
        </p:nvSpPr>
        <p:spPr bwMode="auto">
          <a:xfrm>
            <a:off x="5500688" y="4708525"/>
            <a:ext cx="26035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6" name="Line 56"/>
          <p:cNvSpPr>
            <a:spLocks noChangeShapeType="1"/>
          </p:cNvSpPr>
          <p:nvPr/>
        </p:nvSpPr>
        <p:spPr bwMode="auto">
          <a:xfrm>
            <a:off x="6191250" y="4441825"/>
            <a:ext cx="4763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7" name="Line 57"/>
          <p:cNvSpPr>
            <a:spLocks noChangeShapeType="1"/>
          </p:cNvSpPr>
          <p:nvPr/>
        </p:nvSpPr>
        <p:spPr bwMode="auto">
          <a:xfrm>
            <a:off x="6189663" y="5340350"/>
            <a:ext cx="976312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8" name="Line 58"/>
          <p:cNvSpPr>
            <a:spLocks noChangeShapeType="1"/>
          </p:cNvSpPr>
          <p:nvPr/>
        </p:nvSpPr>
        <p:spPr bwMode="auto">
          <a:xfrm flipH="1">
            <a:off x="6648450" y="4708525"/>
            <a:ext cx="242888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899" name="Line 59"/>
          <p:cNvSpPr>
            <a:spLocks noChangeShapeType="1"/>
          </p:cNvSpPr>
          <p:nvPr/>
        </p:nvSpPr>
        <p:spPr bwMode="auto">
          <a:xfrm>
            <a:off x="6196013" y="5992813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0" name="Line 60"/>
          <p:cNvSpPr>
            <a:spLocks noChangeShapeType="1"/>
          </p:cNvSpPr>
          <p:nvPr/>
        </p:nvSpPr>
        <p:spPr bwMode="auto">
          <a:xfrm flipH="1">
            <a:off x="5500688" y="5768975"/>
            <a:ext cx="242887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1" name="Line 61"/>
          <p:cNvSpPr>
            <a:spLocks noChangeShapeType="1"/>
          </p:cNvSpPr>
          <p:nvPr/>
        </p:nvSpPr>
        <p:spPr bwMode="auto">
          <a:xfrm>
            <a:off x="5222875" y="534987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2" name="Line 62"/>
          <p:cNvSpPr>
            <a:spLocks noChangeShapeType="1"/>
          </p:cNvSpPr>
          <p:nvPr/>
        </p:nvSpPr>
        <p:spPr bwMode="auto">
          <a:xfrm>
            <a:off x="6196013" y="5349875"/>
            <a:ext cx="708025" cy="658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03" name="Text Box 63"/>
          <p:cNvSpPr txBox="1">
            <a:spLocks noChangeArrowheads="1"/>
          </p:cNvSpPr>
          <p:nvPr/>
        </p:nvSpPr>
        <p:spPr bwMode="auto">
          <a:xfrm>
            <a:off x="6473825" y="432435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0</a:t>
            </a:r>
          </a:p>
        </p:txBody>
      </p:sp>
      <p:sp>
        <p:nvSpPr>
          <p:cNvPr id="675904" name="Text Box 64"/>
          <p:cNvSpPr txBox="1">
            <a:spLocks noChangeArrowheads="1"/>
          </p:cNvSpPr>
          <p:nvPr/>
        </p:nvSpPr>
        <p:spPr bwMode="auto">
          <a:xfrm>
            <a:off x="7027863" y="483870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675905" name="Text Box 65"/>
          <p:cNvSpPr txBox="1">
            <a:spLocks noChangeArrowheads="1"/>
          </p:cNvSpPr>
          <p:nvPr/>
        </p:nvSpPr>
        <p:spPr bwMode="auto">
          <a:xfrm>
            <a:off x="6661150" y="5373688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675906" name="Text Box 66"/>
          <p:cNvSpPr txBox="1">
            <a:spLocks noChangeArrowheads="1"/>
          </p:cNvSpPr>
          <p:nvPr/>
        </p:nvSpPr>
        <p:spPr bwMode="auto">
          <a:xfrm>
            <a:off x="6473825" y="6119813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675907" name="Text Box 67"/>
          <p:cNvSpPr txBox="1">
            <a:spLocks noChangeArrowheads="1"/>
          </p:cNvSpPr>
          <p:nvPr/>
        </p:nvSpPr>
        <p:spPr bwMode="auto">
          <a:xfrm>
            <a:off x="5780088" y="6119813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675908" name="Text Box 68"/>
          <p:cNvSpPr txBox="1">
            <a:spLocks noChangeArrowheads="1"/>
          </p:cNvSpPr>
          <p:nvPr/>
        </p:nvSpPr>
        <p:spPr bwMode="auto">
          <a:xfrm>
            <a:off x="5222875" y="5607050"/>
            <a:ext cx="1381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675909" name="Text Box 69"/>
          <p:cNvSpPr txBox="1">
            <a:spLocks noChangeArrowheads="1"/>
          </p:cNvSpPr>
          <p:nvPr/>
        </p:nvSpPr>
        <p:spPr bwMode="auto">
          <a:xfrm>
            <a:off x="5222875" y="4838700"/>
            <a:ext cx="13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675910" name="Text Box 70"/>
          <p:cNvSpPr txBox="1">
            <a:spLocks noChangeArrowheads="1"/>
          </p:cNvSpPr>
          <p:nvPr/>
        </p:nvSpPr>
        <p:spPr bwMode="auto">
          <a:xfrm>
            <a:off x="5780088" y="4324350"/>
            <a:ext cx="138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675912" name="Text Box 72"/>
          <p:cNvSpPr txBox="1">
            <a:spLocks noChangeArrowheads="1"/>
          </p:cNvSpPr>
          <p:nvPr/>
        </p:nvSpPr>
        <p:spPr bwMode="auto">
          <a:xfrm>
            <a:off x="6732588" y="1844675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noProof="1">
                <a:solidFill>
                  <a:srgbClr val="000000"/>
                </a:solidFill>
              </a:rPr>
              <a:t>ack_expected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13" name="Line 73"/>
          <p:cNvSpPr>
            <a:spLocks noChangeShapeType="1"/>
          </p:cNvSpPr>
          <p:nvPr/>
        </p:nvSpPr>
        <p:spPr bwMode="auto">
          <a:xfrm flipH="1">
            <a:off x="6516688" y="2133600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14" name="Text Box 74"/>
          <p:cNvSpPr txBox="1">
            <a:spLocks noChangeArrowheads="1"/>
          </p:cNvSpPr>
          <p:nvPr/>
        </p:nvSpPr>
        <p:spPr bwMode="auto">
          <a:xfrm>
            <a:off x="6732588" y="3644900"/>
            <a:ext cx="2411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next_frame_to_send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15" name="Line 75"/>
          <p:cNvSpPr>
            <a:spLocks noChangeShapeType="1"/>
          </p:cNvSpPr>
          <p:nvPr/>
        </p:nvSpPr>
        <p:spPr bwMode="auto">
          <a:xfrm flipH="1" flipV="1">
            <a:off x="6443663" y="350202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16" name="Text Box 76"/>
          <p:cNvSpPr txBox="1">
            <a:spLocks noChangeArrowheads="1"/>
          </p:cNvSpPr>
          <p:nvPr/>
        </p:nvSpPr>
        <p:spPr bwMode="auto">
          <a:xfrm>
            <a:off x="7092950" y="2493963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2000" b="1">
                <a:solidFill>
                  <a:srgbClr val="000000"/>
                </a:solidFill>
              </a:rPr>
              <a:t>窗口大小</a:t>
            </a:r>
            <a:endParaRPr lang="zh-CN" altLang="en-US" sz="2000" b="1">
              <a:solidFill>
                <a:srgbClr val="000000"/>
              </a:solidFill>
            </a:endParaRPr>
          </a:p>
          <a:p>
            <a:r>
              <a:rPr lang="en-US" altLang="en-US" sz="2000" b="1" noProof="1">
                <a:solidFill>
                  <a:srgbClr val="000000"/>
                </a:solidFill>
              </a:rPr>
              <a:t>nbuffered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17" name="Text Box 77"/>
          <p:cNvSpPr txBox="1">
            <a:spLocks noChangeArrowheads="1"/>
          </p:cNvSpPr>
          <p:nvPr/>
        </p:nvSpPr>
        <p:spPr bwMode="auto">
          <a:xfrm>
            <a:off x="5651500" y="4005263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00FF"/>
                </a:solidFill>
                <a:ea typeface="华文楷体" pitchFamily="2" charset="-122"/>
              </a:rPr>
              <a:t>接收窗口</a:t>
            </a:r>
          </a:p>
        </p:txBody>
      </p:sp>
      <p:sp>
        <p:nvSpPr>
          <p:cNvPr id="675918" name="Line 78"/>
          <p:cNvSpPr>
            <a:spLocks noChangeShapeType="1"/>
          </p:cNvSpPr>
          <p:nvPr/>
        </p:nvSpPr>
        <p:spPr bwMode="auto">
          <a:xfrm flipH="1" flipV="1">
            <a:off x="6877050" y="5518150"/>
            <a:ext cx="3603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75919" name="Text Box 79"/>
          <p:cNvSpPr txBox="1">
            <a:spLocks noChangeArrowheads="1"/>
          </p:cNvSpPr>
          <p:nvPr/>
        </p:nvSpPr>
        <p:spPr bwMode="auto">
          <a:xfrm>
            <a:off x="7056438" y="5589588"/>
            <a:ext cx="208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noProof="1">
                <a:solidFill>
                  <a:srgbClr val="000000"/>
                </a:solidFill>
              </a:rPr>
              <a:t>frame_expected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675920" name="Text Box 80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5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r>
              <a:rPr lang="en-US" altLang="zh-CN" dirty="0"/>
              <a:t>5</a:t>
            </a:r>
            <a:br>
              <a:rPr lang="en-US" altLang="zh-CN" dirty="0"/>
            </a:br>
            <a:r>
              <a:rPr lang="zh-CN" altLang="en-US" sz="2800" dirty="0"/>
              <a:t>（续）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while (true) 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{    wait_for_event(&amp;event);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200" noProof="1"/>
              <a:t> </a:t>
            </a:r>
            <a:r>
              <a:rPr lang="en-US" altLang="zh-CN" sz="2200" noProof="1"/>
              <a:t>    switch(event)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{     case network_layer_ready: </a:t>
            </a:r>
            <a:endParaRPr lang="en-US" altLang="zh-CN" sz="220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        </a:t>
            </a:r>
            <a:r>
              <a:rPr lang="en-US" altLang="zh-CN" sz="2200" noProof="1">
                <a:solidFill>
                  <a:srgbClr val="FF0000"/>
                </a:solidFill>
              </a:rPr>
              <a:t>network_layer_ready</a:t>
            </a:r>
            <a:r>
              <a:rPr lang="zh-CN" altLang="zh-CN" sz="2200">
                <a:solidFill>
                  <a:srgbClr val="FF0000"/>
                </a:solidFill>
              </a:rPr>
              <a:t>处理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case frame_arrival: </a:t>
            </a:r>
            <a:r>
              <a:rPr lang="en-US" altLang="zh-CN" sz="2200" noProof="1">
                <a:solidFill>
                  <a:srgbClr val="FF0000"/>
                </a:solidFill>
              </a:rPr>
              <a:t>frame_arrival</a:t>
            </a:r>
            <a:r>
              <a:rPr lang="zh-CN" altLang="zh-CN" sz="2200">
                <a:solidFill>
                  <a:srgbClr val="FF0000"/>
                </a:solidFill>
              </a:rPr>
              <a:t>处理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case cksum_err:</a:t>
            </a:r>
            <a:r>
              <a:rPr lang="en-US" altLang="zh-CN" sz="2200" noProof="1">
                <a:solidFill>
                  <a:srgbClr val="FF0000"/>
                </a:solidFill>
              </a:rPr>
              <a:t>break</a:t>
            </a:r>
            <a:r>
              <a:rPr lang="zh-CN" altLang="zh-CN" sz="2200">
                <a:solidFill>
                  <a:srgbClr val="FF0000"/>
                </a:solidFill>
              </a:rPr>
              <a:t>；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case timeout: </a:t>
            </a:r>
            <a:r>
              <a:rPr lang="en-US" altLang="zh-CN" sz="2200" noProof="1">
                <a:solidFill>
                  <a:srgbClr val="FF0000"/>
                </a:solidFill>
              </a:rPr>
              <a:t>timeout</a:t>
            </a:r>
            <a:r>
              <a:rPr lang="zh-CN" altLang="zh-CN" sz="2200">
                <a:solidFill>
                  <a:srgbClr val="FF0000"/>
                </a:solidFill>
              </a:rPr>
              <a:t>处理</a:t>
            </a:r>
            <a:endParaRPr lang="zh-CN" altLang="en-US" sz="220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/>
              <a:t>     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if (nbuffered &lt; MAX_SEQ)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enable_network_layer();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else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noProof="1"/>
              <a:t>           disable_network_layer();  }  }</a:t>
            </a:r>
            <a:endParaRPr lang="zh-CN" altLang="en-US" sz="2200"/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6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network_layer_ready</a:t>
            </a:r>
            <a:r>
              <a:rPr lang="zh-CN" altLang="en-US" sz="4000">
                <a:latin typeface="隶书" pitchFamily="49" charset="-122"/>
              </a:rPr>
              <a:t>处理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773238"/>
            <a:ext cx="8159750" cy="3240087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 smtClean="0">
                <a:solidFill>
                  <a:srgbClr val="FF0000"/>
                </a:solidFill>
              </a:rPr>
              <a:t>from_network_layer</a:t>
            </a:r>
            <a:r>
              <a:rPr lang="en-US" altLang="zh-CN" sz="2400" noProof="1" smtClean="0"/>
              <a:t>(&amp;</a:t>
            </a:r>
            <a:r>
              <a:rPr lang="en-US" altLang="zh-CN" sz="2400" noProof="1"/>
              <a:t>buffer[next_frame_to_send]); 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nbuffered</a:t>
            </a:r>
            <a:r>
              <a:rPr lang="en-US" altLang="zh-CN" sz="2400" noProof="1"/>
              <a:t> = </a:t>
            </a:r>
            <a:r>
              <a:rPr lang="en-US" altLang="zh-CN" sz="2400" noProof="1">
                <a:solidFill>
                  <a:schemeClr val="tx1"/>
                </a:solidFill>
              </a:rPr>
              <a:t>nbuffered </a:t>
            </a:r>
            <a:r>
              <a:rPr lang="en-US" altLang="zh-CN" sz="2400" noProof="1"/>
              <a:t>+ 1;	  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send_data</a:t>
            </a:r>
            <a:r>
              <a:rPr lang="en-US" altLang="zh-CN" sz="2400" noProof="1"/>
              <a:t>(next_frame_to_send,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/>
              <a:t>                      frame_expected, buffer); 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inc</a:t>
            </a:r>
            <a:r>
              <a:rPr lang="en-US" altLang="zh-CN" sz="2400" noProof="1"/>
              <a:t>(next_frame_to_send</a:t>
            </a:r>
            <a:r>
              <a:rPr lang="en-US" altLang="zh-CN" sz="2400" noProof="1" smtClean="0"/>
              <a:t>);</a:t>
            </a:r>
          </a:p>
          <a:p>
            <a:pPr marL="0" indent="0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noProof="1" smtClean="0"/>
              <a:t>break;</a:t>
            </a:r>
            <a:r>
              <a:rPr lang="en-US" altLang="zh-CN" sz="2400" noProof="1"/>
              <a:t>	</a:t>
            </a:r>
            <a:endParaRPr lang="zh-CN" altLang="en-US" sz="2400" dirty="0"/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1346200" y="87313"/>
            <a:ext cx="756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ea typeface="幼圆" pitchFamily="49" charset="-122"/>
                <a:hlinkClick r:id="rId3" action="ppaction://hlinksldjump"/>
              </a:rPr>
              <a:t>本章内容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4" action="ppaction://hlinksldjump"/>
              </a:rPr>
              <a:t>数据链路层协议</a:t>
            </a:r>
            <a:r>
              <a:rPr lang="en-US" altLang="zh-CN" sz="1200">
                <a:ea typeface="幼圆" pitchFamily="49" charset="-122"/>
              </a:rPr>
              <a:t>&gt;&gt;</a:t>
            </a:r>
            <a:r>
              <a:rPr lang="zh-CN" altLang="en-US" sz="1200">
                <a:ea typeface="幼圆" pitchFamily="49" charset="-122"/>
                <a:hlinkClick r:id="rId5" action="ppaction://hlinksldjump"/>
              </a:rPr>
              <a:t>滑动窗口协议 </a:t>
            </a:r>
            <a:endParaRPr lang="en-US" altLang="zh-CN" sz="1200">
              <a:ea typeface="幼圆" pitchFamily="49" charset="-122"/>
            </a:endParaRPr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755650" y="5084763"/>
            <a:ext cx="7848600" cy="980911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2E">
                <a:alpha val="50000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Arial" charset="0"/>
                <a:ea typeface="华文楷体" pitchFamily="2" charset="-122"/>
              </a:rPr>
              <a:t>       装配一个数据帧并发送，发送缓冲区数</a:t>
            </a:r>
            <a:r>
              <a:rPr lang="en-US" altLang="zh-CN" sz="2400" b="1">
                <a:latin typeface="Arial" charset="0"/>
                <a:ea typeface="华文楷体" pitchFamily="2" charset="-122"/>
              </a:rPr>
              <a:t>+1</a:t>
            </a:r>
            <a:r>
              <a:rPr lang="zh-CN" altLang="en-US" sz="2400" b="1">
                <a:latin typeface="Arial" charset="0"/>
                <a:ea typeface="华文楷体" pitchFamily="2" charset="-122"/>
              </a:rPr>
              <a:t>，准备发送下一数据帧。</a:t>
            </a: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8305800" y="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>
                <a:latin typeface="幼圆" pitchFamily="49" charset="-122"/>
                <a:ea typeface="幼圆" pitchFamily="49" charset="-122"/>
              </a:rPr>
              <a:t>11 </a:t>
            </a:r>
            <a:r>
              <a:rPr lang="zh-CN" altLang="en-US" sz="1200">
                <a:latin typeface="幼圆" pitchFamily="49" charset="-122"/>
                <a:ea typeface="幼圆" pitchFamily="49" charset="-122"/>
              </a:rPr>
              <a:t>之 </a:t>
            </a:r>
            <a:r>
              <a:rPr lang="en-US" altLang="zh-CN" sz="1200">
                <a:latin typeface="幼圆" pitchFamily="49" charset="-122"/>
                <a:ea typeface="幼圆" pitchFamily="49" charset="-122"/>
              </a:rPr>
              <a:t>7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7">
      <a:dk1>
        <a:srgbClr val="000000"/>
      </a:dk1>
      <a:lt1>
        <a:srgbClr val="FFFFFF"/>
      </a:lt1>
      <a:dk2>
        <a:srgbClr val="000000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0000"/>
      </a:accent4>
      <a:accent5>
        <a:srgbClr val="E2E2CA"/>
      </a:accent5>
      <a:accent6>
        <a:srgbClr val="002D5C"/>
      </a:accent6>
      <a:hlink>
        <a:srgbClr val="000000"/>
      </a:hlink>
      <a:folHlink>
        <a:srgbClr val="800000"/>
      </a:folHlink>
    </a:clrScheme>
    <a:fontScheme name="Straight Edge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292929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6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66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7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292929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66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10800</TotalTime>
  <Words>12666</Words>
  <Application>Microsoft Office PowerPoint</Application>
  <PresentationFormat>全屏显示(4:3)</PresentationFormat>
  <Paragraphs>2637</Paragraphs>
  <Slides>179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179</vt:i4>
      </vt:variant>
    </vt:vector>
  </HeadingPairs>
  <TitlesOfParts>
    <vt:vector size="184" baseType="lpstr">
      <vt:lpstr>Straight Edge</vt:lpstr>
      <vt:lpstr>自定义设计方案</vt:lpstr>
      <vt:lpstr>Clip</vt:lpstr>
      <vt:lpstr>公式</vt:lpstr>
      <vt:lpstr>Visio</vt:lpstr>
      <vt:lpstr>第三章   数据链路层</vt:lpstr>
      <vt:lpstr>数据链路层</vt:lpstr>
      <vt:lpstr>一些术语</vt:lpstr>
      <vt:lpstr>数据传输过程</vt:lpstr>
      <vt:lpstr>数据链路层中的帧</vt:lpstr>
      <vt:lpstr>数据链路层目的和功能</vt:lpstr>
      <vt:lpstr>数据链路层功能</vt:lpstr>
      <vt:lpstr>服务类型一 （无确认的无连接服务）</vt:lpstr>
      <vt:lpstr>服务类型二 （有确认的无连接服务）</vt:lpstr>
      <vt:lpstr>服务类型三 （有确认的面向连接服务）</vt:lpstr>
      <vt:lpstr>数据成帧</vt:lpstr>
      <vt:lpstr>字节计数法</vt:lpstr>
      <vt:lpstr>使用字符填充的首尾定界符法</vt:lpstr>
      <vt:lpstr>举  例</vt:lpstr>
      <vt:lpstr>使用比特填充的首尾定界符法</vt:lpstr>
      <vt:lpstr>举  例</vt:lpstr>
      <vt:lpstr>违法编码法</vt:lpstr>
      <vt:lpstr>差错控制</vt:lpstr>
      <vt:lpstr>传输差错类型</vt:lpstr>
      <vt:lpstr>突发长度</vt:lpstr>
      <vt:lpstr>差错控制编码</vt:lpstr>
      <vt:lpstr>编码分类</vt:lpstr>
      <vt:lpstr>编码效率</vt:lpstr>
      <vt:lpstr>常用差错控制编码</vt:lpstr>
      <vt:lpstr>奇偶校验码</vt:lpstr>
      <vt:lpstr>奇偶校验码 偶校验</vt:lpstr>
      <vt:lpstr>二维奇偶校验码 偶校验</vt:lpstr>
      <vt:lpstr>二维奇偶校验码 检错能力</vt:lpstr>
      <vt:lpstr>循环冗余码 （CRC）</vt:lpstr>
      <vt:lpstr>例:发送端的编码</vt:lpstr>
      <vt:lpstr>例:接收端的校验</vt:lpstr>
      <vt:lpstr>标准生成多项式</vt:lpstr>
      <vt:lpstr>CRC性质</vt:lpstr>
      <vt:lpstr>CRC检错能力和应用</vt:lpstr>
      <vt:lpstr>硬件编码电路</vt:lpstr>
      <vt:lpstr>例:硬件编码电路</vt:lpstr>
      <vt:lpstr>例:工作过程 （数据:1101010）</vt:lpstr>
      <vt:lpstr>例:图示工作过程 （数据:1101010）</vt:lpstr>
      <vt:lpstr>海明码</vt:lpstr>
      <vt:lpstr>海明距离</vt:lpstr>
      <vt:lpstr>校验位位数</vt:lpstr>
      <vt:lpstr>发送方的编码 （纠错位的位置）</vt:lpstr>
      <vt:lpstr>发送方的编码 （信息位影响的纠错位）</vt:lpstr>
      <vt:lpstr>发送方的编码 （纠错位的取值）</vt:lpstr>
      <vt:lpstr>发送方的编码 （举例）</vt:lpstr>
      <vt:lpstr>接收方的编码 （方法）</vt:lpstr>
      <vt:lpstr>接收方的编码 （举例:无错）</vt:lpstr>
      <vt:lpstr>接收方的编码 （举例:有错）</vt:lpstr>
      <vt:lpstr>纠正突发错</vt:lpstr>
      <vt:lpstr>差错控制方法</vt:lpstr>
      <vt:lpstr>反馈检测法</vt:lpstr>
      <vt:lpstr>自动请求重发 （ARQ）</vt:lpstr>
      <vt:lpstr>特  点</vt:lpstr>
      <vt:lpstr>前向纠错 （FEC）</vt:lpstr>
      <vt:lpstr>流量控制</vt:lpstr>
      <vt:lpstr>数据链路层协议</vt:lpstr>
      <vt:lpstr>基本数据链路协议</vt:lpstr>
      <vt:lpstr>简化的通信模型</vt:lpstr>
      <vt:lpstr>帧格式</vt:lpstr>
      <vt:lpstr>函  数</vt:lpstr>
      <vt:lpstr>假  设</vt:lpstr>
      <vt:lpstr>图示数据传输</vt:lpstr>
      <vt:lpstr>协议1:sender</vt:lpstr>
      <vt:lpstr>协议1:receiver</vt:lpstr>
      <vt:lpstr>假  设</vt:lpstr>
      <vt:lpstr>图示流量控制</vt:lpstr>
      <vt:lpstr>协议2:sender</vt:lpstr>
      <vt:lpstr>协议2:receiver</vt:lpstr>
      <vt:lpstr>假  设</vt:lpstr>
      <vt:lpstr>图示差错控制 （停-等式协议）</vt:lpstr>
      <vt:lpstr>定时器和帧编号</vt:lpstr>
      <vt:lpstr>协议3:sender</vt:lpstr>
      <vt:lpstr>协议3:receiver</vt:lpstr>
      <vt:lpstr>停-等协议中的时间</vt:lpstr>
      <vt:lpstr>重传时间tout</vt:lpstr>
      <vt:lpstr>一个帧的平均重传次数</vt:lpstr>
      <vt:lpstr>信道利用率 </vt:lpstr>
      <vt:lpstr>滑动窗口协议 </vt:lpstr>
      <vt:lpstr>简化的通信模型</vt:lpstr>
      <vt:lpstr>帧格式</vt:lpstr>
      <vt:lpstr>函  数</vt:lpstr>
      <vt:lpstr>全双工的实现 </vt:lpstr>
      <vt:lpstr>双工的实现 </vt:lpstr>
      <vt:lpstr>滑动窗口</vt:lpstr>
      <vt:lpstr>发送窗口</vt:lpstr>
      <vt:lpstr>接收窗口</vt:lpstr>
      <vt:lpstr>滑动窗口思想举例</vt:lpstr>
      <vt:lpstr>1bit滑动窗口协议 （停-等协议）</vt:lpstr>
      <vt:lpstr>协议4  （sender + receiver）</vt:lpstr>
      <vt:lpstr>协议4  （sender + receiver）</vt:lpstr>
      <vt:lpstr>协议4分析</vt:lpstr>
      <vt:lpstr>协议4分析</vt:lpstr>
      <vt:lpstr>引  入</vt:lpstr>
      <vt:lpstr>后退n帧</vt:lpstr>
      <vt:lpstr>使用后退n帧的滑动窗口协议（后退n帧ARQ协议）</vt:lpstr>
      <vt:lpstr>定理证明</vt:lpstr>
      <vt:lpstr>协议5  （sender + receiver）</vt:lpstr>
      <vt:lpstr>协议5 （续）</vt:lpstr>
      <vt:lpstr>network_layer_ready处理</vt:lpstr>
      <vt:lpstr>frame_arrival处理</vt:lpstr>
      <vt:lpstr>between函数</vt:lpstr>
      <vt:lpstr>timeout处理</vt:lpstr>
      <vt:lpstr>定时器的实现</vt:lpstr>
      <vt:lpstr>选择重发</vt:lpstr>
      <vt:lpstr>使用选择重发的滑动窗口协议（选择重发ARQ协议）</vt:lpstr>
      <vt:lpstr>定理证明</vt:lpstr>
      <vt:lpstr>协议6  （sender + receiver）</vt:lpstr>
      <vt:lpstr>协议6 （续）</vt:lpstr>
      <vt:lpstr>network_layer_ready</vt:lpstr>
      <vt:lpstr>frame_arrival</vt:lpstr>
      <vt:lpstr>frame_arrival （续）</vt:lpstr>
      <vt:lpstr>协议6更具有实用性</vt:lpstr>
      <vt:lpstr>协议效率分析</vt:lpstr>
      <vt:lpstr>课堂练习</vt:lpstr>
      <vt:lpstr>课堂练习</vt:lpstr>
      <vt:lpstr>协议描述和验证</vt:lpstr>
      <vt:lpstr>两种基本方法</vt:lpstr>
      <vt:lpstr>引  入</vt:lpstr>
      <vt:lpstr>FSM构成的要素</vt:lpstr>
      <vt:lpstr>协议的四元组模型 </vt:lpstr>
      <vt:lpstr>有限状态机的描述和验证</vt:lpstr>
      <vt:lpstr>例:半双工停-等协议分析</vt:lpstr>
      <vt:lpstr>例:半双工停-等协议分析</vt:lpstr>
      <vt:lpstr>例:半双工停-等协议分析</vt:lpstr>
      <vt:lpstr>例:半双工停-等协议分析</vt:lpstr>
      <vt:lpstr>Petri网的基本元素 </vt:lpstr>
      <vt:lpstr>状态变迁 </vt:lpstr>
      <vt:lpstr>状态变迁举例</vt:lpstr>
      <vt:lpstr>例:半双工停-等协议分析</vt:lpstr>
      <vt:lpstr>Petri网表示法</vt:lpstr>
      <vt:lpstr>数据链路层协议举例</vt:lpstr>
      <vt:lpstr>HDLC (High-level Data Link Control)</vt:lpstr>
      <vt:lpstr>HDLC</vt:lpstr>
      <vt:lpstr>基本概念</vt:lpstr>
      <vt:lpstr>站点类型</vt:lpstr>
      <vt:lpstr>链路类型</vt:lpstr>
      <vt:lpstr>传输模式</vt:lpstr>
      <vt:lpstr>数据帧</vt:lpstr>
      <vt:lpstr>HDLC的帧结构</vt:lpstr>
      <vt:lpstr>HDLC的帧结构</vt:lpstr>
      <vt:lpstr>帧类型</vt:lpstr>
      <vt:lpstr>信息帧（I帧）</vt:lpstr>
      <vt:lpstr>控制字段的格式</vt:lpstr>
      <vt:lpstr>监控帧（S帧）</vt:lpstr>
      <vt:lpstr>控制字段的格式</vt:lpstr>
      <vt:lpstr>监控帧的类型 流量控制</vt:lpstr>
      <vt:lpstr>监控帧的类型 差错控制</vt:lpstr>
      <vt:lpstr>无编号帧（U帧）</vt:lpstr>
      <vt:lpstr>控制字段的格式</vt:lpstr>
      <vt:lpstr>U帧的类型</vt:lpstr>
      <vt:lpstr>步骤一:初始化</vt:lpstr>
      <vt:lpstr>步骤二:数据传输 （半双工）</vt:lpstr>
      <vt:lpstr>步骤二:数据传输 （半双工）</vt:lpstr>
      <vt:lpstr>步骤二:数据传输 （半双工）</vt:lpstr>
      <vt:lpstr>步骤三:断开连接</vt:lpstr>
      <vt:lpstr>PPP （Point-to-Point Protocol）</vt:lpstr>
      <vt:lpstr>Internet接入方式 （路由器-路由器接入）</vt:lpstr>
      <vt:lpstr>Internet接入方式 （拨号主机-路由器接入）</vt:lpstr>
      <vt:lpstr>PPP</vt:lpstr>
      <vt:lpstr>PPP协议的组成</vt:lpstr>
      <vt:lpstr>PPP协议的状态图</vt:lpstr>
      <vt:lpstr>PPP协议的帧格式</vt:lpstr>
      <vt:lpstr>透明性传输</vt:lpstr>
      <vt:lpstr>PPP协议的帧格式</vt:lpstr>
      <vt:lpstr>PPP协议的帧格式</vt:lpstr>
      <vt:lpstr>PPP协议的帧格式</vt:lpstr>
      <vt:lpstr>问题:不使用序号和确认？</vt:lpstr>
      <vt:lpstr>LCP （Link Control Protocol）</vt:lpstr>
      <vt:lpstr>LCP分组</vt:lpstr>
      <vt:lpstr>通常的选项</vt:lpstr>
      <vt:lpstr>认证协议</vt:lpstr>
      <vt:lpstr>PAP (Password Authentication Protocol)</vt:lpstr>
      <vt:lpstr>PAP分组</vt:lpstr>
      <vt:lpstr>CHAP (Challenge-Handshake Authentication Protocol)</vt:lpstr>
      <vt:lpstr>CHAP分组</vt:lpstr>
      <vt:lpstr>NCP (Network Control Protocol)</vt:lpstr>
      <vt:lpstr>IPCP (Internet Protocol Control Protocol)</vt:lpstr>
      <vt:lpstr>PPP协议的工作过程</vt:lpstr>
      <vt:lpstr>作  业</vt:lpstr>
    </vt:vector>
  </TitlesOfParts>
  <Company>同济大学.电子与信息工程学院.计算机科学与工程系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subject>数据链路层</dc:subject>
  <dc:creator>陆有军</dc:creator>
  <cp:lastModifiedBy>lyj</cp:lastModifiedBy>
  <cp:revision>366</cp:revision>
  <dcterms:created xsi:type="dcterms:W3CDTF">1601-01-01T00:00:00Z</dcterms:created>
  <dcterms:modified xsi:type="dcterms:W3CDTF">2021-03-29T03:53:10Z</dcterms:modified>
</cp:coreProperties>
</file>