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5"/>
  </p:notesMasterIdLst>
  <p:handoutMasterIdLst>
    <p:handoutMasterId r:id="rId116"/>
  </p:handoutMasterIdLst>
  <p:sldIdLst>
    <p:sldId id="544" r:id="rId2"/>
    <p:sldId id="263" r:id="rId3"/>
    <p:sldId id="545" r:id="rId4"/>
    <p:sldId id="943" r:id="rId5"/>
    <p:sldId id="872" r:id="rId6"/>
    <p:sldId id="873" r:id="rId7"/>
    <p:sldId id="876" r:id="rId8"/>
    <p:sldId id="875" r:id="rId9"/>
    <p:sldId id="874" r:id="rId10"/>
    <p:sldId id="942" r:id="rId11"/>
    <p:sldId id="944" r:id="rId12"/>
    <p:sldId id="947" r:id="rId13"/>
    <p:sldId id="948" r:id="rId14"/>
    <p:sldId id="945" r:id="rId15"/>
    <p:sldId id="946" r:id="rId16"/>
    <p:sldId id="949" r:id="rId17"/>
    <p:sldId id="950" r:id="rId18"/>
    <p:sldId id="951" r:id="rId19"/>
    <p:sldId id="952" r:id="rId20"/>
    <p:sldId id="953" r:id="rId21"/>
    <p:sldId id="956" r:id="rId22"/>
    <p:sldId id="957" r:id="rId23"/>
    <p:sldId id="958" r:id="rId24"/>
    <p:sldId id="954" r:id="rId25"/>
    <p:sldId id="959" r:id="rId26"/>
    <p:sldId id="960" r:id="rId27"/>
    <p:sldId id="961" r:id="rId28"/>
    <p:sldId id="962" r:id="rId29"/>
    <p:sldId id="963" r:id="rId30"/>
    <p:sldId id="877" r:id="rId31"/>
    <p:sldId id="967" r:id="rId32"/>
    <p:sldId id="964" r:id="rId33"/>
    <p:sldId id="968" r:id="rId34"/>
    <p:sldId id="969" r:id="rId35"/>
    <p:sldId id="970" r:id="rId36"/>
    <p:sldId id="972" r:id="rId37"/>
    <p:sldId id="973" r:id="rId38"/>
    <p:sldId id="974" r:id="rId39"/>
    <p:sldId id="975" r:id="rId40"/>
    <p:sldId id="971" r:id="rId41"/>
    <p:sldId id="878" r:id="rId42"/>
    <p:sldId id="976" r:id="rId43"/>
    <p:sldId id="879" r:id="rId44"/>
    <p:sldId id="880" r:id="rId45"/>
    <p:sldId id="884" r:id="rId46"/>
    <p:sldId id="883" r:id="rId47"/>
    <p:sldId id="881" r:id="rId48"/>
    <p:sldId id="887" r:id="rId49"/>
    <p:sldId id="977" r:id="rId50"/>
    <p:sldId id="981" r:id="rId51"/>
    <p:sldId id="978" r:id="rId52"/>
    <p:sldId id="979" r:id="rId53"/>
    <p:sldId id="982" r:id="rId54"/>
    <p:sldId id="980" r:id="rId55"/>
    <p:sldId id="983" r:id="rId56"/>
    <p:sldId id="984" r:id="rId57"/>
    <p:sldId id="886" r:id="rId58"/>
    <p:sldId id="888" r:id="rId59"/>
    <p:sldId id="889" r:id="rId60"/>
    <p:sldId id="892" r:id="rId61"/>
    <p:sldId id="891" r:id="rId62"/>
    <p:sldId id="890" r:id="rId63"/>
    <p:sldId id="893" r:id="rId64"/>
    <p:sldId id="895" r:id="rId65"/>
    <p:sldId id="894" r:id="rId66"/>
    <p:sldId id="897" r:id="rId67"/>
    <p:sldId id="896" r:id="rId68"/>
    <p:sldId id="898" r:id="rId69"/>
    <p:sldId id="901" r:id="rId70"/>
    <p:sldId id="899" r:id="rId71"/>
    <p:sldId id="900" r:id="rId72"/>
    <p:sldId id="902" r:id="rId73"/>
    <p:sldId id="904" r:id="rId74"/>
    <p:sldId id="903" r:id="rId75"/>
    <p:sldId id="905" r:id="rId76"/>
    <p:sldId id="908" r:id="rId77"/>
    <p:sldId id="907" r:id="rId78"/>
    <p:sldId id="906" r:id="rId79"/>
    <p:sldId id="912" r:id="rId80"/>
    <p:sldId id="911" r:id="rId81"/>
    <p:sldId id="910" r:id="rId82"/>
    <p:sldId id="909" r:id="rId83"/>
    <p:sldId id="913" r:id="rId84"/>
    <p:sldId id="914" r:id="rId85"/>
    <p:sldId id="915" r:id="rId86"/>
    <p:sldId id="922" r:id="rId87"/>
    <p:sldId id="921" r:id="rId88"/>
    <p:sldId id="920" r:id="rId89"/>
    <p:sldId id="919" r:id="rId90"/>
    <p:sldId id="918" r:id="rId91"/>
    <p:sldId id="917" r:id="rId92"/>
    <p:sldId id="925" r:id="rId93"/>
    <p:sldId id="924" r:id="rId94"/>
    <p:sldId id="923" r:id="rId95"/>
    <p:sldId id="916" r:id="rId96"/>
    <p:sldId id="926" r:id="rId97"/>
    <p:sldId id="929" r:id="rId98"/>
    <p:sldId id="930" r:id="rId99"/>
    <p:sldId id="932" r:id="rId100"/>
    <p:sldId id="931" r:id="rId101"/>
    <p:sldId id="934" r:id="rId102"/>
    <p:sldId id="987" r:id="rId103"/>
    <p:sldId id="928" r:id="rId104"/>
    <p:sldId id="935" r:id="rId105"/>
    <p:sldId id="936" r:id="rId106"/>
    <p:sldId id="937" r:id="rId107"/>
    <p:sldId id="927" r:id="rId108"/>
    <p:sldId id="940" r:id="rId109"/>
    <p:sldId id="939" r:id="rId110"/>
    <p:sldId id="985" r:id="rId111"/>
    <p:sldId id="986" r:id="rId112"/>
    <p:sldId id="941" r:id="rId113"/>
    <p:sldId id="871" r:id="rId114"/>
  </p:sldIdLst>
  <p:sldSz cx="9144000" cy="6858000" type="screen4x3"/>
  <p:notesSz cx="6858000" cy="9144000"/>
  <p:defaultTextStyle>
    <a:defPPr>
      <a:defRPr lang="en-US"/>
    </a:defPPr>
    <a:lvl1pPr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1pPr>
    <a:lvl2pPr marL="4572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2pPr>
    <a:lvl3pPr marL="9144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3pPr>
    <a:lvl4pPr marL="13716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4pPr>
    <a:lvl5pPr marL="18288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521415D9-36F7-43E2-AB2F-B90AF26B5E84}">
      <p14:sectionLst xmlns:p14="http://schemas.microsoft.com/office/powerpoint/2010/main">
        <p14:section name="默认节" id="{1EB08C3B-B675-4B20-8019-12185A0DCC81}">
          <p14:sldIdLst>
            <p14:sldId id="544"/>
            <p14:sldId id="263"/>
            <p14:sldId id="545"/>
            <p14:sldId id="943"/>
            <p14:sldId id="872"/>
            <p14:sldId id="873"/>
            <p14:sldId id="876"/>
            <p14:sldId id="875"/>
            <p14:sldId id="874"/>
            <p14:sldId id="942"/>
            <p14:sldId id="944"/>
            <p14:sldId id="947"/>
            <p14:sldId id="948"/>
            <p14:sldId id="945"/>
            <p14:sldId id="946"/>
            <p14:sldId id="949"/>
            <p14:sldId id="950"/>
            <p14:sldId id="951"/>
            <p14:sldId id="952"/>
            <p14:sldId id="953"/>
            <p14:sldId id="956"/>
            <p14:sldId id="957"/>
            <p14:sldId id="958"/>
            <p14:sldId id="954"/>
            <p14:sldId id="959"/>
            <p14:sldId id="960"/>
            <p14:sldId id="961"/>
            <p14:sldId id="962"/>
            <p14:sldId id="963"/>
            <p14:sldId id="877"/>
            <p14:sldId id="967"/>
            <p14:sldId id="964"/>
            <p14:sldId id="968"/>
            <p14:sldId id="969"/>
            <p14:sldId id="970"/>
            <p14:sldId id="972"/>
            <p14:sldId id="973"/>
            <p14:sldId id="974"/>
            <p14:sldId id="975"/>
            <p14:sldId id="971"/>
            <p14:sldId id="878"/>
            <p14:sldId id="976"/>
            <p14:sldId id="879"/>
            <p14:sldId id="880"/>
            <p14:sldId id="884"/>
            <p14:sldId id="883"/>
            <p14:sldId id="881"/>
            <p14:sldId id="887"/>
            <p14:sldId id="977"/>
            <p14:sldId id="981"/>
            <p14:sldId id="978"/>
            <p14:sldId id="979"/>
            <p14:sldId id="982"/>
            <p14:sldId id="980"/>
            <p14:sldId id="983"/>
            <p14:sldId id="984"/>
            <p14:sldId id="886"/>
            <p14:sldId id="888"/>
            <p14:sldId id="889"/>
            <p14:sldId id="892"/>
            <p14:sldId id="891"/>
            <p14:sldId id="890"/>
            <p14:sldId id="893"/>
            <p14:sldId id="895"/>
            <p14:sldId id="894"/>
            <p14:sldId id="897"/>
            <p14:sldId id="896"/>
          </p14:sldIdLst>
        </p14:section>
        <p14:section name="无标题节" id="{D6705D39-7AA9-4BEE-B5C1-C2DBD676B48C}">
          <p14:sldIdLst>
            <p14:sldId id="898"/>
            <p14:sldId id="901"/>
            <p14:sldId id="899"/>
            <p14:sldId id="900"/>
            <p14:sldId id="902"/>
            <p14:sldId id="904"/>
            <p14:sldId id="903"/>
            <p14:sldId id="905"/>
            <p14:sldId id="908"/>
            <p14:sldId id="907"/>
            <p14:sldId id="906"/>
            <p14:sldId id="912"/>
            <p14:sldId id="911"/>
            <p14:sldId id="910"/>
            <p14:sldId id="909"/>
            <p14:sldId id="913"/>
            <p14:sldId id="914"/>
            <p14:sldId id="915"/>
            <p14:sldId id="922"/>
            <p14:sldId id="921"/>
            <p14:sldId id="920"/>
            <p14:sldId id="919"/>
            <p14:sldId id="918"/>
            <p14:sldId id="917"/>
            <p14:sldId id="925"/>
            <p14:sldId id="924"/>
            <p14:sldId id="923"/>
            <p14:sldId id="916"/>
            <p14:sldId id="926"/>
            <p14:sldId id="929"/>
            <p14:sldId id="930"/>
            <p14:sldId id="932"/>
            <p14:sldId id="931"/>
            <p14:sldId id="934"/>
            <p14:sldId id="987"/>
            <p14:sldId id="928"/>
            <p14:sldId id="935"/>
            <p14:sldId id="936"/>
            <p14:sldId id="937"/>
            <p14:sldId id="927"/>
            <p14:sldId id="940"/>
            <p14:sldId id="939"/>
            <p14:sldId id="985"/>
            <p14:sldId id="986"/>
            <p14:sldId id="941"/>
            <p14:sldId id="8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00"/>
    <a:srgbClr val="008000"/>
    <a:srgbClr val="C5A1C1"/>
    <a:srgbClr val="000000"/>
    <a:srgbClr val="CCCC00"/>
    <a:srgbClr val="3333FF"/>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9" autoAdjust="0"/>
    <p:restoredTop sz="86443" autoAdjust="0"/>
  </p:normalViewPr>
  <p:slideViewPr>
    <p:cSldViewPr>
      <p:cViewPr varScale="1">
        <p:scale>
          <a:sx n="116" d="100"/>
          <a:sy n="116" d="100"/>
        </p:scale>
        <p:origin x="-13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588"/>
    </p:cViewPr>
  </p:sorterViewPr>
  <p:notesViewPr>
    <p:cSldViewPr>
      <p:cViewPr varScale="1">
        <p:scale>
          <a:sx n="57" d="100"/>
          <a:sy n="57" d="100"/>
        </p:scale>
        <p:origin x="-175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vl1pPr>
          </a:lstStyle>
          <a:p>
            <a:pPr>
              <a:defRPr/>
            </a:pPr>
            <a:fld id="{34F4C3F8-111B-4254-A4FB-60FD6F0EC2E7}" type="slidenum">
              <a:rPr lang="zh-CN" altLang="en-US"/>
              <a:pPr>
                <a:defRPr/>
              </a:pPr>
              <a:t>‹#›</a:t>
            </a:fld>
            <a:endParaRPr lang="en-US" altLang="zh-CN"/>
          </a:p>
        </p:txBody>
      </p:sp>
    </p:spTree>
    <p:extLst>
      <p:ext uri="{BB962C8B-B14F-4D97-AF65-F5344CB8AC3E}">
        <p14:creationId xmlns:p14="http://schemas.microsoft.com/office/powerpoint/2010/main" val="4101438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vl1pPr>
          </a:lstStyle>
          <a:p>
            <a:pPr>
              <a:defRPr/>
            </a:pPr>
            <a:fld id="{42516544-FD37-4867-9FD9-A56EAE7B5985}" type="slidenum">
              <a:rPr lang="zh-CN" altLang="en-US"/>
              <a:pPr>
                <a:defRPr/>
              </a:pPr>
              <a:t>‹#›</a:t>
            </a:fld>
            <a:endParaRPr lang="en-US" altLang="zh-CN"/>
          </a:p>
        </p:txBody>
      </p:sp>
    </p:spTree>
    <p:extLst>
      <p:ext uri="{BB962C8B-B14F-4D97-AF65-F5344CB8AC3E}">
        <p14:creationId xmlns:p14="http://schemas.microsoft.com/office/powerpoint/2010/main" val="1162475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图片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
          <p:cNvGrpSpPr>
            <a:grpSpLocks/>
          </p:cNvGrpSpPr>
          <p:nvPr/>
        </p:nvGrpSpPr>
        <p:grpSpPr bwMode="auto">
          <a:xfrm>
            <a:off x="0" y="38100"/>
            <a:ext cx="647700" cy="6769100"/>
            <a:chOff x="0" y="43"/>
            <a:chExt cx="5760" cy="4229"/>
          </a:xfrm>
        </p:grpSpPr>
        <p:sp>
          <p:nvSpPr>
            <p:cNvPr id="6"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04" name="Picture 110" descr="tongji"/>
          <p:cNvPicPr>
            <a:picLocks noChangeAspect="1" noChangeArrowheads="1"/>
          </p:cNvPicPr>
          <p:nvPr/>
        </p:nvPicPr>
        <p:blipFill>
          <a:blip r:embed="rId4">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524750" y="3333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298" name="Rectangle 106"/>
          <p:cNvSpPr>
            <a:spLocks noGrp="1" noChangeArrowheads="1"/>
          </p:cNvSpPr>
          <p:nvPr>
            <p:ph type="subTitle" idx="1"/>
          </p:nvPr>
        </p:nvSpPr>
        <p:spPr>
          <a:xfrm>
            <a:off x="1371600" y="3716338"/>
            <a:ext cx="6400800" cy="1922462"/>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392299" name="Rectangle 107"/>
          <p:cNvSpPr>
            <a:spLocks noGrp="1" noChangeArrowheads="1"/>
          </p:cNvSpPr>
          <p:nvPr>
            <p:ph type="ctrTitle"/>
          </p:nvPr>
        </p:nvSpPr>
        <p:spPr>
          <a:xfrm>
            <a:off x="755650" y="1412875"/>
            <a:ext cx="7772400" cy="1944688"/>
          </a:xfrm>
        </p:spPr>
        <p:txBody>
          <a:bodyPr/>
          <a:lstStyle>
            <a:lvl1pPr>
              <a:defRPr/>
            </a:lvl1pPr>
          </a:lstStyle>
          <a:p>
            <a:pPr lvl="0"/>
            <a:r>
              <a:rPr lang="zh-CN" altLang="en-US" noProof="0" smtClean="0"/>
              <a:t>单击此处编辑母版标题样式</a:t>
            </a:r>
          </a:p>
        </p:txBody>
      </p:sp>
    </p:spTree>
    <p:extLst>
      <p:ext uri="{BB962C8B-B14F-4D97-AF65-F5344CB8AC3E}">
        <p14:creationId xmlns:p14="http://schemas.microsoft.com/office/powerpoint/2010/main" val="3088579888"/>
      </p:ext>
    </p:extLst>
  </p:cSld>
  <p:clrMapOvr>
    <a:masterClrMapping/>
  </p:clrMapOvr>
  <p:transition spd="slow">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2861492"/>
      </p:ext>
    </p:extLst>
  </p:cSld>
  <p:clrMapOvr>
    <a:masterClrMapping/>
  </p:clrMapOvr>
  <p:transition spd="slow">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761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761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1462367"/>
      </p:ext>
    </p:extLst>
  </p:cSld>
  <p:clrMapOvr>
    <a:masterClrMapping/>
  </p:clrMapOvr>
  <p:transition spd="slow">
    <p:random/>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03350" y="476250"/>
            <a:ext cx="5867400" cy="10080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09625" y="1773238"/>
            <a:ext cx="3902075"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773238"/>
            <a:ext cx="3903663"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5669202"/>
      </p:ext>
    </p:extLst>
  </p:cSld>
  <p:clrMapOvr>
    <a:masterClrMapping/>
  </p:clrMapOvr>
  <p:transition spd="slow">
    <p:random/>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03350" y="476250"/>
            <a:ext cx="5867400" cy="10080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09625" y="1773238"/>
            <a:ext cx="7958138" cy="4464050"/>
          </a:xfrm>
        </p:spPr>
        <p:txBody>
          <a:bodyPr/>
          <a:lstStyle/>
          <a:p>
            <a:pPr lvl="0"/>
            <a:endParaRPr lang="zh-CN" altLang="en-US" noProof="0" smtClean="0"/>
          </a:p>
        </p:txBody>
      </p:sp>
    </p:spTree>
    <p:extLst>
      <p:ext uri="{BB962C8B-B14F-4D97-AF65-F5344CB8AC3E}">
        <p14:creationId xmlns:p14="http://schemas.microsoft.com/office/powerpoint/2010/main" val="4010222505"/>
      </p:ext>
    </p:extLst>
  </p:cSld>
  <p:clrMapOvr>
    <a:masterClrMapping/>
  </p:clrMapOvr>
  <p:transition spd="slow">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64853069"/>
      </p:ext>
    </p:extLst>
  </p:cSld>
  <p:clrMapOvr>
    <a:masterClrMapping/>
  </p:clrMapOvr>
  <p:transition spd="slow">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91943489"/>
      </p:ext>
    </p:extLst>
  </p:cSld>
  <p:clrMapOvr>
    <a:masterClrMapping/>
  </p:clrMapOvr>
  <p:transition spd="slow">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773238"/>
            <a:ext cx="3902075"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773238"/>
            <a:ext cx="390366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9736782"/>
      </p:ext>
    </p:extLst>
  </p:cSld>
  <p:clrMapOvr>
    <a:masterClrMapping/>
  </p:clrMapOvr>
  <p:transition spd="slow">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590951"/>
      </p:ext>
    </p:extLst>
  </p:cSld>
  <p:clrMapOvr>
    <a:masterClrMapping/>
  </p:clrMapOvr>
  <p:transition spd="slow">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54784984"/>
      </p:ext>
    </p:extLst>
  </p:cSld>
  <p:clrMapOvr>
    <a:masterClrMapping/>
  </p:clrMapOvr>
  <p:transition spd="slow">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489993"/>
      </p:ext>
    </p:extLst>
  </p:cSld>
  <p:clrMapOvr>
    <a:masterClrMapping/>
  </p:clrMapOvr>
  <p:transition spd="slow">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64341803"/>
      </p:ext>
    </p:extLst>
  </p:cSld>
  <p:clrMapOvr>
    <a:masterClrMapping/>
  </p:clrMapOvr>
  <p:transition spd="slow">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4406773"/>
      </p:ext>
    </p:extLst>
  </p:cSld>
  <p:clrMapOvr>
    <a:masterClrMapping/>
  </p:clrMapOvr>
  <p:transition spd="slow">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6" descr="图片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38100"/>
            <a:ext cx="647700" cy="6769100"/>
            <a:chOff x="0" y="43"/>
            <a:chExt cx="5760" cy="4229"/>
          </a:xfrm>
        </p:grpSpPr>
        <p:sp>
          <p:nvSpPr>
            <p:cNvPr id="1037"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84238" y="257175"/>
            <a:ext cx="496887" cy="1371600"/>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29" name="Rectangle 104"/>
          <p:cNvSpPr>
            <a:spLocks noChangeArrowheads="1"/>
          </p:cNvSpPr>
          <p:nvPr/>
        </p:nvSpPr>
        <p:spPr bwMode="auto">
          <a:xfrm>
            <a:off x="635000" y="388938"/>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0" name="Rectangle 105"/>
          <p:cNvSpPr>
            <a:spLocks noChangeArrowheads="1"/>
          </p:cNvSpPr>
          <p:nvPr/>
        </p:nvSpPr>
        <p:spPr bwMode="auto">
          <a:xfrm>
            <a:off x="7308850" y="1341438"/>
            <a:ext cx="1474788" cy="3381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1" name="Rectangle 106"/>
          <p:cNvSpPr>
            <a:spLocks noChangeArrowheads="1"/>
          </p:cNvSpPr>
          <p:nvPr/>
        </p:nvSpPr>
        <p:spPr bwMode="auto">
          <a:xfrm>
            <a:off x="3276600" y="14843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2" name="Rectangle 107"/>
          <p:cNvSpPr>
            <a:spLocks noGrp="1" noChangeArrowheads="1"/>
          </p:cNvSpPr>
          <p:nvPr>
            <p:ph type="body" idx="1"/>
          </p:nvPr>
        </p:nvSpPr>
        <p:spPr bwMode="auto">
          <a:xfrm>
            <a:off x="809625" y="1773238"/>
            <a:ext cx="7958138"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9" name="Rectangle 111"/>
          <p:cNvSpPr>
            <a:spLocks noGrp="1" noChangeArrowheads="1"/>
          </p:cNvSpPr>
          <p:nvPr>
            <p:ph type="title"/>
          </p:nvPr>
        </p:nvSpPr>
        <p:spPr bwMode="auto">
          <a:xfrm>
            <a:off x="1403350" y="476250"/>
            <a:ext cx="5867400" cy="1008063"/>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281" name="Rectangle 113"/>
          <p:cNvSpPr>
            <a:spLocks noChangeArrowheads="1"/>
          </p:cNvSpPr>
          <p:nvPr/>
        </p:nvSpPr>
        <p:spPr bwMode="auto">
          <a:xfrm>
            <a:off x="685800" y="6315075"/>
            <a:ext cx="3525838"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rgbClr val="000000"/>
                </a:solidFill>
                <a:latin typeface="Arial" charset="0"/>
              </a:rPr>
              <a:t>《</a:t>
            </a:r>
            <a:r>
              <a:rPr lang="en-US" altLang="zh-CN" sz="1200" dirty="0" smtClean="0">
                <a:solidFill>
                  <a:srgbClr val="000000"/>
                </a:solidFill>
                <a:latin typeface="Arial" charset="0"/>
              </a:rPr>
              <a:t>Computer Networks》V5     </a:t>
            </a:r>
            <a:r>
              <a:rPr lang="zh-CN" altLang="en-US" sz="1200" dirty="0" smtClean="0">
                <a:solidFill>
                  <a:srgbClr val="000000"/>
                </a:solidFill>
                <a:latin typeface="Arial" charset="0"/>
              </a:rPr>
              <a:t>（</a:t>
            </a:r>
            <a:fld id="{F4674B00-5B41-4245-AAB1-4EC8854172B7}" type="slidenum">
              <a:rPr lang="zh-CN" altLang="en-US" sz="1200" smtClean="0">
                <a:solidFill>
                  <a:srgbClr val="000000"/>
                </a:solidFill>
                <a:latin typeface="Arial" charset="0"/>
              </a:rPr>
              <a:pPr>
                <a:lnSpc>
                  <a:spcPct val="85000"/>
                </a:lnSpc>
                <a:buClrTx/>
                <a:buFontTx/>
                <a:buNone/>
                <a:defRPr/>
              </a:pPr>
              <a:t>‹#›</a:t>
            </a:fld>
            <a:r>
              <a:rPr lang="en-US" altLang="zh-CN" sz="1200" dirty="0" smtClean="0">
                <a:solidFill>
                  <a:srgbClr val="000000"/>
                </a:solidFill>
                <a:latin typeface="Arial" charset="0"/>
              </a:rPr>
              <a:t>/</a:t>
            </a:r>
            <a:r>
              <a:rPr lang="en-US" altLang="zh-CN" sz="1200" dirty="0" smtClean="0">
                <a:solidFill>
                  <a:srgbClr val="000000"/>
                </a:solidFill>
                <a:latin typeface="Arial" charset="0"/>
              </a:rPr>
              <a:t>113</a:t>
            </a:r>
            <a:r>
              <a:rPr lang="zh-CN" altLang="en-US" sz="1200" dirty="0" smtClean="0">
                <a:solidFill>
                  <a:srgbClr val="000000"/>
                </a:solidFill>
                <a:latin typeface="Arial" charset="0"/>
              </a:rPr>
              <a:t>）</a:t>
            </a:r>
            <a:endParaRPr lang="zh-CN" altLang="en-US" sz="1200" dirty="0" smtClean="0">
              <a:solidFill>
                <a:srgbClr val="000000"/>
              </a:solidFill>
              <a:latin typeface="Arial" charset="0"/>
            </a:endParaRPr>
          </a:p>
        </p:txBody>
      </p:sp>
      <p:sp>
        <p:nvSpPr>
          <p:cNvPr id="7282" name="Rectangle 114"/>
          <p:cNvSpPr>
            <a:spLocks noChangeArrowheads="1"/>
          </p:cNvSpPr>
          <p:nvPr/>
        </p:nvSpPr>
        <p:spPr bwMode="auto">
          <a:xfrm>
            <a:off x="5334000" y="6315075"/>
            <a:ext cx="3810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smtClean="0">
                <a:solidFill>
                  <a:srgbClr val="000000"/>
                </a:solidFill>
              </a:rPr>
              <a:t>同济大学.电子与信息工程学院.计算机科学与工程系</a:t>
            </a:r>
          </a:p>
        </p:txBody>
      </p:sp>
      <p:pic>
        <p:nvPicPr>
          <p:cNvPr id="1036" name="Picture 119" descr="tongji"/>
          <p:cNvPicPr>
            <a:picLocks noChangeAspect="1" noChangeArrowheads="1"/>
          </p:cNvPicPr>
          <p:nvPr/>
        </p:nvPicPr>
        <p:blipFill>
          <a:blip r:embed="rId17">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524750" y="3333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transition spd="slow">
    <p:random/>
    <p:sndAc>
      <p:stSnd>
        <p:snd r:embed="rId15" name="camera.wav"/>
      </p:stSnd>
    </p:sndAc>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2pPr>
      <a:lvl3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3pPr>
      <a:lvl4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4pPr>
      <a:lvl5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5pPr>
      <a:lvl6pPr marL="4572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6pPr>
      <a:lvl7pPr marL="9144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7pPr>
      <a:lvl8pPr marL="13716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8pPr>
      <a:lvl9pPr marL="18288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9pPr>
    </p:titleStyle>
    <p:body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18"/>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19"/>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jlyj@tongji.edu.cn" TargetMode="External"/><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news.idoican.com.cn/nfdsb/html/2008-11/26/content_20402926.htm" TargetMode="External"/><Relationship Id="rId5" Type="http://schemas.openxmlformats.org/officeDocument/2006/relationships/slide" Target="slide2.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4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9.xml"/><Relationship Id="rId4" Type="http://schemas.openxmlformats.org/officeDocument/2006/relationships/slide" Target="slide7.xml"/><Relationship Id="rId9" Type="http://schemas.openxmlformats.org/officeDocument/2006/relationships/slide" Target="slide1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7.xml"/><Relationship Id="rId7"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image" Target="../media/image3.png"/><Relationship Id="rId7" Type="http://schemas.openxmlformats.org/officeDocument/2006/relationships/slide" Target="slide3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xml"/><Relationship Id="rId4" Type="http://schemas.openxmlformats.org/officeDocument/2006/relationships/image" Target="../media/image4.png"/><Relationship Id="rId9" Type="http://schemas.openxmlformats.org/officeDocument/2006/relationships/slide" Target="slide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slide" Target="slide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image" Target="../media/image3.png"/><Relationship Id="rId7" Type="http://schemas.openxmlformats.org/officeDocument/2006/relationships/slide" Target="slide4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image" Target="../media/image35.png"/><Relationship Id="rId7"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8.xml"/><Relationship Id="rId7" Type="http://schemas.openxmlformats.org/officeDocument/2006/relationships/slide" Target="slide9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2.xml"/><Relationship Id="rId11" Type="http://schemas.openxmlformats.org/officeDocument/2006/relationships/slide" Target="slide2.xml"/><Relationship Id="rId5" Type="http://schemas.openxmlformats.org/officeDocument/2006/relationships/slide" Target="slide70.xml"/><Relationship Id="rId10" Type="http://schemas.openxmlformats.org/officeDocument/2006/relationships/image" Target="../media/image4.png"/><Relationship Id="rId4" Type="http://schemas.openxmlformats.org/officeDocument/2006/relationships/slide" Target="slide61.xml"/><Relationship Id="rId9"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7.xml"/><Relationship Id="rId3" Type="http://schemas.openxmlformats.org/officeDocument/2006/relationships/image" Target="../media/image3.png"/><Relationship Id="rId7" Type="http://schemas.openxmlformats.org/officeDocument/2006/relationships/slide" Target="slide9.xml"/><Relationship Id="rId12" Type="http://schemas.openxmlformats.org/officeDocument/2006/relationships/slide" Target="slide2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8.xml"/><Relationship Id="rId5" Type="http://schemas.openxmlformats.org/officeDocument/2006/relationships/slide" Target="slide2.xml"/><Relationship Id="rId10" Type="http://schemas.openxmlformats.org/officeDocument/2006/relationships/slide" Target="slide24.xml"/><Relationship Id="rId4" Type="http://schemas.openxmlformats.org/officeDocument/2006/relationships/image" Target="../media/image4.png"/><Relationship Id="rId9" Type="http://schemas.openxmlformats.org/officeDocument/2006/relationships/slide" Target="slide20.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image" Target="../media/image3.png"/><Relationship Id="rId7" Type="http://schemas.openxmlformats.org/officeDocument/2006/relationships/slide" Target="slide9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ctrTitle"/>
          </p:nvPr>
        </p:nvSpPr>
        <p:spPr>
          <a:xfrm>
            <a:off x="755650" y="1628775"/>
            <a:ext cx="7772400" cy="2305050"/>
          </a:xfrm>
        </p:spPr>
        <p:txBody>
          <a:bodyPr/>
          <a:lstStyle/>
          <a:p>
            <a:pPr eaLnBrk="1" hangingPunct="1">
              <a:lnSpc>
                <a:spcPct val="120000"/>
              </a:lnSpc>
              <a:defRPr/>
            </a:pPr>
            <a:r>
              <a:rPr lang="zh-CN" altLang="en-US" sz="5400" dirty="0" smtClean="0"/>
              <a:t>第</a:t>
            </a:r>
            <a:r>
              <a:rPr lang="zh-CN" altLang="en-US" sz="5400" dirty="0"/>
              <a:t>六</a:t>
            </a:r>
            <a:r>
              <a:rPr lang="zh-CN" altLang="en-US" sz="5400" dirty="0" smtClean="0"/>
              <a:t>章  </a:t>
            </a:r>
            <a:r>
              <a:rPr lang="zh-CN" altLang="en-US" sz="5400" smtClean="0"/>
              <a:t/>
            </a:r>
            <a:br>
              <a:rPr lang="zh-CN" altLang="en-US" sz="5400" smtClean="0"/>
            </a:br>
            <a:r>
              <a:rPr lang="zh-CN" altLang="en-US" sz="5400" smtClean="0"/>
              <a:t>传输</a:t>
            </a:r>
            <a:r>
              <a:rPr lang="zh-CN" altLang="en-US" sz="5400" dirty="0" smtClean="0"/>
              <a:t>层</a:t>
            </a:r>
          </a:p>
        </p:txBody>
      </p:sp>
      <p:sp>
        <p:nvSpPr>
          <p:cNvPr id="3075" name="Rectangle 3"/>
          <p:cNvSpPr>
            <a:spLocks noGrp="1" noChangeArrowheads="1"/>
          </p:cNvSpPr>
          <p:nvPr>
            <p:ph type="subTitle" idx="1"/>
          </p:nvPr>
        </p:nvSpPr>
        <p:spPr>
          <a:xfrm>
            <a:off x="1476375" y="4868863"/>
            <a:ext cx="6513513" cy="1008062"/>
          </a:xfrm>
        </p:spPr>
        <p:txBody>
          <a:bodyPr/>
          <a:lstStyle/>
          <a:p>
            <a:pPr eaLnBrk="1" hangingPunct="1">
              <a:lnSpc>
                <a:spcPct val="150000"/>
              </a:lnSpc>
            </a:pPr>
            <a:r>
              <a:rPr lang="zh-CN" altLang="en-US" dirty="0" smtClean="0"/>
              <a:t>陆有军    </a:t>
            </a:r>
            <a:r>
              <a:rPr lang="en-US" altLang="zh-CN" dirty="0" smtClean="0">
                <a:latin typeface="华文新魏" pitchFamily="2" charset="-122"/>
                <a:ea typeface="华文新魏" pitchFamily="2" charset="-122"/>
                <a:hlinkClick r:id="rId3"/>
              </a:rPr>
              <a:t>tjlyj@tongji.edu.cn</a:t>
            </a:r>
            <a:endParaRPr lang="zh-CN" altLang="en-US" dirty="0" smtClean="0">
              <a:latin typeface="华文新魏" pitchFamily="2" charset="-122"/>
              <a:ea typeface="华文新魏" pitchFamily="2"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90000"/>
              </a:lnSpc>
            </a:pPr>
            <a:r>
              <a:rPr lang="zh-CN" altLang="en-US" dirty="0"/>
              <a:t>传输服务访问点</a:t>
            </a:r>
            <a:r>
              <a:rPr lang="en-US" altLang="zh-CN" dirty="0"/>
              <a:t/>
            </a:r>
            <a:br>
              <a:rPr lang="en-US" altLang="zh-CN" dirty="0"/>
            </a:br>
            <a:r>
              <a:rPr lang="zh-CN" altLang="en-US" sz="3200" dirty="0" smtClean="0">
                <a:latin typeface="+mj-ea"/>
              </a:rPr>
              <a:t>（</a:t>
            </a:r>
            <a:r>
              <a:rPr lang="en-US" altLang="zh-CN" sz="3200" dirty="0" smtClean="0">
                <a:latin typeface="华文新魏" pitchFamily="2" charset="-122"/>
                <a:ea typeface="华文新魏" pitchFamily="2" charset="-122"/>
              </a:rPr>
              <a:t>TSAP</a:t>
            </a:r>
            <a:r>
              <a:rPr lang="zh-CN" altLang="en-US" sz="3200" dirty="0" smtClean="0">
                <a:latin typeface="隶书" pitchFamily="49" charset="-122"/>
                <a:ea typeface="隶书" pitchFamily="49" charset="-122"/>
              </a:rPr>
              <a:t>）</a:t>
            </a:r>
            <a:endParaRPr lang="zh-CN" altLang="en-US" dirty="0" smtClean="0"/>
          </a:p>
        </p:txBody>
      </p:sp>
      <p:sp>
        <p:nvSpPr>
          <p:cNvPr id="5123" name="内容占位符 3"/>
          <p:cNvSpPr>
            <a:spLocks noGrp="1"/>
          </p:cNvSpPr>
          <p:nvPr>
            <p:ph idx="1"/>
          </p:nvPr>
        </p:nvSpPr>
        <p:spPr>
          <a:xfrm>
            <a:off x="809625" y="1773238"/>
            <a:ext cx="3319519" cy="4680098"/>
          </a:xfrm>
        </p:spPr>
        <p:txBody>
          <a:bodyPr/>
          <a:lstStyle/>
          <a:p>
            <a:r>
              <a:rPr lang="en-US" altLang="zh-CN" sz="2400" dirty="0" smtClean="0">
                <a:solidFill>
                  <a:srgbClr val="FF0000"/>
                </a:solidFill>
              </a:rPr>
              <a:t>TSAP(</a:t>
            </a:r>
            <a:r>
              <a:rPr lang="zh-CN" altLang="en-US" sz="2400" dirty="0" smtClean="0">
                <a:solidFill>
                  <a:srgbClr val="FF0000"/>
                </a:solidFill>
              </a:rPr>
              <a:t>传输服务访问点</a:t>
            </a:r>
            <a:r>
              <a:rPr lang="en-US" altLang="zh-CN" sz="2400" dirty="0" smtClean="0">
                <a:solidFill>
                  <a:srgbClr val="FF0000"/>
                </a:solidFill>
              </a:rPr>
              <a:t>)</a:t>
            </a:r>
            <a:r>
              <a:rPr lang="zh-CN" altLang="en-US" sz="2400" dirty="0" smtClean="0"/>
              <a:t>：传输层的地址，用以区分应用层的不同进程。例如，</a:t>
            </a:r>
            <a:r>
              <a:rPr lang="en-US" altLang="zh-CN" sz="2400" dirty="0" smtClean="0"/>
              <a:t>Internet</a:t>
            </a:r>
            <a:r>
              <a:rPr lang="zh-CN" altLang="en-US" sz="2400" dirty="0" smtClean="0"/>
              <a:t>中的端口。</a:t>
            </a:r>
            <a:endParaRPr lang="en-US" altLang="zh-CN" sz="2400" dirty="0" smtClean="0"/>
          </a:p>
          <a:p>
            <a:r>
              <a:rPr lang="en-US" altLang="zh-CN" sz="2400" dirty="0" smtClean="0">
                <a:solidFill>
                  <a:srgbClr val="FF0000"/>
                </a:solidFill>
              </a:rPr>
              <a:t>NSAP(</a:t>
            </a:r>
            <a:r>
              <a:rPr lang="zh-CN" altLang="en-US" sz="2400" dirty="0" smtClean="0">
                <a:solidFill>
                  <a:srgbClr val="FF0000"/>
                </a:solidFill>
              </a:rPr>
              <a:t>网络服务访问点</a:t>
            </a:r>
            <a:r>
              <a:rPr lang="en-US" altLang="zh-CN" sz="2400" dirty="0">
                <a:solidFill>
                  <a:srgbClr val="FF0000"/>
                </a:solidFill>
              </a:rPr>
              <a:t>)</a:t>
            </a:r>
            <a:r>
              <a:rPr lang="zh-CN" altLang="en-US" sz="2400" dirty="0" smtClean="0"/>
              <a:t>：网络层</a:t>
            </a:r>
            <a:r>
              <a:rPr lang="zh-CN" altLang="en-US" sz="2400" dirty="0"/>
              <a:t>的地址，用以</a:t>
            </a:r>
            <a:r>
              <a:rPr lang="zh-CN" altLang="en-US" sz="2400" dirty="0" smtClean="0"/>
              <a:t>区分网络中的不同计算机。</a:t>
            </a:r>
            <a:r>
              <a:rPr lang="zh-CN" altLang="en-US" sz="2400" dirty="0"/>
              <a:t>例如，</a:t>
            </a:r>
            <a:r>
              <a:rPr lang="en-US" altLang="zh-CN" sz="2400" dirty="0"/>
              <a:t>Internet</a:t>
            </a:r>
            <a:r>
              <a:rPr lang="zh-CN" altLang="en-US" sz="2400" dirty="0"/>
              <a:t>中</a:t>
            </a:r>
            <a:r>
              <a:rPr lang="zh-CN" altLang="en-US" sz="2400" dirty="0" smtClean="0"/>
              <a:t>的</a:t>
            </a:r>
            <a:r>
              <a:rPr lang="en-US" altLang="zh-CN" sz="2400" dirty="0" smtClean="0"/>
              <a:t>IP</a:t>
            </a:r>
            <a:r>
              <a:rPr lang="zh-CN" altLang="en-US" sz="2400" dirty="0" smtClean="0"/>
              <a:t>地址。</a:t>
            </a:r>
            <a:endParaRPr lang="en-US" altLang="zh-CN" sz="2400" dirty="0"/>
          </a:p>
          <a:p>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129144" y="2060848"/>
            <a:ext cx="4752975" cy="3951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3538337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快恢复</a:t>
            </a:r>
          </a:p>
        </p:txBody>
      </p:sp>
      <p:sp>
        <p:nvSpPr>
          <p:cNvPr id="2" name="内容占位符 1"/>
          <p:cNvSpPr>
            <a:spLocks noGrp="1"/>
          </p:cNvSpPr>
          <p:nvPr>
            <p:ph idx="1"/>
          </p:nvPr>
        </p:nvSpPr>
        <p:spPr/>
        <p:txBody>
          <a:bodyPr/>
          <a:lstStyle/>
          <a:p>
            <a:pPr>
              <a:lnSpc>
                <a:spcPct val="110000"/>
              </a:lnSpc>
            </a:pPr>
            <a:r>
              <a:rPr lang="zh-CN" altLang="en-US" sz="2800" dirty="0" smtClean="0"/>
              <a:t>当</a:t>
            </a:r>
            <a:r>
              <a:rPr lang="zh-CN" altLang="en-US" sz="2800" dirty="0"/>
              <a:t>发送端收到连续三个重复的确认时，就执行“</a:t>
            </a:r>
            <a:r>
              <a:rPr lang="zh-CN" altLang="en-US" sz="2800" dirty="0">
                <a:solidFill>
                  <a:srgbClr val="FF0000"/>
                </a:solidFill>
              </a:rPr>
              <a:t>乘法减小</a:t>
            </a:r>
            <a:r>
              <a:rPr lang="zh-CN" altLang="en-US" sz="2800" dirty="0"/>
              <a:t>”算法，把慢开始</a:t>
            </a:r>
            <a:r>
              <a:rPr lang="zh-CN" altLang="en-US" sz="2800" dirty="0" smtClean="0"/>
              <a:t>门限（</a:t>
            </a:r>
            <a:r>
              <a:rPr lang="en-US" altLang="zh-CN" sz="2800" dirty="0">
                <a:latin typeface="Times New Roman" pitchFamily="18" charset="0"/>
                <a:cs typeface="Times New Roman" pitchFamily="18" charset="0"/>
              </a:rPr>
              <a:t> </a:t>
            </a:r>
            <a:r>
              <a:rPr lang="en-US" altLang="zh-CN" sz="2800" dirty="0" err="1"/>
              <a:t>ssthresh</a:t>
            </a:r>
            <a:r>
              <a:rPr lang="en-US" altLang="zh-CN" sz="2800" dirty="0">
                <a:latin typeface="Times New Roman" pitchFamily="18" charset="0"/>
                <a:cs typeface="Times New Roman" pitchFamily="18" charset="0"/>
              </a:rPr>
              <a:t> </a:t>
            </a:r>
            <a:r>
              <a:rPr lang="zh-CN" altLang="en-US" sz="2800" dirty="0" smtClean="0"/>
              <a:t>） 减半</a:t>
            </a:r>
            <a:r>
              <a:rPr lang="zh-CN" altLang="en-US" sz="2800" dirty="0"/>
              <a:t>。但接下去不执行慢开始</a:t>
            </a:r>
            <a:r>
              <a:rPr lang="zh-CN" altLang="en-US" sz="2800" dirty="0" smtClean="0"/>
              <a:t>算法； </a:t>
            </a:r>
            <a:endParaRPr lang="zh-CN" altLang="en-US" sz="2800" dirty="0"/>
          </a:p>
          <a:p>
            <a:pPr>
              <a:lnSpc>
                <a:spcPct val="110000"/>
              </a:lnSpc>
            </a:pPr>
            <a:r>
              <a:rPr lang="zh-CN" altLang="en-US" sz="2800" dirty="0" smtClean="0"/>
              <a:t>由于</a:t>
            </a:r>
            <a:r>
              <a:rPr lang="zh-CN" altLang="en-US" sz="2800" dirty="0"/>
              <a:t>发送方现在认为网络很可能没有发生拥塞，因此现在不执行慢开始算法，即拥塞窗口 </a:t>
            </a:r>
            <a:r>
              <a:rPr lang="en-US" altLang="zh-CN" sz="2800" dirty="0" err="1"/>
              <a:t>cwnd</a:t>
            </a:r>
            <a:r>
              <a:rPr lang="en-US" altLang="zh-CN" sz="2800" dirty="0"/>
              <a:t> </a:t>
            </a:r>
            <a:r>
              <a:rPr lang="zh-CN" altLang="en-US" sz="2800" dirty="0"/>
              <a:t>现在不设置为 </a:t>
            </a:r>
            <a:r>
              <a:rPr lang="en-US" altLang="zh-CN" sz="2800" dirty="0"/>
              <a:t>1</a:t>
            </a:r>
            <a:r>
              <a:rPr lang="zh-CN" altLang="en-US" sz="2800" dirty="0"/>
              <a:t>，而是设置为慢开始</a:t>
            </a:r>
            <a:r>
              <a:rPr lang="zh-CN" altLang="en-US" sz="2800" dirty="0" smtClean="0"/>
              <a:t>门限减半</a:t>
            </a:r>
            <a:r>
              <a:rPr lang="zh-CN" altLang="en-US" sz="2800" dirty="0"/>
              <a:t>后的数值，然后开始执行拥塞避免算法</a:t>
            </a:r>
            <a:r>
              <a:rPr lang="zh-CN" altLang="en-US" sz="2800" dirty="0" smtClean="0"/>
              <a:t>（</a:t>
            </a:r>
            <a:r>
              <a:rPr lang="zh-CN" altLang="en-US" sz="2800" dirty="0" smtClean="0">
                <a:solidFill>
                  <a:srgbClr val="FF0000"/>
                </a:solidFill>
              </a:rPr>
              <a:t>加法增大</a:t>
            </a:r>
            <a:r>
              <a:rPr lang="zh-CN" altLang="en-US" sz="2800" dirty="0" smtClean="0"/>
              <a:t>），</a:t>
            </a:r>
            <a:r>
              <a:rPr lang="zh-CN" altLang="en-US" sz="2800" dirty="0"/>
              <a:t>使拥塞窗口缓慢地线性</a:t>
            </a:r>
            <a:r>
              <a:rPr lang="zh-CN" altLang="en-US" sz="2800" dirty="0" smtClean="0"/>
              <a:t>增大（</a:t>
            </a:r>
            <a:r>
              <a:rPr lang="zh-CN" altLang="en-US" sz="2800" dirty="0" smtClean="0">
                <a:solidFill>
                  <a:srgbClr val="FF0000"/>
                </a:solidFill>
              </a:rPr>
              <a:t>快恢复</a:t>
            </a:r>
            <a:r>
              <a:rPr lang="zh-CN" altLang="en-US" sz="2800" dirty="0" smtClean="0"/>
              <a:t>）。 </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22894369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Line 82"/>
          <p:cNvSpPr>
            <a:spLocks noChangeShapeType="1"/>
          </p:cNvSpPr>
          <p:nvPr/>
        </p:nvSpPr>
        <p:spPr bwMode="auto">
          <a:xfrm flipV="1">
            <a:off x="4712494" y="2943608"/>
            <a:ext cx="0" cy="580259"/>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2" name="Freeform 94"/>
          <p:cNvSpPr>
            <a:spLocks/>
          </p:cNvSpPr>
          <p:nvPr/>
        </p:nvSpPr>
        <p:spPr bwMode="auto">
          <a:xfrm>
            <a:off x="5238750" y="2971800"/>
            <a:ext cx="2314575" cy="2457450"/>
          </a:xfrm>
          <a:custGeom>
            <a:avLst/>
            <a:gdLst>
              <a:gd name="T0" fmla="*/ 0 w 1392"/>
              <a:gd name="T1" fmla="*/ 0 h 1356"/>
              <a:gd name="T2" fmla="*/ 152 w 1392"/>
              <a:gd name="T3" fmla="*/ 1356 h 1356"/>
              <a:gd name="T4" fmla="*/ 300 w 1392"/>
              <a:gd name="T5" fmla="*/ 1300 h 1356"/>
              <a:gd name="T6" fmla="*/ 448 w 1392"/>
              <a:gd name="T7" fmla="*/ 1188 h 1356"/>
              <a:gd name="T8" fmla="*/ 576 w 1392"/>
              <a:gd name="T9" fmla="*/ 952 h 1356"/>
              <a:gd name="T10" fmla="*/ 728 w 1392"/>
              <a:gd name="T11" fmla="*/ 708 h 1356"/>
              <a:gd name="T12" fmla="*/ 1392 w 1392"/>
              <a:gd name="T13" fmla="*/ 428 h 1356"/>
            </a:gdLst>
            <a:ahLst/>
            <a:cxnLst>
              <a:cxn ang="0">
                <a:pos x="T0" y="T1"/>
              </a:cxn>
              <a:cxn ang="0">
                <a:pos x="T2" y="T3"/>
              </a:cxn>
              <a:cxn ang="0">
                <a:pos x="T4" y="T5"/>
              </a:cxn>
              <a:cxn ang="0">
                <a:pos x="T6" y="T7"/>
              </a:cxn>
              <a:cxn ang="0">
                <a:pos x="T8" y="T9"/>
              </a:cxn>
              <a:cxn ang="0">
                <a:pos x="T10" y="T11"/>
              </a:cxn>
              <a:cxn ang="0">
                <a:pos x="T12" y="T13"/>
              </a:cxn>
            </a:cxnLst>
            <a:rect l="0" t="0" r="r" b="b"/>
            <a:pathLst>
              <a:path w="1392" h="1356">
                <a:moveTo>
                  <a:pt x="0" y="0"/>
                </a:moveTo>
                <a:lnTo>
                  <a:pt x="152" y="1356"/>
                </a:lnTo>
                <a:lnTo>
                  <a:pt x="300" y="1300"/>
                </a:lnTo>
                <a:lnTo>
                  <a:pt x="448" y="1188"/>
                </a:lnTo>
                <a:lnTo>
                  <a:pt x="576" y="952"/>
                </a:lnTo>
                <a:lnTo>
                  <a:pt x="728" y="708"/>
                </a:lnTo>
                <a:lnTo>
                  <a:pt x="1392" y="428"/>
                </a:lnTo>
              </a:path>
            </a:pathLst>
          </a:custGeom>
          <a:noFill/>
          <a:ln w="571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1" name="Text Box 93"/>
          <p:cNvSpPr txBox="1">
            <a:spLocks noChangeArrowheads="1"/>
          </p:cNvSpPr>
          <p:nvPr/>
        </p:nvSpPr>
        <p:spPr bwMode="auto">
          <a:xfrm>
            <a:off x="5387370" y="3068960"/>
            <a:ext cx="156966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拥塞避免</a:t>
            </a:r>
          </a:p>
          <a:p>
            <a:pPr algn="ctr"/>
            <a:r>
              <a:rPr lang="zh-CN" altLang="en-US" sz="1800" b="1" dirty="0" smtClean="0">
                <a:latin typeface="+mn-lt"/>
                <a:ea typeface="+mn-ea"/>
              </a:rPr>
              <a:t>（</a:t>
            </a:r>
            <a:r>
              <a:rPr kumimoji="1" lang="zh-CN" altLang="en-US" sz="1800" b="1" dirty="0" smtClean="0">
                <a:solidFill>
                  <a:srgbClr val="0000FF"/>
                </a:solidFill>
                <a:latin typeface="+mn-lt"/>
                <a:ea typeface="+mn-ea"/>
              </a:rPr>
              <a:t>加法增大</a:t>
            </a:r>
            <a:r>
              <a:rPr kumimoji="1" lang="zh-CN" altLang="en-US" sz="1800" b="1" dirty="0" smtClean="0">
                <a:latin typeface="+mn-lt"/>
                <a:ea typeface="+mn-ea"/>
              </a:rPr>
              <a:t>）</a:t>
            </a:r>
            <a:endParaRPr kumimoji="1" lang="zh-CN" altLang="en-US" sz="1800" b="1" dirty="0">
              <a:latin typeface="+mn-lt"/>
              <a:ea typeface="+mn-ea"/>
            </a:endParaRPr>
          </a:p>
        </p:txBody>
      </p:sp>
      <p:sp>
        <p:nvSpPr>
          <p:cNvPr id="113" name="Freeform 95"/>
          <p:cNvSpPr>
            <a:spLocks/>
          </p:cNvSpPr>
          <p:nvPr/>
        </p:nvSpPr>
        <p:spPr bwMode="auto">
          <a:xfrm>
            <a:off x="5253038" y="2946400"/>
            <a:ext cx="2224087" cy="1327150"/>
          </a:xfrm>
          <a:custGeom>
            <a:avLst/>
            <a:gdLst>
              <a:gd name="T0" fmla="*/ 0 w 1338"/>
              <a:gd name="T1" fmla="*/ 0 h 732"/>
              <a:gd name="T2" fmla="*/ 138 w 1338"/>
              <a:gd name="T3" fmla="*/ 732 h 732"/>
              <a:gd name="T4" fmla="*/ 1338 w 1338"/>
              <a:gd name="T5" fmla="*/ 234 h 732"/>
            </a:gdLst>
            <a:ahLst/>
            <a:cxnLst>
              <a:cxn ang="0">
                <a:pos x="T0" y="T1"/>
              </a:cxn>
              <a:cxn ang="0">
                <a:pos x="T2" y="T3"/>
              </a:cxn>
              <a:cxn ang="0">
                <a:pos x="T4" y="T5"/>
              </a:cxn>
            </a:cxnLst>
            <a:rect l="0" t="0" r="r" b="b"/>
            <a:pathLst>
              <a:path w="1338" h="732">
                <a:moveTo>
                  <a:pt x="0" y="0"/>
                </a:moveTo>
                <a:lnTo>
                  <a:pt x="138" y="732"/>
                </a:lnTo>
                <a:lnTo>
                  <a:pt x="1338" y="234"/>
                </a:lnTo>
              </a:path>
            </a:pathLst>
          </a:custGeom>
          <a:noFill/>
          <a:ln w="57150" cmpd="sng">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4" name="Freeform 68"/>
          <p:cNvSpPr>
            <a:spLocks/>
          </p:cNvSpPr>
          <p:nvPr/>
        </p:nvSpPr>
        <p:spPr bwMode="auto">
          <a:xfrm>
            <a:off x="2300288" y="2957513"/>
            <a:ext cx="2947987" cy="2482850"/>
          </a:xfrm>
          <a:custGeom>
            <a:avLst/>
            <a:gdLst>
              <a:gd name="T0" fmla="*/ 1773 w 1773"/>
              <a:gd name="T1" fmla="*/ 0 h 1370"/>
              <a:gd name="T2" fmla="*/ 618 w 1773"/>
              <a:gd name="T3" fmla="*/ 487 h 1370"/>
              <a:gd name="T4" fmla="*/ 480 w 1773"/>
              <a:gd name="T5" fmla="*/ 961 h 1370"/>
              <a:gd name="T6" fmla="*/ 331 w 1773"/>
              <a:gd name="T7" fmla="*/ 1201 h 1370"/>
              <a:gd name="T8" fmla="*/ 187 w 1773"/>
              <a:gd name="T9" fmla="*/ 1321 h 1370"/>
              <a:gd name="T10" fmla="*/ 55 w 1773"/>
              <a:gd name="T11" fmla="*/ 1369 h 1370"/>
            </a:gdLst>
            <a:ahLst/>
            <a:cxnLst>
              <a:cxn ang="0">
                <a:pos x="T0" y="T1"/>
              </a:cxn>
              <a:cxn ang="0">
                <a:pos x="T2" y="T3"/>
              </a:cxn>
              <a:cxn ang="0">
                <a:pos x="T4" y="T5"/>
              </a:cxn>
              <a:cxn ang="0">
                <a:pos x="T6" y="T7"/>
              </a:cxn>
              <a:cxn ang="0">
                <a:pos x="T8" y="T9"/>
              </a:cxn>
              <a:cxn ang="0">
                <a:pos x="T10" y="T11"/>
              </a:cxn>
            </a:cxnLst>
            <a:rect l="0" t="0" r="r" b="b"/>
            <a:pathLst>
              <a:path w="1773" h="1370">
                <a:moveTo>
                  <a:pt x="1773" y="0"/>
                </a:moveTo>
                <a:lnTo>
                  <a:pt x="618" y="487"/>
                </a:lnTo>
                <a:lnTo>
                  <a:pt x="480" y="961"/>
                </a:lnTo>
                <a:lnTo>
                  <a:pt x="331" y="1201"/>
                </a:lnTo>
                <a:lnTo>
                  <a:pt x="187" y="1321"/>
                </a:lnTo>
                <a:cubicBezTo>
                  <a:pt x="47" y="1370"/>
                  <a:pt x="0" y="1369"/>
                  <a:pt x="55" y="1369"/>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图示</a:t>
            </a:r>
            <a:endParaRPr lang="zh-CN" altLang="en-US" dirty="0"/>
          </a:p>
        </p:txBody>
      </p:sp>
      <p:sp>
        <p:nvSpPr>
          <p:cNvPr id="5" name="Oval 55"/>
          <p:cNvSpPr>
            <a:spLocks noChangeArrowheads="1"/>
          </p:cNvSpPr>
          <p:nvPr/>
        </p:nvSpPr>
        <p:spPr bwMode="auto">
          <a:xfrm>
            <a:off x="3048000" y="4654550"/>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 name="Oval 60"/>
          <p:cNvSpPr>
            <a:spLocks noChangeArrowheads="1"/>
          </p:cNvSpPr>
          <p:nvPr/>
        </p:nvSpPr>
        <p:spPr bwMode="auto">
          <a:xfrm>
            <a:off x="3527425" y="36639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8" name="Oval 61"/>
          <p:cNvSpPr>
            <a:spLocks noChangeArrowheads="1"/>
          </p:cNvSpPr>
          <p:nvPr/>
        </p:nvSpPr>
        <p:spPr bwMode="auto">
          <a:xfrm>
            <a:off x="3767138" y="3560763"/>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9" name="Oval 62"/>
          <p:cNvSpPr>
            <a:spLocks noChangeArrowheads="1"/>
          </p:cNvSpPr>
          <p:nvPr/>
        </p:nvSpPr>
        <p:spPr bwMode="auto">
          <a:xfrm>
            <a:off x="4249738" y="3343275"/>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0" name="Oval 63"/>
          <p:cNvSpPr>
            <a:spLocks noChangeArrowheads="1"/>
          </p:cNvSpPr>
          <p:nvPr/>
        </p:nvSpPr>
        <p:spPr bwMode="auto">
          <a:xfrm>
            <a:off x="4005263" y="3452813"/>
            <a:ext cx="93662" cy="100012"/>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1" name="Oval 64"/>
          <p:cNvSpPr>
            <a:spLocks noChangeArrowheads="1"/>
          </p:cNvSpPr>
          <p:nvPr/>
        </p:nvSpPr>
        <p:spPr bwMode="auto">
          <a:xfrm>
            <a:off x="4489450" y="3233738"/>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2" name="Oval 65"/>
          <p:cNvSpPr>
            <a:spLocks noChangeArrowheads="1"/>
          </p:cNvSpPr>
          <p:nvPr/>
        </p:nvSpPr>
        <p:spPr bwMode="auto">
          <a:xfrm>
            <a:off x="4724400" y="31305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3" name="Oval 67"/>
          <p:cNvSpPr>
            <a:spLocks noChangeArrowheads="1"/>
          </p:cNvSpPr>
          <p:nvPr/>
        </p:nvSpPr>
        <p:spPr bwMode="auto">
          <a:xfrm>
            <a:off x="4962525" y="3006725"/>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4" name="Line 84"/>
          <p:cNvSpPr>
            <a:spLocks noChangeShapeType="1"/>
          </p:cNvSpPr>
          <p:nvPr/>
        </p:nvSpPr>
        <p:spPr bwMode="auto">
          <a:xfrm>
            <a:off x="2460625" y="3827463"/>
            <a:ext cx="8778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 name="Oval 97"/>
          <p:cNvSpPr>
            <a:spLocks noChangeArrowheads="1"/>
          </p:cNvSpPr>
          <p:nvPr/>
        </p:nvSpPr>
        <p:spPr bwMode="auto">
          <a:xfrm>
            <a:off x="5689600" y="4106863"/>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7" name="Oval 98"/>
          <p:cNvSpPr>
            <a:spLocks noChangeArrowheads="1"/>
          </p:cNvSpPr>
          <p:nvPr/>
        </p:nvSpPr>
        <p:spPr bwMode="auto">
          <a:xfrm>
            <a:off x="5922963" y="39941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8" name="Oval 99"/>
          <p:cNvSpPr>
            <a:spLocks noChangeArrowheads="1"/>
          </p:cNvSpPr>
          <p:nvPr/>
        </p:nvSpPr>
        <p:spPr bwMode="auto">
          <a:xfrm>
            <a:off x="6161088" y="3895725"/>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9" name="Oval 100"/>
          <p:cNvSpPr>
            <a:spLocks noChangeArrowheads="1"/>
          </p:cNvSpPr>
          <p:nvPr/>
        </p:nvSpPr>
        <p:spPr bwMode="auto">
          <a:xfrm>
            <a:off x="6403975" y="3781425"/>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0" name="Oval 101"/>
          <p:cNvSpPr>
            <a:spLocks noChangeArrowheads="1"/>
          </p:cNvSpPr>
          <p:nvPr/>
        </p:nvSpPr>
        <p:spPr bwMode="auto">
          <a:xfrm>
            <a:off x="6643688" y="3683000"/>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1" name="Oval 102"/>
          <p:cNvSpPr>
            <a:spLocks noChangeArrowheads="1"/>
          </p:cNvSpPr>
          <p:nvPr/>
        </p:nvSpPr>
        <p:spPr bwMode="auto">
          <a:xfrm>
            <a:off x="6883400" y="3563938"/>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2" name="Oval 103"/>
          <p:cNvSpPr>
            <a:spLocks noChangeArrowheads="1"/>
          </p:cNvSpPr>
          <p:nvPr/>
        </p:nvSpPr>
        <p:spPr bwMode="auto">
          <a:xfrm>
            <a:off x="7123113" y="34480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3" name="Oval 104"/>
          <p:cNvSpPr>
            <a:spLocks noChangeArrowheads="1"/>
          </p:cNvSpPr>
          <p:nvPr/>
        </p:nvSpPr>
        <p:spPr bwMode="auto">
          <a:xfrm>
            <a:off x="7356475" y="3351213"/>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5" name="Text Box 54"/>
          <p:cNvSpPr txBox="1">
            <a:spLocks noChangeArrowheads="1"/>
          </p:cNvSpPr>
          <p:nvPr/>
        </p:nvSpPr>
        <p:spPr bwMode="auto">
          <a:xfrm>
            <a:off x="1981200" y="2741613"/>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24</a:t>
            </a:r>
          </a:p>
        </p:txBody>
      </p:sp>
      <p:sp>
        <p:nvSpPr>
          <p:cNvPr id="26" name="Line 5"/>
          <p:cNvSpPr>
            <a:spLocks noChangeShapeType="1"/>
          </p:cNvSpPr>
          <p:nvPr/>
        </p:nvSpPr>
        <p:spPr bwMode="auto">
          <a:xfrm>
            <a:off x="2379663" y="5567363"/>
            <a:ext cx="5665787" cy="0"/>
          </a:xfrm>
          <a:prstGeom prst="line">
            <a:avLst/>
          </a:prstGeom>
          <a:noFill/>
          <a:ln w="9525">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7" name="Line 6"/>
          <p:cNvSpPr>
            <a:spLocks noChangeShapeType="1"/>
          </p:cNvSpPr>
          <p:nvPr/>
        </p:nvSpPr>
        <p:spPr bwMode="auto">
          <a:xfrm>
            <a:off x="2379663" y="2522538"/>
            <a:ext cx="0" cy="3044825"/>
          </a:xfrm>
          <a:prstGeom prst="line">
            <a:avLst/>
          </a:prstGeom>
          <a:noFill/>
          <a:ln w="9525">
            <a:solidFill>
              <a:schemeClr val="folHlink"/>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8" name="Line 7"/>
          <p:cNvSpPr>
            <a:spLocks noChangeShapeType="1"/>
          </p:cNvSpPr>
          <p:nvPr/>
        </p:nvSpPr>
        <p:spPr bwMode="auto">
          <a:xfrm>
            <a:off x="2619375" y="5480050"/>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Line 8"/>
          <p:cNvSpPr>
            <a:spLocks noChangeShapeType="1"/>
          </p:cNvSpPr>
          <p:nvPr/>
        </p:nvSpPr>
        <p:spPr bwMode="auto">
          <a:xfrm>
            <a:off x="2859088" y="547369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0" name="Line 9"/>
          <p:cNvSpPr>
            <a:spLocks noChangeShapeType="1"/>
          </p:cNvSpPr>
          <p:nvPr/>
        </p:nvSpPr>
        <p:spPr bwMode="auto">
          <a:xfrm>
            <a:off x="3098800"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1" name="Line 10"/>
          <p:cNvSpPr>
            <a:spLocks noChangeShapeType="1"/>
          </p:cNvSpPr>
          <p:nvPr/>
        </p:nvSpPr>
        <p:spPr bwMode="auto">
          <a:xfrm>
            <a:off x="333851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2" name="Line 11"/>
          <p:cNvSpPr>
            <a:spLocks noChangeShapeType="1"/>
          </p:cNvSpPr>
          <p:nvPr/>
        </p:nvSpPr>
        <p:spPr bwMode="auto">
          <a:xfrm>
            <a:off x="3576638"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3" name="Line 12"/>
          <p:cNvSpPr>
            <a:spLocks noChangeShapeType="1"/>
          </p:cNvSpPr>
          <p:nvPr/>
        </p:nvSpPr>
        <p:spPr bwMode="auto">
          <a:xfrm>
            <a:off x="3816349"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4" name="Line 13"/>
          <p:cNvSpPr>
            <a:spLocks noChangeShapeType="1"/>
          </p:cNvSpPr>
          <p:nvPr/>
        </p:nvSpPr>
        <p:spPr bwMode="auto">
          <a:xfrm>
            <a:off x="405606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Line 14"/>
          <p:cNvSpPr>
            <a:spLocks noChangeShapeType="1"/>
          </p:cNvSpPr>
          <p:nvPr/>
        </p:nvSpPr>
        <p:spPr bwMode="auto">
          <a:xfrm flipH="1">
            <a:off x="4295775" y="547369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Line 15"/>
          <p:cNvSpPr>
            <a:spLocks noChangeShapeType="1"/>
          </p:cNvSpPr>
          <p:nvPr/>
        </p:nvSpPr>
        <p:spPr bwMode="auto">
          <a:xfrm>
            <a:off x="4533900"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7" name="Line 16"/>
          <p:cNvSpPr>
            <a:spLocks noChangeShapeType="1"/>
          </p:cNvSpPr>
          <p:nvPr/>
        </p:nvSpPr>
        <p:spPr bwMode="auto">
          <a:xfrm>
            <a:off x="477361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8" name="Line 17"/>
          <p:cNvSpPr>
            <a:spLocks noChangeShapeType="1"/>
          </p:cNvSpPr>
          <p:nvPr/>
        </p:nvSpPr>
        <p:spPr bwMode="auto">
          <a:xfrm>
            <a:off x="5009356" y="5480049"/>
            <a:ext cx="3969"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9" name="Line 18"/>
          <p:cNvSpPr>
            <a:spLocks noChangeShapeType="1"/>
          </p:cNvSpPr>
          <p:nvPr/>
        </p:nvSpPr>
        <p:spPr bwMode="auto">
          <a:xfrm>
            <a:off x="5253038"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0" name="Line 19"/>
          <p:cNvSpPr>
            <a:spLocks noChangeShapeType="1"/>
          </p:cNvSpPr>
          <p:nvPr/>
        </p:nvSpPr>
        <p:spPr bwMode="auto">
          <a:xfrm flipH="1">
            <a:off x="5491163" y="547369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1" name="Line 20"/>
          <p:cNvSpPr>
            <a:spLocks noChangeShapeType="1"/>
          </p:cNvSpPr>
          <p:nvPr/>
        </p:nvSpPr>
        <p:spPr bwMode="auto">
          <a:xfrm>
            <a:off x="5730875" y="5480050"/>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2" name="Line 21"/>
          <p:cNvSpPr>
            <a:spLocks noChangeShapeType="1"/>
          </p:cNvSpPr>
          <p:nvPr/>
        </p:nvSpPr>
        <p:spPr bwMode="auto">
          <a:xfrm>
            <a:off x="5969000" y="5473699"/>
            <a:ext cx="1588"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3" name="Line 22"/>
          <p:cNvSpPr>
            <a:spLocks noChangeShapeType="1"/>
          </p:cNvSpPr>
          <p:nvPr/>
        </p:nvSpPr>
        <p:spPr bwMode="auto">
          <a:xfrm>
            <a:off x="6210300" y="5480049"/>
            <a:ext cx="0" cy="87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4" name="Line 23"/>
          <p:cNvSpPr>
            <a:spLocks noChangeShapeType="1"/>
          </p:cNvSpPr>
          <p:nvPr/>
        </p:nvSpPr>
        <p:spPr bwMode="auto">
          <a:xfrm>
            <a:off x="645001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5" name="Line 24"/>
          <p:cNvSpPr>
            <a:spLocks noChangeShapeType="1"/>
          </p:cNvSpPr>
          <p:nvPr/>
        </p:nvSpPr>
        <p:spPr bwMode="auto">
          <a:xfrm flipH="1">
            <a:off x="6688137" y="5473699"/>
            <a:ext cx="2381"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6" name="Line 25"/>
          <p:cNvSpPr>
            <a:spLocks noChangeShapeType="1"/>
          </p:cNvSpPr>
          <p:nvPr/>
        </p:nvSpPr>
        <p:spPr bwMode="auto">
          <a:xfrm flipH="1">
            <a:off x="6927849" y="5473699"/>
            <a:ext cx="1587"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7" name="Line 26"/>
          <p:cNvSpPr>
            <a:spLocks noChangeShapeType="1"/>
          </p:cNvSpPr>
          <p:nvPr/>
        </p:nvSpPr>
        <p:spPr bwMode="auto">
          <a:xfrm>
            <a:off x="716756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8" name="Line 27"/>
          <p:cNvSpPr>
            <a:spLocks noChangeShapeType="1"/>
          </p:cNvSpPr>
          <p:nvPr/>
        </p:nvSpPr>
        <p:spPr bwMode="auto">
          <a:xfrm>
            <a:off x="7403306" y="5473699"/>
            <a:ext cx="3969"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Line 28"/>
          <p:cNvSpPr>
            <a:spLocks noChangeShapeType="1"/>
          </p:cNvSpPr>
          <p:nvPr/>
        </p:nvSpPr>
        <p:spPr bwMode="auto">
          <a:xfrm>
            <a:off x="7645400"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0" name="Line 30"/>
          <p:cNvSpPr>
            <a:spLocks noChangeShapeType="1"/>
          </p:cNvSpPr>
          <p:nvPr/>
        </p:nvSpPr>
        <p:spPr bwMode="auto">
          <a:xfrm>
            <a:off x="2379663" y="5132388"/>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Line 31"/>
          <p:cNvSpPr>
            <a:spLocks noChangeShapeType="1"/>
          </p:cNvSpPr>
          <p:nvPr/>
        </p:nvSpPr>
        <p:spPr bwMode="auto">
          <a:xfrm>
            <a:off x="2379663" y="4697413"/>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2" name="Line 32"/>
          <p:cNvSpPr>
            <a:spLocks noChangeShapeType="1"/>
          </p:cNvSpPr>
          <p:nvPr/>
        </p:nvSpPr>
        <p:spPr bwMode="auto">
          <a:xfrm>
            <a:off x="2379663" y="426243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3" name="Line 33"/>
          <p:cNvSpPr>
            <a:spLocks noChangeShapeType="1"/>
          </p:cNvSpPr>
          <p:nvPr/>
        </p:nvSpPr>
        <p:spPr bwMode="auto">
          <a:xfrm>
            <a:off x="2379663" y="3827463"/>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4" name="Line 34"/>
          <p:cNvSpPr>
            <a:spLocks noChangeShapeType="1"/>
          </p:cNvSpPr>
          <p:nvPr/>
        </p:nvSpPr>
        <p:spPr bwMode="auto">
          <a:xfrm>
            <a:off x="2379663" y="3392488"/>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Line 35"/>
          <p:cNvSpPr>
            <a:spLocks noChangeShapeType="1"/>
          </p:cNvSpPr>
          <p:nvPr/>
        </p:nvSpPr>
        <p:spPr bwMode="auto">
          <a:xfrm>
            <a:off x="2379663" y="295751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6" name="Text Box 36"/>
          <p:cNvSpPr txBox="1">
            <a:spLocks noChangeArrowheads="1"/>
          </p:cNvSpPr>
          <p:nvPr/>
        </p:nvSpPr>
        <p:spPr bwMode="auto">
          <a:xfrm>
            <a:off x="2698750"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a:t>
            </a:r>
          </a:p>
        </p:txBody>
      </p:sp>
      <p:sp>
        <p:nvSpPr>
          <p:cNvPr id="57" name="Text Box 37"/>
          <p:cNvSpPr txBox="1">
            <a:spLocks noChangeArrowheads="1"/>
          </p:cNvSpPr>
          <p:nvPr/>
        </p:nvSpPr>
        <p:spPr bwMode="auto">
          <a:xfrm>
            <a:off x="3178175"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4</a:t>
            </a:r>
          </a:p>
        </p:txBody>
      </p:sp>
      <p:sp>
        <p:nvSpPr>
          <p:cNvPr id="58" name="Text Box 38"/>
          <p:cNvSpPr txBox="1">
            <a:spLocks noChangeArrowheads="1"/>
          </p:cNvSpPr>
          <p:nvPr/>
        </p:nvSpPr>
        <p:spPr bwMode="auto">
          <a:xfrm>
            <a:off x="3657600"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6</a:t>
            </a:r>
          </a:p>
        </p:txBody>
      </p:sp>
      <p:sp>
        <p:nvSpPr>
          <p:cNvPr id="59" name="Text Box 39"/>
          <p:cNvSpPr txBox="1">
            <a:spLocks noChangeArrowheads="1"/>
          </p:cNvSpPr>
          <p:nvPr/>
        </p:nvSpPr>
        <p:spPr bwMode="auto">
          <a:xfrm>
            <a:off x="4148138"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8</a:t>
            </a:r>
          </a:p>
        </p:txBody>
      </p:sp>
      <p:sp>
        <p:nvSpPr>
          <p:cNvPr id="60" name="Text Box 40"/>
          <p:cNvSpPr txBox="1">
            <a:spLocks noChangeArrowheads="1"/>
          </p:cNvSpPr>
          <p:nvPr/>
        </p:nvSpPr>
        <p:spPr bwMode="auto">
          <a:xfrm>
            <a:off x="4548188"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10</a:t>
            </a:r>
          </a:p>
        </p:txBody>
      </p:sp>
      <p:sp>
        <p:nvSpPr>
          <p:cNvPr id="61" name="Text Box 41"/>
          <p:cNvSpPr txBox="1">
            <a:spLocks noChangeArrowheads="1"/>
          </p:cNvSpPr>
          <p:nvPr/>
        </p:nvSpPr>
        <p:spPr bwMode="auto">
          <a:xfrm>
            <a:off x="5065713"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12</a:t>
            </a:r>
          </a:p>
        </p:txBody>
      </p:sp>
      <p:sp>
        <p:nvSpPr>
          <p:cNvPr id="62" name="Text Box 42"/>
          <p:cNvSpPr txBox="1">
            <a:spLocks noChangeArrowheads="1"/>
          </p:cNvSpPr>
          <p:nvPr/>
        </p:nvSpPr>
        <p:spPr bwMode="auto">
          <a:xfrm>
            <a:off x="5518150"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14</a:t>
            </a:r>
          </a:p>
        </p:txBody>
      </p:sp>
      <p:sp>
        <p:nvSpPr>
          <p:cNvPr id="63" name="Text Box 43"/>
          <p:cNvSpPr txBox="1">
            <a:spLocks noChangeArrowheads="1"/>
          </p:cNvSpPr>
          <p:nvPr/>
        </p:nvSpPr>
        <p:spPr bwMode="auto">
          <a:xfrm>
            <a:off x="5997575"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16</a:t>
            </a:r>
          </a:p>
        </p:txBody>
      </p:sp>
      <p:sp>
        <p:nvSpPr>
          <p:cNvPr id="64" name="Text Box 44"/>
          <p:cNvSpPr txBox="1">
            <a:spLocks noChangeArrowheads="1"/>
          </p:cNvSpPr>
          <p:nvPr/>
        </p:nvSpPr>
        <p:spPr bwMode="auto">
          <a:xfrm>
            <a:off x="6502400"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18</a:t>
            </a:r>
          </a:p>
        </p:txBody>
      </p:sp>
      <p:sp>
        <p:nvSpPr>
          <p:cNvPr id="65" name="Text Box 45"/>
          <p:cNvSpPr txBox="1">
            <a:spLocks noChangeArrowheads="1"/>
          </p:cNvSpPr>
          <p:nvPr/>
        </p:nvSpPr>
        <p:spPr bwMode="auto">
          <a:xfrm>
            <a:off x="6981825"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20</a:t>
            </a:r>
          </a:p>
        </p:txBody>
      </p:sp>
      <p:sp>
        <p:nvSpPr>
          <p:cNvPr id="66" name="Text Box 46"/>
          <p:cNvSpPr txBox="1">
            <a:spLocks noChangeArrowheads="1"/>
          </p:cNvSpPr>
          <p:nvPr/>
        </p:nvSpPr>
        <p:spPr bwMode="auto">
          <a:xfrm>
            <a:off x="7446963"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22</a:t>
            </a:r>
          </a:p>
        </p:txBody>
      </p:sp>
      <p:sp>
        <p:nvSpPr>
          <p:cNvPr id="67" name="Text Box 47"/>
          <p:cNvSpPr txBox="1">
            <a:spLocks noChangeArrowheads="1"/>
          </p:cNvSpPr>
          <p:nvPr/>
        </p:nvSpPr>
        <p:spPr bwMode="auto">
          <a:xfrm>
            <a:off x="2260600"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0</a:t>
            </a:r>
          </a:p>
        </p:txBody>
      </p:sp>
      <p:sp>
        <p:nvSpPr>
          <p:cNvPr id="68" name="Text Box 48"/>
          <p:cNvSpPr txBox="1">
            <a:spLocks noChangeArrowheads="1"/>
          </p:cNvSpPr>
          <p:nvPr/>
        </p:nvSpPr>
        <p:spPr bwMode="auto">
          <a:xfrm>
            <a:off x="2101850" y="530860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0</a:t>
            </a:r>
          </a:p>
        </p:txBody>
      </p:sp>
      <p:sp>
        <p:nvSpPr>
          <p:cNvPr id="69" name="Text Box 49"/>
          <p:cNvSpPr txBox="1">
            <a:spLocks noChangeArrowheads="1"/>
          </p:cNvSpPr>
          <p:nvPr/>
        </p:nvSpPr>
        <p:spPr bwMode="auto">
          <a:xfrm>
            <a:off x="2101850" y="487362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4</a:t>
            </a:r>
          </a:p>
        </p:txBody>
      </p:sp>
      <p:sp>
        <p:nvSpPr>
          <p:cNvPr id="70" name="Text Box 50"/>
          <p:cNvSpPr txBox="1">
            <a:spLocks noChangeArrowheads="1"/>
          </p:cNvSpPr>
          <p:nvPr/>
        </p:nvSpPr>
        <p:spPr bwMode="auto">
          <a:xfrm>
            <a:off x="2101850" y="445293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8</a:t>
            </a:r>
          </a:p>
        </p:txBody>
      </p:sp>
      <p:sp>
        <p:nvSpPr>
          <p:cNvPr id="71" name="Text Box 51"/>
          <p:cNvSpPr txBox="1">
            <a:spLocks noChangeArrowheads="1"/>
          </p:cNvSpPr>
          <p:nvPr/>
        </p:nvSpPr>
        <p:spPr bwMode="auto">
          <a:xfrm>
            <a:off x="1981200" y="40322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12</a:t>
            </a:r>
          </a:p>
        </p:txBody>
      </p:sp>
      <p:sp>
        <p:nvSpPr>
          <p:cNvPr id="72" name="Text Box 52"/>
          <p:cNvSpPr txBox="1">
            <a:spLocks noChangeArrowheads="1"/>
          </p:cNvSpPr>
          <p:nvPr/>
        </p:nvSpPr>
        <p:spPr bwMode="auto">
          <a:xfrm>
            <a:off x="1981200" y="3611563"/>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16</a:t>
            </a:r>
          </a:p>
        </p:txBody>
      </p:sp>
      <p:sp>
        <p:nvSpPr>
          <p:cNvPr id="73" name="Text Box 53"/>
          <p:cNvSpPr txBox="1">
            <a:spLocks noChangeArrowheads="1"/>
          </p:cNvSpPr>
          <p:nvPr/>
        </p:nvSpPr>
        <p:spPr bwMode="auto">
          <a:xfrm>
            <a:off x="1981200" y="3176588"/>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20</a:t>
            </a:r>
          </a:p>
        </p:txBody>
      </p:sp>
      <p:sp>
        <p:nvSpPr>
          <p:cNvPr id="74" name="Oval 56"/>
          <p:cNvSpPr>
            <a:spLocks noChangeArrowheads="1"/>
          </p:cNvSpPr>
          <p:nvPr/>
        </p:nvSpPr>
        <p:spPr bwMode="auto">
          <a:xfrm>
            <a:off x="2809875" y="5089525"/>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5" name="Oval 57"/>
          <p:cNvSpPr>
            <a:spLocks noChangeArrowheads="1"/>
          </p:cNvSpPr>
          <p:nvPr/>
        </p:nvSpPr>
        <p:spPr bwMode="auto">
          <a:xfrm>
            <a:off x="2339975" y="5372100"/>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6" name="Oval 58"/>
          <p:cNvSpPr>
            <a:spLocks noChangeArrowheads="1"/>
          </p:cNvSpPr>
          <p:nvPr/>
        </p:nvSpPr>
        <p:spPr bwMode="auto">
          <a:xfrm>
            <a:off x="2560638" y="529590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7" name="Oval 59"/>
          <p:cNvSpPr>
            <a:spLocks noChangeArrowheads="1"/>
          </p:cNvSpPr>
          <p:nvPr/>
        </p:nvSpPr>
        <p:spPr bwMode="auto">
          <a:xfrm>
            <a:off x="3287713" y="3779838"/>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9" name="Oval 69"/>
          <p:cNvSpPr>
            <a:spLocks noChangeArrowheads="1"/>
          </p:cNvSpPr>
          <p:nvPr/>
        </p:nvSpPr>
        <p:spPr bwMode="auto">
          <a:xfrm>
            <a:off x="6408738" y="4208463"/>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0" name="Oval 70"/>
          <p:cNvSpPr>
            <a:spLocks noChangeArrowheads="1"/>
          </p:cNvSpPr>
          <p:nvPr/>
        </p:nvSpPr>
        <p:spPr bwMode="auto">
          <a:xfrm>
            <a:off x="5681663" y="5284788"/>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1" name="Oval 71"/>
          <p:cNvSpPr>
            <a:spLocks noChangeArrowheads="1"/>
          </p:cNvSpPr>
          <p:nvPr/>
        </p:nvSpPr>
        <p:spPr bwMode="auto">
          <a:xfrm>
            <a:off x="5926138" y="5072063"/>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2" name="Oval 72"/>
          <p:cNvSpPr>
            <a:spLocks noChangeArrowheads="1"/>
          </p:cNvSpPr>
          <p:nvPr/>
        </p:nvSpPr>
        <p:spPr bwMode="auto">
          <a:xfrm>
            <a:off x="5437188" y="5372100"/>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3" name="Oval 73"/>
          <p:cNvSpPr>
            <a:spLocks noChangeArrowheads="1"/>
          </p:cNvSpPr>
          <p:nvPr/>
        </p:nvSpPr>
        <p:spPr bwMode="auto">
          <a:xfrm>
            <a:off x="6154738" y="4643438"/>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4" name="Oval 74"/>
          <p:cNvSpPr>
            <a:spLocks noChangeArrowheads="1"/>
          </p:cNvSpPr>
          <p:nvPr/>
        </p:nvSpPr>
        <p:spPr bwMode="auto">
          <a:xfrm>
            <a:off x="6643688" y="4094163"/>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5" name="Oval 75"/>
          <p:cNvSpPr>
            <a:spLocks noChangeArrowheads="1"/>
          </p:cNvSpPr>
          <p:nvPr/>
        </p:nvSpPr>
        <p:spPr bwMode="auto">
          <a:xfrm>
            <a:off x="7356475" y="3767138"/>
            <a:ext cx="93663"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6" name="Oval 76"/>
          <p:cNvSpPr>
            <a:spLocks noChangeArrowheads="1"/>
          </p:cNvSpPr>
          <p:nvPr/>
        </p:nvSpPr>
        <p:spPr bwMode="auto">
          <a:xfrm>
            <a:off x="6878638" y="3979863"/>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7" name="Oval 77"/>
          <p:cNvSpPr>
            <a:spLocks noChangeArrowheads="1"/>
          </p:cNvSpPr>
          <p:nvPr/>
        </p:nvSpPr>
        <p:spPr bwMode="auto">
          <a:xfrm>
            <a:off x="7116763" y="3876675"/>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8" name="Text Box 78"/>
          <p:cNvSpPr txBox="1">
            <a:spLocks noChangeArrowheads="1"/>
          </p:cNvSpPr>
          <p:nvPr/>
        </p:nvSpPr>
        <p:spPr bwMode="auto">
          <a:xfrm>
            <a:off x="7645400" y="5135563"/>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smtClean="0">
                <a:latin typeface="+mn-lt"/>
                <a:ea typeface="+mn-ea"/>
              </a:rPr>
              <a:t>传输次数</a:t>
            </a:r>
            <a:endParaRPr kumimoji="1" lang="zh-CN" altLang="en-US" sz="1800" b="1" dirty="0">
              <a:latin typeface="+mn-lt"/>
              <a:ea typeface="+mn-ea"/>
            </a:endParaRPr>
          </a:p>
        </p:txBody>
      </p:sp>
      <p:sp>
        <p:nvSpPr>
          <p:cNvPr id="89" name="Text Box 79"/>
          <p:cNvSpPr txBox="1">
            <a:spLocks noChangeArrowheads="1"/>
          </p:cNvSpPr>
          <p:nvPr/>
        </p:nvSpPr>
        <p:spPr bwMode="auto">
          <a:xfrm>
            <a:off x="1446213" y="2190750"/>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拥塞窗口 </a:t>
            </a:r>
            <a:r>
              <a:rPr kumimoji="1" lang="en-US" altLang="zh-CN" sz="1800" b="1">
                <a:latin typeface="+mn-lt"/>
                <a:ea typeface="+mn-ea"/>
              </a:rPr>
              <a:t>cwnd</a:t>
            </a:r>
          </a:p>
        </p:txBody>
      </p:sp>
      <p:sp>
        <p:nvSpPr>
          <p:cNvPr id="90" name="Text Box 80"/>
          <p:cNvSpPr txBox="1">
            <a:spLocks noChangeArrowheads="1"/>
          </p:cNvSpPr>
          <p:nvPr/>
        </p:nvSpPr>
        <p:spPr bwMode="auto">
          <a:xfrm>
            <a:off x="5539472" y="2271713"/>
            <a:ext cx="2287807"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收到 </a:t>
            </a:r>
            <a:r>
              <a:rPr kumimoji="1" lang="en-US" altLang="zh-CN" sz="1800" b="1" dirty="0">
                <a:latin typeface="+mn-lt"/>
                <a:ea typeface="+mn-ea"/>
              </a:rPr>
              <a:t>3 </a:t>
            </a:r>
            <a:r>
              <a:rPr kumimoji="1" lang="zh-CN" altLang="en-US" sz="1800" b="1" dirty="0">
                <a:latin typeface="+mn-lt"/>
                <a:ea typeface="+mn-ea"/>
              </a:rPr>
              <a:t>个重复的确认</a:t>
            </a:r>
          </a:p>
          <a:p>
            <a:pPr algn="ctr"/>
            <a:r>
              <a:rPr kumimoji="1" lang="zh-CN" altLang="en-US" sz="1800" b="1" dirty="0">
                <a:latin typeface="+mn-lt"/>
                <a:ea typeface="+mn-ea"/>
              </a:rPr>
              <a:t>执行</a:t>
            </a:r>
            <a:r>
              <a:rPr kumimoji="1" lang="zh-CN" altLang="en-US" sz="1800" b="1" dirty="0">
                <a:solidFill>
                  <a:srgbClr val="FF0000"/>
                </a:solidFill>
                <a:latin typeface="+mn-lt"/>
                <a:ea typeface="+mn-ea"/>
              </a:rPr>
              <a:t>快重传</a:t>
            </a:r>
            <a:r>
              <a:rPr kumimoji="1" lang="zh-CN" altLang="en-US" sz="1800" b="1" dirty="0">
                <a:latin typeface="+mn-lt"/>
                <a:ea typeface="+mn-ea"/>
              </a:rPr>
              <a:t>算法</a:t>
            </a:r>
          </a:p>
        </p:txBody>
      </p:sp>
      <p:sp>
        <p:nvSpPr>
          <p:cNvPr id="91" name="Line 81"/>
          <p:cNvSpPr>
            <a:spLocks noChangeShapeType="1"/>
          </p:cNvSpPr>
          <p:nvPr/>
        </p:nvSpPr>
        <p:spPr bwMode="auto">
          <a:xfrm flipH="1">
            <a:off x="5273675" y="2708275"/>
            <a:ext cx="508000" cy="238125"/>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2" name="Line 82"/>
          <p:cNvSpPr>
            <a:spLocks noChangeShapeType="1"/>
          </p:cNvSpPr>
          <p:nvPr/>
        </p:nvSpPr>
        <p:spPr bwMode="auto">
          <a:xfrm>
            <a:off x="3995738" y="2741613"/>
            <a:ext cx="201612" cy="706437"/>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4" name="Line 86"/>
          <p:cNvSpPr>
            <a:spLocks noChangeShapeType="1"/>
          </p:cNvSpPr>
          <p:nvPr/>
        </p:nvSpPr>
        <p:spPr bwMode="auto">
          <a:xfrm rot="10800000">
            <a:off x="2460625" y="4262438"/>
            <a:ext cx="3030538" cy="9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8" name="Text Box 90"/>
          <p:cNvSpPr txBox="1">
            <a:spLocks noChangeArrowheads="1"/>
          </p:cNvSpPr>
          <p:nvPr/>
        </p:nvSpPr>
        <p:spPr bwMode="auto">
          <a:xfrm>
            <a:off x="1003300" y="4991100"/>
            <a:ext cx="89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latin typeface="+mn-lt"/>
                <a:ea typeface="+mn-ea"/>
              </a:rPr>
              <a:t>慢开始</a:t>
            </a:r>
          </a:p>
        </p:txBody>
      </p:sp>
      <p:sp>
        <p:nvSpPr>
          <p:cNvPr id="99" name="Line 91"/>
          <p:cNvSpPr>
            <a:spLocks noChangeShapeType="1"/>
          </p:cNvSpPr>
          <p:nvPr/>
        </p:nvSpPr>
        <p:spPr bwMode="auto">
          <a:xfrm>
            <a:off x="1901825" y="5295899"/>
            <a:ext cx="438150" cy="1190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0" name="Text Box 92"/>
          <p:cNvSpPr txBox="1">
            <a:spLocks noChangeArrowheads="1"/>
          </p:cNvSpPr>
          <p:nvPr/>
        </p:nvSpPr>
        <p:spPr bwMode="auto">
          <a:xfrm>
            <a:off x="4139952" y="3475038"/>
            <a:ext cx="1255713" cy="369332"/>
          </a:xfrm>
          <a:prstGeom prst="rect">
            <a:avLst/>
          </a:prstGeom>
          <a:noFill/>
          <a:ln>
            <a:noFill/>
          </a:ln>
          <a:effectLst/>
        </p:spPr>
        <p:txBody>
          <a:bodyPr>
            <a:spAutoFit/>
          </a:bodyPr>
          <a:lstStyle/>
          <a:p>
            <a:r>
              <a:rPr kumimoji="1" lang="zh-CN" altLang="en-US" sz="1800" b="1" dirty="0" smtClean="0">
                <a:solidFill>
                  <a:srgbClr val="0000FF"/>
                </a:solidFill>
                <a:latin typeface="+mn-lt"/>
                <a:ea typeface="+mn-ea"/>
              </a:rPr>
              <a:t>乘法减小</a:t>
            </a:r>
            <a:endParaRPr kumimoji="1" lang="zh-CN" altLang="en-US" sz="1800" b="1" dirty="0">
              <a:solidFill>
                <a:srgbClr val="0000FF"/>
              </a:solidFill>
              <a:latin typeface="+mn-lt"/>
              <a:ea typeface="+mn-ea"/>
            </a:endParaRPr>
          </a:p>
        </p:txBody>
      </p:sp>
      <p:sp>
        <p:nvSpPr>
          <p:cNvPr id="103" name="Text Box 105"/>
          <p:cNvSpPr txBox="1">
            <a:spLocks noChangeArrowheads="1"/>
          </p:cNvSpPr>
          <p:nvPr/>
        </p:nvSpPr>
        <p:spPr bwMode="auto">
          <a:xfrm>
            <a:off x="7552993" y="3003550"/>
            <a:ext cx="1283365" cy="70173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b="1">
                <a:latin typeface="+mn-lt"/>
                <a:ea typeface="+mn-ea"/>
              </a:rPr>
              <a:t>TCP Reno</a:t>
            </a:r>
          </a:p>
          <a:p>
            <a:pPr algn="ctr"/>
            <a:r>
              <a:rPr kumimoji="1" lang="zh-CN" altLang="en-US" sz="1800" b="1">
                <a:latin typeface="+mn-lt"/>
                <a:ea typeface="+mn-ea"/>
              </a:rPr>
              <a:t>版本</a:t>
            </a:r>
          </a:p>
        </p:txBody>
      </p:sp>
      <p:sp>
        <p:nvSpPr>
          <p:cNvPr id="104" name="Text Box 106"/>
          <p:cNvSpPr txBox="1">
            <a:spLocks noChangeArrowheads="1"/>
          </p:cNvSpPr>
          <p:nvPr/>
        </p:nvSpPr>
        <p:spPr bwMode="auto">
          <a:xfrm>
            <a:off x="6793339" y="4240213"/>
            <a:ext cx="1894622" cy="701731"/>
          </a:xfrm>
          <a:prstGeom prst="rect">
            <a:avLst/>
          </a:prstGeom>
          <a:solidFill>
            <a:srgbClr val="CCECFF"/>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b="1">
                <a:latin typeface="+mn-lt"/>
                <a:ea typeface="+mn-ea"/>
              </a:rPr>
              <a:t>TCP Tahoe </a:t>
            </a:r>
            <a:r>
              <a:rPr kumimoji="1" lang="zh-CN" altLang="en-US" sz="1800" b="1">
                <a:latin typeface="+mn-lt"/>
                <a:ea typeface="+mn-ea"/>
              </a:rPr>
              <a:t>版本</a:t>
            </a:r>
          </a:p>
          <a:p>
            <a:pPr algn="ctr"/>
            <a:r>
              <a:rPr kumimoji="1" lang="en-US" altLang="zh-CN" sz="1800" b="1">
                <a:latin typeface="+mn-lt"/>
                <a:ea typeface="+mn-ea"/>
              </a:rPr>
              <a:t>(</a:t>
            </a:r>
            <a:r>
              <a:rPr kumimoji="1" lang="zh-CN" altLang="en-US" sz="1800" b="1">
                <a:latin typeface="+mn-lt"/>
                <a:ea typeface="+mn-ea"/>
              </a:rPr>
              <a:t>已废弃不用）</a:t>
            </a:r>
          </a:p>
        </p:txBody>
      </p:sp>
      <p:sp>
        <p:nvSpPr>
          <p:cNvPr id="105" name="Text Box 107"/>
          <p:cNvSpPr txBox="1">
            <a:spLocks noChangeArrowheads="1"/>
          </p:cNvSpPr>
          <p:nvPr/>
        </p:nvSpPr>
        <p:spPr bwMode="auto">
          <a:xfrm>
            <a:off x="554067" y="3629025"/>
            <a:ext cx="156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smtClean="0">
                <a:latin typeface="+mn-lt"/>
                <a:ea typeface="+mn-ea"/>
              </a:rPr>
              <a:t>门限的</a:t>
            </a:r>
            <a:r>
              <a:rPr kumimoji="1" lang="zh-CN" altLang="en-US" sz="1800" b="1" dirty="0">
                <a:latin typeface="+mn-lt"/>
                <a:ea typeface="+mn-ea"/>
              </a:rPr>
              <a:t>初始值</a:t>
            </a:r>
          </a:p>
        </p:txBody>
      </p:sp>
      <p:sp>
        <p:nvSpPr>
          <p:cNvPr id="106" name="Text Box 108"/>
          <p:cNvSpPr txBox="1">
            <a:spLocks noChangeArrowheads="1"/>
          </p:cNvSpPr>
          <p:nvPr/>
        </p:nvSpPr>
        <p:spPr bwMode="auto">
          <a:xfrm>
            <a:off x="3243640" y="2039882"/>
            <a:ext cx="156966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拥塞避免</a:t>
            </a:r>
          </a:p>
          <a:p>
            <a:pPr algn="ctr"/>
            <a:r>
              <a:rPr kumimoji="1" lang="zh-CN" altLang="en-US" sz="1800" b="1" dirty="0" smtClean="0">
                <a:latin typeface="+mn-lt"/>
                <a:ea typeface="+mn-ea"/>
              </a:rPr>
              <a:t>（</a:t>
            </a:r>
            <a:r>
              <a:rPr kumimoji="1" lang="zh-CN" altLang="en-US" sz="1800" b="1" dirty="0" smtClean="0">
                <a:solidFill>
                  <a:srgbClr val="0000FF"/>
                </a:solidFill>
                <a:latin typeface="+mn-lt"/>
                <a:ea typeface="+mn-ea"/>
              </a:rPr>
              <a:t>加法增大</a:t>
            </a:r>
            <a:r>
              <a:rPr kumimoji="1" lang="zh-CN" altLang="en-US" sz="1800" b="1" dirty="0" smtClean="0">
                <a:latin typeface="+mn-lt"/>
                <a:ea typeface="+mn-ea"/>
              </a:rPr>
              <a:t>）</a:t>
            </a:r>
            <a:endParaRPr kumimoji="1" lang="zh-CN" altLang="en-US" sz="1800" b="1" dirty="0">
              <a:latin typeface="+mn-lt"/>
              <a:ea typeface="+mn-ea"/>
            </a:endParaRPr>
          </a:p>
        </p:txBody>
      </p:sp>
      <p:sp>
        <p:nvSpPr>
          <p:cNvPr id="107" name="Text Box 109"/>
          <p:cNvSpPr txBox="1">
            <a:spLocks noChangeArrowheads="1"/>
          </p:cNvSpPr>
          <p:nvPr/>
        </p:nvSpPr>
        <p:spPr bwMode="auto">
          <a:xfrm>
            <a:off x="712892" y="4067780"/>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新</a:t>
            </a:r>
            <a:r>
              <a:rPr kumimoji="1" lang="zh-CN" altLang="en-US" sz="1800" b="1" dirty="0" smtClean="0">
                <a:latin typeface="+mn-lt"/>
                <a:ea typeface="+mn-ea"/>
              </a:rPr>
              <a:t>的</a:t>
            </a:r>
            <a:r>
              <a:rPr lang="zh-CN" altLang="en-US" sz="1800" b="1" dirty="0" smtClean="0">
                <a:latin typeface="+mn-lt"/>
                <a:ea typeface="+mn-ea"/>
              </a:rPr>
              <a:t>门限</a:t>
            </a:r>
            <a:r>
              <a:rPr kumimoji="1" lang="zh-CN" altLang="en-US" sz="1800" b="1" dirty="0" smtClean="0">
                <a:latin typeface="+mn-lt"/>
                <a:ea typeface="+mn-ea"/>
              </a:rPr>
              <a:t>值</a:t>
            </a:r>
            <a:endParaRPr kumimoji="1" lang="zh-CN" altLang="en-US" sz="1800" b="1" dirty="0">
              <a:latin typeface="+mn-lt"/>
              <a:ea typeface="+mn-ea"/>
            </a:endParaRPr>
          </a:p>
        </p:txBody>
      </p:sp>
      <p:sp>
        <p:nvSpPr>
          <p:cNvPr id="108" name="Line 110"/>
          <p:cNvSpPr>
            <a:spLocks noChangeShapeType="1"/>
          </p:cNvSpPr>
          <p:nvPr/>
        </p:nvSpPr>
        <p:spPr bwMode="auto">
          <a:xfrm>
            <a:off x="6310313" y="4518025"/>
            <a:ext cx="60166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9" name="Line 111"/>
          <p:cNvSpPr>
            <a:spLocks noChangeShapeType="1"/>
          </p:cNvSpPr>
          <p:nvPr/>
        </p:nvSpPr>
        <p:spPr bwMode="auto">
          <a:xfrm>
            <a:off x="4845050" y="5248275"/>
            <a:ext cx="558800" cy="174625"/>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0" name="Text Box 112"/>
          <p:cNvSpPr txBox="1">
            <a:spLocks noChangeArrowheads="1"/>
          </p:cNvSpPr>
          <p:nvPr/>
        </p:nvSpPr>
        <p:spPr bwMode="auto">
          <a:xfrm>
            <a:off x="3995738" y="5013325"/>
            <a:ext cx="1049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r>
              <a:rPr kumimoji="1" lang="zh-CN" altLang="en-US" sz="1800" b="1">
                <a:latin typeface="+mn-lt"/>
                <a:ea typeface="+mn-ea"/>
              </a:rPr>
              <a:t>慢开始</a:t>
            </a:r>
          </a:p>
        </p:txBody>
      </p:sp>
      <p:sp>
        <p:nvSpPr>
          <p:cNvPr id="111" name="Text Box 113"/>
          <p:cNvSpPr txBox="1">
            <a:spLocks noChangeArrowheads="1"/>
          </p:cNvSpPr>
          <p:nvPr/>
        </p:nvSpPr>
        <p:spPr bwMode="auto">
          <a:xfrm>
            <a:off x="4122738" y="4298950"/>
            <a:ext cx="8969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dirty="0">
                <a:solidFill>
                  <a:srgbClr val="FF0000"/>
                </a:solidFill>
                <a:latin typeface="+mn-lt"/>
                <a:ea typeface="+mn-ea"/>
              </a:rPr>
              <a:t>快恢复</a:t>
            </a:r>
          </a:p>
        </p:txBody>
      </p:sp>
      <p:sp>
        <p:nvSpPr>
          <p:cNvPr id="112" name="Line 114"/>
          <p:cNvSpPr>
            <a:spLocks noChangeShapeType="1"/>
          </p:cNvSpPr>
          <p:nvPr/>
        </p:nvSpPr>
        <p:spPr bwMode="auto">
          <a:xfrm flipV="1">
            <a:off x="4876800" y="4300538"/>
            <a:ext cx="585788" cy="2174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4" name="Line 85"/>
          <p:cNvSpPr>
            <a:spLocks noChangeShapeType="1"/>
          </p:cNvSpPr>
          <p:nvPr/>
        </p:nvSpPr>
        <p:spPr bwMode="auto">
          <a:xfrm>
            <a:off x="2460625" y="2957513"/>
            <a:ext cx="43878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8" name="Oval 66"/>
          <p:cNvSpPr>
            <a:spLocks noChangeArrowheads="1"/>
          </p:cNvSpPr>
          <p:nvPr/>
        </p:nvSpPr>
        <p:spPr bwMode="auto">
          <a:xfrm>
            <a:off x="5197475" y="2897188"/>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5" name="Oval 96"/>
          <p:cNvSpPr>
            <a:spLocks noChangeArrowheads="1"/>
          </p:cNvSpPr>
          <p:nvPr/>
        </p:nvSpPr>
        <p:spPr bwMode="auto">
          <a:xfrm>
            <a:off x="5443538" y="4208463"/>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16" name="Line 82"/>
          <p:cNvSpPr>
            <a:spLocks noChangeShapeType="1"/>
          </p:cNvSpPr>
          <p:nvPr/>
        </p:nvSpPr>
        <p:spPr bwMode="auto">
          <a:xfrm>
            <a:off x="4712494" y="3827464"/>
            <a:ext cx="0" cy="473074"/>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876207021"/>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104">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拥塞控制流程图</a:t>
            </a:r>
          </a:p>
        </p:txBody>
      </p:sp>
      <p:cxnSp>
        <p:nvCxnSpPr>
          <p:cNvPr id="5" name="直接箭头连接符 4"/>
          <p:cNvCxnSpPr/>
          <p:nvPr/>
        </p:nvCxnSpPr>
        <p:spPr>
          <a:xfrm>
            <a:off x="4796681" y="2192707"/>
            <a:ext cx="0" cy="454353"/>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271330" y="177281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latin typeface="+mn-lt"/>
                <a:ea typeface="+mn-ea"/>
              </a:rPr>
              <a:t>连接建立</a:t>
            </a:r>
          </a:p>
        </p:txBody>
      </p:sp>
      <p:cxnSp>
        <p:nvCxnSpPr>
          <p:cNvPr id="7" name="直接箭头连接符 6"/>
          <p:cNvCxnSpPr/>
          <p:nvPr/>
        </p:nvCxnSpPr>
        <p:spPr>
          <a:xfrm flipH="1">
            <a:off x="4811026" y="3813695"/>
            <a:ext cx="1366" cy="785457"/>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906628" y="4599152"/>
            <a:ext cx="3780105" cy="1274405"/>
          </a:xfrm>
          <a:prstGeom prst="flowChartProcess">
            <a:avLst/>
          </a:prstGeom>
          <a:solidFill>
            <a:srgbClr val="FFCC0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zh-CN" sz="1800" b="1">
              <a:latin typeface="+mn-lt"/>
              <a:ea typeface="+mn-ea"/>
            </a:endParaRPr>
          </a:p>
        </p:txBody>
      </p:sp>
      <p:sp>
        <p:nvSpPr>
          <p:cNvPr id="9" name="TextBox 65"/>
          <p:cNvSpPr txBox="1">
            <a:spLocks noChangeArrowheads="1"/>
          </p:cNvSpPr>
          <p:nvPr/>
        </p:nvSpPr>
        <p:spPr bwMode="auto">
          <a:xfrm>
            <a:off x="467544" y="1844824"/>
            <a:ext cx="2410117" cy="7017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err="1">
                <a:latin typeface="+mn-lt"/>
                <a:ea typeface="+mn-ea"/>
                <a:cs typeface="Times New Roman" pitchFamily="18" charset="0"/>
              </a:rPr>
              <a:t>ssthresh</a:t>
            </a:r>
            <a:r>
              <a:rPr lang="en-US" altLang="zh-CN" sz="1800" b="1" dirty="0">
                <a:latin typeface="+mn-lt"/>
                <a:ea typeface="+mn-ea"/>
                <a:cs typeface="Times New Roman" pitchFamily="18" charset="0"/>
              </a:rPr>
              <a:t> = </a:t>
            </a:r>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2</a:t>
            </a:r>
          </a:p>
          <a:p>
            <a:pPr algn="ctr" eaLnBrk="1" hangingPunct="1"/>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1</a:t>
            </a:r>
            <a:endParaRPr lang="zh-CN" altLang="en-US" sz="1800" b="1" dirty="0">
              <a:latin typeface="+mn-lt"/>
              <a:ea typeface="+mn-ea"/>
              <a:cs typeface="Times New Roman" pitchFamily="18" charset="0"/>
            </a:endParaRPr>
          </a:p>
        </p:txBody>
      </p:sp>
      <p:cxnSp>
        <p:nvCxnSpPr>
          <p:cNvPr id="10" name="肘形连接符 9"/>
          <p:cNvCxnSpPr>
            <a:stCxn id="22" idx="1"/>
            <a:endCxn id="9" idx="2"/>
          </p:cNvCxnSpPr>
          <p:nvPr/>
        </p:nvCxnSpPr>
        <p:spPr>
          <a:xfrm rot="10800000">
            <a:off x="1672604" y="2546556"/>
            <a:ext cx="1234025" cy="664905"/>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672604" y="2546555"/>
            <a:ext cx="1234025" cy="2689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6813377" y="3943642"/>
            <a:ext cx="2330624" cy="7017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err="1">
                <a:latin typeface="+mn-lt"/>
                <a:ea typeface="+mn-ea"/>
                <a:cs typeface="Times New Roman" pitchFamily="18" charset="0"/>
              </a:rPr>
              <a:t>ssthresh</a:t>
            </a:r>
            <a:r>
              <a:rPr lang="en-US" altLang="zh-CN" sz="1800" b="1" dirty="0">
                <a:latin typeface="+mn-lt"/>
                <a:ea typeface="+mn-ea"/>
                <a:cs typeface="Times New Roman" pitchFamily="18" charset="0"/>
              </a:rPr>
              <a:t> = </a:t>
            </a:r>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2</a:t>
            </a:r>
          </a:p>
          <a:p>
            <a:pPr algn="ctr" eaLnBrk="1" hangingPunct="1"/>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a:t>
            </a:r>
            <a:r>
              <a:rPr lang="en-US" altLang="zh-CN" sz="1800" b="1" dirty="0" err="1">
                <a:latin typeface="+mn-lt"/>
                <a:ea typeface="+mn-ea"/>
                <a:cs typeface="Times New Roman" pitchFamily="18" charset="0"/>
              </a:rPr>
              <a:t>ssthresh</a:t>
            </a:r>
            <a:endParaRPr lang="zh-CN" altLang="en-US" sz="1800" b="1" dirty="0">
              <a:latin typeface="+mn-lt"/>
              <a:ea typeface="+mn-ea"/>
              <a:cs typeface="Times New Roman" pitchFamily="18" charset="0"/>
            </a:endParaRPr>
          </a:p>
        </p:txBody>
      </p:sp>
      <p:cxnSp>
        <p:nvCxnSpPr>
          <p:cNvPr id="13" name="直接箭头连接符 12"/>
          <p:cNvCxnSpPr>
            <a:stCxn id="12" idx="1"/>
          </p:cNvCxnSpPr>
          <p:nvPr/>
        </p:nvCxnSpPr>
        <p:spPr>
          <a:xfrm flipH="1">
            <a:off x="4796681" y="4294508"/>
            <a:ext cx="2016696" cy="1"/>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25" idx="3"/>
            <a:endCxn id="12" idx="2"/>
          </p:cNvCxnSpPr>
          <p:nvPr/>
        </p:nvCxnSpPr>
        <p:spPr>
          <a:xfrm flipV="1">
            <a:off x="6726453" y="4645373"/>
            <a:ext cx="1252236" cy="593002"/>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5" name="肘形连接符 105"/>
          <p:cNvCxnSpPr>
            <a:endCxn id="12" idx="0"/>
          </p:cNvCxnSpPr>
          <p:nvPr/>
        </p:nvCxnSpPr>
        <p:spPr>
          <a:xfrm>
            <a:off x="6686733" y="3158185"/>
            <a:ext cx="1291956" cy="785457"/>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811026" y="5908602"/>
            <a:ext cx="4098" cy="424493"/>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239476" y="628167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latin typeface="+mn-lt"/>
                <a:ea typeface="+mn-ea"/>
              </a:rPr>
              <a:t>连接终止</a:t>
            </a:r>
          </a:p>
        </p:txBody>
      </p:sp>
      <p:sp>
        <p:nvSpPr>
          <p:cNvPr id="18" name="AutoShape 5"/>
          <p:cNvSpPr>
            <a:spLocks noChangeArrowheads="1"/>
          </p:cNvSpPr>
          <p:nvPr/>
        </p:nvSpPr>
        <p:spPr bwMode="auto">
          <a:xfrm>
            <a:off x="2906628" y="2634066"/>
            <a:ext cx="3780105" cy="1242864"/>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800" b="1">
              <a:effectLst>
                <a:outerShdw blurRad="38100" dist="38100" dir="2700000" algn="tl">
                  <a:srgbClr val="000000">
                    <a:alpha val="43137"/>
                  </a:srgbClr>
                </a:outerShdw>
              </a:effectLst>
              <a:latin typeface="+mn-lt"/>
              <a:ea typeface="+mn-ea"/>
            </a:endParaRPr>
          </a:p>
        </p:txBody>
      </p:sp>
      <p:sp>
        <p:nvSpPr>
          <p:cNvPr id="19" name="Text Box 15"/>
          <p:cNvSpPr txBox="1">
            <a:spLocks noChangeArrowheads="1"/>
          </p:cNvSpPr>
          <p:nvPr/>
        </p:nvSpPr>
        <p:spPr bwMode="auto">
          <a:xfrm>
            <a:off x="4317828" y="2634066"/>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FF0000"/>
                </a:solidFill>
                <a:latin typeface="+mn-lt"/>
                <a:ea typeface="+mn-ea"/>
              </a:rPr>
              <a:t>慢开始</a:t>
            </a:r>
          </a:p>
        </p:txBody>
      </p:sp>
      <p:sp>
        <p:nvSpPr>
          <p:cNvPr id="20" name="Text Box 16"/>
          <p:cNvSpPr txBox="1">
            <a:spLocks noChangeArrowheads="1"/>
          </p:cNvSpPr>
          <p:nvPr/>
        </p:nvSpPr>
        <p:spPr bwMode="auto">
          <a:xfrm>
            <a:off x="3556165" y="2953157"/>
            <a:ext cx="213355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800" b="1" dirty="0">
                <a:latin typeface="+mn-lt"/>
                <a:ea typeface="+mn-ea"/>
              </a:rPr>
              <a:t>拥塞窗口 </a:t>
            </a:r>
            <a:r>
              <a:rPr lang="en-US" altLang="zh-CN" sz="1800" b="1" dirty="0" err="1">
                <a:latin typeface="+mn-lt"/>
                <a:ea typeface="+mn-ea"/>
              </a:rPr>
              <a:t>cwnd</a:t>
            </a:r>
            <a:r>
              <a:rPr lang="en-US" altLang="zh-CN" sz="1800" b="1" dirty="0">
                <a:latin typeface="+mn-lt"/>
                <a:ea typeface="+mn-ea"/>
              </a:rPr>
              <a:t> =</a:t>
            </a:r>
            <a:r>
              <a:rPr lang="zh-CN" altLang="en-US" sz="1800" b="1" dirty="0">
                <a:latin typeface="+mn-lt"/>
                <a:ea typeface="+mn-ea"/>
              </a:rPr>
              <a:t> </a:t>
            </a:r>
            <a:r>
              <a:rPr lang="en-US" altLang="zh-CN" sz="1800" b="1" dirty="0">
                <a:latin typeface="+mn-lt"/>
                <a:ea typeface="+mn-ea"/>
              </a:rPr>
              <a:t>1 </a:t>
            </a:r>
            <a:endParaRPr lang="zh-CN" altLang="en-US" sz="1800" b="1" dirty="0">
              <a:latin typeface="+mn-lt"/>
              <a:ea typeface="+mn-ea"/>
            </a:endParaRPr>
          </a:p>
          <a:p>
            <a:pPr algn="ctr" eaLnBrk="1" hangingPunct="1"/>
            <a:r>
              <a:rPr lang="zh-CN" altLang="en-US" sz="1800" b="1" dirty="0">
                <a:latin typeface="+mn-lt"/>
                <a:ea typeface="+mn-ea"/>
              </a:rPr>
              <a:t>按指数规律增大</a:t>
            </a:r>
            <a:endParaRPr lang="en-US" altLang="zh-CN" sz="1800" b="1" u="sng" dirty="0">
              <a:latin typeface="+mn-lt"/>
              <a:ea typeface="+mn-ea"/>
              <a:sym typeface="Symbol" pitchFamily="18" charset="2"/>
            </a:endParaRPr>
          </a:p>
        </p:txBody>
      </p:sp>
      <p:sp>
        <p:nvSpPr>
          <p:cNvPr id="21" name="TextBox 25"/>
          <p:cNvSpPr txBox="1">
            <a:spLocks noChangeArrowheads="1"/>
          </p:cNvSpPr>
          <p:nvPr/>
        </p:nvSpPr>
        <p:spPr bwMode="auto">
          <a:xfrm>
            <a:off x="5652120" y="2896847"/>
            <a:ext cx="107433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a:solidFill>
                  <a:srgbClr val="0000FF"/>
                </a:solidFill>
                <a:latin typeface="+mn-lt"/>
                <a:ea typeface="+mn-ea"/>
                <a:cs typeface="Times New Roman" pitchFamily="18" charset="0"/>
              </a:rPr>
              <a:t>3 </a:t>
            </a:r>
            <a:r>
              <a:rPr lang="zh-CN" altLang="en-US" sz="1800" b="1" dirty="0">
                <a:solidFill>
                  <a:srgbClr val="0000FF"/>
                </a:solidFill>
                <a:latin typeface="+mn-lt"/>
                <a:ea typeface="+mn-ea"/>
                <a:cs typeface="Times New Roman" pitchFamily="18" charset="0"/>
              </a:rPr>
              <a:t>个重复</a:t>
            </a:r>
            <a:endParaRPr lang="en-US" altLang="zh-CN" sz="1800" b="1" dirty="0">
              <a:solidFill>
                <a:srgbClr val="0000FF"/>
              </a:solidFill>
              <a:latin typeface="+mn-lt"/>
              <a:ea typeface="+mn-ea"/>
              <a:cs typeface="Times New Roman" pitchFamily="18" charset="0"/>
            </a:endParaRPr>
          </a:p>
          <a:p>
            <a:pPr algn="ctr" eaLnBrk="1" hangingPunct="1"/>
            <a:r>
              <a:rPr lang="zh-CN" altLang="en-US" sz="1800" b="1" dirty="0">
                <a:solidFill>
                  <a:srgbClr val="0000FF"/>
                </a:solidFill>
                <a:latin typeface="+mn-lt"/>
                <a:ea typeface="+mn-ea"/>
                <a:cs typeface="Times New Roman" pitchFamily="18" charset="0"/>
              </a:rPr>
              <a:t>的 </a:t>
            </a:r>
            <a:r>
              <a:rPr lang="en-US" altLang="zh-CN" sz="1800" b="1" dirty="0">
                <a:solidFill>
                  <a:srgbClr val="0000FF"/>
                </a:solidFill>
                <a:latin typeface="+mn-lt"/>
                <a:ea typeface="+mn-ea"/>
                <a:cs typeface="Times New Roman" pitchFamily="18" charset="0"/>
              </a:rPr>
              <a:t>ACK</a:t>
            </a:r>
            <a:endParaRPr lang="zh-CN" altLang="en-US" sz="1800" b="1" dirty="0">
              <a:solidFill>
                <a:srgbClr val="0000FF"/>
              </a:solidFill>
              <a:latin typeface="+mn-lt"/>
              <a:ea typeface="+mn-ea"/>
              <a:cs typeface="Times New Roman" pitchFamily="18" charset="0"/>
            </a:endParaRPr>
          </a:p>
        </p:txBody>
      </p:sp>
      <p:sp>
        <p:nvSpPr>
          <p:cNvPr id="22" name="TextBox 26"/>
          <p:cNvSpPr txBox="1">
            <a:spLocks noChangeArrowheads="1"/>
          </p:cNvSpPr>
          <p:nvPr/>
        </p:nvSpPr>
        <p:spPr bwMode="auto">
          <a:xfrm>
            <a:off x="2906628" y="3026794"/>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0000FF"/>
                </a:solidFill>
                <a:latin typeface="+mn-lt"/>
                <a:ea typeface="+mn-ea"/>
              </a:rPr>
              <a:t>超时</a:t>
            </a:r>
          </a:p>
        </p:txBody>
      </p:sp>
      <p:sp>
        <p:nvSpPr>
          <p:cNvPr id="23" name="TextBox 32"/>
          <p:cNvSpPr txBox="1">
            <a:spLocks noChangeArrowheads="1"/>
          </p:cNvSpPr>
          <p:nvPr/>
        </p:nvSpPr>
        <p:spPr bwMode="auto">
          <a:xfrm>
            <a:off x="3707904" y="3507598"/>
            <a:ext cx="1991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800" b="1" dirty="0" err="1">
                <a:solidFill>
                  <a:srgbClr val="0000FF"/>
                </a:solidFill>
                <a:latin typeface="+mn-lt"/>
                <a:ea typeface="+mn-ea"/>
              </a:rPr>
              <a:t>cwnd</a:t>
            </a:r>
            <a:r>
              <a:rPr lang="en-US" altLang="zh-CN" sz="1800" b="1" dirty="0">
                <a:solidFill>
                  <a:srgbClr val="0000FF"/>
                </a:solidFill>
                <a:latin typeface="+mn-lt"/>
                <a:ea typeface="+mn-ea"/>
              </a:rPr>
              <a:t> </a:t>
            </a:r>
            <a:r>
              <a:rPr lang="en-US" altLang="zh-CN" sz="1800" b="1" dirty="0" smtClean="0">
                <a:solidFill>
                  <a:srgbClr val="0000FF"/>
                </a:solidFill>
                <a:latin typeface="+mn-lt"/>
                <a:ea typeface="+mn-ea"/>
                <a:sym typeface="Symbol"/>
              </a:rPr>
              <a:t></a:t>
            </a:r>
            <a:r>
              <a:rPr lang="en-US" altLang="zh-CN" sz="1800" b="1" dirty="0" smtClean="0">
                <a:solidFill>
                  <a:srgbClr val="0000FF"/>
                </a:solidFill>
                <a:latin typeface="+mn-lt"/>
                <a:ea typeface="+mn-ea"/>
                <a:sym typeface="Symbol" pitchFamily="18" charset="2"/>
              </a:rPr>
              <a:t> </a:t>
            </a:r>
            <a:r>
              <a:rPr lang="en-US" altLang="zh-CN" sz="1800" b="1" dirty="0" err="1">
                <a:solidFill>
                  <a:srgbClr val="0000FF"/>
                </a:solidFill>
                <a:latin typeface="+mn-lt"/>
                <a:ea typeface="+mn-ea"/>
                <a:sym typeface="Symbol" pitchFamily="18" charset="2"/>
              </a:rPr>
              <a:t>ssthresh</a:t>
            </a:r>
            <a:endParaRPr lang="zh-CN" altLang="en-US" sz="1800" b="1" dirty="0">
              <a:solidFill>
                <a:srgbClr val="0000FF"/>
              </a:solidFill>
              <a:latin typeface="+mn-lt"/>
              <a:ea typeface="+mn-ea"/>
            </a:endParaRPr>
          </a:p>
        </p:txBody>
      </p:sp>
      <p:sp>
        <p:nvSpPr>
          <p:cNvPr id="24" name="Text Box 15"/>
          <p:cNvSpPr txBox="1">
            <a:spLocks noChangeArrowheads="1"/>
          </p:cNvSpPr>
          <p:nvPr/>
        </p:nvSpPr>
        <p:spPr bwMode="auto">
          <a:xfrm>
            <a:off x="4193893" y="4599152"/>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FF0000"/>
                </a:solidFill>
                <a:latin typeface="+mn-lt"/>
                <a:ea typeface="+mn-ea"/>
              </a:rPr>
              <a:t>拥塞避免</a:t>
            </a:r>
          </a:p>
        </p:txBody>
      </p:sp>
      <p:sp>
        <p:nvSpPr>
          <p:cNvPr id="25" name="TextBox 41"/>
          <p:cNvSpPr txBox="1">
            <a:spLocks noChangeArrowheads="1"/>
          </p:cNvSpPr>
          <p:nvPr/>
        </p:nvSpPr>
        <p:spPr bwMode="auto">
          <a:xfrm>
            <a:off x="5652120" y="4887509"/>
            <a:ext cx="107433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a:solidFill>
                  <a:srgbClr val="0000FF"/>
                </a:solidFill>
                <a:latin typeface="+mn-lt"/>
                <a:ea typeface="+mn-ea"/>
                <a:cs typeface="Times New Roman" pitchFamily="18" charset="0"/>
              </a:rPr>
              <a:t>3 </a:t>
            </a:r>
            <a:r>
              <a:rPr lang="zh-CN" altLang="en-US" sz="1800" b="1" dirty="0">
                <a:solidFill>
                  <a:srgbClr val="0000FF"/>
                </a:solidFill>
                <a:latin typeface="+mn-lt"/>
                <a:ea typeface="+mn-ea"/>
                <a:cs typeface="Times New Roman" pitchFamily="18" charset="0"/>
              </a:rPr>
              <a:t>个重复</a:t>
            </a:r>
            <a:endParaRPr lang="en-US" altLang="zh-CN" sz="1800" b="1" dirty="0">
              <a:solidFill>
                <a:srgbClr val="0000FF"/>
              </a:solidFill>
              <a:latin typeface="+mn-lt"/>
              <a:ea typeface="+mn-ea"/>
              <a:cs typeface="Times New Roman" pitchFamily="18" charset="0"/>
            </a:endParaRPr>
          </a:p>
          <a:p>
            <a:pPr algn="ctr" eaLnBrk="1" hangingPunct="1"/>
            <a:r>
              <a:rPr lang="zh-CN" altLang="en-US" sz="1800" b="1" dirty="0">
                <a:solidFill>
                  <a:srgbClr val="0000FF"/>
                </a:solidFill>
                <a:latin typeface="+mn-lt"/>
                <a:ea typeface="+mn-ea"/>
                <a:cs typeface="Times New Roman" pitchFamily="18" charset="0"/>
              </a:rPr>
              <a:t>的 </a:t>
            </a:r>
            <a:r>
              <a:rPr lang="en-US" altLang="zh-CN" sz="1800" b="1" dirty="0">
                <a:solidFill>
                  <a:srgbClr val="0000FF"/>
                </a:solidFill>
                <a:latin typeface="+mn-lt"/>
                <a:ea typeface="+mn-ea"/>
                <a:cs typeface="Times New Roman" pitchFamily="18" charset="0"/>
              </a:rPr>
              <a:t>ACK</a:t>
            </a:r>
            <a:endParaRPr lang="zh-CN" altLang="en-US" sz="1800" b="1" dirty="0">
              <a:solidFill>
                <a:srgbClr val="0000FF"/>
              </a:solidFill>
              <a:latin typeface="+mn-lt"/>
              <a:ea typeface="+mn-ea"/>
              <a:cs typeface="Times New Roman" pitchFamily="18" charset="0"/>
            </a:endParaRPr>
          </a:p>
        </p:txBody>
      </p:sp>
      <p:sp>
        <p:nvSpPr>
          <p:cNvPr id="26" name="TextBox 42"/>
          <p:cNvSpPr txBox="1">
            <a:spLocks noChangeArrowheads="1"/>
          </p:cNvSpPr>
          <p:nvPr/>
        </p:nvSpPr>
        <p:spPr bwMode="auto">
          <a:xfrm>
            <a:off x="2917558" y="5075892"/>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0000FF"/>
                </a:solidFill>
                <a:latin typeface="+mn-lt"/>
                <a:ea typeface="+mn-ea"/>
              </a:rPr>
              <a:t>超时</a:t>
            </a:r>
          </a:p>
        </p:txBody>
      </p:sp>
      <p:sp>
        <p:nvSpPr>
          <p:cNvPr id="27" name="Text Box 16"/>
          <p:cNvSpPr txBox="1">
            <a:spLocks noChangeArrowheads="1"/>
          </p:cNvSpPr>
          <p:nvPr/>
        </p:nvSpPr>
        <p:spPr bwMode="auto">
          <a:xfrm>
            <a:off x="3779912" y="4941168"/>
            <a:ext cx="1943098"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800" b="1" dirty="0">
                <a:latin typeface="+mn-lt"/>
                <a:ea typeface="+mn-ea"/>
              </a:rPr>
              <a:t>拥塞窗口 </a:t>
            </a:r>
            <a:r>
              <a:rPr lang="en-US" altLang="zh-CN" sz="1800" b="1" dirty="0" err="1">
                <a:latin typeface="+mn-lt"/>
                <a:ea typeface="+mn-ea"/>
              </a:rPr>
              <a:t>cwnd</a:t>
            </a:r>
            <a:r>
              <a:rPr lang="en-US" altLang="zh-CN" sz="1800" b="1" dirty="0">
                <a:latin typeface="+mn-lt"/>
                <a:ea typeface="+mn-ea"/>
              </a:rPr>
              <a:t> </a:t>
            </a:r>
            <a:endParaRPr lang="zh-CN" altLang="en-US" sz="1800" b="1" dirty="0">
              <a:latin typeface="+mn-lt"/>
              <a:ea typeface="+mn-ea"/>
            </a:endParaRPr>
          </a:p>
          <a:p>
            <a:pPr algn="ctr" eaLnBrk="1" hangingPunct="1"/>
            <a:r>
              <a:rPr lang="zh-CN" altLang="en-US" sz="1800" b="1" dirty="0">
                <a:latin typeface="+mn-lt"/>
                <a:ea typeface="+mn-ea"/>
              </a:rPr>
              <a:t>按线性规律增大</a:t>
            </a:r>
            <a:endParaRPr lang="en-US" altLang="zh-CN" sz="1800" b="1" u="sng" dirty="0">
              <a:latin typeface="+mn-lt"/>
              <a:ea typeface="+mn-ea"/>
              <a:sym typeface="Symbol" pitchFamily="18" charset="2"/>
            </a:endParaRPr>
          </a:p>
        </p:txBody>
      </p:sp>
      <p:grpSp>
        <p:nvGrpSpPr>
          <p:cNvPr id="28" name="组合 27"/>
          <p:cNvGrpSpPr/>
          <p:nvPr/>
        </p:nvGrpSpPr>
        <p:grpSpPr>
          <a:xfrm>
            <a:off x="2877661" y="2195690"/>
            <a:ext cx="1006396" cy="438376"/>
            <a:chOff x="2775421" y="1672149"/>
            <a:chExt cx="1169467" cy="481989"/>
          </a:xfrm>
        </p:grpSpPr>
        <p:cxnSp>
          <p:nvCxnSpPr>
            <p:cNvPr id="29" name="直接连接符 28"/>
            <p:cNvCxnSpPr>
              <a:stCxn id="9" idx="3"/>
            </p:cNvCxnSpPr>
            <p:nvPr/>
          </p:nvCxnSpPr>
          <p:spPr bwMode="auto">
            <a:xfrm>
              <a:off x="2775421" y="1672149"/>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672150"/>
              <a:ext cx="0" cy="481988"/>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
        <p:nvSpPr>
          <p:cNvPr id="53" name="TextBox 32"/>
          <p:cNvSpPr txBox="1">
            <a:spLocks noChangeArrowheads="1"/>
          </p:cNvSpPr>
          <p:nvPr/>
        </p:nvSpPr>
        <p:spPr bwMode="auto">
          <a:xfrm>
            <a:off x="3754018" y="5504225"/>
            <a:ext cx="1991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800" b="1" dirty="0" err="1">
                <a:solidFill>
                  <a:srgbClr val="0000FF"/>
                </a:solidFill>
                <a:latin typeface="+mn-lt"/>
                <a:ea typeface="+mn-ea"/>
              </a:rPr>
              <a:t>cwnd</a:t>
            </a:r>
            <a:r>
              <a:rPr lang="en-US" altLang="zh-CN" sz="1800" b="1" dirty="0">
                <a:solidFill>
                  <a:srgbClr val="0000FF"/>
                </a:solidFill>
                <a:latin typeface="+mn-lt"/>
                <a:ea typeface="+mn-ea"/>
              </a:rPr>
              <a:t> </a:t>
            </a:r>
            <a:r>
              <a:rPr lang="en-US" altLang="zh-CN" sz="1800" b="1" dirty="0" smtClean="0">
                <a:solidFill>
                  <a:srgbClr val="0000FF"/>
                </a:solidFill>
                <a:latin typeface="+mn-lt"/>
                <a:ea typeface="+mn-ea"/>
                <a:sym typeface="Symbol"/>
              </a:rPr>
              <a:t></a:t>
            </a:r>
            <a:r>
              <a:rPr lang="en-US" altLang="zh-CN" sz="1800" b="1" dirty="0" smtClean="0">
                <a:solidFill>
                  <a:srgbClr val="0000FF"/>
                </a:solidFill>
                <a:latin typeface="+mn-lt"/>
                <a:ea typeface="+mn-ea"/>
                <a:sym typeface="Symbol" pitchFamily="18" charset="2"/>
              </a:rPr>
              <a:t> </a:t>
            </a:r>
            <a:r>
              <a:rPr lang="en-US" altLang="zh-CN" sz="1800" b="1" dirty="0" err="1">
                <a:solidFill>
                  <a:srgbClr val="0000FF"/>
                </a:solidFill>
                <a:latin typeface="+mn-lt"/>
                <a:ea typeface="+mn-ea"/>
                <a:sym typeface="Symbol" pitchFamily="18" charset="2"/>
              </a:rPr>
              <a:t>ssthresh</a:t>
            </a:r>
            <a:endParaRPr lang="zh-CN" altLang="en-US" sz="1800" b="1" dirty="0">
              <a:solidFill>
                <a:srgbClr val="0000FF"/>
              </a:solidFill>
              <a:latin typeface="+mn-lt"/>
              <a:ea typeface="+mn-ea"/>
            </a:endParaRPr>
          </a:p>
        </p:txBody>
      </p:sp>
      <p:sp>
        <p:nvSpPr>
          <p:cNvPr id="5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54799506"/>
      </p:ext>
    </p:extLst>
  </p:cSld>
  <p:clrMapOvr>
    <a:masterClrMapping/>
  </p:clrMapOvr>
  <p:transition spd="slow">
    <p:random/>
    <p:sndAc>
      <p:stSnd>
        <p:snd r:embed="rId2" name="camera.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连接</a:t>
            </a:r>
            <a:r>
              <a:rPr lang="zh-CN" altLang="en-US" dirty="0" smtClean="0"/>
              <a:t>管理</a:t>
            </a:r>
            <a:endParaRPr lang="zh-CN" altLang="en-US" dirty="0"/>
          </a:p>
        </p:txBody>
      </p:sp>
      <p:sp>
        <p:nvSpPr>
          <p:cNvPr id="2" name="内容占位符 1"/>
          <p:cNvSpPr>
            <a:spLocks noGrp="1"/>
          </p:cNvSpPr>
          <p:nvPr>
            <p:ph idx="1"/>
          </p:nvPr>
        </p:nvSpPr>
        <p:spPr>
          <a:xfrm>
            <a:off x="809625" y="2348880"/>
            <a:ext cx="7958138" cy="3888408"/>
          </a:xfrm>
        </p:spPr>
        <p:txBody>
          <a:bodyPr/>
          <a:lstStyle/>
          <a:p>
            <a:pPr marL="0" indent="0">
              <a:lnSpc>
                <a:spcPct val="150000"/>
              </a:lnSpc>
              <a:buNone/>
            </a:pPr>
            <a:r>
              <a:rPr lang="en-US" altLang="zh-CN" dirty="0" smtClean="0"/>
              <a:t>       TCP</a:t>
            </a:r>
            <a:r>
              <a:rPr lang="zh-CN" altLang="en-US" dirty="0"/>
              <a:t>是面向连接的协议。</a:t>
            </a:r>
            <a:r>
              <a:rPr lang="en-US" altLang="zh-CN" dirty="0"/>
              <a:t>TCP</a:t>
            </a:r>
            <a:r>
              <a:rPr lang="zh-CN" altLang="en-US" dirty="0"/>
              <a:t>通信有三个阶段：</a:t>
            </a:r>
            <a:r>
              <a:rPr lang="zh-CN" altLang="en-US" dirty="0">
                <a:solidFill>
                  <a:srgbClr val="FF0000"/>
                </a:solidFill>
              </a:rPr>
              <a:t>连接建立</a:t>
            </a:r>
            <a:r>
              <a:rPr lang="zh-CN" altLang="en-US" dirty="0"/>
              <a:t>、</a:t>
            </a:r>
            <a:r>
              <a:rPr lang="zh-CN" altLang="en-US" dirty="0">
                <a:solidFill>
                  <a:srgbClr val="FF0000"/>
                </a:solidFill>
              </a:rPr>
              <a:t>数据传送</a:t>
            </a:r>
            <a:r>
              <a:rPr lang="zh-CN" altLang="en-US" dirty="0"/>
              <a:t>和</a:t>
            </a:r>
            <a:r>
              <a:rPr lang="zh-CN" altLang="en-US" dirty="0">
                <a:solidFill>
                  <a:srgbClr val="FF0000"/>
                </a:solidFill>
              </a:rPr>
              <a:t>连接释放</a:t>
            </a:r>
            <a:r>
              <a:rPr lang="zh-CN" altLang="en-US" dirty="0"/>
              <a:t>。连接管理就是使</a:t>
            </a:r>
            <a:r>
              <a:rPr lang="en-US" altLang="zh-CN" dirty="0"/>
              <a:t>TCP</a:t>
            </a:r>
            <a:r>
              <a:rPr lang="zh-CN" altLang="en-US" dirty="0"/>
              <a:t>连接的建立和释放都能正常地进行</a:t>
            </a:r>
            <a:r>
              <a:rPr lang="zh-CN" altLang="en-US" dirty="0" smtClean="0"/>
              <a:t>。</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79132721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建立连接</a:t>
            </a:r>
          </a:p>
        </p:txBody>
      </p:sp>
      <p:sp>
        <p:nvSpPr>
          <p:cNvPr id="2" name="内容占位符 1"/>
          <p:cNvSpPr>
            <a:spLocks noGrp="1"/>
          </p:cNvSpPr>
          <p:nvPr>
            <p:ph idx="1"/>
          </p:nvPr>
        </p:nvSpPr>
        <p:spPr/>
        <p:txBody>
          <a:bodyPr/>
          <a:lstStyle/>
          <a:p>
            <a:pPr>
              <a:lnSpc>
                <a:spcPct val="110000"/>
              </a:lnSpc>
            </a:pPr>
            <a:r>
              <a:rPr lang="zh-CN" altLang="en-US" sz="2800" dirty="0">
                <a:solidFill>
                  <a:srgbClr val="FF0000"/>
                </a:solidFill>
              </a:rPr>
              <a:t>问题</a:t>
            </a:r>
          </a:p>
          <a:p>
            <a:pPr lvl="1">
              <a:lnSpc>
                <a:spcPct val="110000"/>
              </a:lnSpc>
            </a:pPr>
            <a:r>
              <a:rPr lang="zh-CN" altLang="en-US" dirty="0"/>
              <a:t>要使每一方能够确知对方的存在；</a:t>
            </a:r>
          </a:p>
          <a:p>
            <a:pPr lvl="1">
              <a:lnSpc>
                <a:spcPct val="110000"/>
              </a:lnSpc>
            </a:pPr>
            <a:r>
              <a:rPr lang="zh-CN" altLang="en-US" dirty="0"/>
              <a:t>要允许双方协商一些参数（如最大报文段长度、最大窗口大小、服务质量等）；</a:t>
            </a:r>
          </a:p>
          <a:p>
            <a:pPr lvl="1">
              <a:lnSpc>
                <a:spcPct val="110000"/>
              </a:lnSpc>
            </a:pPr>
            <a:r>
              <a:rPr lang="zh-CN" altLang="en-US" dirty="0"/>
              <a:t>能够对传输实体资源（如缓存大小、连接表中的项目等）进行分配。 </a:t>
            </a:r>
          </a:p>
          <a:p>
            <a:pPr>
              <a:lnSpc>
                <a:spcPct val="110000"/>
              </a:lnSpc>
            </a:pPr>
            <a:r>
              <a:rPr lang="zh-CN" altLang="en-US" sz="2800" dirty="0">
                <a:solidFill>
                  <a:srgbClr val="FF0000"/>
                </a:solidFill>
              </a:rPr>
              <a:t>解决</a:t>
            </a:r>
          </a:p>
          <a:p>
            <a:pPr marL="0" indent="0">
              <a:lnSpc>
                <a:spcPct val="110000"/>
              </a:lnSpc>
              <a:buNone/>
            </a:pPr>
            <a:r>
              <a:rPr lang="zh-CN" altLang="en-US" sz="2800" dirty="0" smtClean="0"/>
              <a:t>    三</a:t>
            </a:r>
            <a:r>
              <a:rPr lang="zh-CN" altLang="en-US" sz="2800" dirty="0"/>
              <a:t>次握手 </a:t>
            </a:r>
            <a:r>
              <a:rPr lang="zh-CN" altLang="en-US" sz="2800" dirty="0" smtClean="0"/>
              <a:t>。</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66716364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三次握手建立连接</a:t>
            </a:r>
          </a:p>
        </p:txBody>
      </p:sp>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grpSp>
        <p:nvGrpSpPr>
          <p:cNvPr id="8" name="Group 2"/>
          <p:cNvGrpSpPr>
            <a:grpSpLocks/>
          </p:cNvGrpSpPr>
          <p:nvPr/>
        </p:nvGrpSpPr>
        <p:grpSpPr bwMode="auto">
          <a:xfrm>
            <a:off x="1785863" y="3005138"/>
            <a:ext cx="6086476" cy="3463925"/>
            <a:chOff x="898" y="1893"/>
            <a:chExt cx="3834" cy="2182"/>
          </a:xfrm>
        </p:grpSpPr>
        <p:grpSp>
          <p:nvGrpSpPr>
            <p:cNvPr id="9" name="Group 3"/>
            <p:cNvGrpSpPr>
              <a:grpSpLocks/>
            </p:cNvGrpSpPr>
            <p:nvPr/>
          </p:nvGrpSpPr>
          <p:grpSpPr bwMode="auto">
            <a:xfrm>
              <a:off x="899" y="1916"/>
              <a:ext cx="622" cy="1048"/>
              <a:chOff x="899" y="1916"/>
              <a:chExt cx="622" cy="1048"/>
            </a:xfrm>
          </p:grpSpPr>
          <p:sp>
            <p:nvSpPr>
              <p:cNvPr id="22" name="Rectangle 4"/>
              <p:cNvSpPr>
                <a:spLocks noChangeArrowheads="1"/>
              </p:cNvSpPr>
              <p:nvPr/>
            </p:nvSpPr>
            <p:spPr bwMode="auto">
              <a:xfrm>
                <a:off x="899" y="1916"/>
                <a:ext cx="622" cy="1048"/>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3" name="Rectangle 5"/>
              <p:cNvSpPr>
                <a:spLocks noChangeArrowheads="1"/>
              </p:cNvSpPr>
              <p:nvPr/>
            </p:nvSpPr>
            <p:spPr bwMode="auto">
              <a:xfrm>
                <a:off x="964" y="2169"/>
                <a:ext cx="458"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SENT</a:t>
                </a:r>
              </a:p>
            </p:txBody>
          </p:sp>
        </p:grpSp>
        <p:grpSp>
          <p:nvGrpSpPr>
            <p:cNvPr id="10" name="Group 6"/>
            <p:cNvGrpSpPr>
              <a:grpSpLocks/>
            </p:cNvGrpSpPr>
            <p:nvPr/>
          </p:nvGrpSpPr>
          <p:grpSpPr bwMode="auto">
            <a:xfrm>
              <a:off x="898" y="3013"/>
              <a:ext cx="616" cy="1062"/>
              <a:chOff x="898" y="3013"/>
              <a:chExt cx="616" cy="1062"/>
            </a:xfrm>
          </p:grpSpPr>
          <p:sp>
            <p:nvSpPr>
              <p:cNvPr id="20" name="Rectangle 7"/>
              <p:cNvSpPr>
                <a:spLocks noChangeArrowheads="1"/>
              </p:cNvSpPr>
              <p:nvPr/>
            </p:nvSpPr>
            <p:spPr bwMode="auto">
              <a:xfrm>
                <a:off x="905" y="3013"/>
                <a:ext cx="609" cy="1062"/>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1" name="Rectangle 8"/>
              <p:cNvSpPr>
                <a:spLocks noChangeArrowheads="1"/>
              </p:cNvSpPr>
              <p:nvPr/>
            </p:nvSpPr>
            <p:spPr bwMode="auto">
              <a:xfrm>
                <a:off x="898" y="3383"/>
                <a:ext cx="59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LISHED</a:t>
                </a:r>
              </a:p>
            </p:txBody>
          </p:sp>
        </p:grpSp>
        <p:grpSp>
          <p:nvGrpSpPr>
            <p:cNvPr id="11" name="Group 9"/>
            <p:cNvGrpSpPr>
              <a:grpSpLocks/>
            </p:cNvGrpSpPr>
            <p:nvPr/>
          </p:nvGrpSpPr>
          <p:grpSpPr bwMode="auto">
            <a:xfrm>
              <a:off x="4111" y="2445"/>
              <a:ext cx="621" cy="1064"/>
              <a:chOff x="4111" y="2445"/>
              <a:chExt cx="621" cy="1064"/>
            </a:xfrm>
          </p:grpSpPr>
          <p:sp>
            <p:nvSpPr>
              <p:cNvPr id="18" name="Rectangle 10"/>
              <p:cNvSpPr>
                <a:spLocks noChangeArrowheads="1"/>
              </p:cNvSpPr>
              <p:nvPr/>
            </p:nvSpPr>
            <p:spPr bwMode="auto">
              <a:xfrm>
                <a:off x="4111" y="2445"/>
                <a:ext cx="621" cy="1064"/>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9" name="Rectangle 11"/>
              <p:cNvSpPr>
                <a:spLocks noChangeArrowheads="1"/>
              </p:cNvSpPr>
              <p:nvPr/>
            </p:nvSpPr>
            <p:spPr bwMode="auto">
              <a:xfrm>
                <a:off x="4156" y="2721"/>
                <a:ext cx="48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RCVD</a:t>
                </a:r>
              </a:p>
            </p:txBody>
          </p:sp>
        </p:grpSp>
        <p:grpSp>
          <p:nvGrpSpPr>
            <p:cNvPr id="12" name="Group 12"/>
            <p:cNvGrpSpPr>
              <a:grpSpLocks/>
            </p:cNvGrpSpPr>
            <p:nvPr/>
          </p:nvGrpSpPr>
          <p:grpSpPr bwMode="auto">
            <a:xfrm>
              <a:off x="4111" y="1893"/>
              <a:ext cx="621" cy="519"/>
              <a:chOff x="4111" y="1893"/>
              <a:chExt cx="621" cy="519"/>
            </a:xfrm>
          </p:grpSpPr>
          <p:sp>
            <p:nvSpPr>
              <p:cNvPr id="16" name="Rectangle 13"/>
              <p:cNvSpPr>
                <a:spLocks noChangeArrowheads="1"/>
              </p:cNvSpPr>
              <p:nvPr/>
            </p:nvSpPr>
            <p:spPr bwMode="auto">
              <a:xfrm>
                <a:off x="4111" y="1893"/>
                <a:ext cx="621" cy="519"/>
              </a:xfrm>
              <a:prstGeom prst="rect">
                <a:avLst/>
              </a:prstGeom>
              <a:solidFill>
                <a:srgbClr val="FF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7" name="Rectangle 14"/>
              <p:cNvSpPr>
                <a:spLocks noChangeArrowheads="1"/>
              </p:cNvSpPr>
              <p:nvPr/>
            </p:nvSpPr>
            <p:spPr bwMode="auto">
              <a:xfrm>
                <a:off x="4118" y="2004"/>
                <a:ext cx="5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LISTEN</a:t>
                </a:r>
              </a:p>
            </p:txBody>
          </p:sp>
        </p:grpSp>
        <p:grpSp>
          <p:nvGrpSpPr>
            <p:cNvPr id="13" name="Group 15"/>
            <p:cNvGrpSpPr>
              <a:grpSpLocks/>
            </p:cNvGrpSpPr>
            <p:nvPr/>
          </p:nvGrpSpPr>
          <p:grpSpPr bwMode="auto">
            <a:xfrm>
              <a:off x="4110" y="3564"/>
              <a:ext cx="622" cy="511"/>
              <a:chOff x="4110" y="3564"/>
              <a:chExt cx="622" cy="511"/>
            </a:xfrm>
          </p:grpSpPr>
          <p:sp>
            <p:nvSpPr>
              <p:cNvPr id="14" name="Rectangle 16"/>
              <p:cNvSpPr>
                <a:spLocks noChangeArrowheads="1"/>
              </p:cNvSpPr>
              <p:nvPr/>
            </p:nvSpPr>
            <p:spPr bwMode="auto">
              <a:xfrm>
                <a:off x="4111" y="3564"/>
                <a:ext cx="621" cy="511"/>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5" name="Rectangle 17"/>
              <p:cNvSpPr>
                <a:spLocks noChangeArrowheads="1"/>
              </p:cNvSpPr>
              <p:nvPr/>
            </p:nvSpPr>
            <p:spPr bwMode="auto">
              <a:xfrm>
                <a:off x="4110" y="3653"/>
                <a:ext cx="59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LISHED</a:t>
                </a:r>
              </a:p>
            </p:txBody>
          </p:sp>
        </p:grpSp>
      </p:grpSp>
      <p:grpSp>
        <p:nvGrpSpPr>
          <p:cNvPr id="24" name="Group 19"/>
          <p:cNvGrpSpPr>
            <a:grpSpLocks/>
          </p:cNvGrpSpPr>
          <p:nvPr/>
        </p:nvGrpSpPr>
        <p:grpSpPr bwMode="auto">
          <a:xfrm>
            <a:off x="2773288" y="3005138"/>
            <a:ext cx="4111625" cy="801687"/>
            <a:chOff x="1520" y="1893"/>
            <a:chExt cx="2590" cy="505"/>
          </a:xfrm>
        </p:grpSpPr>
        <p:sp>
          <p:nvSpPr>
            <p:cNvPr id="25" name="Rectangle 20"/>
            <p:cNvSpPr>
              <a:spLocks noChangeArrowheads="1"/>
            </p:cNvSpPr>
            <p:nvPr/>
          </p:nvSpPr>
          <p:spPr bwMode="auto">
            <a:xfrm rot="665985">
              <a:off x="2093" y="1933"/>
              <a:ext cx="17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SYN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x</a:t>
              </a:r>
            </a:p>
          </p:txBody>
        </p:sp>
        <p:sp>
          <p:nvSpPr>
            <p:cNvPr id="26"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grpSp>
        <p:nvGrpSpPr>
          <p:cNvPr id="27" name="Group 22"/>
          <p:cNvGrpSpPr>
            <a:grpSpLocks/>
          </p:cNvGrpSpPr>
          <p:nvPr/>
        </p:nvGrpSpPr>
        <p:grpSpPr bwMode="auto">
          <a:xfrm>
            <a:off x="2773288" y="4756150"/>
            <a:ext cx="4111625" cy="800100"/>
            <a:chOff x="1520" y="2996"/>
            <a:chExt cx="2590" cy="504"/>
          </a:xfrm>
        </p:grpSpPr>
        <p:sp>
          <p:nvSpPr>
            <p:cNvPr id="28" name="Rectangle 23"/>
            <p:cNvSpPr>
              <a:spLocks noChangeArrowheads="1"/>
            </p:cNvSpPr>
            <p:nvPr/>
          </p:nvSpPr>
          <p:spPr bwMode="auto">
            <a:xfrm rot="649536">
              <a:off x="1975" y="3073"/>
              <a:ext cx="20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ACK = 1, seq = x + 1, ack = y </a:t>
              </a:r>
              <a:r>
                <a:rPr kumimoji="0" lang="en-US" altLang="zh-CN" sz="1600" b="1" i="0" u="none" strike="noStrike" kern="0" cap="none" spc="0" normalizeH="0" baseline="0" noProof="0">
                  <a:ln>
                    <a:noFill/>
                  </a:ln>
                  <a:effectLst/>
                  <a:uLnTx/>
                  <a:uFillTx/>
                  <a:latin typeface="+mn-lt"/>
                  <a:ea typeface="+mn-ea"/>
                  <a:sym typeface="Symbol" pitchFamily="18" charset="2"/>
                </a:rPr>
                <a:t> 1</a:t>
              </a:r>
            </a:p>
          </p:txBody>
        </p:sp>
        <p:sp>
          <p:nvSpPr>
            <p:cNvPr id="29"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sp>
        <p:nvSpPr>
          <p:cNvPr id="30" name="Rectangle 25"/>
          <p:cNvSpPr>
            <a:spLocks noChangeArrowheads="1"/>
          </p:cNvSpPr>
          <p:nvPr/>
        </p:nvSpPr>
        <p:spPr bwMode="auto">
          <a:xfrm>
            <a:off x="1796976" y="2393950"/>
            <a:ext cx="966787" cy="549275"/>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1" name="Text Box 26"/>
          <p:cNvSpPr txBox="1">
            <a:spLocks noChangeArrowheads="1"/>
          </p:cNvSpPr>
          <p:nvPr/>
        </p:nvSpPr>
        <p:spPr bwMode="auto">
          <a:xfrm>
            <a:off x="1747763" y="2514382"/>
            <a:ext cx="10374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00" dirty="0">
                <a:solidFill>
                  <a:schemeClr val="bg1"/>
                </a:solidFill>
                <a:latin typeface="+mn-lt"/>
                <a:ea typeface="+mn-ea"/>
              </a:rPr>
              <a:t>CLOSED</a:t>
            </a:r>
          </a:p>
        </p:txBody>
      </p:sp>
      <p:sp>
        <p:nvSpPr>
          <p:cNvPr id="32" name="Rectangle 27"/>
          <p:cNvSpPr>
            <a:spLocks noChangeArrowheads="1"/>
          </p:cNvSpPr>
          <p:nvPr/>
        </p:nvSpPr>
        <p:spPr bwMode="auto">
          <a:xfrm>
            <a:off x="6886501" y="2393950"/>
            <a:ext cx="985837" cy="549275"/>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3" name="Text Box 28"/>
          <p:cNvSpPr txBox="1">
            <a:spLocks noChangeArrowheads="1"/>
          </p:cNvSpPr>
          <p:nvPr/>
        </p:nvSpPr>
        <p:spPr bwMode="auto">
          <a:xfrm>
            <a:off x="6846813" y="2514382"/>
            <a:ext cx="10374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00" dirty="0">
                <a:solidFill>
                  <a:schemeClr val="bg1"/>
                </a:solidFill>
                <a:latin typeface="+mn-lt"/>
                <a:ea typeface="+mn-ea"/>
              </a:rPr>
              <a:t>CLOSED</a:t>
            </a:r>
          </a:p>
        </p:txBody>
      </p:sp>
      <p:grpSp>
        <p:nvGrpSpPr>
          <p:cNvPr id="34" name="Group 29"/>
          <p:cNvGrpSpPr>
            <a:grpSpLocks/>
          </p:cNvGrpSpPr>
          <p:nvPr/>
        </p:nvGrpSpPr>
        <p:grpSpPr bwMode="auto">
          <a:xfrm>
            <a:off x="3674988" y="5840420"/>
            <a:ext cx="2371725" cy="352425"/>
            <a:chOff x="2088" y="3679"/>
            <a:chExt cx="1494" cy="222"/>
          </a:xfrm>
        </p:grpSpPr>
        <p:sp>
          <p:nvSpPr>
            <p:cNvPr id="35"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6" name="Rectangle 31"/>
            <p:cNvSpPr>
              <a:spLocks noChangeArrowheads="1"/>
            </p:cNvSpPr>
            <p:nvPr/>
          </p:nvSpPr>
          <p:spPr bwMode="auto">
            <a:xfrm>
              <a:off x="2462" y="3679"/>
              <a:ext cx="632" cy="212"/>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数据传送</a:t>
              </a:r>
            </a:p>
          </p:txBody>
        </p:sp>
      </p:grpSp>
      <p:grpSp>
        <p:nvGrpSpPr>
          <p:cNvPr id="37" name="Group 32"/>
          <p:cNvGrpSpPr>
            <a:grpSpLocks/>
          </p:cNvGrpSpPr>
          <p:nvPr/>
        </p:nvGrpSpPr>
        <p:grpSpPr bwMode="auto">
          <a:xfrm>
            <a:off x="755576" y="2057400"/>
            <a:ext cx="1320800" cy="947738"/>
            <a:chOff x="249" y="1296"/>
            <a:chExt cx="832" cy="597"/>
          </a:xfrm>
        </p:grpSpPr>
        <p:sp>
          <p:nvSpPr>
            <p:cNvPr id="38" name="Rectangle 33"/>
            <p:cNvSpPr>
              <a:spLocks noChangeArrowheads="1"/>
            </p:cNvSpPr>
            <p:nvPr/>
          </p:nvSpPr>
          <p:spPr bwMode="auto">
            <a:xfrm>
              <a:off x="251" y="1638"/>
              <a:ext cx="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主动打开</a:t>
              </a:r>
            </a:p>
          </p:txBody>
        </p:sp>
        <p:sp>
          <p:nvSpPr>
            <p:cNvPr id="39"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grpSp>
        <p:nvGrpSpPr>
          <p:cNvPr id="40" name="Group 35"/>
          <p:cNvGrpSpPr>
            <a:grpSpLocks/>
          </p:cNvGrpSpPr>
          <p:nvPr/>
        </p:nvGrpSpPr>
        <p:grpSpPr bwMode="auto">
          <a:xfrm>
            <a:off x="7583413" y="2065338"/>
            <a:ext cx="1381125" cy="939800"/>
            <a:chOff x="4550" y="1301"/>
            <a:chExt cx="870" cy="592"/>
          </a:xfrm>
        </p:grpSpPr>
        <p:sp>
          <p:nvSpPr>
            <p:cNvPr id="41" name="Rectangle 36"/>
            <p:cNvSpPr>
              <a:spLocks noChangeArrowheads="1"/>
            </p:cNvSpPr>
            <p:nvPr/>
          </p:nvSpPr>
          <p:spPr bwMode="auto">
            <a:xfrm>
              <a:off x="4732" y="1617"/>
              <a:ext cx="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被动打开</a:t>
              </a:r>
            </a:p>
          </p:txBody>
        </p:sp>
        <p:sp>
          <p:nvSpPr>
            <p:cNvPr id="42"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pic>
        <p:nvPicPr>
          <p:cNvPr id="43"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03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293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0"/>
          <p:cNvSpPr>
            <a:spLocks noChangeArrowheads="1"/>
          </p:cNvSpPr>
          <p:nvPr/>
        </p:nvSpPr>
        <p:spPr bwMode="auto">
          <a:xfrm>
            <a:off x="2454201" y="1779588"/>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a:t>
            </a:r>
          </a:p>
        </p:txBody>
      </p:sp>
      <p:sp>
        <p:nvSpPr>
          <p:cNvPr id="46" name="Rectangle 41"/>
          <p:cNvSpPr>
            <a:spLocks noChangeArrowheads="1"/>
          </p:cNvSpPr>
          <p:nvPr/>
        </p:nvSpPr>
        <p:spPr bwMode="auto">
          <a:xfrm>
            <a:off x="6896026" y="1779588"/>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B</a:t>
            </a:r>
          </a:p>
        </p:txBody>
      </p:sp>
      <p:sp>
        <p:nvSpPr>
          <p:cNvPr id="47" name="Rectangle 42"/>
          <p:cNvSpPr>
            <a:spLocks noChangeArrowheads="1"/>
          </p:cNvSpPr>
          <p:nvPr/>
        </p:nvSpPr>
        <p:spPr bwMode="auto">
          <a:xfrm>
            <a:off x="2785226" y="1628800"/>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客户</a:t>
            </a:r>
          </a:p>
        </p:txBody>
      </p:sp>
      <p:sp>
        <p:nvSpPr>
          <p:cNvPr id="48" name="Rectangle 43"/>
          <p:cNvSpPr>
            <a:spLocks noChangeArrowheads="1"/>
          </p:cNvSpPr>
          <p:nvPr/>
        </p:nvSpPr>
        <p:spPr bwMode="auto">
          <a:xfrm>
            <a:off x="6109284" y="1628800"/>
            <a:ext cx="79829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服务器</a:t>
            </a:r>
          </a:p>
        </p:txBody>
      </p:sp>
      <p:grpSp>
        <p:nvGrpSpPr>
          <p:cNvPr id="49" name="Group 45"/>
          <p:cNvGrpSpPr>
            <a:grpSpLocks/>
          </p:cNvGrpSpPr>
          <p:nvPr/>
        </p:nvGrpSpPr>
        <p:grpSpPr bwMode="auto">
          <a:xfrm>
            <a:off x="2727252" y="3881438"/>
            <a:ext cx="4157663" cy="801687"/>
            <a:chOff x="1491" y="2445"/>
            <a:chExt cx="2619" cy="505"/>
          </a:xfrm>
        </p:grpSpPr>
        <p:sp>
          <p:nvSpPr>
            <p:cNvPr id="50"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51"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SYN = 1, 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y,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x </a:t>
              </a:r>
              <a:r>
                <a:rPr kumimoji="0" lang="en-US" altLang="zh-CN" sz="1600" b="1" i="0" u="none" strike="noStrike" kern="0" cap="none" spc="0" normalizeH="0" baseline="0" noProof="0" dirty="0">
                  <a:ln>
                    <a:noFill/>
                  </a:ln>
                  <a:effectLst/>
                  <a:uLnTx/>
                  <a:uFillTx/>
                  <a:latin typeface="+mn-lt"/>
                  <a:ea typeface="+mn-ea"/>
                  <a:sym typeface="Symbol" pitchFamily="18" charset="2"/>
                </a:rPr>
                <a:t> 1</a:t>
              </a:r>
              <a:endParaRPr kumimoji="0" lang="en-US" altLang="zh-CN" sz="1600" b="1" i="0" u="none" strike="noStrike" kern="0" cap="none" spc="0" normalizeH="0" baseline="0" noProof="0" dirty="0">
                <a:ln>
                  <a:noFill/>
                </a:ln>
                <a:effectLst/>
                <a:uLnTx/>
                <a:uFillTx/>
                <a:latin typeface="+mn-lt"/>
                <a:ea typeface="+mn-ea"/>
              </a:endParaRPr>
            </a:p>
          </p:txBody>
        </p:sp>
      </p:grpSp>
    </p:spTree>
    <p:extLst>
      <p:ext uri="{BB962C8B-B14F-4D97-AF65-F5344CB8AC3E}">
        <p14:creationId xmlns:p14="http://schemas.microsoft.com/office/powerpoint/2010/main" val="26700431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三次握手具体内容</a:t>
            </a:r>
          </a:p>
        </p:txBody>
      </p:sp>
      <p:sp>
        <p:nvSpPr>
          <p:cNvPr id="2" name="内容占位符 1"/>
          <p:cNvSpPr>
            <a:spLocks noGrp="1"/>
          </p:cNvSpPr>
          <p:nvPr>
            <p:ph idx="1"/>
          </p:nvPr>
        </p:nvSpPr>
        <p:spPr>
          <a:xfrm>
            <a:off x="809624" y="1773238"/>
            <a:ext cx="8105775" cy="4464050"/>
          </a:xfrm>
        </p:spPr>
        <p:txBody>
          <a:bodyPr/>
          <a:lstStyle/>
          <a:p>
            <a:pPr>
              <a:lnSpc>
                <a:spcPct val="110000"/>
              </a:lnSpc>
            </a:pPr>
            <a:r>
              <a:rPr lang="zh-CN" altLang="en-US" sz="2400" dirty="0">
                <a:solidFill>
                  <a:srgbClr val="FF0000"/>
                </a:solidFill>
              </a:rPr>
              <a:t>一次握手</a:t>
            </a:r>
          </a:p>
          <a:p>
            <a:pPr marL="0" indent="0">
              <a:lnSpc>
                <a:spcPct val="110000"/>
              </a:lnSpc>
              <a:buNone/>
            </a:pPr>
            <a:r>
              <a:rPr lang="zh-CN" altLang="en-US" sz="2400" dirty="0"/>
              <a:t>     </a:t>
            </a:r>
            <a:r>
              <a:rPr lang="zh-CN" altLang="en-US" sz="2400" dirty="0" smtClean="0"/>
              <a:t>由</a:t>
            </a:r>
            <a:r>
              <a:rPr lang="zh-CN" altLang="en-US" sz="2400" dirty="0"/>
              <a:t>客户端发送请求连接报文段，内含要协商的参数：初始序号</a:t>
            </a:r>
            <a:r>
              <a:rPr lang="en-US" altLang="zh-CN" sz="2400" dirty="0"/>
              <a:t>ISN</a:t>
            </a:r>
            <a:r>
              <a:rPr lang="zh-CN" altLang="en-US" sz="2400" dirty="0"/>
              <a:t>、最大报文段长度</a:t>
            </a:r>
            <a:r>
              <a:rPr lang="en-US" altLang="zh-CN" sz="2400" dirty="0"/>
              <a:t>MSS</a:t>
            </a:r>
            <a:r>
              <a:rPr lang="zh-CN" altLang="en-US" sz="2400" dirty="0"/>
              <a:t>、窗口扩大因子、</a:t>
            </a:r>
            <a:r>
              <a:rPr lang="en-US" altLang="zh-CN" sz="2400" dirty="0"/>
              <a:t>SYN=1</a:t>
            </a:r>
            <a:r>
              <a:rPr lang="zh-CN" altLang="en-US" sz="2400" dirty="0"/>
              <a:t>（同步比特）等。</a:t>
            </a:r>
          </a:p>
          <a:p>
            <a:pPr>
              <a:lnSpc>
                <a:spcPct val="110000"/>
              </a:lnSpc>
            </a:pPr>
            <a:r>
              <a:rPr lang="zh-CN" altLang="en-US" sz="2400" dirty="0">
                <a:solidFill>
                  <a:srgbClr val="FF0000"/>
                </a:solidFill>
              </a:rPr>
              <a:t>二次握手</a:t>
            </a:r>
          </a:p>
          <a:p>
            <a:pPr marL="0" indent="0">
              <a:lnSpc>
                <a:spcPct val="110000"/>
              </a:lnSpc>
              <a:buNone/>
            </a:pPr>
            <a:r>
              <a:rPr lang="zh-CN" altLang="en-US" sz="2400" dirty="0" smtClean="0"/>
              <a:t>      </a:t>
            </a:r>
            <a:r>
              <a:rPr lang="zh-CN" altLang="en-US" sz="2400" dirty="0"/>
              <a:t>服务器收到请求连接报文段后，如同意，则发送确认（确认号），并内含要协商的参数：初始序号</a:t>
            </a:r>
            <a:r>
              <a:rPr lang="en-US" altLang="zh-CN" sz="2400" dirty="0"/>
              <a:t>ISN</a:t>
            </a:r>
            <a:r>
              <a:rPr lang="zh-CN" altLang="en-US" sz="2400" dirty="0"/>
              <a:t>、最大报文段长度</a:t>
            </a:r>
            <a:r>
              <a:rPr lang="en-US" altLang="zh-CN" sz="2400" dirty="0"/>
              <a:t>MSS</a:t>
            </a:r>
            <a:r>
              <a:rPr lang="zh-CN" altLang="en-US" sz="2400" dirty="0"/>
              <a:t>、窗口扩大因子、</a:t>
            </a:r>
            <a:r>
              <a:rPr lang="en-US" altLang="zh-CN" sz="2400" dirty="0"/>
              <a:t>SYN=1</a:t>
            </a:r>
            <a:r>
              <a:rPr lang="zh-CN" altLang="en-US" sz="2400" dirty="0"/>
              <a:t>（同步比特）等。</a:t>
            </a:r>
          </a:p>
          <a:p>
            <a:pPr>
              <a:lnSpc>
                <a:spcPct val="110000"/>
              </a:lnSpc>
            </a:pPr>
            <a:r>
              <a:rPr lang="zh-CN" altLang="en-US" sz="2400" dirty="0">
                <a:solidFill>
                  <a:srgbClr val="FF0000"/>
                </a:solidFill>
              </a:rPr>
              <a:t>三次握手</a:t>
            </a:r>
          </a:p>
          <a:p>
            <a:pPr marL="0" indent="0">
              <a:lnSpc>
                <a:spcPct val="110000"/>
              </a:lnSpc>
              <a:buNone/>
            </a:pPr>
            <a:r>
              <a:rPr lang="zh-CN" altLang="en-US" sz="2400" dirty="0"/>
              <a:t> </a:t>
            </a:r>
            <a:r>
              <a:rPr lang="zh-CN" altLang="en-US" sz="2400" dirty="0" smtClean="0"/>
              <a:t>    </a:t>
            </a:r>
            <a:r>
              <a:rPr lang="zh-CN" altLang="en-US" sz="2400" dirty="0"/>
              <a:t>客户端收到报文段后，向对方发送确认（确认号）</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422489660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释放连接</a:t>
            </a:r>
          </a:p>
        </p:txBody>
      </p:sp>
      <p:sp>
        <p:nvSpPr>
          <p:cNvPr id="2" name="内容占位符 1"/>
          <p:cNvSpPr>
            <a:spLocks noGrp="1"/>
          </p:cNvSpPr>
          <p:nvPr>
            <p:ph idx="1"/>
          </p:nvPr>
        </p:nvSpPr>
        <p:spPr/>
        <p:txBody>
          <a:bodyPr/>
          <a:lstStyle/>
          <a:p>
            <a:pPr>
              <a:lnSpc>
                <a:spcPct val="120000"/>
              </a:lnSpc>
            </a:pPr>
            <a:r>
              <a:rPr lang="zh-CN" altLang="en-US" dirty="0">
                <a:solidFill>
                  <a:srgbClr val="FF0000"/>
                </a:solidFill>
              </a:rPr>
              <a:t>问题</a:t>
            </a:r>
          </a:p>
          <a:p>
            <a:pPr marL="0" indent="0">
              <a:lnSpc>
                <a:spcPct val="120000"/>
              </a:lnSpc>
              <a:buNone/>
            </a:pPr>
            <a:r>
              <a:rPr lang="zh-CN" altLang="en-US" dirty="0" smtClean="0"/>
              <a:t>    </a:t>
            </a:r>
            <a:r>
              <a:rPr lang="en-US" altLang="zh-CN" dirty="0"/>
              <a:t>TCP</a:t>
            </a:r>
            <a:r>
              <a:rPr lang="zh-CN" altLang="en-US" dirty="0"/>
              <a:t>建立的连接是全双工方式。连接的任一方都可以关闭连接，当一个方向的连接被终止时，另外一方还可继续向对方发送数据。如何将两个方向的连接都释放？</a:t>
            </a:r>
          </a:p>
          <a:p>
            <a:pPr>
              <a:lnSpc>
                <a:spcPct val="120000"/>
              </a:lnSpc>
            </a:pPr>
            <a:r>
              <a:rPr lang="zh-CN" altLang="en-US" dirty="0">
                <a:solidFill>
                  <a:srgbClr val="FF0000"/>
                </a:solidFill>
              </a:rPr>
              <a:t>解决</a:t>
            </a:r>
          </a:p>
          <a:p>
            <a:pPr marL="0" indent="0">
              <a:lnSpc>
                <a:spcPct val="120000"/>
              </a:lnSpc>
              <a:buNone/>
            </a:pPr>
            <a:r>
              <a:rPr lang="zh-CN" altLang="en-US" dirty="0"/>
              <a:t>    四次握手</a:t>
            </a:r>
            <a:r>
              <a:rPr lang="zh-CN" altLang="en-US" dirty="0" smtClean="0"/>
              <a:t>。</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26738977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四次握手释放连接</a:t>
            </a:r>
          </a:p>
        </p:txBody>
      </p:sp>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grpSp>
        <p:nvGrpSpPr>
          <p:cNvPr id="2" name="组合 1"/>
          <p:cNvGrpSpPr/>
          <p:nvPr/>
        </p:nvGrpSpPr>
        <p:grpSpPr>
          <a:xfrm>
            <a:off x="681360" y="1484784"/>
            <a:ext cx="8321918" cy="5001475"/>
            <a:chOff x="681360" y="647700"/>
            <a:chExt cx="8321918" cy="6134101"/>
          </a:xfrm>
        </p:grpSpPr>
        <p:grpSp>
          <p:nvGrpSpPr>
            <p:cNvPr id="8" name="Group 2"/>
            <p:cNvGrpSpPr>
              <a:grpSpLocks/>
            </p:cNvGrpSpPr>
            <p:nvPr/>
          </p:nvGrpSpPr>
          <p:grpSpPr bwMode="auto">
            <a:xfrm>
              <a:off x="1833885" y="6253163"/>
              <a:ext cx="1012825" cy="528638"/>
              <a:chOff x="975" y="3939"/>
              <a:chExt cx="638" cy="333"/>
            </a:xfrm>
          </p:grpSpPr>
          <p:sp>
            <p:nvSpPr>
              <p:cNvPr id="9" name="Rectangle 3"/>
              <p:cNvSpPr>
                <a:spLocks noChangeArrowheads="1"/>
              </p:cNvSpPr>
              <p:nvPr/>
            </p:nvSpPr>
            <p:spPr bwMode="auto">
              <a:xfrm>
                <a:off x="1012" y="3939"/>
                <a:ext cx="601" cy="333"/>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0" name="Text Box 4"/>
              <p:cNvSpPr txBox="1">
                <a:spLocks noChangeArrowheads="1"/>
              </p:cNvSpPr>
              <p:nvPr/>
            </p:nvSpPr>
            <p:spPr bwMode="auto">
              <a:xfrm>
                <a:off x="975" y="399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600" i="0" u="none" strike="noStrike" kern="0" cap="none" spc="0" normalizeH="0" baseline="0" noProof="0" dirty="0">
                    <a:ln>
                      <a:noFill/>
                    </a:ln>
                    <a:solidFill>
                      <a:schemeClr val="bg1"/>
                    </a:solidFill>
                    <a:effectLst/>
                    <a:uLnTx/>
                    <a:uFillTx/>
                    <a:latin typeface="+mn-lt"/>
                    <a:ea typeface="+mn-ea"/>
                  </a:rPr>
                  <a:t>CLOSED</a:t>
                </a:r>
              </a:p>
            </p:txBody>
          </p:sp>
        </p:grpSp>
        <p:sp>
          <p:nvSpPr>
            <p:cNvPr id="11"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2"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3" name="Rectangle 7"/>
            <p:cNvSpPr>
              <a:spLocks noChangeArrowheads="1"/>
            </p:cNvSpPr>
            <p:nvPr/>
          </p:nvSpPr>
          <p:spPr bwMode="auto">
            <a:xfrm rot="519504">
              <a:off x="3498068" y="5012200"/>
              <a:ext cx="3347071" cy="3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u + 1,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 w </a:t>
              </a:r>
              <a:r>
                <a:rPr kumimoji="0" lang="en-US" altLang="zh-CN" sz="1600" b="1" i="0" u="none" strike="noStrike" kern="0" cap="none" spc="0" normalizeH="0" baseline="0" noProof="0" dirty="0">
                  <a:ln>
                    <a:noFill/>
                  </a:ln>
                  <a:effectLst/>
                  <a:uLnTx/>
                  <a:uFillTx/>
                  <a:latin typeface="+mn-lt"/>
                  <a:ea typeface="+mn-ea"/>
                  <a:sym typeface="Symbol" pitchFamily="18" charset="2"/>
                </a:rPr>
                <a:t> 1</a:t>
              </a:r>
            </a:p>
          </p:txBody>
        </p:sp>
        <p:grpSp>
          <p:nvGrpSpPr>
            <p:cNvPr id="14" name="Group 8"/>
            <p:cNvGrpSpPr>
              <a:grpSpLocks/>
            </p:cNvGrpSpPr>
            <p:nvPr/>
          </p:nvGrpSpPr>
          <p:grpSpPr bwMode="auto">
            <a:xfrm>
              <a:off x="2848297" y="2355850"/>
              <a:ext cx="4133850" cy="768350"/>
              <a:chOff x="1614" y="1484"/>
              <a:chExt cx="2604" cy="484"/>
            </a:xfrm>
          </p:grpSpPr>
          <p:sp>
            <p:nvSpPr>
              <p:cNvPr id="15" name="Rectangle 9"/>
              <p:cNvSpPr>
                <a:spLocks noChangeArrowheads="1"/>
              </p:cNvSpPr>
              <p:nvPr/>
            </p:nvSpPr>
            <p:spPr bwMode="auto">
              <a:xfrm rot="468285">
                <a:off x="2565" y="1539"/>
                <a:ext cx="10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FIN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u</a:t>
                </a:r>
              </a:p>
            </p:txBody>
          </p:sp>
          <p:sp>
            <p:nvSpPr>
              <p:cNvPr id="16"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grpSp>
          <p:nvGrpSpPr>
            <p:cNvPr id="17" name="Group 11"/>
            <p:cNvGrpSpPr>
              <a:grpSpLocks/>
            </p:cNvGrpSpPr>
            <p:nvPr/>
          </p:nvGrpSpPr>
          <p:grpSpPr bwMode="auto">
            <a:xfrm>
              <a:off x="2862585" y="3167063"/>
              <a:ext cx="4133850" cy="769937"/>
              <a:chOff x="1623" y="1995"/>
              <a:chExt cx="2604" cy="485"/>
            </a:xfrm>
          </p:grpSpPr>
          <p:sp>
            <p:nvSpPr>
              <p:cNvPr id="18" name="Rectangle 12"/>
              <p:cNvSpPr>
                <a:spLocks noChangeArrowheads="1"/>
              </p:cNvSpPr>
              <p:nvPr/>
            </p:nvSpPr>
            <p:spPr bwMode="auto">
              <a:xfrm rot="21060118" flipH="1">
                <a:off x="1935" y="2030"/>
                <a:ext cx="18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v,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u </a:t>
                </a:r>
                <a:r>
                  <a:rPr kumimoji="0" lang="en-US" altLang="zh-CN" sz="1600" b="1" i="0" u="none" strike="noStrike" kern="0" cap="none" spc="0" normalizeH="0" baseline="0" noProof="0" dirty="0">
                    <a:ln>
                      <a:noFill/>
                    </a:ln>
                    <a:effectLst/>
                    <a:uLnTx/>
                    <a:uFillTx/>
                    <a:latin typeface="+mn-lt"/>
                    <a:ea typeface="+mn-ea"/>
                    <a:sym typeface="Symbol" pitchFamily="18" charset="2"/>
                  </a:rPr>
                  <a:t> 1</a:t>
                </a:r>
                <a:endParaRPr kumimoji="0" lang="en-US" altLang="zh-CN" sz="1600" b="1" i="0" u="none" strike="noStrike" kern="0" cap="none" spc="0" normalizeH="0" baseline="0" noProof="0" dirty="0">
                  <a:ln>
                    <a:noFill/>
                  </a:ln>
                  <a:effectLst/>
                  <a:uLnTx/>
                  <a:uFillTx/>
                  <a:latin typeface="+mn-lt"/>
                  <a:ea typeface="+mn-ea"/>
                </a:endParaRPr>
              </a:p>
            </p:txBody>
          </p:sp>
          <p:sp>
            <p:nvSpPr>
              <p:cNvPr id="19"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sp>
          <p:nvSpPr>
            <p:cNvPr id="20" name="Line 14"/>
            <p:cNvSpPr>
              <a:spLocks noChangeShapeType="1"/>
            </p:cNvSpPr>
            <p:nvPr/>
          </p:nvSpPr>
          <p:spPr bwMode="auto">
            <a:xfrm>
              <a:off x="2848297"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1" name="Line 15"/>
            <p:cNvSpPr>
              <a:spLocks noChangeShapeType="1"/>
            </p:cNvSpPr>
            <p:nvPr/>
          </p:nvSpPr>
          <p:spPr bwMode="auto">
            <a:xfrm flipH="1">
              <a:off x="2827660" y="4103688"/>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2" name="Rectangle 16"/>
            <p:cNvSpPr>
              <a:spLocks noChangeArrowheads="1"/>
            </p:cNvSpPr>
            <p:nvPr/>
          </p:nvSpPr>
          <p:spPr bwMode="auto">
            <a:xfrm rot="21044527" flipH="1">
              <a:off x="3175517" y="4101587"/>
              <a:ext cx="3734998" cy="3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FIN = 1, 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w,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u </a:t>
              </a:r>
              <a:r>
                <a:rPr kumimoji="0" lang="en-US" altLang="zh-CN" sz="1600" b="1" i="0" u="none" strike="noStrike" kern="0" cap="none" spc="0" normalizeH="0" baseline="0" noProof="0" dirty="0">
                  <a:ln>
                    <a:noFill/>
                  </a:ln>
                  <a:effectLst/>
                  <a:uLnTx/>
                  <a:uFillTx/>
                  <a:latin typeface="+mn-lt"/>
                  <a:ea typeface="+mn-ea"/>
                  <a:sym typeface="Symbol" pitchFamily="18" charset="2"/>
                </a:rPr>
                <a:t> 1</a:t>
              </a:r>
              <a:endParaRPr kumimoji="0" lang="en-US" altLang="zh-CN" sz="1600" b="1" i="0" u="none" strike="noStrike" kern="0" cap="none" spc="0" normalizeH="0" baseline="0" noProof="0" dirty="0">
                <a:ln>
                  <a:noFill/>
                </a:ln>
                <a:effectLst/>
                <a:uLnTx/>
                <a:uFillTx/>
                <a:latin typeface="+mn-lt"/>
                <a:ea typeface="+mn-ea"/>
              </a:endParaRPr>
            </a:p>
          </p:txBody>
        </p:sp>
        <p:sp>
          <p:nvSpPr>
            <p:cNvPr id="23" name="Rectangle 17"/>
            <p:cNvSpPr>
              <a:spLocks noChangeArrowheads="1"/>
            </p:cNvSpPr>
            <p:nvPr/>
          </p:nvSpPr>
          <p:spPr bwMode="auto">
            <a:xfrm>
              <a:off x="1892622" y="1611313"/>
              <a:ext cx="954088" cy="673100"/>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4" name="Rectangle 18"/>
            <p:cNvSpPr>
              <a:spLocks noChangeArrowheads="1"/>
            </p:cNvSpPr>
            <p:nvPr/>
          </p:nvSpPr>
          <p:spPr bwMode="auto">
            <a:xfrm>
              <a:off x="1892622" y="2368550"/>
              <a:ext cx="954088" cy="1554163"/>
            </a:xfrm>
            <a:prstGeom prst="rect">
              <a:avLst/>
            </a:prstGeom>
            <a:solidFill>
              <a:srgbClr val="FFCC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5" name="Rectangle 19"/>
            <p:cNvSpPr>
              <a:spLocks noChangeArrowheads="1"/>
            </p:cNvSpPr>
            <p:nvPr/>
          </p:nvSpPr>
          <p:spPr bwMode="auto">
            <a:xfrm>
              <a:off x="6978972" y="1611313"/>
              <a:ext cx="955675" cy="1479550"/>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nvGrpSpPr>
            <p:cNvPr id="26" name="Group 20"/>
            <p:cNvGrpSpPr>
              <a:grpSpLocks/>
            </p:cNvGrpSpPr>
            <p:nvPr/>
          </p:nvGrpSpPr>
          <p:grpSpPr bwMode="auto">
            <a:xfrm>
              <a:off x="1794197" y="1528763"/>
              <a:ext cx="6278563" cy="82550"/>
              <a:chOff x="1020" y="481"/>
              <a:chExt cx="4037" cy="46"/>
            </a:xfrm>
          </p:grpSpPr>
          <p:sp>
            <p:nvSpPr>
              <p:cNvPr id="27"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8"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sp>
          <p:nvSpPr>
            <p:cNvPr id="29" name="Rectangle 23"/>
            <p:cNvSpPr>
              <a:spLocks noChangeArrowheads="1"/>
            </p:cNvSpPr>
            <p:nvPr/>
          </p:nvSpPr>
          <p:spPr bwMode="auto">
            <a:xfrm>
              <a:off x="1865635" y="2703513"/>
              <a:ext cx="88966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WAIT-1</a:t>
              </a:r>
            </a:p>
          </p:txBody>
        </p:sp>
        <p:sp>
          <p:nvSpPr>
            <p:cNvPr id="30" name="Rectangle 24"/>
            <p:cNvSpPr>
              <a:spLocks noChangeArrowheads="1"/>
            </p:cNvSpPr>
            <p:nvPr/>
          </p:nvSpPr>
          <p:spPr bwMode="auto">
            <a:xfrm>
              <a:off x="6978972" y="3178175"/>
              <a:ext cx="955675" cy="877888"/>
            </a:xfrm>
            <a:prstGeom prst="rect">
              <a:avLst/>
            </a:prstGeom>
            <a:solidFill>
              <a:srgbClr val="FF66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1" name="Rectangle 25"/>
            <p:cNvSpPr>
              <a:spLocks noChangeArrowheads="1"/>
            </p:cNvSpPr>
            <p:nvPr/>
          </p:nvSpPr>
          <p:spPr bwMode="auto">
            <a:xfrm>
              <a:off x="6920235" y="3290888"/>
              <a:ext cx="95699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a:t>
              </a:r>
            </a:p>
          </p:txBody>
        </p:sp>
        <p:sp>
          <p:nvSpPr>
            <p:cNvPr id="32" name="Rectangle 26"/>
            <p:cNvSpPr>
              <a:spLocks noChangeArrowheads="1"/>
            </p:cNvSpPr>
            <p:nvPr/>
          </p:nvSpPr>
          <p:spPr bwMode="auto">
            <a:xfrm>
              <a:off x="1892622" y="3995738"/>
              <a:ext cx="954088" cy="871537"/>
            </a:xfrm>
            <a:prstGeom prst="rect">
              <a:avLst/>
            </a:prstGeom>
            <a:solidFill>
              <a:srgbClr val="CCCC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3" name="Rectangle 27"/>
            <p:cNvSpPr>
              <a:spLocks noChangeArrowheads="1"/>
            </p:cNvSpPr>
            <p:nvPr/>
          </p:nvSpPr>
          <p:spPr bwMode="auto">
            <a:xfrm>
              <a:off x="1865635" y="4049713"/>
              <a:ext cx="88966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WAIT-2</a:t>
              </a:r>
            </a:p>
          </p:txBody>
        </p:sp>
        <p:sp>
          <p:nvSpPr>
            <p:cNvPr id="34" name="Rectangle 28"/>
            <p:cNvSpPr>
              <a:spLocks noChangeArrowheads="1"/>
            </p:cNvSpPr>
            <p:nvPr/>
          </p:nvSpPr>
          <p:spPr bwMode="auto">
            <a:xfrm>
              <a:off x="6978972" y="4135438"/>
              <a:ext cx="955675" cy="1482725"/>
            </a:xfrm>
            <a:prstGeom prst="rect">
              <a:avLst/>
            </a:prstGeom>
            <a:solidFill>
              <a:srgbClr val="00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5" name="Rectangle 29"/>
            <p:cNvSpPr>
              <a:spLocks noChangeArrowheads="1"/>
            </p:cNvSpPr>
            <p:nvPr/>
          </p:nvSpPr>
          <p:spPr bwMode="auto">
            <a:xfrm>
              <a:off x="7007547" y="4556125"/>
              <a:ext cx="78547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ACK</a:t>
              </a:r>
            </a:p>
          </p:txBody>
        </p:sp>
        <p:grpSp>
          <p:nvGrpSpPr>
            <p:cNvPr id="36" name="Group 30"/>
            <p:cNvGrpSpPr>
              <a:grpSpLocks/>
            </p:cNvGrpSpPr>
            <p:nvPr/>
          </p:nvGrpSpPr>
          <p:grpSpPr bwMode="auto">
            <a:xfrm>
              <a:off x="681360" y="4921068"/>
              <a:ext cx="2165350" cy="1268412"/>
              <a:chOff x="249" y="3081"/>
              <a:chExt cx="1364" cy="799"/>
            </a:xfrm>
          </p:grpSpPr>
          <p:sp>
            <p:nvSpPr>
              <p:cNvPr id="37" name="Rectangle 31"/>
              <p:cNvSpPr>
                <a:spLocks noChangeArrowheads="1"/>
              </p:cNvSpPr>
              <p:nvPr/>
            </p:nvSpPr>
            <p:spPr bwMode="auto">
              <a:xfrm>
                <a:off x="249" y="3081"/>
                <a:ext cx="7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等待 </a:t>
                </a:r>
                <a:r>
                  <a:rPr kumimoji="0" lang="en-US" altLang="zh-CN" sz="1600" b="1" i="0" u="none" strike="noStrike" kern="0" cap="none" spc="0" normalizeH="0" baseline="0" noProof="0">
                    <a:ln>
                      <a:noFill/>
                    </a:ln>
                    <a:effectLst/>
                    <a:uLnTx/>
                    <a:uFillTx/>
                    <a:latin typeface="+mn-lt"/>
                    <a:ea typeface="+mn-ea"/>
                  </a:rPr>
                  <a:t>2MSL</a:t>
                </a:r>
              </a:p>
            </p:txBody>
          </p:sp>
          <p:sp>
            <p:nvSpPr>
              <p:cNvPr id="38" name="Rectangle 32"/>
              <p:cNvSpPr>
                <a:spLocks noChangeArrowheads="1"/>
              </p:cNvSpPr>
              <p:nvPr/>
            </p:nvSpPr>
            <p:spPr bwMode="auto">
              <a:xfrm>
                <a:off x="1012" y="3097"/>
                <a:ext cx="601" cy="779"/>
              </a:xfrm>
              <a:prstGeom prst="rect">
                <a:avLst/>
              </a:prstGeom>
              <a:solidFill>
                <a:srgbClr val="FF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9" name="Rectangle 33"/>
              <p:cNvSpPr>
                <a:spLocks noChangeArrowheads="1"/>
              </p:cNvSpPr>
              <p:nvPr/>
            </p:nvSpPr>
            <p:spPr bwMode="auto">
              <a:xfrm>
                <a:off x="1039" y="3292"/>
                <a:ext cx="47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a:t>
                </a:r>
              </a:p>
            </p:txBody>
          </p:sp>
          <p:sp>
            <p:nvSpPr>
              <p:cNvPr id="40"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41" name="Text Box 35"/>
              <p:cNvSpPr txBox="1">
                <a:spLocks noChangeArrowheads="1"/>
              </p:cNvSpPr>
              <p:nvPr/>
            </p:nvSpPr>
            <p:spPr bwMode="auto">
              <a:xfrm>
                <a:off x="476" y="3291"/>
                <a:ext cx="231"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dirty="0">
                    <a:ln>
                      <a:noFill/>
                    </a:ln>
                    <a:effectLst/>
                    <a:uLnTx/>
                    <a:uFillTx/>
                    <a:latin typeface="+mn-lt"/>
                    <a:ea typeface="+mn-ea"/>
                    <a:sym typeface="Wingdings" pitchFamily="2" charset="2"/>
                  </a:rPr>
                  <a:t></a:t>
                </a:r>
              </a:p>
            </p:txBody>
          </p:sp>
        </p:grpSp>
        <p:sp>
          <p:nvSpPr>
            <p:cNvPr id="42" name="Rectangle 36"/>
            <p:cNvSpPr>
              <a:spLocks noChangeArrowheads="1"/>
            </p:cNvSpPr>
            <p:nvPr/>
          </p:nvSpPr>
          <p:spPr bwMode="auto">
            <a:xfrm>
              <a:off x="6978972" y="5708650"/>
              <a:ext cx="955675" cy="528638"/>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nvGrpSpPr>
            <p:cNvPr id="43" name="Group 37"/>
            <p:cNvGrpSpPr>
              <a:grpSpLocks/>
            </p:cNvGrpSpPr>
            <p:nvPr/>
          </p:nvGrpSpPr>
          <p:grpSpPr bwMode="auto">
            <a:xfrm>
              <a:off x="784547" y="1257300"/>
              <a:ext cx="1403350" cy="1082675"/>
              <a:chOff x="314" y="792"/>
              <a:chExt cx="884" cy="682"/>
            </a:xfrm>
          </p:grpSpPr>
          <p:sp>
            <p:nvSpPr>
              <p:cNvPr id="44"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45" name="Rectangle 39"/>
              <p:cNvSpPr>
                <a:spLocks noChangeArrowheads="1"/>
              </p:cNvSpPr>
              <p:nvPr/>
            </p:nvSpPr>
            <p:spPr bwMode="auto">
              <a:xfrm>
                <a:off x="314" y="1227"/>
                <a:ext cx="6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主动关闭</a:t>
                </a:r>
              </a:p>
            </p:txBody>
          </p:sp>
        </p:grpSp>
        <p:sp>
          <p:nvSpPr>
            <p:cNvPr id="46" name="Freeform 40"/>
            <p:cNvSpPr>
              <a:spLocks/>
            </p:cNvSpPr>
            <p:nvPr/>
          </p:nvSpPr>
          <p:spPr bwMode="auto">
            <a:xfrm>
              <a:off x="7698110" y="1190625"/>
              <a:ext cx="1305168"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47" name="Rectangle 41"/>
            <p:cNvSpPr>
              <a:spLocks noChangeArrowheads="1"/>
            </p:cNvSpPr>
            <p:nvPr/>
          </p:nvSpPr>
          <p:spPr bwMode="auto">
            <a:xfrm>
              <a:off x="7993385" y="3660775"/>
              <a:ext cx="10098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被动关闭</a:t>
              </a:r>
            </a:p>
          </p:txBody>
        </p:sp>
        <p:sp>
          <p:nvSpPr>
            <p:cNvPr id="48" name="Rectangle 42"/>
            <p:cNvSpPr>
              <a:spLocks noChangeArrowheads="1"/>
            </p:cNvSpPr>
            <p:nvPr/>
          </p:nvSpPr>
          <p:spPr bwMode="auto">
            <a:xfrm>
              <a:off x="4416747" y="1813063"/>
              <a:ext cx="1009893" cy="335990"/>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数据传送</a:t>
              </a:r>
            </a:p>
          </p:txBody>
        </p:sp>
        <p:grpSp>
          <p:nvGrpSpPr>
            <p:cNvPr id="49" name="Group 43"/>
            <p:cNvGrpSpPr>
              <a:grpSpLocks/>
            </p:cNvGrpSpPr>
            <p:nvPr/>
          </p:nvGrpSpPr>
          <p:grpSpPr bwMode="auto">
            <a:xfrm>
              <a:off x="7739385" y="1376363"/>
              <a:ext cx="1155700" cy="1789112"/>
              <a:chOff x="4695" y="867"/>
              <a:chExt cx="728" cy="1127"/>
            </a:xfrm>
          </p:grpSpPr>
          <p:sp>
            <p:nvSpPr>
              <p:cNvPr id="5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51" name="Rectangle 45"/>
              <p:cNvSpPr>
                <a:spLocks noChangeArrowheads="1"/>
              </p:cNvSpPr>
              <p:nvPr/>
            </p:nvSpPr>
            <p:spPr bwMode="auto">
              <a:xfrm>
                <a:off x="5047" y="1120"/>
                <a:ext cx="376"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进程</a:t>
                </a:r>
              </a:p>
            </p:txBody>
          </p:sp>
        </p:grpSp>
        <p:sp>
          <p:nvSpPr>
            <p:cNvPr id="52" name="Rectangle 46"/>
            <p:cNvSpPr>
              <a:spLocks noChangeArrowheads="1"/>
            </p:cNvSpPr>
            <p:nvPr/>
          </p:nvSpPr>
          <p:spPr bwMode="auto">
            <a:xfrm>
              <a:off x="1873572" y="1622425"/>
              <a:ext cx="94417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LISHED</a:t>
              </a:r>
            </a:p>
          </p:txBody>
        </p:sp>
        <p:sp>
          <p:nvSpPr>
            <p:cNvPr id="53" name="Rectangle 47"/>
            <p:cNvSpPr>
              <a:spLocks noChangeArrowheads="1"/>
            </p:cNvSpPr>
            <p:nvPr/>
          </p:nvSpPr>
          <p:spPr bwMode="auto">
            <a:xfrm>
              <a:off x="6959922" y="2058988"/>
              <a:ext cx="94417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LISHED</a:t>
              </a:r>
            </a:p>
          </p:txBody>
        </p:sp>
        <p:pic>
          <p:nvPicPr>
            <p:cNvPr id="54" name="Picture 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0"/>
            <p:cNvSpPr>
              <a:spLocks noChangeArrowheads="1"/>
            </p:cNvSpPr>
            <p:nvPr/>
          </p:nvSpPr>
          <p:spPr bwMode="auto">
            <a:xfrm>
              <a:off x="2508572" y="938213"/>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a:t>
              </a:r>
            </a:p>
          </p:txBody>
        </p:sp>
        <p:sp>
          <p:nvSpPr>
            <p:cNvPr id="57" name="Rectangle 51"/>
            <p:cNvSpPr>
              <a:spLocks noChangeArrowheads="1"/>
            </p:cNvSpPr>
            <p:nvPr/>
          </p:nvSpPr>
          <p:spPr bwMode="auto">
            <a:xfrm>
              <a:off x="7009135" y="938213"/>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B</a:t>
              </a:r>
            </a:p>
          </p:txBody>
        </p:sp>
        <p:sp>
          <p:nvSpPr>
            <p:cNvPr id="58" name="Rectangle 52"/>
            <p:cNvSpPr>
              <a:spLocks noChangeArrowheads="1"/>
            </p:cNvSpPr>
            <p:nvPr/>
          </p:nvSpPr>
          <p:spPr bwMode="auto">
            <a:xfrm>
              <a:off x="2052960" y="647700"/>
              <a:ext cx="5963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客户</a:t>
              </a:r>
            </a:p>
          </p:txBody>
        </p:sp>
        <p:sp>
          <p:nvSpPr>
            <p:cNvPr id="59" name="Rectangle 53"/>
            <p:cNvSpPr>
              <a:spLocks noChangeArrowheads="1"/>
            </p:cNvSpPr>
            <p:nvPr/>
          </p:nvSpPr>
          <p:spPr bwMode="auto">
            <a:xfrm>
              <a:off x="6289174" y="736015"/>
              <a:ext cx="803106" cy="3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服务器</a:t>
              </a:r>
            </a:p>
          </p:txBody>
        </p:sp>
        <p:sp>
          <p:nvSpPr>
            <p:cNvPr id="60" name="Rectangle 54"/>
            <p:cNvSpPr>
              <a:spLocks noChangeArrowheads="1"/>
            </p:cNvSpPr>
            <p:nvPr/>
          </p:nvSpPr>
          <p:spPr bwMode="auto">
            <a:xfrm rot="-628888">
              <a:off x="4691263" y="3660262"/>
              <a:ext cx="1009893" cy="335989"/>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数据传送</a:t>
              </a:r>
            </a:p>
          </p:txBody>
        </p:sp>
        <p:sp>
          <p:nvSpPr>
            <p:cNvPr id="61"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00" dirty="0">
                  <a:solidFill>
                    <a:schemeClr val="bg1"/>
                  </a:solidFill>
                  <a:latin typeface="+mn-lt"/>
                  <a:ea typeface="+mn-ea"/>
                </a:rPr>
                <a:t>CLOSED</a:t>
              </a:r>
            </a:p>
          </p:txBody>
        </p:sp>
      </p:grpSp>
      <p:sp>
        <p:nvSpPr>
          <p:cNvPr id="3" name="矩形 2"/>
          <p:cNvSpPr/>
          <p:nvPr/>
        </p:nvSpPr>
        <p:spPr>
          <a:xfrm>
            <a:off x="2999109" y="5796553"/>
            <a:ext cx="4010026" cy="584775"/>
          </a:xfrm>
          <a:prstGeom prst="rect">
            <a:avLst/>
          </a:prstGeom>
        </p:spPr>
        <p:txBody>
          <a:bodyPr wrap="square">
            <a:spAutoFit/>
          </a:bodyPr>
          <a:lstStyle/>
          <a:p>
            <a:r>
              <a:rPr lang="en-US" altLang="zh-CN" sz="1600" b="1" dirty="0" smtClean="0">
                <a:solidFill>
                  <a:srgbClr val="FF0000"/>
                </a:solidFill>
                <a:latin typeface="+mn-lt"/>
                <a:ea typeface="+mn-ea"/>
              </a:rPr>
              <a:t>2MSL(</a:t>
            </a:r>
            <a:r>
              <a:rPr lang="zh-CN" altLang="en-US" sz="1600" b="1" dirty="0" smtClean="0">
                <a:solidFill>
                  <a:srgbClr val="FF0000"/>
                </a:solidFill>
                <a:latin typeface="+mn-lt"/>
                <a:ea typeface="+mn-ea"/>
              </a:rPr>
              <a:t>最长报文段寿命</a:t>
            </a:r>
            <a:r>
              <a:rPr lang="en-US" altLang="zh-CN" sz="1600" b="1" dirty="0" smtClean="0">
                <a:solidFill>
                  <a:srgbClr val="FF0000"/>
                </a:solidFill>
                <a:latin typeface="+mn-lt"/>
                <a:ea typeface="+mn-ea"/>
              </a:rPr>
              <a:t>)</a:t>
            </a:r>
            <a:r>
              <a:rPr lang="en-US" altLang="zh-CN" sz="1600" b="1" dirty="0" smtClean="0">
                <a:latin typeface="+mn-lt"/>
                <a:ea typeface="+mn-ea"/>
              </a:rPr>
              <a:t>:</a:t>
            </a:r>
            <a:r>
              <a:rPr lang="zh-CN" altLang="en-US" sz="1600" b="1" dirty="0" smtClean="0">
                <a:latin typeface="+mn-lt"/>
                <a:ea typeface="+mn-ea"/>
              </a:rPr>
              <a:t>为了</a:t>
            </a:r>
            <a:r>
              <a:rPr lang="zh-CN" altLang="en-US" sz="1600" b="1" dirty="0">
                <a:latin typeface="+mn-lt"/>
                <a:ea typeface="+mn-ea"/>
              </a:rPr>
              <a:t>保证 </a:t>
            </a:r>
            <a:r>
              <a:rPr lang="en-US" altLang="zh-CN" sz="1600" b="1" dirty="0">
                <a:latin typeface="+mn-lt"/>
                <a:ea typeface="+mn-ea"/>
              </a:rPr>
              <a:t>A </a:t>
            </a:r>
            <a:r>
              <a:rPr lang="zh-CN" altLang="en-US" sz="1600" b="1" dirty="0">
                <a:latin typeface="+mn-lt"/>
                <a:ea typeface="+mn-ea"/>
              </a:rPr>
              <a:t>发送的最后一个 </a:t>
            </a:r>
            <a:r>
              <a:rPr lang="en-US" altLang="zh-CN" sz="1600" b="1" dirty="0">
                <a:latin typeface="+mn-lt"/>
                <a:ea typeface="+mn-ea"/>
              </a:rPr>
              <a:t>ACK </a:t>
            </a:r>
            <a:r>
              <a:rPr lang="zh-CN" altLang="en-US" sz="1600" b="1" dirty="0">
                <a:latin typeface="+mn-lt"/>
                <a:ea typeface="+mn-ea"/>
              </a:rPr>
              <a:t>报文段能够到达 </a:t>
            </a:r>
            <a:r>
              <a:rPr lang="en-US" altLang="zh-CN" sz="1600" b="1" dirty="0" smtClean="0">
                <a:latin typeface="+mn-lt"/>
                <a:ea typeface="+mn-ea"/>
              </a:rPr>
              <a:t>B</a:t>
            </a:r>
            <a:endParaRPr lang="zh-CN" altLang="en-US" sz="1600" b="1" dirty="0">
              <a:latin typeface="+mn-lt"/>
              <a:ea typeface="+mn-ea"/>
            </a:endParaRPr>
          </a:p>
        </p:txBody>
      </p:sp>
    </p:spTree>
    <p:extLst>
      <p:ext uri="{BB962C8B-B14F-4D97-AF65-F5344CB8AC3E}">
        <p14:creationId xmlns:p14="http://schemas.microsoft.com/office/powerpoint/2010/main" val="40224194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四次握手具体内容</a:t>
            </a:r>
          </a:p>
        </p:txBody>
      </p:sp>
      <p:sp>
        <p:nvSpPr>
          <p:cNvPr id="2" name="内容占位符 1"/>
          <p:cNvSpPr>
            <a:spLocks noGrp="1"/>
          </p:cNvSpPr>
          <p:nvPr>
            <p:ph idx="1"/>
          </p:nvPr>
        </p:nvSpPr>
        <p:spPr>
          <a:xfrm>
            <a:off x="809625" y="1773238"/>
            <a:ext cx="7958138" cy="4680098"/>
          </a:xfrm>
        </p:spPr>
        <p:txBody>
          <a:bodyPr/>
          <a:lstStyle/>
          <a:p>
            <a:r>
              <a:rPr lang="zh-CN" altLang="en-US" sz="2400" dirty="0">
                <a:solidFill>
                  <a:srgbClr val="FF0000"/>
                </a:solidFill>
              </a:rPr>
              <a:t>一次握手</a:t>
            </a:r>
          </a:p>
          <a:p>
            <a:pPr marL="0" indent="0">
              <a:buNone/>
            </a:pPr>
            <a:r>
              <a:rPr lang="zh-CN" altLang="en-US" sz="2400" dirty="0"/>
              <a:t>    </a:t>
            </a:r>
            <a:r>
              <a:rPr lang="zh-CN" altLang="en-US" sz="2400" dirty="0" smtClean="0"/>
              <a:t> 客户端</a:t>
            </a:r>
            <a:r>
              <a:rPr lang="zh-CN" altLang="en-US" sz="2400" dirty="0"/>
              <a:t>发送</a:t>
            </a:r>
            <a:r>
              <a:rPr lang="en-US" altLang="zh-CN" sz="2400" dirty="0"/>
              <a:t>FIN</a:t>
            </a:r>
            <a:r>
              <a:rPr lang="zh-CN" altLang="en-US" sz="2400" dirty="0"/>
              <a:t>报文段，请求释放连接。</a:t>
            </a:r>
          </a:p>
          <a:p>
            <a:r>
              <a:rPr lang="zh-CN" altLang="en-US" sz="2400" dirty="0">
                <a:solidFill>
                  <a:srgbClr val="FF0000"/>
                </a:solidFill>
              </a:rPr>
              <a:t>二次握手</a:t>
            </a:r>
          </a:p>
          <a:p>
            <a:pPr marL="0" indent="0">
              <a:buNone/>
            </a:pPr>
            <a:r>
              <a:rPr lang="zh-CN" altLang="en-US" sz="2400" dirty="0"/>
              <a:t>      </a:t>
            </a:r>
            <a:r>
              <a:rPr lang="zh-CN" altLang="en-US" sz="2400" dirty="0" smtClean="0"/>
              <a:t>服务器</a:t>
            </a:r>
            <a:r>
              <a:rPr lang="zh-CN" altLang="en-US" sz="2400" dirty="0"/>
              <a:t>发送</a:t>
            </a:r>
            <a:r>
              <a:rPr lang="en-US" altLang="zh-CN" sz="2400" dirty="0"/>
              <a:t>ACK</a:t>
            </a:r>
            <a:r>
              <a:rPr lang="zh-CN" altLang="en-US" sz="2400" dirty="0"/>
              <a:t>报文段进行确认，一个方向上的连接释放完毕。</a:t>
            </a:r>
          </a:p>
          <a:p>
            <a:r>
              <a:rPr lang="zh-CN" altLang="en-US" sz="2400" dirty="0">
                <a:solidFill>
                  <a:srgbClr val="FF0000"/>
                </a:solidFill>
              </a:rPr>
              <a:t>三次握手</a:t>
            </a:r>
          </a:p>
          <a:p>
            <a:pPr marL="0" indent="0">
              <a:buNone/>
            </a:pPr>
            <a:r>
              <a:rPr lang="zh-CN" altLang="en-US" sz="2400" dirty="0"/>
              <a:t>    </a:t>
            </a:r>
            <a:r>
              <a:rPr lang="zh-CN" altLang="en-US" sz="2400" dirty="0" smtClean="0"/>
              <a:t> </a:t>
            </a:r>
            <a:r>
              <a:rPr lang="zh-CN" altLang="en-US" sz="2400" dirty="0"/>
              <a:t>服务器还可以继续向客户端发送数据。如无数据要发送，则发送</a:t>
            </a:r>
            <a:r>
              <a:rPr lang="en-US" altLang="zh-CN" sz="2400" dirty="0"/>
              <a:t>FIN</a:t>
            </a:r>
            <a:r>
              <a:rPr lang="zh-CN" altLang="en-US" sz="2400" dirty="0"/>
              <a:t>报文段，请求释放连接。</a:t>
            </a:r>
          </a:p>
          <a:p>
            <a:r>
              <a:rPr lang="zh-CN" altLang="en-US" sz="2400" dirty="0">
                <a:solidFill>
                  <a:srgbClr val="FF0000"/>
                </a:solidFill>
              </a:rPr>
              <a:t>四次握手</a:t>
            </a:r>
          </a:p>
          <a:p>
            <a:pPr marL="0" indent="0">
              <a:buNone/>
            </a:pPr>
            <a:r>
              <a:rPr lang="zh-CN" altLang="en-US" sz="2400" dirty="0"/>
              <a:t>     </a:t>
            </a:r>
            <a:r>
              <a:rPr lang="zh-CN" altLang="en-US" sz="2400" dirty="0" smtClean="0"/>
              <a:t>客户端</a:t>
            </a:r>
            <a:r>
              <a:rPr lang="zh-CN" altLang="en-US" sz="2400" dirty="0"/>
              <a:t>发送</a:t>
            </a:r>
            <a:r>
              <a:rPr lang="en-US" altLang="zh-CN" sz="2400" dirty="0"/>
              <a:t>ACK</a:t>
            </a:r>
            <a:r>
              <a:rPr lang="zh-CN" altLang="en-US" sz="2400" dirty="0"/>
              <a:t>报文段进行确认，另一个方向上的连接也释放完毕</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09583660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  址</a:t>
            </a:r>
            <a:endParaRPr lang="zh-CN" altLang="en-US" dirty="0"/>
          </a:p>
        </p:txBody>
      </p:sp>
      <p:sp>
        <p:nvSpPr>
          <p:cNvPr id="3" name="内容占位符 2"/>
          <p:cNvSpPr>
            <a:spLocks noGrp="1"/>
          </p:cNvSpPr>
          <p:nvPr>
            <p:ph idx="1"/>
          </p:nvPr>
        </p:nvSpPr>
        <p:spPr/>
        <p:txBody>
          <a:bodyPr/>
          <a:lstStyle/>
          <a:p>
            <a:pPr>
              <a:lnSpc>
                <a:spcPct val="110000"/>
              </a:lnSpc>
            </a:pPr>
            <a:r>
              <a:rPr lang="zh-CN" altLang="en-US" sz="2400" dirty="0" smtClean="0">
                <a:solidFill>
                  <a:srgbClr val="FF0000"/>
                </a:solidFill>
              </a:rPr>
              <a:t>问题</a:t>
            </a:r>
            <a:r>
              <a:rPr lang="zh-CN" altLang="en-US" sz="2400" dirty="0" smtClean="0"/>
              <a:t>：如何知道通信对方的</a:t>
            </a:r>
            <a:r>
              <a:rPr lang="en-US" altLang="zh-CN" sz="2400" dirty="0" smtClean="0"/>
              <a:t>TSAP</a:t>
            </a:r>
            <a:r>
              <a:rPr lang="zh-CN" altLang="en-US" sz="2400" dirty="0" smtClean="0"/>
              <a:t>地址？</a:t>
            </a:r>
            <a:endParaRPr lang="en-US" altLang="zh-CN" sz="2400" dirty="0" smtClean="0"/>
          </a:p>
          <a:p>
            <a:pPr>
              <a:lnSpc>
                <a:spcPct val="110000"/>
              </a:lnSpc>
            </a:pPr>
            <a:r>
              <a:rPr lang="zh-CN" altLang="en-US" sz="2400" dirty="0" smtClean="0"/>
              <a:t>解决：</a:t>
            </a:r>
            <a:endParaRPr lang="en-US" altLang="zh-CN" sz="2400" dirty="0" smtClean="0"/>
          </a:p>
          <a:p>
            <a:pPr lvl="1">
              <a:lnSpc>
                <a:spcPct val="110000"/>
              </a:lnSpc>
            </a:pPr>
            <a:r>
              <a:rPr lang="zh-CN" altLang="en-US" sz="2400" dirty="0" smtClean="0">
                <a:solidFill>
                  <a:srgbClr val="0000FF"/>
                </a:solidFill>
              </a:rPr>
              <a:t>方法</a:t>
            </a:r>
            <a:r>
              <a:rPr lang="en-US" altLang="zh-CN" sz="2400" dirty="0" smtClean="0">
                <a:solidFill>
                  <a:srgbClr val="0000FF"/>
                </a:solidFill>
              </a:rPr>
              <a:t>1</a:t>
            </a:r>
            <a:r>
              <a:rPr lang="zh-CN" altLang="en-US" sz="2400" dirty="0" smtClean="0">
                <a:solidFill>
                  <a:srgbClr val="0000FF"/>
                </a:solidFill>
              </a:rPr>
              <a:t>：固定的</a:t>
            </a:r>
            <a:r>
              <a:rPr lang="en-US" altLang="zh-CN" sz="2400" dirty="0" smtClean="0">
                <a:solidFill>
                  <a:srgbClr val="0000FF"/>
                </a:solidFill>
              </a:rPr>
              <a:t>TSAP</a:t>
            </a:r>
            <a:r>
              <a:rPr lang="zh-CN" altLang="en-US" sz="2400" dirty="0" smtClean="0">
                <a:solidFill>
                  <a:srgbClr val="0000FF"/>
                </a:solidFill>
              </a:rPr>
              <a:t>地址</a:t>
            </a:r>
            <a:endParaRPr lang="en-US" altLang="zh-CN" sz="2400" dirty="0" smtClean="0">
              <a:solidFill>
                <a:srgbClr val="0000FF"/>
              </a:solidFill>
            </a:endParaRPr>
          </a:p>
          <a:p>
            <a:pPr lvl="2">
              <a:lnSpc>
                <a:spcPct val="110000"/>
              </a:lnSpc>
            </a:pPr>
            <a:r>
              <a:rPr lang="zh-CN" altLang="en-US" dirty="0" smtClean="0"/>
              <a:t>思想：将服务器进程与</a:t>
            </a:r>
            <a:r>
              <a:rPr lang="zh-CN" altLang="en-US" dirty="0"/>
              <a:t>固定的</a:t>
            </a:r>
            <a:r>
              <a:rPr lang="en-US" altLang="zh-CN" dirty="0" smtClean="0"/>
              <a:t>TSAP</a:t>
            </a:r>
            <a:r>
              <a:rPr lang="zh-CN" altLang="en-US" dirty="0" smtClean="0"/>
              <a:t>地址进行绑定，并广而告之。</a:t>
            </a:r>
            <a:endParaRPr lang="en-US" altLang="zh-CN" dirty="0" smtClean="0"/>
          </a:p>
          <a:p>
            <a:pPr lvl="2">
              <a:lnSpc>
                <a:spcPct val="110000"/>
              </a:lnSpc>
            </a:pPr>
            <a:r>
              <a:rPr lang="zh-CN" altLang="en-US" dirty="0" smtClean="0"/>
              <a:t>适用：适用于少数永不改变的关键服务，例如，</a:t>
            </a:r>
            <a:r>
              <a:rPr lang="en-US" altLang="zh-CN" dirty="0" smtClean="0"/>
              <a:t>Web</a:t>
            </a:r>
            <a:r>
              <a:rPr lang="zh-CN" altLang="en-US" dirty="0" smtClean="0"/>
              <a:t>服务器。</a:t>
            </a:r>
            <a:endParaRPr lang="en-US" altLang="zh-CN" dirty="0" smtClean="0"/>
          </a:p>
          <a:p>
            <a:pPr lvl="2">
              <a:lnSpc>
                <a:spcPct val="110000"/>
              </a:lnSpc>
            </a:pPr>
            <a:r>
              <a:rPr lang="zh-CN" altLang="en-US" dirty="0" smtClean="0"/>
              <a:t>问题：如果通信对方是用户进程，因为用户进程的</a:t>
            </a:r>
            <a:r>
              <a:rPr lang="en-US" altLang="zh-CN" dirty="0" smtClean="0"/>
              <a:t>TSAP</a:t>
            </a:r>
            <a:r>
              <a:rPr lang="zh-CN" altLang="en-US" dirty="0" smtClean="0"/>
              <a:t>地址无法预知，且只存在较短时间，如何？</a:t>
            </a:r>
            <a:endParaRPr lang="en-US" altLang="zh-CN"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735161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en-US" altLang="zh-CN" dirty="0" smtClean="0"/>
              <a:t>TCP</a:t>
            </a:r>
            <a:r>
              <a:rPr lang="zh-CN" altLang="en-US" dirty="0" smtClean="0"/>
              <a:t>连接管理模型</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
        <p:nvSpPr>
          <p:cNvPr id="3" name="内容占位符 2"/>
          <p:cNvSpPr>
            <a:spLocks noGrp="1"/>
          </p:cNvSpPr>
          <p:nvPr>
            <p:ph idx="1"/>
          </p:nvPr>
        </p:nvSpPr>
        <p:spPr>
          <a:xfrm>
            <a:off x="2627784" y="5949280"/>
            <a:ext cx="4321175" cy="360016"/>
          </a:xfrm>
        </p:spPr>
        <p:txBody>
          <a:bodyPr/>
          <a:lstStyle/>
          <a:p>
            <a:pPr marL="0" indent="0">
              <a:buNone/>
            </a:pPr>
            <a:r>
              <a:rPr lang="en-US" altLang="zh-CN" sz="2000" dirty="0" smtClean="0"/>
              <a:t>TCP</a:t>
            </a:r>
            <a:r>
              <a:rPr lang="zh-CN" altLang="en-US" sz="2000" dirty="0" smtClean="0"/>
              <a:t>连接管理有限状态机使用的状态</a:t>
            </a:r>
            <a:endParaRPr lang="zh-CN" altLang="en-US" sz="2000" dirty="0"/>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259632" y="1772816"/>
            <a:ext cx="7170191" cy="4248472"/>
          </a:xfrm>
          <a:prstGeom prst="rect">
            <a:avLst/>
          </a:prstGeom>
          <a:noFill/>
        </p:spPr>
      </p:pic>
    </p:spTree>
    <p:extLst>
      <p:ext uri="{BB962C8B-B14F-4D97-AF65-F5344CB8AC3E}">
        <p14:creationId xmlns:p14="http://schemas.microsoft.com/office/powerpoint/2010/main" val="258050352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p:txBody>
          <a:bodyPr/>
          <a:lstStyle/>
          <a:p>
            <a:r>
              <a:rPr lang="en-US" altLang="zh-CN" dirty="0" smtClean="0"/>
              <a:t>TCP</a:t>
            </a:r>
            <a:r>
              <a:rPr lang="zh-CN" altLang="en-US" dirty="0" smtClean="0"/>
              <a:t>连接管理模型</a:t>
            </a:r>
            <a:endParaRPr lang="zh-CN" altLang="en-US" dirty="0"/>
          </a:p>
        </p:txBody>
      </p:sp>
      <p:pic>
        <p:nvPicPr>
          <p:cNvPr id="9"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a:xfrm>
            <a:off x="915798" y="1772816"/>
            <a:ext cx="4666580" cy="4608512"/>
          </a:xfrm>
          <a:prstGeom prst="rect">
            <a:avLst/>
          </a:prstGeom>
          <a:ln>
            <a:noFill/>
          </a:ln>
          <a:effectLst>
            <a:outerShdw blurRad="292100" dist="139700" dir="2700000" algn="tl" rotWithShape="0">
              <a:srgbClr val="333333">
                <a:alpha val="65000"/>
              </a:srgbClr>
            </a:outerShdw>
          </a:effectLst>
        </p:spPr>
      </p:pic>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
        <p:nvSpPr>
          <p:cNvPr id="10" name="内容占位符 2"/>
          <p:cNvSpPr txBox="1">
            <a:spLocks/>
          </p:cNvSpPr>
          <p:nvPr/>
        </p:nvSpPr>
        <p:spPr bwMode="auto">
          <a:xfrm>
            <a:off x="5724128" y="2276872"/>
            <a:ext cx="309634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marL="0" indent="0">
              <a:buFont typeface="Wingdings" pitchFamily="2" charset="2"/>
              <a:buNone/>
            </a:pPr>
            <a:r>
              <a:rPr lang="en-US" altLang="zh-CN" sz="2000" kern="0" dirty="0" smtClean="0"/>
              <a:t>TCP</a:t>
            </a:r>
            <a:r>
              <a:rPr lang="zh-CN" altLang="en-US" sz="2000" kern="0" dirty="0" smtClean="0"/>
              <a:t>连接管理有限状态机</a:t>
            </a:r>
            <a:endParaRPr lang="en-US" altLang="zh-CN" sz="2000" kern="0" dirty="0" smtClean="0"/>
          </a:p>
          <a:p>
            <a:r>
              <a:rPr lang="zh-CN" altLang="en-US" sz="2000" kern="0" dirty="0" smtClean="0">
                <a:solidFill>
                  <a:srgbClr val="FF0000"/>
                </a:solidFill>
              </a:rPr>
              <a:t>粗实线</a:t>
            </a:r>
            <a:r>
              <a:rPr lang="zh-CN" altLang="en-US" sz="2000" kern="0" dirty="0" smtClean="0"/>
              <a:t>是客户端的正常路径；</a:t>
            </a:r>
            <a:endParaRPr lang="en-US" altLang="zh-CN" sz="2000" kern="0" dirty="0" smtClean="0"/>
          </a:p>
          <a:p>
            <a:r>
              <a:rPr lang="zh-CN" altLang="en-US" sz="2000" kern="0" dirty="0" smtClean="0">
                <a:solidFill>
                  <a:srgbClr val="FF0000"/>
                </a:solidFill>
              </a:rPr>
              <a:t>粗虚线</a:t>
            </a:r>
            <a:r>
              <a:rPr lang="zh-CN" altLang="en-US" sz="2000" kern="0" dirty="0" smtClean="0"/>
              <a:t>是服务器端的</a:t>
            </a:r>
            <a:r>
              <a:rPr lang="zh-CN" altLang="en-US" sz="2000" kern="0" dirty="0"/>
              <a:t>正常路径</a:t>
            </a:r>
            <a:r>
              <a:rPr lang="zh-CN" altLang="en-US" sz="2000" kern="0" dirty="0" smtClean="0"/>
              <a:t>；</a:t>
            </a:r>
            <a:endParaRPr lang="en-US" altLang="zh-CN" sz="2000" kern="0" dirty="0" smtClean="0"/>
          </a:p>
          <a:p>
            <a:r>
              <a:rPr lang="zh-CN" altLang="en-US" sz="2000" kern="0" dirty="0" smtClean="0">
                <a:solidFill>
                  <a:srgbClr val="FF0000"/>
                </a:solidFill>
              </a:rPr>
              <a:t>细线</a:t>
            </a:r>
            <a:r>
              <a:rPr lang="zh-CN" altLang="en-US" sz="2000" kern="0" dirty="0" smtClean="0"/>
              <a:t>是不常发生的事件；</a:t>
            </a:r>
            <a:endParaRPr lang="en-US" altLang="zh-CN" sz="2000" kern="0" dirty="0" smtClean="0"/>
          </a:p>
          <a:p>
            <a:r>
              <a:rPr lang="zh-CN" altLang="en-US" sz="2000" kern="0" dirty="0" smtClean="0"/>
              <a:t>每次</a:t>
            </a:r>
            <a:r>
              <a:rPr lang="zh-CN" altLang="en-US" sz="2000" kern="0" dirty="0" smtClean="0">
                <a:solidFill>
                  <a:srgbClr val="FF0000"/>
                </a:solidFill>
              </a:rPr>
              <a:t>状态变迁</a:t>
            </a:r>
            <a:r>
              <a:rPr lang="zh-CN" altLang="en-US" sz="2000" kern="0" dirty="0" smtClean="0"/>
              <a:t>由引发的事件以及相应动作标记，事件和动作用斜杠分割。</a:t>
            </a:r>
            <a:endParaRPr lang="zh-CN" altLang="en-US" sz="2000" kern="0" dirty="0"/>
          </a:p>
        </p:txBody>
      </p:sp>
    </p:spTree>
    <p:extLst>
      <p:ext uri="{BB962C8B-B14F-4D97-AF65-F5344CB8AC3E}">
        <p14:creationId xmlns:p14="http://schemas.microsoft.com/office/powerpoint/2010/main" val="248649740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性能问题</a:t>
            </a:r>
            <a:endParaRPr lang="zh-CN" altLang="en-US" dirty="0"/>
          </a:p>
        </p:txBody>
      </p:sp>
      <p:sp>
        <p:nvSpPr>
          <p:cNvPr id="5123" name="内容占位符 3"/>
          <p:cNvSpPr>
            <a:spLocks noGrp="1"/>
          </p:cNvSpPr>
          <p:nvPr>
            <p:ph idx="1"/>
          </p:nvPr>
        </p:nvSpPr>
        <p:spPr/>
        <p:txBody>
          <a:bodyPr/>
          <a:lstStyle/>
          <a:p>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pic>
        <p:nvPicPr>
          <p:cNvPr id="6" name="Picture 6" descr="res07_attpic_brief">
            <a:hlinkClick r:id="rId6"/>
          </p:cNvPr>
          <p:cNvPicPr>
            <a:picLocks noChangeAspect="1" noChangeArrowheads="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b="23622"/>
          <a:stretch>
            <a:fillRect/>
          </a:stretch>
        </p:blipFill>
        <p:spPr bwMode="auto">
          <a:xfrm>
            <a:off x="2195513" y="1802854"/>
            <a:ext cx="46291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80907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eaLnBrk="1" hangingPunct="1">
              <a:defRPr/>
            </a:pPr>
            <a:r>
              <a:rPr lang="zh-CN" altLang="en-US" smtClean="0"/>
              <a:t>作  业</a:t>
            </a:r>
          </a:p>
        </p:txBody>
      </p:sp>
      <p:sp>
        <p:nvSpPr>
          <p:cNvPr id="6147" name="Rectangle 3"/>
          <p:cNvSpPr>
            <a:spLocks noGrp="1" noChangeArrowheads="1"/>
          </p:cNvSpPr>
          <p:nvPr>
            <p:ph type="body" idx="1"/>
          </p:nvPr>
        </p:nvSpPr>
        <p:spPr>
          <a:xfrm>
            <a:off x="3132138" y="2565400"/>
            <a:ext cx="5111750" cy="2663825"/>
          </a:xfrm>
        </p:spPr>
        <p:txBody>
          <a:bodyPr/>
          <a:lstStyle/>
          <a:p>
            <a:pPr marL="1168400" indent="-1168400" eaLnBrk="1" hangingPunct="1">
              <a:lnSpc>
                <a:spcPct val="150000"/>
              </a:lnSpc>
              <a:buFont typeface="Wingdings" pitchFamily="2" charset="2"/>
              <a:buNone/>
            </a:pPr>
            <a:r>
              <a:rPr lang="en-US" altLang="zh-CN" dirty="0" smtClean="0"/>
              <a:t>P467 </a:t>
            </a:r>
            <a:endParaRPr lang="zh-CN" altLang="en-US" dirty="0" smtClean="0"/>
          </a:p>
        </p:txBody>
      </p:sp>
      <p:pic>
        <p:nvPicPr>
          <p:cNvPr id="6148" name="Picture 4" descr="j02321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2708275"/>
            <a:ext cx="2068512"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  址</a:t>
            </a:r>
            <a:endParaRPr lang="zh-CN" altLang="en-US" dirty="0"/>
          </a:p>
        </p:txBody>
      </p:sp>
      <p:sp>
        <p:nvSpPr>
          <p:cNvPr id="3" name="内容占位符 2"/>
          <p:cNvSpPr>
            <a:spLocks noGrp="1"/>
          </p:cNvSpPr>
          <p:nvPr>
            <p:ph idx="1"/>
          </p:nvPr>
        </p:nvSpPr>
        <p:spPr/>
        <p:txBody>
          <a:bodyPr/>
          <a:lstStyle/>
          <a:p>
            <a:pPr>
              <a:lnSpc>
                <a:spcPct val="110000"/>
              </a:lnSpc>
            </a:pPr>
            <a:r>
              <a:rPr lang="zh-CN" altLang="en-US" sz="2400" dirty="0" smtClean="0">
                <a:solidFill>
                  <a:srgbClr val="FF0000"/>
                </a:solidFill>
              </a:rPr>
              <a:t>问题</a:t>
            </a:r>
            <a:r>
              <a:rPr lang="zh-CN" altLang="en-US" sz="2400" dirty="0" smtClean="0"/>
              <a:t>：如何知道通信对方的</a:t>
            </a:r>
            <a:r>
              <a:rPr lang="en-US" altLang="zh-CN" sz="2400" dirty="0" smtClean="0"/>
              <a:t>TSAP</a:t>
            </a:r>
            <a:r>
              <a:rPr lang="zh-CN" altLang="en-US" sz="2400" dirty="0" smtClean="0"/>
              <a:t>地址？</a:t>
            </a:r>
            <a:endParaRPr lang="en-US" altLang="zh-CN" sz="2400" dirty="0" smtClean="0"/>
          </a:p>
          <a:p>
            <a:pPr>
              <a:lnSpc>
                <a:spcPct val="110000"/>
              </a:lnSpc>
            </a:pPr>
            <a:r>
              <a:rPr lang="zh-CN" altLang="en-US" sz="2400" dirty="0" smtClean="0"/>
              <a:t>解决：</a:t>
            </a:r>
            <a:endParaRPr lang="en-US" altLang="zh-CN" sz="2400" dirty="0" smtClean="0"/>
          </a:p>
          <a:p>
            <a:pPr lvl="1">
              <a:lnSpc>
                <a:spcPct val="110000"/>
              </a:lnSpc>
            </a:pPr>
            <a:r>
              <a:rPr lang="zh-CN" altLang="en-US" sz="2400" dirty="0" smtClean="0">
                <a:solidFill>
                  <a:srgbClr val="0000FF"/>
                </a:solidFill>
              </a:rPr>
              <a:t>方法</a:t>
            </a:r>
            <a:r>
              <a:rPr lang="en-US" altLang="zh-CN" sz="2400" dirty="0" smtClean="0">
                <a:solidFill>
                  <a:srgbClr val="0000FF"/>
                </a:solidFill>
              </a:rPr>
              <a:t>2</a:t>
            </a:r>
            <a:r>
              <a:rPr lang="zh-CN" altLang="en-US" sz="2400" dirty="0" smtClean="0">
                <a:solidFill>
                  <a:srgbClr val="0000FF"/>
                </a:solidFill>
              </a:rPr>
              <a:t>：端口映射器</a:t>
            </a:r>
            <a:endParaRPr lang="en-US" altLang="zh-CN" sz="2400" dirty="0" smtClean="0">
              <a:solidFill>
                <a:srgbClr val="0000FF"/>
              </a:solidFill>
            </a:endParaRPr>
          </a:p>
          <a:p>
            <a:pPr lvl="2">
              <a:lnSpc>
                <a:spcPct val="110000"/>
              </a:lnSpc>
            </a:pPr>
            <a:r>
              <a:rPr lang="zh-CN" altLang="en-US" dirty="0" smtClean="0"/>
              <a:t>端口映射器是一个特殊的进程，内有数据库，保存各种</a:t>
            </a:r>
            <a:r>
              <a:rPr lang="zh-CN" altLang="en-US" dirty="0"/>
              <a:t>服务名字与其对应</a:t>
            </a:r>
            <a:r>
              <a:rPr lang="en-US" altLang="zh-CN" dirty="0"/>
              <a:t>TSAP</a:t>
            </a:r>
            <a:r>
              <a:rPr lang="zh-CN" altLang="en-US" dirty="0"/>
              <a:t>地址的对应关系</a:t>
            </a:r>
            <a:r>
              <a:rPr lang="zh-CN" altLang="en-US" dirty="0" smtClean="0"/>
              <a:t>，提供查询服务，使用知名的</a:t>
            </a:r>
            <a:r>
              <a:rPr lang="en-US" altLang="zh-CN" dirty="0" smtClean="0"/>
              <a:t>TSAP</a:t>
            </a:r>
            <a:r>
              <a:rPr lang="zh-CN" altLang="en-US" dirty="0" smtClean="0"/>
              <a:t>地址；</a:t>
            </a:r>
            <a:endParaRPr lang="en-US" altLang="zh-CN" dirty="0" smtClean="0"/>
          </a:p>
          <a:p>
            <a:pPr lvl="2">
              <a:lnSpc>
                <a:spcPct val="110000"/>
              </a:lnSpc>
            </a:pPr>
            <a:r>
              <a:rPr lang="zh-CN" altLang="en-US" dirty="0" smtClean="0"/>
              <a:t>用户如需查询一个特定服务（例：</a:t>
            </a:r>
            <a:r>
              <a:rPr lang="en-US" altLang="zh-CN" dirty="0" err="1" smtClean="0"/>
              <a:t>BitTorrent</a:t>
            </a:r>
            <a:r>
              <a:rPr lang="zh-CN" altLang="en-US" dirty="0" smtClean="0"/>
              <a:t>）相对应的</a:t>
            </a:r>
            <a:r>
              <a:rPr lang="en-US" altLang="zh-CN" dirty="0" smtClean="0"/>
              <a:t>TSAP</a:t>
            </a:r>
            <a:r>
              <a:rPr lang="zh-CN" altLang="en-US" dirty="0" smtClean="0"/>
              <a:t>地址，可与</a:t>
            </a:r>
            <a:r>
              <a:rPr lang="zh-CN" altLang="en-US" dirty="0"/>
              <a:t>端口映射</a:t>
            </a:r>
            <a:r>
              <a:rPr lang="zh-CN" altLang="en-US" dirty="0" smtClean="0"/>
              <a:t>器通信进行查询；</a:t>
            </a:r>
            <a:endParaRPr lang="en-US" altLang="zh-CN" dirty="0" smtClean="0"/>
          </a:p>
          <a:p>
            <a:pPr lvl="2">
              <a:lnSpc>
                <a:spcPct val="110000"/>
              </a:lnSpc>
            </a:pPr>
            <a:r>
              <a:rPr lang="zh-CN" altLang="en-US" dirty="0" smtClean="0"/>
              <a:t>当一个新服务被创建时必须向</a:t>
            </a:r>
            <a:r>
              <a:rPr lang="zh-CN" altLang="en-US" dirty="0"/>
              <a:t>端口映射</a:t>
            </a:r>
            <a:r>
              <a:rPr lang="zh-CN" altLang="en-US" dirty="0" smtClean="0"/>
              <a:t>器注册。</a:t>
            </a:r>
            <a:endParaRPr lang="en-US" altLang="zh-CN"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205277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初始连接协议</a:t>
            </a:r>
          </a:p>
        </p:txBody>
      </p:sp>
      <p:sp>
        <p:nvSpPr>
          <p:cNvPr id="3" name="内容占位符 2"/>
          <p:cNvSpPr>
            <a:spLocks noGrp="1"/>
          </p:cNvSpPr>
          <p:nvPr>
            <p:ph idx="1"/>
          </p:nvPr>
        </p:nvSpPr>
        <p:spPr>
          <a:xfrm>
            <a:off x="809625" y="1773238"/>
            <a:ext cx="7958138" cy="1871786"/>
          </a:xfrm>
        </p:spPr>
        <p:txBody>
          <a:bodyPr/>
          <a:lstStyle/>
          <a:p>
            <a:pPr>
              <a:lnSpc>
                <a:spcPct val="110000"/>
              </a:lnSpc>
            </a:pPr>
            <a:r>
              <a:rPr lang="zh-CN" altLang="en-US" sz="2400" dirty="0" smtClean="0">
                <a:solidFill>
                  <a:srgbClr val="FF0000"/>
                </a:solidFill>
              </a:rPr>
              <a:t>问题</a:t>
            </a:r>
            <a:r>
              <a:rPr lang="zh-CN" altLang="en-US" sz="2400" dirty="0" smtClean="0"/>
              <a:t>：</a:t>
            </a:r>
            <a:r>
              <a:rPr lang="en-US" altLang="zh-CN" sz="2400" dirty="0" smtClean="0"/>
              <a:t>1</a:t>
            </a:r>
            <a:r>
              <a:rPr lang="zh-CN" altLang="en-US" sz="2400" dirty="0" smtClean="0"/>
              <a:t>台运行多个（不常使用）网络服务的计算机，如果让每个服务器进程保持活跃，并整天监听一个稳定的</a:t>
            </a:r>
            <a:r>
              <a:rPr lang="en-US" altLang="zh-CN" sz="2400" dirty="0" smtClean="0"/>
              <a:t>TSAP</a:t>
            </a:r>
            <a:r>
              <a:rPr lang="zh-CN" altLang="en-US" sz="2400" dirty="0" smtClean="0"/>
              <a:t>地址，则是一种浪费？</a:t>
            </a:r>
            <a:endParaRPr lang="en-US" altLang="zh-CN" sz="2400" dirty="0" smtClean="0"/>
          </a:p>
          <a:p>
            <a:pPr>
              <a:lnSpc>
                <a:spcPct val="110000"/>
              </a:lnSpc>
            </a:pPr>
            <a:r>
              <a:rPr lang="zh-CN" altLang="en-US" sz="2400" dirty="0" smtClean="0"/>
              <a:t>解决：</a:t>
            </a:r>
            <a:r>
              <a:rPr lang="zh-CN" altLang="en-US" sz="2400" dirty="0" smtClean="0">
                <a:solidFill>
                  <a:srgbClr val="0000FF"/>
                </a:solidFill>
              </a:rPr>
              <a:t>初始连接协议</a:t>
            </a:r>
            <a:endParaRPr lang="en-US" altLang="zh-CN" sz="2400" dirty="0" smtClean="0">
              <a:solidFill>
                <a:srgbClr val="0000FF"/>
              </a:solidFill>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21834" y="3140968"/>
            <a:ext cx="5214662" cy="3356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971600" y="3645024"/>
            <a:ext cx="2520280" cy="1323439"/>
          </a:xfrm>
          <a:prstGeom prst="rect">
            <a:avLst/>
          </a:prstGeom>
          <a:noFill/>
        </p:spPr>
        <p:txBody>
          <a:bodyPr wrap="square" rtlCol="0">
            <a:spAutoFit/>
          </a:bodyPr>
          <a:lstStyle/>
          <a:p>
            <a:pPr defTabSz="762000" eaLnBrk="0" hangingPunct="0"/>
            <a:r>
              <a:rPr lang="zh-CN" altLang="en-US" sz="2000" b="1" dirty="0" smtClean="0">
                <a:latin typeface="+mn-lt"/>
                <a:ea typeface="+mn-ea"/>
              </a:rPr>
              <a:t>        </a:t>
            </a:r>
            <a:r>
              <a:rPr lang="zh-CN" altLang="en-US" sz="2000" b="1" dirty="0" smtClean="0">
                <a:solidFill>
                  <a:srgbClr val="FF0000"/>
                </a:solidFill>
                <a:latin typeface="+mn-lt"/>
                <a:ea typeface="+mn-ea"/>
              </a:rPr>
              <a:t>进程服务器</a:t>
            </a:r>
            <a:r>
              <a:rPr lang="zh-CN" altLang="en-US" sz="2000" b="1" dirty="0" smtClean="0">
                <a:latin typeface="+mn-lt"/>
                <a:ea typeface="+mn-ea"/>
              </a:rPr>
              <a:t>是一个特殊的进程，充当那些不常使用的服务器的代理。</a:t>
            </a:r>
            <a:endParaRPr lang="zh-CN" altLang="en-US" sz="2000" b="1" dirty="0">
              <a:latin typeface="+mn-lt"/>
              <a:ea typeface="+mn-ea"/>
            </a:endParaRPr>
          </a:p>
        </p:txBody>
      </p:sp>
      <p:sp>
        <p:nvSpPr>
          <p:cNvPr id="9" name="TextBox 8"/>
          <p:cNvSpPr txBox="1"/>
          <p:nvPr/>
        </p:nvSpPr>
        <p:spPr>
          <a:xfrm>
            <a:off x="1084509" y="5229199"/>
            <a:ext cx="2520280" cy="1015663"/>
          </a:xfrm>
          <a:prstGeom prst="rect">
            <a:avLst/>
          </a:prstGeom>
          <a:noFill/>
        </p:spPr>
        <p:txBody>
          <a:bodyPr wrap="square" rtlCol="0">
            <a:spAutoFit/>
          </a:bodyPr>
          <a:lstStyle/>
          <a:p>
            <a:pPr defTabSz="762000" eaLnBrk="0" hangingPunct="0"/>
            <a:r>
              <a:rPr lang="zh-CN" altLang="en-US" sz="2000" b="1" dirty="0" smtClean="0">
                <a:latin typeface="+mn-lt"/>
                <a:ea typeface="+mn-ea"/>
              </a:rPr>
              <a:t>        本方法只适用于服务器可按需创建的场合。</a:t>
            </a:r>
            <a:endParaRPr lang="zh-CN" altLang="en-US" sz="2000" b="1" dirty="0">
              <a:latin typeface="+mn-lt"/>
              <a:ea typeface="+mn-ea"/>
            </a:endParaRPr>
          </a:p>
        </p:txBody>
      </p:sp>
    </p:spTree>
    <p:extLst>
      <p:ext uri="{BB962C8B-B14F-4D97-AF65-F5344CB8AC3E}">
        <p14:creationId xmlns:p14="http://schemas.microsoft.com/office/powerpoint/2010/main" val="224297372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连接建立</a:t>
            </a:r>
          </a:p>
        </p:txBody>
      </p:sp>
      <p:sp>
        <p:nvSpPr>
          <p:cNvPr id="2" name="内容占位符 1"/>
          <p:cNvSpPr>
            <a:spLocks noGrp="1"/>
          </p:cNvSpPr>
          <p:nvPr>
            <p:ph idx="1"/>
          </p:nvPr>
        </p:nvSpPr>
        <p:spPr>
          <a:xfrm>
            <a:off x="809625" y="1773238"/>
            <a:ext cx="7958138" cy="4608090"/>
          </a:xfrm>
        </p:spPr>
        <p:txBody>
          <a:bodyPr/>
          <a:lstStyle/>
          <a:p>
            <a:pPr>
              <a:lnSpc>
                <a:spcPct val="120000"/>
              </a:lnSpc>
            </a:pPr>
            <a:r>
              <a:rPr lang="zh-CN" altLang="en-US" sz="2800" dirty="0" smtClean="0">
                <a:solidFill>
                  <a:srgbClr val="FF0000"/>
                </a:solidFill>
              </a:rPr>
              <a:t>问题</a:t>
            </a:r>
            <a:r>
              <a:rPr lang="zh-CN" altLang="en-US" sz="2800" dirty="0" smtClean="0"/>
              <a:t>：当网络出现丢失、延迟、损坏或重复数据包时，如何确保连接建立的可靠性？</a:t>
            </a:r>
            <a:endParaRPr lang="en-US" altLang="zh-CN" sz="2800" dirty="0" smtClean="0"/>
          </a:p>
          <a:p>
            <a:pPr>
              <a:lnSpc>
                <a:spcPct val="120000"/>
              </a:lnSpc>
            </a:pPr>
            <a:r>
              <a:rPr lang="zh-CN" altLang="en-US" sz="2800" dirty="0" smtClean="0"/>
              <a:t>解决：</a:t>
            </a:r>
            <a:endParaRPr lang="en-US" altLang="zh-CN" sz="2800" dirty="0" smtClean="0"/>
          </a:p>
          <a:p>
            <a:pPr lvl="1">
              <a:lnSpc>
                <a:spcPct val="120000"/>
              </a:lnSpc>
            </a:pPr>
            <a:r>
              <a:rPr lang="zh-CN" altLang="en-US" dirty="0" smtClean="0"/>
              <a:t>对于数据包的丢失或损坏可以采用</a:t>
            </a:r>
            <a:r>
              <a:rPr lang="en-US" altLang="zh-CN" dirty="0" smtClean="0">
                <a:solidFill>
                  <a:srgbClr val="0000FF"/>
                </a:solidFill>
              </a:rPr>
              <a:t>ARQ</a:t>
            </a:r>
            <a:r>
              <a:rPr lang="zh-CN" altLang="en-US" dirty="0" smtClean="0"/>
              <a:t>和</a:t>
            </a:r>
            <a:r>
              <a:rPr lang="zh-CN" altLang="en-US" dirty="0" smtClean="0">
                <a:solidFill>
                  <a:srgbClr val="0000FF"/>
                </a:solidFill>
              </a:rPr>
              <a:t>校验和</a:t>
            </a:r>
            <a:r>
              <a:rPr lang="zh-CN" altLang="en-US" dirty="0" smtClean="0"/>
              <a:t>来解决；</a:t>
            </a:r>
            <a:endParaRPr lang="en-US" altLang="zh-CN" dirty="0" smtClean="0"/>
          </a:p>
          <a:p>
            <a:pPr lvl="1">
              <a:lnSpc>
                <a:spcPct val="120000"/>
              </a:lnSpc>
            </a:pPr>
            <a:r>
              <a:rPr lang="zh-CN" altLang="en-US" dirty="0" smtClean="0"/>
              <a:t>对于数据包的延迟或重复，不能将一个旧的、重复的数据包当作新的数据包处理，重点介绍。</a:t>
            </a:r>
            <a:endParaRPr lang="en-US" altLang="zh-CN"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353780143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lvl="2" eaLnBrk="1" hangingPunct="1">
              <a:lnSpc>
                <a:spcPct val="110000"/>
              </a:lnSpc>
            </a:pPr>
            <a:r>
              <a:rPr lang="zh-CN" altLang="en-US" dirty="0" smtClean="0"/>
              <a:t>延迟重复的处理</a:t>
            </a:r>
          </a:p>
        </p:txBody>
      </p:sp>
      <p:sp>
        <p:nvSpPr>
          <p:cNvPr id="5123" name="内容占位符 3"/>
          <p:cNvSpPr>
            <a:spLocks noGrp="1"/>
          </p:cNvSpPr>
          <p:nvPr>
            <p:ph idx="1"/>
          </p:nvPr>
        </p:nvSpPr>
        <p:spPr/>
        <p:txBody>
          <a:bodyPr/>
          <a:lstStyle/>
          <a:p>
            <a:pPr>
              <a:lnSpc>
                <a:spcPct val="125000"/>
              </a:lnSpc>
            </a:pPr>
            <a:r>
              <a:rPr lang="zh-CN" altLang="en-US" sz="2400" dirty="0">
                <a:solidFill>
                  <a:srgbClr val="FF0000"/>
                </a:solidFill>
              </a:rPr>
              <a:t>限制</a:t>
            </a:r>
            <a:r>
              <a:rPr lang="zh-CN" altLang="en-US" sz="2400" dirty="0" smtClean="0">
                <a:solidFill>
                  <a:srgbClr val="FF0000"/>
                </a:solidFill>
              </a:rPr>
              <a:t>数据包（网络层）的生存期</a:t>
            </a:r>
            <a:endParaRPr lang="en-US" altLang="zh-CN" sz="2400" dirty="0" smtClean="0">
              <a:solidFill>
                <a:srgbClr val="FF0000"/>
              </a:solidFill>
            </a:endParaRPr>
          </a:p>
          <a:p>
            <a:pPr lvl="1">
              <a:lnSpc>
                <a:spcPct val="125000"/>
              </a:lnSpc>
            </a:pPr>
            <a:r>
              <a:rPr lang="zh-CN" altLang="en-US" sz="2400" dirty="0" smtClean="0"/>
              <a:t>限制</a:t>
            </a:r>
            <a:r>
              <a:rPr lang="zh-CN" altLang="en-US" sz="2400" dirty="0"/>
              <a:t>网络</a:t>
            </a:r>
            <a:r>
              <a:rPr lang="zh-CN" altLang="en-US" sz="2400" dirty="0" smtClean="0"/>
              <a:t>设计</a:t>
            </a:r>
            <a:endParaRPr lang="en-US" altLang="zh-CN" sz="2400" dirty="0" smtClean="0"/>
          </a:p>
          <a:p>
            <a:pPr lvl="1">
              <a:lnSpc>
                <a:spcPct val="125000"/>
              </a:lnSpc>
            </a:pPr>
            <a:r>
              <a:rPr lang="zh-CN" altLang="en-US" sz="2400" dirty="0" smtClean="0"/>
              <a:t>在</a:t>
            </a:r>
            <a:r>
              <a:rPr lang="zh-CN" altLang="en-US" sz="2400" dirty="0"/>
              <a:t>每个数据包中放置一个跳</a:t>
            </a:r>
            <a:r>
              <a:rPr lang="zh-CN" altLang="en-US" sz="2400" dirty="0" smtClean="0"/>
              <a:t>计数器</a:t>
            </a:r>
            <a:endParaRPr lang="en-US" altLang="zh-CN" sz="2400" dirty="0" smtClean="0"/>
          </a:p>
          <a:p>
            <a:pPr lvl="1">
              <a:lnSpc>
                <a:spcPct val="125000"/>
              </a:lnSpc>
            </a:pPr>
            <a:r>
              <a:rPr lang="zh-CN" altLang="en-US" sz="2400" dirty="0" smtClean="0"/>
              <a:t>为</a:t>
            </a:r>
            <a:r>
              <a:rPr lang="zh-CN" altLang="en-US" sz="2400" dirty="0"/>
              <a:t>每个数据包打上时间戳</a:t>
            </a:r>
            <a:endParaRPr lang="en-US" altLang="zh-CN" sz="2400" dirty="0"/>
          </a:p>
          <a:p>
            <a:pPr marL="444500" lvl="2" indent="-444500">
              <a:lnSpc>
                <a:spcPct val="125000"/>
              </a:lnSpc>
              <a:buClr>
                <a:srgbClr val="000000"/>
              </a:buClr>
              <a:buSzTx/>
              <a:buFont typeface="Wingdings" pitchFamily="2" charset="2"/>
              <a:buChar char="@"/>
            </a:pPr>
            <a:r>
              <a:rPr lang="zh-CN" altLang="en-US" sz="2400" dirty="0" smtClean="0"/>
              <a:t>每个段（</a:t>
            </a:r>
            <a:r>
              <a:rPr lang="zh-CN" altLang="en-US" sz="2400" dirty="0" smtClean="0">
                <a:solidFill>
                  <a:srgbClr val="FF0000"/>
                </a:solidFill>
              </a:rPr>
              <a:t>传输层</a:t>
            </a:r>
            <a:r>
              <a:rPr lang="zh-CN" altLang="en-US" sz="2400" dirty="0" smtClean="0"/>
              <a:t>）携带</a:t>
            </a:r>
            <a:r>
              <a:rPr lang="zh-CN" altLang="en-US" sz="2400" dirty="0"/>
              <a:t>不同</a:t>
            </a:r>
            <a:r>
              <a:rPr lang="zh-CN" altLang="en-US" sz="2400" dirty="0">
                <a:solidFill>
                  <a:srgbClr val="FF0000"/>
                </a:solidFill>
              </a:rPr>
              <a:t>序号</a:t>
            </a:r>
            <a:r>
              <a:rPr lang="zh-CN" altLang="en-US" sz="2400" dirty="0"/>
              <a:t>，在</a:t>
            </a:r>
            <a:r>
              <a:rPr lang="zh-CN" altLang="en-US" sz="2400" dirty="0">
                <a:solidFill>
                  <a:srgbClr val="0000FF"/>
                </a:solidFill>
              </a:rPr>
              <a:t>周期</a:t>
            </a:r>
            <a:r>
              <a:rPr lang="en-US" altLang="zh-CN" sz="2400" dirty="0">
                <a:solidFill>
                  <a:srgbClr val="0000FF"/>
                </a:solidFill>
              </a:rPr>
              <a:t>T</a:t>
            </a:r>
            <a:r>
              <a:rPr lang="en-US" altLang="zh-CN" sz="2400" dirty="0"/>
              <a:t>=2×MSL</a:t>
            </a:r>
            <a:r>
              <a:rPr lang="zh-CN" altLang="en-US" sz="2400" dirty="0"/>
              <a:t>（</a:t>
            </a:r>
            <a:r>
              <a:rPr lang="zh-CN" altLang="en-US" sz="2400" dirty="0" smtClean="0"/>
              <a:t>最大数据包生存期</a:t>
            </a:r>
            <a:r>
              <a:rPr lang="zh-CN" altLang="en-US" sz="2400" dirty="0"/>
              <a:t>，例：</a:t>
            </a:r>
            <a:r>
              <a:rPr lang="en-US" altLang="zh-CN" sz="2400" dirty="0"/>
              <a:t>Internet</a:t>
            </a:r>
            <a:r>
              <a:rPr lang="zh-CN" altLang="en-US" sz="2400" dirty="0"/>
              <a:t>取</a:t>
            </a:r>
            <a:r>
              <a:rPr lang="en-US" altLang="zh-CN" sz="2400" dirty="0"/>
              <a:t>120</a:t>
            </a:r>
            <a:r>
              <a:rPr lang="zh-CN" altLang="en-US" sz="2400" dirty="0"/>
              <a:t>秒）时间内序号空间不会</a:t>
            </a:r>
            <a:r>
              <a:rPr lang="zh-CN" altLang="en-US" sz="2400" dirty="0" smtClean="0"/>
              <a:t>重复，</a:t>
            </a:r>
            <a:r>
              <a:rPr lang="zh-CN" altLang="en-US" dirty="0"/>
              <a:t>使用</a:t>
            </a:r>
            <a:r>
              <a:rPr lang="zh-CN" altLang="en-US" dirty="0">
                <a:solidFill>
                  <a:srgbClr val="FF0000"/>
                </a:solidFill>
              </a:rPr>
              <a:t>日时钟</a:t>
            </a:r>
            <a:r>
              <a:rPr lang="zh-CN" altLang="en-US" dirty="0"/>
              <a:t>（二进制计数器）防止计算机崩溃丢失序号</a:t>
            </a:r>
            <a:endParaRPr lang="en-US" altLang="zh-CN" dirty="0"/>
          </a:p>
          <a:p>
            <a:pPr>
              <a:lnSpc>
                <a:spcPct val="125000"/>
              </a:lnSpc>
            </a:pPr>
            <a:r>
              <a:rPr lang="zh-CN" altLang="en-US" sz="2400" dirty="0" smtClean="0">
                <a:solidFill>
                  <a:srgbClr val="FF0000"/>
                </a:solidFill>
              </a:rPr>
              <a:t>三</a:t>
            </a:r>
            <a:r>
              <a:rPr lang="zh-CN" altLang="en-US" sz="2400" dirty="0">
                <a:solidFill>
                  <a:srgbClr val="FF0000"/>
                </a:solidFill>
              </a:rPr>
              <a:t>次握手</a:t>
            </a:r>
            <a:r>
              <a:rPr lang="zh-CN" altLang="en-US" sz="2400" dirty="0"/>
              <a:t>建立</a:t>
            </a:r>
            <a:r>
              <a:rPr lang="zh-CN" altLang="en-US" sz="2400" dirty="0" smtClean="0"/>
              <a:t>连接：确定初始序号</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63220153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日时钟</a:t>
            </a:r>
          </a:p>
        </p:txBody>
      </p:sp>
      <p:sp>
        <p:nvSpPr>
          <p:cNvPr id="5123" name="内容占位符 3"/>
          <p:cNvSpPr>
            <a:spLocks noGrp="1"/>
          </p:cNvSpPr>
          <p:nvPr>
            <p:ph idx="1"/>
          </p:nvPr>
        </p:nvSpPr>
        <p:spPr>
          <a:xfrm>
            <a:off x="809625" y="1773238"/>
            <a:ext cx="7958138" cy="1793591"/>
          </a:xfrm>
        </p:spPr>
        <p:txBody>
          <a:bodyPr/>
          <a:lstStyle/>
          <a:p>
            <a:pPr marL="444500" lvl="2" indent="-444500">
              <a:buClr>
                <a:srgbClr val="000000"/>
              </a:buClr>
              <a:buSzTx/>
              <a:buFont typeface="Wingdings" pitchFamily="2" charset="2"/>
              <a:buChar char="@"/>
            </a:pPr>
            <a:r>
              <a:rPr lang="zh-CN" altLang="en-US" sz="2400" dirty="0" smtClean="0">
                <a:solidFill>
                  <a:srgbClr val="FF0000"/>
                </a:solidFill>
              </a:rPr>
              <a:t>日时钟</a:t>
            </a:r>
            <a:r>
              <a:rPr lang="zh-CN" altLang="en-US" sz="2400" dirty="0" smtClean="0">
                <a:solidFill>
                  <a:schemeClr val="tx1"/>
                </a:solidFill>
              </a:rPr>
              <a:t>以统一时间间隔递增，位数</a:t>
            </a:r>
            <a:r>
              <a:rPr lang="en-US" altLang="zh-CN" sz="2400" dirty="0" smtClean="0">
                <a:solidFill>
                  <a:schemeClr val="tx1"/>
                </a:solidFill>
              </a:rPr>
              <a:t>≥</a:t>
            </a:r>
            <a:r>
              <a:rPr lang="zh-CN" altLang="en-US" sz="2400" dirty="0" smtClean="0">
                <a:solidFill>
                  <a:schemeClr val="tx1"/>
                </a:solidFill>
              </a:rPr>
              <a:t>序号位数，不停止</a:t>
            </a:r>
            <a:endParaRPr lang="en-US" altLang="zh-CN" sz="2400" dirty="0" smtClean="0">
              <a:solidFill>
                <a:schemeClr val="tx1"/>
              </a:solidFill>
            </a:endParaRPr>
          </a:p>
          <a:p>
            <a:pPr marL="444500" lvl="2" indent="-444500">
              <a:buClr>
                <a:srgbClr val="000000"/>
              </a:buClr>
              <a:buSzTx/>
              <a:buFont typeface="Wingdings" pitchFamily="2" charset="2"/>
              <a:buChar char="@"/>
            </a:pPr>
            <a:r>
              <a:rPr lang="zh-CN" altLang="en-US" dirty="0" smtClean="0">
                <a:solidFill>
                  <a:srgbClr val="FF0000"/>
                </a:solidFill>
              </a:rPr>
              <a:t>序号空间应该足够大</a:t>
            </a:r>
            <a:r>
              <a:rPr lang="zh-CN" altLang="en-US" dirty="0" smtClean="0"/>
              <a:t>，在</a:t>
            </a:r>
            <a:r>
              <a:rPr lang="zh-CN" altLang="en-US" dirty="0" smtClean="0">
                <a:solidFill>
                  <a:srgbClr val="0000FF"/>
                </a:solidFill>
              </a:rPr>
              <a:t>周期</a:t>
            </a:r>
            <a:r>
              <a:rPr lang="en-US" altLang="zh-CN" dirty="0" smtClean="0">
                <a:solidFill>
                  <a:srgbClr val="0000FF"/>
                </a:solidFill>
              </a:rPr>
              <a:t>T</a:t>
            </a:r>
            <a:r>
              <a:rPr lang="zh-CN" altLang="en-US" dirty="0" smtClean="0"/>
              <a:t>内序号不会回绕（下图左）：</a:t>
            </a:r>
            <a:r>
              <a:rPr lang="zh-CN" altLang="en-US" sz="2400" dirty="0" smtClean="0"/>
              <a:t>对于时钟速率为</a:t>
            </a:r>
            <a:r>
              <a:rPr lang="en-US" altLang="zh-CN" sz="2000" dirty="0" smtClean="0"/>
              <a:t> </a:t>
            </a:r>
            <a:r>
              <a:rPr lang="en-US" altLang="zh-CN" dirty="0"/>
              <a:t>C</a:t>
            </a:r>
            <a:r>
              <a:rPr lang="zh-CN" altLang="en-US" sz="2000" i="1" dirty="0" smtClean="0"/>
              <a:t>，</a:t>
            </a:r>
            <a:r>
              <a:rPr lang="zh-CN" altLang="en-US" dirty="0"/>
              <a:t>序号</a:t>
            </a:r>
            <a:r>
              <a:rPr lang="zh-CN" altLang="en-US" dirty="0" smtClean="0"/>
              <a:t>空间大小为</a:t>
            </a:r>
            <a:r>
              <a:rPr lang="en-US" altLang="zh-CN" dirty="0" smtClean="0"/>
              <a:t>S</a:t>
            </a:r>
            <a:r>
              <a:rPr lang="zh-CN" altLang="en-US" dirty="0" smtClean="0"/>
              <a:t>，则必须满足</a:t>
            </a:r>
            <a:r>
              <a:rPr lang="en-US" altLang="zh-CN" dirty="0" smtClean="0">
                <a:solidFill>
                  <a:srgbClr val="0000FF"/>
                </a:solidFill>
              </a:rPr>
              <a:t>S/C&gt;T</a:t>
            </a:r>
            <a:endParaRPr lang="zh-CN" altLang="en-US" sz="2400" dirty="0" smtClean="0">
              <a:solidFill>
                <a:srgbClr val="0000FF"/>
              </a:solidFill>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t="4263" b="8360"/>
          <a:stretch>
            <a:fillRect/>
          </a:stretch>
        </p:blipFill>
        <p:spPr bwMode="auto">
          <a:xfrm>
            <a:off x="1037853" y="3566829"/>
            <a:ext cx="7494587" cy="281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5508104" y="3480565"/>
            <a:ext cx="2160240" cy="215444"/>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2BD8"/>
                </a:solidFill>
                <a:latin typeface="+mn-ea"/>
                <a:ea typeface="+mn-ea"/>
              </a:rPr>
              <a:t>序号递增的速度不能太慢</a:t>
            </a:r>
            <a:endParaRPr lang="en-US" altLang="zh-CN" sz="1400" b="1" dirty="0">
              <a:solidFill>
                <a:srgbClr val="FF2BD8"/>
              </a:solidFill>
              <a:latin typeface="+mn-ea"/>
              <a:ea typeface="+mn-ea"/>
            </a:endParaRPr>
          </a:p>
        </p:txBody>
      </p:sp>
      <p:sp>
        <p:nvSpPr>
          <p:cNvPr id="9" name="TextBox 9"/>
          <p:cNvSpPr txBox="1">
            <a:spLocks noChangeArrowheads="1"/>
          </p:cNvSpPr>
          <p:nvPr/>
        </p:nvSpPr>
        <p:spPr bwMode="auto">
          <a:xfrm>
            <a:off x="1907704" y="3459107"/>
            <a:ext cx="2160240" cy="215444"/>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2BD8"/>
                </a:solidFill>
                <a:latin typeface="+mn-ea"/>
                <a:ea typeface="+mn-ea"/>
              </a:rPr>
              <a:t>序号在周期</a:t>
            </a:r>
            <a:r>
              <a:rPr lang="en-US" altLang="zh-CN" sz="1400" b="1" dirty="0" smtClean="0">
                <a:solidFill>
                  <a:srgbClr val="FF2BD8"/>
                </a:solidFill>
                <a:latin typeface="+mn-ea"/>
                <a:ea typeface="+mn-ea"/>
              </a:rPr>
              <a:t>T</a:t>
            </a:r>
            <a:r>
              <a:rPr lang="zh-CN" altLang="en-US" sz="1400" b="1" dirty="0" smtClean="0">
                <a:solidFill>
                  <a:srgbClr val="FF2BD8"/>
                </a:solidFill>
                <a:latin typeface="+mn-ea"/>
                <a:ea typeface="+mn-ea"/>
              </a:rPr>
              <a:t>内不能回绕</a:t>
            </a:r>
            <a:endParaRPr lang="en-US" altLang="zh-CN" sz="1400" b="1" dirty="0">
              <a:solidFill>
                <a:srgbClr val="FF2BD8"/>
              </a:solidFill>
              <a:latin typeface="+mn-ea"/>
              <a:ea typeface="+mn-ea"/>
            </a:endParaRPr>
          </a:p>
        </p:txBody>
      </p:sp>
    </p:spTree>
    <p:extLst>
      <p:ext uri="{BB962C8B-B14F-4D97-AF65-F5344CB8AC3E}">
        <p14:creationId xmlns:p14="http://schemas.microsoft.com/office/powerpoint/2010/main" val="23451351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三次握手</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4321175" cy="4464050"/>
          </a:xfrm>
        </p:spPr>
        <p:txBody>
          <a:bodyPr/>
          <a:lstStyle/>
          <a:p>
            <a:r>
              <a:rPr lang="zh-CN" altLang="en-US" sz="2400" dirty="0" smtClean="0">
                <a:solidFill>
                  <a:srgbClr val="FF0000"/>
                </a:solidFill>
              </a:rPr>
              <a:t>三</a:t>
            </a:r>
            <a:r>
              <a:rPr lang="zh-CN" altLang="en-US" sz="2400" dirty="0">
                <a:solidFill>
                  <a:srgbClr val="FF0000"/>
                </a:solidFill>
              </a:rPr>
              <a:t>次</a:t>
            </a:r>
            <a:r>
              <a:rPr lang="zh-CN" altLang="en-US" sz="2400" dirty="0" smtClean="0">
                <a:solidFill>
                  <a:srgbClr val="FF0000"/>
                </a:solidFill>
              </a:rPr>
              <a:t>握手用于连接建立</a:t>
            </a:r>
            <a:r>
              <a:rPr lang="zh-CN" altLang="en-US" sz="2400" dirty="0"/>
              <a:t>。</a:t>
            </a:r>
            <a:r>
              <a:rPr lang="zh-CN" altLang="en-US" sz="2400" dirty="0" smtClean="0"/>
              <a:t>因为通常不会记住对方在该连接上的序号，所以无法判断对方的初始序号是否重复 </a:t>
            </a:r>
            <a:endParaRPr lang="en-US" altLang="zh-CN" sz="2400" dirty="0" smtClean="0"/>
          </a:p>
          <a:p>
            <a:pPr lvl="1"/>
            <a:r>
              <a:rPr lang="zh-CN" altLang="en-US" sz="2400" dirty="0" smtClean="0"/>
              <a:t>主机</a:t>
            </a:r>
            <a:r>
              <a:rPr lang="en-US" altLang="zh-CN" sz="2400" dirty="0" smtClean="0"/>
              <a:t>1</a:t>
            </a:r>
            <a:r>
              <a:rPr lang="zh-CN" altLang="en-US" sz="2400" dirty="0" smtClean="0"/>
              <a:t>发起连接请求，初始序号为</a:t>
            </a:r>
            <a:r>
              <a:rPr lang="en-US" altLang="zh-CN" sz="2400" dirty="0" smtClean="0"/>
              <a:t>x</a:t>
            </a:r>
          </a:p>
          <a:p>
            <a:pPr lvl="1"/>
            <a:r>
              <a:rPr lang="zh-CN" altLang="en-US" sz="2400" dirty="0" smtClean="0"/>
              <a:t>主机</a:t>
            </a:r>
            <a:r>
              <a:rPr lang="en-US" altLang="zh-CN" sz="2400" dirty="0" smtClean="0"/>
              <a:t>2</a:t>
            </a:r>
            <a:r>
              <a:rPr lang="zh-CN" altLang="en-US" sz="2400" dirty="0" smtClean="0"/>
              <a:t>回应一个</a:t>
            </a:r>
            <a:r>
              <a:rPr lang="en-US" altLang="zh-CN" sz="2400" dirty="0" smtClean="0"/>
              <a:t>ACK</a:t>
            </a:r>
            <a:r>
              <a:rPr lang="zh-CN" altLang="en-US" sz="2400" dirty="0" smtClean="0"/>
              <a:t>段作为对</a:t>
            </a:r>
            <a:r>
              <a:rPr lang="en-US" altLang="zh-CN" sz="2400" dirty="0" smtClean="0"/>
              <a:t>x</a:t>
            </a:r>
            <a:r>
              <a:rPr lang="zh-CN" altLang="en-US" sz="2400" dirty="0" smtClean="0"/>
              <a:t>的确认，并告知它的初始序号为</a:t>
            </a:r>
            <a:r>
              <a:rPr lang="en-US" altLang="zh-CN" sz="2400" dirty="0" smtClean="0"/>
              <a:t>y</a:t>
            </a:r>
          </a:p>
          <a:p>
            <a:pPr lvl="1"/>
            <a:r>
              <a:rPr lang="zh-CN" altLang="en-US" sz="2400" dirty="0" smtClean="0"/>
              <a:t>主机</a:t>
            </a:r>
            <a:r>
              <a:rPr lang="en-US" altLang="zh-CN" sz="2400" dirty="0" smtClean="0"/>
              <a:t>1</a:t>
            </a:r>
            <a:r>
              <a:rPr lang="zh-CN" altLang="en-US" sz="2400" dirty="0" smtClean="0"/>
              <a:t>在第一个数据段中对序号</a:t>
            </a:r>
            <a:r>
              <a:rPr lang="en-US" altLang="zh-CN" sz="2400" dirty="0" smtClean="0"/>
              <a:t>y</a:t>
            </a:r>
            <a:r>
              <a:rPr lang="zh-CN" altLang="en-US" sz="2400" dirty="0" smtClean="0"/>
              <a:t>进行确认</a:t>
            </a:r>
            <a:endParaRPr lang="zh-CN" altLang="en-US" sz="2400" dirty="0"/>
          </a:p>
          <a:p>
            <a:endParaRPr lang="zh-CN" altLang="en-US" sz="2400" dirty="0"/>
          </a:p>
        </p:txBody>
      </p:sp>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5250879" y="2276872"/>
            <a:ext cx="3857625" cy="3648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9"/>
          <p:cNvSpPr txBox="1">
            <a:spLocks noChangeArrowheads="1"/>
          </p:cNvSpPr>
          <p:nvPr/>
        </p:nvSpPr>
        <p:spPr bwMode="auto">
          <a:xfrm>
            <a:off x="6516216" y="2636912"/>
            <a:ext cx="1378768" cy="215444"/>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solidFill>
                  <a:srgbClr val="FF2BD8"/>
                </a:solidFill>
                <a:latin typeface="+mn-ea"/>
                <a:ea typeface="+mn-ea"/>
              </a:rPr>
              <a:t>CR:</a:t>
            </a:r>
            <a:r>
              <a:rPr lang="zh-CN" altLang="en-US" sz="1400" b="1" dirty="0" smtClean="0">
                <a:solidFill>
                  <a:srgbClr val="FF2BD8"/>
                </a:solidFill>
                <a:latin typeface="+mn-ea"/>
                <a:ea typeface="+mn-ea"/>
              </a:rPr>
              <a:t>连接请求</a:t>
            </a:r>
            <a:endParaRPr lang="en-US" altLang="zh-CN" sz="1400" b="1" dirty="0">
              <a:solidFill>
                <a:srgbClr val="FF2BD8"/>
              </a:solidFill>
              <a:latin typeface="+mn-ea"/>
              <a:ea typeface="+mn-ea"/>
            </a:endParaRPr>
          </a:p>
        </p:txBody>
      </p:sp>
    </p:spTree>
    <p:extLst>
      <p:ext uri="{BB962C8B-B14F-4D97-AF65-F5344CB8AC3E}">
        <p14:creationId xmlns:p14="http://schemas.microsoft.com/office/powerpoint/2010/main" val="323771663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三次握手</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913721" y="1844824"/>
            <a:ext cx="8015808" cy="576064"/>
          </a:xfrm>
        </p:spPr>
        <p:txBody>
          <a:bodyPr/>
          <a:lstStyle/>
          <a:p>
            <a:r>
              <a:rPr lang="zh-CN" altLang="en-US" sz="2400" dirty="0" smtClean="0"/>
              <a:t>三次握手协议能</a:t>
            </a:r>
            <a:r>
              <a:rPr lang="zh-CN" altLang="en-US" sz="2400" dirty="0" smtClean="0">
                <a:solidFill>
                  <a:srgbClr val="FF0000"/>
                </a:solidFill>
              </a:rPr>
              <a:t>正确</a:t>
            </a:r>
            <a:r>
              <a:rPr lang="zh-CN" altLang="en-US" sz="2400" dirty="0" smtClean="0"/>
              <a:t>处理延迟的、重复的控制段</a:t>
            </a:r>
            <a:endParaRPr lang="zh-CN" altLang="en-US" sz="2400" dirty="0"/>
          </a:p>
        </p:txBody>
      </p:sp>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9222"/>
          <a:stretch>
            <a:fillRect/>
          </a:stretch>
        </p:blipFill>
        <p:spPr bwMode="auto">
          <a:xfrm>
            <a:off x="960140" y="3027365"/>
            <a:ext cx="3378744" cy="320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034939"/>
            <a:ext cx="3119879" cy="32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1"/>
          <p:cNvSpPr txBox="1">
            <a:spLocks/>
          </p:cNvSpPr>
          <p:nvPr/>
        </p:nvSpPr>
        <p:spPr bwMode="auto">
          <a:xfrm>
            <a:off x="957324" y="2510863"/>
            <a:ext cx="3384377" cy="307777"/>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ctr" eaLnBrk="1" hangingPunct="1">
              <a:defRPr sz="1400" b="1">
                <a:solidFill>
                  <a:srgbClr val="FF2BD8"/>
                </a:solidFill>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2000" dirty="0"/>
              <a:t>出现旧的、重复的连接请求</a:t>
            </a:r>
          </a:p>
        </p:txBody>
      </p:sp>
      <p:sp>
        <p:nvSpPr>
          <p:cNvPr id="14" name="内容占位符 1"/>
          <p:cNvSpPr txBox="1">
            <a:spLocks/>
          </p:cNvSpPr>
          <p:nvPr/>
        </p:nvSpPr>
        <p:spPr bwMode="auto">
          <a:xfrm>
            <a:off x="4833599" y="2510863"/>
            <a:ext cx="3986873" cy="307777"/>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ctr" eaLnBrk="1" hangingPunct="1">
              <a:defRPr sz="1400" b="1">
                <a:solidFill>
                  <a:srgbClr val="FF2BD8"/>
                </a:solidFill>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2000" dirty="0" smtClean="0"/>
              <a:t>出现重复</a:t>
            </a:r>
            <a:r>
              <a:rPr lang="zh-CN" altLang="en-US" sz="2000" dirty="0"/>
              <a:t>的连接</a:t>
            </a:r>
            <a:r>
              <a:rPr lang="zh-CN" altLang="en-US" sz="2000" dirty="0" smtClean="0"/>
              <a:t>请求和重复的</a:t>
            </a:r>
            <a:r>
              <a:rPr lang="en-US" altLang="zh-CN" sz="2000" dirty="0" smtClean="0"/>
              <a:t>ACK</a:t>
            </a:r>
            <a:endParaRPr lang="zh-CN" altLang="en-US" sz="2000" dirty="0"/>
          </a:p>
        </p:txBody>
      </p:sp>
      <p:sp>
        <p:nvSpPr>
          <p:cNvPr id="15" name="TextBox 9"/>
          <p:cNvSpPr txBox="1">
            <a:spLocks noChangeArrowheads="1"/>
          </p:cNvSpPr>
          <p:nvPr/>
        </p:nvSpPr>
        <p:spPr bwMode="auto">
          <a:xfrm>
            <a:off x="4216223" y="3789040"/>
            <a:ext cx="1147865"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CR:</a:t>
            </a:r>
            <a:r>
              <a:rPr lang="zh-CN" altLang="en-US" sz="1400" b="1" dirty="0" smtClean="0">
                <a:latin typeface="+mn-ea"/>
                <a:ea typeface="+mn-ea"/>
              </a:rPr>
              <a:t>连接请求</a:t>
            </a:r>
            <a:endParaRPr lang="en-US" altLang="zh-CN" sz="1400" b="1" dirty="0">
              <a:latin typeface="+mn-ea"/>
              <a:ea typeface="+mn-ea"/>
            </a:endParaRPr>
          </a:p>
        </p:txBody>
      </p:sp>
    </p:spTree>
    <p:extLst>
      <p:ext uri="{BB962C8B-B14F-4D97-AF65-F5344CB8AC3E}">
        <p14:creationId xmlns:p14="http://schemas.microsoft.com/office/powerpoint/2010/main" val="68295553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例</a:t>
            </a:r>
            <a:r>
              <a:rPr lang="en-US" altLang="zh-CN" dirty="0"/>
              <a:t>:</a:t>
            </a:r>
            <a:r>
              <a:rPr lang="zh-CN" altLang="en-US" dirty="0" smtClean="0"/>
              <a:t>三次握手</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pPr>
              <a:lnSpc>
                <a:spcPct val="130000"/>
              </a:lnSpc>
            </a:pPr>
            <a:r>
              <a:rPr lang="en-US" altLang="zh-CN" sz="2400" dirty="0" smtClean="0">
                <a:solidFill>
                  <a:srgbClr val="FF0000"/>
                </a:solidFill>
              </a:rPr>
              <a:t>TCP</a:t>
            </a:r>
            <a:r>
              <a:rPr lang="zh-CN" altLang="en-US" sz="2400" dirty="0" smtClean="0">
                <a:solidFill>
                  <a:srgbClr val="FF0000"/>
                </a:solidFill>
              </a:rPr>
              <a:t>协议使用三次握手来建立连接</a:t>
            </a:r>
            <a:endParaRPr lang="en-US" altLang="zh-CN" sz="2400" dirty="0" smtClean="0">
              <a:solidFill>
                <a:srgbClr val="FF0000"/>
              </a:solidFill>
            </a:endParaRPr>
          </a:p>
          <a:p>
            <a:pPr lvl="1">
              <a:lnSpc>
                <a:spcPct val="130000"/>
              </a:lnSpc>
            </a:pPr>
            <a:r>
              <a:rPr lang="zh-CN" altLang="en-US" sz="2400" dirty="0" smtClean="0"/>
              <a:t>序号字段为</a:t>
            </a:r>
            <a:r>
              <a:rPr lang="en-US" altLang="zh-CN" sz="2400" dirty="0" smtClean="0">
                <a:solidFill>
                  <a:srgbClr val="0000FF"/>
                </a:solidFill>
              </a:rPr>
              <a:t>32bit</a:t>
            </a:r>
          </a:p>
          <a:p>
            <a:pPr lvl="1">
              <a:lnSpc>
                <a:spcPct val="130000"/>
              </a:lnSpc>
            </a:pPr>
            <a:r>
              <a:rPr lang="en-US" altLang="zh-CN" sz="2400" dirty="0" smtClean="0">
                <a:solidFill>
                  <a:srgbClr val="0000FF"/>
                </a:solidFill>
              </a:rPr>
              <a:t>PAWS</a:t>
            </a:r>
            <a:r>
              <a:rPr lang="zh-CN" altLang="en-US" sz="2400" dirty="0" smtClean="0">
                <a:solidFill>
                  <a:srgbClr val="0000FF"/>
                </a:solidFill>
              </a:rPr>
              <a:t>（防止序号回绕）</a:t>
            </a:r>
            <a:r>
              <a:rPr lang="zh-CN" altLang="en-US" sz="2400" dirty="0" smtClean="0"/>
              <a:t>：在连接期间，时间戳被用来辅助扩展</a:t>
            </a:r>
            <a:r>
              <a:rPr lang="en-US" altLang="zh-CN" sz="2400" dirty="0" smtClean="0"/>
              <a:t>32bit</a:t>
            </a:r>
            <a:r>
              <a:rPr lang="zh-CN" altLang="en-US" sz="2400" dirty="0" smtClean="0"/>
              <a:t>序号，以便它在周期</a:t>
            </a:r>
            <a:r>
              <a:rPr lang="en-US" altLang="zh-CN" sz="2400" dirty="0" smtClean="0"/>
              <a:t>T</a:t>
            </a:r>
            <a:r>
              <a:rPr lang="zh-CN" altLang="en-US" sz="2400" dirty="0" smtClean="0"/>
              <a:t>内不会回绕，甚至对于每秒千兆位的连接也是一样</a:t>
            </a:r>
            <a:endParaRPr lang="en-US" altLang="zh-CN" sz="2400" dirty="0" smtClean="0"/>
          </a:p>
          <a:p>
            <a:pPr lvl="1">
              <a:lnSpc>
                <a:spcPct val="130000"/>
              </a:lnSpc>
            </a:pPr>
            <a:r>
              <a:rPr lang="zh-CN" altLang="en-US" sz="2400" dirty="0">
                <a:solidFill>
                  <a:srgbClr val="0000FF"/>
                </a:solidFill>
              </a:rPr>
              <a:t>伪</a:t>
            </a:r>
            <a:r>
              <a:rPr lang="zh-CN" altLang="en-US" sz="2400" dirty="0" smtClean="0">
                <a:solidFill>
                  <a:srgbClr val="0000FF"/>
                </a:solidFill>
              </a:rPr>
              <a:t>随机的初始序号</a:t>
            </a:r>
            <a:r>
              <a:rPr lang="zh-CN" altLang="en-US" sz="2400" dirty="0" smtClean="0"/>
              <a:t>：防止攻击者预测到下一个初始序号，但注意</a:t>
            </a:r>
            <a:r>
              <a:rPr lang="zh-CN" altLang="en-US" sz="2400" dirty="0"/>
              <a:t>伪随机的初始</a:t>
            </a:r>
            <a:r>
              <a:rPr lang="zh-CN" altLang="en-US" sz="2400" dirty="0" smtClean="0"/>
              <a:t>序号在一个时间间隔内不能重复</a:t>
            </a:r>
            <a:endParaRPr lang="zh-CN" altLang="en-US" sz="2400" dirty="0"/>
          </a:p>
        </p:txBody>
      </p:sp>
    </p:spTree>
    <p:extLst>
      <p:ext uri="{BB962C8B-B14F-4D97-AF65-F5344CB8AC3E}">
        <p14:creationId xmlns:p14="http://schemas.microsoft.com/office/powerpoint/2010/main" val="25550193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dirty="0" smtClean="0">
                <a:latin typeface="宋体" pitchFamily="2" charset="-122"/>
              </a:rPr>
              <a:t>传输层</a:t>
            </a:r>
          </a:p>
        </p:txBody>
      </p:sp>
      <p:sp>
        <p:nvSpPr>
          <p:cNvPr id="4099" name="Rectangle 13"/>
          <p:cNvSpPr>
            <a:spLocks noGrp="1" noChangeArrowheads="1"/>
          </p:cNvSpPr>
          <p:nvPr>
            <p:ph type="body" idx="1"/>
          </p:nvPr>
        </p:nvSpPr>
        <p:spPr>
          <a:xfrm>
            <a:off x="2123728" y="1916832"/>
            <a:ext cx="5327798" cy="4248050"/>
          </a:xfrm>
        </p:spPr>
        <p:txBody>
          <a:bodyPr/>
          <a:lstStyle/>
          <a:p>
            <a:pPr eaLnBrk="1" hangingPunct="1">
              <a:lnSpc>
                <a:spcPct val="125000"/>
              </a:lnSpc>
            </a:pPr>
            <a:r>
              <a:rPr lang="zh-CN" altLang="en-US" dirty="0" smtClean="0">
                <a:hlinkClick r:id="rId3" action="ppaction://hlinksldjump"/>
              </a:rPr>
              <a:t>传输服务</a:t>
            </a:r>
            <a:endParaRPr lang="en-US" altLang="zh-CN" dirty="0" smtClean="0">
              <a:hlinkClick r:id="rId4" action="ppaction://hlinksldjump"/>
            </a:endParaRPr>
          </a:p>
          <a:p>
            <a:pPr eaLnBrk="1" hangingPunct="1">
              <a:lnSpc>
                <a:spcPct val="125000"/>
              </a:lnSpc>
            </a:pPr>
            <a:r>
              <a:rPr lang="zh-CN" altLang="en-US" dirty="0" smtClean="0">
                <a:hlinkClick r:id="rId5" action="ppaction://hlinksldjump"/>
              </a:rPr>
              <a:t>传输协议的要素</a:t>
            </a:r>
            <a:endParaRPr lang="en-US" altLang="zh-CN" dirty="0" smtClean="0">
              <a:hlinkClick r:id="rId4" action="ppaction://hlinksldjump"/>
            </a:endParaRPr>
          </a:p>
          <a:p>
            <a:pPr eaLnBrk="1" hangingPunct="1">
              <a:lnSpc>
                <a:spcPct val="125000"/>
              </a:lnSpc>
            </a:pPr>
            <a:r>
              <a:rPr lang="zh-CN" altLang="en-US" dirty="0" smtClean="0">
                <a:hlinkClick r:id="rId6" action="ppaction://hlinksldjump"/>
              </a:rPr>
              <a:t>拥塞控制</a:t>
            </a:r>
            <a:endParaRPr lang="en-US" altLang="zh-CN" dirty="0" smtClean="0">
              <a:hlinkClick r:id="rId5" action="ppaction://hlinksldjump"/>
            </a:endParaRPr>
          </a:p>
          <a:p>
            <a:pPr eaLnBrk="1" hangingPunct="1">
              <a:lnSpc>
                <a:spcPct val="125000"/>
              </a:lnSpc>
            </a:pPr>
            <a:r>
              <a:rPr lang="en-US" altLang="zh-CN" dirty="0" smtClean="0">
                <a:hlinkClick r:id="rId7" action="ppaction://hlinksldjump"/>
              </a:rPr>
              <a:t>Internet</a:t>
            </a:r>
            <a:r>
              <a:rPr lang="zh-CN" altLang="en-US" dirty="0" smtClean="0">
                <a:hlinkClick r:id="rId7" action="ppaction://hlinksldjump"/>
              </a:rPr>
              <a:t>传输协议</a:t>
            </a:r>
            <a:r>
              <a:rPr lang="en-US" altLang="zh-CN" dirty="0" smtClean="0">
                <a:hlinkClick r:id="rId7" action="ppaction://hlinksldjump"/>
              </a:rPr>
              <a:t>:UDP</a:t>
            </a:r>
            <a:endParaRPr lang="en-US" altLang="zh-CN" dirty="0" smtClean="0">
              <a:hlinkClick r:id="rId4" action="ppaction://hlinksldjump"/>
            </a:endParaRPr>
          </a:p>
          <a:p>
            <a:pPr eaLnBrk="1" hangingPunct="1">
              <a:lnSpc>
                <a:spcPct val="125000"/>
              </a:lnSpc>
            </a:pPr>
            <a:r>
              <a:rPr lang="en-US" altLang="zh-CN" dirty="0">
                <a:hlinkClick r:id="rId8" action="ppaction://hlinksldjump"/>
              </a:rPr>
              <a:t>Internet</a:t>
            </a:r>
            <a:r>
              <a:rPr lang="zh-CN" altLang="en-US" dirty="0">
                <a:hlinkClick r:id="rId8" action="ppaction://hlinksldjump"/>
              </a:rPr>
              <a:t>传输协议</a:t>
            </a:r>
            <a:r>
              <a:rPr lang="en-US" altLang="zh-CN" dirty="0" smtClean="0">
                <a:hlinkClick r:id="rId8" action="ppaction://hlinksldjump"/>
              </a:rPr>
              <a:t>:TCP</a:t>
            </a:r>
            <a:endParaRPr lang="en-US" altLang="zh-CN" dirty="0" smtClean="0"/>
          </a:p>
          <a:p>
            <a:pPr eaLnBrk="1" hangingPunct="1">
              <a:lnSpc>
                <a:spcPct val="125000"/>
              </a:lnSpc>
            </a:pPr>
            <a:r>
              <a:rPr lang="zh-CN" altLang="en-US" dirty="0" smtClean="0">
                <a:hlinkClick r:id="rId9" action="ppaction://hlinksldjump"/>
              </a:rPr>
              <a:t>性能问题</a:t>
            </a:r>
            <a:endParaRPr lang="en-US" altLang="zh-CN" dirty="0"/>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连接释放</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
        <p:nvSpPr>
          <p:cNvPr id="2" name="内容占位符 1"/>
          <p:cNvSpPr>
            <a:spLocks noGrp="1"/>
          </p:cNvSpPr>
          <p:nvPr>
            <p:ph idx="1"/>
          </p:nvPr>
        </p:nvSpPr>
        <p:spPr>
          <a:xfrm>
            <a:off x="809625" y="1773238"/>
            <a:ext cx="4321175" cy="4464050"/>
          </a:xfrm>
        </p:spPr>
        <p:txBody>
          <a:bodyPr/>
          <a:lstStyle/>
          <a:p>
            <a:r>
              <a:rPr lang="zh-CN" altLang="en-US" sz="2400" dirty="0" smtClean="0">
                <a:solidFill>
                  <a:srgbClr val="FF0000"/>
                </a:solidFill>
              </a:rPr>
              <a:t>问题</a:t>
            </a:r>
            <a:r>
              <a:rPr lang="zh-CN" altLang="en-US" sz="2400" dirty="0" smtClean="0"/>
              <a:t>：在连接释放</a:t>
            </a:r>
            <a:r>
              <a:rPr lang="zh-CN" altLang="en-US" sz="2400" dirty="0"/>
              <a:t>时</a:t>
            </a:r>
            <a:r>
              <a:rPr lang="zh-CN" altLang="en-US" sz="2400" dirty="0" smtClean="0"/>
              <a:t>如何确保可靠性？</a:t>
            </a:r>
            <a:endParaRPr lang="en-US" altLang="zh-CN" sz="2400" dirty="0" smtClean="0"/>
          </a:p>
          <a:p>
            <a:r>
              <a:rPr lang="zh-CN" altLang="en-US" sz="2400" dirty="0" smtClean="0"/>
              <a:t>解决：</a:t>
            </a:r>
            <a:endParaRPr lang="en-US" altLang="zh-CN" sz="2400" dirty="0" smtClean="0"/>
          </a:p>
          <a:p>
            <a:pPr lvl="1"/>
            <a:r>
              <a:rPr lang="zh-CN" altLang="en-US" sz="2400" dirty="0" smtClean="0">
                <a:solidFill>
                  <a:srgbClr val="0000FF"/>
                </a:solidFill>
              </a:rPr>
              <a:t>非对称释放</a:t>
            </a:r>
            <a:r>
              <a:rPr lang="zh-CN" altLang="en-US" sz="2400" dirty="0" smtClean="0"/>
              <a:t>（右图）：由任何一方释放连接，本方法太冒失，可能会丢失数据（</a:t>
            </a:r>
            <a:r>
              <a:rPr lang="en-US" altLang="zh-CN" sz="2400" dirty="0" smtClean="0">
                <a:solidFill>
                  <a:srgbClr val="FF0000"/>
                </a:solidFill>
              </a:rPr>
              <a:t>×</a:t>
            </a:r>
            <a:r>
              <a:rPr lang="zh-CN" altLang="en-US" sz="2400" dirty="0" smtClean="0"/>
              <a:t>）</a:t>
            </a:r>
            <a:endParaRPr lang="en-US" altLang="zh-CN" sz="2400" dirty="0" smtClean="0"/>
          </a:p>
          <a:p>
            <a:pPr lvl="1"/>
            <a:r>
              <a:rPr lang="zh-CN" altLang="en-US" sz="2400" dirty="0" smtClean="0">
                <a:solidFill>
                  <a:srgbClr val="0000FF"/>
                </a:solidFill>
              </a:rPr>
              <a:t>对称释放</a:t>
            </a:r>
            <a:r>
              <a:rPr lang="zh-CN" altLang="en-US" sz="2400" dirty="0" smtClean="0"/>
              <a:t>：将连接看成两个独立的单向连接，要求单独释放每一个单向连接（</a:t>
            </a:r>
            <a:r>
              <a:rPr lang="en-US" altLang="zh-CN" sz="2400" dirty="0" smtClean="0">
                <a:solidFill>
                  <a:srgbClr val="FF0000"/>
                </a:solidFill>
              </a:rPr>
              <a:t>√</a:t>
            </a:r>
            <a:r>
              <a:rPr lang="zh-CN" altLang="en-US" sz="2400" dirty="0" smtClean="0"/>
              <a:t>）</a:t>
            </a:r>
            <a:endParaRPr lang="zh-CN" altLang="en-US" sz="2400" dirty="0"/>
          </a:p>
        </p:txBody>
      </p:sp>
      <p:grpSp>
        <p:nvGrpSpPr>
          <p:cNvPr id="6" name="Group 6"/>
          <p:cNvGrpSpPr>
            <a:grpSpLocks/>
          </p:cNvGrpSpPr>
          <p:nvPr/>
        </p:nvGrpSpPr>
        <p:grpSpPr bwMode="auto">
          <a:xfrm>
            <a:off x="5124325" y="2132856"/>
            <a:ext cx="3840163" cy="3930650"/>
            <a:chOff x="2880" y="997"/>
            <a:chExt cx="2419" cy="2476"/>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997"/>
              <a:ext cx="2419" cy="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4871" y="2673"/>
              <a:ext cx="21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rgbClr val="FF2BD8"/>
                  </a:solidFill>
                </a:rPr>
                <a:t>X</a:t>
              </a:r>
            </a:p>
          </p:txBody>
        </p:sp>
      </p:grpSp>
      <p:sp>
        <p:nvSpPr>
          <p:cNvPr id="9" name="TextBox 9"/>
          <p:cNvSpPr txBox="1">
            <a:spLocks noChangeArrowheads="1"/>
          </p:cNvSpPr>
          <p:nvPr/>
        </p:nvSpPr>
        <p:spPr bwMode="auto">
          <a:xfrm>
            <a:off x="6470473" y="5955784"/>
            <a:ext cx="1557911"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DR:</a:t>
            </a:r>
            <a:r>
              <a:rPr lang="zh-CN" altLang="en-US" sz="1400" b="1" dirty="0" smtClean="0">
                <a:latin typeface="+mn-ea"/>
                <a:ea typeface="+mn-ea"/>
              </a:rPr>
              <a:t>释放连接请求</a:t>
            </a:r>
            <a:endParaRPr lang="en-US" altLang="zh-CN" sz="1400" b="1" dirty="0">
              <a:latin typeface="+mn-ea"/>
              <a:ea typeface="+mn-ea"/>
            </a:endParaRPr>
          </a:p>
        </p:txBody>
      </p:sp>
      <p:sp>
        <p:nvSpPr>
          <p:cNvPr id="10" name="TextBox 9"/>
          <p:cNvSpPr txBox="1">
            <a:spLocks noChangeArrowheads="1"/>
          </p:cNvSpPr>
          <p:nvPr/>
        </p:nvSpPr>
        <p:spPr bwMode="auto">
          <a:xfrm>
            <a:off x="6588224" y="2348880"/>
            <a:ext cx="1147865"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CR:</a:t>
            </a:r>
            <a:r>
              <a:rPr lang="zh-CN" altLang="en-US" sz="1400" b="1" dirty="0" smtClean="0">
                <a:latin typeface="+mn-ea"/>
                <a:ea typeface="+mn-ea"/>
              </a:rPr>
              <a:t>连接请求</a:t>
            </a:r>
            <a:endParaRPr lang="en-US" altLang="zh-CN" sz="1400" b="1" dirty="0">
              <a:latin typeface="+mn-ea"/>
              <a:ea typeface="+mn-ea"/>
            </a:endParaRPr>
          </a:p>
        </p:txBody>
      </p:sp>
    </p:spTree>
    <p:extLst>
      <p:ext uri="{BB962C8B-B14F-4D97-AF65-F5344CB8AC3E}">
        <p14:creationId xmlns:p14="http://schemas.microsoft.com/office/powerpoint/2010/main" val="308485434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对称释放</a:t>
            </a:r>
            <a:r>
              <a:rPr lang="zh-CN" altLang="en-US" dirty="0"/>
              <a:t>连接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1007690"/>
          </a:xfrm>
        </p:spPr>
        <p:txBody>
          <a:bodyPr/>
          <a:lstStyle/>
          <a:p>
            <a:r>
              <a:rPr lang="zh-CN" altLang="en-US" sz="2400" dirty="0">
                <a:solidFill>
                  <a:srgbClr val="FF0000"/>
                </a:solidFill>
              </a:rPr>
              <a:t>对称释放</a:t>
            </a:r>
            <a:r>
              <a:rPr lang="zh-CN" altLang="en-US" sz="2400" dirty="0"/>
              <a:t>（</a:t>
            </a:r>
            <a:r>
              <a:rPr lang="zh-CN" altLang="en-US" sz="2400" dirty="0" smtClean="0">
                <a:solidFill>
                  <a:srgbClr val="0000FF"/>
                </a:solidFill>
              </a:rPr>
              <a:t>双方都同意</a:t>
            </a:r>
            <a:r>
              <a:rPr lang="zh-CN" altLang="en-US" sz="2400" dirty="0">
                <a:solidFill>
                  <a:srgbClr val="0000FF"/>
                </a:solidFill>
              </a:rPr>
              <a:t>释放</a:t>
            </a:r>
            <a:r>
              <a:rPr lang="zh-CN" altLang="en-US" sz="2400" dirty="0"/>
              <a:t>）不能完全由传输层处理 </a:t>
            </a:r>
          </a:p>
          <a:p>
            <a:pPr lvl="1"/>
            <a:r>
              <a:rPr lang="zh-CN" altLang="en-US" sz="2400" dirty="0" smtClean="0"/>
              <a:t>两</a:t>
            </a:r>
            <a:r>
              <a:rPr lang="zh-CN" altLang="en-US" sz="2400" dirty="0"/>
              <a:t>军问题</a:t>
            </a:r>
            <a:r>
              <a:rPr lang="zh-CN" altLang="en-US" sz="2400" dirty="0" smtClean="0"/>
              <a:t>显示出该协议中的陷阱</a:t>
            </a:r>
            <a:endParaRPr lang="zh-CN" altLang="en-US" sz="2400" dirty="0"/>
          </a:p>
          <a:p>
            <a:endParaRPr lang="zh-CN" altLang="en-US" sz="2400" dirty="0"/>
          </a:p>
        </p:txBody>
      </p:sp>
      <p:grpSp>
        <p:nvGrpSpPr>
          <p:cNvPr id="6" name="Group 7"/>
          <p:cNvGrpSpPr>
            <a:grpSpLocks/>
          </p:cNvGrpSpPr>
          <p:nvPr/>
        </p:nvGrpSpPr>
        <p:grpSpPr bwMode="auto">
          <a:xfrm>
            <a:off x="1306794" y="3140968"/>
            <a:ext cx="7216775" cy="3128962"/>
            <a:chOff x="607" y="1891"/>
            <a:chExt cx="4546" cy="1971"/>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 y="1891"/>
              <a:ext cx="4546" cy="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8"/>
            <p:cNvSpPr>
              <a:spLocks noChangeArrowheads="1"/>
            </p:cNvSpPr>
            <p:nvPr/>
          </p:nvSpPr>
          <p:spPr bwMode="auto">
            <a:xfrm>
              <a:off x="1548" y="2057"/>
              <a:ext cx="750" cy="242"/>
            </a:xfrm>
            <a:prstGeom prst="wedgeRoundRectCallout">
              <a:avLst>
                <a:gd name="adj1" fmla="val -57222"/>
                <a:gd name="adj2" fmla="val 149194"/>
                <a:gd name="adj3" fmla="val 16667"/>
              </a:avLst>
            </a:prstGeom>
            <a:solidFill>
              <a:schemeClr val="bg1"/>
            </a:solidFill>
            <a:ln w="9525" algn="ctr">
              <a:solidFill>
                <a:schemeClr val="tx1"/>
              </a:solidFill>
              <a:round/>
              <a:headEnd/>
              <a:tailEnd/>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a:solidFill>
                    <a:srgbClr val="FF2BD8"/>
                  </a:solidFill>
                </a:rPr>
                <a:t>Attack?</a:t>
              </a:r>
            </a:p>
          </p:txBody>
        </p:sp>
        <p:sp>
          <p:nvSpPr>
            <p:cNvPr id="9" name="Rounded Rectangular Callout 9"/>
            <p:cNvSpPr>
              <a:spLocks noChangeArrowheads="1"/>
            </p:cNvSpPr>
            <p:nvPr/>
          </p:nvSpPr>
          <p:spPr bwMode="auto">
            <a:xfrm>
              <a:off x="3447" y="2057"/>
              <a:ext cx="749" cy="242"/>
            </a:xfrm>
            <a:prstGeom prst="wedgeRoundRectCallout">
              <a:avLst>
                <a:gd name="adj1" fmla="val 56180"/>
                <a:gd name="adj2" fmla="val 130536"/>
                <a:gd name="adj3" fmla="val 16667"/>
              </a:avLst>
            </a:prstGeom>
            <a:solidFill>
              <a:schemeClr val="bg1"/>
            </a:solidFill>
            <a:ln w="9525" algn="ctr">
              <a:solidFill>
                <a:schemeClr val="tx1"/>
              </a:solidFill>
              <a:round/>
              <a:headEnd/>
              <a:tailEnd/>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a:solidFill>
                    <a:srgbClr val="FF2BD8"/>
                  </a:solidFill>
                </a:rPr>
                <a:t>Attack?</a:t>
              </a:r>
            </a:p>
          </p:txBody>
        </p:sp>
      </p:grpSp>
    </p:spTree>
    <p:extLst>
      <p:ext uri="{BB962C8B-B14F-4D97-AF65-F5344CB8AC3E}">
        <p14:creationId xmlns:p14="http://schemas.microsoft.com/office/powerpoint/2010/main" val="259709886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对称释放连接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8105775" cy="1583754"/>
          </a:xfrm>
        </p:spPr>
        <p:txBody>
          <a:bodyPr/>
          <a:lstStyle/>
          <a:p>
            <a:pPr>
              <a:lnSpc>
                <a:spcPct val="125000"/>
              </a:lnSpc>
            </a:pPr>
            <a:r>
              <a:rPr lang="zh-CN" altLang="en-US" sz="2400" dirty="0" smtClean="0">
                <a:solidFill>
                  <a:srgbClr val="FF0000"/>
                </a:solidFill>
              </a:rPr>
              <a:t>对称释放</a:t>
            </a:r>
            <a:r>
              <a:rPr lang="zh-CN" altLang="en-US" sz="2400" dirty="0" smtClean="0"/>
              <a:t>：由连接两端的</a:t>
            </a:r>
            <a:r>
              <a:rPr lang="zh-CN" altLang="en-US" sz="2400" dirty="0" smtClean="0">
                <a:solidFill>
                  <a:srgbClr val="0000FF"/>
                </a:solidFill>
              </a:rPr>
              <a:t>传输层用户</a:t>
            </a:r>
            <a:r>
              <a:rPr lang="zh-CN" altLang="en-US" sz="2400" dirty="0" smtClean="0"/>
              <a:t>独立决定是否释放连接</a:t>
            </a:r>
            <a:endParaRPr lang="en-US" altLang="zh-CN" sz="2400" dirty="0" smtClean="0"/>
          </a:p>
          <a:p>
            <a:pPr lvl="1">
              <a:lnSpc>
                <a:spcPct val="125000"/>
              </a:lnSpc>
            </a:pPr>
            <a:r>
              <a:rPr lang="zh-CN" altLang="en-US" sz="2400" dirty="0" smtClean="0">
                <a:solidFill>
                  <a:srgbClr val="0000FF"/>
                </a:solidFill>
              </a:rPr>
              <a:t>正常情况</a:t>
            </a:r>
            <a:endParaRPr lang="en-US" altLang="zh-CN" sz="2400" dirty="0" smtClean="0">
              <a:solidFill>
                <a:srgbClr val="0000FF"/>
              </a:solidFill>
            </a:endParaRPr>
          </a:p>
        </p:txBody>
      </p:sp>
      <p:pic>
        <p:nvPicPr>
          <p:cNvPr id="1026"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9992" y="2327755"/>
            <a:ext cx="4041775" cy="36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a:spLocks noChangeArrowheads="1"/>
          </p:cNvSpPr>
          <p:nvPr/>
        </p:nvSpPr>
        <p:spPr bwMode="auto">
          <a:xfrm>
            <a:off x="5750393" y="6128472"/>
            <a:ext cx="1557911"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DR:</a:t>
            </a:r>
            <a:r>
              <a:rPr lang="zh-CN" altLang="en-US" sz="1400" b="1" dirty="0" smtClean="0">
                <a:latin typeface="+mn-ea"/>
                <a:ea typeface="+mn-ea"/>
              </a:rPr>
              <a:t>释放连接请求</a:t>
            </a:r>
            <a:endParaRPr lang="en-US" altLang="zh-CN" sz="1400" b="1" dirty="0">
              <a:latin typeface="+mn-ea"/>
              <a:ea typeface="+mn-ea"/>
            </a:endParaRPr>
          </a:p>
        </p:txBody>
      </p:sp>
      <p:sp>
        <p:nvSpPr>
          <p:cNvPr id="8" name="内容占位符 1"/>
          <p:cNvSpPr txBox="1">
            <a:spLocks/>
          </p:cNvSpPr>
          <p:nvPr/>
        </p:nvSpPr>
        <p:spPr bwMode="auto">
          <a:xfrm>
            <a:off x="611560" y="3356992"/>
            <a:ext cx="3816424" cy="277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lvl="2">
              <a:lnSpc>
                <a:spcPct val="125000"/>
              </a:lnSpc>
            </a:pPr>
            <a:r>
              <a:rPr lang="zh-CN" altLang="en-US" kern="0" dirty="0" smtClean="0"/>
              <a:t>释放连接最初是由主机</a:t>
            </a:r>
            <a:r>
              <a:rPr lang="en-US" altLang="zh-CN" kern="0" dirty="0" smtClean="0"/>
              <a:t>1</a:t>
            </a:r>
            <a:r>
              <a:rPr lang="zh-CN" altLang="en-US" kern="0" dirty="0" smtClean="0"/>
              <a:t>上的传输层用户发起的</a:t>
            </a:r>
            <a:endParaRPr lang="en-US" altLang="zh-CN" kern="0" dirty="0" smtClean="0"/>
          </a:p>
          <a:p>
            <a:pPr lvl="2">
              <a:lnSpc>
                <a:spcPct val="125000"/>
              </a:lnSpc>
            </a:pPr>
            <a:r>
              <a:rPr lang="zh-CN" altLang="en-US" kern="0" dirty="0" smtClean="0"/>
              <a:t>两个</a:t>
            </a:r>
            <a:r>
              <a:rPr lang="en-US" altLang="zh-CN" kern="0" dirty="0" smtClean="0"/>
              <a:t>DR</a:t>
            </a:r>
            <a:r>
              <a:rPr lang="zh-CN" altLang="en-US" kern="0" dirty="0" smtClean="0"/>
              <a:t>都是由另一端进行确认的</a:t>
            </a:r>
            <a:endParaRPr lang="zh-CN" altLang="en-US" kern="0" dirty="0"/>
          </a:p>
        </p:txBody>
      </p:sp>
    </p:spTree>
    <p:extLst>
      <p:ext uri="{BB962C8B-B14F-4D97-AF65-F5344CB8AC3E}">
        <p14:creationId xmlns:p14="http://schemas.microsoft.com/office/powerpoint/2010/main" val="33806283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对称释放连接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8105775" cy="1583754"/>
          </a:xfrm>
        </p:spPr>
        <p:txBody>
          <a:bodyPr/>
          <a:lstStyle/>
          <a:p>
            <a:r>
              <a:rPr lang="zh-CN" altLang="en-US" sz="2400" dirty="0" smtClean="0">
                <a:solidFill>
                  <a:srgbClr val="FF0000"/>
                </a:solidFill>
              </a:rPr>
              <a:t>对称释放</a:t>
            </a:r>
            <a:r>
              <a:rPr lang="zh-CN" altLang="en-US" sz="2400" dirty="0" smtClean="0"/>
              <a:t>：由连接两端的</a:t>
            </a:r>
            <a:r>
              <a:rPr lang="zh-CN" altLang="en-US" sz="2400" dirty="0" smtClean="0">
                <a:solidFill>
                  <a:srgbClr val="0000FF"/>
                </a:solidFill>
              </a:rPr>
              <a:t>传输层用户</a:t>
            </a:r>
            <a:r>
              <a:rPr lang="zh-CN" altLang="en-US" sz="2400" dirty="0" smtClean="0"/>
              <a:t>独立决定是否释放连接</a:t>
            </a:r>
            <a:endParaRPr lang="en-US" altLang="zh-CN" sz="2400" dirty="0" smtClean="0"/>
          </a:p>
          <a:p>
            <a:pPr lvl="1"/>
            <a:r>
              <a:rPr lang="zh-CN" altLang="en-US" sz="2400" dirty="0" smtClean="0">
                <a:solidFill>
                  <a:srgbClr val="FF0000"/>
                </a:solidFill>
              </a:rPr>
              <a:t>异常情况</a:t>
            </a:r>
            <a:r>
              <a:rPr lang="zh-CN" altLang="en-US" sz="2400" dirty="0" smtClean="0">
                <a:solidFill>
                  <a:schemeClr val="tx1"/>
                </a:solidFill>
              </a:rPr>
              <a:t>：错误由</a:t>
            </a:r>
            <a:r>
              <a:rPr lang="zh-CN" altLang="en-US" sz="2400" dirty="0" smtClean="0">
                <a:solidFill>
                  <a:srgbClr val="0000FF"/>
                </a:solidFill>
              </a:rPr>
              <a:t>计时器</a:t>
            </a:r>
            <a:r>
              <a:rPr lang="zh-CN" altLang="en-US" sz="2400" dirty="0" smtClean="0">
                <a:solidFill>
                  <a:schemeClr val="tx1"/>
                </a:solidFill>
              </a:rPr>
              <a:t>和</a:t>
            </a:r>
            <a:r>
              <a:rPr lang="zh-CN" altLang="en-US" sz="2400" dirty="0" smtClean="0">
                <a:solidFill>
                  <a:srgbClr val="0000FF"/>
                </a:solidFill>
              </a:rPr>
              <a:t>重传</a:t>
            </a:r>
            <a:r>
              <a:rPr lang="zh-CN" altLang="en-US" sz="2400" dirty="0" smtClean="0">
                <a:solidFill>
                  <a:schemeClr val="tx1"/>
                </a:solidFill>
              </a:rPr>
              <a:t>解决</a:t>
            </a:r>
            <a:endParaRPr lang="en-US" altLang="zh-CN" sz="2400" dirty="0" smtClean="0">
              <a:solidFill>
                <a:schemeClr val="tx1"/>
              </a:solidFill>
            </a:endParaRPr>
          </a:p>
        </p:txBody>
      </p:sp>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3568" y="2907570"/>
            <a:ext cx="2449512"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5500" y="2902867"/>
            <a:ext cx="25368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8184" y="2924944"/>
            <a:ext cx="2576512"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0"/>
          <p:cNvSpPr txBox="1">
            <a:spLocks noChangeArrowheads="1"/>
          </p:cNvSpPr>
          <p:nvPr/>
        </p:nvSpPr>
        <p:spPr bwMode="auto">
          <a:xfrm>
            <a:off x="755576" y="5979202"/>
            <a:ext cx="22322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0000"/>
                </a:solidFill>
                <a:latin typeface="+mn-ea"/>
                <a:ea typeface="+mn-ea"/>
              </a:rPr>
              <a:t>最后的</a:t>
            </a:r>
            <a:r>
              <a:rPr lang="en-US" altLang="zh-CN" sz="1400" b="1" dirty="0" smtClean="0">
                <a:solidFill>
                  <a:srgbClr val="FF0000"/>
                </a:solidFill>
                <a:latin typeface="+mn-ea"/>
                <a:ea typeface="+mn-ea"/>
              </a:rPr>
              <a:t>ACK</a:t>
            </a:r>
            <a:r>
              <a:rPr lang="zh-CN" altLang="en-US" sz="1400" b="1" dirty="0" smtClean="0">
                <a:solidFill>
                  <a:srgbClr val="FF0000"/>
                </a:solidFill>
                <a:latin typeface="+mn-ea"/>
                <a:ea typeface="+mn-ea"/>
              </a:rPr>
              <a:t>段丢失，主机</a:t>
            </a:r>
            <a:r>
              <a:rPr lang="en-US" altLang="zh-CN" sz="1400" b="1" dirty="0" smtClean="0">
                <a:solidFill>
                  <a:srgbClr val="FF0000"/>
                </a:solidFill>
                <a:latin typeface="+mn-ea"/>
                <a:ea typeface="+mn-ea"/>
              </a:rPr>
              <a:t>2</a:t>
            </a:r>
            <a:r>
              <a:rPr lang="zh-CN" altLang="en-US" sz="1400" b="1" dirty="0" smtClean="0">
                <a:solidFill>
                  <a:srgbClr val="FF0000"/>
                </a:solidFill>
                <a:latin typeface="+mn-ea"/>
                <a:ea typeface="+mn-ea"/>
              </a:rPr>
              <a:t>超时，释放连接</a:t>
            </a:r>
            <a:endParaRPr lang="en-US" altLang="zh-CN" sz="1400" b="1" dirty="0">
              <a:solidFill>
                <a:srgbClr val="FF0000"/>
              </a:solidFill>
              <a:latin typeface="+mn-ea"/>
              <a:ea typeface="+mn-ea"/>
            </a:endParaRPr>
          </a:p>
        </p:txBody>
      </p:sp>
      <p:sp>
        <p:nvSpPr>
          <p:cNvPr id="14" name="TextBox 11"/>
          <p:cNvSpPr txBox="1">
            <a:spLocks noChangeArrowheads="1"/>
          </p:cNvSpPr>
          <p:nvPr/>
        </p:nvSpPr>
        <p:spPr bwMode="auto">
          <a:xfrm>
            <a:off x="3419872" y="5957888"/>
            <a:ext cx="237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0000"/>
                </a:solidFill>
                <a:latin typeface="+mn-ea"/>
                <a:ea typeface="+mn-ea"/>
              </a:rPr>
              <a:t>第</a:t>
            </a:r>
            <a:r>
              <a:rPr lang="en-US" altLang="zh-CN" sz="1400" b="1" dirty="0" smtClean="0">
                <a:solidFill>
                  <a:srgbClr val="FF0000"/>
                </a:solidFill>
                <a:latin typeface="+mn-ea"/>
                <a:ea typeface="+mn-ea"/>
              </a:rPr>
              <a:t>2</a:t>
            </a:r>
            <a:r>
              <a:rPr lang="zh-CN" altLang="en-US" sz="1400" b="1" dirty="0" smtClean="0">
                <a:solidFill>
                  <a:srgbClr val="FF0000"/>
                </a:solidFill>
                <a:latin typeface="+mn-ea"/>
                <a:ea typeface="+mn-ea"/>
              </a:rPr>
              <a:t>个</a:t>
            </a:r>
            <a:r>
              <a:rPr lang="en-US" altLang="zh-CN" sz="1400" b="1" dirty="0" smtClean="0">
                <a:solidFill>
                  <a:srgbClr val="FF0000"/>
                </a:solidFill>
                <a:latin typeface="+mn-ea"/>
                <a:ea typeface="+mn-ea"/>
              </a:rPr>
              <a:t>DR</a:t>
            </a:r>
            <a:r>
              <a:rPr lang="zh-CN" altLang="en-US" sz="1400" b="1" dirty="0" smtClean="0">
                <a:solidFill>
                  <a:srgbClr val="FF0000"/>
                </a:solidFill>
                <a:latin typeface="+mn-ea"/>
                <a:ea typeface="+mn-ea"/>
              </a:rPr>
              <a:t>丢失导致主机</a:t>
            </a:r>
            <a:r>
              <a:rPr lang="en-US" altLang="zh-CN" sz="1400" b="1" dirty="0" smtClean="0">
                <a:solidFill>
                  <a:srgbClr val="FF0000"/>
                </a:solidFill>
                <a:latin typeface="+mn-ea"/>
                <a:ea typeface="+mn-ea"/>
              </a:rPr>
              <a:t>1</a:t>
            </a:r>
            <a:r>
              <a:rPr lang="zh-CN" altLang="en-US" sz="1400" b="1" dirty="0" smtClean="0">
                <a:solidFill>
                  <a:srgbClr val="FF0000"/>
                </a:solidFill>
                <a:latin typeface="+mn-ea"/>
                <a:ea typeface="+mn-ea"/>
              </a:rPr>
              <a:t>重传，再次尝试释放连接</a:t>
            </a:r>
            <a:endParaRPr lang="en-US" altLang="zh-CN" sz="1400" b="1" dirty="0">
              <a:solidFill>
                <a:srgbClr val="FF0000"/>
              </a:solidFill>
              <a:latin typeface="+mn-ea"/>
              <a:ea typeface="+mn-ea"/>
            </a:endParaRPr>
          </a:p>
        </p:txBody>
      </p:sp>
      <p:sp>
        <p:nvSpPr>
          <p:cNvPr id="15" name="TextBox 12"/>
          <p:cNvSpPr txBox="1">
            <a:spLocks noChangeArrowheads="1"/>
          </p:cNvSpPr>
          <p:nvPr/>
        </p:nvSpPr>
        <p:spPr bwMode="auto">
          <a:xfrm>
            <a:off x="6228184" y="5949280"/>
            <a:ext cx="2665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0000"/>
                </a:solidFill>
                <a:latin typeface="+mn-ea"/>
                <a:ea typeface="+mn-ea"/>
              </a:rPr>
              <a:t>极端</a:t>
            </a:r>
            <a:r>
              <a:rPr lang="en-US" altLang="zh-CN" sz="1400" b="1" dirty="0" smtClean="0">
                <a:solidFill>
                  <a:srgbClr val="FF0000"/>
                </a:solidFill>
                <a:latin typeface="+mn-ea"/>
                <a:ea typeface="+mn-ea"/>
              </a:rPr>
              <a:t>:</a:t>
            </a:r>
            <a:r>
              <a:rPr lang="zh-CN" altLang="en-US" sz="1400" b="1" dirty="0" smtClean="0">
                <a:solidFill>
                  <a:srgbClr val="FF0000"/>
                </a:solidFill>
                <a:latin typeface="+mn-ea"/>
                <a:ea typeface="+mn-ea"/>
              </a:rPr>
              <a:t>很多</a:t>
            </a:r>
            <a:r>
              <a:rPr lang="en-US" altLang="zh-CN" sz="1400" b="1" dirty="0" smtClean="0">
                <a:solidFill>
                  <a:srgbClr val="FF0000"/>
                </a:solidFill>
                <a:latin typeface="+mn-ea"/>
                <a:ea typeface="+mn-ea"/>
              </a:rPr>
              <a:t>DRs</a:t>
            </a:r>
            <a:r>
              <a:rPr lang="zh-CN" altLang="en-US" sz="1400" b="1" dirty="0" smtClean="0">
                <a:solidFill>
                  <a:srgbClr val="FF0000"/>
                </a:solidFill>
                <a:latin typeface="+mn-ea"/>
                <a:ea typeface="+mn-ea"/>
              </a:rPr>
              <a:t>丢失导致两端主机超时，并强制释放连接</a:t>
            </a:r>
            <a:endParaRPr lang="en-US" altLang="zh-CN" sz="1400" b="1" dirty="0">
              <a:solidFill>
                <a:srgbClr val="FF0000"/>
              </a:solidFill>
              <a:latin typeface="+mn-ea"/>
              <a:ea typeface="+mn-ea"/>
            </a:endParaRPr>
          </a:p>
        </p:txBody>
      </p:sp>
    </p:spTree>
    <p:extLst>
      <p:ext uri="{BB962C8B-B14F-4D97-AF65-F5344CB8AC3E}">
        <p14:creationId xmlns:p14="http://schemas.microsoft.com/office/powerpoint/2010/main" val="12016656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差错控制和流量控制</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
        <p:nvSpPr>
          <p:cNvPr id="2" name="内容占位符 1"/>
          <p:cNvSpPr>
            <a:spLocks noGrp="1"/>
          </p:cNvSpPr>
          <p:nvPr>
            <p:ph idx="1"/>
          </p:nvPr>
        </p:nvSpPr>
        <p:spPr>
          <a:xfrm>
            <a:off x="809625" y="1773238"/>
            <a:ext cx="7958138" cy="4824114"/>
          </a:xfrm>
        </p:spPr>
        <p:txBody>
          <a:bodyPr/>
          <a:lstStyle/>
          <a:p>
            <a:pPr>
              <a:lnSpc>
                <a:spcPct val="95000"/>
              </a:lnSpc>
            </a:pPr>
            <a:r>
              <a:rPr lang="zh-CN" altLang="en-US" sz="2400" dirty="0" smtClean="0">
                <a:solidFill>
                  <a:srgbClr val="FF0000"/>
                </a:solidFill>
              </a:rPr>
              <a:t>差错控制</a:t>
            </a:r>
            <a:endParaRPr lang="en-US" altLang="zh-CN" sz="2400" dirty="0" smtClean="0">
              <a:solidFill>
                <a:srgbClr val="FF0000"/>
              </a:solidFill>
            </a:endParaRPr>
          </a:p>
          <a:p>
            <a:pPr lvl="1">
              <a:lnSpc>
                <a:spcPct val="95000"/>
              </a:lnSpc>
            </a:pPr>
            <a:r>
              <a:rPr lang="zh-CN" altLang="en-US" sz="2400" dirty="0" smtClean="0"/>
              <a:t>目的：确保数据传输的可靠性</a:t>
            </a:r>
            <a:endParaRPr lang="en-US" altLang="zh-CN" sz="2400" dirty="0" smtClean="0"/>
          </a:p>
          <a:p>
            <a:pPr lvl="1">
              <a:lnSpc>
                <a:spcPct val="95000"/>
              </a:lnSpc>
            </a:pPr>
            <a:r>
              <a:rPr lang="zh-CN" altLang="en-US" sz="2400" dirty="0" smtClean="0"/>
              <a:t>方法：带</a:t>
            </a:r>
            <a:r>
              <a:rPr lang="zh-CN" altLang="en-US" sz="2400" dirty="0" smtClean="0">
                <a:solidFill>
                  <a:srgbClr val="0000FF"/>
                </a:solidFill>
              </a:rPr>
              <a:t>校验和</a:t>
            </a:r>
            <a:r>
              <a:rPr lang="zh-CN" altLang="en-US" sz="2400" dirty="0" smtClean="0"/>
              <a:t>和</a:t>
            </a:r>
            <a:r>
              <a:rPr lang="zh-CN" altLang="en-US" sz="2400" dirty="0" smtClean="0">
                <a:solidFill>
                  <a:srgbClr val="0000FF"/>
                </a:solidFill>
              </a:rPr>
              <a:t>重传</a:t>
            </a:r>
            <a:r>
              <a:rPr lang="zh-CN" altLang="en-US" sz="2400" dirty="0" smtClean="0"/>
              <a:t>机制的</a:t>
            </a:r>
            <a:r>
              <a:rPr lang="zh-CN" altLang="en-US" sz="2400" dirty="0" smtClean="0">
                <a:solidFill>
                  <a:srgbClr val="0000FF"/>
                </a:solidFill>
              </a:rPr>
              <a:t>滑动窗口协议</a:t>
            </a:r>
            <a:r>
              <a:rPr lang="zh-CN" altLang="en-US" sz="2400" dirty="0" smtClean="0"/>
              <a:t>（数据链路层）</a:t>
            </a:r>
            <a:endParaRPr lang="zh-CN" altLang="en-US" sz="2400" dirty="0"/>
          </a:p>
          <a:p>
            <a:pPr>
              <a:lnSpc>
                <a:spcPct val="95000"/>
              </a:lnSpc>
            </a:pPr>
            <a:r>
              <a:rPr lang="zh-CN" altLang="en-US" sz="2400" dirty="0" smtClean="0">
                <a:solidFill>
                  <a:srgbClr val="FF0000"/>
                </a:solidFill>
              </a:rPr>
              <a:t>流量控制</a:t>
            </a:r>
            <a:endParaRPr lang="en-US" altLang="zh-CN" sz="2400" dirty="0" smtClean="0">
              <a:solidFill>
                <a:srgbClr val="FF0000"/>
              </a:solidFill>
            </a:endParaRPr>
          </a:p>
          <a:p>
            <a:pPr lvl="1">
              <a:lnSpc>
                <a:spcPct val="95000"/>
              </a:lnSpc>
            </a:pPr>
            <a:r>
              <a:rPr lang="zh-CN" altLang="en-US" sz="2400" dirty="0" smtClean="0"/>
              <a:t>目的：防止快速发送端淹没慢速接收端</a:t>
            </a:r>
            <a:endParaRPr lang="en-US" altLang="zh-CN" sz="2400" dirty="0" smtClean="0"/>
          </a:p>
          <a:p>
            <a:pPr lvl="1">
              <a:lnSpc>
                <a:spcPct val="95000"/>
              </a:lnSpc>
            </a:pPr>
            <a:r>
              <a:rPr lang="zh-CN" altLang="en-US" sz="2400" dirty="0" smtClean="0"/>
              <a:t>方法：管理发送端</a:t>
            </a:r>
            <a:r>
              <a:rPr lang="en-US" altLang="zh-CN" sz="2400" dirty="0" smtClean="0"/>
              <a:t>/</a:t>
            </a:r>
            <a:r>
              <a:rPr lang="zh-CN" altLang="en-US" sz="2400" dirty="0" smtClean="0"/>
              <a:t>接收端的缓冲 区</a:t>
            </a:r>
            <a:endParaRPr lang="en-US" altLang="zh-CN" sz="2400" dirty="0" smtClean="0"/>
          </a:p>
          <a:p>
            <a:pPr lvl="2">
              <a:lnSpc>
                <a:spcPct val="95000"/>
              </a:lnSpc>
            </a:pPr>
            <a:r>
              <a:rPr lang="zh-CN" altLang="en-US" dirty="0" smtClean="0"/>
              <a:t>数据</a:t>
            </a:r>
            <a:r>
              <a:rPr lang="zh-CN" altLang="en-US" dirty="0"/>
              <a:t>在不同的</a:t>
            </a:r>
            <a:r>
              <a:rPr lang="zh-CN" altLang="en-US" dirty="0" smtClean="0"/>
              <a:t>时间去</a:t>
            </a:r>
            <a:r>
              <a:rPr lang="en-US" altLang="zh-CN" dirty="0" smtClean="0"/>
              <a:t>/</a:t>
            </a:r>
            <a:r>
              <a:rPr lang="zh-CN" altLang="en-US" dirty="0" smtClean="0"/>
              <a:t>来自网络</a:t>
            </a:r>
            <a:r>
              <a:rPr lang="zh-CN" altLang="en-US" dirty="0"/>
              <a:t>和</a:t>
            </a:r>
            <a:r>
              <a:rPr lang="zh-CN" altLang="en-US" dirty="0" smtClean="0"/>
              <a:t>应用程序</a:t>
            </a:r>
            <a:endParaRPr lang="zh-CN" altLang="en-US" dirty="0"/>
          </a:p>
          <a:p>
            <a:pPr lvl="2">
              <a:lnSpc>
                <a:spcPct val="95000"/>
              </a:lnSpc>
            </a:pPr>
            <a:r>
              <a:rPr lang="zh-CN" altLang="en-US" dirty="0" smtClean="0"/>
              <a:t>窗口</a:t>
            </a:r>
            <a:r>
              <a:rPr lang="zh-CN" altLang="en-US" dirty="0"/>
              <a:t>告诉</a:t>
            </a:r>
            <a:r>
              <a:rPr lang="zh-CN" altLang="en-US" dirty="0" smtClean="0"/>
              <a:t>发送端：接收端的可用缓冲区 </a:t>
            </a:r>
            <a:endParaRPr lang="zh-CN" altLang="en-US" dirty="0"/>
          </a:p>
          <a:p>
            <a:pPr lvl="2">
              <a:lnSpc>
                <a:spcPct val="95000"/>
              </a:lnSpc>
            </a:pPr>
            <a:r>
              <a:rPr lang="zh-CN" altLang="en-US" dirty="0" smtClean="0">
                <a:solidFill>
                  <a:srgbClr val="0000FF"/>
                </a:solidFill>
              </a:rPr>
              <a:t>动态滑动窗口协议 </a:t>
            </a:r>
            <a:endParaRPr lang="zh-CN" altLang="en-US" dirty="0">
              <a:solidFill>
                <a:srgbClr val="0000FF"/>
              </a:solidFill>
            </a:endParaRPr>
          </a:p>
          <a:p>
            <a:pPr lvl="2">
              <a:lnSpc>
                <a:spcPct val="95000"/>
              </a:lnSpc>
            </a:pPr>
            <a:r>
              <a:rPr lang="zh-CN" altLang="en-US" dirty="0" smtClean="0"/>
              <a:t>发送端和接收端需要</a:t>
            </a:r>
            <a:r>
              <a:rPr lang="zh-CN" altLang="en-US" dirty="0"/>
              <a:t>动态调整</a:t>
            </a:r>
            <a:r>
              <a:rPr lang="zh-CN" altLang="en-US" dirty="0" smtClean="0"/>
              <a:t>缓冲区的分配 </a:t>
            </a:r>
            <a:endParaRPr lang="zh-CN" altLang="en-US" dirty="0"/>
          </a:p>
          <a:p>
            <a:pPr>
              <a:lnSpc>
                <a:spcPct val="95000"/>
              </a:lnSpc>
            </a:pPr>
            <a:endParaRPr lang="zh-CN" altLang="en-US" sz="2400" dirty="0"/>
          </a:p>
        </p:txBody>
      </p:sp>
    </p:spTree>
    <p:extLst>
      <p:ext uri="{BB962C8B-B14F-4D97-AF65-F5344CB8AC3E}">
        <p14:creationId xmlns:p14="http://schemas.microsoft.com/office/powerpoint/2010/main" val="316625368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缓冲区的组织</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575642"/>
          </a:xfrm>
        </p:spPr>
        <p:txBody>
          <a:bodyPr/>
          <a:lstStyle/>
          <a:p>
            <a:r>
              <a:rPr lang="zh-CN" altLang="en-US" sz="2400" dirty="0" smtClean="0">
                <a:solidFill>
                  <a:srgbClr val="FF0000"/>
                </a:solidFill>
              </a:rPr>
              <a:t>不同的缓冲策略</a:t>
            </a:r>
            <a:r>
              <a:rPr lang="zh-CN" altLang="en-US" sz="2400" dirty="0" smtClean="0"/>
              <a:t>：效率和复杂性</a:t>
            </a:r>
            <a:endParaRPr lang="zh-CN" altLang="en-US" sz="2400" dirty="0"/>
          </a:p>
        </p:txBody>
      </p:sp>
      <p:grpSp>
        <p:nvGrpSpPr>
          <p:cNvPr id="6" name="Group 7"/>
          <p:cNvGrpSpPr>
            <a:grpSpLocks/>
          </p:cNvGrpSpPr>
          <p:nvPr/>
        </p:nvGrpSpPr>
        <p:grpSpPr bwMode="auto">
          <a:xfrm>
            <a:off x="971600" y="2564904"/>
            <a:ext cx="7486650" cy="3729038"/>
            <a:chOff x="520" y="1516"/>
            <a:chExt cx="4716" cy="2349"/>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7790"/>
            <a:stretch>
              <a:fillRect/>
            </a:stretch>
          </p:blipFill>
          <p:spPr bwMode="auto">
            <a:xfrm>
              <a:off x="520" y="1516"/>
              <a:ext cx="4716" cy="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73" y="2450"/>
              <a:ext cx="1588"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smtClean="0">
                  <a:latin typeface="+mn-ea"/>
                  <a:ea typeface="+mn-ea"/>
                </a:rPr>
                <a:t>链式固定大小的缓冲区</a:t>
              </a:r>
              <a:endParaRPr lang="en-US" altLang="zh-CN" sz="1800" b="1" dirty="0">
                <a:latin typeface="+mn-ea"/>
                <a:ea typeface="+mn-ea"/>
              </a:endParaRPr>
            </a:p>
          </p:txBody>
        </p:sp>
        <p:sp>
          <p:nvSpPr>
            <p:cNvPr id="9" name="TextBox 8"/>
            <p:cNvSpPr txBox="1">
              <a:spLocks noChangeArrowheads="1"/>
            </p:cNvSpPr>
            <p:nvPr/>
          </p:nvSpPr>
          <p:spPr bwMode="auto">
            <a:xfrm>
              <a:off x="2433" y="2870"/>
              <a:ext cx="1588"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eaLnBrk="1" hangingPunct="1">
                <a:defRPr sz="1800" b="1">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dirty="0" smtClean="0"/>
                <a:t>链式</a:t>
              </a:r>
              <a:r>
                <a:rPr lang="zh-CN" altLang="en-US" dirty="0"/>
                <a:t>可变大小的缓冲区</a:t>
              </a:r>
              <a:endParaRPr lang="en-US" altLang="zh-CN" dirty="0"/>
            </a:p>
          </p:txBody>
        </p:sp>
        <p:sp>
          <p:nvSpPr>
            <p:cNvPr id="10" name="TextBox 9"/>
            <p:cNvSpPr txBox="1">
              <a:spLocks noChangeArrowheads="1"/>
            </p:cNvSpPr>
            <p:nvPr/>
          </p:nvSpPr>
          <p:spPr bwMode="auto">
            <a:xfrm>
              <a:off x="2705" y="3600"/>
              <a:ext cx="1588"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eaLnBrk="1" hangingPunct="1">
                <a:defRPr sz="1800" b="1">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en-US" altLang="zh-CN" dirty="0"/>
                <a:t>c) </a:t>
              </a:r>
              <a:r>
                <a:rPr lang="zh-CN" altLang="en-US" dirty="0"/>
                <a:t>一个大的循环缓冲区</a:t>
              </a:r>
              <a:endParaRPr lang="en-US" altLang="zh-CN" dirty="0"/>
            </a:p>
          </p:txBody>
        </p:sp>
      </p:grpSp>
    </p:spTree>
    <p:extLst>
      <p:ext uri="{BB962C8B-B14F-4D97-AF65-F5344CB8AC3E}">
        <p14:creationId xmlns:p14="http://schemas.microsoft.com/office/powerpoint/2010/main" val="284935863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动态缓冲区分配</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pic>
        <p:nvPicPr>
          <p:cNvPr id="8"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48093"/>
          <a:stretch>
            <a:fillRect/>
          </a:stretch>
        </p:blipFill>
        <p:spPr bwMode="auto">
          <a:xfrm>
            <a:off x="467544" y="1628800"/>
            <a:ext cx="3948022"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1"/>
          <p:cNvSpPr txBox="1">
            <a:spLocks noChangeArrowheads="1"/>
          </p:cNvSpPr>
          <p:nvPr/>
        </p:nvSpPr>
        <p:spPr bwMode="auto">
          <a:xfrm>
            <a:off x="4553769" y="2456048"/>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10" name="TextBox 22"/>
          <p:cNvSpPr txBox="1">
            <a:spLocks noChangeArrowheads="1"/>
          </p:cNvSpPr>
          <p:nvPr/>
        </p:nvSpPr>
        <p:spPr bwMode="auto">
          <a:xfrm>
            <a:off x="4839519" y="2456048"/>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11" name="TextBox 23"/>
          <p:cNvSpPr txBox="1">
            <a:spLocks noChangeArrowheads="1"/>
          </p:cNvSpPr>
          <p:nvPr/>
        </p:nvSpPr>
        <p:spPr bwMode="auto">
          <a:xfrm>
            <a:off x="5118918" y="2454540"/>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12" name="TextBox 24"/>
          <p:cNvSpPr txBox="1">
            <a:spLocks noChangeArrowheads="1"/>
          </p:cNvSpPr>
          <p:nvPr/>
        </p:nvSpPr>
        <p:spPr bwMode="auto">
          <a:xfrm>
            <a:off x="5399906" y="2456048"/>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13" name="TextBox 25"/>
          <p:cNvSpPr txBox="1">
            <a:spLocks noChangeArrowheads="1"/>
          </p:cNvSpPr>
          <p:nvPr/>
        </p:nvSpPr>
        <p:spPr bwMode="auto">
          <a:xfrm>
            <a:off x="4550594" y="269111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14" name="TextBox 26"/>
          <p:cNvSpPr txBox="1">
            <a:spLocks noChangeArrowheads="1"/>
          </p:cNvSpPr>
          <p:nvPr/>
        </p:nvSpPr>
        <p:spPr bwMode="auto">
          <a:xfrm>
            <a:off x="4836344" y="2691113"/>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15" name="TextBox 27"/>
          <p:cNvSpPr txBox="1">
            <a:spLocks noChangeArrowheads="1"/>
          </p:cNvSpPr>
          <p:nvPr/>
        </p:nvSpPr>
        <p:spPr bwMode="auto">
          <a:xfrm>
            <a:off x="5115743" y="2689605"/>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16" name="TextBox 28"/>
          <p:cNvSpPr txBox="1">
            <a:spLocks noChangeArrowheads="1"/>
          </p:cNvSpPr>
          <p:nvPr/>
        </p:nvSpPr>
        <p:spPr bwMode="auto">
          <a:xfrm>
            <a:off x="5396732" y="2691113"/>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17" name="TextBox 29"/>
          <p:cNvSpPr txBox="1">
            <a:spLocks noChangeArrowheads="1"/>
          </p:cNvSpPr>
          <p:nvPr/>
        </p:nvSpPr>
        <p:spPr bwMode="auto">
          <a:xfrm>
            <a:off x="4550594" y="2924670"/>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18" name="TextBox 30"/>
          <p:cNvSpPr txBox="1">
            <a:spLocks noChangeArrowheads="1"/>
          </p:cNvSpPr>
          <p:nvPr/>
        </p:nvSpPr>
        <p:spPr bwMode="auto">
          <a:xfrm>
            <a:off x="4834756" y="2924670"/>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19" name="TextBox 31"/>
          <p:cNvSpPr txBox="1">
            <a:spLocks noChangeArrowheads="1"/>
          </p:cNvSpPr>
          <p:nvPr/>
        </p:nvSpPr>
        <p:spPr bwMode="auto">
          <a:xfrm>
            <a:off x="5115743" y="2924670"/>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20" name="TextBox 32"/>
          <p:cNvSpPr txBox="1">
            <a:spLocks noChangeArrowheads="1"/>
          </p:cNvSpPr>
          <p:nvPr/>
        </p:nvSpPr>
        <p:spPr bwMode="auto">
          <a:xfrm>
            <a:off x="5395144" y="2924670"/>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21" name="TextBox 33"/>
          <p:cNvSpPr txBox="1">
            <a:spLocks noChangeArrowheads="1"/>
          </p:cNvSpPr>
          <p:nvPr/>
        </p:nvSpPr>
        <p:spPr bwMode="auto">
          <a:xfrm>
            <a:off x="4549007" y="3164256"/>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22" name="TextBox 34"/>
          <p:cNvSpPr txBox="1">
            <a:spLocks noChangeArrowheads="1"/>
          </p:cNvSpPr>
          <p:nvPr/>
        </p:nvSpPr>
        <p:spPr bwMode="auto">
          <a:xfrm>
            <a:off x="4834756" y="3164256"/>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23" name="TextBox 35"/>
          <p:cNvSpPr txBox="1">
            <a:spLocks noChangeArrowheads="1"/>
          </p:cNvSpPr>
          <p:nvPr/>
        </p:nvSpPr>
        <p:spPr bwMode="auto">
          <a:xfrm>
            <a:off x="5114156" y="3162749"/>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dirty="0"/>
              <a:t>2</a:t>
            </a:r>
          </a:p>
        </p:txBody>
      </p:sp>
      <p:sp>
        <p:nvSpPr>
          <p:cNvPr id="24" name="TextBox 36"/>
          <p:cNvSpPr txBox="1">
            <a:spLocks noChangeArrowheads="1"/>
          </p:cNvSpPr>
          <p:nvPr/>
        </p:nvSpPr>
        <p:spPr bwMode="auto">
          <a:xfrm>
            <a:off x="5395144" y="3164256"/>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25" name="TextBox 37"/>
          <p:cNvSpPr txBox="1">
            <a:spLocks noChangeArrowheads="1"/>
          </p:cNvSpPr>
          <p:nvPr/>
        </p:nvSpPr>
        <p:spPr bwMode="auto">
          <a:xfrm>
            <a:off x="4553769" y="340534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26" name="TextBox 38"/>
          <p:cNvSpPr txBox="1">
            <a:spLocks noChangeArrowheads="1"/>
          </p:cNvSpPr>
          <p:nvPr/>
        </p:nvSpPr>
        <p:spPr bwMode="auto">
          <a:xfrm>
            <a:off x="4839519" y="3405348"/>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27" name="TextBox 39"/>
          <p:cNvSpPr txBox="1">
            <a:spLocks noChangeArrowheads="1"/>
          </p:cNvSpPr>
          <p:nvPr/>
        </p:nvSpPr>
        <p:spPr bwMode="auto">
          <a:xfrm>
            <a:off x="5118918" y="3403841"/>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28" name="TextBox 40"/>
          <p:cNvSpPr txBox="1">
            <a:spLocks noChangeArrowheads="1"/>
          </p:cNvSpPr>
          <p:nvPr/>
        </p:nvSpPr>
        <p:spPr bwMode="auto">
          <a:xfrm>
            <a:off x="5399906" y="3405348"/>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29" name="TextBox 41"/>
          <p:cNvSpPr txBox="1">
            <a:spLocks noChangeArrowheads="1"/>
          </p:cNvSpPr>
          <p:nvPr/>
        </p:nvSpPr>
        <p:spPr bwMode="auto">
          <a:xfrm>
            <a:off x="4553769" y="3634386"/>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30" name="TextBox 42"/>
          <p:cNvSpPr txBox="1">
            <a:spLocks noChangeArrowheads="1"/>
          </p:cNvSpPr>
          <p:nvPr/>
        </p:nvSpPr>
        <p:spPr bwMode="auto">
          <a:xfrm>
            <a:off x="4837931" y="3634386"/>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31" name="TextBox 43"/>
          <p:cNvSpPr txBox="1">
            <a:spLocks noChangeArrowheads="1"/>
          </p:cNvSpPr>
          <p:nvPr/>
        </p:nvSpPr>
        <p:spPr bwMode="auto">
          <a:xfrm>
            <a:off x="5118918" y="363287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32" name="TextBox 44"/>
          <p:cNvSpPr txBox="1">
            <a:spLocks noChangeArrowheads="1"/>
          </p:cNvSpPr>
          <p:nvPr/>
        </p:nvSpPr>
        <p:spPr bwMode="auto">
          <a:xfrm>
            <a:off x="5398319" y="3634386"/>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33" name="TextBox 45"/>
          <p:cNvSpPr txBox="1">
            <a:spLocks noChangeArrowheads="1"/>
          </p:cNvSpPr>
          <p:nvPr/>
        </p:nvSpPr>
        <p:spPr bwMode="auto">
          <a:xfrm>
            <a:off x="4558532" y="3869450"/>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34" name="TextBox 46"/>
          <p:cNvSpPr txBox="1">
            <a:spLocks noChangeArrowheads="1"/>
          </p:cNvSpPr>
          <p:nvPr/>
        </p:nvSpPr>
        <p:spPr bwMode="auto">
          <a:xfrm>
            <a:off x="4842694" y="3869450"/>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35" name="TextBox 47"/>
          <p:cNvSpPr txBox="1">
            <a:spLocks noChangeArrowheads="1"/>
          </p:cNvSpPr>
          <p:nvPr/>
        </p:nvSpPr>
        <p:spPr bwMode="auto">
          <a:xfrm>
            <a:off x="5123681" y="386794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36" name="TextBox 48"/>
          <p:cNvSpPr txBox="1">
            <a:spLocks noChangeArrowheads="1"/>
          </p:cNvSpPr>
          <p:nvPr/>
        </p:nvSpPr>
        <p:spPr bwMode="auto">
          <a:xfrm>
            <a:off x="5403081" y="3869450"/>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37" name="TextBox 49"/>
          <p:cNvSpPr txBox="1">
            <a:spLocks noChangeArrowheads="1"/>
          </p:cNvSpPr>
          <p:nvPr/>
        </p:nvSpPr>
        <p:spPr bwMode="auto">
          <a:xfrm>
            <a:off x="4555357" y="4103008"/>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dirty="0"/>
              <a:t>1</a:t>
            </a:r>
          </a:p>
        </p:txBody>
      </p:sp>
      <p:sp>
        <p:nvSpPr>
          <p:cNvPr id="38" name="TextBox 50"/>
          <p:cNvSpPr txBox="1">
            <a:spLocks noChangeArrowheads="1"/>
          </p:cNvSpPr>
          <p:nvPr/>
        </p:nvSpPr>
        <p:spPr bwMode="auto">
          <a:xfrm>
            <a:off x="4839519" y="4103008"/>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39" name="TextBox 51"/>
          <p:cNvSpPr txBox="1">
            <a:spLocks noChangeArrowheads="1"/>
          </p:cNvSpPr>
          <p:nvPr/>
        </p:nvSpPr>
        <p:spPr bwMode="auto">
          <a:xfrm>
            <a:off x="5120506" y="4101501"/>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40" name="TextBox 52"/>
          <p:cNvSpPr txBox="1">
            <a:spLocks noChangeArrowheads="1"/>
          </p:cNvSpPr>
          <p:nvPr/>
        </p:nvSpPr>
        <p:spPr bwMode="auto">
          <a:xfrm>
            <a:off x="5399906" y="410300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41" name="TextBox 53"/>
          <p:cNvSpPr txBox="1">
            <a:spLocks noChangeArrowheads="1"/>
          </p:cNvSpPr>
          <p:nvPr/>
        </p:nvSpPr>
        <p:spPr bwMode="auto">
          <a:xfrm>
            <a:off x="4553769" y="432601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42" name="TextBox 54"/>
          <p:cNvSpPr txBox="1">
            <a:spLocks noChangeArrowheads="1"/>
          </p:cNvSpPr>
          <p:nvPr/>
        </p:nvSpPr>
        <p:spPr bwMode="auto">
          <a:xfrm>
            <a:off x="4839519" y="4326018"/>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43" name="TextBox 55"/>
          <p:cNvSpPr txBox="1">
            <a:spLocks noChangeArrowheads="1"/>
          </p:cNvSpPr>
          <p:nvPr/>
        </p:nvSpPr>
        <p:spPr bwMode="auto">
          <a:xfrm>
            <a:off x="5118918" y="432601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44" name="TextBox 56"/>
          <p:cNvSpPr txBox="1">
            <a:spLocks noChangeArrowheads="1"/>
          </p:cNvSpPr>
          <p:nvPr/>
        </p:nvSpPr>
        <p:spPr bwMode="auto">
          <a:xfrm>
            <a:off x="5399906" y="432601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45" name="TextBox 57"/>
          <p:cNvSpPr txBox="1">
            <a:spLocks noChangeArrowheads="1"/>
          </p:cNvSpPr>
          <p:nvPr/>
        </p:nvSpPr>
        <p:spPr bwMode="auto">
          <a:xfrm>
            <a:off x="4553769" y="456108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46" name="TextBox 58"/>
          <p:cNvSpPr txBox="1">
            <a:spLocks noChangeArrowheads="1"/>
          </p:cNvSpPr>
          <p:nvPr/>
        </p:nvSpPr>
        <p:spPr bwMode="auto">
          <a:xfrm>
            <a:off x="4837931" y="456108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47" name="TextBox 59"/>
          <p:cNvSpPr txBox="1">
            <a:spLocks noChangeArrowheads="1"/>
          </p:cNvSpPr>
          <p:nvPr/>
        </p:nvSpPr>
        <p:spPr bwMode="auto">
          <a:xfrm>
            <a:off x="5118918" y="4559576"/>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48" name="TextBox 60"/>
          <p:cNvSpPr txBox="1">
            <a:spLocks noChangeArrowheads="1"/>
          </p:cNvSpPr>
          <p:nvPr/>
        </p:nvSpPr>
        <p:spPr bwMode="auto">
          <a:xfrm>
            <a:off x="5398319" y="4561083"/>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49" name="TextBox 61"/>
          <p:cNvSpPr txBox="1">
            <a:spLocks noChangeArrowheads="1"/>
          </p:cNvSpPr>
          <p:nvPr/>
        </p:nvSpPr>
        <p:spPr bwMode="auto">
          <a:xfrm>
            <a:off x="4558532" y="4794641"/>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50" name="TextBox 62"/>
          <p:cNvSpPr txBox="1">
            <a:spLocks noChangeArrowheads="1"/>
          </p:cNvSpPr>
          <p:nvPr/>
        </p:nvSpPr>
        <p:spPr bwMode="auto">
          <a:xfrm>
            <a:off x="4842694" y="4794641"/>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51" name="TextBox 63"/>
          <p:cNvSpPr txBox="1">
            <a:spLocks noChangeArrowheads="1"/>
          </p:cNvSpPr>
          <p:nvPr/>
        </p:nvSpPr>
        <p:spPr bwMode="auto">
          <a:xfrm>
            <a:off x="5123681" y="4793134"/>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52" name="TextBox 64"/>
          <p:cNvSpPr txBox="1">
            <a:spLocks noChangeArrowheads="1"/>
          </p:cNvSpPr>
          <p:nvPr/>
        </p:nvSpPr>
        <p:spPr bwMode="auto">
          <a:xfrm>
            <a:off x="5403081" y="4794641"/>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53" name="TextBox 65"/>
          <p:cNvSpPr txBox="1">
            <a:spLocks noChangeArrowheads="1"/>
          </p:cNvSpPr>
          <p:nvPr/>
        </p:nvSpPr>
        <p:spPr bwMode="auto">
          <a:xfrm>
            <a:off x="4558532" y="5031212"/>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54" name="TextBox 66"/>
          <p:cNvSpPr txBox="1">
            <a:spLocks noChangeArrowheads="1"/>
          </p:cNvSpPr>
          <p:nvPr/>
        </p:nvSpPr>
        <p:spPr bwMode="auto">
          <a:xfrm>
            <a:off x="4844281" y="5031212"/>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dirty="0"/>
              <a:t>4</a:t>
            </a:r>
          </a:p>
        </p:txBody>
      </p:sp>
      <p:sp>
        <p:nvSpPr>
          <p:cNvPr id="55" name="TextBox 67"/>
          <p:cNvSpPr txBox="1">
            <a:spLocks noChangeArrowheads="1"/>
          </p:cNvSpPr>
          <p:nvPr/>
        </p:nvSpPr>
        <p:spPr bwMode="auto">
          <a:xfrm>
            <a:off x="5123681" y="5029706"/>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56" name="TextBox 68"/>
          <p:cNvSpPr txBox="1">
            <a:spLocks noChangeArrowheads="1"/>
          </p:cNvSpPr>
          <p:nvPr/>
        </p:nvSpPr>
        <p:spPr bwMode="auto">
          <a:xfrm>
            <a:off x="5404669" y="5031212"/>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57" name="TextBox 69"/>
          <p:cNvSpPr txBox="1">
            <a:spLocks noChangeArrowheads="1"/>
          </p:cNvSpPr>
          <p:nvPr/>
        </p:nvSpPr>
        <p:spPr bwMode="auto">
          <a:xfrm>
            <a:off x="4558532" y="525422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58" name="TextBox 70"/>
          <p:cNvSpPr txBox="1">
            <a:spLocks noChangeArrowheads="1"/>
          </p:cNvSpPr>
          <p:nvPr/>
        </p:nvSpPr>
        <p:spPr bwMode="auto">
          <a:xfrm>
            <a:off x="4842694" y="525422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59" name="TextBox 71"/>
          <p:cNvSpPr txBox="1">
            <a:spLocks noChangeArrowheads="1"/>
          </p:cNvSpPr>
          <p:nvPr/>
        </p:nvSpPr>
        <p:spPr bwMode="auto">
          <a:xfrm>
            <a:off x="5123681" y="525422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60" name="TextBox 72"/>
          <p:cNvSpPr txBox="1">
            <a:spLocks noChangeArrowheads="1"/>
          </p:cNvSpPr>
          <p:nvPr/>
        </p:nvSpPr>
        <p:spPr bwMode="auto">
          <a:xfrm>
            <a:off x="5403081" y="525422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61" name="TextBox 73"/>
          <p:cNvSpPr txBox="1">
            <a:spLocks noChangeArrowheads="1"/>
          </p:cNvSpPr>
          <p:nvPr/>
        </p:nvSpPr>
        <p:spPr bwMode="auto">
          <a:xfrm>
            <a:off x="4556944" y="5489287"/>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62" name="TextBox 74"/>
          <p:cNvSpPr txBox="1">
            <a:spLocks noChangeArrowheads="1"/>
          </p:cNvSpPr>
          <p:nvPr/>
        </p:nvSpPr>
        <p:spPr bwMode="auto">
          <a:xfrm>
            <a:off x="4842694" y="5489287"/>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63" name="TextBox 75"/>
          <p:cNvSpPr txBox="1">
            <a:spLocks noChangeArrowheads="1"/>
          </p:cNvSpPr>
          <p:nvPr/>
        </p:nvSpPr>
        <p:spPr bwMode="auto">
          <a:xfrm>
            <a:off x="5122093" y="5487781"/>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64" name="TextBox 76"/>
          <p:cNvSpPr txBox="1">
            <a:spLocks noChangeArrowheads="1"/>
          </p:cNvSpPr>
          <p:nvPr/>
        </p:nvSpPr>
        <p:spPr bwMode="auto">
          <a:xfrm>
            <a:off x="5403081" y="5489287"/>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65" name="TextBox 77"/>
          <p:cNvSpPr txBox="1">
            <a:spLocks noChangeArrowheads="1"/>
          </p:cNvSpPr>
          <p:nvPr/>
        </p:nvSpPr>
        <p:spPr bwMode="auto">
          <a:xfrm>
            <a:off x="4561706" y="5722846"/>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7</a:t>
            </a:r>
          </a:p>
        </p:txBody>
      </p:sp>
      <p:sp>
        <p:nvSpPr>
          <p:cNvPr id="66" name="TextBox 78"/>
          <p:cNvSpPr txBox="1">
            <a:spLocks noChangeArrowheads="1"/>
          </p:cNvSpPr>
          <p:nvPr/>
        </p:nvSpPr>
        <p:spPr bwMode="auto">
          <a:xfrm>
            <a:off x="4847456" y="5722846"/>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8</a:t>
            </a:r>
          </a:p>
        </p:txBody>
      </p:sp>
      <p:sp>
        <p:nvSpPr>
          <p:cNvPr id="67" name="TextBox 79"/>
          <p:cNvSpPr txBox="1">
            <a:spLocks noChangeArrowheads="1"/>
          </p:cNvSpPr>
          <p:nvPr/>
        </p:nvSpPr>
        <p:spPr bwMode="auto">
          <a:xfrm>
            <a:off x="5126857" y="5721339"/>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9</a:t>
            </a:r>
          </a:p>
        </p:txBody>
      </p:sp>
      <p:sp>
        <p:nvSpPr>
          <p:cNvPr id="68" name="TextBox 80"/>
          <p:cNvSpPr txBox="1">
            <a:spLocks noChangeArrowheads="1"/>
          </p:cNvSpPr>
          <p:nvPr/>
        </p:nvSpPr>
        <p:spPr bwMode="auto">
          <a:xfrm>
            <a:off x="5407844" y="5722846"/>
            <a:ext cx="29845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0" rIns="4572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10</a:t>
            </a:r>
          </a:p>
        </p:txBody>
      </p:sp>
      <p:pic>
        <p:nvPicPr>
          <p:cNvPr id="69"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3661" r="1755"/>
          <a:stretch>
            <a:fillRect/>
          </a:stretch>
        </p:blipFill>
        <p:spPr bwMode="auto">
          <a:xfrm>
            <a:off x="5758617" y="1628800"/>
            <a:ext cx="3390964"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82"/>
          <p:cNvSpPr txBox="1">
            <a:spLocks noChangeArrowheads="1"/>
          </p:cNvSpPr>
          <p:nvPr/>
        </p:nvSpPr>
        <p:spPr bwMode="auto">
          <a:xfrm>
            <a:off x="4587106" y="1755373"/>
            <a:ext cx="10340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b="1" u="sng" dirty="0">
                <a:solidFill>
                  <a:srgbClr val="FF0000"/>
                </a:solidFill>
              </a:rPr>
              <a:t>B’s Buffer</a:t>
            </a:r>
          </a:p>
        </p:txBody>
      </p:sp>
      <p:sp>
        <p:nvSpPr>
          <p:cNvPr id="71" name="AutoShape 8"/>
          <p:cNvSpPr>
            <a:spLocks noChangeArrowheads="1"/>
          </p:cNvSpPr>
          <p:nvPr/>
        </p:nvSpPr>
        <p:spPr bwMode="auto">
          <a:xfrm>
            <a:off x="1368925" y="5884795"/>
            <a:ext cx="504056" cy="324036"/>
          </a:xfrm>
          <a:prstGeom prst="wedgeRoundRectCallout">
            <a:avLst>
              <a:gd name="adj1" fmla="val -69719"/>
              <a:gd name="adj2" fmla="val -52148"/>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pPr>
            <a:r>
              <a:rPr lang="zh-CN" altLang="en-US" sz="1600" b="1" dirty="0" smtClean="0">
                <a:latin typeface="+mn-lt"/>
                <a:ea typeface="+mn-ea"/>
              </a:rPr>
              <a:t>丢失</a:t>
            </a:r>
            <a:endParaRPr lang="zh-CN" altLang="en-US" sz="1600" b="1" dirty="0">
              <a:latin typeface="+mn-lt"/>
              <a:ea typeface="+mn-ea"/>
            </a:endParaRPr>
          </a:p>
        </p:txBody>
      </p:sp>
      <p:sp>
        <p:nvSpPr>
          <p:cNvPr id="72" name="TextBox 9"/>
          <p:cNvSpPr txBox="1">
            <a:spLocks noChangeArrowheads="1"/>
          </p:cNvSpPr>
          <p:nvPr/>
        </p:nvSpPr>
        <p:spPr bwMode="auto">
          <a:xfrm>
            <a:off x="3210329" y="6093296"/>
            <a:ext cx="2563987" cy="30777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latin typeface="+mn-ea"/>
                <a:ea typeface="+mn-ea"/>
              </a:rPr>
              <a:t>动态滑动</a:t>
            </a:r>
            <a:r>
              <a:rPr lang="zh-CN" altLang="en-US" sz="2000" b="1" dirty="0">
                <a:latin typeface="+mn-ea"/>
                <a:ea typeface="+mn-ea"/>
              </a:rPr>
              <a:t>窗口协议</a:t>
            </a:r>
            <a:endParaRPr lang="en-US" altLang="zh-CN" sz="2000" b="1" dirty="0">
              <a:latin typeface="+mn-ea"/>
              <a:ea typeface="+mn-ea"/>
            </a:endParaRPr>
          </a:p>
        </p:txBody>
      </p:sp>
      <p:sp>
        <p:nvSpPr>
          <p:cNvPr id="73" name="AutoShape 8"/>
          <p:cNvSpPr>
            <a:spLocks noChangeArrowheads="1"/>
          </p:cNvSpPr>
          <p:nvPr/>
        </p:nvSpPr>
        <p:spPr bwMode="auto">
          <a:xfrm>
            <a:off x="2987824" y="1864219"/>
            <a:ext cx="901187" cy="324036"/>
          </a:xfrm>
          <a:prstGeom prst="wedgeRoundRectCallout">
            <a:avLst>
              <a:gd name="adj1" fmla="val 60860"/>
              <a:gd name="adj2" fmla="val 92903"/>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pPr>
            <a:r>
              <a:rPr lang="zh-CN" altLang="en-US" sz="1600" b="1" dirty="0" smtClean="0">
                <a:latin typeface="+mn-lt"/>
                <a:ea typeface="+mn-ea"/>
              </a:rPr>
              <a:t>传输方向</a:t>
            </a:r>
            <a:endParaRPr lang="zh-CN" altLang="en-US" sz="1600" b="1" dirty="0">
              <a:latin typeface="+mn-lt"/>
              <a:ea typeface="+mn-ea"/>
            </a:endParaRPr>
          </a:p>
        </p:txBody>
      </p:sp>
      <p:sp>
        <p:nvSpPr>
          <p:cNvPr id="74" name="TextBox 9"/>
          <p:cNvSpPr txBox="1">
            <a:spLocks noChangeArrowheads="1"/>
          </p:cNvSpPr>
          <p:nvPr/>
        </p:nvSpPr>
        <p:spPr bwMode="auto">
          <a:xfrm>
            <a:off x="7058307" y="1900028"/>
            <a:ext cx="1666593" cy="246221"/>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dirty="0" smtClean="0">
                <a:latin typeface="+mn-ea"/>
                <a:ea typeface="+mn-ea"/>
              </a:rPr>
              <a:t>序号字段为</a:t>
            </a:r>
            <a:r>
              <a:rPr lang="en-US" altLang="zh-CN" sz="1600" b="1" dirty="0" smtClean="0">
                <a:latin typeface="+mn-ea"/>
                <a:ea typeface="+mn-ea"/>
              </a:rPr>
              <a:t>4bit</a:t>
            </a:r>
            <a:endParaRPr lang="en-US" altLang="zh-CN" sz="1600" b="1" dirty="0">
              <a:latin typeface="+mn-ea"/>
              <a:ea typeface="+mn-ea"/>
            </a:endParaRPr>
          </a:p>
        </p:txBody>
      </p:sp>
    </p:spTree>
    <p:extLst>
      <p:ext uri="{BB962C8B-B14F-4D97-AF65-F5344CB8AC3E}">
        <p14:creationId xmlns:p14="http://schemas.microsoft.com/office/powerpoint/2010/main" val="306610653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r>
              <a:rPr lang="zh-CN" altLang="en-US" dirty="0">
                <a:latin typeface="+mn-ea"/>
              </a:rPr>
              <a:t>动态滑动窗口协议</a:t>
            </a:r>
            <a:endParaRPr lang="en-US" altLang="zh-CN" dirty="0">
              <a:latin typeface="+mn-ea"/>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pPr>
              <a:lnSpc>
                <a:spcPct val="120000"/>
              </a:lnSpc>
            </a:pPr>
            <a:r>
              <a:rPr lang="zh-CN" altLang="en-US" sz="2400" dirty="0">
                <a:solidFill>
                  <a:srgbClr val="FF0000"/>
                </a:solidFill>
                <a:latin typeface="+mn-ea"/>
              </a:rPr>
              <a:t>动态滑动窗口</a:t>
            </a:r>
            <a:r>
              <a:rPr lang="zh-CN" altLang="en-US" sz="2400" dirty="0" smtClean="0">
                <a:solidFill>
                  <a:srgbClr val="FF0000"/>
                </a:solidFill>
                <a:latin typeface="+mn-ea"/>
              </a:rPr>
              <a:t>协议可以同时实现流量控制和拥塞控制</a:t>
            </a:r>
            <a:endParaRPr lang="en-US" altLang="zh-CN" sz="2400" dirty="0" smtClean="0">
              <a:solidFill>
                <a:srgbClr val="FF0000"/>
              </a:solidFill>
              <a:latin typeface="+mn-ea"/>
            </a:endParaRPr>
          </a:p>
          <a:p>
            <a:pPr lvl="1">
              <a:lnSpc>
                <a:spcPct val="120000"/>
              </a:lnSpc>
            </a:pPr>
            <a:r>
              <a:rPr lang="zh-CN" altLang="en-US" sz="2400" dirty="0" smtClean="0">
                <a:solidFill>
                  <a:srgbClr val="0000FF"/>
                </a:solidFill>
              </a:rPr>
              <a:t>流量控制</a:t>
            </a:r>
            <a:r>
              <a:rPr lang="zh-CN" altLang="en-US" sz="2400" dirty="0" smtClean="0"/>
              <a:t>：发送端的窗口大小取决于接收端的可用缓冲区容量</a:t>
            </a:r>
            <a:endParaRPr lang="en-US" altLang="zh-CN" sz="2400" dirty="0" smtClean="0"/>
          </a:p>
          <a:p>
            <a:pPr lvl="1">
              <a:lnSpc>
                <a:spcPct val="120000"/>
              </a:lnSpc>
            </a:pPr>
            <a:r>
              <a:rPr lang="zh-CN" altLang="en-US" sz="2400" dirty="0" smtClean="0">
                <a:solidFill>
                  <a:srgbClr val="0000FF"/>
                </a:solidFill>
                <a:latin typeface="+mn-ea"/>
              </a:rPr>
              <a:t>拥塞控制</a:t>
            </a:r>
            <a:endParaRPr lang="en-US" altLang="zh-CN" sz="2400" dirty="0" smtClean="0">
              <a:latin typeface="+mn-ea"/>
            </a:endParaRPr>
          </a:p>
          <a:p>
            <a:pPr lvl="2">
              <a:lnSpc>
                <a:spcPct val="120000"/>
              </a:lnSpc>
            </a:pPr>
            <a:r>
              <a:rPr lang="zh-CN" altLang="en-US" dirty="0" smtClean="0"/>
              <a:t>发送</a:t>
            </a:r>
            <a:r>
              <a:rPr lang="zh-CN" altLang="en-US" dirty="0"/>
              <a:t>端的窗口大小</a:t>
            </a:r>
            <a:r>
              <a:rPr lang="zh-CN" altLang="en-US" dirty="0" smtClean="0"/>
              <a:t>取决于网络的承载能力</a:t>
            </a:r>
            <a:endParaRPr lang="en-US" altLang="zh-CN" dirty="0" smtClean="0"/>
          </a:p>
          <a:p>
            <a:pPr lvl="2">
              <a:lnSpc>
                <a:spcPct val="120000"/>
              </a:lnSpc>
            </a:pPr>
            <a:r>
              <a:rPr lang="zh-CN" altLang="en-US" dirty="0" smtClean="0">
                <a:latin typeface="+mn-ea"/>
              </a:rPr>
              <a:t>例：若网络每秒种能够处理</a:t>
            </a:r>
            <a:r>
              <a:rPr lang="en-US" altLang="zh-CN" dirty="0" smtClean="0">
                <a:latin typeface="+mn-ea"/>
              </a:rPr>
              <a:t>c</a:t>
            </a:r>
            <a:r>
              <a:rPr lang="zh-CN" altLang="en-US" dirty="0" smtClean="0">
                <a:latin typeface="+mn-ea"/>
              </a:rPr>
              <a:t>段，且往返时间是</a:t>
            </a:r>
            <a:r>
              <a:rPr lang="en-US" altLang="zh-CN" dirty="0" smtClean="0">
                <a:latin typeface="+mn-ea"/>
              </a:rPr>
              <a:t>r</a:t>
            </a:r>
            <a:r>
              <a:rPr lang="zh-CN" altLang="en-US" dirty="0" smtClean="0">
                <a:latin typeface="+mn-ea"/>
              </a:rPr>
              <a:t>，则发送端的窗口大小应该为</a:t>
            </a:r>
            <a:r>
              <a:rPr lang="en-US" altLang="zh-CN" dirty="0" err="1" smtClean="0">
                <a:latin typeface="+mn-ea"/>
              </a:rPr>
              <a:t>cr</a:t>
            </a:r>
            <a:endParaRPr lang="en-US" altLang="zh-CN" dirty="0" smtClean="0">
              <a:latin typeface="+mn-ea"/>
            </a:endParaRPr>
          </a:p>
          <a:p>
            <a:pPr lvl="2">
              <a:lnSpc>
                <a:spcPct val="120000"/>
              </a:lnSpc>
            </a:pPr>
            <a:r>
              <a:rPr lang="zh-CN" altLang="en-US" dirty="0"/>
              <a:t>发送端的窗口</a:t>
            </a:r>
            <a:r>
              <a:rPr lang="zh-CN" altLang="en-US" dirty="0" smtClean="0"/>
              <a:t>大小应该频繁地调整以适应当前网络承载能力的变化</a:t>
            </a:r>
            <a:endParaRPr lang="en-US" altLang="zh-CN" dirty="0">
              <a:latin typeface="+mn-ea"/>
            </a:endParaRPr>
          </a:p>
        </p:txBody>
      </p:sp>
    </p:spTree>
    <p:extLst>
      <p:ext uri="{BB962C8B-B14F-4D97-AF65-F5344CB8AC3E}">
        <p14:creationId xmlns:p14="http://schemas.microsoft.com/office/powerpoint/2010/main" val="416330684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25000"/>
              </a:lnSpc>
            </a:pPr>
            <a:r>
              <a:rPr lang="zh-CN" altLang="en-US" dirty="0"/>
              <a:t>多路复用</a:t>
            </a:r>
            <a:endParaRPr lang="en-US" altLang="zh-CN"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809625" y="1773237"/>
            <a:ext cx="7958138" cy="1655763"/>
          </a:xfrm>
        </p:spPr>
        <p:txBody>
          <a:bodyPr/>
          <a:lstStyle/>
          <a:p>
            <a:r>
              <a:rPr lang="zh-CN" altLang="en-US" sz="2400" dirty="0" smtClean="0">
                <a:solidFill>
                  <a:srgbClr val="FF0000"/>
                </a:solidFill>
              </a:rPr>
              <a:t>多路复用</a:t>
            </a:r>
            <a:r>
              <a:rPr lang="zh-CN" altLang="en-US" sz="2400" dirty="0" smtClean="0"/>
              <a:t>：多个独立的传输连接使用同一个网络连接，例如，</a:t>
            </a:r>
            <a:r>
              <a:rPr lang="en-US" altLang="zh-CN" sz="2400" dirty="0" smtClean="0"/>
              <a:t>TCP</a:t>
            </a:r>
          </a:p>
          <a:p>
            <a:r>
              <a:rPr lang="zh-CN" altLang="en-US" sz="2400" dirty="0" smtClean="0">
                <a:solidFill>
                  <a:srgbClr val="FF0000"/>
                </a:solidFill>
              </a:rPr>
              <a:t>逆向多路复用</a:t>
            </a:r>
            <a:r>
              <a:rPr lang="zh-CN" altLang="en-US" sz="2400" dirty="0" smtClean="0"/>
              <a:t>：一个传输连接使用多个独立的网络连接，例如，</a:t>
            </a:r>
            <a:r>
              <a:rPr lang="en-US" altLang="zh-CN" sz="2400" dirty="0" smtClean="0"/>
              <a:t>SCTP</a:t>
            </a:r>
            <a:r>
              <a:rPr lang="zh-CN" altLang="en-US" sz="2400" dirty="0" smtClean="0"/>
              <a:t>（流控制传输协议）</a:t>
            </a:r>
            <a:endParaRPr lang="zh-CN" altLang="en-US" sz="2400" dirty="0"/>
          </a:p>
        </p:txBody>
      </p:sp>
      <p:grpSp>
        <p:nvGrpSpPr>
          <p:cNvPr id="9" name="Group 12"/>
          <p:cNvGrpSpPr>
            <a:grpSpLocks/>
          </p:cNvGrpSpPr>
          <p:nvPr/>
        </p:nvGrpSpPr>
        <p:grpSpPr bwMode="auto">
          <a:xfrm>
            <a:off x="957014" y="3169558"/>
            <a:ext cx="7791450" cy="3283778"/>
            <a:chOff x="504825" y="2386013"/>
            <a:chExt cx="8134350" cy="3471862"/>
          </a:xfrm>
        </p:grpSpPr>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9665"/>
            <a:stretch>
              <a:fillRect/>
            </a:stretch>
          </p:blipFill>
          <p:spPr bwMode="auto">
            <a:xfrm>
              <a:off x="504825" y="2386013"/>
              <a:ext cx="813435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bwMode="auto">
            <a:xfrm>
              <a:off x="1381571" y="2766674"/>
              <a:ext cx="2409809" cy="1065853"/>
            </a:xfrm>
            <a:prstGeom prst="ellipse">
              <a:avLst/>
            </a:prstGeom>
            <a:solidFill>
              <a:srgbClr val="FFFF00">
                <a:alpha val="31000"/>
              </a:srgbClr>
            </a:solidFill>
            <a:ln w="19050" cap="flat" cmpd="sng" algn="ctr">
              <a:solidFill>
                <a:srgbClr val="FF0000"/>
              </a:solidFill>
              <a:prstDash val="solid"/>
              <a:round/>
              <a:headEnd type="none" w="med" len="med"/>
              <a:tailEnd type="none" w="med" len="med"/>
            </a:ln>
            <a:effectLst/>
          </p:spPr>
          <p:txBody>
            <a:bodyPr/>
            <a:lstStyle/>
            <a:p>
              <a:pPr algn="ctr">
                <a:defRPr/>
              </a:pPr>
              <a:endParaRPr lang="en-US" sz="1800">
                <a:ea typeface="+mn-ea"/>
                <a:cs typeface="Arial" charset="0"/>
              </a:endParaRPr>
            </a:p>
          </p:txBody>
        </p:sp>
        <p:sp>
          <p:nvSpPr>
            <p:cNvPr id="12" name="Oval 11"/>
            <p:cNvSpPr/>
            <p:nvPr/>
          </p:nvSpPr>
          <p:spPr bwMode="auto">
            <a:xfrm>
              <a:off x="4933306" y="2775709"/>
              <a:ext cx="1763437" cy="981213"/>
            </a:xfrm>
            <a:prstGeom prst="ellipse">
              <a:avLst/>
            </a:prstGeom>
            <a:solidFill>
              <a:srgbClr val="FFFF00">
                <a:alpha val="31000"/>
              </a:srgbClr>
            </a:solidFill>
            <a:ln w="19050" cap="flat" cmpd="sng" algn="ctr">
              <a:solidFill>
                <a:srgbClr val="FF0000"/>
              </a:solidFill>
              <a:prstDash val="solid"/>
              <a:round/>
              <a:headEnd type="none" w="med" len="med"/>
              <a:tailEnd type="none" w="med" len="med"/>
            </a:ln>
            <a:effectLst/>
          </p:spPr>
          <p:txBody>
            <a:bodyPr/>
            <a:lstStyle/>
            <a:p>
              <a:pPr algn="ctr">
                <a:defRPr/>
              </a:pPr>
              <a:endParaRPr lang="en-US" sz="1800">
                <a:ea typeface="+mn-ea"/>
                <a:cs typeface="Arial" charset="0"/>
              </a:endParaRPr>
            </a:p>
          </p:txBody>
        </p:sp>
      </p:grpSp>
    </p:spTree>
    <p:extLst>
      <p:ext uri="{BB962C8B-B14F-4D97-AF65-F5344CB8AC3E}">
        <p14:creationId xmlns:p14="http://schemas.microsoft.com/office/powerpoint/2010/main" val="25261543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25000"/>
              </a:lnSpc>
            </a:pPr>
            <a:r>
              <a:rPr lang="zh-CN" altLang="en-US" dirty="0"/>
              <a:t>崩溃恢复</a:t>
            </a:r>
            <a:endParaRPr lang="en-US" altLang="zh-CN" dirty="0">
              <a:hlinkClick r:id="rId3" action="ppaction://hlinksldjump"/>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4"/>
              </a:buBlip>
              <a:defRPr kumimoji="1" sz="2800" b="1">
                <a:solidFill>
                  <a:srgbClr val="000000"/>
                </a:solidFill>
                <a:latin typeface="Arial" charset="0"/>
                <a:ea typeface="华文楷体" pitchFamily="2" charset="-122"/>
              </a:defRPr>
            </a:lvl2pPr>
            <a:lvl3pPr marL="1143000" indent="-228600" eaLnBrk="0" hangingPunct="0">
              <a:buSzPct val="65000"/>
              <a:buBlip>
                <a:blip r:embed="rId5"/>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6" action="ppaction://hlinksldjump"/>
              </a:rPr>
              <a:t>本章</a:t>
            </a:r>
            <a:r>
              <a:rPr lang="zh-CN" altLang="en-US" sz="1200" b="0" dirty="0" smtClean="0">
                <a:solidFill>
                  <a:schemeClr val="tx1"/>
                </a:solidFill>
                <a:latin typeface="Times New Roman" pitchFamily="18" charset="0"/>
                <a:ea typeface="幼圆" pitchFamily="49" charset="-122"/>
                <a:hlinkClick r:id="rId6"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809625" y="1773238"/>
            <a:ext cx="7958138" cy="1295722"/>
          </a:xfrm>
        </p:spPr>
        <p:txBody>
          <a:bodyPr/>
          <a:lstStyle/>
          <a:p>
            <a:r>
              <a:rPr lang="zh-CN" altLang="en-US" sz="2400" dirty="0" smtClean="0">
                <a:solidFill>
                  <a:srgbClr val="FF0000"/>
                </a:solidFill>
              </a:rPr>
              <a:t>网络或路由器崩溃</a:t>
            </a:r>
            <a:r>
              <a:rPr lang="zh-CN" altLang="en-US" sz="2400" dirty="0" smtClean="0"/>
              <a:t>：传输层通过</a:t>
            </a:r>
            <a:r>
              <a:rPr lang="zh-CN" altLang="en-US" sz="2400" dirty="0" smtClean="0">
                <a:solidFill>
                  <a:srgbClr val="0000FF"/>
                </a:solidFill>
              </a:rPr>
              <a:t>重传</a:t>
            </a:r>
            <a:r>
              <a:rPr lang="zh-CN" altLang="en-US" sz="2400" dirty="0" smtClean="0"/>
              <a:t>进行恢复</a:t>
            </a:r>
            <a:endParaRPr lang="en-US" altLang="zh-CN" sz="2400" dirty="0" smtClean="0"/>
          </a:p>
          <a:p>
            <a:r>
              <a:rPr lang="zh-CN" altLang="en-US" sz="2400" dirty="0" smtClean="0">
                <a:solidFill>
                  <a:srgbClr val="FF0000"/>
                </a:solidFill>
              </a:rPr>
              <a:t>主机崩溃</a:t>
            </a:r>
            <a:r>
              <a:rPr lang="zh-CN" altLang="en-US" sz="2400" dirty="0" smtClean="0"/>
              <a:t>：需要</a:t>
            </a:r>
            <a:r>
              <a:rPr lang="zh-CN" altLang="en-US" sz="2400" dirty="0" smtClean="0">
                <a:solidFill>
                  <a:srgbClr val="0000FF"/>
                </a:solidFill>
              </a:rPr>
              <a:t>应用层</a:t>
            </a:r>
            <a:r>
              <a:rPr lang="zh-CN" altLang="en-US" sz="2400" dirty="0" smtClean="0"/>
              <a:t>的帮助，因为确认和写入不是原子的，会导致传输层恢复失败（例子见下图）</a:t>
            </a:r>
            <a:endParaRPr lang="zh-CN" altLang="en-US" sz="2400" dirty="0"/>
          </a:p>
        </p:txBody>
      </p:sp>
      <p:pic>
        <p:nvPicPr>
          <p:cNvPr id="6"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899740" y="2924944"/>
            <a:ext cx="7632700" cy="3690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a:spLocks noChangeArrowheads="1"/>
          </p:cNvSpPr>
          <p:nvPr/>
        </p:nvSpPr>
        <p:spPr bwMode="auto">
          <a:xfrm>
            <a:off x="539552" y="5805264"/>
            <a:ext cx="2520280" cy="6340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smtClean="0">
                <a:solidFill>
                  <a:srgbClr val="0000FF"/>
                </a:solidFill>
                <a:latin typeface="+mn-ea"/>
                <a:ea typeface="+mn-ea"/>
              </a:rPr>
              <a:t>S0</a:t>
            </a:r>
            <a:r>
              <a:rPr lang="en-US" altLang="zh-CN" sz="1600" b="1" dirty="0" smtClean="0">
                <a:latin typeface="+mn-ea"/>
                <a:ea typeface="+mn-ea"/>
              </a:rPr>
              <a:t>:</a:t>
            </a:r>
            <a:r>
              <a:rPr lang="zh-CN" altLang="en-US" sz="1600" b="1" dirty="0">
                <a:latin typeface="+mn-ea"/>
                <a:ea typeface="+mn-ea"/>
              </a:rPr>
              <a:t>没有未完成的段</a:t>
            </a:r>
            <a:endParaRPr lang="en-US" altLang="zh-CN" sz="1600" b="1" dirty="0">
              <a:latin typeface="+mn-ea"/>
              <a:ea typeface="+mn-ea"/>
            </a:endParaRPr>
          </a:p>
          <a:p>
            <a:pPr eaLnBrk="1" hangingPunct="1"/>
            <a:r>
              <a:rPr lang="en-US" altLang="zh-CN" sz="1600" b="1" dirty="0" smtClean="0">
                <a:solidFill>
                  <a:srgbClr val="0000FF"/>
                </a:solidFill>
                <a:latin typeface="+mn-ea"/>
                <a:ea typeface="+mn-ea"/>
              </a:rPr>
              <a:t>S1</a:t>
            </a:r>
            <a:r>
              <a:rPr lang="en-US" altLang="zh-CN" sz="1600" b="1" dirty="0" smtClean="0">
                <a:latin typeface="+mn-ea"/>
                <a:ea typeface="+mn-ea"/>
              </a:rPr>
              <a:t>:</a:t>
            </a:r>
            <a:r>
              <a:rPr lang="zh-CN" altLang="en-US" sz="1600" b="1" dirty="0">
                <a:latin typeface="+mn-ea"/>
                <a:ea typeface="+mn-ea"/>
              </a:rPr>
              <a:t>发出一个段，尚未</a:t>
            </a:r>
            <a:r>
              <a:rPr lang="zh-CN" altLang="en-US" sz="1600" b="1" dirty="0" smtClean="0">
                <a:latin typeface="+mn-ea"/>
                <a:ea typeface="+mn-ea"/>
              </a:rPr>
              <a:t>确认</a:t>
            </a:r>
            <a:endParaRPr lang="en-US" altLang="zh-CN" sz="1600" b="1" dirty="0">
              <a:latin typeface="+mn-ea"/>
              <a:ea typeface="+mn-ea"/>
            </a:endParaRPr>
          </a:p>
        </p:txBody>
      </p:sp>
      <p:sp>
        <p:nvSpPr>
          <p:cNvPr id="8" name="TextBox 7"/>
          <p:cNvSpPr txBox="1">
            <a:spLocks noChangeArrowheads="1"/>
          </p:cNvSpPr>
          <p:nvPr/>
        </p:nvSpPr>
        <p:spPr bwMode="auto">
          <a:xfrm>
            <a:off x="6588224" y="5589240"/>
            <a:ext cx="1944216" cy="9294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smtClean="0">
                <a:solidFill>
                  <a:srgbClr val="0000FF"/>
                </a:solidFill>
                <a:latin typeface="+mn-ea"/>
                <a:ea typeface="+mn-ea"/>
              </a:rPr>
              <a:t>A</a:t>
            </a:r>
            <a:r>
              <a:rPr lang="en-US" altLang="zh-CN" sz="1600" b="1" dirty="0" smtClean="0">
                <a:latin typeface="+mn-ea"/>
                <a:ea typeface="+mn-ea"/>
              </a:rPr>
              <a:t>:</a:t>
            </a:r>
            <a:r>
              <a:rPr lang="zh-CN" altLang="en-US" sz="1600" b="1" dirty="0" smtClean="0">
                <a:latin typeface="+mn-ea"/>
                <a:ea typeface="+mn-ea"/>
              </a:rPr>
              <a:t>发送一个确认</a:t>
            </a:r>
            <a:endParaRPr lang="en-US" altLang="zh-CN" sz="1600" b="1" dirty="0" smtClean="0">
              <a:latin typeface="+mn-ea"/>
              <a:ea typeface="+mn-ea"/>
            </a:endParaRPr>
          </a:p>
          <a:p>
            <a:pPr eaLnBrk="1" hangingPunct="1"/>
            <a:r>
              <a:rPr lang="en-US" altLang="zh-CN" sz="1600" b="1" dirty="0" smtClean="0">
                <a:solidFill>
                  <a:srgbClr val="0000FF"/>
                </a:solidFill>
                <a:latin typeface="+mn-ea"/>
                <a:ea typeface="+mn-ea"/>
              </a:rPr>
              <a:t>W</a:t>
            </a:r>
            <a:r>
              <a:rPr lang="en-US" altLang="zh-CN" sz="1600" b="1" dirty="0" smtClean="0">
                <a:latin typeface="+mn-ea"/>
                <a:ea typeface="+mn-ea"/>
              </a:rPr>
              <a:t>:</a:t>
            </a:r>
            <a:r>
              <a:rPr lang="zh-CN" altLang="en-US" sz="1600" b="1" dirty="0" smtClean="0">
                <a:latin typeface="+mn-ea"/>
                <a:ea typeface="+mn-ea"/>
              </a:rPr>
              <a:t>将数据写入进程</a:t>
            </a:r>
            <a:endParaRPr lang="en-US" altLang="zh-CN" sz="1600" b="1" dirty="0" smtClean="0">
              <a:latin typeface="+mn-ea"/>
              <a:ea typeface="+mn-ea"/>
            </a:endParaRPr>
          </a:p>
          <a:p>
            <a:pPr eaLnBrk="1" hangingPunct="1"/>
            <a:r>
              <a:rPr lang="en-US" altLang="zh-CN" sz="1600" b="1" dirty="0" smtClean="0">
                <a:solidFill>
                  <a:srgbClr val="0000FF"/>
                </a:solidFill>
                <a:latin typeface="+mn-ea"/>
                <a:ea typeface="+mn-ea"/>
              </a:rPr>
              <a:t>C</a:t>
            </a:r>
            <a:r>
              <a:rPr lang="en-US" altLang="zh-CN" sz="1600" b="1" dirty="0" smtClean="0">
                <a:latin typeface="+mn-ea"/>
                <a:ea typeface="+mn-ea"/>
              </a:rPr>
              <a:t>:</a:t>
            </a:r>
            <a:r>
              <a:rPr lang="zh-CN" altLang="en-US" sz="1600" b="1" dirty="0" smtClean="0">
                <a:latin typeface="+mn-ea"/>
                <a:ea typeface="+mn-ea"/>
              </a:rPr>
              <a:t>崩溃</a:t>
            </a:r>
            <a:endParaRPr lang="en-US" altLang="zh-CN" sz="1600" b="1" dirty="0">
              <a:latin typeface="+mn-ea"/>
              <a:ea typeface="+mn-ea"/>
            </a:endParaRPr>
          </a:p>
        </p:txBody>
      </p:sp>
      <p:sp>
        <p:nvSpPr>
          <p:cNvPr id="3" name="矩形 2"/>
          <p:cNvSpPr/>
          <p:nvPr/>
        </p:nvSpPr>
        <p:spPr bwMode="auto">
          <a:xfrm>
            <a:off x="3324314" y="522920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139951" y="4869160"/>
            <a:ext cx="1628459"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3324313" y="450912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4947043" y="450912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矩形 12"/>
          <p:cNvSpPr/>
          <p:nvPr/>
        </p:nvSpPr>
        <p:spPr bwMode="auto">
          <a:xfrm>
            <a:off x="4139952" y="414908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6774652" y="4119825"/>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矩形 14"/>
          <p:cNvSpPr/>
          <p:nvPr/>
        </p:nvSpPr>
        <p:spPr bwMode="auto">
          <a:xfrm>
            <a:off x="5962656" y="450912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5962656" y="486916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矩形 16"/>
          <p:cNvSpPr/>
          <p:nvPr/>
        </p:nvSpPr>
        <p:spPr bwMode="auto">
          <a:xfrm>
            <a:off x="7590290" y="522920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6774652" y="488290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7590290" y="4119825"/>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8658323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传输层</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pic>
        <p:nvPicPr>
          <p:cNvPr id="94" name="Picture 4"/>
          <p:cNvPicPr>
            <a:picLocks noGrp="1" noChangeAspect="1" noChangeArrowheads="1"/>
          </p:cNvPicPr>
          <p:nvPr>
            <p:ph sz="half" idx="4294967295"/>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55576" y="1700808"/>
            <a:ext cx="8042218" cy="41764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971600" y="5745450"/>
            <a:ext cx="7943800" cy="707886"/>
          </a:xfrm>
          <a:prstGeom prst="rect">
            <a:avLst/>
          </a:prstGeom>
          <a:noFill/>
        </p:spPr>
        <p:txBody>
          <a:bodyPr wrap="square" rtlCol="0">
            <a:spAutoFit/>
          </a:bodyPr>
          <a:lstStyle/>
          <a:p>
            <a:pPr defTabSz="762000" eaLnBrk="0" hangingPunct="0"/>
            <a:r>
              <a:rPr lang="zh-CN" altLang="en-US" sz="2000" b="1" dirty="0" smtClean="0">
                <a:latin typeface="+mn-lt"/>
                <a:ea typeface="+mn-ea"/>
              </a:rPr>
              <a:t>        </a:t>
            </a:r>
            <a:r>
              <a:rPr lang="zh-CN" altLang="en-US" sz="2000" b="1" dirty="0" smtClean="0">
                <a:solidFill>
                  <a:srgbClr val="FF0000"/>
                </a:solidFill>
                <a:latin typeface="+mn-lt"/>
                <a:ea typeface="+mn-ea"/>
              </a:rPr>
              <a:t>传输</a:t>
            </a:r>
            <a:r>
              <a:rPr lang="zh-CN" altLang="en-US" sz="2000" b="1" dirty="0">
                <a:solidFill>
                  <a:srgbClr val="FF0000"/>
                </a:solidFill>
                <a:latin typeface="+mn-lt"/>
                <a:ea typeface="+mn-ea"/>
              </a:rPr>
              <a:t>实体</a:t>
            </a:r>
            <a:r>
              <a:rPr lang="zh-CN" altLang="en-US" sz="2000" b="1" dirty="0" smtClean="0">
                <a:latin typeface="+mn-lt"/>
                <a:ea typeface="+mn-ea"/>
              </a:rPr>
              <a:t>可在</a:t>
            </a:r>
            <a:r>
              <a:rPr lang="en-US" altLang="zh-CN" sz="2000" b="1" dirty="0" smtClean="0">
                <a:latin typeface="+mn-lt"/>
                <a:ea typeface="+mn-ea"/>
              </a:rPr>
              <a:t>OS</a:t>
            </a:r>
            <a:r>
              <a:rPr lang="zh-CN" altLang="en-US" sz="2000" b="1" dirty="0" smtClean="0">
                <a:latin typeface="+mn-lt"/>
                <a:ea typeface="+mn-ea"/>
              </a:rPr>
              <a:t>内核</a:t>
            </a:r>
            <a:r>
              <a:rPr lang="zh-CN" altLang="en-US" sz="2000" b="1" dirty="0">
                <a:latin typeface="+mn-lt"/>
                <a:ea typeface="+mn-ea"/>
              </a:rPr>
              <a:t>实现</a:t>
            </a:r>
            <a:r>
              <a:rPr lang="zh-CN" altLang="en-US" sz="2000" b="1" dirty="0" smtClean="0">
                <a:latin typeface="+mn-lt"/>
                <a:ea typeface="+mn-ea"/>
              </a:rPr>
              <a:t>，</a:t>
            </a:r>
            <a:r>
              <a:rPr lang="zh-CN" altLang="en-US" sz="2000" b="1" dirty="0">
                <a:latin typeface="+mn-lt"/>
                <a:ea typeface="+mn-ea"/>
              </a:rPr>
              <a:t>或者以一个链接库形式绑定到网络应用中，或者以一个独立的用户进程运行，甚至可以实现</a:t>
            </a:r>
            <a:r>
              <a:rPr lang="zh-CN" altLang="en-US" sz="2000" b="1" dirty="0" smtClean="0">
                <a:latin typeface="+mn-lt"/>
                <a:ea typeface="+mn-ea"/>
              </a:rPr>
              <a:t>在</a:t>
            </a:r>
            <a:r>
              <a:rPr lang="en-US" altLang="zh-CN" sz="2000" b="1" dirty="0" smtClean="0">
                <a:latin typeface="+mn-lt"/>
                <a:ea typeface="+mn-ea"/>
              </a:rPr>
              <a:t>NIC</a:t>
            </a:r>
            <a:r>
              <a:rPr lang="zh-CN" altLang="en-US" sz="2000" b="1" dirty="0" smtClean="0">
                <a:latin typeface="+mn-lt"/>
                <a:ea typeface="+mn-ea"/>
              </a:rPr>
              <a:t>上</a:t>
            </a:r>
            <a:r>
              <a:rPr lang="zh-CN" altLang="en-US" sz="2000" b="1" dirty="0">
                <a:latin typeface="+mn-lt"/>
                <a:ea typeface="+mn-ea"/>
              </a:rPr>
              <a:t>。</a:t>
            </a:r>
          </a:p>
        </p:txBody>
      </p:sp>
      <p:sp>
        <p:nvSpPr>
          <p:cNvPr id="4" name="矩形 3"/>
          <p:cNvSpPr/>
          <p:nvPr/>
        </p:nvSpPr>
        <p:spPr bwMode="auto">
          <a:xfrm>
            <a:off x="971600" y="3284984"/>
            <a:ext cx="7632848" cy="1224136"/>
          </a:xfrm>
          <a:prstGeom prst="rect">
            <a:avLst/>
          </a:prstGeom>
          <a:solidFill>
            <a:srgbClr val="FFFF00">
              <a:alpha val="37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拥塞控制</a:t>
            </a:r>
          </a:p>
        </p:txBody>
      </p:sp>
      <p:sp>
        <p:nvSpPr>
          <p:cNvPr id="2" name="内容占位符 1"/>
          <p:cNvSpPr>
            <a:spLocks noGrp="1"/>
          </p:cNvSpPr>
          <p:nvPr>
            <p:ph idx="1"/>
          </p:nvPr>
        </p:nvSpPr>
        <p:spPr/>
        <p:txBody>
          <a:bodyPr/>
          <a:lstStyle/>
          <a:p>
            <a:pPr>
              <a:lnSpc>
                <a:spcPct val="125000"/>
              </a:lnSpc>
            </a:pPr>
            <a:r>
              <a:rPr lang="zh-CN" altLang="en-US" sz="2400" dirty="0" smtClean="0">
                <a:solidFill>
                  <a:srgbClr val="FF0000"/>
                </a:solidFill>
              </a:rPr>
              <a:t>拥塞</a:t>
            </a:r>
            <a:r>
              <a:rPr lang="zh-CN" altLang="en-US" sz="2400" dirty="0" smtClean="0"/>
              <a:t>：如果许多计算机上的传输实体以太快的速度发送太多的数据包，就会使得网络不堪重负而变得拥塞，继而数据包被延迟和丢失，从而导致网络性能严重下降</a:t>
            </a:r>
            <a:endParaRPr lang="en-US" altLang="zh-CN" sz="2400" dirty="0" smtClean="0"/>
          </a:p>
          <a:p>
            <a:pPr>
              <a:lnSpc>
                <a:spcPct val="125000"/>
              </a:lnSpc>
            </a:pPr>
            <a:r>
              <a:rPr lang="zh-CN" altLang="en-US" sz="2400" dirty="0" smtClean="0">
                <a:solidFill>
                  <a:srgbClr val="FF0000"/>
                </a:solidFill>
              </a:rPr>
              <a:t>拥塞控制</a:t>
            </a:r>
            <a:r>
              <a:rPr lang="zh-CN" altLang="en-US" sz="2400" dirty="0" smtClean="0"/>
              <a:t>：由网络层和传输层共同负责</a:t>
            </a:r>
            <a:endParaRPr lang="en-US" altLang="zh-CN" sz="2400" dirty="0" smtClean="0"/>
          </a:p>
          <a:p>
            <a:pPr lvl="1">
              <a:lnSpc>
                <a:spcPct val="125000"/>
              </a:lnSpc>
            </a:pPr>
            <a:r>
              <a:rPr lang="zh-CN" altLang="en-US" sz="2400" dirty="0" smtClean="0">
                <a:solidFill>
                  <a:srgbClr val="0000FF"/>
                </a:solidFill>
              </a:rPr>
              <a:t>网络层</a:t>
            </a:r>
            <a:r>
              <a:rPr lang="zh-CN" altLang="en-US" sz="2400" dirty="0" smtClean="0"/>
              <a:t>：拥塞发生在路由器上，因此在网络层检测拥塞</a:t>
            </a:r>
            <a:endParaRPr lang="en-US" altLang="zh-CN" sz="2400" dirty="0" smtClean="0"/>
          </a:p>
          <a:p>
            <a:pPr lvl="1">
              <a:lnSpc>
                <a:spcPct val="125000"/>
              </a:lnSpc>
            </a:pPr>
            <a:r>
              <a:rPr lang="zh-CN" altLang="en-US" sz="2400" dirty="0">
                <a:solidFill>
                  <a:srgbClr val="0000FF"/>
                </a:solidFill>
              </a:rPr>
              <a:t>传输</a:t>
            </a:r>
            <a:r>
              <a:rPr lang="zh-CN" altLang="en-US" sz="2400" dirty="0" smtClean="0">
                <a:solidFill>
                  <a:srgbClr val="0000FF"/>
                </a:solidFill>
              </a:rPr>
              <a:t>层</a:t>
            </a:r>
            <a:r>
              <a:rPr lang="zh-CN" altLang="en-US" sz="2400" dirty="0" smtClean="0"/>
              <a:t>：拥塞的根源是传输层注入到网络中的流量引起的，因此控制拥塞的唯一途径是传输层放缓向网络中发送数据包的速度</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183846733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拥塞控制</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7" name="Rectangle 13"/>
          <p:cNvSpPr txBox="1">
            <a:spLocks noChangeArrowheads="1"/>
          </p:cNvSpPr>
          <p:nvPr/>
        </p:nvSpPr>
        <p:spPr bwMode="auto">
          <a:xfrm>
            <a:off x="2627784" y="2708920"/>
            <a:ext cx="381642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eaLnBrk="1" hangingPunct="1">
              <a:lnSpc>
                <a:spcPct val="150000"/>
              </a:lnSpc>
            </a:pPr>
            <a:r>
              <a:rPr lang="zh-CN" altLang="en-US" kern="0" dirty="0" smtClean="0">
                <a:hlinkClick r:id="rId6" action="ppaction://hlinksldjump"/>
              </a:rPr>
              <a:t>理想的带宽分配</a:t>
            </a:r>
            <a:endParaRPr lang="en-US" altLang="zh-CN" kern="0" dirty="0" smtClean="0"/>
          </a:p>
          <a:p>
            <a:pPr eaLnBrk="1" hangingPunct="1">
              <a:lnSpc>
                <a:spcPct val="150000"/>
              </a:lnSpc>
            </a:pPr>
            <a:r>
              <a:rPr lang="zh-CN" altLang="en-US" kern="0" dirty="0" smtClean="0">
                <a:hlinkClick r:id="rId7" action="ppaction://hlinksldjump"/>
              </a:rPr>
              <a:t>调整发送速率</a:t>
            </a:r>
            <a:endParaRPr lang="en-US" altLang="zh-CN" kern="0" dirty="0" smtClean="0"/>
          </a:p>
          <a:p>
            <a:pPr eaLnBrk="1" hangingPunct="1">
              <a:lnSpc>
                <a:spcPct val="150000"/>
              </a:lnSpc>
            </a:pPr>
            <a:r>
              <a:rPr lang="zh-CN" altLang="en-US" kern="0" dirty="0" smtClean="0">
                <a:hlinkClick r:id="rId8" action="ppaction://hlinksldjump"/>
              </a:rPr>
              <a:t>无线问题</a:t>
            </a:r>
            <a:endParaRPr lang="en-US" altLang="zh-CN" kern="0" dirty="0" smtClean="0">
              <a:hlinkClick r:id="rId9" action="ppaction://hlinksldjump"/>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9473427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理想的带宽分配</a:t>
            </a:r>
          </a:p>
        </p:txBody>
      </p:sp>
      <p:sp>
        <p:nvSpPr>
          <p:cNvPr id="5123" name="内容占位符 3"/>
          <p:cNvSpPr>
            <a:spLocks noGrp="1"/>
          </p:cNvSpPr>
          <p:nvPr>
            <p:ph idx="1"/>
          </p:nvPr>
        </p:nvSpPr>
        <p:spPr/>
        <p:txBody>
          <a:bodyPr/>
          <a:lstStyle/>
          <a:p>
            <a:pPr>
              <a:lnSpc>
                <a:spcPct val="125000"/>
              </a:lnSpc>
            </a:pPr>
            <a:r>
              <a:rPr lang="zh-CN" altLang="en-US" sz="2800" dirty="0" smtClean="0"/>
              <a:t>拥塞控制算法的目标是更加易于避免拥塞，即为使用网络的传输层找到一种好的</a:t>
            </a:r>
            <a:r>
              <a:rPr lang="zh-CN" altLang="en-US" sz="2800" dirty="0" smtClean="0">
                <a:solidFill>
                  <a:srgbClr val="FF0000"/>
                </a:solidFill>
              </a:rPr>
              <a:t>带宽分配</a:t>
            </a:r>
            <a:r>
              <a:rPr lang="zh-CN" altLang="en-US" sz="2800" dirty="0" smtClean="0"/>
              <a:t>方法</a:t>
            </a:r>
            <a:endParaRPr lang="en-US" altLang="zh-CN" sz="2800" dirty="0" smtClean="0"/>
          </a:p>
          <a:p>
            <a:pPr>
              <a:lnSpc>
                <a:spcPct val="125000"/>
              </a:lnSpc>
            </a:pPr>
            <a:r>
              <a:rPr lang="zh-CN" altLang="en-US" sz="2800" dirty="0" smtClean="0"/>
              <a:t>有效的带宽分配能提供良好性能：</a:t>
            </a:r>
            <a:endParaRPr lang="en-US" altLang="zh-CN" sz="2800" dirty="0" smtClean="0"/>
          </a:p>
          <a:p>
            <a:pPr lvl="1">
              <a:lnSpc>
                <a:spcPct val="125000"/>
              </a:lnSpc>
            </a:pPr>
            <a:r>
              <a:rPr lang="zh-CN" altLang="en-US" dirty="0" smtClean="0"/>
              <a:t>能利用所有的可用带宽却能避免拥塞</a:t>
            </a:r>
            <a:endParaRPr lang="en-US" altLang="zh-CN" dirty="0" smtClean="0"/>
          </a:p>
          <a:p>
            <a:pPr lvl="1">
              <a:lnSpc>
                <a:spcPct val="125000"/>
              </a:lnSpc>
            </a:pPr>
            <a:r>
              <a:rPr lang="zh-CN" altLang="en-US" dirty="0" smtClean="0"/>
              <a:t>对于整个竞争的传输实体是公平的</a:t>
            </a:r>
            <a:endParaRPr lang="en-US" altLang="zh-CN" dirty="0" smtClean="0"/>
          </a:p>
          <a:p>
            <a:pPr lvl="1">
              <a:lnSpc>
                <a:spcPct val="125000"/>
              </a:lnSpc>
            </a:pPr>
            <a:r>
              <a:rPr lang="zh-CN" altLang="en-US" dirty="0" smtClean="0"/>
              <a:t>能快速跟踪流量需求的变化</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38373343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效率和功率</a:t>
            </a:r>
            <a:endParaRPr lang="zh-CN" altLang="en-US" dirty="0"/>
          </a:p>
        </p:txBody>
      </p:sp>
      <p:sp>
        <p:nvSpPr>
          <p:cNvPr id="5123" name="内容占位符 3"/>
          <p:cNvSpPr>
            <a:spLocks noGrp="1"/>
          </p:cNvSpPr>
          <p:nvPr>
            <p:ph idx="1"/>
          </p:nvPr>
        </p:nvSpPr>
        <p:spPr>
          <a:xfrm>
            <a:off x="809625" y="1773238"/>
            <a:ext cx="7958138" cy="1655762"/>
          </a:xfrm>
        </p:spPr>
        <p:txBody>
          <a:bodyPr/>
          <a:lstStyle/>
          <a:p>
            <a:r>
              <a:rPr lang="zh-CN" altLang="en-US" sz="2400" dirty="0"/>
              <a:t>有效的带宽分配能提供高吞吐量、低时延</a:t>
            </a:r>
            <a:endParaRPr lang="en-US" altLang="zh-CN" sz="2400" dirty="0"/>
          </a:p>
          <a:p>
            <a:pPr lvl="1"/>
            <a:r>
              <a:rPr lang="zh-CN" altLang="en-US" sz="2400" dirty="0" smtClean="0"/>
              <a:t>为表示最佳效率，引入</a:t>
            </a:r>
            <a:r>
              <a:rPr lang="zh-CN" altLang="en-US" sz="2400" dirty="0" smtClean="0">
                <a:solidFill>
                  <a:srgbClr val="FF0000"/>
                </a:solidFill>
              </a:rPr>
              <a:t>功率</a:t>
            </a:r>
            <a:r>
              <a:rPr lang="zh-CN" altLang="en-US" sz="2400" dirty="0" smtClean="0"/>
              <a:t>度量：</a:t>
            </a:r>
            <a:r>
              <a:rPr lang="zh-CN" altLang="en-US" sz="2400" dirty="0" smtClean="0">
                <a:solidFill>
                  <a:srgbClr val="0000FF"/>
                </a:solidFill>
              </a:rPr>
              <a:t>功率</a:t>
            </a:r>
            <a:r>
              <a:rPr lang="en-US" altLang="zh-CN" sz="2400" dirty="0" smtClean="0">
                <a:solidFill>
                  <a:srgbClr val="0000FF"/>
                </a:solidFill>
              </a:rPr>
              <a:t>=</a:t>
            </a:r>
            <a:r>
              <a:rPr lang="zh-CN" altLang="en-US" sz="2400" dirty="0" smtClean="0">
                <a:solidFill>
                  <a:srgbClr val="0000FF"/>
                </a:solidFill>
              </a:rPr>
              <a:t>负载</a:t>
            </a:r>
            <a:r>
              <a:rPr lang="en-US" altLang="zh-CN" sz="2400" dirty="0" smtClean="0">
                <a:solidFill>
                  <a:srgbClr val="0000FF"/>
                </a:solidFill>
              </a:rPr>
              <a:t>/</a:t>
            </a:r>
            <a:r>
              <a:rPr lang="zh-CN" altLang="en-US" sz="2400" dirty="0" smtClean="0">
                <a:solidFill>
                  <a:srgbClr val="0000FF"/>
                </a:solidFill>
              </a:rPr>
              <a:t>延迟</a:t>
            </a:r>
            <a:endParaRPr lang="en-US" altLang="zh-CN" sz="2400" dirty="0" smtClean="0">
              <a:solidFill>
                <a:srgbClr val="0000FF"/>
              </a:solidFill>
            </a:endParaRPr>
          </a:p>
          <a:p>
            <a:pPr lvl="1"/>
            <a:r>
              <a:rPr lang="zh-CN" altLang="en-US" sz="2400" dirty="0" smtClean="0"/>
              <a:t>达到最大功率的负载表示了传输实体放置在网络上的有效负载</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19411"/>
          <a:stretch>
            <a:fillRect/>
          </a:stretch>
        </p:blipFill>
        <p:spPr bwMode="auto">
          <a:xfrm>
            <a:off x="744950" y="3319237"/>
            <a:ext cx="7859498" cy="248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5448905" y="5807005"/>
            <a:ext cx="30835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a:latin typeface="+mn-ea"/>
                <a:ea typeface="+mn-ea"/>
              </a:rPr>
              <a:t>当拥塞开始出现时</a:t>
            </a:r>
            <a:r>
              <a:rPr lang="zh-CN" altLang="en-US" sz="1800" b="1" dirty="0" smtClean="0">
                <a:latin typeface="+mn-ea"/>
                <a:ea typeface="+mn-ea"/>
              </a:rPr>
              <a:t>，</a:t>
            </a:r>
            <a:r>
              <a:rPr lang="zh-CN" altLang="en-US" sz="1800" b="1" dirty="0">
                <a:latin typeface="+mn-ea"/>
                <a:ea typeface="+mn-ea"/>
              </a:rPr>
              <a:t>延迟开始急剧上升</a:t>
            </a:r>
            <a:endParaRPr lang="en-US" altLang="zh-CN" sz="1800" b="1" dirty="0">
              <a:latin typeface="+mn-ea"/>
              <a:ea typeface="+mn-ea"/>
            </a:endParaRPr>
          </a:p>
        </p:txBody>
      </p:sp>
      <p:sp>
        <p:nvSpPr>
          <p:cNvPr id="9" name="TextBox 9"/>
          <p:cNvSpPr txBox="1">
            <a:spLocks noChangeArrowheads="1"/>
          </p:cNvSpPr>
          <p:nvPr/>
        </p:nvSpPr>
        <p:spPr bwMode="auto">
          <a:xfrm>
            <a:off x="1115616" y="5805264"/>
            <a:ext cx="3168352" cy="64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a:latin typeface="+mn-ea"/>
                <a:ea typeface="+mn-ea"/>
              </a:rPr>
              <a:t>当拥塞开始出现时，吞吐量比负载</a:t>
            </a:r>
            <a:r>
              <a:rPr lang="zh-CN" altLang="en-US" sz="1800" b="1" dirty="0" smtClean="0">
                <a:latin typeface="+mn-ea"/>
                <a:ea typeface="+mn-ea"/>
              </a:rPr>
              <a:t>更缓慢增长</a:t>
            </a:r>
            <a:endParaRPr lang="en-US" altLang="zh-CN" sz="1800" b="1" dirty="0">
              <a:latin typeface="+mn-ea"/>
              <a:ea typeface="+mn-ea"/>
            </a:endParaRPr>
          </a:p>
        </p:txBody>
      </p:sp>
    </p:spTree>
    <p:extLst>
      <p:ext uri="{BB962C8B-B14F-4D97-AF65-F5344CB8AC3E}">
        <p14:creationId xmlns:p14="http://schemas.microsoft.com/office/powerpoint/2010/main" val="202761869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最大</a:t>
            </a:r>
            <a:r>
              <a:rPr lang="en-US" altLang="zh-CN" dirty="0" smtClean="0"/>
              <a:t>-</a:t>
            </a:r>
            <a:r>
              <a:rPr lang="zh-CN" altLang="en-US" dirty="0" smtClean="0"/>
              <a:t>最小公平</a:t>
            </a:r>
            <a:endParaRPr lang="zh-CN" altLang="en-US" dirty="0"/>
          </a:p>
        </p:txBody>
      </p:sp>
      <p:sp>
        <p:nvSpPr>
          <p:cNvPr id="5123" name="内容占位符 3"/>
          <p:cNvSpPr>
            <a:spLocks noGrp="1"/>
          </p:cNvSpPr>
          <p:nvPr>
            <p:ph idx="1"/>
          </p:nvPr>
        </p:nvSpPr>
        <p:spPr>
          <a:xfrm>
            <a:off x="809625" y="1773238"/>
            <a:ext cx="7958138" cy="2015802"/>
          </a:xfrm>
        </p:spPr>
        <p:txBody>
          <a:bodyPr/>
          <a:lstStyle/>
          <a:p>
            <a:r>
              <a:rPr lang="zh-CN" altLang="en-US" sz="2400" dirty="0" smtClean="0">
                <a:solidFill>
                  <a:srgbClr val="FF0000"/>
                </a:solidFill>
              </a:rPr>
              <a:t>公平</a:t>
            </a:r>
            <a:r>
              <a:rPr lang="zh-CN" altLang="en-US" sz="2400" dirty="0" smtClean="0"/>
              <a:t>是指给所有的流分配带宽（没有饥饿）</a:t>
            </a:r>
            <a:endParaRPr lang="en-US" altLang="zh-CN" sz="2400" dirty="0" smtClean="0"/>
          </a:p>
          <a:p>
            <a:pPr lvl="1"/>
            <a:r>
              <a:rPr lang="zh-CN" altLang="en-US" sz="2400" dirty="0" smtClean="0">
                <a:solidFill>
                  <a:srgbClr val="FF0000"/>
                </a:solidFill>
              </a:rPr>
              <a:t>最大</a:t>
            </a:r>
            <a:r>
              <a:rPr lang="en-US" altLang="zh-CN" sz="2400" dirty="0" smtClean="0">
                <a:solidFill>
                  <a:srgbClr val="FF0000"/>
                </a:solidFill>
              </a:rPr>
              <a:t>-</a:t>
            </a:r>
            <a:r>
              <a:rPr lang="zh-CN" altLang="en-US" sz="2400" dirty="0" smtClean="0">
                <a:solidFill>
                  <a:srgbClr val="FF0000"/>
                </a:solidFill>
              </a:rPr>
              <a:t>最小公平</a:t>
            </a:r>
            <a:r>
              <a:rPr lang="zh-CN" altLang="en-US" sz="2400" dirty="0" smtClean="0"/>
              <a:t>：如果分配给一个流的带宽在不减少分配给另一个流带宽的前提下无法得到进一步增长，那么就不给这个流分配更多带宽</a:t>
            </a:r>
            <a:endParaRPr lang="en-US" altLang="zh-CN" sz="2400" dirty="0" smtClean="0"/>
          </a:p>
          <a:p>
            <a:pPr lvl="1"/>
            <a:r>
              <a:rPr lang="zh-CN" altLang="en-US" sz="2400" dirty="0"/>
              <a:t>最大</a:t>
            </a:r>
            <a:r>
              <a:rPr lang="en-US" altLang="zh-CN" sz="2400" dirty="0"/>
              <a:t>-</a:t>
            </a:r>
            <a:r>
              <a:rPr lang="zh-CN" altLang="en-US" sz="2400" dirty="0"/>
              <a:t>最小</a:t>
            </a:r>
            <a:r>
              <a:rPr lang="zh-CN" altLang="en-US" sz="2400" dirty="0" smtClean="0"/>
              <a:t>公平在瓶颈提供公平的共享</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grpSp>
        <p:nvGrpSpPr>
          <p:cNvPr id="6" name="Group 7"/>
          <p:cNvGrpSpPr>
            <a:grpSpLocks/>
          </p:cNvGrpSpPr>
          <p:nvPr/>
        </p:nvGrpSpPr>
        <p:grpSpPr bwMode="auto">
          <a:xfrm>
            <a:off x="1115616" y="3850443"/>
            <a:ext cx="7096125" cy="2613029"/>
            <a:chOff x="384" y="1724"/>
            <a:chExt cx="4924" cy="1816"/>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 y="1724"/>
              <a:ext cx="4924" cy="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8"/>
            <p:cNvSpPr/>
            <p:nvPr/>
          </p:nvSpPr>
          <p:spPr bwMode="auto">
            <a:xfrm>
              <a:off x="2268" y="2725"/>
              <a:ext cx="216" cy="462"/>
            </a:xfrm>
            <a:prstGeom prst="ellipse">
              <a:avLst/>
            </a:prstGeom>
            <a:noFill/>
            <a:ln w="28575" cap="flat" cmpd="sng" algn="ctr">
              <a:solidFill>
                <a:srgbClr val="FF0000"/>
              </a:solidFill>
              <a:prstDash val="solid"/>
              <a:round/>
              <a:headEnd type="none" w="med" len="med"/>
              <a:tailEnd type="none" w="med" len="med"/>
            </a:ln>
            <a:effectLst/>
          </p:spPr>
          <p:txBody>
            <a:bodyPr/>
            <a:lstStyle/>
            <a:p>
              <a:pPr algn="ctr">
                <a:defRPr/>
              </a:pPr>
              <a:endParaRPr lang="en-US" sz="1800">
                <a:ea typeface="+mn-ea"/>
                <a:cs typeface="Arial" charset="0"/>
              </a:endParaRPr>
            </a:p>
          </p:txBody>
        </p:sp>
        <p:cxnSp>
          <p:nvCxnSpPr>
            <p:cNvPr id="9" name="Straight Arrow Connector 10"/>
            <p:cNvCxnSpPr>
              <a:cxnSpLocks noChangeShapeType="1"/>
            </p:cNvCxnSpPr>
            <p:nvPr/>
          </p:nvCxnSpPr>
          <p:spPr bwMode="auto">
            <a:xfrm flipH="1">
              <a:off x="2380" y="2600"/>
              <a:ext cx="54" cy="12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11"/>
            <p:cNvSpPr txBox="1">
              <a:spLocks noChangeArrowheads="1"/>
            </p:cNvSpPr>
            <p:nvPr/>
          </p:nvSpPr>
          <p:spPr bwMode="auto">
            <a:xfrm>
              <a:off x="2049" y="2343"/>
              <a:ext cx="7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800" b="1" dirty="0" smtClean="0">
                  <a:solidFill>
                    <a:srgbClr val="FF0000"/>
                  </a:solidFill>
                  <a:latin typeface="+mn-ea"/>
                  <a:ea typeface="+mn-ea"/>
                </a:rPr>
                <a:t>瓶颈链路</a:t>
              </a:r>
              <a:endParaRPr lang="en-US" altLang="zh-CN" sz="1800" b="1" dirty="0">
                <a:solidFill>
                  <a:srgbClr val="FF0000"/>
                </a:solidFill>
                <a:latin typeface="+mn-ea"/>
                <a:ea typeface="+mn-ea"/>
              </a:endParaRPr>
            </a:p>
          </p:txBody>
        </p:sp>
        <p:sp>
          <p:nvSpPr>
            <p:cNvPr id="12" name="TextBox 11"/>
            <p:cNvSpPr txBox="1">
              <a:spLocks noChangeArrowheads="1"/>
            </p:cNvSpPr>
            <p:nvPr/>
          </p:nvSpPr>
          <p:spPr bwMode="auto">
            <a:xfrm>
              <a:off x="1543" y="3283"/>
              <a:ext cx="260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800" b="1" dirty="0" smtClean="0">
                  <a:latin typeface="+mn-ea"/>
                  <a:ea typeface="+mn-ea"/>
                </a:rPr>
                <a:t>每条链路具有相同的容量，用</a:t>
              </a:r>
              <a:r>
                <a:rPr lang="en-US" altLang="zh-CN" sz="1800" b="1" dirty="0" smtClean="0">
                  <a:latin typeface="+mn-ea"/>
                  <a:ea typeface="+mn-ea"/>
                </a:rPr>
                <a:t>1</a:t>
              </a:r>
              <a:r>
                <a:rPr lang="zh-CN" altLang="en-US" sz="1800" b="1" dirty="0" smtClean="0">
                  <a:latin typeface="+mn-ea"/>
                  <a:ea typeface="+mn-ea"/>
                </a:rPr>
                <a:t>表示</a:t>
              </a:r>
              <a:endParaRPr lang="en-US" altLang="zh-CN" sz="1800" b="1" dirty="0">
                <a:latin typeface="+mn-ea"/>
                <a:ea typeface="+mn-ea"/>
              </a:endParaRPr>
            </a:p>
          </p:txBody>
        </p:sp>
      </p:grpSp>
    </p:spTree>
    <p:extLst>
      <p:ext uri="{BB962C8B-B14F-4D97-AF65-F5344CB8AC3E}">
        <p14:creationId xmlns:p14="http://schemas.microsoft.com/office/powerpoint/2010/main" val="318364660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收敛</a:t>
            </a:r>
            <a:endParaRPr lang="zh-CN" altLang="en-US" dirty="0"/>
          </a:p>
        </p:txBody>
      </p:sp>
      <p:sp>
        <p:nvSpPr>
          <p:cNvPr id="5123" name="内容占位符 3"/>
          <p:cNvSpPr>
            <a:spLocks noGrp="1"/>
          </p:cNvSpPr>
          <p:nvPr>
            <p:ph idx="1"/>
          </p:nvPr>
        </p:nvSpPr>
        <p:spPr>
          <a:xfrm>
            <a:off x="809625" y="1773238"/>
            <a:ext cx="7958138" cy="1289819"/>
          </a:xfrm>
        </p:spPr>
        <p:txBody>
          <a:bodyPr/>
          <a:lstStyle/>
          <a:p>
            <a:r>
              <a:rPr lang="zh-CN" altLang="en-US" sz="2400" dirty="0" smtClean="0"/>
              <a:t>一个良好的拥塞控制算法能够随着通信模式的变化快速收敛到公平而有效的带宽分配上。</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grpSp>
        <p:nvGrpSpPr>
          <p:cNvPr id="6" name="Group 4"/>
          <p:cNvGrpSpPr>
            <a:grpSpLocks/>
          </p:cNvGrpSpPr>
          <p:nvPr/>
        </p:nvGrpSpPr>
        <p:grpSpPr bwMode="auto">
          <a:xfrm>
            <a:off x="828675" y="2636984"/>
            <a:ext cx="8086725" cy="3816352"/>
            <a:chOff x="333" y="1593"/>
            <a:chExt cx="5094" cy="2404"/>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 y="1593"/>
              <a:ext cx="5094" cy="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1432" y="1667"/>
              <a:ext cx="15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smtClean="0">
                  <a:solidFill>
                    <a:srgbClr val="FF0000"/>
                  </a:solidFill>
                  <a:latin typeface="+mn-ea"/>
                  <a:ea typeface="+mn-ea"/>
                </a:rPr>
                <a:t>当流</a:t>
              </a:r>
              <a:r>
                <a:rPr lang="en-US" altLang="zh-CN" sz="1800" b="1" dirty="0" smtClean="0">
                  <a:solidFill>
                    <a:srgbClr val="FF0000"/>
                  </a:solidFill>
                  <a:latin typeface="+mn-ea"/>
                  <a:ea typeface="+mn-ea"/>
                </a:rPr>
                <a:t>2</a:t>
              </a:r>
              <a:r>
                <a:rPr lang="zh-CN" altLang="en-US" sz="1800" b="1" dirty="0" smtClean="0">
                  <a:solidFill>
                    <a:srgbClr val="FF0000"/>
                  </a:solidFill>
                  <a:latin typeface="+mn-ea"/>
                  <a:ea typeface="+mn-ea"/>
                </a:rPr>
                <a:t>开始时，流</a:t>
              </a:r>
              <a:r>
                <a:rPr lang="en-US" altLang="zh-CN" sz="1800" b="1" dirty="0" smtClean="0">
                  <a:solidFill>
                    <a:srgbClr val="FF0000"/>
                  </a:solidFill>
                  <a:latin typeface="+mn-ea"/>
                  <a:ea typeface="+mn-ea"/>
                </a:rPr>
                <a:t>1</a:t>
              </a:r>
              <a:r>
                <a:rPr lang="zh-CN" altLang="en-US" sz="1800" b="1" dirty="0" smtClean="0">
                  <a:solidFill>
                    <a:srgbClr val="FF0000"/>
                  </a:solidFill>
                  <a:latin typeface="+mn-ea"/>
                  <a:ea typeface="+mn-ea"/>
                </a:rPr>
                <a:t>分配到的带宽快速降低</a:t>
              </a:r>
              <a:endParaRPr lang="en-US" altLang="zh-CN" sz="1800" b="1" dirty="0">
                <a:solidFill>
                  <a:srgbClr val="FF0000"/>
                </a:solidFill>
                <a:latin typeface="+mn-ea"/>
                <a:ea typeface="+mn-ea"/>
              </a:endParaRPr>
            </a:p>
          </p:txBody>
        </p:sp>
        <p:sp>
          <p:nvSpPr>
            <p:cNvPr id="9" name="TextBox 9"/>
            <p:cNvSpPr txBox="1">
              <a:spLocks noChangeArrowheads="1"/>
            </p:cNvSpPr>
            <p:nvPr/>
          </p:nvSpPr>
          <p:spPr bwMode="auto">
            <a:xfrm>
              <a:off x="3145" y="1680"/>
              <a:ext cx="15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a:solidFill>
                    <a:srgbClr val="FF0000"/>
                  </a:solidFill>
                  <a:latin typeface="+mn-ea"/>
                  <a:ea typeface="+mn-ea"/>
                </a:rPr>
                <a:t>当流</a:t>
              </a:r>
              <a:r>
                <a:rPr lang="en-US" altLang="zh-CN" sz="1800" b="1" dirty="0" smtClean="0">
                  <a:solidFill>
                    <a:srgbClr val="FF0000"/>
                  </a:solidFill>
                  <a:latin typeface="+mn-ea"/>
                  <a:ea typeface="+mn-ea"/>
                </a:rPr>
                <a:t>2</a:t>
              </a:r>
              <a:r>
                <a:rPr lang="zh-CN" altLang="en-US" sz="1800" b="1" dirty="0" smtClean="0">
                  <a:solidFill>
                    <a:srgbClr val="FF0000"/>
                  </a:solidFill>
                  <a:latin typeface="+mn-ea"/>
                  <a:ea typeface="+mn-ea"/>
                </a:rPr>
                <a:t>停止时</a:t>
              </a:r>
              <a:r>
                <a:rPr lang="zh-CN" altLang="en-US" sz="1800" b="1" dirty="0">
                  <a:solidFill>
                    <a:srgbClr val="FF0000"/>
                  </a:solidFill>
                  <a:latin typeface="+mn-ea"/>
                  <a:ea typeface="+mn-ea"/>
                </a:rPr>
                <a:t>，流</a:t>
              </a:r>
              <a:r>
                <a:rPr lang="en-US" altLang="zh-CN" sz="1800" b="1" dirty="0">
                  <a:solidFill>
                    <a:srgbClr val="FF0000"/>
                  </a:solidFill>
                  <a:latin typeface="+mn-ea"/>
                  <a:ea typeface="+mn-ea"/>
                </a:rPr>
                <a:t>1</a:t>
              </a:r>
              <a:r>
                <a:rPr lang="zh-CN" altLang="en-US" sz="1800" b="1" dirty="0">
                  <a:solidFill>
                    <a:srgbClr val="FF0000"/>
                  </a:solidFill>
                  <a:latin typeface="+mn-ea"/>
                  <a:ea typeface="+mn-ea"/>
                </a:rPr>
                <a:t>分配到的带宽</a:t>
              </a:r>
              <a:r>
                <a:rPr lang="zh-CN" altLang="en-US" sz="1800" b="1" dirty="0" smtClean="0">
                  <a:solidFill>
                    <a:srgbClr val="FF0000"/>
                  </a:solidFill>
                  <a:latin typeface="+mn-ea"/>
                  <a:ea typeface="+mn-ea"/>
                </a:rPr>
                <a:t>快速上升</a:t>
              </a:r>
              <a:endParaRPr lang="en-US" altLang="zh-CN" sz="1800" b="1" dirty="0">
                <a:solidFill>
                  <a:srgbClr val="FF0000"/>
                </a:solidFill>
                <a:latin typeface="+mn-ea"/>
                <a:ea typeface="+mn-ea"/>
              </a:endParaRPr>
            </a:p>
          </p:txBody>
        </p:sp>
        <p:cxnSp>
          <p:nvCxnSpPr>
            <p:cNvPr id="10" name="Straight Arrow Connector 11"/>
            <p:cNvCxnSpPr>
              <a:cxnSpLocks noChangeShapeType="1"/>
            </p:cNvCxnSpPr>
            <p:nvPr/>
          </p:nvCxnSpPr>
          <p:spPr bwMode="auto">
            <a:xfrm rot="10800000" flipV="1">
              <a:off x="1368" y="1908"/>
              <a:ext cx="156" cy="102"/>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2"/>
            <p:cNvCxnSpPr>
              <a:cxnSpLocks noChangeShapeType="1"/>
            </p:cNvCxnSpPr>
            <p:nvPr/>
          </p:nvCxnSpPr>
          <p:spPr bwMode="auto">
            <a:xfrm rot="16200000" flipH="1">
              <a:off x="4174" y="2153"/>
              <a:ext cx="171" cy="108"/>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 name="TextBox 8"/>
            <p:cNvSpPr txBox="1">
              <a:spLocks noChangeArrowheads="1"/>
            </p:cNvSpPr>
            <p:nvPr/>
          </p:nvSpPr>
          <p:spPr bwMode="auto">
            <a:xfrm>
              <a:off x="3019" y="2589"/>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40%</a:t>
              </a:r>
              <a:endParaRPr lang="en-US" altLang="zh-CN" sz="1800" b="1" dirty="0">
                <a:solidFill>
                  <a:srgbClr val="0000FF"/>
                </a:solidFill>
                <a:latin typeface="+mn-ea"/>
                <a:ea typeface="+mn-ea"/>
              </a:endParaRPr>
            </a:p>
          </p:txBody>
        </p:sp>
        <p:sp>
          <p:nvSpPr>
            <p:cNvPr id="13" name="TextBox 8"/>
            <p:cNvSpPr txBox="1">
              <a:spLocks noChangeArrowheads="1"/>
            </p:cNvSpPr>
            <p:nvPr/>
          </p:nvSpPr>
          <p:spPr bwMode="auto">
            <a:xfrm>
              <a:off x="3028" y="2822"/>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40%</a:t>
              </a:r>
              <a:endParaRPr lang="en-US" altLang="zh-CN" sz="1800" b="1" dirty="0">
                <a:solidFill>
                  <a:srgbClr val="0000FF"/>
                </a:solidFill>
                <a:latin typeface="+mn-ea"/>
                <a:ea typeface="+mn-ea"/>
              </a:endParaRPr>
            </a:p>
          </p:txBody>
        </p:sp>
        <p:sp>
          <p:nvSpPr>
            <p:cNvPr id="14" name="TextBox 8"/>
            <p:cNvSpPr txBox="1">
              <a:spLocks noChangeArrowheads="1"/>
            </p:cNvSpPr>
            <p:nvPr/>
          </p:nvSpPr>
          <p:spPr bwMode="auto">
            <a:xfrm>
              <a:off x="1693" y="2474"/>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50%</a:t>
              </a:r>
              <a:endParaRPr lang="en-US" altLang="zh-CN" sz="1800" b="1" dirty="0">
                <a:solidFill>
                  <a:srgbClr val="0000FF"/>
                </a:solidFill>
                <a:latin typeface="+mn-ea"/>
                <a:ea typeface="+mn-ea"/>
              </a:endParaRPr>
            </a:p>
          </p:txBody>
        </p:sp>
        <p:sp>
          <p:nvSpPr>
            <p:cNvPr id="15" name="TextBox 8"/>
            <p:cNvSpPr txBox="1">
              <a:spLocks noChangeArrowheads="1"/>
            </p:cNvSpPr>
            <p:nvPr/>
          </p:nvSpPr>
          <p:spPr bwMode="auto">
            <a:xfrm>
              <a:off x="1693" y="2712"/>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50%</a:t>
              </a:r>
              <a:endParaRPr lang="en-US" altLang="zh-CN" sz="1800" b="1" dirty="0">
                <a:solidFill>
                  <a:srgbClr val="0000FF"/>
                </a:solidFill>
                <a:latin typeface="+mn-ea"/>
                <a:ea typeface="+mn-ea"/>
              </a:endParaRPr>
            </a:p>
          </p:txBody>
        </p:sp>
        <p:sp>
          <p:nvSpPr>
            <p:cNvPr id="16" name="TextBox 8"/>
            <p:cNvSpPr txBox="1">
              <a:spLocks noChangeArrowheads="1"/>
            </p:cNvSpPr>
            <p:nvPr/>
          </p:nvSpPr>
          <p:spPr bwMode="auto">
            <a:xfrm>
              <a:off x="883" y="1711"/>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100%</a:t>
              </a:r>
              <a:endParaRPr lang="en-US" altLang="zh-CN" sz="1800" b="1" dirty="0">
                <a:solidFill>
                  <a:srgbClr val="0000FF"/>
                </a:solidFill>
                <a:latin typeface="+mn-ea"/>
                <a:ea typeface="+mn-ea"/>
              </a:endParaRPr>
            </a:p>
          </p:txBody>
        </p:sp>
        <p:sp>
          <p:nvSpPr>
            <p:cNvPr id="17" name="TextBox 8"/>
            <p:cNvSpPr txBox="1">
              <a:spLocks noChangeArrowheads="1"/>
            </p:cNvSpPr>
            <p:nvPr/>
          </p:nvSpPr>
          <p:spPr bwMode="auto">
            <a:xfrm>
              <a:off x="3054" y="3226"/>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20%</a:t>
              </a:r>
              <a:endParaRPr lang="en-US" altLang="zh-CN" sz="1800" b="1" dirty="0">
                <a:solidFill>
                  <a:srgbClr val="0000FF"/>
                </a:solidFill>
                <a:latin typeface="+mn-ea"/>
                <a:ea typeface="+mn-ea"/>
              </a:endParaRPr>
            </a:p>
          </p:txBody>
        </p:sp>
        <p:sp>
          <p:nvSpPr>
            <p:cNvPr id="18" name="TextBox 8"/>
            <p:cNvSpPr txBox="1">
              <a:spLocks noChangeArrowheads="1"/>
            </p:cNvSpPr>
            <p:nvPr/>
          </p:nvSpPr>
          <p:spPr bwMode="auto">
            <a:xfrm>
              <a:off x="4470" y="1949"/>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80%</a:t>
              </a:r>
              <a:endParaRPr lang="en-US" altLang="zh-CN" sz="1800" b="1" dirty="0">
                <a:solidFill>
                  <a:srgbClr val="0000FF"/>
                </a:solidFill>
                <a:latin typeface="+mn-ea"/>
                <a:ea typeface="+mn-ea"/>
              </a:endParaRPr>
            </a:p>
          </p:txBody>
        </p:sp>
        <p:sp>
          <p:nvSpPr>
            <p:cNvPr id="19" name="TextBox 8"/>
            <p:cNvSpPr txBox="1">
              <a:spLocks noChangeArrowheads="1"/>
            </p:cNvSpPr>
            <p:nvPr/>
          </p:nvSpPr>
          <p:spPr bwMode="auto">
            <a:xfrm>
              <a:off x="1648" y="3764"/>
              <a:ext cx="27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smtClean="0">
                  <a:latin typeface="+mn-ea"/>
                  <a:ea typeface="+mn-ea"/>
                </a:rPr>
                <a:t>随着时间的推移而变化的带宽分配</a:t>
              </a:r>
              <a:endParaRPr lang="en-US" altLang="zh-CN" sz="1800" b="1" dirty="0">
                <a:latin typeface="+mn-ea"/>
                <a:ea typeface="+mn-ea"/>
              </a:endParaRPr>
            </a:p>
          </p:txBody>
        </p:sp>
      </p:grpSp>
    </p:spTree>
    <p:extLst>
      <p:ext uri="{BB962C8B-B14F-4D97-AF65-F5344CB8AC3E}">
        <p14:creationId xmlns:p14="http://schemas.microsoft.com/office/powerpoint/2010/main" val="270224025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发送</a:t>
            </a:r>
            <a:r>
              <a:rPr lang="zh-CN" altLang="en-US" dirty="0"/>
              <a:t>速率</a:t>
            </a:r>
          </a:p>
        </p:txBody>
      </p:sp>
      <p:sp>
        <p:nvSpPr>
          <p:cNvPr id="5123" name="内容占位符 3"/>
          <p:cNvSpPr>
            <a:spLocks noGrp="1"/>
          </p:cNvSpPr>
          <p:nvPr>
            <p:ph idx="1"/>
          </p:nvPr>
        </p:nvSpPr>
        <p:spPr>
          <a:xfrm>
            <a:off x="809625" y="1773238"/>
            <a:ext cx="7958138" cy="1339420"/>
          </a:xfrm>
        </p:spPr>
        <p:txBody>
          <a:bodyPr/>
          <a:lstStyle/>
          <a:p>
            <a:r>
              <a:rPr lang="zh-CN" altLang="en-US" sz="2400" dirty="0" smtClean="0"/>
              <a:t>发送速率受制于：</a:t>
            </a:r>
            <a:endParaRPr lang="en-US" altLang="zh-CN" sz="2400" dirty="0" smtClean="0"/>
          </a:p>
          <a:p>
            <a:pPr lvl="1"/>
            <a:r>
              <a:rPr lang="zh-CN" altLang="en-US" sz="2400" dirty="0" smtClean="0">
                <a:solidFill>
                  <a:srgbClr val="FF0000"/>
                </a:solidFill>
              </a:rPr>
              <a:t>流量控制</a:t>
            </a:r>
            <a:r>
              <a:rPr lang="zh-CN" altLang="en-US" sz="2400" dirty="0" smtClean="0"/>
              <a:t>：接收端没有足够缓冲区（左图）</a:t>
            </a:r>
            <a:endParaRPr lang="en-US" altLang="zh-CN" sz="2400" dirty="0" smtClean="0"/>
          </a:p>
          <a:p>
            <a:pPr lvl="1"/>
            <a:r>
              <a:rPr lang="zh-CN" altLang="en-US" sz="2400" dirty="0" smtClean="0">
                <a:solidFill>
                  <a:srgbClr val="FF0000"/>
                </a:solidFill>
              </a:rPr>
              <a:t>拥塞控制</a:t>
            </a:r>
            <a:r>
              <a:rPr lang="zh-CN" altLang="en-US" sz="2400" dirty="0" smtClean="0"/>
              <a:t>：网络没有足够的容量（右图）</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pic>
        <p:nvPicPr>
          <p:cNvPr id="7" name="Picture 5"/>
          <p:cNvPicPr>
            <a:picLocks noChangeAspect="1" noChangeArrowheads="1"/>
          </p:cNvPicPr>
          <p:nvPr/>
        </p:nvPicPr>
        <p:blipFill>
          <a:blip r:embed="rId7" cstate="print">
            <a:clrChange>
              <a:clrFrom>
                <a:srgbClr val="FFFFFF"/>
              </a:clrFrom>
              <a:clrTo>
                <a:srgbClr val="FFFFFF">
                  <a:alpha val="0"/>
                </a:srgbClr>
              </a:clrTo>
            </a:clrChange>
            <a:lum bright="-20000"/>
            <a:extLst>
              <a:ext uri="{28A0092B-C50C-407E-A947-70E740481C1C}">
                <a14:useLocalDpi xmlns:a14="http://schemas.microsoft.com/office/drawing/2010/main" val="0"/>
              </a:ext>
            </a:extLst>
          </a:blip>
          <a:srcRect/>
          <a:stretch>
            <a:fillRect/>
          </a:stretch>
        </p:blipFill>
        <p:spPr bwMode="auto">
          <a:xfrm>
            <a:off x="2482750" y="3112658"/>
            <a:ext cx="4681538" cy="331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6"/>
          <p:cNvSpPr>
            <a:spLocks noChangeArrowheads="1"/>
          </p:cNvSpPr>
          <p:nvPr/>
        </p:nvSpPr>
        <p:spPr bwMode="auto">
          <a:xfrm>
            <a:off x="1187624" y="3268080"/>
            <a:ext cx="972574" cy="30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dirty="0" smtClean="0">
                <a:latin typeface="+mn-ea"/>
                <a:ea typeface="+mn-ea"/>
                <a:sym typeface="Wingdings" pitchFamily="2" charset="2"/>
              </a:rPr>
              <a:t>一个快速网络向小容量接收器中注水</a:t>
            </a:r>
            <a:endParaRPr lang="en-US" altLang="zh-CN" sz="1600" b="1" dirty="0" smtClean="0">
              <a:latin typeface="+mn-ea"/>
              <a:ea typeface="+mn-ea"/>
              <a:sym typeface="Wingdings" pitchFamily="2" charset="2"/>
            </a:endParaRPr>
          </a:p>
          <a:p>
            <a:pPr algn="ctr" eaLnBrk="1" hangingPunct="1"/>
            <a:r>
              <a:rPr lang="zh-CN" altLang="en-US" sz="1600" b="1" dirty="0" smtClean="0">
                <a:latin typeface="+mn-ea"/>
                <a:ea typeface="+mn-ea"/>
                <a:sym typeface="Wingdings" pitchFamily="2" charset="2"/>
              </a:rPr>
              <a:t>（需要</a:t>
            </a:r>
            <a:r>
              <a:rPr lang="zh-CN" altLang="en-US" sz="1600" b="1" dirty="0" smtClean="0">
                <a:solidFill>
                  <a:srgbClr val="0000FF"/>
                </a:solidFill>
                <a:latin typeface="+mn-ea"/>
                <a:ea typeface="+mn-ea"/>
                <a:sym typeface="Wingdings" pitchFamily="2" charset="2"/>
              </a:rPr>
              <a:t>流量控制</a:t>
            </a:r>
            <a:r>
              <a:rPr lang="zh-CN" altLang="en-US" sz="1600" b="1" dirty="0" smtClean="0">
                <a:latin typeface="+mn-ea"/>
                <a:ea typeface="+mn-ea"/>
                <a:sym typeface="Wingdings" pitchFamily="2" charset="2"/>
              </a:rPr>
              <a:t>）</a:t>
            </a:r>
            <a:endParaRPr lang="en-US" altLang="zh-CN" sz="1600" b="1" dirty="0">
              <a:latin typeface="+mn-ea"/>
              <a:ea typeface="+mn-ea"/>
              <a:sym typeface="Wingdings" pitchFamily="2" charset="2"/>
            </a:endParaRPr>
          </a:p>
        </p:txBody>
      </p:sp>
      <p:sp>
        <p:nvSpPr>
          <p:cNvPr id="10" name="Rectangle 6"/>
          <p:cNvSpPr>
            <a:spLocks noChangeArrowheads="1"/>
          </p:cNvSpPr>
          <p:nvPr/>
        </p:nvSpPr>
        <p:spPr bwMode="auto">
          <a:xfrm>
            <a:off x="7452320" y="3254575"/>
            <a:ext cx="972574" cy="30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dirty="0" smtClean="0">
                <a:latin typeface="+mn-ea"/>
                <a:ea typeface="+mn-ea"/>
                <a:sym typeface="Wingdings" pitchFamily="2" charset="2"/>
              </a:rPr>
              <a:t>一个小容量网络向大容量接收器中注水</a:t>
            </a:r>
            <a:endParaRPr lang="en-US" altLang="zh-CN" sz="1600" b="1" dirty="0" smtClean="0">
              <a:latin typeface="+mn-ea"/>
              <a:ea typeface="+mn-ea"/>
              <a:sym typeface="Wingdings" pitchFamily="2" charset="2"/>
            </a:endParaRPr>
          </a:p>
          <a:p>
            <a:pPr algn="ctr" eaLnBrk="1" hangingPunct="1"/>
            <a:r>
              <a:rPr lang="zh-CN" altLang="en-US" sz="1600" b="1" dirty="0" smtClean="0">
                <a:latin typeface="+mn-ea"/>
                <a:ea typeface="+mn-ea"/>
                <a:sym typeface="Wingdings" pitchFamily="2" charset="2"/>
              </a:rPr>
              <a:t>（需要</a:t>
            </a:r>
            <a:r>
              <a:rPr lang="zh-CN" altLang="en-US" sz="1600" b="1" dirty="0" smtClean="0">
                <a:solidFill>
                  <a:srgbClr val="0000FF"/>
                </a:solidFill>
                <a:latin typeface="+mn-ea"/>
                <a:ea typeface="+mn-ea"/>
                <a:sym typeface="Wingdings" pitchFamily="2" charset="2"/>
              </a:rPr>
              <a:t>拥塞控制</a:t>
            </a:r>
            <a:r>
              <a:rPr lang="zh-CN" altLang="en-US" sz="1600" b="1" dirty="0" smtClean="0">
                <a:latin typeface="+mn-ea"/>
                <a:ea typeface="+mn-ea"/>
                <a:sym typeface="Wingdings" pitchFamily="2" charset="2"/>
              </a:rPr>
              <a:t>）</a:t>
            </a:r>
            <a:endParaRPr lang="en-US" altLang="zh-CN" sz="1600" b="1" dirty="0">
              <a:latin typeface="+mn-ea"/>
              <a:ea typeface="+mn-ea"/>
              <a:sym typeface="Wingdings" pitchFamily="2" charset="2"/>
            </a:endParaRPr>
          </a:p>
        </p:txBody>
      </p:sp>
    </p:spTree>
    <p:extLst>
      <p:ext uri="{BB962C8B-B14F-4D97-AF65-F5344CB8AC3E}">
        <p14:creationId xmlns:p14="http://schemas.microsoft.com/office/powerpoint/2010/main" val="407442167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网络拥塞信号</a:t>
            </a:r>
            <a:endParaRPr lang="zh-CN" altLang="en-US" dirty="0"/>
          </a:p>
        </p:txBody>
      </p:sp>
      <p:sp>
        <p:nvSpPr>
          <p:cNvPr id="5123" name="内容占位符 3"/>
          <p:cNvSpPr>
            <a:spLocks noGrp="1"/>
          </p:cNvSpPr>
          <p:nvPr>
            <p:ph idx="1"/>
          </p:nvPr>
        </p:nvSpPr>
        <p:spPr>
          <a:xfrm>
            <a:off x="809625" y="1773238"/>
            <a:ext cx="7958138" cy="1511746"/>
          </a:xfrm>
        </p:spPr>
        <p:txBody>
          <a:bodyPr/>
          <a:lstStyle/>
          <a:p>
            <a:r>
              <a:rPr lang="zh-CN" altLang="en-US" sz="2400" dirty="0" smtClean="0"/>
              <a:t>调节发送速率的方式</a:t>
            </a:r>
            <a:r>
              <a:rPr lang="zh-CN" altLang="en-US" sz="2400" dirty="0" smtClean="0">
                <a:solidFill>
                  <a:srgbClr val="FF0000"/>
                </a:solidFill>
              </a:rPr>
              <a:t>依赖于网络拥塞信号的反馈形式</a:t>
            </a:r>
            <a:endParaRPr lang="en-US" altLang="zh-CN" sz="2400" dirty="0" smtClean="0">
              <a:solidFill>
                <a:srgbClr val="FF0000"/>
              </a:solidFill>
            </a:endParaRPr>
          </a:p>
          <a:p>
            <a:pPr lvl="1"/>
            <a:r>
              <a:rPr lang="zh-CN" altLang="en-US" sz="2400" dirty="0"/>
              <a:t>显</a:t>
            </a:r>
            <a:r>
              <a:rPr lang="zh-CN" altLang="en-US" sz="2400" dirty="0" smtClean="0"/>
              <a:t>式</a:t>
            </a:r>
            <a:r>
              <a:rPr lang="en-US" altLang="zh-CN" sz="2400" dirty="0" smtClean="0"/>
              <a:t>/</a:t>
            </a:r>
            <a:r>
              <a:rPr lang="zh-CN" altLang="en-US" sz="2400" dirty="0" smtClean="0"/>
              <a:t>隐式</a:t>
            </a:r>
            <a:endParaRPr lang="en-US" altLang="zh-CN" sz="2400" dirty="0" smtClean="0"/>
          </a:p>
          <a:p>
            <a:pPr lvl="1"/>
            <a:r>
              <a:rPr lang="zh-CN" altLang="en-US" sz="2400" dirty="0" smtClean="0"/>
              <a:t>精确</a:t>
            </a:r>
            <a:r>
              <a:rPr lang="en-US" altLang="zh-CN" sz="2400" dirty="0" smtClean="0"/>
              <a:t>/</a:t>
            </a:r>
            <a:r>
              <a:rPr lang="zh-CN" altLang="en-US" sz="2400" dirty="0" smtClean="0"/>
              <a:t>不精确</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74064688"/>
              </p:ext>
            </p:extLst>
          </p:nvPr>
        </p:nvGraphicFramePr>
        <p:xfrm>
          <a:off x="1043608" y="3429000"/>
          <a:ext cx="7560840" cy="2773680"/>
        </p:xfrm>
        <a:graphic>
          <a:graphicData uri="http://schemas.openxmlformats.org/drawingml/2006/table">
            <a:tbl>
              <a:tblPr firstRow="1" bandRow="1">
                <a:tableStyleId>{5C22544A-7EE6-4342-B048-85BDC9FD1C3A}</a:tableStyleId>
              </a:tblPr>
              <a:tblGrid>
                <a:gridCol w="2376264"/>
                <a:gridCol w="3168352"/>
                <a:gridCol w="1008112"/>
                <a:gridCol w="1008112"/>
              </a:tblGrid>
              <a:tr h="370840">
                <a:tc>
                  <a:txBody>
                    <a:bodyPr/>
                    <a:lstStyle/>
                    <a:p>
                      <a:pPr algn="ctr"/>
                      <a:r>
                        <a:rPr lang="zh-CN" altLang="en-US" sz="2000" dirty="0" smtClean="0">
                          <a:solidFill>
                            <a:schemeClr val="tx1"/>
                          </a:solidFill>
                        </a:rPr>
                        <a:t>协议</a:t>
                      </a:r>
                      <a:endParaRPr lang="zh-CN" altLang="en-US" sz="2000" dirty="0">
                        <a:solidFill>
                          <a:schemeClr val="tx1"/>
                        </a:solidFill>
                      </a:endParaRPr>
                    </a:p>
                  </a:txBody>
                  <a:tcPr/>
                </a:tc>
                <a:tc>
                  <a:txBody>
                    <a:bodyPr/>
                    <a:lstStyle/>
                    <a:p>
                      <a:pPr algn="ctr"/>
                      <a:r>
                        <a:rPr lang="zh-CN" altLang="en-US" sz="2000" dirty="0" smtClean="0">
                          <a:solidFill>
                            <a:schemeClr val="tx1"/>
                          </a:solidFill>
                        </a:rPr>
                        <a:t>信号</a:t>
                      </a:r>
                      <a:endParaRPr lang="zh-CN" altLang="en-US" sz="2000" dirty="0">
                        <a:solidFill>
                          <a:schemeClr val="tx1"/>
                        </a:solidFill>
                      </a:endParaRPr>
                    </a:p>
                  </a:txBody>
                  <a:tcPr/>
                </a:tc>
                <a:tc>
                  <a:txBody>
                    <a:bodyPr/>
                    <a:lstStyle/>
                    <a:p>
                      <a:pPr algn="ctr"/>
                      <a:r>
                        <a:rPr lang="zh-CN" altLang="en-US" sz="2000" dirty="0" smtClean="0">
                          <a:solidFill>
                            <a:schemeClr val="tx1"/>
                          </a:solidFill>
                        </a:rPr>
                        <a:t>显式否</a:t>
                      </a:r>
                      <a:endParaRPr lang="zh-CN" altLang="en-US" sz="2000" dirty="0">
                        <a:solidFill>
                          <a:schemeClr val="tx1"/>
                        </a:solidFill>
                      </a:endParaRPr>
                    </a:p>
                  </a:txBody>
                  <a:tcPr/>
                </a:tc>
                <a:tc>
                  <a:txBody>
                    <a:bodyPr/>
                    <a:lstStyle/>
                    <a:p>
                      <a:pPr algn="ctr"/>
                      <a:r>
                        <a:rPr lang="zh-CN" altLang="en-US" sz="2000" dirty="0" smtClean="0">
                          <a:solidFill>
                            <a:schemeClr val="tx1"/>
                          </a:solidFill>
                        </a:rPr>
                        <a:t>精确否</a:t>
                      </a:r>
                      <a:endParaRPr lang="zh-CN" altLang="en-US" sz="2000" dirty="0">
                        <a:solidFill>
                          <a:schemeClr val="tx1"/>
                        </a:solidFill>
                      </a:endParaRPr>
                    </a:p>
                  </a:txBody>
                  <a:tcPr/>
                </a:tc>
              </a:tr>
              <a:tr h="370840">
                <a:tc>
                  <a:txBody>
                    <a:bodyPr/>
                    <a:lstStyle/>
                    <a:p>
                      <a:pPr algn="ctr"/>
                      <a:r>
                        <a:rPr lang="en-US" altLang="zh-CN" sz="2000" b="1" dirty="0" smtClean="0"/>
                        <a:t>XCP</a:t>
                      </a:r>
                      <a:endParaRPr lang="zh-CN" altLang="en-US" sz="2000" b="1" dirty="0"/>
                    </a:p>
                  </a:txBody>
                  <a:tcPr/>
                </a:tc>
                <a:tc>
                  <a:txBody>
                    <a:bodyPr/>
                    <a:lstStyle/>
                    <a:p>
                      <a:pPr algn="ctr"/>
                      <a:r>
                        <a:rPr lang="zh-CN" altLang="en-US" sz="2000" b="1" dirty="0" smtClean="0"/>
                        <a:t>使用速率</a:t>
                      </a:r>
                      <a:endParaRPr lang="zh-CN" altLang="en-US" sz="2000" b="1" dirty="0"/>
                    </a:p>
                  </a:txBody>
                  <a:tcPr/>
                </a:tc>
                <a:tc>
                  <a:txBody>
                    <a:bodyPr/>
                    <a:lstStyle/>
                    <a:p>
                      <a:pPr algn="ctr"/>
                      <a:r>
                        <a:rPr lang="zh-CN" altLang="en-US" sz="2000" b="1" dirty="0" smtClean="0"/>
                        <a:t>是</a:t>
                      </a:r>
                      <a:endParaRPr lang="zh-CN" altLang="en-US" sz="2000" b="1" dirty="0"/>
                    </a:p>
                  </a:txBody>
                  <a:tcPr/>
                </a:tc>
                <a:tc>
                  <a:txBody>
                    <a:bodyPr/>
                    <a:lstStyle/>
                    <a:p>
                      <a:pPr algn="ctr"/>
                      <a:r>
                        <a:rPr lang="zh-CN" altLang="en-US" sz="2000" b="1" dirty="0" smtClean="0"/>
                        <a:t>是</a:t>
                      </a:r>
                      <a:endParaRPr lang="zh-CN" altLang="en-US" sz="2000" b="1" dirty="0"/>
                    </a:p>
                  </a:txBody>
                  <a:tcPr/>
                </a:tc>
              </a:tr>
              <a:tr h="370840">
                <a:tc>
                  <a:txBody>
                    <a:bodyPr/>
                    <a:lstStyle/>
                    <a:p>
                      <a:pPr algn="ctr"/>
                      <a:r>
                        <a:rPr lang="en-US" altLang="zh-CN" sz="2000" b="1" dirty="0" smtClean="0"/>
                        <a:t>TCP with</a:t>
                      </a:r>
                      <a:r>
                        <a:rPr lang="en-US" altLang="zh-CN" sz="2000" b="1" baseline="0" dirty="0" smtClean="0"/>
                        <a:t> ECN</a:t>
                      </a:r>
                      <a:endParaRPr lang="zh-CN" altLang="en-US" sz="2000" b="1" dirty="0"/>
                    </a:p>
                  </a:txBody>
                  <a:tcPr/>
                </a:tc>
                <a:tc>
                  <a:txBody>
                    <a:bodyPr/>
                    <a:lstStyle/>
                    <a:p>
                      <a:pPr algn="ctr"/>
                      <a:r>
                        <a:rPr lang="zh-CN" altLang="en-US" sz="2000" b="1" dirty="0" smtClean="0"/>
                        <a:t>拥塞警告</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是</a:t>
                      </a:r>
                      <a:endParaRPr lang="zh-CN" altLang="en-US" sz="2000" b="1" dirty="0"/>
                    </a:p>
                  </a:txBody>
                  <a:tcPr/>
                </a:tc>
                <a:tc>
                  <a:txBody>
                    <a:bodyPr/>
                    <a:lstStyle/>
                    <a:p>
                      <a:pPr algn="ctr"/>
                      <a:r>
                        <a:rPr lang="zh-CN" altLang="en-US" sz="2000" b="1" dirty="0" smtClean="0"/>
                        <a:t>否</a:t>
                      </a:r>
                      <a:endParaRPr lang="zh-CN" altLang="en-US" sz="2000" b="1" dirty="0"/>
                    </a:p>
                  </a:txBody>
                  <a:tcPr/>
                </a:tc>
              </a:tr>
              <a:tr h="370840">
                <a:tc>
                  <a:txBody>
                    <a:bodyPr/>
                    <a:lstStyle/>
                    <a:p>
                      <a:pPr algn="ctr"/>
                      <a:r>
                        <a:rPr lang="en-US" altLang="zh-CN" sz="2000" b="1" dirty="0" smtClean="0"/>
                        <a:t>FAST TCP</a:t>
                      </a:r>
                      <a:endParaRPr lang="zh-CN" altLang="en-US" sz="2000" b="1" dirty="0"/>
                    </a:p>
                  </a:txBody>
                  <a:tcPr/>
                </a:tc>
                <a:tc>
                  <a:txBody>
                    <a:bodyPr/>
                    <a:lstStyle/>
                    <a:p>
                      <a:pPr algn="ctr"/>
                      <a:r>
                        <a:rPr lang="zh-CN" altLang="en-US" sz="2000" b="1" dirty="0" smtClean="0"/>
                        <a:t>端到端延迟</a:t>
                      </a:r>
                      <a:endParaRPr lang="zh-CN" altLang="en-US" sz="2000" b="1" dirty="0"/>
                    </a:p>
                  </a:txBody>
                  <a:tcPr/>
                </a:tc>
                <a:tc>
                  <a:txBody>
                    <a:bodyPr/>
                    <a:lstStyle/>
                    <a:p>
                      <a:pPr algn="ctr"/>
                      <a:r>
                        <a:rPr lang="zh-CN" altLang="en-US" sz="2000" b="1" dirty="0" smtClean="0"/>
                        <a:t>否</a:t>
                      </a:r>
                      <a:endParaRPr lang="zh-CN" altLang="en-US" sz="2000" b="1" dirty="0"/>
                    </a:p>
                  </a:txBody>
                  <a:tcPr/>
                </a:tc>
                <a:tc>
                  <a:txBody>
                    <a:bodyPr/>
                    <a:lstStyle/>
                    <a:p>
                      <a:pPr algn="ctr"/>
                      <a:r>
                        <a:rPr lang="zh-CN" altLang="en-US" sz="2000" b="1" dirty="0" smtClean="0"/>
                        <a:t>是</a:t>
                      </a:r>
                      <a:endParaRPr lang="zh-CN" altLang="en-US" sz="2000" b="1" dirty="0"/>
                    </a:p>
                  </a:txBody>
                  <a:tcPr/>
                </a:tc>
              </a:tr>
              <a:tr h="370840">
                <a:tc>
                  <a:txBody>
                    <a:bodyPr/>
                    <a:lstStyle/>
                    <a:p>
                      <a:pPr algn="ctr"/>
                      <a:r>
                        <a:rPr lang="en-US" altLang="zh-CN" sz="2000" b="1" dirty="0" smtClean="0"/>
                        <a:t>Compound TCP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数据包丢失和端到端延迟</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否</a:t>
                      </a:r>
                    </a:p>
                  </a:txBody>
                  <a:tcPr/>
                </a:tc>
                <a:tc>
                  <a:txBody>
                    <a:bodyPr/>
                    <a:lstStyle/>
                    <a:p>
                      <a:pPr algn="ctr"/>
                      <a:r>
                        <a:rPr lang="zh-CN" altLang="en-US" sz="2000" b="1" dirty="0" smtClean="0"/>
                        <a:t>是</a:t>
                      </a:r>
                      <a:endParaRPr lang="zh-CN" altLang="en-US" sz="2000" b="1" dirty="0"/>
                    </a:p>
                  </a:txBody>
                  <a:tcPr/>
                </a:tc>
              </a:tr>
              <a:tr h="370840">
                <a:tc>
                  <a:txBody>
                    <a:bodyPr/>
                    <a:lstStyle/>
                    <a:p>
                      <a:pPr algn="ctr"/>
                      <a:r>
                        <a:rPr lang="en-US" altLang="zh-CN" sz="2000" b="1" dirty="0" smtClean="0"/>
                        <a:t>CUBIC TCP</a:t>
                      </a:r>
                      <a:endParaRPr lang="zh-CN" altLang="en-US" sz="2000" b="1" dirty="0"/>
                    </a:p>
                  </a:txBody>
                  <a:tcPr/>
                </a:tc>
                <a:tc>
                  <a:txBody>
                    <a:bodyPr/>
                    <a:lstStyle/>
                    <a:p>
                      <a:pPr algn="ctr"/>
                      <a:r>
                        <a:rPr lang="zh-CN" altLang="en-US" sz="2000" b="1" dirty="0" smtClean="0"/>
                        <a:t>数据包丢失</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否</a:t>
                      </a:r>
                    </a:p>
                  </a:txBody>
                  <a:tcPr/>
                </a:tc>
                <a:tc>
                  <a:txBody>
                    <a:bodyPr/>
                    <a:lstStyle/>
                    <a:p>
                      <a:pPr algn="ctr"/>
                      <a:r>
                        <a:rPr lang="zh-CN" altLang="en-US" sz="2000" b="1" dirty="0" smtClean="0"/>
                        <a:t>否</a:t>
                      </a:r>
                      <a:endParaRPr lang="zh-CN" altLang="en-US" sz="2000" b="1" dirty="0"/>
                    </a:p>
                  </a:txBody>
                  <a:tcPr/>
                </a:tc>
              </a:tr>
              <a:tr h="370840">
                <a:tc>
                  <a:txBody>
                    <a:bodyPr/>
                    <a:lstStyle/>
                    <a:p>
                      <a:pPr algn="ctr"/>
                      <a:r>
                        <a:rPr lang="en-US" altLang="zh-CN" sz="2000" b="1" dirty="0" smtClean="0"/>
                        <a:t>TCP</a:t>
                      </a:r>
                      <a:endParaRPr lang="zh-CN" altLang="en-US" sz="2000" b="1" dirty="0"/>
                    </a:p>
                  </a:txBody>
                  <a:tcPr/>
                </a:tc>
                <a:tc>
                  <a:txBody>
                    <a:bodyPr/>
                    <a:lstStyle/>
                    <a:p>
                      <a:pPr algn="ctr"/>
                      <a:r>
                        <a:rPr lang="zh-CN" altLang="en-US" sz="2000" b="1" dirty="0" smtClean="0"/>
                        <a:t>数据包丢失</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否</a:t>
                      </a:r>
                    </a:p>
                  </a:txBody>
                  <a:tcPr/>
                </a:tc>
                <a:tc>
                  <a:txBody>
                    <a:bodyPr/>
                    <a:lstStyle/>
                    <a:p>
                      <a:pPr algn="ctr"/>
                      <a:r>
                        <a:rPr lang="zh-CN" altLang="en-US" sz="2000" b="1" dirty="0" smtClean="0"/>
                        <a:t>否</a:t>
                      </a:r>
                      <a:endParaRPr lang="zh-CN" altLang="en-US" sz="2000" b="1" dirty="0"/>
                    </a:p>
                  </a:txBody>
                  <a:tcPr/>
                </a:tc>
              </a:tr>
            </a:tbl>
          </a:graphicData>
        </a:graphic>
      </p:graphicFrame>
    </p:spTree>
    <p:extLst>
      <p:ext uri="{BB962C8B-B14F-4D97-AF65-F5344CB8AC3E}">
        <p14:creationId xmlns:p14="http://schemas.microsoft.com/office/powerpoint/2010/main" val="197155694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调整发送速率</a:t>
            </a:r>
          </a:p>
        </p:txBody>
      </p:sp>
      <p:sp>
        <p:nvSpPr>
          <p:cNvPr id="5123" name="内容占位符 3"/>
          <p:cNvSpPr>
            <a:spLocks noGrp="1"/>
          </p:cNvSpPr>
          <p:nvPr>
            <p:ph idx="1"/>
          </p:nvPr>
        </p:nvSpPr>
        <p:spPr>
          <a:xfrm>
            <a:off x="809625" y="1773237"/>
            <a:ext cx="7958138" cy="1200001"/>
          </a:xfrm>
        </p:spPr>
        <p:txBody>
          <a:bodyPr/>
          <a:lstStyle/>
          <a:p>
            <a:r>
              <a:rPr lang="zh-CN" altLang="en-US" sz="2400" dirty="0" smtClean="0"/>
              <a:t>如果两个流采用相同的方法（</a:t>
            </a:r>
            <a:r>
              <a:rPr lang="zh-CN" altLang="en-US" sz="2400" dirty="0" smtClean="0">
                <a:solidFill>
                  <a:srgbClr val="FF0000"/>
                </a:solidFill>
              </a:rPr>
              <a:t>加法</a:t>
            </a:r>
            <a:r>
              <a:rPr lang="zh-CN" altLang="en-US" sz="2400" dirty="0" smtClean="0"/>
              <a:t>或</a:t>
            </a:r>
            <a:r>
              <a:rPr lang="zh-CN" altLang="en-US" sz="2400" dirty="0" smtClean="0">
                <a:solidFill>
                  <a:srgbClr val="FF0000"/>
                </a:solidFill>
              </a:rPr>
              <a:t>乘法</a:t>
            </a:r>
            <a:r>
              <a:rPr lang="zh-CN" altLang="en-US" sz="2400" dirty="0" smtClean="0"/>
              <a:t>）调整发送速率，则用户都难以收敛到同时兼顾公平和效率的最佳发送速率</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grpSp>
        <p:nvGrpSpPr>
          <p:cNvPr id="6" name="Group 4"/>
          <p:cNvGrpSpPr>
            <a:grpSpLocks/>
          </p:cNvGrpSpPr>
          <p:nvPr/>
        </p:nvGrpSpPr>
        <p:grpSpPr bwMode="auto">
          <a:xfrm>
            <a:off x="2100032" y="2870846"/>
            <a:ext cx="5400675" cy="3548063"/>
            <a:chOff x="1179" y="1731"/>
            <a:chExt cx="3402" cy="2235"/>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79" y="1731"/>
              <a:ext cx="3402" cy="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2246" y="1734"/>
              <a:ext cx="7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solidFill>
                    <a:srgbClr val="FF0000"/>
                  </a:solidFill>
                  <a:latin typeface="+mn-ea"/>
                  <a:ea typeface="+mn-ea"/>
                </a:rPr>
                <a:t>+ </a:t>
              </a:r>
              <a:r>
                <a:rPr lang="en-US" altLang="zh-CN" sz="1600" b="1" dirty="0" smtClean="0">
                  <a:solidFill>
                    <a:srgbClr val="FF0000"/>
                  </a:solidFill>
                  <a:latin typeface="+mn-ea"/>
                  <a:ea typeface="+mn-ea"/>
                </a:rPr>
                <a:t>/</a:t>
              </a:r>
              <a:r>
                <a:rPr lang="en-US" altLang="zh-CN" sz="1600" b="1" dirty="0">
                  <a:solidFill>
                    <a:srgbClr val="FF0000"/>
                  </a:solidFill>
                  <a:latin typeface="+mn-ea"/>
                  <a:ea typeface="+mn-ea"/>
                </a:rPr>
                <a:t>–</a:t>
              </a:r>
              <a:r>
                <a:rPr lang="en-US" altLang="zh-CN" sz="1600" b="1" dirty="0" smtClean="0">
                  <a:solidFill>
                    <a:srgbClr val="FF0000"/>
                  </a:solidFill>
                  <a:latin typeface="+mn-ea"/>
                  <a:ea typeface="+mn-ea"/>
                </a:rPr>
                <a:t> </a:t>
              </a:r>
              <a:r>
                <a:rPr lang="zh-CN" altLang="en-US" sz="1600" b="1" dirty="0" smtClean="0">
                  <a:solidFill>
                    <a:srgbClr val="FF0000"/>
                  </a:solidFill>
                  <a:latin typeface="+mn-ea"/>
                  <a:ea typeface="+mn-ea"/>
                </a:rPr>
                <a:t>常数</a:t>
              </a:r>
              <a:endParaRPr lang="en-US" altLang="zh-CN" sz="1600" b="1" dirty="0">
                <a:solidFill>
                  <a:srgbClr val="FF0000"/>
                </a:solidFill>
                <a:latin typeface="+mn-ea"/>
                <a:ea typeface="+mn-ea"/>
              </a:endParaRPr>
            </a:p>
          </p:txBody>
        </p:sp>
        <p:sp>
          <p:nvSpPr>
            <p:cNvPr id="10" name="TextBox 6"/>
            <p:cNvSpPr txBox="1">
              <a:spLocks noChangeArrowheads="1"/>
            </p:cNvSpPr>
            <p:nvPr/>
          </p:nvSpPr>
          <p:spPr bwMode="auto">
            <a:xfrm>
              <a:off x="3553" y="2686"/>
              <a:ext cx="8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solidFill>
                    <a:srgbClr val="FF0000"/>
                  </a:solidFill>
                  <a:latin typeface="+mn-ea"/>
                  <a:ea typeface="+mn-ea"/>
                </a:rPr>
                <a:t>+ </a:t>
              </a:r>
              <a:r>
                <a:rPr lang="en-US" altLang="zh-CN" sz="1600" b="1" dirty="0" smtClean="0">
                  <a:solidFill>
                    <a:srgbClr val="FF0000"/>
                  </a:solidFill>
                  <a:latin typeface="+mn-ea"/>
                  <a:ea typeface="+mn-ea"/>
                </a:rPr>
                <a:t>/</a:t>
              </a:r>
              <a:r>
                <a:rPr lang="en-US" altLang="zh-CN" sz="1600" b="1" dirty="0">
                  <a:solidFill>
                    <a:srgbClr val="FF0000"/>
                  </a:solidFill>
                  <a:latin typeface="+mn-ea"/>
                  <a:ea typeface="+mn-ea"/>
                </a:rPr>
                <a:t>–</a:t>
              </a:r>
              <a:r>
                <a:rPr lang="en-US" altLang="zh-CN" sz="1600" b="1" dirty="0" smtClean="0">
                  <a:solidFill>
                    <a:srgbClr val="FF0000"/>
                  </a:solidFill>
                  <a:latin typeface="+mn-ea"/>
                  <a:ea typeface="+mn-ea"/>
                </a:rPr>
                <a:t> </a:t>
              </a:r>
              <a:r>
                <a:rPr lang="zh-CN" altLang="en-US" sz="1600" b="1" dirty="0" smtClean="0">
                  <a:solidFill>
                    <a:srgbClr val="FF0000"/>
                  </a:solidFill>
                  <a:latin typeface="+mn-ea"/>
                  <a:ea typeface="+mn-ea"/>
                </a:rPr>
                <a:t>百分比</a:t>
              </a:r>
              <a:endParaRPr lang="en-US" altLang="zh-CN" sz="1600" b="1" dirty="0">
                <a:solidFill>
                  <a:srgbClr val="FF0000"/>
                </a:solidFill>
                <a:latin typeface="+mn-ea"/>
                <a:ea typeface="+mn-ea"/>
              </a:endParaRPr>
            </a:p>
          </p:txBody>
        </p:sp>
        <p:sp>
          <p:nvSpPr>
            <p:cNvPr id="11" name="TextBox 6"/>
            <p:cNvSpPr txBox="1">
              <a:spLocks noChangeArrowheads="1"/>
            </p:cNvSpPr>
            <p:nvPr/>
          </p:nvSpPr>
          <p:spPr bwMode="auto">
            <a:xfrm>
              <a:off x="1648" y="2718"/>
              <a:ext cx="8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加法线呈</a:t>
              </a:r>
              <a:r>
                <a:rPr lang="en-US" altLang="zh-CN" sz="1600" b="1" dirty="0" smtClean="0">
                  <a:solidFill>
                    <a:srgbClr val="0000FF"/>
                  </a:solidFill>
                  <a:latin typeface="+mn-ea"/>
                  <a:ea typeface="+mn-ea"/>
                </a:rPr>
                <a:t>45°</a:t>
              </a:r>
              <a:endParaRPr lang="en-US" altLang="zh-CN" sz="1600" b="1" dirty="0">
                <a:solidFill>
                  <a:srgbClr val="0000FF"/>
                </a:solidFill>
                <a:latin typeface="+mn-ea"/>
                <a:ea typeface="+mn-ea"/>
              </a:endParaRPr>
            </a:p>
          </p:txBody>
        </p:sp>
        <p:sp>
          <p:nvSpPr>
            <p:cNvPr id="12" name="TextBox 6"/>
            <p:cNvSpPr txBox="1">
              <a:spLocks noChangeArrowheads="1"/>
            </p:cNvSpPr>
            <p:nvPr/>
          </p:nvSpPr>
          <p:spPr bwMode="auto">
            <a:xfrm>
              <a:off x="1965" y="3307"/>
              <a:ext cx="102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乘法线指向原点</a:t>
              </a:r>
              <a:endParaRPr lang="en-US" altLang="zh-CN" sz="1600" b="1" dirty="0">
                <a:solidFill>
                  <a:srgbClr val="0000FF"/>
                </a:solidFill>
                <a:latin typeface="+mn-ea"/>
                <a:ea typeface="+mn-ea"/>
              </a:endParaRPr>
            </a:p>
          </p:txBody>
        </p:sp>
      </p:grpSp>
    </p:spTree>
    <p:extLst>
      <p:ext uri="{BB962C8B-B14F-4D97-AF65-F5344CB8AC3E}">
        <p14:creationId xmlns:p14="http://schemas.microsoft.com/office/powerpoint/2010/main" val="352617157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调整发送速率</a:t>
            </a:r>
          </a:p>
        </p:txBody>
      </p:sp>
      <p:sp>
        <p:nvSpPr>
          <p:cNvPr id="5123" name="内容占位符 3"/>
          <p:cNvSpPr>
            <a:spLocks noGrp="1"/>
          </p:cNvSpPr>
          <p:nvPr>
            <p:ph idx="1"/>
          </p:nvPr>
        </p:nvSpPr>
        <p:spPr>
          <a:xfrm>
            <a:off x="809625" y="1773237"/>
            <a:ext cx="3690367" cy="4536083"/>
          </a:xfrm>
        </p:spPr>
        <p:txBody>
          <a:bodyPr/>
          <a:lstStyle/>
          <a:p>
            <a:pPr>
              <a:lnSpc>
                <a:spcPct val="120000"/>
              </a:lnSpc>
            </a:pPr>
            <a:r>
              <a:rPr lang="en-US" altLang="zh-CN" sz="2400" dirty="0" smtClean="0">
                <a:solidFill>
                  <a:srgbClr val="FF0000"/>
                </a:solidFill>
              </a:rPr>
              <a:t>AIMD</a:t>
            </a:r>
            <a:r>
              <a:rPr lang="zh-CN" altLang="en-US" sz="2400" dirty="0" smtClean="0">
                <a:solidFill>
                  <a:srgbClr val="FF0000"/>
                </a:solidFill>
              </a:rPr>
              <a:t>（加法递增乘法递减）</a:t>
            </a:r>
            <a:r>
              <a:rPr lang="zh-CN" altLang="en-US" sz="2400" dirty="0" smtClean="0"/>
              <a:t>：没有收到拥塞信号时，加法递增带宽；收到拥塞信号时，乘法递减带宽</a:t>
            </a:r>
            <a:endParaRPr lang="en-US" altLang="zh-CN" sz="2400" dirty="0" smtClean="0"/>
          </a:p>
          <a:p>
            <a:pPr lvl="1">
              <a:lnSpc>
                <a:spcPct val="120000"/>
              </a:lnSpc>
            </a:pPr>
            <a:r>
              <a:rPr lang="zh-CN" altLang="en-US" sz="2400" dirty="0" smtClean="0"/>
              <a:t>可以收敛到兼顾公平和效率的最佳发送速率</a:t>
            </a:r>
            <a:endParaRPr lang="en-US" altLang="zh-CN" sz="2400" dirty="0" smtClean="0"/>
          </a:p>
          <a:p>
            <a:pPr lvl="1">
              <a:lnSpc>
                <a:spcPct val="120000"/>
              </a:lnSpc>
            </a:pPr>
            <a:r>
              <a:rPr lang="en-US" altLang="zh-CN" sz="2400" dirty="0" smtClean="0"/>
              <a:t>AIMD</a:t>
            </a:r>
            <a:r>
              <a:rPr lang="zh-CN" altLang="en-US" sz="2400" dirty="0" smtClean="0"/>
              <a:t>是</a:t>
            </a:r>
            <a:r>
              <a:rPr lang="en-US" altLang="zh-CN" sz="2400" dirty="0" smtClean="0"/>
              <a:t>TCP</a:t>
            </a:r>
            <a:r>
              <a:rPr lang="zh-CN" altLang="en-US" sz="2400" dirty="0" smtClean="0"/>
              <a:t>采用的拥塞控制算法</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grpSp>
        <p:nvGrpSpPr>
          <p:cNvPr id="13" name="Group 7"/>
          <p:cNvGrpSpPr>
            <a:grpSpLocks/>
          </p:cNvGrpSpPr>
          <p:nvPr/>
        </p:nvGrpSpPr>
        <p:grpSpPr bwMode="auto">
          <a:xfrm>
            <a:off x="4695471" y="2535091"/>
            <a:ext cx="4197350" cy="3328988"/>
            <a:chOff x="681316" y="1800225"/>
            <a:chExt cx="3890684" cy="3085549"/>
          </a:xfrm>
        </p:grpSpPr>
        <p:pic>
          <p:nvPicPr>
            <p:cNvPr id="14"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47646"/>
            <a:stretch>
              <a:fillRect/>
            </a:stretch>
          </p:blipFill>
          <p:spPr bwMode="auto">
            <a:xfrm>
              <a:off x="971550" y="1800225"/>
              <a:ext cx="36004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5"/>
            <p:cNvSpPr txBox="1">
              <a:spLocks noChangeArrowheads="1"/>
            </p:cNvSpPr>
            <p:nvPr/>
          </p:nvSpPr>
          <p:spPr bwMode="auto">
            <a:xfrm>
              <a:off x="1447801" y="4572001"/>
              <a:ext cx="2039359" cy="31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User 1’s bandwidth</a:t>
              </a:r>
            </a:p>
          </p:txBody>
        </p:sp>
        <p:sp>
          <p:nvSpPr>
            <p:cNvPr id="16" name="TextBox 6"/>
            <p:cNvSpPr txBox="1">
              <a:spLocks noChangeArrowheads="1"/>
            </p:cNvSpPr>
            <p:nvPr/>
          </p:nvSpPr>
          <p:spPr bwMode="auto">
            <a:xfrm rot="-5400000">
              <a:off x="-59025" y="2984488"/>
              <a:ext cx="1794453" cy="31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User 2’s bandwidth</a:t>
              </a:r>
            </a:p>
          </p:txBody>
        </p:sp>
      </p:grpSp>
      <p:sp>
        <p:nvSpPr>
          <p:cNvPr id="17" name="TextBox 6"/>
          <p:cNvSpPr txBox="1">
            <a:spLocks noChangeArrowheads="1"/>
          </p:cNvSpPr>
          <p:nvPr/>
        </p:nvSpPr>
        <p:spPr bwMode="auto">
          <a:xfrm>
            <a:off x="5653584" y="3140968"/>
            <a:ext cx="1403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加法线呈</a:t>
            </a:r>
            <a:r>
              <a:rPr lang="en-US" altLang="zh-CN" sz="1600" b="1" dirty="0" smtClean="0">
                <a:solidFill>
                  <a:srgbClr val="0000FF"/>
                </a:solidFill>
                <a:latin typeface="+mn-ea"/>
                <a:ea typeface="+mn-ea"/>
              </a:rPr>
              <a:t>45°</a:t>
            </a:r>
            <a:endParaRPr lang="en-US" altLang="zh-CN" sz="1600" b="1" dirty="0">
              <a:solidFill>
                <a:srgbClr val="0000FF"/>
              </a:solidFill>
              <a:latin typeface="+mn-ea"/>
              <a:ea typeface="+mn-ea"/>
            </a:endParaRPr>
          </a:p>
        </p:txBody>
      </p:sp>
      <p:sp>
        <p:nvSpPr>
          <p:cNvPr id="18" name="TextBox 6"/>
          <p:cNvSpPr txBox="1">
            <a:spLocks noChangeArrowheads="1"/>
          </p:cNvSpPr>
          <p:nvPr/>
        </p:nvSpPr>
        <p:spPr bwMode="auto">
          <a:xfrm>
            <a:off x="5436096" y="5014958"/>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乘法线指向原点</a:t>
            </a:r>
            <a:endParaRPr lang="en-US" altLang="zh-CN" sz="1600" b="1" dirty="0">
              <a:solidFill>
                <a:srgbClr val="0000FF"/>
              </a:solidFill>
              <a:latin typeface="+mn-ea"/>
              <a:ea typeface="+mn-ea"/>
            </a:endParaRPr>
          </a:p>
        </p:txBody>
      </p:sp>
    </p:spTree>
    <p:extLst>
      <p:ext uri="{BB962C8B-B14F-4D97-AF65-F5344CB8AC3E}">
        <p14:creationId xmlns:p14="http://schemas.microsoft.com/office/powerpoint/2010/main" val="72281935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例</a:t>
            </a:r>
            <a:r>
              <a:rPr lang="en-US" altLang="zh-CN" dirty="0" smtClean="0"/>
              <a:t>:Internet</a:t>
            </a:r>
            <a:r>
              <a:rPr lang="zh-CN" altLang="en-US" dirty="0" smtClean="0"/>
              <a:t>中的传输层</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95" name="Rectangle 314"/>
          <p:cNvSpPr>
            <a:spLocks noChangeArrowheads="1"/>
          </p:cNvSpPr>
          <p:nvPr/>
        </p:nvSpPr>
        <p:spPr bwMode="auto">
          <a:xfrm>
            <a:off x="180975" y="1720453"/>
            <a:ext cx="1449388"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96" name="Rectangle 324"/>
          <p:cNvSpPr>
            <a:spLocks noChangeArrowheads="1"/>
          </p:cNvSpPr>
          <p:nvPr/>
        </p:nvSpPr>
        <p:spPr bwMode="auto">
          <a:xfrm>
            <a:off x="7429500" y="1720453"/>
            <a:ext cx="1452563"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7" name="Rectangle 313"/>
          <p:cNvSpPr>
            <a:spLocks noChangeArrowheads="1"/>
          </p:cNvSpPr>
          <p:nvPr/>
        </p:nvSpPr>
        <p:spPr bwMode="auto">
          <a:xfrm>
            <a:off x="198438" y="2830116"/>
            <a:ext cx="8688387" cy="469900"/>
          </a:xfrm>
          <a:prstGeom prst="rect">
            <a:avLst/>
          </a:prstGeom>
          <a:solidFill>
            <a:srgbClr val="7030A0">
              <a:alpha val="67999"/>
            </a:srgbClr>
          </a:solidFill>
          <a:ln>
            <a:noFill/>
          </a:ln>
          <a:effectLst/>
        </p:spPr>
        <p:txBody>
          <a:bodyPr wrap="none" anchor="ctr"/>
          <a:lstStyle/>
          <a:p>
            <a:endParaRPr lang="zh-CN" altLang="en-US" b="1">
              <a:latin typeface="+mn-lt"/>
              <a:ea typeface="+mn-ea"/>
            </a:endParaRPr>
          </a:p>
        </p:txBody>
      </p:sp>
      <p:sp>
        <p:nvSpPr>
          <p:cNvPr id="98" name="Line 315"/>
          <p:cNvSpPr>
            <a:spLocks noChangeShapeType="1"/>
          </p:cNvSpPr>
          <p:nvPr/>
        </p:nvSpPr>
        <p:spPr bwMode="auto">
          <a:xfrm>
            <a:off x="1620838" y="5141913"/>
            <a:ext cx="578961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9" name="Line 316"/>
          <p:cNvSpPr>
            <a:spLocks noChangeShapeType="1"/>
          </p:cNvSpPr>
          <p:nvPr/>
        </p:nvSpPr>
        <p:spPr bwMode="auto">
          <a:xfrm>
            <a:off x="180975" y="3306366"/>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00" name="Line 317"/>
          <p:cNvSpPr>
            <a:spLocks noChangeShapeType="1"/>
          </p:cNvSpPr>
          <p:nvPr/>
        </p:nvSpPr>
        <p:spPr bwMode="auto">
          <a:xfrm>
            <a:off x="180975" y="3785791"/>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01" name="Rectangle 318"/>
          <p:cNvSpPr>
            <a:spLocks noChangeArrowheads="1"/>
          </p:cNvSpPr>
          <p:nvPr/>
        </p:nvSpPr>
        <p:spPr bwMode="auto">
          <a:xfrm>
            <a:off x="187325" y="2382441"/>
            <a:ext cx="1439863"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02" name="Rectangle 319"/>
          <p:cNvSpPr>
            <a:spLocks noChangeArrowheads="1"/>
          </p:cNvSpPr>
          <p:nvPr/>
        </p:nvSpPr>
        <p:spPr bwMode="auto">
          <a:xfrm>
            <a:off x="170987" y="1916832"/>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5</a:t>
            </a:r>
            <a:endParaRPr kumimoji="1" lang="en-US" altLang="zh-CN" sz="1600" b="1" dirty="0">
              <a:latin typeface="+mn-lt"/>
              <a:ea typeface="+mn-ea"/>
            </a:endParaRPr>
          </a:p>
        </p:txBody>
      </p:sp>
      <p:grpSp>
        <p:nvGrpSpPr>
          <p:cNvPr id="103" name="Group 320"/>
          <p:cNvGrpSpPr>
            <a:grpSpLocks/>
          </p:cNvGrpSpPr>
          <p:nvPr/>
        </p:nvGrpSpPr>
        <p:grpSpPr bwMode="auto">
          <a:xfrm>
            <a:off x="2894013" y="2839641"/>
            <a:ext cx="1062037" cy="1419225"/>
            <a:chOff x="2017" y="1543"/>
            <a:chExt cx="619" cy="922"/>
          </a:xfrm>
        </p:grpSpPr>
        <p:sp>
          <p:nvSpPr>
            <p:cNvPr id="104"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5"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6"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07" name="Line 325"/>
          <p:cNvSpPr>
            <a:spLocks noChangeShapeType="1"/>
          </p:cNvSpPr>
          <p:nvPr/>
        </p:nvSpPr>
        <p:spPr bwMode="auto">
          <a:xfrm>
            <a:off x="7429500" y="3306366"/>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8" name="Line 326"/>
          <p:cNvSpPr>
            <a:spLocks noChangeShapeType="1"/>
          </p:cNvSpPr>
          <p:nvPr/>
        </p:nvSpPr>
        <p:spPr bwMode="auto">
          <a:xfrm>
            <a:off x="7429500" y="3785791"/>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9" name="Rectangle 327"/>
          <p:cNvSpPr>
            <a:spLocks noChangeArrowheads="1"/>
          </p:cNvSpPr>
          <p:nvPr/>
        </p:nvSpPr>
        <p:spPr bwMode="auto">
          <a:xfrm>
            <a:off x="7434263" y="2382441"/>
            <a:ext cx="144780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nvGrpSpPr>
          <p:cNvPr id="110" name="Group 328"/>
          <p:cNvGrpSpPr>
            <a:grpSpLocks/>
          </p:cNvGrpSpPr>
          <p:nvPr/>
        </p:nvGrpSpPr>
        <p:grpSpPr bwMode="auto">
          <a:xfrm>
            <a:off x="5087938" y="2839641"/>
            <a:ext cx="1062037" cy="1419225"/>
            <a:chOff x="3295" y="1543"/>
            <a:chExt cx="619" cy="922"/>
          </a:xfrm>
        </p:grpSpPr>
        <p:sp>
          <p:nvSpPr>
            <p:cNvPr id="111"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2"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3"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14" name="Rectangle 332"/>
          <p:cNvSpPr>
            <a:spLocks noChangeArrowheads="1"/>
          </p:cNvSpPr>
          <p:nvPr/>
        </p:nvSpPr>
        <p:spPr bwMode="auto">
          <a:xfrm>
            <a:off x="2498725" y="2099196"/>
            <a:ext cx="408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dirty="0" smtClean="0">
                <a:solidFill>
                  <a:srgbClr val="FF0000"/>
                </a:solidFill>
                <a:latin typeface="+mn-lt"/>
                <a:ea typeface="+mn-ea"/>
              </a:rPr>
              <a:t>传输层</a:t>
            </a:r>
            <a:r>
              <a:rPr kumimoji="1" lang="zh-CN" altLang="en-US" sz="2000" b="1" dirty="0">
                <a:solidFill>
                  <a:srgbClr val="FF0000"/>
                </a:solidFill>
                <a:latin typeface="+mn-lt"/>
                <a:ea typeface="+mn-ea"/>
              </a:rPr>
              <a:t>提供应用进程</a:t>
            </a:r>
            <a:r>
              <a:rPr kumimoji="1" lang="zh-CN" altLang="zh-CN" sz="2000" b="1" dirty="0">
                <a:solidFill>
                  <a:srgbClr val="FF0000"/>
                </a:solidFill>
                <a:latin typeface="+mn-lt"/>
                <a:ea typeface="+mn-ea"/>
              </a:rPr>
              <a:t>间的逻辑</a:t>
            </a:r>
            <a:r>
              <a:rPr kumimoji="1" lang="zh-CN" altLang="en-US" sz="2000" b="1" dirty="0">
                <a:solidFill>
                  <a:srgbClr val="FF0000"/>
                </a:solidFill>
                <a:latin typeface="+mn-lt"/>
                <a:ea typeface="+mn-ea"/>
              </a:rPr>
              <a:t>通信</a:t>
            </a:r>
          </a:p>
        </p:txBody>
      </p:sp>
      <p:sp>
        <p:nvSpPr>
          <p:cNvPr id="115" name="Rectangle 333"/>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latin typeface="+mn-lt"/>
              <a:ea typeface="+mn-ea"/>
            </a:endParaRPr>
          </a:p>
        </p:txBody>
      </p:sp>
      <p:sp>
        <p:nvSpPr>
          <p:cNvPr id="116" name="Freeform 334"/>
          <p:cNvSpPr>
            <a:spLocks/>
          </p:cNvSpPr>
          <p:nvPr/>
        </p:nvSpPr>
        <p:spPr bwMode="auto">
          <a:xfrm>
            <a:off x="976313"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17" name="Freeform 335"/>
          <p:cNvSpPr>
            <a:spLocks/>
          </p:cNvSpPr>
          <p:nvPr/>
        </p:nvSpPr>
        <p:spPr bwMode="auto">
          <a:xfrm>
            <a:off x="914400" y="5154613"/>
            <a:ext cx="712788"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18" name="Rectangle 336"/>
          <p:cNvSpPr>
            <a:spLocks noChangeArrowheads="1"/>
          </p:cNvSpPr>
          <p:nvPr/>
        </p:nvSpPr>
        <p:spPr bwMode="auto">
          <a:xfrm>
            <a:off x="676977" y="5560677"/>
            <a:ext cx="79066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主机 </a:t>
            </a:r>
            <a:r>
              <a:rPr kumimoji="1" lang="en-US" altLang="zh-CN" sz="1600" b="1" dirty="0">
                <a:latin typeface="+mn-lt"/>
                <a:ea typeface="+mn-ea"/>
              </a:rPr>
              <a:t>A</a:t>
            </a:r>
          </a:p>
        </p:txBody>
      </p:sp>
      <p:sp>
        <p:nvSpPr>
          <p:cNvPr id="119" name="Rectangle 337"/>
          <p:cNvSpPr>
            <a:spLocks noChangeArrowheads="1"/>
          </p:cNvSpPr>
          <p:nvPr/>
        </p:nvSpPr>
        <p:spPr bwMode="auto">
          <a:xfrm>
            <a:off x="8084311" y="5586871"/>
            <a:ext cx="79829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主机 </a:t>
            </a:r>
            <a:r>
              <a:rPr kumimoji="1" lang="en-US" altLang="zh-CN" sz="1600" b="1" dirty="0">
                <a:latin typeface="+mn-lt"/>
                <a:ea typeface="+mn-ea"/>
              </a:rPr>
              <a:t>B</a:t>
            </a:r>
          </a:p>
        </p:txBody>
      </p:sp>
      <p:sp>
        <p:nvSpPr>
          <p:cNvPr id="120" name="Freeform 338"/>
          <p:cNvSpPr>
            <a:spLocks/>
          </p:cNvSpPr>
          <p:nvPr/>
        </p:nvSpPr>
        <p:spPr bwMode="auto">
          <a:xfrm>
            <a:off x="873125" y="2830116"/>
            <a:ext cx="7332663" cy="1751012"/>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21" name="Rectangle 339"/>
          <p:cNvSpPr>
            <a:spLocks noChangeArrowheads="1"/>
          </p:cNvSpPr>
          <p:nvPr/>
        </p:nvSpPr>
        <p:spPr bwMode="auto">
          <a:xfrm>
            <a:off x="1881751" y="1550065"/>
            <a:ext cx="10034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应用进程</a:t>
            </a:r>
          </a:p>
        </p:txBody>
      </p:sp>
      <p:sp>
        <p:nvSpPr>
          <p:cNvPr id="122" name="Freeform 340"/>
          <p:cNvSpPr>
            <a:spLocks/>
          </p:cNvSpPr>
          <p:nvPr/>
        </p:nvSpPr>
        <p:spPr bwMode="auto">
          <a:xfrm>
            <a:off x="6994698" y="1744266"/>
            <a:ext cx="507827" cy="258419"/>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000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23" name="Rectangle 341"/>
          <p:cNvSpPr>
            <a:spLocks noChangeArrowheads="1"/>
          </p:cNvSpPr>
          <p:nvPr/>
        </p:nvSpPr>
        <p:spPr bwMode="auto">
          <a:xfrm>
            <a:off x="6016791" y="1580843"/>
            <a:ext cx="10034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应用进程</a:t>
            </a:r>
          </a:p>
        </p:txBody>
      </p:sp>
      <p:sp>
        <p:nvSpPr>
          <p:cNvPr id="124" name="AutoShape 342"/>
          <p:cNvSpPr>
            <a:spLocks noChangeArrowheads="1"/>
          </p:cNvSpPr>
          <p:nvPr/>
        </p:nvSpPr>
        <p:spPr bwMode="auto">
          <a:xfrm>
            <a:off x="1609725" y="2387203"/>
            <a:ext cx="5815013"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5" name="Rectangle 343"/>
          <p:cNvSpPr>
            <a:spLocks noChangeArrowheads="1"/>
          </p:cNvSpPr>
          <p:nvPr/>
        </p:nvSpPr>
        <p:spPr bwMode="auto">
          <a:xfrm>
            <a:off x="2915816" y="4605179"/>
            <a:ext cx="9698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路由器 </a:t>
            </a:r>
            <a:r>
              <a:rPr kumimoji="1" lang="en-US" altLang="zh-CN" sz="1600" b="1" dirty="0">
                <a:latin typeface="+mn-lt"/>
                <a:ea typeface="+mn-ea"/>
              </a:rPr>
              <a:t>1</a:t>
            </a:r>
          </a:p>
        </p:txBody>
      </p:sp>
      <p:pic>
        <p:nvPicPr>
          <p:cNvPr id="126" name="Picture 34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5775" y="4933950"/>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 name="Rectangle 345"/>
          <p:cNvSpPr>
            <a:spLocks noChangeArrowheads="1"/>
          </p:cNvSpPr>
          <p:nvPr/>
        </p:nvSpPr>
        <p:spPr bwMode="auto">
          <a:xfrm>
            <a:off x="5186358" y="4581128"/>
            <a:ext cx="9698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路由器 </a:t>
            </a:r>
            <a:r>
              <a:rPr kumimoji="1" lang="en-US" altLang="zh-CN" sz="1600" b="1" dirty="0">
                <a:latin typeface="+mn-lt"/>
                <a:ea typeface="+mn-ea"/>
              </a:rPr>
              <a:t>2</a:t>
            </a:r>
          </a:p>
        </p:txBody>
      </p:sp>
      <p:sp>
        <p:nvSpPr>
          <p:cNvPr id="128" name="Oval 346"/>
          <p:cNvSpPr>
            <a:spLocks noChangeArrowheads="1"/>
          </p:cNvSpPr>
          <p:nvPr/>
        </p:nvSpPr>
        <p:spPr bwMode="auto">
          <a:xfrm>
            <a:off x="434975" y="4783138"/>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29" name="Rectangle 347"/>
          <p:cNvSpPr>
            <a:spLocks noChangeArrowheads="1"/>
          </p:cNvSpPr>
          <p:nvPr/>
        </p:nvSpPr>
        <p:spPr bwMode="auto">
          <a:xfrm>
            <a:off x="496517" y="4766522"/>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1</a:t>
            </a:r>
            <a:endParaRPr kumimoji="1" lang="en-US" altLang="zh-CN" sz="1600" b="1" dirty="0">
              <a:latin typeface="+mn-lt"/>
              <a:ea typeface="+mn-ea"/>
            </a:endParaRPr>
          </a:p>
        </p:txBody>
      </p:sp>
      <p:sp>
        <p:nvSpPr>
          <p:cNvPr id="130" name="Oval 348"/>
          <p:cNvSpPr>
            <a:spLocks noChangeArrowheads="1"/>
          </p:cNvSpPr>
          <p:nvPr/>
        </p:nvSpPr>
        <p:spPr bwMode="auto">
          <a:xfrm>
            <a:off x="8128000" y="1747441"/>
            <a:ext cx="631825"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31" name="Line 349"/>
          <p:cNvSpPr>
            <a:spLocks noChangeShapeType="1"/>
          </p:cNvSpPr>
          <p:nvPr/>
        </p:nvSpPr>
        <p:spPr bwMode="auto">
          <a:xfrm rot="5400000">
            <a:off x="2941638" y="3781028"/>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2" name="Line 350"/>
          <p:cNvSpPr>
            <a:spLocks noChangeShapeType="1"/>
          </p:cNvSpPr>
          <p:nvPr/>
        </p:nvSpPr>
        <p:spPr bwMode="auto">
          <a:xfrm rot="5400000">
            <a:off x="5131594" y="3778647"/>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pic>
        <p:nvPicPr>
          <p:cNvPr id="133" name="Picture 35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0625" y="4846638"/>
            <a:ext cx="904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Rectangle 352"/>
          <p:cNvSpPr>
            <a:spLocks noChangeArrowheads="1"/>
          </p:cNvSpPr>
          <p:nvPr/>
        </p:nvSpPr>
        <p:spPr bwMode="auto">
          <a:xfrm>
            <a:off x="6340475" y="4927600"/>
            <a:ext cx="7421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latin typeface="+mn-lt"/>
                <a:ea typeface="+mn-ea"/>
              </a:rPr>
              <a:t>LAN</a:t>
            </a:r>
            <a:r>
              <a:rPr kumimoji="1" lang="en-US" altLang="zh-CN" sz="1800" b="1" baseline="-25000" dirty="0">
                <a:latin typeface="+mn-lt"/>
                <a:ea typeface="+mn-ea"/>
              </a:rPr>
              <a:t>2</a:t>
            </a:r>
            <a:endParaRPr kumimoji="1" lang="en-US" altLang="zh-CN" sz="1800" b="1" dirty="0">
              <a:latin typeface="+mn-lt"/>
              <a:ea typeface="+mn-ea"/>
            </a:endParaRPr>
          </a:p>
        </p:txBody>
      </p:sp>
      <p:pic>
        <p:nvPicPr>
          <p:cNvPr id="135" name="Picture 35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4950" y="4846638"/>
            <a:ext cx="989013"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 name="Rectangle 354"/>
          <p:cNvSpPr>
            <a:spLocks noChangeArrowheads="1"/>
          </p:cNvSpPr>
          <p:nvPr/>
        </p:nvSpPr>
        <p:spPr bwMode="auto">
          <a:xfrm>
            <a:off x="4159250" y="4938713"/>
            <a:ext cx="72141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latin typeface="+mn-lt"/>
                <a:ea typeface="+mn-ea"/>
              </a:rPr>
              <a:t>WAN</a:t>
            </a:r>
          </a:p>
        </p:txBody>
      </p:sp>
      <p:sp>
        <p:nvSpPr>
          <p:cNvPr id="137" name="Oval 355"/>
          <p:cNvSpPr>
            <a:spLocks noChangeArrowheads="1"/>
          </p:cNvSpPr>
          <p:nvPr/>
        </p:nvSpPr>
        <p:spPr bwMode="auto">
          <a:xfrm>
            <a:off x="1552575" y="5067300"/>
            <a:ext cx="153988"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8" name="Oval 356"/>
          <p:cNvSpPr>
            <a:spLocks noChangeArrowheads="1"/>
          </p:cNvSpPr>
          <p:nvPr/>
        </p:nvSpPr>
        <p:spPr bwMode="auto">
          <a:xfrm>
            <a:off x="419100" y="5153025"/>
            <a:ext cx="633413"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39" name="Rectangle 357"/>
          <p:cNvSpPr>
            <a:spLocks noChangeArrowheads="1"/>
          </p:cNvSpPr>
          <p:nvPr/>
        </p:nvSpPr>
        <p:spPr bwMode="auto">
          <a:xfrm>
            <a:off x="477942" y="5136409"/>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2</a:t>
            </a:r>
            <a:endParaRPr kumimoji="1" lang="en-US" altLang="zh-CN" sz="1600" b="1" dirty="0">
              <a:latin typeface="+mn-lt"/>
              <a:ea typeface="+mn-ea"/>
            </a:endParaRPr>
          </a:p>
        </p:txBody>
      </p:sp>
      <p:sp>
        <p:nvSpPr>
          <p:cNvPr id="140" name="Rectangle 358"/>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latin typeface="+mn-lt"/>
              <a:ea typeface="+mn-ea"/>
            </a:endParaRPr>
          </a:p>
        </p:txBody>
      </p:sp>
      <p:sp>
        <p:nvSpPr>
          <p:cNvPr id="141" name="Freeform 359"/>
          <p:cNvSpPr>
            <a:spLocks/>
          </p:cNvSpPr>
          <p:nvPr/>
        </p:nvSpPr>
        <p:spPr bwMode="auto">
          <a:xfrm flipH="1">
            <a:off x="7424737"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42" name="Freeform 360"/>
          <p:cNvSpPr>
            <a:spLocks/>
          </p:cNvSpPr>
          <p:nvPr/>
        </p:nvSpPr>
        <p:spPr bwMode="auto">
          <a:xfrm flipH="1">
            <a:off x="7424738" y="5154613"/>
            <a:ext cx="711200"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43" name="Oval 361"/>
          <p:cNvSpPr>
            <a:spLocks noChangeArrowheads="1"/>
          </p:cNvSpPr>
          <p:nvPr/>
        </p:nvSpPr>
        <p:spPr bwMode="auto">
          <a:xfrm flipH="1">
            <a:off x="7881937" y="4783138"/>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44" name="Rectangle 362"/>
          <p:cNvSpPr>
            <a:spLocks noChangeArrowheads="1"/>
          </p:cNvSpPr>
          <p:nvPr/>
        </p:nvSpPr>
        <p:spPr bwMode="auto">
          <a:xfrm flipH="1">
            <a:off x="7944326" y="4766522"/>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3</a:t>
            </a:r>
            <a:endParaRPr kumimoji="1" lang="en-US" altLang="zh-CN" sz="1600" b="1" dirty="0">
              <a:latin typeface="+mn-lt"/>
              <a:ea typeface="+mn-ea"/>
            </a:endParaRPr>
          </a:p>
        </p:txBody>
      </p:sp>
      <p:sp>
        <p:nvSpPr>
          <p:cNvPr id="145" name="Oval 364"/>
          <p:cNvSpPr>
            <a:spLocks noChangeArrowheads="1"/>
          </p:cNvSpPr>
          <p:nvPr/>
        </p:nvSpPr>
        <p:spPr bwMode="auto">
          <a:xfrm flipH="1">
            <a:off x="7867649" y="5153025"/>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dirty="0">
              <a:latin typeface="+mn-lt"/>
              <a:ea typeface="+mn-ea"/>
            </a:endParaRPr>
          </a:p>
        </p:txBody>
      </p:sp>
      <p:sp>
        <p:nvSpPr>
          <p:cNvPr id="147" name="Rectangle 366"/>
          <p:cNvSpPr>
            <a:spLocks noChangeArrowheads="1"/>
          </p:cNvSpPr>
          <p:nvPr/>
        </p:nvSpPr>
        <p:spPr bwMode="auto">
          <a:xfrm>
            <a:off x="4067944" y="2872978"/>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latin typeface="+mn-lt"/>
                <a:ea typeface="+mn-ea"/>
              </a:rPr>
              <a:t>网络</a:t>
            </a:r>
            <a:r>
              <a:rPr kumimoji="1" lang="zh-CN" altLang="en-US" sz="2000" b="1" dirty="0" smtClean="0">
                <a:latin typeface="+mn-lt"/>
                <a:ea typeface="+mn-ea"/>
              </a:rPr>
              <a:t>层</a:t>
            </a:r>
            <a:endParaRPr kumimoji="1" lang="zh-CN" altLang="en-US" sz="2000" b="1" dirty="0">
              <a:latin typeface="+mn-lt"/>
              <a:ea typeface="+mn-ea"/>
            </a:endParaRPr>
          </a:p>
        </p:txBody>
      </p:sp>
      <p:pic>
        <p:nvPicPr>
          <p:cNvPr id="148" name="Picture 36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0863" y="4846638"/>
            <a:ext cx="90646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 name="Rectangle 368"/>
          <p:cNvSpPr>
            <a:spLocks noChangeArrowheads="1"/>
          </p:cNvSpPr>
          <p:nvPr/>
        </p:nvSpPr>
        <p:spPr bwMode="auto">
          <a:xfrm>
            <a:off x="1909761" y="4926013"/>
            <a:ext cx="7421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latin typeface="+mn-lt"/>
                <a:ea typeface="+mn-ea"/>
              </a:rPr>
              <a:t>LAN</a:t>
            </a:r>
            <a:r>
              <a:rPr kumimoji="1" lang="en-US" altLang="zh-CN" sz="1800" b="1" baseline="-25000" dirty="0">
                <a:latin typeface="+mn-lt"/>
                <a:ea typeface="+mn-ea"/>
              </a:rPr>
              <a:t>1</a:t>
            </a:r>
            <a:endParaRPr kumimoji="1" lang="en-US" altLang="zh-CN" sz="1800" b="1" dirty="0">
              <a:latin typeface="+mn-lt"/>
              <a:ea typeface="+mn-ea"/>
            </a:endParaRPr>
          </a:p>
        </p:txBody>
      </p:sp>
      <p:sp>
        <p:nvSpPr>
          <p:cNvPr id="150" name="Freeform 370"/>
          <p:cNvSpPr>
            <a:spLocks/>
          </p:cNvSpPr>
          <p:nvPr/>
        </p:nvSpPr>
        <p:spPr bwMode="auto">
          <a:xfrm>
            <a:off x="1546225" y="1772816"/>
            <a:ext cx="327025"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1" name="Oval 384"/>
          <p:cNvSpPr>
            <a:spLocks noChangeArrowheads="1"/>
          </p:cNvSpPr>
          <p:nvPr/>
        </p:nvSpPr>
        <p:spPr bwMode="auto">
          <a:xfrm>
            <a:off x="257175" y="1744266"/>
            <a:ext cx="633413"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52" name="Rectangle 385"/>
          <p:cNvSpPr>
            <a:spLocks noChangeArrowheads="1"/>
          </p:cNvSpPr>
          <p:nvPr/>
        </p:nvSpPr>
        <p:spPr bwMode="auto">
          <a:xfrm>
            <a:off x="321892" y="1748997"/>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1</a:t>
            </a:r>
            <a:endParaRPr kumimoji="1" lang="en-US" altLang="zh-CN" sz="1600" b="1" dirty="0">
              <a:latin typeface="+mn-lt"/>
              <a:ea typeface="+mn-ea"/>
            </a:endParaRPr>
          </a:p>
        </p:txBody>
      </p:sp>
      <p:sp>
        <p:nvSpPr>
          <p:cNvPr id="153" name="Oval 387"/>
          <p:cNvSpPr>
            <a:spLocks noChangeArrowheads="1"/>
          </p:cNvSpPr>
          <p:nvPr/>
        </p:nvSpPr>
        <p:spPr bwMode="auto">
          <a:xfrm>
            <a:off x="939800" y="1818878"/>
            <a:ext cx="633413"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54" name="Rectangle 388"/>
          <p:cNvSpPr>
            <a:spLocks noChangeArrowheads="1"/>
          </p:cNvSpPr>
          <p:nvPr/>
        </p:nvSpPr>
        <p:spPr bwMode="auto">
          <a:xfrm>
            <a:off x="1014394" y="1834691"/>
            <a:ext cx="541816" cy="3359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2</a:t>
            </a:r>
            <a:endParaRPr kumimoji="1" lang="en-US" altLang="zh-CN" sz="1600" b="1" dirty="0">
              <a:latin typeface="+mn-lt"/>
              <a:ea typeface="+mn-ea"/>
            </a:endParaRPr>
          </a:p>
        </p:txBody>
      </p:sp>
      <p:sp>
        <p:nvSpPr>
          <p:cNvPr id="155" name="Oval 389"/>
          <p:cNvSpPr>
            <a:spLocks noChangeArrowheads="1"/>
          </p:cNvSpPr>
          <p:nvPr/>
        </p:nvSpPr>
        <p:spPr bwMode="auto">
          <a:xfrm>
            <a:off x="790575" y="2766616"/>
            <a:ext cx="153988"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56" name="Rectangle 392"/>
          <p:cNvSpPr>
            <a:spLocks noChangeArrowheads="1"/>
          </p:cNvSpPr>
          <p:nvPr/>
        </p:nvSpPr>
        <p:spPr bwMode="auto">
          <a:xfrm>
            <a:off x="8186367" y="1740958"/>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4</a:t>
            </a:r>
            <a:endParaRPr kumimoji="1" lang="en-US" altLang="zh-CN" sz="1600" b="1" dirty="0">
              <a:latin typeface="+mn-lt"/>
              <a:ea typeface="+mn-ea"/>
            </a:endParaRPr>
          </a:p>
        </p:txBody>
      </p:sp>
      <p:sp>
        <p:nvSpPr>
          <p:cNvPr id="157" name="Oval 393"/>
          <p:cNvSpPr>
            <a:spLocks noChangeArrowheads="1"/>
          </p:cNvSpPr>
          <p:nvPr/>
        </p:nvSpPr>
        <p:spPr bwMode="auto">
          <a:xfrm>
            <a:off x="8120063" y="2766616"/>
            <a:ext cx="150812"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8" name="Rectangle 396"/>
          <p:cNvSpPr>
            <a:spLocks noChangeArrowheads="1"/>
          </p:cNvSpPr>
          <p:nvPr/>
        </p:nvSpPr>
        <p:spPr bwMode="auto">
          <a:xfrm>
            <a:off x="1894525" y="1868875"/>
            <a:ext cx="20294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600" b="1" dirty="0">
                <a:latin typeface="+mn-lt"/>
                <a:ea typeface="+mn-ea"/>
              </a:rPr>
              <a:t>传输</a:t>
            </a:r>
            <a:r>
              <a:rPr lang="zh-CN" altLang="en-US" sz="1600" b="1" dirty="0" smtClean="0">
                <a:latin typeface="+mn-lt"/>
                <a:ea typeface="+mn-ea"/>
              </a:rPr>
              <a:t>层地址（</a:t>
            </a:r>
            <a:r>
              <a:rPr kumimoji="1" lang="zh-CN" altLang="en-US" sz="1600" b="1" dirty="0" smtClean="0">
                <a:latin typeface="+mn-lt"/>
                <a:ea typeface="+mn-ea"/>
              </a:rPr>
              <a:t>端口）</a:t>
            </a:r>
            <a:endParaRPr kumimoji="1" lang="zh-CN" altLang="en-US" sz="1600" b="1" dirty="0">
              <a:latin typeface="+mn-lt"/>
              <a:ea typeface="+mn-ea"/>
            </a:endParaRPr>
          </a:p>
        </p:txBody>
      </p:sp>
      <p:sp>
        <p:nvSpPr>
          <p:cNvPr id="159" name="Rectangle 397"/>
          <p:cNvSpPr>
            <a:spLocks noChangeArrowheads="1"/>
          </p:cNvSpPr>
          <p:nvPr/>
        </p:nvSpPr>
        <p:spPr bwMode="auto">
          <a:xfrm>
            <a:off x="5206893" y="1868875"/>
            <a:ext cx="20294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600" b="1" dirty="0">
                <a:latin typeface="+mn-lt"/>
                <a:ea typeface="+mn-ea"/>
              </a:rPr>
              <a:t>传输层地址（端口）</a:t>
            </a:r>
          </a:p>
        </p:txBody>
      </p:sp>
      <p:sp>
        <p:nvSpPr>
          <p:cNvPr id="160" name="Line 398"/>
          <p:cNvSpPr>
            <a:spLocks noChangeShapeType="1"/>
          </p:cNvSpPr>
          <p:nvPr/>
        </p:nvSpPr>
        <p:spPr bwMode="auto">
          <a:xfrm>
            <a:off x="7135813" y="2058591"/>
            <a:ext cx="550862" cy="253221"/>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mn-ea"/>
            </a:endParaRPr>
          </a:p>
        </p:txBody>
      </p:sp>
      <p:sp>
        <p:nvSpPr>
          <p:cNvPr id="161" name="Line 399"/>
          <p:cNvSpPr>
            <a:spLocks noChangeShapeType="1"/>
          </p:cNvSpPr>
          <p:nvPr/>
        </p:nvSpPr>
        <p:spPr bwMode="auto">
          <a:xfrm flipH="1">
            <a:off x="1306512" y="2058590"/>
            <a:ext cx="566737" cy="26352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3" name="Line 401"/>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4" name="Line 402"/>
          <p:cNvSpPr>
            <a:spLocks noChangeShapeType="1"/>
          </p:cNvSpPr>
          <p:nvPr/>
        </p:nvSpPr>
        <p:spPr bwMode="auto">
          <a:xfrm flipH="1">
            <a:off x="1655763" y="5635625"/>
            <a:ext cx="0" cy="300038"/>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5" name="Line 403"/>
          <p:cNvSpPr>
            <a:spLocks noChangeShapeType="1"/>
          </p:cNvSpPr>
          <p:nvPr/>
        </p:nvSpPr>
        <p:spPr bwMode="auto">
          <a:xfrm>
            <a:off x="7424738" y="5635625"/>
            <a:ext cx="7937" cy="228600"/>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6" name="Rectangle 404"/>
          <p:cNvSpPr>
            <a:spLocks noChangeArrowheads="1"/>
          </p:cNvSpPr>
          <p:nvPr/>
        </p:nvSpPr>
        <p:spPr bwMode="auto">
          <a:xfrm>
            <a:off x="2915816" y="5517232"/>
            <a:ext cx="35025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smtClean="0">
                <a:latin typeface="+mn-lt"/>
                <a:ea typeface="+mn-ea"/>
              </a:rPr>
              <a:t>网络层协议（</a:t>
            </a:r>
            <a:r>
              <a:rPr kumimoji="1" lang="en-US" altLang="zh-CN" sz="2000" b="1" dirty="0" smtClean="0">
                <a:latin typeface="+mn-lt"/>
                <a:ea typeface="+mn-ea"/>
              </a:rPr>
              <a:t>IP</a:t>
            </a:r>
            <a:r>
              <a:rPr kumimoji="1" lang="zh-CN" altLang="en-US" sz="2000" b="1" dirty="0" smtClean="0">
                <a:latin typeface="+mn-lt"/>
                <a:ea typeface="+mn-ea"/>
              </a:rPr>
              <a:t>）的</a:t>
            </a:r>
            <a:r>
              <a:rPr kumimoji="1" lang="zh-CN" altLang="en-US" sz="2000" b="1" dirty="0">
                <a:latin typeface="+mn-lt"/>
                <a:ea typeface="+mn-ea"/>
              </a:rPr>
              <a:t>作用范围</a:t>
            </a:r>
          </a:p>
        </p:txBody>
      </p:sp>
      <p:sp>
        <p:nvSpPr>
          <p:cNvPr id="167" name="Line 405"/>
          <p:cNvSpPr>
            <a:spLocks noChangeShapeType="1"/>
          </p:cNvSpPr>
          <p:nvPr/>
        </p:nvSpPr>
        <p:spPr bwMode="auto">
          <a:xfrm>
            <a:off x="666750" y="5486400"/>
            <a:ext cx="0" cy="849313"/>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8" name="Line 406"/>
          <p:cNvSpPr>
            <a:spLocks noChangeShapeType="1"/>
          </p:cNvSpPr>
          <p:nvPr/>
        </p:nvSpPr>
        <p:spPr bwMode="auto">
          <a:xfrm flipH="1">
            <a:off x="8164513" y="5477538"/>
            <a:ext cx="4762" cy="840712"/>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9" name="Line 407"/>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0" name="Rectangle 408"/>
          <p:cNvSpPr>
            <a:spLocks noChangeArrowheads="1"/>
          </p:cNvSpPr>
          <p:nvPr/>
        </p:nvSpPr>
        <p:spPr bwMode="auto">
          <a:xfrm>
            <a:off x="2314575" y="5949950"/>
            <a:ext cx="438902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latin typeface="+mn-lt"/>
                <a:ea typeface="+mn-ea"/>
              </a:rPr>
              <a:t>传</a:t>
            </a:r>
            <a:r>
              <a:rPr kumimoji="1" lang="zh-CN" altLang="en-US" sz="2000" b="1" dirty="0" smtClean="0">
                <a:latin typeface="+mn-lt"/>
                <a:ea typeface="+mn-ea"/>
              </a:rPr>
              <a:t>输</a:t>
            </a:r>
            <a:r>
              <a:rPr kumimoji="1" lang="zh-CN" altLang="en-US" sz="2000" b="1" dirty="0">
                <a:latin typeface="+mn-lt"/>
                <a:ea typeface="+mn-ea"/>
              </a:rPr>
              <a:t>层</a:t>
            </a:r>
            <a:r>
              <a:rPr kumimoji="1" lang="zh-CN" altLang="en-US" sz="2000" b="1" dirty="0" smtClean="0">
                <a:latin typeface="+mn-lt"/>
                <a:ea typeface="+mn-ea"/>
              </a:rPr>
              <a:t>协议</a:t>
            </a:r>
            <a:r>
              <a:rPr lang="zh-CN" altLang="en-US" sz="2000" b="1" dirty="0" smtClean="0">
                <a:latin typeface="+mn-lt"/>
                <a:ea typeface="+mn-ea"/>
              </a:rPr>
              <a:t>（</a:t>
            </a:r>
            <a:r>
              <a:rPr kumimoji="1" lang="en-US" altLang="zh-CN" sz="2000" b="1" dirty="0" smtClean="0">
                <a:latin typeface="+mn-lt"/>
                <a:ea typeface="+mn-ea"/>
              </a:rPr>
              <a:t>TCP</a:t>
            </a:r>
            <a:r>
              <a:rPr lang="en-US" altLang="zh-CN" sz="2000" b="1" dirty="0">
                <a:latin typeface="+mn-lt"/>
                <a:ea typeface="+mn-ea"/>
              </a:rPr>
              <a:t>/</a:t>
            </a:r>
            <a:r>
              <a:rPr kumimoji="1" lang="en-US" altLang="zh-CN" sz="2000" b="1" dirty="0" smtClean="0">
                <a:latin typeface="+mn-lt"/>
                <a:ea typeface="+mn-ea"/>
              </a:rPr>
              <a:t>UDP</a:t>
            </a:r>
            <a:r>
              <a:rPr kumimoji="1" lang="zh-CN" altLang="en-US" sz="2000" b="1" dirty="0" smtClean="0">
                <a:latin typeface="+mn-lt"/>
                <a:ea typeface="+mn-ea"/>
              </a:rPr>
              <a:t>）的</a:t>
            </a:r>
            <a:r>
              <a:rPr kumimoji="1" lang="zh-CN" altLang="en-US" sz="2000" b="1" dirty="0">
                <a:latin typeface="+mn-lt"/>
                <a:ea typeface="+mn-ea"/>
              </a:rPr>
              <a:t>作用范围</a:t>
            </a:r>
          </a:p>
        </p:txBody>
      </p:sp>
      <p:pic>
        <p:nvPicPr>
          <p:cNvPr id="171" name="Picture 40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675" y="4933950"/>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2" name="Rectangle 411"/>
          <p:cNvSpPr>
            <a:spLocks noChangeArrowheads="1"/>
          </p:cNvSpPr>
          <p:nvPr/>
        </p:nvSpPr>
        <p:spPr bwMode="auto">
          <a:xfrm>
            <a:off x="511175" y="22617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73" name="Rectangle 412"/>
          <p:cNvSpPr>
            <a:spLocks noChangeArrowheads="1"/>
          </p:cNvSpPr>
          <p:nvPr/>
        </p:nvSpPr>
        <p:spPr bwMode="auto">
          <a:xfrm>
            <a:off x="1095375" y="22617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74" name="Rectangle 413"/>
          <p:cNvSpPr>
            <a:spLocks noChangeArrowheads="1"/>
          </p:cNvSpPr>
          <p:nvPr/>
        </p:nvSpPr>
        <p:spPr bwMode="auto">
          <a:xfrm>
            <a:off x="7686675" y="22744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5" name="Rectangle 414"/>
          <p:cNvSpPr>
            <a:spLocks noChangeArrowheads="1"/>
          </p:cNvSpPr>
          <p:nvPr/>
        </p:nvSpPr>
        <p:spPr bwMode="auto">
          <a:xfrm>
            <a:off x="8423275" y="22744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6" name="Freeform 390"/>
          <p:cNvSpPr>
            <a:spLocks/>
          </p:cNvSpPr>
          <p:nvPr/>
        </p:nvSpPr>
        <p:spPr bwMode="auto">
          <a:xfrm>
            <a:off x="7797800" y="2104628"/>
            <a:ext cx="331788"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7" name="Freeform 391"/>
          <p:cNvSpPr>
            <a:spLocks/>
          </p:cNvSpPr>
          <p:nvPr/>
        </p:nvSpPr>
        <p:spPr bwMode="auto">
          <a:xfrm>
            <a:off x="8248650" y="2107803"/>
            <a:ext cx="292100"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8" name="Oval 394"/>
          <p:cNvSpPr>
            <a:spLocks noChangeArrowheads="1"/>
          </p:cNvSpPr>
          <p:nvPr/>
        </p:nvSpPr>
        <p:spPr bwMode="auto">
          <a:xfrm>
            <a:off x="7502525" y="1882378"/>
            <a:ext cx="63023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79" name="Rectangle 395"/>
          <p:cNvSpPr>
            <a:spLocks noChangeArrowheads="1"/>
          </p:cNvSpPr>
          <p:nvPr/>
        </p:nvSpPr>
        <p:spPr bwMode="auto">
          <a:xfrm>
            <a:off x="7553563" y="1886029"/>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3</a:t>
            </a:r>
            <a:endParaRPr kumimoji="1" lang="en-US" altLang="zh-CN" sz="1600" b="1" dirty="0">
              <a:latin typeface="+mn-lt"/>
              <a:ea typeface="+mn-ea"/>
            </a:endParaRPr>
          </a:p>
        </p:txBody>
      </p:sp>
      <p:sp>
        <p:nvSpPr>
          <p:cNvPr id="180" name="Freeform 386"/>
          <p:cNvSpPr>
            <a:spLocks/>
          </p:cNvSpPr>
          <p:nvPr/>
        </p:nvSpPr>
        <p:spPr bwMode="auto">
          <a:xfrm>
            <a:off x="946150" y="2168128"/>
            <a:ext cx="271463"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81" name="Freeform 383"/>
          <p:cNvSpPr>
            <a:spLocks/>
          </p:cNvSpPr>
          <p:nvPr/>
        </p:nvSpPr>
        <p:spPr bwMode="auto">
          <a:xfrm>
            <a:off x="601663" y="2080816"/>
            <a:ext cx="255587"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82" name="Oval 363"/>
          <p:cNvSpPr>
            <a:spLocks noChangeArrowheads="1"/>
          </p:cNvSpPr>
          <p:nvPr/>
        </p:nvSpPr>
        <p:spPr bwMode="auto">
          <a:xfrm flipH="1">
            <a:off x="7342188" y="5067300"/>
            <a:ext cx="1524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6" name="Rectangle 365"/>
          <p:cNvSpPr>
            <a:spLocks noChangeArrowheads="1"/>
          </p:cNvSpPr>
          <p:nvPr/>
        </p:nvSpPr>
        <p:spPr bwMode="auto">
          <a:xfrm flipH="1">
            <a:off x="7930738" y="5133373"/>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4</a:t>
            </a:r>
            <a:endParaRPr kumimoji="1" lang="en-US" altLang="zh-CN" sz="1600" b="1" dirty="0">
              <a:latin typeface="+mn-lt"/>
              <a:ea typeface="+mn-ea"/>
            </a:endParaRPr>
          </a:p>
        </p:txBody>
      </p:sp>
      <p:sp>
        <p:nvSpPr>
          <p:cNvPr id="93" name="Line 399"/>
          <p:cNvSpPr>
            <a:spLocks noChangeShapeType="1"/>
          </p:cNvSpPr>
          <p:nvPr/>
        </p:nvSpPr>
        <p:spPr bwMode="auto">
          <a:xfrm flipH="1" flipV="1">
            <a:off x="914398" y="2903141"/>
            <a:ext cx="795338" cy="525859"/>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mn-ea"/>
            </a:endParaRPr>
          </a:p>
        </p:txBody>
      </p:sp>
      <p:sp>
        <p:nvSpPr>
          <p:cNvPr id="94" name="Rectangle 396"/>
          <p:cNvSpPr>
            <a:spLocks noChangeArrowheads="1"/>
          </p:cNvSpPr>
          <p:nvPr/>
        </p:nvSpPr>
        <p:spPr bwMode="auto">
          <a:xfrm>
            <a:off x="1637729" y="3350480"/>
            <a:ext cx="120607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lang="zh-CN" altLang="en-US" sz="1600" b="1" dirty="0">
                <a:latin typeface="+mn-lt"/>
                <a:ea typeface="+mn-ea"/>
              </a:rPr>
              <a:t>网络</a:t>
            </a:r>
            <a:r>
              <a:rPr lang="zh-CN" altLang="en-US" sz="1600" b="1" dirty="0" smtClean="0">
                <a:latin typeface="+mn-lt"/>
                <a:ea typeface="+mn-ea"/>
              </a:rPr>
              <a:t>层地址（</a:t>
            </a:r>
            <a:r>
              <a:rPr lang="en-US" altLang="zh-CN" sz="1600" b="1" dirty="0" smtClean="0">
                <a:latin typeface="+mn-lt"/>
                <a:ea typeface="+mn-ea"/>
              </a:rPr>
              <a:t>IP</a:t>
            </a:r>
            <a:r>
              <a:rPr lang="zh-CN" altLang="en-US" sz="1600" b="1" dirty="0" smtClean="0">
                <a:latin typeface="+mn-lt"/>
                <a:ea typeface="+mn-ea"/>
              </a:rPr>
              <a:t>地址</a:t>
            </a:r>
            <a:r>
              <a:rPr kumimoji="1" lang="zh-CN" altLang="en-US" sz="1600" b="1" dirty="0" smtClean="0">
                <a:latin typeface="+mn-lt"/>
                <a:ea typeface="+mn-ea"/>
              </a:rPr>
              <a:t>）</a:t>
            </a:r>
            <a:endParaRPr kumimoji="1" lang="zh-CN" altLang="en-US" sz="1600" b="1" dirty="0">
              <a:latin typeface="+mn-lt"/>
              <a:ea typeface="+mn-ea"/>
            </a:endParaRPr>
          </a:p>
        </p:txBody>
      </p:sp>
      <p:sp>
        <p:nvSpPr>
          <p:cNvPr id="183" name="Rectangle 319"/>
          <p:cNvSpPr>
            <a:spLocks noChangeArrowheads="1"/>
          </p:cNvSpPr>
          <p:nvPr/>
        </p:nvSpPr>
        <p:spPr bwMode="auto">
          <a:xfrm>
            <a:off x="170987" y="2404973"/>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4</a:t>
            </a:r>
            <a:endParaRPr kumimoji="1" lang="en-US" altLang="zh-CN" sz="1600" b="1" dirty="0">
              <a:latin typeface="+mn-lt"/>
              <a:ea typeface="+mn-ea"/>
            </a:endParaRPr>
          </a:p>
        </p:txBody>
      </p:sp>
      <p:sp>
        <p:nvSpPr>
          <p:cNvPr id="184" name="Rectangle 319"/>
          <p:cNvSpPr>
            <a:spLocks noChangeArrowheads="1"/>
          </p:cNvSpPr>
          <p:nvPr/>
        </p:nvSpPr>
        <p:spPr bwMode="auto">
          <a:xfrm>
            <a:off x="187681" y="2867576"/>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3</a:t>
            </a:r>
            <a:endParaRPr kumimoji="1" lang="en-US" altLang="zh-CN" sz="1600" b="1" dirty="0">
              <a:latin typeface="+mn-lt"/>
              <a:ea typeface="+mn-ea"/>
            </a:endParaRPr>
          </a:p>
        </p:txBody>
      </p:sp>
      <p:sp>
        <p:nvSpPr>
          <p:cNvPr id="185" name="Rectangle 319"/>
          <p:cNvSpPr>
            <a:spLocks noChangeArrowheads="1"/>
          </p:cNvSpPr>
          <p:nvPr/>
        </p:nvSpPr>
        <p:spPr bwMode="auto">
          <a:xfrm>
            <a:off x="197814" y="3357088"/>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2</a:t>
            </a:r>
            <a:endParaRPr kumimoji="1" lang="en-US" altLang="zh-CN" sz="1600" b="1" dirty="0">
              <a:latin typeface="+mn-lt"/>
              <a:ea typeface="+mn-ea"/>
            </a:endParaRPr>
          </a:p>
        </p:txBody>
      </p:sp>
      <p:sp>
        <p:nvSpPr>
          <p:cNvPr id="186" name="Rectangle 319"/>
          <p:cNvSpPr>
            <a:spLocks noChangeArrowheads="1"/>
          </p:cNvSpPr>
          <p:nvPr/>
        </p:nvSpPr>
        <p:spPr bwMode="auto">
          <a:xfrm>
            <a:off x="197814" y="3794801"/>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1</a:t>
            </a:r>
            <a:endParaRPr kumimoji="1" lang="en-US" altLang="zh-CN" sz="1600" b="1" dirty="0">
              <a:latin typeface="+mn-lt"/>
              <a:ea typeface="+mn-ea"/>
            </a:endParaRPr>
          </a:p>
        </p:txBody>
      </p:sp>
      <p:sp>
        <p:nvSpPr>
          <p:cNvPr id="187" name="Rectangle 319"/>
          <p:cNvSpPr>
            <a:spLocks noChangeArrowheads="1"/>
          </p:cNvSpPr>
          <p:nvPr/>
        </p:nvSpPr>
        <p:spPr bwMode="auto">
          <a:xfrm>
            <a:off x="8576621" y="1927136"/>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5</a:t>
            </a:r>
            <a:endParaRPr kumimoji="1" lang="en-US" altLang="zh-CN" sz="1600" b="1" dirty="0">
              <a:latin typeface="+mn-lt"/>
              <a:ea typeface="+mn-ea"/>
            </a:endParaRPr>
          </a:p>
        </p:txBody>
      </p:sp>
      <p:sp>
        <p:nvSpPr>
          <p:cNvPr id="188" name="Rectangle 319"/>
          <p:cNvSpPr>
            <a:spLocks noChangeArrowheads="1"/>
          </p:cNvSpPr>
          <p:nvPr/>
        </p:nvSpPr>
        <p:spPr bwMode="auto">
          <a:xfrm>
            <a:off x="8576621" y="2401798"/>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4</a:t>
            </a:r>
            <a:endParaRPr kumimoji="1" lang="en-US" altLang="zh-CN" sz="1600" b="1" dirty="0">
              <a:latin typeface="+mn-lt"/>
              <a:ea typeface="+mn-ea"/>
            </a:endParaRPr>
          </a:p>
        </p:txBody>
      </p:sp>
      <p:sp>
        <p:nvSpPr>
          <p:cNvPr id="189" name="Rectangle 319"/>
          <p:cNvSpPr>
            <a:spLocks noChangeArrowheads="1"/>
          </p:cNvSpPr>
          <p:nvPr/>
        </p:nvSpPr>
        <p:spPr bwMode="auto">
          <a:xfrm>
            <a:off x="8590268" y="2863930"/>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3</a:t>
            </a:r>
            <a:endParaRPr kumimoji="1" lang="en-US" altLang="zh-CN" sz="1600" b="1" dirty="0">
              <a:latin typeface="+mn-lt"/>
              <a:ea typeface="+mn-ea"/>
            </a:endParaRPr>
          </a:p>
        </p:txBody>
      </p:sp>
      <p:sp>
        <p:nvSpPr>
          <p:cNvPr id="190" name="Rectangle 319"/>
          <p:cNvSpPr>
            <a:spLocks noChangeArrowheads="1"/>
          </p:cNvSpPr>
          <p:nvPr/>
        </p:nvSpPr>
        <p:spPr bwMode="auto">
          <a:xfrm>
            <a:off x="8575957" y="3350480"/>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2</a:t>
            </a:r>
            <a:endParaRPr kumimoji="1" lang="en-US" altLang="zh-CN" sz="1600" b="1" dirty="0">
              <a:latin typeface="+mn-lt"/>
              <a:ea typeface="+mn-ea"/>
            </a:endParaRPr>
          </a:p>
        </p:txBody>
      </p:sp>
      <p:sp>
        <p:nvSpPr>
          <p:cNvPr id="191" name="Rectangle 319"/>
          <p:cNvSpPr>
            <a:spLocks noChangeArrowheads="1"/>
          </p:cNvSpPr>
          <p:nvPr/>
        </p:nvSpPr>
        <p:spPr bwMode="auto">
          <a:xfrm>
            <a:off x="8583918" y="3794801"/>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1</a:t>
            </a:r>
            <a:endParaRPr kumimoji="1" lang="en-US" altLang="zh-CN" sz="1600" b="1" dirty="0">
              <a:latin typeface="+mn-lt"/>
              <a:ea typeface="+mn-ea"/>
            </a:endParaRPr>
          </a:p>
        </p:txBody>
      </p:sp>
    </p:spTree>
    <p:extLst>
      <p:ext uri="{BB962C8B-B14F-4D97-AF65-F5344CB8AC3E}">
        <p14:creationId xmlns:p14="http://schemas.microsoft.com/office/powerpoint/2010/main" val="181260633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无线问题</a:t>
            </a:r>
          </a:p>
        </p:txBody>
      </p:sp>
      <p:sp>
        <p:nvSpPr>
          <p:cNvPr id="5123" name="内容占位符 3"/>
          <p:cNvSpPr>
            <a:spLocks noGrp="1"/>
          </p:cNvSpPr>
          <p:nvPr>
            <p:ph idx="1"/>
          </p:nvPr>
        </p:nvSpPr>
        <p:spPr>
          <a:xfrm>
            <a:off x="809625" y="1773238"/>
            <a:ext cx="7958138" cy="2447850"/>
          </a:xfrm>
        </p:spPr>
        <p:txBody>
          <a:bodyPr/>
          <a:lstStyle/>
          <a:p>
            <a:pPr marL="0" indent="0">
              <a:buNone/>
            </a:pPr>
            <a:r>
              <a:rPr lang="zh-CN" altLang="en-US" sz="2400" dirty="0" smtClean="0"/>
              <a:t>       诸如</a:t>
            </a:r>
            <a:r>
              <a:rPr lang="en-US" altLang="zh-CN" sz="2400" dirty="0" smtClean="0"/>
              <a:t>TCP</a:t>
            </a:r>
            <a:r>
              <a:rPr lang="zh-CN" altLang="en-US" sz="2400" dirty="0" smtClean="0"/>
              <a:t>的传输层协议是专为有线链路设计的，如果用在无线链路会有问题。</a:t>
            </a:r>
            <a:endParaRPr lang="en-US" altLang="zh-CN" sz="2400" dirty="0" smtClean="0"/>
          </a:p>
          <a:p>
            <a:r>
              <a:rPr lang="zh-CN" altLang="en-US" sz="2400" dirty="0" smtClean="0">
                <a:solidFill>
                  <a:srgbClr val="FF0000"/>
                </a:solidFill>
              </a:rPr>
              <a:t>问题</a:t>
            </a:r>
            <a:r>
              <a:rPr lang="zh-CN" altLang="en-US" sz="2400" dirty="0" smtClean="0"/>
              <a:t>：传输协议一般将丢包视作拥塞发生的信号，而在无线网络中丢包几乎都是因为传输错误引起的</a:t>
            </a:r>
            <a:endParaRPr lang="en-US" altLang="zh-CN" sz="2400" dirty="0" smtClean="0"/>
          </a:p>
          <a:p>
            <a:r>
              <a:rPr lang="zh-CN" altLang="en-US" sz="2400" dirty="0" smtClean="0"/>
              <a:t>解决：</a:t>
            </a:r>
            <a:r>
              <a:rPr lang="zh-CN" altLang="en-US" sz="2400" dirty="0" smtClean="0">
                <a:solidFill>
                  <a:srgbClr val="0000FF"/>
                </a:solidFill>
              </a:rPr>
              <a:t>屏蔽策略</a:t>
            </a:r>
            <a:r>
              <a:rPr lang="zh-CN" altLang="en-US" sz="2400" dirty="0" smtClean="0"/>
              <a:t>（</a:t>
            </a:r>
            <a:r>
              <a:rPr lang="zh-CN" altLang="en-US" sz="2400" dirty="0"/>
              <a:t>无线链路使用</a:t>
            </a:r>
            <a:r>
              <a:rPr lang="en-US" altLang="zh-CN" sz="2400" dirty="0" smtClean="0"/>
              <a:t>ARQ</a:t>
            </a:r>
            <a:r>
              <a:rPr lang="zh-CN" altLang="en-US" sz="2400" dirty="0" smtClean="0"/>
              <a:t>掩盖</a:t>
            </a:r>
            <a:r>
              <a:rPr lang="zh-CN" altLang="en-US" sz="2400" dirty="0"/>
              <a:t>错误 </a:t>
            </a:r>
            <a:r>
              <a:rPr lang="zh-CN" altLang="en-US" sz="2400" dirty="0" smtClean="0"/>
              <a:t>）</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pic>
        <p:nvPicPr>
          <p:cNvPr id="6"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43186" y="3925019"/>
            <a:ext cx="7561262" cy="2600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a:spLocks noChangeArrowheads="1"/>
          </p:cNvSpPr>
          <p:nvPr/>
        </p:nvSpPr>
        <p:spPr bwMode="auto">
          <a:xfrm>
            <a:off x="4899129" y="5394702"/>
            <a:ext cx="3057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重传计时器发生在微秒到毫秒级</a:t>
            </a:r>
            <a:endParaRPr lang="en-US" altLang="zh-CN" sz="1600" b="1" dirty="0">
              <a:solidFill>
                <a:srgbClr val="0000FF"/>
              </a:solidFill>
              <a:latin typeface="+mn-ea"/>
              <a:ea typeface="+mn-ea"/>
            </a:endParaRPr>
          </a:p>
        </p:txBody>
      </p:sp>
      <p:sp>
        <p:nvSpPr>
          <p:cNvPr id="8" name="TextBox 7"/>
          <p:cNvSpPr txBox="1">
            <a:spLocks noChangeArrowheads="1"/>
          </p:cNvSpPr>
          <p:nvPr/>
        </p:nvSpPr>
        <p:spPr bwMode="auto">
          <a:xfrm>
            <a:off x="3203848" y="4261134"/>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丢包计时器</a:t>
            </a:r>
            <a:r>
              <a:rPr lang="zh-CN" altLang="en-US" sz="1600" b="1" dirty="0">
                <a:solidFill>
                  <a:srgbClr val="0000FF"/>
                </a:solidFill>
                <a:latin typeface="+mn-ea"/>
                <a:ea typeface="+mn-ea"/>
              </a:rPr>
              <a:t>发生在</a:t>
            </a:r>
            <a:r>
              <a:rPr lang="zh-CN" altLang="en-US" sz="1600" b="1" dirty="0" smtClean="0">
                <a:solidFill>
                  <a:srgbClr val="0000FF"/>
                </a:solidFill>
                <a:latin typeface="+mn-ea"/>
                <a:ea typeface="+mn-ea"/>
              </a:rPr>
              <a:t>毫秒到秒级</a:t>
            </a:r>
            <a:endParaRPr lang="en-US" altLang="zh-CN" sz="1600" b="1" dirty="0">
              <a:solidFill>
                <a:srgbClr val="0000FF"/>
              </a:solidFill>
              <a:latin typeface="+mn-ea"/>
              <a:ea typeface="+mn-ea"/>
            </a:endParaRPr>
          </a:p>
        </p:txBody>
      </p:sp>
      <p:sp>
        <p:nvSpPr>
          <p:cNvPr id="9" name="TextBox 8"/>
          <p:cNvSpPr txBox="1">
            <a:spLocks noChangeArrowheads="1"/>
          </p:cNvSpPr>
          <p:nvPr/>
        </p:nvSpPr>
        <p:spPr bwMode="auto">
          <a:xfrm>
            <a:off x="6300192" y="5106670"/>
            <a:ext cx="1021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smtClean="0">
                <a:solidFill>
                  <a:srgbClr val="FF0000"/>
                </a:solidFill>
                <a:latin typeface="+mn-ea"/>
                <a:ea typeface="+mn-ea"/>
              </a:rPr>
              <a:t>ARQ</a:t>
            </a:r>
            <a:r>
              <a:rPr lang="zh-CN" altLang="en-US" sz="1600" b="1" dirty="0" smtClean="0">
                <a:solidFill>
                  <a:srgbClr val="FF0000"/>
                </a:solidFill>
                <a:latin typeface="+mn-ea"/>
                <a:ea typeface="+mn-ea"/>
              </a:rPr>
              <a:t>协议</a:t>
            </a:r>
            <a:endParaRPr lang="en-US" altLang="zh-CN" sz="1600" b="1" dirty="0">
              <a:solidFill>
                <a:srgbClr val="FF0000"/>
              </a:solidFill>
              <a:latin typeface="+mn-ea"/>
              <a:ea typeface="+mn-ea"/>
            </a:endParaRPr>
          </a:p>
        </p:txBody>
      </p:sp>
    </p:spTree>
    <p:extLst>
      <p:ext uri="{BB962C8B-B14F-4D97-AF65-F5344CB8AC3E}">
        <p14:creationId xmlns:p14="http://schemas.microsoft.com/office/powerpoint/2010/main" val="400034189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90000"/>
              </a:lnSpc>
            </a:pPr>
            <a:r>
              <a:rPr lang="zh-CN" altLang="en-US" dirty="0" smtClean="0"/>
              <a:t>用户数据报协议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UDP</a:t>
            </a:r>
            <a:r>
              <a:rPr lang="zh-CN" altLang="en-US" sz="3200" dirty="0" smtClean="0">
                <a:latin typeface="隶书" pitchFamily="49" charset="-122"/>
                <a:ea typeface="隶书" pitchFamily="49" charset="-122"/>
              </a:rPr>
              <a:t>）</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2699792" y="2276872"/>
            <a:ext cx="3690367" cy="3311946"/>
          </a:xfrm>
        </p:spPr>
        <p:txBody>
          <a:bodyPr/>
          <a:lstStyle/>
          <a:p>
            <a:pPr>
              <a:lnSpc>
                <a:spcPct val="200000"/>
              </a:lnSpc>
            </a:pPr>
            <a:r>
              <a:rPr lang="en-US" altLang="zh-CN" dirty="0" smtClean="0">
                <a:hlinkClick r:id="rId6" action="ppaction://hlinksldjump"/>
              </a:rPr>
              <a:t>UDP</a:t>
            </a:r>
            <a:r>
              <a:rPr lang="zh-CN" altLang="en-US" dirty="0" smtClean="0">
                <a:hlinkClick r:id="rId6" action="ppaction://hlinksldjump"/>
              </a:rPr>
              <a:t>概述</a:t>
            </a:r>
            <a:endParaRPr lang="en-US" altLang="zh-CN" dirty="0" smtClean="0"/>
          </a:p>
          <a:p>
            <a:pPr>
              <a:lnSpc>
                <a:spcPct val="200000"/>
              </a:lnSpc>
            </a:pPr>
            <a:r>
              <a:rPr lang="zh-CN" altLang="en-US" dirty="0" smtClean="0">
                <a:hlinkClick r:id="rId7" action="ppaction://hlinksldjump"/>
              </a:rPr>
              <a:t>应用</a:t>
            </a:r>
            <a:r>
              <a:rPr lang="en-US" altLang="zh-CN" dirty="0" smtClean="0">
                <a:hlinkClick r:id="rId7" action="ppaction://hlinksldjump"/>
              </a:rPr>
              <a:t>1:RPC</a:t>
            </a:r>
            <a:endParaRPr lang="en-US" altLang="zh-CN" dirty="0" smtClean="0"/>
          </a:p>
          <a:p>
            <a:pPr>
              <a:lnSpc>
                <a:spcPct val="200000"/>
              </a:lnSpc>
            </a:pPr>
            <a:r>
              <a:rPr lang="zh-CN" altLang="en-US" dirty="0" smtClean="0">
                <a:hlinkClick r:id="rId8" action="ppaction://hlinksldjump"/>
              </a:rPr>
              <a:t>应用</a:t>
            </a:r>
            <a:r>
              <a:rPr lang="en-US" altLang="zh-CN" dirty="0" smtClean="0">
                <a:hlinkClick r:id="rId8" action="ppaction://hlinksldjump"/>
              </a:rPr>
              <a:t>2:RTP</a:t>
            </a:r>
            <a:endParaRPr lang="zh-CN" altLang="en-US" dirty="0"/>
          </a:p>
        </p:txBody>
      </p:sp>
    </p:spTree>
    <p:extLst>
      <p:ext uri="{BB962C8B-B14F-4D97-AF65-F5344CB8AC3E}">
        <p14:creationId xmlns:p14="http://schemas.microsoft.com/office/powerpoint/2010/main" val="409100627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90000"/>
              </a:lnSpc>
            </a:pPr>
            <a:r>
              <a:rPr lang="zh-CN" altLang="en-US" dirty="0" smtClean="0">
                <a:latin typeface="隶书" pitchFamily="49" charset="-122"/>
                <a:ea typeface="隶书" pitchFamily="49" charset="-122"/>
              </a:rPr>
              <a:t>概  述</a:t>
            </a:r>
          </a:p>
        </p:txBody>
      </p:sp>
      <p:sp>
        <p:nvSpPr>
          <p:cNvPr id="5123" name="内容占位符 3"/>
          <p:cNvSpPr>
            <a:spLocks noGrp="1"/>
          </p:cNvSpPr>
          <p:nvPr>
            <p:ph idx="1"/>
          </p:nvPr>
        </p:nvSpPr>
        <p:spPr/>
        <p:txBody>
          <a:bodyPr/>
          <a:lstStyle/>
          <a:p>
            <a:pPr>
              <a:lnSpc>
                <a:spcPct val="125000"/>
              </a:lnSpc>
            </a:pPr>
            <a:r>
              <a:rPr lang="en-US" altLang="zh-CN" sz="2800" dirty="0" smtClean="0">
                <a:solidFill>
                  <a:srgbClr val="FF0000"/>
                </a:solidFill>
              </a:rPr>
              <a:t>UDP</a:t>
            </a:r>
            <a:r>
              <a:rPr lang="zh-CN" altLang="en-US" sz="2800" dirty="0" smtClean="0">
                <a:solidFill>
                  <a:srgbClr val="FF0000"/>
                </a:solidFill>
              </a:rPr>
              <a:t>提供</a:t>
            </a:r>
            <a:r>
              <a:rPr lang="zh-CN" altLang="en-US" sz="2800" dirty="0">
                <a:solidFill>
                  <a:srgbClr val="FF0000"/>
                </a:solidFill>
              </a:rPr>
              <a:t>无</a:t>
            </a:r>
            <a:r>
              <a:rPr lang="zh-CN" altLang="en-US" sz="2800" dirty="0" smtClean="0">
                <a:solidFill>
                  <a:srgbClr val="FF0000"/>
                </a:solidFill>
              </a:rPr>
              <a:t>连接、不可靠的数据报服务</a:t>
            </a:r>
            <a:endParaRPr lang="en-US" altLang="zh-CN" sz="2800" dirty="0" smtClean="0">
              <a:solidFill>
                <a:srgbClr val="FF0000"/>
              </a:solidFill>
            </a:endParaRPr>
          </a:p>
          <a:p>
            <a:pPr lvl="1">
              <a:lnSpc>
                <a:spcPct val="125000"/>
              </a:lnSpc>
            </a:pPr>
            <a:r>
              <a:rPr lang="zh-CN" altLang="en-US" dirty="0" smtClean="0"/>
              <a:t>数据</a:t>
            </a:r>
            <a:r>
              <a:rPr lang="zh-CN" altLang="en-US" dirty="0"/>
              <a:t>传输无需建立</a:t>
            </a:r>
            <a:r>
              <a:rPr lang="zh-CN" altLang="en-US" dirty="0" smtClean="0"/>
              <a:t>和释放连接</a:t>
            </a:r>
            <a:r>
              <a:rPr lang="zh-CN" altLang="en-US" dirty="0"/>
              <a:t>；</a:t>
            </a:r>
          </a:p>
          <a:p>
            <a:pPr lvl="1">
              <a:lnSpc>
                <a:spcPct val="125000"/>
              </a:lnSpc>
            </a:pPr>
            <a:r>
              <a:rPr lang="zh-CN" altLang="en-US" dirty="0"/>
              <a:t>每个</a:t>
            </a:r>
            <a:r>
              <a:rPr lang="en-US" altLang="zh-CN" dirty="0"/>
              <a:t>UDP</a:t>
            </a:r>
            <a:r>
              <a:rPr lang="zh-CN" altLang="en-US" dirty="0"/>
              <a:t>用户数据报不需编号且独立传输；</a:t>
            </a:r>
          </a:p>
          <a:p>
            <a:pPr lvl="1">
              <a:lnSpc>
                <a:spcPct val="125000"/>
              </a:lnSpc>
            </a:pPr>
            <a:r>
              <a:rPr lang="zh-CN" altLang="en-US" dirty="0"/>
              <a:t>无差控和流控</a:t>
            </a:r>
            <a:r>
              <a:rPr lang="zh-CN" altLang="en-US" dirty="0" smtClean="0"/>
              <a:t>功能。</a:t>
            </a:r>
            <a:endParaRPr lang="en-US" altLang="zh-CN" dirty="0" smtClean="0"/>
          </a:p>
          <a:p>
            <a:pPr>
              <a:lnSpc>
                <a:spcPct val="125000"/>
              </a:lnSpc>
            </a:pPr>
            <a:r>
              <a:rPr lang="en-US" altLang="zh-CN" sz="2800" dirty="0" smtClean="0"/>
              <a:t>UDP</a:t>
            </a:r>
            <a:r>
              <a:rPr lang="zh-CN" altLang="en-US" sz="2800" dirty="0" smtClean="0"/>
              <a:t>只</a:t>
            </a:r>
            <a:r>
              <a:rPr lang="zh-CN" altLang="en-US" sz="2800" dirty="0"/>
              <a:t>在 </a:t>
            </a:r>
            <a:r>
              <a:rPr lang="en-US" altLang="zh-CN" sz="2800" dirty="0" smtClean="0"/>
              <a:t>IP</a:t>
            </a:r>
            <a:r>
              <a:rPr lang="zh-CN" altLang="en-US" sz="2800" dirty="0" smtClean="0"/>
              <a:t>的</a:t>
            </a:r>
            <a:r>
              <a:rPr lang="zh-CN" altLang="en-US" sz="2800" dirty="0"/>
              <a:t>数据报服务之上增加了很少一点的</a:t>
            </a:r>
            <a:r>
              <a:rPr lang="zh-CN" altLang="en-US" sz="2800" dirty="0" smtClean="0"/>
              <a:t>功能：</a:t>
            </a:r>
            <a:r>
              <a:rPr lang="zh-CN" altLang="en-US" sz="2800" dirty="0" smtClean="0">
                <a:solidFill>
                  <a:srgbClr val="FF0000"/>
                </a:solidFill>
              </a:rPr>
              <a:t>端口</a:t>
            </a:r>
            <a:r>
              <a:rPr lang="zh-CN" altLang="en-US" sz="2800" dirty="0">
                <a:solidFill>
                  <a:srgbClr val="FF0000"/>
                </a:solidFill>
              </a:rPr>
              <a:t>的</a:t>
            </a:r>
            <a:r>
              <a:rPr lang="zh-CN" altLang="en-US" sz="2800" dirty="0" smtClean="0">
                <a:solidFill>
                  <a:srgbClr val="FF0000"/>
                </a:solidFill>
              </a:rPr>
              <a:t>功能</a:t>
            </a:r>
            <a:endParaRPr lang="zh-CN" altLang="en-US" sz="2800" dirty="0">
              <a:solidFill>
                <a:srgbClr val="FF0000"/>
              </a:solidFill>
            </a:endParaRPr>
          </a:p>
          <a:p>
            <a:pPr>
              <a:lnSpc>
                <a:spcPct val="125000"/>
              </a:lnSpc>
            </a:pPr>
            <a:r>
              <a:rPr lang="en-US" altLang="zh-CN" sz="2800" dirty="0" smtClean="0">
                <a:solidFill>
                  <a:srgbClr val="0000FF"/>
                </a:solidFill>
              </a:rPr>
              <a:t>RFC 768</a:t>
            </a:r>
            <a:r>
              <a:rPr lang="zh-CN" altLang="en-US" sz="2800" dirty="0" smtClean="0"/>
              <a:t>描述了</a:t>
            </a:r>
            <a:r>
              <a:rPr lang="en-US" altLang="zh-CN" sz="2800" dirty="0" smtClean="0"/>
              <a:t>UDP</a:t>
            </a:r>
            <a:endParaRPr lang="zh-CN" altLang="en-US" sz="2800" dirty="0"/>
          </a:p>
          <a:p>
            <a:pPr>
              <a:lnSpc>
                <a:spcPct val="125000"/>
              </a:lnSpc>
            </a:pPr>
            <a:endParaRPr lang="zh-CN" altLang="en-US" sz="2800" dirty="0" smtClean="0"/>
          </a:p>
        </p:txBody>
      </p:sp>
      <p:sp>
        <p:nvSpPr>
          <p:cNvPr id="5124" name="Text Box 4"/>
          <p:cNvSpPr txBox="1">
            <a:spLocks noChangeArrowheads="1"/>
          </p:cNvSpPr>
          <p:nvPr/>
        </p:nvSpPr>
        <p:spPr bwMode="auto">
          <a:xfrm>
            <a:off x="1346200" y="87313"/>
            <a:ext cx="7569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a:t>
            </a:r>
            <a:r>
              <a:rPr lang="en-US" altLang="zh-CN" sz="1200" b="0" dirty="0" smtClean="0">
                <a:solidFill>
                  <a:schemeClr val="tx1"/>
                </a:solidFill>
                <a:latin typeface="Times New Roman" pitchFamily="18" charset="0"/>
                <a:ea typeface="幼圆" pitchFamily="49" charset="-122"/>
                <a:hlinkClick r:id="rId6" action="ppaction://hlinksldjump"/>
              </a:rPr>
              <a:t>UDP</a:t>
            </a:r>
            <a:endParaRPr lang="en-US" altLang="zh-CN"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201471604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en-US" altLang="zh-CN" sz="3600" dirty="0">
                <a:latin typeface="华文新魏" pitchFamily="2" charset="-122"/>
                <a:ea typeface="华文新魏" pitchFamily="2" charset="-122"/>
              </a:rPr>
              <a:t>UDP</a:t>
            </a:r>
            <a:r>
              <a:rPr lang="zh-CN" altLang="en-US" dirty="0"/>
              <a:t>用户数据报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ChangeArrowheads="1"/>
          </p:cNvSpPr>
          <p:nvPr/>
        </p:nvSpPr>
        <p:spPr bwMode="auto">
          <a:xfrm>
            <a:off x="2304728" y="5373688"/>
            <a:ext cx="1079500" cy="457200"/>
          </a:xfrm>
          <a:prstGeom prst="rect">
            <a:avLst/>
          </a:prstGeom>
          <a:solidFill>
            <a:srgbClr val="CC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Freeform 3"/>
          <p:cNvSpPr>
            <a:spLocks/>
          </p:cNvSpPr>
          <p:nvPr/>
        </p:nvSpPr>
        <p:spPr bwMode="auto">
          <a:xfrm>
            <a:off x="2885753" y="4006850"/>
            <a:ext cx="4633912" cy="43815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solidFill>
            <a:srgbClr val="FFFF00"/>
          </a:solidFill>
          <a:ln>
            <a:noFill/>
          </a:ln>
          <a:effectLst/>
        </p:spPr>
        <p:txBody>
          <a:bodyPr wrap="none" anchor="ctr"/>
          <a:lstStyle/>
          <a:p>
            <a:endParaRPr lang="zh-CN" altLang="en-US" b="1">
              <a:latin typeface="+mn-lt"/>
              <a:ea typeface="+mn-ea"/>
            </a:endParaRPr>
          </a:p>
        </p:txBody>
      </p:sp>
      <p:sp>
        <p:nvSpPr>
          <p:cNvPr id="8" name="Rectangle 4"/>
          <p:cNvSpPr>
            <a:spLocks noChangeArrowheads="1"/>
          </p:cNvSpPr>
          <p:nvPr/>
        </p:nvSpPr>
        <p:spPr bwMode="auto">
          <a:xfrm>
            <a:off x="3382640" y="4437063"/>
            <a:ext cx="1081088" cy="4572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AutoShape 6"/>
          <p:cNvSpPr>
            <a:spLocks noChangeArrowheads="1"/>
          </p:cNvSpPr>
          <p:nvPr/>
        </p:nvSpPr>
        <p:spPr bwMode="auto">
          <a:xfrm>
            <a:off x="1506215" y="5464175"/>
            <a:ext cx="798513" cy="288925"/>
          </a:xfrm>
          <a:prstGeom prst="leftArrow">
            <a:avLst>
              <a:gd name="adj1" fmla="val 50000"/>
              <a:gd name="adj2" fmla="val 69093"/>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 name="Freeform 7"/>
          <p:cNvSpPr>
            <a:spLocks/>
          </p:cNvSpPr>
          <p:nvPr/>
        </p:nvSpPr>
        <p:spPr bwMode="auto">
          <a:xfrm>
            <a:off x="926778" y="2863850"/>
            <a:ext cx="6681787"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solidFill>
            <a:srgbClr val="FFFF00"/>
          </a:solidFill>
          <a:ln>
            <a:noFill/>
          </a:ln>
          <a:effectLst/>
        </p:spPr>
        <p:txBody>
          <a:bodyPr wrap="none" anchor="ctr"/>
          <a:lstStyle/>
          <a:p>
            <a:endParaRPr lang="zh-CN" altLang="en-US" b="1">
              <a:latin typeface="+mn-lt"/>
              <a:ea typeface="+mn-ea"/>
            </a:endParaRPr>
          </a:p>
        </p:txBody>
      </p:sp>
      <p:sp>
        <p:nvSpPr>
          <p:cNvPr id="11" name="Rectangle 8"/>
          <p:cNvSpPr>
            <a:spLocks noChangeArrowheads="1"/>
          </p:cNvSpPr>
          <p:nvPr/>
        </p:nvSpPr>
        <p:spPr bwMode="auto">
          <a:xfrm>
            <a:off x="2885753" y="3549650"/>
            <a:ext cx="4633912"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Rectangle 9"/>
          <p:cNvSpPr>
            <a:spLocks noChangeArrowheads="1"/>
          </p:cNvSpPr>
          <p:nvPr/>
        </p:nvSpPr>
        <p:spPr bwMode="auto">
          <a:xfrm>
            <a:off x="3384228" y="5376863"/>
            <a:ext cx="5472112" cy="457200"/>
          </a:xfrm>
          <a:prstGeom prst="rect">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 name="Line 10"/>
          <p:cNvSpPr>
            <a:spLocks noChangeShapeType="1"/>
          </p:cNvSpPr>
          <p:nvPr/>
        </p:nvSpPr>
        <p:spPr bwMode="auto">
          <a:xfrm>
            <a:off x="4044628" y="3549650"/>
            <a:ext cx="1587"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Rectangle 11"/>
          <p:cNvSpPr>
            <a:spLocks noChangeArrowheads="1"/>
          </p:cNvSpPr>
          <p:nvPr/>
        </p:nvSpPr>
        <p:spPr bwMode="auto">
          <a:xfrm>
            <a:off x="931540" y="2406650"/>
            <a:ext cx="668496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 name="Line 12"/>
          <p:cNvSpPr>
            <a:spLocks noChangeShapeType="1"/>
          </p:cNvSpPr>
          <p:nvPr/>
        </p:nvSpPr>
        <p:spPr bwMode="auto">
          <a:xfrm>
            <a:off x="3157215" y="2406650"/>
            <a:ext cx="317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 name="Line 13"/>
          <p:cNvSpPr>
            <a:spLocks noChangeShapeType="1"/>
          </p:cNvSpPr>
          <p:nvPr/>
        </p:nvSpPr>
        <p:spPr bwMode="auto">
          <a:xfrm>
            <a:off x="5201915" y="3549650"/>
            <a:ext cx="317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 name="Line 14"/>
          <p:cNvSpPr>
            <a:spLocks noChangeShapeType="1"/>
          </p:cNvSpPr>
          <p:nvPr/>
        </p:nvSpPr>
        <p:spPr bwMode="auto">
          <a:xfrm>
            <a:off x="6360790" y="3549650"/>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 name="Freeform 15"/>
          <p:cNvSpPr>
            <a:spLocks/>
          </p:cNvSpPr>
          <p:nvPr/>
        </p:nvSpPr>
        <p:spPr bwMode="auto">
          <a:xfrm>
            <a:off x="1636390" y="3549650"/>
            <a:ext cx="1249363"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 name="Text Box 16"/>
          <p:cNvSpPr txBox="1">
            <a:spLocks noChangeArrowheads="1"/>
          </p:cNvSpPr>
          <p:nvPr/>
        </p:nvSpPr>
        <p:spPr bwMode="auto">
          <a:xfrm>
            <a:off x="1753865" y="3546475"/>
            <a:ext cx="946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伪首部</a:t>
            </a:r>
          </a:p>
        </p:txBody>
      </p:sp>
      <p:sp>
        <p:nvSpPr>
          <p:cNvPr id="20" name="Text Box 17"/>
          <p:cNvSpPr txBox="1">
            <a:spLocks noChangeArrowheads="1"/>
          </p:cNvSpPr>
          <p:nvPr/>
        </p:nvSpPr>
        <p:spPr bwMode="auto">
          <a:xfrm>
            <a:off x="2896865" y="3546475"/>
            <a:ext cx="94773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源端口</a:t>
            </a:r>
          </a:p>
        </p:txBody>
      </p:sp>
      <p:sp>
        <p:nvSpPr>
          <p:cNvPr id="21" name="Text Box 18"/>
          <p:cNvSpPr txBox="1">
            <a:spLocks noChangeArrowheads="1"/>
          </p:cNvSpPr>
          <p:nvPr/>
        </p:nvSpPr>
        <p:spPr bwMode="auto">
          <a:xfrm>
            <a:off x="3985890" y="3546475"/>
            <a:ext cx="1200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目的端口</a:t>
            </a:r>
          </a:p>
        </p:txBody>
      </p:sp>
      <p:sp>
        <p:nvSpPr>
          <p:cNvPr id="22" name="Text Box 19"/>
          <p:cNvSpPr txBox="1">
            <a:spLocks noChangeArrowheads="1"/>
          </p:cNvSpPr>
          <p:nvPr/>
        </p:nvSpPr>
        <p:spPr bwMode="auto">
          <a:xfrm>
            <a:off x="5320978" y="3544888"/>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长  度</a:t>
            </a:r>
          </a:p>
        </p:txBody>
      </p:sp>
      <p:sp>
        <p:nvSpPr>
          <p:cNvPr id="23" name="Text Box 20"/>
          <p:cNvSpPr txBox="1">
            <a:spLocks noChangeArrowheads="1"/>
          </p:cNvSpPr>
          <p:nvPr/>
        </p:nvSpPr>
        <p:spPr bwMode="auto">
          <a:xfrm>
            <a:off x="6465565" y="3546475"/>
            <a:ext cx="946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检验和</a:t>
            </a:r>
          </a:p>
        </p:txBody>
      </p:sp>
      <p:sp>
        <p:nvSpPr>
          <p:cNvPr id="24" name="Text Box 21"/>
          <p:cNvSpPr txBox="1">
            <a:spLocks noChangeArrowheads="1"/>
          </p:cNvSpPr>
          <p:nvPr/>
        </p:nvSpPr>
        <p:spPr bwMode="auto">
          <a:xfrm>
            <a:off x="5465440" y="5418138"/>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数         据</a:t>
            </a:r>
          </a:p>
        </p:txBody>
      </p:sp>
      <p:sp>
        <p:nvSpPr>
          <p:cNvPr id="25" name="Text Box 22"/>
          <p:cNvSpPr txBox="1">
            <a:spLocks noChangeArrowheads="1"/>
          </p:cNvSpPr>
          <p:nvPr/>
        </p:nvSpPr>
        <p:spPr bwMode="auto">
          <a:xfrm>
            <a:off x="2409503" y="5418138"/>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首  部</a:t>
            </a:r>
          </a:p>
        </p:txBody>
      </p:sp>
      <p:sp>
        <p:nvSpPr>
          <p:cNvPr id="26" name="Line 23"/>
          <p:cNvSpPr>
            <a:spLocks noChangeShapeType="1"/>
          </p:cNvSpPr>
          <p:nvPr/>
        </p:nvSpPr>
        <p:spPr bwMode="auto">
          <a:xfrm>
            <a:off x="5389240" y="24066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7" name="Line 24"/>
          <p:cNvSpPr>
            <a:spLocks noChangeShapeType="1"/>
          </p:cNvSpPr>
          <p:nvPr/>
        </p:nvSpPr>
        <p:spPr bwMode="auto">
          <a:xfrm>
            <a:off x="5922640" y="2406650"/>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8" name="Line 25"/>
          <p:cNvSpPr>
            <a:spLocks noChangeShapeType="1"/>
          </p:cNvSpPr>
          <p:nvPr/>
        </p:nvSpPr>
        <p:spPr bwMode="auto">
          <a:xfrm>
            <a:off x="6456040" y="24066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Text Box 26"/>
          <p:cNvSpPr txBox="1">
            <a:spLocks noChangeArrowheads="1"/>
          </p:cNvSpPr>
          <p:nvPr/>
        </p:nvSpPr>
        <p:spPr bwMode="auto">
          <a:xfrm>
            <a:off x="6413178" y="2403475"/>
            <a:ext cx="1230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UDP</a:t>
            </a:r>
            <a:r>
              <a:rPr kumimoji="1" lang="zh-CN" altLang="en-US" sz="2000" b="1">
                <a:latin typeface="+mn-lt"/>
                <a:ea typeface="+mn-ea"/>
              </a:rPr>
              <a:t>长度</a:t>
            </a:r>
          </a:p>
        </p:txBody>
      </p:sp>
      <p:sp>
        <p:nvSpPr>
          <p:cNvPr id="30" name="Text Box 27"/>
          <p:cNvSpPr txBox="1">
            <a:spLocks noChangeArrowheads="1"/>
          </p:cNvSpPr>
          <p:nvPr/>
        </p:nvSpPr>
        <p:spPr bwMode="auto">
          <a:xfrm>
            <a:off x="1318890" y="2403475"/>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源 </a:t>
            </a:r>
            <a:r>
              <a:rPr kumimoji="1" lang="en-US" altLang="zh-CN" sz="2000" b="1">
                <a:latin typeface="+mn-lt"/>
                <a:ea typeface="+mn-ea"/>
              </a:rPr>
              <a:t>IP </a:t>
            </a:r>
            <a:r>
              <a:rPr kumimoji="1" lang="zh-CN" altLang="en-US" sz="2000" b="1">
                <a:latin typeface="+mn-lt"/>
                <a:ea typeface="+mn-ea"/>
              </a:rPr>
              <a:t>地址</a:t>
            </a:r>
          </a:p>
        </p:txBody>
      </p:sp>
      <p:sp>
        <p:nvSpPr>
          <p:cNvPr id="31" name="Text Box 28"/>
          <p:cNvSpPr txBox="1">
            <a:spLocks noChangeArrowheads="1"/>
          </p:cNvSpPr>
          <p:nvPr/>
        </p:nvSpPr>
        <p:spPr bwMode="auto">
          <a:xfrm>
            <a:off x="3457253" y="2403475"/>
            <a:ext cx="1579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目的 </a:t>
            </a:r>
            <a:r>
              <a:rPr kumimoji="1" lang="en-US" altLang="zh-CN" sz="2000" b="1">
                <a:latin typeface="+mn-lt"/>
                <a:ea typeface="+mn-ea"/>
              </a:rPr>
              <a:t>IP </a:t>
            </a:r>
            <a:r>
              <a:rPr kumimoji="1" lang="zh-CN" altLang="en-US" sz="2000" b="1">
                <a:latin typeface="+mn-lt"/>
                <a:ea typeface="+mn-ea"/>
              </a:rPr>
              <a:t>地址</a:t>
            </a:r>
          </a:p>
        </p:txBody>
      </p:sp>
      <p:sp>
        <p:nvSpPr>
          <p:cNvPr id="32" name="Text Box 29"/>
          <p:cNvSpPr txBox="1">
            <a:spLocks noChangeArrowheads="1"/>
          </p:cNvSpPr>
          <p:nvPr/>
        </p:nvSpPr>
        <p:spPr bwMode="auto">
          <a:xfrm>
            <a:off x="5490840" y="240347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0</a:t>
            </a:r>
          </a:p>
        </p:txBody>
      </p:sp>
      <p:sp>
        <p:nvSpPr>
          <p:cNvPr id="33" name="Text Box 30"/>
          <p:cNvSpPr txBox="1">
            <a:spLocks noChangeArrowheads="1"/>
          </p:cNvSpPr>
          <p:nvPr/>
        </p:nvSpPr>
        <p:spPr bwMode="auto">
          <a:xfrm>
            <a:off x="5924228" y="240347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17</a:t>
            </a:r>
          </a:p>
        </p:txBody>
      </p:sp>
      <p:sp>
        <p:nvSpPr>
          <p:cNvPr id="34" name="Line 31"/>
          <p:cNvSpPr>
            <a:spLocks noChangeShapeType="1"/>
          </p:cNvSpPr>
          <p:nvPr/>
        </p:nvSpPr>
        <p:spPr bwMode="auto">
          <a:xfrm>
            <a:off x="2261865" y="6062663"/>
            <a:ext cx="659447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Rectangle 32"/>
          <p:cNvSpPr>
            <a:spLocks noChangeArrowheads="1"/>
          </p:cNvSpPr>
          <p:nvPr/>
        </p:nvSpPr>
        <p:spPr bwMode="auto">
          <a:xfrm>
            <a:off x="4846315" y="5908675"/>
            <a:ext cx="1173163"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Text Box 33"/>
          <p:cNvSpPr txBox="1">
            <a:spLocks noChangeArrowheads="1"/>
          </p:cNvSpPr>
          <p:nvPr/>
        </p:nvSpPr>
        <p:spPr bwMode="auto">
          <a:xfrm>
            <a:off x="4800278" y="5883275"/>
            <a:ext cx="1254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IP </a:t>
            </a:r>
            <a:r>
              <a:rPr kumimoji="1" lang="zh-CN" altLang="en-US" sz="2000" b="1">
                <a:latin typeface="+mn-lt"/>
                <a:ea typeface="+mn-ea"/>
              </a:rPr>
              <a:t>数据报</a:t>
            </a:r>
          </a:p>
        </p:txBody>
      </p:sp>
      <p:sp>
        <p:nvSpPr>
          <p:cNvPr id="37" name="Text Box 34"/>
          <p:cNvSpPr txBox="1">
            <a:spLocks noChangeArrowheads="1"/>
          </p:cNvSpPr>
          <p:nvPr/>
        </p:nvSpPr>
        <p:spPr bwMode="auto">
          <a:xfrm>
            <a:off x="654050" y="199707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mn-lt"/>
                <a:ea typeface="+mn-ea"/>
              </a:rPr>
              <a:t>字节</a:t>
            </a:r>
          </a:p>
        </p:txBody>
      </p:sp>
      <p:sp>
        <p:nvSpPr>
          <p:cNvPr id="38" name="Text Box 35"/>
          <p:cNvSpPr txBox="1">
            <a:spLocks noChangeArrowheads="1"/>
          </p:cNvSpPr>
          <p:nvPr/>
        </p:nvSpPr>
        <p:spPr bwMode="auto">
          <a:xfrm>
            <a:off x="1868165"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4</a:t>
            </a:r>
          </a:p>
        </p:txBody>
      </p:sp>
      <p:sp>
        <p:nvSpPr>
          <p:cNvPr id="39" name="Text Box 36"/>
          <p:cNvSpPr txBox="1">
            <a:spLocks noChangeArrowheads="1"/>
          </p:cNvSpPr>
          <p:nvPr/>
        </p:nvSpPr>
        <p:spPr bwMode="auto">
          <a:xfrm>
            <a:off x="4095428"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4</a:t>
            </a:r>
          </a:p>
        </p:txBody>
      </p:sp>
      <p:sp>
        <p:nvSpPr>
          <p:cNvPr id="40" name="Text Box 37"/>
          <p:cNvSpPr txBox="1">
            <a:spLocks noChangeArrowheads="1"/>
          </p:cNvSpPr>
          <p:nvPr/>
        </p:nvSpPr>
        <p:spPr bwMode="auto">
          <a:xfrm>
            <a:off x="5490840"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a:t>
            </a:r>
          </a:p>
        </p:txBody>
      </p:sp>
      <p:sp>
        <p:nvSpPr>
          <p:cNvPr id="41" name="Text Box 38"/>
          <p:cNvSpPr txBox="1">
            <a:spLocks noChangeArrowheads="1"/>
          </p:cNvSpPr>
          <p:nvPr/>
        </p:nvSpPr>
        <p:spPr bwMode="auto">
          <a:xfrm>
            <a:off x="6011540"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a:t>
            </a:r>
          </a:p>
        </p:txBody>
      </p:sp>
      <p:sp>
        <p:nvSpPr>
          <p:cNvPr id="42" name="Text Box 39"/>
          <p:cNvSpPr txBox="1">
            <a:spLocks noChangeArrowheads="1"/>
          </p:cNvSpPr>
          <p:nvPr/>
        </p:nvSpPr>
        <p:spPr bwMode="auto">
          <a:xfrm>
            <a:off x="6798940"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3" name="Text Box 40"/>
          <p:cNvSpPr txBox="1">
            <a:spLocks noChangeArrowheads="1"/>
          </p:cNvSpPr>
          <p:nvPr/>
        </p:nvSpPr>
        <p:spPr bwMode="auto">
          <a:xfrm>
            <a:off x="1993578" y="317182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12</a:t>
            </a:r>
          </a:p>
        </p:txBody>
      </p:sp>
      <p:sp>
        <p:nvSpPr>
          <p:cNvPr id="44" name="Text Box 41"/>
          <p:cNvSpPr txBox="1">
            <a:spLocks noChangeArrowheads="1"/>
          </p:cNvSpPr>
          <p:nvPr/>
        </p:nvSpPr>
        <p:spPr bwMode="auto">
          <a:xfrm>
            <a:off x="3263578"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5" name="Text Box 42"/>
          <p:cNvSpPr txBox="1">
            <a:spLocks noChangeArrowheads="1"/>
          </p:cNvSpPr>
          <p:nvPr/>
        </p:nvSpPr>
        <p:spPr bwMode="auto">
          <a:xfrm>
            <a:off x="4489128"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6" name="Text Box 43"/>
          <p:cNvSpPr txBox="1">
            <a:spLocks noChangeArrowheads="1"/>
          </p:cNvSpPr>
          <p:nvPr/>
        </p:nvSpPr>
        <p:spPr bwMode="auto">
          <a:xfrm>
            <a:off x="5559103"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7" name="Text Box 44"/>
          <p:cNvSpPr txBox="1">
            <a:spLocks noChangeArrowheads="1"/>
          </p:cNvSpPr>
          <p:nvPr/>
        </p:nvSpPr>
        <p:spPr bwMode="auto">
          <a:xfrm>
            <a:off x="6776715"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8" name="Text Box 45"/>
          <p:cNvSpPr txBox="1">
            <a:spLocks noChangeArrowheads="1"/>
          </p:cNvSpPr>
          <p:nvPr/>
        </p:nvSpPr>
        <p:spPr bwMode="auto">
          <a:xfrm>
            <a:off x="683568" y="317182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mn-lt"/>
                <a:ea typeface="+mn-ea"/>
              </a:rPr>
              <a:t>字节</a:t>
            </a:r>
          </a:p>
        </p:txBody>
      </p:sp>
      <p:sp>
        <p:nvSpPr>
          <p:cNvPr id="49" name="Text Box 46"/>
          <p:cNvSpPr txBox="1">
            <a:spLocks noChangeArrowheads="1"/>
          </p:cNvSpPr>
          <p:nvPr/>
        </p:nvSpPr>
        <p:spPr bwMode="auto">
          <a:xfrm>
            <a:off x="1077590" y="501332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发送在前</a:t>
            </a:r>
          </a:p>
        </p:txBody>
      </p:sp>
      <p:sp>
        <p:nvSpPr>
          <p:cNvPr id="50" name="AutoShape 47"/>
          <p:cNvSpPr>
            <a:spLocks noChangeArrowheads="1"/>
          </p:cNvSpPr>
          <p:nvPr/>
        </p:nvSpPr>
        <p:spPr bwMode="auto">
          <a:xfrm>
            <a:off x="6014715" y="5149850"/>
            <a:ext cx="277813" cy="415925"/>
          </a:xfrm>
          <a:prstGeom prst="downArrow">
            <a:avLst>
              <a:gd name="adj1" fmla="val 50000"/>
              <a:gd name="adj2" fmla="val 37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Rectangle 48"/>
          <p:cNvSpPr>
            <a:spLocks noChangeArrowheads="1"/>
          </p:cNvSpPr>
          <p:nvPr/>
        </p:nvSpPr>
        <p:spPr bwMode="auto">
          <a:xfrm>
            <a:off x="4463728" y="4437063"/>
            <a:ext cx="4392612" cy="4572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2" name="Text Box 49"/>
          <p:cNvSpPr txBox="1">
            <a:spLocks noChangeArrowheads="1"/>
          </p:cNvSpPr>
          <p:nvPr/>
        </p:nvSpPr>
        <p:spPr bwMode="auto">
          <a:xfrm>
            <a:off x="6019478" y="4479925"/>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数         据</a:t>
            </a:r>
          </a:p>
        </p:txBody>
      </p:sp>
      <p:sp>
        <p:nvSpPr>
          <p:cNvPr id="53" name="Text Box 50"/>
          <p:cNvSpPr txBox="1">
            <a:spLocks noChangeArrowheads="1"/>
          </p:cNvSpPr>
          <p:nvPr/>
        </p:nvSpPr>
        <p:spPr bwMode="auto">
          <a:xfrm>
            <a:off x="3523928" y="4479925"/>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首  部</a:t>
            </a:r>
          </a:p>
        </p:txBody>
      </p:sp>
      <p:sp>
        <p:nvSpPr>
          <p:cNvPr id="54" name="AutoShape 51"/>
          <p:cNvSpPr>
            <a:spLocks/>
          </p:cNvSpPr>
          <p:nvPr/>
        </p:nvSpPr>
        <p:spPr bwMode="auto">
          <a:xfrm rot="16200000">
            <a:off x="6068690" y="2373313"/>
            <a:ext cx="168275" cy="5391150"/>
          </a:xfrm>
          <a:prstGeom prst="leftBrace">
            <a:avLst>
              <a:gd name="adj1" fmla="val 266981"/>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Text Box 52"/>
          <p:cNvSpPr txBox="1">
            <a:spLocks noChangeArrowheads="1"/>
          </p:cNvSpPr>
          <p:nvPr/>
        </p:nvSpPr>
        <p:spPr bwMode="auto">
          <a:xfrm>
            <a:off x="1295078" y="4437063"/>
            <a:ext cx="2062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smtClean="0">
                <a:latin typeface="+mn-lt"/>
                <a:ea typeface="+mn-ea"/>
              </a:rPr>
              <a:t>UDP</a:t>
            </a:r>
            <a:r>
              <a:rPr kumimoji="1" lang="zh-CN" altLang="en-US" sz="2000" b="1" dirty="0" smtClean="0">
                <a:latin typeface="+mn-lt"/>
                <a:ea typeface="+mn-ea"/>
              </a:rPr>
              <a:t>用户</a:t>
            </a:r>
            <a:r>
              <a:rPr kumimoji="1" lang="zh-CN" altLang="en-US" sz="2000" b="1" dirty="0">
                <a:latin typeface="+mn-lt"/>
                <a:ea typeface="+mn-ea"/>
              </a:rPr>
              <a:t>数据报</a:t>
            </a:r>
          </a:p>
        </p:txBody>
      </p:sp>
      <p:sp>
        <p:nvSpPr>
          <p:cNvPr id="5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98450620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格式解 释</a:t>
            </a:r>
          </a:p>
        </p:txBody>
      </p:sp>
      <p:sp>
        <p:nvSpPr>
          <p:cNvPr id="5123" name="内容占位符 3"/>
          <p:cNvSpPr>
            <a:spLocks noGrp="1"/>
          </p:cNvSpPr>
          <p:nvPr>
            <p:ph idx="1"/>
          </p:nvPr>
        </p:nvSpPr>
        <p:spPr/>
        <p:txBody>
          <a:bodyPr/>
          <a:lstStyle/>
          <a:p>
            <a:r>
              <a:rPr lang="zh-CN" altLang="en-US" sz="2400" dirty="0">
                <a:solidFill>
                  <a:srgbClr val="FF0000"/>
                </a:solidFill>
              </a:rPr>
              <a:t>首部</a:t>
            </a:r>
          </a:p>
          <a:p>
            <a:pPr lvl="1"/>
            <a:r>
              <a:rPr lang="zh-CN" altLang="en-US" sz="2400" dirty="0">
                <a:solidFill>
                  <a:srgbClr val="0000FF"/>
                </a:solidFill>
              </a:rPr>
              <a:t>源端口</a:t>
            </a:r>
            <a:r>
              <a:rPr lang="zh-CN" altLang="en-US" sz="2400" dirty="0"/>
              <a:t>：</a:t>
            </a:r>
            <a:r>
              <a:rPr lang="en-US" altLang="zh-CN" sz="2400" dirty="0"/>
              <a:t>2B</a:t>
            </a:r>
            <a:r>
              <a:rPr lang="zh-CN" altLang="en-US" sz="2400" dirty="0" smtClean="0"/>
              <a:t>，标明发送方进程地址；</a:t>
            </a:r>
            <a:endParaRPr lang="zh-CN" altLang="en-US" sz="2400" dirty="0"/>
          </a:p>
          <a:p>
            <a:pPr lvl="1"/>
            <a:r>
              <a:rPr lang="zh-CN" altLang="en-US" sz="2400" dirty="0">
                <a:solidFill>
                  <a:srgbClr val="0000FF"/>
                </a:solidFill>
              </a:rPr>
              <a:t>目的端口</a:t>
            </a:r>
            <a:r>
              <a:rPr lang="zh-CN" altLang="en-US" sz="2400" dirty="0"/>
              <a:t>： </a:t>
            </a:r>
            <a:r>
              <a:rPr lang="en-US" altLang="zh-CN" sz="2400" dirty="0"/>
              <a:t>2B</a:t>
            </a:r>
            <a:r>
              <a:rPr lang="zh-CN" altLang="en-US" sz="2400" dirty="0" smtClean="0"/>
              <a:t>，标明接收方</a:t>
            </a:r>
            <a:r>
              <a:rPr lang="zh-CN" altLang="en-US" sz="2400" dirty="0"/>
              <a:t>进程</a:t>
            </a:r>
            <a:r>
              <a:rPr lang="zh-CN" altLang="en-US" sz="2400" dirty="0" smtClean="0"/>
              <a:t>地址；</a:t>
            </a:r>
            <a:endParaRPr lang="zh-CN" altLang="en-US" sz="2400" dirty="0"/>
          </a:p>
          <a:p>
            <a:pPr lvl="1"/>
            <a:r>
              <a:rPr lang="zh-CN" altLang="en-US" sz="2400" dirty="0">
                <a:solidFill>
                  <a:srgbClr val="0000FF"/>
                </a:solidFill>
              </a:rPr>
              <a:t>长度</a:t>
            </a:r>
            <a:r>
              <a:rPr lang="zh-CN" altLang="en-US" sz="2400" dirty="0"/>
              <a:t>： </a:t>
            </a:r>
            <a:r>
              <a:rPr lang="en-US" altLang="zh-CN" sz="2400" dirty="0"/>
              <a:t>2B</a:t>
            </a:r>
            <a:r>
              <a:rPr lang="zh-CN" altLang="en-US" sz="2400" dirty="0" smtClean="0"/>
              <a:t>，</a:t>
            </a:r>
            <a:r>
              <a:rPr lang="en-US" altLang="zh-CN" sz="2400" dirty="0" smtClean="0"/>
              <a:t>UDP</a:t>
            </a:r>
            <a:r>
              <a:rPr lang="zh-CN" altLang="en-US" sz="2400" dirty="0"/>
              <a:t>数据报的总长度（首部</a:t>
            </a:r>
            <a:r>
              <a:rPr lang="en-US" altLang="zh-CN" sz="2400" dirty="0"/>
              <a:t>+</a:t>
            </a:r>
            <a:r>
              <a:rPr lang="zh-CN" altLang="en-US" sz="2400" dirty="0"/>
              <a:t>数据</a:t>
            </a:r>
            <a:r>
              <a:rPr lang="zh-CN" altLang="en-US" sz="2400" dirty="0" smtClean="0"/>
              <a:t>），</a:t>
            </a:r>
            <a:r>
              <a:rPr lang="en-US" altLang="zh-CN" sz="2400" dirty="0" smtClean="0"/>
              <a:t>8~65515B</a:t>
            </a:r>
            <a:r>
              <a:rPr lang="zh-CN" altLang="en-US" sz="2400" dirty="0" smtClean="0"/>
              <a:t>（由</a:t>
            </a:r>
            <a:r>
              <a:rPr lang="en-US" altLang="zh-CN" sz="2400" dirty="0" smtClean="0"/>
              <a:t>IP</a:t>
            </a:r>
            <a:r>
              <a:rPr lang="zh-CN" altLang="en-US" sz="2400" dirty="0" smtClean="0"/>
              <a:t>数据报限制）；</a:t>
            </a:r>
            <a:endParaRPr lang="zh-CN" altLang="en-US" sz="2400" dirty="0"/>
          </a:p>
          <a:p>
            <a:pPr lvl="1"/>
            <a:r>
              <a:rPr lang="zh-CN" altLang="en-US" sz="2400" dirty="0">
                <a:solidFill>
                  <a:srgbClr val="0000FF"/>
                </a:solidFill>
              </a:rPr>
              <a:t>校验和</a:t>
            </a:r>
            <a:r>
              <a:rPr lang="zh-CN" altLang="en-US" sz="2400" dirty="0"/>
              <a:t>： </a:t>
            </a:r>
            <a:r>
              <a:rPr lang="en-US" altLang="zh-CN" sz="2400" dirty="0" smtClean="0"/>
              <a:t>2B</a:t>
            </a:r>
            <a:r>
              <a:rPr lang="zh-CN" altLang="en-US" sz="2400" dirty="0" smtClean="0"/>
              <a:t>（可选），</a:t>
            </a:r>
            <a:r>
              <a:rPr lang="zh-CN" altLang="en-US" sz="2400" dirty="0"/>
              <a:t>防止</a:t>
            </a:r>
            <a:r>
              <a:rPr lang="en-US" altLang="zh-CN" sz="2400" dirty="0"/>
              <a:t>UDP</a:t>
            </a:r>
            <a:r>
              <a:rPr lang="zh-CN" altLang="en-US" sz="2400" dirty="0"/>
              <a:t>数据报在传输中出错。在计算检验和时，临时把“伪首部”和 </a:t>
            </a:r>
            <a:r>
              <a:rPr lang="en-US" altLang="zh-CN" sz="2400" dirty="0"/>
              <a:t>UDP</a:t>
            </a:r>
            <a:r>
              <a:rPr lang="zh-CN" altLang="en-US" sz="2400" dirty="0"/>
              <a:t>用户数据报连接在一起。伪首部仅仅是为了计算检验和。</a:t>
            </a:r>
          </a:p>
          <a:p>
            <a:r>
              <a:rPr lang="zh-CN" altLang="en-US" sz="2400" dirty="0">
                <a:solidFill>
                  <a:srgbClr val="FF0000"/>
                </a:solidFill>
              </a:rPr>
              <a:t>数据</a:t>
            </a:r>
          </a:p>
          <a:p>
            <a:pPr lvl="1"/>
            <a:r>
              <a:rPr lang="zh-CN" altLang="en-US" sz="2400" dirty="0" smtClean="0"/>
              <a:t>高层</a:t>
            </a:r>
            <a:r>
              <a:rPr lang="zh-CN" altLang="en-US" sz="2400" dirty="0"/>
              <a:t>交付的数据</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2709469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端口的作用</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AutoShape 4"/>
          <p:cNvSpPr>
            <a:spLocks noChangeArrowheads="1"/>
          </p:cNvSpPr>
          <p:nvPr/>
        </p:nvSpPr>
        <p:spPr bwMode="auto">
          <a:xfrm>
            <a:off x="5029200" y="1750839"/>
            <a:ext cx="3886200" cy="4114800"/>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AutoShape 5"/>
          <p:cNvSpPr>
            <a:spLocks noChangeArrowheads="1"/>
          </p:cNvSpPr>
          <p:nvPr/>
        </p:nvSpPr>
        <p:spPr bwMode="auto">
          <a:xfrm>
            <a:off x="457200" y="1750839"/>
            <a:ext cx="3886200" cy="4114800"/>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 name="Rectangle 6"/>
          <p:cNvSpPr>
            <a:spLocks noChangeArrowheads="1"/>
          </p:cNvSpPr>
          <p:nvPr/>
        </p:nvSpPr>
        <p:spPr bwMode="auto">
          <a:xfrm>
            <a:off x="5105400" y="5027439"/>
            <a:ext cx="3733800" cy="914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AutoShape 7"/>
          <p:cNvSpPr>
            <a:spLocks noChangeArrowheads="1"/>
          </p:cNvSpPr>
          <p:nvPr/>
        </p:nvSpPr>
        <p:spPr bwMode="auto">
          <a:xfrm>
            <a:off x="5486400" y="5027439"/>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endParaRPr lang="zh-CN" altLang="en-US" sz="1600" b="1">
              <a:solidFill>
                <a:srgbClr val="000000"/>
              </a:solidFill>
              <a:latin typeface="+mn-lt"/>
              <a:ea typeface="+mn-ea"/>
            </a:endParaRPr>
          </a:p>
        </p:txBody>
      </p:sp>
      <p:sp>
        <p:nvSpPr>
          <p:cNvPr id="10" name="Rectangle 8"/>
          <p:cNvSpPr>
            <a:spLocks noChangeArrowheads="1"/>
          </p:cNvSpPr>
          <p:nvPr/>
        </p:nvSpPr>
        <p:spPr bwMode="auto">
          <a:xfrm>
            <a:off x="76200" y="5027439"/>
            <a:ext cx="4191000" cy="914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 name="Rectangle 9"/>
          <p:cNvSpPr>
            <a:spLocks noChangeArrowheads="1"/>
          </p:cNvSpPr>
          <p:nvPr/>
        </p:nvSpPr>
        <p:spPr bwMode="auto">
          <a:xfrm>
            <a:off x="76200" y="2360439"/>
            <a:ext cx="4191000" cy="1295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Line 10"/>
          <p:cNvSpPr>
            <a:spLocks noChangeShapeType="1"/>
          </p:cNvSpPr>
          <p:nvPr/>
        </p:nvSpPr>
        <p:spPr bwMode="auto">
          <a:xfrm flipH="1">
            <a:off x="914400" y="31986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 name="Line 11"/>
          <p:cNvSpPr>
            <a:spLocks noChangeShapeType="1"/>
          </p:cNvSpPr>
          <p:nvPr/>
        </p:nvSpPr>
        <p:spPr bwMode="auto">
          <a:xfrm flipH="1">
            <a:off x="1447800" y="31986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Text Box 12"/>
          <p:cNvSpPr txBox="1">
            <a:spLocks noChangeArrowheads="1"/>
          </p:cNvSpPr>
          <p:nvPr/>
        </p:nvSpPr>
        <p:spPr bwMode="auto">
          <a:xfrm>
            <a:off x="4491038" y="2382664"/>
            <a:ext cx="439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a:solidFill>
                  <a:srgbClr val="000000"/>
                </a:solidFill>
                <a:latin typeface="+mn-lt"/>
                <a:ea typeface="+mn-ea"/>
              </a:rPr>
              <a:t>应</a:t>
            </a:r>
          </a:p>
          <a:p>
            <a:pPr algn="l">
              <a:spcBef>
                <a:spcPct val="0"/>
              </a:spcBef>
              <a:buSzTx/>
              <a:buFontTx/>
              <a:buNone/>
            </a:pPr>
            <a:r>
              <a:rPr lang="zh-CN" altLang="en-US" sz="2000" b="1" dirty="0">
                <a:solidFill>
                  <a:srgbClr val="000000"/>
                </a:solidFill>
                <a:latin typeface="+mn-lt"/>
                <a:ea typeface="+mn-ea"/>
              </a:rPr>
              <a:t>用</a:t>
            </a:r>
          </a:p>
          <a:p>
            <a:pPr algn="l">
              <a:spcBef>
                <a:spcPct val="0"/>
              </a:spcBef>
              <a:buSzTx/>
              <a:buFontTx/>
              <a:buNone/>
            </a:pPr>
            <a:r>
              <a:rPr lang="zh-CN" altLang="en-US" sz="2000" b="1" dirty="0">
                <a:solidFill>
                  <a:srgbClr val="000000"/>
                </a:solidFill>
                <a:latin typeface="+mn-lt"/>
                <a:ea typeface="+mn-ea"/>
              </a:rPr>
              <a:t>层</a:t>
            </a:r>
          </a:p>
        </p:txBody>
      </p:sp>
      <p:sp>
        <p:nvSpPr>
          <p:cNvPr id="15" name="Text Box 13"/>
          <p:cNvSpPr txBox="1">
            <a:spLocks noChangeArrowheads="1"/>
          </p:cNvSpPr>
          <p:nvPr/>
        </p:nvSpPr>
        <p:spPr bwMode="auto">
          <a:xfrm>
            <a:off x="4491038" y="3535189"/>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smtClean="0">
                <a:solidFill>
                  <a:srgbClr val="000000"/>
                </a:solidFill>
                <a:latin typeface="+mn-lt"/>
                <a:ea typeface="+mn-ea"/>
              </a:rPr>
              <a:t>传</a:t>
            </a:r>
            <a:endParaRPr lang="en-US" altLang="zh-CN" sz="2000" b="1" dirty="0" smtClean="0">
              <a:solidFill>
                <a:srgbClr val="000000"/>
              </a:solidFill>
              <a:latin typeface="+mn-lt"/>
              <a:ea typeface="+mn-ea"/>
            </a:endParaRPr>
          </a:p>
          <a:p>
            <a:pPr algn="l">
              <a:spcBef>
                <a:spcPct val="0"/>
              </a:spcBef>
              <a:buSzTx/>
              <a:buFontTx/>
              <a:buNone/>
            </a:pPr>
            <a:r>
              <a:rPr lang="zh-CN" altLang="en-US" sz="2000" b="1" dirty="0" smtClean="0">
                <a:solidFill>
                  <a:srgbClr val="000000"/>
                </a:solidFill>
                <a:latin typeface="+mn-lt"/>
                <a:ea typeface="+mn-ea"/>
              </a:rPr>
              <a:t>输</a:t>
            </a:r>
            <a:endParaRPr lang="zh-CN" altLang="en-US" sz="2000" b="1" dirty="0">
              <a:solidFill>
                <a:srgbClr val="000000"/>
              </a:solidFill>
              <a:latin typeface="+mn-lt"/>
              <a:ea typeface="+mn-ea"/>
            </a:endParaRPr>
          </a:p>
          <a:p>
            <a:pPr algn="l">
              <a:spcBef>
                <a:spcPct val="0"/>
              </a:spcBef>
              <a:buSzTx/>
              <a:buFontTx/>
              <a:buNone/>
            </a:pPr>
            <a:r>
              <a:rPr lang="zh-CN" altLang="en-US" sz="2000" b="1" dirty="0">
                <a:solidFill>
                  <a:srgbClr val="000000"/>
                </a:solidFill>
                <a:latin typeface="+mn-lt"/>
                <a:ea typeface="+mn-ea"/>
              </a:rPr>
              <a:t>层</a:t>
            </a:r>
          </a:p>
        </p:txBody>
      </p:sp>
      <p:sp>
        <p:nvSpPr>
          <p:cNvPr id="16" name="Text Box 14"/>
          <p:cNvSpPr txBox="1">
            <a:spLocks noChangeArrowheads="1"/>
          </p:cNvSpPr>
          <p:nvPr/>
        </p:nvSpPr>
        <p:spPr bwMode="auto">
          <a:xfrm>
            <a:off x="4491038" y="4832176"/>
            <a:ext cx="439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a:solidFill>
                  <a:srgbClr val="000000"/>
                </a:solidFill>
                <a:latin typeface="+mn-lt"/>
                <a:ea typeface="+mn-ea"/>
              </a:rPr>
              <a:t>网</a:t>
            </a:r>
          </a:p>
          <a:p>
            <a:pPr algn="l">
              <a:spcBef>
                <a:spcPct val="0"/>
              </a:spcBef>
              <a:buSzTx/>
              <a:buFontTx/>
              <a:buNone/>
            </a:pPr>
            <a:r>
              <a:rPr lang="zh-CN" altLang="en-US" sz="2000" b="1">
                <a:solidFill>
                  <a:srgbClr val="000000"/>
                </a:solidFill>
                <a:latin typeface="+mn-lt"/>
                <a:ea typeface="+mn-ea"/>
              </a:rPr>
              <a:t>络</a:t>
            </a:r>
          </a:p>
          <a:p>
            <a:pPr algn="l">
              <a:spcBef>
                <a:spcPct val="0"/>
              </a:spcBef>
              <a:buSzTx/>
              <a:buFontTx/>
              <a:buNone/>
            </a:pPr>
            <a:r>
              <a:rPr lang="zh-CN" altLang="en-US" sz="2000" b="1">
                <a:solidFill>
                  <a:srgbClr val="000000"/>
                </a:solidFill>
                <a:latin typeface="+mn-lt"/>
                <a:ea typeface="+mn-ea"/>
              </a:rPr>
              <a:t>层</a:t>
            </a:r>
          </a:p>
        </p:txBody>
      </p:sp>
      <p:sp>
        <p:nvSpPr>
          <p:cNvPr id="17" name="Text Box 15"/>
          <p:cNvSpPr txBox="1">
            <a:spLocks noChangeArrowheads="1"/>
          </p:cNvSpPr>
          <p:nvPr/>
        </p:nvSpPr>
        <p:spPr bwMode="auto">
          <a:xfrm>
            <a:off x="1460500" y="4536901"/>
            <a:ext cx="126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报文段</a:t>
            </a:r>
          </a:p>
        </p:txBody>
      </p:sp>
      <p:sp>
        <p:nvSpPr>
          <p:cNvPr id="18" name="Text Box 16"/>
          <p:cNvSpPr txBox="1">
            <a:spLocks noChangeArrowheads="1"/>
          </p:cNvSpPr>
          <p:nvPr/>
        </p:nvSpPr>
        <p:spPr bwMode="auto">
          <a:xfrm>
            <a:off x="3346450" y="4416251"/>
            <a:ext cx="12080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SzTx/>
              <a:buFontTx/>
              <a:buNone/>
            </a:pPr>
            <a:r>
              <a:rPr lang="en-US" altLang="zh-CN" sz="1600" b="1">
                <a:solidFill>
                  <a:srgbClr val="000000"/>
                </a:solidFill>
                <a:latin typeface="+mn-lt"/>
                <a:ea typeface="+mn-ea"/>
              </a:rPr>
              <a:t>UDP</a:t>
            </a:r>
          </a:p>
          <a:p>
            <a:pPr>
              <a:lnSpc>
                <a:spcPct val="90000"/>
              </a:lnSpc>
              <a:spcBef>
                <a:spcPct val="0"/>
              </a:spcBef>
              <a:buSzTx/>
              <a:buFontTx/>
              <a:buNone/>
            </a:pPr>
            <a:r>
              <a:rPr lang="zh-CN" altLang="en-US" sz="1600" b="1">
                <a:solidFill>
                  <a:srgbClr val="000000"/>
                </a:solidFill>
                <a:latin typeface="+mn-lt"/>
                <a:ea typeface="+mn-ea"/>
              </a:rPr>
              <a:t>用户数据报</a:t>
            </a:r>
          </a:p>
        </p:txBody>
      </p:sp>
      <p:sp>
        <p:nvSpPr>
          <p:cNvPr id="19" name="Text Box 17"/>
          <p:cNvSpPr txBox="1">
            <a:spLocks noChangeArrowheads="1"/>
          </p:cNvSpPr>
          <p:nvPr/>
        </p:nvSpPr>
        <p:spPr bwMode="auto">
          <a:xfrm>
            <a:off x="1853332" y="2182639"/>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a:solidFill>
                  <a:srgbClr val="000000"/>
                </a:solidFill>
                <a:latin typeface="+mn-lt"/>
                <a:ea typeface="+mn-ea"/>
              </a:rPr>
              <a:t>应用进程</a:t>
            </a:r>
          </a:p>
        </p:txBody>
      </p:sp>
      <p:sp>
        <p:nvSpPr>
          <p:cNvPr id="20" name="AutoShape 18"/>
          <p:cNvSpPr>
            <a:spLocks noChangeArrowheads="1"/>
          </p:cNvSpPr>
          <p:nvPr/>
        </p:nvSpPr>
        <p:spPr bwMode="auto">
          <a:xfrm>
            <a:off x="609600" y="36558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r>
              <a:rPr lang="en-US" altLang="zh-CN" sz="2000" b="1">
                <a:solidFill>
                  <a:srgbClr val="000000"/>
                </a:solidFill>
                <a:latin typeface="+mn-lt"/>
                <a:ea typeface="+mn-ea"/>
              </a:rPr>
              <a:t>TCP </a:t>
            </a:r>
            <a:r>
              <a:rPr lang="zh-CN" altLang="en-US" sz="2000" b="1">
                <a:solidFill>
                  <a:srgbClr val="000000"/>
                </a:solidFill>
                <a:latin typeface="+mn-lt"/>
                <a:ea typeface="+mn-ea"/>
              </a:rPr>
              <a:t>复用</a:t>
            </a:r>
          </a:p>
        </p:txBody>
      </p:sp>
      <p:sp>
        <p:nvSpPr>
          <p:cNvPr id="21" name="Text Box 19"/>
          <p:cNvSpPr txBox="1">
            <a:spLocks noChangeArrowheads="1"/>
          </p:cNvSpPr>
          <p:nvPr/>
        </p:nvSpPr>
        <p:spPr bwMode="auto">
          <a:xfrm>
            <a:off x="558800" y="24239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22" name="Rectangle 20"/>
          <p:cNvSpPr>
            <a:spLocks noChangeArrowheads="1"/>
          </p:cNvSpPr>
          <p:nvPr/>
        </p:nvSpPr>
        <p:spPr bwMode="auto">
          <a:xfrm>
            <a:off x="838200" y="35796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3" name="Rectangle 21"/>
          <p:cNvSpPr>
            <a:spLocks noChangeArrowheads="1"/>
          </p:cNvSpPr>
          <p:nvPr/>
        </p:nvSpPr>
        <p:spPr bwMode="auto">
          <a:xfrm>
            <a:off x="1371600" y="35796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4" name="Rectangle 22"/>
          <p:cNvSpPr>
            <a:spLocks noChangeArrowheads="1"/>
          </p:cNvSpPr>
          <p:nvPr/>
        </p:nvSpPr>
        <p:spPr bwMode="auto">
          <a:xfrm>
            <a:off x="1905000" y="35796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5" name="Line 23"/>
          <p:cNvSpPr>
            <a:spLocks noChangeShapeType="1"/>
          </p:cNvSpPr>
          <p:nvPr/>
        </p:nvSpPr>
        <p:spPr bwMode="auto">
          <a:xfrm flipH="1">
            <a:off x="1981200" y="31986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6" name="Text Box 24"/>
          <p:cNvSpPr txBox="1">
            <a:spLocks noChangeArrowheads="1"/>
          </p:cNvSpPr>
          <p:nvPr/>
        </p:nvSpPr>
        <p:spPr bwMode="auto">
          <a:xfrm>
            <a:off x="1100138" y="24239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27" name="Text Box 25"/>
          <p:cNvSpPr txBox="1">
            <a:spLocks noChangeArrowheads="1"/>
          </p:cNvSpPr>
          <p:nvPr/>
        </p:nvSpPr>
        <p:spPr bwMode="auto">
          <a:xfrm>
            <a:off x="1628775" y="24239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28" name="AutoShape 26"/>
          <p:cNvSpPr>
            <a:spLocks noChangeArrowheads="1"/>
          </p:cNvSpPr>
          <p:nvPr/>
        </p:nvSpPr>
        <p:spPr bwMode="auto">
          <a:xfrm>
            <a:off x="914400" y="5027439"/>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SzTx/>
              <a:buFontTx/>
              <a:buNone/>
            </a:pPr>
            <a:r>
              <a:rPr lang="en-US" altLang="zh-CN" sz="2000" b="1" dirty="0">
                <a:solidFill>
                  <a:srgbClr val="000000"/>
                </a:solidFill>
                <a:latin typeface="+mn-lt"/>
                <a:ea typeface="+mn-ea"/>
              </a:rPr>
              <a:t>IP </a:t>
            </a:r>
            <a:r>
              <a:rPr lang="zh-CN" altLang="en-US" sz="2000" b="1" dirty="0">
                <a:solidFill>
                  <a:srgbClr val="000000"/>
                </a:solidFill>
                <a:latin typeface="+mn-lt"/>
                <a:ea typeface="+mn-ea"/>
              </a:rPr>
              <a:t>复用</a:t>
            </a:r>
          </a:p>
        </p:txBody>
      </p:sp>
      <p:sp>
        <p:nvSpPr>
          <p:cNvPr id="29" name="Line 27"/>
          <p:cNvSpPr>
            <a:spLocks noChangeShapeType="1"/>
          </p:cNvSpPr>
          <p:nvPr/>
        </p:nvSpPr>
        <p:spPr bwMode="auto">
          <a:xfrm flipH="1">
            <a:off x="28194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0" name="Line 28"/>
          <p:cNvSpPr>
            <a:spLocks noChangeShapeType="1"/>
          </p:cNvSpPr>
          <p:nvPr/>
        </p:nvSpPr>
        <p:spPr bwMode="auto">
          <a:xfrm flipH="1">
            <a:off x="33528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1" name="AutoShape 29"/>
          <p:cNvSpPr>
            <a:spLocks noChangeArrowheads="1"/>
          </p:cNvSpPr>
          <p:nvPr/>
        </p:nvSpPr>
        <p:spPr bwMode="auto">
          <a:xfrm>
            <a:off x="2514600" y="36685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0000"/>
          </a:solidFill>
          <a:ln w="9525">
            <a:solidFill>
              <a:schemeClr val="tx1"/>
            </a:solidFill>
            <a:miter lim="800000"/>
            <a:headEnd/>
            <a:tailEnd/>
          </a:ln>
          <a:effectLst/>
          <a:extLst/>
        </p:spPr>
        <p:txBody>
          <a:bodyPr wrap="none" anchor="ctr"/>
          <a:lstStyle/>
          <a:p>
            <a:pPr>
              <a:spcBef>
                <a:spcPct val="0"/>
              </a:spcBef>
              <a:buSzTx/>
              <a:buFontTx/>
              <a:buNone/>
            </a:pPr>
            <a:r>
              <a:rPr lang="en-US" altLang="zh-CN" sz="2000" b="1" dirty="0">
                <a:solidFill>
                  <a:schemeClr val="bg1"/>
                </a:solidFill>
                <a:latin typeface="+mn-lt"/>
                <a:ea typeface="+mn-ea"/>
              </a:rPr>
              <a:t>UDP </a:t>
            </a:r>
            <a:r>
              <a:rPr lang="zh-CN" altLang="en-US" sz="2000" b="1" dirty="0">
                <a:solidFill>
                  <a:schemeClr val="bg1"/>
                </a:solidFill>
                <a:latin typeface="+mn-lt"/>
                <a:ea typeface="+mn-ea"/>
              </a:rPr>
              <a:t>复用</a:t>
            </a:r>
          </a:p>
        </p:txBody>
      </p:sp>
      <p:sp>
        <p:nvSpPr>
          <p:cNvPr id="32" name="Text Box 30"/>
          <p:cNvSpPr txBox="1">
            <a:spLocks noChangeArrowheads="1"/>
          </p:cNvSpPr>
          <p:nvPr/>
        </p:nvSpPr>
        <p:spPr bwMode="auto">
          <a:xfrm>
            <a:off x="2463800"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33" name="Rectangle 31"/>
          <p:cNvSpPr>
            <a:spLocks noChangeArrowheads="1"/>
          </p:cNvSpPr>
          <p:nvPr/>
        </p:nvSpPr>
        <p:spPr bwMode="auto">
          <a:xfrm>
            <a:off x="27432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4" name="Rectangle 32"/>
          <p:cNvSpPr>
            <a:spLocks noChangeArrowheads="1"/>
          </p:cNvSpPr>
          <p:nvPr/>
        </p:nvSpPr>
        <p:spPr bwMode="auto">
          <a:xfrm>
            <a:off x="32766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Rectangle 33"/>
          <p:cNvSpPr>
            <a:spLocks noChangeArrowheads="1"/>
          </p:cNvSpPr>
          <p:nvPr/>
        </p:nvSpPr>
        <p:spPr bwMode="auto">
          <a:xfrm>
            <a:off x="38100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Line 34"/>
          <p:cNvSpPr>
            <a:spLocks noChangeShapeType="1"/>
          </p:cNvSpPr>
          <p:nvPr/>
        </p:nvSpPr>
        <p:spPr bwMode="auto">
          <a:xfrm flipH="1">
            <a:off x="38862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7" name="Text Box 35"/>
          <p:cNvSpPr txBox="1">
            <a:spLocks noChangeArrowheads="1"/>
          </p:cNvSpPr>
          <p:nvPr/>
        </p:nvSpPr>
        <p:spPr bwMode="auto">
          <a:xfrm>
            <a:off x="3005138"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38" name="Text Box 36"/>
          <p:cNvSpPr txBox="1">
            <a:spLocks noChangeArrowheads="1"/>
          </p:cNvSpPr>
          <p:nvPr/>
        </p:nvSpPr>
        <p:spPr bwMode="auto">
          <a:xfrm>
            <a:off x="3533775"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39" name="Rectangle 37"/>
          <p:cNvSpPr>
            <a:spLocks noChangeArrowheads="1"/>
          </p:cNvSpPr>
          <p:nvPr/>
        </p:nvSpPr>
        <p:spPr bwMode="auto">
          <a:xfrm>
            <a:off x="5105400" y="2360439"/>
            <a:ext cx="3733800" cy="1295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0" name="Line 38"/>
          <p:cNvSpPr>
            <a:spLocks noChangeShapeType="1"/>
          </p:cNvSpPr>
          <p:nvPr/>
        </p:nvSpPr>
        <p:spPr bwMode="auto">
          <a:xfrm flipH="1" flipV="1">
            <a:off x="54610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1" name="Line 39"/>
          <p:cNvSpPr>
            <a:spLocks noChangeShapeType="1"/>
          </p:cNvSpPr>
          <p:nvPr/>
        </p:nvSpPr>
        <p:spPr bwMode="auto">
          <a:xfrm flipH="1" flipV="1">
            <a:off x="59944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2" name="Text Box 40"/>
          <p:cNvSpPr txBox="1">
            <a:spLocks noChangeArrowheads="1"/>
          </p:cNvSpPr>
          <p:nvPr/>
        </p:nvSpPr>
        <p:spPr bwMode="auto">
          <a:xfrm>
            <a:off x="6007100" y="4549601"/>
            <a:ext cx="126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报文段</a:t>
            </a:r>
          </a:p>
        </p:txBody>
      </p:sp>
      <p:sp>
        <p:nvSpPr>
          <p:cNvPr id="43" name="Text Box 41"/>
          <p:cNvSpPr txBox="1">
            <a:spLocks noChangeArrowheads="1"/>
          </p:cNvSpPr>
          <p:nvPr/>
        </p:nvSpPr>
        <p:spPr bwMode="auto">
          <a:xfrm>
            <a:off x="7893050" y="4428951"/>
            <a:ext cx="12080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SzTx/>
              <a:buFontTx/>
              <a:buNone/>
            </a:pPr>
            <a:r>
              <a:rPr lang="en-US" altLang="zh-CN" sz="1600" b="1">
                <a:solidFill>
                  <a:srgbClr val="000000"/>
                </a:solidFill>
                <a:latin typeface="+mn-lt"/>
                <a:ea typeface="+mn-ea"/>
              </a:rPr>
              <a:t>UDP</a:t>
            </a:r>
          </a:p>
          <a:p>
            <a:pPr>
              <a:lnSpc>
                <a:spcPct val="90000"/>
              </a:lnSpc>
              <a:spcBef>
                <a:spcPct val="0"/>
              </a:spcBef>
              <a:buSzTx/>
              <a:buFontTx/>
              <a:buNone/>
            </a:pPr>
            <a:r>
              <a:rPr lang="zh-CN" altLang="en-US" sz="1600" b="1">
                <a:solidFill>
                  <a:srgbClr val="000000"/>
                </a:solidFill>
                <a:latin typeface="+mn-lt"/>
                <a:ea typeface="+mn-ea"/>
              </a:rPr>
              <a:t>用户数据报</a:t>
            </a:r>
          </a:p>
        </p:txBody>
      </p:sp>
      <p:sp>
        <p:nvSpPr>
          <p:cNvPr id="44" name="AutoShape 42"/>
          <p:cNvSpPr>
            <a:spLocks noChangeArrowheads="1"/>
          </p:cNvSpPr>
          <p:nvPr/>
        </p:nvSpPr>
        <p:spPr bwMode="auto">
          <a:xfrm>
            <a:off x="5156200" y="36685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endParaRPr lang="zh-CN" altLang="en-US" sz="2000" b="1">
              <a:solidFill>
                <a:srgbClr val="000000"/>
              </a:solidFill>
              <a:latin typeface="+mn-lt"/>
              <a:ea typeface="+mn-ea"/>
            </a:endParaRPr>
          </a:p>
        </p:txBody>
      </p:sp>
      <p:sp>
        <p:nvSpPr>
          <p:cNvPr id="45" name="Text Box 43"/>
          <p:cNvSpPr txBox="1">
            <a:spLocks noChangeArrowheads="1"/>
          </p:cNvSpPr>
          <p:nvPr/>
        </p:nvSpPr>
        <p:spPr bwMode="auto">
          <a:xfrm>
            <a:off x="5105400"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46" name="Rectangle 44"/>
          <p:cNvSpPr>
            <a:spLocks noChangeArrowheads="1"/>
          </p:cNvSpPr>
          <p:nvPr/>
        </p:nvSpPr>
        <p:spPr bwMode="auto">
          <a:xfrm>
            <a:off x="53848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7" name="Rectangle 45"/>
          <p:cNvSpPr>
            <a:spLocks noChangeArrowheads="1"/>
          </p:cNvSpPr>
          <p:nvPr/>
        </p:nvSpPr>
        <p:spPr bwMode="auto">
          <a:xfrm>
            <a:off x="59182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8" name="Rectangle 46"/>
          <p:cNvSpPr>
            <a:spLocks noChangeArrowheads="1"/>
          </p:cNvSpPr>
          <p:nvPr/>
        </p:nvSpPr>
        <p:spPr bwMode="auto">
          <a:xfrm>
            <a:off x="64516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Line 47"/>
          <p:cNvSpPr>
            <a:spLocks noChangeShapeType="1"/>
          </p:cNvSpPr>
          <p:nvPr/>
        </p:nvSpPr>
        <p:spPr bwMode="auto">
          <a:xfrm flipH="1" flipV="1">
            <a:off x="65278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0" name="Text Box 48"/>
          <p:cNvSpPr txBox="1">
            <a:spLocks noChangeArrowheads="1"/>
          </p:cNvSpPr>
          <p:nvPr/>
        </p:nvSpPr>
        <p:spPr bwMode="auto">
          <a:xfrm>
            <a:off x="5646738"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51" name="Text Box 49"/>
          <p:cNvSpPr txBox="1">
            <a:spLocks noChangeArrowheads="1"/>
          </p:cNvSpPr>
          <p:nvPr/>
        </p:nvSpPr>
        <p:spPr bwMode="auto">
          <a:xfrm>
            <a:off x="6175375"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grpSp>
        <p:nvGrpSpPr>
          <p:cNvPr id="52" name="Group 50"/>
          <p:cNvGrpSpPr>
            <a:grpSpLocks/>
          </p:cNvGrpSpPr>
          <p:nvPr/>
        </p:nvGrpSpPr>
        <p:grpSpPr bwMode="auto">
          <a:xfrm>
            <a:off x="1447800" y="4341639"/>
            <a:ext cx="6451600" cy="695325"/>
            <a:chOff x="912" y="1920"/>
            <a:chExt cx="4064" cy="398"/>
          </a:xfrm>
        </p:grpSpPr>
        <p:sp>
          <p:nvSpPr>
            <p:cNvPr id="53" name="Line 51"/>
            <p:cNvSpPr>
              <a:spLocks noChangeShapeType="1"/>
            </p:cNvSpPr>
            <p:nvPr/>
          </p:nvSpPr>
          <p:spPr bwMode="auto">
            <a:xfrm>
              <a:off x="912" y="1920"/>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4" name="Line 52"/>
            <p:cNvSpPr>
              <a:spLocks noChangeShapeType="1"/>
            </p:cNvSpPr>
            <p:nvPr/>
          </p:nvSpPr>
          <p:spPr bwMode="auto">
            <a:xfrm>
              <a:off x="2112" y="1928"/>
              <a:ext cx="0" cy="382"/>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Line 53"/>
            <p:cNvSpPr>
              <a:spLocks noChangeShapeType="1"/>
            </p:cNvSpPr>
            <p:nvPr/>
          </p:nvSpPr>
          <p:spPr bwMode="auto">
            <a:xfrm flipV="1">
              <a:off x="3776" y="1928"/>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6" name="Line 54"/>
            <p:cNvSpPr>
              <a:spLocks noChangeShapeType="1"/>
            </p:cNvSpPr>
            <p:nvPr/>
          </p:nvSpPr>
          <p:spPr bwMode="auto">
            <a:xfrm flipV="1">
              <a:off x="4976" y="1936"/>
              <a:ext cx="0" cy="382"/>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57" name="Line 55"/>
          <p:cNvSpPr>
            <a:spLocks noChangeShapeType="1"/>
          </p:cNvSpPr>
          <p:nvPr/>
        </p:nvSpPr>
        <p:spPr bwMode="auto">
          <a:xfrm flipH="1" flipV="1">
            <a:off x="7366000" y="32240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8" name="Line 56"/>
          <p:cNvSpPr>
            <a:spLocks noChangeShapeType="1"/>
          </p:cNvSpPr>
          <p:nvPr/>
        </p:nvSpPr>
        <p:spPr bwMode="auto">
          <a:xfrm flipH="1" flipV="1">
            <a:off x="7899400" y="32240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9" name="AutoShape 57"/>
          <p:cNvSpPr>
            <a:spLocks noChangeArrowheads="1"/>
          </p:cNvSpPr>
          <p:nvPr/>
        </p:nvSpPr>
        <p:spPr bwMode="auto">
          <a:xfrm>
            <a:off x="7061200" y="36812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0000"/>
          </a:solidFill>
          <a:ln w="9525">
            <a:solidFill>
              <a:schemeClr val="tx1"/>
            </a:solidFill>
            <a:miter lim="800000"/>
            <a:headEnd/>
            <a:tailEnd/>
          </a:ln>
          <a:effectLst/>
          <a:extLst/>
        </p:spPr>
        <p:txBody>
          <a:bodyPr wrap="none" anchor="ctr"/>
          <a:lstStyle/>
          <a:p>
            <a:pPr>
              <a:spcBef>
                <a:spcPct val="0"/>
              </a:spcBef>
              <a:buSzTx/>
              <a:buFontTx/>
              <a:buNone/>
            </a:pPr>
            <a:endParaRPr lang="zh-CN" altLang="en-US" sz="1600" b="1">
              <a:solidFill>
                <a:schemeClr val="bg1"/>
              </a:solidFill>
              <a:latin typeface="+mn-lt"/>
              <a:ea typeface="+mn-ea"/>
            </a:endParaRPr>
          </a:p>
        </p:txBody>
      </p:sp>
      <p:sp>
        <p:nvSpPr>
          <p:cNvPr id="60" name="Text Box 58"/>
          <p:cNvSpPr txBox="1">
            <a:spLocks noChangeArrowheads="1"/>
          </p:cNvSpPr>
          <p:nvPr/>
        </p:nvSpPr>
        <p:spPr bwMode="auto">
          <a:xfrm>
            <a:off x="7010400" y="24493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61" name="Rectangle 59"/>
          <p:cNvSpPr>
            <a:spLocks noChangeArrowheads="1"/>
          </p:cNvSpPr>
          <p:nvPr/>
        </p:nvSpPr>
        <p:spPr bwMode="auto">
          <a:xfrm>
            <a:off x="7289800" y="36050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2" name="Rectangle 60"/>
          <p:cNvSpPr>
            <a:spLocks noChangeArrowheads="1"/>
          </p:cNvSpPr>
          <p:nvPr/>
        </p:nvSpPr>
        <p:spPr bwMode="auto">
          <a:xfrm>
            <a:off x="7823200" y="36050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3" name="Rectangle 61"/>
          <p:cNvSpPr>
            <a:spLocks noChangeArrowheads="1"/>
          </p:cNvSpPr>
          <p:nvPr/>
        </p:nvSpPr>
        <p:spPr bwMode="auto">
          <a:xfrm>
            <a:off x="8356600" y="36050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4" name="Line 62"/>
          <p:cNvSpPr>
            <a:spLocks noChangeShapeType="1"/>
          </p:cNvSpPr>
          <p:nvPr/>
        </p:nvSpPr>
        <p:spPr bwMode="auto">
          <a:xfrm flipH="1" flipV="1">
            <a:off x="8432800" y="32240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5" name="Text Box 63"/>
          <p:cNvSpPr txBox="1">
            <a:spLocks noChangeArrowheads="1"/>
          </p:cNvSpPr>
          <p:nvPr/>
        </p:nvSpPr>
        <p:spPr bwMode="auto">
          <a:xfrm>
            <a:off x="7551738" y="24493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66" name="Text Box 64"/>
          <p:cNvSpPr txBox="1">
            <a:spLocks noChangeArrowheads="1"/>
          </p:cNvSpPr>
          <p:nvPr/>
        </p:nvSpPr>
        <p:spPr bwMode="auto">
          <a:xfrm>
            <a:off x="8080375" y="24493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67" name="Text Box 65"/>
          <p:cNvSpPr txBox="1">
            <a:spLocks noChangeArrowheads="1"/>
          </p:cNvSpPr>
          <p:nvPr/>
        </p:nvSpPr>
        <p:spPr bwMode="auto">
          <a:xfrm>
            <a:off x="6389836" y="2182639"/>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a:solidFill>
                  <a:srgbClr val="000000"/>
                </a:solidFill>
                <a:latin typeface="+mn-lt"/>
                <a:ea typeface="+mn-ea"/>
              </a:rPr>
              <a:t>应用进程</a:t>
            </a:r>
          </a:p>
        </p:txBody>
      </p:sp>
      <p:sp>
        <p:nvSpPr>
          <p:cNvPr id="68" name="Text Box 66"/>
          <p:cNvSpPr txBox="1">
            <a:spLocks noChangeArrowheads="1"/>
          </p:cNvSpPr>
          <p:nvPr/>
        </p:nvSpPr>
        <p:spPr bwMode="auto">
          <a:xfrm>
            <a:off x="6659563" y="3211339"/>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a:solidFill>
                  <a:srgbClr val="000000"/>
                </a:solidFill>
                <a:latin typeface="+mn-lt"/>
                <a:ea typeface="+mn-ea"/>
              </a:rPr>
              <a:t>端口</a:t>
            </a:r>
          </a:p>
        </p:txBody>
      </p:sp>
      <p:sp>
        <p:nvSpPr>
          <p:cNvPr id="69" name="Text Box 67"/>
          <p:cNvSpPr txBox="1">
            <a:spLocks noChangeArrowheads="1"/>
          </p:cNvSpPr>
          <p:nvPr/>
        </p:nvSpPr>
        <p:spPr bwMode="auto">
          <a:xfrm>
            <a:off x="2124075" y="3190701"/>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a:solidFill>
                  <a:srgbClr val="000000"/>
                </a:solidFill>
                <a:latin typeface="+mn-lt"/>
                <a:ea typeface="+mn-ea"/>
              </a:rPr>
              <a:t>端口</a:t>
            </a:r>
          </a:p>
        </p:txBody>
      </p:sp>
      <p:sp>
        <p:nvSpPr>
          <p:cNvPr id="70" name="Text Box 68"/>
          <p:cNvSpPr txBox="1">
            <a:spLocks noChangeArrowheads="1"/>
          </p:cNvSpPr>
          <p:nvPr/>
        </p:nvSpPr>
        <p:spPr bwMode="auto">
          <a:xfrm>
            <a:off x="5364163" y="3839989"/>
            <a:ext cx="1274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000" b="1">
                <a:solidFill>
                  <a:srgbClr val="000000"/>
                </a:solidFill>
                <a:latin typeface="+mn-lt"/>
                <a:ea typeface="+mn-ea"/>
              </a:rPr>
              <a:t>TCP </a:t>
            </a:r>
            <a:r>
              <a:rPr lang="zh-CN" altLang="en-US" sz="2000" b="1">
                <a:solidFill>
                  <a:srgbClr val="000000"/>
                </a:solidFill>
                <a:latin typeface="+mn-lt"/>
                <a:ea typeface="+mn-ea"/>
              </a:rPr>
              <a:t>分用</a:t>
            </a:r>
          </a:p>
        </p:txBody>
      </p:sp>
      <p:sp>
        <p:nvSpPr>
          <p:cNvPr id="71" name="Text Box 69"/>
          <p:cNvSpPr txBox="1">
            <a:spLocks noChangeArrowheads="1"/>
          </p:cNvSpPr>
          <p:nvPr/>
        </p:nvSpPr>
        <p:spPr bwMode="auto">
          <a:xfrm>
            <a:off x="7308850" y="3839989"/>
            <a:ext cx="1303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000" b="1" dirty="0">
                <a:solidFill>
                  <a:schemeClr val="bg1"/>
                </a:solidFill>
                <a:latin typeface="+mn-lt"/>
                <a:ea typeface="+mn-ea"/>
              </a:rPr>
              <a:t>UDP </a:t>
            </a:r>
            <a:r>
              <a:rPr lang="zh-CN" altLang="en-US" sz="2000" b="1" dirty="0">
                <a:solidFill>
                  <a:schemeClr val="bg1"/>
                </a:solidFill>
                <a:latin typeface="+mn-lt"/>
                <a:ea typeface="+mn-ea"/>
              </a:rPr>
              <a:t>分用</a:t>
            </a:r>
          </a:p>
        </p:txBody>
      </p:sp>
      <p:sp>
        <p:nvSpPr>
          <p:cNvPr id="72" name="Text Box 70"/>
          <p:cNvSpPr txBox="1">
            <a:spLocks noChangeArrowheads="1"/>
          </p:cNvSpPr>
          <p:nvPr/>
        </p:nvSpPr>
        <p:spPr bwMode="auto">
          <a:xfrm>
            <a:off x="6569075" y="5148089"/>
            <a:ext cx="1004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000" b="1">
                <a:solidFill>
                  <a:srgbClr val="000000"/>
                </a:solidFill>
                <a:latin typeface="+mn-lt"/>
                <a:ea typeface="+mn-ea"/>
              </a:rPr>
              <a:t>IP </a:t>
            </a:r>
            <a:r>
              <a:rPr lang="zh-CN" altLang="en-US" sz="2000" b="1">
                <a:solidFill>
                  <a:srgbClr val="000000"/>
                </a:solidFill>
                <a:latin typeface="+mn-lt"/>
                <a:ea typeface="+mn-ea"/>
              </a:rPr>
              <a:t>分用</a:t>
            </a:r>
          </a:p>
        </p:txBody>
      </p:sp>
      <p:sp>
        <p:nvSpPr>
          <p:cNvPr id="73" name="AutoShape 71"/>
          <p:cNvSpPr>
            <a:spLocks noChangeArrowheads="1"/>
          </p:cNvSpPr>
          <p:nvPr/>
        </p:nvSpPr>
        <p:spPr bwMode="auto">
          <a:xfrm>
            <a:off x="2286000" y="5713239"/>
            <a:ext cx="304800" cy="685800"/>
          </a:xfrm>
          <a:prstGeom prst="downArrow">
            <a:avLst>
              <a:gd name="adj1" fmla="val 50000"/>
              <a:gd name="adj2" fmla="val 56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latin typeface="+mn-lt"/>
              <a:ea typeface="+mn-ea"/>
            </a:endParaRPr>
          </a:p>
        </p:txBody>
      </p:sp>
      <p:sp>
        <p:nvSpPr>
          <p:cNvPr id="74" name="AutoShape 72"/>
          <p:cNvSpPr>
            <a:spLocks noChangeArrowheads="1"/>
          </p:cNvSpPr>
          <p:nvPr/>
        </p:nvSpPr>
        <p:spPr bwMode="auto">
          <a:xfrm flipV="1">
            <a:off x="6781800" y="5713239"/>
            <a:ext cx="304800" cy="685800"/>
          </a:xfrm>
          <a:prstGeom prst="downArrow">
            <a:avLst>
              <a:gd name="adj1" fmla="val 50000"/>
              <a:gd name="adj2" fmla="val 56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latin typeface="+mn-lt"/>
              <a:ea typeface="+mn-ea"/>
            </a:endParaRPr>
          </a:p>
        </p:txBody>
      </p:sp>
      <p:grpSp>
        <p:nvGrpSpPr>
          <p:cNvPr id="75" name="Group 73"/>
          <p:cNvGrpSpPr>
            <a:grpSpLocks/>
          </p:cNvGrpSpPr>
          <p:nvPr/>
        </p:nvGrpSpPr>
        <p:grpSpPr bwMode="auto">
          <a:xfrm>
            <a:off x="5076825" y="6021288"/>
            <a:ext cx="1728788" cy="381000"/>
            <a:chOff x="2736" y="3216"/>
            <a:chExt cx="864" cy="240"/>
          </a:xfrm>
        </p:grpSpPr>
        <p:sp>
          <p:nvSpPr>
            <p:cNvPr id="76" name="AutoShape 74"/>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latin typeface="+mn-lt"/>
                <a:ea typeface="+mn-ea"/>
              </a:endParaRPr>
            </a:p>
          </p:txBody>
        </p:sp>
        <p:sp>
          <p:nvSpPr>
            <p:cNvPr id="77" name="Rectangle 75"/>
            <p:cNvSpPr>
              <a:spLocks noChangeArrowheads="1"/>
            </p:cNvSpPr>
            <p:nvPr/>
          </p:nvSpPr>
          <p:spPr bwMode="auto">
            <a:xfrm>
              <a:off x="2736" y="3216"/>
              <a:ext cx="624" cy="240"/>
            </a:xfrm>
            <a:prstGeom prst="rect">
              <a:avLst/>
            </a:pr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buSzTx/>
                <a:buFontTx/>
                <a:buNone/>
              </a:pPr>
              <a:r>
                <a:rPr lang="en-US" altLang="zh-CN" sz="2000" b="1">
                  <a:solidFill>
                    <a:srgbClr val="000000"/>
                  </a:solidFill>
                  <a:latin typeface="+mn-lt"/>
                  <a:ea typeface="+mn-ea"/>
                </a:rPr>
                <a:t>IP </a:t>
              </a:r>
              <a:r>
                <a:rPr lang="zh-CN" altLang="en-US" sz="2000" b="1">
                  <a:solidFill>
                    <a:srgbClr val="000000"/>
                  </a:solidFill>
                  <a:latin typeface="+mn-lt"/>
                  <a:ea typeface="+mn-ea"/>
                </a:rPr>
                <a:t>数据报</a:t>
              </a:r>
            </a:p>
          </p:txBody>
        </p:sp>
      </p:grpSp>
      <p:grpSp>
        <p:nvGrpSpPr>
          <p:cNvPr id="78" name="Group 76"/>
          <p:cNvGrpSpPr>
            <a:grpSpLocks/>
          </p:cNvGrpSpPr>
          <p:nvPr/>
        </p:nvGrpSpPr>
        <p:grpSpPr bwMode="auto">
          <a:xfrm>
            <a:off x="2771775" y="6021288"/>
            <a:ext cx="1728788" cy="381000"/>
            <a:chOff x="2736" y="3216"/>
            <a:chExt cx="864" cy="240"/>
          </a:xfrm>
        </p:grpSpPr>
        <p:sp>
          <p:nvSpPr>
            <p:cNvPr id="79" name="AutoShape 77"/>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latin typeface="+mn-lt"/>
                <a:ea typeface="+mn-ea"/>
              </a:endParaRPr>
            </a:p>
          </p:txBody>
        </p:sp>
        <p:sp>
          <p:nvSpPr>
            <p:cNvPr id="80" name="Rectangle 78"/>
            <p:cNvSpPr>
              <a:spLocks noChangeArrowheads="1"/>
            </p:cNvSpPr>
            <p:nvPr/>
          </p:nvSpPr>
          <p:spPr bwMode="auto">
            <a:xfrm>
              <a:off x="2736" y="3216"/>
              <a:ext cx="624" cy="240"/>
            </a:xfrm>
            <a:prstGeom prst="rect">
              <a:avLst/>
            </a:pr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buSzTx/>
                <a:buFontTx/>
                <a:buNone/>
              </a:pPr>
              <a:r>
                <a:rPr lang="en-US" altLang="zh-CN" sz="2000" b="1">
                  <a:solidFill>
                    <a:srgbClr val="000000"/>
                  </a:solidFill>
                  <a:latin typeface="+mn-lt"/>
                  <a:ea typeface="+mn-ea"/>
                </a:rPr>
                <a:t>IP </a:t>
              </a:r>
              <a:r>
                <a:rPr lang="zh-CN" altLang="en-US" sz="2000" b="1">
                  <a:solidFill>
                    <a:srgbClr val="000000"/>
                  </a:solidFill>
                  <a:latin typeface="+mn-lt"/>
                  <a:ea typeface="+mn-ea"/>
                </a:rPr>
                <a:t>数据报</a:t>
              </a:r>
            </a:p>
          </p:txBody>
        </p:sp>
      </p:grpSp>
      <p:sp>
        <p:nvSpPr>
          <p:cNvPr id="81" name="Text Box 79"/>
          <p:cNvSpPr txBox="1">
            <a:spLocks noChangeArrowheads="1"/>
          </p:cNvSpPr>
          <p:nvPr/>
        </p:nvSpPr>
        <p:spPr bwMode="auto">
          <a:xfrm>
            <a:off x="1907704" y="1747664"/>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solidFill>
                  <a:srgbClr val="FF0000"/>
                </a:solidFill>
                <a:latin typeface="+mn-lt"/>
                <a:ea typeface="+mn-ea"/>
              </a:rPr>
              <a:t>发送方</a:t>
            </a:r>
          </a:p>
        </p:txBody>
      </p:sp>
      <p:sp>
        <p:nvSpPr>
          <p:cNvPr id="82" name="Text Box 80"/>
          <p:cNvSpPr txBox="1">
            <a:spLocks noChangeArrowheads="1"/>
          </p:cNvSpPr>
          <p:nvPr/>
        </p:nvSpPr>
        <p:spPr bwMode="auto">
          <a:xfrm>
            <a:off x="6444208" y="1747664"/>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solidFill>
                  <a:srgbClr val="FF0000"/>
                </a:solidFill>
                <a:latin typeface="+mn-lt"/>
                <a:ea typeface="+mn-ea"/>
              </a:rPr>
              <a:t>接收方</a:t>
            </a:r>
          </a:p>
        </p:txBody>
      </p:sp>
      <p:sp>
        <p:nvSpPr>
          <p:cNvPr id="8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65894488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端口的使用</a:t>
            </a:r>
          </a:p>
        </p:txBody>
      </p:sp>
      <p:sp>
        <p:nvSpPr>
          <p:cNvPr id="5123" name="内容占位符 3"/>
          <p:cNvSpPr>
            <a:spLocks noGrp="1"/>
          </p:cNvSpPr>
          <p:nvPr>
            <p:ph idx="1"/>
          </p:nvPr>
        </p:nvSpPr>
        <p:spPr/>
        <p:txBody>
          <a:bodyPr/>
          <a:lstStyle/>
          <a:p>
            <a:r>
              <a:rPr lang="zh-CN" altLang="en-US" sz="2400" dirty="0">
                <a:solidFill>
                  <a:srgbClr val="FF0000"/>
                </a:solidFill>
              </a:rPr>
              <a:t>端口用一个 </a:t>
            </a:r>
            <a:r>
              <a:rPr lang="en-US" altLang="zh-CN" sz="2400" dirty="0">
                <a:solidFill>
                  <a:srgbClr val="FF0000"/>
                </a:solidFill>
              </a:rPr>
              <a:t>16 bit </a:t>
            </a:r>
            <a:r>
              <a:rPr lang="zh-CN" altLang="en-US" sz="2400" dirty="0">
                <a:solidFill>
                  <a:srgbClr val="FF0000"/>
                </a:solidFill>
              </a:rPr>
              <a:t>端口号进行标志</a:t>
            </a:r>
          </a:p>
          <a:p>
            <a:pPr marL="0" indent="0">
              <a:buNone/>
            </a:pPr>
            <a:r>
              <a:rPr lang="zh-CN" altLang="en-US" sz="2400" dirty="0"/>
              <a:t>     </a:t>
            </a:r>
            <a:r>
              <a:rPr lang="zh-CN" altLang="en-US" sz="2400" dirty="0" smtClean="0"/>
              <a:t> </a:t>
            </a:r>
            <a:r>
              <a:rPr lang="zh-CN" altLang="en-US" sz="2400" dirty="0" smtClean="0">
                <a:solidFill>
                  <a:srgbClr val="0000FF"/>
                </a:solidFill>
              </a:rPr>
              <a:t>端口</a:t>
            </a:r>
            <a:r>
              <a:rPr lang="zh-CN" altLang="en-US" sz="2400" dirty="0">
                <a:solidFill>
                  <a:srgbClr val="0000FF"/>
                </a:solidFill>
              </a:rPr>
              <a:t>号只具有本地意义</a:t>
            </a:r>
            <a:r>
              <a:rPr lang="zh-CN" altLang="en-US" sz="2400" dirty="0"/>
              <a:t>，即端口号只是为了标志本计算机应用层中的各进程。在</a:t>
            </a:r>
            <a:r>
              <a:rPr lang="en-US" altLang="zh-CN" sz="2400" dirty="0"/>
              <a:t>Internet</a:t>
            </a:r>
            <a:r>
              <a:rPr lang="zh-CN" altLang="en-US" sz="2400" dirty="0"/>
              <a:t>中不同计算机的相同端口号是没有联系的。</a:t>
            </a:r>
          </a:p>
          <a:p>
            <a:r>
              <a:rPr lang="zh-CN" altLang="en-US" sz="2400" dirty="0">
                <a:solidFill>
                  <a:srgbClr val="FF0000"/>
                </a:solidFill>
              </a:rPr>
              <a:t>端口地址的分类</a:t>
            </a:r>
          </a:p>
          <a:p>
            <a:pPr lvl="1"/>
            <a:r>
              <a:rPr lang="zh-CN" altLang="en-US" sz="2400" dirty="0">
                <a:solidFill>
                  <a:srgbClr val="0000FF"/>
                </a:solidFill>
              </a:rPr>
              <a:t>熟知</a:t>
            </a:r>
            <a:r>
              <a:rPr lang="zh-CN" altLang="en-US" sz="2400" dirty="0" smtClean="0">
                <a:solidFill>
                  <a:srgbClr val="0000FF"/>
                </a:solidFill>
              </a:rPr>
              <a:t>端口</a:t>
            </a:r>
            <a:r>
              <a:rPr lang="zh-CN" altLang="en-US" sz="2400" dirty="0" smtClean="0">
                <a:solidFill>
                  <a:schemeClr val="hlink"/>
                </a:solidFill>
              </a:rPr>
              <a:t>：</a:t>
            </a:r>
            <a:r>
              <a:rPr lang="zh-CN" altLang="en-US" sz="2400" dirty="0" smtClean="0"/>
              <a:t> </a:t>
            </a:r>
            <a:r>
              <a:rPr lang="en-US" altLang="zh-CN" sz="2400" dirty="0" smtClean="0"/>
              <a:t>0~1023</a:t>
            </a:r>
            <a:r>
              <a:rPr lang="zh-CN" altLang="en-US" sz="2400" dirty="0" smtClean="0"/>
              <a:t>，</a:t>
            </a:r>
            <a:r>
              <a:rPr lang="zh-CN" altLang="en-US" sz="2400" dirty="0"/>
              <a:t>一般分配给服务器</a:t>
            </a:r>
            <a:r>
              <a:rPr lang="zh-CN" altLang="en-US" sz="2400" dirty="0" smtClean="0"/>
              <a:t>进程；</a:t>
            </a:r>
            <a:endParaRPr lang="zh-CN" altLang="en-US" sz="2400" dirty="0"/>
          </a:p>
          <a:p>
            <a:pPr lvl="1"/>
            <a:r>
              <a:rPr lang="zh-CN" altLang="en-US" sz="2400" dirty="0">
                <a:solidFill>
                  <a:srgbClr val="0000FF"/>
                </a:solidFill>
              </a:rPr>
              <a:t>登记</a:t>
            </a:r>
            <a:r>
              <a:rPr lang="zh-CN" altLang="en-US" sz="2400" dirty="0" smtClean="0">
                <a:solidFill>
                  <a:srgbClr val="0000FF"/>
                </a:solidFill>
              </a:rPr>
              <a:t>端口</a:t>
            </a:r>
            <a:r>
              <a:rPr lang="zh-CN" altLang="en-US" sz="2400" dirty="0" smtClean="0">
                <a:solidFill>
                  <a:schemeClr val="hlink"/>
                </a:solidFill>
              </a:rPr>
              <a:t>：</a:t>
            </a:r>
            <a:r>
              <a:rPr lang="en-US" altLang="zh-CN" sz="2400" dirty="0" smtClean="0"/>
              <a:t>1024~49151</a:t>
            </a:r>
            <a:r>
              <a:rPr lang="zh-CN" altLang="en-US" sz="2400" dirty="0"/>
              <a:t>，为没有熟知</a:t>
            </a:r>
            <a:r>
              <a:rPr lang="zh-CN" altLang="en-US" sz="2400" dirty="0" smtClean="0"/>
              <a:t>端口的</a:t>
            </a:r>
            <a:r>
              <a:rPr lang="zh-CN" altLang="en-US" sz="2400" dirty="0"/>
              <a:t>应用程序使用的。使用这个范围的端口号必须在 </a:t>
            </a:r>
            <a:r>
              <a:rPr lang="en-US" altLang="zh-CN" sz="2400" dirty="0"/>
              <a:t>IANA </a:t>
            </a:r>
            <a:r>
              <a:rPr lang="zh-CN" altLang="en-US" sz="2400" dirty="0"/>
              <a:t>登记，以</a:t>
            </a:r>
            <a:r>
              <a:rPr lang="zh-CN" altLang="en-US" sz="2400" dirty="0" smtClean="0"/>
              <a:t>防止重复；</a:t>
            </a:r>
            <a:endParaRPr lang="zh-CN" altLang="en-US" sz="2400" dirty="0"/>
          </a:p>
          <a:p>
            <a:pPr lvl="1"/>
            <a:r>
              <a:rPr lang="zh-CN" altLang="en-US" sz="2400" dirty="0">
                <a:solidFill>
                  <a:srgbClr val="0000FF"/>
                </a:solidFill>
              </a:rPr>
              <a:t>客户</a:t>
            </a:r>
            <a:r>
              <a:rPr lang="zh-CN" altLang="en-US" sz="2400" dirty="0" smtClean="0">
                <a:solidFill>
                  <a:srgbClr val="0000FF"/>
                </a:solidFill>
              </a:rPr>
              <a:t>端口或</a:t>
            </a:r>
            <a:r>
              <a:rPr lang="zh-CN" altLang="en-US" sz="2400" dirty="0">
                <a:solidFill>
                  <a:srgbClr val="0000FF"/>
                </a:solidFill>
              </a:rPr>
              <a:t>短暂</a:t>
            </a:r>
            <a:r>
              <a:rPr lang="zh-CN" altLang="en-US" sz="2400" dirty="0" smtClean="0">
                <a:solidFill>
                  <a:srgbClr val="0000FF"/>
                </a:solidFill>
              </a:rPr>
              <a:t>端口</a:t>
            </a:r>
            <a:r>
              <a:rPr lang="zh-CN" altLang="en-US" sz="2400" dirty="0" smtClean="0">
                <a:solidFill>
                  <a:schemeClr val="hlink"/>
                </a:solidFill>
              </a:rPr>
              <a:t>：</a:t>
            </a:r>
            <a:r>
              <a:rPr lang="en-US" altLang="zh-CN" sz="2400" dirty="0" smtClean="0"/>
              <a:t>49152~65535</a:t>
            </a:r>
            <a:r>
              <a:rPr lang="zh-CN" altLang="en-US" sz="2400" dirty="0"/>
              <a:t>，留给客户进程选择暂时使用</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66084295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端口的实现</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Rectangle 5"/>
          <p:cNvSpPr txBox="1">
            <a:spLocks noChangeArrowheads="1"/>
          </p:cNvSpPr>
          <p:nvPr/>
        </p:nvSpPr>
        <p:spPr bwMode="auto">
          <a:xfrm>
            <a:off x="651321" y="1775990"/>
            <a:ext cx="82804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marL="0" indent="0" algn="ctr">
              <a:buFontTx/>
              <a:buNone/>
            </a:pPr>
            <a:r>
              <a:rPr lang="en-US" altLang="zh-CN" sz="2600" dirty="0" smtClean="0">
                <a:solidFill>
                  <a:schemeClr val="tx2"/>
                </a:solidFill>
              </a:rPr>
              <a:t>UDP</a:t>
            </a:r>
            <a:r>
              <a:rPr lang="zh-CN" altLang="en-US" sz="2600" dirty="0" smtClean="0">
                <a:solidFill>
                  <a:schemeClr val="tx2"/>
                </a:solidFill>
              </a:rPr>
              <a:t>与应用层之间的端口都是用</a:t>
            </a:r>
            <a:r>
              <a:rPr lang="zh-CN" altLang="en-US" sz="2600" dirty="0" smtClean="0">
                <a:solidFill>
                  <a:srgbClr val="FF0000"/>
                </a:solidFill>
              </a:rPr>
              <a:t>报文队列</a:t>
            </a:r>
            <a:r>
              <a:rPr lang="zh-CN" altLang="en-US" sz="2600" dirty="0" smtClean="0">
                <a:solidFill>
                  <a:schemeClr val="tx2"/>
                </a:solidFill>
              </a:rPr>
              <a:t>来实现。</a:t>
            </a:r>
            <a:endParaRPr lang="zh-CN" altLang="en-US" sz="2600" dirty="0">
              <a:solidFill>
                <a:schemeClr val="tx2"/>
              </a:solidFill>
            </a:endParaRPr>
          </a:p>
        </p:txBody>
      </p:sp>
      <p:sp>
        <p:nvSpPr>
          <p:cNvPr id="7" name="Rectangle 6"/>
          <p:cNvSpPr>
            <a:spLocks noChangeArrowheads="1"/>
          </p:cNvSpPr>
          <p:nvPr/>
        </p:nvSpPr>
        <p:spPr bwMode="auto">
          <a:xfrm>
            <a:off x="1287908" y="4373140"/>
            <a:ext cx="2797175" cy="1250950"/>
          </a:xfrm>
          <a:prstGeom prst="rect">
            <a:avLst/>
          </a:prstGeom>
          <a:solidFill>
            <a:srgbClr val="FFFF00"/>
          </a:solidFill>
          <a:ln w="28575">
            <a:solidFill>
              <a:schemeClr val="tx1"/>
            </a:solidFill>
            <a:miter lim="800000"/>
            <a:headEnd/>
            <a:tailEnd/>
          </a:ln>
          <a:effectLst/>
        </p:spPr>
        <p:txBody>
          <a:bodyPr wrap="none" anchor="ctr"/>
          <a:lstStyle/>
          <a:p>
            <a:endParaRPr lang="zh-CN" altLang="en-US">
              <a:latin typeface="+mn-lt"/>
              <a:ea typeface="+mn-ea"/>
            </a:endParaRPr>
          </a:p>
        </p:txBody>
      </p:sp>
      <p:sp>
        <p:nvSpPr>
          <p:cNvPr id="8" name="Text Box 7"/>
          <p:cNvSpPr txBox="1">
            <a:spLocks noChangeArrowheads="1"/>
          </p:cNvSpPr>
          <p:nvPr/>
        </p:nvSpPr>
        <p:spPr bwMode="auto">
          <a:xfrm>
            <a:off x="1399033" y="5144665"/>
            <a:ext cx="2660537" cy="461665"/>
          </a:xfrm>
          <a:prstGeom prst="rect">
            <a:avLst/>
          </a:prstGeom>
          <a:solidFill>
            <a:srgbClr val="FFFF00"/>
          </a:solidFill>
          <a:ln>
            <a:noFill/>
          </a:ln>
          <a:effectLst/>
        </p:spPr>
        <p:txBody>
          <a:bodyPr wrap="none">
            <a:spAutoFit/>
          </a:bodyPr>
          <a:lstStyle/>
          <a:p>
            <a:pPr algn="l">
              <a:spcBef>
                <a:spcPct val="0"/>
              </a:spcBef>
              <a:buSzTx/>
              <a:buFontTx/>
              <a:buNone/>
            </a:pPr>
            <a:r>
              <a:rPr lang="en-US" altLang="zh-CN" sz="2400" b="1" dirty="0">
                <a:solidFill>
                  <a:srgbClr val="000000"/>
                </a:solidFill>
                <a:latin typeface="+mn-lt"/>
                <a:ea typeface="+mn-ea"/>
              </a:rPr>
              <a:t>UDP   </a:t>
            </a:r>
            <a:r>
              <a:rPr lang="zh-CN" altLang="en-US" sz="2400" b="1" dirty="0">
                <a:solidFill>
                  <a:srgbClr val="000000"/>
                </a:solidFill>
                <a:latin typeface="+mn-lt"/>
                <a:ea typeface="+mn-ea"/>
              </a:rPr>
              <a:t>端口</a:t>
            </a:r>
            <a:r>
              <a:rPr lang="en-US" altLang="zh-CN" sz="2400" b="1" dirty="0">
                <a:solidFill>
                  <a:srgbClr val="000000"/>
                </a:solidFill>
                <a:latin typeface="+mn-lt"/>
                <a:ea typeface="+mn-ea"/>
              </a:rPr>
              <a:t>:51000</a:t>
            </a:r>
          </a:p>
        </p:txBody>
      </p:sp>
      <p:sp>
        <p:nvSpPr>
          <p:cNvPr id="9" name="Rectangle 8"/>
          <p:cNvSpPr>
            <a:spLocks noChangeArrowheads="1"/>
          </p:cNvSpPr>
          <p:nvPr/>
        </p:nvSpPr>
        <p:spPr bwMode="auto">
          <a:xfrm>
            <a:off x="5977383" y="4373140"/>
            <a:ext cx="2797175" cy="1250950"/>
          </a:xfrm>
          <a:prstGeom prst="rect">
            <a:avLst/>
          </a:prstGeom>
          <a:solidFill>
            <a:srgbClr val="FFFF00"/>
          </a:solidFill>
          <a:ln w="28575">
            <a:solidFill>
              <a:schemeClr val="tx1"/>
            </a:solidFill>
            <a:miter lim="800000"/>
            <a:headEnd/>
            <a:tailEnd/>
          </a:ln>
          <a:effectLst/>
        </p:spPr>
        <p:txBody>
          <a:bodyPr wrap="none" anchor="ctr"/>
          <a:lstStyle/>
          <a:p>
            <a:endParaRPr lang="zh-CN" altLang="en-US">
              <a:latin typeface="+mn-lt"/>
              <a:ea typeface="+mn-ea"/>
            </a:endParaRPr>
          </a:p>
        </p:txBody>
      </p:sp>
      <p:sp>
        <p:nvSpPr>
          <p:cNvPr id="10" name="Text Box 9"/>
          <p:cNvSpPr txBox="1">
            <a:spLocks noChangeArrowheads="1"/>
          </p:cNvSpPr>
          <p:nvPr/>
        </p:nvSpPr>
        <p:spPr bwMode="auto">
          <a:xfrm>
            <a:off x="6080571" y="5144665"/>
            <a:ext cx="2655727" cy="461665"/>
          </a:xfrm>
          <a:prstGeom prst="rect">
            <a:avLst/>
          </a:prstGeom>
          <a:solidFill>
            <a:srgbClr val="FFFF00"/>
          </a:solidFill>
          <a:ln>
            <a:noFill/>
          </a:ln>
          <a:effectLst/>
        </p:spPr>
        <p:txBody>
          <a:bodyPr wrap="none">
            <a:spAutoFit/>
          </a:bodyPr>
          <a:lstStyle/>
          <a:p>
            <a:pPr algn="l">
              <a:spcBef>
                <a:spcPct val="0"/>
              </a:spcBef>
              <a:buSzTx/>
              <a:buFontTx/>
              <a:buNone/>
            </a:pPr>
            <a:r>
              <a:rPr lang="en-US" altLang="zh-CN" sz="2400" b="1" dirty="0">
                <a:solidFill>
                  <a:srgbClr val="000000"/>
                </a:solidFill>
                <a:latin typeface="+mn-lt"/>
                <a:ea typeface="+mn-ea"/>
              </a:rPr>
              <a:t>UDP         </a:t>
            </a:r>
            <a:r>
              <a:rPr lang="zh-CN" altLang="en-US" sz="2400" b="1" dirty="0">
                <a:solidFill>
                  <a:srgbClr val="000000"/>
                </a:solidFill>
                <a:latin typeface="+mn-lt"/>
                <a:ea typeface="+mn-ea"/>
              </a:rPr>
              <a:t>端口</a:t>
            </a:r>
            <a:r>
              <a:rPr lang="en-US" altLang="zh-CN" sz="2400" b="1" dirty="0">
                <a:solidFill>
                  <a:srgbClr val="000000"/>
                </a:solidFill>
                <a:latin typeface="+mn-lt"/>
                <a:ea typeface="+mn-ea"/>
              </a:rPr>
              <a:t>:69</a:t>
            </a:r>
          </a:p>
        </p:txBody>
      </p:sp>
      <p:sp>
        <p:nvSpPr>
          <p:cNvPr id="11" name="Text Box 10"/>
          <p:cNvSpPr txBox="1">
            <a:spLocks noChangeArrowheads="1"/>
          </p:cNvSpPr>
          <p:nvPr/>
        </p:nvSpPr>
        <p:spPr bwMode="auto">
          <a:xfrm>
            <a:off x="2346771" y="2672928"/>
            <a:ext cx="823912"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7200" b="1">
                <a:latin typeface="+mn-lt"/>
                <a:ea typeface="+mn-ea"/>
                <a:sym typeface="Wingdings" pitchFamily="2" charset="2"/>
              </a:rPr>
              <a:t></a:t>
            </a:r>
            <a:endParaRPr lang="zh-CN" altLang="en-US" sz="7200" b="1">
              <a:latin typeface="+mn-lt"/>
              <a:ea typeface="+mn-ea"/>
            </a:endParaRPr>
          </a:p>
        </p:txBody>
      </p:sp>
      <p:sp>
        <p:nvSpPr>
          <p:cNvPr id="12" name="Text Box 11"/>
          <p:cNvSpPr txBox="1">
            <a:spLocks noChangeArrowheads="1"/>
          </p:cNvSpPr>
          <p:nvPr/>
        </p:nvSpPr>
        <p:spPr bwMode="auto">
          <a:xfrm>
            <a:off x="7036246" y="2672928"/>
            <a:ext cx="823912"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7200" b="1">
                <a:latin typeface="+mn-lt"/>
                <a:ea typeface="+mn-ea"/>
                <a:sym typeface="Wingdings" pitchFamily="2" charset="2"/>
              </a:rPr>
              <a:t></a:t>
            </a:r>
            <a:endParaRPr lang="zh-CN" altLang="en-US" sz="7200" b="1">
              <a:latin typeface="+mn-lt"/>
              <a:ea typeface="+mn-ea"/>
            </a:endParaRPr>
          </a:p>
        </p:txBody>
      </p:sp>
      <p:sp>
        <p:nvSpPr>
          <p:cNvPr id="13" name="Text Box 12"/>
          <p:cNvSpPr txBox="1">
            <a:spLocks noChangeArrowheads="1"/>
          </p:cNvSpPr>
          <p:nvPr/>
        </p:nvSpPr>
        <p:spPr bwMode="auto">
          <a:xfrm>
            <a:off x="1008508" y="389689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出队列</a:t>
            </a:r>
          </a:p>
        </p:txBody>
      </p:sp>
      <p:sp>
        <p:nvSpPr>
          <p:cNvPr id="14" name="Text Box 13"/>
          <p:cNvSpPr txBox="1">
            <a:spLocks noChangeArrowheads="1"/>
          </p:cNvSpPr>
          <p:nvPr/>
        </p:nvSpPr>
        <p:spPr bwMode="auto">
          <a:xfrm>
            <a:off x="7933183" y="389689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入队列</a:t>
            </a:r>
          </a:p>
        </p:txBody>
      </p:sp>
      <p:sp>
        <p:nvSpPr>
          <p:cNvPr id="15" name="Text Box 14"/>
          <p:cNvSpPr txBox="1">
            <a:spLocks noChangeArrowheads="1"/>
          </p:cNvSpPr>
          <p:nvPr/>
        </p:nvSpPr>
        <p:spPr bwMode="auto">
          <a:xfrm>
            <a:off x="5690046" y="389689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出队列</a:t>
            </a:r>
          </a:p>
        </p:txBody>
      </p:sp>
      <p:sp>
        <p:nvSpPr>
          <p:cNvPr id="16" name="Text Box 15"/>
          <p:cNvSpPr txBox="1">
            <a:spLocks noChangeArrowheads="1"/>
          </p:cNvSpPr>
          <p:nvPr/>
        </p:nvSpPr>
        <p:spPr bwMode="auto">
          <a:xfrm>
            <a:off x="3242121" y="389689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入队列</a:t>
            </a:r>
          </a:p>
        </p:txBody>
      </p:sp>
      <p:grpSp>
        <p:nvGrpSpPr>
          <p:cNvPr id="17" name="Group 16"/>
          <p:cNvGrpSpPr>
            <a:grpSpLocks/>
          </p:cNvGrpSpPr>
          <p:nvPr/>
        </p:nvGrpSpPr>
        <p:grpSpPr bwMode="auto">
          <a:xfrm>
            <a:off x="2110233" y="4058815"/>
            <a:ext cx="411163" cy="714375"/>
            <a:chOff x="1008" y="1488"/>
            <a:chExt cx="240" cy="384"/>
          </a:xfrm>
        </p:grpSpPr>
        <p:sp>
          <p:nvSpPr>
            <p:cNvPr id="18" name="Freeform 17"/>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9" name="Line 18"/>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0" name="Line 19"/>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1" name="Line 20"/>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2" name="Line 21"/>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3" name="Line 22"/>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4" name="Line 23"/>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grpSp>
        <p:nvGrpSpPr>
          <p:cNvPr id="25" name="Group 24"/>
          <p:cNvGrpSpPr>
            <a:grpSpLocks/>
          </p:cNvGrpSpPr>
          <p:nvPr/>
        </p:nvGrpSpPr>
        <p:grpSpPr bwMode="auto">
          <a:xfrm flipV="1">
            <a:off x="2850008" y="4058815"/>
            <a:ext cx="412750" cy="714375"/>
            <a:chOff x="1008" y="1488"/>
            <a:chExt cx="240" cy="384"/>
          </a:xfrm>
        </p:grpSpPr>
        <p:sp>
          <p:nvSpPr>
            <p:cNvPr id="26" name="Freeform 25"/>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7" name="Line 26"/>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8" name="Line 27"/>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9" name="Line 28"/>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0" name="Line 29"/>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1" name="Line 30"/>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2" name="Line 31"/>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grpSp>
        <p:nvGrpSpPr>
          <p:cNvPr id="33" name="Group 32"/>
          <p:cNvGrpSpPr>
            <a:grpSpLocks/>
          </p:cNvGrpSpPr>
          <p:nvPr/>
        </p:nvGrpSpPr>
        <p:grpSpPr bwMode="auto">
          <a:xfrm flipV="1">
            <a:off x="7539483" y="4058815"/>
            <a:ext cx="412750" cy="714375"/>
            <a:chOff x="1008" y="1488"/>
            <a:chExt cx="240" cy="384"/>
          </a:xfrm>
        </p:grpSpPr>
        <p:sp>
          <p:nvSpPr>
            <p:cNvPr id="34" name="Freeform 33"/>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5" name="Line 34"/>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6" name="Line 35"/>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7" name="Line 36"/>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8" name="Line 37"/>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9" name="Line 38"/>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0" name="Line 39"/>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grpSp>
        <p:nvGrpSpPr>
          <p:cNvPr id="41" name="Group 40"/>
          <p:cNvGrpSpPr>
            <a:grpSpLocks/>
          </p:cNvGrpSpPr>
          <p:nvPr/>
        </p:nvGrpSpPr>
        <p:grpSpPr bwMode="auto">
          <a:xfrm>
            <a:off x="6799708" y="4058815"/>
            <a:ext cx="411163" cy="714375"/>
            <a:chOff x="1008" y="1488"/>
            <a:chExt cx="240" cy="384"/>
          </a:xfrm>
        </p:grpSpPr>
        <p:sp>
          <p:nvSpPr>
            <p:cNvPr id="42" name="Freeform 41"/>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3" name="Line 42"/>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4" name="Line 43"/>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5" name="Line 44"/>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6" name="Line 45"/>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7" name="Line 46"/>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8" name="Line 47"/>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sp>
        <p:nvSpPr>
          <p:cNvPr id="49" name="Line 48"/>
          <p:cNvSpPr>
            <a:spLocks noChangeShapeType="1"/>
          </p:cNvSpPr>
          <p:nvPr/>
        </p:nvSpPr>
        <p:spPr bwMode="auto">
          <a:xfrm>
            <a:off x="2295971" y="4839865"/>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0" name="Line 49"/>
          <p:cNvSpPr>
            <a:spLocks noChangeShapeType="1"/>
          </p:cNvSpPr>
          <p:nvPr/>
        </p:nvSpPr>
        <p:spPr bwMode="auto">
          <a:xfrm>
            <a:off x="6994971" y="4839865"/>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1" name="Line 50"/>
          <p:cNvSpPr>
            <a:spLocks noChangeShapeType="1"/>
          </p:cNvSpPr>
          <p:nvPr/>
        </p:nvSpPr>
        <p:spPr bwMode="auto">
          <a:xfrm flipV="1">
            <a:off x="3035746" y="4784303"/>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2" name="Line 51"/>
          <p:cNvSpPr>
            <a:spLocks noChangeShapeType="1"/>
          </p:cNvSpPr>
          <p:nvPr/>
        </p:nvSpPr>
        <p:spPr bwMode="auto">
          <a:xfrm flipV="1">
            <a:off x="7736333" y="4784303"/>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3" name="Line 52"/>
          <p:cNvSpPr>
            <a:spLocks noChangeShapeType="1"/>
          </p:cNvSpPr>
          <p:nvPr/>
        </p:nvSpPr>
        <p:spPr bwMode="auto">
          <a:xfrm rot="2131398">
            <a:off x="7128321" y="3646065"/>
            <a:ext cx="1587" cy="446088"/>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4" name="Line 53"/>
          <p:cNvSpPr>
            <a:spLocks noChangeShapeType="1"/>
          </p:cNvSpPr>
          <p:nvPr/>
        </p:nvSpPr>
        <p:spPr bwMode="auto">
          <a:xfrm rot="19405191" flipV="1">
            <a:off x="2951608" y="3601615"/>
            <a:ext cx="1588" cy="446088"/>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5" name="Line 54"/>
          <p:cNvSpPr>
            <a:spLocks noChangeShapeType="1"/>
          </p:cNvSpPr>
          <p:nvPr/>
        </p:nvSpPr>
        <p:spPr bwMode="auto">
          <a:xfrm rot="2131398">
            <a:off x="2437258" y="3634953"/>
            <a:ext cx="1588" cy="446087"/>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6" name="Line 55"/>
          <p:cNvSpPr>
            <a:spLocks noChangeShapeType="1"/>
          </p:cNvSpPr>
          <p:nvPr/>
        </p:nvSpPr>
        <p:spPr bwMode="auto">
          <a:xfrm rot="19405191" flipV="1">
            <a:off x="7622033" y="3612728"/>
            <a:ext cx="1588" cy="446087"/>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7" name="Text Box 56"/>
          <p:cNvSpPr txBox="1">
            <a:spLocks noChangeArrowheads="1"/>
          </p:cNvSpPr>
          <p:nvPr/>
        </p:nvSpPr>
        <p:spPr bwMode="auto">
          <a:xfrm>
            <a:off x="6625083" y="2457028"/>
            <a:ext cx="1758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dirty="0" smtClean="0">
                <a:latin typeface="+mn-lt"/>
                <a:ea typeface="+mn-ea"/>
              </a:rPr>
              <a:t>DNS</a:t>
            </a:r>
            <a:r>
              <a:rPr lang="zh-CN" altLang="en-US" sz="2400" b="1" dirty="0" smtClean="0">
                <a:latin typeface="+mn-lt"/>
                <a:ea typeface="+mn-ea"/>
              </a:rPr>
              <a:t>服务器</a:t>
            </a:r>
            <a:endParaRPr lang="zh-CN" altLang="en-US" sz="2400" b="1" dirty="0">
              <a:latin typeface="+mn-lt"/>
              <a:ea typeface="+mn-ea"/>
            </a:endParaRPr>
          </a:p>
        </p:txBody>
      </p:sp>
      <p:sp>
        <p:nvSpPr>
          <p:cNvPr id="58" name="Text Box 57"/>
          <p:cNvSpPr txBox="1">
            <a:spLocks noChangeArrowheads="1"/>
          </p:cNvSpPr>
          <p:nvPr/>
        </p:nvSpPr>
        <p:spPr bwMode="auto">
          <a:xfrm>
            <a:off x="2016571" y="2457028"/>
            <a:ext cx="1451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dirty="0" smtClean="0">
                <a:latin typeface="+mn-lt"/>
                <a:ea typeface="+mn-ea"/>
              </a:rPr>
              <a:t>DNS</a:t>
            </a:r>
            <a:r>
              <a:rPr lang="zh-CN" altLang="en-US" sz="2400" b="1" dirty="0" smtClean="0">
                <a:latin typeface="+mn-lt"/>
                <a:ea typeface="+mn-ea"/>
              </a:rPr>
              <a:t>客户</a:t>
            </a:r>
            <a:endParaRPr lang="zh-CN" altLang="en-US" sz="2400" b="1" dirty="0">
              <a:latin typeface="+mn-lt"/>
              <a:ea typeface="+mn-ea"/>
            </a:endParaRPr>
          </a:p>
        </p:txBody>
      </p:sp>
      <p:sp>
        <p:nvSpPr>
          <p:cNvPr id="59" name="AutoShape 58"/>
          <p:cNvSpPr>
            <a:spLocks noChangeArrowheads="1"/>
          </p:cNvSpPr>
          <p:nvPr/>
        </p:nvSpPr>
        <p:spPr bwMode="auto">
          <a:xfrm>
            <a:off x="2521396" y="5935240"/>
            <a:ext cx="5018087" cy="357188"/>
          </a:xfrm>
          <a:prstGeom prst="leftRightArrow">
            <a:avLst>
              <a:gd name="adj1" fmla="val 62500"/>
              <a:gd name="adj2" fmla="val 969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60" name="Rectangle 59"/>
          <p:cNvSpPr>
            <a:spLocks noChangeArrowheads="1"/>
          </p:cNvSpPr>
          <p:nvPr/>
        </p:nvSpPr>
        <p:spPr bwMode="auto">
          <a:xfrm>
            <a:off x="3745358" y="5844753"/>
            <a:ext cx="2520950" cy="53657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r>
              <a:rPr lang="en-US" altLang="zh-CN" sz="2400" b="1">
                <a:solidFill>
                  <a:srgbClr val="000000"/>
                </a:solidFill>
                <a:latin typeface="+mn-lt"/>
                <a:ea typeface="+mn-ea"/>
              </a:rPr>
              <a:t>UDP</a:t>
            </a:r>
            <a:r>
              <a:rPr lang="zh-CN" altLang="en-US" sz="2400" b="1">
                <a:solidFill>
                  <a:srgbClr val="000000"/>
                </a:solidFill>
                <a:latin typeface="+mn-lt"/>
                <a:ea typeface="+mn-ea"/>
              </a:rPr>
              <a:t>用户数据报</a:t>
            </a:r>
          </a:p>
        </p:txBody>
      </p:sp>
      <p:sp>
        <p:nvSpPr>
          <p:cNvPr id="61" name="Text Box 60"/>
          <p:cNvSpPr txBox="1">
            <a:spLocks noChangeArrowheads="1"/>
          </p:cNvSpPr>
          <p:nvPr/>
        </p:nvSpPr>
        <p:spPr bwMode="auto">
          <a:xfrm>
            <a:off x="711646" y="2604665"/>
            <a:ext cx="492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应</a:t>
            </a:r>
          </a:p>
          <a:p>
            <a:pPr algn="l">
              <a:spcBef>
                <a:spcPct val="0"/>
              </a:spcBef>
              <a:buSzTx/>
              <a:buFontTx/>
              <a:buNone/>
            </a:pPr>
            <a:r>
              <a:rPr lang="zh-CN" altLang="en-US" sz="2400" b="1">
                <a:latin typeface="+mn-lt"/>
                <a:ea typeface="+mn-ea"/>
              </a:rPr>
              <a:t>用</a:t>
            </a:r>
          </a:p>
          <a:p>
            <a:pPr algn="l">
              <a:spcBef>
                <a:spcPct val="0"/>
              </a:spcBef>
              <a:buSzTx/>
              <a:buFontTx/>
              <a:buNone/>
            </a:pPr>
            <a:r>
              <a:rPr lang="zh-CN" altLang="en-US" sz="2400" b="1">
                <a:latin typeface="+mn-lt"/>
                <a:ea typeface="+mn-ea"/>
              </a:rPr>
              <a:t>层</a:t>
            </a:r>
          </a:p>
        </p:txBody>
      </p:sp>
      <p:sp>
        <p:nvSpPr>
          <p:cNvPr id="62" name="Text Box 61"/>
          <p:cNvSpPr txBox="1">
            <a:spLocks noChangeArrowheads="1"/>
          </p:cNvSpPr>
          <p:nvPr/>
        </p:nvSpPr>
        <p:spPr bwMode="auto">
          <a:xfrm>
            <a:off x="711646" y="4317578"/>
            <a:ext cx="492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传</a:t>
            </a:r>
          </a:p>
          <a:p>
            <a:pPr algn="l">
              <a:spcBef>
                <a:spcPct val="0"/>
              </a:spcBef>
              <a:buSzTx/>
              <a:buFontTx/>
              <a:buNone/>
            </a:pPr>
            <a:r>
              <a:rPr lang="zh-CN" altLang="en-US" sz="2400" b="1" dirty="0">
                <a:latin typeface="+mn-lt"/>
                <a:ea typeface="+mn-ea"/>
              </a:rPr>
              <a:t>输</a:t>
            </a:r>
          </a:p>
          <a:p>
            <a:pPr algn="l">
              <a:spcBef>
                <a:spcPct val="0"/>
              </a:spcBef>
              <a:buSzTx/>
              <a:buFontTx/>
              <a:buNone/>
            </a:pPr>
            <a:r>
              <a:rPr lang="zh-CN" altLang="en-US" sz="2400" b="1" dirty="0">
                <a:latin typeface="+mn-lt"/>
                <a:ea typeface="+mn-ea"/>
              </a:rPr>
              <a:t>层</a:t>
            </a:r>
          </a:p>
        </p:txBody>
      </p:sp>
      <p:sp>
        <p:nvSpPr>
          <p:cNvPr id="6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76630422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总  结</a:t>
            </a:r>
          </a:p>
        </p:txBody>
      </p:sp>
      <p:sp>
        <p:nvSpPr>
          <p:cNvPr id="5123" name="内容占位符 3"/>
          <p:cNvSpPr>
            <a:spLocks noGrp="1"/>
          </p:cNvSpPr>
          <p:nvPr>
            <p:ph idx="1"/>
          </p:nvPr>
        </p:nvSpPr>
        <p:spPr>
          <a:xfrm>
            <a:off x="809625" y="1773238"/>
            <a:ext cx="7958138" cy="4680098"/>
          </a:xfrm>
        </p:spPr>
        <p:txBody>
          <a:bodyPr/>
          <a:lstStyle/>
          <a:p>
            <a:pPr>
              <a:lnSpc>
                <a:spcPct val="95000"/>
              </a:lnSpc>
            </a:pPr>
            <a:r>
              <a:rPr lang="zh-CN" altLang="en-US" sz="2400" dirty="0" smtClean="0">
                <a:solidFill>
                  <a:srgbClr val="FF0000"/>
                </a:solidFill>
              </a:rPr>
              <a:t>特点</a:t>
            </a:r>
            <a:endParaRPr lang="en-US" altLang="zh-CN" sz="2400" dirty="0" smtClean="0">
              <a:solidFill>
                <a:srgbClr val="FF0000"/>
              </a:solidFill>
            </a:endParaRPr>
          </a:p>
          <a:p>
            <a:pPr lvl="1">
              <a:lnSpc>
                <a:spcPct val="95000"/>
              </a:lnSpc>
              <a:buFont typeface="Wingdings" pitchFamily="2" charset="2"/>
              <a:buChar char="Ø"/>
            </a:pPr>
            <a:r>
              <a:rPr lang="zh-CN" altLang="en-US" sz="2400" dirty="0"/>
              <a:t>发送数据之前不需要建立连接；</a:t>
            </a:r>
            <a:endParaRPr lang="en-US" altLang="zh-CN" sz="2400" dirty="0"/>
          </a:p>
          <a:p>
            <a:pPr lvl="1">
              <a:lnSpc>
                <a:spcPct val="95000"/>
              </a:lnSpc>
              <a:buFont typeface="Wingdings" pitchFamily="2" charset="2"/>
              <a:buChar char="Ø"/>
            </a:pPr>
            <a:r>
              <a:rPr lang="zh-CN" altLang="en-US" sz="2400" dirty="0" smtClean="0"/>
              <a:t>无差错控制（重传）、流量控制和拥塞控制；</a:t>
            </a:r>
            <a:endParaRPr lang="zh-CN" altLang="en-US" sz="2400" dirty="0"/>
          </a:p>
          <a:p>
            <a:pPr lvl="1">
              <a:lnSpc>
                <a:spcPct val="95000"/>
              </a:lnSpc>
              <a:buFont typeface="Wingdings" pitchFamily="2" charset="2"/>
              <a:buChar char="Ø"/>
            </a:pPr>
            <a:r>
              <a:rPr lang="zh-CN" altLang="en-US" sz="2400" dirty="0" smtClean="0"/>
              <a:t>通过端口复用多个进程；</a:t>
            </a:r>
            <a:endParaRPr lang="zh-CN" altLang="en-US" sz="2400" dirty="0"/>
          </a:p>
          <a:p>
            <a:pPr lvl="1">
              <a:lnSpc>
                <a:spcPct val="95000"/>
              </a:lnSpc>
              <a:buFont typeface="Wingdings" pitchFamily="2" charset="2"/>
              <a:buChar char="Ø"/>
            </a:pPr>
            <a:r>
              <a:rPr lang="zh-CN" altLang="en-US" sz="2400" dirty="0" smtClean="0"/>
              <a:t>可选的端</a:t>
            </a:r>
            <a:r>
              <a:rPr lang="en-US" altLang="zh-CN" sz="2400" dirty="0" smtClean="0"/>
              <a:t>-</a:t>
            </a:r>
            <a:r>
              <a:rPr lang="zh-CN" altLang="en-US" sz="2400" dirty="0" smtClean="0"/>
              <a:t>端差错检测功能。     </a:t>
            </a:r>
            <a:endParaRPr lang="zh-CN" altLang="en-US" sz="2400" dirty="0"/>
          </a:p>
          <a:p>
            <a:pPr>
              <a:lnSpc>
                <a:spcPct val="95000"/>
              </a:lnSpc>
            </a:pPr>
            <a:r>
              <a:rPr lang="zh-CN" altLang="en-US" sz="2400" dirty="0" smtClean="0">
                <a:solidFill>
                  <a:srgbClr val="FF0000"/>
                </a:solidFill>
              </a:rPr>
              <a:t>应用</a:t>
            </a:r>
            <a:endParaRPr lang="en-US" altLang="zh-CN" sz="2400" dirty="0" smtClean="0">
              <a:solidFill>
                <a:srgbClr val="FF0000"/>
              </a:solidFill>
            </a:endParaRPr>
          </a:p>
          <a:p>
            <a:pPr lvl="1">
              <a:lnSpc>
                <a:spcPct val="95000"/>
              </a:lnSpc>
            </a:pPr>
            <a:r>
              <a:rPr lang="zh-CN" altLang="en-US" sz="2400" dirty="0" smtClean="0">
                <a:solidFill>
                  <a:srgbClr val="0000FF"/>
                </a:solidFill>
              </a:rPr>
              <a:t>客户</a:t>
            </a:r>
            <a:r>
              <a:rPr lang="en-US" altLang="zh-CN" sz="2400" dirty="0" smtClean="0">
                <a:solidFill>
                  <a:srgbClr val="0000FF"/>
                </a:solidFill>
              </a:rPr>
              <a:t>-</a:t>
            </a:r>
            <a:r>
              <a:rPr lang="zh-CN" altLang="en-US" sz="2400" dirty="0" smtClean="0">
                <a:solidFill>
                  <a:srgbClr val="0000FF"/>
                </a:solidFill>
              </a:rPr>
              <a:t>服务器应用开发，例如</a:t>
            </a:r>
            <a:r>
              <a:rPr lang="en-US" altLang="zh-CN" sz="2400" dirty="0" smtClean="0">
                <a:solidFill>
                  <a:srgbClr val="0000FF"/>
                </a:solidFill>
              </a:rPr>
              <a:t>RPC</a:t>
            </a:r>
            <a:r>
              <a:rPr lang="zh-CN" altLang="en-US" sz="2400" dirty="0" smtClean="0"/>
              <a:t>；</a:t>
            </a:r>
            <a:endParaRPr lang="zh-CN" altLang="en-US" sz="2400" dirty="0"/>
          </a:p>
          <a:p>
            <a:pPr lvl="1">
              <a:lnSpc>
                <a:spcPct val="95000"/>
              </a:lnSpc>
            </a:pPr>
            <a:r>
              <a:rPr lang="zh-CN" altLang="en-US" sz="2400" dirty="0" smtClean="0"/>
              <a:t>适合具有</a:t>
            </a:r>
            <a:r>
              <a:rPr lang="zh-CN" altLang="en-US" sz="2400" dirty="0"/>
              <a:t>内部流控和差控的</a:t>
            </a:r>
            <a:r>
              <a:rPr lang="zh-CN" altLang="en-US" sz="2400" dirty="0" smtClean="0"/>
              <a:t>进程，例如</a:t>
            </a:r>
            <a:r>
              <a:rPr lang="en-US" altLang="zh-CN" sz="2400" dirty="0" smtClean="0"/>
              <a:t>TFTP</a:t>
            </a:r>
            <a:r>
              <a:rPr lang="zh-CN" altLang="en-US" sz="2400" dirty="0" smtClean="0"/>
              <a:t>；</a:t>
            </a:r>
            <a:endParaRPr lang="zh-CN" altLang="en-US" sz="2400" dirty="0"/>
          </a:p>
          <a:p>
            <a:pPr lvl="1">
              <a:lnSpc>
                <a:spcPct val="95000"/>
              </a:lnSpc>
            </a:pPr>
            <a:r>
              <a:rPr lang="zh-CN" altLang="en-US" sz="2400" dirty="0" smtClean="0"/>
              <a:t>适合于</a:t>
            </a:r>
            <a:r>
              <a:rPr lang="zh-CN" altLang="en-US" sz="2400" dirty="0"/>
              <a:t>多播和</a:t>
            </a:r>
            <a:r>
              <a:rPr lang="zh-CN" altLang="en-US" sz="2400" dirty="0" smtClean="0"/>
              <a:t>广播；</a:t>
            </a:r>
            <a:endParaRPr lang="en-US" altLang="zh-CN" sz="2400" dirty="0" smtClean="0"/>
          </a:p>
          <a:p>
            <a:pPr lvl="1">
              <a:lnSpc>
                <a:spcPct val="95000"/>
              </a:lnSpc>
            </a:pPr>
            <a:r>
              <a:rPr lang="zh-CN" altLang="en-US" sz="2400" dirty="0" smtClean="0">
                <a:solidFill>
                  <a:srgbClr val="0000FF"/>
                </a:solidFill>
              </a:rPr>
              <a:t>适合于实时多媒体应用，例如</a:t>
            </a:r>
            <a:r>
              <a:rPr lang="en-US" altLang="zh-CN" sz="2400" dirty="0" smtClean="0">
                <a:solidFill>
                  <a:srgbClr val="0000FF"/>
                </a:solidFill>
              </a:rPr>
              <a:t>RTP</a:t>
            </a:r>
          </a:p>
          <a:p>
            <a:pPr lvl="1">
              <a:lnSpc>
                <a:spcPct val="95000"/>
              </a:lnSpc>
            </a:pPr>
            <a:r>
              <a:rPr lang="zh-CN" altLang="en-US" sz="2400" dirty="0" smtClean="0"/>
              <a:t>可用</a:t>
            </a:r>
            <a:r>
              <a:rPr lang="zh-CN" altLang="en-US" sz="2400" dirty="0"/>
              <a:t>于管理进程，例如</a:t>
            </a:r>
            <a:r>
              <a:rPr lang="en-US" altLang="zh-CN" sz="2400" dirty="0" smtClean="0"/>
              <a:t>SNMP</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5492764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809625" y="1773238"/>
            <a:ext cx="7958138" cy="1799778"/>
          </a:xfrm>
        </p:spPr>
        <p:txBody>
          <a:bodyPr/>
          <a:lstStyle/>
          <a:p>
            <a:r>
              <a:rPr lang="zh-CN" altLang="en-US" sz="2400" dirty="0" smtClean="0">
                <a:solidFill>
                  <a:srgbClr val="FF0000"/>
                </a:solidFill>
              </a:rPr>
              <a:t>远程过程调用（</a:t>
            </a:r>
            <a:r>
              <a:rPr lang="en-US" altLang="zh-CN" sz="2400" dirty="0" smtClean="0">
                <a:solidFill>
                  <a:srgbClr val="FF0000"/>
                </a:solidFill>
              </a:rPr>
              <a:t>RPC</a:t>
            </a:r>
            <a:r>
              <a:rPr lang="zh-CN" altLang="en-US" sz="2400" dirty="0" smtClean="0">
                <a:solidFill>
                  <a:srgbClr val="FF0000"/>
                </a:solidFill>
              </a:rPr>
              <a:t>）</a:t>
            </a:r>
            <a:r>
              <a:rPr lang="zh-CN" altLang="en-US" sz="2400" dirty="0" smtClean="0"/>
              <a:t>：本地程序调用远程主机上的过程，就像本地过程调用一样。调用过程称为</a:t>
            </a:r>
            <a:r>
              <a:rPr lang="zh-CN" altLang="en-US" sz="2400" dirty="0" smtClean="0">
                <a:solidFill>
                  <a:srgbClr val="0000FF"/>
                </a:solidFill>
              </a:rPr>
              <a:t>客户</a:t>
            </a:r>
            <a:r>
              <a:rPr lang="zh-CN" altLang="en-US" sz="2400" dirty="0" smtClean="0"/>
              <a:t>，被调过程称为</a:t>
            </a:r>
            <a:r>
              <a:rPr lang="zh-CN" altLang="en-US" sz="2400" dirty="0" smtClean="0">
                <a:solidFill>
                  <a:srgbClr val="0000FF"/>
                </a:solidFill>
              </a:rPr>
              <a:t>服务器</a:t>
            </a:r>
            <a:r>
              <a:rPr lang="zh-CN" altLang="en-US" sz="2400" dirty="0" smtClean="0">
                <a:solidFill>
                  <a:schemeClr val="tx1"/>
                </a:solidFill>
              </a:rPr>
              <a:t>。已经成为很多网络应用的基础。</a:t>
            </a:r>
            <a:endParaRPr lang="en-US" altLang="zh-CN" sz="2400" dirty="0" smtClean="0">
              <a:solidFill>
                <a:schemeClr val="tx1"/>
              </a:solidFill>
            </a:endParaRPr>
          </a:p>
          <a:p>
            <a:r>
              <a:rPr lang="en-US" altLang="zh-CN" sz="2400" dirty="0" smtClean="0">
                <a:solidFill>
                  <a:schemeClr val="tx1"/>
                </a:solidFill>
              </a:rPr>
              <a:t>UDP</a:t>
            </a:r>
            <a:r>
              <a:rPr lang="zh-CN" altLang="en-US" sz="2400" dirty="0" smtClean="0">
                <a:solidFill>
                  <a:schemeClr val="tx1"/>
                </a:solidFill>
              </a:rPr>
              <a:t>可用于实现</a:t>
            </a:r>
            <a:r>
              <a:rPr lang="en-US" altLang="zh-CN" sz="2400" dirty="0" smtClean="0">
                <a:solidFill>
                  <a:schemeClr val="tx1"/>
                </a:solidFill>
              </a:rPr>
              <a:t>RPC</a:t>
            </a:r>
            <a:r>
              <a:rPr lang="zh-CN" altLang="en-US" sz="2400" dirty="0" smtClean="0">
                <a:solidFill>
                  <a:schemeClr val="tx1"/>
                </a:solidFill>
              </a:rPr>
              <a:t>，可提供一个</a:t>
            </a:r>
            <a:r>
              <a:rPr lang="zh-CN" altLang="en-US" sz="2400" dirty="0" smtClean="0">
                <a:solidFill>
                  <a:srgbClr val="0000FF"/>
                </a:solidFill>
              </a:rPr>
              <a:t>低延迟</a:t>
            </a:r>
            <a:r>
              <a:rPr lang="zh-CN" altLang="en-US" sz="2400" dirty="0" smtClean="0">
                <a:solidFill>
                  <a:schemeClr val="tx1"/>
                </a:solidFill>
              </a:rPr>
              <a:t>的传输服务</a:t>
            </a:r>
            <a:endParaRPr lang="zh-CN" altLang="en-US" sz="2400" dirty="0">
              <a:solidFill>
                <a:schemeClr val="tx1"/>
              </a:solidFill>
            </a:endParaRPr>
          </a:p>
        </p:txBody>
      </p:sp>
      <p:sp>
        <p:nvSpPr>
          <p:cNvPr id="8"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远程过程调用</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RPC</a:t>
            </a:r>
            <a:r>
              <a:rPr lang="zh-CN" altLang="en-US" sz="3200" dirty="0" smtClean="0">
                <a:latin typeface="隶书" pitchFamily="49" charset="-122"/>
                <a:ea typeface="隶书" pitchFamily="49" charset="-122"/>
              </a:rPr>
              <a:t>）</a:t>
            </a:r>
          </a:p>
        </p:txBody>
      </p:sp>
      <p:pic>
        <p:nvPicPr>
          <p:cNvPr id="9"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979712" y="3429000"/>
            <a:ext cx="5614987" cy="2843212"/>
          </a:xfrm>
          <a:prstGeom prst="rect">
            <a:avLst/>
          </a:prstGeom>
          <a:noFill/>
        </p:spPr>
      </p:pic>
      <p:sp>
        <p:nvSpPr>
          <p:cNvPr id="10" name="TextBox 9"/>
          <p:cNvSpPr txBox="1">
            <a:spLocks noChangeArrowheads="1"/>
          </p:cNvSpPr>
          <p:nvPr/>
        </p:nvSpPr>
        <p:spPr bwMode="auto">
          <a:xfrm>
            <a:off x="626120" y="3777374"/>
            <a:ext cx="15696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1.</a:t>
            </a:r>
            <a:r>
              <a:rPr lang="zh-CN" altLang="en-US" sz="1600" b="1" dirty="0" smtClean="0">
                <a:latin typeface="+mn-ea"/>
                <a:ea typeface="+mn-ea"/>
              </a:rPr>
              <a:t>客户调用客户存根</a:t>
            </a:r>
            <a:endParaRPr lang="en-US" altLang="zh-CN" sz="1600" b="1" dirty="0">
              <a:latin typeface="+mn-ea"/>
              <a:ea typeface="+mn-ea"/>
            </a:endParaRPr>
          </a:p>
        </p:txBody>
      </p:sp>
      <p:sp>
        <p:nvSpPr>
          <p:cNvPr id="11" name="TextBox 10"/>
          <p:cNvSpPr txBox="1">
            <a:spLocks noChangeArrowheads="1"/>
          </p:cNvSpPr>
          <p:nvPr/>
        </p:nvSpPr>
        <p:spPr bwMode="auto">
          <a:xfrm>
            <a:off x="611560" y="5077938"/>
            <a:ext cx="2631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2.</a:t>
            </a:r>
            <a:r>
              <a:rPr lang="zh-CN" altLang="en-US" sz="1600" b="1" dirty="0" smtClean="0">
                <a:latin typeface="+mn-ea"/>
                <a:ea typeface="+mn-ea"/>
              </a:rPr>
              <a:t> 客户存根封装参数（列集）到消息并发送</a:t>
            </a:r>
            <a:endParaRPr lang="en-US" altLang="zh-CN" sz="1600" b="1" dirty="0">
              <a:latin typeface="+mn-ea"/>
              <a:ea typeface="+mn-ea"/>
            </a:endParaRPr>
          </a:p>
        </p:txBody>
      </p:sp>
      <p:sp>
        <p:nvSpPr>
          <p:cNvPr id="12" name="TextBox 11"/>
          <p:cNvSpPr txBox="1">
            <a:spLocks noChangeArrowheads="1"/>
          </p:cNvSpPr>
          <p:nvPr/>
        </p:nvSpPr>
        <p:spPr bwMode="auto">
          <a:xfrm>
            <a:off x="3635896" y="5667359"/>
            <a:ext cx="20458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3.</a:t>
            </a:r>
            <a:r>
              <a:rPr lang="zh-CN" altLang="en-US" sz="1600" b="1" dirty="0" smtClean="0">
                <a:latin typeface="+mn-ea"/>
                <a:ea typeface="+mn-ea"/>
              </a:rPr>
              <a:t> 传递消息（</a:t>
            </a:r>
            <a:r>
              <a:rPr lang="en-US" altLang="zh-CN" sz="1600" b="1" dirty="0" smtClean="0">
                <a:solidFill>
                  <a:srgbClr val="0000FF"/>
                </a:solidFill>
                <a:latin typeface="+mn-ea"/>
                <a:ea typeface="+mn-ea"/>
              </a:rPr>
              <a:t>UDP</a:t>
            </a:r>
            <a:r>
              <a:rPr lang="zh-CN" altLang="en-US" sz="1600" b="1" dirty="0" smtClean="0">
                <a:latin typeface="+mn-ea"/>
                <a:ea typeface="+mn-ea"/>
              </a:rPr>
              <a:t>）</a:t>
            </a:r>
            <a:endParaRPr lang="en-US" altLang="zh-CN" sz="1600" b="1" dirty="0">
              <a:latin typeface="+mn-ea"/>
              <a:ea typeface="+mn-ea"/>
            </a:endParaRPr>
          </a:p>
        </p:txBody>
      </p:sp>
      <p:sp>
        <p:nvSpPr>
          <p:cNvPr id="13" name="TextBox 12"/>
          <p:cNvSpPr txBox="1">
            <a:spLocks noChangeArrowheads="1"/>
          </p:cNvSpPr>
          <p:nvPr/>
        </p:nvSpPr>
        <p:spPr bwMode="auto">
          <a:xfrm>
            <a:off x="6444208" y="5060932"/>
            <a:ext cx="20458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4.</a:t>
            </a:r>
            <a:r>
              <a:rPr lang="zh-CN" altLang="en-US" sz="1600" b="1" dirty="0" smtClean="0">
                <a:latin typeface="+mn-ea"/>
                <a:ea typeface="+mn-ea"/>
              </a:rPr>
              <a:t> 消息传递给服务器存根</a:t>
            </a:r>
            <a:endParaRPr lang="en-US" altLang="zh-CN" sz="1600" b="1" dirty="0">
              <a:latin typeface="+mn-ea"/>
              <a:ea typeface="+mn-ea"/>
            </a:endParaRPr>
          </a:p>
        </p:txBody>
      </p:sp>
      <p:sp>
        <p:nvSpPr>
          <p:cNvPr id="14" name="TextBox 13"/>
          <p:cNvSpPr txBox="1">
            <a:spLocks noChangeArrowheads="1"/>
          </p:cNvSpPr>
          <p:nvPr/>
        </p:nvSpPr>
        <p:spPr bwMode="auto">
          <a:xfrm>
            <a:off x="7467153" y="3777373"/>
            <a:ext cx="14482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5.</a:t>
            </a:r>
            <a:r>
              <a:rPr lang="zh-CN" altLang="en-US" sz="1600" b="1" dirty="0" smtClean="0">
                <a:latin typeface="+mn-ea"/>
                <a:ea typeface="+mn-ea"/>
              </a:rPr>
              <a:t> 解封消息中参数（散集）并传递给服务器进程</a:t>
            </a:r>
            <a:endParaRPr lang="en-US" altLang="zh-CN" sz="1600" b="1" dirty="0">
              <a:latin typeface="+mn-ea"/>
              <a:ea typeface="+mn-ea"/>
            </a:endParaRPr>
          </a:p>
        </p:txBody>
      </p:sp>
      <p:sp>
        <p:nvSpPr>
          <p:cNvPr id="15" name="TextBox 14"/>
          <p:cNvSpPr txBox="1">
            <a:spLocks noChangeArrowheads="1"/>
          </p:cNvSpPr>
          <p:nvPr/>
        </p:nvSpPr>
        <p:spPr bwMode="auto">
          <a:xfrm>
            <a:off x="1259632" y="6125234"/>
            <a:ext cx="7488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algn="ctr" eaLnBrk="1" hangingPunct="1"/>
            <a:r>
              <a:rPr lang="zh-CN" altLang="en-US" sz="2000" b="1" dirty="0"/>
              <a:t>参数以消息形式由客户传递到</a:t>
            </a:r>
            <a:r>
              <a:rPr lang="zh-CN" altLang="en-US" sz="2000" b="1" dirty="0" smtClean="0"/>
              <a:t>服务器，执行结果的返回类似</a:t>
            </a:r>
            <a:endParaRPr lang="en-US" altLang="zh-CN" sz="2000" b="1" dirty="0">
              <a:latin typeface="+mn-ea"/>
              <a:ea typeface="+mn-ea"/>
            </a:endParaRPr>
          </a:p>
        </p:txBody>
      </p:sp>
    </p:spTree>
    <p:extLst>
      <p:ext uri="{BB962C8B-B14F-4D97-AF65-F5344CB8AC3E}">
        <p14:creationId xmlns:p14="http://schemas.microsoft.com/office/powerpoint/2010/main" val="390270945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提供给上层的服务</a:t>
            </a:r>
          </a:p>
        </p:txBody>
      </p:sp>
      <p:sp>
        <p:nvSpPr>
          <p:cNvPr id="5123" name="内容占位符 3"/>
          <p:cNvSpPr>
            <a:spLocks noGrp="1"/>
          </p:cNvSpPr>
          <p:nvPr>
            <p:ph idx="1"/>
          </p:nvPr>
        </p:nvSpPr>
        <p:spPr/>
        <p:txBody>
          <a:bodyPr/>
          <a:lstStyle/>
          <a:p>
            <a:pPr>
              <a:lnSpc>
                <a:spcPct val="110000"/>
              </a:lnSpc>
            </a:pPr>
            <a:r>
              <a:rPr lang="zh-CN" altLang="en-US" sz="2400" dirty="0" smtClean="0">
                <a:solidFill>
                  <a:srgbClr val="FF0000"/>
                </a:solidFill>
              </a:rPr>
              <a:t>目的</a:t>
            </a:r>
            <a:endParaRPr lang="en-US" altLang="zh-CN" sz="2400" dirty="0" smtClean="0">
              <a:solidFill>
                <a:srgbClr val="FF0000"/>
              </a:solidFill>
            </a:endParaRPr>
          </a:p>
          <a:p>
            <a:pPr marL="0" indent="0">
              <a:lnSpc>
                <a:spcPct val="110000"/>
              </a:lnSpc>
              <a:buNone/>
            </a:pPr>
            <a:r>
              <a:rPr lang="zh-CN" altLang="en-US" sz="2400" dirty="0" smtClean="0"/>
              <a:t>      向它的用户（通常是应用层的进程）提供高效的、可靠的和成本有效的数据传输服务。</a:t>
            </a:r>
            <a:endParaRPr lang="en-US" altLang="zh-CN" sz="2400" dirty="0" smtClean="0"/>
          </a:p>
          <a:p>
            <a:pPr>
              <a:lnSpc>
                <a:spcPct val="110000"/>
              </a:lnSpc>
            </a:pPr>
            <a:r>
              <a:rPr lang="zh-CN" altLang="en-US" sz="2400" dirty="0" smtClean="0">
                <a:solidFill>
                  <a:srgbClr val="FF0000"/>
                </a:solidFill>
              </a:rPr>
              <a:t>服务类型</a:t>
            </a:r>
            <a:endParaRPr lang="en-US" altLang="zh-CN" sz="2400" dirty="0" smtClean="0">
              <a:solidFill>
                <a:srgbClr val="FF0000"/>
              </a:solidFill>
            </a:endParaRPr>
          </a:p>
          <a:p>
            <a:pPr lvl="1">
              <a:lnSpc>
                <a:spcPct val="110000"/>
              </a:lnSpc>
            </a:pPr>
            <a:r>
              <a:rPr lang="zh-CN" altLang="en-US" sz="2400" dirty="0" smtClean="0">
                <a:solidFill>
                  <a:srgbClr val="0000FF"/>
                </a:solidFill>
              </a:rPr>
              <a:t>面向连接的传输服务</a:t>
            </a:r>
            <a:endParaRPr lang="en-US" altLang="zh-CN" sz="2400" dirty="0" smtClean="0">
              <a:solidFill>
                <a:srgbClr val="0000FF"/>
              </a:solidFill>
            </a:endParaRPr>
          </a:p>
          <a:p>
            <a:pPr marL="623888" lvl="1" indent="0">
              <a:lnSpc>
                <a:spcPct val="110000"/>
              </a:lnSpc>
              <a:buNone/>
            </a:pPr>
            <a:r>
              <a:rPr lang="zh-CN" altLang="en-US" sz="2400" dirty="0" smtClean="0"/>
              <a:t>   与面向连接的网络服务类似。例如：</a:t>
            </a:r>
            <a:r>
              <a:rPr lang="en-US" altLang="zh-CN" sz="2400" dirty="0" smtClean="0"/>
              <a:t>Internet</a:t>
            </a:r>
            <a:r>
              <a:rPr lang="zh-CN" altLang="en-US" sz="2400" dirty="0" smtClean="0"/>
              <a:t>中的</a:t>
            </a:r>
            <a:r>
              <a:rPr lang="en-US" altLang="zh-CN" sz="2400" dirty="0" smtClean="0"/>
              <a:t>TCP</a:t>
            </a:r>
            <a:r>
              <a:rPr lang="zh-CN" altLang="en-US" sz="2400" dirty="0" smtClean="0"/>
              <a:t>协议；</a:t>
            </a:r>
            <a:endParaRPr lang="en-US" altLang="zh-CN" sz="2400" dirty="0" smtClean="0"/>
          </a:p>
          <a:p>
            <a:pPr lvl="1">
              <a:lnSpc>
                <a:spcPct val="110000"/>
              </a:lnSpc>
            </a:pPr>
            <a:r>
              <a:rPr lang="zh-CN" altLang="en-US" sz="2400" dirty="0" smtClean="0">
                <a:solidFill>
                  <a:srgbClr val="0000FF"/>
                </a:solidFill>
              </a:rPr>
              <a:t>无连接的传输服务</a:t>
            </a:r>
            <a:endParaRPr lang="en-US" altLang="zh-CN" sz="2400" dirty="0" smtClean="0">
              <a:solidFill>
                <a:srgbClr val="0000FF"/>
              </a:solidFill>
            </a:endParaRPr>
          </a:p>
          <a:p>
            <a:pPr marL="623888" lvl="1" indent="0">
              <a:lnSpc>
                <a:spcPct val="110000"/>
              </a:lnSpc>
              <a:buNone/>
            </a:pPr>
            <a:r>
              <a:rPr lang="zh-CN" altLang="en-US" sz="2400" dirty="0" smtClean="0"/>
              <a:t>    与无连接</a:t>
            </a:r>
            <a:r>
              <a:rPr lang="zh-CN" altLang="en-US" sz="2400" dirty="0"/>
              <a:t>的网络服务类似。例如：</a:t>
            </a:r>
            <a:r>
              <a:rPr lang="en-US" altLang="zh-CN" sz="2400" dirty="0"/>
              <a:t>Internet</a:t>
            </a:r>
            <a:r>
              <a:rPr lang="zh-CN" altLang="en-US" sz="2400" dirty="0"/>
              <a:t>中</a:t>
            </a:r>
            <a:r>
              <a:rPr lang="zh-CN" altLang="en-US" sz="2400" dirty="0" smtClean="0"/>
              <a:t>的</a:t>
            </a:r>
            <a:r>
              <a:rPr lang="en-US" altLang="zh-CN" sz="2400" dirty="0" smtClean="0"/>
              <a:t>UDP</a:t>
            </a:r>
            <a:r>
              <a:rPr lang="zh-CN" altLang="en-US" sz="2400" dirty="0" smtClean="0"/>
              <a:t>协议。</a:t>
            </a:r>
            <a:endParaRPr lang="en-US" altLang="zh-CN" sz="2400" dirty="0"/>
          </a:p>
          <a:p>
            <a:pPr lvl="1">
              <a:lnSpc>
                <a:spcPct val="110000"/>
              </a:lnSpc>
            </a:pPr>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5056173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8"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实时传输协议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RTP</a:t>
            </a:r>
            <a:r>
              <a:rPr lang="zh-CN" altLang="en-US" sz="3200" dirty="0" smtClean="0">
                <a:latin typeface="隶书" pitchFamily="49" charset="-122"/>
                <a:ea typeface="隶书" pitchFamily="49" charset="-122"/>
              </a:rPr>
              <a:t>）</a:t>
            </a:r>
          </a:p>
        </p:txBody>
      </p:sp>
      <p:sp>
        <p:nvSpPr>
          <p:cNvPr id="3" name="内容占位符 2"/>
          <p:cNvSpPr>
            <a:spLocks noGrp="1"/>
          </p:cNvSpPr>
          <p:nvPr>
            <p:ph idx="1"/>
          </p:nvPr>
        </p:nvSpPr>
        <p:spPr>
          <a:xfrm>
            <a:off x="809625" y="1773238"/>
            <a:ext cx="7958138" cy="2159818"/>
          </a:xfrm>
        </p:spPr>
        <p:txBody>
          <a:bodyPr/>
          <a:lstStyle/>
          <a:p>
            <a:r>
              <a:rPr lang="zh-CN" altLang="en-US" sz="2400" dirty="0" smtClean="0">
                <a:solidFill>
                  <a:srgbClr val="FF0000"/>
                </a:solidFill>
              </a:rPr>
              <a:t>实时传输协议（</a:t>
            </a:r>
            <a:r>
              <a:rPr lang="en-US" altLang="zh-CN" sz="2400" dirty="0" smtClean="0">
                <a:solidFill>
                  <a:srgbClr val="FF0000"/>
                </a:solidFill>
              </a:rPr>
              <a:t>RTP</a:t>
            </a:r>
            <a:r>
              <a:rPr lang="zh-CN" altLang="en-US" sz="2400" dirty="0" smtClean="0">
                <a:solidFill>
                  <a:srgbClr val="FF0000"/>
                </a:solidFill>
              </a:rPr>
              <a:t>）</a:t>
            </a:r>
            <a:r>
              <a:rPr lang="zh-CN" altLang="en-US" sz="2400" dirty="0" smtClean="0"/>
              <a:t>基于</a:t>
            </a:r>
            <a:r>
              <a:rPr lang="en-US" altLang="zh-CN" sz="2400" dirty="0" smtClean="0"/>
              <a:t>UDP</a:t>
            </a:r>
            <a:r>
              <a:rPr lang="zh-CN" altLang="en-US" sz="2400" dirty="0" smtClean="0"/>
              <a:t>为实时应用提供端</a:t>
            </a:r>
            <a:r>
              <a:rPr lang="en-US" altLang="zh-CN" sz="2400" dirty="0" smtClean="0"/>
              <a:t>-</a:t>
            </a:r>
            <a:r>
              <a:rPr lang="zh-CN" altLang="en-US" sz="2400" dirty="0" smtClean="0"/>
              <a:t>端的传输，但不提供任何服务质量的保证。</a:t>
            </a:r>
            <a:endParaRPr lang="en-US" altLang="zh-CN" sz="2400" dirty="0" smtClean="0"/>
          </a:p>
          <a:p>
            <a:r>
              <a:rPr lang="zh-CN" altLang="en-US" sz="2400" dirty="0" smtClean="0"/>
              <a:t>由</a:t>
            </a:r>
            <a:r>
              <a:rPr lang="en-US" altLang="zh-CN" sz="2400" dirty="0" smtClean="0">
                <a:solidFill>
                  <a:srgbClr val="0000FF"/>
                </a:solidFill>
              </a:rPr>
              <a:t>RFC 3550</a:t>
            </a:r>
            <a:r>
              <a:rPr lang="zh-CN" altLang="en-US" sz="2400" dirty="0" smtClean="0"/>
              <a:t>描述，目前已广泛应用于多媒体应用：</a:t>
            </a:r>
            <a:endParaRPr lang="en-US" altLang="zh-CN" sz="2400" dirty="0" smtClean="0"/>
          </a:p>
          <a:p>
            <a:pPr lvl="1"/>
            <a:r>
              <a:rPr lang="en-US" altLang="zh-CN" sz="2400" dirty="0" smtClean="0">
                <a:solidFill>
                  <a:srgbClr val="0000FF"/>
                </a:solidFill>
              </a:rPr>
              <a:t>RTP</a:t>
            </a:r>
            <a:r>
              <a:rPr lang="zh-CN" altLang="en-US" sz="2400" dirty="0" smtClean="0">
                <a:solidFill>
                  <a:srgbClr val="0000FF"/>
                </a:solidFill>
              </a:rPr>
              <a:t>协议</a:t>
            </a:r>
            <a:r>
              <a:rPr lang="zh-CN" altLang="en-US" sz="2400" dirty="0" smtClean="0"/>
              <a:t>以数据报形式传输音频和视频数据</a:t>
            </a:r>
            <a:endParaRPr lang="en-US" altLang="zh-CN" sz="2400" dirty="0" smtClean="0"/>
          </a:p>
          <a:p>
            <a:pPr lvl="1"/>
            <a:r>
              <a:rPr lang="en-US" altLang="zh-CN" sz="2400" dirty="0" smtClean="0">
                <a:solidFill>
                  <a:srgbClr val="0000FF"/>
                </a:solidFill>
              </a:rPr>
              <a:t>RTCP</a:t>
            </a:r>
            <a:r>
              <a:rPr lang="zh-CN" altLang="en-US" sz="2400" dirty="0" smtClean="0">
                <a:solidFill>
                  <a:srgbClr val="0000FF"/>
                </a:solidFill>
              </a:rPr>
              <a:t>协议</a:t>
            </a:r>
            <a:r>
              <a:rPr lang="zh-CN" altLang="en-US" sz="2400" dirty="0" smtClean="0"/>
              <a:t>提供控制功能</a:t>
            </a:r>
            <a:endParaRPr lang="en-US" altLang="zh-CN" sz="2400" dirty="0" smtClean="0"/>
          </a:p>
          <a:p>
            <a:endParaRPr lang="zh-CN" altLang="en-US" sz="2400" dirty="0"/>
          </a:p>
        </p:txBody>
      </p:sp>
      <p:pic>
        <p:nvPicPr>
          <p:cNvPr id="16"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10350" y="3795415"/>
            <a:ext cx="8326146" cy="2657921"/>
          </a:xfrm>
          <a:prstGeom prst="rect">
            <a:avLst/>
          </a:prstGeom>
          <a:noFill/>
        </p:spPr>
      </p:pic>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0643852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en-US" altLang="zh-CN" dirty="0" smtClean="0"/>
              <a:t>RTP</a:t>
            </a:r>
            <a:r>
              <a:rPr lang="zh-CN" altLang="en-US" dirty="0" smtClean="0"/>
              <a:t>数据报</a:t>
            </a:r>
          </a:p>
        </p:txBody>
      </p:sp>
      <p:pic>
        <p:nvPicPr>
          <p:cNvPr id="7" name="Picture 2"/>
          <p:cNvPicPr>
            <a:picLocks noGrp="1" noChangeAspect="1" noChangeArrowheads="1"/>
          </p:cNvPicPr>
          <p:nvPr>
            <p:ph idx="1"/>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62000"/>
                    </a14:imgEffect>
                  </a14:imgLayer>
                </a14:imgProps>
              </a:ext>
              <a:ext uri="{28A0092B-C50C-407E-A947-70E740481C1C}">
                <a14:useLocalDpi xmlns:a14="http://schemas.microsoft.com/office/drawing/2010/main" val="0"/>
              </a:ext>
            </a:extLst>
          </a:blip>
          <a:stretch>
            <a:fillRect/>
          </a:stretch>
        </p:blipFill>
        <p:spPr>
          <a:xfrm>
            <a:off x="1115616" y="2996952"/>
            <a:ext cx="7333488" cy="3322320"/>
          </a:xfrm>
          <a:noFill/>
        </p:spPr>
      </p:pic>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5"/>
              </a:buBlip>
              <a:defRPr kumimoji="1" sz="2800" b="1">
                <a:solidFill>
                  <a:srgbClr val="000000"/>
                </a:solidFill>
                <a:latin typeface="Arial" charset="0"/>
                <a:ea typeface="华文楷体" pitchFamily="2" charset="-122"/>
              </a:defRPr>
            </a:lvl2pPr>
            <a:lvl3pPr marL="1143000" indent="-228600" eaLnBrk="0" hangingPunct="0">
              <a:buSzPct val="65000"/>
              <a:buBlip>
                <a:blip r:embed="rId6"/>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7" action="ppaction://hlinksldjump"/>
              </a:rPr>
              <a:t>本章</a:t>
            </a:r>
            <a:r>
              <a:rPr lang="zh-CN" altLang="en-US" sz="1200" b="0" dirty="0" smtClean="0">
                <a:solidFill>
                  <a:schemeClr val="tx1"/>
                </a:solidFill>
                <a:latin typeface="Times New Roman" pitchFamily="18" charset="0"/>
                <a:ea typeface="幼圆" pitchFamily="49" charset="-122"/>
                <a:hlinkClick r:id="rId7"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8" action="ppaction://hlinksldjump"/>
              </a:rPr>
              <a:t>Internet</a:t>
            </a:r>
            <a:r>
              <a:rPr lang="zh-CN" altLang="en-US" sz="1200" b="0" dirty="0">
                <a:solidFill>
                  <a:schemeClr val="tx1"/>
                </a:solidFill>
                <a:latin typeface="Times New Roman" pitchFamily="18" charset="0"/>
                <a:ea typeface="幼圆" pitchFamily="49" charset="-122"/>
                <a:hlinkClick r:id="rId8" action="ppaction://hlinksldjump"/>
              </a:rPr>
              <a:t>传输协议</a:t>
            </a:r>
            <a:r>
              <a:rPr lang="en-US" altLang="zh-CN" sz="1200" b="0" dirty="0">
                <a:solidFill>
                  <a:schemeClr val="tx1"/>
                </a:solidFill>
                <a:latin typeface="Times New Roman" pitchFamily="18" charset="0"/>
                <a:ea typeface="幼圆" pitchFamily="49" charset="-122"/>
                <a:hlinkClick r:id="rId8"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5"/>
              </a:buBlip>
              <a:defRPr kumimoji="1" sz="2800" b="1">
                <a:solidFill>
                  <a:srgbClr val="000000"/>
                </a:solidFill>
                <a:latin typeface="Arial" charset="0"/>
                <a:ea typeface="华文楷体" pitchFamily="2" charset="-122"/>
              </a:defRPr>
            </a:lvl2pPr>
            <a:lvl3pPr marL="1143000" indent="-228600" eaLnBrk="0" hangingPunct="0">
              <a:buSzPct val="65000"/>
              <a:buBlip>
                <a:blip r:embed="rId6"/>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8" name="内容占位符 2"/>
          <p:cNvSpPr txBox="1">
            <a:spLocks/>
          </p:cNvSpPr>
          <p:nvPr/>
        </p:nvSpPr>
        <p:spPr bwMode="auto">
          <a:xfrm>
            <a:off x="809625" y="1773238"/>
            <a:ext cx="7958138" cy="115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5"/>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6"/>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marL="0" indent="0">
              <a:buNone/>
            </a:pPr>
            <a:r>
              <a:rPr lang="en-US" altLang="zh-CN" sz="2400" kern="0" dirty="0" smtClean="0">
                <a:solidFill>
                  <a:srgbClr val="FF0000"/>
                </a:solidFill>
              </a:rPr>
              <a:t>        RTP</a:t>
            </a:r>
            <a:r>
              <a:rPr lang="zh-CN" altLang="en-US" sz="2400" kern="0" dirty="0" smtClean="0">
                <a:solidFill>
                  <a:srgbClr val="FF0000"/>
                </a:solidFill>
              </a:rPr>
              <a:t>协议</a:t>
            </a:r>
            <a:r>
              <a:rPr lang="zh-CN" altLang="en-US" sz="2400" kern="0" dirty="0" smtClean="0"/>
              <a:t>的基本功能是将几个实时流复用到一个</a:t>
            </a:r>
            <a:r>
              <a:rPr lang="en-US" altLang="zh-CN" sz="2400" kern="0" dirty="0" smtClean="0"/>
              <a:t>UDP</a:t>
            </a:r>
            <a:r>
              <a:rPr lang="zh-CN" altLang="en-US" sz="2400" kern="0" dirty="0" smtClean="0"/>
              <a:t>数据报流中，没有确认，没有请求重传的机制。</a:t>
            </a:r>
            <a:endParaRPr lang="en-US" altLang="zh-CN" sz="2400" kern="0" dirty="0" smtClean="0"/>
          </a:p>
        </p:txBody>
      </p:sp>
    </p:spTree>
    <p:extLst>
      <p:ext uri="{BB962C8B-B14F-4D97-AF65-F5344CB8AC3E}">
        <p14:creationId xmlns:p14="http://schemas.microsoft.com/office/powerpoint/2010/main" val="274408348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格式解释</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r>
              <a:rPr lang="zh-CN" altLang="en-US" sz="2400" dirty="0" smtClean="0">
                <a:solidFill>
                  <a:srgbClr val="FF0000"/>
                </a:solidFill>
              </a:rPr>
              <a:t>版本</a:t>
            </a:r>
            <a:r>
              <a:rPr lang="zh-CN" altLang="en-US" sz="2400" dirty="0" smtClean="0"/>
              <a:t>：</a:t>
            </a:r>
            <a:r>
              <a:rPr lang="en-US" altLang="zh-CN" sz="2400" dirty="0" smtClean="0"/>
              <a:t>2bit</a:t>
            </a:r>
            <a:r>
              <a:rPr lang="zh-CN" altLang="en-US" sz="2400" dirty="0" smtClean="0"/>
              <a:t>，目前是版本</a:t>
            </a:r>
            <a:r>
              <a:rPr lang="en-US" altLang="zh-CN" sz="2400" dirty="0" smtClean="0"/>
              <a:t>2</a:t>
            </a:r>
            <a:r>
              <a:rPr lang="zh-CN" altLang="en-US" sz="2400" dirty="0" smtClean="0"/>
              <a:t>；</a:t>
            </a:r>
            <a:endParaRPr lang="en-US" altLang="zh-CN" sz="2400" dirty="0" smtClean="0"/>
          </a:p>
          <a:p>
            <a:r>
              <a:rPr lang="zh-CN" altLang="en-US" sz="2400" dirty="0" smtClean="0">
                <a:solidFill>
                  <a:srgbClr val="FF0000"/>
                </a:solidFill>
              </a:rPr>
              <a:t>填充</a:t>
            </a:r>
            <a:r>
              <a:rPr lang="en-US" altLang="zh-CN" sz="2400" dirty="0" smtClean="0">
                <a:solidFill>
                  <a:srgbClr val="FF0000"/>
                </a:solidFill>
              </a:rPr>
              <a:t>P</a:t>
            </a:r>
            <a:r>
              <a:rPr lang="zh-CN" altLang="en-US" sz="2400" dirty="0" smtClean="0"/>
              <a:t>：</a:t>
            </a:r>
            <a:r>
              <a:rPr lang="en-US" altLang="zh-CN" sz="2400" dirty="0" smtClean="0"/>
              <a:t>1bit</a:t>
            </a:r>
            <a:r>
              <a:rPr lang="zh-CN" altLang="en-US" sz="2400" dirty="0" smtClean="0"/>
              <a:t>，</a:t>
            </a:r>
            <a:r>
              <a:rPr lang="en-US" altLang="zh-CN" sz="2400" dirty="0" smtClean="0"/>
              <a:t>P=1</a:t>
            </a:r>
            <a:r>
              <a:rPr lang="zh-CN" altLang="en-US" sz="2400" dirty="0" smtClean="0"/>
              <a:t>表示有若干填充字节，数据部分的最后一个字节用来表示填充的字节数；</a:t>
            </a:r>
            <a:endParaRPr lang="en-US" altLang="zh-CN" sz="2400" dirty="0" smtClean="0"/>
          </a:p>
          <a:p>
            <a:r>
              <a:rPr lang="zh-CN" altLang="en-US" sz="2400" dirty="0">
                <a:solidFill>
                  <a:srgbClr val="FF0000"/>
                </a:solidFill>
              </a:rPr>
              <a:t>扩展</a:t>
            </a:r>
            <a:r>
              <a:rPr lang="en-US" altLang="zh-CN" sz="2400" dirty="0">
                <a:solidFill>
                  <a:srgbClr val="FF0000"/>
                </a:solidFill>
              </a:rPr>
              <a:t>X</a:t>
            </a:r>
            <a:r>
              <a:rPr lang="zh-CN" altLang="en-US" sz="2400" dirty="0" smtClean="0"/>
              <a:t>：</a:t>
            </a:r>
            <a:r>
              <a:rPr lang="en-US" altLang="zh-CN" sz="2400" dirty="0"/>
              <a:t>1bit</a:t>
            </a:r>
            <a:r>
              <a:rPr lang="zh-CN" altLang="en-US" sz="2400" dirty="0" smtClean="0"/>
              <a:t>，</a:t>
            </a:r>
            <a:r>
              <a:rPr lang="en-US" altLang="zh-CN" sz="2400" dirty="0" smtClean="0"/>
              <a:t>X=1</a:t>
            </a:r>
            <a:r>
              <a:rPr lang="zh-CN" altLang="en-US" sz="2400" dirty="0" smtClean="0"/>
              <a:t>表示有扩展首部（很少使用）；</a:t>
            </a:r>
            <a:endParaRPr lang="en-US" altLang="zh-CN" sz="2400" dirty="0" smtClean="0"/>
          </a:p>
          <a:p>
            <a:r>
              <a:rPr lang="zh-CN" altLang="en-US" sz="2400" dirty="0">
                <a:solidFill>
                  <a:srgbClr val="FF0000"/>
                </a:solidFill>
              </a:rPr>
              <a:t>参与源数</a:t>
            </a:r>
            <a:r>
              <a:rPr lang="en-US" altLang="zh-CN" sz="2400" dirty="0">
                <a:solidFill>
                  <a:srgbClr val="FF0000"/>
                </a:solidFill>
              </a:rPr>
              <a:t>CC</a:t>
            </a:r>
            <a:r>
              <a:rPr lang="zh-CN" altLang="en-US" sz="2400" dirty="0" smtClean="0"/>
              <a:t>：</a:t>
            </a:r>
            <a:r>
              <a:rPr lang="en-US" altLang="zh-CN" sz="2400" dirty="0" smtClean="0"/>
              <a:t>4bit</a:t>
            </a:r>
            <a:r>
              <a:rPr lang="zh-CN" altLang="en-US" sz="2400" dirty="0" smtClean="0"/>
              <a:t>，用于指出有多少个源参与；</a:t>
            </a:r>
            <a:endParaRPr lang="en-US" altLang="zh-CN" sz="2400" dirty="0" smtClean="0"/>
          </a:p>
          <a:p>
            <a:r>
              <a:rPr lang="zh-CN" altLang="en-US" sz="2400" dirty="0">
                <a:solidFill>
                  <a:srgbClr val="FF0000"/>
                </a:solidFill>
              </a:rPr>
              <a:t>标记</a:t>
            </a:r>
            <a:r>
              <a:rPr lang="en-US" altLang="zh-CN" sz="2400" dirty="0">
                <a:solidFill>
                  <a:srgbClr val="FF0000"/>
                </a:solidFill>
              </a:rPr>
              <a:t>M</a:t>
            </a:r>
            <a:r>
              <a:rPr lang="zh-CN" altLang="en-US" sz="2400" dirty="0" smtClean="0"/>
              <a:t>：</a:t>
            </a:r>
            <a:r>
              <a:rPr lang="en-US" altLang="zh-CN" sz="2400" dirty="0"/>
              <a:t>1bit</a:t>
            </a:r>
            <a:r>
              <a:rPr lang="zh-CN" altLang="en-US" sz="2400" dirty="0" smtClean="0"/>
              <a:t>，</a:t>
            </a:r>
            <a:r>
              <a:rPr lang="en-US" altLang="zh-CN" sz="2400" dirty="0" smtClean="0"/>
              <a:t>M=1</a:t>
            </a:r>
            <a:r>
              <a:rPr lang="zh-CN" altLang="en-US" sz="2400" dirty="0" smtClean="0"/>
              <a:t>表示本数据报具有特殊意义，例如，用来标记一个视频帧的开始等；</a:t>
            </a:r>
            <a:endParaRPr lang="en-US" altLang="zh-CN" sz="2400" dirty="0" smtClean="0"/>
          </a:p>
          <a:p>
            <a:r>
              <a:rPr lang="zh-CN" altLang="en-US" sz="2400" dirty="0" smtClean="0">
                <a:solidFill>
                  <a:srgbClr val="FF0000"/>
                </a:solidFill>
              </a:rPr>
              <a:t>有效载荷类型</a:t>
            </a:r>
            <a:r>
              <a:rPr lang="zh-CN" altLang="en-US" sz="2400" dirty="0" smtClean="0"/>
              <a:t>：</a:t>
            </a:r>
            <a:r>
              <a:rPr lang="en-US" altLang="zh-CN" sz="2400" dirty="0" smtClean="0"/>
              <a:t>7bit</a:t>
            </a:r>
            <a:r>
              <a:rPr lang="zh-CN" altLang="en-US" sz="2400" dirty="0" smtClean="0"/>
              <a:t>，用户指出</a:t>
            </a:r>
            <a:r>
              <a:rPr lang="en-US" altLang="zh-CN" sz="2400" dirty="0" smtClean="0"/>
              <a:t>RTP</a:t>
            </a:r>
            <a:r>
              <a:rPr lang="zh-CN" altLang="en-US" sz="2400" dirty="0" smtClean="0"/>
              <a:t>数据属于何种格式的应用，例如，音频有效载荷：</a:t>
            </a:r>
            <a:r>
              <a:rPr lang="en-US" altLang="zh-CN" sz="2400" dirty="0" smtClean="0"/>
              <a:t>μ</a:t>
            </a:r>
            <a:r>
              <a:rPr lang="zh-CN" altLang="en-US" sz="2400" dirty="0" smtClean="0"/>
              <a:t>律</a:t>
            </a:r>
            <a:r>
              <a:rPr lang="en-US" altLang="zh-CN" sz="2400" dirty="0" smtClean="0"/>
              <a:t>PCM(0)</a:t>
            </a:r>
            <a:r>
              <a:rPr lang="zh-CN" altLang="en-US" sz="2400" dirty="0" smtClean="0"/>
              <a:t>、</a:t>
            </a:r>
            <a:r>
              <a:rPr lang="en-US" altLang="zh-CN" sz="2400" dirty="0" smtClean="0"/>
              <a:t>GSM(3)</a:t>
            </a:r>
            <a:r>
              <a:rPr lang="zh-CN" altLang="en-US" sz="2400" dirty="0" smtClean="0"/>
              <a:t>、</a:t>
            </a:r>
            <a:r>
              <a:rPr lang="en-US" altLang="zh-CN" sz="2400" dirty="0" smtClean="0"/>
              <a:t>A</a:t>
            </a:r>
            <a:r>
              <a:rPr lang="zh-CN" altLang="en-US" sz="2400" dirty="0"/>
              <a:t>律</a:t>
            </a:r>
            <a:r>
              <a:rPr lang="en-US" altLang="zh-CN" sz="2400" dirty="0" smtClean="0"/>
              <a:t>PCM(8)</a:t>
            </a:r>
            <a:r>
              <a:rPr lang="zh-CN" altLang="en-US" sz="2400" dirty="0" smtClean="0"/>
              <a:t>等，视频有效载荷：活动</a:t>
            </a:r>
            <a:r>
              <a:rPr lang="en-US" altLang="zh-CN" sz="2400" dirty="0" smtClean="0"/>
              <a:t>JPEG(26)</a:t>
            </a:r>
            <a:r>
              <a:rPr lang="zh-CN" altLang="en-US" sz="2400" dirty="0" smtClean="0"/>
              <a:t>、</a:t>
            </a:r>
            <a:r>
              <a:rPr lang="en-US" altLang="zh-CN" sz="2400" dirty="0" smtClean="0"/>
              <a:t>MPEG1(32)</a:t>
            </a:r>
            <a:r>
              <a:rPr lang="zh-CN" altLang="en-US" sz="2400" dirty="0" smtClean="0"/>
              <a:t>、</a:t>
            </a:r>
            <a:r>
              <a:rPr lang="en-US" altLang="zh-CN" sz="2400" dirty="0"/>
              <a:t> </a:t>
            </a:r>
            <a:r>
              <a:rPr lang="en-US" altLang="zh-CN" sz="2400" dirty="0" smtClean="0"/>
              <a:t>MPEG2(33)</a:t>
            </a:r>
            <a:r>
              <a:rPr lang="zh-CN" altLang="en-US" sz="2400" dirty="0" smtClean="0"/>
              <a:t>等；</a:t>
            </a:r>
            <a:endParaRPr lang="zh-CN" altLang="en-US" sz="2400" dirty="0"/>
          </a:p>
        </p:txBody>
      </p:sp>
    </p:spTree>
    <p:extLst>
      <p:ext uri="{BB962C8B-B14F-4D97-AF65-F5344CB8AC3E}">
        <p14:creationId xmlns:p14="http://schemas.microsoft.com/office/powerpoint/2010/main" val="9740562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格式解释</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pPr>
              <a:lnSpc>
                <a:spcPct val="125000"/>
              </a:lnSpc>
            </a:pPr>
            <a:r>
              <a:rPr lang="zh-CN" altLang="en-US" sz="2400" dirty="0" smtClean="0">
                <a:solidFill>
                  <a:srgbClr val="FF0000"/>
                </a:solidFill>
              </a:rPr>
              <a:t>序号</a:t>
            </a:r>
            <a:r>
              <a:rPr lang="zh-CN" altLang="en-US" sz="2400" dirty="0" smtClean="0"/>
              <a:t>：</a:t>
            </a:r>
            <a:r>
              <a:rPr lang="en-US" altLang="zh-CN" sz="2400" dirty="0" smtClean="0"/>
              <a:t>16bit</a:t>
            </a:r>
            <a:r>
              <a:rPr lang="zh-CN" altLang="en-US" sz="2400" dirty="0" smtClean="0"/>
              <a:t>，用于检测</a:t>
            </a:r>
            <a:r>
              <a:rPr lang="en-US" altLang="zh-CN" sz="2400" dirty="0"/>
              <a:t>RTP</a:t>
            </a:r>
            <a:r>
              <a:rPr lang="zh-CN" altLang="en-US" sz="2400" dirty="0" smtClean="0"/>
              <a:t>数据报的丢失，同时也能重新排列失序</a:t>
            </a:r>
            <a:r>
              <a:rPr lang="en-US" altLang="zh-CN" sz="2400" dirty="0" smtClean="0"/>
              <a:t>RTP</a:t>
            </a:r>
            <a:r>
              <a:rPr lang="zh-CN" altLang="en-US" sz="2400" dirty="0" smtClean="0"/>
              <a:t>数据报；</a:t>
            </a:r>
            <a:endParaRPr lang="en-US" altLang="zh-CN" sz="2400" dirty="0" smtClean="0"/>
          </a:p>
          <a:p>
            <a:pPr>
              <a:lnSpc>
                <a:spcPct val="125000"/>
              </a:lnSpc>
            </a:pPr>
            <a:r>
              <a:rPr lang="zh-CN" altLang="en-US" sz="2400" dirty="0" smtClean="0">
                <a:solidFill>
                  <a:srgbClr val="FF0000"/>
                </a:solidFill>
              </a:rPr>
              <a:t>时间戳</a:t>
            </a:r>
            <a:r>
              <a:rPr lang="zh-CN" altLang="en-US" sz="2400" dirty="0" smtClean="0"/>
              <a:t>：</a:t>
            </a:r>
            <a:r>
              <a:rPr lang="en-US" altLang="zh-CN" sz="2400" dirty="0" smtClean="0"/>
              <a:t>32bit</a:t>
            </a:r>
            <a:r>
              <a:rPr lang="zh-CN" altLang="en-US" sz="2400" dirty="0" smtClean="0"/>
              <a:t>，用于指出</a:t>
            </a:r>
            <a:r>
              <a:rPr lang="en-US" altLang="zh-CN" sz="2400" dirty="0" smtClean="0"/>
              <a:t>RTP</a:t>
            </a:r>
            <a:r>
              <a:rPr lang="zh-CN" altLang="en-US" sz="2400" dirty="0" smtClean="0"/>
              <a:t>数据报中数据的第一个字节的产生时间，可用于消除时延的抖动，也可用来使视频应用中声音和图像的同步；</a:t>
            </a:r>
            <a:endParaRPr lang="en-US" altLang="zh-CN" sz="2400" dirty="0" smtClean="0"/>
          </a:p>
          <a:p>
            <a:pPr>
              <a:lnSpc>
                <a:spcPct val="125000"/>
              </a:lnSpc>
            </a:pPr>
            <a:r>
              <a:rPr lang="zh-CN" altLang="en-US" sz="2400" dirty="0" smtClean="0">
                <a:solidFill>
                  <a:srgbClr val="FF0000"/>
                </a:solidFill>
              </a:rPr>
              <a:t>同步源标识符</a:t>
            </a:r>
            <a:r>
              <a:rPr lang="zh-CN" altLang="en-US" sz="2400" dirty="0" smtClean="0"/>
              <a:t>：</a:t>
            </a:r>
            <a:r>
              <a:rPr lang="en-US" altLang="zh-CN" sz="2400" dirty="0" smtClean="0"/>
              <a:t>32bit</a:t>
            </a:r>
            <a:r>
              <a:rPr lang="zh-CN" altLang="en-US" sz="2400" dirty="0" smtClean="0"/>
              <a:t>，用于指出</a:t>
            </a:r>
            <a:r>
              <a:rPr lang="en-US" altLang="zh-CN" sz="2400" dirty="0" smtClean="0"/>
              <a:t>RTP</a:t>
            </a:r>
            <a:r>
              <a:rPr lang="zh-CN" altLang="en-US" sz="2400" dirty="0" smtClean="0"/>
              <a:t>数据报属于哪一个流。利用本字段可以将多个数据流复用到一个</a:t>
            </a:r>
            <a:r>
              <a:rPr lang="en-US" altLang="zh-CN" sz="2400" dirty="0" smtClean="0"/>
              <a:t>UDP</a:t>
            </a:r>
            <a:r>
              <a:rPr lang="zh-CN" altLang="en-US" sz="2400" dirty="0" smtClean="0"/>
              <a:t>数据报流中，或者从一个</a:t>
            </a:r>
            <a:r>
              <a:rPr lang="en-US" altLang="zh-CN" sz="2400" dirty="0" smtClean="0"/>
              <a:t>UDP</a:t>
            </a:r>
            <a:r>
              <a:rPr lang="zh-CN" altLang="en-US" sz="2400" dirty="0" smtClean="0"/>
              <a:t>数据报流中分用出多个数据流；</a:t>
            </a:r>
            <a:endParaRPr lang="en-US" altLang="zh-CN" sz="2400" dirty="0" smtClean="0"/>
          </a:p>
        </p:txBody>
      </p:sp>
    </p:spTree>
    <p:extLst>
      <p:ext uri="{BB962C8B-B14F-4D97-AF65-F5344CB8AC3E}">
        <p14:creationId xmlns:p14="http://schemas.microsoft.com/office/powerpoint/2010/main" val="300856944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r>
              <a:rPr lang="en-US" altLang="zh-CN" sz="2400" dirty="0" smtClean="0">
                <a:solidFill>
                  <a:srgbClr val="FF0000"/>
                </a:solidFill>
              </a:rPr>
              <a:t>RTCP</a:t>
            </a:r>
            <a:r>
              <a:rPr lang="zh-CN" altLang="en-US" sz="2400" dirty="0" smtClean="0">
                <a:solidFill>
                  <a:srgbClr val="FF0000"/>
                </a:solidFill>
              </a:rPr>
              <a:t>是与</a:t>
            </a:r>
            <a:r>
              <a:rPr lang="en-US" altLang="zh-CN" sz="2400" dirty="0" smtClean="0">
                <a:solidFill>
                  <a:srgbClr val="FF0000"/>
                </a:solidFill>
              </a:rPr>
              <a:t>RTP</a:t>
            </a:r>
            <a:r>
              <a:rPr lang="zh-CN" altLang="en-US" sz="2400" dirty="0" smtClean="0">
                <a:solidFill>
                  <a:srgbClr val="FF0000"/>
                </a:solidFill>
              </a:rPr>
              <a:t>配合</a:t>
            </a:r>
            <a:r>
              <a:rPr lang="zh-CN" altLang="en-US" sz="2400" dirty="0">
                <a:solidFill>
                  <a:srgbClr val="FF0000"/>
                </a:solidFill>
              </a:rPr>
              <a:t>使用的</a:t>
            </a:r>
            <a:r>
              <a:rPr lang="zh-CN" altLang="en-US" sz="2400" dirty="0" smtClean="0">
                <a:solidFill>
                  <a:srgbClr val="FF0000"/>
                </a:solidFill>
              </a:rPr>
              <a:t>协议</a:t>
            </a:r>
            <a:endParaRPr lang="zh-CN" altLang="en-US" sz="2400" dirty="0">
              <a:solidFill>
                <a:srgbClr val="FF0000"/>
              </a:solidFill>
            </a:endParaRPr>
          </a:p>
          <a:p>
            <a:r>
              <a:rPr lang="en-US" altLang="zh-CN" sz="2400" dirty="0" smtClean="0"/>
              <a:t>RTCP</a:t>
            </a:r>
            <a:r>
              <a:rPr lang="zh-CN" altLang="en-US" sz="2400" dirty="0" smtClean="0"/>
              <a:t>协议</a:t>
            </a:r>
            <a:r>
              <a:rPr lang="zh-CN" altLang="en-US" sz="2400" dirty="0"/>
              <a:t>的主要</a:t>
            </a:r>
            <a:r>
              <a:rPr lang="zh-CN" altLang="en-US" sz="2400" dirty="0" smtClean="0"/>
              <a:t>功能：</a:t>
            </a:r>
            <a:endParaRPr lang="en-US" altLang="zh-CN" sz="2400" dirty="0" smtClean="0"/>
          </a:p>
          <a:p>
            <a:pPr lvl="1"/>
            <a:r>
              <a:rPr lang="zh-CN" altLang="en-US" sz="2400" dirty="0" smtClean="0"/>
              <a:t>服务</a:t>
            </a:r>
            <a:r>
              <a:rPr lang="zh-CN" altLang="en-US" sz="2400" dirty="0"/>
              <a:t>质量的监视与</a:t>
            </a:r>
            <a:r>
              <a:rPr lang="zh-CN" altLang="en-US" sz="2400" dirty="0" smtClean="0"/>
              <a:t>反馈</a:t>
            </a:r>
            <a:endParaRPr lang="en-US" altLang="zh-CN" sz="2400" dirty="0" smtClean="0"/>
          </a:p>
          <a:p>
            <a:pPr lvl="1"/>
            <a:r>
              <a:rPr lang="zh-CN" altLang="en-US" sz="2400" dirty="0" smtClean="0"/>
              <a:t>媒体</a:t>
            </a:r>
            <a:r>
              <a:rPr lang="zh-CN" altLang="en-US" sz="2400" dirty="0"/>
              <a:t>间的</a:t>
            </a:r>
            <a:r>
              <a:rPr lang="zh-CN" altLang="en-US" sz="2400" dirty="0" smtClean="0"/>
              <a:t>同步</a:t>
            </a:r>
            <a:endParaRPr lang="en-US" altLang="zh-CN" sz="2400" dirty="0" smtClean="0"/>
          </a:p>
          <a:p>
            <a:pPr lvl="1"/>
            <a:r>
              <a:rPr lang="zh-CN" altLang="en-US" sz="2400" dirty="0" smtClean="0"/>
              <a:t>多</a:t>
            </a:r>
            <a:r>
              <a:rPr lang="zh-CN" altLang="en-US" sz="2400" dirty="0"/>
              <a:t>播组中成员的</a:t>
            </a:r>
            <a:r>
              <a:rPr lang="zh-CN" altLang="en-US" sz="2400" dirty="0" smtClean="0"/>
              <a:t>标识</a:t>
            </a:r>
            <a:endParaRPr lang="zh-CN" altLang="en-US" sz="2400" dirty="0"/>
          </a:p>
          <a:p>
            <a:r>
              <a:rPr lang="en-US" altLang="zh-CN" sz="2400" dirty="0" smtClean="0"/>
              <a:t>RTCP</a:t>
            </a:r>
            <a:r>
              <a:rPr lang="zh-CN" altLang="en-US" sz="2400" dirty="0" smtClean="0"/>
              <a:t>数据报不对</a:t>
            </a:r>
            <a:r>
              <a:rPr lang="zh-CN" altLang="en-US" sz="2400" dirty="0"/>
              <a:t>声音或图像数据进行</a:t>
            </a:r>
            <a:r>
              <a:rPr lang="zh-CN" altLang="en-US" sz="2400" dirty="0" smtClean="0"/>
              <a:t>封装</a:t>
            </a:r>
            <a:endParaRPr lang="en-US" altLang="zh-CN" sz="2400" dirty="0" smtClean="0"/>
          </a:p>
          <a:p>
            <a:r>
              <a:rPr lang="en-US" altLang="zh-CN" sz="2400" dirty="0" smtClean="0"/>
              <a:t>RTCP</a:t>
            </a:r>
            <a:r>
              <a:rPr lang="zh-CN" altLang="en-US" sz="2400" dirty="0" smtClean="0"/>
              <a:t>数据报使用</a:t>
            </a:r>
            <a:r>
              <a:rPr lang="en-US" altLang="zh-CN" sz="2400" dirty="0" smtClean="0"/>
              <a:t>UDP</a:t>
            </a:r>
            <a:r>
              <a:rPr lang="zh-CN" altLang="en-US" sz="2400" dirty="0" smtClean="0"/>
              <a:t>传送，可</a:t>
            </a:r>
            <a:r>
              <a:rPr lang="zh-CN" altLang="en-US" sz="2400" dirty="0"/>
              <a:t>将多个 </a:t>
            </a:r>
            <a:r>
              <a:rPr lang="en-US" altLang="zh-CN" sz="2400" dirty="0" smtClean="0"/>
              <a:t>RTCP</a:t>
            </a:r>
            <a:r>
              <a:rPr lang="zh-CN" altLang="en-US" sz="2400" dirty="0" smtClean="0"/>
              <a:t>数据报封装</a:t>
            </a:r>
            <a:r>
              <a:rPr lang="zh-CN" altLang="en-US" sz="2400" dirty="0"/>
              <a:t>在一</a:t>
            </a:r>
            <a:r>
              <a:rPr lang="zh-CN" altLang="en-US" sz="2400" dirty="0" smtClean="0"/>
              <a:t>个</a:t>
            </a:r>
            <a:r>
              <a:rPr lang="en-US" altLang="zh-CN" sz="2400" dirty="0" smtClean="0"/>
              <a:t>UDP</a:t>
            </a:r>
            <a:r>
              <a:rPr lang="zh-CN" altLang="en-US" sz="2400" dirty="0" smtClean="0"/>
              <a:t>用户</a:t>
            </a:r>
            <a:r>
              <a:rPr lang="zh-CN" altLang="en-US" sz="2400" dirty="0"/>
              <a:t>数据报</a:t>
            </a:r>
            <a:r>
              <a:rPr lang="zh-CN" altLang="en-US" sz="2400" dirty="0" smtClean="0"/>
              <a:t>中</a:t>
            </a:r>
            <a:endParaRPr lang="zh-CN" altLang="en-US" sz="2400" dirty="0"/>
          </a:p>
          <a:p>
            <a:r>
              <a:rPr lang="en-US" altLang="zh-CN" sz="2400" dirty="0" smtClean="0"/>
              <a:t>RTCP</a:t>
            </a:r>
            <a:r>
              <a:rPr lang="zh-CN" altLang="en-US" sz="2400" dirty="0" smtClean="0"/>
              <a:t>数据报周期性</a:t>
            </a:r>
            <a:r>
              <a:rPr lang="zh-CN" altLang="en-US" sz="2400" dirty="0"/>
              <a:t>地在网上传送，它带有发送端和接收端对服务质量的统计信息</a:t>
            </a:r>
            <a:r>
              <a:rPr lang="zh-CN" altLang="en-US" sz="2400" dirty="0" smtClean="0"/>
              <a:t>报告 </a:t>
            </a:r>
            <a:endParaRPr lang="zh-CN" altLang="en-US" sz="2400" dirty="0"/>
          </a:p>
        </p:txBody>
      </p:sp>
      <p:sp>
        <p:nvSpPr>
          <p:cNvPr id="7"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实时传输控制协议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RTCP</a:t>
            </a:r>
            <a:r>
              <a:rPr lang="zh-CN" altLang="en-US" sz="3200" dirty="0" smtClean="0">
                <a:latin typeface="隶书" pitchFamily="49" charset="-122"/>
                <a:ea typeface="隶书" pitchFamily="49" charset="-122"/>
              </a:rPr>
              <a:t>）</a:t>
            </a:r>
          </a:p>
        </p:txBody>
      </p:sp>
    </p:spTree>
    <p:extLst>
      <p:ext uri="{BB962C8B-B14F-4D97-AF65-F5344CB8AC3E}">
        <p14:creationId xmlns:p14="http://schemas.microsoft.com/office/powerpoint/2010/main" val="333820424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通过缓冲</a:t>
            </a:r>
            <a:r>
              <a:rPr lang="zh-CN" altLang="en-US" dirty="0" smtClean="0"/>
              <a:t>控制抖动</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2159818"/>
          </a:xfrm>
        </p:spPr>
        <p:txBody>
          <a:bodyPr/>
          <a:lstStyle/>
          <a:p>
            <a:r>
              <a:rPr lang="zh-CN" altLang="en-US" sz="2400" dirty="0" smtClean="0">
                <a:solidFill>
                  <a:srgbClr val="FF0000"/>
                </a:solidFill>
              </a:rPr>
              <a:t>抖动</a:t>
            </a:r>
            <a:r>
              <a:rPr lang="zh-CN" altLang="en-US" sz="2400" dirty="0" smtClean="0"/>
              <a:t>：在发送端数据报以正确的时间间隔被依次注入网络，但它们到达接收端的相对时间不同，这种延迟的变化称为抖动</a:t>
            </a:r>
            <a:endParaRPr lang="en-US" altLang="zh-CN" sz="2400" dirty="0" smtClean="0"/>
          </a:p>
          <a:p>
            <a:r>
              <a:rPr lang="zh-CN" altLang="en-US" sz="2400" dirty="0" smtClean="0">
                <a:solidFill>
                  <a:srgbClr val="FF0000"/>
                </a:solidFill>
              </a:rPr>
              <a:t>缓冲</a:t>
            </a:r>
            <a:r>
              <a:rPr lang="zh-CN" altLang="en-US" sz="2400" dirty="0" smtClean="0"/>
              <a:t>：在接收端播放媒体之前对其进行缓冲，以此来减少抖动，平滑播出</a:t>
            </a:r>
            <a:endParaRPr lang="zh-CN" altLang="en-US" sz="2400" dirty="0"/>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11560" y="3501008"/>
            <a:ext cx="8553450" cy="3055937"/>
          </a:xfrm>
          <a:prstGeom prst="rect">
            <a:avLst/>
          </a:prstGeom>
          <a:noFill/>
        </p:spPr>
      </p:pic>
    </p:spTree>
    <p:extLst>
      <p:ext uri="{BB962C8B-B14F-4D97-AF65-F5344CB8AC3E}">
        <p14:creationId xmlns:p14="http://schemas.microsoft.com/office/powerpoint/2010/main" val="13482244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a:t>缓冲区大小</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1367730"/>
          </a:xfrm>
        </p:spPr>
        <p:txBody>
          <a:bodyPr/>
          <a:lstStyle/>
          <a:p>
            <a:r>
              <a:rPr lang="zh-CN" altLang="en-US" sz="2400" dirty="0"/>
              <a:t>高抖动，或多变化的延迟，需要一个更大</a:t>
            </a:r>
            <a:r>
              <a:rPr lang="zh-CN" altLang="en-US" sz="2400" dirty="0" smtClean="0"/>
              <a:t>的缓冲区</a:t>
            </a:r>
            <a:r>
              <a:rPr lang="zh-CN" altLang="en-US" sz="2400" dirty="0"/>
              <a:t>以</a:t>
            </a:r>
            <a:r>
              <a:rPr lang="zh-CN" altLang="en-US" sz="2400" dirty="0" smtClean="0"/>
              <a:t>避免</a:t>
            </a:r>
            <a:r>
              <a:rPr lang="zh-CN" altLang="en-US" sz="2400" dirty="0"/>
              <a:t>错过</a:t>
            </a:r>
            <a:r>
              <a:rPr lang="zh-CN" altLang="en-US" sz="2400" dirty="0" smtClean="0"/>
              <a:t>播放；</a:t>
            </a:r>
            <a:endParaRPr lang="zh-CN" altLang="en-US" sz="2400" dirty="0"/>
          </a:p>
          <a:p>
            <a:r>
              <a:rPr lang="zh-CN" altLang="en-US" sz="2400" dirty="0" smtClean="0"/>
              <a:t>传播延迟</a:t>
            </a:r>
            <a:r>
              <a:rPr lang="zh-CN" altLang="en-US" sz="2400" dirty="0"/>
              <a:t>不影响缓冲区</a:t>
            </a:r>
            <a:r>
              <a:rPr lang="zh-CN" altLang="en-US" sz="2400" dirty="0" smtClean="0"/>
              <a:t>大小；</a:t>
            </a:r>
            <a:endParaRPr lang="zh-CN" altLang="en-US" sz="2400" dirty="0"/>
          </a:p>
          <a:p>
            <a:endParaRPr lang="zh-CN" altLang="en-US" sz="2400" dirty="0"/>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187916" y="3002235"/>
            <a:ext cx="7332662" cy="3667125"/>
          </a:xfrm>
          <a:prstGeom prst="rect">
            <a:avLst/>
          </a:prstGeom>
          <a:noFill/>
        </p:spPr>
      </p:pic>
      <p:sp>
        <p:nvSpPr>
          <p:cNvPr id="8" name="TextBox 7"/>
          <p:cNvSpPr txBox="1">
            <a:spLocks noChangeArrowheads="1"/>
          </p:cNvSpPr>
          <p:nvPr/>
        </p:nvSpPr>
        <p:spPr bwMode="auto">
          <a:xfrm>
            <a:off x="2403629" y="573325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高抖动</a:t>
            </a:r>
            <a:endParaRPr lang="en-US" altLang="zh-CN" sz="1600" b="1" dirty="0">
              <a:solidFill>
                <a:srgbClr val="0000FF"/>
              </a:solidFill>
              <a:latin typeface="+mn-ea"/>
              <a:ea typeface="+mn-ea"/>
            </a:endParaRPr>
          </a:p>
        </p:txBody>
      </p:sp>
      <p:sp>
        <p:nvSpPr>
          <p:cNvPr id="9" name="TextBox 8"/>
          <p:cNvSpPr txBox="1">
            <a:spLocks noChangeArrowheads="1"/>
          </p:cNvSpPr>
          <p:nvPr/>
        </p:nvSpPr>
        <p:spPr bwMode="auto">
          <a:xfrm>
            <a:off x="6444208" y="573325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低抖动</a:t>
            </a:r>
            <a:endParaRPr lang="en-US" altLang="zh-CN" sz="1600" b="1" dirty="0">
              <a:solidFill>
                <a:srgbClr val="0000FF"/>
              </a:solidFill>
              <a:latin typeface="+mn-ea"/>
              <a:ea typeface="+mn-ea"/>
            </a:endParaRPr>
          </a:p>
        </p:txBody>
      </p:sp>
    </p:spTree>
    <p:extLst>
      <p:ext uri="{BB962C8B-B14F-4D97-AF65-F5344CB8AC3E}">
        <p14:creationId xmlns:p14="http://schemas.microsoft.com/office/powerpoint/2010/main" val="410828762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3059832" y="1988840"/>
            <a:ext cx="3042295" cy="4248472"/>
          </a:xfrm>
        </p:spPr>
        <p:txBody>
          <a:bodyPr/>
          <a:lstStyle/>
          <a:p>
            <a:pPr>
              <a:lnSpc>
                <a:spcPct val="120000"/>
              </a:lnSpc>
            </a:pPr>
            <a:r>
              <a:rPr lang="en-US" altLang="zh-CN" dirty="0">
                <a:hlinkClick r:id="rId3" action="ppaction://hlinksldjump"/>
              </a:rPr>
              <a:t>TCP</a:t>
            </a:r>
            <a:r>
              <a:rPr lang="zh-CN" altLang="en-US" dirty="0">
                <a:hlinkClick r:id="rId3" action="ppaction://hlinksldjump"/>
              </a:rPr>
              <a:t>概述</a:t>
            </a:r>
            <a:endParaRPr lang="zh-CN" altLang="en-US" dirty="0"/>
          </a:p>
          <a:p>
            <a:pPr>
              <a:lnSpc>
                <a:spcPct val="120000"/>
              </a:lnSpc>
            </a:pPr>
            <a:r>
              <a:rPr lang="en-US" altLang="zh-CN" dirty="0">
                <a:hlinkClick r:id="rId4" action="ppaction://hlinksldjump"/>
              </a:rPr>
              <a:t>TCP</a:t>
            </a:r>
            <a:r>
              <a:rPr lang="zh-CN" altLang="en-US" dirty="0">
                <a:hlinkClick r:id="rId4" action="ppaction://hlinksldjump"/>
              </a:rPr>
              <a:t>报文段</a:t>
            </a:r>
            <a:endParaRPr lang="zh-CN" altLang="en-US" dirty="0"/>
          </a:p>
          <a:p>
            <a:pPr>
              <a:lnSpc>
                <a:spcPct val="120000"/>
              </a:lnSpc>
            </a:pPr>
            <a:r>
              <a:rPr lang="zh-CN" altLang="en-US" dirty="0">
                <a:hlinkClick r:id="rId5" action="ppaction://hlinksldjump"/>
              </a:rPr>
              <a:t>差错控制</a:t>
            </a:r>
            <a:endParaRPr lang="zh-CN" altLang="en-US" dirty="0"/>
          </a:p>
          <a:p>
            <a:pPr>
              <a:lnSpc>
                <a:spcPct val="120000"/>
              </a:lnSpc>
            </a:pPr>
            <a:r>
              <a:rPr lang="zh-CN" altLang="en-US" dirty="0">
                <a:hlinkClick r:id="rId6" action="ppaction://hlinksldjump"/>
              </a:rPr>
              <a:t>流量控制</a:t>
            </a:r>
            <a:endParaRPr lang="zh-CN" altLang="en-US" dirty="0"/>
          </a:p>
          <a:p>
            <a:pPr>
              <a:lnSpc>
                <a:spcPct val="120000"/>
              </a:lnSpc>
            </a:pPr>
            <a:r>
              <a:rPr lang="zh-CN" altLang="en-US" dirty="0">
                <a:hlinkClick r:id="rId7" action="ppaction://hlinksldjump"/>
              </a:rPr>
              <a:t>拥塞控制</a:t>
            </a:r>
            <a:endParaRPr lang="zh-CN" altLang="en-US" dirty="0"/>
          </a:p>
          <a:p>
            <a:pPr>
              <a:lnSpc>
                <a:spcPct val="120000"/>
              </a:lnSpc>
            </a:pPr>
            <a:r>
              <a:rPr lang="zh-CN" altLang="en-US" dirty="0">
                <a:hlinkClick r:id="rId8" action="ppaction://hlinksldjump"/>
              </a:rPr>
              <a:t>连接</a:t>
            </a:r>
            <a:r>
              <a:rPr lang="zh-CN" altLang="en-US" dirty="0" smtClean="0">
                <a:hlinkClick r:id="rId8" action="ppaction://hlinksldjump"/>
              </a:rPr>
              <a:t>管理</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9"/>
              </a:buBlip>
              <a:defRPr kumimoji="1" sz="2800" b="1">
                <a:solidFill>
                  <a:srgbClr val="000000"/>
                </a:solidFill>
                <a:latin typeface="Arial" charset="0"/>
                <a:ea typeface="华文楷体" pitchFamily="2" charset="-122"/>
              </a:defRPr>
            </a:lvl2pPr>
            <a:lvl3pPr marL="1143000" indent="-228600" eaLnBrk="0" hangingPunct="0">
              <a:buSzPct val="65000"/>
              <a:buBlip>
                <a:blip r:embed="rId10"/>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11"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传输控制协议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TCP</a:t>
            </a:r>
            <a:r>
              <a:rPr lang="zh-CN" altLang="en-US" sz="3200" dirty="0" smtClean="0">
                <a:latin typeface="隶书" pitchFamily="49" charset="-122"/>
                <a:ea typeface="隶书" pitchFamily="49" charset="-122"/>
              </a:rPr>
              <a:t>）</a:t>
            </a:r>
          </a:p>
        </p:txBody>
      </p:sp>
    </p:spTree>
    <p:extLst>
      <p:ext uri="{BB962C8B-B14F-4D97-AF65-F5344CB8AC3E}">
        <p14:creationId xmlns:p14="http://schemas.microsoft.com/office/powerpoint/2010/main" val="33566528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4608090"/>
          </a:xfrm>
        </p:spPr>
        <p:txBody>
          <a:bodyPr/>
          <a:lstStyle/>
          <a:p>
            <a:pPr marL="0" indent="0">
              <a:lnSpc>
                <a:spcPct val="110000"/>
              </a:lnSpc>
              <a:buNone/>
            </a:pPr>
            <a:r>
              <a:rPr lang="zh-CN" altLang="en-US" sz="2400" dirty="0"/>
              <a:t> </a:t>
            </a:r>
            <a:r>
              <a:rPr lang="zh-CN" altLang="en-US" sz="2400" dirty="0" smtClean="0"/>
              <a:t>    </a:t>
            </a:r>
            <a:r>
              <a:rPr lang="en-US" altLang="zh-CN" sz="2400" dirty="0" smtClean="0"/>
              <a:t>TCP</a:t>
            </a:r>
            <a:r>
              <a:rPr lang="zh-CN" altLang="en-US" sz="2400" dirty="0"/>
              <a:t>协议对上层提供</a:t>
            </a:r>
            <a:r>
              <a:rPr lang="zh-CN" altLang="en-US" sz="2400" dirty="0">
                <a:solidFill>
                  <a:srgbClr val="FF0000"/>
                </a:solidFill>
              </a:rPr>
              <a:t>面向连接</a:t>
            </a:r>
            <a:r>
              <a:rPr lang="zh-CN" altLang="en-US" sz="2400" dirty="0"/>
              <a:t>、</a:t>
            </a:r>
            <a:r>
              <a:rPr lang="zh-CN" altLang="en-US" sz="2400" dirty="0">
                <a:solidFill>
                  <a:srgbClr val="FF0000"/>
                </a:solidFill>
              </a:rPr>
              <a:t>端</a:t>
            </a:r>
            <a:r>
              <a:rPr lang="en-US" altLang="zh-CN" sz="2400" dirty="0">
                <a:solidFill>
                  <a:srgbClr val="FF0000"/>
                </a:solidFill>
              </a:rPr>
              <a:t>-</a:t>
            </a:r>
            <a:r>
              <a:rPr lang="zh-CN" altLang="en-US" sz="2400" dirty="0">
                <a:solidFill>
                  <a:srgbClr val="FF0000"/>
                </a:solidFill>
              </a:rPr>
              <a:t>端</a:t>
            </a:r>
            <a:r>
              <a:rPr lang="zh-CN" altLang="en-US" sz="2400" dirty="0"/>
              <a:t>的</a:t>
            </a:r>
            <a:r>
              <a:rPr lang="zh-CN" altLang="en-US" sz="2400" dirty="0">
                <a:solidFill>
                  <a:srgbClr val="FF0000"/>
                </a:solidFill>
              </a:rPr>
              <a:t>可靠通信</a:t>
            </a:r>
            <a:r>
              <a:rPr lang="zh-CN" altLang="en-US" sz="2400" dirty="0"/>
              <a:t>服务。服务特点</a:t>
            </a:r>
            <a:r>
              <a:rPr lang="zh-CN" altLang="en-US" sz="2400" dirty="0" smtClean="0"/>
              <a:t>有：</a:t>
            </a:r>
            <a:endParaRPr lang="zh-CN" altLang="en-US" sz="2400" dirty="0"/>
          </a:p>
          <a:p>
            <a:pPr>
              <a:lnSpc>
                <a:spcPct val="110000"/>
              </a:lnSpc>
            </a:pPr>
            <a:r>
              <a:rPr lang="zh-CN" altLang="en-US" sz="2400" dirty="0">
                <a:solidFill>
                  <a:srgbClr val="FF0000"/>
                </a:solidFill>
              </a:rPr>
              <a:t>流式数据服务</a:t>
            </a:r>
          </a:p>
          <a:p>
            <a:pPr marL="0" indent="0">
              <a:lnSpc>
                <a:spcPct val="110000"/>
              </a:lnSpc>
              <a:buNone/>
            </a:pPr>
            <a:r>
              <a:rPr lang="zh-CN" altLang="en-US" sz="2400" dirty="0"/>
              <a:t>      </a:t>
            </a:r>
            <a:r>
              <a:rPr lang="zh-CN" altLang="en-US" sz="2400" dirty="0" smtClean="0"/>
              <a:t>提供</a:t>
            </a:r>
            <a:r>
              <a:rPr lang="zh-CN" altLang="en-US" sz="2400" dirty="0"/>
              <a:t>字节流（字符流）数据服务，不保持报文的边界。</a:t>
            </a:r>
            <a:r>
              <a:rPr lang="zh-CN" altLang="en-US" sz="2400" dirty="0" smtClean="0"/>
              <a:t>为进行</a:t>
            </a:r>
            <a:r>
              <a:rPr lang="zh-CN" altLang="en-US" sz="2400" dirty="0"/>
              <a:t>流式服务，发送</a:t>
            </a:r>
            <a:r>
              <a:rPr lang="en-US" altLang="zh-CN" sz="2400" dirty="0"/>
              <a:t>TCP</a:t>
            </a:r>
            <a:r>
              <a:rPr lang="zh-CN" altLang="en-US" sz="2400" dirty="0"/>
              <a:t>和接收</a:t>
            </a:r>
            <a:r>
              <a:rPr lang="en-US" altLang="zh-CN" sz="2400" dirty="0"/>
              <a:t>TCP</a:t>
            </a:r>
            <a:r>
              <a:rPr lang="zh-CN" altLang="en-US" sz="2400" dirty="0"/>
              <a:t>都要使用</a:t>
            </a:r>
            <a:r>
              <a:rPr lang="zh-CN" altLang="en-US" sz="2400" dirty="0">
                <a:solidFill>
                  <a:srgbClr val="0000FF"/>
                </a:solidFill>
              </a:rPr>
              <a:t>缓存</a:t>
            </a:r>
            <a:r>
              <a:rPr lang="zh-CN" altLang="en-US" sz="2400" dirty="0"/>
              <a:t>。</a:t>
            </a:r>
          </a:p>
          <a:p>
            <a:pPr>
              <a:lnSpc>
                <a:spcPct val="110000"/>
              </a:lnSpc>
            </a:pPr>
            <a:r>
              <a:rPr lang="zh-CN" altLang="en-US" sz="2400" dirty="0">
                <a:solidFill>
                  <a:srgbClr val="FF0000"/>
                </a:solidFill>
              </a:rPr>
              <a:t>全双工服务</a:t>
            </a:r>
          </a:p>
          <a:p>
            <a:pPr marL="0" indent="0">
              <a:lnSpc>
                <a:spcPct val="110000"/>
              </a:lnSpc>
              <a:buNone/>
            </a:pPr>
            <a:r>
              <a:rPr lang="zh-CN" altLang="en-US" sz="2400" dirty="0"/>
              <a:t>  </a:t>
            </a:r>
            <a:r>
              <a:rPr lang="zh-CN" altLang="en-US" sz="2400" dirty="0" smtClean="0"/>
              <a:t>   </a:t>
            </a:r>
            <a:r>
              <a:rPr lang="zh-CN" altLang="en-US" sz="2400" dirty="0"/>
              <a:t>数据可在同一时间内双向流动。全双工服务为确认信息的</a:t>
            </a:r>
            <a:r>
              <a:rPr lang="zh-CN" altLang="en-US" sz="2400" dirty="0">
                <a:solidFill>
                  <a:srgbClr val="0000FF"/>
                </a:solidFill>
              </a:rPr>
              <a:t>捎带</a:t>
            </a:r>
            <a:r>
              <a:rPr lang="zh-CN" altLang="en-US" sz="2400" dirty="0"/>
              <a:t>提供了基础。</a:t>
            </a:r>
          </a:p>
          <a:p>
            <a:pPr>
              <a:lnSpc>
                <a:spcPct val="110000"/>
              </a:lnSpc>
            </a:pPr>
            <a:r>
              <a:rPr lang="zh-CN" altLang="en-US" sz="2400" dirty="0">
                <a:solidFill>
                  <a:srgbClr val="FF0000"/>
                </a:solidFill>
              </a:rPr>
              <a:t>可靠交付服务</a:t>
            </a:r>
          </a:p>
          <a:p>
            <a:pPr marL="0" indent="0">
              <a:lnSpc>
                <a:spcPct val="110000"/>
              </a:lnSpc>
              <a:buNone/>
            </a:pPr>
            <a:r>
              <a:rPr lang="zh-CN" altLang="en-US" sz="2400" dirty="0"/>
              <a:t>     </a:t>
            </a:r>
            <a:r>
              <a:rPr lang="zh-CN" altLang="en-US" sz="2400" dirty="0" smtClean="0"/>
              <a:t> 数据</a:t>
            </a:r>
            <a:r>
              <a:rPr lang="zh-CN" altLang="en-US" sz="2400" dirty="0"/>
              <a:t>传输可靠、按序、无丢失和无重复等。</a:t>
            </a:r>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en-US" altLang="zh-CN" dirty="0" smtClean="0">
                <a:latin typeface="华文新魏" pitchFamily="2" charset="-122"/>
                <a:ea typeface="华文新魏" pitchFamily="2" charset="-122"/>
              </a:rPr>
              <a:t>TCP </a:t>
            </a:r>
            <a:r>
              <a:rPr lang="zh-CN" altLang="en-US" dirty="0" smtClean="0"/>
              <a:t>概述</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43028548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0000"/>
              </a:lnSpc>
            </a:pPr>
            <a:r>
              <a:rPr lang="en-US" altLang="zh-CN" sz="2400" dirty="0" smtClean="0"/>
              <a:t>TCP</a:t>
            </a:r>
            <a:r>
              <a:rPr lang="zh-CN" altLang="en-US" sz="2400" dirty="0" smtClean="0"/>
              <a:t>把</a:t>
            </a:r>
            <a:r>
              <a:rPr lang="zh-CN" altLang="en-US" sz="2400" dirty="0">
                <a:solidFill>
                  <a:srgbClr val="FF0000"/>
                </a:solidFill>
              </a:rPr>
              <a:t>连接</a:t>
            </a:r>
            <a:r>
              <a:rPr lang="zh-CN" altLang="en-US" sz="2400" dirty="0"/>
              <a:t>作为最基本的</a:t>
            </a:r>
            <a:r>
              <a:rPr lang="zh-CN" altLang="en-US" sz="2400" dirty="0" smtClean="0"/>
              <a:t>抽象</a:t>
            </a:r>
            <a:r>
              <a:rPr lang="zh-CN" altLang="en-US" sz="2400" dirty="0"/>
              <a:t>；</a:t>
            </a:r>
          </a:p>
          <a:p>
            <a:pPr>
              <a:lnSpc>
                <a:spcPct val="120000"/>
              </a:lnSpc>
            </a:pPr>
            <a:r>
              <a:rPr lang="zh-CN" altLang="en-US" sz="2400" dirty="0"/>
              <a:t>每一</a:t>
            </a:r>
            <a:r>
              <a:rPr lang="zh-CN" altLang="en-US" sz="2400" dirty="0" smtClean="0"/>
              <a:t>条</a:t>
            </a:r>
            <a:r>
              <a:rPr lang="en-US" altLang="zh-CN" sz="2400" dirty="0" smtClean="0"/>
              <a:t>TCP</a:t>
            </a:r>
            <a:r>
              <a:rPr lang="zh-CN" altLang="en-US" sz="2400" dirty="0" smtClean="0"/>
              <a:t>连接</a:t>
            </a:r>
            <a:r>
              <a:rPr lang="zh-CN" altLang="en-US" sz="2400" dirty="0"/>
              <a:t>有两个</a:t>
            </a:r>
            <a:r>
              <a:rPr lang="zh-CN" altLang="en-US" sz="2400" dirty="0" smtClean="0">
                <a:solidFill>
                  <a:srgbClr val="FF0000"/>
                </a:solidFill>
              </a:rPr>
              <a:t>端点</a:t>
            </a:r>
            <a:r>
              <a:rPr lang="zh-CN" altLang="en-US" sz="2400" dirty="0" smtClean="0"/>
              <a:t>；</a:t>
            </a:r>
            <a:endParaRPr lang="en-US" altLang="zh-CN" sz="2400" dirty="0" smtClean="0"/>
          </a:p>
          <a:p>
            <a:pPr>
              <a:lnSpc>
                <a:spcPct val="120000"/>
              </a:lnSpc>
            </a:pPr>
            <a:r>
              <a:rPr lang="zh-CN" altLang="en-US" sz="2400" dirty="0" smtClean="0"/>
              <a:t>端点</a:t>
            </a:r>
            <a:r>
              <a:rPr lang="zh-CN" altLang="en-US" sz="2400" dirty="0"/>
              <a:t>叫做</a:t>
            </a:r>
            <a:r>
              <a:rPr lang="zh-CN" altLang="en-US" sz="2400" dirty="0">
                <a:solidFill>
                  <a:srgbClr val="FF0000"/>
                </a:solidFill>
              </a:rPr>
              <a:t>套接字</a:t>
            </a:r>
            <a:r>
              <a:rPr lang="en-US" altLang="zh-CN" sz="2400" dirty="0"/>
              <a:t>(socket)</a:t>
            </a:r>
            <a:r>
              <a:rPr lang="zh-CN" altLang="en-US" sz="2400" dirty="0"/>
              <a:t>或</a:t>
            </a:r>
            <a:r>
              <a:rPr lang="zh-CN" altLang="en-US" sz="2400" dirty="0" smtClean="0">
                <a:solidFill>
                  <a:srgbClr val="FF0000"/>
                </a:solidFill>
              </a:rPr>
              <a:t>插口</a:t>
            </a:r>
            <a:r>
              <a:rPr lang="zh-CN" altLang="en-US" sz="2400" dirty="0" smtClean="0"/>
              <a:t>，由端口</a:t>
            </a:r>
            <a:r>
              <a:rPr lang="zh-CN" altLang="en-US" sz="2400" dirty="0"/>
              <a:t>号拼接</a:t>
            </a:r>
            <a:r>
              <a:rPr lang="zh-CN" altLang="en-US" sz="2400" dirty="0" smtClean="0"/>
              <a:t>到</a:t>
            </a:r>
            <a:r>
              <a:rPr lang="en-US" altLang="zh-CN" sz="2400" dirty="0" smtClean="0"/>
              <a:t>IP </a:t>
            </a:r>
            <a:r>
              <a:rPr lang="zh-CN" altLang="en-US" sz="2400" dirty="0" smtClean="0"/>
              <a:t>地址构成：</a:t>
            </a:r>
            <a:endParaRPr lang="en-US" altLang="zh-CN" sz="2400" dirty="0" smtClean="0"/>
          </a:p>
          <a:p>
            <a:pPr marL="0" indent="0" algn="ctr">
              <a:lnSpc>
                <a:spcPct val="120000"/>
              </a:lnSpc>
              <a:buNone/>
            </a:pPr>
            <a:r>
              <a:rPr lang="zh-CN" altLang="en-US" sz="2400" dirty="0"/>
              <a:t>套接</a:t>
            </a:r>
            <a:r>
              <a:rPr lang="zh-CN" altLang="en-US" sz="2400" dirty="0" smtClean="0"/>
              <a:t>字（</a:t>
            </a:r>
            <a:r>
              <a:rPr lang="en-US" altLang="zh-CN" sz="2400" dirty="0" smtClean="0"/>
              <a:t>socket</a:t>
            </a:r>
            <a:r>
              <a:rPr lang="zh-CN" altLang="en-US" sz="2400" dirty="0" smtClean="0"/>
              <a:t>）</a:t>
            </a:r>
            <a:r>
              <a:rPr lang="en-US" altLang="zh-CN" sz="2400" dirty="0" smtClean="0"/>
              <a:t> </a:t>
            </a:r>
            <a:r>
              <a:rPr lang="en-US" altLang="zh-CN" sz="2400" dirty="0"/>
              <a:t>= </a:t>
            </a:r>
            <a:r>
              <a:rPr lang="zh-CN" altLang="en-US" sz="2400" dirty="0" smtClean="0"/>
              <a:t>（</a:t>
            </a:r>
            <a:r>
              <a:rPr lang="en-US" altLang="zh-CN" sz="2400" dirty="0" smtClean="0"/>
              <a:t>IP</a:t>
            </a:r>
            <a:r>
              <a:rPr lang="zh-CN" altLang="en-US" sz="2400" dirty="0" smtClean="0"/>
              <a:t>地址 ：端口号）</a:t>
            </a:r>
            <a:endParaRPr lang="en-US" altLang="zh-CN" sz="2400" dirty="0"/>
          </a:p>
          <a:p>
            <a:pPr>
              <a:lnSpc>
                <a:spcPct val="120000"/>
              </a:lnSpc>
            </a:pPr>
            <a:r>
              <a:rPr lang="zh-CN" altLang="en-US" sz="2400" dirty="0"/>
              <a:t>每一条 </a:t>
            </a:r>
            <a:r>
              <a:rPr lang="en-US" altLang="zh-CN" sz="2400" dirty="0" smtClean="0"/>
              <a:t>TCP</a:t>
            </a:r>
            <a:r>
              <a:rPr lang="zh-CN" altLang="en-US" sz="2400" dirty="0" smtClean="0"/>
              <a:t>连接</a:t>
            </a:r>
            <a:r>
              <a:rPr lang="zh-CN" altLang="en-US" sz="2400" dirty="0"/>
              <a:t>唯一地被通信两端的两个端点（即两个套接字）所确定。即：</a:t>
            </a:r>
          </a:p>
          <a:p>
            <a:pPr marL="0" indent="0">
              <a:lnSpc>
                <a:spcPct val="120000"/>
              </a:lnSpc>
              <a:buNone/>
            </a:pPr>
            <a:r>
              <a:rPr lang="zh-CN" altLang="en-US" sz="2400" dirty="0"/>
              <a:t>  </a:t>
            </a:r>
            <a:r>
              <a:rPr lang="zh-CN" altLang="en-US" sz="2400" dirty="0" smtClean="0"/>
              <a:t>    </a:t>
            </a:r>
            <a:r>
              <a:rPr lang="en-US" altLang="zh-CN" sz="2400" dirty="0" smtClean="0"/>
              <a:t>TCP </a:t>
            </a:r>
            <a:r>
              <a:rPr lang="zh-CN" altLang="en-US" sz="2400" dirty="0"/>
              <a:t>连接 </a:t>
            </a:r>
            <a:r>
              <a:rPr lang="en-US" altLang="zh-CN" sz="2400" dirty="0"/>
              <a:t>::= {socket1, socket2} </a:t>
            </a:r>
          </a:p>
          <a:p>
            <a:pPr marL="0" indent="0">
              <a:lnSpc>
                <a:spcPct val="120000"/>
              </a:lnSpc>
              <a:buNone/>
            </a:pPr>
            <a:r>
              <a:rPr lang="en-US" altLang="zh-CN" sz="2400" dirty="0"/>
              <a:t>             </a:t>
            </a:r>
            <a:r>
              <a:rPr lang="en-US" altLang="zh-CN" sz="2400" dirty="0" smtClean="0"/>
              <a:t>            = </a:t>
            </a:r>
            <a:r>
              <a:rPr lang="en-US" altLang="zh-CN" sz="2400" dirty="0"/>
              <a:t>{(IP1: port1), (IP2: port2)} </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en-US" altLang="zh-CN" dirty="0" smtClean="0">
                <a:latin typeface="华文新魏" pitchFamily="2" charset="-122"/>
                <a:ea typeface="华文新魏" pitchFamily="2" charset="-122"/>
              </a:rPr>
              <a:t>TCP </a:t>
            </a:r>
            <a:r>
              <a:rPr lang="zh-CN" altLang="en-US" dirty="0" smtClean="0"/>
              <a:t>的连接</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59134331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疑问？</a:t>
            </a:r>
          </a:p>
        </p:txBody>
      </p:sp>
      <p:sp>
        <p:nvSpPr>
          <p:cNvPr id="5123" name="内容占位符 3"/>
          <p:cNvSpPr>
            <a:spLocks noGrp="1"/>
          </p:cNvSpPr>
          <p:nvPr>
            <p:ph idx="1"/>
          </p:nvPr>
        </p:nvSpPr>
        <p:spPr/>
        <p:txBody>
          <a:bodyPr/>
          <a:lstStyle/>
          <a:p>
            <a:pPr>
              <a:lnSpc>
                <a:spcPct val="110000"/>
              </a:lnSpc>
            </a:pPr>
            <a:r>
              <a:rPr lang="zh-CN" altLang="en-US" sz="2400" dirty="0" smtClean="0">
                <a:solidFill>
                  <a:srgbClr val="FF0000"/>
                </a:solidFill>
              </a:rPr>
              <a:t>问题：</a:t>
            </a:r>
            <a:endParaRPr lang="en-US" altLang="zh-CN" sz="2400" dirty="0" smtClean="0">
              <a:solidFill>
                <a:srgbClr val="FF0000"/>
              </a:solidFill>
            </a:endParaRPr>
          </a:p>
          <a:p>
            <a:pPr marL="0" indent="0">
              <a:lnSpc>
                <a:spcPct val="110000"/>
              </a:lnSpc>
              <a:buNone/>
            </a:pPr>
            <a:r>
              <a:rPr lang="en-US" altLang="zh-CN" sz="2400" dirty="0"/>
              <a:t> </a:t>
            </a:r>
            <a:r>
              <a:rPr lang="en-US" altLang="zh-CN" sz="2400" dirty="0" smtClean="0"/>
              <a:t>     </a:t>
            </a:r>
            <a:r>
              <a:rPr lang="zh-CN" altLang="en-US" sz="2400" dirty="0" smtClean="0"/>
              <a:t>既然传输层服务与网络层服务如此类似，为什么还要设置两个独立的层？</a:t>
            </a:r>
            <a:endParaRPr lang="en-US" altLang="zh-CN" sz="2400" dirty="0" smtClean="0"/>
          </a:p>
          <a:p>
            <a:pPr>
              <a:lnSpc>
                <a:spcPct val="110000"/>
              </a:lnSpc>
            </a:pPr>
            <a:r>
              <a:rPr lang="zh-CN" altLang="en-US" sz="2400" dirty="0" smtClean="0">
                <a:solidFill>
                  <a:srgbClr val="FF0000"/>
                </a:solidFill>
              </a:rPr>
              <a:t>答案：</a:t>
            </a:r>
            <a:endParaRPr lang="en-US" altLang="zh-CN" sz="2400" dirty="0" smtClean="0">
              <a:solidFill>
                <a:srgbClr val="FF0000"/>
              </a:solidFill>
            </a:endParaRPr>
          </a:p>
          <a:p>
            <a:pPr lvl="1">
              <a:lnSpc>
                <a:spcPct val="110000"/>
              </a:lnSpc>
            </a:pPr>
            <a:r>
              <a:rPr lang="zh-CN" altLang="en-US" sz="2400" dirty="0"/>
              <a:t>传输</a:t>
            </a:r>
            <a:r>
              <a:rPr lang="zh-CN" altLang="en-US" sz="2400" dirty="0" smtClean="0"/>
              <a:t>层代码完全运行在用户的机器上，而网络层代码主要运行在由运营商控制的路由器上，用户对网络层没有真正的控制权，所以需要传输层来提高网络的服务质量；</a:t>
            </a:r>
            <a:endParaRPr lang="en-US" altLang="zh-CN" sz="2400" dirty="0" smtClean="0"/>
          </a:p>
          <a:p>
            <a:pPr lvl="1">
              <a:lnSpc>
                <a:spcPct val="110000"/>
              </a:lnSpc>
            </a:pPr>
            <a:r>
              <a:rPr lang="zh-CN" altLang="en-US" sz="2400" dirty="0" smtClean="0"/>
              <a:t>传输服务原语可以通过调用库程序来实现，从而使得这些原语独立于网络服务原语。</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298278569"/>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500"/>
                                        <p:tgtEl>
                                          <p:spTgt spid="51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fade">
                                      <p:cBhvr>
                                        <p:cTn id="10" dur="500"/>
                                        <p:tgtEl>
                                          <p:spTgt spid="512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fade">
                                      <p:cBhvr>
                                        <p:cTn id="13"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en-US" altLang="zh-CN" dirty="0">
                <a:latin typeface="华文新魏" pitchFamily="2" charset="-122"/>
                <a:ea typeface="华文新魏" pitchFamily="2" charset="-122"/>
              </a:rPr>
              <a:t>TCP</a:t>
            </a:r>
            <a:r>
              <a:rPr lang="en-US" altLang="zh-CN" dirty="0"/>
              <a:t> </a:t>
            </a:r>
            <a:r>
              <a:rPr lang="zh-CN" altLang="en-US" dirty="0" smtClean="0"/>
              <a:t>的流式服务</a:t>
            </a:r>
            <a:endParaRPr lang="zh-CN" altLang="en-US" sz="3200" dirty="0" smtClean="0">
              <a:latin typeface="隶书" pitchFamily="49" charset="-122"/>
              <a:ea typeface="隶书" pitchFamily="49" charset="-122"/>
            </a:endParaRPr>
          </a:p>
        </p:txBody>
      </p:sp>
      <p:sp>
        <p:nvSpPr>
          <p:cNvPr id="5" name="AutoShape 47"/>
          <p:cNvSpPr>
            <a:spLocks noChangeArrowheads="1"/>
          </p:cNvSpPr>
          <p:nvPr/>
        </p:nvSpPr>
        <p:spPr bwMode="auto">
          <a:xfrm>
            <a:off x="6542088" y="5605463"/>
            <a:ext cx="261937" cy="130175"/>
          </a:xfrm>
          <a:prstGeom prst="rightArrow">
            <a:avLst>
              <a:gd name="adj1" fmla="val 50000"/>
              <a:gd name="adj2" fmla="val 5030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Rectangle 107"/>
          <p:cNvSpPr>
            <a:spLocks noChangeArrowheads="1"/>
          </p:cNvSpPr>
          <p:nvPr/>
        </p:nvSpPr>
        <p:spPr bwMode="auto">
          <a:xfrm>
            <a:off x="3276600" y="2276475"/>
            <a:ext cx="3240088" cy="1008063"/>
          </a:xfrm>
          <a:prstGeom prst="rect">
            <a:avLst/>
          </a:prstGeom>
          <a:solidFill>
            <a:srgbClr val="FFFFCC"/>
          </a:solidFill>
          <a:ln w="38100" cmpd="dbl">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nvGrpSpPr>
          <p:cNvPr id="8" name="Group 80"/>
          <p:cNvGrpSpPr>
            <a:grpSpLocks/>
          </p:cNvGrpSpPr>
          <p:nvPr/>
        </p:nvGrpSpPr>
        <p:grpSpPr bwMode="auto">
          <a:xfrm>
            <a:off x="5724525" y="5516563"/>
            <a:ext cx="865188" cy="287337"/>
            <a:chOff x="2925" y="1570"/>
            <a:chExt cx="545" cy="181"/>
          </a:xfrm>
        </p:grpSpPr>
        <p:grpSp>
          <p:nvGrpSpPr>
            <p:cNvPr id="9" name="Group 81"/>
            <p:cNvGrpSpPr>
              <a:grpSpLocks/>
            </p:cNvGrpSpPr>
            <p:nvPr/>
          </p:nvGrpSpPr>
          <p:grpSpPr bwMode="auto">
            <a:xfrm>
              <a:off x="3061" y="1570"/>
              <a:ext cx="272" cy="181"/>
              <a:chOff x="3061" y="1842"/>
              <a:chExt cx="272" cy="181"/>
            </a:xfrm>
          </p:grpSpPr>
          <p:sp>
            <p:nvSpPr>
              <p:cNvPr id="12"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7</a:t>
                </a:r>
              </a:p>
            </p:txBody>
          </p:sp>
          <p:sp>
            <p:nvSpPr>
              <p:cNvPr id="13"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6</a:t>
                </a:r>
              </a:p>
            </p:txBody>
          </p:sp>
        </p:grpSp>
        <p:sp>
          <p:nvSpPr>
            <p:cNvPr id="10"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8</a:t>
              </a:r>
            </a:p>
          </p:txBody>
        </p:sp>
        <p:sp>
          <p:nvSpPr>
            <p:cNvPr id="11"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H</a:t>
              </a:r>
            </a:p>
          </p:txBody>
        </p:sp>
      </p:grpSp>
      <p:sp>
        <p:nvSpPr>
          <p:cNvPr id="14" name="Text Box 62"/>
          <p:cNvSpPr txBox="1">
            <a:spLocks noChangeArrowheads="1"/>
          </p:cNvSpPr>
          <p:nvPr/>
        </p:nvSpPr>
        <p:spPr bwMode="auto">
          <a:xfrm>
            <a:off x="7264400" y="2130425"/>
            <a:ext cx="7699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latin typeface="+mn-lt"/>
                <a:ea typeface="+mn-ea"/>
                <a:sym typeface="Wingdings" pitchFamily="2" charset="2"/>
              </a:rPr>
              <a:t></a:t>
            </a:r>
            <a:endParaRPr kumimoji="1" lang="en-US" altLang="zh-CN" sz="6600" b="1">
              <a:latin typeface="+mn-lt"/>
              <a:ea typeface="+mn-ea"/>
            </a:endParaRPr>
          </a:p>
        </p:txBody>
      </p:sp>
      <p:sp>
        <p:nvSpPr>
          <p:cNvPr id="15" name="Freeform 44"/>
          <p:cNvSpPr>
            <a:spLocks/>
          </p:cNvSpPr>
          <p:nvPr/>
        </p:nvSpPr>
        <p:spPr bwMode="auto">
          <a:xfrm>
            <a:off x="7239000" y="5156200"/>
            <a:ext cx="357188"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 name="Text Box 45"/>
          <p:cNvSpPr txBox="1">
            <a:spLocks noChangeArrowheads="1"/>
          </p:cNvSpPr>
          <p:nvPr/>
        </p:nvSpPr>
        <p:spPr bwMode="auto">
          <a:xfrm>
            <a:off x="998538" y="2130425"/>
            <a:ext cx="769937"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latin typeface="+mn-lt"/>
                <a:ea typeface="+mn-ea"/>
                <a:sym typeface="Wingdings" pitchFamily="2" charset="2"/>
              </a:rPr>
              <a:t></a:t>
            </a:r>
            <a:endParaRPr kumimoji="1" lang="en-US" altLang="zh-CN" sz="6600" b="1">
              <a:latin typeface="+mn-lt"/>
              <a:ea typeface="+mn-ea"/>
            </a:endParaRPr>
          </a:p>
        </p:txBody>
      </p:sp>
      <p:sp>
        <p:nvSpPr>
          <p:cNvPr id="17" name="AutoShape 46"/>
          <p:cNvSpPr>
            <a:spLocks noChangeArrowheads="1"/>
          </p:cNvSpPr>
          <p:nvPr/>
        </p:nvSpPr>
        <p:spPr bwMode="auto">
          <a:xfrm>
            <a:off x="4535488" y="5607050"/>
            <a:ext cx="263525" cy="130175"/>
          </a:xfrm>
          <a:prstGeom prst="rightArrow">
            <a:avLst>
              <a:gd name="adj1" fmla="val 50000"/>
              <a:gd name="adj2" fmla="val 5061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 name="AutoShape 48"/>
          <p:cNvSpPr>
            <a:spLocks noChangeArrowheads="1"/>
          </p:cNvSpPr>
          <p:nvPr/>
        </p:nvSpPr>
        <p:spPr bwMode="auto">
          <a:xfrm>
            <a:off x="2724150" y="5605463"/>
            <a:ext cx="263525" cy="130175"/>
          </a:xfrm>
          <a:prstGeom prst="rightArrow">
            <a:avLst>
              <a:gd name="adj1" fmla="val 50000"/>
              <a:gd name="adj2" fmla="val 5061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 name="Line 49"/>
          <p:cNvSpPr>
            <a:spLocks noChangeShapeType="1"/>
          </p:cNvSpPr>
          <p:nvPr/>
        </p:nvSpPr>
        <p:spPr bwMode="auto">
          <a:xfrm>
            <a:off x="1331913" y="2997200"/>
            <a:ext cx="3175" cy="1487488"/>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0" name="Text Box 50"/>
          <p:cNvSpPr txBox="1">
            <a:spLocks noChangeArrowheads="1"/>
          </p:cNvSpPr>
          <p:nvPr/>
        </p:nvSpPr>
        <p:spPr bwMode="auto">
          <a:xfrm>
            <a:off x="5019914" y="5132388"/>
            <a:ext cx="1920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latin typeface="+mn-lt"/>
                <a:ea typeface="+mn-ea"/>
              </a:rPr>
              <a:t>发送 </a:t>
            </a:r>
            <a:r>
              <a:rPr kumimoji="1" lang="en-US" altLang="zh-CN" sz="1800" b="1">
                <a:latin typeface="+mn-lt"/>
                <a:ea typeface="+mn-ea"/>
              </a:rPr>
              <a:t>TCP </a:t>
            </a:r>
            <a:r>
              <a:rPr kumimoji="1" lang="zh-CN" altLang="en-US" sz="1800" b="1">
                <a:latin typeface="+mn-lt"/>
                <a:ea typeface="+mn-ea"/>
              </a:rPr>
              <a:t>报文段</a:t>
            </a:r>
          </a:p>
        </p:txBody>
      </p:sp>
      <p:sp>
        <p:nvSpPr>
          <p:cNvPr id="21" name="Rectangle 51"/>
          <p:cNvSpPr>
            <a:spLocks noChangeArrowheads="1"/>
          </p:cNvSpPr>
          <p:nvPr/>
        </p:nvSpPr>
        <p:spPr bwMode="auto">
          <a:xfrm>
            <a:off x="508000" y="4473575"/>
            <a:ext cx="1663700"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latin typeface="+mn-lt"/>
              <a:ea typeface="+mn-ea"/>
            </a:endParaRPr>
          </a:p>
          <a:p>
            <a:pPr algn="ctr"/>
            <a:endParaRPr kumimoji="1" lang="en-US" altLang="zh-CN" sz="900" b="1">
              <a:latin typeface="+mn-lt"/>
              <a:ea typeface="+mn-ea"/>
            </a:endParaRPr>
          </a:p>
          <a:p>
            <a:pPr algn="ctr"/>
            <a:endParaRPr kumimoji="1" lang="en-US" altLang="zh-CN" sz="1800" b="1">
              <a:latin typeface="+mn-lt"/>
              <a:ea typeface="+mn-ea"/>
            </a:endParaRPr>
          </a:p>
        </p:txBody>
      </p:sp>
      <p:sp>
        <p:nvSpPr>
          <p:cNvPr id="22" name="Line 52"/>
          <p:cNvSpPr>
            <a:spLocks noChangeShapeType="1"/>
          </p:cNvSpPr>
          <p:nvPr/>
        </p:nvSpPr>
        <p:spPr bwMode="auto">
          <a:xfrm flipV="1">
            <a:off x="7623175" y="2997200"/>
            <a:ext cx="0" cy="1476375"/>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3" name="Rectangle 53"/>
          <p:cNvSpPr>
            <a:spLocks noChangeArrowheads="1"/>
          </p:cNvSpPr>
          <p:nvPr/>
        </p:nvSpPr>
        <p:spPr bwMode="auto">
          <a:xfrm>
            <a:off x="6791325" y="4473575"/>
            <a:ext cx="1662113"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latin typeface="+mn-lt"/>
              <a:ea typeface="+mn-ea"/>
            </a:endParaRPr>
          </a:p>
          <a:p>
            <a:pPr algn="ctr"/>
            <a:endParaRPr kumimoji="1" lang="en-US" altLang="zh-CN" sz="900" b="1">
              <a:latin typeface="+mn-lt"/>
              <a:ea typeface="+mn-ea"/>
            </a:endParaRPr>
          </a:p>
          <a:p>
            <a:pPr algn="ctr"/>
            <a:endParaRPr kumimoji="1" lang="en-US" altLang="zh-CN" sz="1800" b="1">
              <a:latin typeface="+mn-lt"/>
              <a:ea typeface="+mn-ea"/>
            </a:endParaRPr>
          </a:p>
        </p:txBody>
      </p:sp>
      <p:sp>
        <p:nvSpPr>
          <p:cNvPr id="24" name="Text Box 54"/>
          <p:cNvSpPr txBox="1">
            <a:spLocks noChangeArrowheads="1"/>
          </p:cNvSpPr>
          <p:nvPr/>
        </p:nvSpPr>
        <p:spPr bwMode="auto">
          <a:xfrm>
            <a:off x="781050" y="19113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mn-ea"/>
              </a:rPr>
              <a:t>发送方</a:t>
            </a:r>
          </a:p>
        </p:txBody>
      </p:sp>
      <p:sp>
        <p:nvSpPr>
          <p:cNvPr id="25" name="Text Box 55"/>
          <p:cNvSpPr txBox="1">
            <a:spLocks noChangeArrowheads="1"/>
          </p:cNvSpPr>
          <p:nvPr/>
        </p:nvSpPr>
        <p:spPr bwMode="auto">
          <a:xfrm>
            <a:off x="7058025" y="19113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mn-ea"/>
              </a:rPr>
              <a:t>接收方</a:t>
            </a:r>
          </a:p>
        </p:txBody>
      </p:sp>
      <p:sp>
        <p:nvSpPr>
          <p:cNvPr id="26" name="AutoShape 56"/>
          <p:cNvSpPr>
            <a:spLocks noChangeArrowheads="1"/>
          </p:cNvSpPr>
          <p:nvPr/>
        </p:nvSpPr>
        <p:spPr bwMode="auto">
          <a:xfrm>
            <a:off x="2051049" y="3572668"/>
            <a:ext cx="1476375" cy="753270"/>
          </a:xfrm>
          <a:prstGeom prst="wedgeRoundRectCallout">
            <a:avLst>
              <a:gd name="adj1" fmla="val -63534"/>
              <a:gd name="adj2" fmla="val 109453"/>
              <a:gd name="adj3" fmla="val 16667"/>
            </a:avLst>
          </a:prstGeom>
          <a:solidFill>
            <a:srgbClr val="C5A1C1"/>
          </a:solidFill>
          <a:ln w="9525">
            <a:solidFill>
              <a:schemeClr val="tx1"/>
            </a:solidFill>
            <a:miter lim="800000"/>
            <a:headEnd/>
            <a:tailEnd/>
          </a:ln>
          <a:effectLst>
            <a:outerShdw dist="35921" dir="2700000" algn="ctr" rotWithShape="0">
              <a:schemeClr val="bg2"/>
            </a:outerShdw>
          </a:effectLst>
        </p:spPr>
        <p:txBody>
          <a:bodyPr/>
          <a:lstStyle/>
          <a:p>
            <a:pPr algn="ctr"/>
            <a:r>
              <a:rPr lang="zh-CN" altLang="en-US" sz="1800" b="1" dirty="0">
                <a:latin typeface="+mn-lt"/>
                <a:ea typeface="+mn-ea"/>
              </a:rPr>
              <a:t>把字节写入</a:t>
            </a:r>
          </a:p>
          <a:p>
            <a:pPr algn="ctr"/>
            <a:r>
              <a:rPr lang="zh-CN" altLang="en-US" sz="1800" b="1" dirty="0">
                <a:latin typeface="+mn-lt"/>
                <a:ea typeface="+mn-ea"/>
              </a:rPr>
              <a:t>发送缓存</a:t>
            </a:r>
          </a:p>
          <a:p>
            <a:pPr algn="ctr"/>
            <a:endParaRPr kumimoji="1" lang="zh-CN" altLang="zh-CN" sz="1800" b="1" dirty="0">
              <a:latin typeface="+mn-lt"/>
              <a:ea typeface="+mn-ea"/>
            </a:endParaRPr>
          </a:p>
        </p:txBody>
      </p:sp>
      <p:sp>
        <p:nvSpPr>
          <p:cNvPr id="28" name="AutoShape 58"/>
          <p:cNvSpPr>
            <a:spLocks noChangeArrowheads="1"/>
          </p:cNvSpPr>
          <p:nvPr/>
        </p:nvSpPr>
        <p:spPr bwMode="auto">
          <a:xfrm>
            <a:off x="5940425" y="3428999"/>
            <a:ext cx="1397000" cy="719931"/>
          </a:xfrm>
          <a:prstGeom prst="wedgeRoundRectCallout">
            <a:avLst>
              <a:gd name="adj1" fmla="val 56109"/>
              <a:gd name="adj2" fmla="val 138693"/>
              <a:gd name="adj3" fmla="val 16667"/>
            </a:avLst>
          </a:prstGeom>
          <a:solidFill>
            <a:srgbClr val="C5A1C1"/>
          </a:solidFill>
          <a:ln w="9525">
            <a:solidFill>
              <a:schemeClr val="tx1"/>
            </a:solidFill>
            <a:miter lim="800000"/>
            <a:headEnd/>
            <a:tailEnd/>
          </a:ln>
          <a:effectLst>
            <a:outerShdw dist="35921" dir="2700000" algn="ctr" rotWithShape="0">
              <a:schemeClr val="bg2"/>
            </a:outerShdw>
          </a:effectLst>
        </p:spPr>
        <p:txBody>
          <a:bodyPr/>
          <a:lstStyle/>
          <a:p>
            <a:pPr algn="ctr"/>
            <a:r>
              <a:rPr lang="zh-CN" altLang="en-US" sz="1800" b="1" dirty="0">
                <a:latin typeface="+mn-lt"/>
                <a:ea typeface="+mn-ea"/>
              </a:rPr>
              <a:t>从接收缓存</a:t>
            </a:r>
          </a:p>
          <a:p>
            <a:pPr algn="ctr"/>
            <a:r>
              <a:rPr lang="zh-CN" altLang="en-US" sz="1800" b="1" dirty="0">
                <a:latin typeface="+mn-lt"/>
                <a:ea typeface="+mn-ea"/>
              </a:rPr>
              <a:t>读取字节</a:t>
            </a:r>
          </a:p>
          <a:p>
            <a:pPr algn="ctr"/>
            <a:endParaRPr kumimoji="1" lang="zh-CN" altLang="zh-CN" sz="1800" b="1" dirty="0">
              <a:latin typeface="+mn-lt"/>
              <a:ea typeface="+mn-ea"/>
            </a:endParaRPr>
          </a:p>
        </p:txBody>
      </p:sp>
      <p:sp>
        <p:nvSpPr>
          <p:cNvPr id="30" name="Text Box 60"/>
          <p:cNvSpPr txBox="1">
            <a:spLocks noChangeArrowheads="1"/>
          </p:cNvSpPr>
          <p:nvPr/>
        </p:nvSpPr>
        <p:spPr bwMode="auto">
          <a:xfrm>
            <a:off x="1547813" y="251142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应用进程</a:t>
            </a:r>
          </a:p>
        </p:txBody>
      </p:sp>
      <p:sp>
        <p:nvSpPr>
          <p:cNvPr id="31" name="Text Box 61"/>
          <p:cNvSpPr txBox="1">
            <a:spLocks noChangeArrowheads="1"/>
          </p:cNvSpPr>
          <p:nvPr/>
        </p:nvSpPr>
        <p:spPr bwMode="auto">
          <a:xfrm>
            <a:off x="7835900" y="24558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应用进程</a:t>
            </a:r>
          </a:p>
        </p:txBody>
      </p:sp>
      <p:grpSp>
        <p:nvGrpSpPr>
          <p:cNvPr id="32" name="Group 63"/>
          <p:cNvGrpSpPr>
            <a:grpSpLocks/>
          </p:cNvGrpSpPr>
          <p:nvPr/>
        </p:nvGrpSpPr>
        <p:grpSpPr bwMode="auto">
          <a:xfrm>
            <a:off x="7767638" y="3141663"/>
            <a:ext cx="215900" cy="1150937"/>
            <a:chOff x="3107" y="210"/>
            <a:chExt cx="136" cy="725"/>
          </a:xfrm>
        </p:grpSpPr>
        <p:sp>
          <p:nvSpPr>
            <p:cNvPr id="33"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a:t>
              </a:r>
            </a:p>
          </p:txBody>
        </p:sp>
        <p:sp>
          <p:nvSpPr>
            <p:cNvPr id="34"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2</a:t>
              </a:r>
            </a:p>
          </p:txBody>
        </p:sp>
        <p:sp>
          <p:nvSpPr>
            <p:cNvPr id="35"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3</a:t>
              </a:r>
            </a:p>
          </p:txBody>
        </p:sp>
        <p:sp>
          <p:nvSpPr>
            <p:cNvPr id="36"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0</a:t>
              </a:r>
            </a:p>
          </p:txBody>
        </p:sp>
      </p:grpSp>
      <p:sp>
        <p:nvSpPr>
          <p:cNvPr id="37" name="Rectangle 68"/>
          <p:cNvSpPr>
            <a:spLocks noChangeArrowheads="1"/>
          </p:cNvSpPr>
          <p:nvPr/>
        </p:nvSpPr>
        <p:spPr bwMode="auto">
          <a:xfrm>
            <a:off x="7556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18</a:t>
            </a:r>
          </a:p>
        </p:txBody>
      </p:sp>
      <p:sp>
        <p:nvSpPr>
          <p:cNvPr id="38" name="Rectangle 69"/>
          <p:cNvSpPr>
            <a:spLocks noChangeArrowheads="1"/>
          </p:cNvSpPr>
          <p:nvPr/>
        </p:nvSpPr>
        <p:spPr bwMode="auto">
          <a:xfrm>
            <a:off x="9715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17</a:t>
            </a:r>
          </a:p>
        </p:txBody>
      </p:sp>
      <p:sp>
        <p:nvSpPr>
          <p:cNvPr id="39" name="Rectangle 70"/>
          <p:cNvSpPr>
            <a:spLocks noChangeArrowheads="1"/>
          </p:cNvSpPr>
          <p:nvPr/>
        </p:nvSpPr>
        <p:spPr bwMode="auto">
          <a:xfrm>
            <a:off x="11874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16</a:t>
            </a:r>
          </a:p>
        </p:txBody>
      </p:sp>
      <p:sp>
        <p:nvSpPr>
          <p:cNvPr id="40" name="Rectangle 71"/>
          <p:cNvSpPr>
            <a:spLocks noChangeArrowheads="1"/>
          </p:cNvSpPr>
          <p:nvPr/>
        </p:nvSpPr>
        <p:spPr bwMode="auto">
          <a:xfrm>
            <a:off x="14033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15</a:t>
            </a:r>
          </a:p>
        </p:txBody>
      </p:sp>
      <p:sp>
        <p:nvSpPr>
          <p:cNvPr id="41" name="Rectangle 72"/>
          <p:cNvSpPr>
            <a:spLocks noChangeArrowheads="1"/>
          </p:cNvSpPr>
          <p:nvPr/>
        </p:nvSpPr>
        <p:spPr bwMode="auto">
          <a:xfrm>
            <a:off x="1619250" y="4797425"/>
            <a:ext cx="215900"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14</a:t>
            </a:r>
          </a:p>
        </p:txBody>
      </p:sp>
      <p:grpSp>
        <p:nvGrpSpPr>
          <p:cNvPr id="42" name="Group 73"/>
          <p:cNvGrpSpPr>
            <a:grpSpLocks/>
          </p:cNvGrpSpPr>
          <p:nvPr/>
        </p:nvGrpSpPr>
        <p:grpSpPr bwMode="auto">
          <a:xfrm>
            <a:off x="1474788" y="3213100"/>
            <a:ext cx="215900" cy="863600"/>
            <a:chOff x="1429" y="164"/>
            <a:chExt cx="136" cy="544"/>
          </a:xfrm>
        </p:grpSpPr>
        <p:sp>
          <p:nvSpPr>
            <p:cNvPr id="43"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mn-lt"/>
                  <a:ea typeface="+mn-ea"/>
                </a:rPr>
                <a:t>19</a:t>
              </a:r>
            </a:p>
          </p:txBody>
        </p:sp>
        <p:sp>
          <p:nvSpPr>
            <p:cNvPr id="44"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20</a:t>
              </a:r>
            </a:p>
          </p:txBody>
        </p:sp>
        <p:sp>
          <p:nvSpPr>
            <p:cNvPr id="45"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21</a:t>
              </a:r>
            </a:p>
          </p:txBody>
        </p:sp>
      </p:grpSp>
      <p:grpSp>
        <p:nvGrpSpPr>
          <p:cNvPr id="46" name="Group 77"/>
          <p:cNvGrpSpPr>
            <a:grpSpLocks/>
          </p:cNvGrpSpPr>
          <p:nvPr/>
        </p:nvGrpSpPr>
        <p:grpSpPr bwMode="auto">
          <a:xfrm>
            <a:off x="7408863" y="4795838"/>
            <a:ext cx="431800" cy="287337"/>
            <a:chOff x="2789" y="1842"/>
            <a:chExt cx="272" cy="181"/>
          </a:xfrm>
        </p:grpSpPr>
        <p:sp>
          <p:nvSpPr>
            <p:cNvPr id="47"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mn-lt"/>
                  <a:ea typeface="+mn-ea"/>
                </a:rPr>
                <a:t>4</a:t>
              </a:r>
            </a:p>
          </p:txBody>
        </p:sp>
        <p:sp>
          <p:nvSpPr>
            <p:cNvPr id="48"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mn-lt"/>
                  <a:ea typeface="+mn-ea"/>
                </a:rPr>
                <a:t>5</a:t>
              </a:r>
            </a:p>
          </p:txBody>
        </p:sp>
      </p:grpSp>
      <p:grpSp>
        <p:nvGrpSpPr>
          <p:cNvPr id="49" name="Group 86"/>
          <p:cNvGrpSpPr>
            <a:grpSpLocks/>
          </p:cNvGrpSpPr>
          <p:nvPr/>
        </p:nvGrpSpPr>
        <p:grpSpPr bwMode="auto">
          <a:xfrm>
            <a:off x="1908175" y="5516563"/>
            <a:ext cx="863600" cy="287337"/>
            <a:chOff x="2200" y="1298"/>
            <a:chExt cx="544" cy="181"/>
          </a:xfrm>
        </p:grpSpPr>
        <p:sp>
          <p:nvSpPr>
            <p:cNvPr id="50"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13</a:t>
              </a:r>
            </a:p>
          </p:txBody>
        </p:sp>
        <p:sp>
          <p:nvSpPr>
            <p:cNvPr id="51"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12</a:t>
              </a:r>
            </a:p>
          </p:txBody>
        </p:sp>
        <p:sp>
          <p:nvSpPr>
            <p:cNvPr id="52"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11</a:t>
              </a:r>
            </a:p>
          </p:txBody>
        </p:sp>
        <p:sp>
          <p:nvSpPr>
            <p:cNvPr id="53"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H</a:t>
              </a:r>
            </a:p>
          </p:txBody>
        </p:sp>
      </p:grpSp>
      <p:grpSp>
        <p:nvGrpSpPr>
          <p:cNvPr id="54" name="Group 91"/>
          <p:cNvGrpSpPr>
            <a:grpSpLocks/>
          </p:cNvGrpSpPr>
          <p:nvPr/>
        </p:nvGrpSpPr>
        <p:grpSpPr bwMode="auto">
          <a:xfrm>
            <a:off x="3924300" y="5518150"/>
            <a:ext cx="431800" cy="287338"/>
            <a:chOff x="2290" y="482"/>
            <a:chExt cx="272" cy="181"/>
          </a:xfrm>
        </p:grpSpPr>
        <p:sp>
          <p:nvSpPr>
            <p:cNvPr id="55"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10</a:t>
              </a:r>
            </a:p>
          </p:txBody>
        </p:sp>
        <p:sp>
          <p:nvSpPr>
            <p:cNvPr id="56"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9</a:t>
              </a:r>
            </a:p>
          </p:txBody>
        </p:sp>
      </p:grpSp>
      <p:sp>
        <p:nvSpPr>
          <p:cNvPr id="57" name="Rectangle 94"/>
          <p:cNvSpPr>
            <a:spLocks noChangeArrowheads="1"/>
          </p:cNvSpPr>
          <p:nvPr/>
        </p:nvSpPr>
        <p:spPr bwMode="auto">
          <a:xfrm>
            <a:off x="4356100" y="55181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H</a:t>
            </a:r>
          </a:p>
        </p:txBody>
      </p:sp>
      <p:sp>
        <p:nvSpPr>
          <p:cNvPr id="58" name="AutoShape 95"/>
          <p:cNvSpPr>
            <a:spLocks noChangeArrowheads="1"/>
          </p:cNvSpPr>
          <p:nvPr/>
        </p:nvSpPr>
        <p:spPr bwMode="auto">
          <a:xfrm>
            <a:off x="3203574" y="4403724"/>
            <a:ext cx="2088505" cy="752475"/>
          </a:xfrm>
          <a:prstGeom prst="wedgeRoundRectCallout">
            <a:avLst>
              <a:gd name="adj1" fmla="val -71254"/>
              <a:gd name="adj2" fmla="val 94023"/>
              <a:gd name="adj3" fmla="val 16667"/>
            </a:avLst>
          </a:prstGeom>
          <a:solidFill>
            <a:srgbClr val="C5A1C1"/>
          </a:solidFill>
          <a:ln w="9525">
            <a:solidFill>
              <a:schemeClr val="tx1"/>
            </a:solidFill>
            <a:miter lim="800000"/>
            <a:headEnd/>
            <a:tailEnd/>
          </a:ln>
          <a:effectLst>
            <a:outerShdw dist="35921" dir="2700000" algn="ctr" rotWithShape="0">
              <a:schemeClr val="bg2"/>
            </a:outerShdw>
          </a:effectLst>
        </p:spPr>
        <p:txBody>
          <a:bodyPr/>
          <a:lstStyle/>
          <a:p>
            <a:pPr algn="ctr"/>
            <a:r>
              <a:rPr lang="zh-CN" altLang="en-US" sz="1800" b="1" dirty="0">
                <a:latin typeface="+mn-lt"/>
                <a:ea typeface="+mn-ea"/>
              </a:rPr>
              <a:t>加上 </a:t>
            </a:r>
            <a:r>
              <a:rPr lang="en-US" altLang="zh-CN" sz="1800" b="1" dirty="0">
                <a:latin typeface="+mn-lt"/>
                <a:ea typeface="+mn-ea"/>
              </a:rPr>
              <a:t>TCP </a:t>
            </a:r>
            <a:r>
              <a:rPr lang="zh-CN" altLang="en-US" sz="1800" b="1" dirty="0">
                <a:latin typeface="+mn-lt"/>
                <a:ea typeface="+mn-ea"/>
              </a:rPr>
              <a:t>首部</a:t>
            </a:r>
          </a:p>
          <a:p>
            <a:pPr algn="ctr"/>
            <a:r>
              <a:rPr lang="zh-CN" altLang="en-US" sz="1800" b="1" dirty="0">
                <a:latin typeface="+mn-lt"/>
                <a:ea typeface="+mn-ea"/>
              </a:rPr>
              <a:t>构成 </a:t>
            </a:r>
            <a:r>
              <a:rPr lang="en-US" altLang="zh-CN" sz="1800" b="1" dirty="0">
                <a:latin typeface="+mn-lt"/>
                <a:ea typeface="+mn-ea"/>
              </a:rPr>
              <a:t>TCP </a:t>
            </a:r>
            <a:r>
              <a:rPr lang="zh-CN" altLang="en-US" sz="1800" b="1" dirty="0">
                <a:latin typeface="+mn-lt"/>
                <a:ea typeface="+mn-ea"/>
              </a:rPr>
              <a:t>报文段</a:t>
            </a:r>
          </a:p>
          <a:p>
            <a:pPr algn="ctr"/>
            <a:endParaRPr kumimoji="1" lang="zh-CN" altLang="zh-CN" sz="1800" b="1" dirty="0">
              <a:latin typeface="+mn-lt"/>
              <a:ea typeface="+mn-ea"/>
            </a:endParaRPr>
          </a:p>
        </p:txBody>
      </p:sp>
      <p:sp>
        <p:nvSpPr>
          <p:cNvPr id="60" name="Line 97"/>
          <p:cNvSpPr>
            <a:spLocks noChangeShapeType="1"/>
          </p:cNvSpPr>
          <p:nvPr/>
        </p:nvSpPr>
        <p:spPr bwMode="auto">
          <a:xfrm>
            <a:off x="1789113" y="33686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61" name="Line 98"/>
          <p:cNvSpPr>
            <a:spLocks noChangeShapeType="1"/>
          </p:cNvSpPr>
          <p:nvPr/>
        </p:nvSpPr>
        <p:spPr bwMode="auto">
          <a:xfrm flipV="1">
            <a:off x="8056563" y="3429000"/>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62" name="Text Box 99"/>
          <p:cNvSpPr txBox="1">
            <a:spLocks noChangeArrowheads="1"/>
          </p:cNvSpPr>
          <p:nvPr/>
        </p:nvSpPr>
        <p:spPr bwMode="auto">
          <a:xfrm>
            <a:off x="453123" y="440372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latin typeface="+mn-lt"/>
                <a:ea typeface="+mn-ea"/>
              </a:rPr>
              <a:t>TCP</a:t>
            </a:r>
          </a:p>
        </p:txBody>
      </p:sp>
      <p:sp>
        <p:nvSpPr>
          <p:cNvPr id="63" name="Text Box 100"/>
          <p:cNvSpPr txBox="1">
            <a:spLocks noChangeArrowheads="1"/>
          </p:cNvSpPr>
          <p:nvPr/>
        </p:nvSpPr>
        <p:spPr bwMode="auto">
          <a:xfrm>
            <a:off x="7835900" y="442809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dirty="0">
                <a:latin typeface="+mn-lt"/>
                <a:ea typeface="+mn-ea"/>
              </a:rPr>
              <a:t>TCP</a:t>
            </a:r>
          </a:p>
        </p:txBody>
      </p:sp>
      <p:sp>
        <p:nvSpPr>
          <p:cNvPr id="64" name="Text Box 101"/>
          <p:cNvSpPr txBox="1">
            <a:spLocks noChangeArrowheads="1"/>
          </p:cNvSpPr>
          <p:nvPr/>
        </p:nvSpPr>
        <p:spPr bwMode="auto">
          <a:xfrm>
            <a:off x="1763713" y="31130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字节流</a:t>
            </a:r>
          </a:p>
        </p:txBody>
      </p:sp>
      <p:sp>
        <p:nvSpPr>
          <p:cNvPr id="65" name="Text Box 102"/>
          <p:cNvSpPr txBox="1">
            <a:spLocks noChangeArrowheads="1"/>
          </p:cNvSpPr>
          <p:nvPr/>
        </p:nvSpPr>
        <p:spPr bwMode="auto">
          <a:xfrm>
            <a:off x="7981950" y="31130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字节流</a:t>
            </a:r>
          </a:p>
        </p:txBody>
      </p:sp>
      <p:sp>
        <p:nvSpPr>
          <p:cNvPr id="66" name="Rectangle 103"/>
          <p:cNvSpPr>
            <a:spLocks noChangeArrowheads="1"/>
          </p:cNvSpPr>
          <p:nvPr/>
        </p:nvSpPr>
        <p:spPr bwMode="auto">
          <a:xfrm>
            <a:off x="3419475" y="24209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latin typeface="+mn-lt"/>
                <a:ea typeface="+mn-ea"/>
              </a:rPr>
              <a:t>H</a:t>
            </a:r>
          </a:p>
        </p:txBody>
      </p:sp>
      <p:sp>
        <p:nvSpPr>
          <p:cNvPr id="67" name="Text Box 104"/>
          <p:cNvSpPr txBox="1">
            <a:spLocks noChangeArrowheads="1"/>
          </p:cNvSpPr>
          <p:nvPr/>
        </p:nvSpPr>
        <p:spPr bwMode="auto">
          <a:xfrm>
            <a:off x="3708400" y="2397125"/>
            <a:ext cx="2612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表示 </a:t>
            </a:r>
            <a:r>
              <a:rPr kumimoji="1" lang="en-US" altLang="zh-CN" sz="1800" b="1">
                <a:latin typeface="+mn-lt"/>
                <a:ea typeface="+mn-ea"/>
              </a:rPr>
              <a:t>TCP </a:t>
            </a:r>
            <a:r>
              <a:rPr kumimoji="1" lang="zh-CN" altLang="en-US" sz="1800" b="1">
                <a:latin typeface="+mn-lt"/>
                <a:ea typeface="+mn-ea"/>
              </a:rPr>
              <a:t>报文段的首部</a:t>
            </a:r>
          </a:p>
        </p:txBody>
      </p:sp>
      <p:sp>
        <p:nvSpPr>
          <p:cNvPr id="68" name="Rectangle 105"/>
          <p:cNvSpPr>
            <a:spLocks noChangeArrowheads="1"/>
          </p:cNvSpPr>
          <p:nvPr/>
        </p:nvSpPr>
        <p:spPr bwMode="auto">
          <a:xfrm>
            <a:off x="3419475" y="2852738"/>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latin typeface="+mn-lt"/>
                <a:ea typeface="+mn-ea"/>
              </a:rPr>
              <a:t>x</a:t>
            </a:r>
          </a:p>
        </p:txBody>
      </p:sp>
      <p:sp>
        <p:nvSpPr>
          <p:cNvPr id="69" name="Text Box 106"/>
          <p:cNvSpPr txBox="1">
            <a:spLocks noChangeArrowheads="1"/>
          </p:cNvSpPr>
          <p:nvPr/>
        </p:nvSpPr>
        <p:spPr bwMode="auto">
          <a:xfrm>
            <a:off x="3708400" y="2828925"/>
            <a:ext cx="27366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表示序号为 </a:t>
            </a:r>
            <a:r>
              <a:rPr kumimoji="1" lang="en-US" altLang="zh-CN" sz="1800" b="1">
                <a:latin typeface="+mn-lt"/>
                <a:ea typeface="+mn-ea"/>
              </a:rPr>
              <a:t>x </a:t>
            </a:r>
            <a:r>
              <a:rPr kumimoji="1" lang="zh-CN" altLang="en-US" sz="1800" b="1">
                <a:latin typeface="+mn-lt"/>
                <a:ea typeface="+mn-ea"/>
              </a:rPr>
              <a:t>的数据字节</a:t>
            </a:r>
          </a:p>
        </p:txBody>
      </p:sp>
      <p:sp>
        <p:nvSpPr>
          <p:cNvPr id="70" name="AutoShape 108"/>
          <p:cNvSpPr>
            <a:spLocks noChangeArrowheads="1"/>
          </p:cNvSpPr>
          <p:nvPr/>
        </p:nvSpPr>
        <p:spPr bwMode="auto">
          <a:xfrm rot="16200000">
            <a:off x="4319587" y="3032126"/>
            <a:ext cx="360363"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1" name="Text Box 109"/>
          <p:cNvSpPr txBox="1">
            <a:spLocks noChangeArrowheads="1"/>
          </p:cNvSpPr>
          <p:nvPr/>
        </p:nvSpPr>
        <p:spPr bwMode="auto">
          <a:xfrm>
            <a:off x="3773714" y="5853113"/>
            <a:ext cx="1167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latin typeface="+mn-lt"/>
                <a:ea typeface="+mn-ea"/>
              </a:rPr>
              <a:t>TCP </a:t>
            </a:r>
            <a:r>
              <a:rPr kumimoji="1" lang="zh-CN" altLang="en-US" sz="1800" b="1">
                <a:latin typeface="+mn-lt"/>
                <a:ea typeface="+mn-ea"/>
              </a:rPr>
              <a:t>连接</a:t>
            </a:r>
          </a:p>
        </p:txBody>
      </p:sp>
      <p:sp>
        <p:nvSpPr>
          <p:cNvPr id="72" name="Freeform 110"/>
          <p:cNvSpPr>
            <a:spLocks/>
          </p:cNvSpPr>
          <p:nvPr/>
        </p:nvSpPr>
        <p:spPr bwMode="auto">
          <a:xfrm>
            <a:off x="1339850" y="5156200"/>
            <a:ext cx="200025"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7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1406683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2987675" y="188913"/>
            <a:ext cx="3024188" cy="57943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lgn="l">
              <a:spcBef>
                <a:spcPct val="0"/>
              </a:spcBef>
              <a:defRPr kumimoji="1" sz="2400">
                <a:solidFill>
                  <a:schemeClr val="tx1"/>
                </a:solidFill>
                <a:latin typeface="Times New Roman" pitchFamily="18" charset="0"/>
                <a:ea typeface="宋体" charset="-122"/>
              </a:defRPr>
            </a:lvl1pPr>
            <a:lvl2pPr marL="5184775" algn="l">
              <a:spcBef>
                <a:spcPct val="0"/>
              </a:spcBef>
              <a:defRPr kumimoji="1" sz="2400">
                <a:solidFill>
                  <a:schemeClr val="tx1"/>
                </a:solidFill>
                <a:latin typeface="Times New Roman" pitchFamily="18" charset="0"/>
                <a:ea typeface="宋体" charset="-122"/>
              </a:defRPr>
            </a:lvl2pPr>
            <a:lvl3pPr marL="5375275" algn="l">
              <a:spcBef>
                <a:spcPct val="0"/>
              </a:spcBef>
              <a:defRPr kumimoji="1" sz="2400">
                <a:solidFill>
                  <a:schemeClr val="tx1"/>
                </a:solidFill>
                <a:latin typeface="Times New Roman" pitchFamily="18" charset="0"/>
                <a:ea typeface="宋体" charset="-122"/>
              </a:defRPr>
            </a:lvl3pPr>
            <a:lvl4pPr marL="5565775" algn="l">
              <a:spcBef>
                <a:spcPct val="0"/>
              </a:spcBef>
              <a:defRPr kumimoji="1" sz="2400">
                <a:solidFill>
                  <a:schemeClr val="tx1"/>
                </a:solidFill>
                <a:latin typeface="Times New Roman" pitchFamily="18" charset="0"/>
                <a:ea typeface="宋体" charset="-122"/>
              </a:defRPr>
            </a:lvl4pPr>
            <a:lvl5pPr marL="5756275" algn="l">
              <a:spcBef>
                <a:spcPct val="0"/>
              </a:spcBef>
              <a:defRPr kumimoji="1" sz="2400">
                <a:solidFill>
                  <a:schemeClr val="tx1"/>
                </a:solidFill>
                <a:latin typeface="Times New Roman" pitchFamily="18" charset="0"/>
                <a:ea typeface="宋体" charset="-122"/>
              </a:defRPr>
            </a:lvl5pPr>
            <a:lvl6pPr marL="6213475" fontAlgn="base">
              <a:spcBef>
                <a:spcPct val="0"/>
              </a:spcBef>
              <a:spcAft>
                <a:spcPct val="0"/>
              </a:spcAft>
              <a:defRPr kumimoji="1" sz="2400">
                <a:solidFill>
                  <a:schemeClr val="tx1"/>
                </a:solidFill>
                <a:latin typeface="Times New Roman" pitchFamily="18" charset="0"/>
                <a:ea typeface="宋体" charset="-122"/>
              </a:defRPr>
            </a:lvl6pPr>
            <a:lvl7pPr marL="6670675" fontAlgn="base">
              <a:spcBef>
                <a:spcPct val="0"/>
              </a:spcBef>
              <a:spcAft>
                <a:spcPct val="0"/>
              </a:spcAft>
              <a:defRPr kumimoji="1" sz="2400">
                <a:solidFill>
                  <a:schemeClr val="tx1"/>
                </a:solidFill>
                <a:latin typeface="Times New Roman" pitchFamily="18" charset="0"/>
                <a:ea typeface="宋体" charset="-122"/>
              </a:defRPr>
            </a:lvl7pPr>
            <a:lvl8pPr marL="7127875" fontAlgn="base">
              <a:spcBef>
                <a:spcPct val="0"/>
              </a:spcBef>
              <a:spcAft>
                <a:spcPct val="0"/>
              </a:spcAft>
              <a:defRPr kumimoji="1" sz="2400">
                <a:solidFill>
                  <a:schemeClr val="tx1"/>
                </a:solidFill>
                <a:latin typeface="Times New Roman" pitchFamily="18" charset="0"/>
                <a:ea typeface="宋体" charset="-122"/>
              </a:defRPr>
            </a:lvl8pPr>
            <a:lvl9pPr marL="7585075"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buClr>
                <a:schemeClr val="accent2"/>
              </a:buClr>
              <a:buSzTx/>
              <a:buFont typeface="Wingdings" pitchFamily="2" charset="2"/>
              <a:buNone/>
            </a:pPr>
            <a:r>
              <a:rPr lang="en-US" altLang="zh-CN" sz="3200" b="1">
                <a:solidFill>
                  <a:schemeClr val="tx2"/>
                </a:solidFill>
                <a:ea typeface="隶书" pitchFamily="49" charset="-122"/>
              </a:rPr>
              <a:t>TCP</a:t>
            </a:r>
            <a:r>
              <a:rPr lang="zh-CN" altLang="en-US" sz="3200" b="1">
                <a:solidFill>
                  <a:schemeClr val="tx2"/>
                </a:solidFill>
                <a:ea typeface="隶书" pitchFamily="49" charset="-122"/>
              </a:rPr>
              <a:t>报文段</a:t>
            </a:r>
            <a:endParaRPr lang="en-US" altLang="zh-CN" sz="3200" b="1">
              <a:solidFill>
                <a:schemeClr val="tx2"/>
              </a:solidFill>
              <a:ea typeface="隶书" pitchFamily="49" charset="-122"/>
            </a:endParaRPr>
          </a:p>
        </p:txBody>
      </p:sp>
      <p:sp>
        <p:nvSpPr>
          <p:cNvPr id="8" name="Rectangle 4"/>
          <p:cNvSpPr>
            <a:spLocks noChangeArrowheads="1"/>
          </p:cNvSpPr>
          <p:nvPr/>
        </p:nvSpPr>
        <p:spPr bwMode="auto">
          <a:xfrm>
            <a:off x="1157288" y="6113463"/>
            <a:ext cx="1225550" cy="504825"/>
          </a:xfrm>
          <a:prstGeom prst="rect">
            <a:avLst/>
          </a:prstGeom>
          <a:solidFill>
            <a:srgbClr val="CCFF99"/>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Line 5"/>
          <p:cNvSpPr>
            <a:spLocks noChangeShapeType="1"/>
          </p:cNvSpPr>
          <p:nvPr/>
        </p:nvSpPr>
        <p:spPr bwMode="auto">
          <a:xfrm flipH="1">
            <a:off x="827088" y="1646238"/>
            <a:ext cx="15875"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 name="Rectangle 6"/>
          <p:cNvSpPr>
            <a:spLocks noChangeArrowheads="1"/>
          </p:cNvSpPr>
          <p:nvPr/>
        </p:nvSpPr>
        <p:spPr bwMode="auto">
          <a:xfrm>
            <a:off x="536575" y="2716213"/>
            <a:ext cx="590550" cy="530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90000"/>
              </a:lnSpc>
              <a:spcBef>
                <a:spcPct val="0"/>
              </a:spcBef>
              <a:buSzTx/>
              <a:buFontTx/>
              <a:buNone/>
            </a:pPr>
            <a:r>
              <a:rPr lang="en-US" altLang="zh-CN" sz="1600" b="1">
                <a:solidFill>
                  <a:srgbClr val="000000"/>
                </a:solidFill>
                <a:latin typeface="+mn-lt"/>
                <a:ea typeface="+mn-ea"/>
              </a:rPr>
              <a:t>TCP</a:t>
            </a:r>
          </a:p>
          <a:p>
            <a:pPr algn="l" defTabSz="762000" eaLnBrk="0" hangingPunct="0">
              <a:lnSpc>
                <a:spcPct val="90000"/>
              </a:lnSpc>
              <a:spcBef>
                <a:spcPct val="0"/>
              </a:spcBef>
              <a:buSzTx/>
              <a:buFontTx/>
              <a:buNone/>
            </a:pPr>
            <a:r>
              <a:rPr lang="zh-CN" altLang="en-US" sz="1600" b="1">
                <a:solidFill>
                  <a:srgbClr val="000000"/>
                </a:solidFill>
                <a:latin typeface="+mn-lt"/>
                <a:ea typeface="+mn-ea"/>
              </a:rPr>
              <a:t>首部</a:t>
            </a:r>
          </a:p>
        </p:txBody>
      </p:sp>
      <p:sp>
        <p:nvSpPr>
          <p:cNvPr id="11" name="Line 7"/>
          <p:cNvSpPr>
            <a:spLocks noChangeShapeType="1"/>
          </p:cNvSpPr>
          <p:nvPr/>
        </p:nvSpPr>
        <p:spPr bwMode="auto">
          <a:xfrm>
            <a:off x="8351838" y="1639888"/>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Rectangle 8"/>
          <p:cNvSpPr>
            <a:spLocks noChangeArrowheads="1"/>
          </p:cNvSpPr>
          <p:nvPr/>
        </p:nvSpPr>
        <p:spPr bwMode="auto">
          <a:xfrm>
            <a:off x="7899400" y="2459038"/>
            <a:ext cx="1077913" cy="530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spcBef>
                <a:spcPct val="0"/>
              </a:spcBef>
              <a:buSzTx/>
              <a:buFontTx/>
              <a:buNone/>
            </a:pPr>
            <a:r>
              <a:rPr lang="en-US" altLang="zh-CN" sz="1600" b="1">
                <a:solidFill>
                  <a:srgbClr val="000000"/>
                </a:solidFill>
                <a:latin typeface="+mn-lt"/>
                <a:ea typeface="+mn-ea"/>
              </a:rPr>
              <a:t>20 </a:t>
            </a:r>
            <a:r>
              <a:rPr lang="zh-CN" altLang="en-US" sz="1600" b="1">
                <a:solidFill>
                  <a:srgbClr val="000000"/>
                </a:solidFill>
                <a:latin typeface="+mn-lt"/>
                <a:ea typeface="+mn-ea"/>
              </a:rPr>
              <a:t>字节的</a:t>
            </a:r>
          </a:p>
          <a:p>
            <a:pPr defTabSz="762000" eaLnBrk="0" hangingPunct="0">
              <a:lnSpc>
                <a:spcPct val="90000"/>
              </a:lnSpc>
              <a:spcBef>
                <a:spcPct val="0"/>
              </a:spcBef>
              <a:buSzTx/>
              <a:buFontTx/>
              <a:buNone/>
            </a:pPr>
            <a:r>
              <a:rPr lang="zh-CN" altLang="en-US" sz="1600" b="1">
                <a:solidFill>
                  <a:srgbClr val="000000"/>
                </a:solidFill>
                <a:latin typeface="+mn-lt"/>
                <a:ea typeface="+mn-ea"/>
              </a:rPr>
              <a:t>固定首部</a:t>
            </a:r>
          </a:p>
        </p:txBody>
      </p:sp>
      <p:sp>
        <p:nvSpPr>
          <p:cNvPr id="13" name="Rectangle 9"/>
          <p:cNvSpPr>
            <a:spLocks noChangeArrowheads="1"/>
          </p:cNvSpPr>
          <p:nvPr/>
        </p:nvSpPr>
        <p:spPr bwMode="auto">
          <a:xfrm>
            <a:off x="1116013" y="1644650"/>
            <a:ext cx="6810375" cy="2763838"/>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AutoShape 10"/>
          <p:cNvSpPr>
            <a:spLocks noChangeArrowheads="1"/>
          </p:cNvSpPr>
          <p:nvPr/>
        </p:nvSpPr>
        <p:spPr bwMode="auto">
          <a:xfrm>
            <a:off x="509588" y="6238875"/>
            <a:ext cx="635000" cy="252413"/>
          </a:xfrm>
          <a:prstGeom prst="leftArrow">
            <a:avLst>
              <a:gd name="adj1" fmla="val 50000"/>
              <a:gd name="adj2" fmla="val 6289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 name="Freeform 11"/>
          <p:cNvSpPr>
            <a:spLocks/>
          </p:cNvSpPr>
          <p:nvPr/>
        </p:nvSpPr>
        <p:spPr bwMode="auto">
          <a:xfrm>
            <a:off x="1125538" y="4408488"/>
            <a:ext cx="6826250" cy="757237"/>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CC"/>
              </a:gs>
            </a:gsLst>
            <a:lin ang="5400000" scaled="1"/>
          </a:gra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 name="Line 12"/>
          <p:cNvSpPr>
            <a:spLocks noChangeShapeType="1"/>
          </p:cNvSpPr>
          <p:nvPr/>
        </p:nvSpPr>
        <p:spPr bwMode="auto">
          <a:xfrm>
            <a:off x="1109663" y="2114550"/>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 name="Line 13"/>
          <p:cNvSpPr>
            <a:spLocks noChangeShapeType="1"/>
          </p:cNvSpPr>
          <p:nvPr/>
        </p:nvSpPr>
        <p:spPr bwMode="auto">
          <a:xfrm>
            <a:off x="1122363" y="2579688"/>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 name="Line 14"/>
          <p:cNvSpPr>
            <a:spLocks noChangeShapeType="1"/>
          </p:cNvSpPr>
          <p:nvPr/>
        </p:nvSpPr>
        <p:spPr bwMode="auto">
          <a:xfrm>
            <a:off x="1109663" y="304323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 name="Line 15"/>
          <p:cNvSpPr>
            <a:spLocks noChangeShapeType="1"/>
          </p:cNvSpPr>
          <p:nvPr/>
        </p:nvSpPr>
        <p:spPr bwMode="auto">
          <a:xfrm>
            <a:off x="1109663" y="350678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 name="Line 16"/>
          <p:cNvSpPr>
            <a:spLocks noChangeShapeType="1"/>
          </p:cNvSpPr>
          <p:nvPr/>
        </p:nvSpPr>
        <p:spPr bwMode="auto">
          <a:xfrm>
            <a:off x="1122363" y="3971925"/>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1" name="Line 17"/>
          <p:cNvSpPr>
            <a:spLocks noChangeShapeType="1"/>
          </p:cNvSpPr>
          <p:nvPr/>
        </p:nvSpPr>
        <p:spPr bwMode="auto">
          <a:xfrm>
            <a:off x="4522788" y="1649413"/>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2" name="Rectangle 18"/>
          <p:cNvSpPr>
            <a:spLocks noChangeArrowheads="1"/>
          </p:cNvSpPr>
          <p:nvPr/>
        </p:nvSpPr>
        <p:spPr bwMode="auto">
          <a:xfrm>
            <a:off x="5586413" y="1735138"/>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目  的  端  口</a:t>
            </a:r>
          </a:p>
        </p:txBody>
      </p:sp>
      <p:sp>
        <p:nvSpPr>
          <p:cNvPr id="23" name="Rectangle 19"/>
          <p:cNvSpPr>
            <a:spLocks noChangeArrowheads="1"/>
          </p:cNvSpPr>
          <p:nvPr/>
        </p:nvSpPr>
        <p:spPr bwMode="auto">
          <a:xfrm>
            <a:off x="1008731" y="3113088"/>
            <a:ext cx="1000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dirty="0">
                <a:solidFill>
                  <a:srgbClr val="000000"/>
                </a:solidFill>
                <a:latin typeface="+mn-lt"/>
                <a:ea typeface="+mn-ea"/>
              </a:rPr>
              <a:t>首部长度</a:t>
            </a:r>
          </a:p>
        </p:txBody>
      </p:sp>
      <p:sp>
        <p:nvSpPr>
          <p:cNvPr id="24" name="Rectangle 20"/>
          <p:cNvSpPr>
            <a:spLocks noChangeArrowheads="1"/>
          </p:cNvSpPr>
          <p:nvPr/>
        </p:nvSpPr>
        <p:spPr bwMode="auto">
          <a:xfrm>
            <a:off x="2208213" y="3598863"/>
            <a:ext cx="11382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dirty="0">
                <a:solidFill>
                  <a:srgbClr val="000000"/>
                </a:solidFill>
                <a:latin typeface="+mn-lt"/>
                <a:ea typeface="+mn-ea"/>
              </a:rPr>
              <a:t>检   验   和</a:t>
            </a:r>
          </a:p>
        </p:txBody>
      </p:sp>
      <p:sp>
        <p:nvSpPr>
          <p:cNvPr id="25" name="Rectangle 21"/>
          <p:cNvSpPr>
            <a:spLocks noChangeArrowheads="1"/>
          </p:cNvSpPr>
          <p:nvPr/>
        </p:nvSpPr>
        <p:spPr bwMode="auto">
          <a:xfrm>
            <a:off x="2387600" y="4027488"/>
            <a:ext cx="2833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选    项    （长  度  可  变）</a:t>
            </a:r>
          </a:p>
        </p:txBody>
      </p:sp>
      <p:sp>
        <p:nvSpPr>
          <p:cNvPr id="26" name="Rectangle 22"/>
          <p:cNvSpPr>
            <a:spLocks noChangeArrowheads="1"/>
          </p:cNvSpPr>
          <p:nvPr/>
        </p:nvSpPr>
        <p:spPr bwMode="auto">
          <a:xfrm>
            <a:off x="2309813" y="1735138"/>
            <a:ext cx="1023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源  端  口</a:t>
            </a:r>
          </a:p>
        </p:txBody>
      </p:sp>
      <p:sp>
        <p:nvSpPr>
          <p:cNvPr id="27" name="Rectangle 23"/>
          <p:cNvSpPr>
            <a:spLocks noChangeArrowheads="1"/>
          </p:cNvSpPr>
          <p:nvPr/>
        </p:nvSpPr>
        <p:spPr bwMode="auto">
          <a:xfrm>
            <a:off x="4129088" y="2193925"/>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序   号</a:t>
            </a:r>
          </a:p>
        </p:txBody>
      </p:sp>
      <p:sp>
        <p:nvSpPr>
          <p:cNvPr id="28" name="Line 24"/>
          <p:cNvSpPr>
            <a:spLocks noChangeShapeType="1"/>
          </p:cNvSpPr>
          <p:nvPr/>
        </p:nvSpPr>
        <p:spPr bwMode="auto">
          <a:xfrm>
            <a:off x="4527550" y="3049588"/>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Rectangle 25"/>
          <p:cNvSpPr>
            <a:spLocks noChangeArrowheads="1"/>
          </p:cNvSpPr>
          <p:nvPr/>
        </p:nvSpPr>
        <p:spPr bwMode="auto">
          <a:xfrm>
            <a:off x="5443538" y="3598863"/>
            <a:ext cx="1514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紧   急   指   针</a:t>
            </a:r>
          </a:p>
        </p:txBody>
      </p:sp>
      <p:sp>
        <p:nvSpPr>
          <p:cNvPr id="30" name="Rectangle 26"/>
          <p:cNvSpPr>
            <a:spLocks noChangeArrowheads="1"/>
          </p:cNvSpPr>
          <p:nvPr/>
        </p:nvSpPr>
        <p:spPr bwMode="auto">
          <a:xfrm>
            <a:off x="5842000" y="3117850"/>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窗   口</a:t>
            </a:r>
          </a:p>
        </p:txBody>
      </p:sp>
      <p:sp>
        <p:nvSpPr>
          <p:cNvPr id="31" name="Rectangle 27"/>
          <p:cNvSpPr>
            <a:spLocks noChangeArrowheads="1"/>
          </p:cNvSpPr>
          <p:nvPr/>
        </p:nvSpPr>
        <p:spPr bwMode="auto">
          <a:xfrm>
            <a:off x="3911600" y="2678113"/>
            <a:ext cx="12969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确    认    号</a:t>
            </a:r>
          </a:p>
        </p:txBody>
      </p:sp>
      <p:sp>
        <p:nvSpPr>
          <p:cNvPr id="32" name="Line 28"/>
          <p:cNvSpPr>
            <a:spLocks noChangeShapeType="1"/>
          </p:cNvSpPr>
          <p:nvPr/>
        </p:nvSpPr>
        <p:spPr bwMode="auto">
          <a:xfrm>
            <a:off x="1963738" y="30495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3" name="Line 29"/>
          <p:cNvSpPr>
            <a:spLocks noChangeShapeType="1"/>
          </p:cNvSpPr>
          <p:nvPr/>
        </p:nvSpPr>
        <p:spPr bwMode="auto">
          <a:xfrm>
            <a:off x="3671888" y="30448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4" name="Line 30"/>
          <p:cNvSpPr>
            <a:spLocks noChangeShapeType="1"/>
          </p:cNvSpPr>
          <p:nvPr/>
        </p:nvSpPr>
        <p:spPr bwMode="auto">
          <a:xfrm>
            <a:off x="3233738" y="30495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Line 31"/>
          <p:cNvSpPr>
            <a:spLocks noChangeShapeType="1"/>
          </p:cNvSpPr>
          <p:nvPr/>
        </p:nvSpPr>
        <p:spPr bwMode="auto">
          <a:xfrm>
            <a:off x="3451225"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Line 32"/>
          <p:cNvSpPr>
            <a:spLocks noChangeShapeType="1"/>
          </p:cNvSpPr>
          <p:nvPr/>
        </p:nvSpPr>
        <p:spPr bwMode="auto">
          <a:xfrm>
            <a:off x="4097338"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7" name="Line 33"/>
          <p:cNvSpPr>
            <a:spLocks noChangeShapeType="1"/>
          </p:cNvSpPr>
          <p:nvPr/>
        </p:nvSpPr>
        <p:spPr bwMode="auto">
          <a:xfrm>
            <a:off x="3884613"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8" name="Line 34"/>
          <p:cNvSpPr>
            <a:spLocks noChangeShapeType="1"/>
          </p:cNvSpPr>
          <p:nvPr/>
        </p:nvSpPr>
        <p:spPr bwMode="auto">
          <a:xfrm>
            <a:off x="4314825"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9" name="Rectangle 35"/>
          <p:cNvSpPr>
            <a:spLocks noChangeArrowheads="1"/>
          </p:cNvSpPr>
          <p:nvPr/>
        </p:nvSpPr>
        <p:spPr bwMode="auto">
          <a:xfrm>
            <a:off x="-381000" y="3263901"/>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dirty="0">
                <a:solidFill>
                  <a:srgbClr val="000000"/>
                </a:solidFill>
                <a:latin typeface="+mn-lt"/>
                <a:ea typeface="+mn-ea"/>
              </a:rPr>
              <a:t>保   留</a:t>
            </a:r>
          </a:p>
        </p:txBody>
      </p:sp>
      <p:sp>
        <p:nvSpPr>
          <p:cNvPr id="40" name="Rectangle 36"/>
          <p:cNvSpPr>
            <a:spLocks noChangeArrowheads="1"/>
          </p:cNvSpPr>
          <p:nvPr/>
        </p:nvSpPr>
        <p:spPr bwMode="auto">
          <a:xfrm>
            <a:off x="4289425" y="3062288"/>
            <a:ext cx="301366"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spcBef>
                <a:spcPct val="0"/>
              </a:spcBef>
              <a:buSzTx/>
              <a:buFontTx/>
              <a:buNone/>
            </a:pPr>
            <a:r>
              <a:rPr lang="en-US" altLang="zh-CN" sz="1200" b="1">
                <a:solidFill>
                  <a:srgbClr val="000000"/>
                </a:solidFill>
                <a:latin typeface="+mn-lt"/>
                <a:ea typeface="+mn-ea"/>
              </a:rPr>
              <a:t>F</a:t>
            </a:r>
          </a:p>
          <a:p>
            <a:pPr defTabSz="762000" eaLnBrk="0" hangingPunct="0">
              <a:lnSpc>
                <a:spcPct val="75000"/>
              </a:lnSpc>
              <a:spcBef>
                <a:spcPct val="0"/>
              </a:spcBef>
              <a:buSzTx/>
              <a:buFontTx/>
              <a:buNone/>
            </a:pPr>
            <a:r>
              <a:rPr lang="en-US" altLang="zh-CN" sz="1200" b="1">
                <a:solidFill>
                  <a:srgbClr val="000000"/>
                </a:solidFill>
                <a:latin typeface="+mn-lt"/>
                <a:ea typeface="+mn-ea"/>
              </a:rPr>
              <a:t>I</a:t>
            </a:r>
          </a:p>
          <a:p>
            <a:pPr defTabSz="762000" eaLnBrk="0" hangingPunct="0">
              <a:lnSpc>
                <a:spcPct val="75000"/>
              </a:lnSpc>
              <a:spcBef>
                <a:spcPct val="0"/>
              </a:spcBef>
              <a:buSzTx/>
              <a:buFontTx/>
              <a:buNone/>
            </a:pPr>
            <a:r>
              <a:rPr lang="en-US" altLang="zh-CN" sz="1200" b="1">
                <a:solidFill>
                  <a:srgbClr val="000000"/>
                </a:solidFill>
                <a:latin typeface="+mn-lt"/>
                <a:ea typeface="+mn-ea"/>
              </a:rPr>
              <a:t>N</a:t>
            </a:r>
          </a:p>
        </p:txBody>
      </p:sp>
      <p:sp>
        <p:nvSpPr>
          <p:cNvPr id="41" name="Line 37"/>
          <p:cNvSpPr>
            <a:spLocks noChangeShapeType="1"/>
          </p:cNvSpPr>
          <p:nvPr/>
        </p:nvSpPr>
        <p:spPr bwMode="auto">
          <a:xfrm>
            <a:off x="1127125" y="1031875"/>
            <a:ext cx="679450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2" name="Rectangle 38"/>
          <p:cNvSpPr>
            <a:spLocks noChangeArrowheads="1"/>
          </p:cNvSpPr>
          <p:nvPr/>
        </p:nvSpPr>
        <p:spPr bwMode="auto">
          <a:xfrm>
            <a:off x="4191000" y="871538"/>
            <a:ext cx="785472"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32 bit</a:t>
            </a:r>
          </a:p>
        </p:txBody>
      </p:sp>
      <p:sp>
        <p:nvSpPr>
          <p:cNvPr id="43" name="Line 39"/>
          <p:cNvSpPr>
            <a:spLocks noChangeShapeType="1"/>
          </p:cNvSpPr>
          <p:nvPr/>
        </p:nvSpPr>
        <p:spPr bwMode="auto">
          <a:xfrm>
            <a:off x="1112838" y="1539875"/>
            <a:ext cx="680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4" name="Line 40"/>
          <p:cNvSpPr>
            <a:spLocks noChangeShapeType="1"/>
          </p:cNvSpPr>
          <p:nvPr/>
        </p:nvSpPr>
        <p:spPr bwMode="auto">
          <a:xfrm>
            <a:off x="1112838"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5" name="Line 41"/>
          <p:cNvSpPr>
            <a:spLocks noChangeShapeType="1"/>
          </p:cNvSpPr>
          <p:nvPr/>
        </p:nvSpPr>
        <p:spPr bwMode="auto">
          <a:xfrm>
            <a:off x="13255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6" name="Line 42"/>
          <p:cNvSpPr>
            <a:spLocks noChangeShapeType="1"/>
          </p:cNvSpPr>
          <p:nvPr/>
        </p:nvSpPr>
        <p:spPr bwMode="auto">
          <a:xfrm>
            <a:off x="153828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7" name="Line 43"/>
          <p:cNvSpPr>
            <a:spLocks noChangeShapeType="1"/>
          </p:cNvSpPr>
          <p:nvPr/>
        </p:nvSpPr>
        <p:spPr bwMode="auto">
          <a:xfrm>
            <a:off x="175101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8" name="Line 44"/>
          <p:cNvSpPr>
            <a:spLocks noChangeShapeType="1"/>
          </p:cNvSpPr>
          <p:nvPr/>
        </p:nvSpPr>
        <p:spPr bwMode="auto">
          <a:xfrm>
            <a:off x="19637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Line 45"/>
          <p:cNvSpPr>
            <a:spLocks noChangeShapeType="1"/>
          </p:cNvSpPr>
          <p:nvPr/>
        </p:nvSpPr>
        <p:spPr bwMode="auto">
          <a:xfrm>
            <a:off x="21764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0" name="Line 46"/>
          <p:cNvSpPr>
            <a:spLocks noChangeShapeType="1"/>
          </p:cNvSpPr>
          <p:nvPr/>
        </p:nvSpPr>
        <p:spPr bwMode="auto">
          <a:xfrm>
            <a:off x="23876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Line 47"/>
          <p:cNvSpPr>
            <a:spLocks noChangeShapeType="1"/>
          </p:cNvSpPr>
          <p:nvPr/>
        </p:nvSpPr>
        <p:spPr bwMode="auto">
          <a:xfrm>
            <a:off x="26003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2" name="Line 48"/>
          <p:cNvSpPr>
            <a:spLocks noChangeShapeType="1"/>
          </p:cNvSpPr>
          <p:nvPr/>
        </p:nvSpPr>
        <p:spPr bwMode="auto">
          <a:xfrm>
            <a:off x="2813050"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3" name="Line 49"/>
          <p:cNvSpPr>
            <a:spLocks noChangeShapeType="1"/>
          </p:cNvSpPr>
          <p:nvPr/>
        </p:nvSpPr>
        <p:spPr bwMode="auto">
          <a:xfrm>
            <a:off x="302577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4" name="Line 50"/>
          <p:cNvSpPr>
            <a:spLocks noChangeShapeType="1"/>
          </p:cNvSpPr>
          <p:nvPr/>
        </p:nvSpPr>
        <p:spPr bwMode="auto">
          <a:xfrm>
            <a:off x="32385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Line 51"/>
          <p:cNvSpPr>
            <a:spLocks noChangeShapeType="1"/>
          </p:cNvSpPr>
          <p:nvPr/>
        </p:nvSpPr>
        <p:spPr bwMode="auto">
          <a:xfrm>
            <a:off x="34512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6" name="Line 52"/>
          <p:cNvSpPr>
            <a:spLocks noChangeShapeType="1"/>
          </p:cNvSpPr>
          <p:nvPr/>
        </p:nvSpPr>
        <p:spPr bwMode="auto">
          <a:xfrm>
            <a:off x="366395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7" name="Line 53"/>
          <p:cNvSpPr>
            <a:spLocks noChangeShapeType="1"/>
          </p:cNvSpPr>
          <p:nvPr/>
        </p:nvSpPr>
        <p:spPr bwMode="auto">
          <a:xfrm>
            <a:off x="387667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8" name="Line 54"/>
          <p:cNvSpPr>
            <a:spLocks noChangeShapeType="1"/>
          </p:cNvSpPr>
          <p:nvPr/>
        </p:nvSpPr>
        <p:spPr bwMode="auto">
          <a:xfrm>
            <a:off x="408781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9" name="Line 55"/>
          <p:cNvSpPr>
            <a:spLocks noChangeShapeType="1"/>
          </p:cNvSpPr>
          <p:nvPr/>
        </p:nvSpPr>
        <p:spPr bwMode="auto">
          <a:xfrm>
            <a:off x="43005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0" name="Line 56"/>
          <p:cNvSpPr>
            <a:spLocks noChangeShapeType="1"/>
          </p:cNvSpPr>
          <p:nvPr/>
        </p:nvSpPr>
        <p:spPr bwMode="auto">
          <a:xfrm>
            <a:off x="4513263"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1" name="Line 57"/>
          <p:cNvSpPr>
            <a:spLocks noChangeShapeType="1"/>
          </p:cNvSpPr>
          <p:nvPr/>
        </p:nvSpPr>
        <p:spPr bwMode="auto">
          <a:xfrm>
            <a:off x="472598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2" name="Line 58"/>
          <p:cNvSpPr>
            <a:spLocks noChangeShapeType="1"/>
          </p:cNvSpPr>
          <p:nvPr/>
        </p:nvSpPr>
        <p:spPr bwMode="auto">
          <a:xfrm>
            <a:off x="493871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3" name="Line 59"/>
          <p:cNvSpPr>
            <a:spLocks noChangeShapeType="1"/>
          </p:cNvSpPr>
          <p:nvPr/>
        </p:nvSpPr>
        <p:spPr bwMode="auto">
          <a:xfrm>
            <a:off x="51514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4" name="Line 60"/>
          <p:cNvSpPr>
            <a:spLocks noChangeShapeType="1"/>
          </p:cNvSpPr>
          <p:nvPr/>
        </p:nvSpPr>
        <p:spPr bwMode="auto">
          <a:xfrm>
            <a:off x="53641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5" name="Line 61"/>
          <p:cNvSpPr>
            <a:spLocks noChangeShapeType="1"/>
          </p:cNvSpPr>
          <p:nvPr/>
        </p:nvSpPr>
        <p:spPr bwMode="auto">
          <a:xfrm>
            <a:off x="557688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6" name="Line 62"/>
          <p:cNvSpPr>
            <a:spLocks noChangeShapeType="1"/>
          </p:cNvSpPr>
          <p:nvPr/>
        </p:nvSpPr>
        <p:spPr bwMode="auto">
          <a:xfrm>
            <a:off x="57880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7" name="Line 63"/>
          <p:cNvSpPr>
            <a:spLocks noChangeShapeType="1"/>
          </p:cNvSpPr>
          <p:nvPr/>
        </p:nvSpPr>
        <p:spPr bwMode="auto">
          <a:xfrm>
            <a:off x="600075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8" name="Line 64"/>
          <p:cNvSpPr>
            <a:spLocks noChangeShapeType="1"/>
          </p:cNvSpPr>
          <p:nvPr/>
        </p:nvSpPr>
        <p:spPr bwMode="auto">
          <a:xfrm>
            <a:off x="6213475"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9" name="Line 65"/>
          <p:cNvSpPr>
            <a:spLocks noChangeShapeType="1"/>
          </p:cNvSpPr>
          <p:nvPr/>
        </p:nvSpPr>
        <p:spPr bwMode="auto">
          <a:xfrm>
            <a:off x="64262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0" name="Line 66"/>
          <p:cNvSpPr>
            <a:spLocks noChangeShapeType="1"/>
          </p:cNvSpPr>
          <p:nvPr/>
        </p:nvSpPr>
        <p:spPr bwMode="auto">
          <a:xfrm>
            <a:off x="66389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1" name="Line 67"/>
          <p:cNvSpPr>
            <a:spLocks noChangeShapeType="1"/>
          </p:cNvSpPr>
          <p:nvPr/>
        </p:nvSpPr>
        <p:spPr bwMode="auto">
          <a:xfrm>
            <a:off x="685165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2" name="Line 68"/>
          <p:cNvSpPr>
            <a:spLocks noChangeShapeType="1"/>
          </p:cNvSpPr>
          <p:nvPr/>
        </p:nvSpPr>
        <p:spPr bwMode="auto">
          <a:xfrm>
            <a:off x="706437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3" name="Line 69"/>
          <p:cNvSpPr>
            <a:spLocks noChangeShapeType="1"/>
          </p:cNvSpPr>
          <p:nvPr/>
        </p:nvSpPr>
        <p:spPr bwMode="auto">
          <a:xfrm>
            <a:off x="72771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4" name="Line 70"/>
          <p:cNvSpPr>
            <a:spLocks noChangeShapeType="1"/>
          </p:cNvSpPr>
          <p:nvPr/>
        </p:nvSpPr>
        <p:spPr bwMode="auto">
          <a:xfrm>
            <a:off x="74882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5" name="Line 71"/>
          <p:cNvSpPr>
            <a:spLocks noChangeShapeType="1"/>
          </p:cNvSpPr>
          <p:nvPr/>
        </p:nvSpPr>
        <p:spPr bwMode="auto">
          <a:xfrm>
            <a:off x="77009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6" name="Line 72"/>
          <p:cNvSpPr>
            <a:spLocks noChangeShapeType="1"/>
          </p:cNvSpPr>
          <p:nvPr/>
        </p:nvSpPr>
        <p:spPr bwMode="auto">
          <a:xfrm>
            <a:off x="7913688"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7" name="Rectangle 73"/>
          <p:cNvSpPr>
            <a:spLocks noChangeArrowheads="1"/>
          </p:cNvSpPr>
          <p:nvPr/>
        </p:nvSpPr>
        <p:spPr bwMode="auto">
          <a:xfrm>
            <a:off x="1254125" y="1273175"/>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8" name="Rectangle 74"/>
          <p:cNvSpPr>
            <a:spLocks noChangeArrowheads="1"/>
          </p:cNvSpPr>
          <p:nvPr/>
        </p:nvSpPr>
        <p:spPr bwMode="auto">
          <a:xfrm>
            <a:off x="2954338" y="1273175"/>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9" name="Rectangle 75"/>
          <p:cNvSpPr>
            <a:spLocks noChangeArrowheads="1"/>
          </p:cNvSpPr>
          <p:nvPr/>
        </p:nvSpPr>
        <p:spPr bwMode="auto">
          <a:xfrm>
            <a:off x="4654550" y="1273175"/>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0" name="Rectangle 76"/>
          <p:cNvSpPr>
            <a:spLocks noChangeArrowheads="1"/>
          </p:cNvSpPr>
          <p:nvPr/>
        </p:nvSpPr>
        <p:spPr bwMode="auto">
          <a:xfrm>
            <a:off x="6354763" y="1273175"/>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1" name="Rectangle 77"/>
          <p:cNvSpPr>
            <a:spLocks noChangeArrowheads="1"/>
          </p:cNvSpPr>
          <p:nvPr/>
        </p:nvSpPr>
        <p:spPr bwMode="auto">
          <a:xfrm>
            <a:off x="4087813" y="3062288"/>
            <a:ext cx="301366"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S</a:t>
            </a:r>
          </a:p>
          <a:p>
            <a:pPr algn="l" defTabSz="762000" eaLnBrk="0" hangingPunct="0">
              <a:lnSpc>
                <a:spcPct val="75000"/>
              </a:lnSpc>
              <a:spcBef>
                <a:spcPct val="0"/>
              </a:spcBef>
              <a:buSzTx/>
              <a:buFontTx/>
              <a:buNone/>
            </a:pPr>
            <a:r>
              <a:rPr lang="en-US" altLang="zh-CN" sz="1200" b="1">
                <a:solidFill>
                  <a:srgbClr val="000000"/>
                </a:solidFill>
                <a:latin typeface="+mn-lt"/>
                <a:ea typeface="+mn-ea"/>
              </a:rPr>
              <a:t>Y</a:t>
            </a:r>
          </a:p>
          <a:p>
            <a:pPr algn="l" defTabSz="762000" eaLnBrk="0" hangingPunct="0">
              <a:lnSpc>
                <a:spcPct val="75000"/>
              </a:lnSpc>
              <a:spcBef>
                <a:spcPct val="0"/>
              </a:spcBef>
              <a:buSzTx/>
              <a:buFontTx/>
              <a:buNone/>
            </a:pPr>
            <a:r>
              <a:rPr lang="en-US" altLang="zh-CN" sz="1200" b="1">
                <a:solidFill>
                  <a:srgbClr val="000000"/>
                </a:solidFill>
                <a:latin typeface="+mn-lt"/>
                <a:ea typeface="+mn-ea"/>
              </a:rPr>
              <a:t>N</a:t>
            </a:r>
          </a:p>
        </p:txBody>
      </p:sp>
      <p:sp>
        <p:nvSpPr>
          <p:cNvPr id="82" name="Rectangle 78"/>
          <p:cNvSpPr>
            <a:spLocks noChangeArrowheads="1"/>
          </p:cNvSpPr>
          <p:nvPr/>
        </p:nvSpPr>
        <p:spPr bwMode="auto">
          <a:xfrm>
            <a:off x="3876675" y="3062288"/>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R</a:t>
            </a:r>
          </a:p>
          <a:p>
            <a:pPr algn="l" defTabSz="762000" eaLnBrk="0" hangingPunct="0">
              <a:lnSpc>
                <a:spcPct val="75000"/>
              </a:lnSpc>
              <a:spcBef>
                <a:spcPct val="0"/>
              </a:spcBef>
              <a:buSzTx/>
              <a:buFontTx/>
              <a:buNone/>
            </a:pPr>
            <a:r>
              <a:rPr lang="en-US" altLang="zh-CN" sz="1200" b="1">
                <a:solidFill>
                  <a:srgbClr val="000000"/>
                </a:solidFill>
                <a:latin typeface="+mn-lt"/>
                <a:ea typeface="+mn-ea"/>
              </a:rPr>
              <a:t>S</a:t>
            </a:r>
          </a:p>
          <a:p>
            <a:pPr algn="l" defTabSz="762000" eaLnBrk="0" hangingPunct="0">
              <a:lnSpc>
                <a:spcPct val="75000"/>
              </a:lnSpc>
              <a:spcBef>
                <a:spcPct val="0"/>
              </a:spcBef>
              <a:buSzTx/>
              <a:buFontTx/>
              <a:buNone/>
            </a:pPr>
            <a:r>
              <a:rPr lang="en-US" altLang="zh-CN" sz="1200" b="1">
                <a:solidFill>
                  <a:srgbClr val="000000"/>
                </a:solidFill>
                <a:latin typeface="+mn-lt"/>
                <a:ea typeface="+mn-ea"/>
              </a:rPr>
              <a:t>T</a:t>
            </a:r>
          </a:p>
        </p:txBody>
      </p:sp>
      <p:sp>
        <p:nvSpPr>
          <p:cNvPr id="83" name="Rectangle 79"/>
          <p:cNvSpPr>
            <a:spLocks noChangeArrowheads="1"/>
          </p:cNvSpPr>
          <p:nvPr/>
        </p:nvSpPr>
        <p:spPr bwMode="auto">
          <a:xfrm>
            <a:off x="3649663" y="3062288"/>
            <a:ext cx="299763"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P</a:t>
            </a:r>
          </a:p>
          <a:p>
            <a:pPr algn="l" defTabSz="762000" eaLnBrk="0" hangingPunct="0">
              <a:lnSpc>
                <a:spcPct val="75000"/>
              </a:lnSpc>
              <a:spcBef>
                <a:spcPct val="0"/>
              </a:spcBef>
              <a:buSzTx/>
              <a:buFontTx/>
              <a:buNone/>
            </a:pPr>
            <a:r>
              <a:rPr lang="en-US" altLang="zh-CN" sz="1200" b="1">
                <a:solidFill>
                  <a:srgbClr val="000000"/>
                </a:solidFill>
                <a:latin typeface="+mn-lt"/>
                <a:ea typeface="+mn-ea"/>
              </a:rPr>
              <a:t>S</a:t>
            </a:r>
          </a:p>
          <a:p>
            <a:pPr algn="l" defTabSz="762000" eaLnBrk="0" hangingPunct="0">
              <a:lnSpc>
                <a:spcPct val="75000"/>
              </a:lnSpc>
              <a:spcBef>
                <a:spcPct val="0"/>
              </a:spcBef>
              <a:buSzTx/>
              <a:buFontTx/>
              <a:buNone/>
            </a:pPr>
            <a:r>
              <a:rPr lang="en-US" altLang="zh-CN" sz="1200" b="1">
                <a:solidFill>
                  <a:srgbClr val="000000"/>
                </a:solidFill>
                <a:latin typeface="+mn-lt"/>
                <a:ea typeface="+mn-ea"/>
              </a:rPr>
              <a:t>H</a:t>
            </a:r>
          </a:p>
        </p:txBody>
      </p:sp>
      <p:sp>
        <p:nvSpPr>
          <p:cNvPr id="84" name="Rectangle 80"/>
          <p:cNvSpPr>
            <a:spLocks noChangeArrowheads="1"/>
          </p:cNvSpPr>
          <p:nvPr/>
        </p:nvSpPr>
        <p:spPr bwMode="auto">
          <a:xfrm>
            <a:off x="3436938" y="3062288"/>
            <a:ext cx="296557"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A</a:t>
            </a:r>
          </a:p>
          <a:p>
            <a:pPr algn="l" defTabSz="762000" eaLnBrk="0" hangingPunct="0">
              <a:lnSpc>
                <a:spcPct val="75000"/>
              </a:lnSpc>
              <a:spcBef>
                <a:spcPct val="0"/>
              </a:spcBef>
              <a:buSzTx/>
              <a:buFontTx/>
              <a:buNone/>
            </a:pPr>
            <a:r>
              <a:rPr lang="en-US" altLang="zh-CN" sz="1200" b="1">
                <a:solidFill>
                  <a:srgbClr val="000000"/>
                </a:solidFill>
                <a:latin typeface="+mn-lt"/>
                <a:ea typeface="+mn-ea"/>
              </a:rPr>
              <a:t>C</a:t>
            </a:r>
          </a:p>
          <a:p>
            <a:pPr algn="l" defTabSz="762000" eaLnBrk="0" hangingPunct="0">
              <a:lnSpc>
                <a:spcPct val="75000"/>
              </a:lnSpc>
              <a:spcBef>
                <a:spcPct val="0"/>
              </a:spcBef>
              <a:buSzTx/>
              <a:buFontTx/>
              <a:buNone/>
            </a:pPr>
            <a:r>
              <a:rPr lang="en-US" altLang="zh-CN" sz="1200" b="1">
                <a:solidFill>
                  <a:srgbClr val="000000"/>
                </a:solidFill>
                <a:latin typeface="+mn-lt"/>
                <a:ea typeface="+mn-ea"/>
              </a:rPr>
              <a:t>K</a:t>
            </a:r>
          </a:p>
        </p:txBody>
      </p:sp>
      <p:sp>
        <p:nvSpPr>
          <p:cNvPr id="85" name="Rectangle 81"/>
          <p:cNvSpPr>
            <a:spLocks noChangeArrowheads="1"/>
          </p:cNvSpPr>
          <p:nvPr/>
        </p:nvSpPr>
        <p:spPr bwMode="auto">
          <a:xfrm>
            <a:off x="3201713" y="3067749"/>
            <a:ext cx="301366"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dirty="0">
                <a:solidFill>
                  <a:srgbClr val="000000"/>
                </a:solidFill>
                <a:latin typeface="+mn-lt"/>
                <a:ea typeface="+mn-ea"/>
              </a:rPr>
              <a:t>U</a:t>
            </a:r>
          </a:p>
          <a:p>
            <a:pPr algn="l" defTabSz="762000" eaLnBrk="0" hangingPunct="0">
              <a:lnSpc>
                <a:spcPct val="75000"/>
              </a:lnSpc>
              <a:spcBef>
                <a:spcPct val="0"/>
              </a:spcBef>
              <a:buSzTx/>
              <a:buFontTx/>
              <a:buNone/>
            </a:pPr>
            <a:r>
              <a:rPr lang="en-US" altLang="zh-CN" sz="1200" b="1" dirty="0">
                <a:solidFill>
                  <a:srgbClr val="000000"/>
                </a:solidFill>
                <a:latin typeface="+mn-lt"/>
                <a:ea typeface="+mn-ea"/>
              </a:rPr>
              <a:t>R</a:t>
            </a:r>
          </a:p>
          <a:p>
            <a:pPr algn="l" defTabSz="762000" eaLnBrk="0" hangingPunct="0">
              <a:lnSpc>
                <a:spcPct val="75000"/>
              </a:lnSpc>
              <a:spcBef>
                <a:spcPct val="0"/>
              </a:spcBef>
              <a:buSzTx/>
              <a:buFontTx/>
              <a:buNone/>
            </a:pPr>
            <a:r>
              <a:rPr lang="en-US" altLang="zh-CN" sz="1200" b="1" dirty="0">
                <a:solidFill>
                  <a:srgbClr val="000000"/>
                </a:solidFill>
                <a:latin typeface="+mn-lt"/>
                <a:ea typeface="+mn-ea"/>
              </a:rPr>
              <a:t>G</a:t>
            </a:r>
          </a:p>
        </p:txBody>
      </p:sp>
      <p:sp>
        <p:nvSpPr>
          <p:cNvPr id="86" name="Rectangle 82"/>
          <p:cNvSpPr>
            <a:spLocks noChangeArrowheads="1"/>
          </p:cNvSpPr>
          <p:nvPr/>
        </p:nvSpPr>
        <p:spPr bwMode="auto">
          <a:xfrm>
            <a:off x="558800" y="1154113"/>
            <a:ext cx="7562969"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比特  </a:t>
            </a:r>
            <a:r>
              <a:rPr lang="en-US" altLang="zh-CN" sz="1600" b="1">
                <a:solidFill>
                  <a:srgbClr val="000000"/>
                </a:solidFill>
                <a:latin typeface="+mn-lt"/>
                <a:ea typeface="+mn-ea"/>
              </a:rPr>
              <a:t>0                           8                           16                          24                       31</a:t>
            </a:r>
          </a:p>
        </p:txBody>
      </p:sp>
      <p:sp>
        <p:nvSpPr>
          <p:cNvPr id="87" name="Line 83"/>
          <p:cNvSpPr>
            <a:spLocks noChangeShapeType="1"/>
          </p:cNvSpPr>
          <p:nvPr/>
        </p:nvSpPr>
        <p:spPr bwMode="auto">
          <a:xfrm flipH="1">
            <a:off x="6211888" y="3983038"/>
            <a:ext cx="3175"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8" name="Rectangle 84"/>
          <p:cNvSpPr>
            <a:spLocks noChangeArrowheads="1"/>
          </p:cNvSpPr>
          <p:nvPr/>
        </p:nvSpPr>
        <p:spPr bwMode="auto">
          <a:xfrm>
            <a:off x="3822700" y="5191125"/>
            <a:ext cx="4305300"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9" name="Rectangle 85"/>
          <p:cNvSpPr>
            <a:spLocks noChangeArrowheads="1"/>
          </p:cNvSpPr>
          <p:nvPr/>
        </p:nvSpPr>
        <p:spPr bwMode="auto">
          <a:xfrm>
            <a:off x="6665913" y="4027488"/>
            <a:ext cx="822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填    充</a:t>
            </a:r>
          </a:p>
        </p:txBody>
      </p:sp>
      <p:sp>
        <p:nvSpPr>
          <p:cNvPr id="90" name="Rectangle 86"/>
          <p:cNvSpPr>
            <a:spLocks noChangeArrowheads="1"/>
          </p:cNvSpPr>
          <p:nvPr/>
        </p:nvSpPr>
        <p:spPr bwMode="auto">
          <a:xfrm>
            <a:off x="5208588" y="5246688"/>
            <a:ext cx="146208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数据部分</a:t>
            </a:r>
          </a:p>
        </p:txBody>
      </p:sp>
      <p:sp>
        <p:nvSpPr>
          <p:cNvPr id="91" name="Rectangle 87"/>
          <p:cNvSpPr>
            <a:spLocks noChangeArrowheads="1"/>
          </p:cNvSpPr>
          <p:nvPr/>
        </p:nvSpPr>
        <p:spPr bwMode="auto">
          <a:xfrm>
            <a:off x="2395538" y="5165725"/>
            <a:ext cx="1406525" cy="506413"/>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2" name="Rectangle 88"/>
          <p:cNvSpPr>
            <a:spLocks noChangeArrowheads="1"/>
          </p:cNvSpPr>
          <p:nvPr/>
        </p:nvSpPr>
        <p:spPr bwMode="auto">
          <a:xfrm>
            <a:off x="2395538" y="5165725"/>
            <a:ext cx="5757862"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3" name="Line 89"/>
          <p:cNvSpPr>
            <a:spLocks noChangeShapeType="1"/>
          </p:cNvSpPr>
          <p:nvPr/>
        </p:nvSpPr>
        <p:spPr bwMode="auto">
          <a:xfrm flipH="1">
            <a:off x="3802063" y="5176838"/>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4" name="Rectangle 90"/>
          <p:cNvSpPr>
            <a:spLocks noChangeArrowheads="1"/>
          </p:cNvSpPr>
          <p:nvPr/>
        </p:nvSpPr>
        <p:spPr bwMode="auto">
          <a:xfrm>
            <a:off x="2590800" y="5294313"/>
            <a:ext cx="7207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5" name="Rectangle 91"/>
          <p:cNvSpPr>
            <a:spLocks noChangeArrowheads="1"/>
          </p:cNvSpPr>
          <p:nvPr/>
        </p:nvSpPr>
        <p:spPr bwMode="auto">
          <a:xfrm>
            <a:off x="2598738" y="5246688"/>
            <a:ext cx="1052512"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首部</a:t>
            </a:r>
          </a:p>
        </p:txBody>
      </p:sp>
      <p:sp>
        <p:nvSpPr>
          <p:cNvPr id="96" name="Rectangle 92"/>
          <p:cNvSpPr>
            <a:spLocks noChangeArrowheads="1"/>
          </p:cNvSpPr>
          <p:nvPr/>
        </p:nvSpPr>
        <p:spPr bwMode="auto">
          <a:xfrm>
            <a:off x="968375" y="5264150"/>
            <a:ext cx="16303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TCP </a:t>
            </a:r>
            <a:r>
              <a:rPr lang="zh-CN" altLang="en-US" sz="1800" b="1">
                <a:solidFill>
                  <a:srgbClr val="000000"/>
                </a:solidFill>
                <a:latin typeface="+mn-lt"/>
                <a:ea typeface="+mn-ea"/>
              </a:rPr>
              <a:t>报文段</a:t>
            </a:r>
          </a:p>
        </p:txBody>
      </p:sp>
      <p:sp>
        <p:nvSpPr>
          <p:cNvPr id="97" name="Rectangle 93"/>
          <p:cNvSpPr>
            <a:spLocks noChangeArrowheads="1"/>
          </p:cNvSpPr>
          <p:nvPr/>
        </p:nvSpPr>
        <p:spPr bwMode="auto">
          <a:xfrm>
            <a:off x="2382838" y="6113463"/>
            <a:ext cx="5770562" cy="504825"/>
          </a:xfrm>
          <a:prstGeom prst="rect">
            <a:avLst/>
          </a:prstGeom>
          <a:solidFill>
            <a:srgbClr val="FFC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8" name="Rectangle 94"/>
          <p:cNvSpPr>
            <a:spLocks noChangeArrowheads="1"/>
          </p:cNvSpPr>
          <p:nvPr/>
        </p:nvSpPr>
        <p:spPr bwMode="auto">
          <a:xfrm>
            <a:off x="4403725" y="6172200"/>
            <a:ext cx="138112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IP </a:t>
            </a:r>
            <a:r>
              <a:rPr lang="zh-CN" altLang="en-US" sz="1800" b="1">
                <a:solidFill>
                  <a:srgbClr val="000000"/>
                </a:solidFill>
                <a:latin typeface="+mn-lt"/>
                <a:ea typeface="+mn-ea"/>
              </a:rPr>
              <a:t>数据部分</a:t>
            </a:r>
          </a:p>
        </p:txBody>
      </p:sp>
      <p:sp>
        <p:nvSpPr>
          <p:cNvPr id="99" name="Rectangle 95"/>
          <p:cNvSpPr>
            <a:spLocks noChangeArrowheads="1"/>
          </p:cNvSpPr>
          <p:nvPr/>
        </p:nvSpPr>
        <p:spPr bwMode="auto">
          <a:xfrm>
            <a:off x="1393825" y="6172200"/>
            <a:ext cx="920750"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IP </a:t>
            </a:r>
            <a:r>
              <a:rPr lang="zh-CN" altLang="en-US" sz="1800" b="1">
                <a:solidFill>
                  <a:srgbClr val="000000"/>
                </a:solidFill>
                <a:latin typeface="+mn-lt"/>
                <a:ea typeface="+mn-ea"/>
              </a:rPr>
              <a:t>首部</a:t>
            </a:r>
          </a:p>
        </p:txBody>
      </p:sp>
      <p:sp>
        <p:nvSpPr>
          <p:cNvPr id="100" name="AutoShape 96"/>
          <p:cNvSpPr>
            <a:spLocks noChangeArrowheads="1"/>
          </p:cNvSpPr>
          <p:nvPr/>
        </p:nvSpPr>
        <p:spPr bwMode="auto">
          <a:xfrm rot="16200000">
            <a:off x="2753519" y="5915819"/>
            <a:ext cx="758825" cy="268287"/>
          </a:xfrm>
          <a:prstGeom prst="leftArrow">
            <a:avLst>
              <a:gd name="adj1" fmla="val 50000"/>
              <a:gd name="adj2" fmla="val 70710"/>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1" name="AutoShape 97"/>
          <p:cNvSpPr>
            <a:spLocks noChangeArrowheads="1"/>
          </p:cNvSpPr>
          <p:nvPr/>
        </p:nvSpPr>
        <p:spPr bwMode="auto">
          <a:xfrm rot="16200000">
            <a:off x="5697537" y="59166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2" name="Line 98"/>
          <p:cNvSpPr>
            <a:spLocks noChangeShapeType="1"/>
          </p:cNvSpPr>
          <p:nvPr/>
        </p:nvSpPr>
        <p:spPr bwMode="auto">
          <a:xfrm>
            <a:off x="8020050" y="1628775"/>
            <a:ext cx="73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3" name="Line 99"/>
          <p:cNvSpPr>
            <a:spLocks noChangeShapeType="1"/>
          </p:cNvSpPr>
          <p:nvPr/>
        </p:nvSpPr>
        <p:spPr bwMode="auto">
          <a:xfrm>
            <a:off x="8020050" y="3965575"/>
            <a:ext cx="73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4" name="Line 100"/>
          <p:cNvSpPr>
            <a:spLocks noChangeShapeType="1"/>
          </p:cNvSpPr>
          <p:nvPr/>
        </p:nvSpPr>
        <p:spPr bwMode="auto">
          <a:xfrm>
            <a:off x="588963" y="165417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5" name="Line 101"/>
          <p:cNvSpPr>
            <a:spLocks noChangeShapeType="1"/>
          </p:cNvSpPr>
          <p:nvPr/>
        </p:nvSpPr>
        <p:spPr bwMode="auto">
          <a:xfrm>
            <a:off x="601663" y="4395788"/>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6" name="Rectangle 102"/>
          <p:cNvSpPr>
            <a:spLocks noChangeArrowheads="1"/>
          </p:cNvSpPr>
          <p:nvPr/>
        </p:nvSpPr>
        <p:spPr bwMode="auto">
          <a:xfrm>
            <a:off x="0" y="5876925"/>
            <a:ext cx="110172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800" b="1">
                <a:solidFill>
                  <a:srgbClr val="000000"/>
                </a:solidFill>
                <a:latin typeface="+mn-lt"/>
                <a:ea typeface="+mn-ea"/>
              </a:rPr>
              <a:t>发送在前</a:t>
            </a:r>
          </a:p>
        </p:txBody>
      </p:sp>
      <p:sp>
        <p:nvSpPr>
          <p:cNvPr id="107" name="Line 30"/>
          <p:cNvSpPr>
            <a:spLocks noChangeShapeType="1"/>
          </p:cNvSpPr>
          <p:nvPr/>
        </p:nvSpPr>
        <p:spPr bwMode="auto">
          <a:xfrm>
            <a:off x="3006725" y="3062288"/>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8" name="Line 30"/>
          <p:cNvSpPr>
            <a:spLocks noChangeShapeType="1"/>
          </p:cNvSpPr>
          <p:nvPr/>
        </p:nvSpPr>
        <p:spPr bwMode="auto">
          <a:xfrm>
            <a:off x="2777331" y="3048000"/>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9" name="Rectangle 81"/>
          <p:cNvSpPr>
            <a:spLocks noChangeArrowheads="1"/>
          </p:cNvSpPr>
          <p:nvPr/>
        </p:nvSpPr>
        <p:spPr bwMode="auto">
          <a:xfrm>
            <a:off x="2960542" y="3067749"/>
            <a:ext cx="293351"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E</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C</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E</a:t>
            </a:r>
            <a:endParaRPr lang="en-US" altLang="zh-CN" sz="1200" b="1" dirty="0">
              <a:solidFill>
                <a:srgbClr val="000000"/>
              </a:solidFill>
              <a:latin typeface="+mn-lt"/>
              <a:ea typeface="+mn-ea"/>
            </a:endParaRPr>
          </a:p>
        </p:txBody>
      </p:sp>
      <p:sp>
        <p:nvSpPr>
          <p:cNvPr id="110" name="Rectangle 81"/>
          <p:cNvSpPr>
            <a:spLocks noChangeArrowheads="1"/>
          </p:cNvSpPr>
          <p:nvPr/>
        </p:nvSpPr>
        <p:spPr bwMode="auto">
          <a:xfrm>
            <a:off x="2758466" y="3049588"/>
            <a:ext cx="328617"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C</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W</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R</a:t>
            </a:r>
            <a:endParaRPr lang="en-US" altLang="zh-CN" sz="1200" b="1" dirty="0">
              <a:solidFill>
                <a:srgbClr val="000000"/>
              </a:solidFill>
              <a:latin typeface="+mn-lt"/>
              <a:ea typeface="+mn-ea"/>
            </a:endParaRPr>
          </a:p>
        </p:txBody>
      </p:sp>
      <p:sp>
        <p:nvSpPr>
          <p:cNvPr id="111"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19045591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400" dirty="0">
                <a:solidFill>
                  <a:srgbClr val="FF0000"/>
                </a:solidFill>
              </a:rPr>
              <a:t>端口</a:t>
            </a:r>
          </a:p>
          <a:p>
            <a:pPr marL="0" indent="0">
              <a:buNone/>
            </a:pPr>
            <a:r>
              <a:rPr lang="zh-CN" altLang="en-US" sz="2400" dirty="0"/>
              <a:t>      </a:t>
            </a:r>
            <a:r>
              <a:rPr lang="zh-CN" altLang="en-US" sz="2400" dirty="0" smtClean="0"/>
              <a:t>源</a:t>
            </a:r>
            <a:r>
              <a:rPr lang="zh-CN" altLang="en-US" sz="2400" dirty="0"/>
              <a:t>端口和目的端口（各</a:t>
            </a:r>
            <a:r>
              <a:rPr lang="en-US" altLang="zh-CN" sz="2400" dirty="0"/>
              <a:t>2B</a:t>
            </a:r>
            <a:r>
              <a:rPr lang="zh-CN" altLang="en-US" sz="2400" dirty="0"/>
              <a:t>）。端口是传输层与应用层的服务接口。传输层的复用和分用功能都要通过端口才能实现。</a:t>
            </a:r>
          </a:p>
          <a:p>
            <a:r>
              <a:rPr lang="zh-CN" altLang="en-US" sz="2400" dirty="0">
                <a:solidFill>
                  <a:srgbClr val="FF0000"/>
                </a:solidFill>
              </a:rPr>
              <a:t>序号</a:t>
            </a:r>
          </a:p>
          <a:p>
            <a:pPr marL="0" indent="0">
              <a:buNone/>
            </a:pPr>
            <a:r>
              <a:rPr lang="zh-CN" altLang="en-US" sz="2400" dirty="0"/>
              <a:t>     </a:t>
            </a:r>
            <a:r>
              <a:rPr lang="zh-CN" altLang="en-US" sz="2400" dirty="0" smtClean="0"/>
              <a:t> </a:t>
            </a:r>
            <a:r>
              <a:rPr lang="en-US" altLang="zh-CN" sz="2400" dirty="0"/>
              <a:t>4B</a:t>
            </a:r>
            <a:r>
              <a:rPr lang="zh-CN" altLang="en-US" sz="2400" dirty="0"/>
              <a:t>。</a:t>
            </a:r>
            <a:r>
              <a:rPr lang="en-US" altLang="zh-CN" sz="2400" dirty="0"/>
              <a:t>TCP</a:t>
            </a:r>
            <a:r>
              <a:rPr lang="zh-CN" altLang="en-US" sz="2400" dirty="0"/>
              <a:t>连接中传送的数据流中的每一个字节都编上一个序号。序号字段的值则指的是本报文段所发送的数据的第一个字节的序号。</a:t>
            </a:r>
          </a:p>
          <a:p>
            <a:r>
              <a:rPr lang="zh-CN" altLang="en-US" sz="2400" dirty="0">
                <a:solidFill>
                  <a:srgbClr val="FF0000"/>
                </a:solidFill>
              </a:rPr>
              <a:t>确认号</a:t>
            </a:r>
          </a:p>
          <a:p>
            <a:pPr marL="0" indent="0">
              <a:buNone/>
            </a:pPr>
            <a:r>
              <a:rPr lang="zh-CN" altLang="en-US" sz="2400" dirty="0"/>
              <a:t>     </a:t>
            </a:r>
            <a:r>
              <a:rPr lang="zh-CN" altLang="en-US" sz="2400" dirty="0" smtClean="0"/>
              <a:t> </a:t>
            </a:r>
            <a:r>
              <a:rPr lang="en-US" altLang="zh-CN" sz="2400" dirty="0"/>
              <a:t>4B</a:t>
            </a:r>
            <a:r>
              <a:rPr lang="zh-CN" altLang="en-US" sz="2400" dirty="0"/>
              <a:t>，是期望收到对方的下一个报文段的数据的第一个字节的序号</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a:t>
            </a:r>
            <a:r>
              <a:rPr lang="zh-CN" altLang="en-US" dirty="0" smtClean="0"/>
              <a:t>解释 </a:t>
            </a:r>
            <a:r>
              <a:rPr lang="zh-CN" altLang="en-US" sz="2800" dirty="0" smtClean="0"/>
              <a:t>之一</a:t>
            </a:r>
            <a:endParaRPr lang="zh-CN" altLang="en-US" sz="28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37786272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著名的熟知端口</a:t>
            </a:r>
            <a:endParaRPr lang="zh-CN" altLang="en-US" sz="3200" dirty="0" smtClean="0">
              <a:latin typeface="隶书" pitchFamily="49" charset="-122"/>
              <a:ea typeface="隶书" pitchFamily="49" charset="-122"/>
            </a:endParaRPr>
          </a:p>
        </p:txBody>
      </p:sp>
      <p:pic>
        <p:nvPicPr>
          <p:cNvPr id="5" name="Picture 2"/>
          <p:cNvPicPr>
            <a:picLocks noGrp="1" noChangeAspect="1" noChangeArrowheads="1"/>
          </p:cNvPicPr>
          <p:nvPr>
            <p:ph idx="1"/>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187624" y="1844824"/>
            <a:ext cx="7450212" cy="4320480"/>
          </a:xfrm>
          <a:noFill/>
        </p:spPr>
      </p:pic>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1757135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400" dirty="0">
                <a:solidFill>
                  <a:srgbClr val="FF0000"/>
                </a:solidFill>
              </a:rPr>
              <a:t>首部长度</a:t>
            </a:r>
          </a:p>
          <a:p>
            <a:pPr marL="0" indent="0">
              <a:buNone/>
            </a:pPr>
            <a:r>
              <a:rPr lang="zh-CN" altLang="en-US" sz="2400" dirty="0"/>
              <a:t>    </a:t>
            </a:r>
            <a:r>
              <a:rPr lang="zh-CN" altLang="en-US" sz="2400" dirty="0" smtClean="0"/>
              <a:t>  </a:t>
            </a:r>
            <a:r>
              <a:rPr lang="en-US" altLang="zh-CN" sz="2400" dirty="0"/>
              <a:t>4bit</a:t>
            </a:r>
            <a:r>
              <a:rPr lang="zh-CN" altLang="en-US" sz="2400" dirty="0"/>
              <a:t>，</a:t>
            </a:r>
            <a:r>
              <a:rPr lang="en-US" altLang="zh-CN" sz="2400" dirty="0"/>
              <a:t>TCP</a:t>
            </a:r>
            <a:r>
              <a:rPr lang="zh-CN" altLang="en-US" sz="2400" dirty="0"/>
              <a:t>报文段的首部长度（</a:t>
            </a:r>
            <a:r>
              <a:rPr lang="en-US" altLang="zh-CN" sz="2400" dirty="0"/>
              <a:t>4B</a:t>
            </a:r>
            <a:r>
              <a:rPr lang="zh-CN" altLang="en-US" sz="2400" dirty="0"/>
              <a:t>为计算单位），长度范围</a:t>
            </a:r>
            <a:r>
              <a:rPr lang="en-US" altLang="zh-CN" sz="2400" dirty="0"/>
              <a:t>[20B</a:t>
            </a:r>
            <a:r>
              <a:rPr lang="zh-CN" altLang="en-US" sz="2400" dirty="0"/>
              <a:t>，</a:t>
            </a:r>
            <a:r>
              <a:rPr lang="en-US" altLang="zh-CN" sz="2400" dirty="0"/>
              <a:t>60B]</a:t>
            </a:r>
            <a:r>
              <a:rPr lang="zh-CN" altLang="en-US" sz="2400" dirty="0"/>
              <a:t>。</a:t>
            </a:r>
          </a:p>
          <a:p>
            <a:r>
              <a:rPr lang="zh-CN" altLang="en-US" sz="2400" dirty="0">
                <a:solidFill>
                  <a:srgbClr val="FF0000"/>
                </a:solidFill>
              </a:rPr>
              <a:t>保留</a:t>
            </a:r>
          </a:p>
          <a:p>
            <a:pPr marL="0" indent="0">
              <a:buNone/>
            </a:pPr>
            <a:r>
              <a:rPr lang="zh-CN" altLang="en-US" sz="2400" dirty="0"/>
              <a:t>     </a:t>
            </a:r>
            <a:r>
              <a:rPr lang="zh-CN" altLang="en-US" sz="2400" dirty="0" smtClean="0"/>
              <a:t> </a:t>
            </a:r>
            <a:r>
              <a:rPr lang="en-US" altLang="zh-CN" sz="2400" dirty="0"/>
              <a:t>4</a:t>
            </a:r>
            <a:r>
              <a:rPr lang="en-US" altLang="zh-CN" sz="2400" dirty="0" smtClean="0"/>
              <a:t>bit</a:t>
            </a:r>
            <a:r>
              <a:rPr lang="zh-CN" altLang="en-US" sz="2400" dirty="0"/>
              <a:t>，保留为今后使用，但目前应置为 </a:t>
            </a:r>
            <a:r>
              <a:rPr lang="en-US" altLang="zh-CN" sz="2400" dirty="0"/>
              <a:t>0</a:t>
            </a:r>
            <a:r>
              <a:rPr lang="zh-CN" altLang="en-US" sz="2400" dirty="0"/>
              <a:t>。 </a:t>
            </a:r>
          </a:p>
          <a:p>
            <a:r>
              <a:rPr lang="zh-CN" altLang="en-US" sz="2400" dirty="0">
                <a:solidFill>
                  <a:srgbClr val="FF0000"/>
                </a:solidFill>
              </a:rPr>
              <a:t>显式拥塞通知（</a:t>
            </a:r>
            <a:r>
              <a:rPr lang="en-US" altLang="zh-CN" sz="2400" dirty="0">
                <a:solidFill>
                  <a:srgbClr val="FF0000"/>
                </a:solidFill>
              </a:rPr>
              <a:t>ECN</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solidFill>
                  <a:srgbClr val="FF0000"/>
                </a:solidFill>
              </a:rPr>
              <a:t>      </a:t>
            </a:r>
            <a:r>
              <a:rPr lang="zh-CN" altLang="en-US" sz="2400" dirty="0">
                <a:solidFill>
                  <a:schemeClr val="tx1"/>
                </a:solidFill>
              </a:rPr>
              <a:t>当</a:t>
            </a:r>
            <a:r>
              <a:rPr lang="en-US" altLang="zh-CN" sz="2400" dirty="0">
                <a:solidFill>
                  <a:schemeClr val="tx1"/>
                </a:solidFill>
              </a:rPr>
              <a:t>TCP</a:t>
            </a:r>
            <a:r>
              <a:rPr lang="zh-CN" altLang="en-US" sz="2400" dirty="0">
                <a:solidFill>
                  <a:schemeClr val="tx1"/>
                </a:solidFill>
              </a:rPr>
              <a:t>接收端收到来自网络的拥塞提示后，就设置</a:t>
            </a:r>
            <a:r>
              <a:rPr lang="en-US" altLang="zh-CN" sz="2400" dirty="0">
                <a:solidFill>
                  <a:srgbClr val="0000FF"/>
                </a:solidFill>
              </a:rPr>
              <a:t>ECE</a:t>
            </a:r>
            <a:r>
              <a:rPr lang="zh-CN" altLang="en-US" sz="2400" dirty="0">
                <a:solidFill>
                  <a:schemeClr val="tx1"/>
                </a:solidFill>
              </a:rPr>
              <a:t>以便给</a:t>
            </a:r>
            <a:r>
              <a:rPr lang="en-US" altLang="zh-CN" sz="2400" dirty="0">
                <a:solidFill>
                  <a:schemeClr val="tx1"/>
                </a:solidFill>
              </a:rPr>
              <a:t>TCP</a:t>
            </a:r>
            <a:r>
              <a:rPr lang="zh-CN" altLang="en-US" sz="2400" dirty="0">
                <a:solidFill>
                  <a:schemeClr val="tx1"/>
                </a:solidFill>
              </a:rPr>
              <a:t>发送端发</a:t>
            </a:r>
            <a:r>
              <a:rPr lang="en-US" altLang="zh-CN" sz="2400" dirty="0">
                <a:solidFill>
                  <a:schemeClr val="tx1"/>
                </a:solidFill>
              </a:rPr>
              <a:t>ECN-Echo</a:t>
            </a:r>
            <a:r>
              <a:rPr lang="zh-CN" altLang="en-US" sz="2400" dirty="0">
                <a:solidFill>
                  <a:schemeClr val="tx1"/>
                </a:solidFill>
              </a:rPr>
              <a:t>信号，告诉发送端放慢发送速度；</a:t>
            </a:r>
            <a:r>
              <a:rPr lang="en-US" altLang="zh-CN" sz="2400" dirty="0">
                <a:solidFill>
                  <a:schemeClr val="tx1"/>
                </a:solidFill>
              </a:rPr>
              <a:t>TCP</a:t>
            </a:r>
            <a:r>
              <a:rPr lang="zh-CN" altLang="en-US" sz="2400" dirty="0">
                <a:solidFill>
                  <a:schemeClr val="tx1"/>
                </a:solidFill>
              </a:rPr>
              <a:t>发送端设置</a:t>
            </a:r>
            <a:r>
              <a:rPr lang="en-US" altLang="zh-CN" sz="2400" dirty="0">
                <a:solidFill>
                  <a:srgbClr val="0000FF"/>
                </a:solidFill>
              </a:rPr>
              <a:t>CWR</a:t>
            </a:r>
            <a:r>
              <a:rPr lang="zh-CN" altLang="en-US" sz="2400" dirty="0">
                <a:solidFill>
                  <a:schemeClr val="tx1"/>
                </a:solidFill>
              </a:rPr>
              <a:t>以便给</a:t>
            </a:r>
            <a:r>
              <a:rPr lang="en-US" altLang="zh-CN" sz="2400" dirty="0">
                <a:solidFill>
                  <a:schemeClr val="tx1"/>
                </a:solidFill>
              </a:rPr>
              <a:t>TCP</a:t>
            </a:r>
            <a:r>
              <a:rPr lang="zh-CN" altLang="en-US" sz="2400" dirty="0">
                <a:solidFill>
                  <a:schemeClr val="tx1"/>
                </a:solidFill>
              </a:rPr>
              <a:t>接收端发</a:t>
            </a:r>
            <a:r>
              <a:rPr lang="en-US" altLang="zh-CN" sz="2400" dirty="0">
                <a:solidFill>
                  <a:schemeClr val="tx1"/>
                </a:solidFill>
              </a:rPr>
              <a:t>CWR</a:t>
            </a:r>
            <a:r>
              <a:rPr lang="zh-CN" altLang="en-US" sz="2400" dirty="0">
                <a:solidFill>
                  <a:schemeClr val="tx1"/>
                </a:solidFill>
              </a:rPr>
              <a:t>信号，这样接收端就知道发送端已经放慢速率，不必再给发送端发</a:t>
            </a:r>
            <a:r>
              <a:rPr lang="en-US" altLang="zh-CN" sz="2400" dirty="0">
                <a:solidFill>
                  <a:schemeClr val="tx1"/>
                </a:solidFill>
              </a:rPr>
              <a:t>ECN-Echo</a:t>
            </a:r>
            <a:r>
              <a:rPr lang="zh-CN" altLang="en-US" sz="2400" dirty="0">
                <a:solidFill>
                  <a:schemeClr val="tx1"/>
                </a:solidFill>
              </a:rPr>
              <a:t>信号</a:t>
            </a:r>
            <a:r>
              <a:rPr lang="zh-CN" altLang="en-US" sz="2400" dirty="0" smtClean="0">
                <a:solidFill>
                  <a:schemeClr val="tx1"/>
                </a:solidFill>
              </a:rPr>
              <a:t>。</a:t>
            </a:r>
            <a:endParaRPr lang="en-US" altLang="zh-CN" sz="2400" dirty="0">
              <a:solidFill>
                <a:schemeClr val="tx1"/>
              </a:solidFill>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之二</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98792424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4608090"/>
          </a:xfrm>
        </p:spPr>
        <p:txBody>
          <a:bodyPr/>
          <a:lstStyle/>
          <a:p>
            <a:pPr>
              <a:lnSpc>
                <a:spcPct val="95000"/>
              </a:lnSpc>
            </a:pPr>
            <a:r>
              <a:rPr lang="zh-CN" altLang="en-US" sz="2400" dirty="0">
                <a:solidFill>
                  <a:srgbClr val="FF0000"/>
                </a:solidFill>
              </a:rPr>
              <a:t>紧急比特</a:t>
            </a:r>
            <a:r>
              <a:rPr lang="en-US" altLang="zh-CN" sz="2400" dirty="0">
                <a:solidFill>
                  <a:srgbClr val="FF0000"/>
                </a:solidFill>
              </a:rPr>
              <a:t>URG </a:t>
            </a:r>
          </a:p>
          <a:p>
            <a:pPr marL="0" indent="0">
              <a:lnSpc>
                <a:spcPct val="95000"/>
              </a:lnSpc>
              <a:buNone/>
            </a:pPr>
            <a:r>
              <a:rPr lang="en-US" altLang="zh-CN" sz="2400" dirty="0"/>
              <a:t>      URG =1 </a:t>
            </a:r>
            <a:r>
              <a:rPr lang="zh-CN" altLang="en-US" sz="2400" dirty="0"/>
              <a:t>表明紧急指针字段有效。它告诉系统此报文段中有紧急数据，应尽快传送（相当于高优先级的数据），而不要按原来的排队顺序来传送。本字段需与“</a:t>
            </a:r>
            <a:r>
              <a:rPr lang="zh-CN" altLang="en-US" sz="2400" dirty="0">
                <a:solidFill>
                  <a:srgbClr val="0000FF"/>
                </a:solidFill>
              </a:rPr>
              <a:t>紧急指针</a:t>
            </a:r>
            <a:r>
              <a:rPr lang="zh-CN" altLang="en-US" sz="2400" dirty="0"/>
              <a:t>”字段（</a:t>
            </a:r>
            <a:r>
              <a:rPr lang="en-US" altLang="zh-CN" sz="2400" dirty="0"/>
              <a:t>16bit</a:t>
            </a:r>
            <a:r>
              <a:rPr lang="zh-CN" altLang="en-US" sz="2400" dirty="0"/>
              <a:t>。用于</a:t>
            </a:r>
            <a:r>
              <a:rPr lang="zh-CN" altLang="en-US" sz="2400" dirty="0" smtClean="0"/>
              <a:t>指出从当前序号开始找到紧急数据的字节偏移量） </a:t>
            </a:r>
            <a:r>
              <a:rPr lang="zh-CN" altLang="en-US" sz="2400" dirty="0"/>
              <a:t>配合使用。</a:t>
            </a:r>
          </a:p>
          <a:p>
            <a:pPr>
              <a:lnSpc>
                <a:spcPct val="95000"/>
              </a:lnSpc>
            </a:pPr>
            <a:r>
              <a:rPr lang="zh-CN" altLang="en-US" sz="2400" dirty="0" smtClean="0">
                <a:solidFill>
                  <a:srgbClr val="FF0000"/>
                </a:solidFill>
              </a:rPr>
              <a:t>确认</a:t>
            </a:r>
            <a:r>
              <a:rPr lang="zh-CN" altLang="en-US" sz="2400" dirty="0">
                <a:solidFill>
                  <a:srgbClr val="FF0000"/>
                </a:solidFill>
              </a:rPr>
              <a:t>比特</a:t>
            </a:r>
            <a:r>
              <a:rPr lang="en-US" altLang="zh-CN" sz="2400" dirty="0">
                <a:solidFill>
                  <a:srgbClr val="FF0000"/>
                </a:solidFill>
              </a:rPr>
              <a:t>ACK </a:t>
            </a:r>
          </a:p>
          <a:p>
            <a:pPr marL="0" indent="0">
              <a:lnSpc>
                <a:spcPct val="95000"/>
              </a:lnSpc>
              <a:buNone/>
            </a:pPr>
            <a:r>
              <a:rPr lang="en-US" altLang="zh-CN" sz="2400" dirty="0"/>
              <a:t>  </a:t>
            </a:r>
            <a:r>
              <a:rPr lang="en-US" altLang="zh-CN" sz="2400" dirty="0" smtClean="0"/>
              <a:t>    </a:t>
            </a:r>
            <a:r>
              <a:rPr lang="en-US" altLang="zh-CN" sz="2400" dirty="0"/>
              <a:t>ACK =1</a:t>
            </a:r>
            <a:r>
              <a:rPr lang="zh-CN" altLang="en-US" sz="2400" dirty="0"/>
              <a:t>时“确认号”字段有效，</a:t>
            </a:r>
            <a:r>
              <a:rPr lang="en-US" altLang="zh-CN" sz="2400" dirty="0"/>
              <a:t>ACK=0</a:t>
            </a:r>
            <a:r>
              <a:rPr lang="zh-CN" altLang="en-US" sz="2400" dirty="0"/>
              <a:t>时 “确认号”字段无效。 </a:t>
            </a:r>
          </a:p>
          <a:p>
            <a:pPr>
              <a:lnSpc>
                <a:spcPct val="95000"/>
              </a:lnSpc>
            </a:pPr>
            <a:r>
              <a:rPr lang="zh-CN" altLang="en-US" sz="2400" dirty="0">
                <a:solidFill>
                  <a:srgbClr val="FF0000"/>
                </a:solidFill>
              </a:rPr>
              <a:t>推送比特</a:t>
            </a:r>
            <a:r>
              <a:rPr lang="en-US" altLang="zh-CN" sz="2400" dirty="0">
                <a:solidFill>
                  <a:srgbClr val="FF0000"/>
                </a:solidFill>
              </a:rPr>
              <a:t>PSH </a:t>
            </a:r>
          </a:p>
          <a:p>
            <a:pPr marL="0" indent="0">
              <a:lnSpc>
                <a:spcPct val="95000"/>
              </a:lnSpc>
              <a:buNone/>
            </a:pPr>
            <a:r>
              <a:rPr lang="en-US" altLang="zh-CN" sz="2400" dirty="0"/>
              <a:t>   </a:t>
            </a:r>
            <a:r>
              <a:rPr lang="en-US" altLang="zh-CN" sz="2400" dirty="0" smtClean="0"/>
              <a:t>   </a:t>
            </a:r>
            <a:r>
              <a:rPr lang="zh-CN" altLang="en-US" sz="2400" dirty="0"/>
              <a:t>接收</a:t>
            </a:r>
            <a:r>
              <a:rPr lang="en-US" altLang="zh-CN" sz="2400" dirty="0"/>
              <a:t>TCP</a:t>
            </a:r>
            <a:r>
              <a:rPr lang="zh-CN" altLang="en-US" sz="2400" dirty="0"/>
              <a:t>收到</a:t>
            </a:r>
            <a:r>
              <a:rPr lang="en-US" altLang="zh-CN" sz="2400" dirty="0"/>
              <a:t>PSH=1</a:t>
            </a:r>
            <a:r>
              <a:rPr lang="zh-CN" altLang="en-US" sz="2400" dirty="0"/>
              <a:t>的报文段，就尽快地交付给接收应用进程，而不再等到整个缓存都填满了后再向上交付</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之三</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81899646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10000"/>
              </a:lnSpc>
            </a:pPr>
            <a:r>
              <a:rPr lang="zh-CN" altLang="en-US" sz="2400" dirty="0">
                <a:solidFill>
                  <a:srgbClr val="FF0000"/>
                </a:solidFill>
              </a:rPr>
              <a:t>复位比特 </a:t>
            </a:r>
            <a:r>
              <a:rPr lang="en-US" altLang="zh-CN" sz="2400" dirty="0">
                <a:solidFill>
                  <a:srgbClr val="FF0000"/>
                </a:solidFill>
              </a:rPr>
              <a:t>RST </a:t>
            </a:r>
          </a:p>
          <a:p>
            <a:pPr marL="0" indent="0">
              <a:lnSpc>
                <a:spcPct val="110000"/>
              </a:lnSpc>
              <a:buNone/>
            </a:pPr>
            <a:r>
              <a:rPr lang="en-US" altLang="zh-CN" sz="2400" dirty="0"/>
              <a:t>      RST=1</a:t>
            </a:r>
            <a:r>
              <a:rPr lang="zh-CN" altLang="en-US" sz="2400" dirty="0"/>
              <a:t>表明</a:t>
            </a:r>
            <a:r>
              <a:rPr lang="en-US" altLang="zh-CN" sz="2400" dirty="0"/>
              <a:t>TCP</a:t>
            </a:r>
            <a:r>
              <a:rPr lang="zh-CN" altLang="en-US" sz="2400" dirty="0"/>
              <a:t>连接中出现严重差错（如由于主机崩溃）必须释放连接，然后再重新建立传输连接。</a:t>
            </a:r>
          </a:p>
          <a:p>
            <a:pPr>
              <a:lnSpc>
                <a:spcPct val="110000"/>
              </a:lnSpc>
            </a:pPr>
            <a:r>
              <a:rPr lang="zh-CN" altLang="en-US" sz="2400" dirty="0" smtClean="0">
                <a:solidFill>
                  <a:srgbClr val="FF0000"/>
                </a:solidFill>
              </a:rPr>
              <a:t>同步</a:t>
            </a:r>
            <a:r>
              <a:rPr lang="zh-CN" altLang="en-US" sz="2400" dirty="0">
                <a:solidFill>
                  <a:srgbClr val="FF0000"/>
                </a:solidFill>
              </a:rPr>
              <a:t>比特</a:t>
            </a:r>
            <a:r>
              <a:rPr lang="en-US" altLang="zh-CN" sz="2400" dirty="0">
                <a:solidFill>
                  <a:srgbClr val="FF0000"/>
                </a:solidFill>
              </a:rPr>
              <a:t>SYN </a:t>
            </a:r>
          </a:p>
          <a:p>
            <a:pPr marL="0" indent="0">
              <a:lnSpc>
                <a:spcPct val="110000"/>
              </a:lnSpc>
              <a:buNone/>
            </a:pPr>
            <a:r>
              <a:rPr lang="en-US" altLang="zh-CN" sz="2400" dirty="0"/>
              <a:t>  </a:t>
            </a:r>
            <a:r>
              <a:rPr lang="en-US" altLang="zh-CN" sz="2400" dirty="0" smtClean="0"/>
              <a:t>    </a:t>
            </a:r>
            <a:r>
              <a:rPr lang="zh-CN" altLang="en-US" sz="2400" dirty="0"/>
              <a:t>在连接建立时用来同步序号。当</a:t>
            </a:r>
            <a:r>
              <a:rPr lang="en-US" altLang="zh-CN" sz="2400" dirty="0"/>
              <a:t>SYN=1</a:t>
            </a:r>
            <a:r>
              <a:rPr lang="zh-CN" altLang="en-US" sz="2400" dirty="0"/>
              <a:t>且</a:t>
            </a:r>
            <a:r>
              <a:rPr lang="en-US" altLang="zh-CN" sz="2400" dirty="0"/>
              <a:t>ACK=0</a:t>
            </a:r>
            <a:r>
              <a:rPr lang="zh-CN" altLang="en-US" sz="2400" dirty="0"/>
              <a:t>表示这是一个连接请求报文段，当</a:t>
            </a:r>
            <a:r>
              <a:rPr lang="en-US" altLang="zh-CN" sz="2400" dirty="0"/>
              <a:t>SYN=1</a:t>
            </a:r>
            <a:r>
              <a:rPr lang="zh-CN" altLang="en-US" sz="2400" dirty="0"/>
              <a:t>且</a:t>
            </a:r>
            <a:r>
              <a:rPr lang="en-US" altLang="zh-CN" sz="2400" dirty="0"/>
              <a:t>ACK=1</a:t>
            </a:r>
            <a:r>
              <a:rPr lang="zh-CN" altLang="en-US" sz="2400" dirty="0"/>
              <a:t>表示这是一个连接接受报文段。 </a:t>
            </a:r>
          </a:p>
          <a:p>
            <a:pPr>
              <a:lnSpc>
                <a:spcPct val="110000"/>
              </a:lnSpc>
            </a:pPr>
            <a:r>
              <a:rPr lang="zh-CN" altLang="en-US" sz="2400" dirty="0">
                <a:solidFill>
                  <a:srgbClr val="FF0000"/>
                </a:solidFill>
              </a:rPr>
              <a:t>终止比特</a:t>
            </a:r>
            <a:r>
              <a:rPr lang="en-US" altLang="zh-CN" sz="2400" dirty="0">
                <a:solidFill>
                  <a:srgbClr val="FF0000"/>
                </a:solidFill>
              </a:rPr>
              <a:t>FIN </a:t>
            </a:r>
          </a:p>
          <a:p>
            <a:pPr marL="0" indent="0">
              <a:lnSpc>
                <a:spcPct val="110000"/>
              </a:lnSpc>
              <a:buNone/>
            </a:pPr>
            <a:r>
              <a:rPr lang="en-US" altLang="zh-CN" sz="2400" dirty="0"/>
              <a:t>  </a:t>
            </a:r>
            <a:r>
              <a:rPr lang="en-US" altLang="zh-CN" sz="2400" dirty="0" smtClean="0"/>
              <a:t>   </a:t>
            </a:r>
            <a:r>
              <a:rPr lang="zh-CN" altLang="en-US" sz="2400" dirty="0"/>
              <a:t>用来释放一个连接。</a:t>
            </a:r>
            <a:r>
              <a:rPr lang="en-US" altLang="zh-CN" sz="2400" dirty="0"/>
              <a:t>FIN=1</a:t>
            </a:r>
            <a:r>
              <a:rPr lang="zh-CN" altLang="en-US" sz="2400" dirty="0"/>
              <a:t>表明此报文段的发送端的数据已发送完毕，并要求释放传输连接。 </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之四</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72325739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5000"/>
              </a:lnSpc>
            </a:pPr>
            <a:r>
              <a:rPr lang="zh-CN" altLang="en-US" sz="2400" dirty="0">
                <a:solidFill>
                  <a:srgbClr val="FF0000"/>
                </a:solidFill>
              </a:rPr>
              <a:t>窗口字段 </a:t>
            </a:r>
          </a:p>
          <a:p>
            <a:pPr marL="0" indent="0">
              <a:lnSpc>
                <a:spcPct val="125000"/>
              </a:lnSpc>
              <a:buNone/>
            </a:pPr>
            <a:r>
              <a:rPr lang="zh-CN" altLang="en-US" sz="2400" dirty="0"/>
              <a:t>      </a:t>
            </a:r>
            <a:r>
              <a:rPr lang="en-US" altLang="zh-CN" sz="2400" dirty="0"/>
              <a:t>2B</a:t>
            </a:r>
            <a:r>
              <a:rPr lang="zh-CN" altLang="en-US" sz="2400" dirty="0"/>
              <a:t>。用来控制对方发送的数据量（单位为</a:t>
            </a:r>
            <a:r>
              <a:rPr lang="en-US" altLang="zh-CN" sz="2400" dirty="0"/>
              <a:t>1B</a:t>
            </a:r>
            <a:r>
              <a:rPr lang="zh-CN" altLang="en-US" sz="2400" dirty="0"/>
              <a:t>）。</a:t>
            </a:r>
            <a:r>
              <a:rPr lang="en-US" altLang="zh-CN" sz="2400" dirty="0"/>
              <a:t>TCP </a:t>
            </a:r>
            <a:r>
              <a:rPr lang="zh-CN" altLang="en-US" sz="2400" dirty="0"/>
              <a:t>连接的一端根据设置的缓存空间大小确定自己的接收窗口大小，然后通知对方以确定对方的发送窗口的上限。</a:t>
            </a:r>
          </a:p>
          <a:p>
            <a:pPr>
              <a:lnSpc>
                <a:spcPct val="125000"/>
              </a:lnSpc>
            </a:pPr>
            <a:r>
              <a:rPr lang="zh-CN" altLang="en-US" sz="2400" dirty="0">
                <a:solidFill>
                  <a:srgbClr val="FF0000"/>
                </a:solidFill>
              </a:rPr>
              <a:t>检验和 </a:t>
            </a:r>
          </a:p>
          <a:p>
            <a:pPr marL="0" indent="0">
              <a:lnSpc>
                <a:spcPct val="125000"/>
              </a:lnSpc>
              <a:buNone/>
            </a:pPr>
            <a:r>
              <a:rPr lang="zh-CN" altLang="en-US" sz="2400" dirty="0"/>
              <a:t>    </a:t>
            </a:r>
            <a:r>
              <a:rPr lang="zh-CN" altLang="en-US" sz="2400" dirty="0" smtClean="0"/>
              <a:t>  </a:t>
            </a:r>
            <a:r>
              <a:rPr lang="en-US" altLang="zh-CN" sz="2400" dirty="0"/>
              <a:t>2B</a:t>
            </a:r>
            <a:r>
              <a:rPr lang="zh-CN" altLang="en-US" sz="2400" dirty="0"/>
              <a:t>。检验范围包括首部和数据两部分。在计算检验和时，要在</a:t>
            </a:r>
            <a:r>
              <a:rPr lang="en-US" altLang="zh-CN" sz="2400" dirty="0"/>
              <a:t>TCP</a:t>
            </a:r>
            <a:r>
              <a:rPr lang="zh-CN" altLang="en-US" sz="2400" dirty="0"/>
              <a:t>报文段的前面加上</a:t>
            </a:r>
            <a:r>
              <a:rPr lang="en-US" altLang="zh-CN" sz="2400" dirty="0"/>
              <a:t>12B</a:t>
            </a:r>
            <a:r>
              <a:rPr lang="zh-CN" altLang="en-US" sz="2400" dirty="0"/>
              <a:t>的伪首部（同</a:t>
            </a:r>
            <a:r>
              <a:rPr lang="en-US" altLang="zh-CN" sz="2400" dirty="0"/>
              <a:t>UDP</a:t>
            </a:r>
            <a:r>
              <a:rPr lang="zh-CN" altLang="en-US" sz="2400" dirty="0"/>
              <a:t>，但应将伪首部的第</a:t>
            </a:r>
            <a:r>
              <a:rPr lang="en-US" altLang="zh-CN" sz="2400" dirty="0"/>
              <a:t>4</a:t>
            </a:r>
            <a:r>
              <a:rPr lang="zh-CN" altLang="en-US" sz="2400" dirty="0"/>
              <a:t>个字段由</a:t>
            </a:r>
            <a:r>
              <a:rPr lang="en-US" altLang="zh-CN" sz="2400" dirty="0"/>
              <a:t>17</a:t>
            </a:r>
            <a:r>
              <a:rPr lang="zh-CN" altLang="en-US" sz="2400" dirty="0"/>
              <a:t>改为</a:t>
            </a:r>
            <a:r>
              <a:rPr lang="en-US" altLang="zh-CN" sz="2400" dirty="0"/>
              <a:t>6</a:t>
            </a:r>
            <a:r>
              <a:rPr lang="zh-CN" altLang="en-US" sz="2400" dirty="0"/>
              <a:t>，第</a:t>
            </a:r>
            <a:r>
              <a:rPr lang="en-US" altLang="zh-CN" sz="2400" dirty="0"/>
              <a:t>5</a:t>
            </a:r>
            <a:r>
              <a:rPr lang="zh-CN" altLang="en-US" sz="2400" dirty="0"/>
              <a:t>字段中的</a:t>
            </a:r>
            <a:r>
              <a:rPr lang="en-US" altLang="zh-CN" sz="2400" dirty="0"/>
              <a:t>UDP</a:t>
            </a:r>
            <a:r>
              <a:rPr lang="zh-CN" altLang="en-US" sz="2400" dirty="0"/>
              <a:t>长度改为</a:t>
            </a:r>
            <a:r>
              <a:rPr lang="en-US" altLang="zh-CN" sz="2400" dirty="0"/>
              <a:t>TCP</a:t>
            </a:r>
            <a:r>
              <a:rPr lang="zh-CN" altLang="en-US" sz="2400" dirty="0"/>
              <a:t>长度）</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之五</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41904525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4608090"/>
          </a:xfrm>
        </p:spPr>
        <p:txBody>
          <a:bodyPr/>
          <a:lstStyle/>
          <a:p>
            <a:r>
              <a:rPr lang="zh-CN" altLang="en-US" sz="2400" dirty="0" smtClean="0">
                <a:solidFill>
                  <a:srgbClr val="FF0000"/>
                </a:solidFill>
              </a:rPr>
              <a:t>选项</a:t>
            </a:r>
            <a:r>
              <a:rPr lang="zh-CN" altLang="en-US" sz="2400" dirty="0" smtClean="0"/>
              <a:t>：</a:t>
            </a:r>
            <a:r>
              <a:rPr lang="zh-CN" altLang="en-US" sz="2400" dirty="0"/>
              <a:t>长度可变</a:t>
            </a:r>
          </a:p>
          <a:p>
            <a:pPr lvl="1"/>
            <a:r>
              <a:rPr lang="zh-CN" altLang="en-US" sz="2400" dirty="0" smtClean="0">
                <a:solidFill>
                  <a:srgbClr val="0000FF"/>
                </a:solidFill>
              </a:rPr>
              <a:t>最大</a:t>
            </a:r>
            <a:r>
              <a:rPr lang="zh-CN" altLang="en-US" sz="2400" dirty="0">
                <a:solidFill>
                  <a:srgbClr val="0000FF"/>
                </a:solidFill>
              </a:rPr>
              <a:t>报文段长度 </a:t>
            </a:r>
            <a:r>
              <a:rPr lang="en-US" altLang="zh-CN" sz="2400" dirty="0">
                <a:solidFill>
                  <a:srgbClr val="0000FF"/>
                </a:solidFill>
              </a:rPr>
              <a:t>MSS </a:t>
            </a:r>
            <a:r>
              <a:rPr lang="zh-CN" altLang="en-US" sz="2400" dirty="0" smtClean="0">
                <a:solidFill>
                  <a:srgbClr val="0000FF"/>
                </a:solidFill>
              </a:rPr>
              <a:t>选项</a:t>
            </a:r>
            <a:r>
              <a:rPr lang="zh-CN" altLang="en-US" sz="2400" dirty="0" smtClean="0"/>
              <a:t>：</a:t>
            </a:r>
            <a:r>
              <a:rPr lang="en-US" altLang="zh-CN" sz="2400" dirty="0" smtClean="0"/>
              <a:t>MSS </a:t>
            </a:r>
            <a:r>
              <a:rPr lang="zh-CN" altLang="en-US" sz="2400" dirty="0"/>
              <a:t>告诉对方 </a:t>
            </a:r>
            <a:r>
              <a:rPr lang="en-US" altLang="zh-CN" sz="2400" dirty="0"/>
              <a:t>TCP</a:t>
            </a:r>
            <a:r>
              <a:rPr lang="zh-CN" altLang="en-US" sz="2400" dirty="0"/>
              <a:t>：“我的缓存所能接收的报文段的数据字段的最大长度是 </a:t>
            </a:r>
            <a:r>
              <a:rPr lang="en-US" altLang="zh-CN" sz="2400" dirty="0"/>
              <a:t>MSS </a:t>
            </a:r>
            <a:r>
              <a:rPr lang="zh-CN" altLang="en-US" sz="2400" dirty="0"/>
              <a:t>个字节。” </a:t>
            </a:r>
            <a:r>
              <a:rPr lang="zh-CN" altLang="en-US" sz="2400" dirty="0" smtClean="0"/>
              <a:t>；</a:t>
            </a:r>
            <a:endParaRPr lang="en-US" altLang="zh-CN" sz="2400" dirty="0" smtClean="0"/>
          </a:p>
          <a:p>
            <a:pPr lvl="1"/>
            <a:r>
              <a:rPr lang="zh-CN" altLang="en-US" sz="2400" dirty="0">
                <a:solidFill>
                  <a:srgbClr val="0000FF"/>
                </a:solidFill>
              </a:rPr>
              <a:t>窗口扩大选项 </a:t>
            </a:r>
            <a:r>
              <a:rPr lang="zh-CN" altLang="en-US" sz="2400" dirty="0" smtClean="0"/>
              <a:t>： </a:t>
            </a:r>
            <a:r>
              <a:rPr lang="en-US" altLang="zh-CN" sz="2400" dirty="0" smtClean="0"/>
              <a:t>3B</a:t>
            </a:r>
            <a:r>
              <a:rPr lang="zh-CN" altLang="en-US" sz="2400" dirty="0" smtClean="0"/>
              <a:t>，</a:t>
            </a:r>
            <a:r>
              <a:rPr lang="zh-CN" altLang="en-US" sz="2400" dirty="0"/>
              <a:t>其中</a:t>
            </a:r>
            <a:r>
              <a:rPr lang="zh-CN" altLang="en-US" sz="2400" dirty="0" smtClean="0"/>
              <a:t>有</a:t>
            </a:r>
            <a:r>
              <a:rPr lang="en-US" altLang="zh-CN" sz="2400" dirty="0" smtClean="0"/>
              <a:t>1B</a:t>
            </a:r>
            <a:r>
              <a:rPr lang="zh-CN" altLang="en-US" sz="2400" dirty="0" smtClean="0"/>
              <a:t>表示</a:t>
            </a:r>
            <a:r>
              <a:rPr lang="zh-CN" altLang="en-US" sz="2400" dirty="0"/>
              <a:t>移位值 </a:t>
            </a:r>
            <a:r>
              <a:rPr lang="en-US" altLang="zh-CN" sz="2400" dirty="0" smtClean="0"/>
              <a:t>S</a:t>
            </a:r>
            <a:r>
              <a:rPr lang="zh-CN" altLang="en-US" sz="2400" dirty="0" smtClean="0"/>
              <a:t>（最大值为</a:t>
            </a:r>
            <a:r>
              <a:rPr lang="en-US" altLang="zh-CN" sz="2400" dirty="0" smtClean="0"/>
              <a:t>14</a:t>
            </a:r>
            <a:r>
              <a:rPr lang="zh-CN" altLang="en-US" sz="2400" dirty="0" smtClean="0"/>
              <a:t>）。</a:t>
            </a:r>
            <a:r>
              <a:rPr lang="zh-CN" altLang="en-US" sz="2400" dirty="0"/>
              <a:t>新的窗口值等于</a:t>
            </a:r>
            <a:r>
              <a:rPr lang="en-US" altLang="zh-CN" sz="2400" dirty="0"/>
              <a:t>TCP </a:t>
            </a:r>
            <a:r>
              <a:rPr lang="zh-CN" altLang="en-US" sz="2400" dirty="0"/>
              <a:t>首部中的窗口位数增大到</a:t>
            </a:r>
            <a:r>
              <a:rPr lang="en-US" altLang="zh-CN" sz="2400" dirty="0"/>
              <a:t>(16 + S)</a:t>
            </a:r>
            <a:r>
              <a:rPr lang="zh-CN" altLang="en-US" sz="2400" dirty="0"/>
              <a:t>，相当于把窗口值向左移动 </a:t>
            </a:r>
            <a:r>
              <a:rPr lang="en-US" altLang="zh-CN" sz="2400" dirty="0"/>
              <a:t>S </a:t>
            </a:r>
            <a:r>
              <a:rPr lang="zh-CN" altLang="en-US" sz="2400" dirty="0"/>
              <a:t>位后获得实际的窗口</a:t>
            </a:r>
            <a:r>
              <a:rPr lang="zh-CN" altLang="en-US" sz="2400" dirty="0" smtClean="0"/>
              <a:t>大小；</a:t>
            </a:r>
            <a:endParaRPr lang="zh-CN" altLang="en-US" sz="2400" dirty="0"/>
          </a:p>
          <a:p>
            <a:pPr lvl="1"/>
            <a:r>
              <a:rPr lang="zh-CN" altLang="en-US" sz="2400" dirty="0">
                <a:solidFill>
                  <a:srgbClr val="0000FF"/>
                </a:solidFill>
              </a:rPr>
              <a:t>时间戳</a:t>
            </a:r>
            <a:r>
              <a:rPr lang="zh-CN" altLang="en-US" sz="2400" dirty="0" smtClean="0">
                <a:solidFill>
                  <a:srgbClr val="0000FF"/>
                </a:solidFill>
              </a:rPr>
              <a:t>选项</a:t>
            </a:r>
            <a:r>
              <a:rPr lang="zh-CN" altLang="en-US" sz="2400" dirty="0" smtClean="0"/>
              <a:t>：</a:t>
            </a:r>
            <a:r>
              <a:rPr lang="en-US" altLang="zh-CN" sz="2400" dirty="0" smtClean="0"/>
              <a:t>10B</a:t>
            </a:r>
            <a:r>
              <a:rPr lang="zh-CN" altLang="en-US" sz="2400" dirty="0" smtClean="0"/>
              <a:t>，</a:t>
            </a:r>
            <a:r>
              <a:rPr lang="zh-CN" altLang="en-US" sz="2400" dirty="0"/>
              <a:t>其中最主要的字段时间戳值字段（</a:t>
            </a:r>
            <a:r>
              <a:rPr lang="en-US" altLang="zh-CN" sz="2400" dirty="0"/>
              <a:t>4 </a:t>
            </a:r>
            <a:r>
              <a:rPr lang="en-US" altLang="zh-CN" sz="2400" dirty="0" smtClean="0"/>
              <a:t>B</a:t>
            </a:r>
            <a:r>
              <a:rPr lang="zh-CN" altLang="en-US" sz="2400" dirty="0" smtClean="0"/>
              <a:t>，记录报文段发送时间）</a:t>
            </a:r>
            <a:r>
              <a:rPr lang="zh-CN" altLang="en-US" sz="2400" dirty="0"/>
              <a:t>和时间戳回送回答字段（</a:t>
            </a:r>
            <a:r>
              <a:rPr lang="en-US" altLang="zh-CN" sz="2400" dirty="0"/>
              <a:t>4 </a:t>
            </a:r>
            <a:r>
              <a:rPr lang="en-US" altLang="zh-CN" sz="2400" dirty="0" smtClean="0"/>
              <a:t>B</a:t>
            </a:r>
            <a:r>
              <a:rPr lang="zh-CN" altLang="en-US" sz="2400" dirty="0"/>
              <a:t>，复制报文段</a:t>
            </a:r>
            <a:r>
              <a:rPr lang="zh-CN" altLang="en-US" sz="2400" dirty="0" smtClean="0"/>
              <a:t>发送时间</a:t>
            </a:r>
            <a:r>
              <a:rPr lang="zh-CN" altLang="en-US" sz="2400" dirty="0"/>
              <a:t>）</a:t>
            </a:r>
            <a:r>
              <a:rPr lang="zh-CN" altLang="en-US" sz="2400" dirty="0" smtClean="0"/>
              <a:t>；作用：计算往返时间</a:t>
            </a:r>
            <a:r>
              <a:rPr lang="en-US" altLang="zh-CN" sz="2400" dirty="0" smtClean="0"/>
              <a:t>RTT</a:t>
            </a:r>
            <a:r>
              <a:rPr lang="zh-CN" altLang="en-US" sz="2400" dirty="0" smtClean="0"/>
              <a:t>、防止序号绕回（</a:t>
            </a:r>
            <a:r>
              <a:rPr lang="en-US" altLang="zh-CN" sz="2400" dirty="0" smtClean="0"/>
              <a:t>PAWS</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之六</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2076879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400" dirty="0" smtClean="0">
                <a:solidFill>
                  <a:srgbClr val="FF0000"/>
                </a:solidFill>
              </a:rPr>
              <a:t>选项</a:t>
            </a:r>
            <a:r>
              <a:rPr lang="zh-CN" altLang="en-US" sz="2400" dirty="0" smtClean="0"/>
              <a:t>：续前</a:t>
            </a:r>
            <a:endParaRPr lang="en-US" altLang="zh-CN" sz="2400" dirty="0" smtClean="0"/>
          </a:p>
          <a:p>
            <a:pPr lvl="1"/>
            <a:r>
              <a:rPr lang="en-US" altLang="zh-CN" sz="2400" dirty="0" smtClean="0"/>
              <a:t>……</a:t>
            </a:r>
            <a:endParaRPr lang="en-US" altLang="zh-CN" sz="2400" dirty="0"/>
          </a:p>
          <a:p>
            <a:pPr lvl="1"/>
            <a:r>
              <a:rPr lang="zh-CN" altLang="en-US" sz="2400" dirty="0" smtClean="0">
                <a:solidFill>
                  <a:srgbClr val="FF0000"/>
                </a:solidFill>
              </a:rPr>
              <a:t>选择</a:t>
            </a:r>
            <a:r>
              <a:rPr lang="zh-CN" altLang="en-US" sz="2400" dirty="0">
                <a:solidFill>
                  <a:srgbClr val="FF0000"/>
                </a:solidFill>
              </a:rPr>
              <a:t>确认</a:t>
            </a:r>
            <a:r>
              <a:rPr lang="zh-CN" altLang="en-US" sz="2400" dirty="0" smtClean="0">
                <a:solidFill>
                  <a:srgbClr val="FF0000"/>
                </a:solidFill>
              </a:rPr>
              <a:t>选项（</a:t>
            </a:r>
            <a:r>
              <a:rPr lang="en-US" altLang="zh-CN" sz="2400" dirty="0" smtClean="0">
                <a:solidFill>
                  <a:srgbClr val="FF0000"/>
                </a:solidFill>
              </a:rPr>
              <a:t>SACK</a:t>
            </a:r>
            <a:r>
              <a:rPr lang="zh-CN" altLang="en-US" sz="2400" dirty="0" smtClean="0">
                <a:solidFill>
                  <a:srgbClr val="FF0000"/>
                </a:solidFill>
              </a:rPr>
              <a:t>）</a:t>
            </a:r>
            <a:r>
              <a:rPr lang="zh-CN" altLang="en-US" sz="2400" dirty="0" smtClean="0"/>
              <a:t>：使得接收端可以告诉发送端已经接收</a:t>
            </a:r>
            <a:r>
              <a:rPr lang="zh-CN" altLang="en-US" sz="2400" dirty="0"/>
              <a:t>报文</a:t>
            </a:r>
            <a:r>
              <a:rPr lang="zh-CN" altLang="en-US" sz="2400" dirty="0" smtClean="0"/>
              <a:t>段的序号范围，这是对确认号字段的补充</a:t>
            </a:r>
            <a:r>
              <a:rPr lang="en-US" altLang="zh-CN" sz="2400" dirty="0" smtClean="0"/>
              <a:t> </a:t>
            </a:r>
            <a:r>
              <a:rPr lang="zh-CN" altLang="en-US" sz="2400" dirty="0" smtClean="0"/>
              <a:t>。 </a:t>
            </a:r>
          </a:p>
          <a:p>
            <a:r>
              <a:rPr lang="zh-CN" altLang="en-US" sz="2400" dirty="0" smtClean="0">
                <a:solidFill>
                  <a:srgbClr val="FF0000"/>
                </a:solidFill>
              </a:rPr>
              <a:t>填充</a:t>
            </a:r>
            <a:endParaRPr lang="zh-CN" altLang="en-US" sz="2400" dirty="0">
              <a:solidFill>
                <a:srgbClr val="FF0000"/>
              </a:solidFill>
            </a:endParaRPr>
          </a:p>
          <a:p>
            <a:pPr marL="0" indent="0">
              <a:buNone/>
            </a:pPr>
            <a:r>
              <a:rPr lang="zh-CN" altLang="en-US" sz="2400" dirty="0"/>
              <a:t>     这是为了使整个首部长度是 </a:t>
            </a:r>
            <a:r>
              <a:rPr lang="en-US" altLang="zh-CN" sz="2400" dirty="0"/>
              <a:t>4B</a:t>
            </a:r>
            <a:r>
              <a:rPr lang="zh-CN" altLang="en-US" sz="2400" dirty="0"/>
              <a:t>的整数倍。</a:t>
            </a:r>
          </a:p>
          <a:p>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之七</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061536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lnSpc>
                <a:spcPct val="110000"/>
              </a:lnSpc>
            </a:pPr>
            <a:r>
              <a:rPr lang="zh-CN" altLang="en-US" dirty="0"/>
              <a:t>传输服务原语</a:t>
            </a:r>
          </a:p>
        </p:txBody>
      </p:sp>
      <p:sp>
        <p:nvSpPr>
          <p:cNvPr id="5123" name="内容占位符 3"/>
          <p:cNvSpPr>
            <a:spLocks noGrp="1"/>
          </p:cNvSpPr>
          <p:nvPr>
            <p:ph idx="1"/>
          </p:nvPr>
        </p:nvSpPr>
        <p:spPr>
          <a:xfrm>
            <a:off x="809625" y="3679280"/>
            <a:ext cx="7958138" cy="2630040"/>
          </a:xfrm>
        </p:spPr>
        <p:txBody>
          <a:bodyPr/>
          <a:lstStyle/>
          <a:p>
            <a:r>
              <a:rPr lang="zh-CN" altLang="en-US" sz="2400" dirty="0">
                <a:solidFill>
                  <a:srgbClr val="FF0000"/>
                </a:solidFill>
              </a:rPr>
              <a:t>一</a:t>
            </a:r>
            <a:r>
              <a:rPr lang="zh-CN" altLang="en-US" sz="2400" dirty="0" smtClean="0">
                <a:solidFill>
                  <a:srgbClr val="FF0000"/>
                </a:solidFill>
              </a:rPr>
              <a:t>个简单的面向连接的传输服务</a:t>
            </a:r>
            <a:endParaRPr lang="en-US" altLang="zh-CN" sz="2400" dirty="0" smtClean="0">
              <a:solidFill>
                <a:srgbClr val="FF0000"/>
              </a:solidFill>
            </a:endParaRPr>
          </a:p>
          <a:p>
            <a:pPr lvl="1"/>
            <a:r>
              <a:rPr lang="zh-CN" altLang="en-US" sz="2400" dirty="0" smtClean="0">
                <a:solidFill>
                  <a:srgbClr val="0000FF"/>
                </a:solidFill>
              </a:rPr>
              <a:t>建立连接</a:t>
            </a:r>
            <a:r>
              <a:rPr lang="zh-CN" altLang="en-US" sz="2400" dirty="0" smtClean="0"/>
              <a:t>：</a:t>
            </a:r>
            <a:r>
              <a:rPr lang="en-US" altLang="zh-CN" sz="2400" dirty="0" smtClean="0"/>
              <a:t>LISTEN</a:t>
            </a:r>
            <a:r>
              <a:rPr lang="zh-CN" altLang="en-US" sz="2400" dirty="0" smtClean="0"/>
              <a:t>、</a:t>
            </a:r>
            <a:r>
              <a:rPr lang="en-US" altLang="zh-CN" sz="2400" dirty="0" smtClean="0"/>
              <a:t>CONNECT</a:t>
            </a:r>
            <a:r>
              <a:rPr lang="zh-CN" altLang="en-US" sz="2400" dirty="0" smtClean="0"/>
              <a:t>原语</a:t>
            </a:r>
            <a:endParaRPr lang="en-US" altLang="zh-CN" sz="2400" dirty="0" smtClean="0"/>
          </a:p>
          <a:p>
            <a:pPr lvl="1"/>
            <a:r>
              <a:rPr lang="zh-CN" altLang="en-US" sz="2400" dirty="0" smtClean="0">
                <a:solidFill>
                  <a:srgbClr val="0000FF"/>
                </a:solidFill>
              </a:rPr>
              <a:t>数据传输</a:t>
            </a:r>
            <a:r>
              <a:rPr lang="zh-CN" altLang="en-US" sz="2400" dirty="0" smtClean="0"/>
              <a:t>：</a:t>
            </a:r>
            <a:r>
              <a:rPr lang="en-US" altLang="zh-CN" sz="2400" dirty="0" smtClean="0"/>
              <a:t>SEND</a:t>
            </a:r>
            <a:r>
              <a:rPr lang="zh-CN" altLang="en-US" sz="2400" dirty="0" smtClean="0"/>
              <a:t>、</a:t>
            </a:r>
            <a:r>
              <a:rPr lang="en-US" altLang="zh-CN" sz="2400" dirty="0" smtClean="0"/>
              <a:t>RECEIVE</a:t>
            </a:r>
            <a:r>
              <a:rPr lang="zh-CN" altLang="en-US" sz="2400" dirty="0" smtClean="0"/>
              <a:t>原语</a:t>
            </a:r>
            <a:endParaRPr lang="en-US" altLang="zh-CN" sz="2400" dirty="0" smtClean="0"/>
          </a:p>
          <a:p>
            <a:pPr lvl="1"/>
            <a:r>
              <a:rPr lang="zh-CN" altLang="en-US" sz="2400" dirty="0" smtClean="0">
                <a:solidFill>
                  <a:srgbClr val="0000FF"/>
                </a:solidFill>
              </a:rPr>
              <a:t>释放连接</a:t>
            </a:r>
            <a:r>
              <a:rPr lang="zh-CN" altLang="en-US" sz="2400" dirty="0" smtClean="0"/>
              <a:t>：</a:t>
            </a:r>
            <a:r>
              <a:rPr lang="en-US" altLang="zh-CN" sz="2400" dirty="0" smtClean="0"/>
              <a:t>DISCONNECT</a:t>
            </a:r>
            <a:r>
              <a:rPr lang="zh-CN" altLang="en-US" sz="2400" dirty="0" smtClean="0"/>
              <a:t>原语</a:t>
            </a:r>
            <a:endParaRPr lang="en-US" altLang="zh-CN" sz="2400" dirty="0" smtClean="0"/>
          </a:p>
          <a:p>
            <a:pPr lvl="2"/>
            <a:r>
              <a:rPr lang="zh-CN" altLang="en-US" dirty="0"/>
              <a:t>非</a:t>
            </a:r>
            <a:r>
              <a:rPr lang="zh-CN" altLang="en-US" dirty="0" smtClean="0"/>
              <a:t>对称释放：任何一方发</a:t>
            </a:r>
            <a:r>
              <a:rPr lang="en-US" altLang="zh-CN" dirty="0"/>
              <a:t>DISCONNECT</a:t>
            </a:r>
            <a:r>
              <a:rPr lang="zh-CN" altLang="en-US" dirty="0" smtClean="0"/>
              <a:t>原语</a:t>
            </a:r>
            <a:endParaRPr lang="en-US" altLang="zh-CN" dirty="0" smtClean="0"/>
          </a:p>
          <a:p>
            <a:pPr lvl="2"/>
            <a:r>
              <a:rPr lang="zh-CN" altLang="en-US" dirty="0" smtClean="0"/>
              <a:t>对称</a:t>
            </a:r>
            <a:r>
              <a:rPr lang="zh-CN" altLang="en-US" dirty="0"/>
              <a:t>释放</a:t>
            </a:r>
            <a:r>
              <a:rPr lang="zh-CN" altLang="en-US" dirty="0" smtClean="0"/>
              <a:t>：双方都需发</a:t>
            </a:r>
            <a:r>
              <a:rPr lang="en-US" altLang="zh-CN" dirty="0"/>
              <a:t>DISCONNECT</a:t>
            </a:r>
            <a:r>
              <a:rPr lang="zh-CN" altLang="en-US" dirty="0"/>
              <a:t>原语</a:t>
            </a:r>
            <a:endParaRPr lang="en-US" altLang="zh-CN" dirty="0"/>
          </a:p>
          <a:p>
            <a:pPr lvl="2"/>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pic>
        <p:nvPicPr>
          <p:cNvPr id="7"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550" y="1556792"/>
            <a:ext cx="8262938"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51916196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2061270"/>
            <a:ext cx="7958138" cy="4032026"/>
          </a:xfrm>
        </p:spPr>
        <p:txBody>
          <a:bodyPr/>
          <a:lstStyle/>
          <a:p>
            <a:pPr marL="0" indent="0">
              <a:lnSpc>
                <a:spcPct val="150000"/>
              </a:lnSpc>
              <a:buNone/>
            </a:pPr>
            <a:r>
              <a:rPr lang="en-US" altLang="zh-CN" dirty="0" smtClean="0"/>
              <a:t>       TCP</a:t>
            </a:r>
            <a:r>
              <a:rPr lang="zh-CN" altLang="en-US" dirty="0"/>
              <a:t>使用差错控制提供可靠性。差错控制的方法为：用报文段中的</a:t>
            </a:r>
            <a:r>
              <a:rPr lang="zh-CN" altLang="en-US" dirty="0">
                <a:solidFill>
                  <a:srgbClr val="FF0000"/>
                </a:solidFill>
              </a:rPr>
              <a:t>校验和</a:t>
            </a:r>
            <a:r>
              <a:rPr lang="zh-CN" altLang="en-US" dirty="0"/>
              <a:t>字段进行检测差错是否发生，如果发生，丢弃该报文段，让发送端</a:t>
            </a:r>
            <a:r>
              <a:rPr lang="zh-CN" altLang="en-US" dirty="0">
                <a:solidFill>
                  <a:srgbClr val="FF0000"/>
                </a:solidFill>
              </a:rPr>
              <a:t>超时重发</a:t>
            </a:r>
            <a:r>
              <a:rPr lang="zh-CN" altLang="en-US" dirty="0"/>
              <a:t>；如果没有发生，向发送端发送</a:t>
            </a:r>
            <a:r>
              <a:rPr lang="zh-CN" altLang="en-US" dirty="0">
                <a:solidFill>
                  <a:srgbClr val="FF0000"/>
                </a:solidFill>
              </a:rPr>
              <a:t>确认</a:t>
            </a:r>
            <a:r>
              <a:rPr lang="zh-CN" altLang="en-US" dirty="0"/>
              <a:t>进行</a:t>
            </a:r>
            <a:r>
              <a:rPr lang="zh-CN" altLang="en-US" dirty="0" smtClean="0"/>
              <a:t>证实。</a:t>
            </a:r>
          </a:p>
          <a:p>
            <a:pPr marL="0" indent="0">
              <a:lnSpc>
                <a:spcPct val="150000"/>
              </a:lnSpc>
              <a:buNone/>
            </a:pP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差错控制</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70399036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例</a:t>
            </a:r>
            <a:r>
              <a:rPr lang="en-US" altLang="zh-CN" dirty="0" smtClean="0"/>
              <a:t>:</a:t>
            </a:r>
            <a:r>
              <a:rPr lang="zh-CN" altLang="en-US" dirty="0"/>
              <a:t>受损伤的报文段</a:t>
            </a:r>
          </a:p>
        </p:txBody>
      </p:sp>
      <p:pic>
        <p:nvPicPr>
          <p:cNvPr id="5" name="Picture 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720" y="1628800"/>
            <a:ext cx="5472608" cy="48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20315513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例</a:t>
            </a:r>
            <a:r>
              <a:rPr lang="en-US" altLang="zh-CN" dirty="0" smtClean="0"/>
              <a:t>:</a:t>
            </a:r>
            <a:r>
              <a:rPr lang="zh-CN" altLang="en-US" dirty="0"/>
              <a:t>丢失的报文段</a:t>
            </a:r>
          </a:p>
        </p:txBody>
      </p:sp>
      <p:pic>
        <p:nvPicPr>
          <p:cNvPr id="5"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7704" y="1643784"/>
            <a:ext cx="5356696" cy="502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p:cNvSpPr>
            <a:spLocks noChangeArrowheads="1"/>
          </p:cNvSpPr>
          <p:nvPr/>
        </p:nvSpPr>
        <p:spPr bwMode="auto">
          <a:xfrm>
            <a:off x="4019065" y="4229971"/>
            <a:ext cx="1921087" cy="534017"/>
          </a:xfrm>
          <a:prstGeom prst="wedgeEllipseCallout">
            <a:avLst>
              <a:gd name="adj1" fmla="val -43755"/>
              <a:gd name="adj2" fmla="val 95181"/>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342900" indent="-342900">
              <a:buClr>
                <a:schemeClr val="accent2"/>
              </a:buClr>
              <a:buSzTx/>
              <a:buFont typeface="Wingdings" pitchFamily="2" charset="2"/>
              <a:buNone/>
            </a:pPr>
            <a:r>
              <a:rPr lang="zh-CN" altLang="en-US" sz="2000" b="1">
                <a:latin typeface="Times New Roman" pitchFamily="18" charset="0"/>
                <a:ea typeface="楷体_GB2312" pitchFamily="49" charset="-122"/>
              </a:rPr>
              <a:t>超时重发</a:t>
            </a:r>
          </a:p>
        </p:txBody>
      </p:sp>
      <p:sp>
        <p:nvSpPr>
          <p:cNvPr id="8"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25498264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例</a:t>
            </a:r>
            <a:r>
              <a:rPr lang="en-US" altLang="zh-CN" dirty="0" smtClean="0"/>
              <a:t>:</a:t>
            </a:r>
            <a:r>
              <a:rPr lang="zh-CN" altLang="en-US" dirty="0"/>
              <a:t>丢失的确认</a:t>
            </a:r>
            <a:endParaRPr lang="zh-CN" altLang="en-US" sz="3200" dirty="0" smtClean="0">
              <a:latin typeface="隶书" pitchFamily="49" charset="-122"/>
              <a:ea typeface="隶书" pitchFamily="49" charset="-122"/>
            </a:endParaRPr>
          </a:p>
        </p:txBody>
      </p:sp>
      <p:pic>
        <p:nvPicPr>
          <p:cNvPr id="5"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60" y="1771799"/>
            <a:ext cx="8024812"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0929869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2205286"/>
            <a:ext cx="7958138" cy="3527970"/>
          </a:xfrm>
        </p:spPr>
        <p:txBody>
          <a:bodyPr/>
          <a:lstStyle/>
          <a:p>
            <a:pPr>
              <a:lnSpc>
                <a:spcPct val="125000"/>
              </a:lnSpc>
              <a:spcBef>
                <a:spcPts val="0"/>
              </a:spcBef>
            </a:pPr>
            <a:r>
              <a:rPr lang="zh-CN" altLang="en-US" dirty="0">
                <a:solidFill>
                  <a:srgbClr val="FF0000"/>
                </a:solidFill>
              </a:rPr>
              <a:t>重复的报文段</a:t>
            </a:r>
          </a:p>
          <a:p>
            <a:pPr marL="0" indent="0">
              <a:lnSpc>
                <a:spcPct val="125000"/>
              </a:lnSpc>
              <a:spcBef>
                <a:spcPts val="0"/>
              </a:spcBef>
              <a:buNone/>
            </a:pPr>
            <a:r>
              <a:rPr lang="zh-CN" altLang="en-US" dirty="0"/>
              <a:t>   </a:t>
            </a:r>
            <a:r>
              <a:rPr lang="zh-CN" altLang="en-US" dirty="0" smtClean="0"/>
              <a:t> </a:t>
            </a:r>
            <a:r>
              <a:rPr lang="zh-CN" altLang="en-US" dirty="0" smtClean="0">
                <a:solidFill>
                  <a:srgbClr val="0000FF"/>
                </a:solidFill>
              </a:rPr>
              <a:t>处理</a:t>
            </a:r>
            <a:r>
              <a:rPr lang="zh-CN" altLang="en-US" dirty="0">
                <a:solidFill>
                  <a:srgbClr val="0000FF"/>
                </a:solidFill>
              </a:rPr>
              <a:t>方法</a:t>
            </a:r>
            <a:r>
              <a:rPr lang="zh-CN" altLang="en-US" dirty="0"/>
              <a:t>：目的</a:t>
            </a:r>
            <a:r>
              <a:rPr lang="en-US" altLang="zh-CN" dirty="0"/>
              <a:t>TCP</a:t>
            </a:r>
            <a:r>
              <a:rPr lang="zh-CN" altLang="en-US" dirty="0"/>
              <a:t>丢弃重复的报文段。</a:t>
            </a:r>
          </a:p>
          <a:p>
            <a:pPr>
              <a:lnSpc>
                <a:spcPct val="125000"/>
              </a:lnSpc>
              <a:spcBef>
                <a:spcPts val="0"/>
              </a:spcBef>
            </a:pPr>
            <a:r>
              <a:rPr lang="zh-CN" altLang="en-US" dirty="0">
                <a:solidFill>
                  <a:srgbClr val="FF0000"/>
                </a:solidFill>
              </a:rPr>
              <a:t>失序的报文段</a:t>
            </a:r>
          </a:p>
          <a:p>
            <a:pPr marL="0" indent="0">
              <a:lnSpc>
                <a:spcPct val="125000"/>
              </a:lnSpc>
              <a:spcBef>
                <a:spcPts val="0"/>
              </a:spcBef>
              <a:buNone/>
            </a:pPr>
            <a:r>
              <a:rPr lang="zh-CN" altLang="en-US" dirty="0"/>
              <a:t>   </a:t>
            </a:r>
            <a:r>
              <a:rPr lang="zh-CN" altLang="en-US" dirty="0" smtClean="0"/>
              <a:t> </a:t>
            </a:r>
            <a:r>
              <a:rPr lang="zh-CN" altLang="en-US" dirty="0" smtClean="0">
                <a:solidFill>
                  <a:srgbClr val="0000FF"/>
                </a:solidFill>
              </a:rPr>
              <a:t>处理</a:t>
            </a:r>
            <a:r>
              <a:rPr lang="zh-CN" altLang="en-US" dirty="0">
                <a:solidFill>
                  <a:srgbClr val="0000FF"/>
                </a:solidFill>
              </a:rPr>
              <a:t>方法</a:t>
            </a:r>
            <a:r>
              <a:rPr lang="zh-CN" altLang="en-US" dirty="0"/>
              <a:t>：目的</a:t>
            </a:r>
            <a:r>
              <a:rPr lang="en-US" altLang="zh-CN" dirty="0"/>
              <a:t>TCP</a:t>
            </a:r>
            <a:r>
              <a:rPr lang="zh-CN" altLang="en-US" dirty="0"/>
              <a:t>对失序的报文段不确认，直到收到所有它以前的报文段为止</a:t>
            </a:r>
            <a:r>
              <a:rPr lang="zh-CN" altLang="en-US" dirty="0" smtClean="0"/>
              <a:t>。</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例</a:t>
            </a:r>
            <a:r>
              <a:rPr lang="en-US" altLang="zh-CN" dirty="0"/>
              <a:t>:</a:t>
            </a:r>
            <a:r>
              <a:rPr lang="zh-CN" altLang="en-US" dirty="0"/>
              <a:t>其他情况</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63658607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2132856"/>
            <a:ext cx="7958138" cy="4104432"/>
          </a:xfrm>
        </p:spPr>
        <p:txBody>
          <a:bodyPr/>
          <a:lstStyle/>
          <a:p>
            <a:pPr marL="0" indent="0">
              <a:lnSpc>
                <a:spcPct val="150000"/>
              </a:lnSpc>
              <a:buNone/>
            </a:pPr>
            <a:r>
              <a:rPr lang="zh-CN" altLang="en-US" dirty="0"/>
              <a:t> </a:t>
            </a:r>
            <a:r>
              <a:rPr lang="zh-CN" altLang="en-US" dirty="0" smtClean="0"/>
              <a:t>      </a:t>
            </a:r>
            <a:r>
              <a:rPr lang="en-US" altLang="zh-CN" dirty="0" smtClean="0"/>
              <a:t>TCP </a:t>
            </a:r>
            <a:r>
              <a:rPr lang="zh-CN" altLang="en-US" dirty="0"/>
              <a:t>每发送一个报文段，就对这个报文段设置一次计时器。如果在计时器截止时间到之前收到对此特定报文段的确认，则撤消此计时器，否则就要重传此报文段，并将计时器复位。</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重传</a:t>
            </a:r>
            <a:r>
              <a:rPr lang="zh-CN" altLang="en-US" dirty="0" smtClean="0"/>
              <a:t>计时器</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96462672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1079698"/>
          </a:xfrm>
        </p:spPr>
        <p:txBody>
          <a:bodyPr/>
          <a:lstStyle/>
          <a:p>
            <a:pPr marL="0" indent="0">
              <a:buNone/>
            </a:pPr>
            <a:r>
              <a:rPr lang="zh-CN" altLang="en-US" sz="2400" dirty="0" smtClean="0"/>
              <a:t>        由于</a:t>
            </a:r>
            <a:r>
              <a:rPr lang="en-US" altLang="zh-CN" sz="2400" dirty="0"/>
              <a:t>TCP</a:t>
            </a:r>
            <a:r>
              <a:rPr lang="zh-CN" altLang="en-US" sz="2400" dirty="0"/>
              <a:t>的下层是一个</a:t>
            </a:r>
            <a:r>
              <a:rPr lang="zh-CN" altLang="en-US" sz="2400" dirty="0" smtClean="0"/>
              <a:t>互</a:t>
            </a:r>
            <a:r>
              <a:rPr lang="zh-CN" altLang="en-US" sz="2400" dirty="0"/>
              <a:t>连</a:t>
            </a:r>
            <a:r>
              <a:rPr lang="zh-CN" altLang="en-US" sz="2400" dirty="0" smtClean="0"/>
              <a:t>网</a:t>
            </a:r>
            <a:r>
              <a:rPr lang="zh-CN" altLang="en-US" sz="2400" dirty="0"/>
              <a:t>环境，</a:t>
            </a:r>
            <a:r>
              <a:rPr lang="en-US" altLang="zh-CN" sz="2400" dirty="0"/>
              <a:t>IP</a:t>
            </a:r>
            <a:r>
              <a:rPr lang="zh-CN" altLang="en-US" sz="2400" dirty="0"/>
              <a:t>数据报所选择的路由变化很大。因而传输层的</a:t>
            </a:r>
            <a:r>
              <a:rPr lang="zh-CN" altLang="en-US" sz="2400" dirty="0">
                <a:solidFill>
                  <a:srgbClr val="FF0000"/>
                </a:solidFill>
              </a:rPr>
              <a:t>往返</a:t>
            </a:r>
            <a:r>
              <a:rPr lang="zh-CN" altLang="en-US" sz="2400" dirty="0" smtClean="0">
                <a:solidFill>
                  <a:srgbClr val="FF0000"/>
                </a:solidFill>
              </a:rPr>
              <a:t>时延（</a:t>
            </a:r>
            <a:r>
              <a:rPr lang="en-US" altLang="zh-CN" sz="2400" dirty="0" smtClean="0">
                <a:solidFill>
                  <a:srgbClr val="FF0000"/>
                </a:solidFill>
              </a:rPr>
              <a:t>RTT</a:t>
            </a:r>
            <a:r>
              <a:rPr lang="zh-CN" altLang="en-US" sz="2400" dirty="0" smtClean="0">
                <a:solidFill>
                  <a:srgbClr val="FF0000"/>
                </a:solidFill>
              </a:rPr>
              <a:t>）</a:t>
            </a:r>
            <a:r>
              <a:rPr lang="zh-CN" altLang="en-US" sz="2400" dirty="0" smtClean="0"/>
              <a:t>的</a:t>
            </a:r>
            <a:r>
              <a:rPr lang="zh-CN" altLang="en-US" sz="2400" dirty="0"/>
              <a:t>方差也很大</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如何确定重传时间？</a:t>
            </a:r>
            <a:endParaRPr lang="zh-CN" altLang="en-US" sz="3200" dirty="0" smtClean="0">
              <a:latin typeface="隶书" pitchFamily="49" charset="-122"/>
              <a:ea typeface="隶书" pitchFamily="49" charset="-122"/>
            </a:endParaRPr>
          </a:p>
        </p:txBody>
      </p:sp>
      <p:sp>
        <p:nvSpPr>
          <p:cNvPr id="5" name="Line 6"/>
          <p:cNvSpPr>
            <a:spLocks noChangeShapeType="1"/>
          </p:cNvSpPr>
          <p:nvPr/>
        </p:nvSpPr>
        <p:spPr bwMode="auto">
          <a:xfrm>
            <a:off x="821059" y="5918795"/>
            <a:ext cx="7993063"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Line 7"/>
          <p:cNvSpPr>
            <a:spLocks noChangeShapeType="1"/>
          </p:cNvSpPr>
          <p:nvPr/>
        </p:nvSpPr>
        <p:spPr bwMode="auto">
          <a:xfrm rot="5400000" flipH="1">
            <a:off x="-474341" y="4623395"/>
            <a:ext cx="2587625" cy="3175"/>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 name="Freeform 8"/>
          <p:cNvSpPr>
            <a:spLocks/>
          </p:cNvSpPr>
          <p:nvPr/>
        </p:nvSpPr>
        <p:spPr bwMode="auto">
          <a:xfrm>
            <a:off x="2827659" y="3301007"/>
            <a:ext cx="1851025" cy="2617788"/>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Freeform 9"/>
          <p:cNvSpPr>
            <a:spLocks/>
          </p:cNvSpPr>
          <p:nvPr/>
        </p:nvSpPr>
        <p:spPr bwMode="auto">
          <a:xfrm>
            <a:off x="2405384" y="5482232"/>
            <a:ext cx="5443538" cy="436563"/>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 name="Line 10"/>
          <p:cNvSpPr>
            <a:spLocks noChangeShapeType="1"/>
          </p:cNvSpPr>
          <p:nvPr/>
        </p:nvSpPr>
        <p:spPr bwMode="auto">
          <a:xfrm>
            <a:off x="3807147" y="3191470"/>
            <a:ext cx="0" cy="27273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 name="Line 11"/>
          <p:cNvSpPr>
            <a:spLocks noChangeShapeType="1"/>
          </p:cNvSpPr>
          <p:nvPr/>
        </p:nvSpPr>
        <p:spPr bwMode="auto">
          <a:xfrm>
            <a:off x="4678684" y="3737570"/>
            <a:ext cx="0" cy="21812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Line 12"/>
          <p:cNvSpPr>
            <a:spLocks noChangeShapeType="1"/>
          </p:cNvSpPr>
          <p:nvPr/>
        </p:nvSpPr>
        <p:spPr bwMode="auto">
          <a:xfrm>
            <a:off x="7436172" y="3737570"/>
            <a:ext cx="0" cy="21812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 name="Text Box 13"/>
          <p:cNvSpPr txBox="1">
            <a:spLocks noChangeArrowheads="1"/>
          </p:cNvSpPr>
          <p:nvPr/>
        </p:nvSpPr>
        <p:spPr bwMode="auto">
          <a:xfrm>
            <a:off x="8026722" y="5409207"/>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时间</a:t>
            </a:r>
          </a:p>
        </p:txBody>
      </p:sp>
      <p:sp>
        <p:nvSpPr>
          <p:cNvPr id="14" name="Line 14"/>
          <p:cNvSpPr>
            <a:spLocks noChangeShapeType="1"/>
          </p:cNvSpPr>
          <p:nvPr/>
        </p:nvSpPr>
        <p:spPr bwMode="auto">
          <a:xfrm>
            <a:off x="2681609" y="4901207"/>
            <a:ext cx="895350" cy="36195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 name="Text Box 15"/>
          <p:cNvSpPr txBox="1">
            <a:spLocks noChangeArrowheads="1"/>
          </p:cNvSpPr>
          <p:nvPr/>
        </p:nvSpPr>
        <p:spPr bwMode="auto">
          <a:xfrm>
            <a:off x="1684659" y="447417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数据链路层</a:t>
            </a:r>
          </a:p>
        </p:txBody>
      </p:sp>
      <p:sp>
        <p:nvSpPr>
          <p:cNvPr id="16" name="Text Box 16"/>
          <p:cNvSpPr txBox="1">
            <a:spLocks noChangeArrowheads="1"/>
          </p:cNvSpPr>
          <p:nvPr/>
        </p:nvSpPr>
        <p:spPr bwMode="auto">
          <a:xfrm>
            <a:off x="5142234" y="497899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solidFill>
                  <a:srgbClr val="FF0000"/>
                </a:solidFill>
                <a:effectLst>
                  <a:outerShdw blurRad="38100" dist="38100" dir="2700000" algn="tl">
                    <a:srgbClr val="000000"/>
                  </a:outerShdw>
                </a:effectLst>
                <a:latin typeface="+mn-lt"/>
                <a:ea typeface="+mn-ea"/>
              </a:rPr>
              <a:t>传输层</a:t>
            </a:r>
          </a:p>
        </p:txBody>
      </p:sp>
      <p:sp>
        <p:nvSpPr>
          <p:cNvPr id="17" name="Text Box 17"/>
          <p:cNvSpPr txBox="1">
            <a:spLocks noChangeArrowheads="1"/>
          </p:cNvSpPr>
          <p:nvPr/>
        </p:nvSpPr>
        <p:spPr bwMode="auto">
          <a:xfrm>
            <a:off x="3553147" y="5852120"/>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i="1">
                <a:latin typeface="+mn-lt"/>
                <a:ea typeface="+mn-ea"/>
              </a:rPr>
              <a:t>T</a:t>
            </a:r>
            <a:r>
              <a:rPr lang="en-US" altLang="zh-CN" sz="2400" b="1" baseline="-25000">
                <a:latin typeface="+mn-lt"/>
                <a:ea typeface="+mn-ea"/>
              </a:rPr>
              <a:t>1</a:t>
            </a:r>
            <a:endParaRPr lang="en-US" altLang="zh-CN" sz="2400" b="1">
              <a:latin typeface="+mn-lt"/>
              <a:ea typeface="+mn-ea"/>
            </a:endParaRPr>
          </a:p>
        </p:txBody>
      </p:sp>
      <p:sp>
        <p:nvSpPr>
          <p:cNvPr id="18" name="Text Box 18"/>
          <p:cNvSpPr txBox="1">
            <a:spLocks noChangeArrowheads="1"/>
          </p:cNvSpPr>
          <p:nvPr/>
        </p:nvSpPr>
        <p:spPr bwMode="auto">
          <a:xfrm>
            <a:off x="4408809" y="5852120"/>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i="1">
                <a:solidFill>
                  <a:srgbClr val="FF0000"/>
                </a:solidFill>
                <a:effectLst>
                  <a:outerShdw blurRad="38100" dist="38100" dir="2700000" algn="tl">
                    <a:srgbClr val="000000"/>
                  </a:outerShdw>
                </a:effectLst>
                <a:latin typeface="+mn-lt"/>
                <a:ea typeface="+mn-ea"/>
              </a:rPr>
              <a:t>T</a:t>
            </a:r>
            <a:r>
              <a:rPr lang="en-US" altLang="zh-CN" sz="2400" b="1" baseline="-25000">
                <a:solidFill>
                  <a:srgbClr val="FF0000"/>
                </a:solidFill>
                <a:effectLst>
                  <a:outerShdw blurRad="38100" dist="38100" dir="2700000" algn="tl">
                    <a:srgbClr val="000000"/>
                  </a:outerShdw>
                </a:effectLst>
                <a:latin typeface="+mn-lt"/>
                <a:ea typeface="+mn-ea"/>
              </a:rPr>
              <a:t>2</a:t>
            </a:r>
            <a:endParaRPr lang="en-US" altLang="zh-CN" sz="2400" b="1">
              <a:solidFill>
                <a:srgbClr val="FF0000"/>
              </a:solidFill>
              <a:effectLst>
                <a:outerShdw blurRad="38100" dist="38100" dir="2700000" algn="tl">
                  <a:srgbClr val="000000"/>
                </a:outerShdw>
              </a:effectLst>
              <a:latin typeface="+mn-lt"/>
              <a:ea typeface="+mn-ea"/>
            </a:endParaRPr>
          </a:p>
        </p:txBody>
      </p:sp>
      <p:sp>
        <p:nvSpPr>
          <p:cNvPr id="19" name="Text Box 19"/>
          <p:cNvSpPr txBox="1">
            <a:spLocks noChangeArrowheads="1"/>
          </p:cNvSpPr>
          <p:nvPr/>
        </p:nvSpPr>
        <p:spPr bwMode="auto">
          <a:xfrm>
            <a:off x="7166297" y="5852120"/>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i="1">
                <a:solidFill>
                  <a:srgbClr val="FF0000"/>
                </a:solidFill>
                <a:effectLst>
                  <a:outerShdw blurRad="38100" dist="38100" dir="2700000" algn="tl">
                    <a:srgbClr val="000000"/>
                  </a:outerShdw>
                </a:effectLst>
                <a:latin typeface="+mn-lt"/>
                <a:ea typeface="+mn-ea"/>
              </a:rPr>
              <a:t>T</a:t>
            </a:r>
            <a:r>
              <a:rPr lang="en-US" altLang="zh-CN" sz="2400" b="1" baseline="-25000">
                <a:solidFill>
                  <a:srgbClr val="FF0000"/>
                </a:solidFill>
                <a:effectLst>
                  <a:outerShdw blurRad="38100" dist="38100" dir="2700000" algn="tl">
                    <a:srgbClr val="000000"/>
                  </a:outerShdw>
                </a:effectLst>
                <a:latin typeface="+mn-lt"/>
                <a:ea typeface="+mn-ea"/>
              </a:rPr>
              <a:t>3</a:t>
            </a:r>
            <a:endParaRPr lang="en-US" altLang="zh-CN" sz="2400" b="1">
              <a:solidFill>
                <a:srgbClr val="FF0000"/>
              </a:solidFill>
              <a:effectLst>
                <a:outerShdw blurRad="38100" dist="38100" dir="2700000" algn="tl">
                  <a:srgbClr val="000000"/>
                </a:outerShdw>
              </a:effectLst>
              <a:latin typeface="+mn-lt"/>
              <a:ea typeface="+mn-ea"/>
            </a:endParaRPr>
          </a:p>
        </p:txBody>
      </p:sp>
      <p:sp>
        <p:nvSpPr>
          <p:cNvPr id="20" name="Text Box 20"/>
          <p:cNvSpPr txBox="1">
            <a:spLocks noChangeArrowheads="1"/>
          </p:cNvSpPr>
          <p:nvPr/>
        </p:nvSpPr>
        <p:spPr bwMode="auto">
          <a:xfrm>
            <a:off x="892497" y="3177182"/>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往返时延的</a:t>
            </a:r>
          </a:p>
          <a:p>
            <a:pPr algn="l">
              <a:spcBef>
                <a:spcPct val="0"/>
              </a:spcBef>
              <a:buSzTx/>
              <a:buFontTx/>
              <a:buNone/>
            </a:pPr>
            <a:r>
              <a:rPr lang="zh-CN" altLang="en-US" sz="2400" b="1">
                <a:latin typeface="+mn-lt"/>
                <a:ea typeface="+mn-ea"/>
              </a:rPr>
              <a:t>概率分布</a:t>
            </a:r>
          </a:p>
        </p:txBody>
      </p:sp>
      <p:sp>
        <p:nvSpPr>
          <p:cNvPr id="21" name="Line 21"/>
          <p:cNvSpPr>
            <a:spLocks noChangeShapeType="1"/>
          </p:cNvSpPr>
          <p:nvPr/>
        </p:nvSpPr>
        <p:spPr bwMode="auto">
          <a:xfrm flipH="1">
            <a:off x="4843784" y="5317132"/>
            <a:ext cx="438150" cy="34448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2"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36807654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5000"/>
              </a:lnSpc>
            </a:pPr>
            <a:r>
              <a:rPr lang="en-US" altLang="zh-CN" sz="2400" dirty="0" smtClean="0"/>
              <a:t>TCP</a:t>
            </a:r>
            <a:r>
              <a:rPr lang="zh-CN" altLang="en-US" sz="2400" dirty="0" smtClean="0"/>
              <a:t>保留</a:t>
            </a:r>
            <a:r>
              <a:rPr lang="zh-CN" altLang="en-US" sz="2400" dirty="0"/>
              <a:t>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solidFill>
                  <a:srgbClr val="FF0000"/>
                </a:solidFill>
              </a:rPr>
              <a:t>S</a:t>
            </a:r>
            <a:r>
              <a:rPr lang="en-US" altLang="zh-CN" sz="2400" dirty="0" smtClean="0">
                <a:solidFill>
                  <a:srgbClr val="FF0000"/>
                </a:solidFill>
              </a:rPr>
              <a:t>RTT</a:t>
            </a:r>
            <a:r>
              <a:rPr lang="zh-CN" altLang="en-US" sz="2400" dirty="0" smtClean="0"/>
              <a:t>（</a:t>
            </a:r>
            <a:r>
              <a:rPr lang="zh-CN" altLang="en-US" sz="2400" dirty="0"/>
              <a:t>这又称为</a:t>
            </a:r>
            <a:r>
              <a:rPr lang="zh-CN" altLang="en-US" sz="2400" dirty="0">
                <a:solidFill>
                  <a:srgbClr val="0000FF"/>
                </a:solidFill>
              </a:rPr>
              <a:t>平滑的往返时间</a:t>
            </a:r>
            <a:r>
              <a:rPr lang="zh-CN" altLang="en-US" sz="2400" dirty="0" smtClean="0"/>
              <a:t>）；</a:t>
            </a:r>
            <a:endParaRPr lang="zh-CN" altLang="en-US" sz="2400" dirty="0"/>
          </a:p>
          <a:p>
            <a:pPr>
              <a:lnSpc>
                <a:spcPct val="125000"/>
              </a:lnSpc>
            </a:pPr>
            <a:r>
              <a:rPr lang="zh-CN" altLang="en-US" sz="2400" dirty="0"/>
              <a:t>第一次测量到 </a:t>
            </a:r>
            <a:r>
              <a:rPr lang="en-US" altLang="zh-CN" sz="2400" dirty="0"/>
              <a:t>RTT </a:t>
            </a:r>
            <a:r>
              <a:rPr lang="zh-CN" altLang="en-US" sz="2400" dirty="0"/>
              <a:t>样本时</a:t>
            </a:r>
            <a:r>
              <a:rPr lang="zh-CN" altLang="en-US" sz="2400" dirty="0" smtClean="0"/>
              <a:t>，</a:t>
            </a:r>
            <a:r>
              <a:rPr lang="en-US" altLang="zh-CN" sz="2400" dirty="0"/>
              <a:t>S</a:t>
            </a:r>
            <a:r>
              <a:rPr lang="en-US" altLang="zh-CN" sz="2400" dirty="0" smtClean="0"/>
              <a:t>RTT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S</a:t>
            </a:r>
            <a:r>
              <a:rPr lang="en-US" altLang="zh-CN" sz="2400" dirty="0" smtClean="0"/>
              <a:t>RTT</a:t>
            </a:r>
            <a:r>
              <a:rPr lang="zh-CN" altLang="en-US" sz="2400" dirty="0" smtClean="0"/>
              <a:t>：</a:t>
            </a:r>
            <a:endParaRPr lang="zh-CN" altLang="en-US" sz="2400" dirty="0"/>
          </a:p>
          <a:p>
            <a:pPr marL="0" indent="0" algn="ctr">
              <a:lnSpc>
                <a:spcPct val="125000"/>
              </a:lnSpc>
              <a:buNone/>
            </a:pPr>
            <a:r>
              <a:rPr lang="en-US" altLang="zh-CN" sz="2400" dirty="0" smtClean="0">
                <a:solidFill>
                  <a:srgbClr val="FF0000"/>
                </a:solidFill>
                <a:effectLst>
                  <a:outerShdw blurRad="38100" dist="38100" dir="2700000" algn="tl">
                    <a:srgbClr val="000000">
                      <a:alpha val="43137"/>
                    </a:srgbClr>
                  </a:outerShdw>
                </a:effectLst>
              </a:rPr>
              <a:t>SRTT </a:t>
            </a:r>
            <a:r>
              <a:rPr lang="en-US" altLang="zh-CN" sz="2400" dirty="0" smtClean="0">
                <a:solidFill>
                  <a:srgbClr val="FF0000"/>
                </a:solidFill>
                <a:effectLst>
                  <a:outerShdw blurRad="38100" dist="38100" dir="2700000" algn="tl">
                    <a:srgbClr val="000000">
                      <a:alpha val="43137"/>
                    </a:srgbClr>
                  </a:outerShdw>
                </a:effectLst>
                <a:latin typeface="+mn-ea"/>
              </a:rPr>
              <a:t>=</a:t>
            </a:r>
            <a:r>
              <a:rPr lang="en-US" altLang="zh-CN" sz="2400" dirty="0" smtClean="0">
                <a:solidFill>
                  <a:srgbClr val="FF0000"/>
                </a:solidFill>
                <a:effectLst>
                  <a:outerShdw blurRad="38100" dist="38100" dir="2700000" algn="tl">
                    <a:srgbClr val="000000">
                      <a:alpha val="43137"/>
                    </a:srgbClr>
                  </a:outerShdw>
                </a:effectLst>
              </a:rPr>
              <a:t> </a:t>
            </a:r>
            <a:r>
              <a:rPr lang="en-US" altLang="zh-CN" sz="2400" dirty="0" smtClean="0">
                <a:solidFill>
                  <a:srgbClr val="FF0000"/>
                </a:solidFill>
                <a:effectLst>
                  <a:outerShdw blurRad="38100" dist="38100" dir="2700000" algn="tl">
                    <a:srgbClr val="000000">
                      <a:alpha val="43137"/>
                    </a:srgbClr>
                  </a:outerShdw>
                </a:effectLst>
                <a:ea typeface="华文新魏" pitchFamily="2" charset="-122"/>
              </a:rPr>
              <a:t>α</a:t>
            </a:r>
            <a:r>
              <a:rPr lang="en-US" altLang="zh-CN" sz="2400" dirty="0" smtClean="0">
                <a:solidFill>
                  <a:srgbClr val="FF0000"/>
                </a:solidFill>
                <a:effectLst>
                  <a:outerShdw blurRad="38100" dist="38100" dir="2700000" algn="tl">
                    <a:srgbClr val="000000">
                      <a:alpha val="43137"/>
                    </a:srgbClr>
                  </a:outerShdw>
                </a:effectLst>
              </a:rPr>
              <a:t>×SRTT </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(1</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α)×</a:t>
            </a:r>
            <a:r>
              <a:rPr lang="zh-CN" altLang="en-US" sz="2400" dirty="0" smtClean="0">
                <a:solidFill>
                  <a:srgbClr val="FF0000"/>
                </a:solidFill>
                <a:effectLst>
                  <a:outerShdw blurRad="38100" dist="38100" dir="2700000" algn="tl">
                    <a:srgbClr val="000000">
                      <a:alpha val="43137"/>
                    </a:srgbClr>
                  </a:outerShdw>
                </a:effectLst>
              </a:rPr>
              <a:t>新</a:t>
            </a:r>
            <a:r>
              <a:rPr lang="zh-CN" altLang="en-US" sz="2400" dirty="0">
                <a:solidFill>
                  <a:srgbClr val="FF0000"/>
                </a:solidFill>
                <a:effectLst>
                  <a:outerShdw blurRad="38100" dist="38100" dir="2700000" algn="tl">
                    <a:srgbClr val="000000">
                      <a:alpha val="43137"/>
                    </a:srgbClr>
                  </a:outerShdw>
                </a:effectLst>
              </a:rPr>
              <a:t>的 </a:t>
            </a:r>
            <a:r>
              <a:rPr lang="en-US" altLang="zh-CN" sz="2400" dirty="0">
                <a:solidFill>
                  <a:srgbClr val="FF0000"/>
                </a:solidFill>
                <a:effectLst>
                  <a:outerShdw blurRad="38100" dist="38100" dir="2700000" algn="tl">
                    <a:srgbClr val="000000">
                      <a:alpha val="43137"/>
                    </a:srgbClr>
                  </a:outerShdw>
                </a:effectLst>
              </a:rPr>
              <a:t>RTT </a:t>
            </a:r>
            <a:r>
              <a:rPr lang="zh-CN" altLang="en-US" sz="2400" dirty="0" smtClean="0">
                <a:solidFill>
                  <a:srgbClr val="FF0000"/>
                </a:solidFill>
                <a:effectLst>
                  <a:outerShdw blurRad="38100" dist="38100" dir="2700000" algn="tl">
                    <a:srgbClr val="000000">
                      <a:alpha val="43137"/>
                    </a:srgbClr>
                  </a:outerShdw>
                </a:effectLst>
              </a:rPr>
              <a:t>样本</a:t>
            </a:r>
            <a:r>
              <a:rPr lang="en-US" altLang="zh-CN" sz="2400" dirty="0" smtClean="0">
                <a:solidFill>
                  <a:srgbClr val="FF0000"/>
                </a:solidFill>
                <a:effectLst>
                  <a:outerShdw blurRad="38100" dist="38100" dir="2700000" algn="tl">
                    <a:srgbClr val="000000">
                      <a:alpha val="43137"/>
                    </a:srgbClr>
                  </a:outerShdw>
                </a:effectLst>
              </a:rPr>
              <a:t> </a:t>
            </a:r>
          </a:p>
          <a:p>
            <a:pPr marL="0" indent="0">
              <a:lnSpc>
                <a:spcPct val="125000"/>
              </a:lnSpc>
              <a:buNone/>
            </a:pPr>
            <a:r>
              <a:rPr lang="zh-CN" altLang="en-US" sz="2400" dirty="0" smtClean="0"/>
              <a:t>     式</a:t>
            </a:r>
            <a:r>
              <a:rPr lang="zh-CN" altLang="en-US" sz="2400" dirty="0"/>
              <a:t>中</a:t>
            </a:r>
            <a:r>
              <a:rPr lang="zh-CN" altLang="en-US" sz="2400" dirty="0" smtClean="0"/>
              <a:t>，</a:t>
            </a:r>
            <a:r>
              <a:rPr lang="en-US" altLang="zh-CN" sz="2400" dirty="0"/>
              <a:t> </a:t>
            </a:r>
            <a:r>
              <a:rPr lang="en-US" altLang="zh-CN" sz="2400" dirty="0" smtClean="0"/>
              <a:t>0≤α</a:t>
            </a:r>
            <a:r>
              <a:rPr lang="zh-CN" altLang="en-US" sz="2400" dirty="0" smtClean="0"/>
              <a:t>＜</a:t>
            </a:r>
            <a:r>
              <a:rPr lang="en-US" altLang="zh-CN" sz="2400" dirty="0" smtClean="0"/>
              <a:t>1 </a:t>
            </a:r>
            <a:r>
              <a:rPr lang="zh-CN" altLang="en-US" sz="2400" dirty="0" smtClean="0"/>
              <a:t>。若</a:t>
            </a:r>
            <a:r>
              <a:rPr lang="en-US" altLang="zh-CN" sz="2400" dirty="0" smtClean="0"/>
              <a:t>α</a:t>
            </a:r>
            <a:r>
              <a:rPr lang="zh-CN" altLang="en-US" sz="2400" dirty="0" smtClean="0"/>
              <a:t>很</a:t>
            </a:r>
            <a:r>
              <a:rPr lang="zh-CN" altLang="en-US" sz="2400" dirty="0"/>
              <a:t>接近于零，表示 </a:t>
            </a:r>
            <a:r>
              <a:rPr lang="en-US" altLang="zh-CN" sz="2400" dirty="0"/>
              <a:t>RTT </a:t>
            </a:r>
            <a:r>
              <a:rPr lang="zh-CN" altLang="en-US" sz="2400" dirty="0"/>
              <a:t>值更新</a:t>
            </a:r>
            <a:r>
              <a:rPr lang="zh-CN" altLang="en-US" sz="2400" dirty="0" smtClean="0"/>
              <a:t>较快。</a:t>
            </a:r>
            <a:r>
              <a:rPr lang="zh-CN" altLang="en-US" sz="2400" dirty="0"/>
              <a:t>若选择 </a:t>
            </a:r>
            <a:r>
              <a:rPr lang="en-US" altLang="zh-CN" sz="2400" dirty="0" smtClean="0"/>
              <a:t>α</a:t>
            </a:r>
            <a:r>
              <a:rPr lang="zh-CN" altLang="en-US" sz="2400" dirty="0" smtClean="0"/>
              <a:t>接近</a:t>
            </a:r>
            <a:r>
              <a:rPr lang="zh-CN" altLang="en-US" sz="2400" dirty="0"/>
              <a:t>于 </a:t>
            </a:r>
            <a:r>
              <a:rPr lang="en-US" altLang="zh-CN" sz="2400" dirty="0"/>
              <a:t>1</a:t>
            </a:r>
            <a:r>
              <a:rPr lang="zh-CN" altLang="en-US" sz="2400" dirty="0"/>
              <a:t>，则表示 </a:t>
            </a:r>
            <a:r>
              <a:rPr lang="en-US" altLang="zh-CN" sz="2400" dirty="0"/>
              <a:t>RTT </a:t>
            </a:r>
            <a:r>
              <a:rPr lang="zh-CN" altLang="en-US" sz="2400" dirty="0"/>
              <a:t>值更新</a:t>
            </a:r>
            <a:r>
              <a:rPr lang="zh-CN" altLang="en-US" sz="2400" dirty="0" smtClean="0"/>
              <a:t>较慢。</a:t>
            </a:r>
            <a:endParaRPr lang="zh-CN" altLang="en-US" sz="2400" dirty="0"/>
          </a:p>
          <a:p>
            <a:pPr>
              <a:lnSpc>
                <a:spcPct val="125000"/>
              </a:lnSpc>
            </a:pPr>
            <a:r>
              <a:rPr lang="en-US" altLang="zh-CN" sz="2400" dirty="0">
                <a:solidFill>
                  <a:srgbClr val="0000FF"/>
                </a:solidFill>
              </a:rPr>
              <a:t>RFC 2988 </a:t>
            </a:r>
            <a:r>
              <a:rPr lang="zh-CN" altLang="en-US" sz="2400" dirty="0">
                <a:solidFill>
                  <a:srgbClr val="0000FF"/>
                </a:solidFill>
              </a:rPr>
              <a:t>推荐</a:t>
            </a:r>
            <a:r>
              <a:rPr lang="zh-CN" altLang="en-US" sz="2400" dirty="0" smtClean="0">
                <a:solidFill>
                  <a:srgbClr val="0000FF"/>
                </a:solidFill>
              </a:rPr>
              <a:t>的</a:t>
            </a:r>
            <a:r>
              <a:rPr lang="en-US" altLang="zh-CN" sz="2400" dirty="0" smtClean="0">
                <a:solidFill>
                  <a:srgbClr val="0000FF"/>
                </a:solidFill>
              </a:rPr>
              <a:t>α</a:t>
            </a:r>
            <a:r>
              <a:rPr lang="zh-CN" altLang="en-US" sz="2400" dirty="0">
                <a:solidFill>
                  <a:srgbClr val="0000FF"/>
                </a:solidFill>
              </a:rPr>
              <a:t>值为 </a:t>
            </a:r>
            <a:r>
              <a:rPr lang="en-US" altLang="zh-CN" sz="2400" dirty="0">
                <a:solidFill>
                  <a:srgbClr val="0000FF"/>
                </a:solidFill>
              </a:rPr>
              <a:t>7/8 </a:t>
            </a:r>
            <a:r>
              <a:rPr lang="zh-CN" altLang="en-US" sz="2400" dirty="0" smtClean="0"/>
              <a:t>。 </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往返时延的自适应算法</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65017534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4" y="1773238"/>
            <a:ext cx="8226871" cy="4464050"/>
          </a:xfrm>
        </p:spPr>
        <p:txBody>
          <a:bodyPr/>
          <a:lstStyle/>
          <a:p>
            <a:pPr>
              <a:lnSpc>
                <a:spcPct val="114000"/>
              </a:lnSpc>
            </a:pPr>
            <a:r>
              <a:rPr lang="en-US" altLang="zh-CN" sz="2400" dirty="0" smtClean="0"/>
              <a:t>RTO</a:t>
            </a:r>
            <a:r>
              <a:rPr lang="zh-CN" altLang="en-US" sz="2400" dirty="0" smtClean="0"/>
              <a:t>应</a:t>
            </a:r>
            <a:r>
              <a:rPr lang="zh-CN" altLang="en-US" sz="2400" dirty="0"/>
              <a:t>略大于上面得出的加权平均往返时间 </a:t>
            </a:r>
            <a:r>
              <a:rPr lang="en-US" altLang="zh-CN" sz="2400" dirty="0" smtClean="0"/>
              <a:t>SRTT</a:t>
            </a:r>
            <a:r>
              <a:rPr lang="zh-CN" altLang="en-US" sz="2400" dirty="0" smtClean="0"/>
              <a:t>；</a:t>
            </a:r>
            <a:endParaRPr lang="zh-CN" altLang="en-US" sz="2400" dirty="0"/>
          </a:p>
          <a:p>
            <a:pPr>
              <a:lnSpc>
                <a:spcPct val="114000"/>
              </a:lnSpc>
            </a:pPr>
            <a:r>
              <a:rPr lang="en-US" altLang="zh-CN" sz="2400" dirty="0"/>
              <a:t>RFC 2988 </a:t>
            </a:r>
            <a:r>
              <a:rPr lang="zh-CN" altLang="en-US" sz="2400" dirty="0"/>
              <a:t>建议使用下式计算 </a:t>
            </a:r>
            <a:r>
              <a:rPr lang="en-US" altLang="zh-CN" sz="2400" dirty="0"/>
              <a:t>RTO</a:t>
            </a:r>
            <a:r>
              <a:rPr lang="zh-CN" altLang="en-US" sz="2400" dirty="0"/>
              <a:t>：</a:t>
            </a:r>
          </a:p>
          <a:p>
            <a:pPr marL="0" indent="0">
              <a:lnSpc>
                <a:spcPct val="114000"/>
              </a:lnSpc>
              <a:buNone/>
            </a:pPr>
            <a:r>
              <a:rPr lang="zh-CN" altLang="en-US" sz="2400" dirty="0">
                <a:solidFill>
                  <a:srgbClr val="FF0000"/>
                </a:solidFill>
                <a:effectLst>
                  <a:outerShdw blurRad="38100" dist="38100" dir="2700000" algn="tl">
                    <a:srgbClr val="000000">
                      <a:alpha val="43137"/>
                    </a:srgbClr>
                  </a:outerShdw>
                </a:effectLst>
              </a:rPr>
              <a:t>                   </a:t>
            </a:r>
            <a:r>
              <a:rPr lang="en-US" altLang="zh-CN" sz="2400" dirty="0" smtClean="0">
                <a:solidFill>
                  <a:srgbClr val="FF0000"/>
                </a:solidFill>
                <a:effectLst>
                  <a:outerShdw blurRad="38100" dist="38100" dir="2700000" algn="tl">
                    <a:srgbClr val="000000">
                      <a:alpha val="43137"/>
                    </a:srgbClr>
                  </a:outerShdw>
                </a:effectLst>
              </a:rPr>
              <a:t>RTO</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SRTT</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4×RTTVAR</a:t>
            </a:r>
            <a:endParaRPr lang="en-US" altLang="zh-CN" sz="2400" dirty="0">
              <a:solidFill>
                <a:srgbClr val="FF0000"/>
              </a:solidFill>
              <a:effectLst>
                <a:outerShdw blurRad="38100" dist="38100" dir="2700000" algn="tl">
                  <a:srgbClr val="000000">
                    <a:alpha val="43137"/>
                  </a:srgbClr>
                </a:outerShdw>
              </a:effectLst>
            </a:endParaRPr>
          </a:p>
          <a:p>
            <a:pPr marL="0" indent="0">
              <a:lnSpc>
                <a:spcPct val="114000"/>
              </a:lnSpc>
              <a:buNone/>
            </a:pPr>
            <a:r>
              <a:rPr lang="en-US" altLang="zh-CN" sz="2400" dirty="0" smtClean="0"/>
              <a:t>      RTTVAR</a:t>
            </a:r>
            <a:r>
              <a:rPr lang="zh-CN" altLang="en-US" sz="2400" dirty="0" smtClean="0"/>
              <a:t>是</a:t>
            </a:r>
            <a:r>
              <a:rPr lang="en-US" altLang="zh-CN" sz="2400" dirty="0" smtClean="0"/>
              <a:t>RTT</a:t>
            </a:r>
            <a:r>
              <a:rPr lang="zh-CN" altLang="en-US" sz="2400" dirty="0" smtClean="0"/>
              <a:t>的</a:t>
            </a:r>
            <a:r>
              <a:rPr lang="zh-CN" altLang="en-US" sz="2400" dirty="0">
                <a:solidFill>
                  <a:srgbClr val="0000FF"/>
                </a:solidFill>
              </a:rPr>
              <a:t>偏差的加权平均值</a:t>
            </a:r>
            <a:r>
              <a:rPr lang="zh-CN" altLang="en-US" sz="2400" dirty="0"/>
              <a:t>。</a:t>
            </a:r>
          </a:p>
          <a:p>
            <a:pPr>
              <a:lnSpc>
                <a:spcPct val="114000"/>
              </a:lnSpc>
            </a:pPr>
            <a:r>
              <a:rPr lang="en-US" altLang="zh-CN" sz="2400" dirty="0"/>
              <a:t>RFC 2988 </a:t>
            </a:r>
            <a:r>
              <a:rPr lang="zh-CN" altLang="en-US" sz="2400" dirty="0"/>
              <a:t>建议这样计算 </a:t>
            </a:r>
            <a:r>
              <a:rPr lang="en-US" altLang="zh-CN" sz="2400" dirty="0" smtClean="0"/>
              <a:t>RTTVAR</a:t>
            </a:r>
            <a:r>
              <a:rPr lang="zh-CN" altLang="en-US" sz="2400" dirty="0" smtClean="0"/>
              <a:t>。</a:t>
            </a:r>
            <a:r>
              <a:rPr lang="zh-CN" altLang="en-US" sz="2400" dirty="0"/>
              <a:t>第一次测量时，</a:t>
            </a:r>
            <a:r>
              <a:rPr lang="en-US" altLang="zh-CN" sz="2400" dirty="0" smtClean="0"/>
              <a:t>RTTVAR</a:t>
            </a:r>
            <a:r>
              <a:rPr lang="zh-CN" altLang="en-US" sz="2400" dirty="0" smtClean="0"/>
              <a:t>值</a:t>
            </a:r>
            <a:r>
              <a:rPr lang="zh-CN" altLang="en-US" sz="2400" dirty="0"/>
              <a:t>取为测量到的 </a:t>
            </a:r>
            <a:r>
              <a:rPr lang="en-US" altLang="zh-CN" sz="2400" dirty="0"/>
              <a:t>RTT </a:t>
            </a:r>
            <a:r>
              <a:rPr lang="zh-CN" altLang="en-US" sz="2400" dirty="0"/>
              <a:t>样本值的一半。在以后的测量中，则使用下式计算加权平均的 </a:t>
            </a:r>
            <a:r>
              <a:rPr lang="en-US" altLang="zh-CN" sz="2400" dirty="0" smtClean="0"/>
              <a:t>RTTVAR</a:t>
            </a:r>
            <a:r>
              <a:rPr lang="zh-CN" altLang="en-US" sz="2400" dirty="0" smtClean="0"/>
              <a:t>：</a:t>
            </a:r>
            <a:endParaRPr lang="zh-CN" altLang="en-US" sz="2400" dirty="0"/>
          </a:p>
          <a:p>
            <a:pPr marL="0" indent="0" algn="ctr">
              <a:lnSpc>
                <a:spcPct val="114000"/>
              </a:lnSpc>
              <a:buNone/>
            </a:pPr>
            <a:r>
              <a:rPr lang="en-US" altLang="zh-CN" sz="2400" dirty="0" smtClean="0">
                <a:solidFill>
                  <a:srgbClr val="FF0000"/>
                </a:solidFill>
                <a:effectLst>
                  <a:outerShdw blurRad="38100" dist="38100" dir="2700000" algn="tl">
                    <a:srgbClr val="000000">
                      <a:alpha val="43137"/>
                    </a:srgbClr>
                  </a:outerShdw>
                </a:effectLst>
              </a:rPr>
              <a:t>RTTVAR </a:t>
            </a:r>
            <a:r>
              <a:rPr lang="en-US" altLang="zh-CN" sz="2400" dirty="0">
                <a:solidFill>
                  <a:srgbClr val="FF0000"/>
                </a:solidFill>
                <a:effectLst>
                  <a:outerShdw blurRad="38100" dist="38100" dir="2700000" algn="tl">
                    <a:srgbClr val="000000">
                      <a:alpha val="43137"/>
                    </a:srgbClr>
                  </a:outerShdw>
                </a:effectLst>
              </a:rPr>
              <a:t>= </a:t>
            </a:r>
            <a:r>
              <a:rPr lang="en-US" altLang="zh-CN" sz="2400" dirty="0" smtClean="0">
                <a:solidFill>
                  <a:srgbClr val="FF0000"/>
                </a:solidFill>
                <a:effectLst>
                  <a:outerShdw blurRad="38100" dist="38100" dir="2700000" algn="tl">
                    <a:srgbClr val="000000">
                      <a:alpha val="43137"/>
                    </a:srgbClr>
                  </a:outerShdw>
                </a:effectLst>
              </a:rPr>
              <a:t>β×RTTVAR</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(1</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β)×|SRTT</a:t>
            </a:r>
            <a:r>
              <a:rPr lang="zh-CN" altLang="en-US" sz="2400" dirty="0" smtClean="0">
                <a:solidFill>
                  <a:srgbClr val="FF0000"/>
                </a:solidFill>
                <a:effectLst>
                  <a:outerShdw blurRad="38100" dist="38100" dir="2700000" algn="tl">
                    <a:srgbClr val="000000">
                      <a:alpha val="43137"/>
                    </a:srgbClr>
                  </a:outerShdw>
                </a:effectLst>
              </a:rPr>
              <a:t>－新的</a:t>
            </a:r>
            <a:r>
              <a:rPr lang="en-US" altLang="zh-CN" sz="2400" dirty="0" smtClean="0">
                <a:solidFill>
                  <a:srgbClr val="FF0000"/>
                </a:solidFill>
                <a:effectLst>
                  <a:outerShdw blurRad="38100" dist="38100" dir="2700000" algn="tl">
                    <a:srgbClr val="000000">
                      <a:alpha val="43137"/>
                    </a:srgbClr>
                  </a:outerShdw>
                </a:effectLst>
              </a:rPr>
              <a:t>RTT</a:t>
            </a:r>
            <a:r>
              <a:rPr lang="zh-CN" altLang="en-US" sz="2400" dirty="0" smtClean="0">
                <a:solidFill>
                  <a:srgbClr val="FF0000"/>
                </a:solidFill>
                <a:effectLst>
                  <a:outerShdw blurRad="38100" dist="38100" dir="2700000" algn="tl">
                    <a:srgbClr val="000000">
                      <a:alpha val="43137"/>
                    </a:srgbClr>
                  </a:outerShdw>
                </a:effectLst>
              </a:rPr>
              <a:t>样本</a:t>
            </a:r>
            <a:r>
              <a:rPr lang="en-US" altLang="zh-CN" sz="2400" dirty="0" smtClean="0">
                <a:solidFill>
                  <a:srgbClr val="FF0000"/>
                </a:solidFill>
                <a:effectLst>
                  <a:outerShdw blurRad="38100" dist="38100" dir="2700000" algn="tl">
                    <a:srgbClr val="000000">
                      <a:alpha val="43137"/>
                    </a:srgbClr>
                  </a:outerShdw>
                </a:effectLst>
              </a:rPr>
              <a:t>|</a:t>
            </a:r>
            <a:r>
              <a:rPr lang="zh-CN" altLang="en-US" sz="2400" dirty="0" smtClean="0">
                <a:solidFill>
                  <a:srgbClr val="FF0000"/>
                </a:solidFill>
                <a:effectLst>
                  <a:outerShdw blurRad="38100" dist="38100" dir="2700000" algn="tl">
                    <a:srgbClr val="000000">
                      <a:alpha val="43137"/>
                    </a:srgbClr>
                  </a:outerShdw>
                </a:effectLst>
              </a:rPr>
              <a:t> </a:t>
            </a:r>
            <a:endParaRPr lang="en-US" altLang="zh-CN" sz="2400" dirty="0">
              <a:solidFill>
                <a:srgbClr val="FF0000"/>
              </a:solidFill>
              <a:effectLst>
                <a:outerShdw blurRad="38100" dist="38100" dir="2700000" algn="tl">
                  <a:srgbClr val="000000">
                    <a:alpha val="43137"/>
                  </a:srgbClr>
                </a:outerShdw>
              </a:effectLst>
            </a:endParaRPr>
          </a:p>
          <a:p>
            <a:pPr marL="0" indent="0">
              <a:lnSpc>
                <a:spcPct val="114000"/>
              </a:lnSpc>
              <a:buNone/>
            </a:pPr>
            <a:r>
              <a:rPr lang="zh-CN" altLang="en-US" sz="2400" dirty="0" smtClean="0"/>
              <a:t>      </a:t>
            </a:r>
            <a:r>
              <a:rPr lang="en-US" altLang="zh-CN" sz="2400" dirty="0" smtClean="0">
                <a:solidFill>
                  <a:schemeClr val="tx1"/>
                </a:solidFill>
              </a:rPr>
              <a:t>β</a:t>
            </a:r>
            <a:r>
              <a:rPr lang="zh-CN" altLang="en-US" sz="2400" dirty="0" smtClean="0"/>
              <a:t>是</a:t>
            </a:r>
            <a:r>
              <a:rPr lang="zh-CN" altLang="en-US" sz="2400" dirty="0"/>
              <a:t>个小于 </a:t>
            </a:r>
            <a:r>
              <a:rPr lang="en-US" altLang="zh-CN" sz="2400" dirty="0"/>
              <a:t>1 </a:t>
            </a:r>
            <a:r>
              <a:rPr lang="zh-CN" altLang="en-US" sz="2400" dirty="0"/>
              <a:t>的系数，其</a:t>
            </a:r>
            <a:r>
              <a:rPr lang="zh-CN" altLang="en-US" sz="2400" dirty="0">
                <a:solidFill>
                  <a:srgbClr val="0000FF"/>
                </a:solidFill>
              </a:rPr>
              <a:t>推荐值是 </a:t>
            </a:r>
            <a:r>
              <a:rPr lang="en-US" altLang="zh-CN" sz="2400" dirty="0" smtClean="0">
                <a:solidFill>
                  <a:srgbClr val="0000FF"/>
                </a:solidFill>
              </a:rPr>
              <a:t>3/4</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超时重传</a:t>
            </a:r>
            <a:r>
              <a:rPr lang="zh-CN" altLang="en-US" dirty="0" smtClean="0"/>
              <a:t>时间</a:t>
            </a:r>
            <a:r>
              <a:rPr lang="en-US" altLang="zh-CN" dirty="0"/>
              <a:t/>
            </a:r>
            <a:br>
              <a:rPr lang="en-US" altLang="zh-CN" dirty="0"/>
            </a:br>
            <a:r>
              <a:rPr lang="en-US" altLang="zh-CN" sz="3200" dirty="0"/>
              <a:t>(</a:t>
            </a:r>
            <a:r>
              <a:rPr lang="en-US" altLang="zh-CN" sz="3200" dirty="0" err="1">
                <a:latin typeface="华文新魏" pitchFamily="2" charset="-122"/>
                <a:ea typeface="华文新魏" pitchFamily="2" charset="-122"/>
              </a:rPr>
              <a:t>RetransmissionTime</a:t>
            </a:r>
            <a:r>
              <a:rPr lang="en-US" altLang="zh-CN" sz="3200" dirty="0">
                <a:latin typeface="华文新魏" pitchFamily="2" charset="-122"/>
                <a:ea typeface="华文新魏" pitchFamily="2" charset="-122"/>
              </a:rPr>
              <a:t>-Out</a:t>
            </a:r>
            <a:r>
              <a:rPr lang="en-US" altLang="zh-CN" sz="3200" dirty="0"/>
              <a:t>)</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63625399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1367730"/>
          </a:xfrm>
        </p:spPr>
        <p:txBody>
          <a:bodyPr/>
          <a:lstStyle/>
          <a:p>
            <a:pPr marL="0" indent="0">
              <a:lnSpc>
                <a:spcPct val="125000"/>
              </a:lnSpc>
              <a:buNone/>
            </a:pPr>
            <a:r>
              <a:rPr lang="en-US" altLang="zh-CN" sz="2400" dirty="0" smtClean="0"/>
              <a:t>        TCP </a:t>
            </a:r>
            <a:r>
              <a:rPr lang="zh-CN" altLang="en-US" sz="2400" dirty="0"/>
              <a:t>报文段 </a:t>
            </a:r>
            <a:r>
              <a:rPr lang="en-US" altLang="zh-CN" sz="2400" dirty="0"/>
              <a:t>1 </a:t>
            </a:r>
            <a:r>
              <a:rPr lang="zh-CN" altLang="en-US" sz="2400" dirty="0"/>
              <a:t>没有收到确认。重传（即报文段 </a:t>
            </a:r>
            <a:r>
              <a:rPr lang="en-US" altLang="zh-CN" sz="2400" dirty="0"/>
              <a:t>2</a:t>
            </a:r>
            <a:r>
              <a:rPr lang="zh-CN" altLang="en-US" sz="2400" dirty="0"/>
              <a:t>）后，收到了确认报文段 </a:t>
            </a:r>
            <a:r>
              <a:rPr lang="en-US" altLang="zh-CN" sz="2400" dirty="0"/>
              <a:t>ACK</a:t>
            </a:r>
            <a:r>
              <a:rPr lang="zh-CN" altLang="en-US" sz="2400" dirty="0"/>
              <a:t>。如何判定此确认报文段是对原来的报文段 </a:t>
            </a:r>
            <a:r>
              <a:rPr lang="en-US" altLang="zh-CN" sz="2400" dirty="0"/>
              <a:t>1 </a:t>
            </a:r>
            <a:r>
              <a:rPr lang="zh-CN" altLang="en-US" sz="2400" dirty="0"/>
              <a:t>的确认，还是对重传的报文段 </a:t>
            </a:r>
            <a:r>
              <a:rPr lang="en-US" altLang="zh-CN" sz="2400" dirty="0"/>
              <a:t>2 </a:t>
            </a:r>
            <a:r>
              <a:rPr lang="zh-CN" altLang="en-US" sz="2400" dirty="0"/>
              <a:t>的确认</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计算</a:t>
            </a:r>
            <a:r>
              <a:rPr lang="en-US" altLang="zh-CN" sz="3600" dirty="0">
                <a:latin typeface="华文新魏" pitchFamily="2" charset="-122"/>
                <a:ea typeface="华文新魏" pitchFamily="2" charset="-122"/>
              </a:rPr>
              <a:t>RTT</a:t>
            </a:r>
            <a:r>
              <a:rPr lang="zh-CN" altLang="en-US" dirty="0"/>
              <a:t>中的问题</a:t>
            </a:r>
            <a:endParaRPr lang="zh-CN" altLang="en-US" sz="3200" dirty="0" smtClean="0">
              <a:latin typeface="隶书" pitchFamily="49" charset="-122"/>
              <a:ea typeface="隶书" pitchFamily="49" charset="-122"/>
            </a:endParaRPr>
          </a:p>
        </p:txBody>
      </p:sp>
      <p:sp>
        <p:nvSpPr>
          <p:cNvPr id="5" name="Line 6"/>
          <p:cNvSpPr>
            <a:spLocks noChangeShapeType="1"/>
          </p:cNvSpPr>
          <p:nvPr/>
        </p:nvSpPr>
        <p:spPr bwMode="auto">
          <a:xfrm>
            <a:off x="4006781" y="5549900"/>
            <a:ext cx="3494087"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7" name="Text Box 7"/>
          <p:cNvSpPr txBox="1">
            <a:spLocks noChangeArrowheads="1"/>
          </p:cNvSpPr>
          <p:nvPr/>
        </p:nvSpPr>
        <p:spPr bwMode="auto">
          <a:xfrm>
            <a:off x="4757668" y="5278437"/>
            <a:ext cx="226459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往返时延 </a:t>
            </a:r>
            <a:r>
              <a:rPr lang="en-US" altLang="zh-CN" sz="2400" b="1">
                <a:latin typeface="+mn-lt"/>
                <a:ea typeface="+mn-ea"/>
              </a:rPr>
              <a:t>RTT?</a:t>
            </a:r>
          </a:p>
        </p:txBody>
      </p:sp>
      <p:sp>
        <p:nvSpPr>
          <p:cNvPr id="8" name="Line 8"/>
          <p:cNvSpPr>
            <a:spLocks noChangeShapeType="1"/>
          </p:cNvSpPr>
          <p:nvPr/>
        </p:nvSpPr>
        <p:spPr bwMode="auto">
          <a:xfrm>
            <a:off x="1095306" y="5249862"/>
            <a:ext cx="7861300" cy="0"/>
          </a:xfrm>
          <a:prstGeom prst="line">
            <a:avLst/>
          </a:prstGeom>
          <a:noFill/>
          <a:ln w="28575">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 name="Line 9"/>
          <p:cNvSpPr>
            <a:spLocks noChangeShapeType="1"/>
          </p:cNvSpPr>
          <p:nvPr/>
        </p:nvSpPr>
        <p:spPr bwMode="auto">
          <a:xfrm rot="16200000">
            <a:off x="1096100" y="4958556"/>
            <a:ext cx="582612" cy="0"/>
          </a:xfrm>
          <a:prstGeom prst="line">
            <a:avLst/>
          </a:prstGeom>
          <a:noFill/>
          <a:ln w="76200">
            <a:solidFill>
              <a:srgbClr val="66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 name="Text Box 10"/>
          <p:cNvSpPr txBox="1">
            <a:spLocks noChangeArrowheads="1"/>
          </p:cNvSpPr>
          <p:nvPr/>
        </p:nvSpPr>
        <p:spPr bwMode="auto">
          <a:xfrm>
            <a:off x="628581" y="393382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发送一个</a:t>
            </a:r>
          </a:p>
          <a:p>
            <a:pPr>
              <a:spcBef>
                <a:spcPct val="0"/>
              </a:spcBef>
              <a:buSzTx/>
              <a:buFontTx/>
              <a:buNone/>
            </a:pPr>
            <a:r>
              <a:rPr lang="en-US" altLang="zh-CN" sz="2400" b="1">
                <a:latin typeface="+mn-lt"/>
                <a:ea typeface="+mn-ea"/>
              </a:rPr>
              <a:t>TCP</a:t>
            </a:r>
            <a:r>
              <a:rPr lang="zh-CN" altLang="en-US" sz="2400" b="1">
                <a:latin typeface="+mn-lt"/>
                <a:ea typeface="+mn-ea"/>
              </a:rPr>
              <a:t>报文段</a:t>
            </a:r>
          </a:p>
        </p:txBody>
      </p:sp>
      <p:sp>
        <p:nvSpPr>
          <p:cNvPr id="11" name="Line 11"/>
          <p:cNvSpPr>
            <a:spLocks noChangeShapeType="1"/>
          </p:cNvSpPr>
          <p:nvPr/>
        </p:nvSpPr>
        <p:spPr bwMode="auto">
          <a:xfrm rot="16200000">
            <a:off x="3715475" y="4958556"/>
            <a:ext cx="582612"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2" name="Text Box 12"/>
          <p:cNvSpPr txBox="1">
            <a:spLocks noChangeArrowheads="1"/>
          </p:cNvSpPr>
          <p:nvPr/>
        </p:nvSpPr>
        <p:spPr bwMode="auto">
          <a:xfrm>
            <a:off x="3147943" y="393382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超时重传</a:t>
            </a:r>
          </a:p>
          <a:p>
            <a:pPr>
              <a:spcBef>
                <a:spcPct val="0"/>
              </a:spcBef>
              <a:buSzTx/>
              <a:buFontTx/>
              <a:buNone/>
            </a:pPr>
            <a:r>
              <a:rPr lang="en-US" altLang="zh-CN" sz="2400" b="1">
                <a:latin typeface="+mn-lt"/>
                <a:ea typeface="+mn-ea"/>
              </a:rPr>
              <a:t>TCP</a:t>
            </a:r>
            <a:r>
              <a:rPr lang="zh-CN" altLang="en-US" sz="2400" b="1">
                <a:latin typeface="+mn-lt"/>
                <a:ea typeface="+mn-ea"/>
              </a:rPr>
              <a:t>报文段</a:t>
            </a:r>
          </a:p>
        </p:txBody>
      </p:sp>
      <p:sp>
        <p:nvSpPr>
          <p:cNvPr id="13" name="Line 13"/>
          <p:cNvSpPr>
            <a:spLocks noChangeShapeType="1"/>
          </p:cNvSpPr>
          <p:nvPr/>
        </p:nvSpPr>
        <p:spPr bwMode="auto">
          <a:xfrm rot="16200000">
            <a:off x="7209562" y="4958556"/>
            <a:ext cx="582612"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4" name="Text Box 14"/>
          <p:cNvSpPr txBox="1">
            <a:spLocks noChangeArrowheads="1"/>
          </p:cNvSpPr>
          <p:nvPr/>
        </p:nvSpPr>
        <p:spPr bwMode="auto">
          <a:xfrm>
            <a:off x="6805543" y="4283075"/>
            <a:ext cx="1468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收到</a:t>
            </a:r>
            <a:r>
              <a:rPr lang="en-US" altLang="zh-CN" sz="2400" b="1">
                <a:latin typeface="+mn-lt"/>
                <a:ea typeface="+mn-ea"/>
              </a:rPr>
              <a:t>ACK</a:t>
            </a:r>
          </a:p>
        </p:txBody>
      </p:sp>
      <p:sp>
        <p:nvSpPr>
          <p:cNvPr id="15" name="Text Box 15"/>
          <p:cNvSpPr txBox="1">
            <a:spLocks noChangeArrowheads="1"/>
          </p:cNvSpPr>
          <p:nvPr/>
        </p:nvSpPr>
        <p:spPr bwMode="auto">
          <a:xfrm>
            <a:off x="8080306" y="483076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时间</a:t>
            </a:r>
          </a:p>
        </p:txBody>
      </p:sp>
      <p:sp>
        <p:nvSpPr>
          <p:cNvPr id="16" name="Text Box 16"/>
          <p:cNvSpPr txBox="1">
            <a:spLocks noChangeArrowheads="1"/>
          </p:cNvSpPr>
          <p:nvPr/>
        </p:nvSpPr>
        <p:spPr bwMode="auto">
          <a:xfrm>
            <a:off x="1034981" y="4767262"/>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en-US" altLang="zh-CN" sz="2400" b="1">
                <a:latin typeface="+mn-lt"/>
                <a:ea typeface="+mn-ea"/>
              </a:rPr>
              <a:t>1</a:t>
            </a:r>
          </a:p>
        </p:txBody>
      </p:sp>
      <p:sp>
        <p:nvSpPr>
          <p:cNvPr id="17" name="Text Box 17"/>
          <p:cNvSpPr txBox="1">
            <a:spLocks noChangeArrowheads="1"/>
          </p:cNvSpPr>
          <p:nvPr/>
        </p:nvSpPr>
        <p:spPr bwMode="auto">
          <a:xfrm>
            <a:off x="3613081" y="4737100"/>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en-US" altLang="zh-CN" sz="2400" b="1">
                <a:latin typeface="+mn-lt"/>
                <a:ea typeface="+mn-ea"/>
              </a:rPr>
              <a:t>2</a:t>
            </a:r>
          </a:p>
        </p:txBody>
      </p:sp>
      <p:sp>
        <p:nvSpPr>
          <p:cNvPr id="18" name="Line 18"/>
          <p:cNvSpPr>
            <a:spLocks noChangeShapeType="1"/>
          </p:cNvSpPr>
          <p:nvPr/>
        </p:nvSpPr>
        <p:spPr bwMode="auto">
          <a:xfrm>
            <a:off x="4006781" y="5332412"/>
            <a:ext cx="0" cy="2508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9" name="Line 19"/>
          <p:cNvSpPr>
            <a:spLocks noChangeShapeType="1"/>
          </p:cNvSpPr>
          <p:nvPr/>
        </p:nvSpPr>
        <p:spPr bwMode="auto">
          <a:xfrm>
            <a:off x="7500868" y="5332412"/>
            <a:ext cx="0" cy="7397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0" name="Line 20"/>
          <p:cNvSpPr>
            <a:spLocks noChangeShapeType="1"/>
          </p:cNvSpPr>
          <p:nvPr/>
        </p:nvSpPr>
        <p:spPr bwMode="auto">
          <a:xfrm>
            <a:off x="1387406" y="5332412"/>
            <a:ext cx="0" cy="7397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1" name="Line 21"/>
          <p:cNvSpPr>
            <a:spLocks noChangeShapeType="1"/>
          </p:cNvSpPr>
          <p:nvPr/>
        </p:nvSpPr>
        <p:spPr bwMode="auto">
          <a:xfrm>
            <a:off x="1381056" y="6021387"/>
            <a:ext cx="6113462"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2" name="Text Box 22"/>
          <p:cNvSpPr txBox="1">
            <a:spLocks noChangeArrowheads="1"/>
          </p:cNvSpPr>
          <p:nvPr/>
        </p:nvSpPr>
        <p:spPr bwMode="auto">
          <a:xfrm>
            <a:off x="3165406" y="5816600"/>
            <a:ext cx="226459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往返时延 </a:t>
            </a:r>
            <a:r>
              <a:rPr lang="en-US" altLang="zh-CN" sz="2400" b="1">
                <a:latin typeface="+mn-lt"/>
                <a:ea typeface="+mn-ea"/>
              </a:rPr>
              <a:t>RTT?</a:t>
            </a:r>
          </a:p>
        </p:txBody>
      </p:sp>
      <p:sp>
        <p:nvSpPr>
          <p:cNvPr id="23" name="Freeform 23"/>
          <p:cNvSpPr>
            <a:spLocks/>
          </p:cNvSpPr>
          <p:nvPr/>
        </p:nvSpPr>
        <p:spPr bwMode="auto">
          <a:xfrm>
            <a:off x="4589393" y="4046537"/>
            <a:ext cx="2717800" cy="328613"/>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4" name="Freeform 24"/>
          <p:cNvSpPr>
            <a:spLocks/>
          </p:cNvSpPr>
          <p:nvPr/>
        </p:nvSpPr>
        <p:spPr bwMode="auto">
          <a:xfrm>
            <a:off x="1970018" y="3756025"/>
            <a:ext cx="5337175"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5" name="Text Box 25"/>
          <p:cNvSpPr txBox="1">
            <a:spLocks noChangeArrowheads="1"/>
          </p:cNvSpPr>
          <p:nvPr/>
        </p:nvSpPr>
        <p:spPr bwMode="auto">
          <a:xfrm>
            <a:off x="6389618" y="3284984"/>
            <a:ext cx="2646878"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dirty="0">
                <a:solidFill>
                  <a:srgbClr val="FC0404"/>
                </a:solidFill>
                <a:latin typeface="+mn-lt"/>
                <a:ea typeface="+mn-ea"/>
              </a:rPr>
              <a:t>是对哪一个报文段</a:t>
            </a:r>
          </a:p>
          <a:p>
            <a:pPr>
              <a:spcBef>
                <a:spcPct val="0"/>
              </a:spcBef>
              <a:buSzTx/>
              <a:buFontTx/>
              <a:buNone/>
            </a:pPr>
            <a:r>
              <a:rPr lang="zh-CN" altLang="en-US" sz="2400" b="1" dirty="0">
                <a:solidFill>
                  <a:srgbClr val="FC0404"/>
                </a:solidFill>
                <a:latin typeface="+mn-lt"/>
                <a:ea typeface="+mn-ea"/>
              </a:rPr>
              <a:t>的确认？</a:t>
            </a:r>
          </a:p>
        </p:txBody>
      </p:sp>
      <p:sp>
        <p:nvSpPr>
          <p:cNvPr id="2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10</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368880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建立和释放连接</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pic>
        <p:nvPicPr>
          <p:cNvPr id="7"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5111" y="1700808"/>
            <a:ext cx="6151265" cy="467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8"/>
          <p:cNvSpPr>
            <a:spLocks noChangeArrowheads="1"/>
          </p:cNvSpPr>
          <p:nvPr/>
        </p:nvSpPr>
        <p:spPr bwMode="auto">
          <a:xfrm>
            <a:off x="683569" y="1844824"/>
            <a:ext cx="1584176" cy="864096"/>
          </a:xfrm>
          <a:prstGeom prst="wedgeRoundRectCallout">
            <a:avLst>
              <a:gd name="adj1" fmla="val 84503"/>
              <a:gd name="adj2" fmla="val -17976"/>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zh-CN" altLang="en-US" sz="1600" b="1" dirty="0" smtClean="0">
                <a:latin typeface="+mn-lt"/>
                <a:ea typeface="+mn-ea"/>
              </a:rPr>
              <a:t>    </a:t>
            </a:r>
            <a:r>
              <a:rPr lang="zh-CN" altLang="en-US" sz="1600" b="1" dirty="0" smtClean="0">
                <a:solidFill>
                  <a:srgbClr val="FF0000"/>
                </a:solidFill>
                <a:latin typeface="+mn-lt"/>
                <a:ea typeface="+mn-ea"/>
              </a:rPr>
              <a:t>斜体</a:t>
            </a:r>
            <a:r>
              <a:rPr lang="zh-CN" altLang="en-US" sz="1600" b="1" dirty="0" smtClean="0">
                <a:latin typeface="+mn-lt"/>
                <a:ea typeface="+mn-ea"/>
              </a:rPr>
              <a:t>标记的状态转移是由到达的</a:t>
            </a:r>
            <a:r>
              <a:rPr lang="en-US" altLang="zh-CN" sz="1600" b="1" dirty="0" smtClean="0">
                <a:latin typeface="+mn-lt"/>
                <a:ea typeface="+mn-ea"/>
              </a:rPr>
              <a:t>TPDU</a:t>
            </a:r>
            <a:r>
              <a:rPr lang="zh-CN" altLang="en-US" sz="1600" b="1" dirty="0" smtClean="0">
                <a:latin typeface="+mn-lt"/>
                <a:ea typeface="+mn-ea"/>
              </a:rPr>
              <a:t>引起的！</a:t>
            </a:r>
            <a:endParaRPr lang="zh-CN" altLang="en-US" sz="1600" b="1" dirty="0">
              <a:latin typeface="+mn-lt"/>
              <a:ea typeface="+mn-ea"/>
            </a:endParaRPr>
          </a:p>
        </p:txBody>
      </p:sp>
      <p:sp>
        <p:nvSpPr>
          <p:cNvPr id="8" name="AutoShape 8"/>
          <p:cNvSpPr>
            <a:spLocks noChangeArrowheads="1"/>
          </p:cNvSpPr>
          <p:nvPr/>
        </p:nvSpPr>
        <p:spPr bwMode="auto">
          <a:xfrm>
            <a:off x="683569" y="3789040"/>
            <a:ext cx="1584176" cy="648072"/>
          </a:xfrm>
          <a:prstGeom prst="wedgeRoundRectCallout">
            <a:avLst>
              <a:gd name="adj1" fmla="val 71877"/>
              <a:gd name="adj2" fmla="val -60966"/>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zh-CN" altLang="en-US" sz="1600" b="1" dirty="0" smtClean="0">
                <a:latin typeface="+mn-lt"/>
                <a:ea typeface="+mn-ea"/>
              </a:rPr>
              <a:t>    </a:t>
            </a:r>
            <a:r>
              <a:rPr lang="zh-CN" altLang="en-US" sz="1600" b="1" dirty="0" smtClean="0">
                <a:solidFill>
                  <a:srgbClr val="FF0000"/>
                </a:solidFill>
                <a:latin typeface="+mn-lt"/>
                <a:ea typeface="+mn-ea"/>
              </a:rPr>
              <a:t>虚线</a:t>
            </a:r>
            <a:r>
              <a:rPr lang="zh-CN" altLang="en-US" sz="1600" b="1" dirty="0" smtClean="0">
                <a:latin typeface="+mn-lt"/>
                <a:ea typeface="+mn-ea"/>
              </a:rPr>
              <a:t>表示服务器的状态序列</a:t>
            </a:r>
            <a:endParaRPr lang="zh-CN" altLang="en-US" sz="1600" b="1" dirty="0">
              <a:latin typeface="+mn-lt"/>
              <a:ea typeface="+mn-ea"/>
            </a:endParaRPr>
          </a:p>
        </p:txBody>
      </p:sp>
      <p:sp>
        <p:nvSpPr>
          <p:cNvPr id="10" name="AutoShape 8"/>
          <p:cNvSpPr>
            <a:spLocks noChangeArrowheads="1"/>
          </p:cNvSpPr>
          <p:nvPr/>
        </p:nvSpPr>
        <p:spPr bwMode="auto">
          <a:xfrm>
            <a:off x="7331224" y="3789040"/>
            <a:ext cx="1584176" cy="648072"/>
          </a:xfrm>
          <a:prstGeom prst="wedgeRoundRectCallout">
            <a:avLst>
              <a:gd name="adj1" fmla="val -69719"/>
              <a:gd name="adj2" fmla="val -52148"/>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zh-CN" altLang="en-US" sz="1600" b="1" dirty="0" smtClean="0">
                <a:latin typeface="+mn-lt"/>
                <a:ea typeface="+mn-ea"/>
              </a:rPr>
              <a:t>    </a:t>
            </a:r>
            <a:r>
              <a:rPr lang="zh-CN" altLang="en-US" sz="1600" b="1" dirty="0" smtClean="0">
                <a:solidFill>
                  <a:srgbClr val="FF0000"/>
                </a:solidFill>
                <a:latin typeface="+mn-lt"/>
                <a:ea typeface="+mn-ea"/>
              </a:rPr>
              <a:t>实线</a:t>
            </a:r>
            <a:r>
              <a:rPr lang="zh-CN" altLang="en-US" sz="1600" b="1" dirty="0" smtClean="0">
                <a:latin typeface="+mn-lt"/>
                <a:ea typeface="+mn-ea"/>
              </a:rPr>
              <a:t>表示客户的状态序列</a:t>
            </a:r>
            <a:endParaRPr lang="zh-CN" altLang="en-US" sz="1600" b="1" dirty="0">
              <a:latin typeface="+mn-lt"/>
              <a:ea typeface="+mn-ea"/>
            </a:endParaRPr>
          </a:p>
        </p:txBody>
      </p:sp>
      <p:sp>
        <p:nvSpPr>
          <p:cNvPr id="11"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082045266"/>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800" dirty="0">
                <a:solidFill>
                  <a:srgbClr val="FF0000"/>
                </a:solidFill>
              </a:rPr>
              <a:t>算法</a:t>
            </a:r>
          </a:p>
          <a:p>
            <a:pPr marL="0" indent="0">
              <a:buNone/>
            </a:pPr>
            <a:r>
              <a:rPr lang="zh-CN" altLang="en-US" sz="2800" dirty="0"/>
              <a:t>    </a:t>
            </a:r>
            <a:r>
              <a:rPr lang="zh-CN" altLang="en-US" sz="2800" dirty="0" smtClean="0"/>
              <a:t>在</a:t>
            </a:r>
            <a:r>
              <a:rPr lang="zh-CN" altLang="en-US" sz="2800" dirty="0"/>
              <a:t>计算平均往返时延</a:t>
            </a:r>
            <a:r>
              <a:rPr lang="en-US" altLang="zh-CN" sz="2800" dirty="0"/>
              <a:t>RTT</a:t>
            </a:r>
            <a:r>
              <a:rPr lang="zh-CN" altLang="en-US" sz="2800" dirty="0"/>
              <a:t>时，只要报文段重传了，就不采用其往返时延样本。这样得出的平均往返时延 </a:t>
            </a:r>
            <a:r>
              <a:rPr lang="en-US" altLang="zh-CN" sz="2800" dirty="0"/>
              <a:t>RTT</a:t>
            </a:r>
            <a:r>
              <a:rPr lang="zh-CN" altLang="en-US" sz="2800" dirty="0"/>
              <a:t>和重传时间就较准确。 </a:t>
            </a:r>
          </a:p>
          <a:p>
            <a:r>
              <a:rPr lang="zh-CN" altLang="en-US" sz="2800" dirty="0">
                <a:solidFill>
                  <a:srgbClr val="FF0000"/>
                </a:solidFill>
              </a:rPr>
              <a:t>问题</a:t>
            </a:r>
          </a:p>
          <a:p>
            <a:pPr marL="0" indent="0">
              <a:buNone/>
            </a:pPr>
            <a:r>
              <a:rPr lang="zh-CN" altLang="en-US" sz="2800" dirty="0"/>
              <a:t>    </a:t>
            </a:r>
            <a:r>
              <a:rPr lang="zh-CN" altLang="en-US" sz="2800" dirty="0" smtClean="0"/>
              <a:t>设想</a:t>
            </a:r>
            <a:r>
              <a:rPr lang="zh-CN" altLang="en-US" sz="2800" dirty="0"/>
              <a:t>出现这样的情况：报文段的时延突然增大了很多。因此在原来得出的重传时间内，不会收到确认报文段，于是重传报文段。但根据</a:t>
            </a:r>
            <a:r>
              <a:rPr lang="en-US" altLang="zh-CN" sz="2800" dirty="0" err="1"/>
              <a:t>Karn</a:t>
            </a:r>
            <a:r>
              <a:rPr lang="zh-CN" altLang="en-US" sz="2800" dirty="0"/>
              <a:t>算法，不考虑重传报文段的</a:t>
            </a:r>
            <a:r>
              <a:rPr lang="en-US" altLang="zh-CN" sz="2800" dirty="0"/>
              <a:t>RTT</a:t>
            </a:r>
            <a:r>
              <a:rPr lang="zh-CN" altLang="en-US" sz="2800" dirty="0"/>
              <a:t>样本。这样，重传时间就无法更新</a:t>
            </a:r>
            <a:r>
              <a:rPr lang="zh-CN" altLang="en-US" sz="2800" dirty="0" smtClean="0"/>
              <a:t>。</a:t>
            </a:r>
            <a:endParaRPr lang="zh-CN" altLang="en-US" sz="28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解决</a:t>
            </a:r>
            <a:r>
              <a:rPr lang="en-US" altLang="zh-CN" dirty="0"/>
              <a:t>:</a:t>
            </a:r>
            <a:r>
              <a:rPr lang="en-US" altLang="zh-CN" dirty="0" err="1">
                <a:latin typeface="华文新魏" pitchFamily="2" charset="-122"/>
                <a:ea typeface="华文新魏" pitchFamily="2" charset="-122"/>
              </a:rPr>
              <a:t>Karn</a:t>
            </a:r>
            <a:r>
              <a:rPr lang="zh-CN" altLang="en-US" dirty="0"/>
              <a:t>算法</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2208699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marL="0" indent="0">
              <a:lnSpc>
                <a:spcPct val="115000"/>
              </a:lnSpc>
              <a:buFontTx/>
              <a:buNone/>
            </a:pPr>
            <a:r>
              <a:rPr lang="zh-CN" altLang="en-US" dirty="0"/>
              <a:t> </a:t>
            </a:r>
            <a:r>
              <a:rPr lang="zh-CN" altLang="en-US" dirty="0" smtClean="0"/>
              <a:t>      报文</a:t>
            </a:r>
            <a:r>
              <a:rPr lang="zh-CN" altLang="en-US" dirty="0"/>
              <a:t>段每重传一次，就将重传时间增大一些：</a:t>
            </a:r>
          </a:p>
          <a:p>
            <a:pPr marL="0" indent="0" algn="ctr">
              <a:lnSpc>
                <a:spcPct val="115000"/>
              </a:lnSpc>
              <a:buFontTx/>
              <a:buNone/>
            </a:pPr>
            <a:r>
              <a:rPr lang="zh-CN" altLang="en-US" dirty="0">
                <a:solidFill>
                  <a:srgbClr val="FF0000"/>
                </a:solidFill>
                <a:effectLst>
                  <a:outerShdw blurRad="38100" dist="38100" dir="2700000" algn="tl">
                    <a:srgbClr val="000000"/>
                  </a:outerShdw>
                </a:effectLst>
              </a:rPr>
              <a:t>新的重传时间</a:t>
            </a:r>
            <a:r>
              <a:rPr lang="en-US" altLang="zh-CN" dirty="0" smtClean="0">
                <a:solidFill>
                  <a:srgbClr val="FF0000"/>
                </a:solidFill>
                <a:effectLst>
                  <a:outerShdw blurRad="38100" dist="38100" dir="2700000" algn="tl">
                    <a:srgbClr val="000000"/>
                  </a:outerShdw>
                </a:effectLst>
              </a:rPr>
              <a:t>= </a:t>
            </a:r>
            <a:r>
              <a:rPr lang="en-US" altLang="zh-CN" dirty="0" smtClean="0">
                <a:solidFill>
                  <a:srgbClr val="FF0000"/>
                </a:solidFill>
                <a:effectLst>
                  <a:outerShdw blurRad="38100" dist="38100" dir="2700000" algn="tl">
                    <a:srgbClr val="000000"/>
                  </a:outerShdw>
                </a:effectLst>
                <a:latin typeface="+mn-ea"/>
              </a:rPr>
              <a:t>γ</a:t>
            </a:r>
            <a:r>
              <a:rPr lang="en-US" altLang="zh-CN" dirty="0">
                <a:solidFill>
                  <a:srgbClr val="FF0000"/>
                </a:solidFill>
                <a:effectLst>
                  <a:outerShdw blurRad="38100" dist="38100" dir="2700000" algn="tl">
                    <a:srgbClr val="000000"/>
                  </a:outerShdw>
                </a:effectLst>
              </a:rPr>
              <a:t>×(</a:t>
            </a:r>
            <a:r>
              <a:rPr lang="zh-CN" altLang="en-US" dirty="0">
                <a:solidFill>
                  <a:srgbClr val="FF0000"/>
                </a:solidFill>
                <a:effectLst>
                  <a:outerShdw blurRad="38100" dist="38100" dir="2700000" algn="tl">
                    <a:srgbClr val="000000"/>
                  </a:outerShdw>
                </a:effectLst>
              </a:rPr>
              <a:t>旧的重传时间</a:t>
            </a:r>
            <a:r>
              <a:rPr lang="en-US" altLang="zh-CN" dirty="0">
                <a:solidFill>
                  <a:srgbClr val="FF0000"/>
                </a:solidFill>
                <a:effectLst>
                  <a:outerShdw blurRad="38100" dist="38100" dir="2700000" algn="tl">
                    <a:srgbClr val="000000"/>
                  </a:outerShdw>
                </a:effectLst>
              </a:rPr>
              <a:t>)</a:t>
            </a:r>
          </a:p>
          <a:p>
            <a:pPr marL="0" indent="0">
              <a:lnSpc>
                <a:spcPct val="115000"/>
              </a:lnSpc>
              <a:buFontTx/>
              <a:buNone/>
            </a:pPr>
            <a:r>
              <a:rPr lang="zh-CN" altLang="en-US" dirty="0"/>
              <a:t>        </a:t>
            </a:r>
            <a:r>
              <a:rPr lang="zh-CN" altLang="en-US" dirty="0">
                <a:solidFill>
                  <a:srgbClr val="0000FF"/>
                </a:solidFill>
              </a:rPr>
              <a:t>系数</a:t>
            </a:r>
            <a:r>
              <a:rPr lang="en-US" altLang="zh-CN" dirty="0" smtClean="0">
                <a:solidFill>
                  <a:srgbClr val="0000FF"/>
                </a:solidFill>
                <a:latin typeface="+mn-ea"/>
              </a:rPr>
              <a:t>γ </a:t>
            </a:r>
            <a:r>
              <a:rPr lang="zh-CN" altLang="en-US" dirty="0" smtClean="0">
                <a:solidFill>
                  <a:srgbClr val="0000FF"/>
                </a:solidFill>
              </a:rPr>
              <a:t>的</a:t>
            </a:r>
            <a:r>
              <a:rPr lang="zh-CN" altLang="en-US" dirty="0">
                <a:solidFill>
                  <a:srgbClr val="0000FF"/>
                </a:solidFill>
              </a:rPr>
              <a:t>典型值是</a:t>
            </a:r>
            <a:r>
              <a:rPr lang="en-US" altLang="zh-CN" dirty="0">
                <a:solidFill>
                  <a:srgbClr val="0000FF"/>
                </a:solidFill>
              </a:rPr>
              <a:t>2 </a:t>
            </a:r>
            <a:r>
              <a:rPr lang="zh-CN" altLang="en-US" dirty="0"/>
              <a:t>。当不再发生报文段的重传时，才根据报文段的往返时延更新平均往返时延 </a:t>
            </a:r>
            <a:r>
              <a:rPr lang="en-US" altLang="zh-CN" dirty="0"/>
              <a:t>RTT</a:t>
            </a:r>
            <a:r>
              <a:rPr lang="zh-CN" altLang="en-US" dirty="0"/>
              <a:t>和重传时间的数值。</a:t>
            </a:r>
          </a:p>
          <a:p>
            <a:pPr marL="0" indent="0">
              <a:lnSpc>
                <a:spcPct val="115000"/>
              </a:lnSpc>
              <a:buFontTx/>
              <a:buNone/>
            </a:pPr>
            <a:r>
              <a:rPr lang="zh-CN" altLang="en-US" dirty="0"/>
              <a:t>       实践证明，这种策略较为合理。</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解决</a:t>
            </a:r>
            <a:r>
              <a:rPr lang="en-US" altLang="zh-CN" dirty="0"/>
              <a:t>:</a:t>
            </a:r>
            <a:r>
              <a:rPr lang="zh-CN" altLang="en-US" dirty="0"/>
              <a:t>修正的</a:t>
            </a:r>
            <a:r>
              <a:rPr lang="en-US" altLang="zh-CN" dirty="0" err="1">
                <a:latin typeface="华文新魏" pitchFamily="2" charset="-122"/>
                <a:ea typeface="华文新魏" pitchFamily="2" charset="-122"/>
              </a:rPr>
              <a:t>Karn</a:t>
            </a:r>
            <a:r>
              <a:rPr lang="zh-CN" altLang="en-US" dirty="0"/>
              <a:t>算法</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16550657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5000"/>
              </a:lnSpc>
            </a:pPr>
            <a:r>
              <a:rPr lang="zh-CN" altLang="en-US" dirty="0">
                <a:solidFill>
                  <a:srgbClr val="FF0000"/>
                </a:solidFill>
              </a:rPr>
              <a:t>问题</a:t>
            </a:r>
          </a:p>
          <a:p>
            <a:pPr marL="0" indent="0">
              <a:lnSpc>
                <a:spcPct val="125000"/>
              </a:lnSpc>
              <a:buNone/>
            </a:pPr>
            <a:r>
              <a:rPr lang="zh-CN" altLang="en-US" dirty="0"/>
              <a:t> </a:t>
            </a:r>
            <a:r>
              <a:rPr lang="zh-CN" altLang="en-US" dirty="0" smtClean="0"/>
              <a:t>   </a:t>
            </a:r>
            <a:r>
              <a:rPr lang="zh-CN" altLang="en-US" dirty="0"/>
              <a:t>发送方发送能力大于接收方接收能力，会导致接收方来不及接收。</a:t>
            </a:r>
          </a:p>
          <a:p>
            <a:pPr>
              <a:lnSpc>
                <a:spcPct val="125000"/>
              </a:lnSpc>
            </a:pPr>
            <a:r>
              <a:rPr lang="zh-CN" altLang="en-US" dirty="0">
                <a:solidFill>
                  <a:srgbClr val="FF0000"/>
                </a:solidFill>
              </a:rPr>
              <a:t>解决</a:t>
            </a:r>
          </a:p>
          <a:p>
            <a:pPr marL="0" indent="0">
              <a:lnSpc>
                <a:spcPct val="125000"/>
              </a:lnSpc>
              <a:buNone/>
            </a:pPr>
            <a:r>
              <a:rPr lang="zh-CN" altLang="en-US" dirty="0" smtClean="0"/>
              <a:t>    </a:t>
            </a:r>
            <a:r>
              <a:rPr lang="zh-CN" altLang="en-US" dirty="0"/>
              <a:t>控制发送方的速率，使其不超过接收方所能承受的能力，常采用</a:t>
            </a:r>
            <a:r>
              <a:rPr lang="zh-CN" altLang="en-US" dirty="0">
                <a:solidFill>
                  <a:srgbClr val="0000FF"/>
                </a:solidFill>
              </a:rPr>
              <a:t>滑动窗口机制</a:t>
            </a:r>
            <a:r>
              <a:rPr lang="zh-CN" altLang="en-US" dirty="0"/>
              <a:t>进行控制</a:t>
            </a:r>
            <a:r>
              <a:rPr lang="zh-CN" altLang="en-US" dirty="0" smtClean="0"/>
              <a:t>。</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流量控制</a:t>
            </a: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14108392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1943794"/>
          </a:xfrm>
        </p:spPr>
        <p:txBody>
          <a:bodyPr/>
          <a:lstStyle/>
          <a:p>
            <a:pPr>
              <a:lnSpc>
                <a:spcPct val="110000"/>
              </a:lnSpc>
            </a:pPr>
            <a:r>
              <a:rPr lang="zh-CN" altLang="en-US" sz="2400" dirty="0">
                <a:solidFill>
                  <a:srgbClr val="FF0000"/>
                </a:solidFill>
              </a:rPr>
              <a:t>发送窗口</a:t>
            </a:r>
          </a:p>
          <a:p>
            <a:pPr marL="0" indent="0">
              <a:lnSpc>
                <a:spcPct val="110000"/>
              </a:lnSpc>
              <a:buNone/>
            </a:pPr>
            <a:r>
              <a:rPr lang="zh-CN" altLang="en-US" sz="2400" dirty="0"/>
              <a:t> </a:t>
            </a:r>
            <a:r>
              <a:rPr lang="zh-CN" altLang="en-US" sz="2400" dirty="0" smtClean="0"/>
              <a:t>    </a:t>
            </a:r>
            <a:r>
              <a:rPr lang="zh-CN" altLang="en-US" sz="2400" dirty="0"/>
              <a:t>每个发送端设置一个，用于表示发送端可以发送数据的大小。发送窗口的大小在连接建立时由双方商定，在数据传输过程中取决于接收端</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滑动窗口</a:t>
            </a:r>
            <a:endParaRPr lang="zh-CN" altLang="en-US" dirty="0"/>
          </a:p>
        </p:txBody>
      </p:sp>
      <p:grpSp>
        <p:nvGrpSpPr>
          <p:cNvPr id="2" name="组合 1"/>
          <p:cNvGrpSpPr/>
          <p:nvPr/>
        </p:nvGrpSpPr>
        <p:grpSpPr>
          <a:xfrm>
            <a:off x="755576" y="3702645"/>
            <a:ext cx="8064574" cy="2705375"/>
            <a:chOff x="133350" y="2060575"/>
            <a:chExt cx="8686800" cy="4410009"/>
          </a:xfrm>
        </p:grpSpPr>
        <p:sp>
          <p:nvSpPr>
            <p:cNvPr id="5" name="Line 5"/>
            <p:cNvSpPr>
              <a:spLocks noChangeShapeType="1"/>
            </p:cNvSpPr>
            <p:nvPr/>
          </p:nvSpPr>
          <p:spPr bwMode="auto">
            <a:xfrm flipV="1">
              <a:off x="1844675" y="3716338"/>
              <a:ext cx="523557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7" name="Text Box 6"/>
            <p:cNvSpPr txBox="1">
              <a:spLocks noChangeArrowheads="1"/>
            </p:cNvSpPr>
            <p:nvPr/>
          </p:nvSpPr>
          <p:spPr bwMode="auto">
            <a:xfrm>
              <a:off x="769544" y="5818368"/>
              <a:ext cx="2537503"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latin typeface="+mn-lt"/>
                  <a:ea typeface="+mn-ea"/>
                </a:rPr>
                <a:t>最后被</a:t>
              </a:r>
              <a:r>
                <a:rPr lang="zh-CN" altLang="en-US" sz="2000" b="1" dirty="0" smtClean="0">
                  <a:latin typeface="+mn-lt"/>
                  <a:ea typeface="+mn-ea"/>
                </a:rPr>
                <a:t>确认的</a:t>
              </a:r>
              <a:r>
                <a:rPr lang="zh-CN" altLang="en-US" sz="2000" b="1" dirty="0">
                  <a:latin typeface="+mn-lt"/>
                  <a:ea typeface="+mn-ea"/>
                </a:rPr>
                <a:t>字节</a:t>
              </a:r>
            </a:p>
          </p:txBody>
        </p:sp>
        <p:sp>
          <p:nvSpPr>
            <p:cNvPr id="8" name="Rectangle 7"/>
            <p:cNvSpPr>
              <a:spLocks noChangeArrowheads="1"/>
            </p:cNvSpPr>
            <p:nvPr/>
          </p:nvSpPr>
          <p:spPr bwMode="auto">
            <a:xfrm>
              <a:off x="4786313" y="4527550"/>
              <a:ext cx="1611312" cy="5349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9" name="Oval 8"/>
            <p:cNvSpPr>
              <a:spLocks noChangeArrowheads="1"/>
            </p:cNvSpPr>
            <p:nvPr/>
          </p:nvSpPr>
          <p:spPr bwMode="auto">
            <a:xfrm>
              <a:off x="2906713" y="2060575"/>
              <a:ext cx="2552700"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000" b="1">
                  <a:latin typeface="+mn-lt"/>
                  <a:ea typeface="+mn-ea"/>
                </a:rPr>
                <a:t>发送应用程序</a:t>
              </a:r>
            </a:p>
          </p:txBody>
        </p:sp>
        <p:sp>
          <p:nvSpPr>
            <p:cNvPr id="10" name="Line 9"/>
            <p:cNvSpPr>
              <a:spLocks noChangeShapeType="1"/>
            </p:cNvSpPr>
            <p:nvPr/>
          </p:nvSpPr>
          <p:spPr bwMode="auto">
            <a:xfrm>
              <a:off x="222250" y="3138488"/>
              <a:ext cx="8597900" cy="3175"/>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1" name="Rectangle 30"/>
            <p:cNvSpPr>
              <a:spLocks noChangeArrowheads="1"/>
            </p:cNvSpPr>
            <p:nvPr/>
          </p:nvSpPr>
          <p:spPr bwMode="auto">
            <a:xfrm>
              <a:off x="1831975" y="4314825"/>
              <a:ext cx="3627438" cy="962025"/>
            </a:xfrm>
            <a:prstGeom prst="rect">
              <a:avLst/>
            </a:prstGeom>
            <a:solidFill>
              <a:srgbClr val="99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12" name="Line 10"/>
            <p:cNvSpPr>
              <a:spLocks noChangeShapeType="1"/>
            </p:cNvSpPr>
            <p:nvPr/>
          </p:nvSpPr>
          <p:spPr bwMode="auto">
            <a:xfrm>
              <a:off x="222250" y="4527550"/>
              <a:ext cx="751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3" name="Line 11"/>
            <p:cNvSpPr>
              <a:spLocks noChangeShapeType="1"/>
            </p:cNvSpPr>
            <p:nvPr/>
          </p:nvSpPr>
          <p:spPr bwMode="auto">
            <a:xfrm>
              <a:off x="222250" y="5062538"/>
              <a:ext cx="751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4" name="Line 12"/>
            <p:cNvSpPr>
              <a:spLocks noChangeShapeType="1"/>
            </p:cNvSpPr>
            <p:nvPr/>
          </p:nvSpPr>
          <p:spPr bwMode="auto">
            <a:xfrm>
              <a:off x="1831975" y="4527550"/>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5" name="Line 13"/>
            <p:cNvSpPr>
              <a:spLocks noChangeShapeType="1"/>
            </p:cNvSpPr>
            <p:nvPr/>
          </p:nvSpPr>
          <p:spPr bwMode="auto">
            <a:xfrm flipH="1">
              <a:off x="6397625" y="4527550"/>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6" name="Text Box 14"/>
            <p:cNvSpPr txBox="1">
              <a:spLocks noChangeArrowheads="1"/>
            </p:cNvSpPr>
            <p:nvPr/>
          </p:nvSpPr>
          <p:spPr bwMode="auto">
            <a:xfrm>
              <a:off x="3443288" y="3354387"/>
              <a:ext cx="1303991" cy="6522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发送缓存</a:t>
              </a:r>
            </a:p>
          </p:txBody>
        </p:sp>
        <p:sp>
          <p:nvSpPr>
            <p:cNvPr id="17" name="Text Box 16"/>
            <p:cNvSpPr txBox="1">
              <a:spLocks noChangeArrowheads="1"/>
            </p:cNvSpPr>
            <p:nvPr/>
          </p:nvSpPr>
          <p:spPr bwMode="auto">
            <a:xfrm>
              <a:off x="3585737" y="5774858"/>
              <a:ext cx="2148680"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latin typeface="+mn-lt"/>
                  <a:ea typeface="+mn-ea"/>
                </a:rPr>
                <a:t>最后</a:t>
              </a:r>
              <a:r>
                <a:rPr lang="zh-CN" altLang="en-US" sz="2000" b="1" dirty="0" smtClean="0">
                  <a:latin typeface="+mn-lt"/>
                  <a:ea typeface="+mn-ea"/>
                </a:rPr>
                <a:t>发送的</a:t>
              </a:r>
              <a:r>
                <a:rPr lang="zh-CN" altLang="en-US" sz="2000" b="1" dirty="0">
                  <a:latin typeface="+mn-lt"/>
                  <a:ea typeface="+mn-ea"/>
                </a:rPr>
                <a:t>字节</a:t>
              </a:r>
            </a:p>
          </p:txBody>
        </p:sp>
        <p:sp>
          <p:nvSpPr>
            <p:cNvPr id="18" name="Line 17"/>
            <p:cNvSpPr>
              <a:spLocks noChangeShapeType="1"/>
            </p:cNvSpPr>
            <p:nvPr/>
          </p:nvSpPr>
          <p:spPr bwMode="auto">
            <a:xfrm>
              <a:off x="4786313" y="4527550"/>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9" name="Text Box 18"/>
            <p:cNvSpPr txBox="1">
              <a:spLocks noChangeArrowheads="1"/>
            </p:cNvSpPr>
            <p:nvPr/>
          </p:nvSpPr>
          <p:spPr bwMode="auto">
            <a:xfrm>
              <a:off x="2881313" y="3835400"/>
              <a:ext cx="1303991"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发送窗口</a:t>
              </a:r>
            </a:p>
          </p:txBody>
        </p:sp>
        <p:sp>
          <p:nvSpPr>
            <p:cNvPr id="20" name="Rectangle 19"/>
            <p:cNvSpPr>
              <a:spLocks noChangeArrowheads="1"/>
            </p:cNvSpPr>
            <p:nvPr/>
          </p:nvSpPr>
          <p:spPr bwMode="auto">
            <a:xfrm>
              <a:off x="1831975" y="4527550"/>
              <a:ext cx="2954338" cy="534988"/>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21" name="Text Box 22"/>
            <p:cNvSpPr txBox="1">
              <a:spLocks noChangeArrowheads="1"/>
            </p:cNvSpPr>
            <p:nvPr/>
          </p:nvSpPr>
          <p:spPr bwMode="auto">
            <a:xfrm>
              <a:off x="2752725" y="4503738"/>
              <a:ext cx="1027722" cy="65221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C9DE06"/>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dirty="0">
                  <a:latin typeface="+mn-lt"/>
                  <a:ea typeface="+mn-ea"/>
                </a:rPr>
                <a:t>已发送</a:t>
              </a:r>
            </a:p>
          </p:txBody>
        </p:sp>
        <p:grpSp>
          <p:nvGrpSpPr>
            <p:cNvPr id="22" name="Group 35"/>
            <p:cNvGrpSpPr>
              <a:grpSpLocks/>
            </p:cNvGrpSpPr>
            <p:nvPr/>
          </p:nvGrpSpPr>
          <p:grpSpPr bwMode="auto">
            <a:xfrm>
              <a:off x="1831975" y="5062536"/>
              <a:ext cx="2954338" cy="755649"/>
              <a:chOff x="1154" y="3189"/>
              <a:chExt cx="1861" cy="408"/>
            </a:xfrm>
          </p:grpSpPr>
          <p:sp>
            <p:nvSpPr>
              <p:cNvPr id="23" name="Line 15"/>
              <p:cNvSpPr>
                <a:spLocks noChangeShapeType="1"/>
              </p:cNvSpPr>
              <p:nvPr/>
            </p:nvSpPr>
            <p:spPr bwMode="auto">
              <a:xfrm flipH="1" flipV="1">
                <a:off x="1154" y="3189"/>
                <a:ext cx="8" cy="408"/>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4" name="Line 23"/>
              <p:cNvSpPr>
                <a:spLocks noChangeShapeType="1"/>
              </p:cNvSpPr>
              <p:nvPr/>
            </p:nvSpPr>
            <p:spPr bwMode="auto">
              <a:xfrm flipV="1">
                <a:off x="3015" y="3189"/>
                <a:ext cx="0" cy="408"/>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grpSp>
        <p:sp>
          <p:nvSpPr>
            <p:cNvPr id="25" name="Line 24"/>
            <p:cNvSpPr>
              <a:spLocks noChangeShapeType="1"/>
            </p:cNvSpPr>
            <p:nvPr/>
          </p:nvSpPr>
          <p:spPr bwMode="auto">
            <a:xfrm>
              <a:off x="1831975" y="3459163"/>
              <a:ext cx="0" cy="855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6" name="Line 25"/>
            <p:cNvSpPr>
              <a:spLocks noChangeShapeType="1"/>
            </p:cNvSpPr>
            <p:nvPr/>
          </p:nvSpPr>
          <p:spPr bwMode="auto">
            <a:xfrm>
              <a:off x="7069138" y="3459163"/>
              <a:ext cx="0" cy="1603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7" name="Freeform 26"/>
            <p:cNvSpPr>
              <a:spLocks/>
            </p:cNvSpPr>
            <p:nvPr/>
          </p:nvSpPr>
          <p:spPr bwMode="auto">
            <a:xfrm>
              <a:off x="4165600" y="2813050"/>
              <a:ext cx="2232025"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8" name="Text Box 27"/>
            <p:cNvSpPr txBox="1">
              <a:spLocks noChangeArrowheads="1"/>
            </p:cNvSpPr>
            <p:nvPr/>
          </p:nvSpPr>
          <p:spPr bwMode="auto">
            <a:xfrm>
              <a:off x="631474" y="3114676"/>
              <a:ext cx="753178"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TCP</a:t>
              </a:r>
            </a:p>
          </p:txBody>
        </p:sp>
        <p:sp>
          <p:nvSpPr>
            <p:cNvPr id="29" name="Freeform 28"/>
            <p:cNvSpPr>
              <a:spLocks/>
            </p:cNvSpPr>
            <p:nvPr/>
          </p:nvSpPr>
          <p:spPr bwMode="auto">
            <a:xfrm>
              <a:off x="7681913" y="4459288"/>
              <a:ext cx="130175"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30" name="Freeform 29"/>
            <p:cNvSpPr>
              <a:spLocks/>
            </p:cNvSpPr>
            <p:nvPr/>
          </p:nvSpPr>
          <p:spPr bwMode="auto">
            <a:xfrm>
              <a:off x="133350" y="4483100"/>
              <a:ext cx="195263"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31" name="Line 31"/>
            <p:cNvSpPr>
              <a:spLocks noChangeShapeType="1"/>
            </p:cNvSpPr>
            <p:nvPr/>
          </p:nvSpPr>
          <p:spPr bwMode="auto">
            <a:xfrm>
              <a:off x="6264275" y="5516563"/>
              <a:ext cx="1343025"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32" name="Text Box 32"/>
            <p:cNvSpPr txBox="1">
              <a:spLocks noChangeArrowheads="1"/>
            </p:cNvSpPr>
            <p:nvPr/>
          </p:nvSpPr>
          <p:spPr bwMode="auto">
            <a:xfrm>
              <a:off x="6290142" y="5486400"/>
              <a:ext cx="1303991"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序号增大</a:t>
              </a:r>
            </a:p>
          </p:txBody>
        </p:sp>
      </p:grpSp>
      <p:sp>
        <p:nvSpPr>
          <p:cNvPr id="3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98575406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2591866"/>
          </a:xfrm>
        </p:spPr>
        <p:txBody>
          <a:bodyPr/>
          <a:lstStyle/>
          <a:p>
            <a:pPr>
              <a:lnSpc>
                <a:spcPct val="110000"/>
              </a:lnSpc>
            </a:pPr>
            <a:r>
              <a:rPr lang="zh-CN" altLang="en-US" sz="2400" dirty="0" smtClean="0">
                <a:solidFill>
                  <a:srgbClr val="FF0000"/>
                </a:solidFill>
              </a:rPr>
              <a:t>接收</a:t>
            </a:r>
            <a:r>
              <a:rPr lang="zh-CN" altLang="en-US" sz="2400" dirty="0">
                <a:solidFill>
                  <a:srgbClr val="FF0000"/>
                </a:solidFill>
              </a:rPr>
              <a:t>窗口</a:t>
            </a:r>
          </a:p>
          <a:p>
            <a:pPr marL="0" indent="0">
              <a:lnSpc>
                <a:spcPct val="110000"/>
              </a:lnSpc>
              <a:buNone/>
            </a:pPr>
            <a:r>
              <a:rPr lang="zh-CN" altLang="en-US" sz="2400" dirty="0" smtClean="0"/>
              <a:t>     </a:t>
            </a:r>
            <a:r>
              <a:rPr lang="zh-CN" altLang="en-US" sz="2400" dirty="0"/>
              <a:t>每个接收端设置一个，用于表示接收端允许接收的数据的大小。接收窗口的大小在连接建立时由双方商定，在数据传输过程中，接收端可根据自己的资源情况，动态调整接收窗口的大小，然后告诉对方，使对方的发送窗口与自己的接收窗口一致</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滑动窗口</a:t>
            </a:r>
          </a:p>
        </p:txBody>
      </p:sp>
      <p:grpSp>
        <p:nvGrpSpPr>
          <p:cNvPr id="2" name="组合 1"/>
          <p:cNvGrpSpPr/>
          <p:nvPr/>
        </p:nvGrpSpPr>
        <p:grpSpPr>
          <a:xfrm>
            <a:off x="831485" y="4137025"/>
            <a:ext cx="8179165" cy="2384766"/>
            <a:chOff x="831485" y="1979613"/>
            <a:chExt cx="8179165" cy="4511338"/>
          </a:xfrm>
        </p:grpSpPr>
        <p:sp>
          <p:nvSpPr>
            <p:cNvPr id="5" name="Rectangle 20"/>
            <p:cNvSpPr>
              <a:spLocks noChangeArrowheads="1"/>
            </p:cNvSpPr>
            <p:nvPr/>
          </p:nvSpPr>
          <p:spPr bwMode="auto">
            <a:xfrm>
              <a:off x="4181475" y="4360863"/>
              <a:ext cx="3659188" cy="1016000"/>
            </a:xfrm>
            <a:prstGeom prst="rect">
              <a:avLst/>
            </a:prstGeom>
            <a:solidFill>
              <a:srgbClr val="99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7" name="Oval 5"/>
            <p:cNvSpPr>
              <a:spLocks noChangeArrowheads="1"/>
            </p:cNvSpPr>
            <p:nvPr/>
          </p:nvSpPr>
          <p:spPr bwMode="auto">
            <a:xfrm>
              <a:off x="3776663" y="1979613"/>
              <a:ext cx="2573337"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000" b="1">
                  <a:latin typeface="+mn-lt"/>
                  <a:ea typeface="+mn-ea"/>
                </a:rPr>
                <a:t>接收应用程序</a:t>
              </a:r>
            </a:p>
          </p:txBody>
        </p:sp>
        <p:sp>
          <p:nvSpPr>
            <p:cNvPr id="8" name="Line 6"/>
            <p:cNvSpPr>
              <a:spLocks noChangeShapeType="1"/>
            </p:cNvSpPr>
            <p:nvPr/>
          </p:nvSpPr>
          <p:spPr bwMode="auto">
            <a:xfrm>
              <a:off x="933450" y="3117850"/>
              <a:ext cx="7585075"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9" name="Line 7"/>
            <p:cNvSpPr>
              <a:spLocks noChangeShapeType="1"/>
            </p:cNvSpPr>
            <p:nvPr/>
          </p:nvSpPr>
          <p:spPr bwMode="auto">
            <a:xfrm>
              <a:off x="1339850" y="4584700"/>
              <a:ext cx="7583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0" name="Line 8"/>
            <p:cNvSpPr>
              <a:spLocks noChangeShapeType="1"/>
            </p:cNvSpPr>
            <p:nvPr/>
          </p:nvSpPr>
          <p:spPr bwMode="auto">
            <a:xfrm>
              <a:off x="1339850" y="5151438"/>
              <a:ext cx="7583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1" name="Rectangle 9"/>
            <p:cNvSpPr>
              <a:spLocks noChangeArrowheads="1"/>
            </p:cNvSpPr>
            <p:nvPr/>
          </p:nvSpPr>
          <p:spPr bwMode="auto">
            <a:xfrm>
              <a:off x="2557463" y="4584700"/>
              <a:ext cx="1624012" cy="566738"/>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12" name="Rectangle 10"/>
            <p:cNvSpPr>
              <a:spLocks noChangeArrowheads="1"/>
            </p:cNvSpPr>
            <p:nvPr/>
          </p:nvSpPr>
          <p:spPr bwMode="auto">
            <a:xfrm>
              <a:off x="5265738" y="4584700"/>
              <a:ext cx="271462" cy="566738"/>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13" name="Text Box 13"/>
            <p:cNvSpPr txBox="1">
              <a:spLocks noChangeArrowheads="1"/>
            </p:cNvSpPr>
            <p:nvPr/>
          </p:nvSpPr>
          <p:spPr bwMode="auto">
            <a:xfrm>
              <a:off x="2771775" y="4473409"/>
              <a:ext cx="954107" cy="7569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dirty="0">
                  <a:latin typeface="+mn-lt"/>
                  <a:ea typeface="+mn-ea"/>
                </a:rPr>
                <a:t>已收到</a:t>
              </a:r>
            </a:p>
          </p:txBody>
        </p:sp>
        <p:sp>
          <p:nvSpPr>
            <p:cNvPr id="14" name="Text Box 14"/>
            <p:cNvSpPr txBox="1">
              <a:spLocks noChangeArrowheads="1"/>
            </p:cNvSpPr>
            <p:nvPr/>
          </p:nvSpPr>
          <p:spPr bwMode="auto">
            <a:xfrm>
              <a:off x="5809684" y="3697474"/>
              <a:ext cx="1210588"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mn-lt"/>
                  <a:ea typeface="+mn-ea"/>
                </a:rPr>
                <a:t>接收窗口</a:t>
              </a:r>
            </a:p>
          </p:txBody>
        </p:sp>
        <p:sp>
          <p:nvSpPr>
            <p:cNvPr id="15" name="Line 15"/>
            <p:cNvSpPr>
              <a:spLocks noChangeShapeType="1"/>
            </p:cNvSpPr>
            <p:nvPr/>
          </p:nvSpPr>
          <p:spPr bwMode="auto">
            <a:xfrm>
              <a:off x="2557463" y="3457575"/>
              <a:ext cx="0" cy="1127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6" name="Text Box 16"/>
            <p:cNvSpPr txBox="1">
              <a:spLocks noChangeArrowheads="1"/>
            </p:cNvSpPr>
            <p:nvPr/>
          </p:nvSpPr>
          <p:spPr bwMode="auto">
            <a:xfrm>
              <a:off x="831485" y="3114675"/>
              <a:ext cx="699229"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TCP</a:t>
              </a:r>
            </a:p>
          </p:txBody>
        </p:sp>
        <p:sp>
          <p:nvSpPr>
            <p:cNvPr id="17" name="Line 17"/>
            <p:cNvSpPr>
              <a:spLocks noChangeShapeType="1"/>
            </p:cNvSpPr>
            <p:nvPr/>
          </p:nvSpPr>
          <p:spPr bwMode="auto">
            <a:xfrm flipV="1">
              <a:off x="2557463" y="3729038"/>
              <a:ext cx="5283200"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8" name="Text Box 18"/>
            <p:cNvSpPr txBox="1">
              <a:spLocks noChangeArrowheads="1"/>
            </p:cNvSpPr>
            <p:nvPr/>
          </p:nvSpPr>
          <p:spPr bwMode="auto">
            <a:xfrm>
              <a:off x="4321175" y="3476626"/>
              <a:ext cx="1210588" cy="7569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接收缓存</a:t>
              </a:r>
            </a:p>
          </p:txBody>
        </p:sp>
        <p:sp>
          <p:nvSpPr>
            <p:cNvPr id="19" name="Line 19"/>
            <p:cNvSpPr>
              <a:spLocks noChangeShapeType="1"/>
            </p:cNvSpPr>
            <p:nvPr/>
          </p:nvSpPr>
          <p:spPr bwMode="auto">
            <a:xfrm>
              <a:off x="7827963" y="3457575"/>
              <a:ext cx="12700" cy="903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0" name="Freeform 21"/>
            <p:cNvSpPr>
              <a:spLocks/>
            </p:cNvSpPr>
            <p:nvPr/>
          </p:nvSpPr>
          <p:spPr bwMode="auto">
            <a:xfrm flipH="1">
              <a:off x="2557463" y="2779713"/>
              <a:ext cx="2251075"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1" name="Text Box 22"/>
            <p:cNvSpPr txBox="1">
              <a:spLocks noChangeArrowheads="1"/>
            </p:cNvSpPr>
            <p:nvPr/>
          </p:nvSpPr>
          <p:spPr bwMode="auto">
            <a:xfrm>
              <a:off x="1039704" y="3620577"/>
              <a:ext cx="1467068" cy="110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ts val="0"/>
                </a:spcBef>
              </a:pPr>
              <a:r>
                <a:rPr lang="zh-CN" altLang="en-US" sz="2000" b="1" dirty="0">
                  <a:latin typeface="+mn-lt"/>
                  <a:ea typeface="+mn-ea"/>
                </a:rPr>
                <a:t>下一个读取</a:t>
              </a:r>
            </a:p>
            <a:p>
              <a:pPr algn="ctr">
                <a:lnSpc>
                  <a:spcPct val="80000"/>
                </a:lnSpc>
                <a:spcBef>
                  <a:spcPts val="0"/>
                </a:spcBef>
              </a:pPr>
              <a:r>
                <a:rPr lang="zh-CN" altLang="en-US" sz="2000" b="1" dirty="0">
                  <a:latin typeface="+mn-lt"/>
                  <a:ea typeface="+mn-ea"/>
                </a:rPr>
                <a:t>的字节</a:t>
              </a:r>
            </a:p>
          </p:txBody>
        </p:sp>
        <p:sp>
          <p:nvSpPr>
            <p:cNvPr id="22" name="Line 23"/>
            <p:cNvSpPr>
              <a:spLocks noChangeShapeType="1"/>
            </p:cNvSpPr>
            <p:nvPr/>
          </p:nvSpPr>
          <p:spPr bwMode="auto">
            <a:xfrm>
              <a:off x="7165975" y="5661025"/>
              <a:ext cx="1355725"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3" name="Text Box 24"/>
            <p:cNvSpPr txBox="1">
              <a:spLocks noChangeArrowheads="1"/>
            </p:cNvSpPr>
            <p:nvPr/>
          </p:nvSpPr>
          <p:spPr bwMode="auto">
            <a:xfrm>
              <a:off x="7243306" y="5661025"/>
              <a:ext cx="1210588"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序号增大</a:t>
              </a:r>
            </a:p>
          </p:txBody>
        </p:sp>
        <p:sp>
          <p:nvSpPr>
            <p:cNvPr id="24" name="Text Box 25"/>
            <p:cNvSpPr txBox="1">
              <a:spLocks noChangeArrowheads="1"/>
            </p:cNvSpPr>
            <p:nvPr/>
          </p:nvSpPr>
          <p:spPr bwMode="auto">
            <a:xfrm>
              <a:off x="1773238" y="5734050"/>
              <a:ext cx="4382938"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latin typeface="+mn-lt"/>
                  <a:ea typeface="+mn-ea"/>
                </a:rPr>
                <a:t>下一个期望收到</a:t>
              </a:r>
              <a:r>
                <a:rPr lang="zh-CN" altLang="en-US" sz="2000" b="1" dirty="0" smtClean="0">
                  <a:latin typeface="+mn-lt"/>
                  <a:ea typeface="+mn-ea"/>
                </a:rPr>
                <a:t>的字节</a:t>
              </a:r>
              <a:r>
                <a:rPr lang="zh-CN" altLang="en-US" sz="2000" b="1" dirty="0">
                  <a:latin typeface="+mn-lt"/>
                  <a:ea typeface="+mn-ea"/>
                </a:rPr>
                <a:t>（确认号）</a:t>
              </a:r>
            </a:p>
          </p:txBody>
        </p:sp>
        <p:sp>
          <p:nvSpPr>
            <p:cNvPr id="25" name="Line 26"/>
            <p:cNvSpPr>
              <a:spLocks noChangeShapeType="1"/>
            </p:cNvSpPr>
            <p:nvPr/>
          </p:nvSpPr>
          <p:spPr bwMode="auto">
            <a:xfrm flipV="1">
              <a:off x="4178300" y="5151438"/>
              <a:ext cx="3175" cy="62230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6" name="Freeform 27"/>
            <p:cNvSpPr>
              <a:spLocks/>
            </p:cNvSpPr>
            <p:nvPr/>
          </p:nvSpPr>
          <p:spPr bwMode="auto">
            <a:xfrm>
              <a:off x="8878888" y="4513263"/>
              <a:ext cx="13176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7" name="Freeform 28"/>
            <p:cNvSpPr>
              <a:spLocks/>
            </p:cNvSpPr>
            <p:nvPr/>
          </p:nvSpPr>
          <p:spPr bwMode="auto">
            <a:xfrm>
              <a:off x="1276350" y="4538663"/>
              <a:ext cx="196850"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grpSp>
      <p:sp>
        <p:nvSpPr>
          <p:cNvPr id="28"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16762564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Line 4"/>
          <p:cNvSpPr>
            <a:spLocks noChangeShapeType="1"/>
          </p:cNvSpPr>
          <p:nvPr/>
        </p:nvSpPr>
        <p:spPr bwMode="auto">
          <a:xfrm flipV="1">
            <a:off x="1508125" y="3346450"/>
            <a:ext cx="5768975" cy="11113"/>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 name="Line 5"/>
          <p:cNvSpPr>
            <a:spLocks noChangeShapeType="1"/>
          </p:cNvSpPr>
          <p:nvPr/>
        </p:nvSpPr>
        <p:spPr bwMode="auto">
          <a:xfrm flipV="1">
            <a:off x="1508125" y="1204913"/>
            <a:ext cx="5768975" cy="11112"/>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 name="Text Box 6"/>
          <p:cNvSpPr txBox="1">
            <a:spLocks noChangeArrowheads="1"/>
          </p:cNvSpPr>
          <p:nvPr/>
        </p:nvSpPr>
        <p:spPr bwMode="auto">
          <a:xfrm>
            <a:off x="7397750" y="2201863"/>
            <a:ext cx="1454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不允许发送</a:t>
            </a:r>
          </a:p>
        </p:txBody>
      </p:sp>
      <p:sp>
        <p:nvSpPr>
          <p:cNvPr id="10" name="Text Box 7"/>
          <p:cNvSpPr txBox="1">
            <a:spLocks noChangeArrowheads="1"/>
          </p:cNvSpPr>
          <p:nvPr/>
        </p:nvSpPr>
        <p:spPr bwMode="auto">
          <a:xfrm>
            <a:off x="186869" y="2201863"/>
            <a:ext cx="1210588"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已发送并</a:t>
            </a:r>
          </a:p>
          <a:p>
            <a:pPr algn="ctr"/>
            <a:r>
              <a:rPr lang="zh-CN" altLang="en-US" sz="2000" b="1">
                <a:latin typeface="+mn-lt"/>
                <a:ea typeface="+mn-ea"/>
              </a:rPr>
              <a:t>收到确认</a:t>
            </a:r>
          </a:p>
        </p:txBody>
      </p:sp>
      <p:sp>
        <p:nvSpPr>
          <p:cNvPr id="11" name="Text Box 8"/>
          <p:cNvSpPr txBox="1">
            <a:spLocks noChangeArrowheads="1"/>
          </p:cNvSpPr>
          <p:nvPr/>
        </p:nvSpPr>
        <p:spPr bwMode="auto">
          <a:xfrm>
            <a:off x="2771775" y="981075"/>
            <a:ext cx="273998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A </a:t>
            </a:r>
            <a:r>
              <a:rPr lang="zh-CN" altLang="en-US" sz="2000" b="1">
                <a:latin typeface="+mn-lt"/>
                <a:ea typeface="+mn-ea"/>
              </a:rPr>
              <a:t>的发送窗口位置不变</a:t>
            </a:r>
          </a:p>
        </p:txBody>
      </p:sp>
      <p:sp>
        <p:nvSpPr>
          <p:cNvPr id="12" name="Text Box 9"/>
          <p:cNvSpPr txBox="1">
            <a:spLocks noChangeArrowheads="1"/>
          </p:cNvSpPr>
          <p:nvPr/>
        </p:nvSpPr>
        <p:spPr bwMode="auto">
          <a:xfrm>
            <a:off x="4778375" y="2368550"/>
            <a:ext cx="247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允许发送但尚未发送</a:t>
            </a:r>
          </a:p>
        </p:txBody>
      </p:sp>
      <p:sp>
        <p:nvSpPr>
          <p:cNvPr id="13" name="Rectangle 10"/>
          <p:cNvSpPr>
            <a:spLocks noChangeArrowheads="1"/>
          </p:cNvSpPr>
          <p:nvPr/>
        </p:nvSpPr>
        <p:spPr bwMode="auto">
          <a:xfrm>
            <a:off x="1514475" y="1708150"/>
            <a:ext cx="5767388" cy="649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14" name="Rectangle 11"/>
          <p:cNvSpPr>
            <a:spLocks noChangeArrowheads="1"/>
          </p:cNvSpPr>
          <p:nvPr/>
        </p:nvSpPr>
        <p:spPr bwMode="auto">
          <a:xfrm>
            <a:off x="109538" y="1924050"/>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15" name="Rectangle 12"/>
          <p:cNvSpPr>
            <a:spLocks noChangeArrowheads="1"/>
          </p:cNvSpPr>
          <p:nvPr/>
        </p:nvSpPr>
        <p:spPr bwMode="auto">
          <a:xfrm>
            <a:off x="398463" y="19224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16" name="Rectangle 13"/>
          <p:cNvSpPr>
            <a:spLocks noChangeArrowheads="1"/>
          </p:cNvSpPr>
          <p:nvPr/>
        </p:nvSpPr>
        <p:spPr bwMode="auto">
          <a:xfrm>
            <a:off x="687388" y="19208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17" name="Rectangle 14"/>
          <p:cNvSpPr>
            <a:spLocks noChangeArrowheads="1"/>
          </p:cNvSpPr>
          <p:nvPr/>
        </p:nvSpPr>
        <p:spPr bwMode="auto">
          <a:xfrm>
            <a:off x="976313" y="1919288"/>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18" name="Rectangle 15"/>
          <p:cNvSpPr>
            <a:spLocks noChangeArrowheads="1"/>
          </p:cNvSpPr>
          <p:nvPr/>
        </p:nvSpPr>
        <p:spPr bwMode="auto">
          <a:xfrm>
            <a:off x="1265238" y="1917700"/>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19" name="Rectangle 16"/>
          <p:cNvSpPr>
            <a:spLocks noChangeArrowheads="1"/>
          </p:cNvSpPr>
          <p:nvPr/>
        </p:nvSpPr>
        <p:spPr bwMode="auto">
          <a:xfrm>
            <a:off x="1554163" y="191611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20" name="Rectangle 17"/>
          <p:cNvSpPr>
            <a:spLocks noChangeArrowheads="1"/>
          </p:cNvSpPr>
          <p:nvPr/>
        </p:nvSpPr>
        <p:spPr bwMode="auto">
          <a:xfrm>
            <a:off x="1843088" y="191452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21" name="Rectangle 18"/>
          <p:cNvSpPr>
            <a:spLocks noChangeArrowheads="1"/>
          </p:cNvSpPr>
          <p:nvPr/>
        </p:nvSpPr>
        <p:spPr bwMode="auto">
          <a:xfrm>
            <a:off x="2132013" y="1912938"/>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22" name="Rectangle 19"/>
          <p:cNvSpPr>
            <a:spLocks noChangeArrowheads="1"/>
          </p:cNvSpPr>
          <p:nvPr/>
        </p:nvSpPr>
        <p:spPr bwMode="auto">
          <a:xfrm>
            <a:off x="2420938" y="1911350"/>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23" name="Rectangle 20"/>
          <p:cNvSpPr>
            <a:spLocks noChangeArrowheads="1"/>
          </p:cNvSpPr>
          <p:nvPr/>
        </p:nvSpPr>
        <p:spPr bwMode="auto">
          <a:xfrm>
            <a:off x="2709863" y="19097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24" name="Rectangle 21"/>
          <p:cNvSpPr>
            <a:spLocks noChangeArrowheads="1"/>
          </p:cNvSpPr>
          <p:nvPr/>
        </p:nvSpPr>
        <p:spPr bwMode="auto">
          <a:xfrm>
            <a:off x="2998788" y="190817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25" name="Rectangle 22"/>
          <p:cNvSpPr>
            <a:spLocks noChangeArrowheads="1"/>
          </p:cNvSpPr>
          <p:nvPr/>
        </p:nvSpPr>
        <p:spPr bwMode="auto">
          <a:xfrm>
            <a:off x="3287713" y="1906588"/>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26" name="Rectangle 23"/>
          <p:cNvSpPr>
            <a:spLocks noChangeArrowheads="1"/>
          </p:cNvSpPr>
          <p:nvPr/>
        </p:nvSpPr>
        <p:spPr bwMode="auto">
          <a:xfrm>
            <a:off x="3576638" y="1905000"/>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27" name="Rectangle 24"/>
          <p:cNvSpPr>
            <a:spLocks noChangeArrowheads="1"/>
          </p:cNvSpPr>
          <p:nvPr/>
        </p:nvSpPr>
        <p:spPr bwMode="auto">
          <a:xfrm>
            <a:off x="3865563" y="190341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28" name="Rectangle 25"/>
          <p:cNvSpPr>
            <a:spLocks noChangeArrowheads="1"/>
          </p:cNvSpPr>
          <p:nvPr/>
        </p:nvSpPr>
        <p:spPr bwMode="auto">
          <a:xfrm>
            <a:off x="4154488" y="190182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29" name="Rectangle 26"/>
          <p:cNvSpPr>
            <a:spLocks noChangeArrowheads="1"/>
          </p:cNvSpPr>
          <p:nvPr/>
        </p:nvSpPr>
        <p:spPr bwMode="auto">
          <a:xfrm>
            <a:off x="4443413" y="1900238"/>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30" name="Rectangle 27"/>
          <p:cNvSpPr>
            <a:spLocks noChangeArrowheads="1"/>
          </p:cNvSpPr>
          <p:nvPr/>
        </p:nvSpPr>
        <p:spPr bwMode="auto">
          <a:xfrm>
            <a:off x="4732338" y="18986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31" name="Rectangle 28"/>
          <p:cNvSpPr>
            <a:spLocks noChangeArrowheads="1"/>
          </p:cNvSpPr>
          <p:nvPr/>
        </p:nvSpPr>
        <p:spPr bwMode="auto">
          <a:xfrm>
            <a:off x="5021263" y="189706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32" name="Rectangle 29"/>
          <p:cNvSpPr>
            <a:spLocks noChangeArrowheads="1"/>
          </p:cNvSpPr>
          <p:nvPr/>
        </p:nvSpPr>
        <p:spPr bwMode="auto">
          <a:xfrm>
            <a:off x="5310188" y="189547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33" name="Rectangle 30"/>
          <p:cNvSpPr>
            <a:spLocks noChangeArrowheads="1"/>
          </p:cNvSpPr>
          <p:nvPr/>
        </p:nvSpPr>
        <p:spPr bwMode="auto">
          <a:xfrm>
            <a:off x="5599113" y="189388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34" name="Rectangle 31"/>
          <p:cNvSpPr>
            <a:spLocks noChangeArrowheads="1"/>
          </p:cNvSpPr>
          <p:nvPr/>
        </p:nvSpPr>
        <p:spPr bwMode="auto">
          <a:xfrm>
            <a:off x="5888038" y="18923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35" name="Rectangle 32"/>
          <p:cNvSpPr>
            <a:spLocks noChangeArrowheads="1"/>
          </p:cNvSpPr>
          <p:nvPr/>
        </p:nvSpPr>
        <p:spPr bwMode="auto">
          <a:xfrm>
            <a:off x="6176963" y="189071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36" name="Rectangle 33"/>
          <p:cNvSpPr>
            <a:spLocks noChangeArrowheads="1"/>
          </p:cNvSpPr>
          <p:nvPr/>
        </p:nvSpPr>
        <p:spPr bwMode="auto">
          <a:xfrm>
            <a:off x="6465888" y="188912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37" name="Rectangle 34"/>
          <p:cNvSpPr>
            <a:spLocks noChangeArrowheads="1"/>
          </p:cNvSpPr>
          <p:nvPr/>
        </p:nvSpPr>
        <p:spPr bwMode="auto">
          <a:xfrm>
            <a:off x="6754813" y="18875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38" name="Rectangle 35"/>
          <p:cNvSpPr>
            <a:spLocks noChangeArrowheads="1"/>
          </p:cNvSpPr>
          <p:nvPr/>
        </p:nvSpPr>
        <p:spPr bwMode="auto">
          <a:xfrm>
            <a:off x="7043738" y="18859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39" name="Rectangle 36"/>
          <p:cNvSpPr>
            <a:spLocks noChangeArrowheads="1"/>
          </p:cNvSpPr>
          <p:nvPr/>
        </p:nvSpPr>
        <p:spPr bwMode="auto">
          <a:xfrm>
            <a:off x="7332663" y="188436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40" name="Rectangle 37"/>
          <p:cNvSpPr>
            <a:spLocks noChangeArrowheads="1"/>
          </p:cNvSpPr>
          <p:nvPr/>
        </p:nvSpPr>
        <p:spPr bwMode="auto">
          <a:xfrm>
            <a:off x="7621588" y="18827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41" name="Rectangle 38"/>
          <p:cNvSpPr>
            <a:spLocks noChangeArrowheads="1"/>
          </p:cNvSpPr>
          <p:nvPr/>
        </p:nvSpPr>
        <p:spPr bwMode="auto">
          <a:xfrm>
            <a:off x="7910513" y="18811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42" name="Rectangle 39"/>
          <p:cNvSpPr>
            <a:spLocks noChangeArrowheads="1"/>
          </p:cNvSpPr>
          <p:nvPr/>
        </p:nvSpPr>
        <p:spPr bwMode="auto">
          <a:xfrm>
            <a:off x="8199438" y="187960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43" name="Rectangle 40"/>
          <p:cNvSpPr>
            <a:spLocks noChangeArrowheads="1"/>
          </p:cNvSpPr>
          <p:nvPr/>
        </p:nvSpPr>
        <p:spPr bwMode="auto">
          <a:xfrm>
            <a:off x="8488363" y="187801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44" name="Text Box 41"/>
          <p:cNvSpPr txBox="1">
            <a:spLocks noChangeArrowheads="1"/>
          </p:cNvSpPr>
          <p:nvPr/>
        </p:nvSpPr>
        <p:spPr bwMode="auto">
          <a:xfrm>
            <a:off x="2030413" y="2386013"/>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已发送但未收到确认</a:t>
            </a:r>
          </a:p>
        </p:txBody>
      </p:sp>
      <p:sp>
        <p:nvSpPr>
          <p:cNvPr id="45" name="Rectangle 42"/>
          <p:cNvSpPr>
            <a:spLocks noChangeArrowheads="1"/>
          </p:cNvSpPr>
          <p:nvPr/>
        </p:nvSpPr>
        <p:spPr bwMode="auto">
          <a:xfrm>
            <a:off x="8769350" y="187801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46" name="Line 44"/>
          <p:cNvSpPr>
            <a:spLocks noChangeShapeType="1"/>
          </p:cNvSpPr>
          <p:nvPr/>
        </p:nvSpPr>
        <p:spPr bwMode="auto">
          <a:xfrm flipV="1">
            <a:off x="1662113" y="22129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7" name="Text Box 45"/>
          <p:cNvSpPr txBox="1">
            <a:spLocks noChangeArrowheads="1"/>
          </p:cNvSpPr>
          <p:nvPr/>
        </p:nvSpPr>
        <p:spPr bwMode="auto">
          <a:xfrm>
            <a:off x="1474037" y="2760663"/>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1</a:t>
            </a:r>
          </a:p>
        </p:txBody>
      </p:sp>
      <p:sp>
        <p:nvSpPr>
          <p:cNvPr id="48" name="Line 47"/>
          <p:cNvSpPr>
            <a:spLocks noChangeShapeType="1"/>
          </p:cNvSpPr>
          <p:nvPr/>
        </p:nvSpPr>
        <p:spPr bwMode="auto">
          <a:xfrm flipV="1">
            <a:off x="4840288" y="22129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9" name="Text Box 48"/>
          <p:cNvSpPr txBox="1">
            <a:spLocks noChangeArrowheads="1"/>
          </p:cNvSpPr>
          <p:nvPr/>
        </p:nvSpPr>
        <p:spPr bwMode="auto">
          <a:xfrm>
            <a:off x="4669674" y="2760663"/>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2</a:t>
            </a:r>
          </a:p>
        </p:txBody>
      </p:sp>
      <p:sp>
        <p:nvSpPr>
          <p:cNvPr id="50" name="Line 50"/>
          <p:cNvSpPr>
            <a:spLocks noChangeShapeType="1"/>
          </p:cNvSpPr>
          <p:nvPr/>
        </p:nvSpPr>
        <p:spPr bwMode="auto">
          <a:xfrm flipV="1">
            <a:off x="7451725" y="22129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51" name="Text Box 51"/>
          <p:cNvSpPr txBox="1">
            <a:spLocks noChangeArrowheads="1"/>
          </p:cNvSpPr>
          <p:nvPr/>
        </p:nvSpPr>
        <p:spPr bwMode="auto">
          <a:xfrm>
            <a:off x="7268412" y="2760663"/>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3</a:t>
            </a:r>
          </a:p>
        </p:txBody>
      </p:sp>
      <p:sp>
        <p:nvSpPr>
          <p:cNvPr id="52" name="Text Box 52"/>
          <p:cNvSpPr txBox="1">
            <a:spLocks noChangeArrowheads="1"/>
          </p:cNvSpPr>
          <p:nvPr/>
        </p:nvSpPr>
        <p:spPr bwMode="auto">
          <a:xfrm>
            <a:off x="7396163" y="3971925"/>
            <a:ext cx="1454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不允许接收</a:t>
            </a:r>
          </a:p>
        </p:txBody>
      </p:sp>
      <p:sp>
        <p:nvSpPr>
          <p:cNvPr id="53" name="Text Box 53"/>
          <p:cNvSpPr txBox="1">
            <a:spLocks noChangeArrowheads="1"/>
          </p:cNvSpPr>
          <p:nvPr/>
        </p:nvSpPr>
        <p:spPr bwMode="auto">
          <a:xfrm>
            <a:off x="57041" y="3971925"/>
            <a:ext cx="1467068"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已发送确认</a:t>
            </a:r>
          </a:p>
          <a:p>
            <a:pPr algn="ctr"/>
            <a:r>
              <a:rPr lang="zh-CN" altLang="en-US" sz="2000" b="1">
                <a:latin typeface="+mn-lt"/>
                <a:ea typeface="+mn-ea"/>
              </a:rPr>
              <a:t>并交付主机</a:t>
            </a:r>
          </a:p>
        </p:txBody>
      </p:sp>
      <p:sp>
        <p:nvSpPr>
          <p:cNvPr id="54" name="Text Box 54"/>
          <p:cNvSpPr txBox="1">
            <a:spLocks noChangeArrowheads="1"/>
          </p:cNvSpPr>
          <p:nvPr/>
        </p:nvSpPr>
        <p:spPr bwMode="auto">
          <a:xfrm>
            <a:off x="3492500" y="3141663"/>
            <a:ext cx="172354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B </a:t>
            </a:r>
            <a:r>
              <a:rPr lang="zh-CN" altLang="en-US" sz="2000" b="1">
                <a:latin typeface="+mn-lt"/>
                <a:ea typeface="+mn-ea"/>
              </a:rPr>
              <a:t>的接收窗口</a:t>
            </a:r>
          </a:p>
        </p:txBody>
      </p:sp>
      <p:sp>
        <p:nvSpPr>
          <p:cNvPr id="55" name="Text Box 55"/>
          <p:cNvSpPr txBox="1">
            <a:spLocks noChangeArrowheads="1"/>
          </p:cNvSpPr>
          <p:nvPr/>
        </p:nvSpPr>
        <p:spPr bwMode="auto">
          <a:xfrm>
            <a:off x="3948113" y="4184650"/>
            <a:ext cx="120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允许接收</a:t>
            </a:r>
          </a:p>
        </p:txBody>
      </p:sp>
      <p:sp>
        <p:nvSpPr>
          <p:cNvPr id="56" name="Rectangle 56"/>
          <p:cNvSpPr>
            <a:spLocks noChangeArrowheads="1"/>
          </p:cNvSpPr>
          <p:nvPr/>
        </p:nvSpPr>
        <p:spPr bwMode="auto">
          <a:xfrm>
            <a:off x="1512888" y="3500438"/>
            <a:ext cx="5767387" cy="649287"/>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57" name="Rectangle 57"/>
          <p:cNvSpPr>
            <a:spLocks noChangeArrowheads="1"/>
          </p:cNvSpPr>
          <p:nvPr/>
        </p:nvSpPr>
        <p:spPr bwMode="auto">
          <a:xfrm>
            <a:off x="107950" y="3716338"/>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58" name="Rectangle 58"/>
          <p:cNvSpPr>
            <a:spLocks noChangeArrowheads="1"/>
          </p:cNvSpPr>
          <p:nvPr/>
        </p:nvSpPr>
        <p:spPr bwMode="auto">
          <a:xfrm>
            <a:off x="396875" y="3714750"/>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59" name="Rectangle 59"/>
          <p:cNvSpPr>
            <a:spLocks noChangeArrowheads="1"/>
          </p:cNvSpPr>
          <p:nvPr/>
        </p:nvSpPr>
        <p:spPr bwMode="auto">
          <a:xfrm>
            <a:off x="685800" y="37131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60" name="Rectangle 60"/>
          <p:cNvSpPr>
            <a:spLocks noChangeArrowheads="1"/>
          </p:cNvSpPr>
          <p:nvPr/>
        </p:nvSpPr>
        <p:spPr bwMode="auto">
          <a:xfrm>
            <a:off x="974725" y="37115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61" name="Rectangle 61"/>
          <p:cNvSpPr>
            <a:spLocks noChangeArrowheads="1"/>
          </p:cNvSpPr>
          <p:nvPr/>
        </p:nvSpPr>
        <p:spPr bwMode="auto">
          <a:xfrm>
            <a:off x="1263650" y="3709988"/>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62" name="Rectangle 62"/>
          <p:cNvSpPr>
            <a:spLocks noChangeArrowheads="1"/>
          </p:cNvSpPr>
          <p:nvPr/>
        </p:nvSpPr>
        <p:spPr bwMode="auto">
          <a:xfrm>
            <a:off x="1552575" y="37084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63" name="Rectangle 63"/>
          <p:cNvSpPr>
            <a:spLocks noChangeArrowheads="1"/>
          </p:cNvSpPr>
          <p:nvPr/>
        </p:nvSpPr>
        <p:spPr bwMode="auto">
          <a:xfrm>
            <a:off x="1841500" y="3706813"/>
            <a:ext cx="215900"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64" name="Rectangle 64"/>
          <p:cNvSpPr>
            <a:spLocks noChangeArrowheads="1"/>
          </p:cNvSpPr>
          <p:nvPr/>
        </p:nvSpPr>
        <p:spPr bwMode="auto">
          <a:xfrm>
            <a:off x="2130425" y="370522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65" name="Rectangle 65"/>
          <p:cNvSpPr>
            <a:spLocks noChangeArrowheads="1"/>
          </p:cNvSpPr>
          <p:nvPr/>
        </p:nvSpPr>
        <p:spPr bwMode="auto">
          <a:xfrm>
            <a:off x="2419350" y="37036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66" name="Rectangle 66"/>
          <p:cNvSpPr>
            <a:spLocks noChangeArrowheads="1"/>
          </p:cNvSpPr>
          <p:nvPr/>
        </p:nvSpPr>
        <p:spPr bwMode="auto">
          <a:xfrm>
            <a:off x="2708275" y="37020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67" name="Rectangle 67"/>
          <p:cNvSpPr>
            <a:spLocks noChangeArrowheads="1"/>
          </p:cNvSpPr>
          <p:nvPr/>
        </p:nvSpPr>
        <p:spPr bwMode="auto">
          <a:xfrm>
            <a:off x="2997200" y="370046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68" name="Rectangle 68"/>
          <p:cNvSpPr>
            <a:spLocks noChangeArrowheads="1"/>
          </p:cNvSpPr>
          <p:nvPr/>
        </p:nvSpPr>
        <p:spPr bwMode="auto">
          <a:xfrm>
            <a:off x="3286125" y="369887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69" name="Rectangle 69"/>
          <p:cNvSpPr>
            <a:spLocks noChangeArrowheads="1"/>
          </p:cNvSpPr>
          <p:nvPr/>
        </p:nvSpPr>
        <p:spPr bwMode="auto">
          <a:xfrm>
            <a:off x="3575050" y="369728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70" name="Rectangle 70"/>
          <p:cNvSpPr>
            <a:spLocks noChangeArrowheads="1"/>
          </p:cNvSpPr>
          <p:nvPr/>
        </p:nvSpPr>
        <p:spPr bwMode="auto">
          <a:xfrm>
            <a:off x="3863975" y="36957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71" name="Rectangle 71"/>
          <p:cNvSpPr>
            <a:spLocks noChangeArrowheads="1"/>
          </p:cNvSpPr>
          <p:nvPr/>
        </p:nvSpPr>
        <p:spPr bwMode="auto">
          <a:xfrm>
            <a:off x="4152900" y="369411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72" name="Rectangle 72"/>
          <p:cNvSpPr>
            <a:spLocks noChangeArrowheads="1"/>
          </p:cNvSpPr>
          <p:nvPr/>
        </p:nvSpPr>
        <p:spPr bwMode="auto">
          <a:xfrm>
            <a:off x="4441825" y="369252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73" name="Rectangle 73"/>
          <p:cNvSpPr>
            <a:spLocks noChangeArrowheads="1"/>
          </p:cNvSpPr>
          <p:nvPr/>
        </p:nvSpPr>
        <p:spPr bwMode="auto">
          <a:xfrm>
            <a:off x="4730750" y="36909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74" name="Rectangle 74"/>
          <p:cNvSpPr>
            <a:spLocks noChangeArrowheads="1"/>
          </p:cNvSpPr>
          <p:nvPr/>
        </p:nvSpPr>
        <p:spPr bwMode="auto">
          <a:xfrm>
            <a:off x="5019675" y="36893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75" name="Rectangle 75"/>
          <p:cNvSpPr>
            <a:spLocks noChangeArrowheads="1"/>
          </p:cNvSpPr>
          <p:nvPr/>
        </p:nvSpPr>
        <p:spPr bwMode="auto">
          <a:xfrm>
            <a:off x="5308600" y="368776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76" name="Rectangle 76"/>
          <p:cNvSpPr>
            <a:spLocks noChangeArrowheads="1"/>
          </p:cNvSpPr>
          <p:nvPr/>
        </p:nvSpPr>
        <p:spPr bwMode="auto">
          <a:xfrm>
            <a:off x="5597525" y="368617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77" name="Rectangle 77"/>
          <p:cNvSpPr>
            <a:spLocks noChangeArrowheads="1"/>
          </p:cNvSpPr>
          <p:nvPr/>
        </p:nvSpPr>
        <p:spPr bwMode="auto">
          <a:xfrm>
            <a:off x="5886450" y="368458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78" name="Rectangle 78"/>
          <p:cNvSpPr>
            <a:spLocks noChangeArrowheads="1"/>
          </p:cNvSpPr>
          <p:nvPr/>
        </p:nvSpPr>
        <p:spPr bwMode="auto">
          <a:xfrm>
            <a:off x="6175375" y="36830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79" name="Rectangle 79"/>
          <p:cNvSpPr>
            <a:spLocks noChangeArrowheads="1"/>
          </p:cNvSpPr>
          <p:nvPr/>
        </p:nvSpPr>
        <p:spPr bwMode="auto">
          <a:xfrm>
            <a:off x="6464300" y="368141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80" name="Rectangle 80"/>
          <p:cNvSpPr>
            <a:spLocks noChangeArrowheads="1"/>
          </p:cNvSpPr>
          <p:nvPr/>
        </p:nvSpPr>
        <p:spPr bwMode="auto">
          <a:xfrm>
            <a:off x="6753225" y="367982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81" name="Rectangle 81"/>
          <p:cNvSpPr>
            <a:spLocks noChangeArrowheads="1"/>
          </p:cNvSpPr>
          <p:nvPr/>
        </p:nvSpPr>
        <p:spPr bwMode="auto">
          <a:xfrm>
            <a:off x="7042150" y="36782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82" name="Rectangle 82"/>
          <p:cNvSpPr>
            <a:spLocks noChangeArrowheads="1"/>
          </p:cNvSpPr>
          <p:nvPr/>
        </p:nvSpPr>
        <p:spPr bwMode="auto">
          <a:xfrm>
            <a:off x="7331075" y="367665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83" name="Rectangle 83"/>
          <p:cNvSpPr>
            <a:spLocks noChangeArrowheads="1"/>
          </p:cNvSpPr>
          <p:nvPr/>
        </p:nvSpPr>
        <p:spPr bwMode="auto">
          <a:xfrm>
            <a:off x="7620000" y="367506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84" name="Rectangle 84"/>
          <p:cNvSpPr>
            <a:spLocks noChangeArrowheads="1"/>
          </p:cNvSpPr>
          <p:nvPr/>
        </p:nvSpPr>
        <p:spPr bwMode="auto">
          <a:xfrm>
            <a:off x="7908925" y="36734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85" name="Rectangle 85"/>
          <p:cNvSpPr>
            <a:spLocks noChangeArrowheads="1"/>
          </p:cNvSpPr>
          <p:nvPr/>
        </p:nvSpPr>
        <p:spPr bwMode="auto">
          <a:xfrm>
            <a:off x="8197850" y="36718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86" name="Rectangle 86"/>
          <p:cNvSpPr>
            <a:spLocks noChangeArrowheads="1"/>
          </p:cNvSpPr>
          <p:nvPr/>
        </p:nvSpPr>
        <p:spPr bwMode="auto">
          <a:xfrm>
            <a:off x="8486775" y="367030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87" name="Rectangle 87"/>
          <p:cNvSpPr>
            <a:spLocks noChangeArrowheads="1"/>
          </p:cNvSpPr>
          <p:nvPr/>
        </p:nvSpPr>
        <p:spPr bwMode="auto">
          <a:xfrm>
            <a:off x="8767763" y="367030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grpSp>
        <p:nvGrpSpPr>
          <p:cNvPr id="88" name="Group 93"/>
          <p:cNvGrpSpPr>
            <a:grpSpLocks/>
          </p:cNvGrpSpPr>
          <p:nvPr/>
        </p:nvGrpSpPr>
        <p:grpSpPr bwMode="auto">
          <a:xfrm>
            <a:off x="1954213" y="3992563"/>
            <a:ext cx="314325" cy="876300"/>
            <a:chOff x="1231" y="3150"/>
            <a:chExt cx="182" cy="272"/>
          </a:xfrm>
        </p:grpSpPr>
        <p:sp>
          <p:nvSpPr>
            <p:cNvPr id="89" name="Line 88"/>
            <p:cNvSpPr>
              <a:spLocks noChangeShapeType="1"/>
            </p:cNvSpPr>
            <p:nvPr/>
          </p:nvSpPr>
          <p:spPr bwMode="auto">
            <a:xfrm flipV="1">
              <a:off x="1231" y="3150"/>
              <a:ext cx="0" cy="27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0" name="Line 89"/>
            <p:cNvSpPr>
              <a:spLocks noChangeShapeType="1"/>
            </p:cNvSpPr>
            <p:nvPr/>
          </p:nvSpPr>
          <p:spPr bwMode="auto">
            <a:xfrm flipV="1">
              <a:off x="1413" y="3150"/>
              <a:ext cx="0" cy="27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91" name="Text Box 90"/>
          <p:cNvSpPr txBox="1">
            <a:spLocks noChangeArrowheads="1"/>
          </p:cNvSpPr>
          <p:nvPr/>
        </p:nvSpPr>
        <p:spPr bwMode="auto">
          <a:xfrm>
            <a:off x="1385888" y="4822825"/>
            <a:ext cx="1463675"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未按序收到</a:t>
            </a:r>
          </a:p>
        </p:txBody>
      </p:sp>
      <p:sp>
        <p:nvSpPr>
          <p:cNvPr id="92" name="AutoShape 91"/>
          <p:cNvSpPr>
            <a:spLocks/>
          </p:cNvSpPr>
          <p:nvPr/>
        </p:nvSpPr>
        <p:spPr bwMode="auto">
          <a:xfrm rot="5400000">
            <a:off x="5884069" y="397669"/>
            <a:ext cx="184150" cy="2519362"/>
          </a:xfrm>
          <a:prstGeom prst="leftBrace">
            <a:avLst>
              <a:gd name="adj1" fmla="val 114009"/>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3" name="Text Box 92"/>
          <p:cNvSpPr txBox="1">
            <a:spLocks noChangeArrowheads="1"/>
          </p:cNvSpPr>
          <p:nvPr/>
        </p:nvSpPr>
        <p:spPr bwMode="auto">
          <a:xfrm>
            <a:off x="5364163" y="1223963"/>
            <a:ext cx="120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可用窗口</a:t>
            </a:r>
          </a:p>
        </p:txBody>
      </p:sp>
      <p:sp>
        <p:nvSpPr>
          <p:cNvPr id="94" name="Text Box 94"/>
          <p:cNvSpPr txBox="1">
            <a:spLocks noChangeArrowheads="1"/>
          </p:cNvSpPr>
          <p:nvPr/>
        </p:nvSpPr>
        <p:spPr bwMode="auto">
          <a:xfrm>
            <a:off x="1692275" y="185738"/>
            <a:ext cx="5616575"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latin typeface="+mn-lt"/>
                <a:ea typeface="+mn-ea"/>
              </a:rPr>
              <a:t>A </a:t>
            </a:r>
            <a:r>
              <a:rPr lang="zh-CN" altLang="en-US" sz="3600" b="1">
                <a:latin typeface="+mn-lt"/>
                <a:ea typeface="+mn-ea"/>
              </a:rPr>
              <a:t>发送了 </a:t>
            </a:r>
            <a:r>
              <a:rPr lang="en-US" altLang="zh-CN" sz="3600" b="1">
                <a:latin typeface="+mn-lt"/>
                <a:ea typeface="+mn-ea"/>
              </a:rPr>
              <a:t>11 </a:t>
            </a:r>
            <a:r>
              <a:rPr lang="zh-CN" altLang="en-US" sz="3600" b="1">
                <a:latin typeface="+mn-lt"/>
                <a:ea typeface="+mn-ea"/>
              </a:rPr>
              <a:t>个字节的数据 </a:t>
            </a:r>
          </a:p>
        </p:txBody>
      </p:sp>
      <p:sp>
        <p:nvSpPr>
          <p:cNvPr id="95" name="Text Box 95"/>
          <p:cNvSpPr txBox="1">
            <a:spLocks noChangeArrowheads="1"/>
          </p:cNvSpPr>
          <p:nvPr/>
        </p:nvSpPr>
        <p:spPr bwMode="auto">
          <a:xfrm>
            <a:off x="458788" y="5373688"/>
            <a:ext cx="8392041" cy="1348061"/>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mn-ea"/>
              </a:rPr>
              <a:t>P</a:t>
            </a:r>
            <a:r>
              <a:rPr lang="en-US" altLang="zh-CN" sz="2400" b="1" baseline="-25000" dirty="0">
                <a:latin typeface="+mn-lt"/>
                <a:ea typeface="+mn-ea"/>
              </a:rPr>
              <a:t>3</a:t>
            </a:r>
            <a:r>
              <a:rPr lang="en-US" altLang="zh-CN" sz="2400" b="1" dirty="0">
                <a:latin typeface="+mn-lt"/>
                <a:ea typeface="+mn-ea"/>
              </a:rPr>
              <a:t> – P</a:t>
            </a:r>
            <a:r>
              <a:rPr lang="en-US" altLang="zh-CN" sz="2400" b="1" baseline="-25000" dirty="0">
                <a:latin typeface="+mn-lt"/>
                <a:ea typeface="+mn-ea"/>
              </a:rPr>
              <a:t>1</a:t>
            </a:r>
            <a:r>
              <a:rPr lang="en-US" altLang="zh-CN" sz="2400" b="1" dirty="0">
                <a:latin typeface="+mn-lt"/>
                <a:ea typeface="+mn-ea"/>
              </a:rPr>
              <a:t> = A </a:t>
            </a:r>
            <a:r>
              <a:rPr lang="zh-CN" altLang="en-US" sz="2400" b="1" dirty="0">
                <a:latin typeface="+mn-lt"/>
                <a:ea typeface="+mn-ea"/>
              </a:rPr>
              <a:t>的发送窗口（又称为</a:t>
            </a:r>
            <a:r>
              <a:rPr lang="zh-CN" altLang="en-US" sz="2400" b="1" dirty="0">
                <a:solidFill>
                  <a:srgbClr val="FF0000"/>
                </a:solidFill>
                <a:latin typeface="+mn-lt"/>
                <a:ea typeface="+mn-ea"/>
              </a:rPr>
              <a:t>通知窗口</a:t>
            </a:r>
            <a:r>
              <a:rPr lang="zh-CN" altLang="en-US" sz="2400" b="1" dirty="0">
                <a:latin typeface="+mn-lt"/>
                <a:ea typeface="+mn-ea"/>
              </a:rPr>
              <a:t>）</a:t>
            </a:r>
          </a:p>
          <a:p>
            <a:r>
              <a:rPr lang="en-US" altLang="zh-CN" sz="2400" b="1" dirty="0">
                <a:latin typeface="+mn-lt"/>
                <a:ea typeface="+mn-ea"/>
              </a:rPr>
              <a:t>P</a:t>
            </a:r>
            <a:r>
              <a:rPr lang="en-US" altLang="zh-CN" sz="2400" b="1" baseline="-25000" dirty="0">
                <a:latin typeface="+mn-lt"/>
                <a:ea typeface="+mn-ea"/>
              </a:rPr>
              <a:t>2</a:t>
            </a:r>
            <a:r>
              <a:rPr lang="en-US" altLang="zh-CN" sz="2400" b="1" dirty="0">
                <a:latin typeface="+mn-lt"/>
                <a:ea typeface="+mn-ea"/>
              </a:rPr>
              <a:t> – P</a:t>
            </a:r>
            <a:r>
              <a:rPr lang="en-US" altLang="zh-CN" sz="2400" b="1" baseline="-25000" dirty="0">
                <a:latin typeface="+mn-lt"/>
                <a:ea typeface="+mn-ea"/>
              </a:rPr>
              <a:t>1</a:t>
            </a:r>
            <a:r>
              <a:rPr lang="en-US" altLang="zh-CN" sz="2400" b="1" dirty="0">
                <a:latin typeface="+mn-lt"/>
                <a:ea typeface="+mn-ea"/>
              </a:rPr>
              <a:t> = </a:t>
            </a:r>
            <a:r>
              <a:rPr lang="zh-CN" altLang="en-US" sz="2400" b="1" dirty="0">
                <a:latin typeface="+mn-lt"/>
                <a:ea typeface="+mn-ea"/>
              </a:rPr>
              <a:t>已发送但尚未收到确认的字节数</a:t>
            </a:r>
          </a:p>
          <a:p>
            <a:r>
              <a:rPr lang="en-US" altLang="zh-CN" sz="2400" b="1" dirty="0">
                <a:latin typeface="+mn-lt"/>
                <a:ea typeface="+mn-ea"/>
              </a:rPr>
              <a:t>P</a:t>
            </a:r>
            <a:r>
              <a:rPr lang="en-US" altLang="zh-CN" sz="2400" b="1" baseline="-25000" dirty="0">
                <a:latin typeface="+mn-lt"/>
                <a:ea typeface="+mn-ea"/>
              </a:rPr>
              <a:t>3</a:t>
            </a:r>
            <a:r>
              <a:rPr lang="en-US" altLang="zh-CN" sz="2400" b="1" dirty="0">
                <a:latin typeface="+mn-lt"/>
                <a:ea typeface="+mn-ea"/>
              </a:rPr>
              <a:t> – P</a:t>
            </a:r>
            <a:r>
              <a:rPr lang="en-US" altLang="zh-CN" sz="2400" b="1" baseline="-25000" dirty="0">
                <a:latin typeface="+mn-lt"/>
                <a:ea typeface="+mn-ea"/>
              </a:rPr>
              <a:t>2</a:t>
            </a:r>
            <a:r>
              <a:rPr lang="en-US" altLang="zh-CN" sz="2400" b="1" dirty="0">
                <a:latin typeface="+mn-lt"/>
                <a:ea typeface="+mn-ea"/>
              </a:rPr>
              <a:t> = </a:t>
            </a:r>
            <a:r>
              <a:rPr lang="zh-CN" altLang="en-US" sz="2400" b="1" dirty="0">
                <a:latin typeface="+mn-lt"/>
                <a:ea typeface="+mn-ea"/>
              </a:rPr>
              <a:t>允许发送但尚未发送的字节数（又称为</a:t>
            </a:r>
            <a:r>
              <a:rPr lang="zh-CN" altLang="en-US" sz="2400" b="1" dirty="0">
                <a:solidFill>
                  <a:srgbClr val="FF0000"/>
                </a:solidFill>
                <a:latin typeface="+mn-lt"/>
                <a:ea typeface="+mn-ea"/>
              </a:rPr>
              <a:t>可用窗口</a:t>
            </a:r>
            <a:r>
              <a:rPr lang="zh-CN" altLang="en-US" sz="2400" b="1" dirty="0">
                <a:latin typeface="+mn-lt"/>
                <a:ea typeface="+mn-ea"/>
              </a:rPr>
              <a:t>） </a:t>
            </a:r>
          </a:p>
        </p:txBody>
      </p:sp>
      <p:sp>
        <p:nvSpPr>
          <p:cNvPr id="9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13381262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207000" y="2513013"/>
            <a:ext cx="247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允许发送但尚未发送</a:t>
            </a:r>
          </a:p>
        </p:txBody>
      </p:sp>
      <p:sp>
        <p:nvSpPr>
          <p:cNvPr id="3" name="Text Box 5"/>
          <p:cNvSpPr txBox="1">
            <a:spLocks noChangeArrowheads="1"/>
          </p:cNvSpPr>
          <p:nvPr/>
        </p:nvSpPr>
        <p:spPr bwMode="auto">
          <a:xfrm>
            <a:off x="3924300" y="1506538"/>
            <a:ext cx="273998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A </a:t>
            </a:r>
            <a:r>
              <a:rPr lang="zh-CN" altLang="en-US" sz="2000" b="1">
                <a:latin typeface="+mn-lt"/>
                <a:ea typeface="+mn-ea"/>
              </a:rPr>
              <a:t>的发送窗口向前滑动</a:t>
            </a:r>
          </a:p>
        </p:txBody>
      </p:sp>
      <p:sp>
        <p:nvSpPr>
          <p:cNvPr id="4" name="Rectangle 6"/>
          <p:cNvSpPr>
            <a:spLocks noChangeArrowheads="1"/>
          </p:cNvSpPr>
          <p:nvPr/>
        </p:nvSpPr>
        <p:spPr bwMode="auto">
          <a:xfrm>
            <a:off x="2374900" y="1893888"/>
            <a:ext cx="5791200" cy="649287"/>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5" name="Rectangle 7"/>
          <p:cNvSpPr>
            <a:spLocks noChangeArrowheads="1"/>
          </p:cNvSpPr>
          <p:nvPr/>
        </p:nvSpPr>
        <p:spPr bwMode="auto">
          <a:xfrm>
            <a:off x="10953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6" name="Rectangle 8"/>
          <p:cNvSpPr>
            <a:spLocks noChangeArrowheads="1"/>
          </p:cNvSpPr>
          <p:nvPr/>
        </p:nvSpPr>
        <p:spPr bwMode="auto">
          <a:xfrm>
            <a:off x="39846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7" name="Rectangle 9"/>
          <p:cNvSpPr>
            <a:spLocks noChangeArrowheads="1"/>
          </p:cNvSpPr>
          <p:nvPr/>
        </p:nvSpPr>
        <p:spPr bwMode="auto">
          <a:xfrm>
            <a:off x="68738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8" name="Rectangle 10"/>
          <p:cNvSpPr>
            <a:spLocks noChangeArrowheads="1"/>
          </p:cNvSpPr>
          <p:nvPr/>
        </p:nvSpPr>
        <p:spPr bwMode="auto">
          <a:xfrm>
            <a:off x="97631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9" name="Rectangle 11"/>
          <p:cNvSpPr>
            <a:spLocks noChangeArrowheads="1"/>
          </p:cNvSpPr>
          <p:nvPr/>
        </p:nvSpPr>
        <p:spPr bwMode="auto">
          <a:xfrm>
            <a:off x="126523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10" name="Rectangle 12"/>
          <p:cNvSpPr>
            <a:spLocks noChangeArrowheads="1"/>
          </p:cNvSpPr>
          <p:nvPr/>
        </p:nvSpPr>
        <p:spPr bwMode="auto">
          <a:xfrm>
            <a:off x="155416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11" name="Rectangle 13"/>
          <p:cNvSpPr>
            <a:spLocks noChangeArrowheads="1"/>
          </p:cNvSpPr>
          <p:nvPr/>
        </p:nvSpPr>
        <p:spPr bwMode="auto">
          <a:xfrm>
            <a:off x="184308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12" name="Rectangle 14"/>
          <p:cNvSpPr>
            <a:spLocks noChangeArrowheads="1"/>
          </p:cNvSpPr>
          <p:nvPr/>
        </p:nvSpPr>
        <p:spPr bwMode="auto">
          <a:xfrm>
            <a:off x="213201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13" name="Rectangle 15"/>
          <p:cNvSpPr>
            <a:spLocks noChangeArrowheads="1"/>
          </p:cNvSpPr>
          <p:nvPr/>
        </p:nvSpPr>
        <p:spPr bwMode="auto">
          <a:xfrm>
            <a:off x="242093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14" name="Rectangle 16"/>
          <p:cNvSpPr>
            <a:spLocks noChangeArrowheads="1"/>
          </p:cNvSpPr>
          <p:nvPr/>
        </p:nvSpPr>
        <p:spPr bwMode="auto">
          <a:xfrm>
            <a:off x="2709863"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15" name="Rectangle 17"/>
          <p:cNvSpPr>
            <a:spLocks noChangeArrowheads="1"/>
          </p:cNvSpPr>
          <p:nvPr/>
        </p:nvSpPr>
        <p:spPr bwMode="auto">
          <a:xfrm>
            <a:off x="299878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16" name="Rectangle 18"/>
          <p:cNvSpPr>
            <a:spLocks noChangeArrowheads="1"/>
          </p:cNvSpPr>
          <p:nvPr/>
        </p:nvSpPr>
        <p:spPr bwMode="auto">
          <a:xfrm>
            <a:off x="3287713"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17" name="Rectangle 19"/>
          <p:cNvSpPr>
            <a:spLocks noChangeArrowheads="1"/>
          </p:cNvSpPr>
          <p:nvPr/>
        </p:nvSpPr>
        <p:spPr bwMode="auto">
          <a:xfrm>
            <a:off x="357663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18" name="Rectangle 20"/>
          <p:cNvSpPr>
            <a:spLocks noChangeArrowheads="1"/>
          </p:cNvSpPr>
          <p:nvPr/>
        </p:nvSpPr>
        <p:spPr bwMode="auto">
          <a:xfrm>
            <a:off x="3865563"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19" name="Rectangle 21"/>
          <p:cNvSpPr>
            <a:spLocks noChangeArrowheads="1"/>
          </p:cNvSpPr>
          <p:nvPr/>
        </p:nvSpPr>
        <p:spPr bwMode="auto">
          <a:xfrm>
            <a:off x="415448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20" name="Rectangle 22"/>
          <p:cNvSpPr>
            <a:spLocks noChangeArrowheads="1"/>
          </p:cNvSpPr>
          <p:nvPr/>
        </p:nvSpPr>
        <p:spPr bwMode="auto">
          <a:xfrm>
            <a:off x="4443413" y="208597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21" name="Rectangle 23"/>
          <p:cNvSpPr>
            <a:spLocks noChangeArrowheads="1"/>
          </p:cNvSpPr>
          <p:nvPr/>
        </p:nvSpPr>
        <p:spPr bwMode="auto">
          <a:xfrm>
            <a:off x="473233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22" name="Rectangle 24"/>
          <p:cNvSpPr>
            <a:spLocks noChangeArrowheads="1"/>
          </p:cNvSpPr>
          <p:nvPr/>
        </p:nvSpPr>
        <p:spPr bwMode="auto">
          <a:xfrm>
            <a:off x="502126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23" name="Rectangle 25"/>
          <p:cNvSpPr>
            <a:spLocks noChangeArrowheads="1"/>
          </p:cNvSpPr>
          <p:nvPr/>
        </p:nvSpPr>
        <p:spPr bwMode="auto">
          <a:xfrm>
            <a:off x="531018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24" name="Rectangle 26"/>
          <p:cNvSpPr>
            <a:spLocks noChangeArrowheads="1"/>
          </p:cNvSpPr>
          <p:nvPr/>
        </p:nvSpPr>
        <p:spPr bwMode="auto">
          <a:xfrm>
            <a:off x="559911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25" name="Rectangle 27"/>
          <p:cNvSpPr>
            <a:spLocks noChangeArrowheads="1"/>
          </p:cNvSpPr>
          <p:nvPr/>
        </p:nvSpPr>
        <p:spPr bwMode="auto">
          <a:xfrm>
            <a:off x="588803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26" name="Rectangle 28"/>
          <p:cNvSpPr>
            <a:spLocks noChangeArrowheads="1"/>
          </p:cNvSpPr>
          <p:nvPr/>
        </p:nvSpPr>
        <p:spPr bwMode="auto">
          <a:xfrm>
            <a:off x="617696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27" name="Rectangle 29"/>
          <p:cNvSpPr>
            <a:spLocks noChangeArrowheads="1"/>
          </p:cNvSpPr>
          <p:nvPr/>
        </p:nvSpPr>
        <p:spPr bwMode="auto">
          <a:xfrm>
            <a:off x="646588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28" name="Rectangle 30"/>
          <p:cNvSpPr>
            <a:spLocks noChangeArrowheads="1"/>
          </p:cNvSpPr>
          <p:nvPr/>
        </p:nvSpPr>
        <p:spPr bwMode="auto">
          <a:xfrm>
            <a:off x="675481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29" name="Rectangle 31"/>
          <p:cNvSpPr>
            <a:spLocks noChangeArrowheads="1"/>
          </p:cNvSpPr>
          <p:nvPr/>
        </p:nvSpPr>
        <p:spPr bwMode="auto">
          <a:xfrm>
            <a:off x="704373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30" name="Rectangle 32"/>
          <p:cNvSpPr>
            <a:spLocks noChangeArrowheads="1"/>
          </p:cNvSpPr>
          <p:nvPr/>
        </p:nvSpPr>
        <p:spPr bwMode="auto">
          <a:xfrm>
            <a:off x="733266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31" name="Rectangle 33"/>
          <p:cNvSpPr>
            <a:spLocks noChangeArrowheads="1"/>
          </p:cNvSpPr>
          <p:nvPr/>
        </p:nvSpPr>
        <p:spPr bwMode="auto">
          <a:xfrm>
            <a:off x="762158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32" name="Rectangle 34"/>
          <p:cNvSpPr>
            <a:spLocks noChangeArrowheads="1"/>
          </p:cNvSpPr>
          <p:nvPr/>
        </p:nvSpPr>
        <p:spPr bwMode="auto">
          <a:xfrm>
            <a:off x="791051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33" name="Rectangle 35"/>
          <p:cNvSpPr>
            <a:spLocks noChangeArrowheads="1"/>
          </p:cNvSpPr>
          <p:nvPr/>
        </p:nvSpPr>
        <p:spPr bwMode="auto">
          <a:xfrm>
            <a:off x="8199438" y="20859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34" name="Rectangle 36"/>
          <p:cNvSpPr>
            <a:spLocks noChangeArrowheads="1"/>
          </p:cNvSpPr>
          <p:nvPr/>
        </p:nvSpPr>
        <p:spPr bwMode="auto">
          <a:xfrm>
            <a:off x="8488363" y="20859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35" name="Text Box 37"/>
          <p:cNvSpPr txBox="1">
            <a:spLocks noChangeArrowheads="1"/>
          </p:cNvSpPr>
          <p:nvPr/>
        </p:nvSpPr>
        <p:spPr bwMode="auto">
          <a:xfrm>
            <a:off x="111125" y="2417763"/>
            <a:ext cx="2216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已发送并收到确认</a:t>
            </a:r>
          </a:p>
        </p:txBody>
      </p:sp>
      <p:sp>
        <p:nvSpPr>
          <p:cNvPr id="36" name="Text Box 38"/>
          <p:cNvSpPr txBox="1">
            <a:spLocks noChangeArrowheads="1"/>
          </p:cNvSpPr>
          <p:nvPr/>
        </p:nvSpPr>
        <p:spPr bwMode="auto">
          <a:xfrm>
            <a:off x="8235147" y="2366963"/>
            <a:ext cx="954107"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a:t>
            </a:r>
          </a:p>
          <a:p>
            <a:pPr algn="ctr"/>
            <a:r>
              <a:rPr lang="zh-CN" altLang="en-US" sz="2000" b="1">
                <a:latin typeface="+mn-lt"/>
                <a:ea typeface="+mn-ea"/>
              </a:rPr>
              <a:t>发送</a:t>
            </a:r>
          </a:p>
        </p:txBody>
      </p:sp>
      <p:sp>
        <p:nvSpPr>
          <p:cNvPr id="37" name="Text Box 39"/>
          <p:cNvSpPr txBox="1">
            <a:spLocks noChangeArrowheads="1"/>
          </p:cNvSpPr>
          <p:nvPr/>
        </p:nvSpPr>
        <p:spPr bwMode="auto">
          <a:xfrm>
            <a:off x="2784714" y="2549525"/>
            <a:ext cx="1723549"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a:t>
            </a:r>
          </a:p>
          <a:p>
            <a:pPr algn="ctr"/>
            <a:r>
              <a:rPr lang="zh-CN" altLang="en-US" sz="2000" b="1">
                <a:latin typeface="+mn-lt"/>
                <a:ea typeface="+mn-ea"/>
              </a:rPr>
              <a:t>但未收到确认</a:t>
            </a:r>
          </a:p>
        </p:txBody>
      </p:sp>
      <p:sp>
        <p:nvSpPr>
          <p:cNvPr id="38" name="Rectangle 40"/>
          <p:cNvSpPr>
            <a:spLocks noChangeArrowheads="1"/>
          </p:cNvSpPr>
          <p:nvPr/>
        </p:nvSpPr>
        <p:spPr bwMode="auto">
          <a:xfrm>
            <a:off x="8769350" y="20859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39" name="Line 42"/>
          <p:cNvSpPr>
            <a:spLocks noChangeShapeType="1"/>
          </p:cNvSpPr>
          <p:nvPr/>
        </p:nvSpPr>
        <p:spPr bwMode="auto">
          <a:xfrm flipV="1">
            <a:off x="2519363" y="2398713"/>
            <a:ext cx="0" cy="57626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0" name="Text Box 43"/>
          <p:cNvSpPr txBox="1">
            <a:spLocks noChangeArrowheads="1"/>
          </p:cNvSpPr>
          <p:nvPr/>
        </p:nvSpPr>
        <p:spPr bwMode="auto">
          <a:xfrm>
            <a:off x="2293187" y="29241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1</a:t>
            </a:r>
          </a:p>
        </p:txBody>
      </p:sp>
      <p:sp>
        <p:nvSpPr>
          <p:cNvPr id="41" name="Line 45"/>
          <p:cNvSpPr>
            <a:spLocks noChangeShapeType="1"/>
          </p:cNvSpPr>
          <p:nvPr/>
        </p:nvSpPr>
        <p:spPr bwMode="auto">
          <a:xfrm flipV="1">
            <a:off x="4846638" y="2398713"/>
            <a:ext cx="0" cy="57626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2" name="Text Box 46"/>
          <p:cNvSpPr txBox="1">
            <a:spLocks noChangeArrowheads="1"/>
          </p:cNvSpPr>
          <p:nvPr/>
        </p:nvSpPr>
        <p:spPr bwMode="auto">
          <a:xfrm>
            <a:off x="4676024" y="29241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2</a:t>
            </a:r>
          </a:p>
        </p:txBody>
      </p:sp>
      <p:sp>
        <p:nvSpPr>
          <p:cNvPr id="43" name="Line 48"/>
          <p:cNvSpPr>
            <a:spLocks noChangeShapeType="1"/>
          </p:cNvSpPr>
          <p:nvPr/>
        </p:nvSpPr>
        <p:spPr bwMode="auto">
          <a:xfrm flipV="1">
            <a:off x="8308975" y="2398713"/>
            <a:ext cx="0" cy="57626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4" name="Text Box 49"/>
          <p:cNvSpPr txBox="1">
            <a:spLocks noChangeArrowheads="1"/>
          </p:cNvSpPr>
          <p:nvPr/>
        </p:nvSpPr>
        <p:spPr bwMode="auto">
          <a:xfrm>
            <a:off x="8125662" y="29241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3</a:t>
            </a:r>
          </a:p>
        </p:txBody>
      </p:sp>
      <p:sp>
        <p:nvSpPr>
          <p:cNvPr id="45" name="Line 50"/>
          <p:cNvSpPr>
            <a:spLocks noChangeShapeType="1"/>
          </p:cNvSpPr>
          <p:nvPr/>
        </p:nvSpPr>
        <p:spPr bwMode="auto">
          <a:xfrm rot="16200000">
            <a:off x="7119938" y="1225550"/>
            <a:ext cx="1587" cy="950913"/>
          </a:xfrm>
          <a:prstGeom prst="line">
            <a:avLst/>
          </a:prstGeom>
          <a:noFill/>
          <a:ln w="57150">
            <a:solidFill>
              <a:schemeClr val="hlink"/>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6" name="Text Box 51"/>
          <p:cNvSpPr txBox="1">
            <a:spLocks noChangeArrowheads="1"/>
          </p:cNvSpPr>
          <p:nvPr/>
        </p:nvSpPr>
        <p:spPr bwMode="auto">
          <a:xfrm>
            <a:off x="4572000" y="5176838"/>
            <a:ext cx="120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允许接收</a:t>
            </a:r>
          </a:p>
        </p:txBody>
      </p:sp>
      <p:sp>
        <p:nvSpPr>
          <p:cNvPr id="47" name="Text Box 52"/>
          <p:cNvSpPr txBox="1">
            <a:spLocks noChangeArrowheads="1"/>
          </p:cNvSpPr>
          <p:nvPr/>
        </p:nvSpPr>
        <p:spPr bwMode="auto">
          <a:xfrm>
            <a:off x="3924300" y="4184650"/>
            <a:ext cx="274947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B </a:t>
            </a:r>
            <a:r>
              <a:rPr lang="zh-CN" altLang="en-US" sz="2000" b="1">
                <a:latin typeface="+mn-lt"/>
                <a:ea typeface="+mn-ea"/>
              </a:rPr>
              <a:t>的接收窗口向前滑动</a:t>
            </a:r>
          </a:p>
        </p:txBody>
      </p:sp>
      <p:sp>
        <p:nvSpPr>
          <p:cNvPr id="48" name="Rectangle 53"/>
          <p:cNvSpPr>
            <a:spLocks noChangeArrowheads="1"/>
          </p:cNvSpPr>
          <p:nvPr/>
        </p:nvSpPr>
        <p:spPr bwMode="auto">
          <a:xfrm>
            <a:off x="2373313" y="4508500"/>
            <a:ext cx="5791200" cy="649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49" name="Rectangle 54"/>
          <p:cNvSpPr>
            <a:spLocks noChangeArrowheads="1"/>
          </p:cNvSpPr>
          <p:nvPr/>
        </p:nvSpPr>
        <p:spPr bwMode="auto">
          <a:xfrm>
            <a:off x="10795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50" name="Rectangle 55"/>
          <p:cNvSpPr>
            <a:spLocks noChangeArrowheads="1"/>
          </p:cNvSpPr>
          <p:nvPr/>
        </p:nvSpPr>
        <p:spPr bwMode="auto">
          <a:xfrm>
            <a:off x="39687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51" name="Rectangle 56"/>
          <p:cNvSpPr>
            <a:spLocks noChangeArrowheads="1"/>
          </p:cNvSpPr>
          <p:nvPr/>
        </p:nvSpPr>
        <p:spPr bwMode="auto">
          <a:xfrm>
            <a:off x="68580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52" name="Rectangle 57"/>
          <p:cNvSpPr>
            <a:spLocks noChangeArrowheads="1"/>
          </p:cNvSpPr>
          <p:nvPr/>
        </p:nvSpPr>
        <p:spPr bwMode="auto">
          <a:xfrm>
            <a:off x="97472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53" name="Rectangle 58"/>
          <p:cNvSpPr>
            <a:spLocks noChangeArrowheads="1"/>
          </p:cNvSpPr>
          <p:nvPr/>
        </p:nvSpPr>
        <p:spPr bwMode="auto">
          <a:xfrm>
            <a:off x="126365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54" name="Rectangle 59"/>
          <p:cNvSpPr>
            <a:spLocks noChangeArrowheads="1"/>
          </p:cNvSpPr>
          <p:nvPr/>
        </p:nvSpPr>
        <p:spPr bwMode="auto">
          <a:xfrm>
            <a:off x="155257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55" name="Rectangle 60"/>
          <p:cNvSpPr>
            <a:spLocks noChangeArrowheads="1"/>
          </p:cNvSpPr>
          <p:nvPr/>
        </p:nvSpPr>
        <p:spPr bwMode="auto">
          <a:xfrm>
            <a:off x="184150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56" name="Rectangle 61"/>
          <p:cNvSpPr>
            <a:spLocks noChangeArrowheads="1"/>
          </p:cNvSpPr>
          <p:nvPr/>
        </p:nvSpPr>
        <p:spPr bwMode="auto">
          <a:xfrm>
            <a:off x="213042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57" name="Rectangle 62"/>
          <p:cNvSpPr>
            <a:spLocks noChangeArrowheads="1"/>
          </p:cNvSpPr>
          <p:nvPr/>
        </p:nvSpPr>
        <p:spPr bwMode="auto">
          <a:xfrm>
            <a:off x="2419350"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58" name="Rectangle 63"/>
          <p:cNvSpPr>
            <a:spLocks noChangeArrowheads="1"/>
          </p:cNvSpPr>
          <p:nvPr/>
        </p:nvSpPr>
        <p:spPr bwMode="auto">
          <a:xfrm>
            <a:off x="2708275"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59" name="Rectangle 64"/>
          <p:cNvSpPr>
            <a:spLocks noChangeArrowheads="1"/>
          </p:cNvSpPr>
          <p:nvPr/>
        </p:nvSpPr>
        <p:spPr bwMode="auto">
          <a:xfrm>
            <a:off x="2997200"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60" name="Rectangle 65"/>
          <p:cNvSpPr>
            <a:spLocks noChangeArrowheads="1"/>
          </p:cNvSpPr>
          <p:nvPr/>
        </p:nvSpPr>
        <p:spPr bwMode="auto">
          <a:xfrm>
            <a:off x="3286125" y="470217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61" name="Rectangle 66"/>
          <p:cNvSpPr>
            <a:spLocks noChangeArrowheads="1"/>
          </p:cNvSpPr>
          <p:nvPr/>
        </p:nvSpPr>
        <p:spPr bwMode="auto">
          <a:xfrm>
            <a:off x="3575050" y="470217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62" name="Rectangle 67"/>
          <p:cNvSpPr>
            <a:spLocks noChangeArrowheads="1"/>
          </p:cNvSpPr>
          <p:nvPr/>
        </p:nvSpPr>
        <p:spPr bwMode="auto">
          <a:xfrm>
            <a:off x="3863975"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63" name="Rectangle 68"/>
          <p:cNvSpPr>
            <a:spLocks noChangeArrowheads="1"/>
          </p:cNvSpPr>
          <p:nvPr/>
        </p:nvSpPr>
        <p:spPr bwMode="auto">
          <a:xfrm>
            <a:off x="4152900" y="470217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64" name="Rectangle 69"/>
          <p:cNvSpPr>
            <a:spLocks noChangeArrowheads="1"/>
          </p:cNvSpPr>
          <p:nvPr/>
        </p:nvSpPr>
        <p:spPr bwMode="auto">
          <a:xfrm>
            <a:off x="44418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65" name="Rectangle 70"/>
          <p:cNvSpPr>
            <a:spLocks noChangeArrowheads="1"/>
          </p:cNvSpPr>
          <p:nvPr/>
        </p:nvSpPr>
        <p:spPr bwMode="auto">
          <a:xfrm>
            <a:off x="473075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66" name="Rectangle 71"/>
          <p:cNvSpPr>
            <a:spLocks noChangeArrowheads="1"/>
          </p:cNvSpPr>
          <p:nvPr/>
        </p:nvSpPr>
        <p:spPr bwMode="auto">
          <a:xfrm>
            <a:off x="501967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67" name="Rectangle 72"/>
          <p:cNvSpPr>
            <a:spLocks noChangeArrowheads="1"/>
          </p:cNvSpPr>
          <p:nvPr/>
        </p:nvSpPr>
        <p:spPr bwMode="auto">
          <a:xfrm>
            <a:off x="530860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68" name="Rectangle 73"/>
          <p:cNvSpPr>
            <a:spLocks noChangeArrowheads="1"/>
          </p:cNvSpPr>
          <p:nvPr/>
        </p:nvSpPr>
        <p:spPr bwMode="auto">
          <a:xfrm>
            <a:off x="55975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69" name="Rectangle 74"/>
          <p:cNvSpPr>
            <a:spLocks noChangeArrowheads="1"/>
          </p:cNvSpPr>
          <p:nvPr/>
        </p:nvSpPr>
        <p:spPr bwMode="auto">
          <a:xfrm>
            <a:off x="588645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70" name="Rectangle 75"/>
          <p:cNvSpPr>
            <a:spLocks noChangeArrowheads="1"/>
          </p:cNvSpPr>
          <p:nvPr/>
        </p:nvSpPr>
        <p:spPr bwMode="auto">
          <a:xfrm>
            <a:off x="617537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71" name="Rectangle 76"/>
          <p:cNvSpPr>
            <a:spLocks noChangeArrowheads="1"/>
          </p:cNvSpPr>
          <p:nvPr/>
        </p:nvSpPr>
        <p:spPr bwMode="auto">
          <a:xfrm>
            <a:off x="646430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72" name="Rectangle 77"/>
          <p:cNvSpPr>
            <a:spLocks noChangeArrowheads="1"/>
          </p:cNvSpPr>
          <p:nvPr/>
        </p:nvSpPr>
        <p:spPr bwMode="auto">
          <a:xfrm>
            <a:off x="67532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73" name="Rectangle 78"/>
          <p:cNvSpPr>
            <a:spLocks noChangeArrowheads="1"/>
          </p:cNvSpPr>
          <p:nvPr/>
        </p:nvSpPr>
        <p:spPr bwMode="auto">
          <a:xfrm>
            <a:off x="704215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74" name="Rectangle 79"/>
          <p:cNvSpPr>
            <a:spLocks noChangeArrowheads="1"/>
          </p:cNvSpPr>
          <p:nvPr/>
        </p:nvSpPr>
        <p:spPr bwMode="auto">
          <a:xfrm>
            <a:off x="733107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75" name="Rectangle 80"/>
          <p:cNvSpPr>
            <a:spLocks noChangeArrowheads="1"/>
          </p:cNvSpPr>
          <p:nvPr/>
        </p:nvSpPr>
        <p:spPr bwMode="auto">
          <a:xfrm>
            <a:off x="762000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76" name="Rectangle 81"/>
          <p:cNvSpPr>
            <a:spLocks noChangeArrowheads="1"/>
          </p:cNvSpPr>
          <p:nvPr/>
        </p:nvSpPr>
        <p:spPr bwMode="auto">
          <a:xfrm>
            <a:off x="79089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77" name="Rectangle 82"/>
          <p:cNvSpPr>
            <a:spLocks noChangeArrowheads="1"/>
          </p:cNvSpPr>
          <p:nvPr/>
        </p:nvSpPr>
        <p:spPr bwMode="auto">
          <a:xfrm>
            <a:off x="8197850" y="47005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78" name="Rectangle 83"/>
          <p:cNvSpPr>
            <a:spLocks noChangeArrowheads="1"/>
          </p:cNvSpPr>
          <p:nvPr/>
        </p:nvSpPr>
        <p:spPr bwMode="auto">
          <a:xfrm>
            <a:off x="8486775" y="47005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79" name="Text Box 84"/>
          <p:cNvSpPr txBox="1">
            <a:spLocks noChangeArrowheads="1"/>
          </p:cNvSpPr>
          <p:nvPr/>
        </p:nvSpPr>
        <p:spPr bwMode="auto">
          <a:xfrm>
            <a:off x="484079" y="5032375"/>
            <a:ext cx="1467068"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已发送确认</a:t>
            </a:r>
          </a:p>
          <a:p>
            <a:pPr algn="ctr"/>
            <a:r>
              <a:rPr lang="zh-CN" altLang="en-US" sz="2000" b="1">
                <a:latin typeface="+mn-lt"/>
                <a:ea typeface="+mn-ea"/>
              </a:rPr>
              <a:t>并交付主机</a:t>
            </a:r>
          </a:p>
        </p:txBody>
      </p:sp>
      <p:sp>
        <p:nvSpPr>
          <p:cNvPr id="80" name="Text Box 85"/>
          <p:cNvSpPr txBox="1">
            <a:spLocks noChangeArrowheads="1"/>
          </p:cNvSpPr>
          <p:nvPr/>
        </p:nvSpPr>
        <p:spPr bwMode="auto">
          <a:xfrm>
            <a:off x="8168472" y="5032375"/>
            <a:ext cx="954107"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a:t>
            </a:r>
          </a:p>
          <a:p>
            <a:pPr algn="ctr"/>
            <a:r>
              <a:rPr lang="zh-CN" altLang="en-US" sz="2000" b="1">
                <a:latin typeface="+mn-lt"/>
                <a:ea typeface="+mn-ea"/>
              </a:rPr>
              <a:t>接收</a:t>
            </a:r>
          </a:p>
        </p:txBody>
      </p:sp>
      <p:sp>
        <p:nvSpPr>
          <p:cNvPr id="81" name="Rectangle 86"/>
          <p:cNvSpPr>
            <a:spLocks noChangeArrowheads="1"/>
          </p:cNvSpPr>
          <p:nvPr/>
        </p:nvSpPr>
        <p:spPr bwMode="auto">
          <a:xfrm>
            <a:off x="8767763" y="47005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82" name="Line 87"/>
          <p:cNvSpPr>
            <a:spLocks noChangeShapeType="1"/>
          </p:cNvSpPr>
          <p:nvPr/>
        </p:nvSpPr>
        <p:spPr bwMode="auto">
          <a:xfrm rot="16200000">
            <a:off x="7048500" y="3889376"/>
            <a:ext cx="1587" cy="950912"/>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3" name="Text Box 88"/>
          <p:cNvSpPr txBox="1">
            <a:spLocks noChangeArrowheads="1"/>
          </p:cNvSpPr>
          <p:nvPr/>
        </p:nvSpPr>
        <p:spPr bwMode="auto">
          <a:xfrm>
            <a:off x="3119438" y="5614988"/>
            <a:ext cx="1463675"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未按序收到</a:t>
            </a:r>
          </a:p>
        </p:txBody>
      </p:sp>
      <p:grpSp>
        <p:nvGrpSpPr>
          <p:cNvPr id="84" name="Group 89"/>
          <p:cNvGrpSpPr>
            <a:grpSpLocks/>
          </p:cNvGrpSpPr>
          <p:nvPr/>
        </p:nvGrpSpPr>
        <p:grpSpPr bwMode="auto">
          <a:xfrm>
            <a:off x="3402013" y="5000625"/>
            <a:ext cx="857250" cy="588963"/>
            <a:chOff x="2143" y="3150"/>
            <a:chExt cx="540" cy="272"/>
          </a:xfrm>
        </p:grpSpPr>
        <p:sp>
          <p:nvSpPr>
            <p:cNvPr id="85" name="Line 90"/>
            <p:cNvSpPr>
              <a:spLocks noChangeShapeType="1"/>
            </p:cNvSpPr>
            <p:nvPr/>
          </p:nvSpPr>
          <p:spPr bwMode="auto">
            <a:xfrm flipV="1">
              <a:off x="2143" y="3150"/>
              <a:ext cx="0" cy="27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6" name="Line 91"/>
            <p:cNvSpPr>
              <a:spLocks noChangeShapeType="1"/>
            </p:cNvSpPr>
            <p:nvPr/>
          </p:nvSpPr>
          <p:spPr bwMode="auto">
            <a:xfrm flipV="1">
              <a:off x="2325" y="3150"/>
              <a:ext cx="0" cy="27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7" name="Line 92"/>
            <p:cNvSpPr>
              <a:spLocks noChangeShapeType="1"/>
            </p:cNvSpPr>
            <p:nvPr/>
          </p:nvSpPr>
          <p:spPr bwMode="auto">
            <a:xfrm flipV="1">
              <a:off x="2683" y="3150"/>
              <a:ext cx="0" cy="27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88" name="Text Box 93"/>
          <p:cNvSpPr txBox="1">
            <a:spLocks noChangeArrowheads="1"/>
          </p:cNvSpPr>
          <p:nvPr/>
        </p:nvSpPr>
        <p:spPr bwMode="auto">
          <a:xfrm>
            <a:off x="1187450" y="535781"/>
            <a:ext cx="7192963" cy="588963"/>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latin typeface="+mn-lt"/>
                <a:ea typeface="+mn-ea"/>
              </a:rPr>
              <a:t>A </a:t>
            </a:r>
            <a:r>
              <a:rPr lang="zh-CN" altLang="en-US" sz="3200" b="1">
                <a:latin typeface="+mn-lt"/>
                <a:ea typeface="+mn-ea"/>
              </a:rPr>
              <a:t>收到新的确认号，发送窗口向前滑动 </a:t>
            </a:r>
          </a:p>
        </p:txBody>
      </p:sp>
      <p:sp>
        <p:nvSpPr>
          <p:cNvPr id="89" name="Text Box 94"/>
          <p:cNvSpPr txBox="1">
            <a:spLocks noChangeArrowheads="1"/>
          </p:cNvSpPr>
          <p:nvPr/>
        </p:nvSpPr>
        <p:spPr bwMode="auto">
          <a:xfrm>
            <a:off x="2666693" y="6092825"/>
            <a:ext cx="249299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先存下，等待缺少的</a:t>
            </a:r>
          </a:p>
          <a:p>
            <a:pPr algn="ctr"/>
            <a:r>
              <a:rPr lang="zh-CN" altLang="en-US" sz="2000" b="1">
                <a:latin typeface="+mn-lt"/>
                <a:ea typeface="+mn-ea"/>
              </a:rPr>
              <a:t>数据的到达</a:t>
            </a:r>
          </a:p>
        </p:txBody>
      </p:sp>
      <p:sp>
        <p:nvSpPr>
          <p:cNvPr id="90"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23384708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195460" y="3890962"/>
            <a:ext cx="954107"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a:t>
            </a:r>
          </a:p>
          <a:p>
            <a:pPr algn="ctr"/>
            <a:r>
              <a:rPr lang="zh-CN" altLang="en-US" sz="2000" b="1">
                <a:latin typeface="+mn-lt"/>
                <a:ea typeface="+mn-ea"/>
              </a:rPr>
              <a:t>发送</a:t>
            </a:r>
          </a:p>
        </p:txBody>
      </p:sp>
      <p:sp>
        <p:nvSpPr>
          <p:cNvPr id="3" name="Text Box 5"/>
          <p:cNvSpPr txBox="1">
            <a:spLocks noChangeArrowheads="1"/>
          </p:cNvSpPr>
          <p:nvPr/>
        </p:nvSpPr>
        <p:spPr bwMode="auto">
          <a:xfrm>
            <a:off x="71438" y="3935412"/>
            <a:ext cx="2216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已发送并收到确认</a:t>
            </a:r>
          </a:p>
        </p:txBody>
      </p:sp>
      <p:sp>
        <p:nvSpPr>
          <p:cNvPr id="4" name="Text Box 6"/>
          <p:cNvSpPr txBox="1">
            <a:spLocks noChangeArrowheads="1"/>
          </p:cNvSpPr>
          <p:nvPr/>
        </p:nvSpPr>
        <p:spPr bwMode="auto">
          <a:xfrm>
            <a:off x="3379788" y="3057525"/>
            <a:ext cx="402238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A </a:t>
            </a:r>
            <a:r>
              <a:rPr lang="zh-CN" altLang="en-US" sz="2000" b="1">
                <a:latin typeface="+mn-lt"/>
                <a:ea typeface="+mn-ea"/>
              </a:rPr>
              <a:t>的发送窗口已满，有效窗口为零</a:t>
            </a:r>
          </a:p>
        </p:txBody>
      </p:sp>
      <p:sp>
        <p:nvSpPr>
          <p:cNvPr id="5" name="Rectangle 7"/>
          <p:cNvSpPr>
            <a:spLocks noChangeArrowheads="1"/>
          </p:cNvSpPr>
          <p:nvPr/>
        </p:nvSpPr>
        <p:spPr bwMode="auto">
          <a:xfrm>
            <a:off x="2335213" y="3443287"/>
            <a:ext cx="5791200" cy="649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6" name="Rectangle 8"/>
          <p:cNvSpPr>
            <a:spLocks noChangeArrowheads="1"/>
          </p:cNvSpPr>
          <p:nvPr/>
        </p:nvSpPr>
        <p:spPr bwMode="auto">
          <a:xfrm>
            <a:off x="69851" y="3659187"/>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7" name="Rectangle 9"/>
          <p:cNvSpPr>
            <a:spLocks noChangeArrowheads="1"/>
          </p:cNvSpPr>
          <p:nvPr/>
        </p:nvSpPr>
        <p:spPr bwMode="auto">
          <a:xfrm>
            <a:off x="358776" y="3657600"/>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8" name="Rectangle 10"/>
          <p:cNvSpPr>
            <a:spLocks noChangeArrowheads="1"/>
          </p:cNvSpPr>
          <p:nvPr/>
        </p:nvSpPr>
        <p:spPr bwMode="auto">
          <a:xfrm>
            <a:off x="647701" y="3656012"/>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9" name="Rectangle 11"/>
          <p:cNvSpPr>
            <a:spLocks noChangeArrowheads="1"/>
          </p:cNvSpPr>
          <p:nvPr/>
        </p:nvSpPr>
        <p:spPr bwMode="auto">
          <a:xfrm>
            <a:off x="936626" y="3654425"/>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10" name="Rectangle 12"/>
          <p:cNvSpPr>
            <a:spLocks noChangeArrowheads="1"/>
          </p:cNvSpPr>
          <p:nvPr/>
        </p:nvSpPr>
        <p:spPr bwMode="auto">
          <a:xfrm>
            <a:off x="1225551" y="3652837"/>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11" name="Rectangle 13"/>
          <p:cNvSpPr>
            <a:spLocks noChangeArrowheads="1"/>
          </p:cNvSpPr>
          <p:nvPr/>
        </p:nvSpPr>
        <p:spPr bwMode="auto">
          <a:xfrm>
            <a:off x="1514476" y="3651250"/>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12" name="Rectangle 14"/>
          <p:cNvSpPr>
            <a:spLocks noChangeArrowheads="1"/>
          </p:cNvSpPr>
          <p:nvPr/>
        </p:nvSpPr>
        <p:spPr bwMode="auto">
          <a:xfrm>
            <a:off x="1803401" y="3649662"/>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13" name="Rectangle 15"/>
          <p:cNvSpPr>
            <a:spLocks noChangeArrowheads="1"/>
          </p:cNvSpPr>
          <p:nvPr/>
        </p:nvSpPr>
        <p:spPr bwMode="auto">
          <a:xfrm>
            <a:off x="2092326" y="3648075"/>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14" name="Rectangle 16"/>
          <p:cNvSpPr>
            <a:spLocks noChangeArrowheads="1"/>
          </p:cNvSpPr>
          <p:nvPr/>
        </p:nvSpPr>
        <p:spPr bwMode="auto">
          <a:xfrm>
            <a:off x="2381251" y="364648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15" name="Rectangle 17"/>
          <p:cNvSpPr>
            <a:spLocks noChangeArrowheads="1"/>
          </p:cNvSpPr>
          <p:nvPr/>
        </p:nvSpPr>
        <p:spPr bwMode="auto">
          <a:xfrm>
            <a:off x="2670176" y="364490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16" name="Rectangle 18"/>
          <p:cNvSpPr>
            <a:spLocks noChangeArrowheads="1"/>
          </p:cNvSpPr>
          <p:nvPr/>
        </p:nvSpPr>
        <p:spPr bwMode="auto">
          <a:xfrm>
            <a:off x="2959101" y="364331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17" name="Rectangle 19"/>
          <p:cNvSpPr>
            <a:spLocks noChangeArrowheads="1"/>
          </p:cNvSpPr>
          <p:nvPr/>
        </p:nvSpPr>
        <p:spPr bwMode="auto">
          <a:xfrm>
            <a:off x="3248026" y="364172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18" name="Rectangle 20"/>
          <p:cNvSpPr>
            <a:spLocks noChangeArrowheads="1"/>
          </p:cNvSpPr>
          <p:nvPr/>
        </p:nvSpPr>
        <p:spPr bwMode="auto">
          <a:xfrm>
            <a:off x="3536951" y="364013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19" name="Rectangle 21"/>
          <p:cNvSpPr>
            <a:spLocks noChangeArrowheads="1"/>
          </p:cNvSpPr>
          <p:nvPr/>
        </p:nvSpPr>
        <p:spPr bwMode="auto">
          <a:xfrm>
            <a:off x="3825876" y="363855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20" name="Rectangle 22"/>
          <p:cNvSpPr>
            <a:spLocks noChangeArrowheads="1"/>
          </p:cNvSpPr>
          <p:nvPr/>
        </p:nvSpPr>
        <p:spPr bwMode="auto">
          <a:xfrm>
            <a:off x="4114801" y="363696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21" name="Rectangle 23"/>
          <p:cNvSpPr>
            <a:spLocks noChangeArrowheads="1"/>
          </p:cNvSpPr>
          <p:nvPr/>
        </p:nvSpPr>
        <p:spPr bwMode="auto">
          <a:xfrm>
            <a:off x="4403726" y="363537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22" name="Rectangle 24"/>
          <p:cNvSpPr>
            <a:spLocks noChangeArrowheads="1"/>
          </p:cNvSpPr>
          <p:nvPr/>
        </p:nvSpPr>
        <p:spPr bwMode="auto">
          <a:xfrm>
            <a:off x="4692651" y="363378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23" name="Rectangle 25"/>
          <p:cNvSpPr>
            <a:spLocks noChangeArrowheads="1"/>
          </p:cNvSpPr>
          <p:nvPr/>
        </p:nvSpPr>
        <p:spPr bwMode="auto">
          <a:xfrm>
            <a:off x="4981576" y="363220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24" name="Rectangle 26"/>
          <p:cNvSpPr>
            <a:spLocks noChangeArrowheads="1"/>
          </p:cNvSpPr>
          <p:nvPr/>
        </p:nvSpPr>
        <p:spPr bwMode="auto">
          <a:xfrm>
            <a:off x="5270501" y="363061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25" name="Rectangle 27"/>
          <p:cNvSpPr>
            <a:spLocks noChangeArrowheads="1"/>
          </p:cNvSpPr>
          <p:nvPr/>
        </p:nvSpPr>
        <p:spPr bwMode="auto">
          <a:xfrm>
            <a:off x="5559426" y="362902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26" name="Rectangle 28"/>
          <p:cNvSpPr>
            <a:spLocks noChangeArrowheads="1"/>
          </p:cNvSpPr>
          <p:nvPr/>
        </p:nvSpPr>
        <p:spPr bwMode="auto">
          <a:xfrm>
            <a:off x="5848351" y="362743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27" name="Rectangle 29"/>
          <p:cNvSpPr>
            <a:spLocks noChangeArrowheads="1"/>
          </p:cNvSpPr>
          <p:nvPr/>
        </p:nvSpPr>
        <p:spPr bwMode="auto">
          <a:xfrm>
            <a:off x="6137276" y="362585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28" name="Rectangle 30"/>
          <p:cNvSpPr>
            <a:spLocks noChangeArrowheads="1"/>
          </p:cNvSpPr>
          <p:nvPr/>
        </p:nvSpPr>
        <p:spPr bwMode="auto">
          <a:xfrm>
            <a:off x="6426201" y="362426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29" name="Rectangle 31"/>
          <p:cNvSpPr>
            <a:spLocks noChangeArrowheads="1"/>
          </p:cNvSpPr>
          <p:nvPr/>
        </p:nvSpPr>
        <p:spPr bwMode="auto">
          <a:xfrm>
            <a:off x="6715126" y="362267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30" name="Rectangle 32"/>
          <p:cNvSpPr>
            <a:spLocks noChangeArrowheads="1"/>
          </p:cNvSpPr>
          <p:nvPr/>
        </p:nvSpPr>
        <p:spPr bwMode="auto">
          <a:xfrm>
            <a:off x="7004051" y="362108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31" name="Rectangle 33"/>
          <p:cNvSpPr>
            <a:spLocks noChangeArrowheads="1"/>
          </p:cNvSpPr>
          <p:nvPr/>
        </p:nvSpPr>
        <p:spPr bwMode="auto">
          <a:xfrm>
            <a:off x="7292976" y="361950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32" name="Rectangle 34"/>
          <p:cNvSpPr>
            <a:spLocks noChangeArrowheads="1"/>
          </p:cNvSpPr>
          <p:nvPr/>
        </p:nvSpPr>
        <p:spPr bwMode="auto">
          <a:xfrm>
            <a:off x="7581901" y="361791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33" name="Rectangle 35"/>
          <p:cNvSpPr>
            <a:spLocks noChangeArrowheads="1"/>
          </p:cNvSpPr>
          <p:nvPr/>
        </p:nvSpPr>
        <p:spPr bwMode="auto">
          <a:xfrm>
            <a:off x="7870826" y="361632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34" name="Rectangle 36"/>
          <p:cNvSpPr>
            <a:spLocks noChangeArrowheads="1"/>
          </p:cNvSpPr>
          <p:nvPr/>
        </p:nvSpPr>
        <p:spPr bwMode="auto">
          <a:xfrm>
            <a:off x="8159751" y="3614737"/>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35" name="Rectangle 37"/>
          <p:cNvSpPr>
            <a:spLocks noChangeArrowheads="1"/>
          </p:cNvSpPr>
          <p:nvPr/>
        </p:nvSpPr>
        <p:spPr bwMode="auto">
          <a:xfrm>
            <a:off x="8448676" y="3613150"/>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36" name="Text Box 38"/>
          <p:cNvSpPr txBox="1">
            <a:spLocks noChangeArrowheads="1"/>
          </p:cNvSpPr>
          <p:nvPr/>
        </p:nvSpPr>
        <p:spPr bwMode="auto">
          <a:xfrm>
            <a:off x="4248151" y="4098925"/>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已发送但未收到确认</a:t>
            </a:r>
          </a:p>
        </p:txBody>
      </p:sp>
      <p:sp>
        <p:nvSpPr>
          <p:cNvPr id="37" name="Rectangle 39"/>
          <p:cNvSpPr>
            <a:spLocks noChangeArrowheads="1"/>
          </p:cNvSpPr>
          <p:nvPr/>
        </p:nvSpPr>
        <p:spPr bwMode="auto">
          <a:xfrm>
            <a:off x="8729663" y="3613150"/>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38" name="Line 41"/>
          <p:cNvSpPr>
            <a:spLocks noChangeShapeType="1"/>
          </p:cNvSpPr>
          <p:nvPr/>
        </p:nvSpPr>
        <p:spPr bwMode="auto">
          <a:xfrm flipV="1">
            <a:off x="2479676" y="3948112"/>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39" name="Text Box 42"/>
          <p:cNvSpPr txBox="1">
            <a:spLocks noChangeArrowheads="1"/>
          </p:cNvSpPr>
          <p:nvPr/>
        </p:nvSpPr>
        <p:spPr bwMode="auto">
          <a:xfrm>
            <a:off x="2283662" y="45116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1</a:t>
            </a:r>
          </a:p>
        </p:txBody>
      </p:sp>
      <p:sp>
        <p:nvSpPr>
          <p:cNvPr id="40" name="Text Box 43"/>
          <p:cNvSpPr txBox="1">
            <a:spLocks noChangeArrowheads="1"/>
          </p:cNvSpPr>
          <p:nvPr/>
        </p:nvSpPr>
        <p:spPr bwMode="auto">
          <a:xfrm>
            <a:off x="8085975" y="45116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2</a:t>
            </a:r>
          </a:p>
        </p:txBody>
      </p:sp>
      <p:sp>
        <p:nvSpPr>
          <p:cNvPr id="41" name="Line 44"/>
          <p:cNvSpPr>
            <a:spLocks noChangeShapeType="1"/>
          </p:cNvSpPr>
          <p:nvPr/>
        </p:nvSpPr>
        <p:spPr bwMode="auto">
          <a:xfrm flipV="1">
            <a:off x="8247063" y="3900487"/>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2" name="Text Box 45"/>
          <p:cNvSpPr txBox="1">
            <a:spLocks noChangeArrowheads="1"/>
          </p:cNvSpPr>
          <p:nvPr/>
        </p:nvSpPr>
        <p:spPr bwMode="auto">
          <a:xfrm>
            <a:off x="8085975" y="4799012"/>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3</a:t>
            </a:r>
          </a:p>
        </p:txBody>
      </p:sp>
      <p:sp>
        <p:nvSpPr>
          <p:cNvPr id="43" name="Text Box 46"/>
          <p:cNvSpPr txBox="1">
            <a:spLocks noChangeArrowheads="1"/>
          </p:cNvSpPr>
          <p:nvPr/>
        </p:nvSpPr>
        <p:spPr bwMode="auto">
          <a:xfrm>
            <a:off x="826731" y="1536700"/>
            <a:ext cx="7263527" cy="117570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a:latin typeface="+mn-lt"/>
                <a:ea typeface="+mn-ea"/>
              </a:rPr>
              <a:t>A </a:t>
            </a:r>
            <a:r>
              <a:rPr lang="zh-CN" altLang="en-US" sz="3200" b="1">
                <a:latin typeface="+mn-lt"/>
                <a:ea typeface="+mn-ea"/>
              </a:rPr>
              <a:t>的发送窗口内的序号都已用完，</a:t>
            </a:r>
          </a:p>
          <a:p>
            <a:pPr algn="ctr"/>
            <a:r>
              <a:rPr lang="zh-CN" altLang="en-US" sz="3200" b="1">
                <a:latin typeface="+mn-lt"/>
                <a:ea typeface="+mn-ea"/>
              </a:rPr>
              <a:t>但还没有再收到确认，必须停止发送。 </a:t>
            </a:r>
          </a:p>
        </p:txBody>
      </p:sp>
      <p:sp>
        <p:nvSpPr>
          <p:cNvPr id="44"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6438602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00113" y="260350"/>
            <a:ext cx="7272337" cy="980911"/>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lgn="l">
              <a:spcBef>
                <a:spcPct val="0"/>
              </a:spcBef>
              <a:defRPr kumimoji="1" sz="2400">
                <a:solidFill>
                  <a:schemeClr val="tx1"/>
                </a:solidFill>
                <a:latin typeface="Times New Roman" pitchFamily="18" charset="0"/>
                <a:ea typeface="宋体" charset="-122"/>
              </a:defRPr>
            </a:lvl1pPr>
            <a:lvl2pPr marL="5184775" algn="l">
              <a:spcBef>
                <a:spcPct val="0"/>
              </a:spcBef>
              <a:defRPr kumimoji="1" sz="2400">
                <a:solidFill>
                  <a:schemeClr val="tx1"/>
                </a:solidFill>
                <a:latin typeface="Times New Roman" pitchFamily="18" charset="0"/>
                <a:ea typeface="宋体" charset="-122"/>
              </a:defRPr>
            </a:lvl2pPr>
            <a:lvl3pPr marL="5375275" algn="l">
              <a:spcBef>
                <a:spcPct val="0"/>
              </a:spcBef>
              <a:defRPr kumimoji="1" sz="2400">
                <a:solidFill>
                  <a:schemeClr val="tx1"/>
                </a:solidFill>
                <a:latin typeface="Times New Roman" pitchFamily="18" charset="0"/>
                <a:ea typeface="宋体" charset="-122"/>
              </a:defRPr>
            </a:lvl3pPr>
            <a:lvl4pPr marL="5565775" algn="l">
              <a:spcBef>
                <a:spcPct val="0"/>
              </a:spcBef>
              <a:defRPr kumimoji="1" sz="2400">
                <a:solidFill>
                  <a:schemeClr val="tx1"/>
                </a:solidFill>
                <a:latin typeface="Times New Roman" pitchFamily="18" charset="0"/>
                <a:ea typeface="宋体" charset="-122"/>
              </a:defRPr>
            </a:lvl4pPr>
            <a:lvl5pPr marL="5756275" algn="l">
              <a:spcBef>
                <a:spcPct val="0"/>
              </a:spcBef>
              <a:defRPr kumimoji="1" sz="2400">
                <a:solidFill>
                  <a:schemeClr val="tx1"/>
                </a:solidFill>
                <a:latin typeface="Times New Roman" pitchFamily="18" charset="0"/>
                <a:ea typeface="宋体" charset="-122"/>
              </a:defRPr>
            </a:lvl5pPr>
            <a:lvl6pPr marL="6213475" fontAlgn="base">
              <a:spcBef>
                <a:spcPct val="0"/>
              </a:spcBef>
              <a:spcAft>
                <a:spcPct val="0"/>
              </a:spcAft>
              <a:defRPr kumimoji="1" sz="2400">
                <a:solidFill>
                  <a:schemeClr val="tx1"/>
                </a:solidFill>
                <a:latin typeface="Times New Roman" pitchFamily="18" charset="0"/>
                <a:ea typeface="宋体" charset="-122"/>
              </a:defRPr>
            </a:lvl6pPr>
            <a:lvl7pPr marL="6670675" fontAlgn="base">
              <a:spcBef>
                <a:spcPct val="0"/>
              </a:spcBef>
              <a:spcAft>
                <a:spcPct val="0"/>
              </a:spcAft>
              <a:defRPr kumimoji="1" sz="2400">
                <a:solidFill>
                  <a:schemeClr val="tx1"/>
                </a:solidFill>
                <a:latin typeface="Times New Roman" pitchFamily="18" charset="0"/>
                <a:ea typeface="宋体" charset="-122"/>
              </a:defRPr>
            </a:lvl7pPr>
            <a:lvl8pPr marL="7127875" fontAlgn="base">
              <a:spcBef>
                <a:spcPct val="0"/>
              </a:spcBef>
              <a:spcAft>
                <a:spcPct val="0"/>
              </a:spcAft>
              <a:defRPr kumimoji="1" sz="2400">
                <a:solidFill>
                  <a:schemeClr val="tx1"/>
                </a:solidFill>
                <a:latin typeface="Times New Roman" pitchFamily="18" charset="0"/>
                <a:ea typeface="宋体" charset="-122"/>
              </a:defRPr>
            </a:lvl8pPr>
            <a:lvl9pPr marL="7585075" fontAlgn="base">
              <a:spcBef>
                <a:spcPct val="0"/>
              </a:spcBef>
              <a:spcAft>
                <a:spcPct val="0"/>
              </a:spcAft>
              <a:defRPr kumimoji="1" sz="2400">
                <a:solidFill>
                  <a:schemeClr val="tx1"/>
                </a:solidFill>
                <a:latin typeface="Times New Roman" pitchFamily="18" charset="0"/>
                <a:ea typeface="宋体" charset="-122"/>
              </a:defRPr>
            </a:lvl9pPr>
          </a:lstStyle>
          <a:p>
            <a:pPr algn="ctr">
              <a:buClr>
                <a:schemeClr val="accent2"/>
              </a:buClr>
              <a:buSzTx/>
              <a:buFont typeface="Wingdings" pitchFamily="2" charset="2"/>
              <a:buNone/>
            </a:pPr>
            <a:r>
              <a:rPr lang="zh-CN" altLang="en-US" sz="3200" b="1">
                <a:latin typeface="+mn-lt"/>
                <a:ea typeface="+mn-ea"/>
              </a:rPr>
              <a:t>例</a:t>
            </a:r>
            <a:r>
              <a:rPr lang="en-US" altLang="zh-CN" sz="3200" b="1">
                <a:latin typeface="+mn-lt"/>
                <a:ea typeface="+mn-ea"/>
              </a:rPr>
              <a:t>:</a:t>
            </a:r>
            <a:r>
              <a:rPr lang="zh-CN" altLang="zh-CN" sz="3200" b="1">
                <a:latin typeface="+mn-lt"/>
                <a:ea typeface="+mn-ea"/>
              </a:rPr>
              <a:t>利用可变窗口大小进行流量控制</a:t>
            </a:r>
            <a:endParaRPr lang="zh-CN" altLang="en-US" sz="3200" b="1">
              <a:latin typeface="+mn-lt"/>
              <a:ea typeface="+mn-ea"/>
            </a:endParaRPr>
          </a:p>
          <a:p>
            <a:pPr algn="ctr">
              <a:lnSpc>
                <a:spcPct val="80000"/>
              </a:lnSpc>
              <a:buClr>
                <a:schemeClr val="accent2"/>
              </a:buClr>
              <a:buSzTx/>
              <a:buFont typeface="Wingdings" pitchFamily="2" charset="2"/>
              <a:buNone/>
            </a:pPr>
            <a:r>
              <a:rPr lang="zh-CN" altLang="en-US" sz="2000" b="1">
                <a:latin typeface="+mn-lt"/>
                <a:ea typeface="+mn-ea"/>
              </a:rPr>
              <a:t>（</a:t>
            </a:r>
            <a:r>
              <a:rPr lang="en-US" altLang="zh-CN" sz="2000" b="1">
                <a:latin typeface="+mn-lt"/>
                <a:ea typeface="+mn-ea"/>
              </a:rPr>
              <a:t>TCP</a:t>
            </a:r>
            <a:r>
              <a:rPr lang="zh-CN" altLang="en-US" sz="2000" b="1">
                <a:latin typeface="+mn-lt"/>
                <a:ea typeface="+mn-ea"/>
              </a:rPr>
              <a:t>报文段长</a:t>
            </a:r>
            <a:r>
              <a:rPr lang="en-US" altLang="zh-CN" sz="2000" b="1">
                <a:latin typeface="+mn-lt"/>
                <a:ea typeface="+mn-ea"/>
              </a:rPr>
              <a:t>100B</a:t>
            </a:r>
            <a:r>
              <a:rPr lang="zh-CN" altLang="en-US" sz="2000" b="1">
                <a:latin typeface="+mn-lt"/>
                <a:ea typeface="+mn-ea"/>
              </a:rPr>
              <a:t>，双方确定的最初窗口值是 </a:t>
            </a:r>
            <a:r>
              <a:rPr lang="en-US" altLang="zh-CN" sz="2000" b="1">
                <a:latin typeface="+mn-lt"/>
                <a:ea typeface="+mn-ea"/>
              </a:rPr>
              <a:t>400B</a:t>
            </a:r>
            <a:r>
              <a:rPr lang="zh-CN" altLang="en-US" sz="2000" b="1">
                <a:latin typeface="+mn-lt"/>
                <a:ea typeface="+mn-ea"/>
              </a:rPr>
              <a:t>）</a:t>
            </a:r>
            <a:r>
              <a:rPr lang="zh-CN" altLang="en-US" sz="3200" b="1">
                <a:latin typeface="+mn-lt"/>
                <a:ea typeface="+mn-ea"/>
              </a:rPr>
              <a:t> </a:t>
            </a:r>
          </a:p>
        </p:txBody>
      </p:sp>
      <p:sp>
        <p:nvSpPr>
          <p:cNvPr id="8" name="Line 4"/>
          <p:cNvSpPr>
            <a:spLocks noChangeShapeType="1"/>
          </p:cNvSpPr>
          <p:nvPr/>
        </p:nvSpPr>
        <p:spPr bwMode="auto">
          <a:xfrm>
            <a:off x="3592513" y="1773238"/>
            <a:ext cx="0" cy="47720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nvGrpSpPr>
          <p:cNvPr id="9" name="Group 5"/>
          <p:cNvGrpSpPr>
            <a:grpSpLocks/>
          </p:cNvGrpSpPr>
          <p:nvPr/>
        </p:nvGrpSpPr>
        <p:grpSpPr bwMode="auto">
          <a:xfrm>
            <a:off x="390525" y="1601788"/>
            <a:ext cx="3190875" cy="396875"/>
            <a:chOff x="268" y="1116"/>
            <a:chExt cx="2010" cy="250"/>
          </a:xfrm>
        </p:grpSpPr>
        <p:sp>
          <p:nvSpPr>
            <p:cNvPr id="10" name="Line 6"/>
            <p:cNvSpPr>
              <a:spLocks noChangeShapeType="1"/>
            </p:cNvSpPr>
            <p:nvPr/>
          </p:nvSpPr>
          <p:spPr bwMode="auto">
            <a:xfrm>
              <a:off x="268" y="1340"/>
              <a:ext cx="201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 name="Rectangle 7"/>
            <p:cNvSpPr>
              <a:spLocks noChangeArrowheads="1"/>
            </p:cNvSpPr>
            <p:nvPr/>
          </p:nvSpPr>
          <p:spPr bwMode="auto">
            <a:xfrm>
              <a:off x="706" y="1116"/>
              <a:ext cx="7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1</a:t>
              </a:r>
            </a:p>
          </p:txBody>
        </p:sp>
      </p:grpSp>
      <p:grpSp>
        <p:nvGrpSpPr>
          <p:cNvPr id="12" name="Group 8"/>
          <p:cNvGrpSpPr>
            <a:grpSpLocks/>
          </p:cNvGrpSpPr>
          <p:nvPr/>
        </p:nvGrpSpPr>
        <p:grpSpPr bwMode="auto">
          <a:xfrm>
            <a:off x="392113" y="4538663"/>
            <a:ext cx="3186112" cy="396875"/>
            <a:chOff x="269" y="2966"/>
            <a:chExt cx="2007" cy="250"/>
          </a:xfrm>
        </p:grpSpPr>
        <p:sp>
          <p:nvSpPr>
            <p:cNvPr id="13" name="Line 9"/>
            <p:cNvSpPr>
              <a:spLocks noChangeShapeType="1"/>
            </p:cNvSpPr>
            <p:nvPr/>
          </p:nvSpPr>
          <p:spPr bwMode="auto">
            <a:xfrm>
              <a:off x="269" y="3195"/>
              <a:ext cx="200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Rectangle 10"/>
            <p:cNvSpPr>
              <a:spLocks noChangeArrowheads="1"/>
            </p:cNvSpPr>
            <p:nvPr/>
          </p:nvSpPr>
          <p:spPr bwMode="auto">
            <a:xfrm>
              <a:off x="685" y="2966"/>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201</a:t>
              </a:r>
            </a:p>
          </p:txBody>
        </p:sp>
      </p:grpSp>
      <p:grpSp>
        <p:nvGrpSpPr>
          <p:cNvPr id="15" name="Group 11"/>
          <p:cNvGrpSpPr>
            <a:grpSpLocks/>
          </p:cNvGrpSpPr>
          <p:nvPr/>
        </p:nvGrpSpPr>
        <p:grpSpPr bwMode="auto">
          <a:xfrm>
            <a:off x="393700" y="4038600"/>
            <a:ext cx="3182938" cy="396875"/>
            <a:chOff x="270" y="2651"/>
            <a:chExt cx="2005" cy="250"/>
          </a:xfrm>
        </p:grpSpPr>
        <p:sp>
          <p:nvSpPr>
            <p:cNvPr id="16" name="Line 12"/>
            <p:cNvSpPr>
              <a:spLocks noChangeShapeType="1"/>
            </p:cNvSpPr>
            <p:nvPr/>
          </p:nvSpPr>
          <p:spPr bwMode="auto">
            <a:xfrm>
              <a:off x="270" y="2890"/>
              <a:ext cx="200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 name="Rectangle 13"/>
            <p:cNvSpPr>
              <a:spLocks noChangeArrowheads="1"/>
            </p:cNvSpPr>
            <p:nvPr/>
          </p:nvSpPr>
          <p:spPr bwMode="auto">
            <a:xfrm>
              <a:off x="686" y="2651"/>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401</a:t>
              </a:r>
            </a:p>
          </p:txBody>
        </p:sp>
      </p:grpSp>
      <p:grpSp>
        <p:nvGrpSpPr>
          <p:cNvPr id="18" name="Group 14"/>
          <p:cNvGrpSpPr>
            <a:grpSpLocks/>
          </p:cNvGrpSpPr>
          <p:nvPr/>
        </p:nvGrpSpPr>
        <p:grpSpPr bwMode="auto">
          <a:xfrm>
            <a:off x="387350" y="3527425"/>
            <a:ext cx="3195638" cy="396875"/>
            <a:chOff x="266" y="2329"/>
            <a:chExt cx="2013" cy="250"/>
          </a:xfrm>
        </p:grpSpPr>
        <p:sp>
          <p:nvSpPr>
            <p:cNvPr id="19" name="Line 15"/>
            <p:cNvSpPr>
              <a:spLocks noChangeShapeType="1"/>
            </p:cNvSpPr>
            <p:nvPr/>
          </p:nvSpPr>
          <p:spPr bwMode="auto">
            <a:xfrm>
              <a:off x="266" y="2574"/>
              <a:ext cx="201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 name="Rectangle 16"/>
            <p:cNvSpPr>
              <a:spLocks noChangeArrowheads="1"/>
            </p:cNvSpPr>
            <p:nvPr/>
          </p:nvSpPr>
          <p:spPr bwMode="auto">
            <a:xfrm>
              <a:off x="683" y="2329"/>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301</a:t>
              </a:r>
            </a:p>
          </p:txBody>
        </p:sp>
      </p:grpSp>
      <p:grpSp>
        <p:nvGrpSpPr>
          <p:cNvPr id="21" name="Group 17"/>
          <p:cNvGrpSpPr>
            <a:grpSpLocks/>
          </p:cNvGrpSpPr>
          <p:nvPr/>
        </p:nvGrpSpPr>
        <p:grpSpPr bwMode="auto">
          <a:xfrm>
            <a:off x="388938" y="2068513"/>
            <a:ext cx="3192462" cy="396875"/>
            <a:chOff x="267" y="1410"/>
            <a:chExt cx="2011" cy="250"/>
          </a:xfrm>
        </p:grpSpPr>
        <p:sp>
          <p:nvSpPr>
            <p:cNvPr id="22" name="Line 18"/>
            <p:cNvSpPr>
              <a:spLocks noChangeShapeType="1"/>
            </p:cNvSpPr>
            <p:nvPr/>
          </p:nvSpPr>
          <p:spPr bwMode="auto">
            <a:xfrm>
              <a:off x="267" y="1645"/>
              <a:ext cx="201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3" name="Rectangle 19"/>
            <p:cNvSpPr>
              <a:spLocks noChangeArrowheads="1"/>
            </p:cNvSpPr>
            <p:nvPr/>
          </p:nvSpPr>
          <p:spPr bwMode="auto">
            <a:xfrm>
              <a:off x="676" y="1410"/>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101</a:t>
              </a:r>
            </a:p>
          </p:txBody>
        </p:sp>
      </p:grpSp>
      <p:grpSp>
        <p:nvGrpSpPr>
          <p:cNvPr id="24" name="Group 20"/>
          <p:cNvGrpSpPr>
            <a:grpSpLocks/>
          </p:cNvGrpSpPr>
          <p:nvPr/>
        </p:nvGrpSpPr>
        <p:grpSpPr bwMode="auto">
          <a:xfrm>
            <a:off x="390525" y="5527675"/>
            <a:ext cx="3189288" cy="396875"/>
            <a:chOff x="268" y="3589"/>
            <a:chExt cx="2009" cy="250"/>
          </a:xfrm>
        </p:grpSpPr>
        <p:sp>
          <p:nvSpPr>
            <p:cNvPr id="25" name="Line 21"/>
            <p:cNvSpPr>
              <a:spLocks noChangeShapeType="1"/>
            </p:cNvSpPr>
            <p:nvPr/>
          </p:nvSpPr>
          <p:spPr bwMode="auto">
            <a:xfrm>
              <a:off x="268" y="3819"/>
              <a:ext cx="200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6" name="Rectangle 22"/>
            <p:cNvSpPr>
              <a:spLocks noChangeArrowheads="1"/>
            </p:cNvSpPr>
            <p:nvPr/>
          </p:nvSpPr>
          <p:spPr bwMode="auto">
            <a:xfrm>
              <a:off x="694" y="3589"/>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501</a:t>
              </a:r>
            </a:p>
          </p:txBody>
        </p:sp>
      </p:grpSp>
      <p:grpSp>
        <p:nvGrpSpPr>
          <p:cNvPr id="27" name="Group 23"/>
          <p:cNvGrpSpPr>
            <a:grpSpLocks/>
          </p:cNvGrpSpPr>
          <p:nvPr/>
        </p:nvGrpSpPr>
        <p:grpSpPr bwMode="auto">
          <a:xfrm>
            <a:off x="360363" y="3089275"/>
            <a:ext cx="3249612" cy="396875"/>
            <a:chOff x="249" y="2053"/>
            <a:chExt cx="2047" cy="250"/>
          </a:xfrm>
        </p:grpSpPr>
        <p:sp>
          <p:nvSpPr>
            <p:cNvPr id="28" name="Line 24"/>
            <p:cNvSpPr>
              <a:spLocks noChangeShapeType="1"/>
            </p:cNvSpPr>
            <p:nvPr/>
          </p:nvSpPr>
          <p:spPr bwMode="auto">
            <a:xfrm flipH="1">
              <a:off x="249" y="2276"/>
              <a:ext cx="2047"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Rectangle 25"/>
            <p:cNvSpPr>
              <a:spLocks noChangeArrowheads="1"/>
            </p:cNvSpPr>
            <p:nvPr/>
          </p:nvSpPr>
          <p:spPr bwMode="auto">
            <a:xfrm flipH="1">
              <a:off x="395" y="2053"/>
              <a:ext cx="17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ACK = 201, WIN = 300</a:t>
              </a:r>
            </a:p>
          </p:txBody>
        </p:sp>
      </p:grpSp>
      <p:grpSp>
        <p:nvGrpSpPr>
          <p:cNvPr id="30" name="Group 26"/>
          <p:cNvGrpSpPr>
            <a:grpSpLocks/>
          </p:cNvGrpSpPr>
          <p:nvPr/>
        </p:nvGrpSpPr>
        <p:grpSpPr bwMode="auto">
          <a:xfrm>
            <a:off x="373063" y="6016625"/>
            <a:ext cx="3225800" cy="396875"/>
            <a:chOff x="257" y="3897"/>
            <a:chExt cx="2032" cy="250"/>
          </a:xfrm>
        </p:grpSpPr>
        <p:sp>
          <p:nvSpPr>
            <p:cNvPr id="31" name="Line 27"/>
            <p:cNvSpPr>
              <a:spLocks noChangeShapeType="1"/>
            </p:cNvSpPr>
            <p:nvPr/>
          </p:nvSpPr>
          <p:spPr bwMode="auto">
            <a:xfrm flipH="1">
              <a:off x="257" y="4132"/>
              <a:ext cx="2032"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2" name="Rectangle 28"/>
            <p:cNvSpPr>
              <a:spLocks noChangeArrowheads="1"/>
            </p:cNvSpPr>
            <p:nvPr/>
          </p:nvSpPr>
          <p:spPr bwMode="auto">
            <a:xfrm flipH="1">
              <a:off x="407" y="3897"/>
              <a:ext cx="15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ACK = 601, WIN = 0</a:t>
              </a:r>
            </a:p>
          </p:txBody>
        </p:sp>
      </p:grpSp>
      <p:grpSp>
        <p:nvGrpSpPr>
          <p:cNvPr id="33" name="Group 29"/>
          <p:cNvGrpSpPr>
            <a:grpSpLocks/>
          </p:cNvGrpSpPr>
          <p:nvPr/>
        </p:nvGrpSpPr>
        <p:grpSpPr bwMode="auto">
          <a:xfrm>
            <a:off x="357188" y="5033963"/>
            <a:ext cx="3252787" cy="396875"/>
            <a:chOff x="247" y="3278"/>
            <a:chExt cx="2049" cy="250"/>
          </a:xfrm>
        </p:grpSpPr>
        <p:sp>
          <p:nvSpPr>
            <p:cNvPr id="34" name="Line 30"/>
            <p:cNvSpPr>
              <a:spLocks noChangeShapeType="1"/>
            </p:cNvSpPr>
            <p:nvPr/>
          </p:nvSpPr>
          <p:spPr bwMode="auto">
            <a:xfrm flipH="1">
              <a:off x="247" y="3507"/>
              <a:ext cx="2049"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Rectangle 31"/>
            <p:cNvSpPr>
              <a:spLocks noChangeArrowheads="1"/>
            </p:cNvSpPr>
            <p:nvPr/>
          </p:nvSpPr>
          <p:spPr bwMode="auto">
            <a:xfrm flipH="1">
              <a:off x="394" y="3278"/>
              <a:ext cx="17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ACK = 501, WIN = 200</a:t>
              </a:r>
            </a:p>
          </p:txBody>
        </p:sp>
      </p:grpSp>
      <p:sp>
        <p:nvSpPr>
          <p:cNvPr id="36" name="Rectangle 32"/>
          <p:cNvSpPr>
            <a:spLocks noChangeArrowheads="1"/>
          </p:cNvSpPr>
          <p:nvPr/>
        </p:nvSpPr>
        <p:spPr bwMode="auto">
          <a:xfrm>
            <a:off x="0" y="1354138"/>
            <a:ext cx="9461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a:latin typeface="+mn-lt"/>
                <a:ea typeface="+mn-ea"/>
              </a:rPr>
              <a:t>主机 </a:t>
            </a:r>
            <a:r>
              <a:rPr lang="en-US" altLang="zh-CN" sz="2000" b="1">
                <a:latin typeface="+mn-lt"/>
                <a:ea typeface="+mn-ea"/>
              </a:rPr>
              <a:t>A</a:t>
            </a:r>
          </a:p>
        </p:txBody>
      </p:sp>
      <p:sp>
        <p:nvSpPr>
          <p:cNvPr id="37" name="Rectangle 33"/>
          <p:cNvSpPr>
            <a:spLocks noChangeArrowheads="1"/>
          </p:cNvSpPr>
          <p:nvPr/>
        </p:nvSpPr>
        <p:spPr bwMode="auto">
          <a:xfrm>
            <a:off x="3211513" y="1354138"/>
            <a:ext cx="9461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a:latin typeface="+mn-lt"/>
                <a:ea typeface="+mn-ea"/>
              </a:rPr>
              <a:t>主机 </a:t>
            </a:r>
            <a:r>
              <a:rPr lang="en-US" altLang="zh-CN" sz="2000" b="1">
                <a:latin typeface="+mn-lt"/>
                <a:ea typeface="+mn-ea"/>
              </a:rPr>
              <a:t>B</a:t>
            </a:r>
          </a:p>
        </p:txBody>
      </p:sp>
      <p:sp>
        <p:nvSpPr>
          <p:cNvPr id="38" name="Rectangle 34"/>
          <p:cNvSpPr>
            <a:spLocks noChangeArrowheads="1"/>
          </p:cNvSpPr>
          <p:nvPr/>
        </p:nvSpPr>
        <p:spPr bwMode="auto">
          <a:xfrm>
            <a:off x="3703638" y="3213100"/>
            <a:ext cx="52052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latin typeface="+mn-lt"/>
                <a:ea typeface="+mn-ea"/>
              </a:rPr>
              <a:t>允许 </a:t>
            </a:r>
            <a:r>
              <a:rPr lang="en-US" altLang="zh-CN" sz="2000" b="1" dirty="0">
                <a:latin typeface="+mn-lt"/>
                <a:ea typeface="+mn-ea"/>
              </a:rPr>
              <a:t>A </a:t>
            </a:r>
            <a:r>
              <a:rPr lang="zh-CN" altLang="en-US" sz="2000" b="1" dirty="0">
                <a:latin typeface="+mn-lt"/>
                <a:ea typeface="+mn-ea"/>
              </a:rPr>
              <a:t>再发送 </a:t>
            </a:r>
            <a:r>
              <a:rPr lang="en-US" altLang="zh-CN" sz="2000" b="1" dirty="0" smtClean="0">
                <a:latin typeface="+mn-lt"/>
                <a:ea typeface="+mn-ea"/>
              </a:rPr>
              <a:t>200 </a:t>
            </a:r>
            <a:r>
              <a:rPr lang="zh-CN" altLang="en-US" sz="2000" b="1" dirty="0">
                <a:latin typeface="+mn-lt"/>
                <a:ea typeface="+mn-ea"/>
              </a:rPr>
              <a:t>字节（序号 </a:t>
            </a:r>
            <a:r>
              <a:rPr lang="en-US" altLang="zh-CN" sz="2000" b="1" dirty="0" smtClean="0">
                <a:latin typeface="+mn-lt"/>
                <a:ea typeface="+mn-ea"/>
              </a:rPr>
              <a:t>301 </a:t>
            </a:r>
            <a:r>
              <a:rPr lang="zh-CN" altLang="en-US" sz="2000" b="1" dirty="0">
                <a:latin typeface="+mn-lt"/>
                <a:ea typeface="+mn-ea"/>
              </a:rPr>
              <a:t>至 </a:t>
            </a:r>
            <a:r>
              <a:rPr lang="en-US" altLang="zh-CN" sz="2000" b="1" dirty="0">
                <a:latin typeface="+mn-lt"/>
                <a:ea typeface="+mn-ea"/>
              </a:rPr>
              <a:t>500</a:t>
            </a:r>
            <a:r>
              <a:rPr lang="zh-CN" altLang="en-US" sz="2000" b="1" dirty="0">
                <a:latin typeface="+mn-lt"/>
                <a:ea typeface="+mn-ea"/>
              </a:rPr>
              <a:t>）</a:t>
            </a:r>
          </a:p>
        </p:txBody>
      </p:sp>
      <p:sp>
        <p:nvSpPr>
          <p:cNvPr id="39" name="Rectangle 35"/>
          <p:cNvSpPr>
            <a:spLocks noChangeArrowheads="1"/>
          </p:cNvSpPr>
          <p:nvPr/>
        </p:nvSpPr>
        <p:spPr bwMode="auto">
          <a:xfrm>
            <a:off x="3689350" y="2203450"/>
            <a:ext cx="2532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a:latin typeface="+mn-lt"/>
                <a:ea typeface="+mn-ea"/>
              </a:rPr>
              <a:t>200 </a:t>
            </a:r>
            <a:r>
              <a:rPr lang="zh-CN" altLang="en-US" sz="2000" b="1" dirty="0">
                <a:latin typeface="+mn-lt"/>
                <a:ea typeface="+mn-ea"/>
              </a:rPr>
              <a:t>字节</a:t>
            </a:r>
          </a:p>
        </p:txBody>
      </p:sp>
      <p:sp>
        <p:nvSpPr>
          <p:cNvPr id="40" name="Rectangle 36"/>
          <p:cNvSpPr>
            <a:spLocks noChangeArrowheads="1"/>
          </p:cNvSpPr>
          <p:nvPr/>
        </p:nvSpPr>
        <p:spPr bwMode="auto">
          <a:xfrm>
            <a:off x="3689350" y="3687763"/>
            <a:ext cx="488768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smtClean="0">
                <a:latin typeface="+mn-lt"/>
                <a:ea typeface="+mn-ea"/>
              </a:rPr>
              <a:t>100 </a:t>
            </a:r>
            <a:r>
              <a:rPr lang="zh-CN" altLang="en-US" sz="2000" b="1" dirty="0">
                <a:latin typeface="+mn-lt"/>
                <a:ea typeface="+mn-ea"/>
              </a:rPr>
              <a:t>字节（序号 </a:t>
            </a:r>
            <a:r>
              <a:rPr lang="en-US" altLang="zh-CN" sz="2000" b="1" dirty="0" smtClean="0">
                <a:latin typeface="+mn-lt"/>
                <a:ea typeface="+mn-ea"/>
              </a:rPr>
              <a:t>401 </a:t>
            </a:r>
            <a:r>
              <a:rPr lang="zh-CN" altLang="en-US" sz="2000" b="1" dirty="0">
                <a:latin typeface="+mn-lt"/>
                <a:ea typeface="+mn-ea"/>
              </a:rPr>
              <a:t>至 </a:t>
            </a:r>
            <a:r>
              <a:rPr lang="en-US" altLang="zh-CN" sz="2000" b="1" dirty="0">
                <a:latin typeface="+mn-lt"/>
                <a:ea typeface="+mn-ea"/>
              </a:rPr>
              <a:t>500</a:t>
            </a:r>
            <a:r>
              <a:rPr lang="zh-CN" altLang="en-US" sz="2000" b="1" dirty="0">
                <a:latin typeface="+mn-lt"/>
                <a:ea typeface="+mn-ea"/>
              </a:rPr>
              <a:t>）</a:t>
            </a:r>
          </a:p>
        </p:txBody>
      </p:sp>
      <p:sp>
        <p:nvSpPr>
          <p:cNvPr id="41" name="Rectangle 37"/>
          <p:cNvSpPr>
            <a:spLocks noChangeArrowheads="1"/>
          </p:cNvSpPr>
          <p:nvPr/>
        </p:nvSpPr>
        <p:spPr bwMode="auto">
          <a:xfrm>
            <a:off x="3689350" y="1724025"/>
            <a:ext cx="2532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A </a:t>
            </a:r>
            <a:r>
              <a:rPr lang="zh-CN" altLang="en-US" sz="2000" b="1">
                <a:latin typeface="+mn-lt"/>
                <a:ea typeface="+mn-ea"/>
              </a:rPr>
              <a:t>还能发送 </a:t>
            </a:r>
            <a:r>
              <a:rPr lang="en-US" altLang="zh-CN" sz="2000" b="1">
                <a:latin typeface="+mn-lt"/>
                <a:ea typeface="+mn-ea"/>
              </a:rPr>
              <a:t>300 </a:t>
            </a:r>
            <a:r>
              <a:rPr lang="zh-CN" altLang="en-US" sz="2000" b="1">
                <a:latin typeface="+mn-lt"/>
                <a:ea typeface="+mn-ea"/>
              </a:rPr>
              <a:t>字节</a:t>
            </a:r>
          </a:p>
        </p:txBody>
      </p:sp>
      <p:sp>
        <p:nvSpPr>
          <p:cNvPr id="42" name="Rectangle 38"/>
          <p:cNvSpPr>
            <a:spLocks noChangeArrowheads="1"/>
          </p:cNvSpPr>
          <p:nvPr/>
        </p:nvSpPr>
        <p:spPr bwMode="auto">
          <a:xfrm>
            <a:off x="3703638" y="4195763"/>
            <a:ext cx="171213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0"/>
              </a:spcBef>
            </a:pPr>
            <a:r>
              <a:rPr lang="en-US" altLang="zh-CN" sz="2000" b="1" dirty="0" smtClean="0">
                <a:latin typeface="+mn-lt"/>
                <a:ea typeface="+mn-ea"/>
              </a:rPr>
              <a:t>A </a:t>
            </a:r>
            <a:r>
              <a:rPr lang="zh-CN" altLang="en-US" sz="2000" b="1" dirty="0" smtClean="0">
                <a:latin typeface="+mn-lt"/>
                <a:ea typeface="+mn-ea"/>
              </a:rPr>
              <a:t>不能再发送</a:t>
            </a:r>
            <a:endParaRPr lang="zh-CN" altLang="en-US" sz="2000" b="1" dirty="0">
              <a:latin typeface="+mn-lt"/>
              <a:ea typeface="+mn-ea"/>
            </a:endParaRPr>
          </a:p>
        </p:txBody>
      </p:sp>
      <p:sp>
        <p:nvSpPr>
          <p:cNvPr id="43" name="Rectangle 39"/>
          <p:cNvSpPr>
            <a:spLocks noChangeArrowheads="1"/>
          </p:cNvSpPr>
          <p:nvPr/>
        </p:nvSpPr>
        <p:spPr bwMode="auto">
          <a:xfrm>
            <a:off x="3689350" y="4687888"/>
            <a:ext cx="5343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超时重发，但不能发送序号 </a:t>
            </a:r>
            <a:r>
              <a:rPr lang="en-US" altLang="zh-CN" sz="2000" b="1" dirty="0">
                <a:latin typeface="+mn-lt"/>
                <a:ea typeface="+mn-ea"/>
              </a:rPr>
              <a:t>500 </a:t>
            </a:r>
            <a:r>
              <a:rPr lang="zh-CN" altLang="en-US" sz="2000" b="1" dirty="0">
                <a:latin typeface="+mn-lt"/>
                <a:ea typeface="+mn-ea"/>
              </a:rPr>
              <a:t>以后的数据</a:t>
            </a:r>
          </a:p>
        </p:txBody>
      </p:sp>
      <p:sp>
        <p:nvSpPr>
          <p:cNvPr id="44" name="Rectangle 40"/>
          <p:cNvSpPr>
            <a:spLocks noChangeArrowheads="1"/>
          </p:cNvSpPr>
          <p:nvPr/>
        </p:nvSpPr>
        <p:spPr bwMode="auto">
          <a:xfrm>
            <a:off x="3673475" y="5165725"/>
            <a:ext cx="52052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latin typeface="+mn-lt"/>
                <a:ea typeface="+mn-ea"/>
              </a:rPr>
              <a:t>允许 </a:t>
            </a:r>
            <a:r>
              <a:rPr lang="en-US" altLang="zh-CN" sz="2000" b="1" dirty="0">
                <a:latin typeface="+mn-lt"/>
                <a:ea typeface="+mn-ea"/>
              </a:rPr>
              <a:t>A </a:t>
            </a:r>
            <a:r>
              <a:rPr lang="zh-CN" altLang="en-US" sz="2000" b="1" dirty="0">
                <a:latin typeface="+mn-lt"/>
                <a:ea typeface="+mn-ea"/>
              </a:rPr>
              <a:t>再发送 </a:t>
            </a:r>
            <a:r>
              <a:rPr lang="en-US" altLang="zh-CN" sz="2000" b="1" dirty="0">
                <a:latin typeface="+mn-lt"/>
                <a:ea typeface="+mn-ea"/>
              </a:rPr>
              <a:t>200 </a:t>
            </a:r>
            <a:r>
              <a:rPr lang="zh-CN" altLang="en-US" sz="2000" b="1" dirty="0">
                <a:latin typeface="+mn-lt"/>
                <a:ea typeface="+mn-ea"/>
              </a:rPr>
              <a:t>字节（序号 </a:t>
            </a:r>
            <a:r>
              <a:rPr lang="en-US" altLang="zh-CN" sz="2000" b="1" dirty="0">
                <a:latin typeface="+mn-lt"/>
                <a:ea typeface="+mn-ea"/>
              </a:rPr>
              <a:t>501 </a:t>
            </a:r>
            <a:r>
              <a:rPr lang="zh-CN" altLang="en-US" sz="2000" b="1" dirty="0">
                <a:latin typeface="+mn-lt"/>
                <a:ea typeface="+mn-ea"/>
              </a:rPr>
              <a:t>至 </a:t>
            </a:r>
            <a:r>
              <a:rPr lang="en-US" altLang="zh-CN" sz="2000" b="1" dirty="0">
                <a:latin typeface="+mn-lt"/>
                <a:ea typeface="+mn-ea"/>
              </a:rPr>
              <a:t>700</a:t>
            </a:r>
            <a:r>
              <a:rPr lang="zh-CN" altLang="en-US" sz="2000" b="1" dirty="0">
                <a:latin typeface="+mn-lt"/>
                <a:ea typeface="+mn-ea"/>
              </a:rPr>
              <a:t>）</a:t>
            </a:r>
          </a:p>
        </p:txBody>
      </p:sp>
      <p:sp>
        <p:nvSpPr>
          <p:cNvPr id="45" name="Rectangle 41"/>
          <p:cNvSpPr>
            <a:spLocks noChangeArrowheads="1"/>
          </p:cNvSpPr>
          <p:nvPr/>
        </p:nvSpPr>
        <p:spPr bwMode="auto">
          <a:xfrm>
            <a:off x="3689350" y="5662613"/>
            <a:ext cx="488768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a:latin typeface="+mn-lt"/>
                <a:ea typeface="+mn-ea"/>
              </a:rPr>
              <a:t>100 </a:t>
            </a:r>
            <a:r>
              <a:rPr lang="zh-CN" altLang="en-US" sz="2000" b="1" dirty="0">
                <a:latin typeface="+mn-lt"/>
                <a:ea typeface="+mn-ea"/>
              </a:rPr>
              <a:t>字节（序号 </a:t>
            </a:r>
            <a:r>
              <a:rPr lang="en-US" altLang="zh-CN" sz="2000" b="1" dirty="0" smtClean="0">
                <a:latin typeface="+mn-lt"/>
                <a:ea typeface="+mn-ea"/>
              </a:rPr>
              <a:t>601 </a:t>
            </a:r>
            <a:r>
              <a:rPr lang="zh-CN" altLang="en-US" sz="2000" b="1" dirty="0">
                <a:latin typeface="+mn-lt"/>
                <a:ea typeface="+mn-ea"/>
              </a:rPr>
              <a:t>至 </a:t>
            </a:r>
            <a:r>
              <a:rPr lang="en-US" altLang="zh-CN" sz="2000" b="1" dirty="0">
                <a:latin typeface="+mn-lt"/>
                <a:ea typeface="+mn-ea"/>
              </a:rPr>
              <a:t>700</a:t>
            </a:r>
            <a:r>
              <a:rPr lang="zh-CN" altLang="en-US" sz="2000" b="1" dirty="0">
                <a:latin typeface="+mn-lt"/>
                <a:ea typeface="+mn-ea"/>
              </a:rPr>
              <a:t>）</a:t>
            </a:r>
          </a:p>
        </p:txBody>
      </p:sp>
      <p:sp>
        <p:nvSpPr>
          <p:cNvPr id="46" name="Rectangle 42"/>
          <p:cNvSpPr>
            <a:spLocks noChangeArrowheads="1"/>
          </p:cNvSpPr>
          <p:nvPr/>
        </p:nvSpPr>
        <p:spPr bwMode="auto">
          <a:xfrm>
            <a:off x="3689350" y="6178550"/>
            <a:ext cx="5668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latin typeface="+mn-lt"/>
                <a:ea typeface="+mn-ea"/>
              </a:rPr>
              <a:t>不允许 </a:t>
            </a:r>
            <a:r>
              <a:rPr lang="en-US" altLang="zh-CN" sz="2000" b="1" dirty="0">
                <a:latin typeface="+mn-lt"/>
                <a:ea typeface="+mn-ea"/>
              </a:rPr>
              <a:t>A </a:t>
            </a:r>
            <a:r>
              <a:rPr lang="zh-CN" altLang="en-US" sz="2000" b="1" dirty="0">
                <a:latin typeface="+mn-lt"/>
                <a:ea typeface="+mn-ea"/>
              </a:rPr>
              <a:t>再发送（到序号 </a:t>
            </a:r>
            <a:r>
              <a:rPr lang="en-US" altLang="zh-CN" sz="2000" b="1" dirty="0">
                <a:latin typeface="+mn-lt"/>
                <a:ea typeface="+mn-ea"/>
              </a:rPr>
              <a:t>600 </a:t>
            </a:r>
            <a:r>
              <a:rPr lang="zh-CN" altLang="en-US" sz="2000" b="1" dirty="0">
                <a:latin typeface="+mn-lt"/>
                <a:ea typeface="+mn-ea"/>
              </a:rPr>
              <a:t>的数据都已收到）</a:t>
            </a:r>
          </a:p>
        </p:txBody>
      </p:sp>
      <p:grpSp>
        <p:nvGrpSpPr>
          <p:cNvPr id="47" name="Group 43"/>
          <p:cNvGrpSpPr>
            <a:grpSpLocks/>
          </p:cNvGrpSpPr>
          <p:nvPr/>
        </p:nvGrpSpPr>
        <p:grpSpPr bwMode="auto">
          <a:xfrm>
            <a:off x="384175" y="2566988"/>
            <a:ext cx="3365500" cy="633412"/>
            <a:chOff x="264" y="1724"/>
            <a:chExt cx="2120" cy="399"/>
          </a:xfrm>
        </p:grpSpPr>
        <p:sp>
          <p:nvSpPr>
            <p:cNvPr id="48" name="Line 44"/>
            <p:cNvSpPr>
              <a:spLocks noChangeShapeType="1"/>
            </p:cNvSpPr>
            <p:nvPr/>
          </p:nvSpPr>
          <p:spPr bwMode="auto">
            <a:xfrm>
              <a:off x="264" y="1967"/>
              <a:ext cx="135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Rectangle 45"/>
            <p:cNvSpPr>
              <a:spLocks noChangeArrowheads="1"/>
            </p:cNvSpPr>
            <p:nvPr/>
          </p:nvSpPr>
          <p:spPr bwMode="auto">
            <a:xfrm>
              <a:off x="681" y="1734"/>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201</a:t>
              </a:r>
            </a:p>
          </p:txBody>
        </p:sp>
        <p:sp>
          <p:nvSpPr>
            <p:cNvPr id="50" name="AutoShape 46"/>
            <p:cNvSpPr>
              <a:spLocks noChangeArrowheads="1"/>
            </p:cNvSpPr>
            <p:nvPr/>
          </p:nvSpPr>
          <p:spPr bwMode="auto">
            <a:xfrm>
              <a:off x="1643" y="1724"/>
              <a:ext cx="733" cy="399"/>
            </a:xfrm>
            <a:prstGeom prst="irregularSeal1">
              <a:avLst/>
            </a:prstGeom>
            <a:solidFill>
              <a:srgbClr val="FC0404"/>
            </a:solidFill>
            <a:ln w="12700">
              <a:solidFill>
                <a:srgbClr val="FC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Rectangle 47"/>
            <p:cNvSpPr>
              <a:spLocks noChangeArrowheads="1"/>
            </p:cNvSpPr>
            <p:nvPr/>
          </p:nvSpPr>
          <p:spPr bwMode="auto">
            <a:xfrm>
              <a:off x="1787" y="1806"/>
              <a:ext cx="59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solidFill>
                    <a:schemeClr val="bg1"/>
                  </a:solidFill>
                  <a:latin typeface="+mn-lt"/>
                  <a:ea typeface="+mn-ea"/>
                </a:rPr>
                <a:t>丢失！</a:t>
              </a:r>
            </a:p>
          </p:txBody>
        </p:sp>
      </p:grpSp>
      <p:sp>
        <p:nvSpPr>
          <p:cNvPr id="52" name="Line 48"/>
          <p:cNvSpPr>
            <a:spLocks noChangeShapeType="1"/>
          </p:cNvSpPr>
          <p:nvPr/>
        </p:nvSpPr>
        <p:spPr bwMode="auto">
          <a:xfrm>
            <a:off x="358775" y="1773238"/>
            <a:ext cx="0" cy="47720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5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
        <p:nvSpPr>
          <p:cNvPr id="54" name="Rectangle 35"/>
          <p:cNvSpPr>
            <a:spLocks noChangeArrowheads="1"/>
          </p:cNvSpPr>
          <p:nvPr/>
        </p:nvSpPr>
        <p:spPr bwMode="auto">
          <a:xfrm>
            <a:off x="3703638" y="2686258"/>
            <a:ext cx="2532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smtClean="0">
                <a:latin typeface="+mn-lt"/>
                <a:ea typeface="+mn-ea"/>
              </a:rPr>
              <a:t>100 </a:t>
            </a:r>
            <a:r>
              <a:rPr lang="zh-CN" altLang="en-US" sz="2000" b="1" dirty="0">
                <a:latin typeface="+mn-lt"/>
                <a:ea typeface="+mn-ea"/>
              </a:rPr>
              <a:t>字节</a:t>
            </a:r>
          </a:p>
        </p:txBody>
      </p:sp>
    </p:spTree>
    <p:extLst>
      <p:ext uri="{BB962C8B-B14F-4D97-AF65-F5344CB8AC3E}">
        <p14:creationId xmlns:p14="http://schemas.microsoft.com/office/powerpoint/2010/main" val="3295337456"/>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1000"/>
                                        <p:tgtEl>
                                          <p:spTgt spid="21"/>
                                        </p:tgtEl>
                                      </p:cBhvr>
                                    </p:animEffec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10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1000"/>
                                        <p:tgtEl>
                                          <p:spTgt spid="27"/>
                                        </p:tgtEl>
                                      </p:cBhvr>
                                    </p:animEffec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1000"/>
                                        <p:tgtEl>
                                          <p:spTgt spid="18"/>
                                        </p:tgtEl>
                                      </p:cBhvr>
                                    </p:animEffec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1000"/>
                                        <p:tgtEl>
                                          <p:spTgt spid="15"/>
                                        </p:tgtEl>
                                      </p:cBhvr>
                                    </p:animEffect>
                                  </p:childTnLst>
                                </p:cTn>
                              </p:par>
                            </p:childTnLst>
                          </p:cTn>
                        </p:par>
                        <p:par>
                          <p:cTn id="45" fill="hold">
                            <p:stCondLst>
                              <p:cond delay="1000"/>
                            </p:stCondLst>
                            <p:childTnLst>
                              <p:par>
                                <p:cTn id="46" presetID="1" presetClass="entr" presetSubtype="0" fill="hold" grpId="0" nodeType="afterEffect">
                                  <p:stCondLst>
                                    <p:cond delay="500"/>
                                  </p:stCondLst>
                                  <p:childTnLst>
                                    <p:set>
                                      <p:cBhvr>
                                        <p:cTn id="47" dur="1" fill="hold">
                                          <p:stCondLst>
                                            <p:cond delay="0"/>
                                          </p:stCondLst>
                                        </p:cTn>
                                        <p:tgtEl>
                                          <p:spTgt spid="4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1000"/>
                                        <p:tgtEl>
                                          <p:spTgt spid="12"/>
                                        </p:tgtEl>
                                      </p:cBhvr>
                                    </p:animEffect>
                                  </p:childTnLst>
                                </p:cTn>
                              </p:par>
                            </p:childTnLst>
                          </p:cTn>
                        </p:par>
                        <p:par>
                          <p:cTn id="53" fill="hold">
                            <p:stCondLst>
                              <p:cond delay="1000"/>
                            </p:stCondLst>
                            <p:childTnLst>
                              <p:par>
                                <p:cTn id="54" presetID="1" presetClass="entr" presetSubtype="0" fill="hold" grpId="0" nodeType="afterEffect">
                                  <p:stCondLst>
                                    <p:cond delay="50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1000"/>
                                        <p:tgtEl>
                                          <p:spTgt spid="33"/>
                                        </p:tgtEl>
                                      </p:cBhvr>
                                    </p:animEffect>
                                  </p:childTnLst>
                                </p:cTn>
                              </p:par>
                            </p:childTnLst>
                          </p:cTn>
                        </p:par>
                        <p:par>
                          <p:cTn id="61" fill="hold">
                            <p:stCondLst>
                              <p:cond delay="1000"/>
                            </p:stCondLst>
                            <p:childTnLst>
                              <p:par>
                                <p:cTn id="62" presetID="1" presetClass="entr" presetSubtype="0" fill="hold" grpId="0" nodeType="afterEffect">
                                  <p:stCondLst>
                                    <p:cond delay="500"/>
                                  </p:stCondLst>
                                  <p:childTnLst>
                                    <p:set>
                                      <p:cBhvr>
                                        <p:cTn id="63" dur="1" fill="hold">
                                          <p:stCondLst>
                                            <p:cond delay="0"/>
                                          </p:stCondLst>
                                        </p:cTn>
                                        <p:tgtEl>
                                          <p:spTgt spid="4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par>
                          <p:cTn id="69" fill="hold">
                            <p:stCondLst>
                              <p:cond delay="1000"/>
                            </p:stCondLst>
                            <p:childTnLst>
                              <p:par>
                                <p:cTn id="70" presetID="1" presetClass="entr" presetSubtype="0" fill="hold" grpId="0" nodeType="afterEffect">
                                  <p:stCondLst>
                                    <p:cond delay="50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right)">
                                      <p:cBhvr>
                                        <p:cTn id="76" dur="1000"/>
                                        <p:tgtEl>
                                          <p:spTgt spid="30"/>
                                        </p:tgtEl>
                                      </p:cBhvr>
                                    </p:animEffect>
                                  </p:childTnLst>
                                </p:cTn>
                              </p:par>
                            </p:childTnLst>
                          </p:cTn>
                        </p:par>
                        <p:par>
                          <p:cTn id="77" fill="hold">
                            <p:stCondLst>
                              <p:cond delay="1000"/>
                            </p:stCondLst>
                            <p:childTnLst>
                              <p:par>
                                <p:cTn id="78" presetID="1" presetClass="entr" presetSubtype="0" fill="hold" grpId="0" nodeType="afterEffect">
                                  <p:stCondLst>
                                    <p:cond delay="50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50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build="allAtOnce"/>
      <p:bldP spid="41" grpId="0"/>
      <p:bldP spid="42" grpId="0"/>
      <p:bldP spid="43" grpId="0"/>
      <p:bldP spid="44" grpId="0"/>
      <p:bldP spid="45" grpId="0"/>
      <p:bldP spid="46" grpId="0"/>
      <p:bldP spid="5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滑动窗口的本质</a:t>
            </a:r>
          </a:p>
        </p:txBody>
      </p:sp>
      <p:sp>
        <p:nvSpPr>
          <p:cNvPr id="2" name="内容占位符 1"/>
          <p:cNvSpPr>
            <a:spLocks noGrp="1"/>
          </p:cNvSpPr>
          <p:nvPr>
            <p:ph idx="1"/>
          </p:nvPr>
        </p:nvSpPr>
        <p:spPr/>
        <p:txBody>
          <a:bodyPr/>
          <a:lstStyle/>
          <a:p>
            <a:pPr marL="0" indent="0">
              <a:lnSpc>
                <a:spcPct val="110000"/>
              </a:lnSpc>
              <a:buNone/>
            </a:pPr>
            <a:r>
              <a:rPr lang="zh-CN" altLang="en-US" dirty="0" smtClean="0"/>
              <a:t>       上述</a:t>
            </a:r>
            <a:r>
              <a:rPr lang="zh-CN" altLang="en-US" dirty="0"/>
              <a:t>滑动窗口的本质是通过</a:t>
            </a:r>
            <a:r>
              <a:rPr lang="zh-CN" altLang="en-US" dirty="0">
                <a:solidFill>
                  <a:srgbClr val="FF0000"/>
                </a:solidFill>
              </a:rPr>
              <a:t>两个缓存</a:t>
            </a:r>
            <a:r>
              <a:rPr lang="zh-CN" altLang="en-US" dirty="0"/>
              <a:t>和</a:t>
            </a:r>
            <a:r>
              <a:rPr lang="zh-CN" altLang="en-US" dirty="0">
                <a:solidFill>
                  <a:srgbClr val="FF0000"/>
                </a:solidFill>
              </a:rPr>
              <a:t>一个窗口</a:t>
            </a:r>
            <a:r>
              <a:rPr lang="zh-CN" altLang="en-US" dirty="0"/>
              <a:t>来实现的。发送端设置一个缓存，用于存储从应用程序来的数据，对这个缓存设置一个窗口，只要此窗口大小不是</a:t>
            </a:r>
            <a:r>
              <a:rPr lang="en-US" altLang="zh-CN" dirty="0"/>
              <a:t>0</a:t>
            </a:r>
            <a:r>
              <a:rPr lang="zh-CN" altLang="en-US" dirty="0"/>
              <a:t>就可以发送数据。接收端也设置一个缓存，用于存储刚接收到的数据，以便应用程序取走，接收端会将自身缓存剩余情况告知发送端，以便发送端改变窗口大小。</a:t>
            </a:r>
          </a:p>
          <a:p>
            <a:pPr marL="0" indent="0">
              <a:lnSpc>
                <a:spcPct val="110000"/>
              </a:lnSpc>
              <a:buNone/>
            </a:pP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410868359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传输协议的</a:t>
            </a:r>
            <a:r>
              <a:rPr lang="zh-CN" altLang="en-US" dirty="0" smtClean="0"/>
              <a:t>要素</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7" name="Rectangle 13"/>
          <p:cNvSpPr txBox="1">
            <a:spLocks noChangeArrowheads="1"/>
          </p:cNvSpPr>
          <p:nvPr/>
        </p:nvSpPr>
        <p:spPr bwMode="auto">
          <a:xfrm>
            <a:off x="2123728" y="1916832"/>
            <a:ext cx="4824536" cy="42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eaLnBrk="1" hangingPunct="1">
              <a:lnSpc>
                <a:spcPct val="125000"/>
              </a:lnSpc>
            </a:pPr>
            <a:r>
              <a:rPr lang="zh-CN" altLang="en-US" kern="0" dirty="0" smtClean="0">
                <a:hlinkClick r:id="rId6" action="ppaction://hlinksldjump"/>
              </a:rPr>
              <a:t>寻址</a:t>
            </a:r>
            <a:endParaRPr lang="en-US" altLang="zh-CN" kern="0" dirty="0" smtClean="0">
              <a:hlinkClick r:id="rId7" action="ppaction://hlinksldjump"/>
            </a:endParaRPr>
          </a:p>
          <a:p>
            <a:pPr eaLnBrk="1" hangingPunct="1">
              <a:lnSpc>
                <a:spcPct val="125000"/>
              </a:lnSpc>
            </a:pPr>
            <a:r>
              <a:rPr lang="zh-CN" altLang="en-US" kern="0" dirty="0" smtClean="0">
                <a:hlinkClick r:id="rId8" action="ppaction://hlinksldjump"/>
              </a:rPr>
              <a:t>连接建立</a:t>
            </a:r>
            <a:endParaRPr lang="en-US" altLang="zh-CN" kern="0" dirty="0" smtClean="0"/>
          </a:p>
          <a:p>
            <a:pPr eaLnBrk="1" hangingPunct="1">
              <a:lnSpc>
                <a:spcPct val="125000"/>
              </a:lnSpc>
            </a:pPr>
            <a:r>
              <a:rPr lang="zh-CN" altLang="en-US" kern="0" dirty="0" smtClean="0">
                <a:hlinkClick r:id="rId9" action="ppaction://hlinksldjump"/>
              </a:rPr>
              <a:t>连接释放</a:t>
            </a:r>
            <a:endParaRPr lang="en-US" altLang="zh-CN" kern="0" dirty="0" smtClean="0"/>
          </a:p>
          <a:p>
            <a:pPr eaLnBrk="1" hangingPunct="1">
              <a:lnSpc>
                <a:spcPct val="125000"/>
              </a:lnSpc>
            </a:pPr>
            <a:r>
              <a:rPr lang="zh-CN" altLang="en-US" kern="0" dirty="0" smtClean="0">
                <a:hlinkClick r:id="rId10" action="ppaction://hlinksldjump"/>
              </a:rPr>
              <a:t>差错控制和流量控制</a:t>
            </a:r>
            <a:endParaRPr lang="en-US" altLang="zh-CN" kern="0" dirty="0" smtClean="0"/>
          </a:p>
          <a:p>
            <a:pPr eaLnBrk="1" hangingPunct="1">
              <a:lnSpc>
                <a:spcPct val="125000"/>
              </a:lnSpc>
            </a:pPr>
            <a:r>
              <a:rPr lang="zh-CN" altLang="en-US" kern="0" dirty="0" smtClean="0">
                <a:hlinkClick r:id="rId11" action="ppaction://hlinksldjump"/>
              </a:rPr>
              <a:t>多路复用</a:t>
            </a:r>
            <a:endParaRPr lang="en-US" altLang="zh-CN" kern="0" dirty="0" smtClean="0"/>
          </a:p>
          <a:p>
            <a:pPr eaLnBrk="1" hangingPunct="1">
              <a:lnSpc>
                <a:spcPct val="125000"/>
              </a:lnSpc>
            </a:pPr>
            <a:r>
              <a:rPr lang="zh-CN" altLang="en-US" kern="0" dirty="0" smtClean="0">
                <a:hlinkClick r:id="rId12" action="ppaction://hlinksldjump"/>
              </a:rPr>
              <a:t>崩溃恢复</a:t>
            </a:r>
            <a:endParaRPr lang="en-US" altLang="zh-CN" kern="0" dirty="0" smtClean="0">
              <a:hlinkClick r:id="rId13" action="ppaction://hlinksldjump"/>
            </a:endParaRPr>
          </a:p>
        </p:txBody>
      </p:sp>
    </p:spTree>
    <p:extLst>
      <p:ext uri="{BB962C8B-B14F-4D97-AF65-F5344CB8AC3E}">
        <p14:creationId xmlns:p14="http://schemas.microsoft.com/office/powerpoint/2010/main" val="270627973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糊涂窗口综合症</a:t>
            </a:r>
          </a:p>
        </p:txBody>
      </p:sp>
      <p:sp>
        <p:nvSpPr>
          <p:cNvPr id="2" name="内容占位符 1"/>
          <p:cNvSpPr>
            <a:spLocks noGrp="1"/>
          </p:cNvSpPr>
          <p:nvPr>
            <p:ph idx="1"/>
          </p:nvPr>
        </p:nvSpPr>
        <p:spPr>
          <a:xfrm>
            <a:off x="809625" y="2780928"/>
            <a:ext cx="7958138" cy="3456360"/>
          </a:xfrm>
        </p:spPr>
        <p:txBody>
          <a:bodyPr/>
          <a:lstStyle/>
          <a:p>
            <a:pPr marL="0" indent="0">
              <a:lnSpc>
                <a:spcPct val="150000"/>
              </a:lnSpc>
              <a:buNone/>
            </a:pPr>
            <a:r>
              <a:rPr lang="zh-CN" altLang="en-US" dirty="0" smtClean="0"/>
              <a:t>       当</a:t>
            </a:r>
            <a:r>
              <a:rPr lang="zh-CN" altLang="en-US" dirty="0"/>
              <a:t>发送应用程序产生数据很慢，或接收应用程序吸收数据很慢，会使发送数据的报文段很小，引起操作效率的降低</a:t>
            </a:r>
            <a:r>
              <a:rPr lang="zh-CN" altLang="en-US" dirty="0" smtClean="0"/>
              <a:t>。</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79226438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发送端</a:t>
            </a:r>
          </a:p>
        </p:txBody>
      </p:sp>
      <p:sp>
        <p:nvSpPr>
          <p:cNvPr id="2" name="内容占位符 1"/>
          <p:cNvSpPr>
            <a:spLocks noGrp="1"/>
          </p:cNvSpPr>
          <p:nvPr>
            <p:ph idx="1"/>
          </p:nvPr>
        </p:nvSpPr>
        <p:spPr/>
        <p:txBody>
          <a:bodyPr/>
          <a:lstStyle/>
          <a:p>
            <a:pPr>
              <a:lnSpc>
                <a:spcPct val="110000"/>
              </a:lnSpc>
            </a:pPr>
            <a:r>
              <a:rPr lang="zh-CN" altLang="en-US" sz="2400" dirty="0">
                <a:solidFill>
                  <a:srgbClr val="FF0000"/>
                </a:solidFill>
              </a:rPr>
              <a:t>问题现象</a:t>
            </a:r>
          </a:p>
          <a:p>
            <a:pPr marL="0" indent="0">
              <a:lnSpc>
                <a:spcPct val="110000"/>
              </a:lnSpc>
              <a:buNone/>
            </a:pPr>
            <a:r>
              <a:rPr lang="zh-CN" altLang="en-US" sz="2400" dirty="0"/>
              <a:t>   </a:t>
            </a:r>
            <a:r>
              <a:rPr lang="zh-CN" altLang="en-US" sz="2400" dirty="0" smtClean="0"/>
              <a:t>  </a:t>
            </a:r>
            <a:r>
              <a:rPr lang="zh-CN" altLang="en-US" sz="2400" dirty="0"/>
              <a:t>例如：例如一次产生</a:t>
            </a:r>
            <a:r>
              <a:rPr lang="en-US" altLang="zh-CN" sz="2400" dirty="0"/>
              <a:t>1B</a:t>
            </a:r>
            <a:r>
              <a:rPr lang="zh-CN" altLang="en-US" sz="2400" dirty="0"/>
              <a:t>，会产生只包括</a:t>
            </a:r>
            <a:r>
              <a:rPr lang="en-US" altLang="zh-CN" sz="2400" dirty="0"/>
              <a:t>1B</a:t>
            </a:r>
            <a:r>
              <a:rPr lang="zh-CN" altLang="en-US" sz="2400" dirty="0"/>
              <a:t>数据的</a:t>
            </a:r>
            <a:r>
              <a:rPr lang="en-US" altLang="zh-CN" sz="2400" dirty="0"/>
              <a:t>TCP</a:t>
            </a:r>
            <a:r>
              <a:rPr lang="zh-CN" altLang="en-US" sz="2400" dirty="0"/>
              <a:t>报文段（</a:t>
            </a:r>
            <a:r>
              <a:rPr lang="en-US" altLang="zh-CN" sz="2400" dirty="0"/>
              <a:t>40B</a:t>
            </a:r>
            <a:r>
              <a:rPr lang="zh-CN" altLang="en-US" sz="2400" dirty="0"/>
              <a:t>的开销：</a:t>
            </a:r>
            <a:r>
              <a:rPr lang="en-US" altLang="zh-CN" sz="2400" dirty="0"/>
              <a:t>20B</a:t>
            </a:r>
            <a:r>
              <a:rPr lang="zh-CN" altLang="en-US" sz="2400" dirty="0"/>
              <a:t>的</a:t>
            </a:r>
            <a:r>
              <a:rPr lang="en-US" altLang="zh-CN" sz="2400" dirty="0"/>
              <a:t>TCP</a:t>
            </a:r>
            <a:r>
              <a:rPr lang="zh-CN" altLang="en-US" sz="2400" dirty="0"/>
              <a:t>首部和</a:t>
            </a:r>
            <a:r>
              <a:rPr lang="en-US" altLang="zh-CN" sz="2400" dirty="0"/>
              <a:t>20B</a:t>
            </a:r>
            <a:r>
              <a:rPr lang="zh-CN" altLang="en-US" sz="2400" dirty="0"/>
              <a:t>的</a:t>
            </a:r>
            <a:r>
              <a:rPr lang="en-US" altLang="zh-CN" sz="2400" dirty="0"/>
              <a:t>IP</a:t>
            </a:r>
            <a:r>
              <a:rPr lang="zh-CN" altLang="en-US" sz="2400" dirty="0"/>
              <a:t>首部），结果有很多</a:t>
            </a:r>
            <a:r>
              <a:rPr lang="en-US" altLang="zh-CN" sz="2400" dirty="0"/>
              <a:t>41B</a:t>
            </a:r>
            <a:r>
              <a:rPr lang="zh-CN" altLang="en-US" sz="2400" dirty="0"/>
              <a:t>的</a:t>
            </a:r>
            <a:r>
              <a:rPr lang="en-US" altLang="zh-CN" sz="2400" dirty="0"/>
              <a:t>TCP</a:t>
            </a:r>
            <a:r>
              <a:rPr lang="zh-CN" altLang="en-US" sz="2400" dirty="0"/>
              <a:t>报文段在</a:t>
            </a:r>
            <a:r>
              <a:rPr lang="en-US" altLang="zh-CN" sz="2400" dirty="0"/>
              <a:t>Internet</a:t>
            </a:r>
            <a:r>
              <a:rPr lang="zh-CN" altLang="en-US" sz="2400" dirty="0"/>
              <a:t>中传输。</a:t>
            </a:r>
          </a:p>
          <a:p>
            <a:pPr>
              <a:lnSpc>
                <a:spcPct val="110000"/>
              </a:lnSpc>
            </a:pPr>
            <a:r>
              <a:rPr lang="zh-CN" altLang="en-US" sz="2400" dirty="0">
                <a:solidFill>
                  <a:srgbClr val="FF0000"/>
                </a:solidFill>
              </a:rPr>
              <a:t>解决方法</a:t>
            </a:r>
          </a:p>
          <a:p>
            <a:pPr marL="0" indent="0">
              <a:lnSpc>
                <a:spcPct val="110000"/>
              </a:lnSpc>
              <a:buNone/>
            </a:pPr>
            <a:r>
              <a:rPr lang="zh-CN" altLang="en-US" sz="2400" dirty="0" smtClean="0"/>
              <a:t>     </a:t>
            </a:r>
            <a:r>
              <a:rPr lang="zh-CN" altLang="en-US" sz="2400" dirty="0"/>
              <a:t>采用</a:t>
            </a:r>
            <a:r>
              <a:rPr lang="en-US" altLang="zh-CN" sz="2400" dirty="0">
                <a:solidFill>
                  <a:srgbClr val="0000FF"/>
                </a:solidFill>
              </a:rPr>
              <a:t>Nagle</a:t>
            </a:r>
            <a:r>
              <a:rPr lang="zh-CN" altLang="en-US" sz="2400" dirty="0">
                <a:solidFill>
                  <a:srgbClr val="0000FF"/>
                </a:solidFill>
              </a:rPr>
              <a:t>算法</a:t>
            </a:r>
            <a:r>
              <a:rPr lang="zh-CN" altLang="en-US" sz="2400" dirty="0"/>
              <a:t>：① 发送端将从应用程序收到的第一块数据发送出去，哪怕只有一个字节。② 将后面到达的数据都缓存起来，当收到对方的确认或数据已积累到可以装成一个最大的报文段时，将缓存中的所有数据组装成一个报文段进行发送。③ 对剩余的传输，重复上一步骤</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10</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55993409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接收端</a:t>
            </a:r>
          </a:p>
        </p:txBody>
      </p:sp>
      <p:sp>
        <p:nvSpPr>
          <p:cNvPr id="2" name="内容占位符 1"/>
          <p:cNvSpPr>
            <a:spLocks noGrp="1"/>
          </p:cNvSpPr>
          <p:nvPr>
            <p:ph idx="1"/>
          </p:nvPr>
        </p:nvSpPr>
        <p:spPr/>
        <p:txBody>
          <a:bodyPr/>
          <a:lstStyle/>
          <a:p>
            <a:pPr>
              <a:lnSpc>
                <a:spcPct val="110000"/>
              </a:lnSpc>
            </a:pPr>
            <a:r>
              <a:rPr lang="zh-CN" altLang="en-US" sz="2400" dirty="0">
                <a:solidFill>
                  <a:srgbClr val="FF0000"/>
                </a:solidFill>
              </a:rPr>
              <a:t>问题现象</a:t>
            </a:r>
          </a:p>
          <a:p>
            <a:pPr marL="0" indent="0">
              <a:lnSpc>
                <a:spcPct val="110000"/>
              </a:lnSpc>
              <a:buNone/>
            </a:pPr>
            <a:r>
              <a:rPr lang="zh-CN" altLang="en-US" sz="2400" dirty="0"/>
              <a:t>  </a:t>
            </a:r>
            <a:r>
              <a:rPr lang="zh-CN" altLang="en-US" sz="2400" dirty="0" smtClean="0"/>
              <a:t>   </a:t>
            </a:r>
            <a:r>
              <a:rPr lang="zh-CN" altLang="en-US" sz="2400" dirty="0"/>
              <a:t>例如：一次吸收</a:t>
            </a:r>
            <a:r>
              <a:rPr lang="en-US" altLang="zh-CN" sz="2400" dirty="0"/>
              <a:t>1B</a:t>
            </a:r>
            <a:r>
              <a:rPr lang="zh-CN" altLang="en-US" sz="2400" dirty="0"/>
              <a:t>，也会使发送端产生只包括</a:t>
            </a:r>
            <a:r>
              <a:rPr lang="en-US" altLang="zh-CN" sz="2400" dirty="0"/>
              <a:t>1B</a:t>
            </a:r>
            <a:r>
              <a:rPr lang="zh-CN" altLang="en-US" sz="2400" dirty="0"/>
              <a:t>的</a:t>
            </a:r>
            <a:r>
              <a:rPr lang="en-US" altLang="zh-CN" sz="2400" dirty="0"/>
              <a:t>TCP</a:t>
            </a:r>
            <a:r>
              <a:rPr lang="zh-CN" altLang="en-US" sz="2400" dirty="0"/>
              <a:t>报文段（</a:t>
            </a:r>
            <a:r>
              <a:rPr lang="en-US" altLang="zh-CN" sz="2400" dirty="0"/>
              <a:t>40B</a:t>
            </a:r>
            <a:r>
              <a:rPr lang="zh-CN" altLang="en-US" sz="2400" dirty="0"/>
              <a:t>的开销：</a:t>
            </a:r>
            <a:r>
              <a:rPr lang="en-US" altLang="zh-CN" sz="2400" dirty="0"/>
              <a:t>20B</a:t>
            </a:r>
            <a:r>
              <a:rPr lang="zh-CN" altLang="en-US" sz="2400" dirty="0"/>
              <a:t>的</a:t>
            </a:r>
            <a:r>
              <a:rPr lang="en-US" altLang="zh-CN" sz="2400" dirty="0"/>
              <a:t>TCP</a:t>
            </a:r>
            <a:r>
              <a:rPr lang="zh-CN" altLang="en-US" sz="2400" dirty="0"/>
              <a:t>首部和</a:t>
            </a:r>
            <a:r>
              <a:rPr lang="en-US" altLang="zh-CN" sz="2400" dirty="0"/>
              <a:t>20B</a:t>
            </a:r>
            <a:r>
              <a:rPr lang="zh-CN" altLang="en-US" sz="2400" dirty="0"/>
              <a:t>的</a:t>
            </a:r>
            <a:r>
              <a:rPr lang="en-US" altLang="zh-CN" sz="2400" dirty="0"/>
              <a:t>IP</a:t>
            </a:r>
            <a:r>
              <a:rPr lang="zh-CN" altLang="en-US" sz="2400" dirty="0"/>
              <a:t>首部），结果有很多</a:t>
            </a:r>
            <a:r>
              <a:rPr lang="en-US" altLang="zh-CN" sz="2400" dirty="0"/>
              <a:t>41B</a:t>
            </a:r>
            <a:r>
              <a:rPr lang="zh-CN" altLang="en-US" sz="2400" dirty="0"/>
              <a:t>的</a:t>
            </a:r>
            <a:r>
              <a:rPr lang="en-US" altLang="zh-CN" sz="2400" dirty="0"/>
              <a:t>TCP</a:t>
            </a:r>
            <a:r>
              <a:rPr lang="zh-CN" altLang="en-US" sz="2400" dirty="0"/>
              <a:t>报文段在</a:t>
            </a:r>
            <a:r>
              <a:rPr lang="en-US" altLang="zh-CN" sz="2400" dirty="0"/>
              <a:t>Internet</a:t>
            </a:r>
            <a:r>
              <a:rPr lang="zh-CN" altLang="en-US" sz="2400" dirty="0"/>
              <a:t>中传输。</a:t>
            </a:r>
          </a:p>
          <a:p>
            <a:pPr>
              <a:lnSpc>
                <a:spcPct val="110000"/>
              </a:lnSpc>
            </a:pPr>
            <a:r>
              <a:rPr lang="zh-CN" altLang="en-US" sz="2400" dirty="0">
                <a:solidFill>
                  <a:srgbClr val="FF0000"/>
                </a:solidFill>
              </a:rPr>
              <a:t>解决方法</a:t>
            </a:r>
          </a:p>
          <a:p>
            <a:pPr marL="0" indent="0">
              <a:lnSpc>
                <a:spcPct val="110000"/>
              </a:lnSpc>
              <a:buNone/>
            </a:pPr>
            <a:r>
              <a:rPr lang="zh-CN" altLang="en-US" sz="2400" dirty="0"/>
              <a:t>   </a:t>
            </a:r>
            <a:r>
              <a:rPr lang="zh-CN" altLang="en-US" sz="2400" dirty="0" smtClean="0"/>
              <a:t>  </a:t>
            </a:r>
            <a:r>
              <a:rPr lang="zh-CN" altLang="en-US" sz="2400" dirty="0"/>
              <a:t>可采用两个方法解决：① </a:t>
            </a:r>
            <a:r>
              <a:rPr lang="en-US" altLang="zh-CN" sz="2400" dirty="0">
                <a:solidFill>
                  <a:srgbClr val="0000FF"/>
                </a:solidFill>
              </a:rPr>
              <a:t>Clark</a:t>
            </a:r>
            <a:r>
              <a:rPr lang="zh-CN" altLang="en-US" sz="2400" dirty="0">
                <a:solidFill>
                  <a:srgbClr val="0000FF"/>
                </a:solidFill>
              </a:rPr>
              <a:t>解决方法</a:t>
            </a:r>
            <a:r>
              <a:rPr lang="zh-CN" altLang="en-US" sz="2400" dirty="0"/>
              <a:t>：只要有数据到达就发送确认，但宣布的窗口大小为</a:t>
            </a:r>
            <a:r>
              <a:rPr lang="en-US" altLang="zh-CN" sz="2400" dirty="0"/>
              <a:t>0</a:t>
            </a:r>
            <a:r>
              <a:rPr lang="zh-CN" altLang="en-US" sz="2400" dirty="0"/>
              <a:t>，直至缓存空间已能放入最大长度的报文段，或缓存空间的一半已经空了。② </a:t>
            </a:r>
            <a:r>
              <a:rPr lang="zh-CN" altLang="en-US" sz="2400" dirty="0">
                <a:solidFill>
                  <a:srgbClr val="0000FF"/>
                </a:solidFill>
              </a:rPr>
              <a:t>延迟的确认</a:t>
            </a:r>
            <a:r>
              <a:rPr lang="zh-CN" altLang="en-US" sz="2400" dirty="0"/>
              <a:t>：当一个报文段到达时并不立即发送确认，直到缓存有足够的空间为止。</a:t>
            </a:r>
          </a:p>
          <a:p>
            <a:pPr>
              <a:lnSpc>
                <a:spcPct val="110000"/>
              </a:lnSpc>
            </a:pP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38952397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拥塞控制</a:t>
            </a:r>
          </a:p>
        </p:txBody>
      </p:sp>
      <p:sp>
        <p:nvSpPr>
          <p:cNvPr id="2" name="内容占位符 1"/>
          <p:cNvSpPr>
            <a:spLocks noGrp="1"/>
          </p:cNvSpPr>
          <p:nvPr>
            <p:ph idx="1"/>
          </p:nvPr>
        </p:nvSpPr>
        <p:spPr/>
        <p:txBody>
          <a:bodyPr/>
          <a:lstStyle/>
          <a:p>
            <a:pPr>
              <a:lnSpc>
                <a:spcPct val="120000"/>
              </a:lnSpc>
            </a:pPr>
            <a:r>
              <a:rPr lang="zh-CN" altLang="en-US" sz="2800" dirty="0">
                <a:solidFill>
                  <a:srgbClr val="FF0000"/>
                </a:solidFill>
              </a:rPr>
              <a:t>问题</a:t>
            </a:r>
          </a:p>
          <a:p>
            <a:pPr marL="0" indent="0">
              <a:lnSpc>
                <a:spcPct val="120000"/>
              </a:lnSpc>
              <a:buNone/>
            </a:pPr>
            <a:r>
              <a:rPr lang="zh-CN" altLang="en-US" sz="2800" dirty="0"/>
              <a:t>    </a:t>
            </a:r>
            <a:r>
              <a:rPr lang="zh-CN" altLang="en-US" sz="2800" dirty="0" smtClean="0"/>
              <a:t>部分</a:t>
            </a:r>
            <a:r>
              <a:rPr lang="zh-CN" altLang="en-US" sz="2800" dirty="0"/>
              <a:t>或整个子网有太多的数据而造成性能下降的状况。</a:t>
            </a:r>
          </a:p>
          <a:p>
            <a:pPr>
              <a:lnSpc>
                <a:spcPct val="120000"/>
              </a:lnSpc>
            </a:pPr>
            <a:r>
              <a:rPr lang="zh-CN" altLang="en-US" sz="2800" dirty="0">
                <a:solidFill>
                  <a:srgbClr val="FF0000"/>
                </a:solidFill>
              </a:rPr>
              <a:t>原因</a:t>
            </a:r>
          </a:p>
          <a:p>
            <a:pPr marL="0" indent="0">
              <a:lnSpc>
                <a:spcPct val="120000"/>
              </a:lnSpc>
              <a:buNone/>
            </a:pPr>
            <a:r>
              <a:rPr lang="zh-CN" altLang="en-US" sz="2800" dirty="0"/>
              <a:t>  </a:t>
            </a:r>
            <a:r>
              <a:rPr lang="zh-CN" altLang="en-US" sz="2800" dirty="0" smtClean="0"/>
              <a:t>  </a:t>
            </a:r>
            <a:r>
              <a:rPr lang="zh-CN" altLang="en-US" sz="2800" dirty="0"/>
              <a:t>内存配置不当、处理器太慢、带宽太低、缺乏综合治理等，本质原因是：</a:t>
            </a:r>
            <a:r>
              <a:rPr lang="zh-CN" altLang="en-US" sz="2800" dirty="0">
                <a:solidFill>
                  <a:srgbClr val="0000FF"/>
                </a:solidFill>
              </a:rPr>
              <a:t>∑对资源的需求＞可用资源</a:t>
            </a:r>
            <a:r>
              <a:rPr lang="zh-CN" altLang="en-US" sz="2800" dirty="0"/>
              <a:t>。不能头痛医头，脚痛医脚，只有等网络中所有组件都相互平衡后，才能消除拥塞</a:t>
            </a:r>
            <a:r>
              <a:rPr lang="zh-CN" altLang="en-US" sz="2800" dirty="0" smtClean="0"/>
              <a:t>。</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85111919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拥塞控制思想</a:t>
            </a:r>
          </a:p>
        </p:txBody>
      </p:sp>
      <p:sp>
        <p:nvSpPr>
          <p:cNvPr id="2" name="内容占位符 1"/>
          <p:cNvSpPr>
            <a:spLocks noGrp="1"/>
          </p:cNvSpPr>
          <p:nvPr>
            <p:ph idx="1"/>
          </p:nvPr>
        </p:nvSpPr>
        <p:spPr/>
        <p:txBody>
          <a:bodyPr/>
          <a:lstStyle/>
          <a:p>
            <a:pPr>
              <a:lnSpc>
                <a:spcPct val="110000"/>
              </a:lnSpc>
            </a:pPr>
            <a:r>
              <a:rPr lang="zh-CN" altLang="en-US" sz="2400" dirty="0">
                <a:solidFill>
                  <a:srgbClr val="FF0000"/>
                </a:solidFill>
              </a:rPr>
              <a:t>思想</a:t>
            </a:r>
            <a:r>
              <a:rPr lang="zh-CN" altLang="en-US" sz="2400" dirty="0"/>
              <a:t>：</a:t>
            </a:r>
            <a:r>
              <a:rPr lang="zh-CN" altLang="en-US" sz="2400" dirty="0">
                <a:solidFill>
                  <a:srgbClr val="0000FF"/>
                </a:solidFill>
              </a:rPr>
              <a:t>控制发送方发送速率</a:t>
            </a:r>
          </a:p>
          <a:p>
            <a:pPr marL="0" indent="0">
              <a:lnSpc>
                <a:spcPct val="110000"/>
              </a:lnSpc>
              <a:buNone/>
            </a:pPr>
            <a:r>
              <a:rPr lang="zh-CN" altLang="en-US" sz="2400" dirty="0"/>
              <a:t>    </a:t>
            </a:r>
            <a:r>
              <a:rPr lang="zh-CN" altLang="en-US" sz="2400" dirty="0" smtClean="0"/>
              <a:t> </a:t>
            </a:r>
            <a:r>
              <a:rPr lang="zh-CN" altLang="en-US" sz="2400" dirty="0"/>
              <a:t>发送端的窗口大小不仅取决于接收端（接收端通知的窗口大小），而且取决于网络的拥塞状况（拥塞窗口的大小），即：</a:t>
            </a:r>
          </a:p>
          <a:p>
            <a:pPr marL="0" indent="0" algn="ctr">
              <a:lnSpc>
                <a:spcPct val="110000"/>
              </a:lnSpc>
              <a:buNone/>
            </a:pPr>
            <a:r>
              <a:rPr lang="zh-CN" altLang="en-US" sz="2400" dirty="0">
                <a:solidFill>
                  <a:srgbClr val="FF0000"/>
                </a:solidFill>
              </a:rPr>
              <a:t>发送窗口</a:t>
            </a:r>
            <a:r>
              <a:rPr lang="en-US" altLang="zh-CN" sz="2400" dirty="0">
                <a:solidFill>
                  <a:srgbClr val="FF0000"/>
                </a:solidFill>
              </a:rPr>
              <a:t>= Min[</a:t>
            </a:r>
            <a:r>
              <a:rPr lang="zh-CN" altLang="en-US" sz="2400" dirty="0">
                <a:solidFill>
                  <a:srgbClr val="FF0000"/>
                </a:solidFill>
              </a:rPr>
              <a:t>通知窗口</a:t>
            </a:r>
            <a:r>
              <a:rPr lang="en-US" altLang="zh-CN" sz="2400" dirty="0">
                <a:solidFill>
                  <a:srgbClr val="FF0000"/>
                </a:solidFill>
              </a:rPr>
              <a:t>,</a:t>
            </a:r>
            <a:r>
              <a:rPr lang="zh-CN" altLang="en-US" sz="2400" dirty="0">
                <a:solidFill>
                  <a:srgbClr val="FF0000"/>
                </a:solidFill>
              </a:rPr>
              <a:t>拥塞窗口</a:t>
            </a:r>
            <a:r>
              <a:rPr lang="en-US" altLang="zh-CN" sz="2400" dirty="0">
                <a:solidFill>
                  <a:srgbClr val="FF0000"/>
                </a:solidFill>
              </a:rPr>
              <a:t>]</a:t>
            </a:r>
          </a:p>
          <a:p>
            <a:pPr>
              <a:lnSpc>
                <a:spcPct val="110000"/>
              </a:lnSpc>
            </a:pPr>
            <a:r>
              <a:rPr lang="zh-CN" altLang="en-US" sz="2400" dirty="0">
                <a:solidFill>
                  <a:srgbClr val="0000FF"/>
                </a:solidFill>
              </a:rPr>
              <a:t>通知</a:t>
            </a:r>
            <a:r>
              <a:rPr lang="zh-CN" altLang="en-US" sz="2400" dirty="0" smtClean="0">
                <a:solidFill>
                  <a:srgbClr val="0000FF"/>
                </a:solidFill>
              </a:rPr>
              <a:t>窗口（</a:t>
            </a:r>
            <a:r>
              <a:rPr lang="en-US" altLang="zh-CN" sz="2400" dirty="0" err="1" smtClean="0">
                <a:solidFill>
                  <a:srgbClr val="0000FF"/>
                </a:solidFill>
              </a:rPr>
              <a:t>rwnd</a:t>
            </a:r>
            <a:r>
              <a:rPr lang="zh-CN" altLang="en-US" sz="2400" dirty="0" smtClean="0">
                <a:solidFill>
                  <a:srgbClr val="0000FF"/>
                </a:solidFill>
              </a:rPr>
              <a:t>）</a:t>
            </a:r>
            <a:r>
              <a:rPr lang="zh-CN" altLang="en-US" sz="2400" dirty="0" smtClean="0"/>
              <a:t>：是</a:t>
            </a:r>
            <a:r>
              <a:rPr lang="zh-CN" altLang="en-US" sz="2400" dirty="0"/>
              <a:t>接收端根据其接收能力许诺的窗口值，是来自接收端的流量控制。接收端将通知窗口的值放在</a:t>
            </a:r>
            <a:r>
              <a:rPr lang="en-US" altLang="zh-CN" sz="2400" dirty="0"/>
              <a:t>TCP</a:t>
            </a:r>
            <a:r>
              <a:rPr lang="zh-CN" altLang="en-US" sz="2400" dirty="0"/>
              <a:t>报文段的首部中，传送给发送端。</a:t>
            </a:r>
          </a:p>
          <a:p>
            <a:pPr>
              <a:lnSpc>
                <a:spcPct val="110000"/>
              </a:lnSpc>
            </a:pPr>
            <a:r>
              <a:rPr lang="zh-CN" altLang="en-US" sz="2400" dirty="0">
                <a:solidFill>
                  <a:srgbClr val="0000FF"/>
                </a:solidFill>
              </a:rPr>
              <a:t>拥塞</a:t>
            </a:r>
            <a:r>
              <a:rPr lang="zh-CN" altLang="en-US" sz="2400" dirty="0" smtClean="0">
                <a:solidFill>
                  <a:srgbClr val="0000FF"/>
                </a:solidFill>
              </a:rPr>
              <a:t>窗口（</a:t>
            </a:r>
            <a:r>
              <a:rPr lang="en-US" altLang="zh-CN" sz="2400" dirty="0" err="1" smtClean="0">
                <a:solidFill>
                  <a:srgbClr val="0000FF"/>
                </a:solidFill>
              </a:rPr>
              <a:t>cwnd</a:t>
            </a:r>
            <a:r>
              <a:rPr lang="zh-CN" altLang="en-US" sz="2400" dirty="0" smtClean="0">
                <a:solidFill>
                  <a:srgbClr val="0000FF"/>
                </a:solidFill>
              </a:rPr>
              <a:t>）</a:t>
            </a:r>
            <a:r>
              <a:rPr lang="zh-CN" altLang="en-US" sz="2400" dirty="0" smtClean="0"/>
              <a:t>：是</a:t>
            </a:r>
            <a:r>
              <a:rPr lang="zh-CN" altLang="en-US" sz="2400" dirty="0"/>
              <a:t>发送端根据网络拥塞情况得出的窗口值，是来自发送端的拥塞控制</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23765527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拥塞窗口的确定</a:t>
            </a:r>
            <a:r>
              <a:rPr lang="en-US" altLang="zh-CN" dirty="0" smtClean="0"/>
              <a:t/>
            </a:r>
            <a:br>
              <a:rPr lang="en-US" altLang="zh-CN" dirty="0" smtClean="0"/>
            </a:br>
            <a:r>
              <a:rPr lang="zh-CN" altLang="en-US" sz="2400" b="1" dirty="0"/>
              <a:t>（</a:t>
            </a:r>
            <a:r>
              <a:rPr lang="en-US" altLang="zh-CN" sz="2400" b="1" dirty="0"/>
              <a:t>AIMD:</a:t>
            </a:r>
            <a:r>
              <a:rPr lang="zh-CN" altLang="en-US" sz="2400" b="1" dirty="0"/>
              <a:t>加法增大乘法减小）</a:t>
            </a:r>
            <a:endParaRPr lang="zh-CN" altLang="en-US" sz="2400" dirty="0"/>
          </a:p>
        </p:txBody>
      </p:sp>
      <p:sp>
        <p:nvSpPr>
          <p:cNvPr id="2" name="内容占位符 1"/>
          <p:cNvSpPr>
            <a:spLocks noGrp="1"/>
          </p:cNvSpPr>
          <p:nvPr>
            <p:ph idx="1"/>
          </p:nvPr>
        </p:nvSpPr>
        <p:spPr>
          <a:xfrm>
            <a:off x="2411760" y="2996952"/>
            <a:ext cx="4321175" cy="2015802"/>
          </a:xfrm>
        </p:spPr>
        <p:txBody>
          <a:bodyPr/>
          <a:lstStyle/>
          <a:p>
            <a:r>
              <a:rPr lang="zh-CN" altLang="en-US" dirty="0">
                <a:hlinkClick r:id="rId7" action="ppaction://hlinksldjump"/>
              </a:rPr>
              <a:t>慢开始和拥塞</a:t>
            </a:r>
            <a:r>
              <a:rPr lang="zh-CN" altLang="en-US" dirty="0" smtClean="0">
                <a:hlinkClick r:id="rId7" action="ppaction://hlinksldjump"/>
              </a:rPr>
              <a:t>避免</a:t>
            </a:r>
            <a:endParaRPr lang="en-US" altLang="zh-CN" dirty="0" smtClean="0"/>
          </a:p>
          <a:p>
            <a:endParaRPr lang="en-US" altLang="zh-CN" dirty="0"/>
          </a:p>
          <a:p>
            <a:r>
              <a:rPr lang="zh-CN" altLang="en-US" dirty="0">
                <a:hlinkClick r:id="rId8" action="ppaction://hlinksldjump"/>
              </a:rPr>
              <a:t>快重传和快恢复</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80180507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慢开始和拥塞</a:t>
            </a:r>
            <a:r>
              <a:rPr lang="zh-CN" altLang="en-US" dirty="0" smtClean="0"/>
              <a:t>避免</a:t>
            </a:r>
            <a:endParaRPr lang="en-US" altLang="zh-CN" sz="2400" b="1" dirty="0"/>
          </a:p>
        </p:txBody>
      </p:sp>
      <p:sp>
        <p:nvSpPr>
          <p:cNvPr id="2" name="内容占位符 1"/>
          <p:cNvSpPr>
            <a:spLocks noGrp="1"/>
          </p:cNvSpPr>
          <p:nvPr>
            <p:ph idx="1"/>
          </p:nvPr>
        </p:nvSpPr>
        <p:spPr/>
        <p:txBody>
          <a:bodyPr/>
          <a:lstStyle/>
          <a:p>
            <a:r>
              <a:rPr lang="zh-CN" altLang="en-US" sz="2400" dirty="0">
                <a:solidFill>
                  <a:srgbClr val="FF0000"/>
                </a:solidFill>
              </a:rPr>
              <a:t>增加策略</a:t>
            </a:r>
          </a:p>
          <a:p>
            <a:pPr marL="0" indent="0">
              <a:buNone/>
            </a:pPr>
            <a:r>
              <a:rPr lang="zh-CN" altLang="en-US" sz="2400" dirty="0"/>
              <a:t>     </a:t>
            </a:r>
            <a:r>
              <a:rPr lang="zh-CN" altLang="en-US" sz="2400" dirty="0" smtClean="0"/>
              <a:t>当</a:t>
            </a:r>
            <a:r>
              <a:rPr lang="zh-CN" altLang="en-US" sz="2400" dirty="0"/>
              <a:t>一个连接初始化时，拥塞窗口设为</a:t>
            </a:r>
            <a:r>
              <a:rPr lang="en-US" altLang="zh-CN" sz="2400" dirty="0"/>
              <a:t>1</a:t>
            </a:r>
            <a:r>
              <a:rPr lang="zh-CN" altLang="en-US" sz="2400" dirty="0"/>
              <a:t>（一个报文段）。在拥塞发生前，拥塞窗口从</a:t>
            </a:r>
            <a:r>
              <a:rPr lang="en-US" altLang="zh-CN" sz="2400" dirty="0"/>
              <a:t>1</a:t>
            </a:r>
            <a:r>
              <a:rPr lang="zh-CN" altLang="en-US" sz="2400" dirty="0"/>
              <a:t>开始，在每收到一个对新的报文段的确认后，将拥塞窗口增加</a:t>
            </a:r>
            <a:r>
              <a:rPr lang="en-US" altLang="zh-CN" sz="2400" dirty="0"/>
              <a:t>1</a:t>
            </a:r>
            <a:r>
              <a:rPr lang="zh-CN" altLang="en-US" sz="2400" dirty="0"/>
              <a:t>（</a:t>
            </a:r>
            <a:r>
              <a:rPr lang="zh-CN" altLang="en-US" sz="2400" dirty="0">
                <a:solidFill>
                  <a:srgbClr val="0000FF"/>
                </a:solidFill>
              </a:rPr>
              <a:t>慢开始</a:t>
            </a:r>
            <a:r>
              <a:rPr lang="zh-CN" altLang="en-US" sz="2400" dirty="0"/>
              <a:t>），即拥塞窗口以指数规律进行增长（</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a:t>
            </a:r>
            <a:r>
              <a:rPr lang="en-US" altLang="zh-CN" sz="2400" dirty="0"/>
              <a:t>8…</a:t>
            </a:r>
            <a:r>
              <a:rPr lang="zh-CN" altLang="en-US" sz="2400" dirty="0"/>
              <a:t>）。当拥塞窗口大小到达</a:t>
            </a:r>
            <a:r>
              <a:rPr lang="zh-CN" altLang="en-US" sz="2400" dirty="0" smtClean="0"/>
              <a:t>门限（</a:t>
            </a:r>
            <a:r>
              <a:rPr lang="en-US" altLang="zh-CN" sz="2400" dirty="0" err="1"/>
              <a:t>ssthresh</a:t>
            </a:r>
            <a:r>
              <a:rPr lang="zh-CN" altLang="en-US" sz="2400" dirty="0" smtClean="0"/>
              <a:t>）时</a:t>
            </a:r>
            <a:r>
              <a:rPr lang="zh-CN" altLang="en-US" sz="2400" dirty="0"/>
              <a:t>，以线性规律进行增长（</a:t>
            </a:r>
            <a:r>
              <a:rPr lang="zh-CN" altLang="en-US" sz="2400" dirty="0">
                <a:solidFill>
                  <a:srgbClr val="0000FF"/>
                </a:solidFill>
              </a:rPr>
              <a:t>避免</a:t>
            </a:r>
            <a:r>
              <a:rPr lang="zh-CN" altLang="en-US" sz="2400" dirty="0" smtClean="0">
                <a:solidFill>
                  <a:srgbClr val="0000FF"/>
                </a:solidFill>
              </a:rPr>
              <a:t>拥塞</a:t>
            </a:r>
            <a:r>
              <a:rPr lang="zh-CN" altLang="en-US" sz="2400" dirty="0" smtClean="0"/>
              <a:t>，</a:t>
            </a:r>
            <a:r>
              <a:rPr lang="zh-CN" altLang="en-US" sz="2400" dirty="0" smtClean="0">
                <a:solidFill>
                  <a:srgbClr val="0000FF"/>
                </a:solidFill>
              </a:rPr>
              <a:t>加法增大</a:t>
            </a:r>
            <a:r>
              <a:rPr lang="zh-CN" altLang="en-US" sz="2400" dirty="0" smtClean="0"/>
              <a:t>）</a:t>
            </a:r>
            <a:r>
              <a:rPr lang="zh-CN" altLang="en-US" sz="2400" dirty="0"/>
              <a:t>。</a:t>
            </a:r>
          </a:p>
          <a:p>
            <a:r>
              <a:rPr lang="zh-CN" altLang="en-US" sz="2400" dirty="0">
                <a:solidFill>
                  <a:srgbClr val="FF0000"/>
                </a:solidFill>
              </a:rPr>
              <a:t>减少策略</a:t>
            </a:r>
          </a:p>
          <a:p>
            <a:pPr marL="0" indent="0">
              <a:buNone/>
            </a:pPr>
            <a:r>
              <a:rPr lang="zh-CN" altLang="en-US" sz="2400" dirty="0"/>
              <a:t>   </a:t>
            </a:r>
            <a:r>
              <a:rPr lang="zh-CN" altLang="en-US" sz="2400" dirty="0" smtClean="0"/>
              <a:t>  </a:t>
            </a:r>
            <a:r>
              <a:rPr lang="zh-CN" altLang="en-US" sz="2400" dirty="0"/>
              <a:t>如果出现拥塞（</a:t>
            </a:r>
            <a:r>
              <a:rPr lang="zh-CN" altLang="en-US" sz="2400" dirty="0">
                <a:solidFill>
                  <a:srgbClr val="0000FF"/>
                </a:solidFill>
              </a:rPr>
              <a:t>判断的依据是超时</a:t>
            </a:r>
            <a:r>
              <a:rPr lang="zh-CN" altLang="en-US" sz="2400" dirty="0"/>
              <a:t>），窗口门限值设置为上次拥塞窗口大小的</a:t>
            </a:r>
            <a:r>
              <a:rPr lang="zh-CN" altLang="en-US" sz="2400" dirty="0" smtClean="0"/>
              <a:t>一半（</a:t>
            </a:r>
            <a:r>
              <a:rPr lang="zh-CN" altLang="en-US" sz="2400" dirty="0" smtClean="0">
                <a:solidFill>
                  <a:srgbClr val="0000FF"/>
                </a:solidFill>
              </a:rPr>
              <a:t>乘法减小</a:t>
            </a:r>
            <a:r>
              <a:rPr lang="zh-CN" altLang="en-US" sz="2400" dirty="0" smtClean="0"/>
              <a:t>），</a:t>
            </a:r>
            <a:r>
              <a:rPr lang="zh-CN" altLang="en-US" sz="2400" dirty="0"/>
              <a:t>而拥塞窗口降低到</a:t>
            </a:r>
            <a:r>
              <a:rPr lang="en-US" altLang="zh-CN" sz="2400" dirty="0"/>
              <a:t>1</a:t>
            </a:r>
            <a:r>
              <a:rPr lang="zh-CN" altLang="en-US" sz="2400" dirty="0"/>
              <a:t>，又从</a:t>
            </a:r>
            <a:r>
              <a:rPr lang="en-US" altLang="zh-CN" sz="2400" dirty="0"/>
              <a:t>1</a:t>
            </a:r>
            <a:r>
              <a:rPr lang="zh-CN" altLang="en-US" sz="2400" dirty="0"/>
              <a:t>开始增加</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2305733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图  示</a:t>
            </a:r>
            <a:endParaRPr lang="zh-CN" altLang="en-US" dirty="0"/>
          </a:p>
        </p:txBody>
      </p:sp>
      <p:sp>
        <p:nvSpPr>
          <p:cNvPr id="104" name="Line 6"/>
          <p:cNvSpPr>
            <a:spLocks noChangeShapeType="1"/>
          </p:cNvSpPr>
          <p:nvPr/>
        </p:nvSpPr>
        <p:spPr bwMode="auto">
          <a:xfrm>
            <a:off x="1313309" y="5139904"/>
            <a:ext cx="625951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5" name="Line 7"/>
          <p:cNvSpPr>
            <a:spLocks noChangeShapeType="1"/>
          </p:cNvSpPr>
          <p:nvPr/>
        </p:nvSpPr>
        <p:spPr bwMode="auto">
          <a:xfrm>
            <a:off x="1313309" y="2387179"/>
            <a:ext cx="0" cy="2752725"/>
          </a:xfrm>
          <a:prstGeom prst="line">
            <a:avLst/>
          </a:prstGeom>
          <a:noFill/>
          <a:ln w="28575">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6" name="Line 8"/>
          <p:cNvSpPr>
            <a:spLocks noChangeShapeType="1"/>
          </p:cNvSpPr>
          <p:nvPr/>
        </p:nvSpPr>
        <p:spPr bwMode="auto">
          <a:xfrm>
            <a:off x="1576834" y="5062116"/>
            <a:ext cx="0" cy="77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7" name="Line 9"/>
          <p:cNvSpPr>
            <a:spLocks noChangeShapeType="1"/>
          </p:cNvSpPr>
          <p:nvPr/>
        </p:nvSpPr>
        <p:spPr bwMode="auto">
          <a:xfrm>
            <a:off x="184194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8" name="Line 10"/>
          <p:cNvSpPr>
            <a:spLocks noChangeShapeType="1"/>
          </p:cNvSpPr>
          <p:nvPr/>
        </p:nvSpPr>
        <p:spPr bwMode="auto">
          <a:xfrm>
            <a:off x="21054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9" name="Line 11"/>
          <p:cNvSpPr>
            <a:spLocks noChangeShapeType="1"/>
          </p:cNvSpPr>
          <p:nvPr/>
        </p:nvSpPr>
        <p:spPr bwMode="auto">
          <a:xfrm>
            <a:off x="23705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0" name="Line 12"/>
          <p:cNvSpPr>
            <a:spLocks noChangeShapeType="1"/>
          </p:cNvSpPr>
          <p:nvPr/>
        </p:nvSpPr>
        <p:spPr bwMode="auto">
          <a:xfrm>
            <a:off x="263569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1" name="Line 13"/>
          <p:cNvSpPr>
            <a:spLocks noChangeShapeType="1"/>
          </p:cNvSpPr>
          <p:nvPr/>
        </p:nvSpPr>
        <p:spPr bwMode="auto">
          <a:xfrm>
            <a:off x="289922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2" name="Line 14"/>
          <p:cNvSpPr>
            <a:spLocks noChangeShapeType="1"/>
          </p:cNvSpPr>
          <p:nvPr/>
        </p:nvSpPr>
        <p:spPr bwMode="auto">
          <a:xfrm>
            <a:off x="316433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3" name="Line 15"/>
          <p:cNvSpPr>
            <a:spLocks noChangeShapeType="1"/>
          </p:cNvSpPr>
          <p:nvPr/>
        </p:nvSpPr>
        <p:spPr bwMode="auto">
          <a:xfrm>
            <a:off x="342944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4" name="Line 16"/>
          <p:cNvSpPr>
            <a:spLocks noChangeShapeType="1"/>
          </p:cNvSpPr>
          <p:nvPr/>
        </p:nvSpPr>
        <p:spPr bwMode="auto">
          <a:xfrm>
            <a:off x="36929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5" name="Line 17"/>
          <p:cNvSpPr>
            <a:spLocks noChangeShapeType="1"/>
          </p:cNvSpPr>
          <p:nvPr/>
        </p:nvSpPr>
        <p:spPr bwMode="auto">
          <a:xfrm>
            <a:off x="39580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6" name="Line 18"/>
          <p:cNvSpPr>
            <a:spLocks noChangeShapeType="1"/>
          </p:cNvSpPr>
          <p:nvPr/>
        </p:nvSpPr>
        <p:spPr bwMode="auto">
          <a:xfrm>
            <a:off x="422319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7" name="Line 19"/>
          <p:cNvSpPr>
            <a:spLocks noChangeShapeType="1"/>
          </p:cNvSpPr>
          <p:nvPr/>
        </p:nvSpPr>
        <p:spPr bwMode="auto">
          <a:xfrm>
            <a:off x="448672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8" name="Line 20"/>
          <p:cNvSpPr>
            <a:spLocks noChangeShapeType="1"/>
          </p:cNvSpPr>
          <p:nvPr/>
        </p:nvSpPr>
        <p:spPr bwMode="auto">
          <a:xfrm>
            <a:off x="475183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9" name="Line 21"/>
          <p:cNvSpPr>
            <a:spLocks noChangeShapeType="1"/>
          </p:cNvSpPr>
          <p:nvPr/>
        </p:nvSpPr>
        <p:spPr bwMode="auto">
          <a:xfrm>
            <a:off x="5015359" y="5062116"/>
            <a:ext cx="0" cy="77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0" name="Line 22"/>
          <p:cNvSpPr>
            <a:spLocks noChangeShapeType="1"/>
          </p:cNvSpPr>
          <p:nvPr/>
        </p:nvSpPr>
        <p:spPr bwMode="auto">
          <a:xfrm>
            <a:off x="52804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1" name="Line 23"/>
          <p:cNvSpPr>
            <a:spLocks noChangeShapeType="1"/>
          </p:cNvSpPr>
          <p:nvPr/>
        </p:nvSpPr>
        <p:spPr bwMode="auto">
          <a:xfrm>
            <a:off x="55455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2" name="Line 24"/>
          <p:cNvSpPr>
            <a:spLocks noChangeShapeType="1"/>
          </p:cNvSpPr>
          <p:nvPr/>
        </p:nvSpPr>
        <p:spPr bwMode="auto">
          <a:xfrm>
            <a:off x="5809109"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3" name="Line 25"/>
          <p:cNvSpPr>
            <a:spLocks noChangeShapeType="1"/>
          </p:cNvSpPr>
          <p:nvPr/>
        </p:nvSpPr>
        <p:spPr bwMode="auto">
          <a:xfrm>
            <a:off x="607422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4" name="Line 26"/>
          <p:cNvSpPr>
            <a:spLocks noChangeShapeType="1"/>
          </p:cNvSpPr>
          <p:nvPr/>
        </p:nvSpPr>
        <p:spPr bwMode="auto">
          <a:xfrm>
            <a:off x="633933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5" name="Line 27"/>
          <p:cNvSpPr>
            <a:spLocks noChangeShapeType="1"/>
          </p:cNvSpPr>
          <p:nvPr/>
        </p:nvSpPr>
        <p:spPr bwMode="auto">
          <a:xfrm>
            <a:off x="6602859"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6" name="Line 28"/>
          <p:cNvSpPr>
            <a:spLocks noChangeShapeType="1"/>
          </p:cNvSpPr>
          <p:nvPr/>
        </p:nvSpPr>
        <p:spPr bwMode="auto">
          <a:xfrm>
            <a:off x="68679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7" name="Line 29"/>
          <p:cNvSpPr>
            <a:spLocks noChangeShapeType="1"/>
          </p:cNvSpPr>
          <p:nvPr/>
        </p:nvSpPr>
        <p:spPr bwMode="auto">
          <a:xfrm>
            <a:off x="71330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8" name="Line 30"/>
          <p:cNvSpPr>
            <a:spLocks noChangeShapeType="1"/>
          </p:cNvSpPr>
          <p:nvPr/>
        </p:nvSpPr>
        <p:spPr bwMode="auto">
          <a:xfrm>
            <a:off x="1313309" y="4746204"/>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9" name="Line 31"/>
          <p:cNvSpPr>
            <a:spLocks noChangeShapeType="1"/>
          </p:cNvSpPr>
          <p:nvPr/>
        </p:nvSpPr>
        <p:spPr bwMode="auto">
          <a:xfrm>
            <a:off x="1313309" y="43540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0" name="Line 32"/>
          <p:cNvSpPr>
            <a:spLocks noChangeShapeType="1"/>
          </p:cNvSpPr>
          <p:nvPr/>
        </p:nvSpPr>
        <p:spPr bwMode="auto">
          <a:xfrm>
            <a:off x="1313309" y="39603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1" name="Line 33"/>
          <p:cNvSpPr>
            <a:spLocks noChangeShapeType="1"/>
          </p:cNvSpPr>
          <p:nvPr/>
        </p:nvSpPr>
        <p:spPr bwMode="auto">
          <a:xfrm>
            <a:off x="1313309" y="35666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2" name="Line 34"/>
          <p:cNvSpPr>
            <a:spLocks noChangeShapeType="1"/>
          </p:cNvSpPr>
          <p:nvPr/>
        </p:nvSpPr>
        <p:spPr bwMode="auto">
          <a:xfrm>
            <a:off x="1313309" y="31729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3" name="Line 35"/>
          <p:cNvSpPr>
            <a:spLocks noChangeShapeType="1"/>
          </p:cNvSpPr>
          <p:nvPr/>
        </p:nvSpPr>
        <p:spPr bwMode="auto">
          <a:xfrm>
            <a:off x="1313309" y="2780879"/>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4" name="Text Box 36"/>
          <p:cNvSpPr txBox="1">
            <a:spLocks noChangeArrowheads="1"/>
          </p:cNvSpPr>
          <p:nvPr/>
        </p:nvSpPr>
        <p:spPr bwMode="auto">
          <a:xfrm>
            <a:off x="1665734"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a:t>
            </a:r>
          </a:p>
        </p:txBody>
      </p:sp>
      <p:sp>
        <p:nvSpPr>
          <p:cNvPr id="135" name="Text Box 37"/>
          <p:cNvSpPr txBox="1">
            <a:spLocks noChangeArrowheads="1"/>
          </p:cNvSpPr>
          <p:nvPr/>
        </p:nvSpPr>
        <p:spPr bwMode="auto">
          <a:xfrm>
            <a:off x="2194371"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4</a:t>
            </a:r>
          </a:p>
        </p:txBody>
      </p:sp>
      <p:sp>
        <p:nvSpPr>
          <p:cNvPr id="136" name="Text Box 38"/>
          <p:cNvSpPr txBox="1">
            <a:spLocks noChangeArrowheads="1"/>
          </p:cNvSpPr>
          <p:nvPr/>
        </p:nvSpPr>
        <p:spPr bwMode="auto">
          <a:xfrm>
            <a:off x="2723009"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6</a:t>
            </a:r>
          </a:p>
        </p:txBody>
      </p:sp>
      <p:sp>
        <p:nvSpPr>
          <p:cNvPr id="137" name="Text Box 39"/>
          <p:cNvSpPr txBox="1">
            <a:spLocks noChangeArrowheads="1"/>
          </p:cNvSpPr>
          <p:nvPr/>
        </p:nvSpPr>
        <p:spPr bwMode="auto">
          <a:xfrm>
            <a:off x="3267521"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8</a:t>
            </a:r>
          </a:p>
        </p:txBody>
      </p:sp>
      <p:sp>
        <p:nvSpPr>
          <p:cNvPr id="138" name="Text Box 40"/>
          <p:cNvSpPr txBox="1">
            <a:spLocks noChangeArrowheads="1"/>
          </p:cNvSpPr>
          <p:nvPr/>
        </p:nvSpPr>
        <p:spPr bwMode="auto">
          <a:xfrm>
            <a:off x="3708846"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10</a:t>
            </a:r>
          </a:p>
        </p:txBody>
      </p:sp>
      <p:sp>
        <p:nvSpPr>
          <p:cNvPr id="139" name="Text Box 41"/>
          <p:cNvSpPr txBox="1">
            <a:spLocks noChangeArrowheads="1"/>
          </p:cNvSpPr>
          <p:nvPr/>
        </p:nvSpPr>
        <p:spPr bwMode="auto">
          <a:xfrm>
            <a:off x="4281934"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12</a:t>
            </a:r>
          </a:p>
        </p:txBody>
      </p:sp>
      <p:sp>
        <p:nvSpPr>
          <p:cNvPr id="140" name="Text Box 42"/>
          <p:cNvSpPr txBox="1">
            <a:spLocks noChangeArrowheads="1"/>
          </p:cNvSpPr>
          <p:nvPr/>
        </p:nvSpPr>
        <p:spPr bwMode="auto">
          <a:xfrm>
            <a:off x="4780409"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14</a:t>
            </a:r>
          </a:p>
        </p:txBody>
      </p:sp>
      <p:sp>
        <p:nvSpPr>
          <p:cNvPr id="141" name="Text Box 43"/>
          <p:cNvSpPr txBox="1">
            <a:spLocks noChangeArrowheads="1"/>
          </p:cNvSpPr>
          <p:nvPr/>
        </p:nvSpPr>
        <p:spPr bwMode="auto">
          <a:xfrm>
            <a:off x="5310634"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16</a:t>
            </a:r>
          </a:p>
        </p:txBody>
      </p:sp>
      <p:sp>
        <p:nvSpPr>
          <p:cNvPr id="142" name="Text Box 44"/>
          <p:cNvSpPr txBox="1">
            <a:spLocks noChangeArrowheads="1"/>
          </p:cNvSpPr>
          <p:nvPr/>
        </p:nvSpPr>
        <p:spPr bwMode="auto">
          <a:xfrm>
            <a:off x="5867846"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18</a:t>
            </a:r>
          </a:p>
        </p:txBody>
      </p:sp>
      <p:sp>
        <p:nvSpPr>
          <p:cNvPr id="143" name="Text Box 45"/>
          <p:cNvSpPr txBox="1">
            <a:spLocks noChangeArrowheads="1"/>
          </p:cNvSpPr>
          <p:nvPr/>
        </p:nvSpPr>
        <p:spPr bwMode="auto">
          <a:xfrm>
            <a:off x="6398071"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20</a:t>
            </a:r>
          </a:p>
        </p:txBody>
      </p:sp>
      <p:sp>
        <p:nvSpPr>
          <p:cNvPr id="144" name="Text Box 46"/>
          <p:cNvSpPr txBox="1">
            <a:spLocks noChangeArrowheads="1"/>
          </p:cNvSpPr>
          <p:nvPr/>
        </p:nvSpPr>
        <p:spPr bwMode="auto">
          <a:xfrm>
            <a:off x="6912421"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22</a:t>
            </a:r>
          </a:p>
        </p:txBody>
      </p:sp>
      <p:sp>
        <p:nvSpPr>
          <p:cNvPr id="145" name="Text Box 47"/>
          <p:cNvSpPr txBox="1">
            <a:spLocks noChangeArrowheads="1"/>
          </p:cNvSpPr>
          <p:nvPr/>
        </p:nvSpPr>
        <p:spPr bwMode="auto">
          <a:xfrm>
            <a:off x="1179959"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0</a:t>
            </a:r>
          </a:p>
        </p:txBody>
      </p:sp>
      <p:sp>
        <p:nvSpPr>
          <p:cNvPr id="146" name="Text Box 48"/>
          <p:cNvSpPr txBox="1">
            <a:spLocks noChangeArrowheads="1"/>
          </p:cNvSpPr>
          <p:nvPr/>
        </p:nvSpPr>
        <p:spPr bwMode="auto">
          <a:xfrm>
            <a:off x="1003746" y="483351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0</a:t>
            </a:r>
          </a:p>
        </p:txBody>
      </p:sp>
      <p:sp>
        <p:nvSpPr>
          <p:cNvPr id="147" name="Text Box 49"/>
          <p:cNvSpPr txBox="1">
            <a:spLocks noChangeArrowheads="1"/>
          </p:cNvSpPr>
          <p:nvPr/>
        </p:nvSpPr>
        <p:spPr bwMode="auto">
          <a:xfrm>
            <a:off x="1003746" y="443981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4</a:t>
            </a:r>
          </a:p>
        </p:txBody>
      </p:sp>
      <p:sp>
        <p:nvSpPr>
          <p:cNvPr id="148" name="Text Box 50"/>
          <p:cNvSpPr txBox="1">
            <a:spLocks noChangeArrowheads="1"/>
          </p:cNvSpPr>
          <p:nvPr/>
        </p:nvSpPr>
        <p:spPr bwMode="auto">
          <a:xfrm>
            <a:off x="1003746" y="406040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8</a:t>
            </a:r>
          </a:p>
        </p:txBody>
      </p:sp>
      <p:sp>
        <p:nvSpPr>
          <p:cNvPr id="149" name="Text Box 51"/>
          <p:cNvSpPr txBox="1">
            <a:spLocks noChangeArrowheads="1"/>
          </p:cNvSpPr>
          <p:nvPr/>
        </p:nvSpPr>
        <p:spPr bwMode="auto">
          <a:xfrm>
            <a:off x="871984" y="367940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12</a:t>
            </a:r>
          </a:p>
        </p:txBody>
      </p:sp>
      <p:sp>
        <p:nvSpPr>
          <p:cNvPr id="150" name="Text Box 52"/>
          <p:cNvSpPr txBox="1">
            <a:spLocks noChangeArrowheads="1"/>
          </p:cNvSpPr>
          <p:nvPr/>
        </p:nvSpPr>
        <p:spPr bwMode="auto">
          <a:xfrm>
            <a:off x="871984" y="3299991"/>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16</a:t>
            </a:r>
          </a:p>
        </p:txBody>
      </p:sp>
      <p:sp>
        <p:nvSpPr>
          <p:cNvPr id="151" name="Text Box 53"/>
          <p:cNvSpPr txBox="1">
            <a:spLocks noChangeArrowheads="1"/>
          </p:cNvSpPr>
          <p:nvPr/>
        </p:nvSpPr>
        <p:spPr bwMode="auto">
          <a:xfrm>
            <a:off x="871984" y="2906291"/>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20</a:t>
            </a:r>
          </a:p>
        </p:txBody>
      </p:sp>
      <p:sp>
        <p:nvSpPr>
          <p:cNvPr id="152" name="Text Box 54"/>
          <p:cNvSpPr txBox="1">
            <a:spLocks noChangeArrowheads="1"/>
          </p:cNvSpPr>
          <p:nvPr/>
        </p:nvSpPr>
        <p:spPr bwMode="auto">
          <a:xfrm>
            <a:off x="865634" y="2493541"/>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24</a:t>
            </a:r>
          </a:p>
        </p:txBody>
      </p:sp>
      <p:sp>
        <p:nvSpPr>
          <p:cNvPr id="153" name="Freeform 55"/>
          <p:cNvSpPr>
            <a:spLocks/>
          </p:cNvSpPr>
          <p:nvPr/>
        </p:nvSpPr>
        <p:spPr bwMode="auto">
          <a:xfrm>
            <a:off x="1224409" y="2780879"/>
            <a:ext cx="5808662" cy="2244725"/>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773 w 3162"/>
              <a:gd name="T13" fmla="*/ 0 h 1370"/>
              <a:gd name="T14" fmla="*/ 618 w 3162"/>
              <a:gd name="T15" fmla="*/ 487 h 1370"/>
              <a:gd name="T16" fmla="*/ 480 w 3162"/>
              <a:gd name="T17" fmla="*/ 961 h 1370"/>
              <a:gd name="T18" fmla="*/ 331 w 3162"/>
              <a:gd name="T19" fmla="*/ 1201 h 1370"/>
              <a:gd name="T20" fmla="*/ 187 w 3162"/>
              <a:gd name="T21" fmla="*/ 1321 h 1370"/>
              <a:gd name="T22" fmla="*/ 55 w 3162"/>
              <a:gd name="T23" fmla="*/ 1369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4" name="Text Box 56"/>
          <p:cNvSpPr txBox="1">
            <a:spLocks noChangeArrowheads="1"/>
          </p:cNvSpPr>
          <p:nvPr/>
        </p:nvSpPr>
        <p:spPr bwMode="auto">
          <a:xfrm>
            <a:off x="7633146" y="4868441"/>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传输次数</a:t>
            </a:r>
          </a:p>
        </p:txBody>
      </p:sp>
      <p:sp>
        <p:nvSpPr>
          <p:cNvPr id="155" name="Text Box 57"/>
          <p:cNvSpPr txBox="1">
            <a:spLocks noChangeArrowheads="1"/>
          </p:cNvSpPr>
          <p:nvPr/>
        </p:nvSpPr>
        <p:spPr bwMode="auto">
          <a:xfrm>
            <a:off x="649734" y="1772816"/>
            <a:ext cx="2201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dirty="0">
                <a:latin typeface="+mn-lt"/>
                <a:ea typeface="+mn-ea"/>
              </a:rPr>
              <a:t>拥塞</a:t>
            </a:r>
            <a:r>
              <a:rPr lang="zh-CN" altLang="en-US" sz="2400" b="1" dirty="0" smtClean="0">
                <a:latin typeface="+mn-lt"/>
                <a:ea typeface="+mn-ea"/>
              </a:rPr>
              <a:t>窗口</a:t>
            </a:r>
            <a:r>
              <a:rPr lang="en-US" altLang="zh-CN" sz="2400" b="1" dirty="0" err="1" smtClean="0">
                <a:latin typeface="+mn-lt"/>
                <a:ea typeface="+mn-ea"/>
              </a:rPr>
              <a:t>cwnd</a:t>
            </a:r>
            <a:endParaRPr lang="en-US" altLang="zh-CN" sz="2400" b="1" dirty="0">
              <a:latin typeface="+mn-lt"/>
              <a:ea typeface="+mn-ea"/>
            </a:endParaRPr>
          </a:p>
        </p:txBody>
      </p:sp>
      <p:grpSp>
        <p:nvGrpSpPr>
          <p:cNvPr id="156" name="Group 58"/>
          <p:cNvGrpSpPr>
            <a:grpSpLocks/>
          </p:cNvGrpSpPr>
          <p:nvPr/>
        </p:nvGrpSpPr>
        <p:grpSpPr bwMode="auto">
          <a:xfrm>
            <a:off x="5813871" y="4009604"/>
            <a:ext cx="2066925" cy="777875"/>
            <a:chOff x="3526" y="1778"/>
            <a:chExt cx="1268" cy="490"/>
          </a:xfrm>
        </p:grpSpPr>
        <p:sp>
          <p:nvSpPr>
            <p:cNvPr id="157" name="Text Box 59"/>
            <p:cNvSpPr txBox="1">
              <a:spLocks noChangeArrowheads="1"/>
            </p:cNvSpPr>
            <p:nvPr/>
          </p:nvSpPr>
          <p:spPr bwMode="auto">
            <a:xfrm>
              <a:off x="3526" y="1980"/>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进入拥塞避免</a:t>
              </a:r>
            </a:p>
          </p:txBody>
        </p:sp>
        <p:sp>
          <p:nvSpPr>
            <p:cNvPr id="158" name="Line 60"/>
            <p:cNvSpPr>
              <a:spLocks noChangeShapeType="1"/>
            </p:cNvSpPr>
            <p:nvPr/>
          </p:nvSpPr>
          <p:spPr bwMode="auto">
            <a:xfrm rot="10800000">
              <a:off x="3548" y="1778"/>
              <a:ext cx="146" cy="249"/>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59" name="Text Box 61"/>
          <p:cNvSpPr txBox="1">
            <a:spLocks noChangeArrowheads="1"/>
          </p:cNvSpPr>
          <p:nvPr/>
        </p:nvSpPr>
        <p:spPr bwMode="auto">
          <a:xfrm>
            <a:off x="4177159" y="2095079"/>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发生</a:t>
            </a:r>
            <a:r>
              <a:rPr lang="zh-CN" altLang="en-US" sz="2400" b="1" dirty="0" smtClean="0">
                <a:latin typeface="+mn-lt"/>
                <a:ea typeface="+mn-ea"/>
              </a:rPr>
              <a:t>超时（网络拥塞）</a:t>
            </a:r>
            <a:endParaRPr lang="zh-CN" altLang="en-US" sz="2400" b="1" dirty="0">
              <a:latin typeface="+mn-lt"/>
              <a:ea typeface="+mn-ea"/>
            </a:endParaRPr>
          </a:p>
        </p:txBody>
      </p:sp>
      <p:sp>
        <p:nvSpPr>
          <p:cNvPr id="160" name="Line 62"/>
          <p:cNvSpPr>
            <a:spLocks noChangeShapeType="1"/>
          </p:cNvSpPr>
          <p:nvPr/>
        </p:nvSpPr>
        <p:spPr bwMode="auto">
          <a:xfrm flipH="1">
            <a:off x="4486721" y="2493541"/>
            <a:ext cx="193675" cy="28733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1" name="Text Box 64"/>
          <p:cNvSpPr txBox="1">
            <a:spLocks noChangeArrowheads="1"/>
          </p:cNvSpPr>
          <p:nvPr/>
        </p:nvSpPr>
        <p:spPr bwMode="auto">
          <a:xfrm>
            <a:off x="2546796" y="4438229"/>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指数规律增长</a:t>
            </a:r>
          </a:p>
        </p:txBody>
      </p:sp>
      <p:sp>
        <p:nvSpPr>
          <p:cNvPr id="162" name="Line 65"/>
          <p:cNvSpPr>
            <a:spLocks noChangeShapeType="1"/>
          </p:cNvSpPr>
          <p:nvPr/>
        </p:nvSpPr>
        <p:spPr bwMode="auto">
          <a:xfrm flipH="1" flipV="1">
            <a:off x="1929259" y="4589041"/>
            <a:ext cx="706437" cy="7937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nvGrpSpPr>
          <p:cNvPr id="163" name="Group 66"/>
          <p:cNvGrpSpPr>
            <a:grpSpLocks/>
          </p:cNvGrpSpPr>
          <p:nvPr/>
        </p:nvGrpSpPr>
        <p:grpSpPr bwMode="auto">
          <a:xfrm>
            <a:off x="2157859" y="2314154"/>
            <a:ext cx="2012950" cy="793750"/>
            <a:chOff x="1189" y="710"/>
            <a:chExt cx="1268" cy="500"/>
          </a:xfrm>
        </p:grpSpPr>
        <p:sp>
          <p:nvSpPr>
            <p:cNvPr id="164" name="Text Box 67"/>
            <p:cNvSpPr txBox="1">
              <a:spLocks noChangeArrowheads="1"/>
            </p:cNvSpPr>
            <p:nvPr/>
          </p:nvSpPr>
          <p:spPr bwMode="auto">
            <a:xfrm>
              <a:off x="1189" y="710"/>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线性规律增长</a:t>
              </a:r>
            </a:p>
          </p:txBody>
        </p:sp>
        <p:sp>
          <p:nvSpPr>
            <p:cNvPr id="165" name="Line 68"/>
            <p:cNvSpPr>
              <a:spLocks noChangeShapeType="1"/>
            </p:cNvSpPr>
            <p:nvPr/>
          </p:nvSpPr>
          <p:spPr bwMode="auto">
            <a:xfrm rot="-21600000">
              <a:off x="1823" y="954"/>
              <a:ext cx="241" cy="25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66" name="Line 69"/>
          <p:cNvSpPr>
            <a:spLocks noChangeShapeType="1"/>
          </p:cNvSpPr>
          <p:nvPr/>
        </p:nvSpPr>
        <p:spPr bwMode="auto">
          <a:xfrm>
            <a:off x="1929259" y="5139904"/>
            <a:ext cx="49387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7" name="Line 70"/>
          <p:cNvSpPr>
            <a:spLocks noChangeShapeType="1"/>
          </p:cNvSpPr>
          <p:nvPr/>
        </p:nvSpPr>
        <p:spPr bwMode="auto">
          <a:xfrm>
            <a:off x="1400621" y="3566691"/>
            <a:ext cx="1411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8" name="Line 71"/>
          <p:cNvSpPr>
            <a:spLocks noChangeShapeType="1"/>
          </p:cNvSpPr>
          <p:nvPr/>
        </p:nvSpPr>
        <p:spPr bwMode="auto">
          <a:xfrm>
            <a:off x="1400621" y="2780879"/>
            <a:ext cx="48498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9" name="Line 72"/>
          <p:cNvSpPr>
            <a:spLocks noChangeShapeType="1"/>
          </p:cNvSpPr>
          <p:nvPr/>
        </p:nvSpPr>
        <p:spPr bwMode="auto">
          <a:xfrm rot="10800000">
            <a:off x="1400621" y="3960391"/>
            <a:ext cx="520223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0" name="Text Box 73"/>
          <p:cNvSpPr txBox="1">
            <a:spLocks noChangeArrowheads="1"/>
          </p:cNvSpPr>
          <p:nvPr/>
        </p:nvSpPr>
        <p:spPr bwMode="auto">
          <a:xfrm>
            <a:off x="2737296" y="3361904"/>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门限</a:t>
            </a:r>
            <a:r>
              <a:rPr lang="en-US" altLang="zh-CN" sz="2400" b="1">
                <a:latin typeface="+mn-lt"/>
                <a:ea typeface="+mn-ea"/>
              </a:rPr>
              <a:t>=16</a:t>
            </a:r>
          </a:p>
        </p:txBody>
      </p:sp>
      <p:sp>
        <p:nvSpPr>
          <p:cNvPr id="171" name="Line 74"/>
          <p:cNvSpPr>
            <a:spLocks noChangeShapeType="1"/>
          </p:cNvSpPr>
          <p:nvPr/>
        </p:nvSpPr>
        <p:spPr bwMode="auto">
          <a:xfrm>
            <a:off x="1313309"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2" name="Line 75"/>
          <p:cNvSpPr>
            <a:spLocks noChangeShapeType="1"/>
          </p:cNvSpPr>
          <p:nvPr/>
        </p:nvSpPr>
        <p:spPr bwMode="auto">
          <a:xfrm>
            <a:off x="2370584"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3" name="Line 76"/>
          <p:cNvSpPr>
            <a:spLocks noChangeShapeType="1"/>
          </p:cNvSpPr>
          <p:nvPr/>
        </p:nvSpPr>
        <p:spPr bwMode="auto">
          <a:xfrm>
            <a:off x="4486721"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4" name="Line 77"/>
          <p:cNvSpPr>
            <a:spLocks noChangeShapeType="1"/>
          </p:cNvSpPr>
          <p:nvPr/>
        </p:nvSpPr>
        <p:spPr bwMode="auto">
          <a:xfrm>
            <a:off x="4751834"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5" name="Line 78"/>
          <p:cNvSpPr>
            <a:spLocks noChangeShapeType="1"/>
          </p:cNvSpPr>
          <p:nvPr/>
        </p:nvSpPr>
        <p:spPr bwMode="auto">
          <a:xfrm>
            <a:off x="5809109"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6" name="Text Box 79"/>
          <p:cNvSpPr txBox="1">
            <a:spLocks noChangeArrowheads="1"/>
          </p:cNvSpPr>
          <p:nvPr/>
        </p:nvSpPr>
        <p:spPr bwMode="auto">
          <a:xfrm>
            <a:off x="1297434" y="5590754"/>
            <a:ext cx="1154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SzTx/>
              <a:buFontTx/>
              <a:buNone/>
            </a:pPr>
            <a:r>
              <a:rPr lang="zh-CN" altLang="en-US" sz="2400" b="1" dirty="0">
                <a:solidFill>
                  <a:srgbClr val="FF0000"/>
                </a:solidFill>
                <a:latin typeface="+mn-lt"/>
                <a:ea typeface="+mn-ea"/>
              </a:rPr>
              <a:t>慢开始</a:t>
            </a:r>
          </a:p>
        </p:txBody>
      </p:sp>
      <p:sp>
        <p:nvSpPr>
          <p:cNvPr id="177" name="Text Box 80"/>
          <p:cNvSpPr txBox="1">
            <a:spLocks noChangeArrowheads="1"/>
          </p:cNvSpPr>
          <p:nvPr/>
        </p:nvSpPr>
        <p:spPr bwMode="auto">
          <a:xfrm>
            <a:off x="4753421" y="5590754"/>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zh-CN" altLang="en-US" sz="2400" b="1" dirty="0">
                <a:solidFill>
                  <a:srgbClr val="FF0000"/>
                </a:solidFill>
                <a:latin typeface="+mn-lt"/>
                <a:ea typeface="+mn-ea"/>
              </a:rPr>
              <a:t>慢开始</a:t>
            </a:r>
          </a:p>
        </p:txBody>
      </p:sp>
      <p:sp>
        <p:nvSpPr>
          <p:cNvPr id="178" name="Text Box 81"/>
          <p:cNvSpPr txBox="1">
            <a:spLocks noChangeArrowheads="1"/>
          </p:cNvSpPr>
          <p:nvPr/>
        </p:nvSpPr>
        <p:spPr bwMode="auto">
          <a:xfrm>
            <a:off x="2737296" y="5590754"/>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SzTx/>
              <a:buFontTx/>
              <a:buNone/>
            </a:pPr>
            <a:r>
              <a:rPr lang="zh-CN" altLang="en-US" sz="2400" b="1" dirty="0">
                <a:solidFill>
                  <a:srgbClr val="FF0000"/>
                </a:solidFill>
                <a:latin typeface="+mn-lt"/>
                <a:ea typeface="+mn-ea"/>
              </a:rPr>
              <a:t>拥塞避免</a:t>
            </a:r>
          </a:p>
        </p:txBody>
      </p:sp>
      <p:sp>
        <p:nvSpPr>
          <p:cNvPr id="179" name="Text Box 82"/>
          <p:cNvSpPr txBox="1">
            <a:spLocks noChangeArrowheads="1"/>
          </p:cNvSpPr>
          <p:nvPr/>
        </p:nvSpPr>
        <p:spPr bwMode="auto">
          <a:xfrm>
            <a:off x="5977384" y="5590754"/>
            <a:ext cx="141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SzTx/>
              <a:buFontTx/>
              <a:buNone/>
            </a:pPr>
            <a:r>
              <a:rPr lang="zh-CN" altLang="en-US" sz="2400" b="1" dirty="0">
                <a:solidFill>
                  <a:srgbClr val="FF0000"/>
                </a:solidFill>
                <a:latin typeface="+mn-lt"/>
                <a:ea typeface="+mn-ea"/>
              </a:rPr>
              <a:t>拥塞避免</a:t>
            </a:r>
          </a:p>
        </p:txBody>
      </p:sp>
      <p:sp>
        <p:nvSpPr>
          <p:cNvPr id="180" name="Line 83"/>
          <p:cNvSpPr>
            <a:spLocks noChangeShapeType="1"/>
          </p:cNvSpPr>
          <p:nvPr/>
        </p:nvSpPr>
        <p:spPr bwMode="auto">
          <a:xfrm>
            <a:off x="2370584" y="5612979"/>
            <a:ext cx="2116137"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1" name="Line 84"/>
          <p:cNvSpPr>
            <a:spLocks noChangeShapeType="1"/>
          </p:cNvSpPr>
          <p:nvPr/>
        </p:nvSpPr>
        <p:spPr bwMode="auto">
          <a:xfrm>
            <a:off x="1313309" y="5612979"/>
            <a:ext cx="1057275"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2" name="Line 85"/>
          <p:cNvSpPr>
            <a:spLocks noChangeShapeType="1"/>
          </p:cNvSpPr>
          <p:nvPr/>
        </p:nvSpPr>
        <p:spPr bwMode="auto">
          <a:xfrm>
            <a:off x="4751834" y="5612979"/>
            <a:ext cx="1057275"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3" name="Line 86"/>
          <p:cNvSpPr>
            <a:spLocks noChangeShapeType="1"/>
          </p:cNvSpPr>
          <p:nvPr/>
        </p:nvSpPr>
        <p:spPr bwMode="auto">
          <a:xfrm>
            <a:off x="5809109" y="5612979"/>
            <a:ext cx="1676400"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4" name="Text Box 87"/>
          <p:cNvSpPr txBox="1">
            <a:spLocks noChangeArrowheads="1"/>
          </p:cNvSpPr>
          <p:nvPr/>
        </p:nvSpPr>
        <p:spPr bwMode="auto">
          <a:xfrm>
            <a:off x="6553646" y="3722266"/>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新门限</a:t>
            </a:r>
            <a:r>
              <a:rPr lang="en-US" altLang="zh-CN" sz="2400" b="1">
                <a:latin typeface="+mn-lt"/>
                <a:ea typeface="+mn-ea"/>
              </a:rPr>
              <a:t>=12</a:t>
            </a:r>
          </a:p>
        </p:txBody>
      </p:sp>
      <p:sp>
        <p:nvSpPr>
          <p:cNvPr id="185" name="Line 88"/>
          <p:cNvSpPr>
            <a:spLocks noChangeShapeType="1"/>
          </p:cNvSpPr>
          <p:nvPr/>
        </p:nvSpPr>
        <p:spPr bwMode="auto">
          <a:xfrm>
            <a:off x="2161034" y="3214266"/>
            <a:ext cx="215900" cy="35877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6" name="Text Box 89"/>
          <p:cNvSpPr txBox="1">
            <a:spLocks noChangeArrowheads="1"/>
          </p:cNvSpPr>
          <p:nvPr/>
        </p:nvSpPr>
        <p:spPr bwMode="auto">
          <a:xfrm>
            <a:off x="1297434" y="2780879"/>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进入拥塞避免</a:t>
            </a:r>
          </a:p>
        </p:txBody>
      </p:sp>
      <p:sp>
        <p:nvSpPr>
          <p:cNvPr id="187" name="Oval 90"/>
          <p:cNvSpPr>
            <a:spLocks noChangeArrowheads="1"/>
          </p:cNvSpPr>
          <p:nvPr/>
        </p:nvSpPr>
        <p:spPr bwMode="auto">
          <a:xfrm>
            <a:off x="4166046" y="28237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8" name="Oval 91"/>
          <p:cNvSpPr>
            <a:spLocks noChangeArrowheads="1"/>
          </p:cNvSpPr>
          <p:nvPr/>
        </p:nvSpPr>
        <p:spPr bwMode="auto">
          <a:xfrm>
            <a:off x="3910459" y="29253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9" name="Oval 92"/>
          <p:cNvSpPr>
            <a:spLocks noChangeArrowheads="1"/>
          </p:cNvSpPr>
          <p:nvPr/>
        </p:nvSpPr>
        <p:spPr bwMode="auto">
          <a:xfrm>
            <a:off x="4431159" y="27269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0" name="Oval 93"/>
          <p:cNvSpPr>
            <a:spLocks noChangeArrowheads="1"/>
          </p:cNvSpPr>
          <p:nvPr/>
        </p:nvSpPr>
        <p:spPr bwMode="auto">
          <a:xfrm>
            <a:off x="3661221" y="302376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1" name="Oval 94"/>
          <p:cNvSpPr>
            <a:spLocks noChangeArrowheads="1"/>
          </p:cNvSpPr>
          <p:nvPr/>
        </p:nvSpPr>
        <p:spPr bwMode="auto">
          <a:xfrm>
            <a:off x="3400871" y="31206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2" name="Oval 95"/>
          <p:cNvSpPr>
            <a:spLocks noChangeArrowheads="1"/>
          </p:cNvSpPr>
          <p:nvPr/>
        </p:nvSpPr>
        <p:spPr bwMode="auto">
          <a:xfrm>
            <a:off x="5766246" y="391435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3" name="Oval 96"/>
          <p:cNvSpPr>
            <a:spLocks noChangeArrowheads="1"/>
          </p:cNvSpPr>
          <p:nvPr/>
        </p:nvSpPr>
        <p:spPr bwMode="auto">
          <a:xfrm>
            <a:off x="6039296" y="381116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4" name="Oval 97"/>
          <p:cNvSpPr>
            <a:spLocks noChangeArrowheads="1"/>
          </p:cNvSpPr>
          <p:nvPr/>
        </p:nvSpPr>
        <p:spPr bwMode="auto">
          <a:xfrm>
            <a:off x="6288534" y="37175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5" name="Oval 98"/>
          <p:cNvSpPr>
            <a:spLocks noChangeArrowheads="1"/>
          </p:cNvSpPr>
          <p:nvPr/>
        </p:nvSpPr>
        <p:spPr bwMode="auto">
          <a:xfrm>
            <a:off x="6537771" y="361431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6" name="Oval 99"/>
          <p:cNvSpPr>
            <a:spLocks noChangeArrowheads="1"/>
          </p:cNvSpPr>
          <p:nvPr/>
        </p:nvSpPr>
        <p:spPr bwMode="auto">
          <a:xfrm>
            <a:off x="6810821" y="351589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7" name="Oval 100"/>
          <p:cNvSpPr>
            <a:spLocks noChangeArrowheads="1"/>
          </p:cNvSpPr>
          <p:nvPr/>
        </p:nvSpPr>
        <p:spPr bwMode="auto">
          <a:xfrm>
            <a:off x="4705796" y="4958929"/>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8" name="Oval 101"/>
          <p:cNvSpPr>
            <a:spLocks noChangeArrowheads="1"/>
          </p:cNvSpPr>
          <p:nvPr/>
        </p:nvSpPr>
        <p:spPr bwMode="auto">
          <a:xfrm>
            <a:off x="4978846" y="4889079"/>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9" name="Oval 102"/>
          <p:cNvSpPr>
            <a:spLocks noChangeArrowheads="1"/>
          </p:cNvSpPr>
          <p:nvPr/>
        </p:nvSpPr>
        <p:spPr bwMode="auto">
          <a:xfrm>
            <a:off x="5232846" y="46906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0" name="Oval 103"/>
          <p:cNvSpPr>
            <a:spLocks noChangeArrowheads="1"/>
          </p:cNvSpPr>
          <p:nvPr/>
        </p:nvSpPr>
        <p:spPr bwMode="auto">
          <a:xfrm>
            <a:off x="5501134" y="428265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1" name="Oval 104"/>
          <p:cNvSpPr>
            <a:spLocks noChangeArrowheads="1"/>
          </p:cNvSpPr>
          <p:nvPr/>
        </p:nvSpPr>
        <p:spPr bwMode="auto">
          <a:xfrm>
            <a:off x="3126234" y="322696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2" name="Oval 105"/>
          <p:cNvSpPr>
            <a:spLocks noChangeArrowheads="1"/>
          </p:cNvSpPr>
          <p:nvPr/>
        </p:nvSpPr>
        <p:spPr bwMode="auto">
          <a:xfrm>
            <a:off x="2861121" y="33238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3" name="Oval 106"/>
          <p:cNvSpPr>
            <a:spLocks noChangeArrowheads="1"/>
          </p:cNvSpPr>
          <p:nvPr/>
        </p:nvSpPr>
        <p:spPr bwMode="auto">
          <a:xfrm>
            <a:off x="2591246" y="34254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4" name="Oval 107"/>
          <p:cNvSpPr>
            <a:spLocks noChangeArrowheads="1"/>
          </p:cNvSpPr>
          <p:nvPr/>
        </p:nvSpPr>
        <p:spPr bwMode="auto">
          <a:xfrm>
            <a:off x="2316609" y="3536529"/>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5" name="Oval 108"/>
          <p:cNvSpPr>
            <a:spLocks noChangeArrowheads="1"/>
          </p:cNvSpPr>
          <p:nvPr/>
        </p:nvSpPr>
        <p:spPr bwMode="auto">
          <a:xfrm>
            <a:off x="1787971" y="47033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6" name="Oval 109"/>
          <p:cNvSpPr>
            <a:spLocks noChangeArrowheads="1"/>
          </p:cNvSpPr>
          <p:nvPr/>
        </p:nvSpPr>
        <p:spPr bwMode="auto">
          <a:xfrm>
            <a:off x="2056259" y="43096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7" name="Oval 110"/>
          <p:cNvSpPr>
            <a:spLocks noChangeArrowheads="1"/>
          </p:cNvSpPr>
          <p:nvPr/>
        </p:nvSpPr>
        <p:spPr bwMode="auto">
          <a:xfrm>
            <a:off x="1262509" y="4968454"/>
            <a:ext cx="95250" cy="95250"/>
          </a:xfrm>
          <a:prstGeom prst="ellipse">
            <a:avLst/>
          </a:prstGeom>
          <a:solidFill>
            <a:schemeClr val="bg1"/>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8" name="Oval 111"/>
          <p:cNvSpPr>
            <a:spLocks noChangeArrowheads="1"/>
          </p:cNvSpPr>
          <p:nvPr/>
        </p:nvSpPr>
        <p:spPr bwMode="auto">
          <a:xfrm>
            <a:off x="1526034" y="48938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9" name="Text Box 81"/>
          <p:cNvSpPr txBox="1">
            <a:spLocks noChangeArrowheads="1"/>
          </p:cNvSpPr>
          <p:nvPr/>
        </p:nvSpPr>
        <p:spPr bwMode="auto">
          <a:xfrm>
            <a:off x="2405286" y="5949280"/>
            <a:ext cx="20947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buSzTx/>
              <a:buFontTx/>
              <a:buNone/>
            </a:pPr>
            <a:r>
              <a:rPr lang="zh-CN" altLang="en-US" sz="2400" b="1" dirty="0" smtClean="0">
                <a:latin typeface="+mn-lt"/>
                <a:ea typeface="+mn-ea"/>
              </a:rPr>
              <a:t>（</a:t>
            </a:r>
            <a:r>
              <a:rPr lang="zh-CN" altLang="en-US" sz="2400" b="1" dirty="0" smtClean="0">
                <a:solidFill>
                  <a:srgbClr val="0000FF"/>
                </a:solidFill>
                <a:latin typeface="+mn-lt"/>
                <a:ea typeface="+mn-ea"/>
              </a:rPr>
              <a:t>加法增大</a:t>
            </a:r>
            <a:r>
              <a:rPr lang="zh-CN" altLang="en-US" sz="2400" b="1" dirty="0" smtClean="0">
                <a:latin typeface="+mn-lt"/>
                <a:ea typeface="+mn-ea"/>
              </a:rPr>
              <a:t>）</a:t>
            </a:r>
            <a:endParaRPr lang="zh-CN" altLang="en-US" sz="2400" b="1" dirty="0">
              <a:latin typeface="+mn-lt"/>
              <a:ea typeface="+mn-ea"/>
            </a:endParaRPr>
          </a:p>
        </p:txBody>
      </p:sp>
      <p:sp>
        <p:nvSpPr>
          <p:cNvPr id="210" name="Text Box 80"/>
          <p:cNvSpPr txBox="1">
            <a:spLocks noChangeArrowheads="1"/>
          </p:cNvSpPr>
          <p:nvPr/>
        </p:nvSpPr>
        <p:spPr bwMode="auto">
          <a:xfrm>
            <a:off x="4545788" y="3140968"/>
            <a:ext cx="1431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SzTx/>
              <a:buFontTx/>
              <a:buNone/>
            </a:pPr>
            <a:r>
              <a:rPr lang="zh-CN" altLang="en-US" sz="2400" b="1" dirty="0" smtClean="0">
                <a:solidFill>
                  <a:srgbClr val="0000FF"/>
                </a:solidFill>
                <a:latin typeface="+mn-lt"/>
                <a:ea typeface="+mn-ea"/>
              </a:rPr>
              <a:t>乘法减小</a:t>
            </a:r>
            <a:endParaRPr lang="zh-CN" altLang="en-US" sz="2400" b="1" dirty="0">
              <a:solidFill>
                <a:srgbClr val="0000FF"/>
              </a:solidFill>
              <a:latin typeface="+mn-lt"/>
              <a:ea typeface="+mn-ea"/>
            </a:endParaRPr>
          </a:p>
        </p:txBody>
      </p:sp>
      <p:sp>
        <p:nvSpPr>
          <p:cNvPr id="211" name="Line 88"/>
          <p:cNvSpPr>
            <a:spLocks noChangeShapeType="1"/>
          </p:cNvSpPr>
          <p:nvPr/>
        </p:nvSpPr>
        <p:spPr bwMode="auto">
          <a:xfrm flipV="1">
            <a:off x="5261586" y="2817393"/>
            <a:ext cx="0" cy="35465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12" name="Line 88"/>
          <p:cNvSpPr>
            <a:spLocks noChangeShapeType="1"/>
          </p:cNvSpPr>
          <p:nvPr/>
        </p:nvSpPr>
        <p:spPr bwMode="auto">
          <a:xfrm>
            <a:off x="5261584" y="3602633"/>
            <a:ext cx="0" cy="35775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1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9114769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快重传</a:t>
            </a:r>
          </a:p>
        </p:txBody>
      </p:sp>
      <p:sp>
        <p:nvSpPr>
          <p:cNvPr id="2" name="内容占位符 1"/>
          <p:cNvSpPr>
            <a:spLocks noGrp="1"/>
          </p:cNvSpPr>
          <p:nvPr>
            <p:ph idx="1"/>
          </p:nvPr>
        </p:nvSpPr>
        <p:spPr/>
        <p:txBody>
          <a:bodyPr/>
          <a:lstStyle/>
          <a:p>
            <a:pPr>
              <a:lnSpc>
                <a:spcPct val="125000"/>
              </a:lnSpc>
            </a:pPr>
            <a:r>
              <a:rPr lang="zh-CN" altLang="en-US" sz="2800" dirty="0"/>
              <a:t>快重传算法首先</a:t>
            </a:r>
            <a:r>
              <a:rPr lang="zh-CN" altLang="en-US" sz="2800" dirty="0">
                <a:solidFill>
                  <a:srgbClr val="FF0000"/>
                </a:solidFill>
              </a:rPr>
              <a:t>要求接收方每收到一个失序的报文段后就立即发出重复确认</a:t>
            </a:r>
            <a:r>
              <a:rPr lang="zh-CN" altLang="en-US" sz="2800" dirty="0"/>
              <a:t>。这样做可以让发送方及早知道有报文段没有到达接收</a:t>
            </a:r>
            <a:r>
              <a:rPr lang="zh-CN" altLang="en-US" sz="2800" dirty="0" smtClean="0"/>
              <a:t>方； </a:t>
            </a:r>
            <a:endParaRPr lang="zh-CN" altLang="en-US" sz="2800" dirty="0"/>
          </a:p>
          <a:p>
            <a:pPr>
              <a:lnSpc>
                <a:spcPct val="125000"/>
              </a:lnSpc>
            </a:pPr>
            <a:r>
              <a:rPr lang="zh-CN" altLang="en-US" sz="2800" dirty="0"/>
              <a:t>发送方只要</a:t>
            </a:r>
            <a:r>
              <a:rPr lang="zh-CN" altLang="en-US" sz="2800" dirty="0">
                <a:solidFill>
                  <a:srgbClr val="FF0000"/>
                </a:solidFill>
              </a:rPr>
              <a:t>一连收到三个重复确认</a:t>
            </a:r>
            <a:r>
              <a:rPr lang="zh-CN" altLang="en-US" sz="2800" dirty="0"/>
              <a:t>就应当立即重传对方尚未收到的报文</a:t>
            </a:r>
            <a:r>
              <a:rPr lang="zh-CN" altLang="en-US" sz="2800" dirty="0" smtClean="0"/>
              <a:t>段； </a:t>
            </a:r>
            <a:endParaRPr lang="zh-CN" altLang="en-US" sz="2800" dirty="0"/>
          </a:p>
          <a:p>
            <a:pPr>
              <a:lnSpc>
                <a:spcPct val="125000"/>
              </a:lnSpc>
            </a:pPr>
            <a:r>
              <a:rPr lang="zh-CN" altLang="en-US" sz="2800" dirty="0"/>
              <a:t>不难看出，快重传并非取消重传计时器，而是在某些情况下可更早地重传丢失的报文</a:t>
            </a:r>
            <a:r>
              <a:rPr lang="zh-CN" altLang="en-US" sz="2800" dirty="0" smtClean="0"/>
              <a:t>段，提高网络的吞吐量。 </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6926600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例</a:t>
            </a:r>
            <a:r>
              <a:rPr lang="en-US" altLang="zh-CN" dirty="0" smtClean="0"/>
              <a:t>:</a:t>
            </a:r>
            <a:r>
              <a:rPr lang="zh-CN" altLang="en-US" dirty="0" smtClean="0"/>
              <a:t>快重传</a:t>
            </a:r>
            <a:endParaRPr lang="zh-CN" altLang="en-US" dirty="0"/>
          </a:p>
        </p:txBody>
      </p:sp>
      <p:sp>
        <p:nvSpPr>
          <p:cNvPr id="5" name="Text Box 73"/>
          <p:cNvSpPr txBox="1">
            <a:spLocks noChangeArrowheads="1"/>
          </p:cNvSpPr>
          <p:nvPr/>
        </p:nvSpPr>
        <p:spPr bwMode="auto">
          <a:xfrm>
            <a:off x="3563888" y="1620540"/>
            <a:ext cx="869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latin typeface="+mn-lt"/>
                <a:ea typeface="+mn-ea"/>
              </a:rPr>
              <a:t>发送方</a:t>
            </a:r>
          </a:p>
        </p:txBody>
      </p:sp>
      <p:sp>
        <p:nvSpPr>
          <p:cNvPr id="7" name="Text Box 74"/>
          <p:cNvSpPr txBox="1">
            <a:spLocks noChangeArrowheads="1"/>
          </p:cNvSpPr>
          <p:nvPr/>
        </p:nvSpPr>
        <p:spPr bwMode="auto">
          <a:xfrm>
            <a:off x="7007205" y="169151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latin typeface="+mn-lt"/>
                <a:ea typeface="+mn-ea"/>
              </a:rPr>
              <a:t>接收方</a:t>
            </a:r>
          </a:p>
        </p:txBody>
      </p:sp>
      <p:sp>
        <p:nvSpPr>
          <p:cNvPr id="8" name="Text Box 75"/>
          <p:cNvSpPr txBox="1">
            <a:spLocks noChangeArrowheads="1"/>
          </p:cNvSpPr>
          <p:nvPr/>
        </p:nvSpPr>
        <p:spPr bwMode="auto">
          <a:xfrm>
            <a:off x="3074293" y="1960711"/>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1</a:t>
            </a:r>
          </a:p>
        </p:txBody>
      </p:sp>
      <p:sp>
        <p:nvSpPr>
          <p:cNvPr id="9" name="Line 76"/>
          <p:cNvSpPr>
            <a:spLocks noChangeShapeType="1"/>
          </p:cNvSpPr>
          <p:nvPr/>
        </p:nvSpPr>
        <p:spPr bwMode="auto">
          <a:xfrm>
            <a:off x="4052193" y="2205186"/>
            <a:ext cx="3400425"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 name="Line 78"/>
          <p:cNvSpPr>
            <a:spLocks noChangeShapeType="1"/>
          </p:cNvSpPr>
          <p:nvPr/>
        </p:nvSpPr>
        <p:spPr bwMode="auto">
          <a:xfrm flipH="1">
            <a:off x="4052193" y="2641749"/>
            <a:ext cx="3400425" cy="314325"/>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1" name="Text Box 79"/>
          <p:cNvSpPr txBox="1">
            <a:spLocks noChangeArrowheads="1"/>
          </p:cNvSpPr>
          <p:nvPr/>
        </p:nvSpPr>
        <p:spPr bwMode="auto">
          <a:xfrm>
            <a:off x="7351018" y="2465536"/>
            <a:ext cx="1044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确认 </a:t>
            </a:r>
            <a:r>
              <a:rPr lang="en-US" altLang="zh-CN" sz="1800" b="1">
                <a:latin typeface="+mn-lt"/>
                <a:ea typeface="+mn-ea"/>
              </a:rPr>
              <a:t>M</a:t>
            </a:r>
            <a:r>
              <a:rPr lang="en-US" altLang="zh-CN" sz="1800" b="1" baseline="-25000">
                <a:latin typeface="+mn-lt"/>
                <a:ea typeface="+mn-ea"/>
              </a:rPr>
              <a:t>1</a:t>
            </a:r>
            <a:endParaRPr lang="en-US" altLang="zh-CN" sz="1800" b="1">
              <a:latin typeface="+mn-lt"/>
              <a:ea typeface="+mn-ea"/>
            </a:endParaRPr>
          </a:p>
        </p:txBody>
      </p:sp>
      <p:sp>
        <p:nvSpPr>
          <p:cNvPr id="12" name="Text Box 81"/>
          <p:cNvSpPr txBox="1">
            <a:spLocks noChangeArrowheads="1"/>
          </p:cNvSpPr>
          <p:nvPr/>
        </p:nvSpPr>
        <p:spPr bwMode="auto">
          <a:xfrm>
            <a:off x="4058543" y="608503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mn-lt"/>
                <a:ea typeface="+mn-ea"/>
              </a:rPr>
              <a:t>t</a:t>
            </a:r>
          </a:p>
        </p:txBody>
      </p:sp>
      <p:grpSp>
        <p:nvGrpSpPr>
          <p:cNvPr id="13" name="Group 82"/>
          <p:cNvGrpSpPr>
            <a:grpSpLocks/>
          </p:cNvGrpSpPr>
          <p:nvPr/>
        </p:nvGrpSpPr>
        <p:grpSpPr bwMode="auto">
          <a:xfrm>
            <a:off x="4052193" y="2051199"/>
            <a:ext cx="3400425" cy="4346575"/>
            <a:chOff x="1607" y="677"/>
            <a:chExt cx="1640" cy="2728"/>
          </a:xfrm>
        </p:grpSpPr>
        <p:sp>
          <p:nvSpPr>
            <p:cNvPr id="14" name="Line 83"/>
            <p:cNvSpPr>
              <a:spLocks noChangeShapeType="1"/>
            </p:cNvSpPr>
            <p:nvPr/>
          </p:nvSpPr>
          <p:spPr bwMode="auto">
            <a:xfrm>
              <a:off x="1607" y="677"/>
              <a:ext cx="0" cy="2728"/>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5" name="Line 84"/>
            <p:cNvSpPr>
              <a:spLocks noChangeShapeType="1"/>
            </p:cNvSpPr>
            <p:nvPr/>
          </p:nvSpPr>
          <p:spPr bwMode="auto">
            <a:xfrm>
              <a:off x="3247" y="677"/>
              <a:ext cx="0" cy="2728"/>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16" name="Text Box 86"/>
          <p:cNvSpPr txBox="1">
            <a:spLocks noChangeArrowheads="1"/>
          </p:cNvSpPr>
          <p:nvPr/>
        </p:nvSpPr>
        <p:spPr bwMode="auto">
          <a:xfrm>
            <a:off x="7351018" y="2952899"/>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a:latin typeface="+mn-lt"/>
                <a:ea typeface="+mn-ea"/>
              </a:rPr>
              <a:t> </a:t>
            </a:r>
            <a:r>
              <a:rPr lang="zh-CN" altLang="en-US" sz="1800" b="1">
                <a:latin typeface="+mn-lt"/>
                <a:ea typeface="+mn-ea"/>
              </a:rPr>
              <a:t>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sp>
        <p:nvSpPr>
          <p:cNvPr id="17" name="Line 87"/>
          <p:cNvSpPr>
            <a:spLocks noChangeShapeType="1"/>
          </p:cNvSpPr>
          <p:nvPr/>
        </p:nvSpPr>
        <p:spPr bwMode="auto">
          <a:xfrm flipH="1">
            <a:off x="4052193" y="3165624"/>
            <a:ext cx="3400425" cy="312737"/>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 name="Line 88"/>
          <p:cNvSpPr>
            <a:spLocks noChangeShapeType="1"/>
          </p:cNvSpPr>
          <p:nvPr/>
        </p:nvSpPr>
        <p:spPr bwMode="auto">
          <a:xfrm flipH="1">
            <a:off x="4052193" y="4210199"/>
            <a:ext cx="3400425" cy="31115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9" name="Line 89"/>
          <p:cNvSpPr>
            <a:spLocks noChangeShapeType="1"/>
          </p:cNvSpPr>
          <p:nvPr/>
        </p:nvSpPr>
        <p:spPr bwMode="auto">
          <a:xfrm flipH="1">
            <a:off x="4052193" y="4729311"/>
            <a:ext cx="3400425" cy="314325"/>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0" name="Line 90"/>
          <p:cNvSpPr>
            <a:spLocks noChangeShapeType="1"/>
          </p:cNvSpPr>
          <p:nvPr/>
        </p:nvSpPr>
        <p:spPr bwMode="auto">
          <a:xfrm flipH="1">
            <a:off x="4052193" y="5248424"/>
            <a:ext cx="3400425" cy="3159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1" name="Text Box 91"/>
          <p:cNvSpPr txBox="1">
            <a:spLocks noChangeArrowheads="1"/>
          </p:cNvSpPr>
          <p:nvPr/>
        </p:nvSpPr>
        <p:spPr bwMode="auto">
          <a:xfrm>
            <a:off x="3074293" y="2463949"/>
            <a:ext cx="979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2</a:t>
            </a:r>
          </a:p>
        </p:txBody>
      </p:sp>
      <p:sp>
        <p:nvSpPr>
          <p:cNvPr id="22" name="Text Box 92"/>
          <p:cNvSpPr txBox="1">
            <a:spLocks noChangeArrowheads="1"/>
          </p:cNvSpPr>
          <p:nvPr/>
        </p:nvSpPr>
        <p:spPr bwMode="auto">
          <a:xfrm>
            <a:off x="3074293" y="2973536"/>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3</a:t>
            </a:r>
          </a:p>
        </p:txBody>
      </p:sp>
      <p:sp>
        <p:nvSpPr>
          <p:cNvPr id="23" name="Text Box 93"/>
          <p:cNvSpPr txBox="1">
            <a:spLocks noChangeArrowheads="1"/>
          </p:cNvSpPr>
          <p:nvPr/>
        </p:nvSpPr>
        <p:spPr bwMode="auto">
          <a:xfrm>
            <a:off x="3074293" y="3479949"/>
            <a:ext cx="9794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4</a:t>
            </a:r>
          </a:p>
        </p:txBody>
      </p:sp>
      <p:sp>
        <p:nvSpPr>
          <p:cNvPr id="24" name="Line 94"/>
          <p:cNvSpPr>
            <a:spLocks noChangeShapeType="1"/>
          </p:cNvSpPr>
          <p:nvPr/>
        </p:nvSpPr>
        <p:spPr bwMode="auto">
          <a:xfrm>
            <a:off x="4052193" y="3789511"/>
            <a:ext cx="3400425"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6" name="Text Box 96"/>
          <p:cNvSpPr txBox="1">
            <a:spLocks noChangeArrowheads="1"/>
          </p:cNvSpPr>
          <p:nvPr/>
        </p:nvSpPr>
        <p:spPr bwMode="auto">
          <a:xfrm>
            <a:off x="3074293" y="4027636"/>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5</a:t>
            </a:r>
          </a:p>
        </p:txBody>
      </p:sp>
      <p:sp>
        <p:nvSpPr>
          <p:cNvPr id="27" name="Text Box 97"/>
          <p:cNvSpPr txBox="1">
            <a:spLocks noChangeArrowheads="1"/>
          </p:cNvSpPr>
          <p:nvPr/>
        </p:nvSpPr>
        <p:spPr bwMode="auto">
          <a:xfrm>
            <a:off x="3074293" y="4548336"/>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6</a:t>
            </a:r>
          </a:p>
        </p:txBody>
      </p:sp>
      <p:sp>
        <p:nvSpPr>
          <p:cNvPr id="28" name="Text Box 98"/>
          <p:cNvSpPr txBox="1">
            <a:spLocks noChangeArrowheads="1"/>
          </p:cNvSpPr>
          <p:nvPr/>
        </p:nvSpPr>
        <p:spPr bwMode="auto">
          <a:xfrm>
            <a:off x="7351018" y="3924449"/>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重复确认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grpSp>
        <p:nvGrpSpPr>
          <p:cNvPr id="29" name="Group 117"/>
          <p:cNvGrpSpPr>
            <a:grpSpLocks/>
          </p:cNvGrpSpPr>
          <p:nvPr/>
        </p:nvGrpSpPr>
        <p:grpSpPr bwMode="auto">
          <a:xfrm>
            <a:off x="4052193" y="5559578"/>
            <a:ext cx="3400425" cy="528638"/>
            <a:chOff x="2471" y="3293"/>
            <a:chExt cx="2142" cy="333"/>
          </a:xfrm>
        </p:grpSpPr>
        <p:sp>
          <p:nvSpPr>
            <p:cNvPr id="30" name="Line 80"/>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31" name="Text Box 99"/>
            <p:cNvSpPr txBox="1">
              <a:spLocks noChangeArrowheads="1"/>
            </p:cNvSpPr>
            <p:nvPr/>
          </p:nvSpPr>
          <p:spPr bwMode="auto">
            <a:xfrm rot="275181">
              <a:off x="3182" y="3293"/>
              <a:ext cx="10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立即重传 </a:t>
              </a:r>
              <a:r>
                <a:rPr lang="en-US" altLang="zh-CN" sz="2000" b="1">
                  <a:latin typeface="+mn-lt"/>
                  <a:ea typeface="+mn-ea"/>
                </a:rPr>
                <a:t>M</a:t>
              </a:r>
              <a:r>
                <a:rPr lang="en-US" altLang="zh-CN" sz="2000" b="1" baseline="-25000">
                  <a:latin typeface="+mn-lt"/>
                  <a:ea typeface="+mn-ea"/>
                </a:rPr>
                <a:t>3</a:t>
              </a:r>
            </a:p>
          </p:txBody>
        </p:sp>
      </p:grpSp>
      <p:sp>
        <p:nvSpPr>
          <p:cNvPr id="32" name="Text Box 100"/>
          <p:cNvSpPr txBox="1">
            <a:spLocks noChangeArrowheads="1"/>
          </p:cNvSpPr>
          <p:nvPr/>
        </p:nvSpPr>
        <p:spPr bwMode="auto">
          <a:xfrm>
            <a:off x="7351018" y="4478486"/>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重复确认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sp>
        <p:nvSpPr>
          <p:cNvPr id="33" name="Text Box 103"/>
          <p:cNvSpPr txBox="1">
            <a:spLocks noChangeArrowheads="1"/>
          </p:cNvSpPr>
          <p:nvPr/>
        </p:nvSpPr>
        <p:spPr bwMode="auto">
          <a:xfrm>
            <a:off x="7351018" y="5000774"/>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重复确认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sp>
        <p:nvSpPr>
          <p:cNvPr id="34" name="Text Box 104"/>
          <p:cNvSpPr txBox="1">
            <a:spLocks noChangeArrowheads="1"/>
          </p:cNvSpPr>
          <p:nvPr/>
        </p:nvSpPr>
        <p:spPr bwMode="auto">
          <a:xfrm>
            <a:off x="7443093" y="608503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mn-lt"/>
                <a:ea typeface="+mn-ea"/>
              </a:rPr>
              <a:t>t</a:t>
            </a:r>
          </a:p>
        </p:txBody>
      </p:sp>
      <p:sp>
        <p:nvSpPr>
          <p:cNvPr id="35" name="Line 110"/>
          <p:cNvSpPr>
            <a:spLocks noChangeShapeType="1"/>
          </p:cNvSpPr>
          <p:nvPr/>
        </p:nvSpPr>
        <p:spPr bwMode="auto">
          <a:xfrm>
            <a:off x="4058543" y="5354786"/>
            <a:ext cx="3398837"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36" name="Text Box 111"/>
          <p:cNvSpPr txBox="1">
            <a:spLocks noChangeArrowheads="1"/>
          </p:cNvSpPr>
          <p:nvPr/>
        </p:nvSpPr>
        <p:spPr bwMode="auto">
          <a:xfrm>
            <a:off x="3074293" y="5102374"/>
            <a:ext cx="9794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7</a:t>
            </a:r>
          </a:p>
        </p:txBody>
      </p:sp>
      <p:grpSp>
        <p:nvGrpSpPr>
          <p:cNvPr id="37" name="Group 116"/>
          <p:cNvGrpSpPr>
            <a:grpSpLocks/>
          </p:cNvGrpSpPr>
          <p:nvPr/>
        </p:nvGrpSpPr>
        <p:grpSpPr bwMode="auto">
          <a:xfrm>
            <a:off x="669230" y="4313386"/>
            <a:ext cx="3355975" cy="1504950"/>
            <a:chOff x="340" y="2508"/>
            <a:chExt cx="2114" cy="948"/>
          </a:xfrm>
        </p:grpSpPr>
        <p:grpSp>
          <p:nvGrpSpPr>
            <p:cNvPr id="38" name="Group 105"/>
            <p:cNvGrpSpPr>
              <a:grpSpLocks/>
            </p:cNvGrpSpPr>
            <p:nvPr/>
          </p:nvGrpSpPr>
          <p:grpSpPr bwMode="auto">
            <a:xfrm>
              <a:off x="1729" y="2635"/>
              <a:ext cx="725" cy="666"/>
              <a:chOff x="1257" y="1749"/>
              <a:chExt cx="817" cy="460"/>
            </a:xfrm>
          </p:grpSpPr>
          <p:sp>
            <p:nvSpPr>
              <p:cNvPr id="40" name="Line 106"/>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1" name="Line 107"/>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2" name="Line 108"/>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39" name="Text Box 112"/>
            <p:cNvSpPr txBox="1">
              <a:spLocks noChangeArrowheads="1"/>
            </p:cNvSpPr>
            <p:nvPr/>
          </p:nvSpPr>
          <p:spPr bwMode="auto">
            <a:xfrm>
              <a:off x="340" y="2508"/>
              <a:ext cx="1389" cy="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900" b="1">
                <a:latin typeface="+mn-lt"/>
                <a:ea typeface="+mn-ea"/>
              </a:endParaRPr>
            </a:p>
            <a:p>
              <a:pPr algn="ctr"/>
              <a:r>
                <a:rPr lang="zh-CN" altLang="en-US" sz="2000" b="1">
                  <a:latin typeface="+mn-lt"/>
                  <a:ea typeface="+mn-ea"/>
                </a:rPr>
                <a:t>收到三个连续的</a:t>
              </a:r>
            </a:p>
            <a:p>
              <a:pPr algn="ctr"/>
              <a:r>
                <a:rPr lang="zh-CN" altLang="en-US" sz="2000" b="1">
                  <a:latin typeface="+mn-lt"/>
                  <a:ea typeface="+mn-ea"/>
                </a:rPr>
                <a:t>对 </a:t>
              </a:r>
              <a:r>
                <a:rPr lang="en-US" altLang="zh-CN" sz="2000" b="1">
                  <a:latin typeface="+mn-lt"/>
                  <a:ea typeface="+mn-ea"/>
                </a:rPr>
                <a:t>M</a:t>
              </a:r>
              <a:r>
                <a:rPr lang="en-US" altLang="zh-CN" sz="2000" b="1" baseline="-25000">
                  <a:latin typeface="+mn-lt"/>
                  <a:ea typeface="+mn-ea"/>
                </a:rPr>
                <a:t>2</a:t>
              </a:r>
              <a:r>
                <a:rPr lang="en-US" altLang="zh-CN" sz="2000" b="1">
                  <a:latin typeface="+mn-lt"/>
                  <a:ea typeface="+mn-ea"/>
                </a:rPr>
                <a:t> </a:t>
              </a:r>
              <a:r>
                <a:rPr lang="zh-CN" altLang="en-US" sz="2000" b="1">
                  <a:latin typeface="+mn-lt"/>
                  <a:ea typeface="+mn-ea"/>
                </a:rPr>
                <a:t>的重复确认</a:t>
              </a:r>
            </a:p>
            <a:p>
              <a:pPr algn="ctr">
                <a:spcBef>
                  <a:spcPct val="20000"/>
                </a:spcBef>
              </a:pPr>
              <a:r>
                <a:rPr lang="zh-CN" altLang="en-US" sz="2000" b="1">
                  <a:latin typeface="+mn-lt"/>
                  <a:ea typeface="+mn-ea"/>
                </a:rPr>
                <a:t>立即重传 </a:t>
              </a:r>
              <a:r>
                <a:rPr lang="en-US" altLang="zh-CN" sz="2000" b="1">
                  <a:latin typeface="+mn-lt"/>
                  <a:ea typeface="+mn-ea"/>
                </a:rPr>
                <a:t>M</a:t>
              </a:r>
              <a:r>
                <a:rPr lang="en-US" altLang="zh-CN" sz="2000" b="1" baseline="-25000">
                  <a:latin typeface="+mn-lt"/>
                  <a:ea typeface="+mn-ea"/>
                </a:rPr>
                <a:t>3</a:t>
              </a:r>
            </a:p>
            <a:p>
              <a:pPr algn="ctr"/>
              <a:endParaRPr lang="en-US" altLang="zh-CN" sz="900" b="1">
                <a:latin typeface="+mn-lt"/>
                <a:ea typeface="+mn-ea"/>
              </a:endParaRPr>
            </a:p>
          </p:txBody>
        </p:sp>
      </p:grpSp>
      <p:sp>
        <p:nvSpPr>
          <p:cNvPr id="43" name="AutoShape 113"/>
          <p:cNvSpPr>
            <a:spLocks noChangeArrowheads="1"/>
          </p:cNvSpPr>
          <p:nvPr/>
        </p:nvSpPr>
        <p:spPr bwMode="auto">
          <a:xfrm>
            <a:off x="6364759" y="3212976"/>
            <a:ext cx="871537" cy="600075"/>
          </a:xfrm>
          <a:prstGeom prst="irregularSeal1">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b="1">
              <a:latin typeface="+mn-lt"/>
              <a:ea typeface="+mn-ea"/>
            </a:endParaRPr>
          </a:p>
        </p:txBody>
      </p:sp>
      <p:sp>
        <p:nvSpPr>
          <p:cNvPr id="44" name="Text Box 114"/>
          <p:cNvSpPr txBox="1">
            <a:spLocks noChangeArrowheads="1"/>
          </p:cNvSpPr>
          <p:nvPr/>
        </p:nvSpPr>
        <p:spPr bwMode="auto">
          <a:xfrm>
            <a:off x="6456259" y="3317137"/>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FF0000"/>
                </a:solidFill>
                <a:effectLst>
                  <a:outerShdw blurRad="38100" dist="38100" dir="2700000" algn="tl">
                    <a:srgbClr val="000000">
                      <a:alpha val="43137"/>
                    </a:srgbClr>
                  </a:outerShdw>
                </a:effectLst>
                <a:latin typeface="+mn-lt"/>
                <a:ea typeface="+mn-ea"/>
              </a:rPr>
              <a:t>丢失</a:t>
            </a:r>
          </a:p>
        </p:txBody>
      </p:sp>
      <p:sp>
        <p:nvSpPr>
          <p:cNvPr id="45" name="Line 77"/>
          <p:cNvSpPr>
            <a:spLocks noChangeShapeType="1"/>
          </p:cNvSpPr>
          <p:nvPr/>
        </p:nvSpPr>
        <p:spPr bwMode="auto">
          <a:xfrm>
            <a:off x="4052193" y="2749699"/>
            <a:ext cx="3400425"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6" name="Line 85"/>
          <p:cNvSpPr>
            <a:spLocks noChangeShapeType="1"/>
          </p:cNvSpPr>
          <p:nvPr/>
        </p:nvSpPr>
        <p:spPr bwMode="auto">
          <a:xfrm>
            <a:off x="4052193" y="3268811"/>
            <a:ext cx="2339499" cy="211138"/>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7" name="Line 101"/>
          <p:cNvSpPr>
            <a:spLocks noChangeShapeType="1"/>
          </p:cNvSpPr>
          <p:nvPr/>
        </p:nvSpPr>
        <p:spPr bwMode="auto">
          <a:xfrm>
            <a:off x="4058543" y="4310211"/>
            <a:ext cx="3398837" cy="315913"/>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8" name="Line 102"/>
          <p:cNvSpPr>
            <a:spLocks noChangeShapeType="1"/>
          </p:cNvSpPr>
          <p:nvPr/>
        </p:nvSpPr>
        <p:spPr bwMode="auto">
          <a:xfrm>
            <a:off x="4058543" y="4832499"/>
            <a:ext cx="3398837"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945315739"/>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right)">
                                      <p:cBhvr>
                                        <p:cTn id="7" dur="1000"/>
                                        <p:tgtEl>
                                          <p:spTgt spid="37"/>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aight Edge">
  <a:themeElements>
    <a:clrScheme name="Straight Edge 7">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000000"/>
      </a:hlink>
      <a:folHlink>
        <a:srgbClr val="800000"/>
      </a:folHlink>
    </a:clrScheme>
    <a:fontScheme name="Straight Edge">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
      <a:clrScheme name="Straight Edge 5">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292929"/>
        </a:hlink>
        <a:folHlink>
          <a:srgbClr val="800000"/>
        </a:folHlink>
      </a:clrScheme>
      <a:clrMap bg1="lt1" tx1="dk1" bg2="lt2" tx2="dk2" accent1="accent1" accent2="accent2" accent3="accent3" accent4="accent4" accent5="accent5" accent6="accent6" hlink="hlink" folHlink="folHlink"/>
    </a:extraClrScheme>
    <a:extraClrScheme>
      <a:clrScheme name="Straight Edge 6">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006600"/>
        </a:hlink>
        <a:folHlink>
          <a:srgbClr val="800000"/>
        </a:folHlink>
      </a:clrScheme>
      <a:clrMap bg1="lt1" tx1="dk1" bg2="lt2" tx2="dk2" accent1="accent1" accent2="accent2" accent3="accent3" accent4="accent4" accent5="accent5" accent6="accent6" hlink="hlink" folHlink="folHlink"/>
    </a:extraClrScheme>
    <a:extraClrScheme>
      <a:clrScheme name="Straight Edge 7">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000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15377</TotalTime>
  <Words>8868</Words>
  <Application>Microsoft Office PowerPoint</Application>
  <PresentationFormat>全屏显示(4:3)</PresentationFormat>
  <Paragraphs>1478</Paragraphs>
  <Slides>113</Slides>
  <Notes>0</Notes>
  <HiddenSlides>0</HiddenSlides>
  <MMClips>0</MMClips>
  <ScaleCrop>false</ScaleCrop>
  <HeadingPairs>
    <vt:vector size="4" baseType="variant">
      <vt:variant>
        <vt:lpstr>主题</vt:lpstr>
      </vt:variant>
      <vt:variant>
        <vt:i4>1</vt:i4>
      </vt:variant>
      <vt:variant>
        <vt:lpstr>幻灯片标题</vt:lpstr>
      </vt:variant>
      <vt:variant>
        <vt:i4>113</vt:i4>
      </vt:variant>
    </vt:vector>
  </HeadingPairs>
  <TitlesOfParts>
    <vt:vector size="114" baseType="lpstr">
      <vt:lpstr>Straight Edge</vt:lpstr>
      <vt:lpstr>第六章   传输层</vt:lpstr>
      <vt:lpstr>传输层</vt:lpstr>
      <vt:lpstr>传输层</vt:lpstr>
      <vt:lpstr>例:Internet中的传输层</vt:lpstr>
      <vt:lpstr>提供给上层的服务</vt:lpstr>
      <vt:lpstr>疑问？</vt:lpstr>
      <vt:lpstr>传输服务原语</vt:lpstr>
      <vt:lpstr>建立和释放连接</vt:lpstr>
      <vt:lpstr>传输协议的要素</vt:lpstr>
      <vt:lpstr>传输服务访问点 （TSAP）</vt:lpstr>
      <vt:lpstr>寻  址</vt:lpstr>
      <vt:lpstr>寻  址</vt:lpstr>
      <vt:lpstr>初始连接协议</vt:lpstr>
      <vt:lpstr>连接建立</vt:lpstr>
      <vt:lpstr>延迟重复的处理</vt:lpstr>
      <vt:lpstr>日时钟</vt:lpstr>
      <vt:lpstr>三次握手</vt:lpstr>
      <vt:lpstr>三次握手</vt:lpstr>
      <vt:lpstr>例:三次握手</vt:lpstr>
      <vt:lpstr>连接释放</vt:lpstr>
      <vt:lpstr>对称释放连接</vt:lpstr>
      <vt:lpstr>对称释放连接</vt:lpstr>
      <vt:lpstr>对称释放连接</vt:lpstr>
      <vt:lpstr>差错控制和流量控制</vt:lpstr>
      <vt:lpstr>缓冲区的组织</vt:lpstr>
      <vt:lpstr>动态缓冲区分配</vt:lpstr>
      <vt:lpstr>动态滑动窗口协议</vt:lpstr>
      <vt:lpstr>多路复用</vt:lpstr>
      <vt:lpstr>崩溃恢复</vt:lpstr>
      <vt:lpstr>拥塞控制</vt:lpstr>
      <vt:lpstr>拥塞控制</vt:lpstr>
      <vt:lpstr>理想的带宽分配</vt:lpstr>
      <vt:lpstr>效率和功率</vt:lpstr>
      <vt:lpstr>最大-最小公平</vt:lpstr>
      <vt:lpstr>收敛</vt:lpstr>
      <vt:lpstr>发送速率</vt:lpstr>
      <vt:lpstr>网络拥塞信号</vt:lpstr>
      <vt:lpstr>调整发送速率</vt:lpstr>
      <vt:lpstr>调整发送速率</vt:lpstr>
      <vt:lpstr>无线问题</vt:lpstr>
      <vt:lpstr>用户数据报协议 （UDP）</vt:lpstr>
      <vt:lpstr>概  述</vt:lpstr>
      <vt:lpstr>UDP用户数据报</vt:lpstr>
      <vt:lpstr>格式解 释</vt:lpstr>
      <vt:lpstr>端口的作用</vt:lpstr>
      <vt:lpstr>端口的使用</vt:lpstr>
      <vt:lpstr>端口的实现</vt:lpstr>
      <vt:lpstr>总  结</vt:lpstr>
      <vt:lpstr>远程过程调用 （RPC）</vt:lpstr>
      <vt:lpstr>实时传输协议 （RTP）</vt:lpstr>
      <vt:lpstr>RTP数据报</vt:lpstr>
      <vt:lpstr>格式解释</vt:lpstr>
      <vt:lpstr>格式解释</vt:lpstr>
      <vt:lpstr>实时传输控制协议 （RTCP）</vt:lpstr>
      <vt:lpstr>通过缓冲控制抖动</vt:lpstr>
      <vt:lpstr>缓冲区大小</vt:lpstr>
      <vt:lpstr>传输控制协议 （TCP）</vt:lpstr>
      <vt:lpstr>TCP 概述</vt:lpstr>
      <vt:lpstr>TCP 的连接</vt:lpstr>
      <vt:lpstr>TCP 的流式服务</vt:lpstr>
      <vt:lpstr>PowerPoint 演示文稿</vt:lpstr>
      <vt:lpstr>格式解释 之一</vt:lpstr>
      <vt:lpstr>著名的熟知端口</vt:lpstr>
      <vt:lpstr>格式解释 之二</vt:lpstr>
      <vt:lpstr>格式解释 之三</vt:lpstr>
      <vt:lpstr>格式解释 之四</vt:lpstr>
      <vt:lpstr>格式解释 之五</vt:lpstr>
      <vt:lpstr>格式解释 之六</vt:lpstr>
      <vt:lpstr>格式解释 之七</vt:lpstr>
      <vt:lpstr>差错控制</vt:lpstr>
      <vt:lpstr>例:受损伤的报文段</vt:lpstr>
      <vt:lpstr>例:丢失的报文段</vt:lpstr>
      <vt:lpstr>例:丢失的确认</vt:lpstr>
      <vt:lpstr>例:其他情况</vt:lpstr>
      <vt:lpstr>重传计时器</vt:lpstr>
      <vt:lpstr>如何确定重传时间？</vt:lpstr>
      <vt:lpstr>往返时延的自适应算法</vt:lpstr>
      <vt:lpstr>超时重传时间 (RetransmissionTime-Out)</vt:lpstr>
      <vt:lpstr>计算RTT中的问题</vt:lpstr>
      <vt:lpstr>解决:Karn算法</vt:lpstr>
      <vt:lpstr>解决:修正的Karn算法</vt:lpstr>
      <vt:lpstr>流量控制</vt:lpstr>
      <vt:lpstr>滑动窗口</vt:lpstr>
      <vt:lpstr>滑动窗口</vt:lpstr>
      <vt:lpstr>PowerPoint 演示文稿</vt:lpstr>
      <vt:lpstr>PowerPoint 演示文稿</vt:lpstr>
      <vt:lpstr>PowerPoint 演示文稿</vt:lpstr>
      <vt:lpstr>PowerPoint 演示文稿</vt:lpstr>
      <vt:lpstr>滑动窗口的本质</vt:lpstr>
      <vt:lpstr>糊涂窗口综合症</vt:lpstr>
      <vt:lpstr>发送端</vt:lpstr>
      <vt:lpstr>接收端</vt:lpstr>
      <vt:lpstr>拥塞控制</vt:lpstr>
      <vt:lpstr>拥塞控制思想</vt:lpstr>
      <vt:lpstr>拥塞窗口的确定 （AIMD:加法增大乘法减小）</vt:lpstr>
      <vt:lpstr>慢开始和拥塞避免</vt:lpstr>
      <vt:lpstr>图  示</vt:lpstr>
      <vt:lpstr>快重传</vt:lpstr>
      <vt:lpstr>例:快重传</vt:lpstr>
      <vt:lpstr>快恢复</vt:lpstr>
      <vt:lpstr>图示</vt:lpstr>
      <vt:lpstr>TCP拥塞控制流程图</vt:lpstr>
      <vt:lpstr>连接管理</vt:lpstr>
      <vt:lpstr>建立连接</vt:lpstr>
      <vt:lpstr>三次握手建立连接</vt:lpstr>
      <vt:lpstr>三次握手具体内容</vt:lpstr>
      <vt:lpstr>释放连接</vt:lpstr>
      <vt:lpstr>四次握手释放连接</vt:lpstr>
      <vt:lpstr>四次握手具体内容</vt:lpstr>
      <vt:lpstr>TCP连接管理模型</vt:lpstr>
      <vt:lpstr>TCP连接管理模型</vt:lpstr>
      <vt:lpstr>性能问题</vt:lpstr>
      <vt:lpstr>作  业</vt:lpstr>
    </vt:vector>
  </TitlesOfParts>
  <Company>同济大学.电子与信息工程学院.计算机科学与工程系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dc:title>
  <dc:subject>介质访问子层</dc:subject>
  <dc:creator>陆有军</dc:creator>
  <cp:lastModifiedBy>lyj</cp:lastModifiedBy>
  <cp:revision>715</cp:revision>
  <dcterms:created xsi:type="dcterms:W3CDTF">1601-01-01T00:00:00Z</dcterms:created>
  <dcterms:modified xsi:type="dcterms:W3CDTF">2021-06-21T04:50:22Z</dcterms:modified>
</cp:coreProperties>
</file>