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4"/>
  </p:sldMasterIdLst>
  <p:notesMasterIdLst>
    <p:notesMasterId r:id="rId22"/>
  </p:notesMasterIdLst>
  <p:handoutMasterIdLst>
    <p:handoutMasterId r:id="rId23"/>
  </p:handoutMasterIdLst>
  <p:sldIdLst>
    <p:sldId id="754" r:id="rId5"/>
    <p:sldId id="706" r:id="rId6"/>
    <p:sldId id="759" r:id="rId7"/>
    <p:sldId id="761" r:id="rId8"/>
    <p:sldId id="765" r:id="rId9"/>
    <p:sldId id="763" r:id="rId10"/>
    <p:sldId id="768" r:id="rId11"/>
    <p:sldId id="740" r:id="rId12"/>
    <p:sldId id="757" r:id="rId13"/>
    <p:sldId id="758" r:id="rId14"/>
    <p:sldId id="764" r:id="rId15"/>
    <p:sldId id="766" r:id="rId16"/>
    <p:sldId id="767" r:id="rId17"/>
    <p:sldId id="771" r:id="rId18"/>
    <p:sldId id="770" r:id="rId19"/>
    <p:sldId id="755" r:id="rId20"/>
    <p:sldId id="728" r:id="rId21"/>
  </p:sldIdLst>
  <p:sldSz cx="10972800" cy="6172200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6">
          <p15:clr>
            <a:srgbClr val="A4A3A4"/>
          </p15:clr>
        </p15:guide>
        <p15:guide id="2" orient="horz" pos="3050">
          <p15:clr>
            <a:srgbClr val="A4A3A4"/>
          </p15:clr>
        </p15:guide>
        <p15:guide id="3" orient="horz" pos="3189">
          <p15:clr>
            <a:srgbClr val="A4A3A4"/>
          </p15:clr>
        </p15:guide>
        <p15:guide id="4" pos="5455">
          <p15:clr>
            <a:srgbClr val="A4A3A4"/>
          </p15:clr>
        </p15:guide>
        <p15:guide id="5" orient="horz" pos="975">
          <p15:clr>
            <a:srgbClr val="A4A3A4"/>
          </p15:clr>
        </p15:guide>
        <p15:guide id="6" pos="34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6D32"/>
    <a:srgbClr val="76B900"/>
    <a:srgbClr val="5A5A5A"/>
    <a:srgbClr val="4E7A00"/>
    <a:srgbClr val="F2F2F2"/>
    <a:srgbClr val="868686"/>
    <a:srgbClr val="0071C5"/>
    <a:srgbClr val="9A4216"/>
    <a:srgbClr val="4E2D00"/>
    <a:srgbClr val="0D3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5516" autoAdjust="0"/>
  </p:normalViewPr>
  <p:slideViewPr>
    <p:cSldViewPr snapToGrid="0">
      <p:cViewPr varScale="1">
        <p:scale>
          <a:sx n="126" d="100"/>
          <a:sy n="126" d="100"/>
        </p:scale>
        <p:origin x="300" y="90"/>
      </p:cViewPr>
      <p:guideLst>
        <p:guide orient="horz" pos="1316"/>
        <p:guide orient="horz" pos="3050"/>
        <p:guide orient="horz" pos="3189"/>
        <p:guide pos="5455"/>
        <p:guide orient="horz" pos="975"/>
        <p:guide pos="34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859"/>
    </p:cViewPr>
  </p:sorterViewPr>
  <p:notesViewPr>
    <p:cSldViewPr snapToGrid="0">
      <p:cViewPr varScale="1">
        <p:scale>
          <a:sx n="79" d="100"/>
          <a:sy n="79" d="100"/>
        </p:scale>
        <p:origin x="328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434520" y="8767094"/>
            <a:ext cx="1083012" cy="200064"/>
            <a:chOff x="8775700" y="3552825"/>
            <a:chExt cx="5156200" cy="952500"/>
          </a:xfrm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6/22/2022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528649" y="308894"/>
            <a:ext cx="1083012" cy="200064"/>
            <a:chOff x="8775700" y="3552825"/>
            <a:chExt cx="5156200" cy="952500"/>
          </a:xfrm>
        </p:grpSpPr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73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u="none" strike="noStrike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9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 -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" t="10334" r="447" b="909"/>
          <a:stretch/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bg1">
                  <a:alpha val="58000"/>
                </a:schemeClr>
              </a:gs>
              <a:gs pos="58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520850" y="1787097"/>
            <a:ext cx="8700706" cy="34163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Tx/>
              <a:buNone/>
              <a:defRPr sz="1800" b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481662" y="839286"/>
            <a:ext cx="8739340" cy="982855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600" b="1" cap="all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59" y="2527241"/>
            <a:ext cx="1626671" cy="3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3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</p:spPr>
        <p:txBody>
          <a:bodyPr anchor="ctr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74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7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0" kern="0" dirty="0">
                <a:solidFill>
                  <a:schemeClr val="bg1"/>
                </a:solidFill>
                <a:latin typeface="Trebuchet MS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69192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9948672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22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33526"/>
            <a:ext cx="5922117" cy="61863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5905833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3333"/>
            <a:ext cx="5922117" cy="525463"/>
          </a:xfrm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366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66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51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48" y="2111661"/>
            <a:ext cx="4945063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9390" y="2111661"/>
            <a:ext cx="4945062" cy="3693521"/>
          </a:xfrm>
        </p:spPr>
        <p:txBody>
          <a:bodyPr/>
          <a:lstStyle>
            <a:lvl1pPr marL="231775" indent="-231775">
              <a:buSzPct val="10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</a:defRPr>
            </a:lvl1pPr>
            <a:lvl2pPr marL="803275" indent="-231775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2pPr>
            <a:lvl3pPr marL="1255713" indent="-166688">
              <a:buSzPct val="100000"/>
              <a:buFontTx/>
              <a:buBlip>
                <a:blip r:embed="rId2"/>
              </a:buBlip>
              <a:defRPr sz="1800" b="0">
                <a:solidFill>
                  <a:schemeClr val="bg1"/>
                </a:solidFill>
              </a:defRPr>
            </a:lvl3pPr>
            <a:lvl4pPr marL="17748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4pPr>
            <a:lvl5pPr marL="2117725" indent="-228600"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180568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9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</p:spPr>
        <p:txBody>
          <a:bodyPr anchor="b"/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71" y="5142126"/>
            <a:ext cx="7546258" cy="1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5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9743" y="653532"/>
            <a:ext cx="997331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402" y="2002367"/>
            <a:ext cx="9948931" cy="390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762254" y="5831286"/>
            <a:ext cx="321027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850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  <a:pPr algn="r"/>
              <a:t>‹#›</a:t>
            </a:fld>
            <a:r>
              <a:rPr lang="en-US" sz="1050" cap="none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050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53706" y="5866413"/>
            <a:ext cx="583502" cy="107781"/>
            <a:chOff x="677492" y="-1417931"/>
            <a:chExt cx="3154606" cy="582700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3761772" y="-980905"/>
              <a:ext cx="70326" cy="68652"/>
            </a:xfrm>
            <a:custGeom>
              <a:avLst/>
              <a:gdLst>
                <a:gd name="T0" fmla="*/ 36 w 87"/>
                <a:gd name="T1" fmla="*/ 37 h 83"/>
                <a:gd name="T2" fmla="*/ 36 w 87"/>
                <a:gd name="T3" fmla="*/ 26 h 83"/>
                <a:gd name="T4" fmla="*/ 43 w 87"/>
                <a:gd name="T5" fmla="*/ 26 h 83"/>
                <a:gd name="T6" fmla="*/ 52 w 87"/>
                <a:gd name="T7" fmla="*/ 31 h 83"/>
                <a:gd name="T8" fmla="*/ 45 w 87"/>
                <a:gd name="T9" fmla="*/ 37 h 83"/>
                <a:gd name="T10" fmla="*/ 36 w 87"/>
                <a:gd name="T11" fmla="*/ 37 h 83"/>
                <a:gd name="T12" fmla="*/ 36 w 87"/>
                <a:gd name="T13" fmla="*/ 45 h 83"/>
                <a:gd name="T14" fmla="*/ 41 w 87"/>
                <a:gd name="T15" fmla="*/ 45 h 83"/>
                <a:gd name="T16" fmla="*/ 52 w 87"/>
                <a:gd name="T17" fmla="*/ 63 h 83"/>
                <a:gd name="T18" fmla="*/ 63 w 87"/>
                <a:gd name="T19" fmla="*/ 63 h 83"/>
                <a:gd name="T20" fmla="*/ 52 w 87"/>
                <a:gd name="T21" fmla="*/ 44 h 83"/>
                <a:gd name="T22" fmla="*/ 63 w 87"/>
                <a:gd name="T23" fmla="*/ 32 h 83"/>
                <a:gd name="T24" fmla="*/ 44 w 87"/>
                <a:gd name="T25" fmla="*/ 19 h 83"/>
                <a:gd name="T26" fmla="*/ 26 w 87"/>
                <a:gd name="T27" fmla="*/ 19 h 83"/>
                <a:gd name="T28" fmla="*/ 26 w 87"/>
                <a:gd name="T29" fmla="*/ 63 h 83"/>
                <a:gd name="T30" fmla="*/ 36 w 87"/>
                <a:gd name="T31" fmla="*/ 63 h 83"/>
                <a:gd name="T32" fmla="*/ 36 w 87"/>
                <a:gd name="T33" fmla="*/ 45 h 83"/>
                <a:gd name="T34" fmla="*/ 87 w 87"/>
                <a:gd name="T35" fmla="*/ 41 h 83"/>
                <a:gd name="T36" fmla="*/ 44 w 87"/>
                <a:gd name="T37" fmla="*/ 0 h 83"/>
                <a:gd name="T38" fmla="*/ 0 w 87"/>
                <a:gd name="T39" fmla="*/ 41 h 83"/>
                <a:gd name="T40" fmla="*/ 44 w 87"/>
                <a:gd name="T41" fmla="*/ 83 h 83"/>
                <a:gd name="T42" fmla="*/ 87 w 87"/>
                <a:gd name="T43" fmla="*/ 41 h 83"/>
                <a:gd name="T44" fmla="*/ 74 w 87"/>
                <a:gd name="T45" fmla="*/ 41 h 83"/>
                <a:gd name="T46" fmla="*/ 44 w 87"/>
                <a:gd name="T47" fmla="*/ 73 h 83"/>
                <a:gd name="T48" fmla="*/ 44 w 87"/>
                <a:gd name="T49" fmla="*/ 73 h 83"/>
                <a:gd name="T50" fmla="*/ 13 w 87"/>
                <a:gd name="T51" fmla="*/ 41 h 83"/>
                <a:gd name="T52" fmla="*/ 44 w 87"/>
                <a:gd name="T53" fmla="*/ 9 h 83"/>
                <a:gd name="T54" fmla="*/ 74 w 87"/>
                <a:gd name="T5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7" h="83">
                  <a:moveTo>
                    <a:pt x="36" y="37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7" y="26"/>
                    <a:pt x="52" y="27"/>
                    <a:pt x="52" y="31"/>
                  </a:cubicBezTo>
                  <a:cubicBezTo>
                    <a:pt x="52" y="36"/>
                    <a:pt x="50" y="37"/>
                    <a:pt x="45" y="37"/>
                  </a:cubicBezTo>
                  <a:cubicBezTo>
                    <a:pt x="36" y="37"/>
                    <a:pt x="36" y="37"/>
                    <a:pt x="36" y="37"/>
                  </a:cubicBezTo>
                  <a:moveTo>
                    <a:pt x="36" y="45"/>
                  </a:moveTo>
                  <a:cubicBezTo>
                    <a:pt x="41" y="45"/>
                    <a:pt x="41" y="45"/>
                    <a:pt x="41" y="45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8" y="43"/>
                    <a:pt x="63" y="41"/>
                    <a:pt x="63" y="32"/>
                  </a:cubicBezTo>
                  <a:cubicBezTo>
                    <a:pt x="63" y="22"/>
                    <a:pt x="56" y="19"/>
                    <a:pt x="44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45"/>
                    <a:pt x="36" y="45"/>
                    <a:pt x="36" y="45"/>
                  </a:cubicBezTo>
                  <a:moveTo>
                    <a:pt x="87" y="41"/>
                  </a:moveTo>
                  <a:cubicBezTo>
                    <a:pt x="87" y="15"/>
                    <a:pt x="66" y="0"/>
                    <a:pt x="44" y="0"/>
                  </a:cubicBezTo>
                  <a:cubicBezTo>
                    <a:pt x="21" y="0"/>
                    <a:pt x="0" y="15"/>
                    <a:pt x="0" y="41"/>
                  </a:cubicBezTo>
                  <a:cubicBezTo>
                    <a:pt x="0" y="67"/>
                    <a:pt x="21" y="83"/>
                    <a:pt x="44" y="83"/>
                  </a:cubicBezTo>
                  <a:cubicBezTo>
                    <a:pt x="66" y="83"/>
                    <a:pt x="87" y="67"/>
                    <a:pt x="87" y="41"/>
                  </a:cubicBezTo>
                  <a:moveTo>
                    <a:pt x="74" y="41"/>
                  </a:moveTo>
                  <a:cubicBezTo>
                    <a:pt x="74" y="60"/>
                    <a:pt x="60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26" y="73"/>
                    <a:pt x="13" y="60"/>
                    <a:pt x="13" y="41"/>
                  </a:cubicBezTo>
                  <a:cubicBezTo>
                    <a:pt x="13" y="22"/>
                    <a:pt x="26" y="9"/>
                    <a:pt x="44" y="9"/>
                  </a:cubicBezTo>
                  <a:cubicBezTo>
                    <a:pt x="60" y="9"/>
                    <a:pt x="74" y="22"/>
                    <a:pt x="74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1700563" y="-1309093"/>
              <a:ext cx="2039443" cy="385118"/>
            </a:xfrm>
            <a:custGeom>
              <a:avLst/>
              <a:gdLst>
                <a:gd name="T0" fmla="*/ 1048 w 2520"/>
                <a:gd name="T1" fmla="*/ 0 h 472"/>
                <a:gd name="T2" fmla="*/ 1048 w 2520"/>
                <a:gd name="T3" fmla="*/ 472 h 472"/>
                <a:gd name="T4" fmla="*/ 1181 w 2520"/>
                <a:gd name="T5" fmla="*/ 472 h 472"/>
                <a:gd name="T6" fmla="*/ 1181 w 2520"/>
                <a:gd name="T7" fmla="*/ 0 h 472"/>
                <a:gd name="T8" fmla="*/ 1048 w 2520"/>
                <a:gd name="T9" fmla="*/ 0 h 472"/>
                <a:gd name="T10" fmla="*/ 0 w 2520"/>
                <a:gd name="T11" fmla="*/ 0 h 472"/>
                <a:gd name="T12" fmla="*/ 0 w 2520"/>
                <a:gd name="T13" fmla="*/ 472 h 472"/>
                <a:gd name="T14" fmla="*/ 134 w 2520"/>
                <a:gd name="T15" fmla="*/ 472 h 472"/>
                <a:gd name="T16" fmla="*/ 134 w 2520"/>
                <a:gd name="T17" fmla="*/ 105 h 472"/>
                <a:gd name="T18" fmla="*/ 239 w 2520"/>
                <a:gd name="T19" fmla="*/ 106 h 472"/>
                <a:gd name="T20" fmla="*/ 314 w 2520"/>
                <a:gd name="T21" fmla="*/ 132 h 472"/>
                <a:gd name="T22" fmla="*/ 344 w 2520"/>
                <a:gd name="T23" fmla="*/ 257 h 472"/>
                <a:gd name="T24" fmla="*/ 344 w 2520"/>
                <a:gd name="T25" fmla="*/ 472 h 472"/>
                <a:gd name="T26" fmla="*/ 474 w 2520"/>
                <a:gd name="T27" fmla="*/ 472 h 472"/>
                <a:gd name="T28" fmla="*/ 474 w 2520"/>
                <a:gd name="T29" fmla="*/ 211 h 472"/>
                <a:gd name="T30" fmla="*/ 239 w 2520"/>
                <a:gd name="T31" fmla="*/ 0 h 472"/>
                <a:gd name="T32" fmla="*/ 0 w 2520"/>
                <a:gd name="T33" fmla="*/ 0 h 472"/>
                <a:gd name="T34" fmla="*/ 1262 w 2520"/>
                <a:gd name="T35" fmla="*/ 0 h 472"/>
                <a:gd name="T36" fmla="*/ 1262 w 2520"/>
                <a:gd name="T37" fmla="*/ 472 h 472"/>
                <a:gd name="T38" fmla="*/ 1479 w 2520"/>
                <a:gd name="T39" fmla="*/ 472 h 472"/>
                <a:gd name="T40" fmla="*/ 1672 w 2520"/>
                <a:gd name="T41" fmla="*/ 410 h 472"/>
                <a:gd name="T42" fmla="*/ 1719 w 2520"/>
                <a:gd name="T43" fmla="*/ 242 h 472"/>
                <a:gd name="T44" fmla="*/ 1676 w 2520"/>
                <a:gd name="T45" fmla="*/ 79 h 472"/>
                <a:gd name="T46" fmla="*/ 1449 w 2520"/>
                <a:gd name="T47" fmla="*/ 0 h 472"/>
                <a:gd name="T48" fmla="*/ 1262 w 2520"/>
                <a:gd name="T49" fmla="*/ 0 h 472"/>
                <a:gd name="T50" fmla="*/ 1395 w 2520"/>
                <a:gd name="T51" fmla="*/ 103 h 472"/>
                <a:gd name="T52" fmla="*/ 1452 w 2520"/>
                <a:gd name="T53" fmla="*/ 103 h 472"/>
                <a:gd name="T54" fmla="*/ 1589 w 2520"/>
                <a:gd name="T55" fmla="*/ 237 h 472"/>
                <a:gd name="T56" fmla="*/ 1452 w 2520"/>
                <a:gd name="T57" fmla="*/ 372 h 472"/>
                <a:gd name="T58" fmla="*/ 1395 w 2520"/>
                <a:gd name="T59" fmla="*/ 372 h 472"/>
                <a:gd name="T60" fmla="*/ 1395 w 2520"/>
                <a:gd name="T61" fmla="*/ 103 h 472"/>
                <a:gd name="T62" fmla="*/ 856 w 2520"/>
                <a:gd name="T63" fmla="*/ 0 h 472"/>
                <a:gd name="T64" fmla="*/ 745 w 2520"/>
                <a:gd name="T65" fmla="*/ 374 h 472"/>
                <a:gd name="T66" fmla="*/ 638 w 2520"/>
                <a:gd name="T67" fmla="*/ 0 h 472"/>
                <a:gd name="T68" fmla="*/ 494 w 2520"/>
                <a:gd name="T69" fmla="*/ 0 h 472"/>
                <a:gd name="T70" fmla="*/ 646 w 2520"/>
                <a:gd name="T71" fmla="*/ 472 h 472"/>
                <a:gd name="T72" fmla="*/ 838 w 2520"/>
                <a:gd name="T73" fmla="*/ 472 h 472"/>
                <a:gd name="T74" fmla="*/ 992 w 2520"/>
                <a:gd name="T75" fmla="*/ 0 h 472"/>
                <a:gd name="T76" fmla="*/ 856 w 2520"/>
                <a:gd name="T77" fmla="*/ 0 h 472"/>
                <a:gd name="T78" fmla="*/ 1781 w 2520"/>
                <a:gd name="T79" fmla="*/ 472 h 472"/>
                <a:gd name="T80" fmla="*/ 1915 w 2520"/>
                <a:gd name="T81" fmla="*/ 472 h 472"/>
                <a:gd name="T82" fmla="*/ 1915 w 2520"/>
                <a:gd name="T83" fmla="*/ 0 h 472"/>
                <a:gd name="T84" fmla="*/ 1781 w 2520"/>
                <a:gd name="T85" fmla="*/ 0 h 472"/>
                <a:gd name="T86" fmla="*/ 1781 w 2520"/>
                <a:gd name="T87" fmla="*/ 472 h 472"/>
                <a:gd name="T88" fmla="*/ 2155 w 2520"/>
                <a:gd name="T89" fmla="*/ 1 h 472"/>
                <a:gd name="T90" fmla="*/ 1969 w 2520"/>
                <a:gd name="T91" fmla="*/ 472 h 472"/>
                <a:gd name="T92" fmla="*/ 2100 w 2520"/>
                <a:gd name="T93" fmla="*/ 472 h 472"/>
                <a:gd name="T94" fmla="*/ 2130 w 2520"/>
                <a:gd name="T95" fmla="*/ 389 h 472"/>
                <a:gd name="T96" fmla="*/ 2350 w 2520"/>
                <a:gd name="T97" fmla="*/ 389 h 472"/>
                <a:gd name="T98" fmla="*/ 2378 w 2520"/>
                <a:gd name="T99" fmla="*/ 472 h 472"/>
                <a:gd name="T100" fmla="*/ 2520 w 2520"/>
                <a:gd name="T101" fmla="*/ 472 h 472"/>
                <a:gd name="T102" fmla="*/ 2333 w 2520"/>
                <a:gd name="T103" fmla="*/ 1 h 472"/>
                <a:gd name="T104" fmla="*/ 2155 w 2520"/>
                <a:gd name="T105" fmla="*/ 1 h 472"/>
                <a:gd name="T106" fmla="*/ 2241 w 2520"/>
                <a:gd name="T107" fmla="*/ 87 h 472"/>
                <a:gd name="T108" fmla="*/ 2322 w 2520"/>
                <a:gd name="T109" fmla="*/ 307 h 472"/>
                <a:gd name="T110" fmla="*/ 2158 w 2520"/>
                <a:gd name="T111" fmla="*/ 307 h 472"/>
                <a:gd name="T112" fmla="*/ 2241 w 2520"/>
                <a:gd name="T113" fmla="*/ 8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20" h="472">
                  <a:moveTo>
                    <a:pt x="1048" y="0"/>
                  </a:moveTo>
                  <a:cubicBezTo>
                    <a:pt x="1048" y="472"/>
                    <a:pt x="1048" y="472"/>
                    <a:pt x="1048" y="472"/>
                  </a:cubicBezTo>
                  <a:cubicBezTo>
                    <a:pt x="1181" y="472"/>
                    <a:pt x="1181" y="472"/>
                    <a:pt x="1181" y="472"/>
                  </a:cubicBezTo>
                  <a:cubicBezTo>
                    <a:pt x="1181" y="0"/>
                    <a:pt x="1181" y="0"/>
                    <a:pt x="1181" y="0"/>
                  </a:cubicBezTo>
                  <a:lnTo>
                    <a:pt x="1048" y="0"/>
                  </a:lnTo>
                  <a:close/>
                  <a:moveTo>
                    <a:pt x="0" y="0"/>
                  </a:moveTo>
                  <a:cubicBezTo>
                    <a:pt x="0" y="472"/>
                    <a:pt x="0" y="472"/>
                    <a:pt x="0" y="472"/>
                  </a:cubicBezTo>
                  <a:cubicBezTo>
                    <a:pt x="134" y="472"/>
                    <a:pt x="134" y="472"/>
                    <a:pt x="134" y="472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239" y="106"/>
                    <a:pt x="239" y="106"/>
                    <a:pt x="239" y="106"/>
                  </a:cubicBezTo>
                  <a:cubicBezTo>
                    <a:pt x="273" y="106"/>
                    <a:pt x="297" y="114"/>
                    <a:pt x="314" y="132"/>
                  </a:cubicBezTo>
                  <a:cubicBezTo>
                    <a:pt x="335" y="154"/>
                    <a:pt x="344" y="191"/>
                    <a:pt x="344" y="257"/>
                  </a:cubicBezTo>
                  <a:cubicBezTo>
                    <a:pt x="344" y="472"/>
                    <a:pt x="344" y="472"/>
                    <a:pt x="344" y="472"/>
                  </a:cubicBezTo>
                  <a:cubicBezTo>
                    <a:pt x="474" y="472"/>
                    <a:pt x="474" y="472"/>
                    <a:pt x="474" y="472"/>
                  </a:cubicBezTo>
                  <a:cubicBezTo>
                    <a:pt x="474" y="211"/>
                    <a:pt x="474" y="211"/>
                    <a:pt x="474" y="211"/>
                  </a:cubicBezTo>
                  <a:cubicBezTo>
                    <a:pt x="474" y="25"/>
                    <a:pt x="355" y="0"/>
                    <a:pt x="239" y="0"/>
                  </a:cubicBezTo>
                  <a:lnTo>
                    <a:pt x="0" y="0"/>
                  </a:lnTo>
                  <a:close/>
                  <a:moveTo>
                    <a:pt x="1262" y="0"/>
                  </a:moveTo>
                  <a:cubicBezTo>
                    <a:pt x="1262" y="472"/>
                    <a:pt x="1262" y="472"/>
                    <a:pt x="1262" y="472"/>
                  </a:cubicBezTo>
                  <a:cubicBezTo>
                    <a:pt x="1479" y="472"/>
                    <a:pt x="1479" y="472"/>
                    <a:pt x="1479" y="472"/>
                  </a:cubicBezTo>
                  <a:cubicBezTo>
                    <a:pt x="1594" y="472"/>
                    <a:pt x="1631" y="453"/>
                    <a:pt x="1672" y="410"/>
                  </a:cubicBezTo>
                  <a:cubicBezTo>
                    <a:pt x="1701" y="380"/>
                    <a:pt x="1719" y="314"/>
                    <a:pt x="1719" y="242"/>
                  </a:cubicBezTo>
                  <a:cubicBezTo>
                    <a:pt x="1719" y="175"/>
                    <a:pt x="1704" y="116"/>
                    <a:pt x="1676" y="79"/>
                  </a:cubicBezTo>
                  <a:cubicBezTo>
                    <a:pt x="1627" y="13"/>
                    <a:pt x="1556" y="0"/>
                    <a:pt x="1449" y="0"/>
                  </a:cubicBezTo>
                  <a:lnTo>
                    <a:pt x="1262" y="0"/>
                  </a:lnTo>
                  <a:close/>
                  <a:moveTo>
                    <a:pt x="1395" y="103"/>
                  </a:moveTo>
                  <a:cubicBezTo>
                    <a:pt x="1452" y="103"/>
                    <a:pt x="1452" y="103"/>
                    <a:pt x="1452" y="103"/>
                  </a:cubicBezTo>
                  <a:cubicBezTo>
                    <a:pt x="1535" y="103"/>
                    <a:pt x="1589" y="140"/>
                    <a:pt x="1589" y="237"/>
                  </a:cubicBezTo>
                  <a:cubicBezTo>
                    <a:pt x="1589" y="334"/>
                    <a:pt x="1535" y="372"/>
                    <a:pt x="1452" y="372"/>
                  </a:cubicBezTo>
                  <a:cubicBezTo>
                    <a:pt x="1395" y="372"/>
                    <a:pt x="1395" y="372"/>
                    <a:pt x="1395" y="372"/>
                  </a:cubicBezTo>
                  <a:lnTo>
                    <a:pt x="1395" y="103"/>
                  </a:lnTo>
                  <a:close/>
                  <a:moveTo>
                    <a:pt x="856" y="0"/>
                  </a:moveTo>
                  <a:cubicBezTo>
                    <a:pt x="745" y="374"/>
                    <a:pt x="745" y="374"/>
                    <a:pt x="745" y="374"/>
                  </a:cubicBezTo>
                  <a:cubicBezTo>
                    <a:pt x="638" y="0"/>
                    <a:pt x="638" y="0"/>
                    <a:pt x="638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646" y="472"/>
                    <a:pt x="646" y="472"/>
                    <a:pt x="646" y="472"/>
                  </a:cubicBezTo>
                  <a:cubicBezTo>
                    <a:pt x="838" y="472"/>
                    <a:pt x="838" y="472"/>
                    <a:pt x="838" y="472"/>
                  </a:cubicBezTo>
                  <a:cubicBezTo>
                    <a:pt x="992" y="0"/>
                    <a:pt x="992" y="0"/>
                    <a:pt x="992" y="0"/>
                  </a:cubicBezTo>
                  <a:lnTo>
                    <a:pt x="856" y="0"/>
                  </a:lnTo>
                  <a:close/>
                  <a:moveTo>
                    <a:pt x="1781" y="472"/>
                  </a:moveTo>
                  <a:cubicBezTo>
                    <a:pt x="1915" y="472"/>
                    <a:pt x="1915" y="472"/>
                    <a:pt x="1915" y="472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781" y="0"/>
                    <a:pt x="1781" y="0"/>
                    <a:pt x="1781" y="0"/>
                  </a:cubicBezTo>
                  <a:lnTo>
                    <a:pt x="1781" y="472"/>
                  </a:lnTo>
                  <a:close/>
                  <a:moveTo>
                    <a:pt x="2155" y="1"/>
                  </a:moveTo>
                  <a:cubicBezTo>
                    <a:pt x="1969" y="472"/>
                    <a:pt x="1969" y="472"/>
                    <a:pt x="1969" y="472"/>
                  </a:cubicBezTo>
                  <a:cubicBezTo>
                    <a:pt x="2100" y="472"/>
                    <a:pt x="2100" y="472"/>
                    <a:pt x="2100" y="472"/>
                  </a:cubicBezTo>
                  <a:cubicBezTo>
                    <a:pt x="2130" y="389"/>
                    <a:pt x="2130" y="389"/>
                    <a:pt x="2130" y="389"/>
                  </a:cubicBezTo>
                  <a:cubicBezTo>
                    <a:pt x="2350" y="389"/>
                    <a:pt x="2350" y="389"/>
                    <a:pt x="2350" y="389"/>
                  </a:cubicBezTo>
                  <a:cubicBezTo>
                    <a:pt x="2378" y="472"/>
                    <a:pt x="2378" y="472"/>
                    <a:pt x="2378" y="472"/>
                  </a:cubicBezTo>
                  <a:cubicBezTo>
                    <a:pt x="2520" y="472"/>
                    <a:pt x="2520" y="472"/>
                    <a:pt x="2520" y="472"/>
                  </a:cubicBezTo>
                  <a:cubicBezTo>
                    <a:pt x="2333" y="1"/>
                    <a:pt x="2333" y="1"/>
                    <a:pt x="2333" y="1"/>
                  </a:cubicBezTo>
                  <a:lnTo>
                    <a:pt x="2155" y="1"/>
                  </a:lnTo>
                  <a:close/>
                  <a:moveTo>
                    <a:pt x="2241" y="87"/>
                  </a:moveTo>
                  <a:cubicBezTo>
                    <a:pt x="2322" y="307"/>
                    <a:pt x="2322" y="307"/>
                    <a:pt x="2322" y="307"/>
                  </a:cubicBezTo>
                  <a:cubicBezTo>
                    <a:pt x="2158" y="307"/>
                    <a:pt x="2158" y="307"/>
                    <a:pt x="2158" y="307"/>
                  </a:cubicBezTo>
                  <a:lnTo>
                    <a:pt x="2241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77492" y="-1417931"/>
              <a:ext cx="877396" cy="582700"/>
            </a:xfrm>
            <a:custGeom>
              <a:avLst/>
              <a:gdLst>
                <a:gd name="T0" fmla="*/ 405 w 1086"/>
                <a:gd name="T1" fmla="*/ 214 h 718"/>
                <a:gd name="T2" fmla="*/ 405 w 1086"/>
                <a:gd name="T3" fmla="*/ 149 h 718"/>
                <a:gd name="T4" fmla="*/ 424 w 1086"/>
                <a:gd name="T5" fmla="*/ 148 h 718"/>
                <a:gd name="T6" fmla="*/ 719 w 1086"/>
                <a:gd name="T7" fmla="*/ 301 h 718"/>
                <a:gd name="T8" fmla="*/ 458 w 1086"/>
                <a:gd name="T9" fmla="*/ 476 h 718"/>
                <a:gd name="T10" fmla="*/ 405 w 1086"/>
                <a:gd name="T11" fmla="*/ 467 h 718"/>
                <a:gd name="T12" fmla="*/ 405 w 1086"/>
                <a:gd name="T13" fmla="*/ 270 h 718"/>
                <a:gd name="T14" fmla="*/ 530 w 1086"/>
                <a:gd name="T15" fmla="*/ 378 h 718"/>
                <a:gd name="T16" fmla="*/ 622 w 1086"/>
                <a:gd name="T17" fmla="*/ 300 h 718"/>
                <a:gd name="T18" fmla="*/ 441 w 1086"/>
                <a:gd name="T19" fmla="*/ 212 h 718"/>
                <a:gd name="T20" fmla="*/ 405 w 1086"/>
                <a:gd name="T21" fmla="*/ 214 h 718"/>
                <a:gd name="T22" fmla="*/ 405 w 1086"/>
                <a:gd name="T23" fmla="*/ 0 h 718"/>
                <a:gd name="T24" fmla="*/ 405 w 1086"/>
                <a:gd name="T25" fmla="*/ 97 h 718"/>
                <a:gd name="T26" fmla="*/ 424 w 1086"/>
                <a:gd name="T27" fmla="*/ 95 h 718"/>
                <a:gd name="T28" fmla="*/ 832 w 1086"/>
                <a:gd name="T29" fmla="*/ 298 h 718"/>
                <a:gd name="T30" fmla="*/ 455 w 1086"/>
                <a:gd name="T31" fmla="*/ 523 h 718"/>
                <a:gd name="T32" fmla="*/ 405 w 1086"/>
                <a:gd name="T33" fmla="*/ 518 h 718"/>
                <a:gd name="T34" fmla="*/ 405 w 1086"/>
                <a:gd name="T35" fmla="*/ 578 h 718"/>
                <a:gd name="T36" fmla="*/ 447 w 1086"/>
                <a:gd name="T37" fmla="*/ 581 h 718"/>
                <a:gd name="T38" fmla="*/ 881 w 1086"/>
                <a:gd name="T39" fmla="*/ 381 h 718"/>
                <a:gd name="T40" fmla="*/ 1004 w 1086"/>
                <a:gd name="T41" fmla="*/ 456 h 718"/>
                <a:gd name="T42" fmla="*/ 449 w 1086"/>
                <a:gd name="T43" fmla="*/ 636 h 718"/>
                <a:gd name="T44" fmla="*/ 405 w 1086"/>
                <a:gd name="T45" fmla="*/ 634 h 718"/>
                <a:gd name="T46" fmla="*/ 405 w 1086"/>
                <a:gd name="T47" fmla="*/ 718 h 718"/>
                <a:gd name="T48" fmla="*/ 1086 w 1086"/>
                <a:gd name="T49" fmla="*/ 718 h 718"/>
                <a:gd name="T50" fmla="*/ 1086 w 1086"/>
                <a:gd name="T51" fmla="*/ 0 h 718"/>
                <a:gd name="T52" fmla="*/ 405 w 1086"/>
                <a:gd name="T53" fmla="*/ 0 h 718"/>
                <a:gd name="T54" fmla="*/ 405 w 1086"/>
                <a:gd name="T55" fmla="*/ 467 h 718"/>
                <a:gd name="T56" fmla="*/ 405 w 1086"/>
                <a:gd name="T57" fmla="*/ 518 h 718"/>
                <a:gd name="T58" fmla="*/ 194 w 1086"/>
                <a:gd name="T59" fmla="*/ 317 h 718"/>
                <a:gd name="T60" fmla="*/ 405 w 1086"/>
                <a:gd name="T61" fmla="*/ 214 h 718"/>
                <a:gd name="T62" fmla="*/ 405 w 1086"/>
                <a:gd name="T63" fmla="*/ 270 h 718"/>
                <a:gd name="T64" fmla="*/ 405 w 1086"/>
                <a:gd name="T65" fmla="*/ 270 h 718"/>
                <a:gd name="T66" fmla="*/ 281 w 1086"/>
                <a:gd name="T67" fmla="*/ 327 h 718"/>
                <a:gd name="T68" fmla="*/ 405 w 1086"/>
                <a:gd name="T69" fmla="*/ 467 h 718"/>
                <a:gd name="T70" fmla="*/ 111 w 1086"/>
                <a:gd name="T71" fmla="*/ 309 h 718"/>
                <a:gd name="T72" fmla="*/ 405 w 1086"/>
                <a:gd name="T73" fmla="*/ 149 h 718"/>
                <a:gd name="T74" fmla="*/ 405 w 1086"/>
                <a:gd name="T75" fmla="*/ 97 h 718"/>
                <a:gd name="T76" fmla="*/ 0 w 1086"/>
                <a:gd name="T77" fmla="*/ 298 h 718"/>
                <a:gd name="T78" fmla="*/ 405 w 1086"/>
                <a:gd name="T79" fmla="*/ 634 h 718"/>
                <a:gd name="T80" fmla="*/ 405 w 1086"/>
                <a:gd name="T81" fmla="*/ 578 h 718"/>
                <a:gd name="T82" fmla="*/ 111 w 1086"/>
                <a:gd name="T83" fmla="*/ 309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6" h="718">
                  <a:moveTo>
                    <a:pt x="405" y="214"/>
                  </a:moveTo>
                  <a:cubicBezTo>
                    <a:pt x="405" y="149"/>
                    <a:pt x="405" y="149"/>
                    <a:pt x="405" y="149"/>
                  </a:cubicBezTo>
                  <a:cubicBezTo>
                    <a:pt x="412" y="149"/>
                    <a:pt x="418" y="148"/>
                    <a:pt x="424" y="148"/>
                  </a:cubicBezTo>
                  <a:cubicBezTo>
                    <a:pt x="602" y="143"/>
                    <a:pt x="719" y="301"/>
                    <a:pt x="719" y="301"/>
                  </a:cubicBezTo>
                  <a:cubicBezTo>
                    <a:pt x="719" y="301"/>
                    <a:pt x="593" y="476"/>
                    <a:pt x="458" y="476"/>
                  </a:cubicBezTo>
                  <a:cubicBezTo>
                    <a:pt x="438" y="476"/>
                    <a:pt x="421" y="472"/>
                    <a:pt x="405" y="467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74" y="279"/>
                    <a:pt x="488" y="309"/>
                    <a:pt x="530" y="378"/>
                  </a:cubicBezTo>
                  <a:cubicBezTo>
                    <a:pt x="622" y="300"/>
                    <a:pt x="622" y="300"/>
                    <a:pt x="622" y="300"/>
                  </a:cubicBezTo>
                  <a:cubicBezTo>
                    <a:pt x="622" y="300"/>
                    <a:pt x="555" y="212"/>
                    <a:pt x="441" y="212"/>
                  </a:cubicBezTo>
                  <a:cubicBezTo>
                    <a:pt x="429" y="212"/>
                    <a:pt x="417" y="213"/>
                    <a:pt x="405" y="214"/>
                  </a:cubicBezTo>
                  <a:moveTo>
                    <a:pt x="405" y="0"/>
                  </a:moveTo>
                  <a:cubicBezTo>
                    <a:pt x="405" y="97"/>
                    <a:pt x="405" y="97"/>
                    <a:pt x="405" y="97"/>
                  </a:cubicBezTo>
                  <a:cubicBezTo>
                    <a:pt x="412" y="96"/>
                    <a:pt x="418" y="96"/>
                    <a:pt x="424" y="95"/>
                  </a:cubicBezTo>
                  <a:cubicBezTo>
                    <a:pt x="671" y="87"/>
                    <a:pt x="832" y="298"/>
                    <a:pt x="832" y="298"/>
                  </a:cubicBezTo>
                  <a:cubicBezTo>
                    <a:pt x="832" y="298"/>
                    <a:pt x="647" y="523"/>
                    <a:pt x="455" y="523"/>
                  </a:cubicBezTo>
                  <a:cubicBezTo>
                    <a:pt x="437" y="523"/>
                    <a:pt x="421" y="521"/>
                    <a:pt x="405" y="518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419" y="580"/>
                    <a:pt x="432" y="581"/>
                    <a:pt x="447" y="581"/>
                  </a:cubicBezTo>
                  <a:cubicBezTo>
                    <a:pt x="626" y="581"/>
                    <a:pt x="755" y="489"/>
                    <a:pt x="881" y="381"/>
                  </a:cubicBezTo>
                  <a:cubicBezTo>
                    <a:pt x="902" y="398"/>
                    <a:pt x="987" y="438"/>
                    <a:pt x="1004" y="456"/>
                  </a:cubicBezTo>
                  <a:cubicBezTo>
                    <a:pt x="885" y="556"/>
                    <a:pt x="607" y="636"/>
                    <a:pt x="449" y="636"/>
                  </a:cubicBezTo>
                  <a:cubicBezTo>
                    <a:pt x="434" y="636"/>
                    <a:pt x="420" y="636"/>
                    <a:pt x="405" y="634"/>
                  </a:cubicBezTo>
                  <a:cubicBezTo>
                    <a:pt x="405" y="718"/>
                    <a:pt x="405" y="718"/>
                    <a:pt x="405" y="718"/>
                  </a:cubicBezTo>
                  <a:cubicBezTo>
                    <a:pt x="1086" y="718"/>
                    <a:pt x="1086" y="718"/>
                    <a:pt x="1086" y="718"/>
                  </a:cubicBezTo>
                  <a:cubicBezTo>
                    <a:pt x="1086" y="0"/>
                    <a:pt x="1086" y="0"/>
                    <a:pt x="1086" y="0"/>
                  </a:cubicBezTo>
                  <a:lnTo>
                    <a:pt x="405" y="0"/>
                  </a:lnTo>
                  <a:close/>
                  <a:moveTo>
                    <a:pt x="405" y="467"/>
                  </a:moveTo>
                  <a:cubicBezTo>
                    <a:pt x="405" y="518"/>
                    <a:pt x="405" y="518"/>
                    <a:pt x="405" y="518"/>
                  </a:cubicBezTo>
                  <a:cubicBezTo>
                    <a:pt x="240" y="489"/>
                    <a:pt x="194" y="317"/>
                    <a:pt x="194" y="317"/>
                  </a:cubicBezTo>
                  <a:cubicBezTo>
                    <a:pt x="194" y="317"/>
                    <a:pt x="273" y="228"/>
                    <a:pt x="405" y="214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405" y="270"/>
                    <a:pt x="405" y="270"/>
                    <a:pt x="405" y="270"/>
                  </a:cubicBezTo>
                  <a:cubicBezTo>
                    <a:pt x="336" y="262"/>
                    <a:pt x="281" y="327"/>
                    <a:pt x="281" y="327"/>
                  </a:cubicBezTo>
                  <a:cubicBezTo>
                    <a:pt x="281" y="327"/>
                    <a:pt x="312" y="436"/>
                    <a:pt x="405" y="467"/>
                  </a:cubicBezTo>
                  <a:moveTo>
                    <a:pt x="111" y="309"/>
                  </a:moveTo>
                  <a:cubicBezTo>
                    <a:pt x="111" y="309"/>
                    <a:pt x="209" y="164"/>
                    <a:pt x="405" y="149"/>
                  </a:cubicBezTo>
                  <a:cubicBezTo>
                    <a:pt x="405" y="97"/>
                    <a:pt x="405" y="97"/>
                    <a:pt x="405" y="97"/>
                  </a:cubicBezTo>
                  <a:cubicBezTo>
                    <a:pt x="188" y="114"/>
                    <a:pt x="0" y="298"/>
                    <a:pt x="0" y="298"/>
                  </a:cubicBezTo>
                  <a:cubicBezTo>
                    <a:pt x="0" y="298"/>
                    <a:pt x="106" y="606"/>
                    <a:pt x="405" y="634"/>
                  </a:cubicBezTo>
                  <a:cubicBezTo>
                    <a:pt x="405" y="578"/>
                    <a:pt x="405" y="578"/>
                    <a:pt x="405" y="578"/>
                  </a:cubicBezTo>
                  <a:cubicBezTo>
                    <a:pt x="186" y="551"/>
                    <a:pt x="111" y="309"/>
                    <a:pt x="111" y="3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56907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80" r:id="rId1"/>
    <p:sldLayoutId id="2147483896" r:id="rId2"/>
    <p:sldLayoutId id="2147483971" r:id="rId3"/>
    <p:sldLayoutId id="2147483917" r:id="rId4"/>
    <p:sldLayoutId id="2147483969" r:id="rId5"/>
    <p:sldLayoutId id="2147483919" r:id="rId6"/>
    <p:sldLayoutId id="2147483954" r:id="rId7"/>
    <p:sldLayoutId id="2147483897" r:id="rId8"/>
    <p:sldLayoutId id="2147483898" r:id="rId9"/>
    <p:sldLayoutId id="2147483926" r:id="rId10"/>
    <p:sldLayoutId id="2147483899" r:id="rId11"/>
    <p:sldLayoutId id="214748390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6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57150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800" b="0">
          <a:solidFill>
            <a:schemeClr val="bg1"/>
          </a:solidFill>
          <a:latin typeface="Trebuchet MS" pitchFamily="34" charset="0"/>
        </a:defRPr>
      </a:lvl2pPr>
      <a:lvl3pPr marL="1089025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600" b="0">
          <a:solidFill>
            <a:schemeClr val="bg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Test of </a:t>
            </a:r>
            <a:r>
              <a:rPr lang="en-US" dirty="0" err="1"/>
              <a:t>TensorRT</a:t>
            </a:r>
            <a:r>
              <a:rPr lang="en-US" dirty="0"/>
              <a:t> Refit</a:t>
            </a:r>
          </a:p>
        </p:txBody>
      </p:sp>
      <p:sp>
        <p:nvSpPr>
          <p:cNvPr id="3" name="Subtitle 11">
            <a:extLst>
              <a:ext uri="{FF2B5EF4-FFF2-40B4-BE49-F238E27FC236}">
                <a16:creationId xmlns:a16="http://schemas.microsoft.com/office/drawing/2014/main" id="{AE2AAFEA-84B4-445A-97E3-9E2633E8D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850" y="1787097"/>
            <a:ext cx="8700706" cy="341632"/>
          </a:xfrm>
        </p:spPr>
        <p:txBody>
          <a:bodyPr/>
          <a:lstStyle/>
          <a:p>
            <a:r>
              <a:rPr lang="en-US" altLang="zh-CN" dirty="0"/>
              <a:t>Wei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7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B79A42A-D1D4-412A-9F82-3B03ED88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altLang="zh-CN" dirty="0"/>
              <a:t>Test Case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8E7B360-BF26-4586-8E56-4C8A3066267C}"/>
              </a:ext>
            </a:extLst>
          </p:cNvPr>
          <p:cNvSpPr txBox="1">
            <a:spLocks/>
          </p:cNvSpPr>
          <p:nvPr/>
        </p:nvSpPr>
        <p:spPr>
          <a:xfrm>
            <a:off x="512064" y="2127311"/>
            <a:ext cx="9948672" cy="3718925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000" b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7150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Trebuchet MS" pitchFamily="34" charset="0"/>
              </a:defRPr>
            </a:lvl2pPr>
            <a:lvl3pPr marL="1089025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600" b="0">
                <a:solidFill>
                  <a:schemeClr val="bg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US" altLang="zh-CN" kern="0" dirty="0"/>
              <a:t>Model: Big model / Small </a:t>
            </a:r>
            <a:r>
              <a:rPr lang="en-US" altLang="zh-CN" kern="0" dirty="0" err="1"/>
              <a:t>mdoel</a:t>
            </a:r>
            <a:endParaRPr lang="en-US" altLang="zh-CN" kern="0" dirty="0"/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US" altLang="zh-CN" kern="0" dirty="0"/>
              <a:t>backend: TRT8.2 / TRT8.4 / </a:t>
            </a:r>
            <a:r>
              <a:rPr lang="en-US" altLang="zh-CN" kern="0" dirty="0" err="1"/>
              <a:t>Onnxruntime</a:t>
            </a:r>
            <a:endParaRPr lang="en-US" altLang="zh-CN" kern="0" dirty="0"/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US" altLang="zh-CN" kern="0" dirty="0" err="1"/>
              <a:t>BatchSize</a:t>
            </a:r>
            <a:r>
              <a:rPr lang="en-US" altLang="zh-CN" kern="0" dirty="0"/>
              <a:t>: 1 ~ 1024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US" altLang="zh-CN" kern="0" dirty="0"/>
              <a:t>Time of </a:t>
            </a:r>
            <a:r>
              <a:rPr lang="en-US" altLang="zh-CN" b="1" dirty="0">
                <a:solidFill>
                  <a:schemeClr val="tx2"/>
                </a:solidFill>
              </a:rPr>
              <a:t>GPU inference </a:t>
            </a:r>
            <a:r>
              <a:rPr lang="en-US" altLang="zh-CN" kern="0" dirty="0"/>
              <a:t>(excludes memory copy)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US" altLang="zh-CN" kern="0" dirty="0"/>
              <a:t>Time of </a:t>
            </a:r>
            <a:r>
              <a:rPr lang="en-US" altLang="zh-CN" b="1" dirty="0">
                <a:solidFill>
                  <a:schemeClr val="tx2"/>
                </a:solidFill>
              </a:rPr>
              <a:t>Refit with TRT parser </a:t>
            </a:r>
            <a:r>
              <a:rPr lang="en-US" altLang="zh-CN" kern="0" dirty="0"/>
              <a:t>(includes parsing </a:t>
            </a:r>
            <a:r>
              <a:rPr lang="en-US" altLang="zh-CN" i="1" kern="0" dirty="0" err="1"/>
              <a:t>new.onnx</a:t>
            </a:r>
            <a:r>
              <a:rPr lang="en-US" altLang="zh-CN" kern="0" dirty="0"/>
              <a:t>)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US" altLang="zh-CN" kern="0" dirty="0"/>
              <a:t>Time of </a:t>
            </a:r>
            <a:r>
              <a:rPr lang="en-US" altLang="zh-CN" b="1" dirty="0">
                <a:solidFill>
                  <a:schemeClr val="tx2"/>
                </a:solidFill>
              </a:rPr>
              <a:t>Refit with loading .</a:t>
            </a:r>
            <a:r>
              <a:rPr lang="en-US" altLang="zh-CN" b="1" dirty="0" err="1">
                <a:solidFill>
                  <a:schemeClr val="tx2"/>
                </a:solidFill>
              </a:rPr>
              <a:t>npz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kern="0" dirty="0"/>
              <a:t>(includes extracting weights from </a:t>
            </a:r>
            <a:r>
              <a:rPr lang="en-US" altLang="zh-CN" i="1" kern="0" dirty="0" err="1"/>
              <a:t>new.onnx</a:t>
            </a:r>
            <a:r>
              <a:rPr lang="en-US" altLang="zh-CN" kern="0" dirty="0"/>
              <a:t>)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en-US" altLang="zh-CN" kern="0" dirty="0"/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23392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196"/>
            <a:ext cx="9976104" cy="590931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7895" y="892777"/>
            <a:ext cx="6505454" cy="5018829"/>
          </a:xfrm>
        </p:spPr>
        <p:txBody>
          <a:bodyPr/>
          <a:lstStyle/>
          <a:p>
            <a:pPr marL="342900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Figure 1</a:t>
            </a:r>
          </a:p>
          <a:p>
            <a:pPr marL="914400" lvl="1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Line: inference time (exclude memory copy, using left Y-axis</a:t>
            </a:r>
            <a:r>
              <a:rPr lang="en-US" sz="1600" dirty="0"/>
              <a:t>)</a:t>
            </a:r>
          </a:p>
          <a:p>
            <a:pPr marL="914400" lvl="1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Point: refit time (using right Y-axis)</a:t>
            </a:r>
          </a:p>
          <a:p>
            <a:pPr marL="342900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/>
              <a:t>Figure 2</a:t>
            </a:r>
          </a:p>
          <a:p>
            <a:pPr marL="914400" lvl="1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Just take logarithm of the time variables (using one Y-axis)</a:t>
            </a:r>
          </a:p>
          <a:p>
            <a:pPr marL="342900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/>
              <a:t>Summary</a:t>
            </a:r>
          </a:p>
          <a:p>
            <a:pPr marL="914400" lvl="1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Refit time keeps almost unchanged with different batch size</a:t>
            </a:r>
          </a:p>
          <a:p>
            <a:pPr marL="914400" lvl="1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Refit takes much longer than inference</a:t>
            </a:r>
          </a:p>
          <a:p>
            <a:pPr marL="1431925" lvl="2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~810 times (BS=1) and ~14 times (BS=1024) </a:t>
            </a:r>
          </a:p>
          <a:p>
            <a:pPr marL="914400" lvl="1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Refit with TRT Parser is ~49% faster than loading weight</a:t>
            </a:r>
          </a:p>
          <a:p>
            <a:pPr marL="914400" lvl="1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Refit time appears little differences between TRT version</a:t>
            </a:r>
          </a:p>
          <a:p>
            <a:pPr marL="914400" lvl="1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TRT8.4 is slightly faster in inference time when BS is small</a:t>
            </a:r>
          </a:p>
          <a:p>
            <a:pPr marL="914400" lvl="1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431925" lvl="2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914400" lvl="1" indent="-2880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348" y="524303"/>
            <a:ext cx="9976104" cy="525463"/>
          </a:xfrm>
        </p:spPr>
        <p:txBody>
          <a:bodyPr/>
          <a:lstStyle/>
          <a:p>
            <a:r>
              <a:rPr lang="en-US" dirty="0"/>
              <a:t>Small model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1FC0731-621E-42DA-8353-60DA00224B71}"/>
              </a:ext>
            </a:extLst>
          </p:cNvPr>
          <p:cNvGrpSpPr/>
          <p:nvPr/>
        </p:nvGrpSpPr>
        <p:grpSpPr>
          <a:xfrm>
            <a:off x="6144905" y="892778"/>
            <a:ext cx="4680000" cy="5173177"/>
            <a:chOff x="5963673" y="810400"/>
            <a:chExt cx="4680000" cy="517317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A84A9E0-4E56-4C0E-8208-5F86ADA3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3673" y="810400"/>
              <a:ext cx="4680000" cy="2587908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07CA464-48CA-41F2-A076-8370295EC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3673" y="3398308"/>
              <a:ext cx="4680000" cy="2585269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6EAD429-8FB5-41F8-BB62-CA71382F827C}"/>
              </a:ext>
            </a:extLst>
          </p:cNvPr>
          <p:cNvSpPr txBox="1"/>
          <p:nvPr/>
        </p:nvSpPr>
        <p:spPr>
          <a:xfrm>
            <a:off x="6926727" y="2398497"/>
            <a:ext cx="334179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76B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76B900"/>
                </a:solidFill>
              </a:rPr>
              <a:t>1</a:t>
            </a:r>
            <a:endParaRPr lang="zh-CN" altLang="en-US" dirty="0">
              <a:solidFill>
                <a:srgbClr val="76B9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A63B2D-7E8A-4ED7-9A68-7AF070C8EAD0}"/>
              </a:ext>
            </a:extLst>
          </p:cNvPr>
          <p:cNvSpPr txBox="1"/>
          <p:nvPr/>
        </p:nvSpPr>
        <p:spPr>
          <a:xfrm>
            <a:off x="6926727" y="4490728"/>
            <a:ext cx="334179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76B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76B900"/>
                </a:solidFill>
              </a:rPr>
              <a:t>2</a:t>
            </a:r>
            <a:endParaRPr lang="zh-CN" altLang="en-US" dirty="0">
              <a:solidFill>
                <a:srgbClr val="76B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26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2196"/>
            <a:ext cx="9976104" cy="590931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7895" y="892777"/>
            <a:ext cx="6505454" cy="5173177"/>
          </a:xfrm>
        </p:spPr>
        <p:txBody>
          <a:bodyPr/>
          <a:lstStyle/>
          <a:p>
            <a:pPr marL="342900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Figure 3 &amp;&amp; </a:t>
            </a:r>
            <a:r>
              <a:rPr lang="en-US" altLang="zh-CN" sz="1600" b="1" dirty="0"/>
              <a:t>Figure 4</a:t>
            </a:r>
          </a:p>
          <a:p>
            <a:pPr marL="914400" lvl="1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changes the data of Big model</a:t>
            </a:r>
          </a:p>
          <a:p>
            <a:pPr marL="342900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/>
              <a:t>Summary</a:t>
            </a:r>
            <a:endParaRPr lang="en-US" altLang="zh-CN" sz="1400" dirty="0"/>
          </a:p>
          <a:p>
            <a:pPr marL="914400" lvl="1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Refit cost is relatively small</a:t>
            </a:r>
          </a:p>
          <a:p>
            <a:pPr marL="1431925" lvl="2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~191 times (BS=1) and ~2.5 times (BS=1024) </a:t>
            </a:r>
          </a:p>
          <a:p>
            <a:pPr marL="914400" lvl="1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Refit with TRT Parser is ~49% faster than loading weight</a:t>
            </a:r>
          </a:p>
          <a:p>
            <a:pPr marL="914400" lvl="1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Refit time with loading weight keeps </a:t>
            </a:r>
            <a:r>
              <a:rPr lang="en-US" altLang="zh-CN" sz="1400" dirty="0" err="1"/>
              <a:t>unchange</a:t>
            </a:r>
            <a:r>
              <a:rPr lang="en-US" altLang="zh-CN" sz="1400" dirty="0"/>
              <a:t> in TRT8.2/8.4</a:t>
            </a:r>
          </a:p>
          <a:p>
            <a:pPr marL="914400" lvl="1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TRT8.4 is much faster in parsing .</a:t>
            </a:r>
            <a:r>
              <a:rPr lang="en-US" altLang="zh-CN" sz="1400" dirty="0" err="1"/>
              <a:t>onnx</a:t>
            </a:r>
            <a:r>
              <a:rPr lang="en-US" altLang="zh-CN" sz="1400" dirty="0"/>
              <a:t>, saving refit time</a:t>
            </a:r>
          </a:p>
          <a:p>
            <a:pPr marL="1431925" lvl="2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~130% faster than TRT8.2</a:t>
            </a:r>
          </a:p>
          <a:p>
            <a:pPr marL="1431925" lvl="2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914400" lvl="1" indent="-2880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348" y="524303"/>
            <a:ext cx="9976104" cy="525463"/>
          </a:xfrm>
        </p:spPr>
        <p:txBody>
          <a:bodyPr/>
          <a:lstStyle/>
          <a:p>
            <a:r>
              <a:rPr lang="en-US" dirty="0"/>
              <a:t>Big model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1FC0731-621E-42DA-8353-60DA00224B71}"/>
              </a:ext>
            </a:extLst>
          </p:cNvPr>
          <p:cNvGrpSpPr/>
          <p:nvPr/>
        </p:nvGrpSpPr>
        <p:grpSpPr>
          <a:xfrm>
            <a:off x="6144905" y="895801"/>
            <a:ext cx="4680000" cy="5170153"/>
            <a:chOff x="5963673" y="813424"/>
            <a:chExt cx="4680000" cy="517015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A84A9E0-4E56-4C0E-8208-5F86ADA3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5963673" y="813424"/>
              <a:ext cx="4680000" cy="258186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07CA464-48CA-41F2-A076-8370295EC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5963673" y="3398308"/>
              <a:ext cx="4679999" cy="2585269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6EAD429-8FB5-41F8-BB62-CA71382F827C}"/>
              </a:ext>
            </a:extLst>
          </p:cNvPr>
          <p:cNvSpPr txBox="1"/>
          <p:nvPr/>
        </p:nvSpPr>
        <p:spPr>
          <a:xfrm>
            <a:off x="6857057" y="2382168"/>
            <a:ext cx="334179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76B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76B900"/>
                </a:solidFill>
              </a:rPr>
              <a:t>3</a:t>
            </a:r>
            <a:endParaRPr lang="zh-CN" altLang="en-US" dirty="0">
              <a:solidFill>
                <a:srgbClr val="76B9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A63B2D-7E8A-4ED7-9A68-7AF070C8EAD0}"/>
              </a:ext>
            </a:extLst>
          </p:cNvPr>
          <p:cNvSpPr txBox="1"/>
          <p:nvPr/>
        </p:nvSpPr>
        <p:spPr>
          <a:xfrm>
            <a:off x="6914026" y="4423037"/>
            <a:ext cx="334179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76B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76B900"/>
                </a:solidFill>
              </a:rPr>
              <a:t>4</a:t>
            </a:r>
            <a:endParaRPr lang="zh-CN" altLang="en-US" dirty="0">
              <a:solidFill>
                <a:srgbClr val="76B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99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7894" y="1861196"/>
            <a:ext cx="9727625" cy="5173177"/>
          </a:xfrm>
        </p:spPr>
        <p:txBody>
          <a:bodyPr/>
          <a:lstStyle/>
          <a:p>
            <a:pPr marL="342900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Weight adjustment</a:t>
            </a:r>
            <a:endParaRPr lang="en-US" altLang="zh-CN" sz="1600" b="1" dirty="0"/>
          </a:p>
          <a:p>
            <a:pPr marL="914400" lvl="1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Both TRT8.2 and TRT8.4 might need preprocess of weights adjustment</a:t>
            </a:r>
          </a:p>
          <a:p>
            <a:pPr marL="914400" lvl="1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TRT8.2 gives warning but TRT8.4 </a:t>
            </a:r>
            <a:r>
              <a:rPr lang="en-US" altLang="zh-CN" sz="1400" b="1" dirty="0">
                <a:solidFill>
                  <a:srgbClr val="FF0000"/>
                </a:solidFill>
              </a:rPr>
              <a:t>doesn't</a:t>
            </a:r>
            <a:r>
              <a:rPr lang="en-US" altLang="zh-CN" sz="1400" dirty="0"/>
              <a:t>. (bug?)</a:t>
            </a:r>
          </a:p>
          <a:p>
            <a:pPr marL="54900">
              <a:lnSpc>
                <a:spcPct val="70000"/>
              </a:lnSpc>
            </a:pPr>
            <a:endParaRPr lang="en-US" altLang="zh-CN" sz="1600" dirty="0"/>
          </a:p>
          <a:p>
            <a:pPr marL="342900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/>
              <a:t>Tensor name</a:t>
            </a:r>
          </a:p>
          <a:p>
            <a:pPr marL="914400" lvl="1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The name of Layer/Node/Tensor for refit might be different between TRT versions</a:t>
            </a:r>
          </a:p>
          <a:p>
            <a:pPr marL="54900">
              <a:lnSpc>
                <a:spcPct val="70000"/>
              </a:lnSpc>
            </a:pPr>
            <a:endParaRPr lang="en-US" altLang="zh-CN" sz="16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29BA5C-47D9-49A7-BD06-FA98731F5D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41" b="88395"/>
          <a:stretch/>
        </p:blipFill>
        <p:spPr>
          <a:xfrm>
            <a:off x="5189953" y="2604284"/>
            <a:ext cx="5508527" cy="7162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1064F4-5CE1-46F6-A619-0C96DCF5D1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31" b="71482"/>
          <a:stretch/>
        </p:blipFill>
        <p:spPr>
          <a:xfrm>
            <a:off x="1326613" y="4238276"/>
            <a:ext cx="9371867" cy="176022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F7A563-9976-4424-8FEB-74B4BD657BE6}"/>
              </a:ext>
            </a:extLst>
          </p:cNvPr>
          <p:cNvSpPr txBox="1">
            <a:spLocks/>
          </p:cNvSpPr>
          <p:nvPr/>
        </p:nvSpPr>
        <p:spPr bwMode="auto">
          <a:xfrm>
            <a:off x="498348" y="661226"/>
            <a:ext cx="997610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cap="all" baseline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zh-CN" dirty="0"/>
              <a:t>Other </a:t>
            </a:r>
            <a:r>
              <a:rPr lang="en-US" altLang="zh-CN" dirty="0" err="1"/>
              <a:t>TopicS</a:t>
            </a:r>
            <a:endParaRPr lang="en-US" kern="0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84B7FD7-BBDB-4CA9-99BC-DA9DAD43F3A6}"/>
              </a:ext>
            </a:extLst>
          </p:cNvPr>
          <p:cNvSpPr txBox="1">
            <a:spLocks/>
          </p:cNvSpPr>
          <p:nvPr/>
        </p:nvSpPr>
        <p:spPr bwMode="auto">
          <a:xfrm>
            <a:off x="650748" y="1335733"/>
            <a:ext cx="9976104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571500" indent="0" algn="ctr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800" b="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800" b="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Interesting tips</a:t>
            </a:r>
          </a:p>
        </p:txBody>
      </p:sp>
    </p:spTree>
    <p:extLst>
      <p:ext uri="{BB962C8B-B14F-4D97-AF65-F5344CB8AC3E}">
        <p14:creationId xmlns:p14="http://schemas.microsoft.com/office/powerpoint/2010/main" val="48115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7894" y="1861196"/>
            <a:ext cx="9727625" cy="5173177"/>
          </a:xfrm>
        </p:spPr>
        <p:txBody>
          <a:bodyPr/>
          <a:lstStyle/>
          <a:p>
            <a:pPr marL="342900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np. </a:t>
            </a:r>
            <a:r>
              <a:rPr lang="en-US" sz="1600" b="1" dirty="0" err="1"/>
              <a:t>ascontiguousarray</a:t>
            </a:r>
            <a:endParaRPr lang="en-US" sz="1600" b="1" dirty="0"/>
          </a:p>
          <a:p>
            <a:pPr marL="914400" lvl="1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need </a:t>
            </a:r>
            <a:r>
              <a:rPr kumimoji="0" lang="en-US" altLang="zh-CN" sz="1600" b="1" i="0" u="none" strike="noStrike" kern="1200" cap="none" spc="0" normalizeH="0" baseline="0" noProof="0" dirty="0" err="1">
                <a:ln w="12700">
                  <a:solidFill>
                    <a:srgbClr val="76B900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76B900"/>
                  </a:fgClr>
                  <a:bgClr>
                    <a:srgbClr val="76B900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76B900">
                      <a:lumMod val="75000"/>
                    </a:srgbClr>
                  </a:outerShdw>
                </a:effectLst>
                <a:uLnTx/>
                <a:uFillTx/>
                <a:latin typeface="Arial" charset="0"/>
                <a:ea typeface="MS PGothic" pitchFamily="34" charset="-128"/>
                <a:cs typeface="+mn-cs"/>
              </a:rPr>
              <a:t>ascontiguousarray</a:t>
            </a:r>
            <a:r>
              <a:rPr lang="zh-CN" altLang="en-US" b="1" kern="1200" dirty="0">
                <a:ln w="12700">
                  <a:solidFill>
                    <a:srgbClr val="76B900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76B900"/>
                  </a:fgClr>
                  <a:bgClr>
                    <a:srgbClr val="76B900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76B900">
                      <a:lumMod val="75000"/>
                    </a:srgbClr>
                  </a:outerShdw>
                </a:effectLst>
                <a:latin typeface="Arial" charset="0"/>
                <a:ea typeface="MS PGothic" pitchFamily="34" charset="-128"/>
                <a:cs typeface="+mn-cs"/>
              </a:rPr>
              <a:t> </a:t>
            </a:r>
            <a:r>
              <a:rPr lang="en-US" sz="1400" dirty="0"/>
              <a:t>when we implicit cast data from </a:t>
            </a:r>
            <a:r>
              <a:rPr lang="en-US" sz="1400" dirty="0" err="1"/>
              <a:t>numpy.array</a:t>
            </a:r>
            <a:r>
              <a:rPr lang="en-US" sz="1400" dirty="0"/>
              <a:t> into </a:t>
            </a:r>
            <a:r>
              <a:rPr lang="en-US" sz="1400" dirty="0" err="1"/>
              <a:t>trt.Weights</a:t>
            </a:r>
            <a:r>
              <a:rPr lang="en-US" sz="1400" dirty="0"/>
              <a:t> in </a:t>
            </a:r>
            <a:r>
              <a:rPr lang="en-US" sz="1400" dirty="0" err="1"/>
              <a:t>TensorRT</a:t>
            </a:r>
            <a:endParaRPr lang="en-US" sz="1400" dirty="0"/>
          </a:p>
          <a:p>
            <a:pPr marL="914400" lvl="1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refitter</a:t>
            </a:r>
            <a:r>
              <a:rPr lang="en-US" sz="1400" dirty="0"/>
              <a:t> need its weights wrapped by </a:t>
            </a:r>
            <a:r>
              <a:rPr lang="en-US" altLang="zh-CN" sz="1400" dirty="0" err="1"/>
              <a:t>np.ascontiguousarray</a:t>
            </a:r>
            <a:endParaRPr lang="en-US" sz="1400" dirty="0"/>
          </a:p>
          <a:p>
            <a:pPr marL="914400" lvl="1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TRT8.2 will skip the problem but leads to incorrect output (Thanks the example from </a:t>
            </a:r>
            <a:r>
              <a:rPr lang="en-US" sz="1400" dirty="0" err="1"/>
              <a:t>Jie</a:t>
            </a:r>
            <a:r>
              <a:rPr lang="en-US" sz="1400" dirty="0"/>
              <a:t> Fang).</a:t>
            </a:r>
          </a:p>
          <a:p>
            <a:pPr marL="914400" lvl="1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TRT8.4 will give an error information (by forbidding the implicit cast? </a:t>
            </a:r>
            <a:r>
              <a:rPr lang="en-US" sz="1400" i="1" dirty="0"/>
              <a:t>I guess</a:t>
            </a:r>
            <a:r>
              <a:rPr lang="en-US" sz="1400" dirty="0"/>
              <a:t>).</a:t>
            </a:r>
            <a:endParaRPr lang="en-US" sz="1600" b="1" dirty="0"/>
          </a:p>
          <a:p>
            <a:pPr marL="342900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342900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TensorRT8.4: </a:t>
            </a:r>
            <a:r>
              <a:rPr lang="en-US" sz="1600" b="1" dirty="0" err="1"/>
              <a:t>max_threads</a:t>
            </a:r>
            <a:endParaRPr lang="en-US" sz="1600" b="1" dirty="0"/>
          </a:p>
          <a:p>
            <a:pPr marL="914400" lvl="1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refitter.max_threads</a:t>
            </a:r>
            <a:r>
              <a:rPr lang="en-US" altLang="zh-CN" sz="1400" dirty="0"/>
              <a:t> = 8  # increase threads to refit concurrently (from </a:t>
            </a:r>
            <a:r>
              <a:rPr lang="en-US" altLang="zh-CN" sz="1400" dirty="0" err="1"/>
              <a:t>TensorRT</a:t>
            </a:r>
            <a:r>
              <a:rPr lang="en-US" altLang="zh-CN" sz="1400" dirty="0"/>
              <a:t>/Samples)</a:t>
            </a:r>
          </a:p>
          <a:p>
            <a:pPr marL="914400" lvl="1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does not take effect in this test, </a:t>
            </a:r>
            <a:r>
              <a:rPr lang="en-US" altLang="zh-CN" sz="1400"/>
              <a:t>need more study</a:t>
            </a:r>
            <a:endParaRPr lang="en-US" altLang="zh-CN" sz="1600" dirty="0"/>
          </a:p>
          <a:p>
            <a:pPr marL="342900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/>
              <a:t>TensorRT8.5: </a:t>
            </a:r>
            <a:r>
              <a:rPr lang="en-US" altLang="zh-CN" sz="1600" dirty="0"/>
              <a:t>Dynamic shape + Refit</a:t>
            </a:r>
          </a:p>
          <a:p>
            <a:pPr marL="914400" lvl="1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Refit time varies with dynamic shape?</a:t>
            </a:r>
          </a:p>
          <a:p>
            <a:pPr marL="54900">
              <a:lnSpc>
                <a:spcPct val="70000"/>
              </a:lnSpc>
            </a:pPr>
            <a:endParaRPr lang="en-US" altLang="zh-CN" sz="1600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FF7A563-9976-4424-8FEB-74B4BD657BE6}"/>
              </a:ext>
            </a:extLst>
          </p:cNvPr>
          <p:cNvSpPr txBox="1">
            <a:spLocks/>
          </p:cNvSpPr>
          <p:nvPr/>
        </p:nvSpPr>
        <p:spPr bwMode="auto">
          <a:xfrm>
            <a:off x="498348" y="661226"/>
            <a:ext cx="997610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cap="all" baseline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zh-CN" dirty="0"/>
              <a:t>Other </a:t>
            </a:r>
            <a:r>
              <a:rPr lang="en-US" altLang="zh-CN" dirty="0" err="1"/>
              <a:t>TopicS</a:t>
            </a:r>
            <a:endParaRPr lang="en-US" kern="0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84B7FD7-BBDB-4CA9-99BC-DA9DAD43F3A6}"/>
              </a:ext>
            </a:extLst>
          </p:cNvPr>
          <p:cNvSpPr txBox="1">
            <a:spLocks/>
          </p:cNvSpPr>
          <p:nvPr/>
        </p:nvSpPr>
        <p:spPr bwMode="auto">
          <a:xfrm>
            <a:off x="650748" y="1335733"/>
            <a:ext cx="9976104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571500" indent="0" algn="ctr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800" b="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800" b="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defTabSz="914400"/>
            <a:r>
              <a:rPr lang="en-US" kern="0"/>
              <a:t>Interesting tips</a:t>
            </a:r>
            <a:endParaRPr lang="en-US" kern="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F4AED47-A538-4DCF-A4B4-BB5BC666E26A}"/>
              </a:ext>
            </a:extLst>
          </p:cNvPr>
          <p:cNvSpPr/>
          <p:nvPr/>
        </p:nvSpPr>
        <p:spPr>
          <a:xfrm>
            <a:off x="5394034" y="26244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089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7894" y="1708117"/>
            <a:ext cx="9727625" cy="4357403"/>
          </a:xfrm>
        </p:spPr>
        <p:txBody>
          <a:bodyPr/>
          <a:lstStyle/>
          <a:p>
            <a:pPr marL="342900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Weight adjustment</a:t>
            </a:r>
            <a:endParaRPr lang="en-US" altLang="zh-CN" sz="1600" b="1" dirty="0"/>
          </a:p>
          <a:p>
            <a:pPr marL="914400" lvl="1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Both TRT8.2 and TRT8.4 might need preprocess of weights adjustment</a:t>
            </a:r>
          </a:p>
          <a:p>
            <a:pPr marL="914400" lvl="1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TRT8.2 gives warning but TRT8.4 </a:t>
            </a:r>
            <a:r>
              <a:rPr lang="en-US" altLang="zh-CN" sz="1400" b="1" dirty="0">
                <a:solidFill>
                  <a:srgbClr val="FF0000"/>
                </a:solidFill>
              </a:rPr>
              <a:t>doesn't</a:t>
            </a:r>
            <a:r>
              <a:rPr lang="en-US" altLang="zh-CN" sz="1400" dirty="0"/>
              <a:t>. (bug?)</a:t>
            </a:r>
          </a:p>
          <a:p>
            <a:pPr marL="914400" lvl="1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TensorRT</a:t>
            </a:r>
            <a:r>
              <a:rPr lang="en-US" altLang="zh-CN" sz="1400" dirty="0"/>
              <a:t>/</a:t>
            </a:r>
            <a:r>
              <a:rPr lang="en-US" altLang="zh-CN" sz="1400" dirty="0" err="1"/>
              <a:t>sampels</a:t>
            </a:r>
            <a:endParaRPr lang="en-US" altLang="zh-CN" sz="1400" dirty="0"/>
          </a:p>
          <a:p>
            <a:pPr marL="342900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altLang="zh-CN" sz="1600" b="1" dirty="0"/>
          </a:p>
          <a:p>
            <a:pPr marL="342900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/>
              <a:t>TensorRT8.5: </a:t>
            </a:r>
            <a:r>
              <a:rPr lang="en-US" altLang="zh-CN" sz="1600" dirty="0"/>
              <a:t>Dynamic shape</a:t>
            </a:r>
          </a:p>
          <a:p>
            <a:pPr marL="914400" lvl="1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Refit time varies with dynamic shape?</a:t>
            </a:r>
          </a:p>
          <a:p>
            <a:pPr marL="54900">
              <a:lnSpc>
                <a:spcPct val="70000"/>
              </a:lnSpc>
            </a:pPr>
            <a:endParaRPr lang="en-US" altLang="zh-CN" sz="1600" dirty="0"/>
          </a:p>
          <a:p>
            <a:pPr marL="342900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/>
              <a:t>Tensor name</a:t>
            </a:r>
          </a:p>
          <a:p>
            <a:pPr marL="914400" lvl="1" indent="-2880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The name of Layer/Node/Tensor for refit might be different between TRT versions</a:t>
            </a:r>
          </a:p>
          <a:p>
            <a:pPr marL="54900">
              <a:lnSpc>
                <a:spcPct val="70000"/>
              </a:lnSpc>
            </a:pPr>
            <a:endParaRPr lang="en-US" altLang="zh-CN" sz="1600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FF7A563-9976-4424-8FEB-74B4BD657BE6}"/>
              </a:ext>
            </a:extLst>
          </p:cNvPr>
          <p:cNvSpPr txBox="1">
            <a:spLocks/>
          </p:cNvSpPr>
          <p:nvPr/>
        </p:nvSpPr>
        <p:spPr bwMode="auto">
          <a:xfrm>
            <a:off x="498348" y="661226"/>
            <a:ext cx="9976104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cap="all" baseline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zh-CN" dirty="0"/>
              <a:t>Other </a:t>
            </a:r>
            <a:r>
              <a:rPr lang="en-US" altLang="zh-CN" dirty="0" err="1"/>
              <a:t>TopicS</a:t>
            </a:r>
            <a:endParaRPr lang="en-US" kern="0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84B7FD7-BBDB-4CA9-99BC-DA9DAD43F3A6}"/>
              </a:ext>
            </a:extLst>
          </p:cNvPr>
          <p:cNvSpPr txBox="1">
            <a:spLocks/>
          </p:cNvSpPr>
          <p:nvPr/>
        </p:nvSpPr>
        <p:spPr bwMode="auto">
          <a:xfrm>
            <a:off x="650748" y="1335733"/>
            <a:ext cx="9976104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571500" indent="0" algn="ctr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800" b="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800" b="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Interesting </a:t>
            </a:r>
            <a:r>
              <a:rPr lang="en-US" kern="0" dirty="0" err="1"/>
              <a:t>tips.onnx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2546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61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Datasheet of the test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3F12CDB-0496-4821-8919-90F6151B6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625314"/>
              </p:ext>
            </p:extLst>
          </p:nvPr>
        </p:nvGraphicFramePr>
        <p:xfrm>
          <a:off x="2118561" y="1697969"/>
          <a:ext cx="6735678" cy="407166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59248">
                  <a:extLst>
                    <a:ext uri="{9D8B030D-6E8A-4147-A177-3AD203B41FA5}">
                      <a16:colId xmlns:a16="http://schemas.microsoft.com/office/drawing/2014/main" val="804620346"/>
                    </a:ext>
                  </a:extLst>
                </a:gridCol>
                <a:gridCol w="659248">
                  <a:extLst>
                    <a:ext uri="{9D8B030D-6E8A-4147-A177-3AD203B41FA5}">
                      <a16:colId xmlns:a16="http://schemas.microsoft.com/office/drawing/2014/main" val="1607023486"/>
                    </a:ext>
                  </a:extLst>
                </a:gridCol>
                <a:gridCol w="659248">
                  <a:extLst>
                    <a:ext uri="{9D8B030D-6E8A-4147-A177-3AD203B41FA5}">
                      <a16:colId xmlns:a16="http://schemas.microsoft.com/office/drawing/2014/main" val="2141246344"/>
                    </a:ext>
                  </a:extLst>
                </a:gridCol>
                <a:gridCol w="802446">
                  <a:extLst>
                    <a:ext uri="{9D8B030D-6E8A-4147-A177-3AD203B41FA5}">
                      <a16:colId xmlns:a16="http://schemas.microsoft.com/office/drawing/2014/main" val="3781377266"/>
                    </a:ext>
                  </a:extLst>
                </a:gridCol>
                <a:gridCol w="659248">
                  <a:extLst>
                    <a:ext uri="{9D8B030D-6E8A-4147-A177-3AD203B41FA5}">
                      <a16:colId xmlns:a16="http://schemas.microsoft.com/office/drawing/2014/main" val="3768052367"/>
                    </a:ext>
                  </a:extLst>
                </a:gridCol>
                <a:gridCol w="659248">
                  <a:extLst>
                    <a:ext uri="{9D8B030D-6E8A-4147-A177-3AD203B41FA5}">
                      <a16:colId xmlns:a16="http://schemas.microsoft.com/office/drawing/2014/main" val="1775067101"/>
                    </a:ext>
                  </a:extLst>
                </a:gridCol>
                <a:gridCol w="659248">
                  <a:extLst>
                    <a:ext uri="{9D8B030D-6E8A-4147-A177-3AD203B41FA5}">
                      <a16:colId xmlns:a16="http://schemas.microsoft.com/office/drawing/2014/main" val="3300049440"/>
                    </a:ext>
                  </a:extLst>
                </a:gridCol>
                <a:gridCol w="659248">
                  <a:extLst>
                    <a:ext uri="{9D8B030D-6E8A-4147-A177-3AD203B41FA5}">
                      <a16:colId xmlns:a16="http://schemas.microsoft.com/office/drawing/2014/main" val="4039478400"/>
                    </a:ext>
                  </a:extLst>
                </a:gridCol>
                <a:gridCol w="659248">
                  <a:extLst>
                    <a:ext uri="{9D8B030D-6E8A-4147-A177-3AD203B41FA5}">
                      <a16:colId xmlns:a16="http://schemas.microsoft.com/office/drawing/2014/main" val="1646911773"/>
                    </a:ext>
                  </a:extLst>
                </a:gridCol>
                <a:gridCol w="659248">
                  <a:extLst>
                    <a:ext uri="{9D8B030D-6E8A-4147-A177-3AD203B41FA5}">
                      <a16:colId xmlns:a16="http://schemas.microsoft.com/office/drawing/2014/main" val="2931535694"/>
                    </a:ext>
                  </a:extLst>
                </a:gridCol>
              </a:tblGrid>
              <a:tr h="137849"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Method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logBatchSize</a:t>
                      </a:r>
                      <a:endParaRPr lang="en-US" sz="9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zh-CN" sz="9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altLang="zh-CN" sz="9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altLang="zh-CN" sz="9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64</a:t>
                      </a:r>
                      <a:endParaRPr lang="en-US" altLang="zh-CN" sz="9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256</a:t>
                      </a:r>
                      <a:endParaRPr lang="en-US" altLang="zh-CN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1024</a:t>
                      </a:r>
                      <a:endParaRPr lang="en-US" altLang="zh-CN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extLst>
                  <a:ext uri="{0D108BD9-81ED-4DB2-BD59-A6C34878D82A}">
                    <a16:rowId xmlns:a16="http://schemas.microsoft.com/office/drawing/2014/main" val="1141117631"/>
                  </a:ext>
                </a:extLst>
              </a:tr>
              <a:tr h="137849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Small</a:t>
                      </a:r>
                      <a:b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TRT8.4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Refit</a:t>
                      </a:r>
                      <a:b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By</a:t>
                      </a:r>
                      <a:b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TRTParser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RefitTime/ms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38.38524</a:t>
                      </a:r>
                      <a:endParaRPr lang="en-US" altLang="zh-CN" sz="900" b="0" i="0" u="none" strike="noStrike" dirty="0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39.670691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38.00679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38.58246</a:t>
                      </a:r>
                      <a:endParaRPr lang="en-US" altLang="zh-CN" sz="900" b="0" i="0" u="none" strike="noStrike" dirty="0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38.363938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39.945075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extLst>
                  <a:ext uri="{0D108BD9-81ED-4DB2-BD59-A6C34878D82A}">
                    <a16:rowId xmlns:a16="http://schemas.microsoft.com/office/drawing/2014/main" val="317894813"/>
                  </a:ext>
                </a:extLst>
              </a:tr>
              <a:tr h="1378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RunTime/ms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0.056116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0.121839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0.148343</a:t>
                      </a:r>
                      <a:endParaRPr lang="en-US" altLang="zh-CN" sz="900" b="0" i="0" u="none" strike="noStrike" dirty="0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0.292557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0.895666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3.387953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extLst>
                  <a:ext uri="{0D108BD9-81ED-4DB2-BD59-A6C34878D82A}">
                    <a16:rowId xmlns:a16="http://schemas.microsoft.com/office/drawing/2014/main" val="3632452840"/>
                  </a:ext>
                </a:extLst>
              </a:tr>
              <a:tr h="1378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Ratio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99.9%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99.7%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99.6%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99.2%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97.7%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92.2%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extLst>
                  <a:ext uri="{0D108BD9-81ED-4DB2-BD59-A6C34878D82A}">
                    <a16:rowId xmlns:a16="http://schemas.microsoft.com/office/drawing/2014/main" val="838325553"/>
                  </a:ext>
                </a:extLst>
              </a:tr>
              <a:tr h="1621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Refit</a:t>
                      </a:r>
                      <a:b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By</a:t>
                      </a:r>
                      <a:b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Weight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RefitTime/ms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57.346701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57.68965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57.527186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59.851571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58.9773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60.917986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extLst>
                  <a:ext uri="{0D108BD9-81ED-4DB2-BD59-A6C34878D82A}">
                    <a16:rowId xmlns:a16="http://schemas.microsoft.com/office/drawing/2014/main" val="377594888"/>
                  </a:ext>
                </a:extLst>
              </a:tr>
              <a:tr h="1378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RunTime/ms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0.055826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0.123083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0.153253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0.293842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0.899338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3.386858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extLst>
                  <a:ext uri="{0D108BD9-81ED-4DB2-BD59-A6C34878D82A}">
                    <a16:rowId xmlns:a16="http://schemas.microsoft.com/office/drawing/2014/main" val="852963726"/>
                  </a:ext>
                </a:extLst>
              </a:tr>
              <a:tr h="1378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Ratio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99.9%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99.8%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99.7%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99.5%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98.5%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94.7%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extLst>
                  <a:ext uri="{0D108BD9-81ED-4DB2-BD59-A6C34878D82A}">
                    <a16:rowId xmlns:a16="http://schemas.microsoft.com/office/drawing/2014/main" val="3606461703"/>
                  </a:ext>
                </a:extLst>
              </a:tr>
              <a:tr h="1621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TRT8.2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Refit</a:t>
                      </a:r>
                      <a:b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By</a:t>
                      </a:r>
                      <a:b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TRTParser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RefitTime/ms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37.991035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38.893824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39.763841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39.848351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37.852285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38.489363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extLst>
                  <a:ext uri="{0D108BD9-81ED-4DB2-BD59-A6C34878D82A}">
                    <a16:rowId xmlns:a16="http://schemas.microsoft.com/office/drawing/2014/main" val="2053958769"/>
                  </a:ext>
                </a:extLst>
              </a:tr>
              <a:tr h="1378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RunTime/ms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0.063068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0.135103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0.191427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0.294505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0.912786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3.401773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extLst>
                  <a:ext uri="{0D108BD9-81ED-4DB2-BD59-A6C34878D82A}">
                    <a16:rowId xmlns:a16="http://schemas.microsoft.com/office/drawing/2014/main" val="2420352525"/>
                  </a:ext>
                </a:extLst>
              </a:tr>
              <a:tr h="1378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Ratio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99.8%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99.7%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99.5%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99.3%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97.6%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91.9%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extLst>
                  <a:ext uri="{0D108BD9-81ED-4DB2-BD59-A6C34878D82A}">
                    <a16:rowId xmlns:a16="http://schemas.microsoft.com/office/drawing/2014/main" val="133999543"/>
                  </a:ext>
                </a:extLst>
              </a:tr>
              <a:tr h="1621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Refit</a:t>
                      </a:r>
                      <a:b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By</a:t>
                      </a:r>
                      <a:b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Weight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RefitTime/ms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60.0112123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56.4532527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55.4080956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58.63845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54.0630168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55.0373941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extLst>
                  <a:ext uri="{0D108BD9-81ED-4DB2-BD59-A6C34878D82A}">
                    <a16:rowId xmlns:a16="http://schemas.microsoft.com/office/drawing/2014/main" val="3982787078"/>
                  </a:ext>
                </a:extLst>
              </a:tr>
              <a:tr h="1378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RunTime/ms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0.064369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0.136928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0.188597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0.314095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0.919785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3.369475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extLst>
                  <a:ext uri="{0D108BD9-81ED-4DB2-BD59-A6C34878D82A}">
                    <a16:rowId xmlns:a16="http://schemas.microsoft.com/office/drawing/2014/main" val="3463816163"/>
                  </a:ext>
                </a:extLst>
              </a:tr>
              <a:tr h="1378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Ratio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99.9%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99.8%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99.7%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99.5%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98.3%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94.2%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extLst>
                  <a:ext uri="{0D108BD9-81ED-4DB2-BD59-A6C34878D82A}">
                    <a16:rowId xmlns:a16="http://schemas.microsoft.com/office/drawing/2014/main" val="3106435142"/>
                  </a:ext>
                </a:extLst>
              </a:tr>
              <a:tr h="1946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ORT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No Refit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RunTime/ms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0.30341478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0.36822265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0.40877788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0.50274737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1.0840818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3.70785137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extLst>
                  <a:ext uri="{0D108BD9-81ED-4DB2-BD59-A6C34878D82A}">
                    <a16:rowId xmlns:a16="http://schemas.microsoft.com/office/drawing/2014/main" val="172028670"/>
                  </a:ext>
                </a:extLst>
              </a:tr>
              <a:tr h="137849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Big</a:t>
                      </a:r>
                      <a:b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TRT8.4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Refit</a:t>
                      </a:r>
                      <a:b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By</a:t>
                      </a:r>
                      <a:b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TRTParser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RefitTime/ms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319.689442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281.201772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420.006106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416.014737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416.110187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416.843096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extLst>
                  <a:ext uri="{0D108BD9-81ED-4DB2-BD59-A6C34878D82A}">
                    <a16:rowId xmlns:a16="http://schemas.microsoft.com/office/drawing/2014/main" val="852446437"/>
                  </a:ext>
                </a:extLst>
              </a:tr>
              <a:tr h="1378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RunTime/ms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2.587564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4.177741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6.588623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17.3898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61.151343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235.960174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extLst>
                  <a:ext uri="{0D108BD9-81ED-4DB2-BD59-A6C34878D82A}">
                    <a16:rowId xmlns:a16="http://schemas.microsoft.com/office/drawing/2014/main" val="3908774685"/>
                  </a:ext>
                </a:extLst>
              </a:tr>
              <a:tr h="1378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Ratio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99.2%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98.5%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98.5%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96.0%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87.2%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63.9%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extLst>
                  <a:ext uri="{0D108BD9-81ED-4DB2-BD59-A6C34878D82A}">
                    <a16:rowId xmlns:a16="http://schemas.microsoft.com/office/drawing/2014/main" val="77075329"/>
                  </a:ext>
                </a:extLst>
              </a:tr>
              <a:tr h="1378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Refit</a:t>
                      </a:r>
                      <a:b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By</a:t>
                      </a:r>
                      <a:b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Weight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RefitTime/ms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493.560336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494.788442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493.256742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486.69365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494.067996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502.246094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extLst>
                  <a:ext uri="{0D108BD9-81ED-4DB2-BD59-A6C34878D82A}">
                    <a16:rowId xmlns:a16="http://schemas.microsoft.com/office/drawing/2014/main" val="2364071336"/>
                  </a:ext>
                </a:extLst>
              </a:tr>
              <a:tr h="1378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RunTime/ms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2.98347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4.078262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6.450336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16.612899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57.85667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222.165145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extLst>
                  <a:ext uri="{0D108BD9-81ED-4DB2-BD59-A6C34878D82A}">
                    <a16:rowId xmlns:a16="http://schemas.microsoft.com/office/drawing/2014/main" val="1912406367"/>
                  </a:ext>
                </a:extLst>
              </a:tr>
              <a:tr h="1378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Ratio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99.4%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99.2%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98.7%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96.7%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89.5%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69.3%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extLst>
                  <a:ext uri="{0D108BD9-81ED-4DB2-BD59-A6C34878D82A}">
                    <a16:rowId xmlns:a16="http://schemas.microsoft.com/office/drawing/2014/main" val="1274873377"/>
                  </a:ext>
                </a:extLst>
              </a:tr>
              <a:tr h="1378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TRT8.2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Refit</a:t>
                      </a:r>
                      <a:b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By</a:t>
                      </a:r>
                      <a:b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TRTParser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RefitTime/ms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833.207086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834.335854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873.984981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882.509251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899.070896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893.693448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extLst>
                  <a:ext uri="{0D108BD9-81ED-4DB2-BD59-A6C34878D82A}">
                    <a16:rowId xmlns:a16="http://schemas.microsoft.com/office/drawing/2014/main" val="3486088108"/>
                  </a:ext>
                </a:extLst>
              </a:tr>
              <a:tr h="1378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RunTime/ms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2.978236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4.749898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6.861231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18.425879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58.108722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225.781448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extLst>
                  <a:ext uri="{0D108BD9-81ED-4DB2-BD59-A6C34878D82A}">
                    <a16:rowId xmlns:a16="http://schemas.microsoft.com/office/drawing/2014/main" val="4079722350"/>
                  </a:ext>
                </a:extLst>
              </a:tr>
              <a:tr h="1378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Ratio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99.6%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99.4%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99.2%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98.0%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93.9%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79.8%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extLst>
                  <a:ext uri="{0D108BD9-81ED-4DB2-BD59-A6C34878D82A}">
                    <a16:rowId xmlns:a16="http://schemas.microsoft.com/office/drawing/2014/main" val="2099818788"/>
                  </a:ext>
                </a:extLst>
              </a:tr>
              <a:tr h="1378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Refit</a:t>
                      </a:r>
                      <a:b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By</a:t>
                      </a:r>
                      <a:b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Weight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RefitTime/ms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488.77653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498.907017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489.435416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492.685491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482.648255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478.977056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extLst>
                  <a:ext uri="{0D108BD9-81ED-4DB2-BD59-A6C34878D82A}">
                    <a16:rowId xmlns:a16="http://schemas.microsoft.com/office/drawing/2014/main" val="3186168812"/>
                  </a:ext>
                </a:extLst>
              </a:tr>
              <a:tr h="1378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RunTime/ms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3.076531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4.674239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6.838499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18.432571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58.630251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227.210071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extLst>
                  <a:ext uri="{0D108BD9-81ED-4DB2-BD59-A6C34878D82A}">
                    <a16:rowId xmlns:a16="http://schemas.microsoft.com/office/drawing/2014/main" val="573740603"/>
                  </a:ext>
                </a:extLst>
              </a:tr>
              <a:tr h="1378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Ratio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99.4%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99.1%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98.6%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96.4%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89.2%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67.8%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extLst>
                  <a:ext uri="{0D108BD9-81ED-4DB2-BD59-A6C34878D82A}">
                    <a16:rowId xmlns:a16="http://schemas.microsoft.com/office/drawing/2014/main" val="825369681"/>
                  </a:ext>
                </a:extLst>
              </a:tr>
              <a:tr h="1946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ORT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No Refit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RunTime/ms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6.67080117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7.38790723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8.52310543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20.813463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solidFill>
                            <a:schemeClr val="bg1"/>
                          </a:solidFill>
                          <a:effectLst/>
                        </a:rPr>
                        <a:t>84.1847442</a:t>
                      </a:r>
                      <a:endParaRPr lang="en-US" altLang="zh-CN" sz="900" b="0" i="0" u="none" strike="noStrike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319.979156</a:t>
                      </a:r>
                      <a:endParaRPr lang="en-US" altLang="zh-CN" sz="900" b="0" i="0" u="none" strike="noStrike" dirty="0">
                        <a:solidFill>
                          <a:schemeClr val="bg1"/>
                        </a:solidFill>
                        <a:effectLst/>
                        <a:latin typeface="Noto Sans CJK SC"/>
                      </a:endParaRPr>
                    </a:p>
                  </a:txBody>
                  <a:tcPr marL="8109" marR="8109" marT="8109" marB="0" anchor="b"/>
                </a:tc>
                <a:extLst>
                  <a:ext uri="{0D108BD9-81ED-4DB2-BD59-A6C34878D82A}">
                    <a16:rowId xmlns:a16="http://schemas.microsoft.com/office/drawing/2014/main" val="3322488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81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Asumming</a:t>
            </a:r>
            <a:r>
              <a:rPr lang="en-US" dirty="0"/>
              <a:t> we have </a:t>
            </a:r>
            <a:r>
              <a:rPr lang="en-US" i="1" dirty="0" err="1"/>
              <a:t>old.onnx</a:t>
            </a:r>
            <a:r>
              <a:rPr lang="en-US" dirty="0"/>
              <a:t> and </a:t>
            </a:r>
            <a:r>
              <a:rPr lang="en-US" i="1" dirty="0" err="1"/>
              <a:t>new.onnx</a:t>
            </a:r>
            <a:r>
              <a:rPr lang="en-US" i="1" dirty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Now we build a </a:t>
            </a:r>
            <a:r>
              <a:rPr lang="en-US" dirty="0" err="1"/>
              <a:t>refittable</a:t>
            </a:r>
            <a:r>
              <a:rPr lang="en-US" dirty="0"/>
              <a:t> TRT engine </a:t>
            </a:r>
            <a:r>
              <a:rPr lang="en-US" i="1" dirty="0" err="1"/>
              <a:t>model.plan</a:t>
            </a:r>
            <a:r>
              <a:rPr lang="en-US" i="1" dirty="0"/>
              <a:t> </a:t>
            </a:r>
            <a:r>
              <a:rPr lang="en-US" dirty="0"/>
              <a:t>with </a:t>
            </a:r>
            <a:r>
              <a:rPr lang="en-US" i="1" dirty="0" err="1"/>
              <a:t>old.onnx</a:t>
            </a:r>
            <a:r>
              <a:rPr lang="en-US" dirty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Then we want to refit the </a:t>
            </a:r>
            <a:r>
              <a:rPr lang="en-US" i="1" dirty="0" err="1"/>
              <a:t>model.plan</a:t>
            </a:r>
            <a:r>
              <a:rPr lang="en-US" i="1" dirty="0"/>
              <a:t> </a:t>
            </a:r>
            <a:r>
              <a:rPr lang="en-US" dirty="0"/>
              <a:t>with the weight from </a:t>
            </a:r>
            <a:r>
              <a:rPr lang="en-US" i="1" dirty="0" err="1"/>
              <a:t>new.onnx</a:t>
            </a:r>
            <a:r>
              <a:rPr lang="en-US" dirty="0"/>
              <a:t>,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methods to refit a </a:t>
            </a:r>
            <a:r>
              <a:rPr lang="en-US" dirty="0" err="1"/>
              <a:t>TensorRT</a:t>
            </a:r>
            <a:r>
              <a:rPr lang="en-US" dirty="0"/>
              <a:t> engine from given .</a:t>
            </a:r>
            <a:r>
              <a:rPr lang="en-US" dirty="0" err="1"/>
              <a:t>onnx</a:t>
            </a:r>
            <a:endParaRPr lang="en-US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28ACCEA-309A-499E-8140-8D4C0DF31BC5}"/>
              </a:ext>
            </a:extLst>
          </p:cNvPr>
          <p:cNvGrpSpPr/>
          <p:nvPr/>
        </p:nvGrpSpPr>
        <p:grpSpPr>
          <a:xfrm>
            <a:off x="4407915" y="3780637"/>
            <a:ext cx="5921494" cy="2169178"/>
            <a:chOff x="4407915" y="3780637"/>
            <a:chExt cx="5921494" cy="216917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82DF515-55B2-449A-B2B4-542B1A84DE86}"/>
                </a:ext>
              </a:extLst>
            </p:cNvPr>
            <p:cNvSpPr txBox="1"/>
            <p:nvPr/>
          </p:nvSpPr>
          <p:spPr>
            <a:xfrm>
              <a:off x="7896559" y="5021596"/>
              <a:ext cx="2432850" cy="369332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76B900"/>
                  </a:solidFill>
                </a:rPr>
                <a:t>refit</a:t>
              </a:r>
              <a:endParaRPr lang="zh-CN" altLang="en-US" dirty="0">
                <a:solidFill>
                  <a:srgbClr val="76B900"/>
                </a:solidFill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0018BD7-FB4B-4F1D-89FB-B79F20EC28AF}"/>
                </a:ext>
              </a:extLst>
            </p:cNvPr>
            <p:cNvCxnSpPr>
              <a:cxnSpLocks/>
              <a:stCxn id="32" idx="3"/>
              <a:endCxn id="37" idx="1"/>
            </p:cNvCxnSpPr>
            <p:nvPr/>
          </p:nvCxnSpPr>
          <p:spPr>
            <a:xfrm>
              <a:off x="6113279" y="4149969"/>
              <a:ext cx="1783280" cy="1747"/>
            </a:xfrm>
            <a:prstGeom prst="straightConnector1">
              <a:avLst/>
            </a:prstGeom>
            <a:ln w="57150">
              <a:solidFill>
                <a:srgbClr val="76B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0147C55F-09BB-4535-8B05-645D53C0E88A}"/>
                </a:ext>
              </a:extLst>
            </p:cNvPr>
            <p:cNvCxnSpPr>
              <a:cxnSpLocks/>
              <a:stCxn id="37" idx="2"/>
              <a:endCxn id="39" idx="0"/>
            </p:cNvCxnSpPr>
            <p:nvPr/>
          </p:nvCxnSpPr>
          <p:spPr>
            <a:xfrm>
              <a:off x="8749241" y="4351771"/>
              <a:ext cx="0" cy="1197934"/>
            </a:xfrm>
            <a:prstGeom prst="straightConnector1">
              <a:avLst/>
            </a:prstGeom>
            <a:ln w="57150">
              <a:solidFill>
                <a:srgbClr val="76B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81751DF7-A736-49EC-83F5-42DC2F5EDA47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6113279" y="4873353"/>
              <a:ext cx="2635962" cy="3431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76B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F2C483F-11BB-416C-9D4D-311B40B53640}"/>
                </a:ext>
              </a:extLst>
            </p:cNvPr>
            <p:cNvSpPr txBox="1"/>
            <p:nvPr/>
          </p:nvSpPr>
          <p:spPr>
            <a:xfrm>
              <a:off x="4407915" y="3949914"/>
              <a:ext cx="1705364" cy="400110"/>
            </a:xfrm>
            <a:prstGeom prst="rect">
              <a:avLst/>
            </a:prstGeom>
            <a:noFill/>
            <a:ln w="57150">
              <a:solidFill>
                <a:srgbClr val="76B9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solidFill>
                    <a:srgbClr val="76B900"/>
                  </a:solidFill>
                </a:rPr>
                <a:t>old.onnx</a:t>
              </a:r>
              <a:endParaRPr lang="zh-CN" altLang="en-US" sz="2000" dirty="0">
                <a:solidFill>
                  <a:srgbClr val="76B900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929E526-1C93-4D15-AE33-93CF70743D8B}"/>
                </a:ext>
              </a:extLst>
            </p:cNvPr>
            <p:cNvSpPr txBox="1"/>
            <p:nvPr/>
          </p:nvSpPr>
          <p:spPr>
            <a:xfrm>
              <a:off x="7896559" y="3951661"/>
              <a:ext cx="1705364" cy="400110"/>
            </a:xfrm>
            <a:prstGeom prst="rect">
              <a:avLst/>
            </a:prstGeom>
            <a:noFill/>
            <a:ln w="57150">
              <a:solidFill>
                <a:srgbClr val="76B9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solidFill>
                    <a:srgbClr val="76B900"/>
                  </a:solidFill>
                </a:rPr>
                <a:t>model.plan</a:t>
              </a:r>
              <a:endParaRPr lang="zh-CN" altLang="en-US" sz="2000" dirty="0">
                <a:solidFill>
                  <a:srgbClr val="76B900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5A2AB08-3308-480F-8547-927F9BC94142}"/>
                </a:ext>
              </a:extLst>
            </p:cNvPr>
            <p:cNvSpPr txBox="1"/>
            <p:nvPr/>
          </p:nvSpPr>
          <p:spPr>
            <a:xfrm>
              <a:off x="4407915" y="4673298"/>
              <a:ext cx="1705364" cy="400110"/>
            </a:xfrm>
            <a:prstGeom prst="rect">
              <a:avLst/>
            </a:prstGeom>
            <a:noFill/>
            <a:ln w="57150">
              <a:solidFill>
                <a:srgbClr val="76B9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solidFill>
                    <a:srgbClr val="76B900"/>
                  </a:solidFill>
                </a:rPr>
                <a:t>new.onnx</a:t>
              </a:r>
              <a:endParaRPr lang="zh-CN" altLang="en-US" sz="2000" dirty="0">
                <a:solidFill>
                  <a:srgbClr val="76B900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016C27D-6208-45E1-A435-BF18FE955490}"/>
                </a:ext>
              </a:extLst>
            </p:cNvPr>
            <p:cNvSpPr txBox="1"/>
            <p:nvPr/>
          </p:nvSpPr>
          <p:spPr>
            <a:xfrm>
              <a:off x="7896559" y="5549705"/>
              <a:ext cx="1705364" cy="400110"/>
            </a:xfrm>
            <a:prstGeom prst="rect">
              <a:avLst/>
            </a:prstGeom>
            <a:noFill/>
            <a:ln w="57150">
              <a:solidFill>
                <a:srgbClr val="76B9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76B900"/>
                  </a:solidFill>
                </a:rPr>
                <a:t>model2.plan</a:t>
              </a:r>
              <a:endParaRPr lang="zh-CN" altLang="en-US" sz="2000" dirty="0">
                <a:solidFill>
                  <a:srgbClr val="76B900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520615E-FBA7-467C-9688-C6B00569EA20}"/>
                </a:ext>
              </a:extLst>
            </p:cNvPr>
            <p:cNvSpPr txBox="1"/>
            <p:nvPr/>
          </p:nvSpPr>
          <p:spPr>
            <a:xfrm>
              <a:off x="5788494" y="3780637"/>
              <a:ext cx="2432850" cy="369332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>
                  <a:solidFill>
                    <a:srgbClr val="76B900"/>
                  </a:solidFill>
                </a:rPr>
                <a:t>tensorrt</a:t>
              </a:r>
              <a:endParaRPr lang="zh-CN" altLang="en-US" dirty="0">
                <a:solidFill>
                  <a:srgbClr val="76B9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06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 1: Refit with TRT parser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load the old engine (build from </a:t>
            </a:r>
            <a:r>
              <a:rPr lang="en-US" i="1" dirty="0" err="1"/>
              <a:t>old.onnx</a:t>
            </a:r>
            <a:r>
              <a:rPr lang="en-US" dirty="0"/>
              <a:t>)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parse a new network with </a:t>
            </a:r>
            <a:r>
              <a:rPr lang="en-US" i="1" dirty="0" err="1"/>
              <a:t>new.onnx</a:t>
            </a:r>
            <a:endParaRPr lang="en-US" i="1" dirty="0"/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traverse the new network to set weight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refit into old engine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methods to refit a </a:t>
            </a:r>
            <a:r>
              <a:rPr lang="en-US" dirty="0" err="1"/>
              <a:t>TensorRT</a:t>
            </a:r>
            <a:r>
              <a:rPr lang="en-US" dirty="0"/>
              <a:t> engine from given .</a:t>
            </a:r>
            <a:r>
              <a:rPr lang="en-US" dirty="0" err="1"/>
              <a:t>onnx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1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F7A9DF6C-9FBE-4935-A53D-E1E0212895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104" b="22780"/>
          <a:stretch/>
        </p:blipFill>
        <p:spPr>
          <a:xfrm>
            <a:off x="2571304" y="702996"/>
            <a:ext cx="5830193" cy="476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5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 2: Refit with loaded weights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load the old engine (build from </a:t>
            </a:r>
            <a:r>
              <a:rPr lang="en-US" i="1" dirty="0" err="1"/>
              <a:t>old.onnx</a:t>
            </a:r>
            <a:r>
              <a:rPr lang="en-US" dirty="0"/>
              <a:t>)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extract weights from </a:t>
            </a:r>
            <a:r>
              <a:rPr lang="en-US" i="1" dirty="0" err="1"/>
              <a:t>new.onnx</a:t>
            </a:r>
            <a:r>
              <a:rPr lang="en-US" dirty="0"/>
              <a:t> (or load weights from .</a:t>
            </a:r>
            <a:r>
              <a:rPr lang="en-US" dirty="0" err="1"/>
              <a:t>npz</a:t>
            </a:r>
            <a:r>
              <a:rPr lang="en-US" dirty="0"/>
              <a:t>)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refit into old engine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methods to refit a </a:t>
            </a:r>
            <a:r>
              <a:rPr lang="en-US" dirty="0" err="1"/>
              <a:t>TensorRT</a:t>
            </a:r>
            <a:r>
              <a:rPr lang="en-US" dirty="0"/>
              <a:t> engine from given .</a:t>
            </a:r>
            <a:r>
              <a:rPr lang="en-US" dirty="0" err="1"/>
              <a:t>onnx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9D5A620-07AC-42FD-8BE7-555E47581252}"/>
              </a:ext>
            </a:extLst>
          </p:cNvPr>
          <p:cNvGrpSpPr/>
          <p:nvPr/>
        </p:nvGrpSpPr>
        <p:grpSpPr>
          <a:xfrm>
            <a:off x="173978" y="140600"/>
            <a:ext cx="10624844" cy="5891000"/>
            <a:chOff x="113287" y="83956"/>
            <a:chExt cx="10624844" cy="5891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7680ACB-BCBF-4BB6-B0C3-C0095333C7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2552" b="34972"/>
            <a:stretch/>
          </p:blipFill>
          <p:spPr>
            <a:xfrm>
              <a:off x="113287" y="83956"/>
              <a:ext cx="5992033" cy="401365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302896B-CCC9-4919-900D-41B14A5882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9801" b="53196"/>
            <a:stretch/>
          </p:blipFill>
          <p:spPr>
            <a:xfrm>
              <a:off x="4459128" y="3086100"/>
              <a:ext cx="6279003" cy="2888856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7A392107-39D1-4964-B91D-D6B92EF66FC4}"/>
              </a:ext>
            </a:extLst>
          </p:cNvPr>
          <p:cNvSpPr txBox="1"/>
          <p:nvPr/>
        </p:nvSpPr>
        <p:spPr>
          <a:xfrm>
            <a:off x="4717656" y="871221"/>
            <a:ext cx="1321408" cy="369332"/>
          </a:xfrm>
          <a:prstGeom prst="rect">
            <a:avLst/>
          </a:prstGeom>
          <a:noFill/>
          <a:ln w="38100">
            <a:solidFill>
              <a:srgbClr val="76B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76B900"/>
                </a:solidFill>
              </a:rPr>
              <a:t>get weight</a:t>
            </a:r>
            <a:endParaRPr lang="zh-CN" altLang="en-US" dirty="0">
              <a:solidFill>
                <a:srgbClr val="76B9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71609D-6C8C-48C2-B5EF-D508E933B09D}"/>
              </a:ext>
            </a:extLst>
          </p:cNvPr>
          <p:cNvSpPr txBox="1"/>
          <p:nvPr/>
        </p:nvSpPr>
        <p:spPr>
          <a:xfrm>
            <a:off x="9338208" y="5513361"/>
            <a:ext cx="1321408" cy="369332"/>
          </a:xfrm>
          <a:prstGeom prst="rect">
            <a:avLst/>
          </a:prstGeom>
          <a:noFill/>
          <a:ln w="38100">
            <a:solidFill>
              <a:srgbClr val="76B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76B900"/>
                </a:solidFill>
              </a:rPr>
              <a:t>refit</a:t>
            </a:r>
            <a:endParaRPr lang="zh-CN" altLang="en-US" dirty="0">
              <a:solidFill>
                <a:srgbClr val="76B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65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Comparsion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Method 1: 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altLang="zh-CN" sz="1400" dirty="0"/>
              <a:t>Eliminate the preprocess of weight adjustment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altLang="zh-CN" sz="1400" dirty="0"/>
              <a:t>One script is efficacious for all models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Parse time might be bottleneck when the model is large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Method 2: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Might need </a:t>
            </a:r>
            <a:r>
              <a:rPr lang="en-US" altLang="zh-CN" sz="1400" dirty="0"/>
              <a:t>the preprocess of weight adjustment manually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Might need unique script to deal with each model</a:t>
            </a:r>
          </a:p>
        </p:txBody>
      </p:sp>
    </p:spTree>
    <p:extLst>
      <p:ext uri="{BB962C8B-B14F-4D97-AF65-F5344CB8AC3E}">
        <p14:creationId xmlns:p14="http://schemas.microsoft.com/office/powerpoint/2010/main" val="169827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5A0FF8E-A446-474B-B764-2F439423C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171" y="159656"/>
            <a:ext cx="2969402" cy="575952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B79A42A-D1D4-412A-9F82-3B03ED88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altLang="zh-CN" dirty="0"/>
              <a:t>TEST Models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8E7B360-BF26-4586-8E56-4C8A3066267C}"/>
              </a:ext>
            </a:extLst>
          </p:cNvPr>
          <p:cNvSpPr txBox="1">
            <a:spLocks/>
          </p:cNvSpPr>
          <p:nvPr/>
        </p:nvSpPr>
        <p:spPr>
          <a:xfrm>
            <a:off x="512064" y="2127311"/>
            <a:ext cx="9948672" cy="3718925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000" b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7150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Trebuchet MS" pitchFamily="34" charset="0"/>
              </a:defRPr>
            </a:lvl2pPr>
            <a:lvl3pPr marL="1089025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600" b="0">
                <a:solidFill>
                  <a:schemeClr val="bg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US" altLang="zh-CN" kern="0" dirty="0"/>
              <a:t>Big Model: Encoder part of </a:t>
            </a:r>
            <a:r>
              <a:rPr lang="en-US" altLang="zh-CN" kern="0" dirty="0" err="1"/>
              <a:t>Wenet</a:t>
            </a:r>
            <a:r>
              <a:rPr lang="en-US" altLang="zh-CN" kern="0" dirty="0"/>
              <a:t> (12 Transformer)</a:t>
            </a:r>
          </a:p>
          <a:p>
            <a:pPr marL="914400" lvl="1" indent="-342900" defTabSz="914400">
              <a:buFont typeface="Arial" panose="020B0604020202020204" pitchFamily="34" charset="0"/>
              <a:buChar char="•"/>
            </a:pPr>
            <a:r>
              <a:rPr lang="en-US" altLang="zh-CN" kern="0" dirty="0"/>
              <a:t>38 Conv + 146 </a:t>
            </a:r>
            <a:r>
              <a:rPr lang="en-US" altLang="zh-CN" kern="0" dirty="0" err="1"/>
              <a:t>MatMul</a:t>
            </a:r>
            <a:r>
              <a:rPr lang="en-US" altLang="zh-CN" kern="0" dirty="0"/>
              <a:t> + other operators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US" kern="0" dirty="0"/>
              <a:t>Small Model: A Simple network on MNIST dataset</a:t>
            </a:r>
          </a:p>
          <a:p>
            <a:pPr marL="914400" lvl="1" indent="-342900" defTabSz="914400">
              <a:buFont typeface="Arial" panose="020B0604020202020204" pitchFamily="34" charset="0"/>
              <a:buChar char="•"/>
            </a:pPr>
            <a:r>
              <a:rPr lang="en-US" kern="0" dirty="0"/>
              <a:t>2 Conv + 2 </a:t>
            </a:r>
            <a:r>
              <a:rPr lang="en-US" kern="0" dirty="0" err="1"/>
              <a:t>MatMul</a:t>
            </a:r>
            <a:r>
              <a:rPr lang="en-US" kern="0" dirty="0"/>
              <a:t> (as right graph)</a:t>
            </a:r>
          </a:p>
        </p:txBody>
      </p:sp>
    </p:spTree>
    <p:extLst>
      <p:ext uri="{BB962C8B-B14F-4D97-AF65-F5344CB8AC3E}">
        <p14:creationId xmlns:p14="http://schemas.microsoft.com/office/powerpoint/2010/main" val="209370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B79A42A-D1D4-412A-9F82-3B03ED88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</p:spPr>
        <p:txBody>
          <a:bodyPr/>
          <a:lstStyle/>
          <a:p>
            <a:r>
              <a:rPr lang="en-US" altLang="zh-CN" dirty="0"/>
              <a:t>PLATFORM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8E7B360-BF26-4586-8E56-4C8A3066267C}"/>
              </a:ext>
            </a:extLst>
          </p:cNvPr>
          <p:cNvSpPr txBox="1">
            <a:spLocks/>
          </p:cNvSpPr>
          <p:nvPr/>
        </p:nvSpPr>
        <p:spPr>
          <a:xfrm>
            <a:off x="512064" y="2127311"/>
            <a:ext cx="9948672" cy="3718925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2000" b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71500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Trebuchet MS" pitchFamily="34" charset="0"/>
              </a:defRPr>
            </a:lvl2pPr>
            <a:lvl3pPr marL="1089025" indent="0" algn="l" rtl="0" fontAlgn="base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bg2"/>
              </a:buClr>
              <a:buSzPct val="100000"/>
              <a:buFontTx/>
              <a:buNone/>
              <a:defRPr sz="1600" b="0">
                <a:solidFill>
                  <a:schemeClr val="bg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US" altLang="zh-CN" kern="0" dirty="0"/>
              <a:t>GPU: A30 (BFS)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US" altLang="zh-CN" kern="0" dirty="0"/>
              <a:t>docker image:</a:t>
            </a:r>
          </a:p>
          <a:p>
            <a:pPr marL="914400" lvl="1" indent="-342900" defTabSz="914400">
              <a:buFont typeface="Arial" panose="020B0604020202020204" pitchFamily="34" charset="0"/>
              <a:buChar char="•"/>
            </a:pPr>
            <a:r>
              <a:rPr lang="en-US" altLang="zh-CN" kern="0" dirty="0"/>
              <a:t>tensorrt:22.04-py3 (CUDA 11.6.2 + TensorRT8.2.4.2)</a:t>
            </a:r>
          </a:p>
          <a:p>
            <a:pPr marL="914400" lvl="1" indent="-342900" defTabSz="914400">
              <a:buFont typeface="Arial" panose="020B0604020202020204" pitchFamily="34" charset="0"/>
              <a:buChar char="•"/>
            </a:pPr>
            <a:r>
              <a:rPr lang="en-US" altLang="zh-CN" kern="0" dirty="0"/>
              <a:t>tensorrt:22.04-py3 (CUDA 11.6.2 + TensorRT8.4.1.5-GA)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53131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3A0559A4F58649BA5F483507B5A1F5" ma:contentTypeVersion="4" ma:contentTypeDescription="Create a new document." ma:contentTypeScope="" ma:versionID="f24a3b66bd3c22582d46d91692a3ea97">
  <xsd:schema xmlns:xsd="http://www.w3.org/2001/XMLSchema" xmlns:xs="http://www.w3.org/2001/XMLSchema" xmlns:p="http://schemas.microsoft.com/office/2006/metadata/properties" xmlns:ns2="1b5c5e2a-1529-4f97-ae1f-e6dafcd19c37" xmlns:ns3="99cc7db5-7b02-4381-915b-9f368f907bc0" targetNamespace="http://schemas.microsoft.com/office/2006/metadata/properties" ma:root="true" ma:fieldsID="6c78a67ede3c9cd423cc9a10d02c7559" ns2:_="" ns3:_="">
    <xsd:import namespace="1b5c5e2a-1529-4f97-ae1f-e6dafcd19c37"/>
    <xsd:import namespace="99cc7db5-7b02-4381-915b-9f368f907b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5c5e2a-1529-4f97-ae1f-e6dafcd19c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cc7db5-7b02-4381-915b-9f368f907bc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2117EF2-4C25-45D7-B76B-011AE0FE72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5c5e2a-1529-4f97-ae1f-e6dafcd19c37"/>
    <ds:schemaRef ds:uri="99cc7db5-7b02-4381-915b-9f368f907b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88E22E-2A4B-4FB1-9848-BF16E7DBE74B}">
  <ds:schemaRefs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79881</TotalTime>
  <Words>1090</Words>
  <Application>Microsoft Office PowerPoint</Application>
  <PresentationFormat>自定义</PresentationFormat>
  <Paragraphs>328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Noto Sans CJK SC</vt:lpstr>
      <vt:lpstr>Arial</vt:lpstr>
      <vt:lpstr>Century Gothic</vt:lpstr>
      <vt:lpstr>Trebuchet MS</vt:lpstr>
      <vt:lpstr>Wingdings</vt:lpstr>
      <vt:lpstr>Title &amp; Bullet</vt:lpstr>
      <vt:lpstr>A Test of TensorRT Refit</vt:lpstr>
      <vt:lpstr>Background</vt:lpstr>
      <vt:lpstr>Background</vt:lpstr>
      <vt:lpstr>PowerPoint 演示文稿</vt:lpstr>
      <vt:lpstr>Background</vt:lpstr>
      <vt:lpstr>PowerPoint 演示文稿</vt:lpstr>
      <vt:lpstr>Comparsion</vt:lpstr>
      <vt:lpstr>TEST Models</vt:lpstr>
      <vt:lpstr>PLATFORM</vt:lpstr>
      <vt:lpstr>Test Case</vt:lpstr>
      <vt:lpstr>RESULT</vt:lpstr>
      <vt:lpstr>RESULT</vt:lpstr>
      <vt:lpstr>PowerPoint 演示文稿</vt:lpstr>
      <vt:lpstr>PowerPoint 演示文稿</vt:lpstr>
      <vt:lpstr>PowerPoint 演示文稿</vt:lpstr>
      <vt:lpstr>PowerPoint 演示文稿</vt:lpstr>
      <vt:lpstr>Datasheet of the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Wei Li</cp:lastModifiedBy>
  <cp:revision>3329</cp:revision>
  <dcterms:created xsi:type="dcterms:W3CDTF">2008-01-24T03:11:41Z</dcterms:created>
  <dcterms:modified xsi:type="dcterms:W3CDTF">2022-06-22T08:18:51Z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0x0101000F3A0559A4F58649BA5F483507B5A1F5</vt:lpwstr>
  </property>
</Properties>
</file>