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66" r:id="rId4"/>
    <p:sldId id="262" r:id="rId5"/>
    <p:sldId id="291" r:id="rId6"/>
    <p:sldId id="290" r:id="rId7"/>
    <p:sldId id="293" r:id="rId8"/>
    <p:sldId id="292" r:id="rId9"/>
    <p:sldId id="294" r:id="rId10"/>
    <p:sldId id="267" r:id="rId11"/>
  </p:sldIdLst>
  <p:sldSz cx="24384000" cy="13716000"/>
  <p:notesSz cx="6858000" cy="9144000"/>
  <p:custDataLst>
    <p:tags r:id="rId16"/>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84"/>
    <p:restoredTop sz="99363" autoAdjust="0"/>
  </p:normalViewPr>
  <p:slideViewPr>
    <p:cSldViewPr snapToGrid="0" snapToObjects="1">
      <p:cViewPr varScale="1">
        <p:scale>
          <a:sx n="37" d="100"/>
          <a:sy n="37" d="100"/>
        </p:scale>
        <p:origin x="360" y="3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4833937" y="2303859"/>
            <a:ext cx="14716126" cy="4643438"/>
          </a:xfrm>
          <a:prstGeom prst="rect">
            <a:avLst/>
          </a:prstGeom>
        </p:spPr>
        <p:txBody>
          <a:bodyPr anchor="b"/>
          <a:lstStyle/>
          <a:p>
            <a:r>
              <a:t>标题文本</a:t>
            </a:r>
          </a:p>
        </p:txBody>
      </p:sp>
      <p:sp>
        <p:nvSpPr>
          <p:cNvPr id="12" name="Shape 12"/>
          <p:cNvSpPr>
            <a:spLocks noGrp="1"/>
          </p:cNvSpPr>
          <p:nvPr>
            <p:ph type="body" sz="quarter" idx="1" hasCustomPrompt="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p:txBody>
      </p:sp>
      <p:sp>
        <p:nvSpPr>
          <p:cNvPr id="66" name="Shape 66"/>
          <p:cNvSpPr>
            <a:spLocks noGrp="1"/>
          </p:cNvSpPr>
          <p:nvPr>
            <p:ph type="title" hasCustomPrompt="1"/>
          </p:nvPr>
        </p:nvSpPr>
        <p:spPr>
          <a:prstGeom prst="rect">
            <a:avLst/>
          </a:prstGeom>
        </p:spPr>
        <p:txBody>
          <a:bodyPr/>
          <a:lstStyle/>
          <a:p>
            <a:r>
              <a:t>标题文本</a:t>
            </a:r>
          </a:p>
        </p:txBody>
      </p:sp>
      <p:sp>
        <p:nvSpPr>
          <p:cNvPr id="67" name="Shape 67"/>
          <p:cNvSpPr>
            <a:spLocks noGrp="1"/>
          </p:cNvSpPr>
          <p:nvPr>
            <p:ph type="body" sz="quarter" idx="1" hasCustomPrompt="1"/>
          </p:nvPr>
        </p:nvSpPr>
        <p:spPr>
          <a:xfrm>
            <a:off x="4387453" y="3661171"/>
            <a:ext cx="7500938" cy="8840392"/>
          </a:xfrm>
          <a:prstGeom prst="rect">
            <a:avLst/>
          </a:prstGeom>
        </p:spPr>
        <p:txBody>
          <a:bodyPr/>
          <a:lstStyle>
            <a:lvl1pPr marL="465455" indent="-465455">
              <a:spcBef>
                <a:spcPts val="4500"/>
              </a:spcBef>
              <a:defRPr sz="3800"/>
            </a:lvl1pPr>
            <a:lvl2pPr marL="808355" indent="-465455">
              <a:spcBef>
                <a:spcPts val="4500"/>
              </a:spcBef>
              <a:defRPr sz="3800"/>
            </a:lvl2pPr>
            <a:lvl3pPr marL="1151255" indent="-465455">
              <a:spcBef>
                <a:spcPts val="4500"/>
              </a:spcBef>
              <a:defRPr sz="3800"/>
            </a:lvl3pPr>
            <a:lvl4pPr marL="1494155" indent="-465455">
              <a:spcBef>
                <a:spcPts val="4500"/>
              </a:spcBef>
              <a:defRPr sz="3800"/>
            </a:lvl4pPr>
            <a:lvl5pPr marL="1837055" indent="-465455">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hasCustomPrompt="1"/>
          </p:nvPr>
        </p:nvSpPr>
        <p:spPr>
          <a:xfrm>
            <a:off x="4387453" y="1785937"/>
            <a:ext cx="15609094" cy="101441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p:txBody>
      </p:sp>
      <p:sp>
        <p:nvSpPr>
          <p:cNvPr id="84" name="Shape 84"/>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p:txBody>
      </p:sp>
      <p:sp>
        <p:nvSpPr>
          <p:cNvPr id="86" name="Shape 8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hasCustomPrompt="1"/>
          </p:nvPr>
        </p:nvSpPr>
        <p:spPr>
          <a:xfrm>
            <a:off x="4833937" y="8947546"/>
            <a:ext cx="14716126" cy="660798"/>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Shape 94"/>
          <p:cNvSpPr>
            <a:spLocks noGrp="1"/>
          </p:cNvSpPr>
          <p:nvPr>
            <p:ph type="body" sz="quarter" idx="14" hasCustomPrompt="1"/>
          </p:nvPr>
        </p:nvSpPr>
        <p:spPr>
          <a:xfrm>
            <a:off x="4833937" y="5947965"/>
            <a:ext cx="14716126" cy="1069976"/>
          </a:xfrm>
          <a:prstGeom prst="rect">
            <a:avLst/>
          </a:prstGeom>
        </p:spPr>
        <p:txBody>
          <a:bodyPr>
            <a:spAutoFit/>
          </a:bodyPr>
          <a:lstStyle>
            <a:lvl1pPr marL="0" indent="0" algn="ctr">
              <a:spcBef>
                <a:spcPts val="0"/>
              </a:spcBef>
              <a:buSzTx/>
              <a:buNone/>
              <a:defRPr sz="5200"/>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3048000" y="0"/>
            <a:ext cx="18288000" cy="13716000"/>
          </a:xfrm>
          <a:prstGeom prst="rect">
            <a:avLst/>
          </a:prstGeom>
        </p:spPr>
        <p:txBody>
          <a:bodyPr lIns="91439" tIns="45719" rIns="91439" bIns="45719" anchor="t">
            <a:noAutofit/>
          </a:bodyPr>
          <a:lstStyle/>
          <a:p/>
        </p:txBody>
      </p:sp>
      <p:sp>
        <p:nvSpPr>
          <p:cNvPr id="103" name="Shape 10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625078"/>
            <a:ext cx="15609094" cy="3036094"/>
          </a:xfrm>
          <a:prstGeom prst="rect">
            <a:avLst/>
          </a:prstGeom>
          <a:ln w="12700">
            <a:miter lim="400000"/>
          </a:ln>
        </p:spPr>
        <p:txBody>
          <a:bodyPr lIns="71437" tIns="71437" rIns="71437" bIns="71437" anchor="ctr">
            <a:normAutofit/>
          </a:bodyPr>
          <a:lstStyle/>
          <a:p>
            <a:r>
              <a:t>标题文本</a:t>
            </a:r>
          </a:p>
        </p:txBody>
      </p:sp>
      <p:sp>
        <p:nvSpPr>
          <p:cNvPr id="3" name="Shape 3"/>
          <p:cNvSpPr>
            <a:spLocks noGrp="1"/>
          </p:cNvSpPr>
          <p:nvPr>
            <p:ph type="body" idx="1"/>
          </p:nvPr>
        </p:nvSpPr>
        <p:spPr>
          <a:xfrm>
            <a:off x="4387453" y="3661171"/>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935814" y="13010554"/>
            <a:ext cx="494513" cy="4730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172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1pPr>
      <a:lvl2pPr marL="10617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2pPr>
      <a:lvl3pPr marL="15062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3pPr>
      <a:lvl4pPr marL="19507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4pPr>
      <a:lvl5pPr marL="23952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5pPr>
      <a:lvl6pPr marL="28397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6pPr>
      <a:lvl7pPr marL="32842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7pPr>
      <a:lvl8pPr marL="37287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8pPr>
      <a:lvl9pPr marL="4173220" marR="0" indent="-617220" algn="l" defTabSz="821055" rtl="0" latinLnBrk="0">
        <a:lnSpc>
          <a:spcPct val="100000"/>
        </a:lnSpc>
        <a:spcBef>
          <a:spcPts val="5900"/>
        </a:spcBef>
        <a:spcAft>
          <a:spcPts val="0"/>
        </a:spcAft>
        <a:buClrTx/>
        <a:buSzPct val="75000"/>
        <a:buFontTx/>
        <a:buChar char="•"/>
        <a:defRPr sz="5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image" Target="../media/image1.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6.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0" y="0"/>
            <a:ext cx="24384000" cy="13716000"/>
          </a:xfrm>
          <a:prstGeom prst="rect">
            <a:avLst/>
          </a:prstGeom>
        </p:spPr>
      </p:pic>
      <p:sp>
        <p:nvSpPr>
          <p:cNvPr id="9" name="文本框 8"/>
          <p:cNvSpPr txBox="1"/>
          <p:nvPr/>
        </p:nvSpPr>
        <p:spPr>
          <a:xfrm>
            <a:off x="5073650" y="6963072"/>
            <a:ext cx="19190335"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altLang="zh-CN" sz="7200" spc="300" dirty="0" err="1" smtClean="0">
                <a:solidFill>
                  <a:schemeClr val="bg2">
                    <a:lumMod val="10000"/>
                  </a:schemeClr>
                </a:solidFill>
                <a:latin typeface="方正兰亭中黑简体" panose="02000000000000000000" pitchFamily="2" charset="-122"/>
                <a:ea typeface="方正兰亭中黑简体" panose="02000000000000000000" pitchFamily="2" charset="-122"/>
              </a:rPr>
              <a:t>DiLink</a:t>
            </a:r>
            <a:r>
              <a:rPr lang="zh-CN" altLang="en-US" sz="7200" spc="300" dirty="0" smtClean="0">
                <a:solidFill>
                  <a:schemeClr val="bg2">
                    <a:lumMod val="10000"/>
                  </a:schemeClr>
                </a:solidFill>
                <a:latin typeface="方正兰亭中黑简体" panose="02000000000000000000" pitchFamily="2" charset="-122"/>
                <a:ea typeface="方正兰亭中黑简体" panose="02000000000000000000" pitchFamily="2" charset="-122"/>
              </a:rPr>
              <a:t>安卓系统</a:t>
            </a:r>
            <a:r>
              <a:rPr lang="en-US" altLang="zh-CN" sz="7200" spc="300" dirty="0" smtClean="0">
                <a:solidFill>
                  <a:schemeClr val="bg2">
                    <a:lumMod val="10000"/>
                  </a:schemeClr>
                </a:solidFill>
                <a:latin typeface="方正兰亭中黑简体" panose="02000000000000000000" pitchFamily="2" charset="-122"/>
                <a:ea typeface="方正兰亭中黑简体" panose="02000000000000000000" pitchFamily="2" charset="-122"/>
              </a:rPr>
              <a:t>U</a:t>
            </a:r>
            <a:r>
              <a:rPr lang="zh-CN" altLang="en-US" sz="7200" spc="300" dirty="0" smtClean="0">
                <a:solidFill>
                  <a:schemeClr val="bg2">
                    <a:lumMod val="10000"/>
                  </a:schemeClr>
                </a:solidFill>
                <a:latin typeface="方正兰亭中黑简体" panose="02000000000000000000" pitchFamily="2" charset="-122"/>
                <a:ea typeface="方正兰亭中黑简体" panose="02000000000000000000" pitchFamily="2" charset="-122"/>
              </a:rPr>
              <a:t>盘升级指引</a:t>
            </a:r>
            <a:r>
              <a:rPr lang="en-US" altLang="zh-CN" sz="7200" spc="300" dirty="0" smtClean="0">
                <a:solidFill>
                  <a:schemeClr val="bg2">
                    <a:lumMod val="10000"/>
                  </a:schemeClr>
                </a:solidFill>
                <a:latin typeface="方正兰亭中黑简体" panose="02000000000000000000" pitchFamily="2" charset="-122"/>
                <a:ea typeface="方正兰亭中黑简体" panose="02000000000000000000" pitchFamily="2" charset="-122"/>
              </a:rPr>
              <a:t>-</a:t>
            </a:r>
            <a:r>
              <a:rPr lang="zh-CN" altLang="en-US" sz="7200" spc="300" dirty="0" smtClean="0">
                <a:solidFill>
                  <a:schemeClr val="bg2">
                    <a:lumMod val="10000"/>
                  </a:schemeClr>
                </a:solidFill>
                <a:latin typeface="方正兰亭中黑简体" panose="02000000000000000000" pitchFamily="2" charset="-122"/>
                <a:ea typeface="方正兰亭中黑简体" panose="02000000000000000000" pitchFamily="2" charset="-122"/>
              </a:rPr>
              <a:t>第二版</a:t>
            </a:r>
            <a:endParaRPr lang="zh-CN" altLang="en-US" sz="7200" spc="300" dirty="0">
              <a:solidFill>
                <a:schemeClr val="bg2">
                  <a:lumMod val="10000"/>
                </a:schemeClr>
              </a:solidFill>
              <a:latin typeface="方正兰亭中黑简体" panose="02000000000000000000" pitchFamily="2" charset="-122"/>
              <a:ea typeface="方正兰亭中黑简体" panose="02000000000000000000" pitchFamily="2" charset="-122"/>
            </a:endParaRPr>
          </a:p>
        </p:txBody>
      </p:sp>
      <p:pic>
        <p:nvPicPr>
          <p:cNvPr id="11" name="图片 10" descr="红色"/>
          <p:cNvPicPr>
            <a:picLocks noChangeAspect="1"/>
          </p:cNvPicPr>
          <p:nvPr/>
        </p:nvPicPr>
        <p:blipFill>
          <a:blip r:embed="rId2" cstate="email"/>
          <a:stretch>
            <a:fillRect/>
          </a:stretch>
        </p:blipFill>
        <p:spPr>
          <a:xfrm>
            <a:off x="598805" y="-4610"/>
            <a:ext cx="3916680" cy="2203450"/>
          </a:xfrm>
          <a:prstGeom prst="rect">
            <a:avLst/>
          </a:prstGeom>
        </p:spPr>
      </p:pic>
      <p:pic>
        <p:nvPicPr>
          <p:cNvPr id="13" name="图片 12" descr="矢量智能对象3333"/>
          <p:cNvPicPr>
            <a:picLocks noChangeAspect="1"/>
          </p:cNvPicPr>
          <p:nvPr/>
        </p:nvPicPr>
        <p:blipFill>
          <a:blip r:embed="rId3" cstate="email"/>
          <a:stretch>
            <a:fillRect/>
          </a:stretch>
        </p:blipFill>
        <p:spPr>
          <a:xfrm>
            <a:off x="598805" y="11903429"/>
            <a:ext cx="3990071" cy="1188556"/>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ppt_x"/>
                                          </p:val>
                                        </p:tav>
                                        <p:tav tm="100000">
                                          <p:val>
                                            <p:strVal val="#ppt_x"/>
                                          </p:val>
                                        </p:tav>
                                      </p:tavLst>
                                    </p:anim>
                                    <p:anim calcmode="lin" valueType="num">
                                      <p:cBhvr additive="base">
                                        <p:cTn id="8"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email"/>
          <a:stretch>
            <a:fillRect/>
          </a:stretch>
        </p:blipFill>
        <p:spPr>
          <a:xfrm>
            <a:off x="0" y="-16589"/>
            <a:ext cx="24384000" cy="13716000"/>
          </a:xfrm>
          <a:prstGeom prst="rect">
            <a:avLst/>
          </a:prstGeom>
        </p:spPr>
      </p:pic>
      <p:sp>
        <p:nvSpPr>
          <p:cNvPr id="3" name="Shape 125"/>
          <p:cNvSpPr txBox="1"/>
          <p:nvPr/>
        </p:nvSpPr>
        <p:spPr>
          <a:xfrm>
            <a:off x="205071" y="1967581"/>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zh-CN" altLang="en-US" sz="4800" b="0" dirty="0" smtClean="0">
                <a:solidFill>
                  <a:schemeClr val="bg2">
                    <a:lumMod val="10000"/>
                  </a:schemeClr>
                </a:solidFill>
                <a:latin typeface="方正兰亭黑简体" panose="02000000000000000000" pitchFamily="2" charset="-122"/>
                <a:ea typeface="方正兰亭黑简体" panose="02000000000000000000" pitchFamily="2" charset="-122"/>
              </a:rPr>
              <a:t>目录</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pic>
        <p:nvPicPr>
          <p:cNvPr id="4" name="图片 3"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21" name="图片 20"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23" name="图片 22"/>
          <p:cNvPicPr>
            <a:picLocks noChangeAspect="1"/>
          </p:cNvPicPr>
          <p:nvPr/>
        </p:nvPicPr>
        <p:blipFill>
          <a:blip r:embed="rId4" cstate="email"/>
          <a:stretch>
            <a:fillRect/>
          </a:stretch>
        </p:blipFill>
        <p:spPr>
          <a:xfrm>
            <a:off x="23148559" y="649885"/>
            <a:ext cx="762000" cy="685800"/>
          </a:xfrm>
          <a:prstGeom prst="rect">
            <a:avLst/>
          </a:prstGeom>
        </p:spPr>
      </p:pic>
      <p:grpSp>
        <p:nvGrpSpPr>
          <p:cNvPr id="8" name="组合 7"/>
          <p:cNvGrpSpPr/>
          <p:nvPr/>
        </p:nvGrpSpPr>
        <p:grpSpPr>
          <a:xfrm>
            <a:off x="4292240" y="5718609"/>
            <a:ext cx="17145000" cy="1255614"/>
            <a:chOff x="2407681" y="7313583"/>
            <a:chExt cx="17145000" cy="1255614"/>
          </a:xfrm>
        </p:grpSpPr>
        <p:grpSp>
          <p:nvGrpSpPr>
            <p:cNvPr id="18" name="组合 17"/>
            <p:cNvGrpSpPr/>
            <p:nvPr/>
          </p:nvGrpSpPr>
          <p:grpSpPr>
            <a:xfrm>
              <a:off x="3863091" y="7313583"/>
              <a:ext cx="13030200" cy="1108373"/>
              <a:chOff x="10503733" y="4188681"/>
              <a:chExt cx="13030200" cy="1108373"/>
            </a:xfrm>
          </p:grpSpPr>
          <p:pic>
            <p:nvPicPr>
              <p:cNvPr id="19" name="图片 18"/>
              <p:cNvPicPr>
                <a:picLocks noChangeAspect="1"/>
              </p:cNvPicPr>
              <p:nvPr/>
            </p:nvPicPr>
            <p:blipFill>
              <a:blip r:embed="rId5"/>
              <a:stretch>
                <a:fillRect/>
              </a:stretch>
            </p:blipFill>
            <p:spPr>
              <a:xfrm>
                <a:off x="10503733" y="5081154"/>
                <a:ext cx="13030200" cy="215900"/>
              </a:xfrm>
              <a:prstGeom prst="rect">
                <a:avLst/>
              </a:prstGeom>
            </p:spPr>
          </p:pic>
          <p:sp>
            <p:nvSpPr>
              <p:cNvPr id="20" name="矩形 19"/>
              <p:cNvSpPr/>
              <p:nvPr/>
            </p:nvSpPr>
            <p:spPr>
              <a:xfrm>
                <a:off x="12552956" y="4188681"/>
                <a:ext cx="2088417" cy="830997"/>
              </a:xfrm>
              <a:prstGeom prst="rect">
                <a:avLst/>
              </a:prstGeom>
            </p:spPr>
            <p:txBody>
              <a:bodyPr wrap="square">
                <a:spAutoFit/>
              </a:bodyPr>
              <a:lstStyle/>
              <a:p>
                <a:r>
                  <a:rPr lang="zh-CN" altLang="en-US" sz="4800" dirty="0">
                    <a:latin typeface="方正兰亭黑简体" panose="02000000000000000000" pitchFamily="2" charset="-122"/>
                    <a:ea typeface="方正兰亭黑简体" panose="02000000000000000000" pitchFamily="2" charset="-122"/>
                  </a:rPr>
                  <a:t>三</a:t>
                </a:r>
                <a:endParaRPr lang="en-US" altLang="zh-CN" sz="4800" dirty="0">
                  <a:latin typeface="方正兰亭黑简体" panose="02000000000000000000" pitchFamily="2" charset="-122"/>
                  <a:ea typeface="方正兰亭黑简体" panose="02000000000000000000" pitchFamily="2" charset="-122"/>
                </a:endParaRPr>
              </a:p>
            </p:txBody>
          </p:sp>
        </p:grpSp>
        <p:sp>
          <p:nvSpPr>
            <p:cNvPr id="42" name="Shape 125"/>
            <p:cNvSpPr txBox="1"/>
            <p:nvPr/>
          </p:nvSpPr>
          <p:spPr>
            <a:xfrm>
              <a:off x="2407681" y="7489203"/>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altLang="zh-CN" sz="4800" b="0" dirty="0" smtClean="0">
                  <a:solidFill>
                    <a:schemeClr val="bg2">
                      <a:lumMod val="10000"/>
                    </a:schemeClr>
                  </a:solidFill>
                  <a:latin typeface="方正兰亭黑简体" panose="02000000000000000000" pitchFamily="2" charset="-122"/>
                  <a:ea typeface="方正兰亭黑简体" panose="02000000000000000000" pitchFamily="2" charset="-122"/>
                </a:rPr>
                <a:t>U</a:t>
              </a:r>
              <a:r>
                <a:rPr lang="zh-CN" altLang="en-US" sz="4800" b="0" dirty="0" smtClean="0">
                  <a:solidFill>
                    <a:schemeClr val="bg2">
                      <a:lumMod val="10000"/>
                    </a:schemeClr>
                  </a:solidFill>
                  <a:latin typeface="方正兰亭黑简体" panose="02000000000000000000" pitchFamily="2" charset="-122"/>
                  <a:ea typeface="方正兰亭黑简体" panose="02000000000000000000" pitchFamily="2" charset="-122"/>
                </a:rPr>
                <a:t>盘制作</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grpSp>
      <p:grpSp>
        <p:nvGrpSpPr>
          <p:cNvPr id="43" name="组合 42"/>
          <p:cNvGrpSpPr/>
          <p:nvPr/>
        </p:nvGrpSpPr>
        <p:grpSpPr>
          <a:xfrm>
            <a:off x="4292240" y="7231291"/>
            <a:ext cx="17145000" cy="1255614"/>
            <a:chOff x="2407681" y="7313583"/>
            <a:chExt cx="17145000" cy="1255614"/>
          </a:xfrm>
        </p:grpSpPr>
        <p:grpSp>
          <p:nvGrpSpPr>
            <p:cNvPr id="44" name="组合 43"/>
            <p:cNvGrpSpPr/>
            <p:nvPr/>
          </p:nvGrpSpPr>
          <p:grpSpPr>
            <a:xfrm>
              <a:off x="3863091" y="7313583"/>
              <a:ext cx="13030200" cy="1108373"/>
              <a:chOff x="10503733" y="4188681"/>
              <a:chExt cx="13030200" cy="1108373"/>
            </a:xfrm>
          </p:grpSpPr>
          <p:pic>
            <p:nvPicPr>
              <p:cNvPr id="46" name="图片 45"/>
              <p:cNvPicPr>
                <a:picLocks noChangeAspect="1"/>
              </p:cNvPicPr>
              <p:nvPr/>
            </p:nvPicPr>
            <p:blipFill>
              <a:blip r:embed="rId5"/>
              <a:stretch>
                <a:fillRect/>
              </a:stretch>
            </p:blipFill>
            <p:spPr>
              <a:xfrm>
                <a:off x="10503733" y="5081154"/>
                <a:ext cx="13030200" cy="215900"/>
              </a:xfrm>
              <a:prstGeom prst="rect">
                <a:avLst/>
              </a:prstGeom>
            </p:spPr>
          </p:pic>
          <p:sp>
            <p:nvSpPr>
              <p:cNvPr id="47" name="矩形 46"/>
              <p:cNvSpPr/>
              <p:nvPr/>
            </p:nvSpPr>
            <p:spPr>
              <a:xfrm>
                <a:off x="12552956" y="4188681"/>
                <a:ext cx="2088417" cy="830997"/>
              </a:xfrm>
              <a:prstGeom prst="rect">
                <a:avLst/>
              </a:prstGeom>
            </p:spPr>
            <p:txBody>
              <a:bodyPr wrap="square">
                <a:spAutoFit/>
              </a:bodyPr>
              <a:lstStyle/>
              <a:p>
                <a:r>
                  <a:rPr lang="zh-CN" altLang="en-US" sz="4800" dirty="0">
                    <a:latin typeface="方正兰亭黑简体" panose="02000000000000000000" pitchFamily="2" charset="-122"/>
                    <a:ea typeface="方正兰亭黑简体" panose="02000000000000000000" pitchFamily="2" charset="-122"/>
                  </a:rPr>
                  <a:t>四</a:t>
                </a:r>
                <a:endParaRPr lang="en-US" altLang="zh-CN" sz="4800" dirty="0">
                  <a:latin typeface="方正兰亭黑简体" panose="02000000000000000000" pitchFamily="2" charset="-122"/>
                  <a:ea typeface="方正兰亭黑简体" panose="02000000000000000000" pitchFamily="2" charset="-122"/>
                </a:endParaRPr>
              </a:p>
            </p:txBody>
          </p:sp>
        </p:grpSp>
        <p:sp>
          <p:nvSpPr>
            <p:cNvPr id="45" name="Shape 125"/>
            <p:cNvSpPr txBox="1"/>
            <p:nvPr/>
          </p:nvSpPr>
          <p:spPr>
            <a:xfrm>
              <a:off x="2407681" y="7489203"/>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zh-CN" altLang="en-US" sz="4800" b="0" dirty="0" smtClean="0">
                  <a:solidFill>
                    <a:schemeClr val="bg2">
                      <a:lumMod val="10000"/>
                    </a:schemeClr>
                  </a:solidFill>
                  <a:latin typeface="方正兰亭黑简体" panose="02000000000000000000" pitchFamily="2" charset="-122"/>
                  <a:ea typeface="方正兰亭黑简体" panose="02000000000000000000" pitchFamily="2" charset="-122"/>
                </a:rPr>
                <a:t>升级过程</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grpSp>
      <p:grpSp>
        <p:nvGrpSpPr>
          <p:cNvPr id="53" name="组合 52"/>
          <p:cNvGrpSpPr/>
          <p:nvPr/>
        </p:nvGrpSpPr>
        <p:grpSpPr>
          <a:xfrm>
            <a:off x="4292240" y="8662525"/>
            <a:ext cx="17145000" cy="1255614"/>
            <a:chOff x="2407681" y="7313583"/>
            <a:chExt cx="17145000" cy="1255614"/>
          </a:xfrm>
        </p:grpSpPr>
        <p:grpSp>
          <p:nvGrpSpPr>
            <p:cNvPr id="54" name="组合 53"/>
            <p:cNvGrpSpPr/>
            <p:nvPr/>
          </p:nvGrpSpPr>
          <p:grpSpPr>
            <a:xfrm>
              <a:off x="3863091" y="7313583"/>
              <a:ext cx="13030200" cy="1108373"/>
              <a:chOff x="10503733" y="4188681"/>
              <a:chExt cx="13030200" cy="1108373"/>
            </a:xfrm>
          </p:grpSpPr>
          <p:pic>
            <p:nvPicPr>
              <p:cNvPr id="56" name="图片 55"/>
              <p:cNvPicPr>
                <a:picLocks noChangeAspect="1"/>
              </p:cNvPicPr>
              <p:nvPr/>
            </p:nvPicPr>
            <p:blipFill>
              <a:blip r:embed="rId5"/>
              <a:stretch>
                <a:fillRect/>
              </a:stretch>
            </p:blipFill>
            <p:spPr>
              <a:xfrm>
                <a:off x="10503733" y="5081154"/>
                <a:ext cx="13030200" cy="215900"/>
              </a:xfrm>
              <a:prstGeom prst="rect">
                <a:avLst/>
              </a:prstGeom>
            </p:spPr>
          </p:pic>
          <p:sp>
            <p:nvSpPr>
              <p:cNvPr id="57" name="矩形 56"/>
              <p:cNvSpPr/>
              <p:nvPr/>
            </p:nvSpPr>
            <p:spPr>
              <a:xfrm>
                <a:off x="12552956" y="4188681"/>
                <a:ext cx="2088417" cy="830997"/>
              </a:xfrm>
              <a:prstGeom prst="rect">
                <a:avLst/>
              </a:prstGeom>
            </p:spPr>
            <p:txBody>
              <a:bodyPr wrap="square">
                <a:spAutoFit/>
              </a:bodyPr>
              <a:lstStyle/>
              <a:p>
                <a:r>
                  <a:rPr lang="zh-CN" altLang="en-US" sz="4800" dirty="0">
                    <a:latin typeface="方正兰亭黑简体" panose="02000000000000000000" pitchFamily="2" charset="-122"/>
                    <a:ea typeface="方正兰亭黑简体" panose="02000000000000000000" pitchFamily="2" charset="-122"/>
                  </a:rPr>
                  <a:t>五</a:t>
                </a:r>
                <a:endParaRPr lang="en-US" altLang="zh-CN" sz="4800" dirty="0">
                  <a:latin typeface="方正兰亭黑简体" panose="02000000000000000000" pitchFamily="2" charset="-122"/>
                  <a:ea typeface="方正兰亭黑简体" panose="02000000000000000000" pitchFamily="2" charset="-122"/>
                </a:endParaRPr>
              </a:p>
            </p:txBody>
          </p:sp>
        </p:grpSp>
        <p:sp>
          <p:nvSpPr>
            <p:cNvPr id="55" name="Shape 125"/>
            <p:cNvSpPr txBox="1"/>
            <p:nvPr/>
          </p:nvSpPr>
          <p:spPr>
            <a:xfrm>
              <a:off x="2407681" y="7489203"/>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zh-CN" altLang="en-US" sz="4800" b="0" dirty="0" smtClean="0">
                  <a:solidFill>
                    <a:schemeClr val="bg2">
                      <a:lumMod val="10000"/>
                    </a:schemeClr>
                  </a:solidFill>
                  <a:latin typeface="方正兰亭黑简体" panose="02000000000000000000" pitchFamily="2" charset="-122"/>
                  <a:ea typeface="方正兰亭黑简体" panose="02000000000000000000" pitchFamily="2" charset="-122"/>
                </a:rPr>
                <a:t>升级常见问题</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grpSp>
      <p:grpSp>
        <p:nvGrpSpPr>
          <p:cNvPr id="22" name="组合 21"/>
          <p:cNvGrpSpPr/>
          <p:nvPr/>
        </p:nvGrpSpPr>
        <p:grpSpPr>
          <a:xfrm>
            <a:off x="4363085" y="10005015"/>
            <a:ext cx="17145000" cy="1255614"/>
            <a:chOff x="2407681" y="7313583"/>
            <a:chExt cx="17145000" cy="1255614"/>
          </a:xfrm>
        </p:grpSpPr>
        <p:grpSp>
          <p:nvGrpSpPr>
            <p:cNvPr id="24" name="组合 53"/>
            <p:cNvGrpSpPr/>
            <p:nvPr/>
          </p:nvGrpSpPr>
          <p:grpSpPr>
            <a:xfrm>
              <a:off x="3863091" y="7313583"/>
              <a:ext cx="13030200" cy="1108373"/>
              <a:chOff x="10503733" y="4188681"/>
              <a:chExt cx="13030200" cy="1108373"/>
            </a:xfrm>
          </p:grpSpPr>
          <p:pic>
            <p:nvPicPr>
              <p:cNvPr id="26" name="图片 25"/>
              <p:cNvPicPr>
                <a:picLocks noChangeAspect="1"/>
              </p:cNvPicPr>
              <p:nvPr/>
            </p:nvPicPr>
            <p:blipFill>
              <a:blip r:embed="rId5"/>
              <a:stretch>
                <a:fillRect/>
              </a:stretch>
            </p:blipFill>
            <p:spPr>
              <a:xfrm>
                <a:off x="10503733" y="5081154"/>
                <a:ext cx="13030200" cy="215900"/>
              </a:xfrm>
              <a:prstGeom prst="rect">
                <a:avLst/>
              </a:prstGeom>
            </p:spPr>
          </p:pic>
          <p:sp>
            <p:nvSpPr>
              <p:cNvPr id="27" name="矩形 26"/>
              <p:cNvSpPr/>
              <p:nvPr/>
            </p:nvSpPr>
            <p:spPr>
              <a:xfrm>
                <a:off x="12552956" y="4188681"/>
                <a:ext cx="2088417" cy="830997"/>
              </a:xfrm>
              <a:prstGeom prst="rect">
                <a:avLst/>
              </a:prstGeom>
            </p:spPr>
            <p:txBody>
              <a:bodyPr wrap="square">
                <a:spAutoFit/>
              </a:bodyPr>
              <a:lstStyle/>
              <a:p>
                <a:r>
                  <a:rPr lang="zh-CN" altLang="en-US" sz="4800" dirty="0">
                    <a:latin typeface="方正兰亭黑简体" panose="02000000000000000000" pitchFamily="2" charset="-122"/>
                    <a:ea typeface="方正兰亭黑简体" panose="02000000000000000000" pitchFamily="2" charset="-122"/>
                  </a:rPr>
                  <a:t>六</a:t>
                </a:r>
                <a:endParaRPr lang="en-US" altLang="zh-CN" sz="4800" dirty="0">
                  <a:latin typeface="方正兰亭黑简体" panose="02000000000000000000" pitchFamily="2" charset="-122"/>
                  <a:ea typeface="方正兰亭黑简体" panose="02000000000000000000" pitchFamily="2" charset="-122"/>
                </a:endParaRPr>
              </a:p>
            </p:txBody>
          </p:sp>
        </p:grpSp>
        <p:sp>
          <p:nvSpPr>
            <p:cNvPr id="25" name="Shape 125"/>
            <p:cNvSpPr txBox="1"/>
            <p:nvPr/>
          </p:nvSpPr>
          <p:spPr>
            <a:xfrm>
              <a:off x="2407681" y="7489203"/>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zh-CN" altLang="en-US" sz="4800" b="0" dirty="0" smtClean="0">
                  <a:solidFill>
                    <a:schemeClr val="bg2">
                      <a:lumMod val="10000"/>
                    </a:schemeClr>
                  </a:solidFill>
                  <a:latin typeface="方正兰亭黑简体" panose="02000000000000000000" pitchFamily="2" charset="-122"/>
                  <a:ea typeface="方正兰亭黑简体" panose="02000000000000000000" pitchFamily="2" charset="-122"/>
                </a:rPr>
                <a:t>升级注意事项</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grpSp>
      <p:grpSp>
        <p:nvGrpSpPr>
          <p:cNvPr id="28" name="组合 27"/>
          <p:cNvGrpSpPr/>
          <p:nvPr/>
        </p:nvGrpSpPr>
        <p:grpSpPr>
          <a:xfrm>
            <a:off x="4259580" y="3000322"/>
            <a:ext cx="17145000" cy="1255614"/>
            <a:chOff x="2407681" y="7313583"/>
            <a:chExt cx="17145000" cy="1255614"/>
          </a:xfrm>
        </p:grpSpPr>
        <p:grpSp>
          <p:nvGrpSpPr>
            <p:cNvPr id="29" name="组合 28"/>
            <p:cNvGrpSpPr/>
            <p:nvPr/>
          </p:nvGrpSpPr>
          <p:grpSpPr>
            <a:xfrm>
              <a:off x="3863091" y="7313583"/>
              <a:ext cx="13030200" cy="1108373"/>
              <a:chOff x="10503733" y="4188681"/>
              <a:chExt cx="13030200" cy="1108373"/>
            </a:xfrm>
          </p:grpSpPr>
          <p:pic>
            <p:nvPicPr>
              <p:cNvPr id="31" name="图片 30"/>
              <p:cNvPicPr>
                <a:picLocks noChangeAspect="1"/>
              </p:cNvPicPr>
              <p:nvPr/>
            </p:nvPicPr>
            <p:blipFill>
              <a:blip r:embed="rId5"/>
              <a:stretch>
                <a:fillRect/>
              </a:stretch>
            </p:blipFill>
            <p:spPr>
              <a:xfrm>
                <a:off x="10503733" y="5081154"/>
                <a:ext cx="13030200" cy="215900"/>
              </a:xfrm>
              <a:prstGeom prst="rect">
                <a:avLst/>
              </a:prstGeom>
            </p:spPr>
          </p:pic>
          <p:sp>
            <p:nvSpPr>
              <p:cNvPr id="32" name="矩形 31"/>
              <p:cNvSpPr/>
              <p:nvPr/>
            </p:nvSpPr>
            <p:spPr>
              <a:xfrm>
                <a:off x="12552956" y="4188681"/>
                <a:ext cx="2088417" cy="830997"/>
              </a:xfrm>
              <a:prstGeom prst="rect">
                <a:avLst/>
              </a:prstGeom>
            </p:spPr>
            <p:txBody>
              <a:bodyPr wrap="square">
                <a:spAutoFit/>
              </a:bodyPr>
              <a:lstStyle/>
              <a:p>
                <a:r>
                  <a:rPr lang="zh-CN" altLang="en-US" sz="4800" dirty="0" smtClean="0">
                    <a:latin typeface="方正兰亭黑简体" panose="02000000000000000000" pitchFamily="2" charset="-122"/>
                    <a:ea typeface="方正兰亭黑简体" panose="02000000000000000000" pitchFamily="2" charset="-122"/>
                  </a:rPr>
                  <a:t>一</a:t>
                </a:r>
                <a:endParaRPr lang="en-US" altLang="zh-CN" sz="4800" dirty="0">
                  <a:latin typeface="方正兰亭黑简体" panose="02000000000000000000" pitchFamily="2" charset="-122"/>
                  <a:ea typeface="方正兰亭黑简体" panose="02000000000000000000" pitchFamily="2" charset="-122"/>
                </a:endParaRPr>
              </a:p>
            </p:txBody>
          </p:sp>
        </p:grpSp>
        <p:sp>
          <p:nvSpPr>
            <p:cNvPr id="30" name="Shape 125"/>
            <p:cNvSpPr txBox="1"/>
            <p:nvPr/>
          </p:nvSpPr>
          <p:spPr>
            <a:xfrm>
              <a:off x="2407681" y="7489203"/>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rPr>
                <a:t>前言</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grpSp>
      <p:grpSp>
        <p:nvGrpSpPr>
          <p:cNvPr id="33" name="组合 32"/>
          <p:cNvGrpSpPr/>
          <p:nvPr/>
        </p:nvGrpSpPr>
        <p:grpSpPr>
          <a:xfrm>
            <a:off x="4292240" y="4474890"/>
            <a:ext cx="17145000" cy="1255614"/>
            <a:chOff x="2407681" y="7313583"/>
            <a:chExt cx="17145000" cy="1255614"/>
          </a:xfrm>
        </p:grpSpPr>
        <p:grpSp>
          <p:nvGrpSpPr>
            <p:cNvPr id="34" name="组合 33"/>
            <p:cNvGrpSpPr/>
            <p:nvPr/>
          </p:nvGrpSpPr>
          <p:grpSpPr>
            <a:xfrm>
              <a:off x="3863091" y="7313583"/>
              <a:ext cx="13030200" cy="1108373"/>
              <a:chOff x="10503733" y="4188681"/>
              <a:chExt cx="13030200" cy="1108373"/>
            </a:xfrm>
          </p:grpSpPr>
          <p:pic>
            <p:nvPicPr>
              <p:cNvPr id="36" name="图片 35"/>
              <p:cNvPicPr>
                <a:picLocks noChangeAspect="1"/>
              </p:cNvPicPr>
              <p:nvPr/>
            </p:nvPicPr>
            <p:blipFill>
              <a:blip r:embed="rId5"/>
              <a:stretch>
                <a:fillRect/>
              </a:stretch>
            </p:blipFill>
            <p:spPr>
              <a:xfrm>
                <a:off x="10503733" y="5081154"/>
                <a:ext cx="13030200" cy="215900"/>
              </a:xfrm>
              <a:prstGeom prst="rect">
                <a:avLst/>
              </a:prstGeom>
            </p:spPr>
          </p:pic>
          <p:sp>
            <p:nvSpPr>
              <p:cNvPr id="37" name="矩形 36"/>
              <p:cNvSpPr/>
              <p:nvPr/>
            </p:nvSpPr>
            <p:spPr>
              <a:xfrm>
                <a:off x="12552956" y="4188681"/>
                <a:ext cx="2088417" cy="830997"/>
              </a:xfrm>
              <a:prstGeom prst="rect">
                <a:avLst/>
              </a:prstGeom>
            </p:spPr>
            <p:txBody>
              <a:bodyPr wrap="square">
                <a:spAutoFit/>
              </a:bodyPr>
              <a:lstStyle/>
              <a:p>
                <a:r>
                  <a:rPr lang="zh-CN" altLang="en-US" sz="4800" dirty="0">
                    <a:latin typeface="方正兰亭黑简体" panose="02000000000000000000" pitchFamily="2" charset="-122"/>
                    <a:ea typeface="方正兰亭黑简体" panose="02000000000000000000" pitchFamily="2" charset="-122"/>
                  </a:rPr>
                  <a:t>二</a:t>
                </a:r>
                <a:endParaRPr lang="en-US" altLang="zh-CN" sz="4800" dirty="0">
                  <a:latin typeface="方正兰亭黑简体" panose="02000000000000000000" pitchFamily="2" charset="-122"/>
                  <a:ea typeface="方正兰亭黑简体" panose="02000000000000000000" pitchFamily="2" charset="-122"/>
                </a:endParaRPr>
              </a:p>
            </p:txBody>
          </p:sp>
        </p:grpSp>
        <p:sp>
          <p:nvSpPr>
            <p:cNvPr id="35" name="Shape 125"/>
            <p:cNvSpPr txBox="1"/>
            <p:nvPr/>
          </p:nvSpPr>
          <p:spPr>
            <a:xfrm>
              <a:off x="2407681" y="7489203"/>
              <a:ext cx="17145000" cy="1079994"/>
            </a:xfrm>
            <a:prstGeom prst="rect">
              <a:avLst/>
            </a:prstGeom>
            <a:ln w="12700">
              <a:miter lim="400000"/>
            </a:ln>
          </p:spPr>
          <p:txBody>
            <a:bodyPr lIns="0" tIns="0" rIns="0" bIns="0" anchor="t">
              <a:normAutofit/>
            </a:bodyPr>
            <a:lstStyle>
              <a:lvl1pPr marL="0" marR="0" indent="0" algn="ctr" defTabSz="758825" rtl="0" latinLnBrk="0">
                <a:lnSpc>
                  <a:spcPct val="80000"/>
                </a:lnSpc>
                <a:spcBef>
                  <a:spcPts val="0"/>
                </a:spcBef>
                <a:spcAft>
                  <a:spcPts val="0"/>
                </a:spcAft>
                <a:buClrTx/>
                <a:buSzTx/>
                <a:buFontTx/>
                <a:buNone/>
                <a:defRPr sz="6165" b="1" i="0" u="none" strike="noStrike" cap="all" spc="-276" baseline="0">
                  <a:ln>
                    <a:noFill/>
                  </a:ln>
                  <a:solidFill>
                    <a:srgbClr val="FFFFFF"/>
                  </a:solidFill>
                  <a:uFillTx/>
                  <a:latin typeface="Helvetica"/>
                  <a:ea typeface="Helvetica"/>
                  <a:cs typeface="Helvetica"/>
                  <a:sym typeface="Helvetica"/>
                </a:defRPr>
              </a:lvl1pPr>
              <a:lvl2pPr marL="0" marR="0" indent="228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pPr hangingPunct="1"/>
              <a:r>
                <a:rPr lang="zh-CN" altLang="en-US" sz="4800" b="0" dirty="0" smtClean="0">
                  <a:solidFill>
                    <a:schemeClr val="bg2">
                      <a:lumMod val="10000"/>
                    </a:schemeClr>
                  </a:solidFill>
                  <a:latin typeface="方正兰亭黑简体" panose="02000000000000000000" pitchFamily="2" charset="-122"/>
                  <a:ea typeface="方正兰亭黑简体" panose="02000000000000000000" pitchFamily="2" charset="-122"/>
                </a:rPr>
                <a:t>准备工作</a:t>
              </a:r>
              <a:endParaRPr lang="zh-CN" altLang="en-US" sz="4800" b="0" dirty="0">
                <a:solidFill>
                  <a:schemeClr val="bg2">
                    <a:lumMod val="10000"/>
                  </a:schemeClr>
                </a:solidFill>
                <a:latin typeface="方正兰亭黑简体" panose="02000000000000000000" pitchFamily="2" charset="-122"/>
                <a:ea typeface="方正兰亭黑简体" panose="02000000000000000000"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0" fill="hold"/>
                                        <p:tgtEl>
                                          <p:spTgt spid="7"/>
                                        </p:tgtEl>
                                        <p:attrNameLst>
                                          <p:attrName>ppt_x</p:attrName>
                                        </p:attrNameLst>
                                      </p:cBhvr>
                                      <p:tavLst>
                                        <p:tav tm="0">
                                          <p:val>
                                            <p:strVal val="#ppt_x"/>
                                          </p:val>
                                        </p:tav>
                                        <p:tav tm="100000">
                                          <p:val>
                                            <p:strVal val="#ppt_x"/>
                                          </p:val>
                                        </p:tav>
                                      </p:tavLst>
                                    </p:anim>
                                    <p:anim calcmode="lin" valueType="num">
                                      <p:cBhvr additive="base">
                                        <p:cTn id="8" dur="5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27503" y="0"/>
            <a:ext cx="24384000" cy="13716000"/>
          </a:xfrm>
          <a:prstGeom prst="rect">
            <a:avLst/>
          </a:prstGeom>
        </p:spPr>
      </p:pic>
      <p:sp>
        <p:nvSpPr>
          <p:cNvPr id="141" name="Shape 141"/>
          <p:cNvSpPr/>
          <p:nvPr/>
        </p:nvSpPr>
        <p:spPr>
          <a:xfrm>
            <a:off x="2766742" y="3280080"/>
            <a:ext cx="20006111" cy="5314916"/>
          </a:xfrm>
          <a:prstGeom prst="rect">
            <a:avLst/>
          </a:prstGeom>
          <a:ln w="12700">
            <a:miter lim="400000"/>
          </a:ln>
        </p:spPr>
        <p:txBody>
          <a:bodyPr wrap="square" lIns="71437" tIns="71437" rIns="71437" bIns="71437" anchor="ctr">
            <a:spAutoFit/>
          </a:bodyPr>
          <a:lstStyle/>
          <a:p>
            <a:pPr algn="l">
              <a:lnSpc>
                <a:spcPct val="150000"/>
              </a:lnSpc>
            </a:pPr>
            <a:r>
              <a:rPr lang="zh-CN" altLang="en-US" sz="3200" dirty="0" smtClean="0"/>
              <a:t>公司虽然有对部分车型进行统一的在线升级，但由于个例车辆升级成功或者有在线升级失败的风险，</a:t>
            </a:r>
            <a:endParaRPr lang="en-US" altLang="zh-CN" sz="3200" dirty="0" smtClean="0"/>
          </a:p>
          <a:p>
            <a:pPr algn="l">
              <a:lnSpc>
                <a:spcPct val="150000"/>
              </a:lnSpc>
            </a:pPr>
            <a:r>
              <a:rPr lang="zh-CN" altLang="en-US" sz="3200" dirty="0" smtClean="0"/>
              <a:t>用</a:t>
            </a:r>
            <a:r>
              <a:rPr lang="en-US" altLang="zh-CN" sz="3200" dirty="0" smtClean="0"/>
              <a:t>U</a:t>
            </a:r>
            <a:r>
              <a:rPr lang="zh-CN" altLang="en-US" sz="3200" dirty="0" smtClean="0"/>
              <a:t>盘对多媒体进行升级是解决车辆软件问题的重要工具。近来</a:t>
            </a:r>
            <a:r>
              <a:rPr lang="en-US" altLang="zh-CN" sz="3200" dirty="0" smtClean="0"/>
              <a:t>4G</a:t>
            </a:r>
            <a:r>
              <a:rPr lang="zh-CN" altLang="en-US" sz="3200" dirty="0" smtClean="0"/>
              <a:t>用不了的问题可能跟周边的</a:t>
            </a:r>
            <a:r>
              <a:rPr lang="en-US" altLang="zh-CN" sz="3200" dirty="0" smtClean="0"/>
              <a:t>5G</a:t>
            </a:r>
            <a:r>
              <a:rPr lang="zh-CN" altLang="en-US" sz="3200" dirty="0" smtClean="0"/>
              <a:t>信号干扰有关，需要对问题车辆用</a:t>
            </a:r>
            <a:r>
              <a:rPr lang="en-US" altLang="zh-CN" sz="3200" dirty="0" smtClean="0"/>
              <a:t>U</a:t>
            </a:r>
            <a:r>
              <a:rPr lang="zh-CN" altLang="en-US" sz="3200" dirty="0" smtClean="0"/>
              <a:t>盘升级多媒体系统，以解决</a:t>
            </a:r>
            <a:r>
              <a:rPr lang="en-US" altLang="zh-CN" sz="3200" dirty="0" smtClean="0"/>
              <a:t>4G</a:t>
            </a:r>
            <a:r>
              <a:rPr lang="zh-CN" altLang="en-US" sz="3200" dirty="0" smtClean="0"/>
              <a:t>信号不稳定的问题。</a:t>
            </a:r>
            <a:endParaRPr lang="en-US" altLang="zh-CN" sz="3200" dirty="0" smtClean="0"/>
          </a:p>
          <a:p>
            <a:pPr algn="l">
              <a:lnSpc>
                <a:spcPct val="150000"/>
              </a:lnSpc>
            </a:pPr>
            <a:endParaRPr lang="en-US" altLang="zh-CN" sz="3200" dirty="0" smtClean="0"/>
          </a:p>
          <a:p>
            <a:pPr algn="l">
              <a:lnSpc>
                <a:spcPct val="150000"/>
              </a:lnSpc>
            </a:pPr>
            <a:r>
              <a:rPr lang="zh-CN" altLang="en-US" sz="3200" dirty="0" smtClean="0"/>
              <a:t>本指导书收集了两年来用</a:t>
            </a:r>
            <a:r>
              <a:rPr lang="en-US" altLang="zh-CN" sz="3200" dirty="0" smtClean="0"/>
              <a:t>U</a:t>
            </a:r>
            <a:r>
              <a:rPr lang="zh-CN" altLang="en-US" sz="3200" dirty="0" smtClean="0"/>
              <a:t>盘升级中出现的各种疑问，并对第一版的漏洞进行了纠正</a:t>
            </a:r>
            <a:endParaRPr lang="en-US" altLang="zh-CN" sz="3200" dirty="0" smtClean="0"/>
          </a:p>
          <a:p>
            <a:pPr algn="l">
              <a:lnSpc>
                <a:spcPct val="150000"/>
              </a:lnSpc>
            </a:pPr>
            <a:endParaRPr lang="en-US" altLang="zh-CN" sz="3200" dirty="0" smtClean="0"/>
          </a:p>
          <a:p>
            <a:pPr algn="l">
              <a:lnSpc>
                <a:spcPct val="150000"/>
              </a:lnSpc>
            </a:pPr>
            <a:r>
              <a:rPr lang="zh-CN" altLang="en-US" sz="3200" b="1" dirty="0" smtClean="0"/>
              <a:t>特别注意</a:t>
            </a:r>
            <a:r>
              <a:rPr lang="zh-CN" altLang="en-US" sz="3200" dirty="0" smtClean="0"/>
              <a:t>：在非卡</a:t>
            </a:r>
            <a:r>
              <a:rPr lang="en-US" altLang="zh-CN" sz="3200" dirty="0" smtClean="0"/>
              <a:t>LOGO</a:t>
            </a:r>
            <a:r>
              <a:rPr lang="zh-CN" altLang="en-US" sz="3200" dirty="0" smtClean="0"/>
              <a:t>的情况下禁止对</a:t>
            </a:r>
            <a:r>
              <a:rPr lang="en-US" altLang="zh-CN" sz="3200" dirty="0" smtClean="0"/>
              <a:t>PAD</a:t>
            </a:r>
            <a:r>
              <a:rPr lang="zh-CN" altLang="en-US" sz="3200" dirty="0" smtClean="0"/>
              <a:t>进行强刷操作，强刷可能导致</a:t>
            </a:r>
            <a:r>
              <a:rPr lang="en-US" altLang="zh-CN" sz="3200" dirty="0" smtClean="0"/>
              <a:t>PAD</a:t>
            </a:r>
            <a:r>
              <a:rPr lang="zh-CN" altLang="en-US" sz="3200" dirty="0" smtClean="0"/>
              <a:t>系统崩溃，引起不可修复的损坏。</a:t>
            </a:r>
            <a:endParaRPr lang="zh-CN" altLang="en-US" sz="3200" dirty="0"/>
          </a:p>
        </p:txBody>
      </p:sp>
      <p:sp>
        <p:nvSpPr>
          <p:cNvPr id="12" name="Shape 141"/>
          <p:cNvSpPr/>
          <p:nvPr/>
        </p:nvSpPr>
        <p:spPr>
          <a:xfrm>
            <a:off x="18996191" y="12954615"/>
            <a:ext cx="7908925" cy="1372870"/>
          </a:xfrm>
          <a:prstGeom prst="rect">
            <a:avLst/>
          </a:prstGeom>
          <a:ln w="12700">
            <a:miter lim="400000"/>
          </a:ln>
        </p:spPr>
        <p:txBody>
          <a:bodyPr wrap="square" lIns="71437" tIns="71437" rIns="71437" bIns="71437" anchor="ctr">
            <a:spAutoFit/>
          </a:bodyPr>
          <a:lstStyle/>
          <a:p>
            <a:pPr algn="l">
              <a:defRPr sz="3800"/>
            </a:pPr>
            <a:r>
              <a:rPr lang="zh-CN"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sp>
        <p:nvSpPr>
          <p:cNvPr id="9"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1" name="图片 10"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13" name="图片 12"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14" name="图片 13"/>
          <p:cNvPicPr>
            <a:picLocks noChangeAspect="1"/>
          </p:cNvPicPr>
          <p:nvPr/>
        </p:nvPicPr>
        <p:blipFill>
          <a:blip r:embed="rId4" cstate="email"/>
          <a:stretch>
            <a:fillRect/>
          </a:stretch>
        </p:blipFill>
        <p:spPr>
          <a:xfrm>
            <a:off x="23148559" y="649885"/>
            <a:ext cx="762000" cy="685800"/>
          </a:xfrm>
          <a:prstGeom prst="rect">
            <a:avLst/>
          </a:prstGeom>
        </p:spPr>
      </p:pic>
      <p:sp>
        <p:nvSpPr>
          <p:cNvPr id="5" name="文本框 4"/>
          <p:cNvSpPr txBox="1"/>
          <p:nvPr/>
        </p:nvSpPr>
        <p:spPr>
          <a:xfrm>
            <a:off x="9872264" y="1548177"/>
            <a:ext cx="2709074" cy="9137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一</a:t>
            </a:r>
            <a:r>
              <a:rPr lang="zh-CN" altLang="en-US" dirty="0"/>
              <a:t>、</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前言</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27503" y="0"/>
            <a:ext cx="24384000" cy="13716000"/>
          </a:xfrm>
          <a:prstGeom prst="rect">
            <a:avLst/>
          </a:prstGeom>
        </p:spPr>
      </p:pic>
      <p:sp>
        <p:nvSpPr>
          <p:cNvPr id="12" name="Shape 141"/>
          <p:cNvSpPr/>
          <p:nvPr/>
        </p:nvSpPr>
        <p:spPr>
          <a:xfrm>
            <a:off x="18996191" y="12954615"/>
            <a:ext cx="7908925" cy="1372870"/>
          </a:xfrm>
          <a:prstGeom prst="rect">
            <a:avLst/>
          </a:prstGeom>
          <a:ln w="12700">
            <a:miter lim="400000"/>
          </a:ln>
        </p:spPr>
        <p:txBody>
          <a:bodyPr wrap="square" lIns="71437" tIns="71437" rIns="71437" bIns="71437" anchor="ctr">
            <a:spAutoFit/>
          </a:bodyPr>
          <a:lstStyle/>
          <a:p>
            <a:pPr algn="l">
              <a:defRPr sz="3800"/>
            </a:pPr>
            <a:r>
              <a:rPr lang="zh-CN"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sp>
        <p:nvSpPr>
          <p:cNvPr id="9"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1" name="图片 10"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13" name="图片 12"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14" name="图片 13"/>
          <p:cNvPicPr>
            <a:picLocks noChangeAspect="1"/>
          </p:cNvPicPr>
          <p:nvPr/>
        </p:nvPicPr>
        <p:blipFill>
          <a:blip r:embed="rId4" cstate="email"/>
          <a:stretch>
            <a:fillRect/>
          </a:stretch>
        </p:blipFill>
        <p:spPr>
          <a:xfrm>
            <a:off x="23148559" y="649885"/>
            <a:ext cx="762000" cy="685800"/>
          </a:xfrm>
          <a:prstGeom prst="rect">
            <a:avLst/>
          </a:prstGeom>
        </p:spPr>
      </p:pic>
      <p:sp>
        <p:nvSpPr>
          <p:cNvPr id="2" name="文本框 1"/>
          <p:cNvSpPr txBox="1"/>
          <p:nvPr/>
        </p:nvSpPr>
        <p:spPr>
          <a:xfrm>
            <a:off x="9841248" y="1751087"/>
            <a:ext cx="3991476" cy="9137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zh-CN" altLang="en-US" dirty="0" smtClean="0"/>
              <a:t>二、</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准备工作</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 name="文本框 3"/>
          <p:cNvSpPr txBox="1"/>
          <p:nvPr/>
        </p:nvSpPr>
        <p:spPr>
          <a:xfrm>
            <a:off x="3388592" y="3568503"/>
            <a:ext cx="16017008" cy="4081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055"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1</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U</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盘</a:t>
            </a:r>
            <a:r>
              <a:rPr lang="zh-CN" altLang="en-US" sz="3200" dirty="0">
                <a:latin typeface="宋体" panose="02010600030101010101" pitchFamily="2" charset="-122"/>
                <a:ea typeface="宋体" panose="02010600030101010101" pitchFamily="2" charset="-122"/>
              </a:rPr>
              <a:t>：</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必须是</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32G</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以内的</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2.0U</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盘，升级不能用</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3.0U</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盘，也不能超</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32G</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，并要将</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U</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盘格式成</a:t>
            </a: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FAT32</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格式。</a:t>
            </a:r>
            <a:endPar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1055"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1055" rtl="0" fontAlgn="auto" latinLnBrk="0" hangingPunct="0">
              <a:lnSpc>
                <a:spcPct val="100000"/>
              </a:lnSpc>
              <a:spcBef>
                <a:spcPts val="0"/>
              </a:spcBef>
              <a:spcAft>
                <a:spcPts val="0"/>
              </a:spcAft>
              <a:buClrTx/>
              <a:buSzTx/>
              <a:buFontTx/>
              <a:buNone/>
            </a:pPr>
            <a:r>
              <a:rPr lang="en-US" altLang="zh-CN" sz="3200" dirty="0" smtClean="0">
                <a:latin typeface="宋体" panose="02010600030101010101" pitchFamily="2" charset="-122"/>
                <a:ea typeface="宋体" panose="02010600030101010101" pitchFamily="2" charset="-122"/>
              </a:rPr>
              <a:t>2</a:t>
            </a:r>
            <a:r>
              <a:rPr lang="zh-CN" altLang="en-US" sz="3200" dirty="0" smtClean="0">
                <a:latin typeface="宋体" panose="02010600030101010101" pitchFamily="2" charset="-122"/>
                <a:ea typeface="宋体" panose="02010600030101010101" pitchFamily="2" charset="-122"/>
              </a:rPr>
              <a:t>，程序：下载地址，目前企业云盘里面已经上传了所有车型的最新版本程序，可以放心下载；</a:t>
            </a:r>
            <a:endParaRPr lang="en-US" altLang="zh-CN" sz="3200" dirty="0" smtClean="0">
              <a:latin typeface="宋体" panose="02010600030101010101" pitchFamily="2" charset="-122"/>
              <a:ea typeface="宋体" panose="02010600030101010101" pitchFamily="2" charset="-122"/>
            </a:endParaRPr>
          </a:p>
          <a:p>
            <a:pPr marL="0" marR="0" indent="0" algn="l" defTabSz="821055" rtl="0" fontAlgn="auto" latinLnBrk="0" hangingPunct="0">
              <a:lnSpc>
                <a:spcPct val="100000"/>
              </a:lnSpc>
              <a:spcBef>
                <a:spcPts val="0"/>
              </a:spcBef>
              <a:spcAft>
                <a:spcPts val="0"/>
              </a:spcAft>
              <a:buClrTx/>
              <a:buSzTx/>
              <a:buFontTx/>
              <a:buNone/>
            </a:pPr>
            <a:endParaRPr lang="en-US" altLang="zh-CN" sz="3200" dirty="0" smtClean="0">
              <a:latin typeface="宋体" panose="02010600030101010101" pitchFamily="2" charset="-122"/>
              <a:ea typeface="宋体" panose="02010600030101010101" pitchFamily="2" charset="-122"/>
            </a:endParaRPr>
          </a:p>
          <a:p>
            <a:pPr marL="0" marR="0" indent="0" algn="l" defTabSz="821055"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3</a:t>
            </a:r>
            <a:r>
              <a:rPr kumimoji="0" lang="zh-CN" altLang="en-US"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，程序分类</a:t>
            </a:r>
            <a:r>
              <a:rPr lang="en-US" altLang="zh-CN" sz="3200" dirty="0" smtClean="0">
                <a:latin typeface="宋体" panose="02010600030101010101" pitchFamily="2" charset="-122"/>
                <a:ea typeface="宋体" panose="02010600030101010101" pitchFamily="2" charset="-122"/>
              </a:rPr>
              <a:t>:DI2L</a:t>
            </a:r>
            <a:r>
              <a:rPr lang="zh-CN" altLang="en-US" sz="3200" dirty="0" smtClean="0">
                <a:latin typeface="宋体" panose="02010600030101010101" pitchFamily="2" charset="-122"/>
                <a:ea typeface="宋体" panose="02010600030101010101" pitchFamily="2" charset="-122"/>
              </a:rPr>
              <a:t>开头的是二代产品程序，对应的</a:t>
            </a:r>
            <a:r>
              <a:rPr lang="en-US" altLang="zh-CN" sz="3200" dirty="0" smtClean="0">
                <a:latin typeface="宋体" panose="02010600030101010101" pitchFamily="2" charset="-122"/>
                <a:ea typeface="宋体" panose="02010600030101010101" pitchFamily="2" charset="-122"/>
              </a:rPr>
              <a:t>PAD</a:t>
            </a:r>
            <a:r>
              <a:rPr lang="zh-CN" altLang="en-US" sz="3200" dirty="0" smtClean="0">
                <a:latin typeface="宋体" panose="02010600030101010101" pitchFamily="2" charset="-122"/>
                <a:ea typeface="宋体" panose="02010600030101010101" pitchFamily="2" charset="-122"/>
              </a:rPr>
              <a:t>版本详情里面有</a:t>
            </a:r>
            <a:r>
              <a:rPr lang="en-US" altLang="zh-CN" sz="3200" dirty="0" smtClean="0">
                <a:latin typeface="宋体" panose="02010600030101010101" pitchFamily="2" charset="-122"/>
                <a:ea typeface="宋体" panose="02010600030101010101" pitchFamily="2" charset="-122"/>
              </a:rPr>
              <a:t>DSP</a:t>
            </a:r>
            <a:r>
              <a:rPr lang="zh-CN" altLang="en-US" sz="3200" dirty="0" smtClean="0">
                <a:latin typeface="宋体" panose="02010600030101010101" pitchFamily="2" charset="-122"/>
                <a:ea typeface="宋体" panose="02010600030101010101" pitchFamily="2" charset="-122"/>
              </a:rPr>
              <a:t>字样</a:t>
            </a:r>
            <a:r>
              <a:rPr lang="en-US" altLang="zh-CN" sz="3200" dirty="0" smtClean="0">
                <a:latin typeface="宋体" panose="02010600030101010101" pitchFamily="2" charset="-122"/>
                <a:ea typeface="宋体" panose="02010600030101010101" pitchFamily="2" charset="-122"/>
              </a:rPr>
              <a:t>:</a:t>
            </a:r>
            <a:endParaRPr lang="en-US" altLang="zh-CN" sz="3200" dirty="0" smtClean="0">
              <a:latin typeface="宋体" panose="02010600030101010101" pitchFamily="2" charset="-122"/>
              <a:ea typeface="宋体" panose="02010600030101010101" pitchFamily="2" charset="-122"/>
            </a:endParaRPr>
          </a:p>
          <a:p>
            <a:pPr marL="0" marR="0" indent="0" algn="l" defTabSz="821055"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宋体" panose="02010600030101010101" pitchFamily="2" charset="-122"/>
                <a:ea typeface="宋体" panose="02010600030101010101" pitchFamily="2" charset="-122"/>
                <a:sym typeface="Helvetica Light"/>
              </a:rPr>
              <a:t>VP</a:t>
            </a:r>
            <a:r>
              <a:rPr lang="en-US" altLang="zh-CN" sz="3200" dirty="0" smtClean="0">
                <a:latin typeface="宋体" panose="02010600030101010101" pitchFamily="2" charset="-122"/>
                <a:ea typeface="宋体" panose="02010600030101010101" pitchFamily="2" charset="-122"/>
              </a:rPr>
              <a:t>128</a:t>
            </a:r>
            <a:r>
              <a:rPr lang="zh-CN" altLang="en-US" sz="3200" dirty="0" smtClean="0">
                <a:latin typeface="宋体" panose="02010600030101010101" pitchFamily="2" charset="-122"/>
                <a:ea typeface="宋体" panose="02010600030101010101" pitchFamily="2" charset="-122"/>
              </a:rPr>
              <a:t>开头的是一代产品</a:t>
            </a:r>
            <a:r>
              <a:rPr lang="en-US" altLang="zh-CN" sz="3200" dirty="0" smtClean="0">
                <a:latin typeface="宋体" panose="02010600030101010101" pitchFamily="2" charset="-122"/>
                <a:ea typeface="宋体" panose="02010600030101010101" pitchFamily="2" charset="-122"/>
              </a:rPr>
              <a:t>,</a:t>
            </a:r>
            <a:endParaRPr lang="en-US" altLang="zh-CN" sz="3200" dirty="0" smtClean="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3134592" y="8553988"/>
            <a:ext cx="6746008" cy="1854778"/>
          </a:xfrm>
          <a:prstGeom prst="rect">
            <a:avLst/>
          </a:prstGeom>
        </p:spPr>
      </p:pic>
      <p:pic>
        <p:nvPicPr>
          <p:cNvPr id="6" name="图片 5"/>
          <p:cNvPicPr>
            <a:picLocks noChangeAspect="1"/>
          </p:cNvPicPr>
          <p:nvPr/>
        </p:nvPicPr>
        <p:blipFill>
          <a:blip r:embed="rId6"/>
          <a:stretch>
            <a:fillRect/>
          </a:stretch>
        </p:blipFill>
        <p:spPr>
          <a:xfrm>
            <a:off x="10479440" y="8709936"/>
            <a:ext cx="6448425" cy="3857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368200" y="-30361"/>
            <a:ext cx="24384000" cy="13716000"/>
          </a:xfrm>
          <a:prstGeom prst="rect">
            <a:avLst/>
          </a:prstGeom>
        </p:spPr>
      </p:pic>
      <p:sp>
        <p:nvSpPr>
          <p:cNvPr id="141" name="Shape 141"/>
          <p:cNvSpPr/>
          <p:nvPr/>
        </p:nvSpPr>
        <p:spPr>
          <a:xfrm>
            <a:off x="2703388" y="2656235"/>
            <a:ext cx="20006111" cy="3591367"/>
          </a:xfrm>
          <a:prstGeom prst="rect">
            <a:avLst/>
          </a:prstGeom>
          <a:ln w="12700">
            <a:miter lim="400000"/>
          </a:ln>
        </p:spPr>
        <p:txBody>
          <a:bodyPr wrap="square" lIns="71437" tIns="71437" rIns="71437" bIns="71437" anchor="ctr">
            <a:spAutoFit/>
          </a:bodyPr>
          <a:lstStyle/>
          <a:p>
            <a:pPr lvl="0" algn="l" defTabSz="914400" hangingPunct="1"/>
            <a:r>
              <a:rPr lang="en-US" altLang="zh-CN" sz="3200" kern="1200" dirty="0" smtClean="0">
                <a:solidFill>
                  <a:prstClr val="black"/>
                </a:solidFill>
                <a:latin typeface="Calibri" panose="020F0502020204030204"/>
                <a:ea typeface="宋体" panose="02010600030101010101" pitchFamily="2" charset="-122"/>
                <a:cs typeface="Arial" panose="020B0604020202020204"/>
              </a:rPr>
              <a:t>1</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zh-CN" sz="3200" kern="1200" dirty="0">
                <a:solidFill>
                  <a:prstClr val="black"/>
                </a:solidFill>
                <a:latin typeface="Calibri" panose="020F0502020204030204"/>
                <a:ea typeface="宋体" panose="02010600030101010101" pitchFamily="2" charset="-122"/>
                <a:cs typeface="Arial" panose="020B0604020202020204"/>
              </a:rPr>
              <a:t>在</a:t>
            </a:r>
            <a:r>
              <a:rPr lang="en-US" altLang="zh-CN" sz="3200" kern="1200" dirty="0">
                <a:solidFill>
                  <a:prstClr val="black"/>
                </a:solidFill>
                <a:latin typeface="Calibri" panose="020F0502020204030204"/>
                <a:ea typeface="宋体" panose="02010600030101010101" pitchFamily="2" charset="-122"/>
                <a:cs typeface="Arial" panose="020B0604020202020204"/>
              </a:rPr>
              <a:t>U</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盘</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根目录</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创建</a:t>
            </a:r>
            <a:r>
              <a:rPr lang="zh-CN" altLang="zh-CN" sz="3200" kern="1200" dirty="0">
                <a:solidFill>
                  <a:prstClr val="black"/>
                </a:solidFill>
                <a:latin typeface="Calibri" panose="020F0502020204030204"/>
                <a:ea typeface="宋体" panose="02010600030101010101" pitchFamily="2" charset="-122"/>
                <a:cs typeface="Arial" panose="020B0604020202020204"/>
              </a:rPr>
              <a:t>一个文件夹为</a:t>
            </a:r>
            <a:r>
              <a:rPr lang="en-US" altLang="zh-CN" sz="3200" kern="1200" dirty="0" err="1">
                <a:solidFill>
                  <a:prstClr val="black"/>
                </a:solidFill>
                <a:latin typeface="Calibri" panose="020F0502020204030204"/>
                <a:ea typeface="宋体" panose="02010600030101010101" pitchFamily="2" charset="-122"/>
                <a:cs typeface="Arial" panose="020B0604020202020204"/>
              </a:rPr>
              <a:t>BYDUpdatePackage</a:t>
            </a:r>
            <a:r>
              <a:rPr lang="zh-CN" altLang="zh-CN" sz="3200" kern="1200" dirty="0">
                <a:solidFill>
                  <a:prstClr val="black"/>
                </a:solidFill>
                <a:latin typeface="Calibri" panose="020F0502020204030204"/>
                <a:ea typeface="宋体" panose="02010600030101010101" pitchFamily="2" charset="-122"/>
                <a:cs typeface="Arial" panose="020B0604020202020204"/>
              </a:rPr>
              <a:t>的文件夹（</a:t>
            </a:r>
            <a:r>
              <a:rPr lang="zh-CN" altLang="zh-CN" sz="3200" b="1" kern="1200" dirty="0">
                <a:solidFill>
                  <a:prstClr val="black"/>
                </a:solidFill>
                <a:latin typeface="Calibri" panose="020F0502020204030204"/>
                <a:ea typeface="宋体" panose="02010600030101010101" pitchFamily="2" charset="-122"/>
                <a:cs typeface="Arial" panose="020B0604020202020204"/>
              </a:rPr>
              <a:t>注意字母大小写</a:t>
            </a:r>
            <a:r>
              <a:rPr lang="zh-CN" altLang="zh-CN" sz="3200" kern="1200" dirty="0">
                <a:solidFill>
                  <a:prstClr val="black"/>
                </a:solidFill>
                <a:latin typeface="Calibri" panose="020F0502020204030204"/>
                <a:ea typeface="宋体" panose="02010600030101010101" pitchFamily="2" charset="-122"/>
                <a:cs typeface="Arial" panose="020B0604020202020204"/>
              </a:rPr>
              <a:t>）</a:t>
            </a:r>
            <a:endParaRPr lang="zh-CN" altLang="zh-CN" sz="3200" kern="1200" dirty="0">
              <a:solidFill>
                <a:prstClr val="black"/>
              </a:solidFill>
              <a:latin typeface="Calibri" panose="020F0502020204030204"/>
              <a:ea typeface="宋体" panose="02010600030101010101" pitchFamily="2" charset="-122"/>
              <a:cs typeface="Arial" panose="020B0604020202020204"/>
            </a:endParaRPr>
          </a:p>
          <a:p>
            <a:pPr lvl="0" algn="l" defTabSz="914400" hangingPunct="1"/>
            <a:r>
              <a:rPr lang="en-US" altLang="zh-CN" sz="3200" kern="1200" dirty="0" smtClean="0">
                <a:solidFill>
                  <a:prstClr val="black"/>
                </a:solidFill>
                <a:latin typeface="Calibri" panose="020F0502020204030204"/>
                <a:ea typeface="宋体" panose="02010600030101010101" pitchFamily="2" charset="-122"/>
                <a:cs typeface="Arial" panose="020B0604020202020204"/>
              </a:rPr>
              <a:t>2</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zh-CN" sz="3200" kern="1200" dirty="0">
                <a:solidFill>
                  <a:prstClr val="black"/>
                </a:solidFill>
                <a:latin typeface="Calibri" panose="020F0502020204030204"/>
                <a:ea typeface="宋体" panose="02010600030101010101" pitchFamily="2" charset="-122"/>
                <a:cs typeface="Arial" panose="020B0604020202020204"/>
              </a:rPr>
              <a:t>在</a:t>
            </a:r>
            <a:r>
              <a:rPr lang="en-US" altLang="zh-CN" sz="3200" kern="1200" dirty="0" err="1">
                <a:solidFill>
                  <a:prstClr val="black"/>
                </a:solidFill>
                <a:latin typeface="Calibri" panose="020F0502020204030204"/>
                <a:ea typeface="宋体" panose="02010600030101010101" pitchFamily="2" charset="-122"/>
                <a:cs typeface="Arial" panose="020B0604020202020204"/>
              </a:rPr>
              <a:t>BYDUpdatePackage</a:t>
            </a:r>
            <a:r>
              <a:rPr lang="zh-CN" altLang="zh-CN" sz="3200" kern="1200" dirty="0">
                <a:solidFill>
                  <a:prstClr val="black"/>
                </a:solidFill>
                <a:latin typeface="Calibri" panose="020F0502020204030204"/>
                <a:ea typeface="宋体" panose="02010600030101010101" pitchFamily="2" charset="-122"/>
                <a:cs typeface="Arial" panose="020B0604020202020204"/>
              </a:rPr>
              <a:t>文件夹中再创建一</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个</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 msm8953_64 </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文件夹</a:t>
            </a:r>
            <a:endParaRPr lang="zh-CN" altLang="zh-CN" sz="3200" kern="1200" dirty="0">
              <a:solidFill>
                <a:prstClr val="black"/>
              </a:solidFill>
              <a:latin typeface="Calibri" panose="020F0502020204030204"/>
              <a:ea typeface="宋体" panose="02010600030101010101" pitchFamily="2" charset="-122"/>
              <a:cs typeface="Arial" panose="020B0604020202020204"/>
            </a:endParaRPr>
          </a:p>
          <a:p>
            <a:pPr lvl="0" algn="l" defTabSz="914400" hangingPunct="1"/>
            <a:r>
              <a:rPr lang="en-US" altLang="zh-CN" sz="3200" kern="1200" dirty="0" smtClean="0">
                <a:solidFill>
                  <a:prstClr val="black"/>
                </a:solidFill>
                <a:latin typeface="Calibri" panose="020F0502020204030204"/>
                <a:ea typeface="宋体" panose="02010600030101010101" pitchFamily="2" charset="-122"/>
                <a:cs typeface="Arial" panose="020B0604020202020204"/>
              </a:rPr>
              <a:t>3</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zh-CN" sz="3200" kern="1200" dirty="0">
                <a:solidFill>
                  <a:prstClr val="black"/>
                </a:solidFill>
                <a:latin typeface="Calibri" panose="020F0502020204030204"/>
                <a:ea typeface="宋体" panose="02010600030101010101" pitchFamily="2" charset="-122"/>
                <a:cs typeface="Arial" panose="020B0604020202020204"/>
              </a:rPr>
              <a:t>将从网盘下载的升级</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包</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a:t>
            </a:r>
            <a:r>
              <a:rPr lang="zh-CN" altLang="en-US" sz="3200" b="1" kern="1200" dirty="0" smtClean="0">
                <a:solidFill>
                  <a:prstClr val="black"/>
                </a:solidFill>
                <a:latin typeface="Calibri" panose="020F0502020204030204"/>
                <a:ea typeface="宋体" panose="02010600030101010101" pitchFamily="2" charset="-122"/>
                <a:cs typeface="Arial" panose="020B0604020202020204"/>
              </a:rPr>
              <a:t>一串数字的压缩包</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拷贝</a:t>
            </a:r>
            <a:r>
              <a:rPr lang="zh-CN" altLang="zh-CN" sz="3200" kern="1200" dirty="0">
                <a:solidFill>
                  <a:prstClr val="black"/>
                </a:solidFill>
                <a:latin typeface="Calibri" panose="020F0502020204030204"/>
                <a:ea typeface="宋体" panose="02010600030101010101" pitchFamily="2" charset="-122"/>
                <a:cs typeface="Arial" panose="020B0604020202020204"/>
              </a:rPr>
              <a:t>到</a:t>
            </a:r>
            <a:r>
              <a:rPr lang="en-US" altLang="zh-CN" sz="3200" kern="1200" dirty="0">
                <a:solidFill>
                  <a:prstClr val="black"/>
                </a:solidFill>
                <a:latin typeface="Calibri" panose="020F0502020204030204"/>
                <a:ea typeface="宋体" panose="02010600030101010101" pitchFamily="2" charset="-122"/>
                <a:cs typeface="Arial" panose="020B0604020202020204"/>
              </a:rPr>
              <a:t>msm8953_64</a:t>
            </a:r>
            <a:r>
              <a:rPr lang="zh-CN" altLang="zh-CN" sz="3200" kern="1200" dirty="0">
                <a:solidFill>
                  <a:prstClr val="black"/>
                </a:solidFill>
                <a:latin typeface="Calibri" panose="020F0502020204030204"/>
                <a:ea typeface="宋体" panose="02010600030101010101" pitchFamily="2" charset="-122"/>
                <a:cs typeface="Arial" panose="020B0604020202020204"/>
              </a:rPr>
              <a:t>文件夹中，并重命名为</a:t>
            </a:r>
            <a:r>
              <a:rPr lang="en-US" altLang="zh-CN" sz="3200" kern="1200" dirty="0" err="1" smtClean="0">
                <a:solidFill>
                  <a:prstClr val="black"/>
                </a:solidFill>
                <a:latin typeface="Calibri" panose="020F0502020204030204"/>
                <a:ea typeface="宋体" panose="02010600030101010101" pitchFamily="2" charset="-122"/>
                <a:cs typeface="Arial" panose="020B0604020202020204"/>
              </a:rPr>
              <a:t>UpdateFull</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a:t>
            </a:r>
            <a:r>
              <a:rPr lang="en-US" altLang="zh-CN" sz="3200" b="1" kern="1200" dirty="0" err="1" smtClean="0">
                <a:solidFill>
                  <a:srgbClr val="FF0000"/>
                </a:solidFill>
                <a:latin typeface="Calibri" panose="020F0502020204030204"/>
                <a:ea typeface="宋体" panose="02010600030101010101" pitchFamily="2" charset="-122"/>
                <a:cs typeface="Arial" panose="020B0604020202020204"/>
              </a:rPr>
              <a:t>ll</a:t>
            </a:r>
            <a:r>
              <a:rPr lang="zh-CN" altLang="en-US" sz="3200" b="1" kern="1200" dirty="0" smtClean="0">
                <a:solidFill>
                  <a:srgbClr val="FF0000"/>
                </a:solidFill>
                <a:latin typeface="Calibri" panose="020F0502020204030204"/>
                <a:ea typeface="宋体" panose="02010600030101010101" pitchFamily="2" charset="-122"/>
                <a:cs typeface="Arial" panose="020B0604020202020204"/>
              </a:rPr>
              <a:t>是小写的字母</a:t>
            </a:r>
            <a:r>
              <a:rPr lang="en-US" altLang="zh-CN" sz="3200" b="1" kern="1200" dirty="0" smtClean="0">
                <a:solidFill>
                  <a:srgbClr val="FF0000"/>
                </a:solidFill>
                <a:latin typeface="Calibri" panose="020F0502020204030204"/>
                <a:ea typeface="宋体" panose="02010600030101010101" pitchFamily="2" charset="-122"/>
                <a:cs typeface="Arial" panose="020B0604020202020204"/>
              </a:rPr>
              <a:t>LL</a:t>
            </a:r>
            <a:r>
              <a:rPr lang="zh-CN" altLang="en-US" sz="3200" b="1" kern="1200" dirty="0" smtClean="0">
                <a:solidFill>
                  <a:srgbClr val="FF0000"/>
                </a:solidFill>
                <a:latin typeface="Calibri" panose="020F0502020204030204"/>
                <a:ea typeface="宋体" panose="02010600030101010101" pitchFamily="2" charset="-122"/>
                <a:cs typeface="Arial" panose="020B0604020202020204"/>
              </a:rPr>
              <a:t>，为了防止输入错误，可以从此文档复制粘贴所改的文件名</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a:t>
            </a:r>
            <a:endParaRPr lang="zh-CN" altLang="zh-CN" sz="3200" kern="1200" dirty="0">
              <a:solidFill>
                <a:prstClr val="black"/>
              </a:solidFill>
              <a:latin typeface="Calibri" panose="020F0502020204030204"/>
              <a:ea typeface="宋体" panose="02010600030101010101" pitchFamily="2" charset="-122"/>
              <a:cs typeface="Arial" panose="020B0604020202020204"/>
            </a:endParaRPr>
          </a:p>
          <a:p>
            <a:pPr lvl="0" algn="l" defTabSz="914400" hangingPunct="1"/>
            <a:r>
              <a:rPr lang="en-US" altLang="zh-CN" sz="3200" kern="1200" dirty="0">
                <a:solidFill>
                  <a:prstClr val="black"/>
                </a:solidFill>
                <a:latin typeface="Calibri" panose="020F0502020204030204"/>
                <a:ea typeface="宋体" panose="02010600030101010101" pitchFamily="2" charset="-122"/>
                <a:cs typeface="Arial" panose="020B0604020202020204"/>
              </a:rPr>
              <a:t> </a:t>
            </a:r>
            <a:endParaRPr lang="zh-CN" altLang="zh-CN" sz="3200" kern="1200" dirty="0">
              <a:solidFill>
                <a:prstClr val="black"/>
              </a:solidFill>
              <a:latin typeface="Calibri" panose="020F0502020204030204"/>
              <a:ea typeface="宋体" panose="02010600030101010101" pitchFamily="2" charset="-122"/>
              <a:cs typeface="Arial" panose="020B0604020202020204"/>
            </a:endParaRPr>
          </a:p>
          <a:p>
            <a:pPr lvl="0" algn="l" defTabSz="914400" hangingPunct="1"/>
            <a:r>
              <a:rPr lang="zh-CN" altLang="en-US" sz="3200" b="1" kern="1200" dirty="0" smtClean="0">
                <a:solidFill>
                  <a:prstClr val="black"/>
                </a:solidFill>
                <a:latin typeface="Calibri" panose="020F0502020204030204"/>
                <a:ea typeface="宋体" panose="02010600030101010101" pitchFamily="2" charset="-122"/>
                <a:cs typeface="Arial" panose="020B0604020202020204"/>
              </a:rPr>
              <a:t>注意事项：下载的程序不能解压缩，必须确保压缩包大小跟云盘上看到一样（因为云盘下载的压缩包只要一点下载在桌面上就会出现了一个压缩包，但是是没下载完整的，右键属性可以看到它是不断变大的）</a:t>
            </a:r>
            <a:endParaRPr lang="zh-CN" altLang="zh-CN" sz="3200" b="1" kern="1200" dirty="0">
              <a:solidFill>
                <a:prstClr val="black"/>
              </a:solidFill>
              <a:latin typeface="Calibri" panose="020F0502020204030204"/>
              <a:ea typeface="宋体" panose="02010600030101010101" pitchFamily="2" charset="-122"/>
              <a:cs typeface="Arial" panose="020B0604020202020204"/>
            </a:endParaRPr>
          </a:p>
        </p:txBody>
      </p:sp>
      <p:sp>
        <p:nvSpPr>
          <p:cNvPr id="12" name="Shape 141"/>
          <p:cNvSpPr/>
          <p:nvPr/>
        </p:nvSpPr>
        <p:spPr>
          <a:xfrm>
            <a:off x="18996191" y="12954615"/>
            <a:ext cx="7908925" cy="1372870"/>
          </a:xfrm>
          <a:prstGeom prst="rect">
            <a:avLst/>
          </a:prstGeom>
          <a:ln w="12700">
            <a:miter lim="400000"/>
          </a:ln>
        </p:spPr>
        <p:txBody>
          <a:bodyPr wrap="square" lIns="71437" tIns="71437" rIns="71437" bIns="71437" anchor="ctr">
            <a:spAutoFit/>
          </a:bodyPr>
          <a:lstStyle/>
          <a:p>
            <a:pPr algn="l">
              <a:defRPr sz="3800"/>
            </a:pPr>
            <a:r>
              <a:rPr lang="zh-CN"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sp>
        <p:nvSpPr>
          <p:cNvPr id="9"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1" name="图片 10"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13" name="图片 12"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14" name="图片 13"/>
          <p:cNvPicPr>
            <a:picLocks noChangeAspect="1"/>
          </p:cNvPicPr>
          <p:nvPr/>
        </p:nvPicPr>
        <p:blipFill>
          <a:blip r:embed="rId4" cstate="email"/>
          <a:stretch>
            <a:fillRect/>
          </a:stretch>
        </p:blipFill>
        <p:spPr>
          <a:xfrm>
            <a:off x="23148559" y="649885"/>
            <a:ext cx="762000" cy="685800"/>
          </a:xfrm>
          <a:prstGeom prst="rect">
            <a:avLst/>
          </a:prstGeom>
        </p:spPr>
      </p:pic>
      <p:sp>
        <p:nvSpPr>
          <p:cNvPr id="15" name="文本框 14"/>
          <p:cNvSpPr txBox="1"/>
          <p:nvPr/>
        </p:nvSpPr>
        <p:spPr>
          <a:xfrm>
            <a:off x="10409930" y="1082390"/>
            <a:ext cx="3670877" cy="9137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zh-CN" altLang="en-US" dirty="0" smtClean="0"/>
              <a:t>三、</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Light"/>
              </a:rPr>
              <a:t>U</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盘制作</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5" name="图片 4"/>
          <p:cNvPicPr>
            <a:picLocks noChangeAspect="1"/>
          </p:cNvPicPr>
          <p:nvPr/>
        </p:nvPicPr>
        <p:blipFill>
          <a:blip r:embed="rId5"/>
          <a:stretch>
            <a:fillRect/>
          </a:stretch>
        </p:blipFill>
        <p:spPr>
          <a:xfrm>
            <a:off x="9124129" y="6844697"/>
            <a:ext cx="5971844" cy="5748927"/>
          </a:xfrm>
          <a:prstGeom prst="rect">
            <a:avLst/>
          </a:prstGeom>
        </p:spPr>
      </p:pic>
      <p:pic>
        <p:nvPicPr>
          <p:cNvPr id="6" name="图片 5"/>
          <p:cNvPicPr>
            <a:picLocks noChangeAspect="1"/>
          </p:cNvPicPr>
          <p:nvPr/>
        </p:nvPicPr>
        <p:blipFill>
          <a:blip r:embed="rId6"/>
          <a:stretch>
            <a:fillRect/>
          </a:stretch>
        </p:blipFill>
        <p:spPr>
          <a:xfrm>
            <a:off x="2576388" y="6704997"/>
            <a:ext cx="4749837" cy="5932369"/>
          </a:xfrm>
          <a:prstGeom prst="rect">
            <a:avLst/>
          </a:prstGeom>
        </p:spPr>
      </p:pic>
      <p:sp>
        <p:nvSpPr>
          <p:cNvPr id="7" name="右箭头 6"/>
          <p:cNvSpPr/>
          <p:nvPr/>
        </p:nvSpPr>
        <p:spPr>
          <a:xfrm>
            <a:off x="7453225" y="9245600"/>
            <a:ext cx="1258975" cy="939800"/>
          </a:xfrm>
          <a:prstGeom prst="rightArrow">
            <a:avLst/>
          </a:prstGeom>
          <a:blipFill rotWithShape="1">
            <a:blip r:embed="rId7"/>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图片 7"/>
          <p:cNvPicPr>
            <a:picLocks noChangeAspect="1"/>
          </p:cNvPicPr>
          <p:nvPr/>
        </p:nvPicPr>
        <p:blipFill>
          <a:blip r:embed="rId8"/>
          <a:stretch>
            <a:fillRect/>
          </a:stretch>
        </p:blipFill>
        <p:spPr>
          <a:xfrm>
            <a:off x="15507902" y="6704997"/>
            <a:ext cx="8402657" cy="5421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27503" y="0"/>
            <a:ext cx="24384000" cy="13716000"/>
          </a:xfrm>
          <a:prstGeom prst="rect">
            <a:avLst/>
          </a:prstGeom>
        </p:spPr>
      </p:pic>
      <p:sp>
        <p:nvSpPr>
          <p:cNvPr id="12" name="Shape 141"/>
          <p:cNvSpPr/>
          <p:nvPr/>
        </p:nvSpPr>
        <p:spPr>
          <a:xfrm>
            <a:off x="18996191" y="12954615"/>
            <a:ext cx="7908925" cy="1372870"/>
          </a:xfrm>
          <a:prstGeom prst="rect">
            <a:avLst/>
          </a:prstGeom>
          <a:ln w="12700">
            <a:miter lim="400000"/>
          </a:ln>
        </p:spPr>
        <p:txBody>
          <a:bodyPr wrap="square" lIns="71437" tIns="71437" rIns="71437" bIns="71437" anchor="ctr">
            <a:spAutoFit/>
          </a:bodyPr>
          <a:lstStyle/>
          <a:p>
            <a:pPr algn="l">
              <a:defRPr sz="3800"/>
            </a:pPr>
            <a:r>
              <a:rPr lang="zh-CN"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sp>
        <p:nvSpPr>
          <p:cNvPr id="9"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1" name="图片 10"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13" name="图片 12"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14" name="图片 13"/>
          <p:cNvPicPr>
            <a:picLocks noChangeAspect="1"/>
          </p:cNvPicPr>
          <p:nvPr/>
        </p:nvPicPr>
        <p:blipFill>
          <a:blip r:embed="rId4" cstate="email"/>
          <a:stretch>
            <a:fillRect/>
          </a:stretch>
        </p:blipFill>
        <p:spPr>
          <a:xfrm>
            <a:off x="23148559" y="649885"/>
            <a:ext cx="762000" cy="685800"/>
          </a:xfrm>
          <a:prstGeom prst="rect">
            <a:avLst/>
          </a:prstGeom>
        </p:spPr>
      </p:pic>
      <p:sp>
        <p:nvSpPr>
          <p:cNvPr id="4" name="矩形 3"/>
          <p:cNvSpPr/>
          <p:nvPr/>
        </p:nvSpPr>
        <p:spPr>
          <a:xfrm>
            <a:off x="3402320" y="2516498"/>
            <a:ext cx="16866037" cy="5262979"/>
          </a:xfrm>
          <a:prstGeom prst="rect">
            <a:avLst/>
          </a:prstGeom>
        </p:spPr>
        <p:txBody>
          <a:bodyPr wrap="square">
            <a:spAutoFit/>
          </a:bodyPr>
          <a:lstStyle/>
          <a:p>
            <a:pPr lvl="0" algn="l" defTabSz="914400" hangingPunct="1">
              <a:lnSpc>
                <a:spcPct val="150000"/>
              </a:lnSpc>
            </a:pPr>
            <a:r>
              <a:rPr lang="en-US" altLang="zh-CN" sz="3200" kern="1200" dirty="0" smtClean="0">
                <a:solidFill>
                  <a:prstClr val="black"/>
                </a:solidFill>
                <a:latin typeface="Calibri" panose="020F0502020204030204"/>
                <a:ea typeface="宋体" panose="02010600030101010101" pitchFamily="2" charset="-122"/>
                <a:cs typeface="Arial" panose="020B0604020202020204"/>
              </a:rPr>
              <a:t>1</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zh-CN" sz="3200" kern="1200" dirty="0">
                <a:solidFill>
                  <a:prstClr val="black"/>
                </a:solidFill>
                <a:latin typeface="Calibri" panose="020F0502020204030204"/>
                <a:ea typeface="宋体" panose="02010600030101010101" pitchFamily="2" charset="-122"/>
                <a:cs typeface="Arial" panose="020B0604020202020204"/>
              </a:rPr>
              <a:t>将做好的</a:t>
            </a:r>
            <a:r>
              <a:rPr lang="en-US" altLang="zh-CN" sz="3200" kern="1200" dirty="0">
                <a:solidFill>
                  <a:prstClr val="black"/>
                </a:solidFill>
                <a:latin typeface="Calibri" panose="020F0502020204030204"/>
                <a:ea typeface="宋体" panose="02010600030101010101" pitchFamily="2" charset="-122"/>
                <a:cs typeface="Arial" panose="020B0604020202020204"/>
              </a:rPr>
              <a:t>U</a:t>
            </a:r>
            <a:r>
              <a:rPr lang="zh-CN" altLang="zh-CN" sz="3200" kern="1200" dirty="0">
                <a:solidFill>
                  <a:prstClr val="black"/>
                </a:solidFill>
                <a:latin typeface="Calibri" panose="020F0502020204030204"/>
                <a:ea typeface="宋体" panose="02010600030101010101" pitchFamily="2" charset="-122"/>
                <a:cs typeface="Arial" panose="020B0604020202020204"/>
              </a:rPr>
              <a:t>盘包插入到车机的</a:t>
            </a:r>
            <a:r>
              <a:rPr lang="en-US" altLang="zh-CN" sz="3200" kern="1200" dirty="0">
                <a:solidFill>
                  <a:prstClr val="black"/>
                </a:solidFill>
                <a:latin typeface="Calibri" panose="020F0502020204030204"/>
                <a:ea typeface="宋体" panose="02010600030101010101" pitchFamily="2" charset="-122"/>
                <a:cs typeface="Arial" panose="020B0604020202020204"/>
              </a:rPr>
              <a:t>USB</a:t>
            </a:r>
            <a:r>
              <a:rPr lang="zh-CN" altLang="zh-CN" sz="3200" kern="1200" dirty="0">
                <a:solidFill>
                  <a:prstClr val="black"/>
                </a:solidFill>
                <a:latin typeface="Calibri" panose="020F0502020204030204"/>
                <a:ea typeface="宋体" panose="02010600030101010101" pitchFamily="2" charset="-122"/>
                <a:cs typeface="Arial" panose="020B0604020202020204"/>
              </a:rPr>
              <a:t>模块的数据接口（一般为左边的插孔）</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endParaRPr lang="en-US" altLang="zh-CN" sz="3200" kern="1200" dirty="0" smtClean="0">
              <a:solidFill>
                <a:prstClr val="black"/>
              </a:solidFill>
              <a:latin typeface="Calibri" panose="020F0502020204030204"/>
              <a:ea typeface="宋体" panose="02010600030101010101" pitchFamily="2" charset="-122"/>
              <a:cs typeface="Arial" panose="020B0604020202020204"/>
            </a:endParaRPr>
          </a:p>
          <a:p>
            <a:pPr lvl="0" algn="l" defTabSz="914400" hangingPunct="1">
              <a:lnSpc>
                <a:spcPct val="150000"/>
              </a:lnSpc>
            </a:pPr>
            <a:r>
              <a:rPr lang="en-US" altLang="zh-CN" sz="3200" kern="1200" dirty="0" smtClean="0">
                <a:solidFill>
                  <a:prstClr val="black"/>
                </a:solidFill>
                <a:latin typeface="Calibri" panose="020F0502020204030204"/>
                <a:ea typeface="宋体" panose="02010600030101010101" pitchFamily="2" charset="-122"/>
                <a:cs typeface="Arial" panose="020B0604020202020204"/>
              </a:rPr>
              <a:t>2</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U</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盘插入以后，右上角应该会出现</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U</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盘连接成功图标，没有该图标的可能是</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U</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盘识别不了，需要更换</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U</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盘再试。</a:t>
            </a:r>
            <a:endParaRPr lang="zh-CN" altLang="zh-CN" sz="3200" kern="1200" dirty="0">
              <a:solidFill>
                <a:prstClr val="black"/>
              </a:solidFill>
              <a:latin typeface="Calibri" panose="020F0502020204030204"/>
              <a:ea typeface="宋体" panose="02010600030101010101" pitchFamily="2" charset="-122"/>
              <a:cs typeface="Arial" panose="020B0604020202020204"/>
            </a:endParaRPr>
          </a:p>
          <a:p>
            <a:pPr lvl="0" algn="l" defTabSz="914400" hangingPunct="1">
              <a:lnSpc>
                <a:spcPct val="150000"/>
              </a:lnSpc>
            </a:pPr>
            <a:r>
              <a:rPr lang="en-US" altLang="zh-CN" sz="3200" kern="1200" dirty="0" smtClean="0">
                <a:solidFill>
                  <a:prstClr val="black"/>
                </a:solidFill>
                <a:latin typeface="Calibri" panose="020F0502020204030204"/>
                <a:ea typeface="宋体" panose="02010600030101010101" pitchFamily="2" charset="-122"/>
                <a:cs typeface="Arial" panose="020B0604020202020204"/>
              </a:rPr>
              <a:t>3</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如果能出现圈圈，表示路径及文件名命名正确，可以进入升级，但如果压缩包</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升级包不正确的话，圈圈消失后还是会提示还是会提示升级失败。</a:t>
            </a:r>
            <a:endParaRPr lang="en-US" altLang="zh-CN" sz="3200" kern="1200" dirty="0" smtClean="0">
              <a:solidFill>
                <a:prstClr val="black"/>
              </a:solidFill>
              <a:latin typeface="Calibri" panose="020F0502020204030204"/>
              <a:ea typeface="宋体" panose="02010600030101010101" pitchFamily="2" charset="-122"/>
              <a:cs typeface="Arial" panose="020B0604020202020204"/>
            </a:endParaRPr>
          </a:p>
          <a:p>
            <a:pPr lvl="0" algn="l" defTabSz="914400" hangingPunct="1">
              <a:lnSpc>
                <a:spcPct val="150000"/>
              </a:lnSpc>
            </a:pPr>
            <a:r>
              <a:rPr lang="en-US" altLang="zh-CN" sz="3200" kern="1200" dirty="0" smtClean="0">
                <a:solidFill>
                  <a:prstClr val="black"/>
                </a:solidFill>
                <a:latin typeface="Calibri" panose="020F0502020204030204"/>
                <a:ea typeface="宋体" panose="02010600030101010101" pitchFamily="2" charset="-122"/>
                <a:cs typeface="Arial" panose="020B0604020202020204"/>
              </a:rPr>
              <a:t>4</a:t>
            </a:r>
            <a:r>
              <a:rPr lang="zh-CN" altLang="zh-CN" sz="3200" kern="1200" dirty="0" smtClean="0">
                <a:solidFill>
                  <a:prstClr val="black"/>
                </a:solidFill>
                <a:latin typeface="Calibri" panose="020F0502020204030204"/>
                <a:ea typeface="宋体" panose="02010600030101010101" pitchFamily="2" charset="-122"/>
                <a:cs typeface="Arial" panose="020B0604020202020204"/>
              </a:rPr>
              <a:t>、</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升级成功后页面会提示升级成功，一般</a:t>
            </a:r>
            <a:r>
              <a:rPr lang="en-US" altLang="zh-CN" sz="3200" kern="1200" dirty="0" smtClean="0">
                <a:solidFill>
                  <a:prstClr val="black"/>
                </a:solidFill>
                <a:latin typeface="Calibri" panose="020F0502020204030204"/>
                <a:ea typeface="宋体" panose="02010600030101010101" pitchFamily="2" charset="-122"/>
                <a:cs typeface="Arial" panose="020B0604020202020204"/>
              </a:rPr>
              <a:t>PAD</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会自学习一次，并进行自动重启。</a:t>
            </a:r>
            <a:endParaRPr lang="en-US" altLang="zh-CN" sz="3200" kern="1200" dirty="0" smtClean="0">
              <a:solidFill>
                <a:prstClr val="black"/>
              </a:solidFill>
              <a:latin typeface="Calibri" panose="020F0502020204030204"/>
              <a:ea typeface="宋体" panose="02010600030101010101" pitchFamily="2" charset="-122"/>
              <a:cs typeface="Arial" panose="020B0604020202020204"/>
            </a:endParaRPr>
          </a:p>
          <a:p>
            <a:pPr lvl="0" algn="l" defTabSz="914400" hangingPunct="1">
              <a:lnSpc>
                <a:spcPct val="150000"/>
              </a:lnSpc>
            </a:pPr>
            <a:r>
              <a:rPr lang="en-US" altLang="zh-CN" sz="3200" kern="1200" dirty="0" smtClean="0">
                <a:solidFill>
                  <a:prstClr val="black"/>
                </a:solidFill>
                <a:latin typeface="Calibri" panose="020F0502020204030204"/>
                <a:ea typeface="宋体" panose="02010600030101010101" pitchFamily="2" charset="-122"/>
                <a:cs typeface="Arial" panose="020B0604020202020204"/>
              </a:rPr>
              <a:t>5</a:t>
            </a:r>
            <a:r>
              <a:rPr lang="zh-CN" altLang="en-US" sz="3200" kern="1200" dirty="0" smtClean="0">
                <a:solidFill>
                  <a:prstClr val="black"/>
                </a:solidFill>
                <a:latin typeface="Calibri" panose="020F0502020204030204"/>
                <a:ea typeface="宋体" panose="02010600030101010101" pitchFamily="2" charset="-122"/>
                <a:cs typeface="Arial" panose="020B0604020202020204"/>
              </a:rPr>
              <a:t>、检查新的版本详情，升级完成。</a:t>
            </a:r>
            <a:endParaRPr lang="zh-CN" altLang="zh-CN" sz="3200" kern="1200" dirty="0">
              <a:solidFill>
                <a:prstClr val="black"/>
              </a:solidFill>
              <a:latin typeface="Calibri" panose="020F0502020204030204"/>
              <a:ea typeface="宋体" panose="02010600030101010101" pitchFamily="2" charset="-122"/>
              <a:cs typeface="Arial" panose="020B0604020202020204"/>
            </a:endParaRPr>
          </a:p>
        </p:txBody>
      </p:sp>
      <p:sp>
        <p:nvSpPr>
          <p:cNvPr id="16" name="文本框 15"/>
          <p:cNvSpPr txBox="1"/>
          <p:nvPr/>
        </p:nvSpPr>
        <p:spPr>
          <a:xfrm>
            <a:off x="9586662" y="1487227"/>
            <a:ext cx="3991476" cy="9137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zh-CN" altLang="en-US" dirty="0" smtClean="0"/>
              <a:t>四、升级过程</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5" name="图片 4"/>
          <p:cNvPicPr>
            <a:picLocks noChangeAspect="1"/>
          </p:cNvPicPr>
          <p:nvPr/>
        </p:nvPicPr>
        <p:blipFill>
          <a:blip r:embed="rId5"/>
          <a:stretch>
            <a:fillRect/>
          </a:stretch>
        </p:blipFill>
        <p:spPr>
          <a:xfrm>
            <a:off x="3289858" y="8010596"/>
            <a:ext cx="7099701" cy="3394003"/>
          </a:xfrm>
          <a:prstGeom prst="rect">
            <a:avLst/>
          </a:prstGeom>
        </p:spPr>
      </p:pic>
      <p:pic>
        <p:nvPicPr>
          <p:cNvPr id="6" name="图片 5"/>
          <p:cNvPicPr>
            <a:picLocks noChangeAspect="1"/>
          </p:cNvPicPr>
          <p:nvPr/>
        </p:nvPicPr>
        <p:blipFill>
          <a:blip r:embed="rId6"/>
          <a:stretch>
            <a:fillRect/>
          </a:stretch>
        </p:blipFill>
        <p:spPr>
          <a:xfrm>
            <a:off x="11327386" y="7938613"/>
            <a:ext cx="3942703" cy="32728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1195903" y="-72729"/>
            <a:ext cx="24384000" cy="13716000"/>
          </a:xfrm>
          <a:prstGeom prst="rect">
            <a:avLst/>
          </a:prstGeom>
        </p:spPr>
      </p:pic>
      <p:sp>
        <p:nvSpPr>
          <p:cNvPr id="141" name="Shape 141"/>
          <p:cNvSpPr/>
          <p:nvPr/>
        </p:nvSpPr>
        <p:spPr>
          <a:xfrm>
            <a:off x="2557145" y="6514019"/>
            <a:ext cx="20006111" cy="636712"/>
          </a:xfrm>
          <a:prstGeom prst="rect">
            <a:avLst/>
          </a:prstGeom>
          <a:ln w="12700">
            <a:miter lim="400000"/>
          </a:ln>
        </p:spPr>
        <p:txBody>
          <a:bodyPr wrap="square" lIns="71437" tIns="71437" rIns="71437" bIns="71437" anchor="ctr">
            <a:spAutoFit/>
          </a:bodyPr>
          <a:lstStyle/>
          <a:p>
            <a:endParaRPr lang="zh-CN" altLang="en-US" sz="3200" dirty="0"/>
          </a:p>
        </p:txBody>
      </p:sp>
      <p:sp>
        <p:nvSpPr>
          <p:cNvPr id="12" name="Shape 141"/>
          <p:cNvSpPr/>
          <p:nvPr/>
        </p:nvSpPr>
        <p:spPr>
          <a:xfrm>
            <a:off x="18996191" y="12954615"/>
            <a:ext cx="7908925" cy="1372870"/>
          </a:xfrm>
          <a:prstGeom prst="rect">
            <a:avLst/>
          </a:prstGeom>
          <a:ln w="12700">
            <a:miter lim="400000"/>
          </a:ln>
        </p:spPr>
        <p:txBody>
          <a:bodyPr wrap="square" lIns="71437" tIns="71437" rIns="71437" bIns="71437" anchor="ctr">
            <a:spAutoFit/>
          </a:bodyPr>
          <a:lstStyle/>
          <a:p>
            <a:pPr algn="l">
              <a:defRPr sz="3800"/>
            </a:pPr>
            <a:r>
              <a:rPr lang="zh-CN"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sp>
        <p:nvSpPr>
          <p:cNvPr id="9"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1" name="图片 10"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13" name="图片 12"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14" name="图片 13"/>
          <p:cNvPicPr>
            <a:picLocks noChangeAspect="1"/>
          </p:cNvPicPr>
          <p:nvPr/>
        </p:nvPicPr>
        <p:blipFill>
          <a:blip r:embed="rId4" cstate="email"/>
          <a:stretch>
            <a:fillRect/>
          </a:stretch>
        </p:blipFill>
        <p:spPr>
          <a:xfrm>
            <a:off x="23148559" y="649885"/>
            <a:ext cx="762000" cy="685800"/>
          </a:xfrm>
          <a:prstGeom prst="rect">
            <a:avLst/>
          </a:prstGeom>
        </p:spPr>
      </p:pic>
      <p:sp>
        <p:nvSpPr>
          <p:cNvPr id="2" name="文本框 1"/>
          <p:cNvSpPr txBox="1"/>
          <p:nvPr/>
        </p:nvSpPr>
        <p:spPr>
          <a:xfrm>
            <a:off x="2280722" y="2341494"/>
            <a:ext cx="17726834" cy="703846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lnSpc>
                <a:spcPct val="150000"/>
              </a:lnSpc>
            </a:pPr>
            <a:r>
              <a:rPr lang="en-US" altLang="zh-CN" sz="3200" dirty="0" smtClean="0"/>
              <a:t>1</a:t>
            </a:r>
            <a:r>
              <a:rPr lang="zh-CN" altLang="en-US" sz="3200" dirty="0" smtClean="0"/>
              <a:t>，插上</a:t>
            </a:r>
            <a:r>
              <a:rPr lang="en-US" altLang="zh-CN" sz="3200" dirty="0" smtClean="0"/>
              <a:t>U</a:t>
            </a:r>
            <a:r>
              <a:rPr lang="zh-CN" altLang="en-US" sz="3200" dirty="0" smtClean="0"/>
              <a:t>盘马上弹出“</a:t>
            </a:r>
            <a:r>
              <a:rPr lang="zh-CN" altLang="en-US" sz="3200" dirty="0"/>
              <a:t>检验失败</a:t>
            </a:r>
            <a:r>
              <a:rPr lang="zh-CN" altLang="en-US" sz="3200" dirty="0" smtClean="0"/>
              <a:t>” ：不是</a:t>
            </a:r>
            <a:r>
              <a:rPr lang="en-US" altLang="zh-CN" sz="3200" dirty="0" smtClean="0"/>
              <a:t>2.0</a:t>
            </a:r>
            <a:r>
              <a:rPr lang="zh-CN" altLang="en-US" sz="3200" dirty="0" smtClean="0"/>
              <a:t>的</a:t>
            </a:r>
            <a:r>
              <a:rPr lang="en-US" altLang="zh-CN" sz="3200" dirty="0" smtClean="0"/>
              <a:t>U</a:t>
            </a:r>
            <a:r>
              <a:rPr lang="zh-CN" altLang="en-US" sz="3200" dirty="0" smtClean="0"/>
              <a:t>盘；不是</a:t>
            </a:r>
            <a:r>
              <a:rPr lang="en-US" altLang="zh-CN" sz="3200" dirty="0" smtClean="0"/>
              <a:t>FAT32</a:t>
            </a:r>
            <a:r>
              <a:rPr lang="zh-CN" altLang="en-US" sz="3200" dirty="0" smtClean="0"/>
              <a:t>格式；容量超</a:t>
            </a:r>
            <a:r>
              <a:rPr lang="en-US" altLang="zh-CN" sz="3200" dirty="0" smtClean="0"/>
              <a:t>32GB</a:t>
            </a:r>
            <a:endParaRPr lang="en-US" altLang="zh-CN" sz="3200" dirty="0" smtClean="0"/>
          </a:p>
          <a:p>
            <a:pPr algn="l">
              <a:lnSpc>
                <a:spcPct val="150000"/>
              </a:lnSpc>
            </a:pPr>
            <a:r>
              <a:rPr lang="en-US" altLang="zh-CN" sz="3200" dirty="0" smtClean="0"/>
              <a:t>2</a:t>
            </a:r>
            <a:r>
              <a:rPr lang="zh-CN" altLang="en-US" sz="3200" dirty="0" smtClean="0"/>
              <a:t>，插上</a:t>
            </a:r>
            <a:r>
              <a:rPr lang="en-US" altLang="zh-CN" sz="3200" dirty="0" smtClean="0"/>
              <a:t>U</a:t>
            </a:r>
            <a:r>
              <a:rPr lang="zh-CN" altLang="en-US" sz="3200" dirty="0" smtClean="0"/>
              <a:t>盘可以看到</a:t>
            </a:r>
            <a:r>
              <a:rPr lang="en-US" altLang="zh-CN" sz="3200" dirty="0" smtClean="0"/>
              <a:t>U</a:t>
            </a:r>
            <a:r>
              <a:rPr lang="zh-CN" altLang="en-US" sz="3200" dirty="0" smtClean="0"/>
              <a:t>盘连接成功，但不会自动弹出升级框：文件名命名或路径不对，可能是大小写没有区分，可能是</a:t>
            </a:r>
            <a:r>
              <a:rPr lang="en-US" altLang="zh-CN" sz="3200" dirty="0" err="1" smtClean="0"/>
              <a:t>UpdateFull</a:t>
            </a:r>
            <a:r>
              <a:rPr lang="zh-CN" altLang="en-US" sz="3200" dirty="0" smtClean="0"/>
              <a:t>的小写</a:t>
            </a:r>
            <a:r>
              <a:rPr lang="en-US" altLang="zh-CN" sz="3200" dirty="0" smtClean="0"/>
              <a:t>LL</a:t>
            </a:r>
            <a:r>
              <a:rPr lang="zh-CN" altLang="en-US" sz="3200" dirty="0" smtClean="0"/>
              <a:t>写成了</a:t>
            </a:r>
            <a:r>
              <a:rPr lang="en-US" altLang="zh-CN" sz="3200" dirty="0" smtClean="0"/>
              <a:t>11</a:t>
            </a:r>
            <a:r>
              <a:rPr lang="zh-CN" altLang="en-US" sz="3200" dirty="0" smtClean="0"/>
              <a:t>或者</a:t>
            </a:r>
            <a:r>
              <a:rPr lang="en-US" altLang="zh-CN" sz="3200" dirty="0" smtClean="0"/>
              <a:t>II</a:t>
            </a:r>
            <a:r>
              <a:rPr lang="zh-CN" altLang="en-US" sz="3200" dirty="0" smtClean="0"/>
              <a:t>；</a:t>
            </a:r>
            <a:endParaRPr lang="en-US" altLang="zh-CN" sz="3200" dirty="0" smtClean="0"/>
          </a:p>
          <a:p>
            <a:pPr algn="l">
              <a:lnSpc>
                <a:spcPct val="150000"/>
              </a:lnSpc>
            </a:pPr>
            <a:r>
              <a:rPr lang="en-US" altLang="zh-CN" sz="3200" dirty="0" smtClean="0"/>
              <a:t>3</a:t>
            </a:r>
            <a:r>
              <a:rPr lang="zh-CN" altLang="en-US" sz="3200" dirty="0" smtClean="0"/>
              <a:t>，拷贝的进度条完成后提示校验失败：车型版本不对，比如宋的车型错用了宋</a:t>
            </a:r>
            <a:r>
              <a:rPr lang="en-US" altLang="zh-CN" sz="3200" dirty="0" smtClean="0"/>
              <a:t>PRO</a:t>
            </a:r>
            <a:r>
              <a:rPr lang="zh-CN" altLang="en-US" sz="3200" dirty="0" smtClean="0"/>
              <a:t>的版本；</a:t>
            </a:r>
            <a:endParaRPr lang="en-US" altLang="zh-CN" sz="3200" dirty="0" smtClean="0"/>
          </a:p>
          <a:p>
            <a:pPr algn="l">
              <a:lnSpc>
                <a:spcPct val="150000"/>
              </a:lnSpc>
            </a:pPr>
            <a:r>
              <a:rPr lang="en-US" altLang="zh-CN" sz="3200" dirty="0" smtClean="0"/>
              <a:t>4</a:t>
            </a:r>
            <a:r>
              <a:rPr lang="zh-CN" altLang="en-US" sz="3200" dirty="0" smtClean="0"/>
              <a:t>，圈圈到一半或者快完成时出现机器人，然后闪一下直接重启，回到主界面后提示“</a:t>
            </a:r>
            <a:r>
              <a:rPr lang="en-US" altLang="zh-CN" sz="3200" dirty="0" smtClean="0"/>
              <a:t>U</a:t>
            </a:r>
            <a:r>
              <a:rPr lang="zh-CN" altLang="en-US" sz="3200" dirty="0" smtClean="0"/>
              <a:t>盘升级失败”： 版本未</a:t>
            </a:r>
            <a:r>
              <a:rPr lang="en-US" altLang="zh-CN" sz="3200" dirty="0" smtClean="0"/>
              <a:t>100%</a:t>
            </a:r>
            <a:r>
              <a:rPr lang="zh-CN" altLang="en-US" sz="3200" dirty="0" smtClean="0"/>
              <a:t>下载完成（右键看大小，双击是否可以看到里面内容？）；车型版本不正确。</a:t>
            </a:r>
            <a:endParaRPr lang="en-US" altLang="zh-CN" sz="3200" dirty="0" smtClean="0"/>
          </a:p>
          <a:p>
            <a:pPr algn="l">
              <a:lnSpc>
                <a:spcPct val="150000"/>
              </a:lnSpc>
            </a:pPr>
            <a:r>
              <a:rPr lang="en-US" altLang="zh-CN" sz="3200" dirty="0" smtClean="0"/>
              <a:t>5</a:t>
            </a:r>
            <a:r>
              <a:rPr lang="zh-CN" altLang="en-US" sz="3200" dirty="0" smtClean="0"/>
              <a:t>，升级成功后部分功能用不了</a:t>
            </a:r>
            <a:r>
              <a:rPr lang="en-US" altLang="zh-CN" sz="3200" dirty="0" smtClean="0"/>
              <a:t>/MCU</a:t>
            </a:r>
            <a:r>
              <a:rPr lang="zh-CN" altLang="en-US" sz="3200" dirty="0" smtClean="0"/>
              <a:t>版本没有升级上去：下载后的压缩包被解压缩了（一般是错误的提取了压缩包里面的压缩包</a:t>
            </a:r>
            <a:r>
              <a:rPr lang="en-US" altLang="zh-CN" sz="3200" dirty="0" smtClean="0"/>
              <a:t>update.zip</a:t>
            </a:r>
            <a:r>
              <a:rPr lang="zh-CN" altLang="en-US" sz="3200" dirty="0" smtClean="0"/>
              <a:t>出来重命名），需重新制作</a:t>
            </a:r>
            <a:r>
              <a:rPr lang="en-US" altLang="zh-CN" sz="3200" dirty="0" smtClean="0"/>
              <a:t>U</a:t>
            </a:r>
            <a:r>
              <a:rPr lang="zh-CN" altLang="en-US" sz="3200" dirty="0" smtClean="0"/>
              <a:t>盘升级包，并再次升级。</a:t>
            </a:r>
            <a:endParaRPr lang="en-US" altLang="zh-CN" sz="3200" dirty="0" smtClean="0"/>
          </a:p>
          <a:p>
            <a:pPr algn="l"/>
            <a:endParaRPr lang="zh-CN" altLang="en-US" sz="3200" dirty="0"/>
          </a:p>
          <a:p>
            <a:pPr algn="l"/>
            <a:endParaRPr lang="en-US" altLang="zh-CN" sz="3200" dirty="0" smtClean="0"/>
          </a:p>
        </p:txBody>
      </p:sp>
      <p:sp>
        <p:nvSpPr>
          <p:cNvPr id="4" name="文本框 3"/>
          <p:cNvSpPr txBox="1"/>
          <p:nvPr/>
        </p:nvSpPr>
        <p:spPr>
          <a:xfrm>
            <a:off x="8869555" y="992785"/>
            <a:ext cx="5915080" cy="9137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zh-CN" altLang="en-US" dirty="0"/>
              <a:t>五</a:t>
            </a:r>
            <a:r>
              <a:rPr lang="zh-CN" altLang="en-US" dirty="0" smtClean="0"/>
              <a:t>、升级常见的问题</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17" name="图片 16"/>
          <p:cNvPicPr>
            <a:picLocks noChangeAspect="1"/>
          </p:cNvPicPr>
          <p:nvPr/>
        </p:nvPicPr>
        <p:blipFill>
          <a:blip r:embed="rId5"/>
          <a:stretch>
            <a:fillRect/>
          </a:stretch>
        </p:blipFill>
        <p:spPr>
          <a:xfrm>
            <a:off x="8973511" y="9202158"/>
            <a:ext cx="5811124" cy="3952708"/>
          </a:xfrm>
          <a:prstGeom prst="rect">
            <a:avLst/>
          </a:prstGeom>
        </p:spPr>
      </p:pic>
      <p:pic>
        <p:nvPicPr>
          <p:cNvPr id="18" name="图片 17"/>
          <p:cNvPicPr>
            <a:picLocks noChangeAspect="1"/>
          </p:cNvPicPr>
          <p:nvPr/>
        </p:nvPicPr>
        <p:blipFill>
          <a:blip r:embed="rId6"/>
          <a:stretch>
            <a:fillRect/>
          </a:stretch>
        </p:blipFill>
        <p:spPr>
          <a:xfrm>
            <a:off x="2050024" y="9202157"/>
            <a:ext cx="6069366" cy="3898655"/>
          </a:xfrm>
          <a:prstGeom prst="rect">
            <a:avLst/>
          </a:prstGeom>
        </p:spPr>
      </p:pic>
      <p:pic>
        <p:nvPicPr>
          <p:cNvPr id="19" name="图片 18"/>
          <p:cNvPicPr>
            <a:picLocks noChangeAspect="1"/>
          </p:cNvPicPr>
          <p:nvPr/>
        </p:nvPicPr>
        <p:blipFill>
          <a:blip r:embed="rId7"/>
          <a:stretch>
            <a:fillRect/>
          </a:stretch>
        </p:blipFill>
        <p:spPr>
          <a:xfrm>
            <a:off x="14928659" y="9064930"/>
            <a:ext cx="8981900" cy="38256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27503" y="0"/>
            <a:ext cx="24384000" cy="13716000"/>
          </a:xfrm>
          <a:prstGeom prst="rect">
            <a:avLst/>
          </a:prstGeom>
        </p:spPr>
      </p:pic>
      <p:sp>
        <p:nvSpPr>
          <p:cNvPr id="141" name="Shape 141"/>
          <p:cNvSpPr/>
          <p:nvPr/>
        </p:nvSpPr>
        <p:spPr>
          <a:xfrm>
            <a:off x="2557145" y="6514019"/>
            <a:ext cx="20006111" cy="636712"/>
          </a:xfrm>
          <a:prstGeom prst="rect">
            <a:avLst/>
          </a:prstGeom>
          <a:ln w="12700">
            <a:miter lim="400000"/>
          </a:ln>
        </p:spPr>
        <p:txBody>
          <a:bodyPr wrap="square" lIns="71437" tIns="71437" rIns="71437" bIns="71437" anchor="ctr">
            <a:spAutoFit/>
          </a:bodyPr>
          <a:lstStyle/>
          <a:p>
            <a:endParaRPr lang="zh-CN" altLang="en-US" sz="3200" dirty="0"/>
          </a:p>
        </p:txBody>
      </p:sp>
      <p:sp>
        <p:nvSpPr>
          <p:cNvPr id="12" name="Shape 141"/>
          <p:cNvSpPr/>
          <p:nvPr/>
        </p:nvSpPr>
        <p:spPr>
          <a:xfrm>
            <a:off x="18996191" y="12954615"/>
            <a:ext cx="7908925" cy="1372870"/>
          </a:xfrm>
          <a:prstGeom prst="rect">
            <a:avLst/>
          </a:prstGeom>
          <a:ln w="12700">
            <a:miter lim="400000"/>
          </a:ln>
        </p:spPr>
        <p:txBody>
          <a:bodyPr wrap="square" lIns="71437" tIns="71437" rIns="71437" bIns="71437" anchor="ctr">
            <a:spAutoFit/>
          </a:bodyPr>
          <a:lstStyle/>
          <a:p>
            <a:pPr algn="l">
              <a:defRPr sz="3800"/>
            </a:pPr>
            <a:r>
              <a:rPr lang="zh-CN"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32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400" dirty="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sp>
        <p:nvSpPr>
          <p:cNvPr id="9"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1" name="图片 10" descr="矢量智能对象3333"/>
          <p:cNvPicPr>
            <a:picLocks noChangeAspect="1"/>
          </p:cNvPicPr>
          <p:nvPr/>
        </p:nvPicPr>
        <p:blipFill>
          <a:blip r:embed="rId2" cstate="email"/>
          <a:stretch>
            <a:fillRect/>
          </a:stretch>
        </p:blipFill>
        <p:spPr>
          <a:xfrm>
            <a:off x="19158488" y="455141"/>
            <a:ext cx="3990071" cy="1188556"/>
          </a:xfrm>
          <a:prstGeom prst="rect">
            <a:avLst/>
          </a:prstGeom>
        </p:spPr>
      </p:pic>
      <p:pic>
        <p:nvPicPr>
          <p:cNvPr id="13" name="图片 12" descr="红色"/>
          <p:cNvPicPr>
            <a:picLocks noChangeAspect="1"/>
          </p:cNvPicPr>
          <p:nvPr/>
        </p:nvPicPr>
        <p:blipFill>
          <a:blip r:embed="rId3" cstate="email"/>
          <a:stretch>
            <a:fillRect/>
          </a:stretch>
        </p:blipFill>
        <p:spPr>
          <a:xfrm>
            <a:off x="598805" y="-4610"/>
            <a:ext cx="3916680" cy="2203450"/>
          </a:xfrm>
          <a:prstGeom prst="rect">
            <a:avLst/>
          </a:prstGeom>
        </p:spPr>
      </p:pic>
      <p:pic>
        <p:nvPicPr>
          <p:cNvPr id="14" name="图片 13"/>
          <p:cNvPicPr>
            <a:picLocks noChangeAspect="1"/>
          </p:cNvPicPr>
          <p:nvPr/>
        </p:nvPicPr>
        <p:blipFill>
          <a:blip r:embed="rId4" cstate="email"/>
          <a:stretch>
            <a:fillRect/>
          </a:stretch>
        </p:blipFill>
        <p:spPr>
          <a:xfrm>
            <a:off x="23148559" y="649885"/>
            <a:ext cx="762000" cy="685800"/>
          </a:xfrm>
          <a:prstGeom prst="rect">
            <a:avLst/>
          </a:prstGeom>
        </p:spPr>
      </p:pic>
      <p:sp>
        <p:nvSpPr>
          <p:cNvPr id="5" name="文本框 4"/>
          <p:cNvSpPr txBox="1"/>
          <p:nvPr/>
        </p:nvSpPr>
        <p:spPr>
          <a:xfrm>
            <a:off x="8209541" y="2343298"/>
            <a:ext cx="5273879" cy="9137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zh-CN" altLang="en-US" dirty="0"/>
              <a:t>六</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、升级注意事项</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矩形 7"/>
          <p:cNvSpPr/>
          <p:nvPr/>
        </p:nvSpPr>
        <p:spPr>
          <a:xfrm>
            <a:off x="3122175" y="4032658"/>
            <a:ext cx="18194655" cy="2062103"/>
          </a:xfrm>
          <a:prstGeom prst="rect">
            <a:avLst/>
          </a:prstGeom>
        </p:spPr>
        <p:txBody>
          <a:bodyPr wrap="square">
            <a:spAutoFit/>
          </a:bodyPr>
          <a:lstStyle/>
          <a:p>
            <a:pPr lvl="0" algn="l"/>
            <a:r>
              <a:rPr lang="en-US" altLang="zh-CN" sz="3200" dirty="0">
                <a:solidFill>
                  <a:srgbClr val="FF0000"/>
                </a:solidFill>
              </a:rPr>
              <a:t>1</a:t>
            </a:r>
            <a:r>
              <a:rPr lang="zh-CN" altLang="en-US" sz="3200" dirty="0" smtClean="0">
                <a:solidFill>
                  <a:srgbClr val="FF0000"/>
                </a:solidFill>
              </a:rPr>
              <a:t>，机器能正常开机的时候千万不要按</a:t>
            </a:r>
            <a:r>
              <a:rPr lang="en-US" altLang="zh-CN" sz="3200" dirty="0" smtClean="0">
                <a:solidFill>
                  <a:srgbClr val="FF0000"/>
                </a:solidFill>
              </a:rPr>
              <a:t>POWER</a:t>
            </a:r>
            <a:r>
              <a:rPr lang="zh-CN" altLang="en-US" sz="3200" dirty="0" smtClean="0">
                <a:solidFill>
                  <a:srgbClr val="FF0000"/>
                </a:solidFill>
              </a:rPr>
              <a:t>键</a:t>
            </a:r>
            <a:r>
              <a:rPr lang="en-US" altLang="zh-CN" sz="3200" dirty="0" smtClean="0">
                <a:solidFill>
                  <a:srgbClr val="FF0000"/>
                </a:solidFill>
              </a:rPr>
              <a:t>+</a:t>
            </a:r>
            <a:r>
              <a:rPr lang="zh-CN" altLang="en-US" sz="3200" dirty="0" smtClean="0">
                <a:solidFill>
                  <a:srgbClr val="FF0000"/>
                </a:solidFill>
              </a:rPr>
              <a:t>向上箭头键进行强刷插入</a:t>
            </a:r>
            <a:r>
              <a:rPr lang="en-US" altLang="zh-CN" sz="3200" dirty="0" smtClean="0">
                <a:solidFill>
                  <a:srgbClr val="FF0000"/>
                </a:solidFill>
              </a:rPr>
              <a:t>U</a:t>
            </a:r>
            <a:r>
              <a:rPr lang="zh-CN" altLang="en-US" sz="3200" dirty="0" smtClean="0">
                <a:solidFill>
                  <a:srgbClr val="FF0000"/>
                </a:solidFill>
              </a:rPr>
              <a:t>盘让机器自动进入升级状态即可，如果升级不成功，可以参考以上常见问题。</a:t>
            </a:r>
            <a:endParaRPr lang="en-US" altLang="zh-CN" sz="3200" dirty="0" smtClean="0">
              <a:solidFill>
                <a:srgbClr val="FF0000"/>
              </a:solidFill>
            </a:endParaRPr>
          </a:p>
          <a:p>
            <a:pPr lvl="0" algn="l"/>
            <a:r>
              <a:rPr lang="en-US" altLang="zh-CN" sz="3200" dirty="0" smtClean="0">
                <a:solidFill>
                  <a:srgbClr val="FF0000"/>
                </a:solidFill>
              </a:rPr>
              <a:t>2</a:t>
            </a:r>
            <a:r>
              <a:rPr lang="zh-CN" altLang="en-US" sz="3200" dirty="0" smtClean="0">
                <a:solidFill>
                  <a:srgbClr val="FF0000"/>
                </a:solidFill>
              </a:rPr>
              <a:t>，机器在黑屏，灰屏，卡</a:t>
            </a:r>
            <a:r>
              <a:rPr lang="en-US" altLang="zh-CN" sz="3200" dirty="0" smtClean="0">
                <a:solidFill>
                  <a:srgbClr val="FF0000"/>
                </a:solidFill>
              </a:rPr>
              <a:t>LOGO</a:t>
            </a:r>
            <a:r>
              <a:rPr lang="zh-CN" altLang="en-US" sz="3200" dirty="0" smtClean="0">
                <a:solidFill>
                  <a:srgbClr val="FF0000"/>
                </a:solidFill>
              </a:rPr>
              <a:t>的情况下，才可以用强刷的模式（同时按</a:t>
            </a:r>
            <a:r>
              <a:rPr lang="en-US" altLang="zh-CN" sz="3200" dirty="0" smtClean="0">
                <a:solidFill>
                  <a:srgbClr val="FF0000"/>
                </a:solidFill>
              </a:rPr>
              <a:t>POWER</a:t>
            </a:r>
            <a:r>
              <a:rPr lang="zh-CN" altLang="en-US" sz="3200" dirty="0" smtClean="0">
                <a:solidFill>
                  <a:srgbClr val="FF0000"/>
                </a:solidFill>
              </a:rPr>
              <a:t>键</a:t>
            </a:r>
            <a:r>
              <a:rPr lang="en-US" altLang="zh-CN" sz="3200" dirty="0" smtClean="0">
                <a:solidFill>
                  <a:srgbClr val="FF0000"/>
                </a:solidFill>
              </a:rPr>
              <a:t>+</a:t>
            </a:r>
            <a:r>
              <a:rPr lang="zh-CN" altLang="en-US" sz="3200" dirty="0" smtClean="0">
                <a:solidFill>
                  <a:srgbClr val="FF0000"/>
                </a:solidFill>
              </a:rPr>
              <a:t>方向盘上一首快捷键）进行强制刷机，而且刷机前需要确保制作的</a:t>
            </a:r>
            <a:r>
              <a:rPr lang="en-US" altLang="zh-CN" sz="3200" dirty="0" smtClean="0">
                <a:solidFill>
                  <a:srgbClr val="FF0000"/>
                </a:solidFill>
              </a:rPr>
              <a:t>U</a:t>
            </a:r>
            <a:r>
              <a:rPr lang="zh-CN" altLang="en-US" sz="3200" dirty="0" smtClean="0">
                <a:solidFill>
                  <a:srgbClr val="FF0000"/>
                </a:solidFill>
              </a:rPr>
              <a:t>盘在同型号正常车上能自动升级。</a:t>
            </a:r>
            <a:endParaRPr lang="en-US" altLang="zh-CN" sz="3200" dirty="0">
              <a:solidFill>
                <a:srgbClr val="FF0000"/>
              </a:solidFill>
            </a:endParaRPr>
          </a:p>
        </p:txBody>
      </p:sp>
      <p:pic>
        <p:nvPicPr>
          <p:cNvPr id="6" name="图片 5"/>
          <p:cNvPicPr>
            <a:picLocks noChangeAspect="1"/>
          </p:cNvPicPr>
          <p:nvPr/>
        </p:nvPicPr>
        <p:blipFill>
          <a:blip r:embed="rId5"/>
          <a:stretch>
            <a:fillRect/>
          </a:stretch>
        </p:blipFill>
        <p:spPr>
          <a:xfrm>
            <a:off x="3122175" y="7150731"/>
            <a:ext cx="6585414" cy="43151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0" y="-4445"/>
            <a:ext cx="24384000" cy="13716000"/>
          </a:xfrm>
          <a:prstGeom prst="rect">
            <a:avLst/>
          </a:prstGeom>
        </p:spPr>
      </p:pic>
      <p:pic>
        <p:nvPicPr>
          <p:cNvPr id="7" name="图片 6" descr="矢量智能对象3333"/>
          <p:cNvPicPr>
            <a:picLocks noChangeAspect="1"/>
          </p:cNvPicPr>
          <p:nvPr/>
        </p:nvPicPr>
        <p:blipFill>
          <a:blip r:embed="rId2"/>
          <a:stretch>
            <a:fillRect/>
          </a:stretch>
        </p:blipFill>
        <p:spPr>
          <a:xfrm>
            <a:off x="6267450" y="4457700"/>
            <a:ext cx="12974320" cy="3865245"/>
          </a:xfrm>
          <a:prstGeom prst="rect">
            <a:avLst/>
          </a:prstGeom>
        </p:spPr>
      </p:pic>
      <p:sp>
        <p:nvSpPr>
          <p:cNvPr id="8" name="Shape 141"/>
          <p:cNvSpPr/>
          <p:nvPr/>
        </p:nvSpPr>
        <p:spPr>
          <a:xfrm>
            <a:off x="18303001" y="12908842"/>
            <a:ext cx="7908925" cy="1436931"/>
          </a:xfrm>
          <a:prstGeom prst="rect">
            <a:avLst/>
          </a:prstGeom>
          <a:ln w="12700">
            <a:miter lim="400000"/>
          </a:ln>
        </p:spPr>
        <p:txBody>
          <a:bodyPr wrap="square" lIns="71437" tIns="71437" rIns="71437" bIns="71437" anchor="ctr">
            <a:spAutoFit/>
          </a:bodyPr>
          <a:lstStyle/>
          <a:p>
            <a:pPr algn="l">
              <a:defRPr sz="3800"/>
            </a:pPr>
            <a:r>
              <a:rPr lang="zh-CN"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rPr>
              <a:t>一直在前  却一心向前</a:t>
            </a:r>
            <a:endParaRPr lang="en-US" altLang="en-US"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pPr algn="l">
              <a:defRPr sz="3800"/>
            </a:pPr>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a:p>
            <a:endParaRPr lang="en-US" altLang="zh-CN" sz="2800" dirty="0">
              <a:solidFill>
                <a:schemeClr val="bg1">
                  <a:lumMod val="65000"/>
                </a:schemeClr>
              </a:solidFill>
              <a:latin typeface="方正兰亭黑简体" panose="02000000000000000000" pitchFamily="2" charset="-122"/>
              <a:ea typeface="方正兰亭黑简体" panose="02000000000000000000" pitchFamily="2" charset="-122"/>
              <a:cs typeface="方正兰亭黑简体" panose="02000000000000000000" pitchFamily="2" charset="-122"/>
            </a:endParaRPr>
          </a:p>
        </p:txBody>
      </p:sp>
      <p:pic>
        <p:nvPicPr>
          <p:cNvPr id="15" name="图片 14" descr="红色"/>
          <p:cNvPicPr>
            <a:picLocks noChangeAspect="1"/>
          </p:cNvPicPr>
          <p:nvPr/>
        </p:nvPicPr>
        <p:blipFill>
          <a:blip r:embed="rId3" cstate="email"/>
          <a:stretch>
            <a:fillRect/>
          </a:stretch>
        </p:blipFill>
        <p:spPr>
          <a:xfrm>
            <a:off x="598805" y="-4610"/>
            <a:ext cx="3916680" cy="220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39046eb8-ec0b-4066-9e43-37a0dc46559e"/>
  <p:tag name="COMMONDATA" val="eyJoZGlkIjoiOTRjOWRmYWI0ODE3NDU2NDNhMjFhMDZiZDM4ODAxNjgif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71437" tIns="71437" rIns="71437" bIns="71437"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71437" tIns="71437" rIns="71437" bIns="71437"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Words>
  <Application>WPS 演示</Application>
  <PresentationFormat>自定义</PresentationFormat>
  <Paragraphs>129</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Helvetica Light</vt:lpstr>
      <vt:lpstr>Helvetica Neue</vt:lpstr>
      <vt:lpstr>方正兰亭中黑简体</vt:lpstr>
      <vt:lpstr>黑体</vt:lpstr>
      <vt:lpstr>Helvetica</vt:lpstr>
      <vt:lpstr>方正兰亭黑简体</vt:lpstr>
      <vt:lpstr>Calibri</vt:lpstr>
      <vt:lpstr>Arial</vt:lpstr>
      <vt:lpstr>微软雅黑</vt:lpstr>
      <vt:lpstr>Arial Unicode MS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yang.minghui4@byd.com</dc:creator>
  <cp:lastModifiedBy>15678861823</cp:lastModifiedBy>
  <cp:revision>153</cp:revision>
  <dcterms:created xsi:type="dcterms:W3CDTF">2018-08-17T03:15:00Z</dcterms:created>
  <dcterms:modified xsi:type="dcterms:W3CDTF">2022-10-18T06:39:34Z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0F74D64CA806491396EA41F4C2879C45</vt:lpwstr>
  </property>
</Properties>
</file>