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71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47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B54876-E733-4EE6-8260-BA62DF336DF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735E5B8-EC7D-4DF5-9CC8-D47F9089043F}">
      <dgm:prSet/>
      <dgm:spPr/>
      <dgm:t>
        <a:bodyPr/>
        <a:lstStyle/>
        <a:p>
          <a:r>
            <a:rPr lang="ru-RU" b="1"/>
            <a:t>Конволуциони слој</a:t>
          </a:r>
          <a:r>
            <a:rPr lang="ru-RU"/>
            <a:t>: Главни слој који препознаје локалне карактеристике попут ивица и облика.</a:t>
          </a:r>
          <a:endParaRPr lang="en-US"/>
        </a:p>
      </dgm:t>
    </dgm:pt>
    <dgm:pt modelId="{5BC297D6-64B0-486C-BA55-2AB46A59701C}" type="parTrans" cxnId="{E9901759-60C7-4184-A765-6701398F56C1}">
      <dgm:prSet/>
      <dgm:spPr/>
      <dgm:t>
        <a:bodyPr/>
        <a:lstStyle/>
        <a:p>
          <a:endParaRPr lang="en-US"/>
        </a:p>
      </dgm:t>
    </dgm:pt>
    <dgm:pt modelId="{DB68027B-E984-4B0C-BC1A-B2A425806964}" type="sibTrans" cxnId="{E9901759-60C7-4184-A765-6701398F56C1}">
      <dgm:prSet/>
      <dgm:spPr/>
      <dgm:t>
        <a:bodyPr/>
        <a:lstStyle/>
        <a:p>
          <a:endParaRPr lang="en-US"/>
        </a:p>
      </dgm:t>
    </dgm:pt>
    <dgm:pt modelId="{57F82898-22D0-44FF-B532-2AD39B4B8DC5}">
      <dgm:prSet/>
      <dgm:spPr/>
      <dgm:t>
        <a:bodyPr/>
        <a:lstStyle/>
        <a:p>
          <a:r>
            <a:rPr lang="ru-RU" b="1"/>
            <a:t>Слој сажимања</a:t>
          </a:r>
          <a:r>
            <a:rPr lang="ru-RU"/>
            <a:t>: Смањује димензије података, побољшава ефикасност и смањује сложеност модела.</a:t>
          </a:r>
          <a:endParaRPr lang="en-US"/>
        </a:p>
      </dgm:t>
    </dgm:pt>
    <dgm:pt modelId="{32E51E10-94E3-41AC-BAB8-A18DA509066F}" type="parTrans" cxnId="{2B6FA5F7-3922-49A7-BA24-CF95F6CB0098}">
      <dgm:prSet/>
      <dgm:spPr/>
      <dgm:t>
        <a:bodyPr/>
        <a:lstStyle/>
        <a:p>
          <a:endParaRPr lang="en-US"/>
        </a:p>
      </dgm:t>
    </dgm:pt>
    <dgm:pt modelId="{3C4F6D54-8F6D-47B1-B174-4223D81A73D8}" type="sibTrans" cxnId="{2B6FA5F7-3922-49A7-BA24-CF95F6CB0098}">
      <dgm:prSet/>
      <dgm:spPr/>
      <dgm:t>
        <a:bodyPr/>
        <a:lstStyle/>
        <a:p>
          <a:endParaRPr lang="en-US"/>
        </a:p>
      </dgm:t>
    </dgm:pt>
    <dgm:pt modelId="{76913D27-099B-4611-9410-D9564E4C0334}">
      <dgm:prSet/>
      <dgm:spPr/>
      <dgm:t>
        <a:bodyPr/>
        <a:lstStyle/>
        <a:p>
          <a:r>
            <a:rPr lang="ru-RU" b="1"/>
            <a:t>Потпуно повезан слој</a:t>
          </a:r>
          <a:r>
            <a:rPr lang="ru-RU"/>
            <a:t>: Комбинује научене карактеристике и прави коначну класификацију.</a:t>
          </a:r>
          <a:endParaRPr lang="en-US"/>
        </a:p>
      </dgm:t>
    </dgm:pt>
    <dgm:pt modelId="{516363F1-D575-428A-8F5E-D34E616DFBBB}" type="parTrans" cxnId="{00C78EDC-79CF-400D-A0D2-5AADCD18F0F1}">
      <dgm:prSet/>
      <dgm:spPr/>
      <dgm:t>
        <a:bodyPr/>
        <a:lstStyle/>
        <a:p>
          <a:endParaRPr lang="en-US"/>
        </a:p>
      </dgm:t>
    </dgm:pt>
    <dgm:pt modelId="{D6C05621-0B96-4F85-9E97-99F03F3C9A5F}" type="sibTrans" cxnId="{00C78EDC-79CF-400D-A0D2-5AADCD18F0F1}">
      <dgm:prSet/>
      <dgm:spPr/>
      <dgm:t>
        <a:bodyPr/>
        <a:lstStyle/>
        <a:p>
          <a:endParaRPr lang="en-US"/>
        </a:p>
      </dgm:t>
    </dgm:pt>
    <dgm:pt modelId="{2C75576F-E3E1-4DA0-9A19-83E88E3E078D}">
      <dgm:prSet/>
      <dgm:spPr/>
      <dgm:t>
        <a:bodyPr/>
        <a:lstStyle/>
        <a:p>
          <a:r>
            <a:rPr lang="ru-RU" b="1"/>
            <a:t>Активциони слој (ReLU)</a:t>
          </a:r>
          <a:r>
            <a:rPr lang="ru-RU"/>
            <a:t>: Додаје нелинеарност моделу, омогућавајући учење сложених образаца.</a:t>
          </a:r>
          <a:endParaRPr lang="en-US"/>
        </a:p>
      </dgm:t>
    </dgm:pt>
    <dgm:pt modelId="{8299DE69-0BD9-4F38-A8B7-6CBD31ADDCD0}" type="parTrans" cxnId="{4C50850C-2CDD-4E66-B1EB-2B120BB46083}">
      <dgm:prSet/>
      <dgm:spPr/>
      <dgm:t>
        <a:bodyPr/>
        <a:lstStyle/>
        <a:p>
          <a:endParaRPr lang="en-US"/>
        </a:p>
      </dgm:t>
    </dgm:pt>
    <dgm:pt modelId="{C6E57907-0D98-4AB0-A05A-CFF26A77230C}" type="sibTrans" cxnId="{4C50850C-2CDD-4E66-B1EB-2B120BB46083}">
      <dgm:prSet/>
      <dgm:spPr/>
      <dgm:t>
        <a:bodyPr/>
        <a:lstStyle/>
        <a:p>
          <a:endParaRPr lang="en-US"/>
        </a:p>
      </dgm:t>
    </dgm:pt>
    <dgm:pt modelId="{E72D88A0-4AEB-4046-B399-8CEF9BDFA490}" type="pres">
      <dgm:prSet presAssocID="{40B54876-E733-4EE6-8260-BA62DF336DFF}" presName="outerComposite" presStyleCnt="0">
        <dgm:presLayoutVars>
          <dgm:chMax val="5"/>
          <dgm:dir/>
          <dgm:resizeHandles val="exact"/>
        </dgm:presLayoutVars>
      </dgm:prSet>
      <dgm:spPr/>
    </dgm:pt>
    <dgm:pt modelId="{74423905-0D7D-4712-B9D6-EE0DF049D4D6}" type="pres">
      <dgm:prSet presAssocID="{40B54876-E733-4EE6-8260-BA62DF336DFF}" presName="dummyMaxCanvas" presStyleCnt="0">
        <dgm:presLayoutVars/>
      </dgm:prSet>
      <dgm:spPr/>
    </dgm:pt>
    <dgm:pt modelId="{613AF271-D695-42DE-BA6B-D62ABCF3E1C4}" type="pres">
      <dgm:prSet presAssocID="{40B54876-E733-4EE6-8260-BA62DF336DFF}" presName="FourNodes_1" presStyleLbl="node1" presStyleIdx="0" presStyleCnt="4">
        <dgm:presLayoutVars>
          <dgm:bulletEnabled val="1"/>
        </dgm:presLayoutVars>
      </dgm:prSet>
      <dgm:spPr/>
    </dgm:pt>
    <dgm:pt modelId="{A6A9AD39-4CA6-41D8-807E-85F17E7FBD82}" type="pres">
      <dgm:prSet presAssocID="{40B54876-E733-4EE6-8260-BA62DF336DFF}" presName="FourNodes_2" presStyleLbl="node1" presStyleIdx="1" presStyleCnt="4">
        <dgm:presLayoutVars>
          <dgm:bulletEnabled val="1"/>
        </dgm:presLayoutVars>
      </dgm:prSet>
      <dgm:spPr/>
    </dgm:pt>
    <dgm:pt modelId="{9C54B89F-307D-4BE1-8291-9E063FA3918F}" type="pres">
      <dgm:prSet presAssocID="{40B54876-E733-4EE6-8260-BA62DF336DFF}" presName="FourNodes_3" presStyleLbl="node1" presStyleIdx="2" presStyleCnt="4">
        <dgm:presLayoutVars>
          <dgm:bulletEnabled val="1"/>
        </dgm:presLayoutVars>
      </dgm:prSet>
      <dgm:spPr/>
    </dgm:pt>
    <dgm:pt modelId="{F716BE51-A3DA-4619-9B9F-AA19DBA4D221}" type="pres">
      <dgm:prSet presAssocID="{40B54876-E733-4EE6-8260-BA62DF336DFF}" presName="FourNodes_4" presStyleLbl="node1" presStyleIdx="3" presStyleCnt="4">
        <dgm:presLayoutVars>
          <dgm:bulletEnabled val="1"/>
        </dgm:presLayoutVars>
      </dgm:prSet>
      <dgm:spPr/>
    </dgm:pt>
    <dgm:pt modelId="{8C092992-39F6-4F24-84FD-BA5056B3FBD3}" type="pres">
      <dgm:prSet presAssocID="{40B54876-E733-4EE6-8260-BA62DF336DFF}" presName="FourConn_1-2" presStyleLbl="fgAccFollowNode1" presStyleIdx="0" presStyleCnt="3">
        <dgm:presLayoutVars>
          <dgm:bulletEnabled val="1"/>
        </dgm:presLayoutVars>
      </dgm:prSet>
      <dgm:spPr/>
    </dgm:pt>
    <dgm:pt modelId="{D6B080D7-E7CB-4A78-9980-AF757393D62C}" type="pres">
      <dgm:prSet presAssocID="{40B54876-E733-4EE6-8260-BA62DF336DFF}" presName="FourConn_2-3" presStyleLbl="fgAccFollowNode1" presStyleIdx="1" presStyleCnt="3">
        <dgm:presLayoutVars>
          <dgm:bulletEnabled val="1"/>
        </dgm:presLayoutVars>
      </dgm:prSet>
      <dgm:spPr/>
    </dgm:pt>
    <dgm:pt modelId="{CD70E0CD-9C6B-4241-887B-7D234BEE645A}" type="pres">
      <dgm:prSet presAssocID="{40B54876-E733-4EE6-8260-BA62DF336DFF}" presName="FourConn_3-4" presStyleLbl="fgAccFollowNode1" presStyleIdx="2" presStyleCnt="3">
        <dgm:presLayoutVars>
          <dgm:bulletEnabled val="1"/>
        </dgm:presLayoutVars>
      </dgm:prSet>
      <dgm:spPr/>
    </dgm:pt>
    <dgm:pt modelId="{1CDAD2EF-3FFE-4B77-A6C7-9AAEAD788264}" type="pres">
      <dgm:prSet presAssocID="{40B54876-E733-4EE6-8260-BA62DF336DFF}" presName="FourNodes_1_text" presStyleLbl="node1" presStyleIdx="3" presStyleCnt="4">
        <dgm:presLayoutVars>
          <dgm:bulletEnabled val="1"/>
        </dgm:presLayoutVars>
      </dgm:prSet>
      <dgm:spPr/>
    </dgm:pt>
    <dgm:pt modelId="{64011E3C-5DEE-4817-803C-20C7E71295F9}" type="pres">
      <dgm:prSet presAssocID="{40B54876-E733-4EE6-8260-BA62DF336DFF}" presName="FourNodes_2_text" presStyleLbl="node1" presStyleIdx="3" presStyleCnt="4">
        <dgm:presLayoutVars>
          <dgm:bulletEnabled val="1"/>
        </dgm:presLayoutVars>
      </dgm:prSet>
      <dgm:spPr/>
    </dgm:pt>
    <dgm:pt modelId="{7A94430A-5C83-4EAE-8B29-62127246A015}" type="pres">
      <dgm:prSet presAssocID="{40B54876-E733-4EE6-8260-BA62DF336DFF}" presName="FourNodes_3_text" presStyleLbl="node1" presStyleIdx="3" presStyleCnt="4">
        <dgm:presLayoutVars>
          <dgm:bulletEnabled val="1"/>
        </dgm:presLayoutVars>
      </dgm:prSet>
      <dgm:spPr/>
    </dgm:pt>
    <dgm:pt modelId="{F0455534-BCA6-47FE-B78C-A966AC18C0C9}" type="pres">
      <dgm:prSet presAssocID="{40B54876-E733-4EE6-8260-BA62DF336DF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6AE2D04-77EE-4E0D-BB4C-59E52B4FF38E}" type="presOf" srcId="{57F82898-22D0-44FF-B532-2AD39B4B8DC5}" destId="{A6A9AD39-4CA6-41D8-807E-85F17E7FBD82}" srcOrd="0" destOrd="0" presId="urn:microsoft.com/office/officeart/2005/8/layout/vProcess5"/>
    <dgm:cxn modelId="{4C50850C-2CDD-4E66-B1EB-2B120BB46083}" srcId="{40B54876-E733-4EE6-8260-BA62DF336DFF}" destId="{2C75576F-E3E1-4DA0-9A19-83E88E3E078D}" srcOrd="3" destOrd="0" parTransId="{8299DE69-0BD9-4F38-A8B7-6CBD31ADDCD0}" sibTransId="{C6E57907-0D98-4AB0-A05A-CFF26A77230C}"/>
    <dgm:cxn modelId="{DC081D11-1D09-4F13-B6AF-24DAAFAFE71B}" type="presOf" srcId="{3C4F6D54-8F6D-47B1-B174-4223D81A73D8}" destId="{D6B080D7-E7CB-4A78-9980-AF757393D62C}" srcOrd="0" destOrd="0" presId="urn:microsoft.com/office/officeart/2005/8/layout/vProcess5"/>
    <dgm:cxn modelId="{ACE0621E-AB8A-4FAD-9EA8-4F5C3D4E3FCC}" type="presOf" srcId="{40B54876-E733-4EE6-8260-BA62DF336DFF}" destId="{E72D88A0-4AEB-4046-B399-8CEF9BDFA490}" srcOrd="0" destOrd="0" presId="urn:microsoft.com/office/officeart/2005/8/layout/vProcess5"/>
    <dgm:cxn modelId="{F6A8D245-BA7E-4842-B20B-5DE99D9E4D87}" type="presOf" srcId="{D6C05621-0B96-4F85-9E97-99F03F3C9A5F}" destId="{CD70E0CD-9C6B-4241-887B-7D234BEE645A}" srcOrd="0" destOrd="0" presId="urn:microsoft.com/office/officeart/2005/8/layout/vProcess5"/>
    <dgm:cxn modelId="{37B6104A-12E4-45F6-B1E8-57C1C92A8C0E}" type="presOf" srcId="{2C75576F-E3E1-4DA0-9A19-83E88E3E078D}" destId="{F716BE51-A3DA-4619-9B9F-AA19DBA4D221}" srcOrd="0" destOrd="0" presId="urn:microsoft.com/office/officeart/2005/8/layout/vProcess5"/>
    <dgm:cxn modelId="{3071BA71-A8AF-401E-9C1C-7BAD4DD06684}" type="presOf" srcId="{76913D27-099B-4611-9410-D9564E4C0334}" destId="{9C54B89F-307D-4BE1-8291-9E063FA3918F}" srcOrd="0" destOrd="0" presId="urn:microsoft.com/office/officeart/2005/8/layout/vProcess5"/>
    <dgm:cxn modelId="{E9901759-60C7-4184-A765-6701398F56C1}" srcId="{40B54876-E733-4EE6-8260-BA62DF336DFF}" destId="{2735E5B8-EC7D-4DF5-9CC8-D47F9089043F}" srcOrd="0" destOrd="0" parTransId="{5BC297D6-64B0-486C-BA55-2AB46A59701C}" sibTransId="{DB68027B-E984-4B0C-BC1A-B2A425806964}"/>
    <dgm:cxn modelId="{85CB907D-065A-4B72-A92D-5B788CF72348}" type="presOf" srcId="{DB68027B-E984-4B0C-BC1A-B2A425806964}" destId="{8C092992-39F6-4F24-84FD-BA5056B3FBD3}" srcOrd="0" destOrd="0" presId="urn:microsoft.com/office/officeart/2005/8/layout/vProcess5"/>
    <dgm:cxn modelId="{A3A2A67F-0958-4EBF-B936-2F7CD581A2BF}" type="presOf" srcId="{76913D27-099B-4611-9410-D9564E4C0334}" destId="{7A94430A-5C83-4EAE-8B29-62127246A015}" srcOrd="1" destOrd="0" presId="urn:microsoft.com/office/officeart/2005/8/layout/vProcess5"/>
    <dgm:cxn modelId="{BBEC5D8C-77C5-469F-B958-6A69A219A6A8}" type="presOf" srcId="{57F82898-22D0-44FF-B532-2AD39B4B8DC5}" destId="{64011E3C-5DEE-4817-803C-20C7E71295F9}" srcOrd="1" destOrd="0" presId="urn:microsoft.com/office/officeart/2005/8/layout/vProcess5"/>
    <dgm:cxn modelId="{1CF53390-CBA4-4B43-9DB5-641D1BF7BB52}" type="presOf" srcId="{2735E5B8-EC7D-4DF5-9CC8-D47F9089043F}" destId="{613AF271-D695-42DE-BA6B-D62ABCF3E1C4}" srcOrd="0" destOrd="0" presId="urn:microsoft.com/office/officeart/2005/8/layout/vProcess5"/>
    <dgm:cxn modelId="{626B18CC-7AA8-4B0F-A1FF-0441662128BC}" type="presOf" srcId="{2735E5B8-EC7D-4DF5-9CC8-D47F9089043F}" destId="{1CDAD2EF-3FFE-4B77-A6C7-9AAEAD788264}" srcOrd="1" destOrd="0" presId="urn:microsoft.com/office/officeart/2005/8/layout/vProcess5"/>
    <dgm:cxn modelId="{00C78EDC-79CF-400D-A0D2-5AADCD18F0F1}" srcId="{40B54876-E733-4EE6-8260-BA62DF336DFF}" destId="{76913D27-099B-4611-9410-D9564E4C0334}" srcOrd="2" destOrd="0" parTransId="{516363F1-D575-428A-8F5E-D34E616DFBBB}" sibTransId="{D6C05621-0B96-4F85-9E97-99F03F3C9A5F}"/>
    <dgm:cxn modelId="{B7ABF0EF-A5AC-4AD7-B70C-7AF8B07EF20A}" type="presOf" srcId="{2C75576F-E3E1-4DA0-9A19-83E88E3E078D}" destId="{F0455534-BCA6-47FE-B78C-A966AC18C0C9}" srcOrd="1" destOrd="0" presId="urn:microsoft.com/office/officeart/2005/8/layout/vProcess5"/>
    <dgm:cxn modelId="{2B6FA5F7-3922-49A7-BA24-CF95F6CB0098}" srcId="{40B54876-E733-4EE6-8260-BA62DF336DFF}" destId="{57F82898-22D0-44FF-B532-2AD39B4B8DC5}" srcOrd="1" destOrd="0" parTransId="{32E51E10-94E3-41AC-BAB8-A18DA509066F}" sibTransId="{3C4F6D54-8F6D-47B1-B174-4223D81A73D8}"/>
    <dgm:cxn modelId="{4C849312-52B7-4963-88E8-CA355E25F1F0}" type="presParOf" srcId="{E72D88A0-4AEB-4046-B399-8CEF9BDFA490}" destId="{74423905-0D7D-4712-B9D6-EE0DF049D4D6}" srcOrd="0" destOrd="0" presId="urn:microsoft.com/office/officeart/2005/8/layout/vProcess5"/>
    <dgm:cxn modelId="{F96F246C-1948-4924-9739-CB14F5DBDE6F}" type="presParOf" srcId="{E72D88A0-4AEB-4046-B399-8CEF9BDFA490}" destId="{613AF271-D695-42DE-BA6B-D62ABCF3E1C4}" srcOrd="1" destOrd="0" presId="urn:microsoft.com/office/officeart/2005/8/layout/vProcess5"/>
    <dgm:cxn modelId="{278F5796-653C-4AEA-80A6-30B3D0DE42CC}" type="presParOf" srcId="{E72D88A0-4AEB-4046-B399-8CEF9BDFA490}" destId="{A6A9AD39-4CA6-41D8-807E-85F17E7FBD82}" srcOrd="2" destOrd="0" presId="urn:microsoft.com/office/officeart/2005/8/layout/vProcess5"/>
    <dgm:cxn modelId="{C42DF3FE-EBB7-42B5-98C0-BB0A4762C3B0}" type="presParOf" srcId="{E72D88A0-4AEB-4046-B399-8CEF9BDFA490}" destId="{9C54B89F-307D-4BE1-8291-9E063FA3918F}" srcOrd="3" destOrd="0" presId="urn:microsoft.com/office/officeart/2005/8/layout/vProcess5"/>
    <dgm:cxn modelId="{8CDBD5C3-4A21-4016-9204-FCCD1CF6BA12}" type="presParOf" srcId="{E72D88A0-4AEB-4046-B399-8CEF9BDFA490}" destId="{F716BE51-A3DA-4619-9B9F-AA19DBA4D221}" srcOrd="4" destOrd="0" presId="urn:microsoft.com/office/officeart/2005/8/layout/vProcess5"/>
    <dgm:cxn modelId="{475481B5-C4C6-47AF-9478-E18FE0C53D41}" type="presParOf" srcId="{E72D88A0-4AEB-4046-B399-8CEF9BDFA490}" destId="{8C092992-39F6-4F24-84FD-BA5056B3FBD3}" srcOrd="5" destOrd="0" presId="urn:microsoft.com/office/officeart/2005/8/layout/vProcess5"/>
    <dgm:cxn modelId="{76A1E413-B0CA-41DA-AA7F-A7FD8CEBAF8A}" type="presParOf" srcId="{E72D88A0-4AEB-4046-B399-8CEF9BDFA490}" destId="{D6B080D7-E7CB-4A78-9980-AF757393D62C}" srcOrd="6" destOrd="0" presId="urn:microsoft.com/office/officeart/2005/8/layout/vProcess5"/>
    <dgm:cxn modelId="{F0EF2A60-C986-435F-85BB-B507526FDD03}" type="presParOf" srcId="{E72D88A0-4AEB-4046-B399-8CEF9BDFA490}" destId="{CD70E0CD-9C6B-4241-887B-7D234BEE645A}" srcOrd="7" destOrd="0" presId="urn:microsoft.com/office/officeart/2005/8/layout/vProcess5"/>
    <dgm:cxn modelId="{853AA3DE-D1B7-4AE9-A737-5E9F2D13F3DF}" type="presParOf" srcId="{E72D88A0-4AEB-4046-B399-8CEF9BDFA490}" destId="{1CDAD2EF-3FFE-4B77-A6C7-9AAEAD788264}" srcOrd="8" destOrd="0" presId="urn:microsoft.com/office/officeart/2005/8/layout/vProcess5"/>
    <dgm:cxn modelId="{086F6CE3-F0FD-41BD-9593-34D1FA281481}" type="presParOf" srcId="{E72D88A0-4AEB-4046-B399-8CEF9BDFA490}" destId="{64011E3C-5DEE-4817-803C-20C7E71295F9}" srcOrd="9" destOrd="0" presId="urn:microsoft.com/office/officeart/2005/8/layout/vProcess5"/>
    <dgm:cxn modelId="{7F26FDB4-3208-4F0E-8DC4-112FC2442EC0}" type="presParOf" srcId="{E72D88A0-4AEB-4046-B399-8CEF9BDFA490}" destId="{7A94430A-5C83-4EAE-8B29-62127246A015}" srcOrd="10" destOrd="0" presId="urn:microsoft.com/office/officeart/2005/8/layout/vProcess5"/>
    <dgm:cxn modelId="{CD5F5EFF-80EC-4344-AA1F-66B6294890C7}" type="presParOf" srcId="{E72D88A0-4AEB-4046-B399-8CEF9BDFA490}" destId="{F0455534-BCA6-47FE-B78C-A966AC18C0C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5AED4B-3DBE-437B-A3CC-5D159C7BF0B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9F13A3-A20A-4355-BC3F-B5E93641C528}">
      <dgm:prSet/>
      <dgm:spPr/>
      <dgm:t>
        <a:bodyPr/>
        <a:lstStyle/>
        <a:p>
          <a:r>
            <a:rPr lang="ru-RU"/>
            <a:t>CNN-ови мењају свет рачунарства, њихова примена расте, посебно у анализи визуелних података.</a:t>
          </a:r>
          <a:endParaRPr lang="en-US"/>
        </a:p>
      </dgm:t>
    </dgm:pt>
    <dgm:pt modelId="{E7A5A274-B05F-4B8A-9829-4E339F42B11B}" type="parTrans" cxnId="{97896BD4-5BF6-49F2-8793-1E0E8939D9A4}">
      <dgm:prSet/>
      <dgm:spPr/>
      <dgm:t>
        <a:bodyPr/>
        <a:lstStyle/>
        <a:p>
          <a:endParaRPr lang="en-US"/>
        </a:p>
      </dgm:t>
    </dgm:pt>
    <dgm:pt modelId="{8DF45937-0D20-450A-A96F-9B1776528E25}" type="sibTrans" cxnId="{97896BD4-5BF6-49F2-8793-1E0E8939D9A4}">
      <dgm:prSet/>
      <dgm:spPr/>
      <dgm:t>
        <a:bodyPr/>
        <a:lstStyle/>
        <a:p>
          <a:endParaRPr lang="en-US"/>
        </a:p>
      </dgm:t>
    </dgm:pt>
    <dgm:pt modelId="{1C54E098-7247-4080-B002-AC823950DA83}">
      <dgm:prSet/>
      <dgm:spPr/>
      <dgm:t>
        <a:bodyPr/>
        <a:lstStyle/>
        <a:p>
          <a:r>
            <a:rPr lang="ru-RU"/>
            <a:t>Изазови као што су преобучавање, време тренирања и интерпретација одлука модела.</a:t>
          </a:r>
          <a:endParaRPr lang="en-US"/>
        </a:p>
      </dgm:t>
    </dgm:pt>
    <dgm:pt modelId="{40C6DC1A-F35D-4C3D-8886-F5BFE5C0A97C}" type="parTrans" cxnId="{5172BEDD-FFBD-4A2B-83E8-3BFAD918C71C}">
      <dgm:prSet/>
      <dgm:spPr/>
      <dgm:t>
        <a:bodyPr/>
        <a:lstStyle/>
        <a:p>
          <a:endParaRPr lang="en-US"/>
        </a:p>
      </dgm:t>
    </dgm:pt>
    <dgm:pt modelId="{F1B47557-7C2F-4AA1-8D69-BD25F29FECCF}" type="sibTrans" cxnId="{5172BEDD-FFBD-4A2B-83E8-3BFAD918C71C}">
      <dgm:prSet/>
      <dgm:spPr/>
      <dgm:t>
        <a:bodyPr/>
        <a:lstStyle/>
        <a:p>
          <a:endParaRPr lang="en-US"/>
        </a:p>
      </dgm:t>
    </dgm:pt>
    <dgm:pt modelId="{5731C227-8A1F-41E1-8B9F-05184605AC80}">
      <dgm:prSet/>
      <dgm:spPr/>
      <dgm:t>
        <a:bodyPr/>
        <a:lstStyle/>
        <a:p>
          <a:r>
            <a:rPr lang="ru-RU"/>
            <a:t>Рад на оптимизацији и побољшању скалабилности ових модела.</a:t>
          </a:r>
          <a:endParaRPr lang="en-US"/>
        </a:p>
      </dgm:t>
    </dgm:pt>
    <dgm:pt modelId="{37749108-D90F-4288-8B8B-CFD7ECD78D81}" type="parTrans" cxnId="{51814720-9981-4E0C-B8B0-B91D6AA72ABE}">
      <dgm:prSet/>
      <dgm:spPr/>
      <dgm:t>
        <a:bodyPr/>
        <a:lstStyle/>
        <a:p>
          <a:endParaRPr lang="en-US"/>
        </a:p>
      </dgm:t>
    </dgm:pt>
    <dgm:pt modelId="{187CDE8B-82D4-45B2-8B4C-43C92BE1FB4B}" type="sibTrans" cxnId="{51814720-9981-4E0C-B8B0-B91D6AA72ABE}">
      <dgm:prSet/>
      <dgm:spPr/>
      <dgm:t>
        <a:bodyPr/>
        <a:lstStyle/>
        <a:p>
          <a:endParaRPr lang="en-US"/>
        </a:p>
      </dgm:t>
    </dgm:pt>
    <dgm:pt modelId="{D46A3192-09F0-4DC3-A2F0-D0750D669991}" type="pres">
      <dgm:prSet presAssocID="{E55AED4B-3DBE-437B-A3CC-5D159C7BF0B3}" presName="root" presStyleCnt="0">
        <dgm:presLayoutVars>
          <dgm:dir/>
          <dgm:resizeHandles val="exact"/>
        </dgm:presLayoutVars>
      </dgm:prSet>
      <dgm:spPr/>
    </dgm:pt>
    <dgm:pt modelId="{226BB5AE-BA41-4B0C-8AAB-02E910C23413}" type="pres">
      <dgm:prSet presAssocID="{BB9F13A3-A20A-4355-BC3F-B5E93641C528}" presName="compNode" presStyleCnt="0"/>
      <dgm:spPr/>
    </dgm:pt>
    <dgm:pt modelId="{6897AACE-1730-48AB-A789-CC6ACBCB2AE5}" type="pres">
      <dgm:prSet presAssocID="{BB9F13A3-A20A-4355-BC3F-B5E93641C528}" presName="bgRect" presStyleLbl="bgShp" presStyleIdx="0" presStyleCnt="3"/>
      <dgm:spPr/>
    </dgm:pt>
    <dgm:pt modelId="{E9DC4C2C-3662-420D-85C1-06AB660604DF}" type="pres">
      <dgm:prSet presAssocID="{BB9F13A3-A20A-4355-BC3F-B5E93641C52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05E72E8C-1900-4CF7-8C66-AAEBED37558D}" type="pres">
      <dgm:prSet presAssocID="{BB9F13A3-A20A-4355-BC3F-B5E93641C528}" presName="spaceRect" presStyleCnt="0"/>
      <dgm:spPr/>
    </dgm:pt>
    <dgm:pt modelId="{430ED462-8EEB-4425-8E9E-A3A0CDFC171D}" type="pres">
      <dgm:prSet presAssocID="{BB9F13A3-A20A-4355-BC3F-B5E93641C528}" presName="parTx" presStyleLbl="revTx" presStyleIdx="0" presStyleCnt="3">
        <dgm:presLayoutVars>
          <dgm:chMax val="0"/>
          <dgm:chPref val="0"/>
        </dgm:presLayoutVars>
      </dgm:prSet>
      <dgm:spPr/>
    </dgm:pt>
    <dgm:pt modelId="{5AC5A9EC-E037-4551-B6C7-950BBE63FE6E}" type="pres">
      <dgm:prSet presAssocID="{8DF45937-0D20-450A-A96F-9B1776528E25}" presName="sibTrans" presStyleCnt="0"/>
      <dgm:spPr/>
    </dgm:pt>
    <dgm:pt modelId="{8D097984-9DDB-4A3F-B267-88E52F3A5AC3}" type="pres">
      <dgm:prSet presAssocID="{1C54E098-7247-4080-B002-AC823950DA83}" presName="compNode" presStyleCnt="0"/>
      <dgm:spPr/>
    </dgm:pt>
    <dgm:pt modelId="{3525D277-750E-4E7D-8C24-50F383C7BA00}" type="pres">
      <dgm:prSet presAssocID="{1C54E098-7247-4080-B002-AC823950DA83}" presName="bgRect" presStyleLbl="bgShp" presStyleIdx="1" presStyleCnt="3"/>
      <dgm:spPr/>
    </dgm:pt>
    <dgm:pt modelId="{131DAD4E-5FC2-4731-BD27-FF55981EC063}" type="pres">
      <dgm:prSet presAssocID="{1C54E098-7247-4080-B002-AC823950DA8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23E84B03-DCE4-44AC-A54C-16D652705C75}" type="pres">
      <dgm:prSet presAssocID="{1C54E098-7247-4080-B002-AC823950DA83}" presName="spaceRect" presStyleCnt="0"/>
      <dgm:spPr/>
    </dgm:pt>
    <dgm:pt modelId="{10EBAFCE-7FBD-467E-B889-EB81614D8095}" type="pres">
      <dgm:prSet presAssocID="{1C54E098-7247-4080-B002-AC823950DA83}" presName="parTx" presStyleLbl="revTx" presStyleIdx="1" presStyleCnt="3">
        <dgm:presLayoutVars>
          <dgm:chMax val="0"/>
          <dgm:chPref val="0"/>
        </dgm:presLayoutVars>
      </dgm:prSet>
      <dgm:spPr/>
    </dgm:pt>
    <dgm:pt modelId="{0DE0FAB4-2738-46BD-B6CB-5560D00482B4}" type="pres">
      <dgm:prSet presAssocID="{F1B47557-7C2F-4AA1-8D69-BD25F29FECCF}" presName="sibTrans" presStyleCnt="0"/>
      <dgm:spPr/>
    </dgm:pt>
    <dgm:pt modelId="{69B7AEB7-AB6C-4BC9-A874-82C47D528234}" type="pres">
      <dgm:prSet presAssocID="{5731C227-8A1F-41E1-8B9F-05184605AC80}" presName="compNode" presStyleCnt="0"/>
      <dgm:spPr/>
    </dgm:pt>
    <dgm:pt modelId="{599D383B-AFB9-47A0-BE6E-BFB4C4B546CE}" type="pres">
      <dgm:prSet presAssocID="{5731C227-8A1F-41E1-8B9F-05184605AC80}" presName="bgRect" presStyleLbl="bgShp" presStyleIdx="2" presStyleCnt="3"/>
      <dgm:spPr/>
    </dgm:pt>
    <dgm:pt modelId="{714E70B0-E653-454A-B4FD-01A35DAF01EE}" type="pres">
      <dgm:prSet presAssocID="{5731C227-8A1F-41E1-8B9F-05184605AC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A2B17CA-B3C0-45BB-8524-74F5A25F9011}" type="pres">
      <dgm:prSet presAssocID="{5731C227-8A1F-41E1-8B9F-05184605AC80}" presName="spaceRect" presStyleCnt="0"/>
      <dgm:spPr/>
    </dgm:pt>
    <dgm:pt modelId="{916005AB-AEFC-4004-BF65-5B641D4A64F7}" type="pres">
      <dgm:prSet presAssocID="{5731C227-8A1F-41E1-8B9F-05184605AC8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1814720-9981-4E0C-B8B0-B91D6AA72ABE}" srcId="{E55AED4B-3DBE-437B-A3CC-5D159C7BF0B3}" destId="{5731C227-8A1F-41E1-8B9F-05184605AC80}" srcOrd="2" destOrd="0" parTransId="{37749108-D90F-4288-8B8B-CFD7ECD78D81}" sibTransId="{187CDE8B-82D4-45B2-8B4C-43C92BE1FB4B}"/>
    <dgm:cxn modelId="{9DCF7B2A-DC18-4CAE-9F22-977F21250EAE}" type="presOf" srcId="{BB9F13A3-A20A-4355-BC3F-B5E93641C528}" destId="{430ED462-8EEB-4425-8E9E-A3A0CDFC171D}" srcOrd="0" destOrd="0" presId="urn:microsoft.com/office/officeart/2018/2/layout/IconVerticalSolidList"/>
    <dgm:cxn modelId="{5111EE48-30EA-4996-A14D-248DC2620A47}" type="presOf" srcId="{E55AED4B-3DBE-437B-A3CC-5D159C7BF0B3}" destId="{D46A3192-09F0-4DC3-A2F0-D0750D669991}" srcOrd="0" destOrd="0" presId="urn:microsoft.com/office/officeart/2018/2/layout/IconVerticalSolidList"/>
    <dgm:cxn modelId="{3D41979B-D538-486E-B691-58AABC7AAF5F}" type="presOf" srcId="{1C54E098-7247-4080-B002-AC823950DA83}" destId="{10EBAFCE-7FBD-467E-B889-EB81614D8095}" srcOrd="0" destOrd="0" presId="urn:microsoft.com/office/officeart/2018/2/layout/IconVerticalSolidList"/>
    <dgm:cxn modelId="{97896BD4-5BF6-49F2-8793-1E0E8939D9A4}" srcId="{E55AED4B-3DBE-437B-A3CC-5D159C7BF0B3}" destId="{BB9F13A3-A20A-4355-BC3F-B5E93641C528}" srcOrd="0" destOrd="0" parTransId="{E7A5A274-B05F-4B8A-9829-4E339F42B11B}" sibTransId="{8DF45937-0D20-450A-A96F-9B1776528E25}"/>
    <dgm:cxn modelId="{5172BEDD-FFBD-4A2B-83E8-3BFAD918C71C}" srcId="{E55AED4B-3DBE-437B-A3CC-5D159C7BF0B3}" destId="{1C54E098-7247-4080-B002-AC823950DA83}" srcOrd="1" destOrd="0" parTransId="{40C6DC1A-F35D-4C3D-8886-F5BFE5C0A97C}" sibTransId="{F1B47557-7C2F-4AA1-8D69-BD25F29FECCF}"/>
    <dgm:cxn modelId="{981139E1-2E1C-4535-9985-6FB6FF1234EB}" type="presOf" srcId="{5731C227-8A1F-41E1-8B9F-05184605AC80}" destId="{916005AB-AEFC-4004-BF65-5B641D4A64F7}" srcOrd="0" destOrd="0" presId="urn:microsoft.com/office/officeart/2018/2/layout/IconVerticalSolidList"/>
    <dgm:cxn modelId="{EA89749D-63E1-4044-804B-9B3083F56734}" type="presParOf" srcId="{D46A3192-09F0-4DC3-A2F0-D0750D669991}" destId="{226BB5AE-BA41-4B0C-8AAB-02E910C23413}" srcOrd="0" destOrd="0" presId="urn:microsoft.com/office/officeart/2018/2/layout/IconVerticalSolidList"/>
    <dgm:cxn modelId="{895949FD-3E92-47C4-9DEB-F942B3B68635}" type="presParOf" srcId="{226BB5AE-BA41-4B0C-8AAB-02E910C23413}" destId="{6897AACE-1730-48AB-A789-CC6ACBCB2AE5}" srcOrd="0" destOrd="0" presId="urn:microsoft.com/office/officeart/2018/2/layout/IconVerticalSolidList"/>
    <dgm:cxn modelId="{1CF2D7D3-3AD2-43F3-B898-C6CFEA1BCA8F}" type="presParOf" srcId="{226BB5AE-BA41-4B0C-8AAB-02E910C23413}" destId="{E9DC4C2C-3662-420D-85C1-06AB660604DF}" srcOrd="1" destOrd="0" presId="urn:microsoft.com/office/officeart/2018/2/layout/IconVerticalSolidList"/>
    <dgm:cxn modelId="{04D19299-B386-46F3-86FB-652EBC412B0D}" type="presParOf" srcId="{226BB5AE-BA41-4B0C-8AAB-02E910C23413}" destId="{05E72E8C-1900-4CF7-8C66-AAEBED37558D}" srcOrd="2" destOrd="0" presId="urn:microsoft.com/office/officeart/2018/2/layout/IconVerticalSolidList"/>
    <dgm:cxn modelId="{C98272FA-7AF2-42DE-B65A-669CD97216CF}" type="presParOf" srcId="{226BB5AE-BA41-4B0C-8AAB-02E910C23413}" destId="{430ED462-8EEB-4425-8E9E-A3A0CDFC171D}" srcOrd="3" destOrd="0" presId="urn:microsoft.com/office/officeart/2018/2/layout/IconVerticalSolidList"/>
    <dgm:cxn modelId="{A3A08239-07CE-4A5A-84FC-DE84136E5D15}" type="presParOf" srcId="{D46A3192-09F0-4DC3-A2F0-D0750D669991}" destId="{5AC5A9EC-E037-4551-B6C7-950BBE63FE6E}" srcOrd="1" destOrd="0" presId="urn:microsoft.com/office/officeart/2018/2/layout/IconVerticalSolidList"/>
    <dgm:cxn modelId="{33CA4E2F-8A14-4643-8073-997B406BBC31}" type="presParOf" srcId="{D46A3192-09F0-4DC3-A2F0-D0750D669991}" destId="{8D097984-9DDB-4A3F-B267-88E52F3A5AC3}" srcOrd="2" destOrd="0" presId="urn:microsoft.com/office/officeart/2018/2/layout/IconVerticalSolidList"/>
    <dgm:cxn modelId="{BA672147-EBEF-4617-B598-0A664823BFFB}" type="presParOf" srcId="{8D097984-9DDB-4A3F-B267-88E52F3A5AC3}" destId="{3525D277-750E-4E7D-8C24-50F383C7BA00}" srcOrd="0" destOrd="0" presId="urn:microsoft.com/office/officeart/2018/2/layout/IconVerticalSolidList"/>
    <dgm:cxn modelId="{EA11E629-7F49-494C-A133-1CCE5864C3DF}" type="presParOf" srcId="{8D097984-9DDB-4A3F-B267-88E52F3A5AC3}" destId="{131DAD4E-5FC2-4731-BD27-FF55981EC063}" srcOrd="1" destOrd="0" presId="urn:microsoft.com/office/officeart/2018/2/layout/IconVerticalSolidList"/>
    <dgm:cxn modelId="{E5E6B46A-CFEF-43E8-B206-65B8A1457589}" type="presParOf" srcId="{8D097984-9DDB-4A3F-B267-88E52F3A5AC3}" destId="{23E84B03-DCE4-44AC-A54C-16D652705C75}" srcOrd="2" destOrd="0" presId="urn:microsoft.com/office/officeart/2018/2/layout/IconVerticalSolidList"/>
    <dgm:cxn modelId="{40939E1B-047A-4B66-AFFB-A3A5E4D6C505}" type="presParOf" srcId="{8D097984-9DDB-4A3F-B267-88E52F3A5AC3}" destId="{10EBAFCE-7FBD-467E-B889-EB81614D8095}" srcOrd="3" destOrd="0" presId="urn:microsoft.com/office/officeart/2018/2/layout/IconVerticalSolidList"/>
    <dgm:cxn modelId="{8CA256A8-6988-438A-B4B1-0CCA7F8B6504}" type="presParOf" srcId="{D46A3192-09F0-4DC3-A2F0-D0750D669991}" destId="{0DE0FAB4-2738-46BD-B6CB-5560D00482B4}" srcOrd="3" destOrd="0" presId="urn:microsoft.com/office/officeart/2018/2/layout/IconVerticalSolidList"/>
    <dgm:cxn modelId="{B2F8CC7D-58E6-4208-A9D5-44D30A184B15}" type="presParOf" srcId="{D46A3192-09F0-4DC3-A2F0-D0750D669991}" destId="{69B7AEB7-AB6C-4BC9-A874-82C47D528234}" srcOrd="4" destOrd="0" presId="urn:microsoft.com/office/officeart/2018/2/layout/IconVerticalSolidList"/>
    <dgm:cxn modelId="{148D78AE-7AF1-4A73-8701-9BCCCE60E3DB}" type="presParOf" srcId="{69B7AEB7-AB6C-4BC9-A874-82C47D528234}" destId="{599D383B-AFB9-47A0-BE6E-BFB4C4B546CE}" srcOrd="0" destOrd="0" presId="urn:microsoft.com/office/officeart/2018/2/layout/IconVerticalSolidList"/>
    <dgm:cxn modelId="{4D7DEF87-8A0F-4C3E-8E88-967AE932F4C3}" type="presParOf" srcId="{69B7AEB7-AB6C-4BC9-A874-82C47D528234}" destId="{714E70B0-E653-454A-B4FD-01A35DAF01EE}" srcOrd="1" destOrd="0" presId="urn:microsoft.com/office/officeart/2018/2/layout/IconVerticalSolidList"/>
    <dgm:cxn modelId="{DB97D418-F397-44BA-9814-FCAE4265850E}" type="presParOf" srcId="{69B7AEB7-AB6C-4BC9-A874-82C47D528234}" destId="{9A2B17CA-B3C0-45BB-8524-74F5A25F9011}" srcOrd="2" destOrd="0" presId="urn:microsoft.com/office/officeart/2018/2/layout/IconVerticalSolidList"/>
    <dgm:cxn modelId="{502DABAF-0C1A-4089-B2E8-231A7F296DE4}" type="presParOf" srcId="{69B7AEB7-AB6C-4BC9-A874-82C47D528234}" destId="{916005AB-AEFC-4004-BF65-5B641D4A64F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AF271-D695-42DE-BA6B-D62ABCF3E1C4}">
      <dsp:nvSpPr>
        <dsp:cNvPr id="0" name=""/>
        <dsp:cNvSpPr/>
      </dsp:nvSpPr>
      <dsp:spPr>
        <a:xfrm>
          <a:off x="0" y="0"/>
          <a:ext cx="7694506" cy="9005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b="1" kern="1200"/>
            <a:t>Конволуциони слој</a:t>
          </a:r>
          <a:r>
            <a:rPr lang="ru-RU" sz="1900" kern="1200"/>
            <a:t>: Главни слој који препознаје локалне карактеристике попут ивица и облика.</a:t>
          </a:r>
          <a:endParaRPr lang="en-US" sz="1900" kern="1200"/>
        </a:p>
      </dsp:txBody>
      <dsp:txXfrm>
        <a:off x="26377" y="26377"/>
        <a:ext cx="6646626" cy="847812"/>
      </dsp:txXfrm>
    </dsp:sp>
    <dsp:sp modelId="{A6A9AD39-4CA6-41D8-807E-85F17E7FBD82}">
      <dsp:nvSpPr>
        <dsp:cNvPr id="0" name=""/>
        <dsp:cNvSpPr/>
      </dsp:nvSpPr>
      <dsp:spPr>
        <a:xfrm>
          <a:off x="644414" y="1064305"/>
          <a:ext cx="7694506" cy="900566"/>
        </a:xfrm>
        <a:prstGeom prst="roundRect">
          <a:avLst>
            <a:gd name="adj" fmla="val 10000"/>
          </a:avLst>
        </a:prstGeom>
        <a:solidFill>
          <a:schemeClr val="accent2">
            <a:hueOff val="635930"/>
            <a:satOff val="-14509"/>
            <a:lumOff val="536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b="1" kern="1200"/>
            <a:t>Слој сажимања</a:t>
          </a:r>
          <a:r>
            <a:rPr lang="ru-RU" sz="1900" kern="1200"/>
            <a:t>: Смањује димензије података, побољшава ефикасност и смањује сложеност модела.</a:t>
          </a:r>
          <a:endParaRPr lang="en-US" sz="1900" kern="1200"/>
        </a:p>
      </dsp:txBody>
      <dsp:txXfrm>
        <a:off x="670791" y="1090682"/>
        <a:ext cx="6411969" cy="847812"/>
      </dsp:txXfrm>
    </dsp:sp>
    <dsp:sp modelId="{9C54B89F-307D-4BE1-8291-9E063FA3918F}">
      <dsp:nvSpPr>
        <dsp:cNvPr id="0" name=""/>
        <dsp:cNvSpPr/>
      </dsp:nvSpPr>
      <dsp:spPr>
        <a:xfrm>
          <a:off x="1279211" y="2128610"/>
          <a:ext cx="7694506" cy="900566"/>
        </a:xfrm>
        <a:prstGeom prst="roundRect">
          <a:avLst>
            <a:gd name="adj" fmla="val 10000"/>
          </a:avLst>
        </a:prstGeom>
        <a:solidFill>
          <a:schemeClr val="accent2">
            <a:hueOff val="1271860"/>
            <a:satOff val="-29019"/>
            <a:lumOff val="1071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b="1" kern="1200"/>
            <a:t>Потпуно повезан слој</a:t>
          </a:r>
          <a:r>
            <a:rPr lang="ru-RU" sz="1900" kern="1200"/>
            <a:t>: Комбинује научене карактеристике и прави коначну класификацију.</a:t>
          </a:r>
          <a:endParaRPr lang="en-US" sz="1900" kern="1200"/>
        </a:p>
      </dsp:txBody>
      <dsp:txXfrm>
        <a:off x="1305588" y="2154987"/>
        <a:ext cx="6421587" cy="847812"/>
      </dsp:txXfrm>
    </dsp:sp>
    <dsp:sp modelId="{F716BE51-A3DA-4619-9B9F-AA19DBA4D221}">
      <dsp:nvSpPr>
        <dsp:cNvPr id="0" name=""/>
        <dsp:cNvSpPr/>
      </dsp:nvSpPr>
      <dsp:spPr>
        <a:xfrm>
          <a:off x="1923626" y="3192915"/>
          <a:ext cx="7694506" cy="900566"/>
        </a:xfrm>
        <a:prstGeom prst="roundRect">
          <a:avLst>
            <a:gd name="adj" fmla="val 10000"/>
          </a:avLst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b="1" kern="1200"/>
            <a:t>Активциони слој (ReLU)</a:t>
          </a:r>
          <a:r>
            <a:rPr lang="ru-RU" sz="1900" kern="1200"/>
            <a:t>: Додаје нелинеарност моделу, омогућавајући учење сложених образаца.</a:t>
          </a:r>
          <a:endParaRPr lang="en-US" sz="1900" kern="1200"/>
        </a:p>
      </dsp:txBody>
      <dsp:txXfrm>
        <a:off x="1950003" y="3219292"/>
        <a:ext cx="6411969" cy="847812"/>
      </dsp:txXfrm>
    </dsp:sp>
    <dsp:sp modelId="{8C092992-39F6-4F24-84FD-BA5056B3FBD3}">
      <dsp:nvSpPr>
        <dsp:cNvPr id="0" name=""/>
        <dsp:cNvSpPr/>
      </dsp:nvSpPr>
      <dsp:spPr>
        <a:xfrm>
          <a:off x="7109138" y="689751"/>
          <a:ext cx="585367" cy="5853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240846" y="689751"/>
        <a:ext cx="321951" cy="440489"/>
      </dsp:txXfrm>
    </dsp:sp>
    <dsp:sp modelId="{D6B080D7-E7CB-4A78-9980-AF757393D62C}">
      <dsp:nvSpPr>
        <dsp:cNvPr id="0" name=""/>
        <dsp:cNvSpPr/>
      </dsp:nvSpPr>
      <dsp:spPr>
        <a:xfrm>
          <a:off x="7753553" y="1754057"/>
          <a:ext cx="585367" cy="5853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987282"/>
            <a:satOff val="-2587"/>
            <a:lumOff val="926"/>
            <a:alphaOff val="0"/>
          </a:schemeClr>
        </a:solidFill>
        <a:ln w="17145" cap="flat" cmpd="sng" algn="ctr">
          <a:solidFill>
            <a:schemeClr val="accent2">
              <a:tint val="40000"/>
              <a:alpha val="90000"/>
              <a:hueOff val="987282"/>
              <a:satOff val="-2587"/>
              <a:lumOff val="9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885261" y="1754057"/>
        <a:ext cx="321951" cy="440489"/>
      </dsp:txXfrm>
    </dsp:sp>
    <dsp:sp modelId="{CD70E0CD-9C6B-4241-887B-7D234BEE645A}">
      <dsp:nvSpPr>
        <dsp:cNvPr id="0" name=""/>
        <dsp:cNvSpPr/>
      </dsp:nvSpPr>
      <dsp:spPr>
        <a:xfrm>
          <a:off x="8388350" y="2818362"/>
          <a:ext cx="585367" cy="5853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974564"/>
            <a:satOff val="-5173"/>
            <a:lumOff val="1852"/>
            <a:alphaOff val="0"/>
          </a:schemeClr>
        </a:solidFill>
        <a:ln w="17145" cap="flat" cmpd="sng" algn="ctr">
          <a:solidFill>
            <a:schemeClr val="accent2">
              <a:tint val="40000"/>
              <a:alpha val="90000"/>
              <a:hueOff val="1974564"/>
              <a:satOff val="-5173"/>
              <a:lumOff val="1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520058" y="2818362"/>
        <a:ext cx="321951" cy="4404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7AACE-1730-48AB-A789-CC6ACBCB2AE5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DC4C2C-3662-420D-85C1-06AB660604DF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714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ED462-8EEB-4425-8E9E-A3A0CDFC171D}">
      <dsp:nvSpPr>
        <dsp:cNvPr id="0" name=""/>
        <dsp:cNvSpPr/>
      </dsp:nvSpPr>
      <dsp:spPr>
        <a:xfrm>
          <a:off x="1642860" y="607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CNN-ови мењају свет рачунарства, њихова примена расте, посебно у анализи визуелних података.</a:t>
          </a:r>
          <a:endParaRPr lang="en-US" sz="2200" kern="1200"/>
        </a:p>
      </dsp:txBody>
      <dsp:txXfrm>
        <a:off x="1642860" y="607"/>
        <a:ext cx="4985943" cy="1422390"/>
      </dsp:txXfrm>
    </dsp:sp>
    <dsp:sp modelId="{3525D277-750E-4E7D-8C24-50F383C7BA00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1DAD4E-5FC2-4731-BD27-FF55981EC063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714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BAFCE-7FBD-467E-B889-EB81614D8095}">
      <dsp:nvSpPr>
        <dsp:cNvPr id="0" name=""/>
        <dsp:cNvSpPr/>
      </dsp:nvSpPr>
      <dsp:spPr>
        <a:xfrm>
          <a:off x="1642860" y="1778595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Изазови као што су преобучавање, време тренирања и интерпретација одлука модела.</a:t>
          </a:r>
          <a:endParaRPr lang="en-US" sz="2200" kern="1200"/>
        </a:p>
      </dsp:txBody>
      <dsp:txXfrm>
        <a:off x="1642860" y="1778595"/>
        <a:ext cx="4985943" cy="1422390"/>
      </dsp:txXfrm>
    </dsp:sp>
    <dsp:sp modelId="{599D383B-AFB9-47A0-BE6E-BFB4C4B546CE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4E70B0-E653-454A-B4FD-01A35DAF01EE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714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005AB-AEFC-4004-BF65-5B641D4A64F7}">
      <dsp:nvSpPr>
        <dsp:cNvPr id="0" name=""/>
        <dsp:cNvSpPr/>
      </dsp:nvSpPr>
      <dsp:spPr>
        <a:xfrm>
          <a:off x="1642860" y="3556583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Рад на оптимизацији и побољшању скалабилности ових модела.</a:t>
          </a:r>
          <a:endParaRPr lang="en-US" sz="2200" kern="1200"/>
        </a:p>
      </dsp:txBody>
      <dsp:txXfrm>
        <a:off x="1642860" y="3556583"/>
        <a:ext cx="4985943" cy="1422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2A6B-097A-2688-E491-46DD0490A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749300"/>
            <a:ext cx="7766936" cy="3301536"/>
          </a:xfrm>
        </p:spPr>
        <p:txBody>
          <a:bodyPr/>
          <a:lstStyle/>
          <a:p>
            <a:pPr algn="l"/>
            <a:r>
              <a:rPr lang="ru-RU" dirty="0"/>
              <a:t>Реализација модела за класификацију слика</a:t>
            </a:r>
            <a:br>
              <a:rPr lang="en-US" dirty="0"/>
            </a:br>
            <a:r>
              <a:rPr lang="ru-RU" dirty="0"/>
              <a:t>уз коришћење трансферног учења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37659-92BC-3361-796A-8EB604C5A1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/>
          </a:p>
          <a:p>
            <a:pPr algn="l"/>
            <a:r>
              <a:rPr lang="sr-Cyrl-RS" dirty="0"/>
              <a:t>Вук Алексијевић </a:t>
            </a:r>
            <a:r>
              <a:rPr lang="en-US" dirty="0"/>
              <a:t>2020/0599</a:t>
            </a:r>
          </a:p>
        </p:txBody>
      </p:sp>
    </p:spTree>
    <p:extLst>
      <p:ext uri="{BB962C8B-B14F-4D97-AF65-F5344CB8AC3E}">
        <p14:creationId xmlns:p14="http://schemas.microsoft.com/office/powerpoint/2010/main" val="269664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DBA55-F8ED-DDF0-78DF-9DEBD6AC8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sr-Cyrl-CS">
                <a:solidFill>
                  <a:srgbClr val="FFFFFF"/>
                </a:solidFill>
              </a:rPr>
              <a:t>Анализа резултата тренирања модела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606D84-54A7-7DEA-1B6D-002E84C83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372" y="1714500"/>
            <a:ext cx="4577645" cy="3433233"/>
          </a:xfrm>
          <a:prstGeom prst="rect">
            <a:avLst/>
          </a:prstGeom>
          <a:noFill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2BB450-435D-F893-6AE6-D505FDF8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sr-Cyrl-CS" dirty="0">
                <a:solidFill>
                  <a:schemeClr val="bg1">
                    <a:lumMod val="95000"/>
                  </a:schemeClr>
                </a:solidFill>
              </a:rPr>
              <a:t>Први пролаз (10 епоха).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Смањење губитка на тренинг скупу података.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Губитак на валидационом скупу података опада, али расте након треће епохе – знак преобучавања.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Тачност на тренинг сету расте, док је тачност на валидационом сету највиша у четвртој епохи, након чега опада.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758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DBA55-F8ED-DDF0-78DF-9DEBD6AC8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sr-Cyrl-CS">
                <a:solidFill>
                  <a:srgbClr val="FFFFFF"/>
                </a:solidFill>
              </a:rPr>
              <a:t>Анализа резултата тренирања модела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2BB450-435D-F893-6AE6-D505FDF8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sr-Cyrl-CS" dirty="0">
                <a:solidFill>
                  <a:schemeClr val="bg1">
                    <a:lumMod val="95000"/>
                  </a:schemeClr>
                </a:solidFill>
              </a:rPr>
              <a:t>Други пролаз (100 епоха).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Тачност на тренинг скупу података достиже скоро 90%.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Тачност на валидационом скупу података се стабилизује на 65% после 25 епоха.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Губитак на валидационом сету остаје константан – нема даљег побољшања генерализације.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 descr="A graph of loss and loss&#10;&#10;Description automatically generated">
            <a:extLst>
              <a:ext uri="{FF2B5EF4-FFF2-40B4-BE49-F238E27FC236}">
                <a16:creationId xmlns:a16="http://schemas.microsoft.com/office/drawing/2014/main" id="{A9622721-F166-FBCD-4941-9CB545137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6" y="1723465"/>
            <a:ext cx="4795149" cy="3600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0182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creen Recording diplomski">
            <a:hlinkClick r:id="" action="ppaction://media"/>
            <a:extLst>
              <a:ext uri="{FF2B5EF4-FFF2-40B4-BE49-F238E27FC236}">
                <a16:creationId xmlns:a16="http://schemas.microsoft.com/office/drawing/2014/main" id="{8A25AFB6-F55F-18D4-95B3-FBAFF39C6A36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23195" y="1131994"/>
            <a:ext cx="7747487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1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5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5F2FF-1C5B-AD28-2E17-3ABDF94CF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sr-Cyrl-CS" sz="4400"/>
              <a:t>Закључак</a:t>
            </a:r>
            <a:endParaRPr lang="en-US" sz="44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24DCAF-CE9F-0191-7806-DACF2396D9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8955210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3974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5F2FF-1C5B-AD28-2E17-3ABDF94CF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Хвала на пажњи!</a:t>
            </a: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37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AF99A-F194-0016-D60A-AE30B784B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Увод у конволуционе неуронске мреже (CNN) и дубоко учење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BD77B-D9CD-05A7-088A-34559C43F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CNN су специјализоване неуронске мреже намењене за анализу слика, способне да аутоматски препознају кључне карактеристике као што су ивице, облици и текстуре.</a:t>
            </a:r>
          </a:p>
          <a:p>
            <a:r>
              <a:rPr lang="ru-RU" dirty="0"/>
              <a:t>Дубоко учење, као део машинског учења, постало је свакодневни део многих апликација попут алата за класификацију слика и детекције објеката.</a:t>
            </a:r>
            <a:endParaRPr lang="en-US" dirty="0"/>
          </a:p>
          <a:p>
            <a:r>
              <a:rPr lang="sr-Cyrl-RS" dirty="0"/>
              <a:t>Примена у свакодневном животу, као што су медицина и аутоматизација.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31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50C14-442D-AC16-31C2-A862E73F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sr-Cyrl-CS" dirty="0"/>
              <a:t>Структура конволуционих неуронских мрежа</a:t>
            </a:r>
            <a:endParaRPr lang="en-US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D0EB7F-7C71-059E-EA47-08E185918F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62324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873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1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2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3" name="Isosceles Triangle 1042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4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5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6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7" name="Isosceles Triangle 1046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8" name="Isosceles Triangle 1047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150C14-442D-AC16-31C2-A862E73F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Структура конволуционих неуронских мрежа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741D5D-1232-B4EE-9ABE-928FA014C8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0297" y="934222"/>
            <a:ext cx="6679375" cy="32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62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1090748-AB7B-D3FD-9067-8954CC74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ru-RU" dirty="0"/>
              <a:t>Кључни модели у развоју CNN-ова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25FCE-A4DE-FA90-03B8-9C2FA7267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ru-RU" dirty="0"/>
              <a:t>LeNet-5 (1998): Први успешан CNN модел за препознавање писаних цифара.</a:t>
            </a:r>
          </a:p>
          <a:p>
            <a:r>
              <a:rPr lang="en-US" dirty="0" err="1"/>
              <a:t>AlexNet</a:t>
            </a:r>
            <a:r>
              <a:rPr lang="en-US" dirty="0"/>
              <a:t> (2012):</a:t>
            </a:r>
            <a:r>
              <a:rPr lang="sr-Cyrl-RS" dirty="0"/>
              <a:t> </a:t>
            </a:r>
            <a:r>
              <a:rPr lang="sr-Cyrl-CS" dirty="0"/>
              <a:t>Модел који је револуционисао дубоко учење победом на такмичењу </a:t>
            </a:r>
            <a:r>
              <a:rPr lang="en-US" dirty="0"/>
              <a:t>ImageNet.</a:t>
            </a:r>
            <a:endParaRPr lang="sr-Cyrl-RS" dirty="0"/>
          </a:p>
          <a:p>
            <a:r>
              <a:rPr lang="ru-RU" dirty="0"/>
              <a:t>VGGNet и ResNet: Модели са све дубљим слојевима, кључни за постизање високих перформанси.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522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7878D-F1B2-7B6C-442D-862512D5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Изазови у тренирању CNN модела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D2CD4-303F-D357-F853-EB4BF5E8C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Преобучавање (Overfitting): Мреже могу да се превише прилагоде тренираним подацима, што отежава генерализацију на нове слике.</a:t>
            </a:r>
          </a:p>
          <a:p>
            <a:r>
              <a:rPr lang="ru-RU" dirty="0"/>
              <a:t>Време и ресурси: Тренирање дубоких модела захтева много времена и рачунарских ресурса.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24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8559-0CD1-B153-1245-E25C639F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CS" dirty="0"/>
              <a:t>Претпроцесирање и аугментација података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92B99-6EEF-2989-74F9-A71558AC1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Претпроцесирање слика: Скалирање, нормализација и прилагођавање слика моделу.</a:t>
            </a:r>
          </a:p>
          <a:p>
            <a:r>
              <a:rPr lang="ru-RU" dirty="0"/>
              <a:t>Аугментација података: Технике као што су ротација и одузимање боје слика како би се побољшала генерализација модела.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57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FE70F-35AE-3C15-69E3-2600B1B9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sr-Cyrl-CS" dirty="0"/>
              <a:t>Тренирање </a:t>
            </a:r>
            <a:r>
              <a:rPr lang="en-US" dirty="0"/>
              <a:t>CNN </a:t>
            </a:r>
            <a:r>
              <a:rPr lang="sr-Cyrl-CS" dirty="0"/>
              <a:t>модела</a:t>
            </a:r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EDD6D-9DE6-062A-BFBF-659D13875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ru-RU" dirty="0"/>
              <a:t>Трансферно учење: Коришћење унапред тренираних модела (нпр. InceptionV3) и њихова адаптација на специфичне задатке.</a:t>
            </a:r>
          </a:p>
          <a:p>
            <a:r>
              <a:rPr lang="ru-RU" dirty="0"/>
              <a:t>Технике оптимизације: Стохастички градијентни спуст (SGD) и RMSprop су кључне технике за оптимизацију модела.</a:t>
            </a:r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53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F2FF-1C5B-AD28-2E17-3ABDF94C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CS" dirty="0"/>
              <a:t>Евалуација перформанси модела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7046D-C368-044A-9D20-1BBA03EDD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Методологија евалуације: Тачност (accuracy) и губитак (loss) као основне метрике успеха.</a:t>
            </a:r>
          </a:p>
          <a:p>
            <a:r>
              <a:rPr lang="ru-RU" dirty="0"/>
              <a:t>Мат</a:t>
            </a:r>
            <a:r>
              <a:rPr lang="sr-Cyrl-RS" dirty="0"/>
              <a:t>р</a:t>
            </a:r>
            <a:r>
              <a:rPr lang="ru-RU" dirty="0"/>
              <a:t>ица конфузије: Приказ стварних и предвиђених класа за детаљну анализу грешака.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612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392</TotalTime>
  <Words>484</Words>
  <Application>Microsoft Office PowerPoint</Application>
  <PresentationFormat>Widescreen</PresentationFormat>
  <Paragraphs>44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Реализација модела за класификацију слика уз коришћење трансферног учења</vt:lpstr>
      <vt:lpstr>Увод у конволуционе неуронске мреже (CNN) и дубоко учење</vt:lpstr>
      <vt:lpstr>Структура конволуционих неуронских мрежа</vt:lpstr>
      <vt:lpstr>Структура конволуционих неуронских мрежа</vt:lpstr>
      <vt:lpstr>Кључни модели у развоју CNN-ова</vt:lpstr>
      <vt:lpstr>Изазови у тренирању CNN модела</vt:lpstr>
      <vt:lpstr>Претпроцесирање и аугментација података</vt:lpstr>
      <vt:lpstr>Тренирање CNN модела</vt:lpstr>
      <vt:lpstr>Евалуација перформанси модела</vt:lpstr>
      <vt:lpstr>Анализа резултата тренирања модела</vt:lpstr>
      <vt:lpstr>Анализа резултата тренирања модела</vt:lpstr>
      <vt:lpstr>PowerPoint Presentation</vt:lpstr>
      <vt:lpstr>Закључак</vt:lpstr>
      <vt:lpstr>Хвала на пажњи!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Vuk</dc:creator>
  <cp:lastModifiedBy>Vuk</cp:lastModifiedBy>
  <cp:revision>22</cp:revision>
  <dcterms:created xsi:type="dcterms:W3CDTF">2024-09-17T19:49:21Z</dcterms:created>
  <dcterms:modified xsi:type="dcterms:W3CDTF">2024-09-19T21:07:26Z</dcterms:modified>
</cp:coreProperties>
</file>