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685" r:id="rId3"/>
    <p:sldId id="677" r:id="rId4"/>
    <p:sldId id="700" r:id="rId5"/>
    <p:sldId id="701" r:id="rId6"/>
    <p:sldId id="684" r:id="rId7"/>
    <p:sldId id="702" r:id="rId8"/>
    <p:sldId id="696" r:id="rId9"/>
    <p:sldId id="697" r:id="rId10"/>
    <p:sldId id="699" r:id="rId11"/>
    <p:sldId id="711" r:id="rId12"/>
    <p:sldId id="703" r:id="rId13"/>
    <p:sldId id="678" r:id="rId14"/>
    <p:sldId id="705" r:id="rId15"/>
    <p:sldId id="707" r:id="rId16"/>
    <p:sldId id="30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704" autoAdjust="0"/>
  </p:normalViewPr>
  <p:slideViewPr>
    <p:cSldViewPr>
      <p:cViewPr>
        <p:scale>
          <a:sx n="80" d="100"/>
          <a:sy n="80" d="100"/>
        </p:scale>
        <p:origin x="-12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50A2-E077-47F5-92D1-1EB3894E1537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12C69-2648-48A7-A3D4-00A4F96724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1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12C69-2648-48A7-A3D4-00A4F96724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12C69-2648-48A7-A3D4-00A4F96724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7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12C69-2648-48A7-A3D4-00A4F96724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1pPr>
            <a:lvl2pPr>
              <a:defRPr baseline="0"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2pPr>
            <a:lvl3pPr>
              <a:defRPr baseline="0"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3pPr>
            <a:lvl4pPr>
              <a:defRPr baseline="0"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4pPr>
            <a:lvl5pPr>
              <a:defRPr baseline="0"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7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5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382911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dirty="0"/>
              <a:t>运维业务数据关联分析技术研究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91952" y="5229201"/>
            <a:ext cx="7772400" cy="446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en-US" altLang="zh-CN" sz="3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丁煜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258174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3200" dirty="0" smtClean="0"/>
              <a:t>5.</a:t>
            </a:r>
            <a:r>
              <a:rPr lang="zh-CN" altLang="en-US" sz="3200" dirty="0" smtClean="0"/>
              <a:t>类别聚类</a:t>
            </a:r>
            <a:endParaRPr lang="en-US" altLang="zh-CN" sz="3200" dirty="0" smtClean="0"/>
          </a:p>
          <a:p>
            <a:pPr marL="742950" lvl="2" indent="-342900"/>
            <a:r>
              <a:rPr lang="zh-CN" altLang="en-US" sz="1700" dirty="0" smtClean="0"/>
              <a:t>使用</a:t>
            </a:r>
            <a:r>
              <a:rPr lang="zh-CN" altLang="en-US" sz="1700" b="1" dirty="0" smtClean="0"/>
              <a:t>最长公共子序列</a:t>
            </a:r>
            <a:r>
              <a:rPr lang="zh-CN" altLang="en-US" sz="1700" dirty="0" smtClean="0"/>
              <a:t>计算向量相似度</a:t>
            </a:r>
            <a:endParaRPr lang="en-US" altLang="zh-CN" sz="1700" dirty="0" smtClean="0"/>
          </a:p>
          <a:p>
            <a:pPr marL="400050" lvl="2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LCS.length</a:t>
            </a:r>
            <a:r>
              <a:rPr lang="en-US" altLang="zh-CN" sz="1600" dirty="0" smtClean="0"/>
              <a:t> / </a:t>
            </a:r>
            <a:r>
              <a:rPr lang="en-US" altLang="zh-CN" sz="1600" dirty="0" err="1" smtClean="0"/>
              <a:t>TempLabel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).length  </a:t>
            </a:r>
            <a:r>
              <a:rPr lang="zh-CN" altLang="en-US" sz="1600" b="1" dirty="0" smtClean="0"/>
              <a:t>≥ </a:t>
            </a:r>
            <a:r>
              <a:rPr lang="en-US" altLang="zh-CN" sz="1600" dirty="0" smtClean="0"/>
              <a:t> TH</a:t>
            </a:r>
            <a:r>
              <a:rPr lang="en-US" altLang="zh-CN" sz="1600" b="1" dirty="0" smtClean="0"/>
              <a:t> &amp; </a:t>
            </a:r>
            <a:r>
              <a:rPr lang="en-US" altLang="zh-CN" sz="1600" dirty="0" err="1" smtClean="0"/>
              <a:t>LCS.length</a:t>
            </a:r>
            <a:r>
              <a:rPr lang="en-US" altLang="zh-CN" sz="1600" dirty="0" smtClean="0"/>
              <a:t> /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TempLabel</a:t>
            </a:r>
            <a:r>
              <a:rPr lang="en-US" altLang="zh-CN" sz="1600" dirty="0" smtClean="0"/>
              <a:t>(j).length  </a:t>
            </a:r>
            <a:r>
              <a:rPr lang="zh-CN" altLang="en-US" sz="1600" b="1" dirty="0"/>
              <a:t>≥</a:t>
            </a:r>
            <a:r>
              <a:rPr lang="en-US" altLang="zh-CN" sz="1600" dirty="0" smtClean="0"/>
              <a:t>  TH</a:t>
            </a:r>
            <a:endParaRPr lang="en-US" altLang="zh-CN" sz="1600" dirty="0"/>
          </a:p>
          <a:p>
            <a:pPr marL="400050" lvl="2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则  </a:t>
            </a:r>
            <a:r>
              <a:rPr lang="en-US" altLang="zh-CN" sz="1600" dirty="0" err="1"/>
              <a:t>TempLabel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TempLabel</a:t>
            </a:r>
            <a:r>
              <a:rPr lang="en-US" altLang="zh-CN" sz="1600" dirty="0" smtClean="0"/>
              <a:t>(j)</a:t>
            </a:r>
            <a:r>
              <a:rPr lang="zh-CN" altLang="en-US" sz="1600" dirty="0" smtClean="0"/>
              <a:t>相似</a:t>
            </a:r>
            <a:endParaRPr lang="en-US" altLang="zh-CN" sz="1700" dirty="0" smtClean="0"/>
          </a:p>
          <a:p>
            <a:pPr marL="742950" lvl="2" indent="-342900"/>
            <a:r>
              <a:rPr lang="zh-CN" altLang="en-US" sz="1700" dirty="0" smtClean="0"/>
              <a:t>每个</a:t>
            </a:r>
            <a:r>
              <a:rPr lang="en-US" altLang="zh-CN" sz="1700" dirty="0" err="1" smtClean="0"/>
              <a:t>TempLabel</a:t>
            </a:r>
            <a:r>
              <a:rPr lang="zh-CN" altLang="en-US" sz="1700" dirty="0" smtClean="0"/>
              <a:t>为一个点，两个</a:t>
            </a:r>
            <a:r>
              <a:rPr lang="en-US" altLang="zh-CN" sz="1700" dirty="0" err="1" smtClean="0"/>
              <a:t>TempLabel</a:t>
            </a:r>
            <a:r>
              <a:rPr lang="zh-CN" altLang="en-US" sz="1700" dirty="0" smtClean="0"/>
              <a:t>相似则有一条无向边</a:t>
            </a:r>
            <a:endParaRPr lang="en-US" altLang="zh-CN" sz="1700" dirty="0" smtClean="0"/>
          </a:p>
          <a:p>
            <a:pPr marL="742950" lvl="2" indent="-342900"/>
            <a:r>
              <a:rPr lang="zh-CN" altLang="en-US" sz="1700" dirty="0" smtClean="0"/>
              <a:t>合并规则：若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b</a:t>
            </a:r>
            <a:r>
              <a:rPr lang="zh-CN" altLang="en-US" sz="1700" dirty="0" smtClean="0"/>
              <a:t>相似，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c</a:t>
            </a:r>
            <a:r>
              <a:rPr lang="zh-CN" altLang="en-US" sz="1700" dirty="0" smtClean="0"/>
              <a:t>相似，则日志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b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c</a:t>
            </a:r>
            <a:r>
              <a:rPr lang="zh-CN" altLang="en-US" sz="1700" dirty="0" smtClean="0"/>
              <a:t>合并为同一类日志</a:t>
            </a:r>
            <a:endParaRPr lang="en-US" altLang="zh-CN" sz="1700" dirty="0" smtClean="0"/>
          </a:p>
          <a:p>
            <a:pPr marL="742950" lvl="2" indent="-342900"/>
            <a:r>
              <a:rPr lang="zh-CN" altLang="en-US" sz="1700" dirty="0" smtClean="0"/>
              <a:t>构建</a:t>
            </a:r>
            <a:r>
              <a:rPr lang="en-US" altLang="zh-CN" sz="1700" dirty="0" err="1" smtClean="0"/>
              <a:t>TempLabel</a:t>
            </a:r>
            <a:r>
              <a:rPr lang="zh-CN" altLang="en-US" sz="1700" dirty="0" smtClean="0"/>
              <a:t>的无向图，每个最大联通子图分别为一类日志</a:t>
            </a:r>
            <a:endParaRPr lang="en-US" altLang="zh-CN" sz="1700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8" name="椭圆 7"/>
          <p:cNvSpPr/>
          <p:nvPr/>
        </p:nvSpPr>
        <p:spPr>
          <a:xfrm>
            <a:off x="446570" y="48024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79620" y="40055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662363" y="477617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8" idx="7"/>
            <a:endCxn id="11" idx="3"/>
          </p:cNvCxnSpPr>
          <p:nvPr/>
        </p:nvCxnSpPr>
        <p:spPr>
          <a:xfrm flipV="1">
            <a:off x="836815" y="4395751"/>
            <a:ext cx="309760" cy="473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5"/>
            <a:endCxn id="12" idx="1"/>
          </p:cNvCxnSpPr>
          <p:nvPr/>
        </p:nvCxnSpPr>
        <p:spPr>
          <a:xfrm>
            <a:off x="1469865" y="4395751"/>
            <a:ext cx="259453" cy="447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3275856" y="4869438"/>
            <a:ext cx="11838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9021" y="60204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146575" y="523337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744814" y="59941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7"/>
            <a:endCxn id="27" idx="3"/>
          </p:cNvCxnSpPr>
          <p:nvPr/>
        </p:nvCxnSpPr>
        <p:spPr>
          <a:xfrm flipV="1">
            <a:off x="919266" y="5623621"/>
            <a:ext cx="294264" cy="463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7" idx="5"/>
            <a:endCxn id="28" idx="1"/>
          </p:cNvCxnSpPr>
          <p:nvPr/>
        </p:nvCxnSpPr>
        <p:spPr>
          <a:xfrm>
            <a:off x="1536820" y="5623621"/>
            <a:ext cx="274949" cy="437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6" idx="6"/>
            <a:endCxn id="28" idx="2"/>
          </p:cNvCxnSpPr>
          <p:nvPr/>
        </p:nvCxnSpPr>
        <p:spPr>
          <a:xfrm flipV="1">
            <a:off x="986221" y="6222748"/>
            <a:ext cx="758593" cy="26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483768" y="42080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483768" y="524257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639042" y="595377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9" idx="4"/>
            <a:endCxn id="42" idx="0"/>
          </p:cNvCxnSpPr>
          <p:nvPr/>
        </p:nvCxnSpPr>
        <p:spPr>
          <a:xfrm>
            <a:off x="2712368" y="4665244"/>
            <a:ext cx="0" cy="57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1009"/>
              </p:ext>
            </p:extLst>
          </p:nvPr>
        </p:nvGraphicFramePr>
        <p:xfrm>
          <a:off x="4860032" y="4128499"/>
          <a:ext cx="3863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76"/>
                <a:gridCol w="1931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</a:t>
                      </a:r>
                      <a:r>
                        <a:rPr lang="en-US" altLang="zh-CN" dirty="0" err="1" smtClean="0"/>
                        <a:t>TempLabel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4401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6.</a:t>
            </a:r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提取</a:t>
            </a:r>
            <a:r>
              <a:rPr lang="zh-CN" altLang="en-US" sz="2000" b="1" dirty="0" smtClean="0"/>
              <a:t>最长公共子序列</a:t>
            </a:r>
            <a:r>
              <a:rPr lang="zh-CN" altLang="en-US" sz="2000" dirty="0" smtClean="0"/>
              <a:t>最为该类特征</a:t>
            </a:r>
            <a:endParaRPr lang="zh-CN" altLang="en-US" sz="20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34372"/>
              </p:ext>
            </p:extLst>
          </p:nvPr>
        </p:nvGraphicFramePr>
        <p:xfrm>
          <a:off x="323528" y="3212976"/>
          <a:ext cx="2880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</a:t>
                      </a:r>
                      <a:r>
                        <a:rPr lang="en-US" altLang="zh-CN" dirty="0" err="1" smtClean="0"/>
                        <a:t>TempLabel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>
            <a:off x="3736417" y="38804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23243"/>
              </p:ext>
            </p:extLst>
          </p:nvPr>
        </p:nvGraphicFramePr>
        <p:xfrm>
          <a:off x="5076056" y="3230984"/>
          <a:ext cx="3240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LCS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LCS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h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LCS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LCS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成果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分别分析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个结点近一个月</a:t>
            </a:r>
            <a:r>
              <a:rPr lang="en-US" altLang="zh-CN" sz="2400" dirty="0" smtClean="0"/>
              <a:t>Syslog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dirty="0" smtClean="0"/>
              <a:t>M1:354589</a:t>
            </a:r>
            <a:r>
              <a:rPr lang="zh-CN" altLang="en-US" sz="2000" dirty="0" smtClean="0"/>
              <a:t>条</a:t>
            </a:r>
            <a:r>
              <a:rPr lang="en-US" altLang="zh-CN" sz="2000" dirty="0" smtClean="0"/>
              <a:t>Syslog</a:t>
            </a:r>
            <a:r>
              <a:rPr lang="zh-CN" altLang="en-US" sz="2000" dirty="0" smtClean="0"/>
              <a:t>，划分为</a:t>
            </a:r>
            <a:r>
              <a:rPr lang="en-US" altLang="zh-CN" sz="2000" dirty="0" smtClean="0"/>
              <a:t>51</a:t>
            </a:r>
            <a:r>
              <a:rPr lang="zh-CN" altLang="en-US" sz="2000" dirty="0" smtClean="0"/>
              <a:t>类日志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M2:</a:t>
            </a:r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</a:rPr>
              <a:t>M1</a:t>
            </a:r>
            <a:r>
              <a:rPr lang="zh-CN" altLang="en-US" sz="2000" dirty="0" smtClean="0">
                <a:solidFill>
                  <a:srgbClr val="FF0000"/>
                </a:solidFill>
              </a:rPr>
              <a:t>类似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/>
              <a:t>	M3: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M1</a:t>
            </a:r>
            <a:r>
              <a:rPr lang="zh-CN" altLang="en-US" sz="2000" dirty="0">
                <a:solidFill>
                  <a:srgbClr val="FF0000"/>
                </a:solidFill>
              </a:rPr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9544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121359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关联分析过程</a:t>
            </a:r>
            <a:endParaRPr lang="en-US" altLang="zh-CN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cxnSp>
        <p:nvCxnSpPr>
          <p:cNvPr id="97" name="直接箭头连接符 96"/>
          <p:cNvCxnSpPr>
            <a:stCxn id="43" idx="4"/>
            <a:endCxn id="95" idx="1"/>
          </p:cNvCxnSpPr>
          <p:nvPr/>
        </p:nvCxnSpPr>
        <p:spPr>
          <a:xfrm>
            <a:off x="1600317" y="2865746"/>
            <a:ext cx="955459" cy="362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柱形 42"/>
          <p:cNvSpPr/>
          <p:nvPr/>
        </p:nvSpPr>
        <p:spPr>
          <a:xfrm>
            <a:off x="247906" y="2667724"/>
            <a:ext cx="1352411" cy="396044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标记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后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Syslog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572000" y="3478915"/>
            <a:ext cx="1986605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基于时间戳合并日志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" name="圆柱形 46"/>
          <p:cNvSpPr/>
          <p:nvPr/>
        </p:nvSpPr>
        <p:spPr>
          <a:xfrm>
            <a:off x="7353398" y="3532921"/>
            <a:ext cx="1136387" cy="396044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合并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后</a:t>
            </a:r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日志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48" name="直接箭头连接符 47"/>
          <p:cNvCxnSpPr>
            <a:stCxn id="44" idx="3"/>
            <a:endCxn id="47" idx="2"/>
          </p:cNvCxnSpPr>
          <p:nvPr/>
        </p:nvCxnSpPr>
        <p:spPr>
          <a:xfrm>
            <a:off x="6558605" y="3730943"/>
            <a:ext cx="7947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531547" y="1412776"/>
            <a:ext cx="3240360" cy="792088"/>
            <a:chOff x="4932041" y="1772816"/>
            <a:chExt cx="3240360" cy="792088"/>
          </a:xfrm>
        </p:grpSpPr>
        <p:sp>
          <p:nvSpPr>
            <p:cNvPr id="66" name="圆角矩形 65"/>
            <p:cNvSpPr/>
            <p:nvPr/>
          </p:nvSpPr>
          <p:spPr>
            <a:xfrm>
              <a:off x="4932041" y="1772816"/>
              <a:ext cx="3240360" cy="79208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文档 67"/>
            <p:cNvSpPr/>
            <p:nvPr/>
          </p:nvSpPr>
          <p:spPr>
            <a:xfrm>
              <a:off x="5047087" y="1871827"/>
              <a:ext cx="924775" cy="19802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原始数据</a:t>
              </a:r>
              <a:endParaRPr lang="zh-CN" alt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036038" y="2204864"/>
              <a:ext cx="900285" cy="19802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操作</a:t>
              </a:r>
              <a:endParaRPr lang="zh-CN" alt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0" name="圆柱形 69"/>
            <p:cNvSpPr/>
            <p:nvPr/>
          </p:nvSpPr>
          <p:spPr>
            <a:xfrm>
              <a:off x="6084169" y="1844824"/>
              <a:ext cx="900286" cy="19802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dk1"/>
                  </a:solidFill>
                  <a:latin typeface="华文细黑" pitchFamily="2" charset="-122"/>
                  <a:ea typeface="华文细黑" pitchFamily="2" charset="-122"/>
                </a:rPr>
                <a:t>知识库</a:t>
              </a:r>
              <a:endParaRPr lang="zh-CN" altLang="en-US" sz="1100" dirty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圆柱形 72"/>
            <p:cNvSpPr/>
            <p:nvPr/>
          </p:nvSpPr>
          <p:spPr>
            <a:xfrm>
              <a:off x="6121528" y="2204864"/>
              <a:ext cx="846457" cy="198022"/>
            </a:xfrm>
            <a:prstGeom prst="can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dk1"/>
                  </a:solidFill>
                  <a:latin typeface="华文细黑" pitchFamily="2" charset="-122"/>
                  <a:ea typeface="华文细黑" pitchFamily="2" charset="-122"/>
                </a:rPr>
                <a:t>临时数据</a:t>
              </a:r>
              <a:endParaRPr lang="zh-CN" altLang="en-US" sz="1100" dirty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4" name="圆柱形 73"/>
            <p:cNvSpPr/>
            <p:nvPr/>
          </p:nvSpPr>
          <p:spPr>
            <a:xfrm>
              <a:off x="7092280" y="1844824"/>
              <a:ext cx="938975" cy="198022"/>
            </a:xfrm>
            <a:prstGeom prst="ca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dk1"/>
                  </a:solidFill>
                  <a:latin typeface="华文细黑" pitchFamily="2" charset="-122"/>
                  <a:ea typeface="华文细黑" pitchFamily="2" charset="-122"/>
                </a:rPr>
                <a:t>处理后数据</a:t>
              </a:r>
              <a:endParaRPr lang="zh-CN" altLang="en-US" sz="1100" dirty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16663" y="2132856"/>
              <a:ext cx="940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华文细黑" pitchFamily="2" charset="-122"/>
                  <a:ea typeface="华文细黑" pitchFamily="2" charset="-122"/>
                </a:rPr>
                <a:t>图例</a:t>
              </a:r>
              <a:endParaRPr lang="zh-CN" alt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cxnSp>
        <p:nvCxnSpPr>
          <p:cNvPr id="71" name="直接箭头连接符 70"/>
          <p:cNvCxnSpPr>
            <a:stCxn id="95" idx="2"/>
          </p:cNvCxnSpPr>
          <p:nvPr/>
        </p:nvCxnSpPr>
        <p:spPr>
          <a:xfrm>
            <a:off x="3467486" y="3154053"/>
            <a:ext cx="1104514" cy="576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形 71"/>
          <p:cNvSpPr/>
          <p:nvPr/>
        </p:nvSpPr>
        <p:spPr>
          <a:xfrm>
            <a:off x="247906" y="3639832"/>
            <a:ext cx="1352411" cy="396044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告警日志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7125619" y="4613041"/>
            <a:ext cx="160923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频繁项集挖掘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1" name="直接箭头连接符 80"/>
          <p:cNvCxnSpPr>
            <a:stCxn id="47" idx="3"/>
            <a:endCxn id="77" idx="0"/>
          </p:cNvCxnSpPr>
          <p:nvPr/>
        </p:nvCxnSpPr>
        <p:spPr>
          <a:xfrm>
            <a:off x="7921592" y="3928965"/>
            <a:ext cx="8645" cy="6840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柱形 83"/>
          <p:cNvSpPr/>
          <p:nvPr/>
        </p:nvSpPr>
        <p:spPr>
          <a:xfrm>
            <a:off x="4173291" y="4613041"/>
            <a:ext cx="1465483" cy="47993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频繁项集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5" name="直接箭头连接符 84"/>
          <p:cNvCxnSpPr>
            <a:stCxn id="77" idx="1"/>
            <a:endCxn id="84" idx="4"/>
          </p:cNvCxnSpPr>
          <p:nvPr/>
        </p:nvCxnSpPr>
        <p:spPr>
          <a:xfrm flipH="1">
            <a:off x="5638774" y="4829065"/>
            <a:ext cx="1486845" cy="23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2555776" y="2649997"/>
            <a:ext cx="1823420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过滤无关日志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3" name="直接箭头连接符 122"/>
          <p:cNvCxnSpPr>
            <a:stCxn id="72" idx="4"/>
            <a:endCxn id="44" idx="1"/>
          </p:cNvCxnSpPr>
          <p:nvPr/>
        </p:nvCxnSpPr>
        <p:spPr>
          <a:xfrm flipV="1">
            <a:off x="1600317" y="3730943"/>
            <a:ext cx="2971683" cy="106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23657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华文细黑" pitchFamily="2" charset="-122"/>
              </a:rPr>
              <a:t>1</a:t>
            </a:r>
            <a:r>
              <a:rPr lang="en-US" altLang="zh-CN" dirty="0" smtClean="0">
                <a:latin typeface="华文细黑" pitchFamily="2" charset="-122"/>
              </a:rPr>
              <a:t>.</a:t>
            </a:r>
            <a:r>
              <a:rPr lang="zh-CN" altLang="en-US" dirty="0" smtClean="0">
                <a:latin typeface="华文细黑" pitchFamily="2" charset="-122"/>
              </a:rPr>
              <a:t>过滤无关</a:t>
            </a:r>
            <a:r>
              <a:rPr lang="en-US" altLang="zh-CN" dirty="0" smtClean="0">
                <a:latin typeface="华文细黑" pitchFamily="2" charset="-122"/>
              </a:rPr>
              <a:t>Syslog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</a:rPr>
              <a:t>过滤未产生告警日志日期的</a:t>
            </a:r>
            <a:r>
              <a:rPr lang="en-US" altLang="zh-CN" sz="2000" dirty="0" smtClean="0">
                <a:latin typeface="华文细黑" pitchFamily="2" charset="-122"/>
              </a:rPr>
              <a:t>Syslog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</a:rPr>
              <a:t>过滤与告警无关的</a:t>
            </a:r>
            <a:r>
              <a:rPr lang="en-US" altLang="zh-CN" sz="2000" dirty="0" smtClean="0">
                <a:latin typeface="华文细黑" pitchFamily="2" charset="-122"/>
              </a:rPr>
              <a:t>Syslog</a:t>
            </a:r>
            <a:r>
              <a:rPr lang="zh-CN" altLang="en-US" sz="2000" dirty="0" smtClean="0">
                <a:latin typeface="华文细黑" pitchFamily="2" charset="-122"/>
              </a:rPr>
              <a:t>类型</a:t>
            </a:r>
            <a:endParaRPr lang="en-US" altLang="zh-CN" sz="2000" dirty="0">
              <a:latin typeface="华文细黑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华文细黑" pitchFamily="2" charset="-122"/>
              </a:rPr>
              <a:t>2.</a:t>
            </a:r>
            <a:r>
              <a:rPr lang="zh-CN" altLang="en-US" dirty="0" smtClean="0">
                <a:latin typeface="华文细黑" pitchFamily="2" charset="-122"/>
              </a:rPr>
              <a:t>基于</a:t>
            </a:r>
            <a:r>
              <a:rPr lang="zh-CN" altLang="en-US" dirty="0">
                <a:latin typeface="华文细黑" pitchFamily="2" charset="-122"/>
              </a:rPr>
              <a:t>时间戳合并</a:t>
            </a:r>
            <a:r>
              <a:rPr lang="zh-CN" altLang="en-US" dirty="0" smtClean="0">
                <a:latin typeface="华文细黑" pitchFamily="2" charset="-122"/>
              </a:rPr>
              <a:t>日志</a:t>
            </a:r>
            <a:endParaRPr lang="en-US" altLang="zh-CN" dirty="0" smtClean="0">
              <a:latin typeface="华文细黑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>
                <a:latin typeface="华文细黑" pitchFamily="2" charset="-122"/>
              </a:rPr>
              <a:t>按时间戳合并过滤后</a:t>
            </a:r>
            <a:r>
              <a:rPr lang="en-US" altLang="zh-CN" sz="2000" dirty="0">
                <a:latin typeface="华文细黑" pitchFamily="2" charset="-122"/>
              </a:rPr>
              <a:t>Syslog</a:t>
            </a:r>
            <a:r>
              <a:rPr lang="zh-CN" altLang="en-US" sz="2000" dirty="0">
                <a:latin typeface="华文细黑" pitchFamily="2" charset="-122"/>
              </a:rPr>
              <a:t>和告警日志</a:t>
            </a:r>
          </a:p>
          <a:p>
            <a:pPr marL="457200" lvl="1" indent="0">
              <a:buNone/>
            </a:pPr>
            <a:endParaRPr lang="zh-CN" altLang="en-US" sz="2000" dirty="0">
              <a:latin typeface="华文细黑" pitchFamily="2" charset="-122"/>
            </a:endParaRPr>
          </a:p>
          <a:p>
            <a:endParaRPr lang="en-US" altLang="zh-CN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8311" y="3703387"/>
            <a:ext cx="3753810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altLang="zh-CN" dirty="0" smtClean="0"/>
              <a:t>2014-12-09 17:20:12 </a:t>
            </a:r>
            <a:r>
              <a:rPr lang="it-IT" altLang="zh-CN" dirty="0"/>
              <a:t>	Label_8</a:t>
            </a:r>
          </a:p>
          <a:p>
            <a:r>
              <a:rPr lang="it-IT" altLang="zh-CN" dirty="0"/>
              <a:t>2014-12-09 </a:t>
            </a:r>
            <a:r>
              <a:rPr lang="it-IT" altLang="zh-CN" dirty="0" smtClean="0"/>
              <a:t>17:20:34 </a:t>
            </a:r>
            <a:r>
              <a:rPr lang="it-IT" altLang="zh-CN" dirty="0"/>
              <a:t>	Label_9</a:t>
            </a:r>
          </a:p>
          <a:p>
            <a:r>
              <a:rPr lang="it-IT" altLang="zh-CN" dirty="0" smtClean="0"/>
              <a:t>2014-12-09 17:22:31 </a:t>
            </a:r>
            <a:r>
              <a:rPr lang="it-IT" altLang="zh-CN" dirty="0"/>
              <a:t>	Label_2</a:t>
            </a:r>
          </a:p>
          <a:p>
            <a:r>
              <a:rPr lang="it-IT" altLang="zh-CN" dirty="0"/>
              <a:t>2014-12-09 </a:t>
            </a:r>
            <a:r>
              <a:rPr lang="it-IT" altLang="zh-CN" dirty="0" smtClean="0"/>
              <a:t>17:28:02 </a:t>
            </a:r>
            <a:r>
              <a:rPr lang="it-IT" altLang="zh-CN" dirty="0"/>
              <a:t>	Label_2</a:t>
            </a:r>
          </a:p>
          <a:p>
            <a:r>
              <a:rPr lang="it-IT" altLang="zh-CN" dirty="0"/>
              <a:t>2014-12-09 17:30:37	</a:t>
            </a:r>
            <a:r>
              <a:rPr lang="it-IT" altLang="zh-CN" dirty="0" smtClean="0"/>
              <a:t>Alert_4</a:t>
            </a:r>
            <a:endParaRPr lang="it-IT" altLang="zh-CN" dirty="0"/>
          </a:p>
          <a:p>
            <a:r>
              <a:rPr lang="it-IT" altLang="zh-CN" dirty="0"/>
              <a:t>2014-12-09 18:00:04	Label_3</a:t>
            </a:r>
          </a:p>
          <a:p>
            <a:r>
              <a:rPr lang="it-IT" altLang="zh-CN" dirty="0"/>
              <a:t>2014-12-09 18:00:04	Label_4</a:t>
            </a:r>
          </a:p>
          <a:p>
            <a:r>
              <a:rPr lang="it-IT" altLang="zh-CN" dirty="0"/>
              <a:t>2014-12-09 18:00:04	Label_5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186166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华文细黑" pitchFamily="2" charset="-122"/>
              </a:rPr>
              <a:t>3.</a:t>
            </a:r>
            <a:r>
              <a:rPr lang="zh-CN" altLang="en-US" dirty="0" smtClean="0">
                <a:latin typeface="华文细黑" pitchFamily="2" charset="-122"/>
              </a:rPr>
              <a:t>频繁项集挖据</a:t>
            </a:r>
            <a:endParaRPr lang="en-US" altLang="zh-CN" dirty="0" smtClean="0">
              <a:latin typeface="华文细黑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</a:rPr>
              <a:t>时间窗口</a:t>
            </a:r>
            <a:r>
              <a:rPr lang="en-US" altLang="zh-CN" sz="2000" dirty="0" smtClean="0">
                <a:latin typeface="华文细黑" pitchFamily="2" charset="-122"/>
              </a:rPr>
              <a:t>T</a:t>
            </a:r>
            <a:r>
              <a:rPr lang="zh-CN" altLang="en-US" sz="2000" dirty="0" smtClean="0">
                <a:latin typeface="华文细黑" pitchFamily="2" charset="-122"/>
              </a:rPr>
              <a:t>、步长</a:t>
            </a:r>
            <a:r>
              <a:rPr lang="en-US" altLang="zh-CN" sz="2000" dirty="0">
                <a:latin typeface="华文细黑" pitchFamily="2" charset="-122"/>
              </a:rPr>
              <a:t>S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华文细黑" pitchFamily="2" charset="-122"/>
              </a:rPr>
              <a:t>	</a:t>
            </a:r>
            <a:r>
              <a:rPr lang="zh-CN" altLang="en-US" sz="2000" dirty="0" smtClean="0">
                <a:latin typeface="华文细黑" pitchFamily="2" charset="-122"/>
              </a:rPr>
              <a:t>设定时间窗口和步长，将时序序列转换为普通项集</a:t>
            </a:r>
            <a:endParaRPr lang="en-US" altLang="zh-CN" sz="2000" dirty="0" smtClean="0">
              <a:latin typeface="华文细黑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</a:rPr>
              <a:t>候选项集条件：</a:t>
            </a:r>
            <a:r>
              <a:rPr lang="zh-CN" altLang="en-US" sz="2000" dirty="0">
                <a:latin typeface="华文细黑" pitchFamily="2" charset="-122"/>
              </a:rPr>
              <a:t>满足</a:t>
            </a:r>
            <a:r>
              <a:rPr lang="zh-CN" altLang="en-US" sz="2000" dirty="0" smtClean="0">
                <a:latin typeface="华文细黑" pitchFamily="2" charset="-122"/>
              </a:rPr>
              <a:t>最小支持度</a:t>
            </a:r>
            <a:r>
              <a:rPr lang="en-US" altLang="zh-CN" sz="2000" dirty="0" smtClean="0">
                <a:latin typeface="华文细黑" pitchFamily="2" charset="-122"/>
              </a:rPr>
              <a:t>TH</a:t>
            </a:r>
            <a:r>
              <a:rPr lang="zh-CN" altLang="en-US" sz="2000" dirty="0" smtClean="0">
                <a:latin typeface="华文细黑" pitchFamily="2" charset="-122"/>
              </a:rPr>
              <a:t>、包含告警日志</a:t>
            </a:r>
            <a:endParaRPr lang="en-US" altLang="zh-CN" sz="2000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5051" y="2964060"/>
            <a:ext cx="4968552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13:00:50</a:t>
            </a:r>
            <a:r>
              <a:rPr lang="it-IT" altLang="zh-CN" dirty="0"/>
              <a:t>	Label_3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13:10:50</a:t>
            </a:r>
            <a:r>
              <a:rPr lang="it-IT" altLang="zh-CN" dirty="0"/>
              <a:t>	Label_4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13:20:50</a:t>
            </a:r>
            <a:r>
              <a:rPr lang="it-IT" altLang="zh-CN" dirty="0"/>
              <a:t>	Label_5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13:30:50</a:t>
            </a:r>
            <a:r>
              <a:rPr lang="it-IT" altLang="zh-CN" dirty="0"/>
              <a:t>	Label_6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13:40:50</a:t>
            </a:r>
            <a:r>
              <a:rPr lang="it-IT" altLang="zh-CN" dirty="0"/>
              <a:t>	</a:t>
            </a:r>
            <a:r>
              <a:rPr lang="it-IT" altLang="zh-CN" dirty="0" smtClean="0"/>
              <a:t> </a:t>
            </a:r>
            <a:r>
              <a:rPr lang="en-US" altLang="zh-CN" dirty="0" smtClean="0"/>
              <a:t>Alert</a:t>
            </a:r>
            <a:r>
              <a:rPr lang="it-IT" altLang="zh-CN" dirty="0" smtClean="0"/>
              <a:t>_7</a:t>
            </a:r>
            <a:endParaRPr lang="it-IT" altLang="zh-CN" dirty="0"/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13:40:50</a:t>
            </a:r>
            <a:r>
              <a:rPr lang="it-IT" altLang="zh-CN" dirty="0"/>
              <a:t>	Label_8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13:50:50</a:t>
            </a:r>
            <a:r>
              <a:rPr lang="it-IT" altLang="zh-CN" dirty="0"/>
              <a:t>	Label_9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14:00:58</a:t>
            </a:r>
            <a:r>
              <a:rPr lang="it-IT" altLang="zh-CN" dirty="0"/>
              <a:t>	Label_3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14:10:58</a:t>
            </a:r>
            <a:r>
              <a:rPr lang="it-IT" altLang="zh-CN" dirty="0"/>
              <a:t>	Label_4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14:20:58</a:t>
            </a:r>
            <a:r>
              <a:rPr lang="it-IT" altLang="zh-CN" dirty="0"/>
              <a:t>	Label_5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14:30:00</a:t>
            </a:r>
            <a:r>
              <a:rPr lang="it-IT" altLang="zh-CN" dirty="0"/>
              <a:t>	Label_6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14:40:00</a:t>
            </a:r>
            <a:r>
              <a:rPr lang="it-IT" altLang="zh-CN" dirty="0"/>
              <a:t>	Label_7</a:t>
            </a:r>
          </a:p>
          <a:p>
            <a:pPr algn="r"/>
            <a:r>
              <a:rPr lang="it-IT" altLang="zh-CN" dirty="0"/>
              <a:t>2014-12-09 </a:t>
            </a:r>
            <a:r>
              <a:rPr lang="it-IT" altLang="zh-CN" dirty="0" smtClean="0"/>
              <a:t>14:50:00</a:t>
            </a:r>
            <a:r>
              <a:rPr lang="it-IT" altLang="zh-CN" dirty="0"/>
              <a:t>	</a:t>
            </a:r>
            <a:r>
              <a:rPr lang="it-IT" altLang="zh-CN" dirty="0" smtClean="0"/>
              <a:t>Label_8</a:t>
            </a:r>
            <a:endParaRPr lang="it-IT" altLang="zh-CN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333203" y="2957712"/>
            <a:ext cx="0" cy="1008112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89187" y="3278636"/>
            <a:ext cx="0" cy="1008112"/>
          </a:xfrm>
          <a:prstGeom prst="line">
            <a:avLst/>
          </a:prstGeom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45171" y="3566668"/>
            <a:ext cx="0" cy="1008112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01155" y="3862751"/>
            <a:ext cx="0" cy="1008112"/>
          </a:xfrm>
          <a:prstGeom prst="line">
            <a:avLst/>
          </a:prstGeom>
          <a:ln w="28575" cmpd="sng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757139" y="4070724"/>
            <a:ext cx="0" cy="1008112"/>
          </a:xfrm>
          <a:prstGeom prst="line">
            <a:avLst/>
          </a:prstGeom>
          <a:ln w="2857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33203" y="4366807"/>
            <a:ext cx="0" cy="1008112"/>
          </a:xfrm>
          <a:prstGeom prst="line">
            <a:avLst/>
          </a:prstGeom>
          <a:ln w="285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189187" y="4646788"/>
            <a:ext cx="0" cy="1008112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6064" y="3623422"/>
            <a:ext cx="156645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步长</a:t>
            </a:r>
            <a:r>
              <a:rPr lang="en-US" altLang="zh-CN" dirty="0" smtClean="0"/>
              <a:t>S = 10min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9554" y="4966178"/>
            <a:ext cx="20345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时间窗口</a:t>
            </a:r>
            <a:r>
              <a:rPr lang="en-US" altLang="zh-CN" dirty="0" smtClean="0"/>
              <a:t>T</a:t>
            </a:r>
            <a:r>
              <a:rPr lang="en-US" altLang="zh-CN" dirty="0"/>
              <a:t> = </a:t>
            </a:r>
            <a:r>
              <a:rPr lang="en-US" altLang="zh-CN" dirty="0" smtClean="0"/>
              <a:t>30min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8" idx="3"/>
          </p:cNvCxnSpPr>
          <p:nvPr/>
        </p:nvCxnSpPr>
        <p:spPr>
          <a:xfrm flipV="1">
            <a:off x="2452518" y="3373695"/>
            <a:ext cx="1301823" cy="4343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</p:cNvCxnSpPr>
          <p:nvPr/>
        </p:nvCxnSpPr>
        <p:spPr>
          <a:xfrm flipV="1">
            <a:off x="2554085" y="4577954"/>
            <a:ext cx="793683" cy="5728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/>
          <p:cNvSpPr/>
          <p:nvPr/>
        </p:nvSpPr>
        <p:spPr>
          <a:xfrm>
            <a:off x="3851920" y="3229679"/>
            <a:ext cx="230959" cy="288032"/>
          </a:xfrm>
          <a:prstGeom prst="leftBrac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左大括号 26"/>
          <p:cNvSpPr/>
          <p:nvPr/>
        </p:nvSpPr>
        <p:spPr>
          <a:xfrm>
            <a:off x="3419872" y="4077072"/>
            <a:ext cx="230959" cy="1001764"/>
          </a:xfrm>
          <a:prstGeom prst="leftBrac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14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7878" y="2582613"/>
            <a:ext cx="52629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请各位专家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评委批评指正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4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原始</a:t>
            </a:r>
            <a:r>
              <a:rPr lang="en-US" altLang="zh-CN" sz="2400" dirty="0" smtClean="0"/>
              <a:t>Syslog</a:t>
            </a:r>
            <a:r>
              <a:rPr lang="zh-CN" altLang="en-US" sz="2400" dirty="0" smtClean="0"/>
              <a:t>、已分类告警日志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Syslog</a:t>
            </a:r>
            <a:r>
              <a:rPr lang="zh-CN" altLang="en-US" sz="2400" dirty="0" smtClean="0"/>
              <a:t>、告警日志关联分析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Syslog</a:t>
            </a:r>
            <a:r>
              <a:rPr lang="zh-CN" altLang="en-US" sz="2400" dirty="0" smtClean="0"/>
              <a:t>分类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Syslog</a:t>
            </a:r>
            <a:r>
              <a:rPr lang="zh-CN" altLang="en-US" sz="2400" dirty="0" smtClean="0"/>
              <a:t>类别特征提取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Syslog</a:t>
            </a:r>
            <a:r>
              <a:rPr lang="zh-CN" altLang="en-US" sz="2400" dirty="0" smtClean="0"/>
              <a:t>、告警日志频繁项集挖掘</a:t>
            </a:r>
            <a:endParaRPr lang="en-US" altLang="zh-CN" sz="2400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0448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分类过程</a:t>
            </a:r>
            <a:endParaRPr lang="en-US" altLang="zh-CN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62" name="流程图: 文档 61"/>
          <p:cNvSpPr/>
          <p:nvPr/>
        </p:nvSpPr>
        <p:spPr>
          <a:xfrm>
            <a:off x="40453" y="3298900"/>
            <a:ext cx="1293779" cy="3960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数据集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67" name="直接箭头连接符 66"/>
          <p:cNvCxnSpPr>
            <a:stCxn id="62" idx="3"/>
            <a:endCxn id="49" idx="1"/>
          </p:cNvCxnSpPr>
          <p:nvPr/>
        </p:nvCxnSpPr>
        <p:spPr>
          <a:xfrm>
            <a:off x="1334232" y="3496922"/>
            <a:ext cx="411324" cy="40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柱形 54"/>
          <p:cNvSpPr/>
          <p:nvPr/>
        </p:nvSpPr>
        <p:spPr>
          <a:xfrm>
            <a:off x="3788328" y="3326715"/>
            <a:ext cx="1542300" cy="368229"/>
          </a:xfrm>
          <a:prstGeom prst="can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结构化的</a:t>
            </a:r>
            <a:r>
              <a:rPr lang="en-US" altLang="zh-CN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Syslog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6" name="直接箭头连接符 55"/>
          <p:cNvCxnSpPr>
            <a:stCxn id="49" idx="3"/>
            <a:endCxn id="55" idx="2"/>
          </p:cNvCxnSpPr>
          <p:nvPr/>
        </p:nvCxnSpPr>
        <p:spPr>
          <a:xfrm>
            <a:off x="2995262" y="3500976"/>
            <a:ext cx="793066" cy="98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697943" y="3325083"/>
            <a:ext cx="1491905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、获取分词、去除干扰词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60" name="直接箭头连接符 59"/>
          <p:cNvCxnSpPr>
            <a:stCxn id="55" idx="4"/>
            <a:endCxn id="59" idx="1"/>
          </p:cNvCxnSpPr>
          <p:nvPr/>
        </p:nvCxnSpPr>
        <p:spPr>
          <a:xfrm>
            <a:off x="5330628" y="3510830"/>
            <a:ext cx="367315" cy="122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柱形 70"/>
          <p:cNvSpPr/>
          <p:nvPr/>
        </p:nvSpPr>
        <p:spPr>
          <a:xfrm>
            <a:off x="7525133" y="3325083"/>
            <a:ext cx="1174986" cy="39604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词库集合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72" name="直接箭头连接符 71"/>
          <p:cNvCxnSpPr>
            <a:stCxn id="59" idx="3"/>
            <a:endCxn id="71" idx="2"/>
          </p:cNvCxnSpPr>
          <p:nvPr/>
        </p:nvCxnSpPr>
        <p:spPr>
          <a:xfrm>
            <a:off x="7189848" y="3523105"/>
            <a:ext cx="3352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147532" y="4608796"/>
            <a:ext cx="1611734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向量化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78" name="直接箭头连接符 77"/>
          <p:cNvCxnSpPr>
            <a:endCxn id="75" idx="0"/>
          </p:cNvCxnSpPr>
          <p:nvPr/>
        </p:nvCxnSpPr>
        <p:spPr>
          <a:xfrm flipH="1">
            <a:off x="953399" y="3721127"/>
            <a:ext cx="3579613" cy="8876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1" idx="3"/>
            <a:endCxn id="75" idx="0"/>
          </p:cNvCxnSpPr>
          <p:nvPr/>
        </p:nvCxnSpPr>
        <p:spPr>
          <a:xfrm flipH="1">
            <a:off x="953399" y="3721127"/>
            <a:ext cx="7159227" cy="8876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柱形 81"/>
          <p:cNvSpPr/>
          <p:nvPr/>
        </p:nvSpPr>
        <p:spPr>
          <a:xfrm>
            <a:off x="2138422" y="4608796"/>
            <a:ext cx="1270573" cy="396044"/>
          </a:xfrm>
          <a:prstGeom prst="can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日志向量集合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3" name="直接箭头连接符 82"/>
          <p:cNvCxnSpPr>
            <a:stCxn id="75" idx="3"/>
            <a:endCxn id="82" idx="2"/>
          </p:cNvCxnSpPr>
          <p:nvPr/>
        </p:nvCxnSpPr>
        <p:spPr>
          <a:xfrm>
            <a:off x="1759266" y="4806818"/>
            <a:ext cx="3791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7747023" y="4597653"/>
            <a:ext cx="1242138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、类别聚类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7" name="直接箭头连接符 86"/>
          <p:cNvCxnSpPr>
            <a:stCxn id="84" idx="4"/>
            <a:endCxn id="86" idx="1"/>
          </p:cNvCxnSpPr>
          <p:nvPr/>
        </p:nvCxnSpPr>
        <p:spPr>
          <a:xfrm flipV="1">
            <a:off x="7287752" y="4795675"/>
            <a:ext cx="459271" cy="11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柱形 95"/>
          <p:cNvSpPr/>
          <p:nvPr/>
        </p:nvSpPr>
        <p:spPr>
          <a:xfrm>
            <a:off x="1955264" y="5851225"/>
            <a:ext cx="1249707" cy="39604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特征标签库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5276339" y="1340768"/>
            <a:ext cx="3240360" cy="792088"/>
            <a:chOff x="4932041" y="1772816"/>
            <a:chExt cx="3240360" cy="792088"/>
          </a:xfrm>
        </p:grpSpPr>
        <p:sp>
          <p:nvSpPr>
            <p:cNvPr id="104" name="圆角矩形 103"/>
            <p:cNvSpPr/>
            <p:nvPr/>
          </p:nvSpPr>
          <p:spPr>
            <a:xfrm>
              <a:off x="4932041" y="1772816"/>
              <a:ext cx="3240360" cy="79208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流程图: 文档 125"/>
            <p:cNvSpPr/>
            <p:nvPr/>
          </p:nvSpPr>
          <p:spPr>
            <a:xfrm>
              <a:off x="5047087" y="1871827"/>
              <a:ext cx="924775" cy="19802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原始数据</a:t>
              </a:r>
              <a:endParaRPr lang="zh-CN" alt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5036038" y="2204864"/>
              <a:ext cx="900285" cy="19802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操作</a:t>
              </a:r>
              <a:endParaRPr lang="zh-CN" alt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0" name="圆柱形 129"/>
            <p:cNvSpPr/>
            <p:nvPr/>
          </p:nvSpPr>
          <p:spPr>
            <a:xfrm>
              <a:off x="6084169" y="1844824"/>
              <a:ext cx="900286" cy="19802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dk1"/>
                  </a:solidFill>
                  <a:latin typeface="华文细黑" pitchFamily="2" charset="-122"/>
                  <a:ea typeface="华文细黑" pitchFamily="2" charset="-122"/>
                </a:rPr>
                <a:t>知识库</a:t>
              </a:r>
              <a:endParaRPr lang="zh-CN" altLang="en-US" sz="1100" dirty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1" name="圆柱形 130"/>
            <p:cNvSpPr/>
            <p:nvPr/>
          </p:nvSpPr>
          <p:spPr>
            <a:xfrm>
              <a:off x="6121528" y="2204864"/>
              <a:ext cx="846457" cy="198022"/>
            </a:xfrm>
            <a:prstGeom prst="can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dk1"/>
                  </a:solidFill>
                  <a:latin typeface="华文细黑" pitchFamily="2" charset="-122"/>
                  <a:ea typeface="华文细黑" pitchFamily="2" charset="-122"/>
                </a:rPr>
                <a:t>临时数据</a:t>
              </a:r>
              <a:endParaRPr lang="zh-CN" altLang="en-US" sz="1100" dirty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2" name="圆柱形 131"/>
            <p:cNvSpPr/>
            <p:nvPr/>
          </p:nvSpPr>
          <p:spPr>
            <a:xfrm>
              <a:off x="7092280" y="1844824"/>
              <a:ext cx="938975" cy="198022"/>
            </a:xfrm>
            <a:prstGeom prst="ca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dk1"/>
                  </a:solidFill>
                  <a:latin typeface="华文细黑" pitchFamily="2" charset="-122"/>
                  <a:ea typeface="华文细黑" pitchFamily="2" charset="-122"/>
                </a:rPr>
                <a:t>处理后数据</a:t>
              </a:r>
              <a:endParaRPr lang="zh-CN" altLang="en-US" sz="1100" dirty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16663" y="2132856"/>
              <a:ext cx="940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华文细黑" pitchFamily="2" charset="-122"/>
                  <a:ea typeface="华文细黑" pitchFamily="2" charset="-122"/>
                </a:rPr>
                <a:t>图例</a:t>
              </a:r>
              <a:endParaRPr lang="zh-CN" alt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1745556" y="3283152"/>
            <a:ext cx="1249706" cy="435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、结构化、文本分词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线形标注 1 62"/>
          <p:cNvSpPr/>
          <p:nvPr/>
        </p:nvSpPr>
        <p:spPr>
          <a:xfrm>
            <a:off x="452162" y="2050331"/>
            <a:ext cx="2543100" cy="935933"/>
          </a:xfrm>
          <a:prstGeom prst="borderCallout1">
            <a:avLst>
              <a:gd name="adj1" fmla="val 100874"/>
              <a:gd name="adj2" fmla="val 49880"/>
              <a:gd name="adj3" fmla="val 131644"/>
              <a:gd name="adj4" fmla="val 7443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，对</a:t>
            </a:r>
            <a:r>
              <a:rPr lang="en-US" altLang="zh-CN" dirty="0" smtClean="0">
                <a:solidFill>
                  <a:schemeClr val="tx1"/>
                </a:solidFill>
              </a:rPr>
              <a:t>Syslog</a:t>
            </a:r>
            <a:r>
              <a:rPr lang="zh-CN" altLang="en-US" dirty="0" smtClean="0">
                <a:solidFill>
                  <a:schemeClr val="tx1"/>
                </a:solidFill>
              </a:rPr>
              <a:t>结构化、对</a:t>
            </a:r>
            <a:r>
              <a:rPr lang="en-US" altLang="zh-CN" dirty="0" smtClean="0">
                <a:solidFill>
                  <a:schemeClr val="tx1"/>
                </a:solidFill>
              </a:rPr>
              <a:t>Message</a:t>
            </a:r>
            <a:r>
              <a:rPr lang="zh-CN" altLang="en-US" dirty="0" smtClean="0">
                <a:solidFill>
                  <a:schemeClr val="tx1"/>
                </a:solidFill>
              </a:rPr>
              <a:t>域分词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82" idx="4"/>
            <a:endCxn id="80" idx="1"/>
          </p:cNvCxnSpPr>
          <p:nvPr/>
        </p:nvCxnSpPr>
        <p:spPr>
          <a:xfrm>
            <a:off x="3408995" y="4806818"/>
            <a:ext cx="3691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3778153" y="4608796"/>
            <a:ext cx="1241166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、标记类别</a:t>
            </a:r>
          </a:p>
        </p:txBody>
      </p:sp>
      <p:sp>
        <p:nvSpPr>
          <p:cNvPr id="84" name="圆柱形 83"/>
          <p:cNvSpPr/>
          <p:nvPr/>
        </p:nvSpPr>
        <p:spPr>
          <a:xfrm>
            <a:off x="5391107" y="4608796"/>
            <a:ext cx="1896645" cy="396044"/>
          </a:xfrm>
          <a:prstGeom prst="can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日志向量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类别（概略）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5" name="直接箭头连接符 84"/>
          <p:cNvCxnSpPr>
            <a:stCxn id="80" idx="3"/>
            <a:endCxn id="84" idx="2"/>
          </p:cNvCxnSpPr>
          <p:nvPr/>
        </p:nvCxnSpPr>
        <p:spPr>
          <a:xfrm>
            <a:off x="5019319" y="4806818"/>
            <a:ext cx="3717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柱形 94"/>
          <p:cNvSpPr/>
          <p:nvPr/>
        </p:nvSpPr>
        <p:spPr>
          <a:xfrm>
            <a:off x="5881189" y="5845363"/>
            <a:ext cx="1701409" cy="396044"/>
          </a:xfrm>
          <a:prstGeom prst="can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日志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向量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类别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98" name="直接箭头连接符 97"/>
          <p:cNvCxnSpPr>
            <a:stCxn id="86" idx="2"/>
            <a:endCxn id="95" idx="1"/>
          </p:cNvCxnSpPr>
          <p:nvPr/>
        </p:nvCxnSpPr>
        <p:spPr>
          <a:xfrm flipH="1">
            <a:off x="6731894" y="4993697"/>
            <a:ext cx="1636198" cy="8516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3648967" y="5845945"/>
            <a:ext cx="1556245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、特征提取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13" name="直接箭头连接符 112"/>
          <p:cNvCxnSpPr>
            <a:stCxn id="95" idx="2"/>
            <a:endCxn id="111" idx="3"/>
          </p:cNvCxnSpPr>
          <p:nvPr/>
        </p:nvCxnSpPr>
        <p:spPr>
          <a:xfrm flipH="1">
            <a:off x="5205212" y="6043385"/>
            <a:ext cx="675977" cy="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1" idx="1"/>
            <a:endCxn id="96" idx="4"/>
          </p:cNvCxnSpPr>
          <p:nvPr/>
        </p:nvCxnSpPr>
        <p:spPr>
          <a:xfrm flipH="1">
            <a:off x="3204971" y="6043967"/>
            <a:ext cx="443996" cy="5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53900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原始数据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400" dirty="0" smtClean="0"/>
              <a:t>         </a:t>
            </a:r>
            <a:r>
              <a:rPr lang="en-US" altLang="zh-CN" sz="1600" dirty="0" smtClean="0"/>
              <a:t>2014-12-18 </a:t>
            </a:r>
            <a:r>
              <a:rPr lang="en-US" altLang="zh-CN" sz="1600" dirty="0"/>
              <a:t>22:00:19;snmpd[2447]: Connection from UDP: [255.255.255.255]:</a:t>
            </a:r>
            <a:r>
              <a:rPr lang="en-US" altLang="zh-CN" sz="1600" dirty="0" smtClean="0"/>
              <a:t>62959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/>
              <a:t>1.</a:t>
            </a:r>
            <a:r>
              <a:rPr lang="zh-CN" altLang="en-US" sz="2000" dirty="0"/>
              <a:t>结构化、文本分词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/>
              <a:t>2.</a:t>
            </a:r>
            <a:r>
              <a:rPr lang="zh-CN" altLang="en-US" sz="2000" dirty="0"/>
              <a:t>获取分词、去除干扰</a:t>
            </a:r>
            <a:r>
              <a:rPr lang="zh-CN" altLang="en-US" sz="2000" dirty="0" smtClean="0"/>
              <a:t>词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000" dirty="0" smtClean="0"/>
              <a:t>3.Syslog</a:t>
            </a:r>
            <a:r>
              <a:rPr lang="zh-CN" altLang="en-US" sz="2000" dirty="0" smtClean="0"/>
              <a:t>向量化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1800" dirty="0"/>
              <a:t>Connection from UDP: [255.255.255.255]:</a:t>
            </a:r>
            <a:r>
              <a:rPr lang="en-US" altLang="zh-CN" sz="1800" dirty="0" smtClean="0"/>
              <a:t>62959      </a:t>
            </a:r>
            <a:r>
              <a:rPr lang="zh-CN" altLang="en-US" sz="1800" dirty="0" smtClean="0"/>
              <a:t>→</a:t>
            </a:r>
            <a:r>
              <a:rPr lang="en-US" altLang="zh-CN" sz="1800" dirty="0" smtClean="0"/>
              <a:t>  </a:t>
            </a:r>
            <a:r>
              <a:rPr lang="zh-CN" altLang="en-US" sz="1800" dirty="0"/>
              <a:t>（</a:t>
            </a:r>
            <a:r>
              <a:rPr lang="en-US" altLang="zh-CN" sz="1800" dirty="0"/>
              <a:t>1,2,3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400050" lvl="1" indent="0">
              <a:buNone/>
            </a:pPr>
            <a:endParaRPr lang="en-US" altLang="zh-CN" sz="1400" dirty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000" dirty="0" smtClean="0"/>
              <a:t>4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类别</a:t>
            </a:r>
            <a:r>
              <a:rPr lang="zh-CN" altLang="en-US" sz="2000" dirty="0"/>
              <a:t>标记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1,2,3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--  Label_1</a:t>
            </a:r>
            <a:endParaRPr lang="en-US" altLang="zh-CN" sz="1800" dirty="0"/>
          </a:p>
          <a:p>
            <a:pPr marL="342900" lvl="1" indent="-342900">
              <a:buFont typeface="Wingdings" pitchFamily="2" charset="2"/>
              <a:buChar char="Ø"/>
            </a:pPr>
            <a:endParaRPr lang="en-US" altLang="zh-CN" sz="21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03925"/>
              </p:ext>
            </p:extLst>
          </p:nvPr>
        </p:nvGraphicFramePr>
        <p:xfrm>
          <a:off x="827584" y="2348880"/>
          <a:ext cx="7778544" cy="7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911"/>
                <a:gridCol w="1440160"/>
                <a:gridCol w="4248473"/>
              </a:tblGrid>
              <a:tr h="23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TimeStamp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Source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Message</a:t>
                      </a:r>
                      <a:endParaRPr lang="zh-CN" altLang="en-US" sz="1400" dirty="0"/>
                    </a:p>
                  </a:txBody>
                  <a:tcPr/>
                </a:tc>
              </a:tr>
              <a:tr h="4197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2014-12-18 22:00:19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snmpd</a:t>
                      </a:r>
                      <a:r>
                        <a:rPr lang="en-US" altLang="zh-CN" sz="1400" dirty="0" smtClean="0"/>
                        <a:t>[2447]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Connection|from</a:t>
                      </a:r>
                      <a:r>
                        <a:rPr lang="en-US" altLang="zh-CN" sz="1400" dirty="0" smtClean="0"/>
                        <a:t> |UDP| 255.255.255.255|62959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86046"/>
              </p:ext>
            </p:extLst>
          </p:nvPr>
        </p:nvGraphicFramePr>
        <p:xfrm>
          <a:off x="827584" y="3573016"/>
          <a:ext cx="50620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025"/>
                <a:gridCol w="2531025"/>
              </a:tblGrid>
              <a:tr h="2880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Token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Connection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from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UDP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50302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类别聚类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合并相似的类别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6.</a:t>
            </a:r>
            <a:r>
              <a:rPr lang="zh-CN" altLang="en-US" sz="2000" dirty="0" smtClean="0"/>
              <a:t>特征提取</a:t>
            </a:r>
            <a:endParaRPr lang="en-US" altLang="zh-CN" sz="2000" dirty="0" smtClean="0"/>
          </a:p>
          <a:p>
            <a:pPr marL="0" lvl="1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1,2,3</a:t>
            </a:r>
            <a:r>
              <a:rPr lang="zh-CN" altLang="en-US" sz="1800" dirty="0"/>
              <a:t>）</a:t>
            </a:r>
            <a:r>
              <a:rPr lang="en-US" altLang="zh-CN" sz="1800" dirty="0" smtClean="0"/>
              <a:t>Label_1    </a:t>
            </a:r>
            <a:r>
              <a:rPr lang="zh-CN" altLang="en-US" sz="1800" dirty="0" smtClean="0"/>
              <a:t>→     </a:t>
            </a:r>
            <a:r>
              <a:rPr lang="en-US" altLang="zh-CN" sz="1800" dirty="0" smtClean="0"/>
              <a:t>Label_1</a:t>
            </a:r>
            <a:r>
              <a:rPr lang="en-US" altLang="zh-CN" sz="1800" dirty="0" smtClean="0">
                <a:sym typeface="Wingdings" pitchFamily="2" charset="2"/>
              </a:rPr>
              <a:t>: (</a:t>
            </a:r>
            <a:r>
              <a:rPr lang="en-US" altLang="zh-CN" sz="1800" dirty="0" smtClean="0"/>
              <a:t>1,2,3)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itchFamily="2" charset="2"/>
              <a:buChar char="Ø"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400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6093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8083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5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3500" dirty="0" smtClean="0"/>
              <a:t>1.</a:t>
            </a:r>
            <a:r>
              <a:rPr lang="zh-CN" altLang="en-US" sz="3500" dirty="0" smtClean="0"/>
              <a:t>结构化</a:t>
            </a:r>
            <a:endParaRPr lang="en-US" altLang="zh-CN" sz="35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结构化日志</a:t>
            </a:r>
            <a:endParaRPr lang="en-US" altLang="zh-CN" sz="20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域</a:t>
            </a:r>
            <a:r>
              <a:rPr lang="en-US" altLang="zh-CN" sz="2000" dirty="0" err="1" smtClean="0"/>
              <a:t>TimeStamp</a:t>
            </a:r>
            <a:r>
              <a:rPr lang="en-US" altLang="zh-CN" sz="2000" dirty="0"/>
              <a:t>; Source; </a:t>
            </a:r>
            <a:r>
              <a:rPr lang="en-US" altLang="zh-CN" sz="2000" dirty="0" smtClean="0"/>
              <a:t>Message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标准分词器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15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44824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2014-12-18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22:00:19;snmpd[2447]: Connection from UDP: [255.255.255.255]:62959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2014-12-18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22:00:40;snmpd[2447]: Received SNMP packet(s) from UDP: [127.0.0.1]:58656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6883"/>
              </p:ext>
            </p:extLst>
          </p:nvPr>
        </p:nvGraphicFramePr>
        <p:xfrm>
          <a:off x="472817" y="4653136"/>
          <a:ext cx="7778544" cy="113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296144"/>
                <a:gridCol w="4754208"/>
              </a:tblGrid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TimeStamp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Source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Message</a:t>
                      </a:r>
                      <a:endParaRPr lang="zh-CN" altLang="en-US" sz="1400" dirty="0"/>
                    </a:p>
                  </a:txBody>
                  <a:tcPr/>
                </a:tc>
              </a:tr>
              <a:tr h="38757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2014-12-18 22:00:19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snmpd</a:t>
                      </a:r>
                      <a:r>
                        <a:rPr lang="en-US" altLang="zh-CN" sz="1400" dirty="0" smtClean="0"/>
                        <a:t>[2447]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Connection|from</a:t>
                      </a:r>
                      <a:r>
                        <a:rPr lang="en-US" altLang="zh-CN" sz="1400" dirty="0" smtClean="0"/>
                        <a:t> |UDP| 255.255.255.255|62959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8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2014-12-18 22:00:40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snmpd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[2447]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Received | SNMP | packet | s | from | UDP | 127.0.0.1 | 58656</a:t>
                      </a:r>
                      <a:endParaRPr lang="zh-CN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25097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获取分词集合、去除干扰词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，获取</a:t>
            </a:r>
            <a:r>
              <a:rPr lang="en-US" altLang="zh-CN" sz="2000" dirty="0"/>
              <a:t>Message</a:t>
            </a:r>
            <a:r>
              <a:rPr lang="zh-CN" altLang="en-US" sz="2000" dirty="0" smtClean="0"/>
              <a:t>域的分词集合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Connection | from | UDP | </a:t>
            </a:r>
            <a:r>
              <a:rPr lang="en-US" altLang="zh-CN" sz="1400" dirty="0" smtClean="0">
                <a:solidFill>
                  <a:srgbClr val="FF0000"/>
                </a:solidFill>
              </a:rPr>
              <a:t>255.255.255.255</a:t>
            </a:r>
            <a:r>
              <a:rPr lang="en-US" altLang="zh-CN" sz="1400" dirty="0" smtClean="0"/>
              <a:t> | </a:t>
            </a:r>
            <a:r>
              <a:rPr lang="en-US" altLang="zh-CN" sz="1400" dirty="0" smtClean="0">
                <a:solidFill>
                  <a:srgbClr val="FF0000"/>
                </a:solidFill>
              </a:rPr>
              <a:t>62959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| </a:t>
            </a:r>
          </a:p>
          <a:p>
            <a:pPr marL="457200" lvl="1" indent="0">
              <a:buNone/>
            </a:pPr>
            <a:r>
              <a:rPr lang="en-US" altLang="zh-CN" sz="1400" dirty="0" smtClean="0">
                <a:solidFill>
                  <a:schemeClr val="dk1"/>
                </a:solidFill>
              </a:rPr>
              <a:t>	Received </a:t>
            </a:r>
            <a:r>
              <a:rPr lang="en-US" altLang="zh-CN" sz="1400" dirty="0">
                <a:solidFill>
                  <a:schemeClr val="dk1"/>
                </a:solidFill>
              </a:rPr>
              <a:t>| SNMP | packet | s | from | UDP | </a:t>
            </a:r>
            <a:r>
              <a:rPr lang="en-US" altLang="zh-CN" sz="1400" dirty="0">
                <a:solidFill>
                  <a:srgbClr val="FF0000"/>
                </a:solidFill>
              </a:rPr>
              <a:t>127.0.0.1</a:t>
            </a:r>
            <a:r>
              <a:rPr lang="en-US" altLang="zh-CN" sz="1400" dirty="0">
                <a:solidFill>
                  <a:schemeClr val="dk1"/>
                </a:solidFill>
              </a:rPr>
              <a:t> | </a:t>
            </a:r>
            <a:r>
              <a:rPr lang="en-US" altLang="zh-CN" sz="1400" dirty="0" smtClean="0">
                <a:solidFill>
                  <a:srgbClr val="FF0000"/>
                </a:solidFill>
              </a:rPr>
              <a:t>58656</a:t>
            </a:r>
            <a:endParaRPr lang="zh-CN" alt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去除</a:t>
            </a:r>
            <a:r>
              <a:rPr lang="zh-CN" altLang="en-US" sz="2000" dirty="0"/>
              <a:t>干扰</a:t>
            </a:r>
            <a:r>
              <a:rPr lang="zh-CN" altLang="en-US" sz="2000" dirty="0" smtClean="0"/>
              <a:t>词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2000" dirty="0" smtClean="0"/>
              <a:t>去除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、</a:t>
            </a:r>
            <a:r>
              <a:rPr lang="en-US" altLang="zh-CN" sz="2000" dirty="0"/>
              <a:t>IP</a:t>
            </a:r>
            <a:r>
              <a:rPr lang="zh-CN" altLang="en-US" sz="2000" dirty="0"/>
              <a:t>、地址</a:t>
            </a:r>
            <a:r>
              <a:rPr lang="zh-CN" altLang="en-US" sz="2000" dirty="0" smtClean="0"/>
              <a:t>等分词。例：</a:t>
            </a:r>
            <a:r>
              <a:rPr lang="en-US" altLang="zh-CN" sz="2000" dirty="0" smtClean="0"/>
              <a:t>255.255.255.255 | 62959 | 127.0.0.1 | 58656</a:t>
            </a:r>
            <a:r>
              <a:rPr lang="zh-CN" altLang="en-US" sz="2000" dirty="0" smtClean="0"/>
              <a:t>等分词</a:t>
            </a:r>
            <a:endParaRPr lang="en-US" altLang="zh-CN" sz="2000" dirty="0" smtClean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56055"/>
              </p:ext>
            </p:extLst>
          </p:nvPr>
        </p:nvGraphicFramePr>
        <p:xfrm>
          <a:off x="1907704" y="3789040"/>
          <a:ext cx="40324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Token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lvl="1" indent="0" algn="l"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accepting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lvl="1" indent="0" algn="l"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lvl="1" indent="0" algn="l"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lvl="1" indent="0" algn="l"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lvl="1" indent="0" algn="l"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again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lvl="1" indent="0" algn="l"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1501627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3200" dirty="0" smtClean="0"/>
              <a:t>3.Syslog</a:t>
            </a:r>
            <a:r>
              <a:rPr lang="zh-CN" altLang="en-US" sz="3200" dirty="0" smtClean="0"/>
              <a:t>向量化</a:t>
            </a:r>
            <a:endParaRPr lang="en-US" altLang="zh-CN" sz="3200" dirty="0" smtClean="0"/>
          </a:p>
          <a:p>
            <a:pPr marL="800100" lvl="2" indent="-400050"/>
            <a:r>
              <a:rPr lang="zh-CN" altLang="en-US" sz="2000" dirty="0" smtClean="0"/>
              <a:t>根据分词集合，向量化</a:t>
            </a:r>
            <a:r>
              <a:rPr lang="en-US" altLang="zh-CN" sz="2000" dirty="0" smtClean="0"/>
              <a:t>Message</a:t>
            </a:r>
            <a:r>
              <a:rPr lang="zh-CN" altLang="en-US" sz="2000" dirty="0" smtClean="0"/>
              <a:t>域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1600" dirty="0"/>
              <a:t>Connection from UDP: [255.255.255.255]:62959	    </a:t>
            </a:r>
            <a:r>
              <a:rPr lang="zh-CN" altLang="en-US" sz="1600" dirty="0"/>
              <a:t>→</a:t>
            </a:r>
            <a:r>
              <a:rPr lang="en-US" altLang="zh-CN" sz="1600" dirty="0"/>
              <a:t>	</a:t>
            </a:r>
            <a:r>
              <a:rPr lang="zh-CN" altLang="en-US" sz="1600" dirty="0"/>
              <a:t>（</a:t>
            </a:r>
            <a:r>
              <a:rPr lang="en-US" altLang="zh-CN" sz="1600" dirty="0"/>
              <a:t>35,65,181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Received SNMP packet(s) from UDP: [127.0.0.1]:</a:t>
            </a:r>
            <a:r>
              <a:rPr lang="en-US" altLang="zh-CN" sz="1600" dirty="0" smtClean="0"/>
              <a:t>58656    </a:t>
            </a:r>
            <a:r>
              <a:rPr lang="zh-CN" altLang="en-US" sz="1600" dirty="0"/>
              <a:t>→</a:t>
            </a:r>
            <a:r>
              <a:rPr lang="en-US" altLang="zh-CN" sz="1600" dirty="0"/>
              <a:t>	</a:t>
            </a:r>
            <a:r>
              <a:rPr lang="zh-CN" altLang="en-US" sz="1600" dirty="0"/>
              <a:t>（</a:t>
            </a:r>
            <a:r>
              <a:rPr lang="en-US" altLang="zh-CN" sz="1600" dirty="0"/>
              <a:t>147,168,133,161,65,181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 smtClean="0"/>
          </a:p>
          <a:p>
            <a:pPr marL="0" lvl="1" indent="0">
              <a:buNone/>
            </a:pPr>
            <a:endParaRPr lang="en-US" altLang="zh-CN" sz="1600" dirty="0"/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  <p:sp>
        <p:nvSpPr>
          <p:cNvPr id="10" name="流程图: 文档 9"/>
          <p:cNvSpPr/>
          <p:nvPr/>
        </p:nvSpPr>
        <p:spPr>
          <a:xfrm>
            <a:off x="611560" y="3264789"/>
            <a:ext cx="1800200" cy="63134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域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727912" y="4685095"/>
            <a:ext cx="1377814" cy="678471"/>
          </a:xfrm>
          <a:prstGeom prst="can">
            <a:avLst>
              <a:gd name="adj" fmla="val 281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词库集合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6588224" y="4077072"/>
            <a:ext cx="1440160" cy="39604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向量集合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54341" y="4092507"/>
            <a:ext cx="1611734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向量化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3" idx="2"/>
          </p:cNvCxnSpPr>
          <p:nvPr/>
        </p:nvCxnSpPr>
        <p:spPr>
          <a:xfrm flipV="1">
            <a:off x="5366075" y="4275094"/>
            <a:ext cx="1222149" cy="15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5" idx="1"/>
          </p:cNvCxnSpPr>
          <p:nvPr/>
        </p:nvCxnSpPr>
        <p:spPr>
          <a:xfrm>
            <a:off x="2411760" y="3580464"/>
            <a:ext cx="1342581" cy="7100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4"/>
            <a:endCxn id="15" idx="1"/>
          </p:cNvCxnSpPr>
          <p:nvPr/>
        </p:nvCxnSpPr>
        <p:spPr>
          <a:xfrm flipV="1">
            <a:off x="2105726" y="4290529"/>
            <a:ext cx="1648615" cy="73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关键技术</a:t>
            </a:r>
            <a:r>
              <a:rPr lang="en-US" altLang="zh-CN" sz="3200" b="1" dirty="0" smtClean="0"/>
              <a:t>—</a:t>
            </a:r>
            <a:r>
              <a:rPr lang="zh-CN" altLang="en-US" sz="3200" b="1" dirty="0"/>
              <a:t>告警</a:t>
            </a:r>
            <a:r>
              <a:rPr lang="zh-CN" altLang="en-US" sz="3200" b="1" dirty="0" smtClean="0"/>
              <a:t>数据预处理技术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79301"/>
            <a:ext cx="8229600" cy="5390059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3200" dirty="0"/>
              <a:t>4.</a:t>
            </a:r>
            <a:r>
              <a:rPr lang="zh-CN" altLang="en-US" sz="3200" dirty="0"/>
              <a:t>标记类别</a:t>
            </a:r>
            <a:endParaRPr lang="en-US" altLang="zh-CN" sz="3200" dirty="0"/>
          </a:p>
          <a:p>
            <a:pPr marL="742950" lvl="2" indent="-342900"/>
            <a:r>
              <a:rPr lang="zh-CN" altLang="en-US" sz="2000" dirty="0"/>
              <a:t>完全匹配的向量标记为同一类型</a:t>
            </a:r>
          </a:p>
          <a:p>
            <a:pPr marL="400050" lvl="1" indent="0">
              <a:buNone/>
            </a:pPr>
            <a:r>
              <a:rPr lang="en-US" altLang="zh-CN" sz="1600" dirty="0" smtClean="0"/>
              <a:t>TempLabel_1 </a:t>
            </a:r>
            <a:r>
              <a:rPr lang="zh-CN" altLang="en-US" sz="1600" dirty="0"/>
              <a:t>（</a:t>
            </a:r>
            <a:r>
              <a:rPr lang="en-US" altLang="zh-CN" sz="1600" dirty="0"/>
              <a:t>35,65,181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TempLabel</a:t>
            </a:r>
            <a:r>
              <a:rPr lang="en-US" altLang="zh-CN" sz="1600" dirty="0" smtClean="0"/>
              <a:t>_2 </a:t>
            </a:r>
            <a:r>
              <a:rPr lang="zh-CN" altLang="en-US" sz="1600" dirty="0"/>
              <a:t>（</a:t>
            </a:r>
            <a:r>
              <a:rPr lang="en-US" altLang="zh-CN" sz="1600" dirty="0"/>
              <a:t>147,168,133,161,65,181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00050" lvl="1" indent="0">
              <a:buNone/>
            </a:pP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5800" lvl="1">
              <a:buFont typeface="Arial" pitchFamily="34" charset="0"/>
              <a:buChar char="•"/>
            </a:pPr>
            <a:r>
              <a:rPr lang="zh-CN" altLang="en-US" sz="2000" dirty="0" smtClean="0"/>
              <a:t>类别过多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1400" dirty="0" smtClean="0"/>
              <a:t>TempLabel_52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input 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Winbond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Electronics Corp Hermon USB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hidmouse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Device as </a:t>
            </a:r>
            <a:r>
              <a:rPr lang="en-US" altLang="zh-CN" sz="1400" dirty="0">
                <a:solidFill>
                  <a:srgbClr val="FF0000"/>
                </a:solidFill>
              </a:rPr>
              <a:t>/class/input/input5  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1400" dirty="0"/>
              <a:t>TempLabel</a:t>
            </a:r>
            <a:r>
              <a:rPr lang="en-US" altLang="zh-CN" sz="1400" dirty="0" smtClean="0"/>
              <a:t>_53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input 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Winbond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Electronics Corp Hermon USB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hidmouse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Device as </a:t>
            </a:r>
            <a:r>
              <a:rPr lang="en-US" altLang="zh-CN" sz="1400" dirty="0">
                <a:solidFill>
                  <a:srgbClr val="FF0000"/>
                </a:solidFill>
              </a:rPr>
              <a:t>/class/input/input6  </a:t>
            </a:r>
          </a:p>
          <a:p>
            <a:pPr marL="400050" lvl="1" indent="0">
              <a:buNone/>
            </a:pP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1400" dirty="0"/>
              <a:t>TempLabel</a:t>
            </a:r>
            <a:r>
              <a:rPr lang="en-US" altLang="zh-CN" sz="1400" dirty="0" smtClean="0"/>
              <a:t>_54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input  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USB HID v1.00 </a:t>
            </a:r>
            <a:r>
              <a:rPr lang="en-US" altLang="zh-CN" sz="1400" dirty="0">
                <a:solidFill>
                  <a:srgbClr val="FF0000"/>
                </a:solidFill>
              </a:rPr>
              <a:t>Mouse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Winbond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Electronics Corp Hermon USB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hidmouse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Device] on usb-0000 00 13.0-3  </a:t>
            </a:r>
          </a:p>
          <a:p>
            <a:pPr marL="400050" lvl="1" indent="0">
              <a:buNone/>
            </a:pPr>
            <a:r>
              <a:rPr lang="en-US" altLang="zh-CN" sz="1400" dirty="0"/>
              <a:t>TempLabel</a:t>
            </a:r>
            <a:r>
              <a:rPr lang="en-US" altLang="zh-CN" sz="1400" dirty="0" smtClean="0"/>
              <a:t>_55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input  USB HID v1.00 </a:t>
            </a:r>
            <a:r>
              <a:rPr lang="en-US" altLang="zh-CN" sz="1400" dirty="0">
                <a:solidFill>
                  <a:srgbClr val="FF0000"/>
                </a:solidFill>
              </a:rPr>
              <a:t>Keyboard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Winbond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Electronics Corp Hermon USB 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hidmouse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Device] on usb-0000 00 13.0-3  </a:t>
            </a:r>
          </a:p>
        </p:txBody>
      </p:sp>
      <p:grpSp>
        <p:nvGrpSpPr>
          <p:cNvPr id="4" name="组合 111"/>
          <p:cNvGrpSpPr>
            <a:grpSpLocks/>
          </p:cNvGrpSpPr>
          <p:nvPr/>
        </p:nvGrpSpPr>
        <p:grpSpPr bwMode="auto">
          <a:xfrm>
            <a:off x="1536820" y="144165"/>
            <a:ext cx="4435042" cy="332507"/>
            <a:chOff x="2550087" y="2276871"/>
            <a:chExt cx="4435128" cy="332572"/>
          </a:xfrm>
        </p:grpSpPr>
        <p:sp>
          <p:nvSpPr>
            <p:cNvPr id="5" name="五边形 4"/>
            <p:cNvSpPr/>
            <p:nvPr/>
          </p:nvSpPr>
          <p:spPr>
            <a:xfrm>
              <a:off x="2551495" y="2298232"/>
              <a:ext cx="4433720" cy="31121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158"/>
            <p:cNvSpPr>
              <a:spLocks noChangeArrowheads="1"/>
            </p:cNvSpPr>
            <p:nvPr/>
          </p:nvSpPr>
          <p:spPr bwMode="auto">
            <a:xfrm>
              <a:off x="2550087" y="2276871"/>
              <a:ext cx="4435128" cy="3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latin typeface="华文中宋" pitchFamily="2" charset="-122"/>
                  <a:ea typeface="华文中宋" pitchFamily="2" charset="-122"/>
                </a:rPr>
                <a:t>运维大数据分析</a:t>
              </a:r>
              <a:r>
                <a:rPr lang="zh-CN" altLang="en-US" sz="1500" dirty="0" smtClean="0">
                  <a:latin typeface="华文中宋" pitchFamily="2" charset="-122"/>
                  <a:ea typeface="华文中宋" pitchFamily="2" charset="-122"/>
                </a:rPr>
                <a:t>模型</a:t>
              </a:r>
              <a:endParaRPr lang="zh-CN" altLang="en-US" sz="15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" name="剪去同侧角的矩形 6"/>
          <p:cNvSpPr/>
          <p:nvPr/>
        </p:nvSpPr>
        <p:spPr bwMode="auto">
          <a:xfrm>
            <a:off x="611560" y="140307"/>
            <a:ext cx="625105" cy="327025"/>
          </a:xfrm>
          <a:prstGeom prst="snip2Same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7328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10868</TotalTime>
  <Words>793</Words>
  <Application>Microsoft Office PowerPoint</Application>
  <PresentationFormat>全屏显示(4:3)</PresentationFormat>
  <Paragraphs>288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运维业务数据关联分析技术研究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关键技术—告警数据预处理技术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中国科学院信息工程研究所 介绍</dc:title>
  <dc:creator>lenovo</dc:creator>
  <cp:lastModifiedBy>Administrator</cp:lastModifiedBy>
  <cp:revision>1254</cp:revision>
  <dcterms:created xsi:type="dcterms:W3CDTF">2012-06-06T07:09:22Z</dcterms:created>
  <dcterms:modified xsi:type="dcterms:W3CDTF">2015-03-05T08:17:41Z</dcterms:modified>
</cp:coreProperties>
</file>