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1"/>
  </p:notesMasterIdLst>
  <p:sldIdLst>
    <p:sldId id="256" r:id="rId2"/>
    <p:sldId id="418" r:id="rId3"/>
    <p:sldId id="631" r:id="rId4"/>
    <p:sldId id="498" r:id="rId5"/>
    <p:sldId id="534" r:id="rId6"/>
    <p:sldId id="533" r:id="rId7"/>
    <p:sldId id="535" r:id="rId8"/>
    <p:sldId id="501" r:id="rId9"/>
    <p:sldId id="500" r:id="rId10"/>
    <p:sldId id="499" r:id="rId11"/>
    <p:sldId id="502" r:id="rId12"/>
    <p:sldId id="503" r:id="rId13"/>
    <p:sldId id="504" r:id="rId14"/>
    <p:sldId id="505" r:id="rId15"/>
    <p:sldId id="506" r:id="rId16"/>
    <p:sldId id="507" r:id="rId17"/>
    <p:sldId id="509" r:id="rId18"/>
    <p:sldId id="508" r:id="rId19"/>
    <p:sldId id="511" r:id="rId20"/>
    <p:sldId id="512" r:id="rId21"/>
    <p:sldId id="513" r:id="rId22"/>
    <p:sldId id="514" r:id="rId23"/>
    <p:sldId id="515" r:id="rId24"/>
    <p:sldId id="527" r:id="rId25"/>
    <p:sldId id="528" r:id="rId26"/>
    <p:sldId id="627" r:id="rId27"/>
    <p:sldId id="516" r:id="rId28"/>
    <p:sldId id="517" r:id="rId29"/>
    <p:sldId id="633" r:id="rId30"/>
    <p:sldId id="529" r:id="rId31"/>
    <p:sldId id="518" r:id="rId32"/>
    <p:sldId id="530" r:id="rId33"/>
    <p:sldId id="531" r:id="rId34"/>
    <p:sldId id="532" r:id="rId35"/>
    <p:sldId id="536" r:id="rId36"/>
    <p:sldId id="634" r:id="rId37"/>
    <p:sldId id="519" r:id="rId38"/>
    <p:sldId id="537" r:id="rId39"/>
    <p:sldId id="538" r:id="rId40"/>
    <p:sldId id="540" r:id="rId41"/>
    <p:sldId id="539" r:id="rId42"/>
    <p:sldId id="637" r:id="rId43"/>
    <p:sldId id="638" r:id="rId44"/>
    <p:sldId id="635" r:id="rId45"/>
    <p:sldId id="520" r:id="rId46"/>
    <p:sldId id="541" r:id="rId47"/>
    <p:sldId id="542" r:id="rId48"/>
    <p:sldId id="543" r:id="rId49"/>
    <p:sldId id="544" r:id="rId50"/>
    <p:sldId id="636" r:id="rId51"/>
    <p:sldId id="521" r:id="rId52"/>
    <p:sldId id="545" r:id="rId53"/>
    <p:sldId id="639" r:id="rId54"/>
    <p:sldId id="522" r:id="rId55"/>
    <p:sldId id="546" r:id="rId56"/>
    <p:sldId id="547" r:id="rId57"/>
    <p:sldId id="548" r:id="rId58"/>
    <p:sldId id="549" r:id="rId59"/>
    <p:sldId id="550" r:id="rId60"/>
    <p:sldId id="628" r:id="rId61"/>
    <p:sldId id="640" r:id="rId62"/>
    <p:sldId id="551" r:id="rId63"/>
    <p:sldId id="630" r:id="rId64"/>
    <p:sldId id="524" r:id="rId65"/>
    <p:sldId id="552" r:id="rId66"/>
    <p:sldId id="553" r:id="rId67"/>
    <p:sldId id="554" r:id="rId68"/>
    <p:sldId id="555" r:id="rId69"/>
    <p:sldId id="556" r:id="rId70"/>
    <p:sldId id="557" r:id="rId71"/>
    <p:sldId id="558" r:id="rId72"/>
    <p:sldId id="559" r:id="rId73"/>
    <p:sldId id="561" r:id="rId74"/>
    <p:sldId id="562" r:id="rId75"/>
    <p:sldId id="563" r:id="rId76"/>
    <p:sldId id="564" r:id="rId77"/>
    <p:sldId id="565" r:id="rId78"/>
    <p:sldId id="570" r:id="rId79"/>
    <p:sldId id="571" r:id="rId80"/>
    <p:sldId id="572" r:id="rId81"/>
    <p:sldId id="566" r:id="rId82"/>
    <p:sldId id="567" r:id="rId83"/>
    <p:sldId id="568" r:id="rId84"/>
    <p:sldId id="617" r:id="rId85"/>
    <p:sldId id="573" r:id="rId86"/>
    <p:sldId id="575" r:id="rId87"/>
    <p:sldId id="641" r:id="rId88"/>
    <p:sldId id="576" r:id="rId89"/>
    <p:sldId id="578" r:id="rId90"/>
    <p:sldId id="579" r:id="rId91"/>
    <p:sldId id="642" r:id="rId92"/>
    <p:sldId id="643" r:id="rId93"/>
    <p:sldId id="644" r:id="rId94"/>
    <p:sldId id="580" r:id="rId95"/>
    <p:sldId id="581" r:id="rId96"/>
    <p:sldId id="582" r:id="rId97"/>
    <p:sldId id="583" r:id="rId98"/>
    <p:sldId id="584" r:id="rId99"/>
    <p:sldId id="585" r:id="rId100"/>
    <p:sldId id="605" r:id="rId101"/>
    <p:sldId id="586" r:id="rId102"/>
    <p:sldId id="587" r:id="rId103"/>
    <p:sldId id="606" r:id="rId104"/>
    <p:sldId id="607" r:id="rId105"/>
    <p:sldId id="608" r:id="rId106"/>
    <p:sldId id="590" r:id="rId107"/>
    <p:sldId id="591" r:id="rId108"/>
    <p:sldId id="592" r:id="rId109"/>
    <p:sldId id="593" r:id="rId110"/>
    <p:sldId id="595" r:id="rId111"/>
    <p:sldId id="609" r:id="rId112"/>
    <p:sldId id="596" r:id="rId113"/>
    <p:sldId id="597" r:id="rId114"/>
    <p:sldId id="598" r:id="rId115"/>
    <p:sldId id="599" r:id="rId116"/>
    <p:sldId id="600" r:id="rId117"/>
    <p:sldId id="601" r:id="rId118"/>
    <p:sldId id="602" r:id="rId119"/>
    <p:sldId id="603" r:id="rId120"/>
    <p:sldId id="604" r:id="rId121"/>
    <p:sldId id="495" r:id="rId122"/>
    <p:sldId id="268" r:id="rId123"/>
    <p:sldId id="610" r:id="rId124"/>
    <p:sldId id="618" r:id="rId125"/>
    <p:sldId id="619" r:id="rId126"/>
    <p:sldId id="611" r:id="rId127"/>
    <p:sldId id="620" r:id="rId128"/>
    <p:sldId id="621" r:id="rId129"/>
    <p:sldId id="614" r:id="rId130"/>
    <p:sldId id="623" r:id="rId131"/>
    <p:sldId id="624" r:id="rId132"/>
    <p:sldId id="625" r:id="rId133"/>
    <p:sldId id="615" r:id="rId134"/>
    <p:sldId id="626" r:id="rId135"/>
    <p:sldId id="646" r:id="rId136"/>
    <p:sldId id="647" r:id="rId137"/>
    <p:sldId id="648" r:id="rId138"/>
    <p:sldId id="649" r:id="rId139"/>
    <p:sldId id="650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7" autoAdjust="0"/>
    <p:restoredTop sz="94762"/>
  </p:normalViewPr>
  <p:slideViewPr>
    <p:cSldViewPr snapToGrid="0">
      <p:cViewPr varScale="1">
        <p:scale>
          <a:sx n="117" d="100"/>
          <a:sy n="117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50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44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765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1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3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2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3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9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2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0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3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71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4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7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8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8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1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5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8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0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4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9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9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5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25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8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4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21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88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7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30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3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37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4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6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7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8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270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62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109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not, you’d have a back edge, which means it wouldn’t be a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156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40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296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39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07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79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333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 Wars reference. Apologies to those. unfamiliar with the trope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88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093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072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42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3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40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945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93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92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14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95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94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04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89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06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2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15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28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7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07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36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76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26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497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24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17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768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1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474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4914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86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58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39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869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218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27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505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Strongly </a:t>
            </a:r>
            <a:r>
              <a:rPr lang="en-US"/>
              <a:t>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E1FD3BF-0245-8D4A-8143-82B0EBEF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05907-4E7A-7F4C-B17A-51AA6DA6D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95597-FABE-C442-B8DA-4201BBEB05C3}"/>
              </a:ext>
            </a:extLst>
          </p:cNvPr>
          <p:cNvSpPr txBox="1"/>
          <p:nvPr/>
        </p:nvSpPr>
        <p:spPr>
          <a:xfrm>
            <a:off x="2063578" y="603121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CD21F-22AE-AB4C-BC44-65D844031268}"/>
              </a:ext>
            </a:extLst>
          </p:cNvPr>
          <p:cNvSpPr txBox="1"/>
          <p:nvPr/>
        </p:nvSpPr>
        <p:spPr>
          <a:xfrm>
            <a:off x="3850589" y="285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4D13C-A9C1-6C4C-A503-19D39CCB5A65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9347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FFCE1A-7654-404B-9FDB-5C50772C2B00}"/>
              </a:ext>
            </a:extLst>
          </p:cNvPr>
          <p:cNvSpPr txBox="1"/>
          <p:nvPr/>
        </p:nvSpPr>
        <p:spPr>
          <a:xfrm>
            <a:off x="4965421" y="5788150"/>
            <a:ext cx="606845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A, C, and D are in the source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F9268-301D-A04D-8B1F-FACC4D7619B8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</p:spTree>
    <p:extLst>
      <p:ext uri="{BB962C8B-B14F-4D97-AF65-F5344CB8AC3E}">
        <p14:creationId xmlns:p14="http://schemas.microsoft.com/office/powerpoint/2010/main" val="22782365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9646609" y="1817208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F0BEB-7413-FA42-905B-CA44850FC880}"/>
              </a:ext>
            </a:extLst>
          </p:cNvPr>
          <p:cNvGrpSpPr/>
          <p:nvPr/>
        </p:nvGrpSpPr>
        <p:grpSpPr>
          <a:xfrm>
            <a:off x="4556409" y="2532104"/>
            <a:ext cx="3918166" cy="2477766"/>
            <a:chOff x="3712077" y="2614910"/>
            <a:chExt cx="3918166" cy="247776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058BF9-EDAD-E24A-A5B8-EC3B0FF5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4CCE8-5442-6741-91BF-E80830C96249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2AC9C-8A5B-E846-81F9-2B03950DE09F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12423-FE5F-6546-BAAD-AF86662FC9FE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145A2A-1CB8-C946-BA92-4468B74CCBDC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E41524-1F8E-6A46-82E2-4B64B5B7F2A2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5914B9-DDB4-D344-9770-2A0C6DD8BAEF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F1E8D-9379-A146-83C4-F8ED72D383AC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255201-45E8-BC4B-814C-FC15F4D783C1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809B14D-1BD0-3B4A-86CE-3AAE960545F3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20D084A-26B8-1549-93A0-BD2FB3863165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9B62CDB-B84F-B548-8443-D530342FEF24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C7DCDDB2-EA97-914D-BA49-295C1D06D731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8A347474-715F-2F42-87D1-68F47B201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6F671287-697A-B244-9779-272393C760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FC158F7E-396C-7549-98A5-82DD940A51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46E33566-9FE7-784E-9B90-3A7BA5BD3C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52E8DCC3-6DFB-F84A-915D-AF32F35071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C4FE2D7F-F192-414D-B54C-255633B02D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A1C2608F-754E-984B-BC28-246275C11A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DE1CA80-CE98-0C4C-B3D7-86B6B26AC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E04D46A1-D264-674B-A869-0FEC741B3D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F9D974F5-B79F-C94C-BA08-D368077D54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8C86B789-760C-9A4C-B30E-555B491BF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7CE8D435-C67C-BE4D-AB8E-2CDDB9034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4C6F70-8944-1247-8423-A8AD1951F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CCA658-EE26-D149-922A-7E229A6BE807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178ABC0-BFEE-C64D-8AEF-8CCF0C00F839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93AF4F-FE81-8D46-B54F-40032F830894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7D98C0-3A63-F344-92C5-6B9713C94610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CAEF692-3477-F343-8CF0-9136AFEE456D}"/>
              </a:ext>
            </a:extLst>
          </p:cNvPr>
          <p:cNvSpPr txBox="1"/>
          <p:nvPr/>
        </p:nvSpPr>
        <p:spPr>
          <a:xfrm>
            <a:off x="4965421" y="5788150"/>
            <a:ext cx="673133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A, C, and D are in the source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A has the highest post-order number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E35F7F-16D7-4644-B8F2-CD393B0CA959}"/>
              </a:ext>
            </a:extLst>
          </p:cNvPr>
          <p:cNvSpPr/>
          <p:nvPr/>
        </p:nvSpPr>
        <p:spPr>
          <a:xfrm>
            <a:off x="5140463" y="2653544"/>
            <a:ext cx="2054931" cy="5558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E0D652-5D78-F246-A2AD-24EC098133DE}"/>
              </a:ext>
            </a:extLst>
          </p:cNvPr>
          <p:cNvSpPr txBox="1"/>
          <p:nvPr/>
        </p:nvSpPr>
        <p:spPr>
          <a:xfrm>
            <a:off x="3783893" y="1088921"/>
            <a:ext cx="556549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33934228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The vertex with highest post-order number is </a:t>
            </a:r>
            <a:r>
              <a:rPr lang="en-US" strike="sngStrike" dirty="0">
                <a:highlight>
                  <a:srgbClr val="FFFF00"/>
                </a:highlight>
              </a:rPr>
              <a:t>a source</a:t>
            </a:r>
            <a:r>
              <a:rPr lang="en-US" dirty="0">
                <a:highlight>
                  <a:srgbClr val="FFFF00"/>
                </a:highlight>
              </a:rPr>
              <a:t> part of a source “meta-node”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E8527-BCC5-0C46-BF3F-1D43120222C6}"/>
              </a:ext>
            </a:extLst>
          </p:cNvPr>
          <p:cNvSpPr txBox="1"/>
          <p:nvPr/>
        </p:nvSpPr>
        <p:spPr>
          <a:xfrm>
            <a:off x="367495" y="5099745"/>
            <a:ext cx="899342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start a DFS Traversal at a source, what do I get?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start a DFS Traversal at a sink, what do I get?</a:t>
            </a:r>
          </a:p>
        </p:txBody>
      </p:sp>
    </p:spTree>
    <p:extLst>
      <p:ext uri="{BB962C8B-B14F-4D97-AF65-F5344CB8AC3E}">
        <p14:creationId xmlns:p14="http://schemas.microsoft.com/office/powerpoint/2010/main" val="10796840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start the DFS at A, what do I get?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FF9268-301D-A04D-8B1F-FACC4D7619B8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F8D60-D5E4-9645-9FCB-CA41F5DA39B4}"/>
              </a:ext>
            </a:extLst>
          </p:cNvPr>
          <p:cNvSpPr txBox="1"/>
          <p:nvPr/>
        </p:nvSpPr>
        <p:spPr>
          <a:xfrm>
            <a:off x="5091858" y="5460824"/>
            <a:ext cx="496623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Trees in the spanning forest that </a:t>
            </a:r>
          </a:p>
          <a:p>
            <a:pPr algn="ctr"/>
            <a:r>
              <a:rPr lang="en-US" sz="2800" dirty="0"/>
              <a:t>have nodes from multiple SCCs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21280D-DA1A-8848-9849-87BAB7E02F9B}"/>
              </a:ext>
            </a:extLst>
          </p:cNvPr>
          <p:cNvSpPr/>
          <p:nvPr/>
        </p:nvSpPr>
        <p:spPr>
          <a:xfrm>
            <a:off x="10267536" y="1817208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F57A22-8E31-DC44-9B8C-6EF816963471}"/>
              </a:ext>
            </a:extLst>
          </p:cNvPr>
          <p:cNvSpPr/>
          <p:nvPr/>
        </p:nvSpPr>
        <p:spPr>
          <a:xfrm>
            <a:off x="9646609" y="247184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AA7671-BFD1-474F-AC46-C6368DB883B9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9997829" y="2168428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7D16FF3-0DAF-7542-9DBB-FB65900C78BE}"/>
              </a:ext>
            </a:extLst>
          </p:cNvPr>
          <p:cNvSpPr/>
          <p:nvPr/>
        </p:nvSpPr>
        <p:spPr>
          <a:xfrm>
            <a:off x="9656057" y="318674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055178-F11B-4C4C-90F9-42EF0660CA5E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9852349" y="2883324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806E04C-6CA8-364F-81E4-7A1756831BE2}"/>
              </a:ext>
            </a:extLst>
          </p:cNvPr>
          <p:cNvSpPr/>
          <p:nvPr/>
        </p:nvSpPr>
        <p:spPr>
          <a:xfrm>
            <a:off x="9646609" y="388791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599CB7-CCBF-9249-8177-A8621E344983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9852349" y="3598220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13F0AAC-11F4-E945-A5F7-BC8D82D74EBD}"/>
              </a:ext>
            </a:extLst>
          </p:cNvPr>
          <p:cNvSpPr/>
          <p:nvPr/>
        </p:nvSpPr>
        <p:spPr>
          <a:xfrm>
            <a:off x="9646609" y="458861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14C77A-F827-8B44-8408-8EF7E4736E72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9852349" y="4298922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486BA3C-ADF8-F249-A684-1B52383EDBD1}"/>
              </a:ext>
            </a:extLst>
          </p:cNvPr>
          <p:cNvSpPr/>
          <p:nvPr/>
        </p:nvSpPr>
        <p:spPr>
          <a:xfrm>
            <a:off x="10267536" y="388791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6B0F7C-6555-F445-8E6F-218D1836166D}"/>
              </a:ext>
            </a:extLst>
          </p:cNvPr>
          <p:cNvCxnSpPr>
            <a:cxnSpLocks/>
            <a:stCxn id="29" idx="5"/>
            <a:endCxn id="37" idx="1"/>
          </p:cNvCxnSpPr>
          <p:nvPr/>
        </p:nvCxnSpPr>
        <p:spPr>
          <a:xfrm>
            <a:off x="10007277" y="3537960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4823D8A-D6DA-024D-B705-C0718D0DAFF2}"/>
              </a:ext>
            </a:extLst>
          </p:cNvPr>
          <p:cNvSpPr/>
          <p:nvPr/>
        </p:nvSpPr>
        <p:spPr>
          <a:xfrm>
            <a:off x="10942320" y="246272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DF5DB2-4066-D649-8120-7F30495986D4}"/>
              </a:ext>
            </a:extLst>
          </p:cNvPr>
          <p:cNvCxnSpPr>
            <a:cxnSpLocks/>
            <a:stCxn id="26" idx="5"/>
            <a:endCxn id="41" idx="1"/>
          </p:cNvCxnSpPr>
          <p:nvPr/>
        </p:nvCxnSpPr>
        <p:spPr>
          <a:xfrm>
            <a:off x="10618756" y="2168428"/>
            <a:ext cx="383824" cy="35455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8B228FC-58F7-3949-A1BE-E71C86579D18}"/>
              </a:ext>
            </a:extLst>
          </p:cNvPr>
          <p:cNvSpPr/>
          <p:nvPr/>
        </p:nvSpPr>
        <p:spPr>
          <a:xfrm>
            <a:off x="10942320" y="318674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50B1E5-7272-504F-BB7A-8AAC80495171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>
            <a:off x="11148060" y="2874200"/>
            <a:ext cx="0" cy="3125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094E2C5-D861-7D41-A1FF-63B4A6588E4A}"/>
              </a:ext>
            </a:extLst>
          </p:cNvPr>
          <p:cNvSpPr/>
          <p:nvPr/>
        </p:nvSpPr>
        <p:spPr>
          <a:xfrm rot="2354845">
            <a:off x="9707050" y="1971352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73F2BE-2B6F-7340-BB3A-1091980A9C74}"/>
              </a:ext>
            </a:extLst>
          </p:cNvPr>
          <p:cNvSpPr/>
          <p:nvPr/>
        </p:nvSpPr>
        <p:spPr>
          <a:xfrm rot="5400000">
            <a:off x="8733368" y="2755177"/>
            <a:ext cx="2254374" cy="12013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522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start the DFS at G, what do I get?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FF9268-301D-A04D-8B1F-FACC4D7619B8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</p:spTree>
    <p:extLst>
      <p:ext uri="{BB962C8B-B14F-4D97-AF65-F5344CB8AC3E}">
        <p14:creationId xmlns:p14="http://schemas.microsoft.com/office/powerpoint/2010/main" val="28932055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start the DFS at G, what do I get?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FF9268-301D-A04D-8B1F-FACC4D7619B8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3839C-D08F-0141-806E-BF3B41E74EE9}"/>
              </a:ext>
            </a:extLst>
          </p:cNvPr>
          <p:cNvSpPr txBox="1"/>
          <p:nvPr/>
        </p:nvSpPr>
        <p:spPr>
          <a:xfrm>
            <a:off x="5772634" y="4422563"/>
            <a:ext cx="445404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 get a tree containing only G,</a:t>
            </a:r>
          </a:p>
          <a:p>
            <a:pPr algn="ctr"/>
            <a:r>
              <a:rPr lang="en-US" sz="2800" dirty="0"/>
              <a:t>a tree with a SCC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B2C0AF-F306-F447-9832-BC388153105B}"/>
              </a:ext>
            </a:extLst>
          </p:cNvPr>
          <p:cNvSpPr/>
          <p:nvPr/>
        </p:nvSpPr>
        <p:spPr>
          <a:xfrm>
            <a:off x="9738719" y="222969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96137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Start the DFS Traversal at a Source:</a:t>
            </a:r>
            <a:br>
              <a:rPr lang="en-US" dirty="0"/>
            </a:br>
            <a:r>
              <a:rPr lang="en-US" dirty="0"/>
              <a:t>Eliminate 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978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Start the DFS Traversal at a Source:</a:t>
            </a:r>
            <a:br>
              <a:rPr lang="en-US" dirty="0"/>
            </a:br>
            <a:r>
              <a:rPr lang="en-US" dirty="0"/>
              <a:t>Eliminate 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2C7B13-D97F-3147-A255-CF687443F558}"/>
              </a:ext>
            </a:extLst>
          </p:cNvPr>
          <p:cNvSpPr txBox="1"/>
          <p:nvPr/>
        </p:nvSpPr>
        <p:spPr>
          <a:xfrm>
            <a:off x="5968406" y="5070722"/>
            <a:ext cx="40884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Still a DAG, so still a source</a:t>
            </a:r>
          </a:p>
        </p:txBody>
      </p:sp>
    </p:spTree>
    <p:extLst>
      <p:ext uri="{BB962C8B-B14F-4D97-AF65-F5344CB8AC3E}">
        <p14:creationId xmlns:p14="http://schemas.microsoft.com/office/powerpoint/2010/main" val="170803278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Start the DFS Traversal at a Source:</a:t>
            </a:r>
            <a:br>
              <a:rPr lang="en-US" dirty="0"/>
            </a:br>
            <a:r>
              <a:rPr lang="en-US" dirty="0"/>
              <a:t>Eliminate 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2C7B13-D97F-3147-A255-CF687443F558}"/>
              </a:ext>
            </a:extLst>
          </p:cNvPr>
          <p:cNvSpPr txBox="1"/>
          <p:nvPr/>
        </p:nvSpPr>
        <p:spPr>
          <a:xfrm>
            <a:off x="5968406" y="5070722"/>
            <a:ext cx="40884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Still a DAG, so still a source</a:t>
            </a:r>
          </a:p>
        </p:txBody>
      </p:sp>
    </p:spTree>
    <p:extLst>
      <p:ext uri="{BB962C8B-B14F-4D97-AF65-F5344CB8AC3E}">
        <p14:creationId xmlns:p14="http://schemas.microsoft.com/office/powerpoint/2010/main" val="605837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Start the DFS Traversal at a Source:</a:t>
            </a:r>
            <a:br>
              <a:rPr lang="en-US" dirty="0"/>
            </a:br>
            <a:r>
              <a:rPr lang="en-US" dirty="0"/>
              <a:t>Eliminate 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C7B13-D97F-3147-A255-CF687443F558}"/>
              </a:ext>
            </a:extLst>
          </p:cNvPr>
          <p:cNvSpPr txBox="1"/>
          <p:nvPr/>
        </p:nvSpPr>
        <p:spPr>
          <a:xfrm>
            <a:off x="5968406" y="5070722"/>
            <a:ext cx="40884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Still a DAG, so still a source</a:t>
            </a:r>
          </a:p>
        </p:txBody>
      </p:sp>
    </p:spTree>
    <p:extLst>
      <p:ext uri="{BB962C8B-B14F-4D97-AF65-F5344CB8AC3E}">
        <p14:creationId xmlns:p14="http://schemas.microsoft.com/office/powerpoint/2010/main" val="378104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endParaRPr lang="en-US" sz="2400" dirty="0"/>
          </a:p>
        </p:txBody>
      </p:sp>
      <p:pic>
        <p:nvPicPr>
          <p:cNvPr id="16" name="Picture 1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8456C5EF-BB6E-A14A-89DF-D358C92FF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22681-41FD-F549-BB7B-1342EF46A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751864-7DCF-3D43-8D70-D2AF3EC6F03A}"/>
              </a:ext>
            </a:extLst>
          </p:cNvPr>
          <p:cNvSpPr txBox="1"/>
          <p:nvPr/>
        </p:nvSpPr>
        <p:spPr>
          <a:xfrm>
            <a:off x="3850589" y="285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F10C4-4F01-5F48-923B-76D093B368CA}"/>
              </a:ext>
            </a:extLst>
          </p:cNvPr>
          <p:cNvSpPr txBox="1"/>
          <p:nvPr/>
        </p:nvSpPr>
        <p:spPr>
          <a:xfrm>
            <a:off x="3850589" y="311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1118BF-87AF-8043-88CC-943D9368C594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4128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666861-5F57-2D4F-BE4D-1EA50E4975B3}"/>
              </a:ext>
            </a:extLst>
          </p:cNvPr>
          <p:cNvSpPr txBox="1"/>
          <p:nvPr/>
        </p:nvSpPr>
        <p:spPr>
          <a:xfrm>
            <a:off x="3540121" y="4340299"/>
            <a:ext cx="631429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I could start my DFS with the sink</a:t>
            </a:r>
          </a:p>
          <a:p>
            <a:pPr algn="ctr"/>
            <a:r>
              <a:rPr lang="en-US" sz="2800" dirty="0"/>
              <a:t>SCC, then all vertices in the first tree</a:t>
            </a:r>
          </a:p>
          <a:p>
            <a:pPr algn="ctr"/>
            <a:r>
              <a:rPr lang="en-US" sz="2800" dirty="0"/>
              <a:t>in the spanning forest are in the same SCC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592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666861-5F57-2D4F-BE4D-1EA50E4975B3}"/>
              </a:ext>
            </a:extLst>
          </p:cNvPr>
          <p:cNvSpPr txBox="1"/>
          <p:nvPr/>
        </p:nvSpPr>
        <p:spPr>
          <a:xfrm>
            <a:off x="4337013" y="4340299"/>
            <a:ext cx="472052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Start the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4024762" y="5980787"/>
            <a:ext cx="546527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Suggests a traversal order: G, H, B, 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849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13381788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525191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433247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301289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954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C3D0C-3503-944E-A2D7-BDCBD0F6AC39}"/>
              </a:ext>
            </a:extLst>
          </p:cNvPr>
          <p:cNvSpPr txBox="1"/>
          <p:nvPr/>
        </p:nvSpPr>
        <p:spPr>
          <a:xfrm>
            <a:off x="7000065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EAFAEC-D81E-5141-AED2-66B1E663F8A4}"/>
              </a:ext>
            </a:extLst>
          </p:cNvPr>
          <p:cNvSpPr txBox="1"/>
          <p:nvPr/>
        </p:nvSpPr>
        <p:spPr>
          <a:xfrm>
            <a:off x="633949" y="209752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CD61B-810E-9F40-B1A5-F79FAC404DA2}"/>
              </a:ext>
            </a:extLst>
          </p:cNvPr>
          <p:cNvSpPr txBox="1"/>
          <p:nvPr/>
        </p:nvSpPr>
        <p:spPr>
          <a:xfrm>
            <a:off x="757103" y="316885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1F732-259F-5C4D-818B-757A9C0DC558}"/>
              </a:ext>
            </a:extLst>
          </p:cNvPr>
          <p:cNvSpPr txBox="1"/>
          <p:nvPr/>
        </p:nvSpPr>
        <p:spPr>
          <a:xfrm>
            <a:off x="1776442" y="313732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75232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C3D0C-3503-944E-A2D7-BDCBD0F6AC39}"/>
              </a:ext>
            </a:extLst>
          </p:cNvPr>
          <p:cNvSpPr txBox="1"/>
          <p:nvPr/>
        </p:nvSpPr>
        <p:spPr>
          <a:xfrm>
            <a:off x="7000065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EAFAEC-D81E-5141-AED2-66B1E663F8A4}"/>
              </a:ext>
            </a:extLst>
          </p:cNvPr>
          <p:cNvSpPr txBox="1"/>
          <p:nvPr/>
        </p:nvSpPr>
        <p:spPr>
          <a:xfrm>
            <a:off x="633949" y="209752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CD61B-810E-9F40-B1A5-F79FAC404DA2}"/>
              </a:ext>
            </a:extLst>
          </p:cNvPr>
          <p:cNvSpPr txBox="1"/>
          <p:nvPr/>
        </p:nvSpPr>
        <p:spPr>
          <a:xfrm>
            <a:off x="757103" y="316885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1F732-259F-5C4D-818B-757A9C0DC558}"/>
              </a:ext>
            </a:extLst>
          </p:cNvPr>
          <p:cNvSpPr txBox="1"/>
          <p:nvPr/>
        </p:nvSpPr>
        <p:spPr>
          <a:xfrm>
            <a:off x="1776442" y="313732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971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9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pic>
        <p:nvPicPr>
          <p:cNvPr id="19" name="Picture 18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16F392D6-7795-BC4A-BA71-372E614AD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F34A12-EDED-4443-9537-7DB600BB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252DCC-5F26-3B4B-BFE5-64CCE8449FEE}"/>
              </a:ext>
            </a:extLst>
          </p:cNvPr>
          <p:cNvSpPr txBox="1"/>
          <p:nvPr/>
        </p:nvSpPr>
        <p:spPr>
          <a:xfrm>
            <a:off x="3850589" y="285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9CA6-2B66-C84F-8B81-1884D459A5D2}"/>
              </a:ext>
            </a:extLst>
          </p:cNvPr>
          <p:cNvSpPr txBox="1"/>
          <p:nvPr/>
        </p:nvSpPr>
        <p:spPr>
          <a:xfrm>
            <a:off x="3850589" y="311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0EFCE-7EBD-8441-8FD2-0BB7F4F70A89}"/>
              </a:ext>
            </a:extLst>
          </p:cNvPr>
          <p:cNvSpPr txBox="1"/>
          <p:nvPr/>
        </p:nvSpPr>
        <p:spPr>
          <a:xfrm>
            <a:off x="3835091" y="3922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0763F1-3102-A24C-88E1-6FDA145041C4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18715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4000651" y="5285694"/>
            <a:ext cx="50024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  <a:p>
            <a:r>
              <a:rPr lang="en-US" sz="2800" b="1" i="1" dirty="0"/>
              <a:t>Every tree in the spanning forest</a:t>
            </a:r>
          </a:p>
          <a:p>
            <a:r>
              <a:rPr lang="en-US" sz="2800" b="1" i="1" dirty="0"/>
              <a:t>corresponds to a SCC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BAC6D79-0659-4F41-B447-8A532F7D5CEF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6E83CE-7519-494A-8D76-49FA9184F2BC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00C161-B957-994E-8AF0-7B69CFC77D68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0D1D99-815A-9E40-8815-BFA865B3476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9BC125-B4B2-D846-8041-96DFE20298F4}"/>
              </a:ext>
            </a:extLst>
          </p:cNvPr>
          <p:cNvSpPr/>
          <p:nvPr/>
        </p:nvSpPr>
        <p:spPr>
          <a:xfrm rot="5400000">
            <a:off x="10025324" y="2452499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F0E6FE-5439-7642-B77C-3B98BC021BD1}"/>
              </a:ext>
            </a:extLst>
          </p:cNvPr>
          <p:cNvSpPr/>
          <p:nvPr/>
        </p:nvSpPr>
        <p:spPr>
          <a:xfrm rot="5400000">
            <a:off x="8950932" y="2521943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A22150-A844-314A-97E0-084E97634B70}"/>
              </a:ext>
            </a:extLst>
          </p:cNvPr>
          <p:cNvSpPr/>
          <p:nvPr/>
        </p:nvSpPr>
        <p:spPr>
          <a:xfrm rot="2354845">
            <a:off x="8817900" y="2067880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1018FF-746E-7049-BE51-C7FB35EAB67D}"/>
              </a:ext>
            </a:extLst>
          </p:cNvPr>
          <p:cNvSpPr/>
          <p:nvPr/>
        </p:nvSpPr>
        <p:spPr>
          <a:xfrm rot="2354845">
            <a:off x="7988913" y="2051740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221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sink SCCs, but How?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6C8117-E962-114F-B0C2-6B9ED25CEAFD}"/>
              </a:ext>
            </a:extLst>
          </p:cNvPr>
          <p:cNvSpPr/>
          <p:nvPr/>
        </p:nvSpPr>
        <p:spPr>
          <a:xfrm>
            <a:off x="7864193" y="2601152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9BF4CB-D30E-1440-92D7-E19AB06AA66E}"/>
              </a:ext>
            </a:extLst>
          </p:cNvPr>
          <p:cNvSpPr/>
          <p:nvPr/>
        </p:nvSpPr>
        <p:spPr>
          <a:xfrm>
            <a:off x="8868017" y="2499008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FCD156-D5DC-6147-BE07-36FCA3E600BA}"/>
              </a:ext>
            </a:extLst>
          </p:cNvPr>
          <p:cNvSpPr/>
          <p:nvPr/>
        </p:nvSpPr>
        <p:spPr>
          <a:xfrm>
            <a:off x="9848669" y="2499008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66F4470-824B-E64D-B67F-3D7B1213F95F}"/>
              </a:ext>
            </a:extLst>
          </p:cNvPr>
          <p:cNvSpPr/>
          <p:nvPr/>
        </p:nvSpPr>
        <p:spPr>
          <a:xfrm rot="2354845">
            <a:off x="4106508" y="3411762"/>
            <a:ext cx="2523995" cy="17151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50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BEC93-14D0-5847-B797-08380F549E07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0C4349-A945-534C-8FBA-E11B076E7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837CBC-8F20-A749-A1C8-2BBE8FED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300474-5958-804D-8489-752618DD0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550A31-7857-C74B-B3A5-880763CF1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186070-1972-2043-9DFD-1755C52F6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88DCA-D44C-754F-8753-A6BFECE4171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30537A-C540-9842-BB8E-CCBC3FFA9C5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5B58D6-384B-074A-926C-A0A179CD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CE848-0F85-084F-85DE-2B42BF77146A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72F540-1293-8342-AC5C-8D9EAB63F8B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426F32-E86E-A040-BBE3-F6D1B8F28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CE6C0C-7BEC-9F41-9B4F-5E1216E338A2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BECD6-68B6-9048-AB94-5546C28277DC}"/>
              </a:ext>
            </a:extLst>
          </p:cNvPr>
          <p:cNvGrpSpPr/>
          <p:nvPr/>
        </p:nvGrpSpPr>
        <p:grpSpPr>
          <a:xfrm>
            <a:off x="7711043" y="3017520"/>
            <a:ext cx="3555112" cy="2166234"/>
            <a:chOff x="7711043" y="3017520"/>
            <a:chExt cx="3555112" cy="21662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B9D28C-7F78-B84C-863F-F9DC798E8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5FD63E-077D-6B4C-B96D-2073DA5EA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D92931-7593-3446-BC66-7FD411B6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09508B-D8C4-1A40-BF0E-DB752B6B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A13FD2-EA61-474E-B0D1-8C96034AA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A43BF2-2941-BB4B-8A47-C63281DE469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9A0400-B2B8-D646-A2D6-7AF996187CC8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A5E98-0C6E-4D4E-B343-C9B3DDD0A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61B9C0-D0D6-A448-A6DB-2AA6829B74F3}"/>
                </a:ext>
              </a:extLst>
            </p:cNvPr>
            <p:cNvCxnSpPr>
              <a:cxnSpLocks/>
              <a:stCxn id="20" idx="6"/>
              <a:endCxn id="23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FD9914-609C-0449-BA58-6D2ABEA2CC6A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B262BB-E87C-B642-95D1-D31A17073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F30D4C-4813-9042-B5AD-BD7F92B38E23}"/>
                </a:ext>
              </a:extLst>
            </p:cNvPr>
            <p:cNvCxnSpPr>
              <a:cxnSpLocks/>
              <a:stCxn id="23" idx="6"/>
              <a:endCxn id="28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8376F8-631B-BC48-9EFB-EB4B7A45F4FC}"/>
              </a:ext>
            </a:extLst>
          </p:cNvPr>
          <p:cNvSpPr txBox="1"/>
          <p:nvPr/>
        </p:nvSpPr>
        <p:spPr>
          <a:xfrm>
            <a:off x="2246281" y="5519858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4C4D2-6BD0-E44E-9CB5-7ED9868EB367}"/>
              </a:ext>
            </a:extLst>
          </p:cNvPr>
          <p:cNvSpPr txBox="1"/>
          <p:nvPr/>
        </p:nvSpPr>
        <p:spPr>
          <a:xfrm>
            <a:off x="8256827" y="5471226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17405703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8314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BBCEA6-F199-7A4A-9B0E-6A95B1FD416F}"/>
              </a:ext>
            </a:extLst>
          </p:cNvPr>
          <p:cNvSpPr txBox="1"/>
          <p:nvPr/>
        </p:nvSpPr>
        <p:spPr>
          <a:xfrm>
            <a:off x="5882681" y="5274013"/>
            <a:ext cx="149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a sink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28F23D-40AF-654E-88B8-283E6B88D224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32C433-9EEF-D04D-98A5-3D381B8FDD15}"/>
              </a:ext>
            </a:extLst>
          </p:cNvPr>
          <p:cNvSpPr txBox="1"/>
          <p:nvPr/>
        </p:nvSpPr>
        <p:spPr>
          <a:xfrm>
            <a:off x="9860506" y="5149334"/>
            <a:ext cx="187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a source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332734-A13E-2844-B6DF-FC773E7B7DA1}"/>
              </a:ext>
            </a:extLst>
          </p:cNvPr>
          <p:cNvCxnSpPr>
            <a:cxnSpLocks/>
          </p:cNvCxnSpPr>
          <p:nvPr/>
        </p:nvCxnSpPr>
        <p:spPr>
          <a:xfrm flipH="1" flipV="1">
            <a:off x="10661906" y="4269606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926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BBCEA6-F199-7A4A-9B0E-6A95B1FD416F}"/>
              </a:ext>
            </a:extLst>
          </p:cNvPr>
          <p:cNvSpPr txBox="1"/>
          <p:nvPr/>
        </p:nvSpPr>
        <p:spPr>
          <a:xfrm>
            <a:off x="5882681" y="5274013"/>
            <a:ext cx="149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a sink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28F23D-40AF-654E-88B8-283E6B88D224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32C433-9EEF-D04D-98A5-3D381B8FDD15}"/>
              </a:ext>
            </a:extLst>
          </p:cNvPr>
          <p:cNvSpPr txBox="1"/>
          <p:nvPr/>
        </p:nvSpPr>
        <p:spPr>
          <a:xfrm>
            <a:off x="9860506" y="5149334"/>
            <a:ext cx="187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a source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332734-A13E-2844-B6DF-FC773E7B7DA1}"/>
              </a:ext>
            </a:extLst>
          </p:cNvPr>
          <p:cNvCxnSpPr>
            <a:cxnSpLocks/>
          </p:cNvCxnSpPr>
          <p:nvPr/>
        </p:nvCxnSpPr>
        <p:spPr>
          <a:xfrm flipH="1" flipV="1">
            <a:off x="10661906" y="4269606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789796-478E-0A4A-9568-740CA3507D58}"/>
              </a:ext>
            </a:extLst>
          </p:cNvPr>
          <p:cNvSpPr txBox="1"/>
          <p:nvPr/>
        </p:nvSpPr>
        <p:spPr>
          <a:xfrm>
            <a:off x="3181555" y="1720961"/>
            <a:ext cx="187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Was a source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03CC39-9625-5747-9A19-96F70E424821}"/>
              </a:ext>
            </a:extLst>
          </p:cNvPr>
          <p:cNvCxnSpPr>
            <a:cxnSpLocks/>
          </p:cNvCxnSpPr>
          <p:nvPr/>
        </p:nvCxnSpPr>
        <p:spPr>
          <a:xfrm>
            <a:off x="3911082" y="2334478"/>
            <a:ext cx="582630" cy="597784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1AD6F4-35ED-8E4B-9477-55396B5D5D32}"/>
              </a:ext>
            </a:extLst>
          </p:cNvPr>
          <p:cNvSpPr txBox="1"/>
          <p:nvPr/>
        </p:nvSpPr>
        <p:spPr>
          <a:xfrm>
            <a:off x="7130702" y="1636836"/>
            <a:ext cx="187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a sink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EA6805-1590-6F42-B713-5551244BBF2C}"/>
              </a:ext>
            </a:extLst>
          </p:cNvPr>
          <p:cNvCxnSpPr>
            <a:cxnSpLocks/>
          </p:cNvCxnSpPr>
          <p:nvPr/>
        </p:nvCxnSpPr>
        <p:spPr>
          <a:xfrm>
            <a:off x="7860229" y="2250353"/>
            <a:ext cx="582630" cy="597784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7875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1453882" y="5575220"/>
            <a:ext cx="945261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the reverse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G is a source, it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90266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the reverse graph in alphabetical 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1453882" y="5575220"/>
            <a:ext cx="945261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the reverse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G is a source, it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2B4852D-DCA5-1843-9A80-A526B77B61AB}"/>
              </a:ext>
            </a:extLst>
          </p:cNvPr>
          <p:cNvGrpSpPr/>
          <p:nvPr/>
        </p:nvGrpSpPr>
        <p:grpSpPr>
          <a:xfrm>
            <a:off x="819011" y="1399602"/>
            <a:ext cx="10299103" cy="3402106"/>
            <a:chOff x="819011" y="1399602"/>
            <a:chExt cx="10299103" cy="340210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0A2680-BDCF-6445-A40A-3F1EC9B65C55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690365-BFAB-B94F-B8B2-CAE246D592A7}"/>
                </a:ext>
              </a:extLst>
            </p:cNvPr>
            <p:cNvSpPr txBox="1"/>
            <p:nvPr/>
          </p:nvSpPr>
          <p:spPr>
            <a:xfrm>
              <a:off x="8603579" y="1399602"/>
              <a:ext cx="2514535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(alphabetical)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0B30FE-021C-FF45-9F35-73884130961A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B7D9CF-74E2-D045-88E3-4F846139BF2F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465FC1E-1A1E-494A-B156-AF95BF2A92AA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02FBEB-ED07-0E48-A0EE-A7BC66AD7748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687DB9F-7BCA-0E4F-81F6-F0C8BBA56431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A64D54-A3BC-784E-A659-3FAED33FA436}"/>
                  </a:ext>
                </a:extLst>
              </p:cNvPr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A7376A4-EA34-134F-B044-04F554ACF843}"/>
                  </a:ext>
                </a:extLst>
              </p:cNvPr>
              <p:cNvCxnSpPr>
                <a:cxnSpLocks/>
                <a:stCxn id="30" idx="4"/>
                <a:endCxn id="33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30BFD5-545F-524C-B65F-134C09BE5B00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588E350-7A46-9D48-9B2D-F76CE9F6564E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C225EDC-2CDA-3948-889A-37ACAC8E3AD0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EA1A389-37DA-CF47-B4D5-BF0A259AE634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98D8462-0EBE-704F-8373-3A66711D8CEF}"/>
                  </a:ext>
                </a:extLst>
              </p:cNvPr>
              <p:cNvCxnSpPr>
                <a:cxnSpLocks/>
                <a:stCxn id="37" idx="4"/>
                <a:endCxn id="39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8F72397-69DA-C54C-94D7-117B8E0516E9}"/>
                  </a:ext>
                </a:extLst>
              </p:cNvPr>
              <p:cNvCxnSpPr>
                <a:cxnSpLocks/>
                <a:stCxn id="39" idx="4"/>
                <a:endCxn id="4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3AFE0-F739-FC49-8A4D-0EA5077E8804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7B99AEC-84E8-5B49-9A1E-B8942258072C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CF5C367-D352-0E40-8D06-4CAB17FC34BD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59" name="Picture 58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2A11D091-1FA9-1742-A751-C92EA40EC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204F74E-AD7C-6F48-BE52-6C28D7E05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1812F53-498E-934D-822D-E57D217BB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E2E2C10-586D-634A-B05C-9E64638980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CF93D18-8055-1F44-A97D-AEB71CE64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873E2AD-1FC5-4444-957A-60ECACE85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69A0986-0C29-1F4C-B24F-46E192AB57F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193C443-D567-6347-BF01-00DE6460CCE2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A0F7ACD-A8C1-0344-8B97-DCAE9D738880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EF3B3E5-9CD2-494C-A969-DE23D3407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9BA2B2E-33D5-804D-8BF4-976CEE332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3F64556-43BA-7A4B-A330-062F93403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53734ED-5A12-7D40-BB30-38B8ABA75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EE3F4C7-6E67-3E4D-BADB-78B7D102BA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AFAE76F-169C-2E44-B98C-8AF020D3F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9DC5656-04AC-D146-BD6E-6F21243D1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AD7E926-1CDA-0B47-BE9B-9331B44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87D5B4-7947-054A-9DCC-E51D1CFA6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B99FB81-E03E-7241-9044-4AB393CF5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06E7C3B-F99F-2444-9FB7-1B1DBCB5AE9E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32982B77-E284-1C45-8FBC-D4CE3F50F9E7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107" name="Picture 106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12C30F95-298F-FE4F-A5EB-BFEBBA3FB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D9E4CF6-D121-F348-A985-D30E6521C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E62259E-8FF6-1343-A9F3-7ACEAD204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218D366-55CF-8C4D-89CC-AC4CBA547A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37CC2EE1-E0EE-E749-9156-AFC42E4D5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DDD0F0-6A3B-A846-A30C-6BE914226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390AA21-6570-B245-AD59-3EF16F1F9753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519FFA-4419-AE47-AC1B-7E73ABE90C0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F245594-3642-004F-BE3B-6BE2B28CED7E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8C500C2-1906-1E43-AE7B-038E79467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159EF78-AF67-AB46-B5EF-9C2292D4D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0AC499B-AA17-394F-9A02-6BBDBDDD6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1D23969A-E962-884C-AEF2-2928BB105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A654B27-170A-564E-ACE0-FEF7868E7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9D4BDB3-A48D-8A44-89A6-10FC6EB204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0E58EE3-3D6E-D746-A93F-2BD2EA79A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7FFDCE3-FF35-2640-B231-1157D16EC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6903161-EB75-7F4A-9D57-2EB7F0010D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77164E0-014F-C441-A71C-A0483557F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2999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1453882" y="5575220"/>
            <a:ext cx="945261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the reverse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G is a source, it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F703-5BFB-E54F-A796-B5507C9540E1}"/>
              </a:ext>
            </a:extLst>
          </p:cNvPr>
          <p:cNvSpPr txBox="1"/>
          <p:nvPr/>
        </p:nvSpPr>
        <p:spPr>
          <a:xfrm>
            <a:off x="8446196" y="391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D5E6C-EE61-9E48-A551-FBB6D376FD7C}"/>
              </a:ext>
            </a:extLst>
          </p:cNvPr>
          <p:cNvSpPr txBox="1"/>
          <p:nvPr/>
        </p:nvSpPr>
        <p:spPr>
          <a:xfrm>
            <a:off x="8427280" y="3114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131D0C-D7FD-064B-A8B2-8E8ADE714D7F}"/>
              </a:ext>
            </a:extLst>
          </p:cNvPr>
          <p:cNvSpPr txBox="1"/>
          <p:nvPr/>
        </p:nvSpPr>
        <p:spPr>
          <a:xfrm>
            <a:off x="8444333" y="2455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DC6C05-68A4-4D4C-AEA7-049505936683}"/>
              </a:ext>
            </a:extLst>
          </p:cNvPr>
          <p:cNvSpPr txBox="1"/>
          <p:nvPr/>
        </p:nvSpPr>
        <p:spPr>
          <a:xfrm>
            <a:off x="9410061" y="394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E9258-883F-9B41-B39C-5E357DCBB0CE}"/>
              </a:ext>
            </a:extLst>
          </p:cNvPr>
          <p:cNvSpPr txBox="1"/>
          <p:nvPr/>
        </p:nvSpPr>
        <p:spPr>
          <a:xfrm>
            <a:off x="9391145" y="314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FA8FA-C9F3-D845-9FAD-22384AD19E00}"/>
              </a:ext>
            </a:extLst>
          </p:cNvPr>
          <p:cNvSpPr txBox="1"/>
          <p:nvPr/>
        </p:nvSpPr>
        <p:spPr>
          <a:xfrm>
            <a:off x="9408198" y="249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7DFF3-3E5F-324A-924E-D1982C0E5F05}"/>
              </a:ext>
            </a:extLst>
          </p:cNvPr>
          <p:cNvSpPr txBox="1"/>
          <p:nvPr/>
        </p:nvSpPr>
        <p:spPr>
          <a:xfrm>
            <a:off x="10281419" y="315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0A363-56BA-EB49-91F2-8F8FCE892C75}"/>
              </a:ext>
            </a:extLst>
          </p:cNvPr>
          <p:cNvSpPr txBox="1"/>
          <p:nvPr/>
        </p:nvSpPr>
        <p:spPr>
          <a:xfrm>
            <a:off x="10298472" y="249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9F4519-A84E-2A44-A7F1-4CE6105B8E37}"/>
              </a:ext>
            </a:extLst>
          </p:cNvPr>
          <p:cNvGrpSpPr/>
          <p:nvPr/>
        </p:nvGrpSpPr>
        <p:grpSpPr>
          <a:xfrm>
            <a:off x="819011" y="1399602"/>
            <a:ext cx="10299103" cy="3402106"/>
            <a:chOff x="819011" y="1399602"/>
            <a:chExt cx="10299103" cy="34021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E65E31-BB58-A14D-9C53-6542B0F182EC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9A1AB9-FD42-5149-AD55-8F5327137634}"/>
                </a:ext>
              </a:extLst>
            </p:cNvPr>
            <p:cNvSpPr txBox="1"/>
            <p:nvPr/>
          </p:nvSpPr>
          <p:spPr>
            <a:xfrm>
              <a:off x="8603579" y="1399602"/>
              <a:ext cx="2514535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</a:t>
              </a:r>
              <a:r>
                <a:rPr lang="en-US" sz="2800" dirty="0" err="1"/>
                <a:t>postorders</a:t>
              </a:r>
              <a:r>
                <a:rPr lang="en-US" sz="2800" dirty="0"/>
                <a:t>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21595-1569-E541-AAF0-98F4E4742CF3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0AD8D5-1BD0-6345-9A3D-52B0041D9CB9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6737204-4A39-9948-AB92-D5C11BCBA50D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FC05F0-05DB-DF42-BD0C-FD05DF4F1F15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A49A59A-CC4D-8D43-94A6-7B18004205A7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F83571C-CB56-7141-B516-CD8BDEF939EB}"/>
                  </a:ext>
                </a:extLst>
              </p:cNvPr>
              <p:cNvCxnSpPr>
                <a:cxnSpLocks/>
                <a:stCxn id="108" idx="4"/>
                <a:endCxn id="109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04D17BC-36FE-174B-9089-B743DBEDF6C4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242862A-06EB-B44B-8600-638701CC1389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9933205-A0D9-034A-B54C-671025D84046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9DFB22-E997-DA47-B395-EE7F1DDC2E33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58887B-1691-5449-95BB-93440A6410A8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4901FB0-630D-5842-BC7D-EF6B3B31D2B9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96CCA2-71EF-1A41-B74E-CD48898321AE}"/>
                  </a:ext>
                </a:extLst>
              </p:cNvPr>
              <p:cNvCxnSpPr>
                <a:cxnSpLocks/>
                <a:stCxn id="104" idx="4"/>
                <a:endCxn id="10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407082-7637-7D4A-88AA-AF83CEC4220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D580D8-D6AE-334D-8708-643F05E7B211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712CEBC-C4C2-634D-A4EF-2C774935E2B6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90" name="Picture 8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0778EF5E-A635-1640-9C72-81BE5441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7A1236-6350-B34E-A891-86D9642AB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11CAB31-9423-8D4C-893A-6474C8EAC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0C27FA0-CC0D-0946-8BC9-B4E7240C0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6044999-2C04-6A45-965E-64432F950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9DA9E55-5B50-D74C-A457-9ECC0A572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9F699E-A91F-4B4E-9652-C8C475E9B19D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AA4BF96-CC9D-5541-A91D-F01F6C3CE3A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18E2CC-05DC-3245-AD3B-8F62E000ADB7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DC9033D-F3EE-3542-ADB8-71513DDA1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0989FBA-2476-B24E-9CFC-0647286DE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D2DCE15-EA60-F14A-9AD9-CBF1F7DE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8A94008-EAAC-F047-81DA-F65934FE2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7D6DC8A-BBB3-BB4A-A16A-C9E32DDB7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0C848BD-CACE-784A-8517-F10B51DBA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6FA3BD-6F5A-0C43-9C89-C999CD309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A07373-B785-B942-AC31-4D21E9D97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1DDFC77-DAA0-AC42-B645-EA1E59DC6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3D89C32-945A-A84D-861E-53568DFEC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78D807-694F-204E-9957-272B59A4E633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8DA27F0-A751-FF40-8507-5C1D058D96E5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70" name="Picture 6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44F9C586-E5C0-874F-A36C-ED03FD094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F8C2A-7680-9D47-8484-0E7025469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D703C7A-8B29-9C4D-AB18-04BE2637E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6D8EF0-D8D9-1441-B194-8C1A205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6B521F1-0E4F-2642-BA1E-6E46BE367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CB48AC8-CE60-4C43-B96C-5241F824C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3F9FAF-C4E2-FF48-8FB9-C82879B8E49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5AA445E-EED3-8C42-AC88-CB2CA1964A97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99B32EF-4195-1F43-9059-228D7E1AA76B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62B3F7-A7EC-F54F-8E64-8CA9BC312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F7D763C-8166-C64F-B2D8-58E7253CD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879EFC0-DE60-014B-AC51-A340508F6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3E5A72E-4269-2141-AF1A-1CBE817CD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295800-623A-6C4B-B0D2-8E2BFBA5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787793D-BA67-844E-9946-843669721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556FBD-5011-694F-AF96-A18A6F091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9140C3-17D1-A148-9D78-A36E8271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364913-D001-5741-8953-1BC27B455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636E659-382A-5A40-83FD-EDA6B4799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492094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For every (</a:t>
            </a:r>
            <a:r>
              <a:rPr lang="en-US" dirty="0" err="1">
                <a:highlight>
                  <a:srgbClr val="FFFF00"/>
                </a:highlight>
              </a:rPr>
              <a:t>a,b</a:t>
            </a:r>
            <a:r>
              <a:rPr lang="en-US" dirty="0">
                <a:highlight>
                  <a:srgbClr val="FFFF00"/>
                </a:highlight>
              </a:rPr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</a:t>
            </a:r>
            <a:r>
              <a:rPr lang="en-US" strike="sngStrike" dirty="0"/>
              <a:t>a source</a:t>
            </a:r>
            <a:r>
              <a:rPr lang="en-US" dirty="0"/>
              <a:t> part of a source “meta-node”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296826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992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 F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pic>
        <p:nvPicPr>
          <p:cNvPr id="22" name="Picture 2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69C04D5-E62E-0C44-B4DD-21DEE4697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3A3ECC-9DE2-7449-9FC8-6BF8D2108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1793E9-6762-EE43-88FE-10F96053FCB1}"/>
              </a:ext>
            </a:extLst>
          </p:cNvPr>
          <p:cNvSpPr txBox="1"/>
          <p:nvPr/>
        </p:nvSpPr>
        <p:spPr>
          <a:xfrm>
            <a:off x="3850589" y="285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426D74-9B0D-7F4C-834F-B00A7E8F920B}"/>
              </a:ext>
            </a:extLst>
          </p:cNvPr>
          <p:cNvSpPr txBox="1"/>
          <p:nvPr/>
        </p:nvSpPr>
        <p:spPr>
          <a:xfrm>
            <a:off x="3850589" y="311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F82B-9D77-9C47-B957-BA297F22D20D}"/>
              </a:ext>
            </a:extLst>
          </p:cNvPr>
          <p:cNvSpPr txBox="1"/>
          <p:nvPr/>
        </p:nvSpPr>
        <p:spPr>
          <a:xfrm>
            <a:off x="3835091" y="3922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DEA69-5481-E441-8BCB-AF7B391C1306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12EDD-D793-3046-BC61-4D038B775BD5}"/>
              </a:ext>
            </a:extLst>
          </p:cNvPr>
          <p:cNvSpPr txBox="1"/>
          <p:nvPr/>
        </p:nvSpPr>
        <p:spPr>
          <a:xfrm>
            <a:off x="3835091" y="4160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98681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F703-5BFB-E54F-A796-B5507C9540E1}"/>
              </a:ext>
            </a:extLst>
          </p:cNvPr>
          <p:cNvSpPr txBox="1"/>
          <p:nvPr/>
        </p:nvSpPr>
        <p:spPr>
          <a:xfrm>
            <a:off x="8446196" y="391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D5E6C-EE61-9E48-A551-FBB6D376FD7C}"/>
              </a:ext>
            </a:extLst>
          </p:cNvPr>
          <p:cNvSpPr txBox="1"/>
          <p:nvPr/>
        </p:nvSpPr>
        <p:spPr>
          <a:xfrm>
            <a:off x="8427280" y="3114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131D0C-D7FD-064B-A8B2-8E8ADE714D7F}"/>
              </a:ext>
            </a:extLst>
          </p:cNvPr>
          <p:cNvSpPr txBox="1"/>
          <p:nvPr/>
        </p:nvSpPr>
        <p:spPr>
          <a:xfrm>
            <a:off x="8444333" y="2455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DC6C05-68A4-4D4C-AEA7-049505936683}"/>
              </a:ext>
            </a:extLst>
          </p:cNvPr>
          <p:cNvSpPr txBox="1"/>
          <p:nvPr/>
        </p:nvSpPr>
        <p:spPr>
          <a:xfrm>
            <a:off x="9410061" y="394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E9258-883F-9B41-B39C-5E357DCBB0CE}"/>
              </a:ext>
            </a:extLst>
          </p:cNvPr>
          <p:cNvSpPr txBox="1"/>
          <p:nvPr/>
        </p:nvSpPr>
        <p:spPr>
          <a:xfrm>
            <a:off x="9391145" y="314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FA8FA-C9F3-D845-9FAD-22384AD19E00}"/>
              </a:ext>
            </a:extLst>
          </p:cNvPr>
          <p:cNvSpPr txBox="1"/>
          <p:nvPr/>
        </p:nvSpPr>
        <p:spPr>
          <a:xfrm>
            <a:off x="9408198" y="249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7DFF3-3E5F-324A-924E-D1982C0E5F05}"/>
              </a:ext>
            </a:extLst>
          </p:cNvPr>
          <p:cNvSpPr txBox="1"/>
          <p:nvPr/>
        </p:nvSpPr>
        <p:spPr>
          <a:xfrm>
            <a:off x="10281419" y="315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0A363-56BA-EB49-91F2-8F8FCE892C75}"/>
              </a:ext>
            </a:extLst>
          </p:cNvPr>
          <p:cNvSpPr txBox="1"/>
          <p:nvPr/>
        </p:nvSpPr>
        <p:spPr>
          <a:xfrm>
            <a:off x="10298472" y="249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9F4519-A84E-2A44-A7F1-4CE6105B8E37}"/>
              </a:ext>
            </a:extLst>
          </p:cNvPr>
          <p:cNvGrpSpPr/>
          <p:nvPr/>
        </p:nvGrpSpPr>
        <p:grpSpPr>
          <a:xfrm>
            <a:off x="819011" y="1399602"/>
            <a:ext cx="10382452" cy="3402106"/>
            <a:chOff x="819011" y="1399602"/>
            <a:chExt cx="10382452" cy="34021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E65E31-BB58-A14D-9C53-6542B0F182EC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9A1AB9-FD42-5149-AD55-8F5327137634}"/>
                </a:ext>
              </a:extLst>
            </p:cNvPr>
            <p:cNvSpPr txBox="1"/>
            <p:nvPr/>
          </p:nvSpPr>
          <p:spPr>
            <a:xfrm>
              <a:off x="8245910" y="1399602"/>
              <a:ext cx="2955553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(some cross edges)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21595-1569-E541-AAF0-98F4E4742CF3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0AD8D5-1BD0-6345-9A3D-52B0041D9CB9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6737204-4A39-9948-AB92-D5C11BCBA50D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FC05F0-05DB-DF42-BD0C-FD05DF4F1F15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A49A59A-CC4D-8D43-94A6-7B18004205A7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F83571C-CB56-7141-B516-CD8BDEF939EB}"/>
                  </a:ext>
                </a:extLst>
              </p:cNvPr>
              <p:cNvCxnSpPr>
                <a:cxnSpLocks/>
                <a:stCxn id="108" idx="4"/>
                <a:endCxn id="109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04D17BC-36FE-174B-9089-B743DBEDF6C4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242862A-06EB-B44B-8600-638701CC1389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9933205-A0D9-034A-B54C-671025D84046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9DFB22-E997-DA47-B395-EE7F1DDC2E33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58887B-1691-5449-95BB-93440A6410A8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4901FB0-630D-5842-BC7D-EF6B3B31D2B9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96CCA2-71EF-1A41-B74E-CD48898321AE}"/>
                  </a:ext>
                </a:extLst>
              </p:cNvPr>
              <p:cNvCxnSpPr>
                <a:cxnSpLocks/>
                <a:stCxn id="104" idx="4"/>
                <a:endCxn id="10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407082-7637-7D4A-88AA-AF83CEC4220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D580D8-D6AE-334D-8708-643F05E7B211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712CEBC-C4C2-634D-A4EF-2C774935E2B6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90" name="Picture 8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0778EF5E-A635-1640-9C72-81BE5441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7A1236-6350-B34E-A891-86D9642AB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11CAB31-9423-8D4C-893A-6474C8EAC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0C27FA0-CC0D-0946-8BC9-B4E7240C0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6044999-2C04-6A45-965E-64432F950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9DA9E55-5B50-D74C-A457-9ECC0A572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9F699E-A91F-4B4E-9652-C8C475E9B19D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AA4BF96-CC9D-5541-A91D-F01F6C3CE3A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18E2CC-05DC-3245-AD3B-8F62E000ADB7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DC9033D-F3EE-3542-ADB8-71513DDA1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0989FBA-2476-B24E-9CFC-0647286DE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D2DCE15-EA60-F14A-9AD9-CBF1F7DE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8A94008-EAAC-F047-81DA-F65934FE2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7D6DC8A-BBB3-BB4A-A16A-C9E32DDB7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0C848BD-CACE-784A-8517-F10B51DBA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6FA3BD-6F5A-0C43-9C89-C999CD309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A07373-B785-B942-AC31-4D21E9D97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1DDFC77-DAA0-AC42-B645-EA1E59DC6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3D89C32-945A-A84D-861E-53568DFEC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78D807-694F-204E-9957-272B59A4E633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8DA27F0-A751-FF40-8507-5C1D058D96E5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70" name="Picture 6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44F9C586-E5C0-874F-A36C-ED03FD094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F8C2A-7680-9D47-8484-0E7025469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D703C7A-8B29-9C4D-AB18-04BE2637E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6D8EF0-D8D9-1441-B194-8C1A205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6B521F1-0E4F-2642-BA1E-6E46BE367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CB48AC8-CE60-4C43-B96C-5241F824C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3F9FAF-C4E2-FF48-8FB9-C82879B8E49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5AA445E-EED3-8C42-AC88-CB2CA1964A97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99B32EF-4195-1F43-9059-228D7E1AA76B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62B3F7-A7EC-F54F-8E64-8CA9BC312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F7D763C-8166-C64F-B2D8-58E7253CD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879EFC0-DE60-014B-AC51-A340508F6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3E5A72E-4269-2141-AF1A-1CBE817CD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295800-623A-6C4B-B0D2-8E2BFBA5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787793D-BA67-844E-9946-843669721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556FBD-5011-694F-AF96-A18A6F091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9140C3-17D1-A148-9D78-A36E8271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364913-D001-5741-8953-1BC27B455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636E659-382A-5A40-83FD-EDA6B4799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29585BE-BCA7-D346-A886-F16EA1285082}"/>
              </a:ext>
            </a:extLst>
          </p:cNvPr>
          <p:cNvCxnSpPr>
            <a:cxnSpLocks/>
            <a:stCxn id="57" idx="3"/>
            <a:endCxn id="110" idx="7"/>
          </p:cNvCxnSpPr>
          <p:nvPr/>
        </p:nvCxnSpPr>
        <p:spPr>
          <a:xfrm flipH="1">
            <a:off x="10050257" y="3465405"/>
            <a:ext cx="577407" cy="34391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DFDEC1-B092-BA44-90AC-D54CD13DC450}"/>
              </a:ext>
            </a:extLst>
          </p:cNvPr>
          <p:cNvCxnSpPr>
            <a:cxnSpLocks/>
            <a:stCxn id="55" idx="3"/>
            <a:endCxn id="109" idx="7"/>
          </p:cNvCxnSpPr>
          <p:nvPr/>
        </p:nvCxnSpPr>
        <p:spPr>
          <a:xfrm flipH="1">
            <a:off x="10054236" y="2813173"/>
            <a:ext cx="566219" cy="347445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33DE2B-7ECA-754D-85D1-C3FB6FF646A6}"/>
              </a:ext>
            </a:extLst>
          </p:cNvPr>
          <p:cNvCxnSpPr>
            <a:cxnSpLocks/>
            <a:stCxn id="55" idx="2"/>
            <a:endCxn id="108" idx="6"/>
          </p:cNvCxnSpPr>
          <p:nvPr/>
        </p:nvCxnSpPr>
        <p:spPr>
          <a:xfrm flipH="1" flipV="1">
            <a:off x="10114496" y="2663385"/>
            <a:ext cx="445699" cy="4308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A0FAB1-0FFD-E443-BCBB-7723018829EC}"/>
              </a:ext>
            </a:extLst>
          </p:cNvPr>
          <p:cNvCxnSpPr>
            <a:cxnSpLocks/>
            <a:stCxn id="108" idx="2"/>
            <a:endCxn id="103" idx="6"/>
          </p:cNvCxnSpPr>
          <p:nvPr/>
        </p:nvCxnSpPr>
        <p:spPr>
          <a:xfrm flipH="1" flipV="1">
            <a:off x="9195930" y="2654573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4A837F7-A47B-D646-A17A-FB5F7A1DB818}"/>
              </a:ext>
            </a:extLst>
          </p:cNvPr>
          <p:cNvCxnSpPr>
            <a:cxnSpLocks/>
            <a:stCxn id="109" idx="2"/>
            <a:endCxn id="104" idx="6"/>
          </p:cNvCxnSpPr>
          <p:nvPr/>
        </p:nvCxnSpPr>
        <p:spPr>
          <a:xfrm flipH="1" flipV="1">
            <a:off x="9195930" y="3297286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48210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1519065" y="5332879"/>
            <a:ext cx="945261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 and H cross edges to other parts of spanning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cross points to a vertex with lower </a:t>
            </a:r>
            <a:r>
              <a:rPr lang="en-US" sz="2800" dirty="0" err="1"/>
              <a:t>postorder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 vertices in the left branches have lower </a:t>
            </a:r>
            <a:r>
              <a:rPr lang="en-US" sz="2800" dirty="0" err="1"/>
              <a:t>postorders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F703-5BFB-E54F-A796-B5507C9540E1}"/>
              </a:ext>
            </a:extLst>
          </p:cNvPr>
          <p:cNvSpPr txBox="1"/>
          <p:nvPr/>
        </p:nvSpPr>
        <p:spPr>
          <a:xfrm>
            <a:off x="8446196" y="391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D5E6C-EE61-9E48-A551-FBB6D376FD7C}"/>
              </a:ext>
            </a:extLst>
          </p:cNvPr>
          <p:cNvSpPr txBox="1"/>
          <p:nvPr/>
        </p:nvSpPr>
        <p:spPr>
          <a:xfrm>
            <a:off x="8427280" y="3114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131D0C-D7FD-064B-A8B2-8E8ADE714D7F}"/>
              </a:ext>
            </a:extLst>
          </p:cNvPr>
          <p:cNvSpPr txBox="1"/>
          <p:nvPr/>
        </p:nvSpPr>
        <p:spPr>
          <a:xfrm>
            <a:off x="8444333" y="2455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DC6C05-68A4-4D4C-AEA7-049505936683}"/>
              </a:ext>
            </a:extLst>
          </p:cNvPr>
          <p:cNvSpPr txBox="1"/>
          <p:nvPr/>
        </p:nvSpPr>
        <p:spPr>
          <a:xfrm>
            <a:off x="9410061" y="394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E9258-883F-9B41-B39C-5E357DCBB0CE}"/>
              </a:ext>
            </a:extLst>
          </p:cNvPr>
          <p:cNvSpPr txBox="1"/>
          <p:nvPr/>
        </p:nvSpPr>
        <p:spPr>
          <a:xfrm>
            <a:off x="9391145" y="314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FA8FA-C9F3-D845-9FAD-22384AD19E00}"/>
              </a:ext>
            </a:extLst>
          </p:cNvPr>
          <p:cNvSpPr txBox="1"/>
          <p:nvPr/>
        </p:nvSpPr>
        <p:spPr>
          <a:xfrm>
            <a:off x="9408198" y="249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7DFF3-3E5F-324A-924E-D1982C0E5F05}"/>
              </a:ext>
            </a:extLst>
          </p:cNvPr>
          <p:cNvSpPr txBox="1"/>
          <p:nvPr/>
        </p:nvSpPr>
        <p:spPr>
          <a:xfrm>
            <a:off x="10281419" y="315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0A363-56BA-EB49-91F2-8F8FCE892C75}"/>
              </a:ext>
            </a:extLst>
          </p:cNvPr>
          <p:cNvSpPr txBox="1"/>
          <p:nvPr/>
        </p:nvSpPr>
        <p:spPr>
          <a:xfrm>
            <a:off x="10298472" y="249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9F4519-A84E-2A44-A7F1-4CE6105B8E37}"/>
              </a:ext>
            </a:extLst>
          </p:cNvPr>
          <p:cNvGrpSpPr/>
          <p:nvPr/>
        </p:nvGrpSpPr>
        <p:grpSpPr>
          <a:xfrm>
            <a:off x="819011" y="1399602"/>
            <a:ext cx="10382452" cy="3402106"/>
            <a:chOff x="819011" y="1399602"/>
            <a:chExt cx="10382452" cy="34021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E65E31-BB58-A14D-9C53-6542B0F182EC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9A1AB9-FD42-5149-AD55-8F5327137634}"/>
                </a:ext>
              </a:extLst>
            </p:cNvPr>
            <p:cNvSpPr txBox="1"/>
            <p:nvPr/>
          </p:nvSpPr>
          <p:spPr>
            <a:xfrm>
              <a:off x="8245910" y="1399602"/>
              <a:ext cx="2955553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(some cross edges)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21595-1569-E541-AAF0-98F4E4742CF3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0AD8D5-1BD0-6345-9A3D-52B0041D9CB9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6737204-4A39-9948-AB92-D5C11BCBA50D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FC05F0-05DB-DF42-BD0C-FD05DF4F1F15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A49A59A-CC4D-8D43-94A6-7B18004205A7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F83571C-CB56-7141-B516-CD8BDEF939EB}"/>
                  </a:ext>
                </a:extLst>
              </p:cNvPr>
              <p:cNvCxnSpPr>
                <a:cxnSpLocks/>
                <a:stCxn id="108" idx="4"/>
                <a:endCxn id="109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04D17BC-36FE-174B-9089-B743DBEDF6C4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242862A-06EB-B44B-8600-638701CC1389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9933205-A0D9-034A-B54C-671025D84046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9DFB22-E997-DA47-B395-EE7F1DDC2E33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58887B-1691-5449-95BB-93440A6410A8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4901FB0-630D-5842-BC7D-EF6B3B31D2B9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96CCA2-71EF-1A41-B74E-CD48898321AE}"/>
                  </a:ext>
                </a:extLst>
              </p:cNvPr>
              <p:cNvCxnSpPr>
                <a:cxnSpLocks/>
                <a:stCxn id="104" idx="4"/>
                <a:endCxn id="10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407082-7637-7D4A-88AA-AF83CEC4220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D580D8-D6AE-334D-8708-643F05E7B211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712CEBC-C4C2-634D-A4EF-2C774935E2B6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90" name="Picture 8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0778EF5E-A635-1640-9C72-81BE5441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7A1236-6350-B34E-A891-86D9642AB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11CAB31-9423-8D4C-893A-6474C8EAC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0C27FA0-CC0D-0946-8BC9-B4E7240C0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6044999-2C04-6A45-965E-64432F950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9DA9E55-5B50-D74C-A457-9ECC0A572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9F699E-A91F-4B4E-9652-C8C475E9B19D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AA4BF96-CC9D-5541-A91D-F01F6C3CE3A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18E2CC-05DC-3245-AD3B-8F62E000ADB7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DC9033D-F3EE-3542-ADB8-71513DDA1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0989FBA-2476-B24E-9CFC-0647286DE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D2DCE15-EA60-F14A-9AD9-CBF1F7DE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8A94008-EAAC-F047-81DA-F65934FE2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7D6DC8A-BBB3-BB4A-A16A-C9E32DDB7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0C848BD-CACE-784A-8517-F10B51DBA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6FA3BD-6F5A-0C43-9C89-C999CD309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A07373-B785-B942-AC31-4D21E9D97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1DDFC77-DAA0-AC42-B645-EA1E59DC6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3D89C32-945A-A84D-861E-53568DFEC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78D807-694F-204E-9957-272B59A4E633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8DA27F0-A751-FF40-8507-5C1D058D96E5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70" name="Picture 6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44F9C586-E5C0-874F-A36C-ED03FD094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F8C2A-7680-9D47-8484-0E7025469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D703C7A-8B29-9C4D-AB18-04BE2637E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6D8EF0-D8D9-1441-B194-8C1A205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6B521F1-0E4F-2642-BA1E-6E46BE367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CB48AC8-CE60-4C43-B96C-5241F824C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3F9FAF-C4E2-FF48-8FB9-C82879B8E49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5AA445E-EED3-8C42-AC88-CB2CA1964A97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99B32EF-4195-1F43-9059-228D7E1AA76B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62B3F7-A7EC-F54F-8E64-8CA9BC312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F7D763C-8166-C64F-B2D8-58E7253CD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879EFC0-DE60-014B-AC51-A340508F6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3E5A72E-4269-2141-AF1A-1CBE817CD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295800-623A-6C4B-B0D2-8E2BFBA5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787793D-BA67-844E-9946-843669721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556FBD-5011-694F-AF96-A18A6F091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9140C3-17D1-A148-9D78-A36E8271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364913-D001-5741-8953-1BC27B455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636E659-382A-5A40-83FD-EDA6B4799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29585BE-BCA7-D346-A886-F16EA1285082}"/>
              </a:ext>
            </a:extLst>
          </p:cNvPr>
          <p:cNvCxnSpPr>
            <a:cxnSpLocks/>
            <a:stCxn id="57" idx="3"/>
            <a:endCxn id="110" idx="7"/>
          </p:cNvCxnSpPr>
          <p:nvPr/>
        </p:nvCxnSpPr>
        <p:spPr>
          <a:xfrm flipH="1">
            <a:off x="10050257" y="3465405"/>
            <a:ext cx="577407" cy="34391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DFDEC1-B092-BA44-90AC-D54CD13DC450}"/>
              </a:ext>
            </a:extLst>
          </p:cNvPr>
          <p:cNvCxnSpPr>
            <a:cxnSpLocks/>
            <a:stCxn id="55" idx="3"/>
            <a:endCxn id="109" idx="7"/>
          </p:cNvCxnSpPr>
          <p:nvPr/>
        </p:nvCxnSpPr>
        <p:spPr>
          <a:xfrm flipH="1">
            <a:off x="10054236" y="2813173"/>
            <a:ext cx="566219" cy="347445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33DE2B-7ECA-754D-85D1-C3FB6FF646A6}"/>
              </a:ext>
            </a:extLst>
          </p:cNvPr>
          <p:cNvCxnSpPr>
            <a:cxnSpLocks/>
            <a:stCxn id="55" idx="2"/>
            <a:endCxn id="108" idx="6"/>
          </p:cNvCxnSpPr>
          <p:nvPr/>
        </p:nvCxnSpPr>
        <p:spPr>
          <a:xfrm flipH="1" flipV="1">
            <a:off x="10114496" y="2663385"/>
            <a:ext cx="445699" cy="4308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A0FAB1-0FFD-E443-BCBB-7723018829EC}"/>
              </a:ext>
            </a:extLst>
          </p:cNvPr>
          <p:cNvCxnSpPr>
            <a:cxnSpLocks/>
            <a:stCxn id="108" idx="2"/>
            <a:endCxn id="103" idx="6"/>
          </p:cNvCxnSpPr>
          <p:nvPr/>
        </p:nvCxnSpPr>
        <p:spPr>
          <a:xfrm flipH="1" flipV="1">
            <a:off x="9195930" y="2654573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4A837F7-A47B-D646-A17A-FB5F7A1DB818}"/>
              </a:ext>
            </a:extLst>
          </p:cNvPr>
          <p:cNvCxnSpPr>
            <a:cxnSpLocks/>
            <a:stCxn id="109" idx="2"/>
            <a:endCxn id="104" idx="6"/>
          </p:cNvCxnSpPr>
          <p:nvPr/>
        </p:nvCxnSpPr>
        <p:spPr>
          <a:xfrm flipH="1" flipV="1">
            <a:off x="9195930" y="3297286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477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346838" y="5597082"/>
            <a:ext cx="56361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[C, D, A, E, F, B, H, G]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F703-5BFB-E54F-A796-B5507C9540E1}"/>
              </a:ext>
            </a:extLst>
          </p:cNvPr>
          <p:cNvSpPr txBox="1"/>
          <p:nvPr/>
        </p:nvSpPr>
        <p:spPr>
          <a:xfrm>
            <a:off x="8446196" y="391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D5E6C-EE61-9E48-A551-FBB6D376FD7C}"/>
              </a:ext>
            </a:extLst>
          </p:cNvPr>
          <p:cNvSpPr txBox="1"/>
          <p:nvPr/>
        </p:nvSpPr>
        <p:spPr>
          <a:xfrm>
            <a:off x="8427280" y="3114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131D0C-D7FD-064B-A8B2-8E8ADE714D7F}"/>
              </a:ext>
            </a:extLst>
          </p:cNvPr>
          <p:cNvSpPr txBox="1"/>
          <p:nvPr/>
        </p:nvSpPr>
        <p:spPr>
          <a:xfrm>
            <a:off x="8444333" y="2455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DC6C05-68A4-4D4C-AEA7-049505936683}"/>
              </a:ext>
            </a:extLst>
          </p:cNvPr>
          <p:cNvSpPr txBox="1"/>
          <p:nvPr/>
        </p:nvSpPr>
        <p:spPr>
          <a:xfrm>
            <a:off x="9410061" y="394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E9258-883F-9B41-B39C-5E357DCBB0CE}"/>
              </a:ext>
            </a:extLst>
          </p:cNvPr>
          <p:cNvSpPr txBox="1"/>
          <p:nvPr/>
        </p:nvSpPr>
        <p:spPr>
          <a:xfrm>
            <a:off x="9391145" y="314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FA8FA-C9F3-D845-9FAD-22384AD19E00}"/>
              </a:ext>
            </a:extLst>
          </p:cNvPr>
          <p:cNvSpPr txBox="1"/>
          <p:nvPr/>
        </p:nvSpPr>
        <p:spPr>
          <a:xfrm>
            <a:off x="9408198" y="249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7DFF3-3E5F-324A-924E-D1982C0E5F05}"/>
              </a:ext>
            </a:extLst>
          </p:cNvPr>
          <p:cNvSpPr txBox="1"/>
          <p:nvPr/>
        </p:nvSpPr>
        <p:spPr>
          <a:xfrm>
            <a:off x="10281419" y="315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0A363-56BA-EB49-91F2-8F8FCE892C75}"/>
              </a:ext>
            </a:extLst>
          </p:cNvPr>
          <p:cNvSpPr txBox="1"/>
          <p:nvPr/>
        </p:nvSpPr>
        <p:spPr>
          <a:xfrm>
            <a:off x="10298472" y="249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9F4519-A84E-2A44-A7F1-4CE6105B8E37}"/>
              </a:ext>
            </a:extLst>
          </p:cNvPr>
          <p:cNvGrpSpPr/>
          <p:nvPr/>
        </p:nvGrpSpPr>
        <p:grpSpPr>
          <a:xfrm>
            <a:off x="819011" y="1399602"/>
            <a:ext cx="10382452" cy="3402106"/>
            <a:chOff x="819011" y="1399602"/>
            <a:chExt cx="10382452" cy="34021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E65E31-BB58-A14D-9C53-6542B0F182EC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9A1AB9-FD42-5149-AD55-8F5327137634}"/>
                </a:ext>
              </a:extLst>
            </p:cNvPr>
            <p:cNvSpPr txBox="1"/>
            <p:nvPr/>
          </p:nvSpPr>
          <p:spPr>
            <a:xfrm>
              <a:off x="8245910" y="1399602"/>
              <a:ext cx="2955553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(some cross edges)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21595-1569-E541-AAF0-98F4E4742CF3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0AD8D5-1BD0-6345-9A3D-52B0041D9CB9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6737204-4A39-9948-AB92-D5C11BCBA50D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FC05F0-05DB-DF42-BD0C-FD05DF4F1F15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A49A59A-CC4D-8D43-94A6-7B18004205A7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F83571C-CB56-7141-B516-CD8BDEF939EB}"/>
                  </a:ext>
                </a:extLst>
              </p:cNvPr>
              <p:cNvCxnSpPr>
                <a:cxnSpLocks/>
                <a:stCxn id="108" idx="4"/>
                <a:endCxn id="109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04D17BC-36FE-174B-9089-B743DBEDF6C4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242862A-06EB-B44B-8600-638701CC1389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9933205-A0D9-034A-B54C-671025D84046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9DFB22-E997-DA47-B395-EE7F1DDC2E33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58887B-1691-5449-95BB-93440A6410A8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4901FB0-630D-5842-BC7D-EF6B3B31D2B9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96CCA2-71EF-1A41-B74E-CD48898321AE}"/>
                  </a:ext>
                </a:extLst>
              </p:cNvPr>
              <p:cNvCxnSpPr>
                <a:cxnSpLocks/>
                <a:stCxn id="104" idx="4"/>
                <a:endCxn id="10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407082-7637-7D4A-88AA-AF83CEC4220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D580D8-D6AE-334D-8708-643F05E7B211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712CEBC-C4C2-634D-A4EF-2C774935E2B6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90" name="Picture 8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0778EF5E-A635-1640-9C72-81BE5441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7A1236-6350-B34E-A891-86D9642AB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11CAB31-9423-8D4C-893A-6474C8EAC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0C27FA0-CC0D-0946-8BC9-B4E7240C0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6044999-2C04-6A45-965E-64432F950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9DA9E55-5B50-D74C-A457-9ECC0A572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9F699E-A91F-4B4E-9652-C8C475E9B19D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AA4BF96-CC9D-5541-A91D-F01F6C3CE3A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18E2CC-05DC-3245-AD3B-8F62E000ADB7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DC9033D-F3EE-3542-ADB8-71513DDA1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0989FBA-2476-B24E-9CFC-0647286DE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D2DCE15-EA60-F14A-9AD9-CBF1F7DE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8A94008-EAAC-F047-81DA-F65934FE2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7D6DC8A-BBB3-BB4A-A16A-C9E32DDB7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0C848BD-CACE-784A-8517-F10B51DBA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6FA3BD-6F5A-0C43-9C89-C999CD309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A07373-B785-B942-AC31-4D21E9D97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1DDFC77-DAA0-AC42-B645-EA1E59DC6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3D89C32-945A-A84D-861E-53568DFEC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78D807-694F-204E-9957-272B59A4E633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8DA27F0-A751-FF40-8507-5C1D058D96E5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70" name="Picture 6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44F9C586-E5C0-874F-A36C-ED03FD094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F8C2A-7680-9D47-8484-0E7025469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D703C7A-8B29-9C4D-AB18-04BE2637E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6D8EF0-D8D9-1441-B194-8C1A205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6B521F1-0E4F-2642-BA1E-6E46BE367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CB48AC8-CE60-4C43-B96C-5241F824C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3F9FAF-C4E2-FF48-8FB9-C82879B8E49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5AA445E-EED3-8C42-AC88-CB2CA1964A97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99B32EF-4195-1F43-9059-228D7E1AA76B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62B3F7-A7EC-F54F-8E64-8CA9BC312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F7D763C-8166-C64F-B2D8-58E7253CD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879EFC0-DE60-014B-AC51-A340508F6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3E5A72E-4269-2141-AF1A-1CBE817CD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295800-623A-6C4B-B0D2-8E2BFBA5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787793D-BA67-844E-9946-843669721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556FBD-5011-694F-AF96-A18A6F091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9140C3-17D1-A148-9D78-A36E8271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364913-D001-5741-8953-1BC27B455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636E659-382A-5A40-83FD-EDA6B4799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29585BE-BCA7-D346-A886-F16EA1285082}"/>
              </a:ext>
            </a:extLst>
          </p:cNvPr>
          <p:cNvCxnSpPr>
            <a:cxnSpLocks/>
            <a:stCxn id="57" idx="3"/>
            <a:endCxn id="110" idx="7"/>
          </p:cNvCxnSpPr>
          <p:nvPr/>
        </p:nvCxnSpPr>
        <p:spPr>
          <a:xfrm flipH="1">
            <a:off x="10050257" y="3465405"/>
            <a:ext cx="577407" cy="34391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DFDEC1-B092-BA44-90AC-D54CD13DC450}"/>
              </a:ext>
            </a:extLst>
          </p:cNvPr>
          <p:cNvCxnSpPr>
            <a:cxnSpLocks/>
            <a:stCxn id="55" idx="3"/>
            <a:endCxn id="109" idx="7"/>
          </p:cNvCxnSpPr>
          <p:nvPr/>
        </p:nvCxnSpPr>
        <p:spPr>
          <a:xfrm flipH="1">
            <a:off x="10054236" y="2813173"/>
            <a:ext cx="566219" cy="347445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33DE2B-7ECA-754D-85D1-C3FB6FF646A6}"/>
              </a:ext>
            </a:extLst>
          </p:cNvPr>
          <p:cNvCxnSpPr>
            <a:cxnSpLocks/>
            <a:stCxn id="55" idx="2"/>
            <a:endCxn id="108" idx="6"/>
          </p:cNvCxnSpPr>
          <p:nvPr/>
        </p:nvCxnSpPr>
        <p:spPr>
          <a:xfrm flipH="1" flipV="1">
            <a:off x="10114496" y="2663385"/>
            <a:ext cx="445699" cy="4308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A0FAB1-0FFD-E443-BCBB-7723018829EC}"/>
              </a:ext>
            </a:extLst>
          </p:cNvPr>
          <p:cNvCxnSpPr>
            <a:cxnSpLocks/>
            <a:stCxn id="108" idx="2"/>
            <a:endCxn id="103" idx="6"/>
          </p:cNvCxnSpPr>
          <p:nvPr/>
        </p:nvCxnSpPr>
        <p:spPr>
          <a:xfrm flipH="1" flipV="1">
            <a:off x="9195930" y="2654573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4A837F7-A47B-D646-A17A-FB5F7A1DB818}"/>
              </a:ext>
            </a:extLst>
          </p:cNvPr>
          <p:cNvCxnSpPr>
            <a:cxnSpLocks/>
            <a:stCxn id="109" idx="2"/>
            <a:endCxn id="104" idx="6"/>
          </p:cNvCxnSpPr>
          <p:nvPr/>
        </p:nvCxnSpPr>
        <p:spPr>
          <a:xfrm flipH="1" flipV="1">
            <a:off x="9195930" y="3297286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6953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3EB5A1-91C0-AD4E-2D1C-CA4EFE88D37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8953C-ECCE-C8B3-D486-E274FA3F2D79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9689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4549A-8E38-5A02-52C9-90AD22D755AE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39542-3C75-4C38-0258-ED43719D557B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[G, H, B, F, E,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01826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[G, H, B, F, E,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357155591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</a:t>
            </a:r>
            <a:r>
              <a:rPr lang="en-US" sz="2800" strike="sngStrike" dirty="0"/>
              <a:t>G</a:t>
            </a:r>
            <a:r>
              <a:rPr lang="en-US" sz="2800" dirty="0"/>
              <a:t>, H, B, F, E,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493391-9322-A6D1-1CF3-CF3DB2C53CB2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115724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</a:t>
            </a:r>
            <a:r>
              <a:rPr lang="en-US" sz="2800" strike="sngStrike" dirty="0"/>
              <a:t>G, H</a:t>
            </a:r>
            <a:r>
              <a:rPr lang="en-US" sz="2800" dirty="0"/>
              <a:t>, B, F, E,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493391-9322-A6D1-1CF3-CF3DB2C53CB2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8E58A6-685A-1C71-7577-D562BB9EEBC4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783238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</a:t>
            </a:r>
            <a:r>
              <a:rPr lang="en-US" sz="2800" strike="sngStrike" dirty="0"/>
              <a:t>G, H, B, F, E</a:t>
            </a:r>
            <a:r>
              <a:rPr lang="en-US" sz="2800" dirty="0"/>
              <a:t>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493391-9322-A6D1-1CF3-CF3DB2C53CB2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8E58A6-685A-1C71-7577-D562BB9EEBC4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45BB9-C8B8-2677-6EA0-B4C7F6D5F8F8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6FE845-E05A-3D34-B1AA-81C8104BE2E6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519B26-8D73-B9BE-755C-84DA48D1AEB9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D4ADE2-058E-89A1-C4D1-EBB3E4CA64C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8BBDC-0CB6-514D-79C1-D18F286C53A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6282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</a:t>
            </a:r>
            <a:r>
              <a:rPr lang="en-US" sz="2800" strike="sngStrike" dirty="0"/>
              <a:t>G, H, B, F, E, A, D, C</a:t>
            </a:r>
            <a:r>
              <a:rPr lang="en-US" sz="2800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493391-9322-A6D1-1CF3-CF3DB2C53CB2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8E58A6-685A-1C71-7577-D562BB9EEBC4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45BB9-C8B8-2677-6EA0-B4C7F6D5F8F8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6FE845-E05A-3D34-B1AA-81C8104BE2E6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519B26-8D73-B9BE-755C-84DA48D1AEB9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D4ADE2-058E-89A1-C4D1-EBB3E4CA64C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8BBDC-0CB6-514D-79C1-D18F286C53A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A1A2B1-C6EA-1ECA-7F2D-667F0824F668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29BFB-38FD-5DA2-ABE6-12E7850EDB14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87E59A-7876-F6A7-3147-F89456543EAD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14E828-F235-D99E-44FF-C525D32445D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CCE4E2-C6FD-A5BC-49C6-56A19F54D9A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0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229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 F G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pic>
        <p:nvPicPr>
          <p:cNvPr id="26" name="Picture 2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BB8A0E4-C2F2-5246-B35E-F78F2AA21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96BADB-6CF8-D949-AFAB-401ACFB2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CAE4CE0-9659-3B47-B978-EA524286FFFC}"/>
              </a:ext>
            </a:extLst>
          </p:cNvPr>
          <p:cNvGrpSpPr/>
          <p:nvPr/>
        </p:nvGrpSpPr>
        <p:grpSpPr>
          <a:xfrm>
            <a:off x="3835091" y="2854497"/>
            <a:ext cx="317184" cy="1948274"/>
            <a:chOff x="3835091" y="2854497"/>
            <a:chExt cx="317184" cy="1948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76189C-1DE6-1F4C-A3F7-4644642505D1}"/>
                </a:ext>
              </a:extLst>
            </p:cNvPr>
            <p:cNvSpPr txBox="1"/>
            <p:nvPr/>
          </p:nvSpPr>
          <p:spPr>
            <a:xfrm>
              <a:off x="3850589" y="2854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82BB22-AEFD-704E-A060-2CC049EE188F}"/>
                </a:ext>
              </a:extLst>
            </p:cNvPr>
            <p:cNvSpPr txBox="1"/>
            <p:nvPr/>
          </p:nvSpPr>
          <p:spPr>
            <a:xfrm>
              <a:off x="3850589" y="311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09F676-D345-534F-AA70-B6E2C7ED7118}"/>
                </a:ext>
              </a:extLst>
            </p:cNvPr>
            <p:cNvSpPr txBox="1"/>
            <p:nvPr/>
          </p:nvSpPr>
          <p:spPr>
            <a:xfrm>
              <a:off x="3835091" y="3922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422ACC-8741-8F4F-8876-DDC2D5478FF3}"/>
                </a:ext>
              </a:extLst>
            </p:cNvPr>
            <p:cNvSpPr txBox="1"/>
            <p:nvPr/>
          </p:nvSpPr>
          <p:spPr>
            <a:xfrm>
              <a:off x="3835091" y="4433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68ABCF3-2E0B-324B-8380-AEE39D5F10E2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4C866E-BA1F-4C4A-A73D-7834AE252698}"/>
              </a:ext>
            </a:extLst>
          </p:cNvPr>
          <p:cNvSpPr txBox="1"/>
          <p:nvPr/>
        </p:nvSpPr>
        <p:spPr>
          <a:xfrm>
            <a:off x="3835091" y="4160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260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A0067B52-6D5B-4E4E-BD6A-6D5F94FC2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A6899F-4D45-EA4A-95A5-473CA5ED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206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 F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6CD81-9707-4B41-8D8B-F175475408B4}"/>
              </a:ext>
            </a:extLst>
          </p:cNvPr>
          <p:cNvGrpSpPr/>
          <p:nvPr/>
        </p:nvGrpSpPr>
        <p:grpSpPr>
          <a:xfrm>
            <a:off x="3835091" y="2854497"/>
            <a:ext cx="317184" cy="1948274"/>
            <a:chOff x="3835091" y="2854497"/>
            <a:chExt cx="317184" cy="19482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1F950C-C78D-1143-91DB-AB2E8A5AD8D1}"/>
                </a:ext>
              </a:extLst>
            </p:cNvPr>
            <p:cNvGrpSpPr/>
            <p:nvPr/>
          </p:nvGrpSpPr>
          <p:grpSpPr>
            <a:xfrm>
              <a:off x="3835091" y="2854497"/>
              <a:ext cx="317184" cy="1948274"/>
              <a:chOff x="3835091" y="2854497"/>
              <a:chExt cx="317184" cy="194827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F33BEC-1489-2D43-B56D-2C0025BC7266}"/>
                  </a:ext>
                </a:extLst>
              </p:cNvPr>
              <p:cNvSpPr txBox="1"/>
              <p:nvPr/>
            </p:nvSpPr>
            <p:spPr>
              <a:xfrm>
                <a:off x="3850589" y="28544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BEF2BE-F13B-DC42-A624-E437761FE8F5}"/>
                  </a:ext>
                </a:extLst>
              </p:cNvPr>
              <p:cNvSpPr txBox="1"/>
              <p:nvPr/>
            </p:nvSpPr>
            <p:spPr>
              <a:xfrm>
                <a:off x="3850589" y="3113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4969EB-8414-0B4E-8C43-1A7591DA8BFC}"/>
                  </a:ext>
                </a:extLst>
              </p:cNvPr>
              <p:cNvSpPr txBox="1"/>
              <p:nvPr/>
            </p:nvSpPr>
            <p:spPr>
              <a:xfrm>
                <a:off x="3835091" y="3922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C483C1-98CE-C84B-B5E8-A6F65837396A}"/>
                  </a:ext>
                </a:extLst>
              </p:cNvPr>
              <p:cNvSpPr txBox="1"/>
              <p:nvPr/>
            </p:nvSpPr>
            <p:spPr>
              <a:xfrm>
                <a:off x="3835091" y="44334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987385-F365-6F4C-B047-6F3B320BB723}"/>
                </a:ext>
              </a:extLst>
            </p:cNvPr>
            <p:cNvSpPr txBox="1"/>
            <p:nvPr/>
          </p:nvSpPr>
          <p:spPr>
            <a:xfrm>
              <a:off x="3835091" y="41607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3F8C387-A55D-E14D-A638-97F99C87204F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8B984-ED5D-C411-62E9-F08595C76C03}"/>
              </a:ext>
            </a:extLst>
          </p:cNvPr>
          <p:cNvSpPr txBox="1"/>
          <p:nvPr/>
        </p:nvSpPr>
        <p:spPr>
          <a:xfrm>
            <a:off x="4393338" y="4450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923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325950CD-DCC8-B945-95EA-5B5D4183C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5F317F7-A037-3444-9AC6-D9105477E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9996DA-8921-FE47-AA57-44E611048ED9}"/>
              </a:ext>
            </a:extLst>
          </p:cNvPr>
          <p:cNvGrpSpPr/>
          <p:nvPr/>
        </p:nvGrpSpPr>
        <p:grpSpPr>
          <a:xfrm>
            <a:off x="3835091" y="2854497"/>
            <a:ext cx="868111" cy="1965340"/>
            <a:chOff x="3835091" y="2854497"/>
            <a:chExt cx="868111" cy="196534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289ACE-D0AE-1644-8115-80C64D6C886A}"/>
                </a:ext>
              </a:extLst>
            </p:cNvPr>
            <p:cNvSpPr txBox="1"/>
            <p:nvPr/>
          </p:nvSpPr>
          <p:spPr>
            <a:xfrm>
              <a:off x="4401516" y="4181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75158F8-60CF-254B-900E-CAE0C75F71D4}"/>
                </a:ext>
              </a:extLst>
            </p:cNvPr>
            <p:cNvGrpSpPr/>
            <p:nvPr/>
          </p:nvGrpSpPr>
          <p:grpSpPr>
            <a:xfrm>
              <a:off x="3835091" y="2854497"/>
              <a:ext cx="859933" cy="1965340"/>
              <a:chOff x="3835091" y="2854497"/>
              <a:chExt cx="859933" cy="196534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12CB30-2101-A14E-9F52-8DE179933814}"/>
                  </a:ext>
                </a:extLst>
              </p:cNvPr>
              <p:cNvSpPr txBox="1"/>
              <p:nvPr/>
            </p:nvSpPr>
            <p:spPr>
              <a:xfrm>
                <a:off x="4393338" y="4450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4D247B7-A27E-DF4B-8749-385EC6D2D9BE}"/>
                  </a:ext>
                </a:extLst>
              </p:cNvPr>
              <p:cNvGrpSpPr/>
              <p:nvPr/>
            </p:nvGrpSpPr>
            <p:grpSpPr>
              <a:xfrm>
                <a:off x="3835091" y="2854497"/>
                <a:ext cx="317184" cy="1948274"/>
                <a:chOff x="3835091" y="2854497"/>
                <a:chExt cx="317184" cy="1948274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3622BA-4A3D-DD44-BB6F-094EF581EE72}"/>
                    </a:ext>
                  </a:extLst>
                </p:cNvPr>
                <p:cNvSpPr txBox="1"/>
                <p:nvPr/>
              </p:nvSpPr>
              <p:spPr>
                <a:xfrm>
                  <a:off x="3850589" y="28544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C43E977-E580-2443-87ED-4EC430937365}"/>
                    </a:ext>
                  </a:extLst>
                </p:cNvPr>
                <p:cNvSpPr txBox="1"/>
                <p:nvPr/>
              </p:nvSpPr>
              <p:spPr>
                <a:xfrm>
                  <a:off x="3850589" y="31137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EE27089-6560-2249-ACD5-DC1F6CEB3B0A}"/>
                    </a:ext>
                  </a:extLst>
                </p:cNvPr>
                <p:cNvSpPr txBox="1"/>
                <p:nvPr/>
              </p:nvSpPr>
              <p:spPr>
                <a:xfrm>
                  <a:off x="3835091" y="39221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D4D4197-1AAF-0648-A715-7D60C44C1312}"/>
                    </a:ext>
                  </a:extLst>
                </p:cNvPr>
                <p:cNvSpPr txBox="1"/>
                <p:nvPr/>
              </p:nvSpPr>
              <p:spPr>
                <a:xfrm>
                  <a:off x="3835091" y="4433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C7DE5B7-2691-CF46-91B9-FC179D0E2139}"/>
                  </a:ext>
                </a:extLst>
              </p:cNvPr>
              <p:cNvSpPr txBox="1"/>
              <p:nvPr/>
            </p:nvSpPr>
            <p:spPr>
              <a:xfrm>
                <a:off x="3835091" y="41607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0ECC3F3-EF05-F34F-86E5-97521EC738BF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091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56FC8E7-DA77-304E-8632-E3D197E4A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E2AC996-3E69-604E-9A18-697ECFB73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204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 H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91E9A8-CF21-554A-AB77-AAD0CA64FACF}"/>
              </a:ext>
            </a:extLst>
          </p:cNvPr>
          <p:cNvSpPr txBox="1"/>
          <p:nvPr/>
        </p:nvSpPr>
        <p:spPr>
          <a:xfrm>
            <a:off x="4401516" y="418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281AC-8024-A540-8659-C2717FD32345}"/>
              </a:ext>
            </a:extLst>
          </p:cNvPr>
          <p:cNvGrpSpPr/>
          <p:nvPr/>
        </p:nvGrpSpPr>
        <p:grpSpPr>
          <a:xfrm>
            <a:off x="3830364" y="2854497"/>
            <a:ext cx="864660" cy="2238179"/>
            <a:chOff x="3830364" y="2854497"/>
            <a:chExt cx="864660" cy="22381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300C07F-DA59-C14C-9FD4-E828261EF0C2}"/>
                </a:ext>
              </a:extLst>
            </p:cNvPr>
            <p:cNvGrpSpPr/>
            <p:nvPr/>
          </p:nvGrpSpPr>
          <p:grpSpPr>
            <a:xfrm>
              <a:off x="3835091" y="2854497"/>
              <a:ext cx="859933" cy="1965340"/>
              <a:chOff x="3835091" y="2854497"/>
              <a:chExt cx="859933" cy="196534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94C56-953C-F24F-B863-F347FD5FBBDA}"/>
                  </a:ext>
                </a:extLst>
              </p:cNvPr>
              <p:cNvSpPr txBox="1"/>
              <p:nvPr/>
            </p:nvSpPr>
            <p:spPr>
              <a:xfrm>
                <a:off x="4393338" y="4450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9C5C213-8CB0-AE48-A1C6-DFA3EDA4D9BE}"/>
                  </a:ext>
                </a:extLst>
              </p:cNvPr>
              <p:cNvGrpSpPr/>
              <p:nvPr/>
            </p:nvGrpSpPr>
            <p:grpSpPr>
              <a:xfrm>
                <a:off x="3835091" y="2854497"/>
                <a:ext cx="317184" cy="1948274"/>
                <a:chOff x="3835091" y="2854497"/>
                <a:chExt cx="317184" cy="194827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01FE9E-7552-264E-8BBB-7B53CA736D35}"/>
                    </a:ext>
                  </a:extLst>
                </p:cNvPr>
                <p:cNvSpPr txBox="1"/>
                <p:nvPr/>
              </p:nvSpPr>
              <p:spPr>
                <a:xfrm>
                  <a:off x="3850589" y="28544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B253755-FC55-E141-A743-A36772B35EC3}"/>
                    </a:ext>
                  </a:extLst>
                </p:cNvPr>
                <p:cNvSpPr txBox="1"/>
                <p:nvPr/>
              </p:nvSpPr>
              <p:spPr>
                <a:xfrm>
                  <a:off x="3850589" y="31137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44F6DEA-D95B-814A-821F-7AB3C9E46A87}"/>
                    </a:ext>
                  </a:extLst>
                </p:cNvPr>
                <p:cNvSpPr txBox="1"/>
                <p:nvPr/>
              </p:nvSpPr>
              <p:spPr>
                <a:xfrm>
                  <a:off x="3835091" y="39221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45037A9-C757-C943-A94F-D8A92AD5F10E}"/>
                    </a:ext>
                  </a:extLst>
                </p:cNvPr>
                <p:cNvSpPr txBox="1"/>
                <p:nvPr/>
              </p:nvSpPr>
              <p:spPr>
                <a:xfrm>
                  <a:off x="3835091" y="4433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4EBB1C-5AC6-AC4D-BB47-D89AA5CAD182}"/>
                  </a:ext>
                </a:extLst>
              </p:cNvPr>
              <p:cNvSpPr txBox="1"/>
              <p:nvPr/>
            </p:nvSpPr>
            <p:spPr>
              <a:xfrm>
                <a:off x="3835091" y="41607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82A03A-9E81-3B43-A6B5-AAC042526031}"/>
                </a:ext>
              </a:extLst>
            </p:cNvPr>
            <p:cNvSpPr txBox="1"/>
            <p:nvPr/>
          </p:nvSpPr>
          <p:spPr>
            <a:xfrm>
              <a:off x="3830364" y="472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62A2B86-C3DC-C645-8891-AA5269CCF55B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523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DE20733-0183-784C-A085-B0BDE565B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32C462-68EF-D246-9D2A-F479835FE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D2F4B-B25E-C240-A7AA-CCA753E98B95}"/>
              </a:ext>
            </a:extLst>
          </p:cNvPr>
          <p:cNvGrpSpPr/>
          <p:nvPr/>
        </p:nvGrpSpPr>
        <p:grpSpPr>
          <a:xfrm>
            <a:off x="3830364" y="2854497"/>
            <a:ext cx="872838" cy="2238179"/>
            <a:chOff x="3830364" y="2854497"/>
            <a:chExt cx="872838" cy="223817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7B8EF7-D1ED-8F4D-84EC-16A57E9AF10D}"/>
                </a:ext>
              </a:extLst>
            </p:cNvPr>
            <p:cNvSpPr txBox="1"/>
            <p:nvPr/>
          </p:nvSpPr>
          <p:spPr>
            <a:xfrm>
              <a:off x="4398065" y="472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79C7DD3-40CD-4849-B38D-217E7695E3CB}"/>
                </a:ext>
              </a:extLst>
            </p:cNvPr>
            <p:cNvGrpSpPr/>
            <p:nvPr/>
          </p:nvGrpSpPr>
          <p:grpSpPr>
            <a:xfrm>
              <a:off x="3830364" y="2854497"/>
              <a:ext cx="864660" cy="2238179"/>
              <a:chOff x="3830364" y="2854497"/>
              <a:chExt cx="864660" cy="223817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E62451A-A772-BA4C-B56A-81A2FBEF312C}"/>
                  </a:ext>
                </a:extLst>
              </p:cNvPr>
              <p:cNvGrpSpPr/>
              <p:nvPr/>
            </p:nvGrpSpPr>
            <p:grpSpPr>
              <a:xfrm>
                <a:off x="3835091" y="2854497"/>
                <a:ext cx="859933" cy="1965340"/>
                <a:chOff x="3835091" y="2854497"/>
                <a:chExt cx="859933" cy="1965340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CF9E1A2-D1A0-B448-9753-7D0541DCB978}"/>
                    </a:ext>
                  </a:extLst>
                </p:cNvPr>
                <p:cNvSpPr txBox="1"/>
                <p:nvPr/>
              </p:nvSpPr>
              <p:spPr>
                <a:xfrm>
                  <a:off x="4393338" y="445050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69EDD32-AAD2-B74F-B228-F9BCDD3055ED}"/>
                    </a:ext>
                  </a:extLst>
                </p:cNvPr>
                <p:cNvGrpSpPr/>
                <p:nvPr/>
              </p:nvGrpSpPr>
              <p:grpSpPr>
                <a:xfrm>
                  <a:off x="3835091" y="2854497"/>
                  <a:ext cx="317184" cy="1948274"/>
                  <a:chOff x="3835091" y="2854497"/>
                  <a:chExt cx="317184" cy="1948274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936CBDC-6FD7-BE42-80C9-A1482B340443}"/>
                      </a:ext>
                    </a:extLst>
                  </p:cNvPr>
                  <p:cNvSpPr txBox="1"/>
                  <p:nvPr/>
                </p:nvSpPr>
                <p:spPr>
                  <a:xfrm>
                    <a:off x="3850589" y="285449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45091F6-4500-9844-ADEB-12C88360F5BF}"/>
                      </a:ext>
                    </a:extLst>
                  </p:cNvPr>
                  <p:cNvSpPr txBox="1"/>
                  <p:nvPr/>
                </p:nvSpPr>
                <p:spPr>
                  <a:xfrm>
                    <a:off x="3850589" y="311370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E69495-06BC-914F-A8B4-9E352EA305E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392211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03EE61C-2348-1F47-909F-50B0CDE81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443343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10B103-454A-1B45-8215-2395461263BF}"/>
                    </a:ext>
                  </a:extLst>
                </p:cNvPr>
                <p:cNvSpPr txBox="1"/>
                <p:nvPr/>
              </p:nvSpPr>
              <p:spPr>
                <a:xfrm>
                  <a:off x="3835091" y="416072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C7FEC-7068-E540-8630-688F4763654A}"/>
                  </a:ext>
                </a:extLst>
              </p:cNvPr>
              <p:cNvSpPr txBox="1"/>
              <p:nvPr/>
            </p:nvSpPr>
            <p:spPr>
              <a:xfrm>
                <a:off x="3830364" y="47233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2F279F-D3F4-BF4D-BA34-A13952EE4427}"/>
                </a:ext>
              </a:extLst>
            </p:cNvPr>
            <p:cNvSpPr txBox="1"/>
            <p:nvPr/>
          </p:nvSpPr>
          <p:spPr>
            <a:xfrm>
              <a:off x="4401516" y="4181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103DDED-4B5B-D34D-BFE1-E060F55A2085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753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56F4A7C2-2EBD-AD46-B29C-9A08016DC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21377D-843D-1342-9C19-8A91610D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ED1445-9E6B-E845-A1AD-D9AEEB31D05C}"/>
              </a:ext>
            </a:extLst>
          </p:cNvPr>
          <p:cNvGrpSpPr/>
          <p:nvPr/>
        </p:nvGrpSpPr>
        <p:grpSpPr>
          <a:xfrm>
            <a:off x="3830364" y="2854497"/>
            <a:ext cx="923169" cy="2238179"/>
            <a:chOff x="3830364" y="2854497"/>
            <a:chExt cx="923169" cy="223817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C4ADC9-9171-E847-A764-1080BFF67F2F}"/>
                </a:ext>
              </a:extLst>
            </p:cNvPr>
            <p:cNvSpPr txBox="1"/>
            <p:nvPr/>
          </p:nvSpPr>
          <p:spPr>
            <a:xfrm>
              <a:off x="4398065" y="472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AFF725-8BA8-3644-8A7E-3CD5002E5A1F}"/>
                </a:ext>
              </a:extLst>
            </p:cNvPr>
            <p:cNvSpPr txBox="1"/>
            <p:nvPr/>
          </p:nvSpPr>
          <p:spPr>
            <a:xfrm>
              <a:off x="4393338" y="4450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2C84EA-6C29-5249-A2C3-472AFE285ACA}"/>
                </a:ext>
              </a:extLst>
            </p:cNvPr>
            <p:cNvSpPr txBox="1"/>
            <p:nvPr/>
          </p:nvSpPr>
          <p:spPr>
            <a:xfrm>
              <a:off x="3850589" y="2854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ABEA46-D8C9-594A-B799-A6075E07679C}"/>
                </a:ext>
              </a:extLst>
            </p:cNvPr>
            <p:cNvSpPr txBox="1"/>
            <p:nvPr/>
          </p:nvSpPr>
          <p:spPr>
            <a:xfrm>
              <a:off x="3850589" y="311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9628B0-9976-DC47-9F6B-1081DB5BEAA1}"/>
                </a:ext>
              </a:extLst>
            </p:cNvPr>
            <p:cNvSpPr txBox="1"/>
            <p:nvPr/>
          </p:nvSpPr>
          <p:spPr>
            <a:xfrm>
              <a:off x="3835091" y="3922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87EE83-3D98-BF47-B337-FF83C49B7612}"/>
                </a:ext>
              </a:extLst>
            </p:cNvPr>
            <p:cNvSpPr txBox="1"/>
            <p:nvPr/>
          </p:nvSpPr>
          <p:spPr>
            <a:xfrm>
              <a:off x="3835091" y="4433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29E964-1CEE-A744-B37A-5A9E2AD46DE9}"/>
                </a:ext>
              </a:extLst>
            </p:cNvPr>
            <p:cNvSpPr txBox="1"/>
            <p:nvPr/>
          </p:nvSpPr>
          <p:spPr>
            <a:xfrm>
              <a:off x="3835091" y="41607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3E0F9E-129C-CB42-B723-E4406AA43C5D}"/>
                </a:ext>
              </a:extLst>
            </p:cNvPr>
            <p:cNvSpPr txBox="1"/>
            <p:nvPr/>
          </p:nvSpPr>
          <p:spPr>
            <a:xfrm>
              <a:off x="3830364" y="472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669C53-0BD7-004D-840D-ADD98FFFD2FA}"/>
                </a:ext>
              </a:extLst>
            </p:cNvPr>
            <p:cNvSpPr txBox="1"/>
            <p:nvPr/>
          </p:nvSpPr>
          <p:spPr>
            <a:xfrm>
              <a:off x="4401516" y="4181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0EC7D8-9F47-1445-AB72-43582D5DA50B}"/>
                </a:ext>
              </a:extLst>
            </p:cNvPr>
            <p:cNvSpPr txBox="1"/>
            <p:nvPr/>
          </p:nvSpPr>
          <p:spPr>
            <a:xfrm>
              <a:off x="4334829" y="39380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02E4DA8-9940-284C-8301-160DADF3D1B1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965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Edge types from DFS traversal to produce spanning forest</a:t>
            </a:r>
          </a:p>
          <a:p>
            <a:pPr lvl="1"/>
            <a:r>
              <a:rPr lang="en-US" dirty="0"/>
              <a:t>DAGs</a:t>
            </a:r>
          </a:p>
          <a:p>
            <a:pPr lvl="1"/>
            <a:r>
              <a:rPr lang="en-US" dirty="0"/>
              <a:t>Sources and sinks</a:t>
            </a:r>
          </a:p>
          <a:p>
            <a:r>
              <a:rPr lang="en-US" dirty="0"/>
              <a:t>Schedule notes</a:t>
            </a:r>
          </a:p>
          <a:p>
            <a:pPr lvl="1"/>
            <a:r>
              <a:rPr lang="en-US" b="1" i="1" dirty="0"/>
              <a:t>You’ll be completely ready to do project 5 after Friday’s lecture</a:t>
            </a:r>
          </a:p>
          <a:p>
            <a:pPr lvl="1"/>
            <a:r>
              <a:rPr lang="en-US" dirty="0"/>
              <a:t>Project 5 hackathon Wednesday, Dec 6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4 due Thursday, Nov 30</a:t>
            </a:r>
          </a:p>
          <a:p>
            <a:pPr lvl="1"/>
            <a:r>
              <a:rPr lang="en-US" dirty="0"/>
              <a:t>HW 24 due Wednesday, Dec 6</a:t>
            </a:r>
          </a:p>
          <a:p>
            <a:pPr lvl="1"/>
            <a:r>
              <a:rPr lang="en-US" dirty="0"/>
              <a:t>Project 5a due Friday, Dec 8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F9C1294-2A28-6544-93A2-78D2E335F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B854054-A5E9-7A48-A217-6D6FC0E3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08F3FF-5B23-3C45-9DDD-F4705189CB89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B79876-DA1C-7E4A-8022-F4785F1E7231}"/>
              </a:ext>
            </a:extLst>
          </p:cNvPr>
          <p:cNvGrpSpPr/>
          <p:nvPr/>
        </p:nvGrpSpPr>
        <p:grpSpPr>
          <a:xfrm>
            <a:off x="3830364" y="2854497"/>
            <a:ext cx="923169" cy="2238179"/>
            <a:chOff x="3830364" y="2854497"/>
            <a:chExt cx="923169" cy="223817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584516-D718-604E-907C-905AF548703C}"/>
                </a:ext>
              </a:extLst>
            </p:cNvPr>
            <p:cNvGrpSpPr/>
            <p:nvPr/>
          </p:nvGrpSpPr>
          <p:grpSpPr>
            <a:xfrm>
              <a:off x="3830364" y="2854497"/>
              <a:ext cx="923169" cy="2238179"/>
              <a:chOff x="3830364" y="2854497"/>
              <a:chExt cx="923169" cy="223817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41E81A-011B-9846-820C-185A3FAD2BD0}"/>
                  </a:ext>
                </a:extLst>
              </p:cNvPr>
              <p:cNvSpPr txBox="1"/>
              <p:nvPr/>
            </p:nvSpPr>
            <p:spPr>
              <a:xfrm>
                <a:off x="4398065" y="47233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B77FD0-57D6-D346-BF40-DD8C566D5425}"/>
                  </a:ext>
                </a:extLst>
              </p:cNvPr>
              <p:cNvSpPr txBox="1"/>
              <p:nvPr/>
            </p:nvSpPr>
            <p:spPr>
              <a:xfrm>
                <a:off x="4393338" y="4450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77BE7C-2888-4142-A464-D98B0ED3896C}"/>
                  </a:ext>
                </a:extLst>
              </p:cNvPr>
              <p:cNvSpPr txBox="1"/>
              <p:nvPr/>
            </p:nvSpPr>
            <p:spPr>
              <a:xfrm>
                <a:off x="3850589" y="28544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5CA596-B988-7248-B27E-1AB00DF1B280}"/>
                  </a:ext>
                </a:extLst>
              </p:cNvPr>
              <p:cNvSpPr txBox="1"/>
              <p:nvPr/>
            </p:nvSpPr>
            <p:spPr>
              <a:xfrm>
                <a:off x="3850589" y="3113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673716-F462-BF4D-B087-3D3C11D22331}"/>
                  </a:ext>
                </a:extLst>
              </p:cNvPr>
              <p:cNvSpPr txBox="1"/>
              <p:nvPr/>
            </p:nvSpPr>
            <p:spPr>
              <a:xfrm>
                <a:off x="3835091" y="3922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97D952-8806-614C-9119-DF4397398A6C}"/>
                  </a:ext>
                </a:extLst>
              </p:cNvPr>
              <p:cNvSpPr txBox="1"/>
              <p:nvPr/>
            </p:nvSpPr>
            <p:spPr>
              <a:xfrm>
                <a:off x="3835091" y="44334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CF1F33-ABD6-D147-BE0F-521CD42AA5EC}"/>
                  </a:ext>
                </a:extLst>
              </p:cNvPr>
              <p:cNvSpPr txBox="1"/>
              <p:nvPr/>
            </p:nvSpPr>
            <p:spPr>
              <a:xfrm>
                <a:off x="3835091" y="41607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0C559D-8A0A-C94B-BA29-5981AE9CB69D}"/>
                  </a:ext>
                </a:extLst>
              </p:cNvPr>
              <p:cNvSpPr txBox="1"/>
              <p:nvPr/>
            </p:nvSpPr>
            <p:spPr>
              <a:xfrm>
                <a:off x="3830364" y="47233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62441AA-05EF-A841-9DE4-CC51254FCB7A}"/>
                  </a:ext>
                </a:extLst>
              </p:cNvPr>
              <p:cNvSpPr txBox="1"/>
              <p:nvPr/>
            </p:nvSpPr>
            <p:spPr>
              <a:xfrm>
                <a:off x="4401516" y="41813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D6376C-3AC1-4346-A040-6082995B5C23}"/>
                  </a:ext>
                </a:extLst>
              </p:cNvPr>
              <p:cNvSpPr txBox="1"/>
              <p:nvPr/>
            </p:nvSpPr>
            <p:spPr>
              <a:xfrm>
                <a:off x="4334829" y="39380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53235CA-360A-B04F-A8E2-D0C8EED4E270}"/>
                </a:ext>
              </a:extLst>
            </p:cNvPr>
            <p:cNvSpPr txBox="1"/>
            <p:nvPr/>
          </p:nvSpPr>
          <p:spPr>
            <a:xfrm>
              <a:off x="4324992" y="31137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3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A4C277C8-EB41-054F-9A1D-94E68FB31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7355DED-ECAA-5743-A527-1E06FC670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47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F1E8D-9379-A146-83C4-F8ED72D383AC}"/>
              </a:ext>
            </a:extLst>
          </p:cNvPr>
          <p:cNvSpPr txBox="1"/>
          <p:nvPr/>
        </p:nvSpPr>
        <p:spPr>
          <a:xfrm>
            <a:off x="5148967" y="34095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B866ED-DADA-F940-A772-5DC5648E3BBA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ABAD78-F78C-0C4D-9BA9-8C20C7047565}"/>
              </a:ext>
            </a:extLst>
          </p:cNvPr>
          <p:cNvGrpSpPr/>
          <p:nvPr/>
        </p:nvGrpSpPr>
        <p:grpSpPr>
          <a:xfrm>
            <a:off x="3779353" y="2854497"/>
            <a:ext cx="974180" cy="2238179"/>
            <a:chOff x="3779353" y="2854497"/>
            <a:chExt cx="974180" cy="223817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56BCBBF-0CE3-5047-847A-7550CC64FE15}"/>
                </a:ext>
              </a:extLst>
            </p:cNvPr>
            <p:cNvGrpSpPr/>
            <p:nvPr/>
          </p:nvGrpSpPr>
          <p:grpSpPr>
            <a:xfrm>
              <a:off x="3830364" y="2854497"/>
              <a:ext cx="923169" cy="2238179"/>
              <a:chOff x="3830364" y="2854497"/>
              <a:chExt cx="923169" cy="223817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21E669E-F1BA-044A-8027-05009CB2EC47}"/>
                  </a:ext>
                </a:extLst>
              </p:cNvPr>
              <p:cNvGrpSpPr/>
              <p:nvPr/>
            </p:nvGrpSpPr>
            <p:grpSpPr>
              <a:xfrm>
                <a:off x="3830364" y="2854497"/>
                <a:ext cx="923169" cy="2238179"/>
                <a:chOff x="3830364" y="2854497"/>
                <a:chExt cx="923169" cy="2238179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4E1B23E-6EA7-964E-8321-14D97BDDC817}"/>
                    </a:ext>
                  </a:extLst>
                </p:cNvPr>
                <p:cNvSpPr txBox="1"/>
                <p:nvPr/>
              </p:nvSpPr>
              <p:spPr>
                <a:xfrm>
                  <a:off x="4398065" y="472334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B24FAB3-E8E4-CD4E-B9E7-3E78C66FC86E}"/>
                    </a:ext>
                  </a:extLst>
                </p:cNvPr>
                <p:cNvSpPr txBox="1"/>
                <p:nvPr/>
              </p:nvSpPr>
              <p:spPr>
                <a:xfrm>
                  <a:off x="4393338" y="445050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5136109-5A33-2B44-A0A7-E54EEAEBF7F6}"/>
                    </a:ext>
                  </a:extLst>
                </p:cNvPr>
                <p:cNvSpPr txBox="1"/>
                <p:nvPr/>
              </p:nvSpPr>
              <p:spPr>
                <a:xfrm>
                  <a:off x="3850589" y="28544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9831981-63E5-084D-A584-853320DF881F}"/>
                    </a:ext>
                  </a:extLst>
                </p:cNvPr>
                <p:cNvSpPr txBox="1"/>
                <p:nvPr/>
              </p:nvSpPr>
              <p:spPr>
                <a:xfrm>
                  <a:off x="3850589" y="31137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5E4CD9-2EF9-5D40-8E54-1B56866F1459}"/>
                    </a:ext>
                  </a:extLst>
                </p:cNvPr>
                <p:cNvSpPr txBox="1"/>
                <p:nvPr/>
              </p:nvSpPr>
              <p:spPr>
                <a:xfrm>
                  <a:off x="3835091" y="39221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B11871C-428E-374D-8542-7C10E30EE389}"/>
                    </a:ext>
                  </a:extLst>
                </p:cNvPr>
                <p:cNvSpPr txBox="1"/>
                <p:nvPr/>
              </p:nvSpPr>
              <p:spPr>
                <a:xfrm>
                  <a:off x="3835091" y="4433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011388-B1A4-E744-9122-BF3A7C2CFAC6}"/>
                    </a:ext>
                  </a:extLst>
                </p:cNvPr>
                <p:cNvSpPr txBox="1"/>
                <p:nvPr/>
              </p:nvSpPr>
              <p:spPr>
                <a:xfrm>
                  <a:off x="3835091" y="416072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0C24379-82C2-9048-9619-CF5AD8D8C701}"/>
                    </a:ext>
                  </a:extLst>
                </p:cNvPr>
                <p:cNvSpPr txBox="1"/>
                <p:nvPr/>
              </p:nvSpPr>
              <p:spPr>
                <a:xfrm>
                  <a:off x="3830364" y="472334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302468E-F1BC-3C4B-B14A-C5B4447C27FE}"/>
                    </a:ext>
                  </a:extLst>
                </p:cNvPr>
                <p:cNvSpPr txBox="1"/>
                <p:nvPr/>
              </p:nvSpPr>
              <p:spPr>
                <a:xfrm>
                  <a:off x="4401516" y="4181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E893CCE-52FA-A846-A788-D67F92EC44EF}"/>
                    </a:ext>
                  </a:extLst>
                </p:cNvPr>
                <p:cNvSpPr txBox="1"/>
                <p:nvPr/>
              </p:nvSpPr>
              <p:spPr>
                <a:xfrm>
                  <a:off x="4334829" y="393800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8A6CDE-E825-CF43-A572-7A9E400D8D52}"/>
                  </a:ext>
                </a:extLst>
              </p:cNvPr>
              <p:cNvSpPr txBox="1"/>
              <p:nvPr/>
            </p:nvSpPr>
            <p:spPr>
              <a:xfrm>
                <a:off x="4324992" y="311370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52FF2A-65C2-0441-85EE-D0A6F24372E8}"/>
                </a:ext>
              </a:extLst>
            </p:cNvPr>
            <p:cNvSpPr txBox="1"/>
            <p:nvPr/>
          </p:nvSpPr>
          <p:spPr>
            <a:xfrm>
              <a:off x="3779353" y="33796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D1DBB43C-F1BF-1C4D-B5CB-158EF1C0FA50}"/>
              </a:ext>
            </a:extLst>
          </p:cNvPr>
          <p:cNvSpPr/>
          <p:nvPr/>
        </p:nvSpPr>
        <p:spPr>
          <a:xfrm>
            <a:off x="9991779" y="247113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FD3B1C-BEE4-1F43-87BC-3F77ACADB9E3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668215" y="2176845"/>
            <a:ext cx="383824" cy="35455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9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48C19E8-266F-6946-A73B-E85BEA0AA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350847-0637-7F4B-9300-22365F762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77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 D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F1E8D-9379-A146-83C4-F8ED72D383AC}"/>
              </a:ext>
            </a:extLst>
          </p:cNvPr>
          <p:cNvSpPr txBox="1"/>
          <p:nvPr/>
        </p:nvSpPr>
        <p:spPr>
          <a:xfrm>
            <a:off x="5148967" y="34095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9D0E13-75C2-884B-8BAE-242C20CE1A39}"/>
              </a:ext>
            </a:extLst>
          </p:cNvPr>
          <p:cNvSpPr/>
          <p:nvPr/>
        </p:nvSpPr>
        <p:spPr>
          <a:xfrm>
            <a:off x="9991779" y="247113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2A8A0A-1EF5-4D4E-BBFB-A60BE354CBC9}"/>
              </a:ext>
            </a:extLst>
          </p:cNvPr>
          <p:cNvCxnSpPr>
            <a:cxnSpLocks/>
            <a:stCxn id="2" idx="5"/>
            <a:endCxn id="36" idx="1"/>
          </p:cNvCxnSpPr>
          <p:nvPr/>
        </p:nvCxnSpPr>
        <p:spPr>
          <a:xfrm>
            <a:off x="9668215" y="2176845"/>
            <a:ext cx="383824" cy="35455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51288D6-560D-CA4D-9079-0881C9EC78F8}"/>
              </a:ext>
            </a:extLst>
          </p:cNvPr>
          <p:cNvSpPr/>
          <p:nvPr/>
        </p:nvSpPr>
        <p:spPr>
          <a:xfrm>
            <a:off x="9991779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0FE45-0151-B348-A653-8EC3AC285D4C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10197519" y="2882617"/>
            <a:ext cx="0" cy="3125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255201-45E8-BC4B-814C-FC15F4D783C1}"/>
              </a:ext>
            </a:extLst>
          </p:cNvPr>
          <p:cNvSpPr txBox="1"/>
          <p:nvPr/>
        </p:nvSpPr>
        <p:spPr>
          <a:xfrm>
            <a:off x="5127242" y="36583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436067-8D85-0F47-B9FA-90EF90577DB3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F5FDB1F-D8A2-544B-8F36-BC59FAF95783}"/>
              </a:ext>
            </a:extLst>
          </p:cNvPr>
          <p:cNvGrpSpPr/>
          <p:nvPr/>
        </p:nvGrpSpPr>
        <p:grpSpPr>
          <a:xfrm>
            <a:off x="3779353" y="2854497"/>
            <a:ext cx="974180" cy="2238179"/>
            <a:chOff x="3779353" y="2854497"/>
            <a:chExt cx="974180" cy="22381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6C2BA6-9302-0C49-8A88-E5EF616EEBF4}"/>
                </a:ext>
              </a:extLst>
            </p:cNvPr>
            <p:cNvGrpSpPr/>
            <p:nvPr/>
          </p:nvGrpSpPr>
          <p:grpSpPr>
            <a:xfrm>
              <a:off x="3830364" y="2854497"/>
              <a:ext cx="923169" cy="2238179"/>
              <a:chOff x="3830364" y="2854497"/>
              <a:chExt cx="923169" cy="223817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6AED24B-3E56-AD4B-A449-DBD9CED7F26F}"/>
                  </a:ext>
                </a:extLst>
              </p:cNvPr>
              <p:cNvGrpSpPr/>
              <p:nvPr/>
            </p:nvGrpSpPr>
            <p:grpSpPr>
              <a:xfrm>
                <a:off x="3830364" y="2854497"/>
                <a:ext cx="923169" cy="2238179"/>
                <a:chOff x="3830364" y="2854497"/>
                <a:chExt cx="923169" cy="2238179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FCFBFAB-5667-B64E-8182-A0404099AB04}"/>
                    </a:ext>
                  </a:extLst>
                </p:cNvPr>
                <p:cNvSpPr txBox="1"/>
                <p:nvPr/>
              </p:nvSpPr>
              <p:spPr>
                <a:xfrm>
                  <a:off x="4398065" y="472334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769D61B-AE40-9148-BD83-D128A7EF70C4}"/>
                    </a:ext>
                  </a:extLst>
                </p:cNvPr>
                <p:cNvSpPr txBox="1"/>
                <p:nvPr/>
              </p:nvSpPr>
              <p:spPr>
                <a:xfrm>
                  <a:off x="4393338" y="445050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691ABA2-561A-A74C-B064-085380340CAA}"/>
                    </a:ext>
                  </a:extLst>
                </p:cNvPr>
                <p:cNvSpPr txBox="1"/>
                <p:nvPr/>
              </p:nvSpPr>
              <p:spPr>
                <a:xfrm>
                  <a:off x="3850589" y="28544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A1245D3-E089-3649-BF1A-91F969F27C80}"/>
                    </a:ext>
                  </a:extLst>
                </p:cNvPr>
                <p:cNvSpPr txBox="1"/>
                <p:nvPr/>
              </p:nvSpPr>
              <p:spPr>
                <a:xfrm>
                  <a:off x="3850589" y="31137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92FB36C-C2E6-8747-B849-B63CC0FFCF5E}"/>
                    </a:ext>
                  </a:extLst>
                </p:cNvPr>
                <p:cNvSpPr txBox="1"/>
                <p:nvPr/>
              </p:nvSpPr>
              <p:spPr>
                <a:xfrm>
                  <a:off x="3835091" y="39221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5968727-8AF0-FA4B-8BD5-A6C5472AE703}"/>
                    </a:ext>
                  </a:extLst>
                </p:cNvPr>
                <p:cNvSpPr txBox="1"/>
                <p:nvPr/>
              </p:nvSpPr>
              <p:spPr>
                <a:xfrm>
                  <a:off x="3835091" y="4433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AA94976-288F-D74F-8CDD-EB8D53509D68}"/>
                    </a:ext>
                  </a:extLst>
                </p:cNvPr>
                <p:cNvSpPr txBox="1"/>
                <p:nvPr/>
              </p:nvSpPr>
              <p:spPr>
                <a:xfrm>
                  <a:off x="3835091" y="416072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0662D7E-D579-AC43-9295-3D3C512A77CD}"/>
                    </a:ext>
                  </a:extLst>
                </p:cNvPr>
                <p:cNvSpPr txBox="1"/>
                <p:nvPr/>
              </p:nvSpPr>
              <p:spPr>
                <a:xfrm>
                  <a:off x="3830364" y="472334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B929AFE-AB38-5B4C-B1C2-D9040A4CF714}"/>
                    </a:ext>
                  </a:extLst>
                </p:cNvPr>
                <p:cNvSpPr txBox="1"/>
                <p:nvPr/>
              </p:nvSpPr>
              <p:spPr>
                <a:xfrm>
                  <a:off x="4401516" y="4181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D662559-DCC1-7D48-BA1E-0DB5E7647AA2}"/>
                    </a:ext>
                  </a:extLst>
                </p:cNvPr>
                <p:cNvSpPr txBox="1"/>
                <p:nvPr/>
              </p:nvSpPr>
              <p:spPr>
                <a:xfrm>
                  <a:off x="4334829" y="393800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08E2807-020C-6349-8C22-F5A80D698D4E}"/>
                  </a:ext>
                </a:extLst>
              </p:cNvPr>
              <p:cNvSpPr txBox="1"/>
              <p:nvPr/>
            </p:nvSpPr>
            <p:spPr>
              <a:xfrm>
                <a:off x="4324992" y="311370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F0B956-7D91-AF43-BA91-1085B289AA05}"/>
                </a:ext>
              </a:extLst>
            </p:cNvPr>
            <p:cNvSpPr txBox="1"/>
            <p:nvPr/>
          </p:nvSpPr>
          <p:spPr>
            <a:xfrm>
              <a:off x="3779353" y="33796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989B09F-5CBC-3B45-8C4C-AC06575BD1CB}"/>
              </a:ext>
            </a:extLst>
          </p:cNvPr>
          <p:cNvSpPr txBox="1"/>
          <p:nvPr/>
        </p:nvSpPr>
        <p:spPr>
          <a:xfrm>
            <a:off x="3773855" y="3633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4756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058BF9-EDAD-E24A-A5B8-EC3B0FF59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54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r>
              <a:rPr lang="en-US" sz="24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F1E8D-9379-A146-83C4-F8ED72D383AC}"/>
              </a:ext>
            </a:extLst>
          </p:cNvPr>
          <p:cNvSpPr txBox="1"/>
          <p:nvPr/>
        </p:nvSpPr>
        <p:spPr>
          <a:xfrm>
            <a:off x="5148967" y="34095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D255201-45E8-BC4B-814C-FC15F4D783C1}"/>
              </a:ext>
            </a:extLst>
          </p:cNvPr>
          <p:cNvSpPr txBox="1"/>
          <p:nvPr/>
        </p:nvSpPr>
        <p:spPr>
          <a:xfrm>
            <a:off x="5127242" y="36583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8BD924-502A-1540-9879-C0C9D75C07DF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6A7BC6-832B-ED4A-9E6C-FB790FF5D926}"/>
              </a:ext>
            </a:extLst>
          </p:cNvPr>
          <p:cNvGrpSpPr/>
          <p:nvPr/>
        </p:nvGrpSpPr>
        <p:grpSpPr>
          <a:xfrm>
            <a:off x="3773855" y="2854497"/>
            <a:ext cx="989670" cy="2238179"/>
            <a:chOff x="3773855" y="2854497"/>
            <a:chExt cx="989670" cy="22381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EED42F6-E30C-3545-8C44-F24A7BE6F56D}"/>
                </a:ext>
              </a:extLst>
            </p:cNvPr>
            <p:cNvGrpSpPr/>
            <p:nvPr/>
          </p:nvGrpSpPr>
          <p:grpSpPr>
            <a:xfrm>
              <a:off x="3779353" y="2854497"/>
              <a:ext cx="974180" cy="2238179"/>
              <a:chOff x="3779353" y="2854497"/>
              <a:chExt cx="974180" cy="223817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550C342-A02C-4D43-8EA9-67345DDDDCBB}"/>
                  </a:ext>
                </a:extLst>
              </p:cNvPr>
              <p:cNvGrpSpPr/>
              <p:nvPr/>
            </p:nvGrpSpPr>
            <p:grpSpPr>
              <a:xfrm>
                <a:off x="3830364" y="2854497"/>
                <a:ext cx="923169" cy="2238179"/>
                <a:chOff x="3830364" y="2854497"/>
                <a:chExt cx="923169" cy="223817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1DD29A01-4F44-3440-908C-915A0885CAFA}"/>
                    </a:ext>
                  </a:extLst>
                </p:cNvPr>
                <p:cNvGrpSpPr/>
                <p:nvPr/>
              </p:nvGrpSpPr>
              <p:grpSpPr>
                <a:xfrm>
                  <a:off x="3830364" y="2854497"/>
                  <a:ext cx="923169" cy="2238179"/>
                  <a:chOff x="3830364" y="2854497"/>
                  <a:chExt cx="923169" cy="2238179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AC4D8F9-72DE-B943-9BF1-81A80D981E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98065" y="472334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2BCB0F6-0EA4-534D-8F0B-477708984E4C}"/>
                      </a:ext>
                    </a:extLst>
                  </p:cNvPr>
                  <p:cNvSpPr txBox="1"/>
                  <p:nvPr/>
                </p:nvSpPr>
                <p:spPr>
                  <a:xfrm>
                    <a:off x="4393338" y="445050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47ECCB-A527-754D-BEC0-E754137FA3BC}"/>
                      </a:ext>
                    </a:extLst>
                  </p:cNvPr>
                  <p:cNvSpPr txBox="1"/>
                  <p:nvPr/>
                </p:nvSpPr>
                <p:spPr>
                  <a:xfrm>
                    <a:off x="3850589" y="285449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E176079A-08B4-B34B-8C5D-D82774FF0761}"/>
                      </a:ext>
                    </a:extLst>
                  </p:cNvPr>
                  <p:cNvSpPr txBox="1"/>
                  <p:nvPr/>
                </p:nvSpPr>
                <p:spPr>
                  <a:xfrm>
                    <a:off x="3850589" y="311370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F31A371-B70D-0A46-9D21-E5A2FD5B8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392211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B0CC750-72B5-8946-8A70-596963506D08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443343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F166C68-8118-614D-B8D3-E017A9E1C4D3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416072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DC92F79B-2370-0649-8F16-457AC589E0F2}"/>
                      </a:ext>
                    </a:extLst>
                  </p:cNvPr>
                  <p:cNvSpPr txBox="1"/>
                  <p:nvPr/>
                </p:nvSpPr>
                <p:spPr>
                  <a:xfrm>
                    <a:off x="3830364" y="472334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D6F0DCB-45C3-4640-92DD-FBF697C86E02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516" y="418135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FBBD9C1-BF74-8C44-AB76-B36F5C2B9BFF}"/>
                      </a:ext>
                    </a:extLst>
                  </p:cNvPr>
                  <p:cNvSpPr txBox="1"/>
                  <p:nvPr/>
                </p:nvSpPr>
                <p:spPr>
                  <a:xfrm>
                    <a:off x="4334829" y="3938007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F47DA3E-DDBC-C748-B5C0-ACC05487CC28}"/>
                    </a:ext>
                  </a:extLst>
                </p:cNvPr>
                <p:cNvSpPr txBox="1"/>
                <p:nvPr/>
              </p:nvSpPr>
              <p:spPr>
                <a:xfrm>
                  <a:off x="4324992" y="311370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11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5B50F8-B3AA-C44B-88A7-FF0841EB6F00}"/>
                  </a:ext>
                </a:extLst>
              </p:cNvPr>
              <p:cNvSpPr txBox="1"/>
              <p:nvPr/>
            </p:nvSpPr>
            <p:spPr>
              <a:xfrm>
                <a:off x="3779353" y="337966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BFB59C8-F116-6F40-9902-C6BD54F02BC0}"/>
                </a:ext>
              </a:extLst>
            </p:cNvPr>
            <p:cNvSpPr txBox="1"/>
            <p:nvPr/>
          </p:nvSpPr>
          <p:spPr>
            <a:xfrm>
              <a:off x="3773855" y="36337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CE2AC2A-ED37-3949-B224-4B6C86E276A5}"/>
                </a:ext>
              </a:extLst>
            </p:cNvPr>
            <p:cNvSpPr txBox="1"/>
            <p:nvPr/>
          </p:nvSpPr>
          <p:spPr>
            <a:xfrm>
              <a:off x="4344821" y="36487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637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2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A3058BF9-EDAD-E24A-A5B8-EC3B0FF59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F1E8D-9379-A146-83C4-F8ED72D383AC}"/>
              </a:ext>
            </a:extLst>
          </p:cNvPr>
          <p:cNvSpPr txBox="1"/>
          <p:nvPr/>
        </p:nvSpPr>
        <p:spPr>
          <a:xfrm>
            <a:off x="5148967" y="34095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255201-45E8-BC4B-814C-FC15F4D783C1}"/>
              </a:ext>
            </a:extLst>
          </p:cNvPr>
          <p:cNvSpPr txBox="1"/>
          <p:nvPr/>
        </p:nvSpPr>
        <p:spPr>
          <a:xfrm>
            <a:off x="5127242" y="36583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16478C-B3C1-294C-9C85-1A9D47D0BB78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5F7C58-177B-FB47-9B88-5B650FC95998}"/>
              </a:ext>
            </a:extLst>
          </p:cNvPr>
          <p:cNvGrpSpPr/>
          <p:nvPr/>
        </p:nvGrpSpPr>
        <p:grpSpPr>
          <a:xfrm>
            <a:off x="3773855" y="2854497"/>
            <a:ext cx="989670" cy="2238179"/>
            <a:chOff x="3773855" y="2854497"/>
            <a:chExt cx="989670" cy="22381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ED54396-7A49-D94E-A446-E901F1CD0B3E}"/>
                </a:ext>
              </a:extLst>
            </p:cNvPr>
            <p:cNvGrpSpPr/>
            <p:nvPr/>
          </p:nvGrpSpPr>
          <p:grpSpPr>
            <a:xfrm>
              <a:off x="3773855" y="2854497"/>
              <a:ext cx="989670" cy="2238179"/>
              <a:chOff x="3773855" y="2854497"/>
              <a:chExt cx="989670" cy="223817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1F8F2BB-7C36-EA43-95E6-1A2B5549694F}"/>
                  </a:ext>
                </a:extLst>
              </p:cNvPr>
              <p:cNvGrpSpPr/>
              <p:nvPr/>
            </p:nvGrpSpPr>
            <p:grpSpPr>
              <a:xfrm>
                <a:off x="3779353" y="2854497"/>
                <a:ext cx="974180" cy="2238179"/>
                <a:chOff x="3779353" y="2854497"/>
                <a:chExt cx="974180" cy="2238179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5531B64-B87F-8145-BE67-F429E8D1475C}"/>
                    </a:ext>
                  </a:extLst>
                </p:cNvPr>
                <p:cNvGrpSpPr/>
                <p:nvPr/>
              </p:nvGrpSpPr>
              <p:grpSpPr>
                <a:xfrm>
                  <a:off x="3830364" y="2854497"/>
                  <a:ext cx="923169" cy="2238179"/>
                  <a:chOff x="3830364" y="2854497"/>
                  <a:chExt cx="923169" cy="2238179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17381A6A-C455-134D-9D33-04752EC1897E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737DCAE5-703E-BE42-81DD-4F4E525E9F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98065" y="4723344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9</a:t>
                      </a:r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9090E58D-1A16-974D-B217-9E01237C7F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93338" y="4450505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7216BBEE-E516-6545-A00D-442B0907D7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0589" y="285449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E85B7F99-8DD9-B142-8220-7FF9C75222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0589" y="311370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C8137CE9-14E3-ED47-A721-0583C89E94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5091" y="392211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B98E1CF-0E5B-D54A-9DBB-30A8EE9364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5091" y="4433439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A9E8CEBB-96C3-B842-8904-F46790361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5091" y="416072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57B2480-F1CF-184D-8CDA-23E1AF47F0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0364" y="4723344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EAF866CD-D09D-9E4E-BD1F-A4AF60BAE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1516" y="418135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3F6FBCA1-512B-4C45-9FCD-4619E27B03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4829" y="3938007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732714B-7B7E-8D46-B8EF-CA2243299CA3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992" y="311370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11</a:t>
                    </a:r>
                  </a:p>
                </p:txBody>
              </p: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FF56A89-FB51-4747-8BD0-4076906056A3}"/>
                    </a:ext>
                  </a:extLst>
                </p:cNvPr>
                <p:cNvSpPr txBox="1"/>
                <p:nvPr/>
              </p:nvSpPr>
              <p:spPr>
                <a:xfrm>
                  <a:off x="3779353" y="33796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12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4CBD74-0DE7-3246-9A44-1413B1C33518}"/>
                  </a:ext>
                </a:extLst>
              </p:cNvPr>
              <p:cNvSpPr txBox="1"/>
              <p:nvPr/>
            </p:nvSpPr>
            <p:spPr>
              <a:xfrm>
                <a:off x="3773855" y="363376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7E68967-7740-8844-980F-D16D1EBD5E45}"/>
                  </a:ext>
                </a:extLst>
              </p:cNvPr>
              <p:cNvSpPr txBox="1"/>
              <p:nvPr/>
            </p:nvSpPr>
            <p:spPr>
              <a:xfrm>
                <a:off x="4344821" y="364870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14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7D75FEA-8947-4946-815F-89026C8AB2C8}"/>
                </a:ext>
              </a:extLst>
            </p:cNvPr>
            <p:cNvSpPr txBox="1"/>
            <p:nvPr/>
          </p:nvSpPr>
          <p:spPr>
            <a:xfrm>
              <a:off x="4328617" y="33723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30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99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91658F7-9C30-D04E-AE95-D6C4A14920F7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F0BEB-7413-FA42-905B-CA44850FC880}"/>
              </a:ext>
            </a:extLst>
          </p:cNvPr>
          <p:cNvGrpSpPr/>
          <p:nvPr/>
        </p:nvGrpSpPr>
        <p:grpSpPr>
          <a:xfrm>
            <a:off x="3712077" y="2614910"/>
            <a:ext cx="3918166" cy="2477766"/>
            <a:chOff x="3712077" y="2614910"/>
            <a:chExt cx="3918166" cy="247776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058BF9-EDAD-E24A-A5B8-EC3B0FF5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4CCE8-5442-6741-91BF-E80830C96249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2AC9C-8A5B-E846-81F9-2B03950DE09F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12423-FE5F-6546-BAAD-AF86662FC9FE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145A2A-1CB8-C946-BA92-4468B74CCBDC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E41524-1F8E-6A46-82E2-4B64B5B7F2A2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5914B9-DDB4-D344-9770-2A0C6DD8BAEF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F1E8D-9379-A146-83C4-F8ED72D383AC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255201-45E8-BC4B-814C-FC15F4D783C1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809B14D-1BD0-3B4A-86CE-3AAE960545F3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20D084A-26B8-1549-93A0-BD2FB3863165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9B62CDB-B84F-B548-8443-D530342FEF24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C7DCDDB2-EA97-914D-BA49-295C1D06D731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8A347474-715F-2F42-87D1-68F47B201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6F671287-697A-B244-9779-272393C760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FC158F7E-396C-7549-98A5-82DD940A51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46E33566-9FE7-784E-9B90-3A7BA5BD3C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52E8DCC3-6DFB-F84A-915D-AF32F35071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C4FE2D7F-F192-414D-B54C-255633B02D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A1C2608F-754E-984B-BC28-246275C11A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DE1CA80-CE98-0C4C-B3D7-86B6B26AC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E04D46A1-D264-674B-A869-0FEC741B3D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F9D974F5-B79F-C94C-BA08-D368077D54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8C86B789-760C-9A4C-B30E-555B491BF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7CE8D435-C67C-BE4D-AB8E-2CDDB9034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4C6F70-8944-1247-8423-A8AD1951F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CCA658-EE26-D149-922A-7E229A6BE807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178ABC0-BFEE-C64D-8AEF-8CCF0C00F839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93AF4F-FE81-8D46-B54F-40032F830894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7D98C0-3A63-F344-92C5-6B9713C94610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622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99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91658F7-9C30-D04E-AE95-D6C4A14920F7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F0BEB-7413-FA42-905B-CA44850FC880}"/>
              </a:ext>
            </a:extLst>
          </p:cNvPr>
          <p:cNvGrpSpPr/>
          <p:nvPr/>
        </p:nvGrpSpPr>
        <p:grpSpPr>
          <a:xfrm>
            <a:off x="3712077" y="2614910"/>
            <a:ext cx="3918166" cy="2477766"/>
            <a:chOff x="3712077" y="2614910"/>
            <a:chExt cx="3918166" cy="247776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058BF9-EDAD-E24A-A5B8-EC3B0FF5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4CCE8-5442-6741-91BF-E80830C96249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2AC9C-8A5B-E846-81F9-2B03950DE09F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12423-FE5F-6546-BAAD-AF86662FC9FE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145A2A-1CB8-C946-BA92-4468B74CCBDC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E41524-1F8E-6A46-82E2-4B64B5B7F2A2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5914B9-DDB4-D344-9770-2A0C6DD8BAEF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F1E8D-9379-A146-83C4-F8ED72D383AC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255201-45E8-BC4B-814C-FC15F4D783C1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809B14D-1BD0-3B4A-86CE-3AAE960545F3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20D084A-26B8-1549-93A0-BD2FB3863165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9B62CDB-B84F-B548-8443-D530342FEF24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C7DCDDB2-EA97-914D-BA49-295C1D06D731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8A347474-715F-2F42-87D1-68F47B201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6F671287-697A-B244-9779-272393C760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FC158F7E-396C-7549-98A5-82DD940A51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46E33566-9FE7-784E-9B90-3A7BA5BD3C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52E8DCC3-6DFB-F84A-915D-AF32F35071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C4FE2D7F-F192-414D-B54C-255633B02D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A1C2608F-754E-984B-BC28-246275C11A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DE1CA80-CE98-0C4C-B3D7-86B6B26AC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E04D46A1-D264-674B-A869-0FEC741B3D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F9D974F5-B79F-C94C-BA08-D368077D54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8C86B789-760C-9A4C-B30E-555B491BF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7CE8D435-C67C-BE4D-AB8E-2CDDB9034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4C6F70-8944-1247-8423-A8AD1951F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CCA658-EE26-D149-922A-7E229A6BE807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178ABC0-BFEE-C64D-8AEF-8CCF0C00F839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93AF4F-FE81-8D46-B54F-40032F830894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7D98C0-3A63-F344-92C5-6B9713C94610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4D15A6-BDED-4A60-79DB-C054DD7283B0}"/>
              </a:ext>
            </a:extLst>
          </p:cNvPr>
          <p:cNvSpPr txBox="1"/>
          <p:nvPr/>
        </p:nvSpPr>
        <p:spPr>
          <a:xfrm>
            <a:off x="5306137" y="5321521"/>
            <a:ext cx="669279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produces two types of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Spanning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Pre/Post order numbers</a:t>
            </a:r>
          </a:p>
        </p:txBody>
      </p:sp>
    </p:spTree>
    <p:extLst>
      <p:ext uri="{BB962C8B-B14F-4D97-AF65-F5344CB8AC3E}">
        <p14:creationId xmlns:p14="http://schemas.microsoft.com/office/powerpoint/2010/main" val="3281532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E10A5-BEC7-214F-BBC9-84A36338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42ED7-1788-7E44-A20B-EBF627814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getting a sense of the information in preorder and </a:t>
            </a:r>
            <a:r>
              <a:rPr lang="en-US" dirty="0" err="1"/>
              <a:t>postorder</a:t>
            </a:r>
            <a:r>
              <a:rPr lang="en-US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2661806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Label all edges in the graph using information from the spanning forest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9AB808A-7190-734D-BC3D-23DD5B11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36" y="1823554"/>
            <a:ext cx="3251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32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5C3A-23C8-344E-3463-D95E9D67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edges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A59EA-969E-DD65-5EAE-20D86C15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0E1C7-D2CC-50FD-3E41-E1815B7F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and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0AC4A-8411-920F-5D73-2DB8016ED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4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010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5018898D-A974-064B-83A4-D7E79DEFFD8B}"/>
              </a:ext>
            </a:extLst>
          </p:cNvPr>
          <p:cNvSpPr/>
          <p:nvPr/>
        </p:nvSpPr>
        <p:spPr>
          <a:xfrm rot="18778083">
            <a:off x="8795596" y="2186331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5A930B-87FD-E046-A870-08807288863A}"/>
              </a:ext>
            </a:extLst>
          </p:cNvPr>
          <p:cNvSpPr/>
          <p:nvPr/>
        </p:nvSpPr>
        <p:spPr>
          <a:xfrm>
            <a:off x="5573049" y="2086323"/>
            <a:ext cx="1127822" cy="257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E375C2F-8AE4-C347-8B25-45A92C912077}"/>
              </a:ext>
            </a:extLst>
          </p:cNvPr>
          <p:cNvSpPr txBox="1"/>
          <p:nvPr/>
        </p:nvSpPr>
        <p:spPr>
          <a:xfrm>
            <a:off x="7527797" y="5349683"/>
            <a:ext cx="26449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(A,B)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4A22732-60ED-6B47-A6A9-A08E40AA6F9A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851A8BA-0F4D-E946-8D0E-E7B8372CC477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776C770B-00B2-8D48-B6EF-B2B7FA07B0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EE0B86EB-5B7E-8540-AB6C-B34D33319647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80791CC8-5128-364F-B36F-4E2087CEAED5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971ABAFB-0378-5240-8FFA-3C93526851F9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E47E88EA-64FC-3B4C-B086-BE131EF9EE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191" name="Group 190">
                        <a:extLst>
                          <a:ext uri="{FF2B5EF4-FFF2-40B4-BE49-F238E27FC236}">
                            <a16:creationId xmlns:a16="http://schemas.microsoft.com/office/drawing/2014/main" id="{3D4F5543-44EA-104A-A93C-ACFC2A351D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C3AFC75D-2BF3-B347-AA9E-82D0C56EAC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BD95A56F-62D1-C647-AF75-A453C46D12E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95" name="TextBox 194">
                          <a:extLst>
                            <a:ext uri="{FF2B5EF4-FFF2-40B4-BE49-F238E27FC236}">
                              <a16:creationId xmlns:a16="http://schemas.microsoft.com/office/drawing/2014/main" id="{4D69F2E2-A531-4645-AB4F-AC3D6C756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196" name="TextBox 195">
                          <a:extLst>
                            <a:ext uri="{FF2B5EF4-FFF2-40B4-BE49-F238E27FC236}">
                              <a16:creationId xmlns:a16="http://schemas.microsoft.com/office/drawing/2014/main" id="{643971EE-57D6-0A45-A0E3-FEF2506D5BE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97" name="TextBox 196">
                          <a:extLst>
                            <a:ext uri="{FF2B5EF4-FFF2-40B4-BE49-F238E27FC236}">
                              <a16:creationId xmlns:a16="http://schemas.microsoft.com/office/drawing/2014/main" id="{AD295EFE-34EE-8343-AECB-F9E5D63163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98" name="TextBox 197">
                          <a:extLst>
                            <a:ext uri="{FF2B5EF4-FFF2-40B4-BE49-F238E27FC236}">
                              <a16:creationId xmlns:a16="http://schemas.microsoft.com/office/drawing/2014/main" id="{CF2E6721-5920-3840-930F-671E83ADA1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199" name="TextBox 198">
                          <a:extLst>
                            <a:ext uri="{FF2B5EF4-FFF2-40B4-BE49-F238E27FC236}">
                              <a16:creationId xmlns:a16="http://schemas.microsoft.com/office/drawing/2014/main" id="{788E6A61-6264-8B41-9536-5719C98C28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200" name="TextBox 199">
                          <a:extLst>
                            <a:ext uri="{FF2B5EF4-FFF2-40B4-BE49-F238E27FC236}">
                              <a16:creationId xmlns:a16="http://schemas.microsoft.com/office/drawing/2014/main" id="{F5EBAA08-1F81-8D40-AC7F-79EC4390115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201" name="TextBox 200">
                          <a:extLst>
                            <a:ext uri="{FF2B5EF4-FFF2-40B4-BE49-F238E27FC236}">
                              <a16:creationId xmlns:a16="http://schemas.microsoft.com/office/drawing/2014/main" id="{08D8666E-97DB-1F4D-8818-E9CB555E280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202" name="TextBox 201">
                          <a:extLst>
                            <a:ext uri="{FF2B5EF4-FFF2-40B4-BE49-F238E27FC236}">
                              <a16:creationId xmlns:a16="http://schemas.microsoft.com/office/drawing/2014/main" id="{102F5E84-147A-F94A-B6FF-3827FB9684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C457F3E3-38A6-9846-AB42-FD702AE2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60ACF3E7-A5D0-5244-A2BB-E24F341ED7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C3E7CE6D-67FB-A043-9195-CF3751DB46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A78AA1C-07F2-1D47-B9AB-9A6D03420B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610E8FE-1795-9647-A470-EAB9AFB5FD7B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C064EDE1-40F1-FF4E-8A83-C203D353C150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276092AD-82A2-5440-95CB-66A1614EC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735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5018898D-A974-064B-83A4-D7E79DEFFD8B}"/>
              </a:ext>
            </a:extLst>
          </p:cNvPr>
          <p:cNvSpPr/>
          <p:nvPr/>
        </p:nvSpPr>
        <p:spPr>
          <a:xfrm rot="18778083">
            <a:off x="8795596" y="2186331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5A930B-87FD-E046-A870-08807288863A}"/>
              </a:ext>
            </a:extLst>
          </p:cNvPr>
          <p:cNvSpPr/>
          <p:nvPr/>
        </p:nvSpPr>
        <p:spPr>
          <a:xfrm>
            <a:off x="5573049" y="2086323"/>
            <a:ext cx="1127822" cy="257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EC887-FEB9-5D4B-8A42-01E23A027BEA}"/>
              </a:ext>
            </a:extLst>
          </p:cNvPr>
          <p:cNvSpPr/>
          <p:nvPr/>
        </p:nvSpPr>
        <p:spPr>
          <a:xfrm>
            <a:off x="1187729" y="3469629"/>
            <a:ext cx="1097279" cy="586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A82D6-973D-4D4A-984A-21E9B639A578}"/>
              </a:ext>
            </a:extLst>
          </p:cNvPr>
          <p:cNvSpPr txBox="1"/>
          <p:nvPr/>
        </p:nvSpPr>
        <p:spPr>
          <a:xfrm>
            <a:off x="6654035" y="5349683"/>
            <a:ext cx="43924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(A,B)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Pre(B) &lt; Post(B) &lt; Post(A)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4567B38-92FC-C548-B680-9A64CFAD8CE2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094D486-95D2-5242-8758-67EF038D1E1D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39408C0F-81EC-6A4A-A28B-57213113AE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ABEEC1C-4199-1341-8EBF-6316E2D2F5F9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7080AFFB-2429-4C42-81DD-28713FE5AB7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4279F19B-07D8-EA48-BFA1-39BA61DBA00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C0FC8D6D-B37B-E34A-8DDD-2D3AE1CEC0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140" name="Group 139">
                        <a:extLst>
                          <a:ext uri="{FF2B5EF4-FFF2-40B4-BE49-F238E27FC236}">
                            <a16:creationId xmlns:a16="http://schemas.microsoft.com/office/drawing/2014/main" id="{D2AEFB72-40FF-8645-9C0B-5B2E4A41C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142" name="TextBox 141">
                          <a:extLst>
                            <a:ext uri="{FF2B5EF4-FFF2-40B4-BE49-F238E27FC236}">
                              <a16:creationId xmlns:a16="http://schemas.microsoft.com/office/drawing/2014/main" id="{0F984DAF-310D-E247-A96E-6B299E4D49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143" name="TextBox 142">
                          <a:extLst>
                            <a:ext uri="{FF2B5EF4-FFF2-40B4-BE49-F238E27FC236}">
                              <a16:creationId xmlns:a16="http://schemas.microsoft.com/office/drawing/2014/main" id="{15AE8B96-3252-9A4C-8635-E2A1877176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44" name="TextBox 143">
                          <a:extLst>
                            <a:ext uri="{FF2B5EF4-FFF2-40B4-BE49-F238E27FC236}">
                              <a16:creationId xmlns:a16="http://schemas.microsoft.com/office/drawing/2014/main" id="{3C3E1AA5-F7DC-7247-BCF9-3C26B4A686B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B3CFD7F2-C513-634E-97C3-CE4AD86D39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5BF35693-E93C-AA45-91C7-C189C64DE2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548EEC4C-55F7-BC4F-90A7-992D339062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148" name="TextBox 147">
                          <a:extLst>
                            <a:ext uri="{FF2B5EF4-FFF2-40B4-BE49-F238E27FC236}">
                              <a16:creationId xmlns:a16="http://schemas.microsoft.com/office/drawing/2014/main" id="{BF0F1B4D-A873-0240-8053-414B5F8430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149" name="TextBox 148">
                          <a:extLst>
                            <a:ext uri="{FF2B5EF4-FFF2-40B4-BE49-F238E27FC236}">
                              <a16:creationId xmlns:a16="http://schemas.microsoft.com/office/drawing/2014/main" id="{B3351DB6-3DB0-DD4C-900A-4E5751F9D2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150" name="TextBox 149">
                          <a:extLst>
                            <a:ext uri="{FF2B5EF4-FFF2-40B4-BE49-F238E27FC236}">
                              <a16:creationId xmlns:a16="http://schemas.microsoft.com/office/drawing/2014/main" id="{3C86AF01-C7C3-E243-99F7-1EF807A197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151" name="TextBox 150">
                          <a:extLst>
                            <a:ext uri="{FF2B5EF4-FFF2-40B4-BE49-F238E27FC236}">
                              <a16:creationId xmlns:a16="http://schemas.microsoft.com/office/drawing/2014/main" id="{4B8B3BE7-2F5F-2C45-8F28-5268B467350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1852D93B-F4B6-7946-8E51-59E82E5751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47D849C5-5CDB-B74F-96EA-9D7F2F5ADB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83EC9BBD-EE6C-E744-AF5B-9D8F4AB293CB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087FF45-6CF2-4741-9508-9E475A7F479C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BBAF4BF-828A-874D-98F4-86BABED9F1C9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3A6A110-E5ED-C844-92F3-0F9379C7EF6B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8F8DBC9-9D42-B34F-A662-1B5FDE85B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7285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5A007B5-4294-5F4F-B794-B7B01FA9197B}"/>
              </a:ext>
            </a:extLst>
          </p:cNvPr>
          <p:cNvSpPr/>
          <p:nvPr/>
        </p:nvSpPr>
        <p:spPr>
          <a:xfrm rot="18778083">
            <a:off x="8795596" y="2186331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6531EA-2122-9F4B-AD72-4A5FB81BB779}"/>
              </a:ext>
            </a:extLst>
          </p:cNvPr>
          <p:cNvSpPr/>
          <p:nvPr/>
        </p:nvSpPr>
        <p:spPr>
          <a:xfrm>
            <a:off x="5573049" y="2086323"/>
            <a:ext cx="1127822" cy="257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EC887-FEB9-5D4B-8A42-01E23A027BEA}"/>
              </a:ext>
            </a:extLst>
          </p:cNvPr>
          <p:cNvSpPr/>
          <p:nvPr/>
        </p:nvSpPr>
        <p:spPr>
          <a:xfrm>
            <a:off x="1187729" y="3469629"/>
            <a:ext cx="1097279" cy="586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A82D6-973D-4D4A-984A-21E9B639A578}"/>
              </a:ext>
            </a:extLst>
          </p:cNvPr>
          <p:cNvSpPr txBox="1"/>
          <p:nvPr/>
        </p:nvSpPr>
        <p:spPr>
          <a:xfrm>
            <a:off x="6654035" y="5349683"/>
            <a:ext cx="43924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(A,B)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Pre(B) &lt; Post(B) &lt; Post(A)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24CDBF-00CD-2448-ADD9-AD3236D05688}"/>
              </a:ext>
            </a:extLst>
          </p:cNvPr>
          <p:cNvSpPr txBox="1"/>
          <p:nvPr/>
        </p:nvSpPr>
        <p:spPr>
          <a:xfrm>
            <a:off x="50721" y="5707354"/>
            <a:ext cx="654910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parent and child</a:t>
            </a:r>
          </a:p>
          <a:p>
            <a:pPr algn="ctr"/>
            <a:r>
              <a:rPr lang="en-US" sz="2400" dirty="0"/>
              <a:t>Pre(parent) &lt; Pre(child) &lt; Post(child) &lt; Post(parent)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A384D7-DB2F-2D48-A1A4-94912199FB56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09A50E2-FF9D-D940-92E3-37DFBE32961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C3A658BD-FFCF-864A-9959-2676C9E14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EB51AA4-6025-0244-9DC3-0AC9561EF15C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27300E-5D48-4F4D-9F24-EF4277FD58B7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B8802FEA-E4FB-5D45-B189-B71DC5F70631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05C2530F-219F-E247-ADC0-897360D59A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A65B6656-BF85-D244-B2F7-D50559E883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C5ADCCEE-0966-6D4E-BDD4-3E7467AB7F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76" name="TextBox 75">
                          <a:extLst>
                            <a:ext uri="{FF2B5EF4-FFF2-40B4-BE49-F238E27FC236}">
                              <a16:creationId xmlns:a16="http://schemas.microsoft.com/office/drawing/2014/main" id="{377A07AD-FEB0-CF45-AD89-784EE77AA6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F00C679E-16D5-234B-866E-93157B7B85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B10A3E21-85CC-914A-B15C-ADF62B1814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80" name="TextBox 79">
                          <a:extLst>
                            <a:ext uri="{FF2B5EF4-FFF2-40B4-BE49-F238E27FC236}">
                              <a16:creationId xmlns:a16="http://schemas.microsoft.com/office/drawing/2014/main" id="{983BE2F6-5191-2A49-A53C-C7C8799741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81" name="TextBox 80">
                          <a:extLst>
                            <a:ext uri="{FF2B5EF4-FFF2-40B4-BE49-F238E27FC236}">
                              <a16:creationId xmlns:a16="http://schemas.microsoft.com/office/drawing/2014/main" id="{5ABD29D4-B1E3-DA4B-9F20-0DD4ABA90D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DE2742BF-E38A-1F4C-A405-FD3C52A8E5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83" name="TextBox 82">
                          <a:extLst>
                            <a:ext uri="{FF2B5EF4-FFF2-40B4-BE49-F238E27FC236}">
                              <a16:creationId xmlns:a16="http://schemas.microsoft.com/office/drawing/2014/main" id="{0006A2E6-6498-8B4A-AB12-9677E3DFFE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36FF9F4E-63CF-F949-911F-6A90A7BC0C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85" name="TextBox 84">
                          <a:extLst>
                            <a:ext uri="{FF2B5EF4-FFF2-40B4-BE49-F238E27FC236}">
                              <a16:creationId xmlns:a16="http://schemas.microsoft.com/office/drawing/2014/main" id="{54F744C6-C53C-6846-99A3-4D3731989E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6FB474D7-F025-824F-83DD-6E9D6AC7AD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E1EA55-3CFE-6348-A627-DFBCB84F92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B0FCDFCC-7716-B54A-B7E0-70B27BECF60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E3E9159-A3AC-3440-801F-E56E1C5FEB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8720714-0683-B14F-8590-FAAA7D7C70BB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26862E4-BB48-824D-8546-7A650577281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27807B6-974A-7A4E-97B2-62D413F16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32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9AB808A-7190-734D-BC3D-23DD5B11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36" y="1823554"/>
            <a:ext cx="3251200" cy="31115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F1BD55-D2CC-464A-B2D8-FB03A3B5103D}"/>
              </a:ext>
            </a:extLst>
          </p:cNvPr>
          <p:cNvGrpSpPr/>
          <p:nvPr/>
        </p:nvGrpSpPr>
        <p:grpSpPr>
          <a:xfrm>
            <a:off x="5162082" y="3997598"/>
            <a:ext cx="2432641" cy="980642"/>
            <a:chOff x="5162082" y="3997598"/>
            <a:chExt cx="2432641" cy="98064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162082" y="3997598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6069201" y="449330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6909436" y="4563648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48BEA5-D95C-754A-8D73-2A427384E17F}"/>
              </a:ext>
            </a:extLst>
          </p:cNvPr>
          <p:cNvCxnSpPr>
            <a:cxnSpLocks/>
          </p:cNvCxnSpPr>
          <p:nvPr/>
        </p:nvCxnSpPr>
        <p:spPr>
          <a:xfrm>
            <a:off x="6603942" y="3395684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46BE1E8-FBBE-1948-AD6D-3F8E6C08B7E7}"/>
              </a:ext>
            </a:extLst>
          </p:cNvPr>
          <p:cNvSpPr/>
          <p:nvPr/>
        </p:nvSpPr>
        <p:spPr>
          <a:xfrm>
            <a:off x="1199102" y="5356798"/>
            <a:ext cx="1097279" cy="29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18898D-A974-064B-83A4-D7E79DEFFD8B}"/>
              </a:ext>
            </a:extLst>
          </p:cNvPr>
          <p:cNvSpPr/>
          <p:nvPr/>
        </p:nvSpPr>
        <p:spPr>
          <a:xfrm rot="13782507">
            <a:off x="8780482" y="3597730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5AA34C-2753-D24E-9508-855D4A85C47B}"/>
              </a:ext>
            </a:extLst>
          </p:cNvPr>
          <p:cNvCxnSpPr>
            <a:cxnSpLocks/>
          </p:cNvCxnSpPr>
          <p:nvPr/>
        </p:nvCxnSpPr>
        <p:spPr>
          <a:xfrm flipH="1">
            <a:off x="5759563" y="2194693"/>
            <a:ext cx="7043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F22607-FC61-C440-93E1-38119893ECDC}"/>
              </a:ext>
            </a:extLst>
          </p:cNvPr>
          <p:cNvCxnSpPr>
            <a:cxnSpLocks/>
          </p:cNvCxnSpPr>
          <p:nvPr/>
        </p:nvCxnSpPr>
        <p:spPr>
          <a:xfrm>
            <a:off x="6776936" y="2194693"/>
            <a:ext cx="6878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64614B-61B7-8640-BB2C-F83FB248F2CC}"/>
              </a:ext>
            </a:extLst>
          </p:cNvPr>
          <p:cNvCxnSpPr>
            <a:cxnSpLocks/>
          </p:cNvCxnSpPr>
          <p:nvPr/>
        </p:nvCxnSpPr>
        <p:spPr>
          <a:xfrm>
            <a:off x="5561856" y="2364813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26FD4F-A64D-F740-8744-E38CC4AE6EDD}"/>
              </a:ext>
            </a:extLst>
          </p:cNvPr>
          <p:cNvSpPr/>
          <p:nvPr/>
        </p:nvSpPr>
        <p:spPr>
          <a:xfrm>
            <a:off x="5091821" y="4448163"/>
            <a:ext cx="2719321" cy="593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18AC7-8DCE-A244-B3FA-2013BDED546D}"/>
              </a:ext>
            </a:extLst>
          </p:cNvPr>
          <p:cNvCxnSpPr>
            <a:cxnSpLocks/>
          </p:cNvCxnSpPr>
          <p:nvPr/>
        </p:nvCxnSpPr>
        <p:spPr>
          <a:xfrm>
            <a:off x="5755443" y="3235244"/>
            <a:ext cx="6878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7FF9BC-F430-2B48-A10D-A8A386AFC3ED}"/>
              </a:ext>
            </a:extLst>
          </p:cNvPr>
          <p:cNvCxnSpPr>
            <a:cxnSpLocks/>
          </p:cNvCxnSpPr>
          <p:nvPr/>
        </p:nvCxnSpPr>
        <p:spPr>
          <a:xfrm>
            <a:off x="5561856" y="4935054"/>
            <a:ext cx="207593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3CCFE9-9A8F-4D48-9CF0-7E55A641E34F}"/>
              </a:ext>
            </a:extLst>
          </p:cNvPr>
          <p:cNvCxnSpPr>
            <a:cxnSpLocks/>
          </p:cNvCxnSpPr>
          <p:nvPr/>
        </p:nvCxnSpPr>
        <p:spPr>
          <a:xfrm flipV="1">
            <a:off x="7637790" y="4448164"/>
            <a:ext cx="0" cy="4868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F7000F-AE2C-A64B-A6D9-1DBBB6F4DDF4}"/>
              </a:ext>
            </a:extLst>
          </p:cNvPr>
          <p:cNvCxnSpPr>
            <a:cxnSpLocks/>
          </p:cNvCxnSpPr>
          <p:nvPr/>
        </p:nvCxnSpPr>
        <p:spPr>
          <a:xfrm>
            <a:off x="5561856" y="3420398"/>
            <a:ext cx="0" cy="15146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5F2F73-2A94-0648-BBEE-E2D7BE642BBC}"/>
              </a:ext>
            </a:extLst>
          </p:cNvPr>
          <p:cNvCxnSpPr>
            <a:cxnSpLocks/>
          </p:cNvCxnSpPr>
          <p:nvPr/>
        </p:nvCxnSpPr>
        <p:spPr>
          <a:xfrm>
            <a:off x="7641910" y="2352456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EC887-FEB9-5D4B-8A42-01E23A027BEA}"/>
              </a:ext>
            </a:extLst>
          </p:cNvPr>
          <p:cNvSpPr/>
          <p:nvPr/>
        </p:nvSpPr>
        <p:spPr>
          <a:xfrm>
            <a:off x="1216759" y="4570187"/>
            <a:ext cx="1097279" cy="29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A82D6-973D-4D4A-984A-21E9B639A578}"/>
              </a:ext>
            </a:extLst>
          </p:cNvPr>
          <p:cNvSpPr txBox="1"/>
          <p:nvPr/>
        </p:nvSpPr>
        <p:spPr>
          <a:xfrm>
            <a:off x="6655639" y="5349683"/>
            <a:ext cx="438927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(E,H)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Pre(E) &lt; Pre(H) &lt; Post(H) &lt; Post(E)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24CDBF-00CD-2448-ADD9-AD3236D05688}"/>
              </a:ext>
            </a:extLst>
          </p:cNvPr>
          <p:cNvSpPr txBox="1"/>
          <p:nvPr/>
        </p:nvSpPr>
        <p:spPr>
          <a:xfrm>
            <a:off x="50721" y="5707354"/>
            <a:ext cx="654910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parent and child</a:t>
            </a:r>
          </a:p>
          <a:p>
            <a:pPr algn="ctr"/>
            <a:r>
              <a:rPr lang="en-US" sz="2400" dirty="0"/>
              <a:t>Pre(parent) &lt; Pre(child) &lt; Post(child) &lt; Post(parent)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91EE8B9-3FE2-4A43-AF99-77EAFCB53812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C3EF8F8-EC40-5846-B0BB-7770BFED1C4B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383B895D-A074-EB44-98CF-43463BEDB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234F14F-B523-8440-B3CC-73D887592422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404DF91-92F1-DC4C-9DC6-BC702F53A529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452A9FAA-530A-D048-80CD-8593AA6BFE04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82ACB422-08A5-2542-9269-07A31C85A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9196748D-4643-E149-87CE-6F2B22D56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121" name="TextBox 120">
                          <a:extLst>
                            <a:ext uri="{FF2B5EF4-FFF2-40B4-BE49-F238E27FC236}">
                              <a16:creationId xmlns:a16="http://schemas.microsoft.com/office/drawing/2014/main" id="{F55E2EF8-6E03-F543-B839-03C404C7AA5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122" name="TextBox 121">
                          <a:extLst>
                            <a:ext uri="{FF2B5EF4-FFF2-40B4-BE49-F238E27FC236}">
                              <a16:creationId xmlns:a16="http://schemas.microsoft.com/office/drawing/2014/main" id="{9B8BC7E5-43A4-1E4F-B0ED-238903DBAD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23" name="TextBox 122">
                          <a:extLst>
                            <a:ext uri="{FF2B5EF4-FFF2-40B4-BE49-F238E27FC236}">
                              <a16:creationId xmlns:a16="http://schemas.microsoft.com/office/drawing/2014/main" id="{A4B54705-AEB4-874A-AE60-CF6B127352E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124" name="TextBox 123">
                          <a:extLst>
                            <a:ext uri="{FF2B5EF4-FFF2-40B4-BE49-F238E27FC236}">
                              <a16:creationId xmlns:a16="http://schemas.microsoft.com/office/drawing/2014/main" id="{8D81E82A-60CD-8142-AE29-15D7D4CF20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25" name="TextBox 124">
                          <a:extLst>
                            <a:ext uri="{FF2B5EF4-FFF2-40B4-BE49-F238E27FC236}">
                              <a16:creationId xmlns:a16="http://schemas.microsoft.com/office/drawing/2014/main" id="{84F97D94-ECDC-1F4C-9AD1-E4DA74A5BB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26" name="TextBox 125">
                          <a:extLst>
                            <a:ext uri="{FF2B5EF4-FFF2-40B4-BE49-F238E27FC236}">
                              <a16:creationId xmlns:a16="http://schemas.microsoft.com/office/drawing/2014/main" id="{111C2876-0454-0345-9ED9-48B01248BC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127" name="TextBox 126">
                          <a:extLst>
                            <a:ext uri="{FF2B5EF4-FFF2-40B4-BE49-F238E27FC236}">
                              <a16:creationId xmlns:a16="http://schemas.microsoft.com/office/drawing/2014/main" id="{006C2A2E-51FC-CC41-93AB-F351E0B7B0F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128" name="TextBox 127">
                          <a:extLst>
                            <a:ext uri="{FF2B5EF4-FFF2-40B4-BE49-F238E27FC236}">
                              <a16:creationId xmlns:a16="http://schemas.microsoft.com/office/drawing/2014/main" id="{91AC581D-D882-E14C-9A14-F6BC2C8E5C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2E34DA7B-E5F3-FC43-8B96-B983A428BD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C9398D35-99F9-E24B-9E6D-1AC18C06E4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40CEB6D-9134-A442-A8A4-B11764D378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21399031-A50E-4D4C-9151-4FE6772EB1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8EE1ED-D0A3-0D45-A441-FD2B8E66B8C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B66163D-8628-4A44-B9AE-1365395EA244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2159C1A-7193-B34C-9819-A5FB036A5D07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5F8E9-256F-F94E-9933-07CB5ECBA57F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126DBA0-E113-9C4F-9418-69F687A6A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00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9AB808A-7190-734D-BC3D-23DD5B11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36" y="1823554"/>
            <a:ext cx="3251200" cy="31115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F1BD55-D2CC-464A-B2D8-FB03A3B5103D}"/>
              </a:ext>
            </a:extLst>
          </p:cNvPr>
          <p:cNvGrpSpPr/>
          <p:nvPr/>
        </p:nvGrpSpPr>
        <p:grpSpPr>
          <a:xfrm>
            <a:off x="5162082" y="3997598"/>
            <a:ext cx="2432641" cy="980642"/>
            <a:chOff x="5162082" y="3997598"/>
            <a:chExt cx="2432641" cy="98064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162082" y="3997598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6069201" y="449330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6909436" y="4563648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48BEA5-D95C-754A-8D73-2A427384E17F}"/>
              </a:ext>
            </a:extLst>
          </p:cNvPr>
          <p:cNvCxnSpPr>
            <a:cxnSpLocks/>
          </p:cNvCxnSpPr>
          <p:nvPr/>
        </p:nvCxnSpPr>
        <p:spPr>
          <a:xfrm>
            <a:off x="6603942" y="3395684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46BE1E8-FBBE-1948-AD6D-3F8E6C08B7E7}"/>
              </a:ext>
            </a:extLst>
          </p:cNvPr>
          <p:cNvSpPr/>
          <p:nvPr/>
        </p:nvSpPr>
        <p:spPr>
          <a:xfrm>
            <a:off x="1199102" y="5356798"/>
            <a:ext cx="1097279" cy="29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18898D-A974-064B-83A4-D7E79DEFFD8B}"/>
              </a:ext>
            </a:extLst>
          </p:cNvPr>
          <p:cNvSpPr/>
          <p:nvPr/>
        </p:nvSpPr>
        <p:spPr>
          <a:xfrm rot="13782507">
            <a:off x="8780482" y="3597730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5AA34C-2753-D24E-9508-855D4A85C47B}"/>
              </a:ext>
            </a:extLst>
          </p:cNvPr>
          <p:cNvCxnSpPr>
            <a:cxnSpLocks/>
          </p:cNvCxnSpPr>
          <p:nvPr/>
        </p:nvCxnSpPr>
        <p:spPr>
          <a:xfrm flipH="1">
            <a:off x="5759563" y="2194693"/>
            <a:ext cx="7043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F22607-FC61-C440-93E1-38119893ECDC}"/>
              </a:ext>
            </a:extLst>
          </p:cNvPr>
          <p:cNvCxnSpPr>
            <a:cxnSpLocks/>
          </p:cNvCxnSpPr>
          <p:nvPr/>
        </p:nvCxnSpPr>
        <p:spPr>
          <a:xfrm>
            <a:off x="6776936" y="2194693"/>
            <a:ext cx="6878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64614B-61B7-8640-BB2C-F83FB248F2CC}"/>
              </a:ext>
            </a:extLst>
          </p:cNvPr>
          <p:cNvCxnSpPr>
            <a:cxnSpLocks/>
          </p:cNvCxnSpPr>
          <p:nvPr/>
        </p:nvCxnSpPr>
        <p:spPr>
          <a:xfrm>
            <a:off x="5561856" y="2364813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26FD4F-A64D-F740-8744-E38CC4AE6EDD}"/>
              </a:ext>
            </a:extLst>
          </p:cNvPr>
          <p:cNvSpPr/>
          <p:nvPr/>
        </p:nvSpPr>
        <p:spPr>
          <a:xfrm>
            <a:off x="5091821" y="4448163"/>
            <a:ext cx="2719321" cy="593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18AC7-8DCE-A244-B3FA-2013BDED546D}"/>
              </a:ext>
            </a:extLst>
          </p:cNvPr>
          <p:cNvCxnSpPr>
            <a:cxnSpLocks/>
          </p:cNvCxnSpPr>
          <p:nvPr/>
        </p:nvCxnSpPr>
        <p:spPr>
          <a:xfrm>
            <a:off x="5755443" y="3235244"/>
            <a:ext cx="6878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7FF9BC-F430-2B48-A10D-A8A386AFC3ED}"/>
              </a:ext>
            </a:extLst>
          </p:cNvPr>
          <p:cNvCxnSpPr>
            <a:cxnSpLocks/>
          </p:cNvCxnSpPr>
          <p:nvPr/>
        </p:nvCxnSpPr>
        <p:spPr>
          <a:xfrm>
            <a:off x="5561856" y="4935054"/>
            <a:ext cx="207593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3CCFE9-9A8F-4D48-9CF0-7E55A641E34F}"/>
              </a:ext>
            </a:extLst>
          </p:cNvPr>
          <p:cNvCxnSpPr>
            <a:cxnSpLocks/>
          </p:cNvCxnSpPr>
          <p:nvPr/>
        </p:nvCxnSpPr>
        <p:spPr>
          <a:xfrm flipV="1">
            <a:off x="7637790" y="4448164"/>
            <a:ext cx="0" cy="4868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F7000F-AE2C-A64B-A6D9-1DBBB6F4DDF4}"/>
              </a:ext>
            </a:extLst>
          </p:cNvPr>
          <p:cNvCxnSpPr>
            <a:cxnSpLocks/>
          </p:cNvCxnSpPr>
          <p:nvPr/>
        </p:nvCxnSpPr>
        <p:spPr>
          <a:xfrm>
            <a:off x="5561856" y="3420398"/>
            <a:ext cx="0" cy="15146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5F2F73-2A94-0648-BBEE-E2D7BE642BBC}"/>
              </a:ext>
            </a:extLst>
          </p:cNvPr>
          <p:cNvCxnSpPr>
            <a:cxnSpLocks/>
          </p:cNvCxnSpPr>
          <p:nvPr/>
        </p:nvCxnSpPr>
        <p:spPr>
          <a:xfrm>
            <a:off x="7641910" y="2352456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EC887-FEB9-5D4B-8A42-01E23A027BEA}"/>
              </a:ext>
            </a:extLst>
          </p:cNvPr>
          <p:cNvSpPr/>
          <p:nvPr/>
        </p:nvSpPr>
        <p:spPr>
          <a:xfrm>
            <a:off x="1216759" y="4570187"/>
            <a:ext cx="1097279" cy="29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A82D6-973D-4D4A-984A-21E9B639A578}"/>
              </a:ext>
            </a:extLst>
          </p:cNvPr>
          <p:cNvSpPr txBox="1"/>
          <p:nvPr/>
        </p:nvSpPr>
        <p:spPr>
          <a:xfrm>
            <a:off x="6655639" y="5349683"/>
            <a:ext cx="438927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(E,H)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Pre(E) &lt; Pre(H) &lt; Post(H) &lt; Post(E)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24CDBF-00CD-2448-ADD9-AD3236D05688}"/>
              </a:ext>
            </a:extLst>
          </p:cNvPr>
          <p:cNvSpPr txBox="1"/>
          <p:nvPr/>
        </p:nvSpPr>
        <p:spPr>
          <a:xfrm>
            <a:off x="50721" y="5707354"/>
            <a:ext cx="654910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parent and child</a:t>
            </a:r>
          </a:p>
          <a:p>
            <a:pPr algn="ctr"/>
            <a:r>
              <a:rPr lang="en-US" sz="2400" dirty="0"/>
              <a:t>Pre(parent) &lt; Pre(child) &lt; Post(child) &lt; Post(parent)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91EE8B9-3FE2-4A43-AF99-77EAFCB53812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C3EF8F8-EC40-5846-B0BB-7770BFED1C4B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383B895D-A074-EB44-98CF-43463BEDB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234F14F-B523-8440-B3CC-73D887592422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404DF91-92F1-DC4C-9DC6-BC702F53A529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452A9FAA-530A-D048-80CD-8593AA6BFE04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82ACB422-08A5-2542-9269-07A31C85A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9196748D-4643-E149-87CE-6F2B22D56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121" name="TextBox 120">
                          <a:extLst>
                            <a:ext uri="{FF2B5EF4-FFF2-40B4-BE49-F238E27FC236}">
                              <a16:creationId xmlns:a16="http://schemas.microsoft.com/office/drawing/2014/main" id="{F55E2EF8-6E03-F543-B839-03C404C7AA5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122" name="TextBox 121">
                          <a:extLst>
                            <a:ext uri="{FF2B5EF4-FFF2-40B4-BE49-F238E27FC236}">
                              <a16:creationId xmlns:a16="http://schemas.microsoft.com/office/drawing/2014/main" id="{9B8BC7E5-43A4-1E4F-B0ED-238903DBAD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23" name="TextBox 122">
                          <a:extLst>
                            <a:ext uri="{FF2B5EF4-FFF2-40B4-BE49-F238E27FC236}">
                              <a16:creationId xmlns:a16="http://schemas.microsoft.com/office/drawing/2014/main" id="{A4B54705-AEB4-874A-AE60-CF6B127352E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124" name="TextBox 123">
                          <a:extLst>
                            <a:ext uri="{FF2B5EF4-FFF2-40B4-BE49-F238E27FC236}">
                              <a16:creationId xmlns:a16="http://schemas.microsoft.com/office/drawing/2014/main" id="{8D81E82A-60CD-8142-AE29-15D7D4CF20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25" name="TextBox 124">
                          <a:extLst>
                            <a:ext uri="{FF2B5EF4-FFF2-40B4-BE49-F238E27FC236}">
                              <a16:creationId xmlns:a16="http://schemas.microsoft.com/office/drawing/2014/main" id="{84F97D94-ECDC-1F4C-9AD1-E4DA74A5BB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26" name="TextBox 125">
                          <a:extLst>
                            <a:ext uri="{FF2B5EF4-FFF2-40B4-BE49-F238E27FC236}">
                              <a16:creationId xmlns:a16="http://schemas.microsoft.com/office/drawing/2014/main" id="{111C2876-0454-0345-9ED9-48B01248BC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127" name="TextBox 126">
                          <a:extLst>
                            <a:ext uri="{FF2B5EF4-FFF2-40B4-BE49-F238E27FC236}">
                              <a16:creationId xmlns:a16="http://schemas.microsoft.com/office/drawing/2014/main" id="{006C2A2E-51FC-CC41-93AB-F351E0B7B0F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128" name="TextBox 127">
                          <a:extLst>
                            <a:ext uri="{FF2B5EF4-FFF2-40B4-BE49-F238E27FC236}">
                              <a16:creationId xmlns:a16="http://schemas.microsoft.com/office/drawing/2014/main" id="{91AC581D-D882-E14C-9A14-F6BC2C8E5C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2E34DA7B-E5F3-FC43-8B96-B983A428BD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C9398D35-99F9-E24B-9E6D-1AC18C06E4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40CEB6D-9134-A442-A8A4-B11764D378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21399031-A50E-4D4C-9151-4FE6772EB1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8EE1ED-D0A3-0D45-A441-FD2B8E66B8C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B66163D-8628-4A44-B9AE-1365395EA244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2159C1A-7193-B34C-9819-A5FB036A5D07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5F8E9-256F-F94E-9933-07CB5ECBA57F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126DBA0-E113-9C4F-9418-69F687A6A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04C7E6-3E14-DA43-8906-F5F9592A8AD3}"/>
              </a:ext>
            </a:extLst>
          </p:cNvPr>
          <p:cNvSpPr txBox="1"/>
          <p:nvPr/>
        </p:nvSpPr>
        <p:spPr>
          <a:xfrm>
            <a:off x="2678839" y="2198438"/>
            <a:ext cx="857699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Why?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Because a parent is always part of the procedure that calls its children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on the stack before a child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off the stack after a child</a:t>
            </a:r>
          </a:p>
        </p:txBody>
      </p:sp>
    </p:spTree>
    <p:extLst>
      <p:ext uri="{BB962C8B-B14F-4D97-AF65-F5344CB8AC3E}">
        <p14:creationId xmlns:p14="http://schemas.microsoft.com/office/powerpoint/2010/main" val="94020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5C3A-23C8-344E-3463-D95E9D67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edges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A59EA-969E-DD65-5EAE-20D86C15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4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62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48DE10-6B43-BA4A-8248-CF0FA395FB6F}"/>
              </a:ext>
            </a:extLst>
          </p:cNvPr>
          <p:cNvSpPr txBox="1"/>
          <p:nvPr/>
        </p:nvSpPr>
        <p:spPr>
          <a:xfrm>
            <a:off x="7540621" y="5349683"/>
            <a:ext cx="261930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D2F56A-D0E3-4A42-8613-B63ABCB27F84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FFA3D31-216F-7442-B8D3-B7B2D27E2E0F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33B7C99-6C6E-724F-BED0-0E44DBF4FC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744F153-C5F7-E944-BE1B-E8D6D05C9992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A1F1889-32D2-3843-BA71-F564A682EFC6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604859D1-3661-C14F-8D4F-57CA594DCB92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0AAC7314-518A-A44A-AE73-5F64B1D951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09EA09B3-0EC3-3647-A598-DFA5E76725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DC73B0EA-D2D1-C247-A73C-FA638700F2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578EA2A2-2C56-4346-9693-D6D7109116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5AF624E4-2C60-554C-8C42-D9DACBABA2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98BC875D-DD82-7C41-A6D4-7E6B66AA75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E9087072-B83C-5F45-A7DA-E3331ED2A0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9E95DED8-3F19-334D-8835-B314DE6AD2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70ABC035-4470-2643-96EF-F6588B7217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AFCE02C-14EA-E740-A78A-AB3B5018D1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4DB6F8C4-4BA6-2346-92EE-D34A75002B8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02AABB05-7981-804E-984B-5A024996DE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EAC1B85C-A0EB-B248-8478-AF03AADBB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A0F37F5-F2FB-9D48-9BEE-223AE57D0E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9A85175-3326-C74A-9F3A-17A2FD1D98AC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E30100B-2949-D14A-994E-DA542FEE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B8A6B81-EE94-9F4F-870A-B171AC1D0698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44E18C-3337-4847-BC06-9407A929A51E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C128D83-0E3F-8447-8C7E-2477C1AAC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038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12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45B49E-C345-E845-B7EB-2ECBA8F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1951" cy="4351338"/>
          </a:xfrm>
        </p:spPr>
        <p:txBody>
          <a:bodyPr/>
          <a:lstStyle/>
          <a:p>
            <a:r>
              <a:rPr lang="en-US" dirty="0"/>
              <a:t>Preorder</a:t>
            </a:r>
          </a:p>
          <a:p>
            <a:pPr lvl="1"/>
            <a:r>
              <a:rPr lang="en-US" dirty="0"/>
              <a:t>When it goes onto stack</a:t>
            </a:r>
          </a:p>
          <a:p>
            <a:r>
              <a:rPr lang="en-US" dirty="0" err="1"/>
              <a:t>Postorder</a:t>
            </a:r>
            <a:endParaRPr lang="en-US" dirty="0"/>
          </a:p>
          <a:p>
            <a:pPr lvl="1"/>
            <a:r>
              <a:rPr lang="en-US" dirty="0"/>
              <a:t>When it comes off the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2569175" y="6081067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 1 and 3 and Algorithms 1 and 3 from Section 11.3.3 </a:t>
            </a:r>
          </a:p>
        </p:txBody>
      </p:sp>
    </p:spTree>
    <p:extLst>
      <p:ext uri="{BB962C8B-B14F-4D97-AF65-F5344CB8AC3E}">
        <p14:creationId xmlns:p14="http://schemas.microsoft.com/office/powerpoint/2010/main" val="3601834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4EAC63-B53B-DE43-8F93-11253904BFCB}"/>
              </a:ext>
            </a:extLst>
          </p:cNvPr>
          <p:cNvSpPr txBox="1"/>
          <p:nvPr/>
        </p:nvSpPr>
        <p:spPr>
          <a:xfrm>
            <a:off x="50721" y="5707354"/>
            <a:ext cx="654910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parent and descendent</a:t>
            </a:r>
          </a:p>
          <a:p>
            <a:pPr algn="ctr"/>
            <a:r>
              <a:rPr lang="en-US" sz="2400" dirty="0"/>
              <a:t>Pre(parent) &lt; Pre(desc) &lt; Post(desc) &lt; Post(parent)</a:t>
            </a:r>
          </a:p>
        </p:txBody>
      </p:sp>
    </p:spTree>
    <p:extLst>
      <p:ext uri="{BB962C8B-B14F-4D97-AF65-F5344CB8AC3E}">
        <p14:creationId xmlns:p14="http://schemas.microsoft.com/office/powerpoint/2010/main" val="3375281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EBBCEA4-483D-193C-D1BC-BBF7D660D0CF}"/>
              </a:ext>
            </a:extLst>
          </p:cNvPr>
          <p:cNvSpPr txBox="1"/>
          <p:nvPr/>
        </p:nvSpPr>
        <p:spPr>
          <a:xfrm>
            <a:off x="838200" y="2198438"/>
            <a:ext cx="1041762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Why?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Because a parent is always part of the procedure that calls its children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on the stack before a child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off the stack after a child</a:t>
            </a:r>
          </a:p>
        </p:txBody>
      </p:sp>
    </p:spTree>
    <p:extLst>
      <p:ext uri="{BB962C8B-B14F-4D97-AF65-F5344CB8AC3E}">
        <p14:creationId xmlns:p14="http://schemas.microsoft.com/office/powerpoint/2010/main" val="2707021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EBBCEA4-483D-193C-D1BC-BBF7D660D0CF}"/>
              </a:ext>
            </a:extLst>
          </p:cNvPr>
          <p:cNvSpPr txBox="1"/>
          <p:nvPr/>
        </p:nvSpPr>
        <p:spPr>
          <a:xfrm>
            <a:off x="838200" y="2198438"/>
            <a:ext cx="1041762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Why?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Because a parent is always part of the procedure that calls its </a:t>
            </a:r>
            <a:r>
              <a:rPr lang="en-US" sz="3600" strike="sngStrike" dirty="0"/>
              <a:t>children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on the stack before a </a:t>
            </a:r>
            <a:r>
              <a:rPr lang="en-US" sz="3600" strike="sngStrike" dirty="0"/>
              <a:t>child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off the stack after a </a:t>
            </a:r>
            <a:r>
              <a:rPr lang="en-US" sz="3600" strike="sngStrike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50016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EBBCEA4-483D-193C-D1BC-BBF7D660D0CF}"/>
              </a:ext>
            </a:extLst>
          </p:cNvPr>
          <p:cNvSpPr txBox="1"/>
          <p:nvPr/>
        </p:nvSpPr>
        <p:spPr>
          <a:xfrm>
            <a:off x="838200" y="2198438"/>
            <a:ext cx="1041762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Why?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Because a parent is always part of the procedure that calls its </a:t>
            </a:r>
            <a:r>
              <a:rPr lang="en-US" sz="3600" dirty="0" err="1"/>
              <a:t>descendents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on the stack before a descendent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off the stack after a descendent</a:t>
            </a:r>
          </a:p>
        </p:txBody>
      </p:sp>
    </p:spTree>
    <p:extLst>
      <p:ext uri="{BB962C8B-B14F-4D97-AF65-F5344CB8AC3E}">
        <p14:creationId xmlns:p14="http://schemas.microsoft.com/office/powerpoint/2010/main" val="1272050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5C3A-23C8-344E-3463-D95E9D67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edges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A59EA-969E-DD65-5EAE-20D86C15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26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back edge </a:t>
            </a:r>
            <a:r>
              <a:rPr lang="en-US" dirty="0"/>
              <a:t>is a graph edge from a tree vertex to an ancestor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16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back edge </a:t>
            </a:r>
            <a:r>
              <a:rPr lang="en-US" dirty="0"/>
              <a:t>is a graph edge from a tree vertex to an ancestor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00ED75-E3C4-8840-921C-5507FD5237ED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93AEEF-9BCD-E940-A16A-39F65EE9F48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DAA148-45FB-F74B-B616-6318C6BF0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1C8AB3F-C3C5-2D41-BDE5-20ED815174F9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A5C6A7C4-977D-D240-A537-C170354BD851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E19BFAA2-DAD3-A94E-BF77-A1AC52007379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A64D41CF-AF29-B344-AFC7-25EF357EA1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252EDB4-A6CF-D240-A83F-68A17B8819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4B8DDC3-ECF6-EA49-8FA5-0D11EF74FA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25B980CC-92B4-CA4F-92B7-6B79247319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8A66F2CB-8940-BF49-8317-91CD77D113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10D63969-0C2E-EA43-A62E-FB1AE4D43D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C297A8B7-1686-944C-9D14-57ADD42F6E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0EBF3FFE-ED52-9940-B729-EE4A88C92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C8BD0D76-10DB-4248-95C5-6CD780AE34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B69C1BA-C29D-7146-9347-F7732E17D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C46FDAAB-7CBA-AF4C-989D-3DD4729513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CF6290E6-9FC2-3C4D-992A-F9C588799C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702F9D8-5E66-544A-BD0F-0C74E8BCC2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957F74C6-1F85-DD4C-B814-38513E0546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F2DB03C-07E2-AA4A-AA46-CCE460C1161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8F0BBE6-D9FA-D04A-9FC1-59A0CB54F0FB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0B1002-14D6-4941-8E36-591CE6DA8614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142342C-4560-3843-884B-725E66ABCE2D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A54BBA-2246-AB4E-A138-CDE3B3433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1BFA9C1-B43D-904E-BA4B-71E957C95F40}"/>
              </a:ext>
            </a:extLst>
          </p:cNvPr>
          <p:cNvSpPr txBox="1"/>
          <p:nvPr/>
        </p:nvSpPr>
        <p:spPr>
          <a:xfrm>
            <a:off x="6631594" y="5349683"/>
            <a:ext cx="4437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(D,A)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Pre(D) &lt; Post(D) &lt; Post(A)</a:t>
            </a:r>
          </a:p>
        </p:txBody>
      </p:sp>
    </p:spTree>
    <p:extLst>
      <p:ext uri="{BB962C8B-B14F-4D97-AF65-F5344CB8AC3E}">
        <p14:creationId xmlns:p14="http://schemas.microsoft.com/office/powerpoint/2010/main" val="3607609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back edge </a:t>
            </a:r>
            <a:r>
              <a:rPr lang="en-US" dirty="0"/>
              <a:t>is a graph edge from a tree vertex to an ancestor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00ED75-E3C4-8840-921C-5507FD5237ED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93AEEF-9BCD-E940-A16A-39F65EE9F48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DAA148-45FB-F74B-B616-6318C6BF0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1C8AB3F-C3C5-2D41-BDE5-20ED815174F9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A5C6A7C4-977D-D240-A537-C170354BD851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E19BFAA2-DAD3-A94E-BF77-A1AC52007379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A64D41CF-AF29-B344-AFC7-25EF357EA1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252EDB4-A6CF-D240-A83F-68A17B8819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4B8DDC3-ECF6-EA49-8FA5-0D11EF74FA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25B980CC-92B4-CA4F-92B7-6B79247319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8A66F2CB-8940-BF49-8317-91CD77D113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10D63969-0C2E-EA43-A62E-FB1AE4D43D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C297A8B7-1686-944C-9D14-57ADD42F6E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0EBF3FFE-ED52-9940-B729-EE4A88C92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C8BD0D76-10DB-4248-95C5-6CD780AE34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B69C1BA-C29D-7146-9347-F7732E17D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C46FDAAB-7CBA-AF4C-989D-3DD4729513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CF6290E6-9FC2-3C4D-992A-F9C588799C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702F9D8-5E66-544A-BD0F-0C74E8BCC2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957F74C6-1F85-DD4C-B814-38513E0546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F2DB03C-07E2-AA4A-AA46-CCE460C1161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8F0BBE6-D9FA-D04A-9FC1-59A0CB54F0FB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0B1002-14D6-4941-8E36-591CE6DA8614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142342C-4560-3843-884B-725E66ABCE2D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A54BBA-2246-AB4E-A138-CDE3B3433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1BFA9C1-B43D-904E-BA4B-71E957C95F40}"/>
              </a:ext>
            </a:extLst>
          </p:cNvPr>
          <p:cNvSpPr txBox="1"/>
          <p:nvPr/>
        </p:nvSpPr>
        <p:spPr>
          <a:xfrm>
            <a:off x="6631594" y="5349683"/>
            <a:ext cx="4437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(D,A)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Pre(D) &lt; Post(D) &lt; Post(A)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2DCC13-2CC9-EC48-AAAD-AF7E972F0F08}"/>
              </a:ext>
            </a:extLst>
          </p:cNvPr>
          <p:cNvSpPr txBox="1"/>
          <p:nvPr/>
        </p:nvSpPr>
        <p:spPr>
          <a:xfrm>
            <a:off x="160880" y="5707354"/>
            <a:ext cx="63287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vertex and ancestor</a:t>
            </a:r>
          </a:p>
          <a:p>
            <a:pPr algn="ctr"/>
            <a:r>
              <a:rPr lang="en-US" sz="2400" dirty="0"/>
              <a:t>Pre(</a:t>
            </a:r>
            <a:r>
              <a:rPr lang="en-US" sz="2400" dirty="0" err="1"/>
              <a:t>ancest</a:t>
            </a:r>
            <a:r>
              <a:rPr lang="en-US" sz="2400" dirty="0"/>
              <a:t>) &lt; Pre(vert) &lt; Post(vert) &lt; Post(</a:t>
            </a:r>
            <a:r>
              <a:rPr lang="en-US" sz="2400" dirty="0" err="1"/>
              <a:t>ancest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07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Back edges vs Forward edges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02DCC13-2CC9-EC48-AAAD-AF7E972F0F08}"/>
              </a:ext>
            </a:extLst>
          </p:cNvPr>
          <p:cNvSpPr txBox="1"/>
          <p:nvPr/>
        </p:nvSpPr>
        <p:spPr>
          <a:xfrm>
            <a:off x="160880" y="5707354"/>
            <a:ext cx="63287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 edge between vertex and ancestor</a:t>
            </a:r>
          </a:p>
          <a:p>
            <a:pPr algn="ctr"/>
            <a:r>
              <a:rPr lang="en-US" sz="2400" dirty="0"/>
              <a:t>Pre(</a:t>
            </a:r>
            <a:r>
              <a:rPr lang="en-US" sz="2400" dirty="0" err="1"/>
              <a:t>ancest</a:t>
            </a:r>
            <a:r>
              <a:rPr lang="en-US" sz="2400" dirty="0"/>
              <a:t>) &lt; Pre(vert) &lt; Post(vert) &lt; Post(</a:t>
            </a:r>
            <a:r>
              <a:rPr lang="en-US" sz="2400" dirty="0" err="1"/>
              <a:t>ancest</a:t>
            </a:r>
            <a:r>
              <a:rPr lang="en-US" sz="24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264A65-3B66-E54F-8134-1BDCDB750EA4}"/>
              </a:ext>
            </a:extLst>
          </p:cNvPr>
          <p:cNvSpPr txBox="1"/>
          <p:nvPr/>
        </p:nvSpPr>
        <p:spPr>
          <a:xfrm>
            <a:off x="160880" y="4445040"/>
            <a:ext cx="616348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Forward edge between vertex and descendent</a:t>
            </a:r>
          </a:p>
          <a:p>
            <a:pPr algn="ctr"/>
            <a:r>
              <a:rPr lang="en-US" sz="2400" dirty="0"/>
              <a:t>Pre(vert) &lt; Pre(desc) &lt; Post(desc) &lt; Post(vert)</a:t>
            </a:r>
          </a:p>
        </p:txBody>
      </p:sp>
    </p:spTree>
    <p:extLst>
      <p:ext uri="{BB962C8B-B14F-4D97-AF65-F5344CB8AC3E}">
        <p14:creationId xmlns:p14="http://schemas.microsoft.com/office/powerpoint/2010/main" val="1879561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Back edges vs Forward edges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02DCC13-2CC9-EC48-AAAD-AF7E972F0F08}"/>
              </a:ext>
            </a:extLst>
          </p:cNvPr>
          <p:cNvSpPr txBox="1"/>
          <p:nvPr/>
        </p:nvSpPr>
        <p:spPr>
          <a:xfrm>
            <a:off x="160880" y="5707354"/>
            <a:ext cx="63287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 edge between vertex and ancestor</a:t>
            </a:r>
          </a:p>
          <a:p>
            <a:pPr algn="ctr"/>
            <a:r>
              <a:rPr lang="en-US" sz="2400" dirty="0"/>
              <a:t>Pre(</a:t>
            </a:r>
            <a:r>
              <a:rPr lang="en-US" sz="2400" dirty="0" err="1"/>
              <a:t>ancest</a:t>
            </a:r>
            <a:r>
              <a:rPr lang="en-US" sz="2400" dirty="0"/>
              <a:t>) &lt; </a:t>
            </a:r>
            <a:r>
              <a:rPr lang="en-US" sz="2400" dirty="0">
                <a:highlight>
                  <a:srgbClr val="FFFF00"/>
                </a:highlight>
              </a:rPr>
              <a:t>Pre(vert) </a:t>
            </a:r>
            <a:r>
              <a:rPr lang="en-US" sz="2400" dirty="0"/>
              <a:t>&lt; </a:t>
            </a:r>
            <a:r>
              <a:rPr lang="en-US" sz="2400" dirty="0">
                <a:highlight>
                  <a:srgbClr val="FFFF00"/>
                </a:highlight>
              </a:rPr>
              <a:t>Post(vert) </a:t>
            </a:r>
            <a:r>
              <a:rPr lang="en-US" sz="2400" dirty="0"/>
              <a:t>&lt; Post(</a:t>
            </a:r>
            <a:r>
              <a:rPr lang="en-US" sz="2400" dirty="0" err="1"/>
              <a:t>ancest</a:t>
            </a:r>
            <a:r>
              <a:rPr lang="en-US" sz="24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264A65-3B66-E54F-8134-1BDCDB750EA4}"/>
              </a:ext>
            </a:extLst>
          </p:cNvPr>
          <p:cNvSpPr txBox="1"/>
          <p:nvPr/>
        </p:nvSpPr>
        <p:spPr>
          <a:xfrm>
            <a:off x="160880" y="4445040"/>
            <a:ext cx="616348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Forward edge between vertex and descendent</a:t>
            </a:r>
          </a:p>
          <a:p>
            <a:pPr algn="ctr"/>
            <a:r>
              <a:rPr lang="en-US" sz="2400" dirty="0">
                <a:highlight>
                  <a:srgbClr val="FFFF00"/>
                </a:highlight>
              </a:rPr>
              <a:t>Pre(vert) </a:t>
            </a:r>
            <a:r>
              <a:rPr lang="en-US" sz="2400" dirty="0"/>
              <a:t>&lt; Pre(desc) &lt; Post(desc) &lt; </a:t>
            </a:r>
            <a:r>
              <a:rPr lang="en-US" sz="2400" dirty="0">
                <a:highlight>
                  <a:srgbClr val="FFFF00"/>
                </a:highlight>
              </a:rPr>
              <a:t>Post(vert)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735944-4BAD-804F-9D5D-7DF7BF709BD4}"/>
              </a:ext>
            </a:extLst>
          </p:cNvPr>
          <p:cNvSpPr txBox="1"/>
          <p:nvPr/>
        </p:nvSpPr>
        <p:spPr>
          <a:xfrm>
            <a:off x="2678840" y="2198438"/>
            <a:ext cx="501451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Notice the opposite order</a:t>
            </a:r>
          </a:p>
        </p:txBody>
      </p:sp>
    </p:spTree>
    <p:extLst>
      <p:ext uri="{BB962C8B-B14F-4D97-AF65-F5344CB8AC3E}">
        <p14:creationId xmlns:p14="http://schemas.microsoft.com/office/powerpoint/2010/main" val="82431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45B49E-C345-E845-B7EB-2ECBA8F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1951" cy="4351338"/>
          </a:xfrm>
        </p:spPr>
        <p:txBody>
          <a:bodyPr/>
          <a:lstStyle/>
          <a:p>
            <a:r>
              <a:rPr lang="en-US" dirty="0"/>
              <a:t>Preorder</a:t>
            </a:r>
          </a:p>
          <a:p>
            <a:pPr lvl="1"/>
            <a:r>
              <a:rPr lang="en-US" dirty="0"/>
              <a:t>When it goes onto stack</a:t>
            </a:r>
          </a:p>
          <a:p>
            <a:r>
              <a:rPr lang="en-US" dirty="0" err="1"/>
              <a:t>Postorder</a:t>
            </a:r>
            <a:endParaRPr lang="en-US" dirty="0"/>
          </a:p>
          <a:p>
            <a:pPr lvl="1"/>
            <a:r>
              <a:rPr lang="en-US" dirty="0"/>
              <a:t>When it comes off the stack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2569175" y="6081067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 1 and 3 and Algorithms 1 and 3 from Section 11.3.3 </a:t>
            </a:r>
          </a:p>
        </p:txBody>
      </p:sp>
    </p:spTree>
    <p:extLst>
      <p:ext uri="{BB962C8B-B14F-4D97-AF65-F5344CB8AC3E}">
        <p14:creationId xmlns:p14="http://schemas.microsoft.com/office/powerpoint/2010/main" val="1101124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5C3A-23C8-344E-3463-D95E9D67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edges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A59EA-969E-DD65-5EAE-20D86C15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0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cross edge </a:t>
            </a:r>
            <a:r>
              <a:rPr lang="en-US" dirty="0"/>
              <a:t>is any other graph edge</a:t>
            </a:r>
          </a:p>
          <a:p>
            <a:pPr lvl="1"/>
            <a:r>
              <a:rPr lang="en-US" dirty="0"/>
              <a:t>always right to left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D1038B05-C94D-6341-9E69-34A3E33E157B}"/>
              </a:ext>
            </a:extLst>
          </p:cNvPr>
          <p:cNvSpPr/>
          <p:nvPr/>
        </p:nvSpPr>
        <p:spPr>
          <a:xfrm>
            <a:off x="9088916" y="4296578"/>
            <a:ext cx="507540" cy="594911"/>
          </a:xfrm>
          <a:custGeom>
            <a:avLst/>
            <a:gdLst>
              <a:gd name="connsiteX0" fmla="*/ 484742 w 507540"/>
              <a:gd name="connsiteY0" fmla="*/ 0 h 594911"/>
              <a:gd name="connsiteX1" fmla="*/ 451691 w 507540"/>
              <a:gd name="connsiteY1" fmla="*/ 495759 h 594911"/>
              <a:gd name="connsiteX2" fmla="*/ 0 w 507540"/>
              <a:gd name="connsiteY2" fmla="*/ 594911 h 5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540" h="594911">
                <a:moveTo>
                  <a:pt x="484742" y="0"/>
                </a:moveTo>
                <a:cubicBezTo>
                  <a:pt x="508611" y="198303"/>
                  <a:pt x="532481" y="396607"/>
                  <a:pt x="451691" y="495759"/>
                </a:cubicBezTo>
                <a:cubicBezTo>
                  <a:pt x="370901" y="594911"/>
                  <a:pt x="185450" y="594911"/>
                  <a:pt x="0" y="594911"/>
                </a:cubicBezTo>
              </a:path>
            </a:pathLst>
          </a:custGeom>
          <a:noFill/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452A09-B060-4142-B4AB-EDB5AB31B5AF}"/>
              </a:ext>
            </a:extLst>
          </p:cNvPr>
          <p:cNvCxnSpPr>
            <a:cxnSpLocks/>
          </p:cNvCxnSpPr>
          <p:nvPr/>
        </p:nvCxnSpPr>
        <p:spPr>
          <a:xfrm flipH="1">
            <a:off x="6776936" y="4274544"/>
            <a:ext cx="687859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B3AD21-BE28-7848-A1F8-1941DBD57A10}"/>
              </a:ext>
            </a:extLst>
          </p:cNvPr>
          <p:cNvCxnSpPr>
            <a:cxnSpLocks/>
          </p:cNvCxnSpPr>
          <p:nvPr/>
        </p:nvCxnSpPr>
        <p:spPr>
          <a:xfrm>
            <a:off x="7644886" y="3395684"/>
            <a:ext cx="0" cy="73152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F5DBD7-1C6D-0E42-B86C-C27B34780EFE}"/>
              </a:ext>
            </a:extLst>
          </p:cNvPr>
          <p:cNvCxnSpPr>
            <a:cxnSpLocks/>
            <a:stCxn id="19" idx="3"/>
            <a:endCxn id="15" idx="7"/>
          </p:cNvCxnSpPr>
          <p:nvPr/>
        </p:nvCxnSpPr>
        <p:spPr>
          <a:xfrm flipH="1">
            <a:off x="9668215" y="3546377"/>
            <a:ext cx="383824" cy="4102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7900AA-AD69-0A43-A9B8-8260BD2269EF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098C0DD-828C-C442-B650-C5B28E65F0A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B93BAF74-213D-7749-865D-6B96A977D4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90E5214-5F41-FC47-A7F1-8866E6F486A1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F27F997-BAC3-1C4A-B9DE-53261301A7C3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095A516F-6D03-C140-8351-36493D35FF94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46770A6C-C20B-FF4A-9CE6-3EF1E15F8A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id="{1EE3AB1E-9A99-2240-A728-DF5C8EFDF5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43C9508A-0C80-6740-BF47-9B18B10EC7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39F0B54A-75EB-BA4F-B6B3-0331C93079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25DA6DCB-FB8E-9D49-842B-2D55021A23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B2200B6F-B72A-2C41-B3C9-B87C4BB453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89C15E3F-5AA0-744D-93DC-BD57B053AD8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FFC44C19-377F-B249-B7B9-386013EC26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25E2A7E7-0DC2-4E49-88DE-D30857B7A8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6" name="TextBox 75">
                          <a:extLst>
                            <a:ext uri="{FF2B5EF4-FFF2-40B4-BE49-F238E27FC236}">
                              <a16:creationId xmlns:a16="http://schemas.microsoft.com/office/drawing/2014/main" id="{E9F11D70-4163-5442-8406-3D8BE27A89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3E20669D-0868-4C4D-95C7-DFAC8698B1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DB9CE5EC-BCE3-1345-B71C-0138718A9F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CB215241-CD2C-5748-8D4C-544CCAE0C9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6E7A2103-B463-D343-8835-C3BDBFDF8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ACFD75F-91A0-1345-98D1-224934CC5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860C6CC-AABC-A448-AC3E-0314B2E325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F6E35C2-C450-A94D-8D6B-EF3CAF5ED061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518A594-C01A-AD4E-BAE6-79DD5E3EA6E7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73A06EC-4744-B249-A349-60DC84BC3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7BFCD60-62AD-A747-B593-3E0FEE58F375}"/>
              </a:ext>
            </a:extLst>
          </p:cNvPr>
          <p:cNvSpPr txBox="1"/>
          <p:nvPr/>
        </p:nvSpPr>
        <p:spPr>
          <a:xfrm>
            <a:off x="6617168" y="5349683"/>
            <a:ext cx="446622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(D,H)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Pre(H) &lt; Post(H) &lt; Pre(D) &lt; Post(D)</a:t>
            </a:r>
          </a:p>
        </p:txBody>
      </p:sp>
    </p:spTree>
    <p:extLst>
      <p:ext uri="{BB962C8B-B14F-4D97-AF65-F5344CB8AC3E}">
        <p14:creationId xmlns:p14="http://schemas.microsoft.com/office/powerpoint/2010/main" val="571453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cross edge </a:t>
            </a:r>
            <a:r>
              <a:rPr lang="en-US" dirty="0"/>
              <a:t>is any other graph edge</a:t>
            </a:r>
          </a:p>
          <a:p>
            <a:pPr lvl="1"/>
            <a:r>
              <a:rPr lang="en-US" dirty="0"/>
              <a:t>always right to left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D1038B05-C94D-6341-9E69-34A3E33E157B}"/>
              </a:ext>
            </a:extLst>
          </p:cNvPr>
          <p:cNvSpPr/>
          <p:nvPr/>
        </p:nvSpPr>
        <p:spPr>
          <a:xfrm>
            <a:off x="9088916" y="4296578"/>
            <a:ext cx="507540" cy="594911"/>
          </a:xfrm>
          <a:custGeom>
            <a:avLst/>
            <a:gdLst>
              <a:gd name="connsiteX0" fmla="*/ 484742 w 507540"/>
              <a:gd name="connsiteY0" fmla="*/ 0 h 594911"/>
              <a:gd name="connsiteX1" fmla="*/ 451691 w 507540"/>
              <a:gd name="connsiteY1" fmla="*/ 495759 h 594911"/>
              <a:gd name="connsiteX2" fmla="*/ 0 w 507540"/>
              <a:gd name="connsiteY2" fmla="*/ 594911 h 5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540" h="594911">
                <a:moveTo>
                  <a:pt x="484742" y="0"/>
                </a:moveTo>
                <a:cubicBezTo>
                  <a:pt x="508611" y="198303"/>
                  <a:pt x="532481" y="396607"/>
                  <a:pt x="451691" y="495759"/>
                </a:cubicBezTo>
                <a:cubicBezTo>
                  <a:pt x="370901" y="594911"/>
                  <a:pt x="185450" y="594911"/>
                  <a:pt x="0" y="594911"/>
                </a:cubicBezTo>
              </a:path>
            </a:pathLst>
          </a:custGeom>
          <a:noFill/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452A09-B060-4142-B4AB-EDB5AB31B5AF}"/>
              </a:ext>
            </a:extLst>
          </p:cNvPr>
          <p:cNvCxnSpPr>
            <a:cxnSpLocks/>
          </p:cNvCxnSpPr>
          <p:nvPr/>
        </p:nvCxnSpPr>
        <p:spPr>
          <a:xfrm flipH="1">
            <a:off x="6776936" y="4274544"/>
            <a:ext cx="687859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B3AD21-BE28-7848-A1F8-1941DBD57A10}"/>
              </a:ext>
            </a:extLst>
          </p:cNvPr>
          <p:cNvCxnSpPr>
            <a:cxnSpLocks/>
          </p:cNvCxnSpPr>
          <p:nvPr/>
        </p:nvCxnSpPr>
        <p:spPr>
          <a:xfrm>
            <a:off x="7644886" y="3395684"/>
            <a:ext cx="0" cy="73152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F5DBD7-1C6D-0E42-B86C-C27B34780EFE}"/>
              </a:ext>
            </a:extLst>
          </p:cNvPr>
          <p:cNvCxnSpPr>
            <a:cxnSpLocks/>
            <a:stCxn id="19" idx="3"/>
            <a:endCxn id="15" idx="7"/>
          </p:cNvCxnSpPr>
          <p:nvPr/>
        </p:nvCxnSpPr>
        <p:spPr>
          <a:xfrm flipH="1">
            <a:off x="9668215" y="3546377"/>
            <a:ext cx="383824" cy="4102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7900AA-AD69-0A43-A9B8-8260BD2269EF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098C0DD-828C-C442-B650-C5B28E65F0A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B93BAF74-213D-7749-865D-6B96A977D4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90E5214-5F41-FC47-A7F1-8866E6F486A1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F27F997-BAC3-1C4A-B9DE-53261301A7C3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095A516F-6D03-C140-8351-36493D35FF94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46770A6C-C20B-FF4A-9CE6-3EF1E15F8A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id="{1EE3AB1E-9A99-2240-A728-DF5C8EFDF5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43C9508A-0C80-6740-BF47-9B18B10EC7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39F0B54A-75EB-BA4F-B6B3-0331C93079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25DA6DCB-FB8E-9D49-842B-2D55021A23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B2200B6F-B72A-2C41-B3C9-B87C4BB453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89C15E3F-5AA0-744D-93DC-BD57B053AD8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FFC44C19-377F-B249-B7B9-386013EC26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25E2A7E7-0DC2-4E49-88DE-D30857B7A8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6" name="TextBox 75">
                          <a:extLst>
                            <a:ext uri="{FF2B5EF4-FFF2-40B4-BE49-F238E27FC236}">
                              <a16:creationId xmlns:a16="http://schemas.microsoft.com/office/drawing/2014/main" id="{E9F11D70-4163-5442-8406-3D8BE27A89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3E20669D-0868-4C4D-95C7-DFAC8698B1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DB9CE5EC-BCE3-1345-B71C-0138718A9F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CB215241-CD2C-5748-8D4C-544CCAE0C9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6E7A2103-B463-D343-8835-C3BDBFDF8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ACFD75F-91A0-1345-98D1-224934CC5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860C6CC-AABC-A448-AC3E-0314B2E325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F6E35C2-C450-A94D-8D6B-EF3CAF5ED061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518A594-C01A-AD4E-BAE6-79DD5E3EA6E7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73A06EC-4744-B249-A349-60DC84BC3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7BFCD60-62AD-A747-B593-3E0FEE58F375}"/>
              </a:ext>
            </a:extLst>
          </p:cNvPr>
          <p:cNvSpPr txBox="1"/>
          <p:nvPr/>
        </p:nvSpPr>
        <p:spPr>
          <a:xfrm>
            <a:off x="6617168" y="5349683"/>
            <a:ext cx="446622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(D,H)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Pre(H) &lt; Post(H) &lt; Pre(D) &lt; Post(D)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2C4933-A1EF-2848-80A1-E4CFADD6DFAE}"/>
              </a:ext>
            </a:extLst>
          </p:cNvPr>
          <p:cNvSpPr txBox="1"/>
          <p:nvPr/>
        </p:nvSpPr>
        <p:spPr>
          <a:xfrm>
            <a:off x="114139" y="5707354"/>
            <a:ext cx="642227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Cross edge between vertex and left neighbor</a:t>
            </a:r>
          </a:p>
          <a:p>
            <a:pPr algn="ctr"/>
            <a:r>
              <a:rPr lang="en-US" sz="2400" dirty="0"/>
              <a:t>Pre(</a:t>
            </a:r>
            <a:r>
              <a:rPr lang="en-US" sz="2400" dirty="0" err="1"/>
              <a:t>LNeigh</a:t>
            </a:r>
            <a:r>
              <a:rPr lang="en-US" sz="2400" dirty="0"/>
              <a:t>) &lt; Post(</a:t>
            </a:r>
            <a:r>
              <a:rPr lang="en-US" sz="2400" dirty="0" err="1"/>
              <a:t>LNeigh</a:t>
            </a:r>
            <a:r>
              <a:rPr lang="en-US" sz="2400" dirty="0"/>
              <a:t>) &lt; Pre(vert) &lt; Post(vert)</a:t>
            </a:r>
          </a:p>
        </p:txBody>
      </p:sp>
    </p:spTree>
    <p:extLst>
      <p:ext uri="{BB962C8B-B14F-4D97-AF65-F5344CB8AC3E}">
        <p14:creationId xmlns:p14="http://schemas.microsoft.com/office/powerpoint/2010/main" val="3523939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1CFD9-9A21-5343-105A-B065F82A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12ADC-2E25-DDC3-D07A-5C161C877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5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edge in the graph can be assigned 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useful guide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D1038B05-C94D-6341-9E69-34A3E33E157B}"/>
              </a:ext>
            </a:extLst>
          </p:cNvPr>
          <p:cNvSpPr/>
          <p:nvPr/>
        </p:nvSpPr>
        <p:spPr>
          <a:xfrm>
            <a:off x="9088916" y="4296578"/>
            <a:ext cx="507540" cy="594911"/>
          </a:xfrm>
          <a:custGeom>
            <a:avLst/>
            <a:gdLst>
              <a:gd name="connsiteX0" fmla="*/ 484742 w 507540"/>
              <a:gd name="connsiteY0" fmla="*/ 0 h 594911"/>
              <a:gd name="connsiteX1" fmla="*/ 451691 w 507540"/>
              <a:gd name="connsiteY1" fmla="*/ 495759 h 594911"/>
              <a:gd name="connsiteX2" fmla="*/ 0 w 507540"/>
              <a:gd name="connsiteY2" fmla="*/ 594911 h 5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540" h="594911">
                <a:moveTo>
                  <a:pt x="484742" y="0"/>
                </a:moveTo>
                <a:cubicBezTo>
                  <a:pt x="508611" y="198303"/>
                  <a:pt x="532481" y="396607"/>
                  <a:pt x="451691" y="495759"/>
                </a:cubicBezTo>
                <a:cubicBezTo>
                  <a:pt x="370901" y="594911"/>
                  <a:pt x="185450" y="594911"/>
                  <a:pt x="0" y="594911"/>
                </a:cubicBezTo>
              </a:path>
            </a:pathLst>
          </a:custGeom>
          <a:noFill/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452A09-B060-4142-B4AB-EDB5AB31B5AF}"/>
              </a:ext>
            </a:extLst>
          </p:cNvPr>
          <p:cNvCxnSpPr>
            <a:cxnSpLocks/>
          </p:cNvCxnSpPr>
          <p:nvPr/>
        </p:nvCxnSpPr>
        <p:spPr>
          <a:xfrm flipH="1">
            <a:off x="6776936" y="4274544"/>
            <a:ext cx="687859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B3AD21-BE28-7848-A1F8-1941DBD57A10}"/>
              </a:ext>
            </a:extLst>
          </p:cNvPr>
          <p:cNvCxnSpPr>
            <a:cxnSpLocks/>
          </p:cNvCxnSpPr>
          <p:nvPr/>
        </p:nvCxnSpPr>
        <p:spPr>
          <a:xfrm>
            <a:off x="7644886" y="3395684"/>
            <a:ext cx="0" cy="73152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F5DBD7-1C6D-0E42-B86C-C27B34780EFE}"/>
              </a:ext>
            </a:extLst>
          </p:cNvPr>
          <p:cNvCxnSpPr>
            <a:cxnSpLocks/>
            <a:stCxn id="19" idx="3"/>
            <a:endCxn id="15" idx="7"/>
          </p:cNvCxnSpPr>
          <p:nvPr/>
        </p:nvCxnSpPr>
        <p:spPr>
          <a:xfrm flipH="1">
            <a:off x="9668215" y="3546377"/>
            <a:ext cx="383824" cy="4102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Diagram, schematic&#10;&#10;Description automatically generated">
            <a:extLst>
              <a:ext uri="{FF2B5EF4-FFF2-40B4-BE49-F238E27FC236}">
                <a16:creationId xmlns:a16="http://schemas.microsoft.com/office/drawing/2014/main" id="{847FEBE0-7266-C541-9265-AE12F00AF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5" y="2419690"/>
            <a:ext cx="2286000" cy="316441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D49AE8-9D93-6C42-870D-5B3B98DCC4DE}"/>
              </a:ext>
            </a:extLst>
          </p:cNvPr>
          <p:cNvCxnSpPr>
            <a:cxnSpLocks/>
          </p:cNvCxnSpPr>
          <p:nvPr/>
        </p:nvCxnSpPr>
        <p:spPr>
          <a:xfrm>
            <a:off x="2478514" y="3228725"/>
            <a:ext cx="658368" cy="174601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A858CC-795B-9949-AD51-211E8B92BB07}"/>
              </a:ext>
            </a:extLst>
          </p:cNvPr>
          <p:cNvCxnSpPr>
            <a:cxnSpLocks/>
          </p:cNvCxnSpPr>
          <p:nvPr/>
        </p:nvCxnSpPr>
        <p:spPr>
          <a:xfrm flipV="1">
            <a:off x="1590069" y="3294044"/>
            <a:ext cx="621792" cy="168070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A32ED1-2AB8-8F42-BAA1-937D638826F5}"/>
              </a:ext>
            </a:extLst>
          </p:cNvPr>
          <p:cNvCxnSpPr>
            <a:cxnSpLocks/>
          </p:cNvCxnSpPr>
          <p:nvPr/>
        </p:nvCxnSpPr>
        <p:spPr>
          <a:xfrm flipH="1">
            <a:off x="1833763" y="5133304"/>
            <a:ext cx="1101551" cy="2331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AEB8B70-3D8B-564B-A2EC-75A892B2D39F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</p:spTree>
    <p:extLst>
      <p:ext uri="{BB962C8B-B14F-4D97-AF65-F5344CB8AC3E}">
        <p14:creationId xmlns:p14="http://schemas.microsoft.com/office/powerpoint/2010/main" val="3123813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the type can be determined by pre- and post-orders using these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useful guide</a:t>
            </a:r>
          </a:p>
        </p:txBody>
      </p:sp>
      <p:pic>
        <p:nvPicPr>
          <p:cNvPr id="29" name="Picture 28" descr="Diagram, schematic&#10;&#10;Description automatically generated">
            <a:extLst>
              <a:ext uri="{FF2B5EF4-FFF2-40B4-BE49-F238E27FC236}">
                <a16:creationId xmlns:a16="http://schemas.microsoft.com/office/drawing/2014/main" id="{847FEBE0-7266-C541-9265-AE12F00AF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5" y="2419690"/>
            <a:ext cx="2286000" cy="316441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D49AE8-9D93-6C42-870D-5B3B98DCC4DE}"/>
              </a:ext>
            </a:extLst>
          </p:cNvPr>
          <p:cNvCxnSpPr>
            <a:cxnSpLocks/>
          </p:cNvCxnSpPr>
          <p:nvPr/>
        </p:nvCxnSpPr>
        <p:spPr>
          <a:xfrm>
            <a:off x="2478514" y="3228725"/>
            <a:ext cx="658368" cy="174601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A858CC-795B-9949-AD51-211E8B92BB07}"/>
              </a:ext>
            </a:extLst>
          </p:cNvPr>
          <p:cNvCxnSpPr>
            <a:cxnSpLocks/>
          </p:cNvCxnSpPr>
          <p:nvPr/>
        </p:nvCxnSpPr>
        <p:spPr>
          <a:xfrm flipV="1">
            <a:off x="1590069" y="3294044"/>
            <a:ext cx="621792" cy="168070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A32ED1-2AB8-8F42-BAA1-937D638826F5}"/>
              </a:ext>
            </a:extLst>
          </p:cNvPr>
          <p:cNvCxnSpPr>
            <a:cxnSpLocks/>
          </p:cNvCxnSpPr>
          <p:nvPr/>
        </p:nvCxnSpPr>
        <p:spPr>
          <a:xfrm flipH="1">
            <a:off x="1833763" y="5133304"/>
            <a:ext cx="1101551" cy="2331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AEB8B70-3D8B-564B-A2EC-75A892B2D39F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pic>
        <p:nvPicPr>
          <p:cNvPr id="58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72F1114-602E-9943-8E92-587B0167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57" y="2565944"/>
            <a:ext cx="6184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68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EBE6-08F5-D343-9B4A-B202CFFE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A31-5494-A847-91E9-03FC2A6D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preorder number and the </a:t>
            </a:r>
            <a:r>
              <a:rPr lang="en-US" dirty="0" err="1"/>
              <a:t>postorder</a:t>
            </a:r>
            <a:r>
              <a:rPr lang="en-US" dirty="0"/>
              <a:t> number are found using a DFS traversal of a graph</a:t>
            </a:r>
          </a:p>
          <a:p>
            <a:r>
              <a:rPr lang="en-US" dirty="0"/>
              <a:t>Pre- and post-order numbers tell us a lot about the graph</a:t>
            </a:r>
          </a:p>
          <a:p>
            <a:endParaRPr lang="en-US" dirty="0"/>
          </a:p>
          <a:p>
            <a:r>
              <a:rPr lang="en-US" dirty="0"/>
              <a:t>True even if DFS traversal produces a </a:t>
            </a:r>
            <a:r>
              <a:rPr lang="en-US" i="1" dirty="0"/>
              <a:t>spanning forest </a:t>
            </a:r>
            <a:r>
              <a:rPr lang="en-US" dirty="0"/>
              <a:t>instead of a </a:t>
            </a:r>
            <a:r>
              <a:rPr lang="en-US" i="1" dirty="0"/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3811018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5BF86-9AC1-C940-8BA3-E9D911D3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SCCs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71968-3833-3E46-A51E-95D6484F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Directed Acyclic Graphs</a:t>
            </a:r>
          </a:p>
        </p:txBody>
      </p:sp>
    </p:spTree>
    <p:extLst>
      <p:ext uri="{BB962C8B-B14F-4D97-AF65-F5344CB8AC3E}">
        <p14:creationId xmlns:p14="http://schemas.microsoft.com/office/powerpoint/2010/main" val="281453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2FD29BC-0F0D-C44E-8C68-DB2C2FB774E8}"/>
              </a:ext>
            </a:extLst>
          </p:cNvPr>
          <p:cNvSpPr/>
          <p:nvPr/>
        </p:nvSpPr>
        <p:spPr>
          <a:xfrm>
            <a:off x="6684264" y="2121408"/>
            <a:ext cx="5084064" cy="630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AE6D29-5931-D244-9FDA-2FD67F9AA3D7}"/>
              </a:ext>
            </a:extLst>
          </p:cNvPr>
          <p:cNvSpPr/>
          <p:nvPr/>
        </p:nvSpPr>
        <p:spPr>
          <a:xfrm>
            <a:off x="6684264" y="2734056"/>
            <a:ext cx="5084064" cy="63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84264" y="3346704"/>
            <a:ext cx="5084064" cy="352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5 algorithm extracts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94776" y="4340517"/>
            <a:ext cx="5055973" cy="162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fixed-point algorithm that evaluates all Rules in SCC1</a:t>
            </a:r>
          </a:p>
          <a:p>
            <a:pPr lvl="1"/>
            <a:r>
              <a:rPr lang="en-US" dirty="0"/>
              <a:t>Just R4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Gives us an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2980521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Meta-Nodes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5894173" y="4100637"/>
            <a:ext cx="6039552" cy="215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Notice the pattern</a:t>
            </a:r>
          </a:p>
          <a:p>
            <a:r>
              <a:rPr lang="en-US" dirty="0"/>
              <a:t>Finding the SCCs turns the highly interconnected graph</a:t>
            </a:r>
          </a:p>
          <a:p>
            <a:r>
              <a:rPr lang="en-US" dirty="0"/>
              <a:t>Into graph with simple 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All vertices in the same SCC can be “squished” into the same </a:t>
            </a:r>
            <a:r>
              <a:rPr lang="en-US" i="1" dirty="0"/>
              <a:t>meta-node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4B403-4EC3-6F43-86FA-D3B7641BDBD8}"/>
              </a:ext>
            </a:extLst>
          </p:cNvPr>
          <p:cNvSpPr/>
          <p:nvPr/>
        </p:nvSpPr>
        <p:spPr>
          <a:xfrm>
            <a:off x="10199454" y="2593565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DC76696-DD0A-C64F-A810-1DC83E897786}"/>
              </a:ext>
            </a:extLst>
          </p:cNvPr>
          <p:cNvSpPr/>
          <p:nvPr/>
        </p:nvSpPr>
        <p:spPr>
          <a:xfrm>
            <a:off x="8344356" y="2604414"/>
            <a:ext cx="1051295" cy="984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1D6D5E-69DA-D14C-8925-AF6EB8E51074}"/>
              </a:ext>
            </a:extLst>
          </p:cNvPr>
          <p:cNvSpPr/>
          <p:nvPr/>
        </p:nvSpPr>
        <p:spPr>
          <a:xfrm>
            <a:off x="6417183" y="2604414"/>
            <a:ext cx="1051295" cy="984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31970-412A-594F-9B88-E5186DC5238F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7468478" y="3096603"/>
            <a:ext cx="8758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0D7036-015D-8B4D-BD35-2150B0E41E86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9395651" y="3085754"/>
            <a:ext cx="803803" cy="10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2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45B49E-C345-E845-B7EB-2ECBA8F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1951" cy="4351338"/>
          </a:xfrm>
        </p:spPr>
        <p:txBody>
          <a:bodyPr/>
          <a:lstStyle/>
          <a:p>
            <a:r>
              <a:rPr lang="en-US" dirty="0"/>
              <a:t>Preorder</a:t>
            </a:r>
          </a:p>
          <a:p>
            <a:pPr lvl="1"/>
            <a:r>
              <a:rPr lang="en-US" dirty="0"/>
              <a:t>When it goes onto stack</a:t>
            </a:r>
          </a:p>
          <a:p>
            <a:r>
              <a:rPr lang="en-US" dirty="0" err="1"/>
              <a:t>Postorder</a:t>
            </a:r>
            <a:endParaRPr lang="en-US" dirty="0"/>
          </a:p>
          <a:p>
            <a:pPr lvl="1"/>
            <a:r>
              <a:rPr lang="en-US" dirty="0"/>
              <a:t>When it comes off the stack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2569175" y="6081067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 1 and 3 and Algorithms 1 and 3 from Section 11.3.3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979EE-F469-B14C-AE2D-085A7233BB7F}"/>
              </a:ext>
            </a:extLst>
          </p:cNvPr>
          <p:cNvSpPr txBox="1"/>
          <p:nvPr/>
        </p:nvSpPr>
        <p:spPr>
          <a:xfrm>
            <a:off x="4810567" y="1825625"/>
            <a:ext cx="7311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preorder: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vertex,int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postorder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vertex,int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 clock 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postorder</a:t>
            </a:r>
            <a:r>
              <a:rPr lang="en-US" sz="2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5747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Meta-Nodes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5894173" y="4100636"/>
            <a:ext cx="6039552" cy="235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Notice the pattern</a:t>
            </a:r>
          </a:p>
          <a:p>
            <a:r>
              <a:rPr lang="en-US" dirty="0"/>
              <a:t>Finding the SCCs turns the highly interconnected graph</a:t>
            </a:r>
          </a:p>
          <a:p>
            <a:r>
              <a:rPr lang="en-US" dirty="0"/>
              <a:t>Into </a:t>
            </a:r>
            <a:r>
              <a:rPr lang="en-US" strike="sngStrike" dirty="0"/>
              <a:t>graph with simple 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All vertices in the same SCC can be “squished” into the same </a:t>
            </a:r>
            <a:r>
              <a:rPr lang="en-US" i="1" dirty="0"/>
              <a:t>meta-node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4B403-4EC3-6F43-86FA-D3B7641BDBD8}"/>
              </a:ext>
            </a:extLst>
          </p:cNvPr>
          <p:cNvSpPr/>
          <p:nvPr/>
        </p:nvSpPr>
        <p:spPr>
          <a:xfrm>
            <a:off x="10199454" y="2593565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DC76696-DD0A-C64F-A810-1DC83E897786}"/>
              </a:ext>
            </a:extLst>
          </p:cNvPr>
          <p:cNvSpPr/>
          <p:nvPr/>
        </p:nvSpPr>
        <p:spPr>
          <a:xfrm>
            <a:off x="8344356" y="2604414"/>
            <a:ext cx="1051295" cy="984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1D6D5E-69DA-D14C-8925-AF6EB8E51074}"/>
              </a:ext>
            </a:extLst>
          </p:cNvPr>
          <p:cNvSpPr/>
          <p:nvPr/>
        </p:nvSpPr>
        <p:spPr>
          <a:xfrm>
            <a:off x="6417183" y="2604414"/>
            <a:ext cx="1051295" cy="984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31970-412A-594F-9B88-E5186DC5238F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7468478" y="3096603"/>
            <a:ext cx="8758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0D7036-015D-8B4D-BD35-2150B0E41E86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9395651" y="3085754"/>
            <a:ext cx="803803" cy="10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4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Meta-Nodes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5894173" y="4100636"/>
            <a:ext cx="6039552" cy="235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Notice the pattern</a:t>
            </a:r>
          </a:p>
          <a:p>
            <a:r>
              <a:rPr lang="en-US" dirty="0"/>
              <a:t>Finding the SCCs turns the highly interconnected graph</a:t>
            </a:r>
          </a:p>
          <a:p>
            <a:r>
              <a:rPr lang="en-US" dirty="0"/>
              <a:t>Into </a:t>
            </a:r>
            <a:r>
              <a:rPr lang="en-US" strike="sngStrike" dirty="0"/>
              <a:t>graph with simple flow</a:t>
            </a:r>
            <a:r>
              <a:rPr lang="en-US" dirty="0"/>
              <a:t> a directed meta-graph that has no cycles</a:t>
            </a:r>
            <a:endParaRPr lang="en-US" strike="sngStrike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All vertices in the same SCC can be “squished” into the same </a:t>
            </a:r>
            <a:r>
              <a:rPr lang="en-US" i="1" dirty="0"/>
              <a:t>meta-node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4B403-4EC3-6F43-86FA-D3B7641BDBD8}"/>
              </a:ext>
            </a:extLst>
          </p:cNvPr>
          <p:cNvSpPr/>
          <p:nvPr/>
        </p:nvSpPr>
        <p:spPr>
          <a:xfrm>
            <a:off x="10199454" y="2593565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DC76696-DD0A-C64F-A810-1DC83E897786}"/>
              </a:ext>
            </a:extLst>
          </p:cNvPr>
          <p:cNvSpPr/>
          <p:nvPr/>
        </p:nvSpPr>
        <p:spPr>
          <a:xfrm>
            <a:off x="8344356" y="2604414"/>
            <a:ext cx="1051295" cy="984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1D6D5E-69DA-D14C-8925-AF6EB8E51074}"/>
              </a:ext>
            </a:extLst>
          </p:cNvPr>
          <p:cNvSpPr/>
          <p:nvPr/>
        </p:nvSpPr>
        <p:spPr>
          <a:xfrm>
            <a:off x="6417183" y="2604414"/>
            <a:ext cx="1051295" cy="984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31970-412A-594F-9B88-E5186DC5238F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7468478" y="3096603"/>
            <a:ext cx="8758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0D7036-015D-8B4D-BD35-2150B0E41E86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9395651" y="3085754"/>
            <a:ext cx="803803" cy="10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69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5894173" y="4100636"/>
            <a:ext cx="6039552" cy="239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Notice the pattern</a:t>
            </a:r>
          </a:p>
          <a:p>
            <a:r>
              <a:rPr lang="en-US" dirty="0"/>
              <a:t>Finding the SCCs turns the highly interconnected graph</a:t>
            </a:r>
          </a:p>
          <a:p>
            <a:r>
              <a:rPr lang="en-US" dirty="0"/>
              <a:t>Into </a:t>
            </a:r>
            <a:r>
              <a:rPr lang="en-US" strike="sngStrike" dirty="0"/>
              <a:t>graph with simple flow</a:t>
            </a:r>
            <a:r>
              <a:rPr lang="en-US" dirty="0"/>
              <a:t> a directed meta-graph that has no cycles</a:t>
            </a:r>
            <a:endParaRPr lang="en-US" strike="sngStrike" dirty="0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DAG is a graph that </a:t>
            </a:r>
          </a:p>
          <a:p>
            <a:r>
              <a:rPr lang="en-US" dirty="0"/>
              <a:t>is directed</a:t>
            </a:r>
          </a:p>
          <a:p>
            <a:r>
              <a:rPr lang="en-US" dirty="0"/>
              <a:t>has no cycles (acyclic)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DAG structure allows us to run each meta-node in an order that makes project 5 code run really fast</a:t>
            </a:r>
          </a:p>
          <a:p>
            <a:pPr lvl="1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4B403-4EC3-6F43-86FA-D3B7641BDBD8}"/>
              </a:ext>
            </a:extLst>
          </p:cNvPr>
          <p:cNvSpPr/>
          <p:nvPr/>
        </p:nvSpPr>
        <p:spPr>
          <a:xfrm>
            <a:off x="10199454" y="2593565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DC76696-DD0A-C64F-A810-1DC83E897786}"/>
              </a:ext>
            </a:extLst>
          </p:cNvPr>
          <p:cNvSpPr/>
          <p:nvPr/>
        </p:nvSpPr>
        <p:spPr>
          <a:xfrm>
            <a:off x="8344356" y="2604414"/>
            <a:ext cx="1051295" cy="984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1D6D5E-69DA-D14C-8925-AF6EB8E51074}"/>
              </a:ext>
            </a:extLst>
          </p:cNvPr>
          <p:cNvSpPr/>
          <p:nvPr/>
        </p:nvSpPr>
        <p:spPr>
          <a:xfrm>
            <a:off x="6417183" y="2604414"/>
            <a:ext cx="1051295" cy="984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31970-412A-594F-9B88-E5186DC5238F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7468478" y="3096603"/>
            <a:ext cx="8758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0D7036-015D-8B4D-BD35-2150B0E41E86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9395651" y="3085754"/>
            <a:ext cx="803803" cy="10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9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8D569-67A9-62C2-BF9D-6A7D3B55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when we are talking about DAGs, we can use only </a:t>
            </a:r>
            <a:r>
              <a:rPr lang="en-US"/>
              <a:t>postorder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FA36-EC93-9BF3-F55A-8B66DC4DE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68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turn the SCCs for the graph into its meta-graph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0B2F0B4-B13F-8649-B3A9-F1E2C115E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2340244" y="1825625"/>
            <a:ext cx="348711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2A8D6-4026-B053-C64A-7BAA83B3AE53}"/>
              </a:ext>
            </a:extLst>
          </p:cNvPr>
          <p:cNvSpPr txBox="1"/>
          <p:nvPr/>
        </p:nvSpPr>
        <p:spPr>
          <a:xfrm>
            <a:off x="3009630" y="1564015"/>
            <a:ext cx="214834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Find the SCCs</a:t>
            </a:r>
          </a:p>
        </p:txBody>
      </p:sp>
    </p:spTree>
    <p:extLst>
      <p:ext uri="{BB962C8B-B14F-4D97-AF65-F5344CB8AC3E}">
        <p14:creationId xmlns:p14="http://schemas.microsoft.com/office/powerpoint/2010/main" val="6499222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turn the SCCs for the graph into its meta-graph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0B2F0B4-B13F-8649-B3A9-F1E2C115E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22156" b="29049"/>
          <a:stretch/>
        </p:blipFill>
        <p:spPr>
          <a:xfrm>
            <a:off x="6509288" y="2169763"/>
            <a:ext cx="5341770" cy="2743200"/>
          </a:xfrm>
        </p:spPr>
      </p:pic>
      <p:pic>
        <p:nvPicPr>
          <p:cNvPr id="8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14603AF-E89F-9249-854D-C060DCB34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2340244" y="1825625"/>
            <a:ext cx="3487119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C5AA70-F5AC-5846-AA5D-9AD326146279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301B9-5682-B45B-7601-73B21E53787B}"/>
              </a:ext>
            </a:extLst>
          </p:cNvPr>
          <p:cNvSpPr txBox="1"/>
          <p:nvPr/>
        </p:nvSpPr>
        <p:spPr>
          <a:xfrm>
            <a:off x="3009630" y="1564015"/>
            <a:ext cx="214834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Find the SCCs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634A8-92B3-EE8E-8B8C-1845DC7339A9}"/>
              </a:ext>
            </a:extLst>
          </p:cNvPr>
          <p:cNvSpPr txBox="1"/>
          <p:nvPr/>
        </p:nvSpPr>
        <p:spPr>
          <a:xfrm>
            <a:off x="6697153" y="1564015"/>
            <a:ext cx="41793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Turn SCCs in to meta-nodes</a:t>
            </a:r>
          </a:p>
          <a:p>
            <a:r>
              <a:rPr lang="en-US" sz="2800" dirty="0"/>
              <a:t>Construct the DAG</a:t>
            </a:r>
          </a:p>
        </p:txBody>
      </p:sp>
    </p:spTree>
    <p:extLst>
      <p:ext uri="{BB962C8B-B14F-4D97-AF65-F5344CB8AC3E}">
        <p14:creationId xmlns:p14="http://schemas.microsoft.com/office/powerpoint/2010/main" val="28309861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turn the SCCs for the graph into its meta-graph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AD42B-7CB8-BA44-AF4E-4F59847AE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3"/>
          <a:stretch/>
        </p:blipFill>
        <p:spPr>
          <a:xfrm>
            <a:off x="546100" y="6130925"/>
            <a:ext cx="10807700" cy="548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8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14603AF-E89F-9249-854D-C060DCB34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2340244" y="1825625"/>
            <a:ext cx="3487119" cy="4351338"/>
          </a:xfrm>
          <a:prstGeom prst="rect">
            <a:avLst/>
          </a:prstGeom>
        </p:spPr>
      </p:pic>
      <p:pic>
        <p:nvPicPr>
          <p:cNvPr id="10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42D1FB-8D3B-EE4F-9082-440CD0704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22156" b="29049"/>
          <a:stretch/>
        </p:blipFill>
        <p:spPr>
          <a:xfrm>
            <a:off x="6509288" y="2169763"/>
            <a:ext cx="5341770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EE402-04AA-615A-CA5F-2131C07F59D6}"/>
              </a:ext>
            </a:extLst>
          </p:cNvPr>
          <p:cNvSpPr txBox="1"/>
          <p:nvPr/>
        </p:nvSpPr>
        <p:spPr>
          <a:xfrm>
            <a:off x="3009630" y="1564015"/>
            <a:ext cx="214834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Find the SCCs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A2B4C-84A6-FD26-B715-DEDCED4F7B71}"/>
              </a:ext>
            </a:extLst>
          </p:cNvPr>
          <p:cNvSpPr txBox="1"/>
          <p:nvPr/>
        </p:nvSpPr>
        <p:spPr>
          <a:xfrm>
            <a:off x="6697153" y="1564015"/>
            <a:ext cx="41793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Turn SCCs in to meta-nodes</a:t>
            </a:r>
          </a:p>
          <a:p>
            <a:r>
              <a:rPr lang="en-US" sz="2800" dirty="0"/>
              <a:t>Construct the DAG</a:t>
            </a:r>
          </a:p>
        </p:txBody>
      </p:sp>
    </p:spTree>
    <p:extLst>
      <p:ext uri="{BB962C8B-B14F-4D97-AF65-F5344CB8AC3E}">
        <p14:creationId xmlns:p14="http://schemas.microsoft.com/office/powerpoint/2010/main" val="2606989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AD42B-7CB8-BA44-AF4E-4F59847AE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3"/>
          <a:stretch/>
        </p:blipFill>
        <p:spPr>
          <a:xfrm>
            <a:off x="546100" y="6130925"/>
            <a:ext cx="10807700" cy="548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0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42D1FB-8D3B-EE4F-9082-440CD0704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22156" b="29049"/>
          <a:stretch/>
        </p:blipFill>
        <p:spPr>
          <a:xfrm>
            <a:off x="6509288" y="2169763"/>
            <a:ext cx="5341770" cy="2743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Notched Right Arrow 39">
            <a:extLst>
              <a:ext uri="{FF2B5EF4-FFF2-40B4-BE49-F238E27FC236}">
                <a16:creationId xmlns:a16="http://schemas.microsoft.com/office/drawing/2014/main" id="{279097D5-3BFD-344F-9B3C-A66F1F32051C}"/>
              </a:ext>
            </a:extLst>
          </p:cNvPr>
          <p:cNvSpPr/>
          <p:nvPr/>
        </p:nvSpPr>
        <p:spPr>
          <a:xfrm rot="10800000">
            <a:off x="4556502" y="3119628"/>
            <a:ext cx="1952786" cy="6586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DA073-938E-8178-509B-490FD187D737}"/>
              </a:ext>
            </a:extLst>
          </p:cNvPr>
          <p:cNvSpPr txBox="1"/>
          <p:nvPr/>
        </p:nvSpPr>
        <p:spPr>
          <a:xfrm>
            <a:off x="1672048" y="4822693"/>
            <a:ext cx="826014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Represent the meta-nodes by a representative from the relation:</a:t>
            </a:r>
          </a:p>
          <a:p>
            <a:pPr algn="ctr"/>
            <a:r>
              <a:rPr lang="en-US" sz="2400" b="1" i="1" dirty="0" err="1"/>
              <a:t>InSame_SCC_As</a:t>
            </a:r>
            <a:r>
              <a:rPr lang="en-US" sz="2400" b="1" i="1" dirty="0"/>
              <a:t> equivalence(</a:t>
            </a:r>
            <a:r>
              <a:rPr lang="en-US" sz="2400" b="1" i="1" dirty="0" err="1"/>
              <a:t>u,v</a:t>
            </a:r>
            <a:r>
              <a:rPr lang="en-US" sz="2400" b="1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34784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2A870A-E6B0-104D-A087-38E2BC56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  <a:br>
              <a:rPr lang="en-US" dirty="0"/>
            </a:br>
            <a:r>
              <a:rPr lang="en-US" dirty="0"/>
              <a:t>(I’ll tell you why in a minute)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1B57F-8A28-7E29-199D-D6D53A09D612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12305042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C6BB60-6B29-494C-BFBF-D34113D4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5A0D7-2FAD-049D-AFFF-D97C0059B207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2449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45B49E-C345-E845-B7EB-2ECBA8F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1951" cy="4351338"/>
          </a:xfrm>
        </p:spPr>
        <p:txBody>
          <a:bodyPr/>
          <a:lstStyle/>
          <a:p>
            <a:r>
              <a:rPr lang="en-US" dirty="0"/>
              <a:t>Preorder</a:t>
            </a:r>
          </a:p>
          <a:p>
            <a:pPr lvl="1"/>
            <a:r>
              <a:rPr lang="en-US" dirty="0"/>
              <a:t>When it goes into stack</a:t>
            </a:r>
          </a:p>
          <a:p>
            <a:r>
              <a:rPr lang="en-US" dirty="0" err="1"/>
              <a:t>Postorder</a:t>
            </a:r>
            <a:endParaRPr lang="en-US" dirty="0"/>
          </a:p>
          <a:p>
            <a:pPr lvl="1"/>
            <a:r>
              <a:rPr lang="en-US" dirty="0"/>
              <a:t>When it comes off the stack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clock</a:t>
            </a:r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2569175" y="6081067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 1 and 3 and Algorithms 1 and 3 from Section 11.3.3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96BF9-C898-CA4D-8143-D6D561E947DC}"/>
              </a:ext>
            </a:extLst>
          </p:cNvPr>
          <p:cNvSpPr txBox="1"/>
          <p:nvPr/>
        </p:nvSpPr>
        <p:spPr>
          <a:xfrm>
            <a:off x="4810567" y="1825625"/>
            <a:ext cx="7311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preorder: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vertex,int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postorder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vertex,int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 clock 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preorder[v]=clock; clock++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postorder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[v]=clock; clock++; </a:t>
            </a:r>
            <a:r>
              <a:rPr lang="en-US" sz="2400" dirty="0">
                <a:latin typeface="Consolas" panose="020B0609020204030204" pitchFamily="49" charset="0"/>
              </a:rPr>
              <a:t>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6586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725CE38-2991-1849-ABE2-EA0D016C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E93523-89E8-7BC6-08B2-1DE664048F81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322938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141453-5153-BE42-8ED9-6AFD8274A5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27AB3-75B3-A03A-E883-A4F18E941846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13525434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5974CCC-9129-3B45-B008-61CFDB4DB5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76AFA-50E7-5B27-43D2-5B49DA49CADF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5193666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EC0D6FE-F338-1A4F-84BC-B4F594F9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DF747-3188-E709-06BC-943FA0DF68C3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1090811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all edge types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8E01DA-3118-6547-B5BE-9B7E4C15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4D08B1-EEE5-0D46-8749-28701D7CBA61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39122020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all edge types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1B36-749C-014F-B910-E8E5816A5F82}"/>
              </a:ext>
            </a:extLst>
          </p:cNvPr>
          <p:cNvSpPr txBox="1"/>
          <p:nvPr/>
        </p:nvSpPr>
        <p:spPr>
          <a:xfrm>
            <a:off x="2666975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421A2C-30EF-E447-AE70-F71ECA55D814}"/>
              </a:ext>
            </a:extLst>
          </p:cNvPr>
          <p:cNvCxnSpPr>
            <a:cxnSpLocks/>
            <a:stCxn id="31" idx="2"/>
            <a:endCxn id="25" idx="6"/>
          </p:cNvCxnSpPr>
          <p:nvPr/>
        </p:nvCxnSpPr>
        <p:spPr>
          <a:xfrm flipH="1">
            <a:off x="9864377" y="2151793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D859EB-89D3-6541-AE42-1E3A61A96DD5}"/>
              </a:ext>
            </a:extLst>
          </p:cNvPr>
          <p:cNvSpPr txBox="1"/>
          <p:nvPr/>
        </p:nvSpPr>
        <p:spPr>
          <a:xfrm>
            <a:off x="1316159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DEF11A-CA25-E148-BC2A-9DFBF1D91A17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705991" y="2151793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7B2439-C83F-A547-9FFB-F3C4D1195124}"/>
              </a:ext>
            </a:extLst>
          </p:cNvPr>
          <p:cNvSpPr txBox="1"/>
          <p:nvPr/>
        </p:nvSpPr>
        <p:spPr>
          <a:xfrm>
            <a:off x="2569711" y="330533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C3D78-0981-D848-94F7-AD1437C8A454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8645731" y="2297273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DC0BDB-550E-4143-A299-2F445C8635D9}"/>
              </a:ext>
            </a:extLst>
          </p:cNvPr>
          <p:cNvSpPr txBox="1"/>
          <p:nvPr/>
        </p:nvSpPr>
        <p:spPr>
          <a:xfrm>
            <a:off x="1423258" y="3099892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4D41C-8A51-0B4B-9C7E-F2DF438892CD}"/>
              </a:ext>
            </a:extLst>
          </p:cNvPr>
          <p:cNvSpPr txBox="1"/>
          <p:nvPr/>
        </p:nvSpPr>
        <p:spPr>
          <a:xfrm>
            <a:off x="3567113" y="308598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293AE74-FC0C-D84B-AABE-1A68A67001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47E92-3CC4-471F-3107-2DE39FA7FBEE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6187492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1B36-749C-014F-B910-E8E5816A5F82}"/>
              </a:ext>
            </a:extLst>
          </p:cNvPr>
          <p:cNvSpPr txBox="1"/>
          <p:nvPr/>
        </p:nvSpPr>
        <p:spPr>
          <a:xfrm>
            <a:off x="2666975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421A2C-30EF-E447-AE70-F71ECA55D814}"/>
              </a:ext>
            </a:extLst>
          </p:cNvPr>
          <p:cNvCxnSpPr>
            <a:cxnSpLocks/>
            <a:stCxn id="31" idx="2"/>
            <a:endCxn id="25" idx="6"/>
          </p:cNvCxnSpPr>
          <p:nvPr/>
        </p:nvCxnSpPr>
        <p:spPr>
          <a:xfrm flipH="1">
            <a:off x="9864377" y="2151793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D859EB-89D3-6541-AE42-1E3A61A96DD5}"/>
              </a:ext>
            </a:extLst>
          </p:cNvPr>
          <p:cNvSpPr txBox="1"/>
          <p:nvPr/>
        </p:nvSpPr>
        <p:spPr>
          <a:xfrm>
            <a:off x="1316159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DEF11A-CA25-E148-BC2A-9DFBF1D91A17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705991" y="2151793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7B2439-C83F-A547-9FFB-F3C4D1195124}"/>
              </a:ext>
            </a:extLst>
          </p:cNvPr>
          <p:cNvSpPr txBox="1"/>
          <p:nvPr/>
        </p:nvSpPr>
        <p:spPr>
          <a:xfrm>
            <a:off x="2569711" y="330533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C3D78-0981-D848-94F7-AD1437C8A454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8645731" y="2297273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DC0BDB-550E-4143-A299-2F445C8635D9}"/>
              </a:ext>
            </a:extLst>
          </p:cNvPr>
          <p:cNvSpPr txBox="1"/>
          <p:nvPr/>
        </p:nvSpPr>
        <p:spPr>
          <a:xfrm>
            <a:off x="1423258" y="3099892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4D41C-8A51-0B4B-9C7E-F2DF438892CD}"/>
              </a:ext>
            </a:extLst>
          </p:cNvPr>
          <p:cNvSpPr txBox="1"/>
          <p:nvPr/>
        </p:nvSpPr>
        <p:spPr>
          <a:xfrm>
            <a:off x="3567113" y="308598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62D1C1-C905-C245-AB92-E584E4DBAA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7587E2-8385-F79A-BEDC-D720910351B4}"/>
              </a:ext>
            </a:extLst>
          </p:cNvPr>
          <p:cNvSpPr txBox="1"/>
          <p:nvPr/>
        </p:nvSpPr>
        <p:spPr>
          <a:xfrm>
            <a:off x="87041" y="4976855"/>
            <a:ext cx="747538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Notice that there are no back edges!</a:t>
            </a:r>
          </a:p>
          <a:p>
            <a:pPr algn="ctr"/>
            <a:r>
              <a:rPr lang="en-US" sz="2800" dirty="0"/>
              <a:t>DAGs never have back edges, </a:t>
            </a:r>
          </a:p>
          <a:p>
            <a:pPr algn="ctr"/>
            <a:r>
              <a:rPr lang="en-US" sz="2800" dirty="0"/>
              <a:t>or else they’d have cycles and not be a DAG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74D5E-1A9A-3012-C9FD-83BC3E588A7A}"/>
              </a:ext>
            </a:extLst>
          </p:cNvPr>
          <p:cNvSpPr txBox="1"/>
          <p:nvPr/>
        </p:nvSpPr>
        <p:spPr>
          <a:xfrm>
            <a:off x="0" y="6503761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453333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pattern in DAGs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BF617-3D26-9E49-96CE-5428686C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89" y="2492928"/>
            <a:ext cx="2881021" cy="187214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1B36-749C-014F-B910-E8E5816A5F82}"/>
              </a:ext>
            </a:extLst>
          </p:cNvPr>
          <p:cNvSpPr txBox="1"/>
          <p:nvPr/>
        </p:nvSpPr>
        <p:spPr>
          <a:xfrm>
            <a:off x="2666975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421A2C-30EF-E447-AE70-F71ECA55D814}"/>
              </a:ext>
            </a:extLst>
          </p:cNvPr>
          <p:cNvCxnSpPr>
            <a:cxnSpLocks/>
            <a:stCxn id="31" idx="2"/>
            <a:endCxn id="25" idx="6"/>
          </p:cNvCxnSpPr>
          <p:nvPr/>
        </p:nvCxnSpPr>
        <p:spPr>
          <a:xfrm flipH="1">
            <a:off x="9864377" y="2151793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D859EB-89D3-6541-AE42-1E3A61A96DD5}"/>
              </a:ext>
            </a:extLst>
          </p:cNvPr>
          <p:cNvSpPr txBox="1"/>
          <p:nvPr/>
        </p:nvSpPr>
        <p:spPr>
          <a:xfrm>
            <a:off x="1316159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DEF11A-CA25-E148-BC2A-9DFBF1D91A17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705991" y="2151793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7B2439-C83F-A547-9FFB-F3C4D1195124}"/>
              </a:ext>
            </a:extLst>
          </p:cNvPr>
          <p:cNvSpPr txBox="1"/>
          <p:nvPr/>
        </p:nvSpPr>
        <p:spPr>
          <a:xfrm>
            <a:off x="2569711" y="330533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C3D78-0981-D848-94F7-AD1437C8A454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8645731" y="2297273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DC0BDB-550E-4143-A299-2F445C8635D9}"/>
              </a:ext>
            </a:extLst>
          </p:cNvPr>
          <p:cNvSpPr txBox="1"/>
          <p:nvPr/>
        </p:nvSpPr>
        <p:spPr>
          <a:xfrm>
            <a:off x="1423258" y="3099892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4D41C-8A51-0B4B-9C7E-F2DF438892CD}"/>
              </a:ext>
            </a:extLst>
          </p:cNvPr>
          <p:cNvSpPr txBox="1"/>
          <p:nvPr/>
        </p:nvSpPr>
        <p:spPr>
          <a:xfrm>
            <a:off x="3567113" y="308598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1753C1-FB14-1F45-BA10-C58B794E3343}"/>
              </a:ext>
            </a:extLst>
          </p:cNvPr>
          <p:cNvSpPr txBox="1"/>
          <p:nvPr/>
        </p:nvSpPr>
        <p:spPr>
          <a:xfrm>
            <a:off x="819123" y="4954884"/>
            <a:ext cx="6155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Notice that there are no back edges!</a:t>
            </a:r>
          </a:p>
          <a:p>
            <a:pPr algn="ctr"/>
            <a:r>
              <a:rPr lang="en-US" sz="2800" dirty="0"/>
              <a:t>DAGs never have back edges, or else they’d have cycles and not be a DAG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17B3C-55F4-044F-9107-AB835A2A55CF}"/>
              </a:ext>
            </a:extLst>
          </p:cNvPr>
          <p:cNvSpPr txBox="1"/>
          <p:nvPr/>
        </p:nvSpPr>
        <p:spPr>
          <a:xfrm>
            <a:off x="7611818" y="4739440"/>
            <a:ext cx="452290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We could have written code</a:t>
            </a:r>
          </a:p>
          <a:p>
            <a:r>
              <a:rPr lang="en-US" sz="2800" dirty="0"/>
              <a:t>that used pre- and </a:t>
            </a:r>
            <a:r>
              <a:rPr lang="en-US" sz="2800" dirty="0" err="1"/>
              <a:t>postorders</a:t>
            </a:r>
            <a:endParaRPr lang="en-US" sz="2800" dirty="0"/>
          </a:p>
          <a:p>
            <a:r>
              <a:rPr lang="en-US" sz="2800" dirty="0"/>
              <a:t>to classify all edges using the</a:t>
            </a:r>
          </a:p>
          <a:p>
            <a:r>
              <a:rPr lang="en-US" sz="2800" dirty="0"/>
              <a:t>patterns we found</a:t>
            </a:r>
          </a:p>
        </p:txBody>
      </p:sp>
      <p:pic>
        <p:nvPicPr>
          <p:cNvPr id="4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3B3A42F-D53E-974F-A88A-D92B89F61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59" y="1517536"/>
            <a:ext cx="6184900" cy="313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E2B14-4436-DC14-CCE1-652870677D01}"/>
              </a:ext>
            </a:extLst>
          </p:cNvPr>
          <p:cNvSpPr txBox="1"/>
          <p:nvPr/>
        </p:nvSpPr>
        <p:spPr>
          <a:xfrm>
            <a:off x="87041" y="4976855"/>
            <a:ext cx="747538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Notice that there are no back edges!</a:t>
            </a:r>
          </a:p>
          <a:p>
            <a:pPr algn="ctr"/>
            <a:r>
              <a:rPr lang="en-US" sz="2800" dirty="0"/>
              <a:t>DAGs never have back edges, </a:t>
            </a:r>
          </a:p>
          <a:p>
            <a:pPr algn="ctr"/>
            <a:r>
              <a:rPr lang="en-US" sz="2800" dirty="0"/>
              <a:t>or else they’d have cycles and not be a DAG</a:t>
            </a:r>
          </a:p>
        </p:txBody>
      </p:sp>
    </p:spTree>
    <p:extLst>
      <p:ext uri="{BB962C8B-B14F-4D97-AF65-F5344CB8AC3E}">
        <p14:creationId xmlns:p14="http://schemas.microsoft.com/office/powerpoint/2010/main" val="23253300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</p:txBody>
      </p:sp>
    </p:spTree>
    <p:extLst>
      <p:ext uri="{BB962C8B-B14F-4D97-AF65-F5344CB8AC3E}">
        <p14:creationId xmlns:p14="http://schemas.microsoft.com/office/powerpoint/2010/main" val="15396664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7593764" y="3575084"/>
            <a:ext cx="383878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  <a:p>
            <a:pPr algn="ctr"/>
            <a:r>
              <a:rPr lang="en-US" sz="2800" dirty="0"/>
              <a:t>with </a:t>
            </a:r>
            <a:r>
              <a:rPr lang="en-US" sz="2800" dirty="0" err="1"/>
              <a:t>postorder</a:t>
            </a:r>
            <a:r>
              <a:rPr lang="en-US" sz="2800" dirty="0"/>
              <a:t>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1B36-749C-014F-B910-E8E5816A5F82}"/>
              </a:ext>
            </a:extLst>
          </p:cNvPr>
          <p:cNvSpPr txBox="1"/>
          <p:nvPr/>
        </p:nvSpPr>
        <p:spPr>
          <a:xfrm>
            <a:off x="2666975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421A2C-30EF-E447-AE70-F71ECA55D814}"/>
              </a:ext>
            </a:extLst>
          </p:cNvPr>
          <p:cNvCxnSpPr>
            <a:cxnSpLocks/>
            <a:stCxn id="31" idx="2"/>
            <a:endCxn id="25" idx="6"/>
          </p:cNvCxnSpPr>
          <p:nvPr/>
        </p:nvCxnSpPr>
        <p:spPr>
          <a:xfrm flipH="1">
            <a:off x="9864377" y="2151793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D859EB-89D3-6541-AE42-1E3A61A96DD5}"/>
              </a:ext>
            </a:extLst>
          </p:cNvPr>
          <p:cNvSpPr txBox="1"/>
          <p:nvPr/>
        </p:nvSpPr>
        <p:spPr>
          <a:xfrm>
            <a:off x="1316159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DEF11A-CA25-E148-BC2A-9DFBF1D91A17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705991" y="2151793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7B2439-C83F-A547-9FFB-F3C4D1195124}"/>
              </a:ext>
            </a:extLst>
          </p:cNvPr>
          <p:cNvSpPr txBox="1"/>
          <p:nvPr/>
        </p:nvSpPr>
        <p:spPr>
          <a:xfrm>
            <a:off x="2569711" y="330533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C3D78-0981-D848-94F7-AD1437C8A454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8645731" y="2297273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DC0BDB-550E-4143-A299-2F445C8635D9}"/>
              </a:ext>
            </a:extLst>
          </p:cNvPr>
          <p:cNvSpPr txBox="1"/>
          <p:nvPr/>
        </p:nvSpPr>
        <p:spPr>
          <a:xfrm>
            <a:off x="1423258" y="3099892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4D41C-8A51-0B4B-9C7E-F2DF438892CD}"/>
              </a:ext>
            </a:extLst>
          </p:cNvPr>
          <p:cNvSpPr txBox="1"/>
          <p:nvPr/>
        </p:nvSpPr>
        <p:spPr>
          <a:xfrm>
            <a:off x="3567113" y="308598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1753C1-FB14-1F45-BA10-C58B794E3343}"/>
              </a:ext>
            </a:extLst>
          </p:cNvPr>
          <p:cNvSpPr txBox="1"/>
          <p:nvPr/>
        </p:nvSpPr>
        <p:spPr>
          <a:xfrm>
            <a:off x="819123" y="4954884"/>
            <a:ext cx="45742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Every edge points to a vertex with lower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F90E67-DD39-D049-87A7-A916A5FE731C}"/>
              </a:ext>
            </a:extLst>
          </p:cNvPr>
          <p:cNvSpPr txBox="1"/>
          <p:nvPr/>
        </p:nvSpPr>
        <p:spPr>
          <a:xfrm>
            <a:off x="9889144" y="2616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E3B4FA-7A9B-AE46-83D8-4AE9922F686A}"/>
              </a:ext>
            </a:extLst>
          </p:cNvPr>
          <p:cNvSpPr txBox="1"/>
          <p:nvPr/>
        </p:nvSpPr>
        <p:spPr>
          <a:xfrm>
            <a:off x="11051178" y="1851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76BD8D-7CE6-8D4D-86EA-80162A9A9C46}"/>
              </a:ext>
            </a:extLst>
          </p:cNvPr>
          <p:cNvSpPr txBox="1"/>
          <p:nvPr/>
        </p:nvSpPr>
        <p:spPr>
          <a:xfrm>
            <a:off x="9812796" y="1825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8AF809-E60A-674B-975C-946651DBDAD7}"/>
              </a:ext>
            </a:extLst>
          </p:cNvPr>
          <p:cNvSpPr txBox="1"/>
          <p:nvPr/>
        </p:nvSpPr>
        <p:spPr>
          <a:xfrm>
            <a:off x="8665097" y="1716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EDBB79-4276-B04E-98DE-301600F50DFC}"/>
              </a:ext>
            </a:extLst>
          </p:cNvPr>
          <p:cNvSpPr txBox="1"/>
          <p:nvPr/>
        </p:nvSpPr>
        <p:spPr>
          <a:xfrm>
            <a:off x="8060107" y="2479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70E0993-846E-6B44-A329-33D4E5C3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936C4-B043-ACF7-A871-DCD08BB3C143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302734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with pre- and post-order</a:t>
            </a:r>
          </a:p>
        </p:txBody>
      </p:sp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E1FD3BF-0245-8D4A-8143-82B0EBEF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88030-1DAC-8F4C-B117-FCFED6152C22}"/>
              </a:ext>
            </a:extLst>
          </p:cNvPr>
          <p:cNvSpPr txBox="1"/>
          <p:nvPr/>
        </p:nvSpPr>
        <p:spPr>
          <a:xfrm>
            <a:off x="4810567" y="1825625"/>
            <a:ext cx="7311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preorder: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vertex,int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postorder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vertex,int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 clock 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preorder[v]=clock; clock++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postorder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[v]=clock; clock++; </a:t>
            </a:r>
            <a:r>
              <a:rPr lang="en-US" sz="2400" dirty="0">
                <a:latin typeface="Consolas" panose="020B0609020204030204" pitchFamily="49" charset="0"/>
              </a:rPr>
              <a:t>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5806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</p:txBody>
      </p:sp>
    </p:spTree>
    <p:extLst>
      <p:ext uri="{BB962C8B-B14F-4D97-AF65-F5344CB8AC3E}">
        <p14:creationId xmlns:p14="http://schemas.microsoft.com/office/powerpoint/2010/main" val="38666176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357396" y="22777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357396" y="29484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63136" y="2689260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515782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515782" y="2944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721522" y="2685436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74167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191877" y="1489126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spanning forest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F09DB2-07B7-1C47-BC25-9BF53147C9F5}"/>
              </a:ext>
            </a:extLst>
          </p:cNvPr>
          <p:cNvSpPr txBox="1"/>
          <p:nvPr/>
        </p:nvSpPr>
        <p:spPr>
          <a:xfrm>
            <a:off x="7768734" y="3831283"/>
            <a:ext cx="390557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spanning forest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4E2F6E-CE71-F045-B63D-D7F197C80589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1B8B-2CAC-704C-8C57-2A9EB16998A4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7B6C0B-E72D-1748-83E1-ED7331FE656F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72C67F-2A85-394A-9B49-00EAC33EF021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D2EB4E-ADF2-AC41-8B7A-8DF32747E2FE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27EA59-0CFA-354B-813A-B79880830933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6DDF1F8-296F-3C45-AED7-AE36E313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79348A-7D04-D540-9FDF-1523767AE02B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FE03735-EBEC-CE45-8F2C-EF990D54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FB882-499B-6545-A8B4-D0911815B8CF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9F9D6EA-DD7B-3342-9830-8BC9F0F20CF7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0060FD0-75C5-5743-A04B-358A9C696ED4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643108B-EF97-0D4E-921D-6A3A10A59B00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E0A83E-A50E-F540-BF9D-012F5C0AD163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D3705C0-6741-B442-BA6F-A24F3FE2B4B1}"/>
              </a:ext>
            </a:extLst>
          </p:cNvPr>
          <p:cNvGrpSpPr/>
          <p:nvPr/>
        </p:nvGrpSpPr>
        <p:grpSpPr>
          <a:xfrm>
            <a:off x="8836182" y="4366565"/>
            <a:ext cx="1853064" cy="2429701"/>
            <a:chOff x="8836182" y="4366565"/>
            <a:chExt cx="1853064" cy="242970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8613891-2BC3-694B-87FC-FAFDC661B7E9}"/>
                </a:ext>
              </a:extLst>
            </p:cNvPr>
            <p:cNvSpPr/>
            <p:nvPr/>
          </p:nvSpPr>
          <p:spPr>
            <a:xfrm>
              <a:off x="9506653" y="436656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D7FEB32-1455-DB45-80BB-112133733F97}"/>
                </a:ext>
              </a:extLst>
            </p:cNvPr>
            <p:cNvSpPr/>
            <p:nvPr/>
          </p:nvSpPr>
          <p:spPr>
            <a:xfrm>
              <a:off x="9506653" y="5037234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17328D2-159C-C046-8F8B-3B3C91781BFA}"/>
                </a:ext>
              </a:extLst>
            </p:cNvPr>
            <p:cNvSpPr/>
            <p:nvPr/>
          </p:nvSpPr>
          <p:spPr>
            <a:xfrm>
              <a:off x="8836182" y="571411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C372423-7C4A-D84C-904C-D6A688B1CC36}"/>
                </a:ext>
              </a:extLst>
            </p:cNvPr>
            <p:cNvSpPr/>
            <p:nvPr/>
          </p:nvSpPr>
          <p:spPr>
            <a:xfrm>
              <a:off x="10195380" y="5714117"/>
              <a:ext cx="493866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EE73F3-7B9E-2245-8BA1-6BDF08CCE95D}"/>
                </a:ext>
              </a:extLst>
            </p:cNvPr>
            <p:cNvCxnSpPr>
              <a:cxnSpLocks/>
              <a:stCxn id="77" idx="3"/>
              <a:endCxn id="78" idx="7"/>
            </p:cNvCxnSpPr>
            <p:nvPr/>
          </p:nvCxnSpPr>
          <p:spPr>
            <a:xfrm flipH="1">
              <a:off x="9187402" y="5388454"/>
              <a:ext cx="379511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B6EC82-BD54-1C46-B442-903D0DA2C6E3}"/>
                </a:ext>
              </a:extLst>
            </p:cNvPr>
            <p:cNvCxnSpPr>
              <a:cxnSpLocks/>
              <a:stCxn id="76" idx="4"/>
              <a:endCxn id="77" idx="0"/>
            </p:cNvCxnSpPr>
            <p:nvPr/>
          </p:nvCxnSpPr>
          <p:spPr>
            <a:xfrm>
              <a:off x="9712393" y="4778045"/>
              <a:ext cx="0" cy="2591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DDDFE3-349C-8541-ACBB-A55D76E6A85B}"/>
                </a:ext>
              </a:extLst>
            </p:cNvPr>
            <p:cNvCxnSpPr>
              <a:cxnSpLocks/>
              <a:stCxn id="77" idx="5"/>
              <a:endCxn id="79" idx="1"/>
            </p:cNvCxnSpPr>
            <p:nvPr/>
          </p:nvCxnSpPr>
          <p:spPr>
            <a:xfrm>
              <a:off x="9857873" y="5388454"/>
              <a:ext cx="409832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80EDA59-E076-3244-AECF-7D74CCA32E5F}"/>
                </a:ext>
              </a:extLst>
            </p:cNvPr>
            <p:cNvSpPr/>
            <p:nvPr/>
          </p:nvSpPr>
          <p:spPr>
            <a:xfrm>
              <a:off x="10248939" y="638478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669B64D-F8CC-9146-BCE9-00090F2307E2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10445551" y="6116714"/>
              <a:ext cx="9128" cy="2680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74EA53-C03B-9DCE-D19D-F62A3F674AB4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1361183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357396" y="22777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357396" y="29484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63136" y="2689260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515782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515782" y="2944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721522" y="2685436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74167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191877" y="1489126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spanning forest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0B5053A-60D8-D745-9530-322C8EC5C9E9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7FB2474-E5C2-BA46-B471-6C94C7A4A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06948-4DA0-2B4C-8B2F-ED4D202E2ACF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87C198-1FF8-244D-B631-57F364EA3CC5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469D31A-D804-D640-972C-19BF1EE1BCD2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35A3AE-F01E-6D4D-9576-3205D5476F0D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CB287D-828B-624E-86DB-706965230B48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D96833F-E1BB-4E4D-B4A5-5742C30F0F6A}"/>
              </a:ext>
            </a:extLst>
          </p:cNvPr>
          <p:cNvSpPr txBox="1"/>
          <p:nvPr/>
        </p:nvSpPr>
        <p:spPr>
          <a:xfrm>
            <a:off x="7768734" y="3831283"/>
            <a:ext cx="390557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spanning forest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7D568-E9BB-5F48-9B0F-253EF7C32354}"/>
              </a:ext>
            </a:extLst>
          </p:cNvPr>
          <p:cNvGrpSpPr/>
          <p:nvPr/>
        </p:nvGrpSpPr>
        <p:grpSpPr>
          <a:xfrm>
            <a:off x="8836182" y="4366565"/>
            <a:ext cx="1853064" cy="2429701"/>
            <a:chOff x="8836182" y="4366565"/>
            <a:chExt cx="1853064" cy="242970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CBDAB66-9958-B04D-B371-03555757F0BC}"/>
                </a:ext>
              </a:extLst>
            </p:cNvPr>
            <p:cNvSpPr/>
            <p:nvPr/>
          </p:nvSpPr>
          <p:spPr>
            <a:xfrm>
              <a:off x="9506653" y="436656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A7572F1-9A61-4243-B521-FC09FDA3F1BF}"/>
                </a:ext>
              </a:extLst>
            </p:cNvPr>
            <p:cNvSpPr/>
            <p:nvPr/>
          </p:nvSpPr>
          <p:spPr>
            <a:xfrm>
              <a:off x="9506653" y="5037234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ECBB575-BDA7-8F44-B82C-91B01A7115C7}"/>
                </a:ext>
              </a:extLst>
            </p:cNvPr>
            <p:cNvSpPr/>
            <p:nvPr/>
          </p:nvSpPr>
          <p:spPr>
            <a:xfrm>
              <a:off x="8836182" y="571411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0E44C80-0368-E04E-89B1-D1C2850A61C6}"/>
                </a:ext>
              </a:extLst>
            </p:cNvPr>
            <p:cNvSpPr/>
            <p:nvPr/>
          </p:nvSpPr>
          <p:spPr>
            <a:xfrm>
              <a:off x="10195380" y="5714117"/>
              <a:ext cx="493866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3D32E3-0973-E646-90EE-251E73808C5A}"/>
                </a:ext>
              </a:extLst>
            </p:cNvPr>
            <p:cNvCxnSpPr>
              <a:cxnSpLocks/>
              <a:stCxn id="74" idx="3"/>
              <a:endCxn id="75" idx="7"/>
            </p:cNvCxnSpPr>
            <p:nvPr/>
          </p:nvCxnSpPr>
          <p:spPr>
            <a:xfrm flipH="1">
              <a:off x="9187402" y="5388454"/>
              <a:ext cx="379511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F1F5955-4392-EE44-8366-56C68B768876}"/>
                </a:ext>
              </a:extLst>
            </p:cNvPr>
            <p:cNvCxnSpPr>
              <a:cxnSpLocks/>
              <a:stCxn id="73" idx="4"/>
              <a:endCxn id="74" idx="0"/>
            </p:cNvCxnSpPr>
            <p:nvPr/>
          </p:nvCxnSpPr>
          <p:spPr>
            <a:xfrm>
              <a:off x="9712393" y="4778045"/>
              <a:ext cx="0" cy="2591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5AB1141-F6B9-194B-B912-34D13D1F27F6}"/>
                </a:ext>
              </a:extLst>
            </p:cNvPr>
            <p:cNvCxnSpPr>
              <a:cxnSpLocks/>
              <a:stCxn id="74" idx="5"/>
              <a:endCxn id="76" idx="1"/>
            </p:cNvCxnSpPr>
            <p:nvPr/>
          </p:nvCxnSpPr>
          <p:spPr>
            <a:xfrm>
              <a:off x="9857873" y="5388454"/>
              <a:ext cx="409832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DF37051-D8A7-3046-AC45-F9B7AD4D3E55}"/>
                </a:ext>
              </a:extLst>
            </p:cNvPr>
            <p:cNvSpPr/>
            <p:nvPr/>
          </p:nvSpPr>
          <p:spPr>
            <a:xfrm>
              <a:off x="10248939" y="638478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2DA7FB-68E1-6942-9814-84E954694890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10445551" y="6116714"/>
              <a:ext cx="9128" cy="2680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6840F-3478-9A4E-B1F6-29F32810517B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57B91C-774B-0842-8F55-9984B42E29AB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97277E-B91E-B94F-B27F-1B0CF758B78D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EE69A4D-A509-644B-8BF1-7A4E70A18F79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3D58FF5-565D-5443-8C0F-BD982E9DEF1D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8108A9-770A-DF47-9502-029F3DAC834A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EBF1598-F7F2-F845-A197-91007778A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B786FE-44F6-1E16-8AE4-41A65C8C4216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6933163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B717EA-3DA8-364B-9312-ED4B6714C28C}"/>
              </a:ext>
            </a:extLst>
          </p:cNvPr>
          <p:cNvSpPr txBox="1"/>
          <p:nvPr/>
        </p:nvSpPr>
        <p:spPr>
          <a:xfrm>
            <a:off x="7859772" y="1676991"/>
            <a:ext cx="403918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A is called a </a:t>
            </a:r>
            <a:r>
              <a:rPr lang="en-US" sz="2800" b="1" i="1" dirty="0"/>
              <a:t>source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 source vertex only has </a:t>
            </a:r>
          </a:p>
          <a:p>
            <a:pPr algn="ctr"/>
            <a:r>
              <a:rPr lang="en-US" sz="2800" dirty="0"/>
              <a:t>out-going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DDCA5A-2A6E-D440-85B6-0292FD7B7956}"/>
              </a:ext>
            </a:extLst>
          </p:cNvPr>
          <p:cNvSpPr/>
          <p:nvPr/>
        </p:nvSpPr>
        <p:spPr>
          <a:xfrm>
            <a:off x="4563950" y="1874520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1BF831-49B5-CC47-B4BA-642021FC33B5}"/>
              </a:ext>
            </a:extLst>
          </p:cNvPr>
          <p:cNvSpPr/>
          <p:nvPr/>
        </p:nvSpPr>
        <p:spPr>
          <a:xfrm>
            <a:off x="4474256" y="4575839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0D1C-184D-B64D-AD3A-6227C2FC38EA}"/>
              </a:ext>
            </a:extLst>
          </p:cNvPr>
          <p:cNvSpPr txBox="1"/>
          <p:nvPr/>
        </p:nvSpPr>
        <p:spPr>
          <a:xfrm>
            <a:off x="4799656" y="319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15E908-834B-6E4F-ACC0-D005F1D013B4}"/>
              </a:ext>
            </a:extLst>
          </p:cNvPr>
          <p:cNvSpPr txBox="1"/>
          <p:nvPr/>
        </p:nvSpPr>
        <p:spPr>
          <a:xfrm>
            <a:off x="4799656" y="2584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72F48D-33F4-074D-AD4C-3BBD1308E75B}"/>
              </a:ext>
            </a:extLst>
          </p:cNvPr>
          <p:cNvSpPr txBox="1"/>
          <p:nvPr/>
        </p:nvSpPr>
        <p:spPr>
          <a:xfrm>
            <a:off x="4799656" y="2889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D9FB8-26ED-F948-8ADB-0B77028502E6}"/>
              </a:ext>
            </a:extLst>
          </p:cNvPr>
          <p:cNvSpPr txBox="1"/>
          <p:nvPr/>
        </p:nvSpPr>
        <p:spPr>
          <a:xfrm>
            <a:off x="4797941" y="230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510EB4-1572-C640-9B4A-EB50BCDA5D91}"/>
              </a:ext>
            </a:extLst>
          </p:cNvPr>
          <p:cNvSpPr txBox="1"/>
          <p:nvPr/>
        </p:nvSpPr>
        <p:spPr>
          <a:xfrm>
            <a:off x="4798798" y="1976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FC92968-D776-4848-B941-8AC401C9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5788" y="1699575"/>
            <a:ext cx="2888156" cy="187208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5934A-20C0-2348-B34A-B249934719C3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1745B9-0393-4747-8832-81258E84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865B2C-E3DE-A040-B42A-CC19C4D79E8A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9EDD52-99A6-D444-BE34-273F999EF5E4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06A234-157F-D848-B82D-A75F462A1079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CF93AF6-B485-1848-B54E-3B0A95774705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D2325A-982B-D94A-847D-3C75FCCA2E16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EA9516-006D-1B8F-FA93-C5C602575084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9885090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B717EA-3DA8-364B-9312-ED4B6714C28C}"/>
              </a:ext>
            </a:extLst>
          </p:cNvPr>
          <p:cNvSpPr txBox="1"/>
          <p:nvPr/>
        </p:nvSpPr>
        <p:spPr>
          <a:xfrm>
            <a:off x="7859772" y="1676991"/>
            <a:ext cx="403918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A is called a </a:t>
            </a:r>
            <a:r>
              <a:rPr lang="en-US" sz="2800" b="1" i="1" dirty="0"/>
              <a:t>source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 source vertex only has </a:t>
            </a:r>
          </a:p>
          <a:p>
            <a:pPr algn="ctr"/>
            <a:r>
              <a:rPr lang="en-US" sz="2800" dirty="0"/>
              <a:t>out-going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DDCA5A-2A6E-D440-85B6-0292FD7B7956}"/>
              </a:ext>
            </a:extLst>
          </p:cNvPr>
          <p:cNvSpPr/>
          <p:nvPr/>
        </p:nvSpPr>
        <p:spPr>
          <a:xfrm>
            <a:off x="4563950" y="1874520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1BF831-49B5-CC47-B4BA-642021FC33B5}"/>
              </a:ext>
            </a:extLst>
          </p:cNvPr>
          <p:cNvSpPr/>
          <p:nvPr/>
        </p:nvSpPr>
        <p:spPr>
          <a:xfrm>
            <a:off x="4474256" y="4575839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0D1C-184D-B64D-AD3A-6227C2FC38EA}"/>
              </a:ext>
            </a:extLst>
          </p:cNvPr>
          <p:cNvSpPr txBox="1"/>
          <p:nvPr/>
        </p:nvSpPr>
        <p:spPr>
          <a:xfrm>
            <a:off x="4799656" y="319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15E908-834B-6E4F-ACC0-D005F1D013B4}"/>
              </a:ext>
            </a:extLst>
          </p:cNvPr>
          <p:cNvSpPr txBox="1"/>
          <p:nvPr/>
        </p:nvSpPr>
        <p:spPr>
          <a:xfrm>
            <a:off x="4799656" y="2584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72F48D-33F4-074D-AD4C-3BBD1308E75B}"/>
              </a:ext>
            </a:extLst>
          </p:cNvPr>
          <p:cNvSpPr txBox="1"/>
          <p:nvPr/>
        </p:nvSpPr>
        <p:spPr>
          <a:xfrm>
            <a:off x="4799656" y="2889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D9FB8-26ED-F948-8ADB-0B77028502E6}"/>
              </a:ext>
            </a:extLst>
          </p:cNvPr>
          <p:cNvSpPr txBox="1"/>
          <p:nvPr/>
        </p:nvSpPr>
        <p:spPr>
          <a:xfrm>
            <a:off x="4797941" y="230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510EB4-1572-C640-9B4A-EB50BCDA5D91}"/>
              </a:ext>
            </a:extLst>
          </p:cNvPr>
          <p:cNvSpPr txBox="1"/>
          <p:nvPr/>
        </p:nvSpPr>
        <p:spPr>
          <a:xfrm>
            <a:off x="4798798" y="1976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FC92968-D776-4848-B941-8AC401C9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5788" y="1699575"/>
            <a:ext cx="2888156" cy="187208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5934A-20C0-2348-B34A-B249934719C3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1745B9-0393-4747-8832-81258E84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865B2C-E3DE-A040-B42A-CC19C4D79E8A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9EDD52-99A6-D444-BE34-273F999EF5E4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06A234-157F-D848-B82D-A75F462A1079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CF93AF6-B485-1848-B54E-3B0A95774705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D2325A-982B-D94A-847D-3C75FCCA2E16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CF84670-DE03-C944-B3FD-5CB10FFD6D90}"/>
              </a:ext>
            </a:extLst>
          </p:cNvPr>
          <p:cNvSpPr txBox="1"/>
          <p:nvPr/>
        </p:nvSpPr>
        <p:spPr>
          <a:xfrm>
            <a:off x="8082686" y="4281519"/>
            <a:ext cx="35933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Every DAG has 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CAB40-0FAD-B4A2-AA7C-51153B303EE8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36476242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DAG has a source</a:t>
            </a:r>
          </a:p>
          <a:p>
            <a:pPr lvl="1"/>
            <a:r>
              <a:rPr lang="en-US" dirty="0"/>
              <a:t>The vertex with highest post-order number is a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829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fourth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vertex with lowest</a:t>
            </a:r>
          </a:p>
          <a:p>
            <a:pPr algn="ctr"/>
            <a:r>
              <a:rPr lang="en-US" sz="2800" dirty="0"/>
              <a:t>post-order number never has any outgoing children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804C3-EA24-7F4C-9A4B-288F1FB39F5F}"/>
              </a:ext>
            </a:extLst>
          </p:cNvPr>
          <p:cNvSpPr txBox="1"/>
          <p:nvPr/>
        </p:nvSpPr>
        <p:spPr>
          <a:xfrm>
            <a:off x="8038797" y="1676991"/>
            <a:ext cx="368113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G is called a </a:t>
            </a:r>
            <a:r>
              <a:rPr lang="en-US" sz="2800" b="1" i="1" dirty="0"/>
              <a:t>sink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 sink vertex has no </a:t>
            </a:r>
          </a:p>
          <a:p>
            <a:pPr algn="ctr"/>
            <a:r>
              <a:rPr lang="en-US" sz="2800" dirty="0"/>
              <a:t>outgoing edges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CA6EB8-87C2-BF4A-90A9-1B1C2D661E51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D51462B-76D4-C146-A0F0-380E2A718E02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7D24350-428F-2A43-A5D1-9D04E013A97A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D133C5-40EA-BD45-B6DE-F0750F9AA94C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0CE48B-D08D-6949-B481-D6F57F932CF3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D5BE89-8FFD-5145-AABD-74E5CA51D43B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3AFE51F-6AD4-A34D-9985-6E76B25F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0AB603-8916-4A42-B037-07450E8B2F46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A2AD600-79C6-E942-9242-61950F671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C9F2B9-0284-D84C-8FE0-69A660DF3E0A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6A5AC-1BA1-2C4F-8904-4BB5CF06966D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3A8DB0-139C-BF4B-8F34-8779FB7E344D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5261B8-60ED-9C4A-B494-984643CA3987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BC36F4-4639-1749-92BA-FA162BD12F4B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0701B0-84CE-B86F-CF95-38D45C64E929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8C7CC9-EF33-1939-F29D-B4CA97EEEEA5}"/>
              </a:ext>
            </a:extLst>
          </p:cNvPr>
          <p:cNvSpPr/>
          <p:nvPr/>
        </p:nvSpPr>
        <p:spPr>
          <a:xfrm>
            <a:off x="4563950" y="3092432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fourth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vertex with lowest</a:t>
            </a:r>
          </a:p>
          <a:p>
            <a:pPr algn="ctr"/>
            <a:r>
              <a:rPr lang="en-US" sz="2800" dirty="0"/>
              <a:t>post-order number never has any outgoing children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804C3-EA24-7F4C-9A4B-288F1FB39F5F}"/>
              </a:ext>
            </a:extLst>
          </p:cNvPr>
          <p:cNvSpPr txBox="1"/>
          <p:nvPr/>
        </p:nvSpPr>
        <p:spPr>
          <a:xfrm>
            <a:off x="8038797" y="1676991"/>
            <a:ext cx="368113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G is called a </a:t>
            </a:r>
            <a:r>
              <a:rPr lang="en-US" sz="2800" b="1" i="1" dirty="0"/>
              <a:t>sink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 sink vertex has no </a:t>
            </a:r>
          </a:p>
          <a:p>
            <a:pPr algn="ctr"/>
            <a:r>
              <a:rPr lang="en-US" sz="2800" dirty="0"/>
              <a:t>outgoing edges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957B6D-C2C5-FF4D-94A0-3C00DC65E828}"/>
              </a:ext>
            </a:extLst>
          </p:cNvPr>
          <p:cNvSpPr txBox="1"/>
          <p:nvPr/>
        </p:nvSpPr>
        <p:spPr>
          <a:xfrm>
            <a:off x="8183197" y="4453830"/>
            <a:ext cx="339233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D is also a sink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CA6EB8-87C2-BF4A-90A9-1B1C2D661E51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D51462B-76D4-C146-A0F0-380E2A718E02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7D24350-428F-2A43-A5D1-9D04E013A97A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D133C5-40EA-BD45-B6DE-F0750F9AA94C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0CE48B-D08D-6949-B481-D6F57F932CF3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D5BE89-8FFD-5145-AABD-74E5CA51D43B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3AFE51F-6AD4-A34D-9985-6E76B25F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0AB603-8916-4A42-B037-07450E8B2F46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A2AD600-79C6-E942-9242-61950F671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C9F2B9-0284-D84C-8FE0-69A660DF3E0A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6A5AC-1BA1-2C4F-8904-4BB5CF06966D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3A8DB0-139C-BF4B-8F34-8779FB7E344D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5261B8-60ED-9C4A-B494-984643CA3987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BC36F4-4639-1749-92BA-FA162BD12F4B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0701B0-84CE-B86F-CF95-38D45C64E929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7F175-7E6C-CA68-2E76-32FD9D9CDB7A}"/>
              </a:ext>
            </a:extLst>
          </p:cNvPr>
          <p:cNvSpPr/>
          <p:nvPr/>
        </p:nvSpPr>
        <p:spPr>
          <a:xfrm>
            <a:off x="4563950" y="3092432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E388E3-C42F-D277-B824-8C71BD91A5CD}"/>
              </a:ext>
            </a:extLst>
          </p:cNvPr>
          <p:cNvSpPr/>
          <p:nvPr/>
        </p:nvSpPr>
        <p:spPr>
          <a:xfrm>
            <a:off x="4563950" y="5535986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62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a source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24202074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are not dealing with DAGs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A5CC6-070F-5E48-A312-B22BDD4599E9}"/>
              </a:ext>
            </a:extLst>
          </p:cNvPr>
          <p:cNvSpPr txBox="1"/>
          <p:nvPr/>
        </p:nvSpPr>
        <p:spPr>
          <a:xfrm>
            <a:off x="1955381" y="6092765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78D0E1-34DA-7F4D-9057-FDB38A44BD20}"/>
              </a:ext>
            </a:extLst>
          </p:cNvPr>
          <p:cNvGrpSpPr/>
          <p:nvPr/>
        </p:nvGrpSpPr>
        <p:grpSpPr>
          <a:xfrm>
            <a:off x="1726901" y="3614345"/>
            <a:ext cx="3555112" cy="2166234"/>
            <a:chOff x="1973389" y="3017520"/>
            <a:chExt cx="3555112" cy="216623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DDD904-F528-5E45-9FA9-C57E15878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03779E-2AAB-3046-B676-2CC969F22B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EEAAC3-B124-D44D-A20C-63027ACD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5BBC5-F247-8D45-AFEB-715C8B46A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CE2C4E-044D-584A-8ADD-EB307022A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FDC977-6136-1A48-A907-67CC1750FCA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88C7AD-B1D1-D748-A62B-51B56FFF697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92C168-E4B2-0040-AA7E-23B562AE8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5F2587-4313-0E4C-937F-0E71364BAD4F}"/>
                </a:ext>
              </a:extLst>
            </p:cNvPr>
            <p:cNvCxnSpPr>
              <a:cxnSpLocks/>
              <a:stCxn id="10" idx="6"/>
              <a:endCxn id="11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87DA6C-94F6-9047-87F6-9E1E55A5392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F84FDF-D343-3D4E-9CED-655C47CCC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8BE443-183B-1045-967D-5287443CC941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00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E1FD3BF-0245-8D4A-8143-82B0EBEF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27C59-46B0-1F4D-A925-2B01B160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34" y="2024142"/>
            <a:ext cx="5524500" cy="341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22B444-469A-E849-AA66-69D103FF214A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76979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True, but there is a corollary</a:t>
            </a:r>
          </a:p>
        </p:txBody>
      </p:sp>
      <p:pic>
        <p:nvPicPr>
          <p:cNvPr id="21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E2685EA-B2D8-0A47-B17C-905ED91E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912912" y="2483088"/>
            <a:ext cx="3256131" cy="4063104"/>
          </a:xfrm>
        </p:spPr>
      </p:pic>
      <p:pic>
        <p:nvPicPr>
          <p:cNvPr id="22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352B9B3-6183-4F4A-B0F7-B5D30667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6" t="21197" r="4348" b="25388"/>
          <a:stretch/>
        </p:blipFill>
        <p:spPr>
          <a:xfrm>
            <a:off x="5749871" y="3825451"/>
            <a:ext cx="3793405" cy="23242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A5852D-56A2-7544-9ADB-1B08B1C87DAB}"/>
              </a:ext>
            </a:extLst>
          </p:cNvPr>
          <p:cNvSpPr txBox="1"/>
          <p:nvPr/>
        </p:nvSpPr>
        <p:spPr>
          <a:xfrm>
            <a:off x="406205" y="1528981"/>
            <a:ext cx="1027409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directed graph can be written as a DAG of its SCC meta-nodes</a:t>
            </a:r>
          </a:p>
        </p:txBody>
      </p:sp>
    </p:spTree>
    <p:extLst>
      <p:ext uri="{BB962C8B-B14F-4D97-AF65-F5344CB8AC3E}">
        <p14:creationId xmlns:p14="http://schemas.microsoft.com/office/powerpoint/2010/main" val="12003409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a source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3757716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</a:t>
            </a:r>
            <a:r>
              <a:rPr lang="en-US" strike="sngStrike" dirty="0"/>
              <a:t>a source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13224936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</a:t>
            </a:r>
            <a:r>
              <a:rPr lang="en-US" strike="sngStrike" dirty="0"/>
              <a:t>a source</a:t>
            </a:r>
            <a:r>
              <a:rPr lang="en-US" dirty="0"/>
              <a:t> part of a source “meta-node”</a:t>
            </a:r>
            <a:endParaRPr lang="en-US" strike="sngStrike" dirty="0"/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10163678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another corollary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E8527-BCC5-0C46-BF3F-1D43120222C6}"/>
              </a:ext>
            </a:extLst>
          </p:cNvPr>
          <p:cNvSpPr txBox="1"/>
          <p:nvPr/>
        </p:nvSpPr>
        <p:spPr>
          <a:xfrm>
            <a:off x="406205" y="1528981"/>
            <a:ext cx="1137959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directed graph can be written as a DAG of its SCC meta-nodes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vertex with highest </a:t>
            </a:r>
            <a:r>
              <a:rPr lang="en-US" sz="2800" dirty="0" err="1"/>
              <a:t>postorder</a:t>
            </a:r>
            <a:r>
              <a:rPr lang="en-US" sz="2800" dirty="0"/>
              <a:t> is always part of a source meta-node </a:t>
            </a:r>
          </a:p>
        </p:txBody>
      </p:sp>
      <p:pic>
        <p:nvPicPr>
          <p:cNvPr id="21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E2685EA-B2D8-0A47-B17C-905ED91E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912912" y="2483088"/>
            <a:ext cx="3256131" cy="4063104"/>
          </a:xfrm>
        </p:spPr>
      </p:pic>
      <p:pic>
        <p:nvPicPr>
          <p:cNvPr id="22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352B9B3-6183-4F4A-B0F7-B5D30667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6" t="21197" r="4348" b="25388"/>
          <a:stretch/>
        </p:blipFill>
        <p:spPr>
          <a:xfrm>
            <a:off x="5749871" y="3825451"/>
            <a:ext cx="3793405" cy="23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43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</p:spTree>
    <p:extLst>
      <p:ext uri="{BB962C8B-B14F-4D97-AF65-F5344CB8AC3E}">
        <p14:creationId xmlns:p14="http://schemas.microsoft.com/office/powerpoint/2010/main" val="13732918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5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9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05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CE98D6-3D2A-C04F-BE29-AEBE83ADDDCF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</p:spTree>
    <p:extLst>
      <p:ext uri="{BB962C8B-B14F-4D97-AF65-F5344CB8AC3E}">
        <p14:creationId xmlns:p14="http://schemas.microsoft.com/office/powerpoint/2010/main" val="135541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16418</Words>
  <Application>Microsoft Macintosh PowerPoint</Application>
  <PresentationFormat>Widescreen</PresentationFormat>
  <Paragraphs>3042</Paragraphs>
  <Slides>139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Arial</vt:lpstr>
      <vt:lpstr>Calibri</vt:lpstr>
      <vt:lpstr>Calibri Light</vt:lpstr>
      <vt:lpstr>Consolas</vt:lpstr>
      <vt:lpstr>Times New Roman</vt:lpstr>
      <vt:lpstr>Office Theme</vt:lpstr>
      <vt:lpstr>Finding Strongly Connected Components</vt:lpstr>
      <vt:lpstr>Overview and Due</vt:lpstr>
      <vt:lpstr>Preorder and postorder</vt:lpstr>
      <vt:lpstr>DFS Traversal Review</vt:lpstr>
      <vt:lpstr>DFS Traversal Review</vt:lpstr>
      <vt:lpstr>DFS Traversal Review</vt:lpstr>
      <vt:lpstr>DFS Traversal Review</vt:lpstr>
      <vt:lpstr>DFS Traversal with pre- and post-order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Edge Types</vt:lpstr>
      <vt:lpstr>Not all graph edges make it into the spanning forest</vt:lpstr>
      <vt:lpstr>Tree edges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Forward edges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Back edges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Cross edges</vt:lpstr>
      <vt:lpstr>Not all graph edges make it into the spanning forest</vt:lpstr>
      <vt:lpstr>Not all graph edges make it into the spanning forest</vt:lpstr>
      <vt:lpstr>Summary</vt:lpstr>
      <vt:lpstr>Each edge in the graph can be assigned a type</vt:lpstr>
      <vt:lpstr>… and the type can be determined by pre- and post-orders using these patterns</vt:lpstr>
      <vt:lpstr>Take home message</vt:lpstr>
      <vt:lpstr>Finding SCCs</vt:lpstr>
      <vt:lpstr>The project 5 algorithm extracts SCCs</vt:lpstr>
      <vt:lpstr>Meta-Nodes</vt:lpstr>
      <vt:lpstr>Meta-Nodes</vt:lpstr>
      <vt:lpstr>Meta-Nodes</vt:lpstr>
      <vt:lpstr>Directed Acyclic Graphs (DAGs)</vt:lpstr>
      <vt:lpstr>And when we are talking about DAGs, we can use only postorder</vt:lpstr>
      <vt:lpstr>Practice: turn the SCCs for the graph into its meta-graph</vt:lpstr>
      <vt:lpstr>Practice: turn the SCCs for the graph into its meta-graph</vt:lpstr>
      <vt:lpstr>Practice: turn the SCCs for the graph into its meta-graph</vt:lpstr>
      <vt:lpstr>Find the Spanning Forest using DFS Traversal</vt:lpstr>
      <vt:lpstr>Find the Spanning Forest using DFS Traversal (I’ll tell you why in a minute)</vt:lpstr>
      <vt:lpstr>Find the Spanning Forest using DFS Traversal</vt:lpstr>
      <vt:lpstr>Find the Spanning Forest using DFS Traversal</vt:lpstr>
      <vt:lpstr>Find the Spanning Forest using DFS Traversal</vt:lpstr>
      <vt:lpstr>Find the Spanning Forest using DFS Traversal</vt:lpstr>
      <vt:lpstr>Find the Spanning Forest using DFS Traversal</vt:lpstr>
      <vt:lpstr>Label all edge types</vt:lpstr>
      <vt:lpstr>Label all edge types</vt:lpstr>
      <vt:lpstr>The first pattern in DAGs</vt:lpstr>
      <vt:lpstr>The first pattern in DAGs</vt:lpstr>
      <vt:lpstr>DAG patterns</vt:lpstr>
      <vt:lpstr>The second pattern in DAGs</vt:lpstr>
      <vt:lpstr>DAG patterns</vt:lpstr>
      <vt:lpstr>The third pattern in DAGs</vt:lpstr>
      <vt:lpstr>The third pattern in DAGs</vt:lpstr>
      <vt:lpstr>The third pattern in DAGs</vt:lpstr>
      <vt:lpstr>The third pattern in DAGs</vt:lpstr>
      <vt:lpstr>DAG patterns</vt:lpstr>
      <vt:lpstr>The fourth pattern in DAGs</vt:lpstr>
      <vt:lpstr>The fourth pattern in DAGs</vt:lpstr>
      <vt:lpstr>DAG patterns</vt:lpstr>
      <vt:lpstr>But we are not dealing with DAGs</vt:lpstr>
      <vt:lpstr>True, but there is a corollary</vt:lpstr>
      <vt:lpstr>DAG patterns</vt:lpstr>
      <vt:lpstr>DAG patterns</vt:lpstr>
      <vt:lpstr>DAG patterns</vt:lpstr>
      <vt:lpstr>… and another corollary</vt:lpstr>
      <vt:lpstr>Check: What are the SCCs?</vt:lpstr>
      <vt:lpstr>Check: What are the SCCs?</vt:lpstr>
      <vt:lpstr>Check: What are the SCCs?</vt:lpstr>
      <vt:lpstr>Check: What are the SCCs?</vt:lpstr>
      <vt:lpstr>Check: What are the SCCs?</vt:lpstr>
      <vt:lpstr>Check: What are the SCCs?</vt:lpstr>
      <vt:lpstr>Check</vt:lpstr>
      <vt:lpstr>DAG patterns</vt:lpstr>
      <vt:lpstr>If I start the DFS at A, what do I get?</vt:lpstr>
      <vt:lpstr>If I start the DFS at G, what do I get?</vt:lpstr>
      <vt:lpstr>If I start the DFS at G, what do I get?</vt:lpstr>
      <vt:lpstr>Don’t Start the DFS Traversal at a Source: Eliminate sources</vt:lpstr>
      <vt:lpstr>Don’t Start the DFS Traversal at a Source: Eliminate sources</vt:lpstr>
      <vt:lpstr>Don’t Start the DFS Traversal at a Source: Eliminate sources</vt:lpstr>
      <vt:lpstr>Don’t Start the DFS Traversal at a Source: Eliminate sources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Start with the sink SCCs, but How?</vt:lpstr>
      <vt:lpstr>Traverse the Reverse</vt:lpstr>
      <vt:lpstr>Traverse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Span the reverse graph in alphabetical order</vt:lpstr>
      <vt:lpstr>Notice that not all sinks become sources (and new sinks can emerge)</vt:lpstr>
      <vt:lpstr>DAG patterns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766</cp:revision>
  <dcterms:created xsi:type="dcterms:W3CDTF">2020-09-01T17:51:58Z</dcterms:created>
  <dcterms:modified xsi:type="dcterms:W3CDTF">2023-11-27T18:58:17Z</dcterms:modified>
</cp:coreProperties>
</file>