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38" r:id="rId3"/>
    <p:sldId id="263" r:id="rId4"/>
    <p:sldId id="439" r:id="rId5"/>
    <p:sldId id="285" r:id="rId6"/>
    <p:sldId id="441" r:id="rId7"/>
    <p:sldId id="287" r:id="rId8"/>
    <p:sldId id="442" r:id="rId9"/>
    <p:sldId id="443" r:id="rId10"/>
    <p:sldId id="286" r:id="rId11"/>
    <p:sldId id="288" r:id="rId12"/>
    <p:sldId id="465" r:id="rId13"/>
    <p:sldId id="467" r:id="rId14"/>
    <p:sldId id="468" r:id="rId15"/>
    <p:sldId id="440" r:id="rId16"/>
    <p:sldId id="264" r:id="rId17"/>
    <p:sldId id="289" r:id="rId18"/>
    <p:sldId id="290" r:id="rId19"/>
    <p:sldId id="453" r:id="rId20"/>
    <p:sldId id="454" r:id="rId21"/>
    <p:sldId id="422" r:id="rId22"/>
    <p:sldId id="425" r:id="rId23"/>
    <p:sldId id="427" r:id="rId24"/>
    <p:sldId id="428" r:id="rId25"/>
    <p:sldId id="455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319" r:id="rId35"/>
    <p:sldId id="326" r:id="rId36"/>
    <p:sldId id="327" r:id="rId37"/>
    <p:sldId id="429" r:id="rId38"/>
    <p:sldId id="3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87483"/>
  </p:normalViewPr>
  <p:slideViewPr>
    <p:cSldViewPr snapToGrid="0">
      <p:cViewPr varScale="1">
        <p:scale>
          <a:sx n="107" d="100"/>
          <a:sy n="107" d="100"/>
        </p:scale>
        <p:origin x="9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doing this one with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&amp; 1 &amp; 0 &amp; 0 &amp; 3 &amp; 0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&amp; 0 &amp; 0 &amp; 5 &amp; 4 &amp; 0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&amp; 0 &amp; 0 &amp; 6 &amp; 2 &amp; 0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&amp; 5 &amp; 6 &amp; 0 &amp; 0 &amp; 0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&amp; 4 &amp; 2 &amp; 0 &amp; 0 &amp; 7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&amp; 0 &amp; 0 &amp; 0 &amp; 7 &amp; 0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\end{array}\right]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&amp; 1 &amp; 0 &amp; 0 &amp; 3 &amp; 0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&amp; 0 &amp; 0 &amp; 5 &amp; 4 &amp; 0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&amp; 0 &amp; 0 &amp; 6 &amp; 2 &amp; 0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&amp; 5 &amp; 6 &amp; 0 &amp; 0 &amp; 0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&amp; 4 &amp; 2 &amp; 0 &amp; 0 &amp; 7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&amp; 0 &amp; 0 &amp; 0 &amp; 7 &amp; 0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\end{array}\right]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{Vertex}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{Adjacent vertices, weight}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&amp; (b,1),\ (e,3)\\\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&amp; (a,1),\ (d,5),\ (e,4)\\\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&amp; (d,6),\ (e,2)\\\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&amp; (b,5),\ (c,6)\\\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&amp; (a,3),\ (b,4),\ (c,2),\ (f,7)\\\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&amp; (e,7)\\\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Graphs: Adjacency Lists and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2879599"/>
            <a:ext cx="3587927" cy="2396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Graph: List,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Graph, List, Matrix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06" y="2832022"/>
            <a:ext cx="3817940" cy="3067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587" y="2737007"/>
            <a:ext cx="2447925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D34B7-F53A-FA46-A4E5-7F518D6291C4}"/>
              </a:ext>
            </a:extLst>
          </p:cNvPr>
          <p:cNvSpPr txBox="1"/>
          <p:nvPr/>
        </p:nvSpPr>
        <p:spPr>
          <a:xfrm>
            <a:off x="4183219" y="2001025"/>
            <a:ext cx="43514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Note header change from </a:t>
            </a:r>
          </a:p>
          <a:p>
            <a:pPr algn="ctr"/>
            <a:r>
              <a:rPr lang="en-US" sz="2400" dirty="0"/>
              <a:t>initial vertex/terminating vertices</a:t>
            </a:r>
          </a:p>
        </p:txBody>
      </p:sp>
    </p:spTree>
    <p:extLst>
      <p:ext uri="{BB962C8B-B14F-4D97-AF65-F5344CB8AC3E}">
        <p14:creationId xmlns:p14="http://schemas.microsoft.com/office/powerpoint/2010/main" val="25822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269" y="2784632"/>
            <a:ext cx="2352675" cy="3209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06" y="2832022"/>
            <a:ext cx="3817940" cy="3067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587" y="2737007"/>
            <a:ext cx="2447925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8" y="2879599"/>
            <a:ext cx="3587927" cy="2396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Undirected: List,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Graph, List, Matrix</a:t>
            </a:r>
          </a:p>
        </p:txBody>
      </p:sp>
      <p:sp>
        <p:nvSpPr>
          <p:cNvPr id="9" name="Oval 8"/>
          <p:cNvSpPr/>
          <p:nvPr/>
        </p:nvSpPr>
        <p:spPr>
          <a:xfrm>
            <a:off x="4099452" y="3310128"/>
            <a:ext cx="3115164" cy="502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58676" y="2843784"/>
            <a:ext cx="3115164" cy="502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2879599"/>
            <a:ext cx="3587927" cy="2396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Graph: Picture, List,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Graph, List,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C5E9E-26A4-1D49-A98D-CA65464CB031}"/>
              </a:ext>
            </a:extLst>
          </p:cNvPr>
          <p:cNvSpPr txBox="1"/>
          <p:nvPr/>
        </p:nvSpPr>
        <p:spPr>
          <a:xfrm>
            <a:off x="1643742" y="3346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7A752-5518-C448-A1BF-FD9E6B940342}"/>
              </a:ext>
            </a:extLst>
          </p:cNvPr>
          <p:cNvSpPr txBox="1"/>
          <p:nvPr/>
        </p:nvSpPr>
        <p:spPr>
          <a:xfrm>
            <a:off x="2366064" y="4358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CD4AD-477F-0240-AA2D-9B4E216A137E}"/>
              </a:ext>
            </a:extLst>
          </p:cNvPr>
          <p:cNvSpPr txBox="1"/>
          <p:nvPr/>
        </p:nvSpPr>
        <p:spPr>
          <a:xfrm>
            <a:off x="856488" y="3816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DBC63-0D8E-3C47-933A-24C3B8BD8110}"/>
              </a:ext>
            </a:extLst>
          </p:cNvPr>
          <p:cNvSpPr txBox="1"/>
          <p:nvPr/>
        </p:nvSpPr>
        <p:spPr>
          <a:xfrm>
            <a:off x="1492899" y="4204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7FFAD-FC25-8644-BBA7-D4663AA998FA}"/>
              </a:ext>
            </a:extLst>
          </p:cNvPr>
          <p:cNvSpPr txBox="1"/>
          <p:nvPr/>
        </p:nvSpPr>
        <p:spPr>
          <a:xfrm>
            <a:off x="2960913" y="3835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1A040-25E3-8D4D-B0D9-6CF85F0899BE}"/>
              </a:ext>
            </a:extLst>
          </p:cNvPr>
          <p:cNvSpPr txBox="1"/>
          <p:nvPr/>
        </p:nvSpPr>
        <p:spPr>
          <a:xfrm>
            <a:off x="3469776" y="342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7D20F-6AAE-E645-88CB-2512AB6E6833}"/>
              </a:ext>
            </a:extLst>
          </p:cNvPr>
          <p:cNvSpPr txBox="1"/>
          <p:nvPr/>
        </p:nvSpPr>
        <p:spPr>
          <a:xfrm>
            <a:off x="1945428" y="5021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BD2AD-B6AB-4A44-9DB7-0AD15AA4AEF2}"/>
              </a:ext>
            </a:extLst>
          </p:cNvPr>
          <p:cNvSpPr txBox="1"/>
          <p:nvPr/>
        </p:nvSpPr>
        <p:spPr>
          <a:xfrm>
            <a:off x="5331919" y="2777573"/>
            <a:ext cx="457163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Think of edge weights as things 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strength of friendships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probabilities of meeting</a:t>
            </a:r>
          </a:p>
        </p:txBody>
      </p:sp>
    </p:spTree>
    <p:extLst>
      <p:ext uri="{BB962C8B-B14F-4D97-AF65-F5344CB8AC3E}">
        <p14:creationId xmlns:p14="http://schemas.microsoft.com/office/powerpoint/2010/main" val="213531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2879599"/>
            <a:ext cx="3587927" cy="2396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Graph: Picture, List,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Graph, List,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C5E9E-26A4-1D49-A98D-CA65464CB031}"/>
              </a:ext>
            </a:extLst>
          </p:cNvPr>
          <p:cNvSpPr txBox="1"/>
          <p:nvPr/>
        </p:nvSpPr>
        <p:spPr>
          <a:xfrm>
            <a:off x="1643742" y="3346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7A752-5518-C448-A1BF-FD9E6B940342}"/>
              </a:ext>
            </a:extLst>
          </p:cNvPr>
          <p:cNvSpPr txBox="1"/>
          <p:nvPr/>
        </p:nvSpPr>
        <p:spPr>
          <a:xfrm>
            <a:off x="2366064" y="4358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CD4AD-477F-0240-AA2D-9B4E216A137E}"/>
              </a:ext>
            </a:extLst>
          </p:cNvPr>
          <p:cNvSpPr txBox="1"/>
          <p:nvPr/>
        </p:nvSpPr>
        <p:spPr>
          <a:xfrm>
            <a:off x="856488" y="3816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DBC63-0D8E-3C47-933A-24C3B8BD8110}"/>
              </a:ext>
            </a:extLst>
          </p:cNvPr>
          <p:cNvSpPr txBox="1"/>
          <p:nvPr/>
        </p:nvSpPr>
        <p:spPr>
          <a:xfrm>
            <a:off x="1492899" y="4204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7FFAD-FC25-8644-BBA7-D4663AA998FA}"/>
              </a:ext>
            </a:extLst>
          </p:cNvPr>
          <p:cNvSpPr txBox="1"/>
          <p:nvPr/>
        </p:nvSpPr>
        <p:spPr>
          <a:xfrm>
            <a:off x="2960913" y="3835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1A040-25E3-8D4D-B0D9-6CF85F0899BE}"/>
              </a:ext>
            </a:extLst>
          </p:cNvPr>
          <p:cNvSpPr txBox="1"/>
          <p:nvPr/>
        </p:nvSpPr>
        <p:spPr>
          <a:xfrm>
            <a:off x="3469776" y="342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7D20F-6AAE-E645-88CB-2512AB6E6833}"/>
              </a:ext>
            </a:extLst>
          </p:cNvPr>
          <p:cNvSpPr txBox="1"/>
          <p:nvPr/>
        </p:nvSpPr>
        <p:spPr>
          <a:xfrm>
            <a:off x="1945428" y="5021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33709-5BA9-0F4D-AAEB-78D651CCB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6" y="2979294"/>
            <a:ext cx="29591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F2DF93-B24F-594B-826B-56CCEAF5B6CC}"/>
              </a:ext>
            </a:extLst>
          </p:cNvPr>
          <p:cNvSpPr txBox="1"/>
          <p:nvPr/>
        </p:nvSpPr>
        <p:spPr>
          <a:xfrm>
            <a:off x="4647493" y="2879599"/>
            <a:ext cx="351108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Instead of just 1’s and 0’s,</a:t>
            </a:r>
          </a:p>
          <a:p>
            <a:r>
              <a:rPr lang="en-US" sz="2400" dirty="0"/>
              <a:t>use edge weights in matrix</a:t>
            </a:r>
          </a:p>
        </p:txBody>
      </p:sp>
    </p:spTree>
    <p:extLst>
      <p:ext uri="{BB962C8B-B14F-4D97-AF65-F5344CB8AC3E}">
        <p14:creationId xmlns:p14="http://schemas.microsoft.com/office/powerpoint/2010/main" val="377526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2879599"/>
            <a:ext cx="3587927" cy="2396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Graph: Picture, List,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Graph, List,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C5E9E-26A4-1D49-A98D-CA65464CB031}"/>
              </a:ext>
            </a:extLst>
          </p:cNvPr>
          <p:cNvSpPr txBox="1"/>
          <p:nvPr/>
        </p:nvSpPr>
        <p:spPr>
          <a:xfrm>
            <a:off x="1643742" y="3346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7A752-5518-C448-A1BF-FD9E6B940342}"/>
              </a:ext>
            </a:extLst>
          </p:cNvPr>
          <p:cNvSpPr txBox="1"/>
          <p:nvPr/>
        </p:nvSpPr>
        <p:spPr>
          <a:xfrm>
            <a:off x="2366064" y="4358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CD4AD-477F-0240-AA2D-9B4E216A137E}"/>
              </a:ext>
            </a:extLst>
          </p:cNvPr>
          <p:cNvSpPr txBox="1"/>
          <p:nvPr/>
        </p:nvSpPr>
        <p:spPr>
          <a:xfrm>
            <a:off x="856488" y="3816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DBC63-0D8E-3C47-933A-24C3B8BD8110}"/>
              </a:ext>
            </a:extLst>
          </p:cNvPr>
          <p:cNvSpPr txBox="1"/>
          <p:nvPr/>
        </p:nvSpPr>
        <p:spPr>
          <a:xfrm>
            <a:off x="1492899" y="4204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7FFAD-FC25-8644-BBA7-D4663AA998FA}"/>
              </a:ext>
            </a:extLst>
          </p:cNvPr>
          <p:cNvSpPr txBox="1"/>
          <p:nvPr/>
        </p:nvSpPr>
        <p:spPr>
          <a:xfrm>
            <a:off x="2960913" y="3835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1A040-25E3-8D4D-B0D9-6CF85F0899BE}"/>
              </a:ext>
            </a:extLst>
          </p:cNvPr>
          <p:cNvSpPr txBox="1"/>
          <p:nvPr/>
        </p:nvSpPr>
        <p:spPr>
          <a:xfrm>
            <a:off x="3469776" y="342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7D20F-6AAE-E645-88CB-2512AB6E6833}"/>
              </a:ext>
            </a:extLst>
          </p:cNvPr>
          <p:cNvSpPr txBox="1"/>
          <p:nvPr/>
        </p:nvSpPr>
        <p:spPr>
          <a:xfrm>
            <a:off x="1945428" y="5021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33709-5BA9-0F4D-AAEB-78D651CCB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6" y="2979294"/>
            <a:ext cx="29591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1B3FEF-53DE-DA49-82DB-F242C84FD41F}"/>
              </a:ext>
            </a:extLst>
          </p:cNvPr>
          <p:cNvSpPr txBox="1"/>
          <p:nvPr/>
        </p:nvSpPr>
        <p:spPr>
          <a:xfrm>
            <a:off x="4718744" y="2148297"/>
            <a:ext cx="363862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Put the edge weight next to</a:t>
            </a:r>
          </a:p>
          <a:p>
            <a:r>
              <a:rPr lang="en-US" sz="2400" dirty="0"/>
              <a:t>the terminating vertex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3C172-B205-C84E-BDEE-580ED0F04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18" y="3053589"/>
            <a:ext cx="40767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Considerations</a:t>
            </a:r>
          </a:p>
          <a:p>
            <a:pPr lvl="1"/>
            <a:r>
              <a:rPr lang="en-US" dirty="0"/>
              <a:t>It is more efficient to store a graph as an adjacency list when it is </a:t>
            </a:r>
            <a:r>
              <a:rPr lang="en-US" i="1" dirty="0"/>
              <a:t>sparse</a:t>
            </a:r>
            <a:r>
              <a:rPr lang="en-US" dirty="0"/>
              <a:t>, that is when there are few edges (think more 0’s than 1’s in the matrix)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is more efficient to store a graph as an adjacency matrix when it is </a:t>
            </a:r>
            <a:r>
              <a:rPr lang="en-US" i="1" dirty="0"/>
              <a:t>dense</a:t>
            </a:r>
            <a:r>
              <a:rPr lang="en-US" dirty="0"/>
              <a:t>, that is when there are many edges (think more 1’s than 0’s in the matrix)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3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48455-350A-BE4C-8E7C-DB71DB37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3047746"/>
            <a:ext cx="18542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DD821-1FC0-B241-8054-FAC9D739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0" y="4675505"/>
            <a:ext cx="185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Adjacency: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corresponding adjacency list and matrix for the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902"/>
            <a:ext cx="5568505" cy="40063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B81E2F-85EF-444E-BE18-4F1DF618420E}"/>
              </a:ext>
            </a:extLst>
          </p:cNvPr>
          <p:cNvCxnSpPr/>
          <p:nvPr/>
        </p:nvCxnSpPr>
        <p:spPr>
          <a:xfrm>
            <a:off x="5020056" y="2258568"/>
            <a:ext cx="1773936" cy="822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AB8D1-5D59-BC4C-BE10-58A3A01E062C}"/>
              </a:ext>
            </a:extLst>
          </p:cNvPr>
          <p:cNvCxnSpPr/>
          <p:nvPr/>
        </p:nvCxnSpPr>
        <p:spPr>
          <a:xfrm flipH="1">
            <a:off x="5550408" y="2331720"/>
            <a:ext cx="1234440" cy="10418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AAF47-4070-3146-8FC4-F3376B293672}"/>
              </a:ext>
            </a:extLst>
          </p:cNvPr>
          <p:cNvCxnSpPr/>
          <p:nvPr/>
        </p:nvCxnSpPr>
        <p:spPr>
          <a:xfrm>
            <a:off x="5550408" y="2435902"/>
            <a:ext cx="856297" cy="786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Adjacency: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corresponding adjacency list and matrix for the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902"/>
            <a:ext cx="5568505" cy="4006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020056" y="2258568"/>
            <a:ext cx="1773936" cy="822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550408" y="2331720"/>
            <a:ext cx="1234440" cy="10418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50408" y="2435902"/>
            <a:ext cx="856297" cy="786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48" y="3100260"/>
            <a:ext cx="4855045" cy="26775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93991" y="3100260"/>
            <a:ext cx="4855046" cy="2751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Adjacency: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corresponding adjacency list and matrix for the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902"/>
            <a:ext cx="5568505" cy="4006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589520" y="2267458"/>
            <a:ext cx="868680" cy="6746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735824" y="2334927"/>
            <a:ext cx="713232" cy="1098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35824" y="2444792"/>
            <a:ext cx="795528" cy="880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60919" y="3100260"/>
            <a:ext cx="2093977" cy="2751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262" y="3223672"/>
            <a:ext cx="18669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C0560-34B5-1B4B-95F5-2C020069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 Traversal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D7C682-660D-B544-BE19-D180D362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44500"/>
            <a:ext cx="4102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C33A69-5B53-1F41-A1D3-6CB84823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Representing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DB860-DB37-4540-AA7E-E9041BF9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Picture, List, Matrix</a:t>
            </a:r>
          </a:p>
        </p:txBody>
      </p:sp>
    </p:spTree>
    <p:extLst>
      <p:ext uri="{BB962C8B-B14F-4D97-AF65-F5344CB8AC3E}">
        <p14:creationId xmlns:p14="http://schemas.microsoft.com/office/powerpoint/2010/main" val="402917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bstract background of blue mesh and nodes">
            <a:extLst>
              <a:ext uri="{FF2B5EF4-FFF2-40B4-BE49-F238E27FC236}">
                <a16:creationId xmlns:a16="http://schemas.microsoft.com/office/drawing/2014/main" id="{FB511027-0EEE-44B2-B3D3-9D6C8B99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1EB30D-6F30-C949-A3FF-5D547DBC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Tree Traversal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62A1-F52A-BE41-9213-6835A6A4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 review</a:t>
            </a:r>
          </a:p>
        </p:txBody>
      </p:sp>
    </p:spTree>
    <p:extLst>
      <p:ext uri="{BB962C8B-B14F-4D97-AF65-F5344CB8AC3E}">
        <p14:creationId xmlns:p14="http://schemas.microsoft.com/office/powerpoint/2010/main" val="345914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on a Tree – 235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visits to the deepest depth of leftmost branch before moving left to 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" y="3688651"/>
            <a:ext cx="4705350" cy="1876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1283" y="2980765"/>
            <a:ext cx="116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Start here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005073" y="3429000"/>
            <a:ext cx="1078991" cy="2596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CF5484-1C3D-5340-8CBF-40CE4CED2794}"/>
              </a:ext>
            </a:extLst>
          </p:cNvPr>
          <p:cNvSpPr txBox="1"/>
          <p:nvPr/>
        </p:nvSpPr>
        <p:spPr>
          <a:xfrm>
            <a:off x="9009888" y="2873043"/>
            <a:ext cx="862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b</a:t>
            </a:r>
          </a:p>
          <a:p>
            <a:pPr algn="ctr"/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78787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on a Tree – 235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visits to the deepest depth of leftmost branch before moving left to 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" y="3688651"/>
            <a:ext cx="4705350" cy="1876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1283" y="2980765"/>
            <a:ext cx="1701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Pop b and add its children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005073" y="3429000"/>
            <a:ext cx="1078991" cy="2596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CF5484-1C3D-5340-8CBF-40CE4CED2794}"/>
              </a:ext>
            </a:extLst>
          </p:cNvPr>
          <p:cNvSpPr txBox="1"/>
          <p:nvPr/>
        </p:nvSpPr>
        <p:spPr>
          <a:xfrm>
            <a:off x="9009888" y="2873043"/>
            <a:ext cx="8629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d</a:t>
            </a:r>
          </a:p>
          <a:p>
            <a:pPr algn="ctr"/>
            <a:r>
              <a:rPr lang="en-US" sz="2400" dirty="0"/>
              <a:t>c</a:t>
            </a:r>
          </a:p>
          <a:p>
            <a:pPr algn="ctr"/>
            <a:r>
              <a:rPr lang="en-US" sz="2400" dirty="0"/>
              <a:t>a</a:t>
            </a:r>
          </a:p>
          <a:p>
            <a:pPr algn="ctr"/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12007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on a Tree – 235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visits to the deepest depth of leftmost branch before moving left to 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" y="3688651"/>
            <a:ext cx="4705350" cy="1876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1283" y="2980765"/>
            <a:ext cx="1701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Pop a and add its children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005073" y="3429000"/>
            <a:ext cx="1078991" cy="2596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CF5484-1C3D-5340-8CBF-40CE4CED2794}"/>
              </a:ext>
            </a:extLst>
          </p:cNvPr>
          <p:cNvSpPr txBox="1"/>
          <p:nvPr/>
        </p:nvSpPr>
        <p:spPr>
          <a:xfrm>
            <a:off x="9009888" y="2873043"/>
            <a:ext cx="862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d</a:t>
            </a:r>
          </a:p>
          <a:p>
            <a:pPr algn="ctr"/>
            <a:r>
              <a:rPr lang="en-US" sz="2400" dirty="0"/>
              <a:t>c</a:t>
            </a:r>
          </a:p>
          <a:p>
            <a:pPr algn="ctr"/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74072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on a Tree – 235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visits to the deepest depth of leftmost branch before moving left to 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" y="3688651"/>
            <a:ext cx="4705350" cy="1876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1283" y="2980765"/>
            <a:ext cx="1701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Pop c and add its children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005073" y="3429000"/>
            <a:ext cx="1078991" cy="2596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CF5484-1C3D-5340-8CBF-40CE4CED2794}"/>
              </a:ext>
            </a:extLst>
          </p:cNvPr>
          <p:cNvSpPr txBox="1"/>
          <p:nvPr/>
        </p:nvSpPr>
        <p:spPr>
          <a:xfrm>
            <a:off x="9009888" y="2873043"/>
            <a:ext cx="862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d</a:t>
            </a:r>
          </a:p>
          <a:p>
            <a:pPr algn="ctr"/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844391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9F62FE6-B3AA-B54D-91CE-FE0072F1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FE16CD-A976-3A4E-91ED-719E3E9F711D}"/>
              </a:ext>
            </a:extLst>
          </p:cNvPr>
          <p:cNvSpPr txBox="1"/>
          <p:nvPr/>
        </p:nvSpPr>
        <p:spPr>
          <a:xfrm>
            <a:off x="7200688" y="2111801"/>
            <a:ext cx="456727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Notice that I added edge directions</a:t>
            </a:r>
          </a:p>
          <a:p>
            <a:r>
              <a:rPr lang="en-US" sz="2400" dirty="0"/>
              <a:t>Parent-child relationship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980F8-95FF-014E-95C0-161B723333D2}"/>
              </a:ext>
            </a:extLst>
          </p:cNvPr>
          <p:cNvSpPr txBox="1"/>
          <p:nvPr/>
        </p:nvSpPr>
        <p:spPr>
          <a:xfrm>
            <a:off x="7200688" y="3220150"/>
            <a:ext cx="466986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Note also that I’ve added a “visited”</a:t>
            </a:r>
          </a:p>
          <a:p>
            <a:r>
              <a:rPr lang="en-US" sz="2400" dirty="0"/>
              <a:t>column. This will help us when we</a:t>
            </a:r>
          </a:p>
          <a:p>
            <a:r>
              <a:rPr lang="en-US" sz="2400" dirty="0"/>
              <a:t>do a depth first search on a graph</a:t>
            </a:r>
          </a:p>
        </p:txBody>
      </p:sp>
    </p:spTree>
    <p:extLst>
      <p:ext uri="{BB962C8B-B14F-4D97-AF65-F5344CB8AC3E}">
        <p14:creationId xmlns:p14="http://schemas.microsoft.com/office/powerpoint/2010/main" val="310431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BF6CD2-A4CC-B842-8767-EBD826A6D16E}"/>
              </a:ext>
            </a:extLst>
          </p:cNvPr>
          <p:cNvSpPr txBox="1"/>
          <p:nvPr/>
        </p:nvSpPr>
        <p:spPr>
          <a:xfrm>
            <a:off x="9009888" y="2873043"/>
            <a:ext cx="862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b</a:t>
            </a:r>
          </a:p>
          <a:p>
            <a:pPr algn="ctr"/>
            <a:endParaRPr lang="en-US" sz="24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7C7D2-182E-DA42-AE29-D99E2BB8292F}"/>
              </a:ext>
            </a:extLst>
          </p:cNvPr>
          <p:cNvSpPr txBox="1"/>
          <p:nvPr/>
        </p:nvSpPr>
        <p:spPr>
          <a:xfrm>
            <a:off x="7797800" y="4927600"/>
            <a:ext cx="305577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We’ll look at other </a:t>
            </a:r>
          </a:p>
          <a:p>
            <a:r>
              <a:rPr lang="en-US" sz="2400" dirty="0"/>
              <a:t>rules for when a vertex</a:t>
            </a:r>
          </a:p>
          <a:p>
            <a:r>
              <a:rPr lang="en-US" sz="2400" dirty="0"/>
              <a:t>is visited on Monday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85D63-6933-BF46-AFD9-1D34B8BDB1AF}"/>
              </a:ext>
            </a:extLst>
          </p:cNvPr>
          <p:cNvSpPr txBox="1"/>
          <p:nvPr/>
        </p:nvSpPr>
        <p:spPr>
          <a:xfrm>
            <a:off x="7797800" y="1168400"/>
            <a:ext cx="29463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say that a vertex</a:t>
            </a:r>
          </a:p>
          <a:p>
            <a:r>
              <a:rPr lang="en-US" sz="2400" i="1" dirty="0"/>
              <a:t>is visited</a:t>
            </a:r>
            <a:r>
              <a:rPr lang="en-US" sz="2400" dirty="0"/>
              <a:t> when it is </a:t>
            </a:r>
            <a:endParaRPr lang="en-US" sz="2400" i="1" dirty="0"/>
          </a:p>
          <a:p>
            <a:r>
              <a:rPr lang="en-US" sz="2400" i="1" dirty="0"/>
              <a:t>popped off </a:t>
            </a:r>
            <a:r>
              <a:rPr lang="en-US" sz="2400" dirty="0"/>
              <a:t>the stack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979C0C-8655-1E41-813C-00E626472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4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BF6CD2-A4CC-B842-8767-EBD826A6D16E}"/>
              </a:ext>
            </a:extLst>
          </p:cNvPr>
          <p:cNvSpPr txBox="1"/>
          <p:nvPr/>
        </p:nvSpPr>
        <p:spPr>
          <a:xfrm>
            <a:off x="9009888" y="2873043"/>
            <a:ext cx="862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b</a:t>
            </a:r>
          </a:p>
          <a:p>
            <a:pPr algn="ctr"/>
            <a:endParaRPr lang="en-US" sz="24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2185A-A43D-184B-B82E-6119B53D077E}"/>
              </a:ext>
            </a:extLst>
          </p:cNvPr>
          <p:cNvSpPr txBox="1"/>
          <p:nvPr/>
        </p:nvSpPr>
        <p:spPr>
          <a:xfrm>
            <a:off x="7797800" y="1168400"/>
            <a:ext cx="29463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say that a vertex</a:t>
            </a:r>
          </a:p>
          <a:p>
            <a:r>
              <a:rPr lang="en-US" sz="2400" i="1" dirty="0"/>
              <a:t>is visited</a:t>
            </a:r>
            <a:r>
              <a:rPr lang="en-US" sz="2400" dirty="0"/>
              <a:t> when it is </a:t>
            </a:r>
            <a:endParaRPr lang="en-US" sz="2400" i="1" dirty="0"/>
          </a:p>
          <a:p>
            <a:r>
              <a:rPr lang="en-US" sz="2400" i="1" dirty="0"/>
              <a:t>popped off </a:t>
            </a:r>
            <a:r>
              <a:rPr lang="en-US" sz="2400" dirty="0"/>
              <a:t>the stack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3D04F-14E4-7D4C-9BCB-EF9A5185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2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C5C749-6B85-E54B-A95B-4EF3F0445528}"/>
              </a:ext>
            </a:extLst>
          </p:cNvPr>
          <p:cNvSpPr txBox="1"/>
          <p:nvPr/>
        </p:nvSpPr>
        <p:spPr>
          <a:xfrm>
            <a:off x="1159302" y="4897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A2851-4139-2F4C-90AC-0ABFC26408CF}"/>
              </a:ext>
            </a:extLst>
          </p:cNvPr>
          <p:cNvSpPr txBox="1"/>
          <p:nvPr/>
        </p:nvSpPr>
        <p:spPr>
          <a:xfrm>
            <a:off x="9009888" y="2873043"/>
            <a:ext cx="8629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d</a:t>
            </a:r>
          </a:p>
          <a:p>
            <a:pPr algn="ctr"/>
            <a:r>
              <a:rPr lang="en-US" sz="2400" dirty="0"/>
              <a:t>c</a:t>
            </a:r>
          </a:p>
          <a:p>
            <a:pPr algn="ctr"/>
            <a:r>
              <a:rPr lang="en-US" sz="2400" dirty="0"/>
              <a:t>a</a:t>
            </a:r>
          </a:p>
          <a:p>
            <a:pPr algn="ctr"/>
            <a:endParaRPr lang="en-US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0435C-B7A6-C248-BF62-A8154191091B}"/>
              </a:ext>
            </a:extLst>
          </p:cNvPr>
          <p:cNvSpPr txBox="1"/>
          <p:nvPr/>
        </p:nvSpPr>
        <p:spPr>
          <a:xfrm>
            <a:off x="7797800" y="1168400"/>
            <a:ext cx="29463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say that a vertex</a:t>
            </a:r>
          </a:p>
          <a:p>
            <a:r>
              <a:rPr lang="en-US" sz="2400" i="1" dirty="0"/>
              <a:t>is visited</a:t>
            </a:r>
            <a:r>
              <a:rPr lang="en-US" sz="2400" dirty="0"/>
              <a:t> when it is </a:t>
            </a:r>
            <a:endParaRPr lang="en-US" sz="2400" i="1" dirty="0"/>
          </a:p>
          <a:p>
            <a:r>
              <a:rPr lang="en-US" sz="2400" i="1" dirty="0"/>
              <a:t>popped off </a:t>
            </a:r>
            <a:r>
              <a:rPr lang="en-US" sz="2400" dirty="0"/>
              <a:t>the stack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FC7185-2A90-8E46-943F-5E4A3D62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4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C5C749-6B85-E54B-A95B-4EF3F0445528}"/>
              </a:ext>
            </a:extLst>
          </p:cNvPr>
          <p:cNvSpPr txBox="1"/>
          <p:nvPr/>
        </p:nvSpPr>
        <p:spPr>
          <a:xfrm>
            <a:off x="1159302" y="4897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A2851-4139-2F4C-90AC-0ABFC26408CF}"/>
              </a:ext>
            </a:extLst>
          </p:cNvPr>
          <p:cNvSpPr txBox="1"/>
          <p:nvPr/>
        </p:nvSpPr>
        <p:spPr>
          <a:xfrm>
            <a:off x="9009984" y="2873043"/>
            <a:ext cx="8627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d</a:t>
            </a:r>
          </a:p>
          <a:p>
            <a:pPr algn="ctr"/>
            <a:r>
              <a:rPr lang="en-US" sz="2400" dirty="0"/>
              <a:t>c</a:t>
            </a:r>
          </a:p>
          <a:p>
            <a:pPr algn="ctr"/>
            <a:endParaRPr lang="en-US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0435C-B7A6-C248-BF62-A8154191091B}"/>
              </a:ext>
            </a:extLst>
          </p:cNvPr>
          <p:cNvSpPr txBox="1"/>
          <p:nvPr/>
        </p:nvSpPr>
        <p:spPr>
          <a:xfrm>
            <a:off x="7797800" y="1168400"/>
            <a:ext cx="29463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say that a vertex</a:t>
            </a:r>
          </a:p>
          <a:p>
            <a:r>
              <a:rPr lang="en-US" sz="2400" i="1" dirty="0"/>
              <a:t>is visited</a:t>
            </a:r>
            <a:r>
              <a:rPr lang="en-US" sz="2400" dirty="0"/>
              <a:t> when it is </a:t>
            </a:r>
            <a:endParaRPr lang="en-US" sz="2400" i="1" dirty="0"/>
          </a:p>
          <a:p>
            <a:r>
              <a:rPr lang="en-US" sz="2400" i="1" dirty="0"/>
              <a:t>popped off </a:t>
            </a:r>
            <a:r>
              <a:rPr lang="en-US" sz="2400" dirty="0"/>
              <a:t>the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B7CD8-A0E8-214E-8EFF-7DDC2EF19479}"/>
              </a:ext>
            </a:extLst>
          </p:cNvPr>
          <p:cNvSpPr txBox="1"/>
          <p:nvPr/>
        </p:nvSpPr>
        <p:spPr>
          <a:xfrm>
            <a:off x="1159302" y="4502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B603D0-0FC7-4F43-83F6-F0F77973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Picture: We can draw graphs, but how do we store the information in a computer?</a:t>
            </a:r>
          </a:p>
          <a:p>
            <a:pPr marL="0" indent="0">
              <a:buNone/>
            </a:pP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473968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C5C749-6B85-E54B-A95B-4EF3F0445528}"/>
              </a:ext>
            </a:extLst>
          </p:cNvPr>
          <p:cNvSpPr txBox="1"/>
          <p:nvPr/>
        </p:nvSpPr>
        <p:spPr>
          <a:xfrm>
            <a:off x="1159302" y="4897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A2851-4139-2F4C-90AC-0ABFC26408CF}"/>
              </a:ext>
            </a:extLst>
          </p:cNvPr>
          <p:cNvSpPr txBox="1"/>
          <p:nvPr/>
        </p:nvSpPr>
        <p:spPr>
          <a:xfrm>
            <a:off x="9009984" y="2873043"/>
            <a:ext cx="862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d</a:t>
            </a:r>
          </a:p>
          <a:p>
            <a:pPr algn="ctr"/>
            <a:endParaRPr lang="en-US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0435C-B7A6-C248-BF62-A8154191091B}"/>
              </a:ext>
            </a:extLst>
          </p:cNvPr>
          <p:cNvSpPr txBox="1"/>
          <p:nvPr/>
        </p:nvSpPr>
        <p:spPr>
          <a:xfrm>
            <a:off x="7797800" y="1168400"/>
            <a:ext cx="29463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say that a vertex</a:t>
            </a:r>
          </a:p>
          <a:p>
            <a:r>
              <a:rPr lang="en-US" sz="2400" i="1" dirty="0"/>
              <a:t>is visited</a:t>
            </a:r>
            <a:r>
              <a:rPr lang="en-US" sz="2400" dirty="0"/>
              <a:t> when it is </a:t>
            </a:r>
            <a:endParaRPr lang="en-US" sz="2400" i="1" dirty="0"/>
          </a:p>
          <a:p>
            <a:r>
              <a:rPr lang="en-US" sz="2400" i="1" dirty="0"/>
              <a:t>popped off </a:t>
            </a:r>
            <a:r>
              <a:rPr lang="en-US" sz="2400" dirty="0"/>
              <a:t>the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B7CD8-A0E8-214E-8EFF-7DDC2EF19479}"/>
              </a:ext>
            </a:extLst>
          </p:cNvPr>
          <p:cNvSpPr txBox="1"/>
          <p:nvPr/>
        </p:nvSpPr>
        <p:spPr>
          <a:xfrm>
            <a:off x="1159302" y="4502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CE00A-288A-D14E-AF04-34EEC420E1B3}"/>
              </a:ext>
            </a:extLst>
          </p:cNvPr>
          <p:cNvSpPr txBox="1"/>
          <p:nvPr/>
        </p:nvSpPr>
        <p:spPr>
          <a:xfrm>
            <a:off x="1159302" y="5304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C5C749-6B85-E54B-A95B-4EF3F0445528}"/>
              </a:ext>
            </a:extLst>
          </p:cNvPr>
          <p:cNvSpPr txBox="1"/>
          <p:nvPr/>
        </p:nvSpPr>
        <p:spPr>
          <a:xfrm>
            <a:off x="1159302" y="4897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A2851-4139-2F4C-90AC-0ABFC26408CF}"/>
              </a:ext>
            </a:extLst>
          </p:cNvPr>
          <p:cNvSpPr txBox="1"/>
          <p:nvPr/>
        </p:nvSpPr>
        <p:spPr>
          <a:xfrm>
            <a:off x="9009984" y="2873043"/>
            <a:ext cx="862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f</a:t>
            </a:r>
          </a:p>
          <a:p>
            <a:pPr algn="ctr"/>
            <a:endParaRPr lang="en-US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0435C-B7A6-C248-BF62-A8154191091B}"/>
              </a:ext>
            </a:extLst>
          </p:cNvPr>
          <p:cNvSpPr txBox="1"/>
          <p:nvPr/>
        </p:nvSpPr>
        <p:spPr>
          <a:xfrm>
            <a:off x="7797800" y="1168400"/>
            <a:ext cx="29463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say that a vertex</a:t>
            </a:r>
          </a:p>
          <a:p>
            <a:r>
              <a:rPr lang="en-US" sz="2400" i="1" dirty="0"/>
              <a:t>is visited</a:t>
            </a:r>
            <a:r>
              <a:rPr lang="en-US" sz="2400" dirty="0"/>
              <a:t> when it is </a:t>
            </a:r>
            <a:endParaRPr lang="en-US" sz="2400" i="1" dirty="0"/>
          </a:p>
          <a:p>
            <a:r>
              <a:rPr lang="en-US" sz="2400" i="1" dirty="0"/>
              <a:t>popped off </a:t>
            </a:r>
            <a:r>
              <a:rPr lang="en-US" sz="2400" dirty="0"/>
              <a:t>the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B7CD8-A0E8-214E-8EFF-7DDC2EF19479}"/>
              </a:ext>
            </a:extLst>
          </p:cNvPr>
          <p:cNvSpPr txBox="1"/>
          <p:nvPr/>
        </p:nvSpPr>
        <p:spPr>
          <a:xfrm>
            <a:off x="1159302" y="4502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CE00A-288A-D14E-AF04-34EEC420E1B3}"/>
              </a:ext>
            </a:extLst>
          </p:cNvPr>
          <p:cNvSpPr txBox="1"/>
          <p:nvPr/>
        </p:nvSpPr>
        <p:spPr>
          <a:xfrm>
            <a:off x="1159302" y="5304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CFEE1-415A-2F4B-9E1D-9216ECBB991E}"/>
              </a:ext>
            </a:extLst>
          </p:cNvPr>
          <p:cNvSpPr txBox="1"/>
          <p:nvPr/>
        </p:nvSpPr>
        <p:spPr>
          <a:xfrm>
            <a:off x="1159302" y="5662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926012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C5C749-6B85-E54B-A95B-4EF3F0445528}"/>
              </a:ext>
            </a:extLst>
          </p:cNvPr>
          <p:cNvSpPr txBox="1"/>
          <p:nvPr/>
        </p:nvSpPr>
        <p:spPr>
          <a:xfrm>
            <a:off x="1159302" y="4897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A2851-4139-2F4C-90AC-0ABFC26408CF}"/>
              </a:ext>
            </a:extLst>
          </p:cNvPr>
          <p:cNvSpPr txBox="1"/>
          <p:nvPr/>
        </p:nvSpPr>
        <p:spPr>
          <a:xfrm>
            <a:off x="9009984" y="2873043"/>
            <a:ext cx="862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endParaRPr lang="en-US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0435C-B7A6-C248-BF62-A8154191091B}"/>
              </a:ext>
            </a:extLst>
          </p:cNvPr>
          <p:cNvSpPr txBox="1"/>
          <p:nvPr/>
        </p:nvSpPr>
        <p:spPr>
          <a:xfrm>
            <a:off x="7797800" y="1168400"/>
            <a:ext cx="29463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say that a vertex</a:t>
            </a:r>
          </a:p>
          <a:p>
            <a:r>
              <a:rPr lang="en-US" sz="2400" i="1" dirty="0"/>
              <a:t>is visited</a:t>
            </a:r>
            <a:r>
              <a:rPr lang="en-US" sz="2400" dirty="0"/>
              <a:t> when it is </a:t>
            </a:r>
            <a:endParaRPr lang="en-US" sz="2400" i="1" dirty="0"/>
          </a:p>
          <a:p>
            <a:r>
              <a:rPr lang="en-US" sz="2400" i="1" dirty="0"/>
              <a:t>popped off </a:t>
            </a:r>
            <a:r>
              <a:rPr lang="en-US" sz="2400" dirty="0"/>
              <a:t>the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B7CD8-A0E8-214E-8EFF-7DDC2EF19479}"/>
              </a:ext>
            </a:extLst>
          </p:cNvPr>
          <p:cNvSpPr txBox="1"/>
          <p:nvPr/>
        </p:nvSpPr>
        <p:spPr>
          <a:xfrm>
            <a:off x="1159302" y="4502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CE00A-288A-D14E-AF04-34EEC420E1B3}"/>
              </a:ext>
            </a:extLst>
          </p:cNvPr>
          <p:cNvSpPr txBox="1"/>
          <p:nvPr/>
        </p:nvSpPr>
        <p:spPr>
          <a:xfrm>
            <a:off x="1159302" y="5304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CFEE1-415A-2F4B-9E1D-9216ECBB991E}"/>
              </a:ext>
            </a:extLst>
          </p:cNvPr>
          <p:cNvSpPr txBox="1"/>
          <p:nvPr/>
        </p:nvSpPr>
        <p:spPr>
          <a:xfrm>
            <a:off x="1159302" y="5662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10FAEB-654E-1944-9635-668FDF0B5E21}"/>
              </a:ext>
            </a:extLst>
          </p:cNvPr>
          <p:cNvSpPr txBox="1"/>
          <p:nvPr/>
        </p:nvSpPr>
        <p:spPr>
          <a:xfrm>
            <a:off x="1159302" y="63837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3867911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225479F-FC06-4444-B6E5-32C642D9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376"/>
            <a:ext cx="5816600" cy="273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D214E-C85A-6644-8708-22E2293B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for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6980-222B-8D41-81F5-248E0CDE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49" y="2113851"/>
            <a:ext cx="4705350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68215-9993-AC47-ACD5-7980C6BDE2E4}"/>
              </a:ext>
            </a:extLst>
          </p:cNvPr>
          <p:cNvCxnSpPr/>
          <p:nvPr/>
        </p:nvCxnSpPr>
        <p:spPr>
          <a:xfrm flipH="1">
            <a:off x="1574800" y="2400300"/>
            <a:ext cx="16891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BA3A9-A0EF-444D-AFD7-3B974C7FAA73}"/>
              </a:ext>
            </a:extLst>
          </p:cNvPr>
          <p:cNvCxnSpPr>
            <a:cxnSpLocks/>
          </p:cNvCxnSpPr>
          <p:nvPr/>
        </p:nvCxnSpPr>
        <p:spPr>
          <a:xfrm flipH="1">
            <a:off x="2844800" y="2527300"/>
            <a:ext cx="4191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69A79-60E1-474B-BB1E-C715F04133B9}"/>
              </a:ext>
            </a:extLst>
          </p:cNvPr>
          <p:cNvCxnSpPr>
            <a:cxnSpLocks/>
          </p:cNvCxnSpPr>
          <p:nvPr/>
        </p:nvCxnSpPr>
        <p:spPr>
          <a:xfrm>
            <a:off x="3609150" y="2527300"/>
            <a:ext cx="429450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E6BB1-7A63-1C47-B97D-959642E55E6C}"/>
              </a:ext>
            </a:extLst>
          </p:cNvPr>
          <p:cNvCxnSpPr>
            <a:cxnSpLocks/>
          </p:cNvCxnSpPr>
          <p:nvPr/>
        </p:nvCxnSpPr>
        <p:spPr>
          <a:xfrm>
            <a:off x="3609150" y="2406651"/>
            <a:ext cx="1686750" cy="57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A8F024-8652-8C4C-B910-D4BF9323DECA}"/>
              </a:ext>
            </a:extLst>
          </p:cNvPr>
          <p:cNvCxnSpPr>
            <a:cxnSpLocks/>
          </p:cNvCxnSpPr>
          <p:nvPr/>
        </p:nvCxnSpPr>
        <p:spPr>
          <a:xfrm>
            <a:off x="4089400" y="3220150"/>
            <a:ext cx="0" cy="32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C5C749-6B85-E54B-A95B-4EF3F0445528}"/>
              </a:ext>
            </a:extLst>
          </p:cNvPr>
          <p:cNvSpPr txBox="1"/>
          <p:nvPr/>
        </p:nvSpPr>
        <p:spPr>
          <a:xfrm>
            <a:off x="1159302" y="4897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A2851-4139-2F4C-90AC-0ABFC26408CF}"/>
              </a:ext>
            </a:extLst>
          </p:cNvPr>
          <p:cNvSpPr txBox="1"/>
          <p:nvPr/>
        </p:nvSpPr>
        <p:spPr>
          <a:xfrm>
            <a:off x="9009984" y="2873043"/>
            <a:ext cx="862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Stack</a:t>
            </a:r>
          </a:p>
          <a:p>
            <a:pPr algn="ctr"/>
            <a:endParaRPr lang="en-US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0435C-B7A6-C248-BF62-A8154191091B}"/>
              </a:ext>
            </a:extLst>
          </p:cNvPr>
          <p:cNvSpPr txBox="1"/>
          <p:nvPr/>
        </p:nvSpPr>
        <p:spPr>
          <a:xfrm>
            <a:off x="7797800" y="1168400"/>
            <a:ext cx="29463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say that a vertex</a:t>
            </a:r>
          </a:p>
          <a:p>
            <a:r>
              <a:rPr lang="en-US" sz="2400" i="1" dirty="0"/>
              <a:t>is visited</a:t>
            </a:r>
            <a:r>
              <a:rPr lang="en-US" sz="2400" dirty="0"/>
              <a:t> when it is </a:t>
            </a:r>
            <a:endParaRPr lang="en-US" sz="2400" i="1" dirty="0"/>
          </a:p>
          <a:p>
            <a:r>
              <a:rPr lang="en-US" sz="2400" i="1" dirty="0"/>
              <a:t>popped off </a:t>
            </a:r>
            <a:r>
              <a:rPr lang="en-US" sz="2400" dirty="0"/>
              <a:t>the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B7CD8-A0E8-214E-8EFF-7DDC2EF19479}"/>
              </a:ext>
            </a:extLst>
          </p:cNvPr>
          <p:cNvSpPr txBox="1"/>
          <p:nvPr/>
        </p:nvSpPr>
        <p:spPr>
          <a:xfrm>
            <a:off x="1159302" y="4502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CE00A-288A-D14E-AF04-34EEC420E1B3}"/>
              </a:ext>
            </a:extLst>
          </p:cNvPr>
          <p:cNvSpPr txBox="1"/>
          <p:nvPr/>
        </p:nvSpPr>
        <p:spPr>
          <a:xfrm>
            <a:off x="1159302" y="5304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CFEE1-415A-2F4B-9E1D-9216ECBB991E}"/>
              </a:ext>
            </a:extLst>
          </p:cNvPr>
          <p:cNvSpPr txBox="1"/>
          <p:nvPr/>
        </p:nvSpPr>
        <p:spPr>
          <a:xfrm>
            <a:off x="1159302" y="5662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10FAEB-654E-1944-9635-668FDF0B5E21}"/>
              </a:ext>
            </a:extLst>
          </p:cNvPr>
          <p:cNvSpPr txBox="1"/>
          <p:nvPr/>
        </p:nvSpPr>
        <p:spPr>
          <a:xfrm>
            <a:off x="1159302" y="63837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1897F5-76D5-A74D-9688-0600A220BD80}"/>
              </a:ext>
            </a:extLst>
          </p:cNvPr>
          <p:cNvSpPr txBox="1"/>
          <p:nvPr/>
        </p:nvSpPr>
        <p:spPr>
          <a:xfrm>
            <a:off x="1159302" y="6069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3349682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on a Tree – 235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order: two different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" y="3688651"/>
            <a:ext cx="4705350" cy="1876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551883">
            <a:off x="1041960" y="4004362"/>
            <a:ext cx="2908111" cy="4718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18" y="3313017"/>
            <a:ext cx="2590800" cy="25431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18415198">
            <a:off x="6907435" y="4348669"/>
            <a:ext cx="3303954" cy="4718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71" y="2942186"/>
            <a:ext cx="116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Leftmost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branch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005073" y="3296129"/>
            <a:ext cx="1935098" cy="3925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7104888" y="3296129"/>
            <a:ext cx="1679067" cy="1603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02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on a Tree – 235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order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" y="3688651"/>
            <a:ext cx="4705350" cy="1876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8696340">
            <a:off x="2289776" y="4348668"/>
            <a:ext cx="1021674" cy="47186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18" y="3313017"/>
            <a:ext cx="2590800" cy="25431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18415198">
            <a:off x="6907435" y="4348669"/>
            <a:ext cx="3303954" cy="4718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71" y="2942186"/>
            <a:ext cx="116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Leftmost branch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005073" y="3296129"/>
            <a:ext cx="1935098" cy="3925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7104888" y="3296129"/>
            <a:ext cx="1679067" cy="1603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20551883">
            <a:off x="1041960" y="4004362"/>
            <a:ext cx="2908111" cy="4718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77562" y="3747566"/>
            <a:ext cx="1412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Moving left to right</a:t>
            </a:r>
          </a:p>
        </p:txBody>
      </p:sp>
      <p:cxnSp>
        <p:nvCxnSpPr>
          <p:cNvPr id="14" name="Straight Arrow Connector 13"/>
          <p:cNvCxnSpPr>
            <a:cxnSpLocks/>
            <a:stCxn id="12" idx="1"/>
          </p:cNvCxnSpPr>
          <p:nvPr/>
        </p:nvCxnSpPr>
        <p:spPr>
          <a:xfrm flipH="1">
            <a:off x="3189170" y="4101509"/>
            <a:ext cx="2388392" cy="53361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2" idx="3"/>
          </p:cNvCxnSpPr>
          <p:nvPr/>
        </p:nvCxnSpPr>
        <p:spPr>
          <a:xfrm>
            <a:off x="6990351" y="4101509"/>
            <a:ext cx="1370214" cy="100638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4015529">
            <a:off x="8261442" y="5229481"/>
            <a:ext cx="1021674" cy="47186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1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on a Tree – 235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" y="3688651"/>
            <a:ext cx="4705350" cy="1876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8696340">
            <a:off x="2289776" y="4348668"/>
            <a:ext cx="1021674" cy="47186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18" y="3313017"/>
            <a:ext cx="2590800" cy="25431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18415198">
            <a:off x="6907435" y="4348669"/>
            <a:ext cx="3303954" cy="4718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71" y="2942186"/>
            <a:ext cx="116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Step 1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005073" y="3142241"/>
            <a:ext cx="1935098" cy="546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7104888" y="3142241"/>
            <a:ext cx="1679067" cy="314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20551883">
            <a:off x="1041960" y="4004362"/>
            <a:ext cx="2908111" cy="4718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33362" y="3488596"/>
            <a:ext cx="116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Step 2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3305078" y="3688651"/>
            <a:ext cx="2228284" cy="75481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6698079" y="3688651"/>
            <a:ext cx="1824129" cy="177031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4015529">
            <a:off x="8261442" y="5229481"/>
            <a:ext cx="1021674" cy="47186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654855">
            <a:off x="3333251" y="4517576"/>
            <a:ext cx="1549087" cy="83966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4015529">
            <a:off x="9247602" y="3873184"/>
            <a:ext cx="1021674" cy="47186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07039" y="4811264"/>
            <a:ext cx="116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Step 3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4745821" y="5011319"/>
            <a:ext cx="1361218" cy="3485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</p:cNvCxnSpPr>
          <p:nvPr/>
        </p:nvCxnSpPr>
        <p:spPr>
          <a:xfrm flipV="1">
            <a:off x="7271756" y="4396184"/>
            <a:ext cx="2204071" cy="61513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30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on a Tree – 235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" y="3688651"/>
            <a:ext cx="4705350" cy="1876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8696340">
            <a:off x="2289776" y="4348668"/>
            <a:ext cx="1021674" cy="47186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18" y="3313017"/>
            <a:ext cx="2590800" cy="25431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18415198">
            <a:off x="6907435" y="4348669"/>
            <a:ext cx="3303954" cy="4718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71" y="2942186"/>
            <a:ext cx="116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Step 1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005073" y="3142241"/>
            <a:ext cx="1935098" cy="546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7104888" y="3142241"/>
            <a:ext cx="1679067" cy="314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20551883">
            <a:off x="1041960" y="4004362"/>
            <a:ext cx="2908111" cy="4718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33362" y="3488596"/>
            <a:ext cx="116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Step 2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3305078" y="3688651"/>
            <a:ext cx="2228284" cy="75481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6698079" y="3688651"/>
            <a:ext cx="1824129" cy="177031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4015529">
            <a:off x="8261442" y="5229481"/>
            <a:ext cx="1021674" cy="47186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654855">
            <a:off x="3333251" y="4517576"/>
            <a:ext cx="1549087" cy="83966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4015529">
            <a:off x="9247602" y="3873184"/>
            <a:ext cx="1021674" cy="47186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07039" y="4811264"/>
            <a:ext cx="116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Step 3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4745821" y="5011319"/>
            <a:ext cx="1361218" cy="3485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</p:cNvCxnSpPr>
          <p:nvPr/>
        </p:nvCxnSpPr>
        <p:spPr>
          <a:xfrm flipV="1">
            <a:off x="7271756" y="4396184"/>
            <a:ext cx="2204071" cy="61513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9DF675-7D07-0648-82D6-21DC76446D67}"/>
              </a:ext>
            </a:extLst>
          </p:cNvPr>
          <p:cNvSpPr txBox="1"/>
          <p:nvPr/>
        </p:nvSpPr>
        <p:spPr>
          <a:xfrm>
            <a:off x="5673118" y="5387011"/>
            <a:ext cx="116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Step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CBD30E-8481-1C47-8160-962C6D52817B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5291368" y="4836502"/>
            <a:ext cx="381750" cy="75056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5273457-3283-1E41-BF21-3D8147F2F0DE}"/>
              </a:ext>
            </a:extLst>
          </p:cNvPr>
          <p:cNvSpPr/>
          <p:nvPr/>
        </p:nvSpPr>
        <p:spPr>
          <a:xfrm rot="925425">
            <a:off x="3896008" y="4143811"/>
            <a:ext cx="1935506" cy="471869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56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8C95-A8AB-134D-96A2-4703F7F1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versus Queue – An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E9A6-1845-714F-A76C-A495C648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stack gives a </a:t>
            </a:r>
            <a:r>
              <a:rPr lang="en-US" b="1" i="1" dirty="0"/>
              <a:t>depth-first-search traversal </a:t>
            </a:r>
            <a:r>
              <a:rPr lang="en-US" dirty="0"/>
              <a:t>of a tree</a:t>
            </a:r>
          </a:p>
          <a:p>
            <a:r>
              <a:rPr lang="en-US" dirty="0"/>
              <a:t>Using a queue gives a breadth-first-search traversal of a tree</a:t>
            </a:r>
          </a:p>
        </p:txBody>
      </p:sp>
    </p:spTree>
    <p:extLst>
      <p:ext uri="{BB962C8B-B14F-4D97-AF65-F5344CB8AC3E}">
        <p14:creationId xmlns:p14="http://schemas.microsoft.com/office/powerpoint/2010/main" val="14336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Picture: We can draw graphs, but how do we store the information in a computer?</a:t>
            </a:r>
          </a:p>
          <a:p>
            <a:r>
              <a:rPr lang="en-US" sz="3000" dirty="0"/>
              <a:t>We can use </a:t>
            </a:r>
            <a:r>
              <a:rPr lang="en-US" sz="3000" i="1" dirty="0"/>
              <a:t>adjacency lists</a:t>
            </a:r>
            <a:r>
              <a:rPr lang="en-US" sz="3000" dirty="0"/>
              <a:t> and </a:t>
            </a:r>
            <a:r>
              <a:rPr lang="en-US" sz="3000" i="1" dirty="0"/>
              <a:t>adjacency matrices</a:t>
            </a:r>
          </a:p>
        </p:txBody>
      </p:sp>
    </p:spTree>
    <p:extLst>
      <p:ext uri="{BB962C8B-B14F-4D97-AF65-F5344CB8AC3E}">
        <p14:creationId xmlns:p14="http://schemas.microsoft.com/office/powerpoint/2010/main" val="373679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2672809"/>
            <a:ext cx="24384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Matrix: Directed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2925318"/>
            <a:ext cx="3581292" cy="237820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7770DAF-0228-6945-8316-5876FF5BA7E8}"/>
              </a:ext>
            </a:extLst>
          </p:cNvPr>
          <p:cNvGrpSpPr/>
          <p:nvPr/>
        </p:nvGrpSpPr>
        <p:grpSpPr>
          <a:xfrm>
            <a:off x="4099452" y="2033683"/>
            <a:ext cx="1604772" cy="548640"/>
            <a:chOff x="8144256" y="1825624"/>
            <a:chExt cx="1604772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AD5CCC-1AFE-9949-AA26-9871DE0B05F2}"/>
                </a:ext>
              </a:extLst>
            </p:cNvPr>
            <p:cNvSpPr/>
            <p:nvPr/>
          </p:nvSpPr>
          <p:spPr>
            <a:xfrm>
              <a:off x="8144256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239AE8-7F51-C648-916A-C6C6735E1727}"/>
                </a:ext>
              </a:extLst>
            </p:cNvPr>
            <p:cNvSpPr/>
            <p:nvPr/>
          </p:nvSpPr>
          <p:spPr>
            <a:xfrm>
              <a:off x="9200388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96DE40-2B0B-514C-9312-374F8140A0E6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8692896" y="2099944"/>
              <a:ext cx="5074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0B2949-C6DE-EB4B-8779-4A7B175A47C3}"/>
              </a:ext>
            </a:extLst>
          </p:cNvPr>
          <p:cNvSpPr txBox="1"/>
          <p:nvPr/>
        </p:nvSpPr>
        <p:spPr>
          <a:xfrm rot="16200000">
            <a:off x="6623312" y="4080277"/>
            <a:ext cx="186788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from vertex 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A1BFD-85A2-9F4A-8E82-B0CF2AB1E0E8}"/>
              </a:ext>
            </a:extLst>
          </p:cNvPr>
          <p:cNvSpPr txBox="1"/>
          <p:nvPr/>
        </p:nvSpPr>
        <p:spPr>
          <a:xfrm>
            <a:off x="8116832" y="2072262"/>
            <a:ext cx="15023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 vertex v</a:t>
            </a:r>
          </a:p>
        </p:txBody>
      </p:sp>
    </p:spTree>
    <p:extLst>
      <p:ext uri="{BB962C8B-B14F-4D97-AF65-F5344CB8AC3E}">
        <p14:creationId xmlns:p14="http://schemas.microsoft.com/office/powerpoint/2010/main" val="99111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0" y="2672809"/>
            <a:ext cx="24384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Matrix: Directed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2925318"/>
            <a:ext cx="3581292" cy="237820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7770DAF-0228-6945-8316-5876FF5BA7E8}"/>
              </a:ext>
            </a:extLst>
          </p:cNvPr>
          <p:cNvGrpSpPr/>
          <p:nvPr/>
        </p:nvGrpSpPr>
        <p:grpSpPr>
          <a:xfrm>
            <a:off x="4099452" y="2033683"/>
            <a:ext cx="1604772" cy="548640"/>
            <a:chOff x="8144256" y="1825624"/>
            <a:chExt cx="1604772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AD5CCC-1AFE-9949-AA26-9871DE0B05F2}"/>
                </a:ext>
              </a:extLst>
            </p:cNvPr>
            <p:cNvSpPr/>
            <p:nvPr/>
          </p:nvSpPr>
          <p:spPr>
            <a:xfrm>
              <a:off x="8144256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239AE8-7F51-C648-916A-C6C6735E1727}"/>
                </a:ext>
              </a:extLst>
            </p:cNvPr>
            <p:cNvSpPr/>
            <p:nvPr/>
          </p:nvSpPr>
          <p:spPr>
            <a:xfrm>
              <a:off x="9200388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96DE40-2B0B-514C-9312-374F8140A0E6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8692896" y="2099944"/>
              <a:ext cx="5074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0B2949-C6DE-EB4B-8779-4A7B175A47C3}"/>
              </a:ext>
            </a:extLst>
          </p:cNvPr>
          <p:cNvSpPr txBox="1"/>
          <p:nvPr/>
        </p:nvSpPr>
        <p:spPr>
          <a:xfrm rot="16200000">
            <a:off x="6623312" y="4080277"/>
            <a:ext cx="186788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from vertex 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A1BFD-85A2-9F4A-8E82-B0CF2AB1E0E8}"/>
              </a:ext>
            </a:extLst>
          </p:cNvPr>
          <p:cNvSpPr txBox="1"/>
          <p:nvPr/>
        </p:nvSpPr>
        <p:spPr>
          <a:xfrm>
            <a:off x="8116832" y="2072262"/>
            <a:ext cx="15023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 vertex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39EDF-03EB-4542-8C57-3C44A21A15D9}"/>
              </a:ext>
            </a:extLst>
          </p:cNvPr>
          <p:cNvSpPr txBox="1"/>
          <p:nvPr/>
        </p:nvSpPr>
        <p:spPr>
          <a:xfrm>
            <a:off x="2974848" y="5903625"/>
            <a:ext cx="7010124" cy="83099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We’ve already used adjacency matrices  with relations.</a:t>
            </a:r>
          </a:p>
          <a:p>
            <a:r>
              <a:rPr lang="en-US" sz="2400" dirty="0"/>
              <a:t>We labeled the adjacency matrix </a:t>
            </a:r>
            <a:r>
              <a:rPr lang="en-US" sz="2400" i="1" dirty="0"/>
              <a:t>M</a:t>
            </a:r>
            <a:r>
              <a:rPr lang="en-US" sz="2400" i="1" baseline="-25000" dirty="0"/>
              <a:t>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8757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44" y="2770345"/>
            <a:ext cx="24384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List: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Graph, List,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2925318"/>
            <a:ext cx="3581292" cy="237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791" y="2907030"/>
            <a:ext cx="3982291" cy="29175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4C7342C-3531-8745-8DF8-22E0C72E6CD1}"/>
              </a:ext>
            </a:extLst>
          </p:cNvPr>
          <p:cNvGrpSpPr/>
          <p:nvPr/>
        </p:nvGrpSpPr>
        <p:grpSpPr>
          <a:xfrm>
            <a:off x="5293614" y="2324005"/>
            <a:ext cx="1604772" cy="548640"/>
            <a:chOff x="8144256" y="1825624"/>
            <a:chExt cx="1604772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8651BE-E7D4-6B48-B90C-62617B337BBA}"/>
                </a:ext>
              </a:extLst>
            </p:cNvPr>
            <p:cNvSpPr/>
            <p:nvPr/>
          </p:nvSpPr>
          <p:spPr>
            <a:xfrm>
              <a:off x="8144256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1EEECFD-3D45-3E40-A3B6-2CE356246810}"/>
                </a:ext>
              </a:extLst>
            </p:cNvPr>
            <p:cNvSpPr/>
            <p:nvPr/>
          </p:nvSpPr>
          <p:spPr>
            <a:xfrm>
              <a:off x="9200388" y="182562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2628DF-E5BC-9045-A9D3-9B58CD2F0847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8692896" y="2099944"/>
              <a:ext cx="5074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30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44" y="2770345"/>
            <a:ext cx="24384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Graph: List,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Graph, List,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2925318"/>
            <a:ext cx="3581292" cy="237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791" y="2907030"/>
            <a:ext cx="3982291" cy="291750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099452" y="3310128"/>
            <a:ext cx="3115164" cy="502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58676" y="2843784"/>
            <a:ext cx="3115164" cy="502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457A1-8AB9-4240-8379-1B0D438C56EF}"/>
              </a:ext>
            </a:extLst>
          </p:cNvPr>
          <p:cNvSpPr/>
          <p:nvPr/>
        </p:nvSpPr>
        <p:spPr>
          <a:xfrm>
            <a:off x="829056" y="3058668"/>
            <a:ext cx="945315" cy="5029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269" y="2784632"/>
            <a:ext cx="2352675" cy="3209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587" y="2737007"/>
            <a:ext cx="2447925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8" y="2879599"/>
            <a:ext cx="3587927" cy="2396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Undirected: List,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Graph, List,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FFEAA-36F6-674D-8B3F-EC72061B13EF}"/>
              </a:ext>
            </a:extLst>
          </p:cNvPr>
          <p:cNvSpPr txBox="1"/>
          <p:nvPr/>
        </p:nvSpPr>
        <p:spPr>
          <a:xfrm>
            <a:off x="7994248" y="1968683"/>
            <a:ext cx="37494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Symmetric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401259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1153</Words>
  <Application>Microsoft Macintosh PowerPoint</Application>
  <PresentationFormat>Widescreen</PresentationFormat>
  <Paragraphs>255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Representing Graphs: Adjacency Lists and Matrices</vt:lpstr>
      <vt:lpstr>Representing Graphs</vt:lpstr>
      <vt:lpstr>Graph Representations</vt:lpstr>
      <vt:lpstr>Graph Representations</vt:lpstr>
      <vt:lpstr>Adjacency Matrix: Directed Graph</vt:lpstr>
      <vt:lpstr>Adjacency Matrix: Directed Graph</vt:lpstr>
      <vt:lpstr>Adjacency List: Directed Graph</vt:lpstr>
      <vt:lpstr>Directed Graph: List, Matrix</vt:lpstr>
      <vt:lpstr>Graph Undirected: List, Matrix</vt:lpstr>
      <vt:lpstr>Undirected Graph: List, Matrix</vt:lpstr>
      <vt:lpstr>Graph Undirected: List, Matrix</vt:lpstr>
      <vt:lpstr>Weighted Graph: Picture, List, Matrix</vt:lpstr>
      <vt:lpstr>Weighted Graph: Picture, List, Matrix</vt:lpstr>
      <vt:lpstr>Weighted Graph: Picture, List, Matrix</vt:lpstr>
      <vt:lpstr>Graph Representations</vt:lpstr>
      <vt:lpstr>Graph Adjacency: Exercise</vt:lpstr>
      <vt:lpstr>Graph Adjacency: Exercise</vt:lpstr>
      <vt:lpstr>Graph Adjacency: Exercise</vt:lpstr>
      <vt:lpstr>Tree Traversal</vt:lpstr>
      <vt:lpstr>Tree Traversal</vt:lpstr>
      <vt:lpstr>Depth-First Search on a Tree – 235 Review</vt:lpstr>
      <vt:lpstr>Depth-First Search on a Tree – 235 Review</vt:lpstr>
      <vt:lpstr>Depth-First Search on a Tree – 235 Review</vt:lpstr>
      <vt:lpstr>Depth-First Search on a Tree – 235 Review</vt:lpstr>
      <vt:lpstr>Adjacency List for Tree</vt:lpstr>
      <vt:lpstr>Adjacency List for Tree</vt:lpstr>
      <vt:lpstr>Adjacency List for Tree</vt:lpstr>
      <vt:lpstr>Adjacency List for Tree</vt:lpstr>
      <vt:lpstr>Adjacency List for Tree</vt:lpstr>
      <vt:lpstr>Adjacency List for Tree</vt:lpstr>
      <vt:lpstr>Adjacency List for Tree</vt:lpstr>
      <vt:lpstr>Adjacency List for Tree</vt:lpstr>
      <vt:lpstr>Adjacency List for Tree</vt:lpstr>
      <vt:lpstr>Depth-First Search on a Tree – 235 Review</vt:lpstr>
      <vt:lpstr>Depth-First Search on a Tree – 235 Review</vt:lpstr>
      <vt:lpstr>Depth-First Search on a Tree – 235 Review</vt:lpstr>
      <vt:lpstr>Depth-First Search on a Tree – 235 Review</vt:lpstr>
      <vt:lpstr>Stack versus Queue – An aside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285</cp:revision>
  <dcterms:created xsi:type="dcterms:W3CDTF">2020-09-01T17:51:58Z</dcterms:created>
  <dcterms:modified xsi:type="dcterms:W3CDTF">2022-10-18T17:28:51Z</dcterms:modified>
</cp:coreProperties>
</file>