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1"/>
  </p:notesMasterIdLst>
  <p:sldIdLst>
    <p:sldId id="256" r:id="rId2"/>
    <p:sldId id="302" r:id="rId3"/>
    <p:sldId id="357" r:id="rId4"/>
    <p:sldId id="331" r:id="rId5"/>
    <p:sldId id="258" r:id="rId6"/>
    <p:sldId id="303" r:id="rId7"/>
    <p:sldId id="304" r:id="rId8"/>
    <p:sldId id="260" r:id="rId9"/>
    <p:sldId id="363" r:id="rId10"/>
    <p:sldId id="305" r:id="rId11"/>
    <p:sldId id="358" r:id="rId12"/>
    <p:sldId id="359" r:id="rId13"/>
    <p:sldId id="360" r:id="rId14"/>
    <p:sldId id="361" r:id="rId15"/>
    <p:sldId id="362" r:id="rId16"/>
    <p:sldId id="259" r:id="rId17"/>
    <p:sldId id="332" r:id="rId18"/>
    <p:sldId id="364" r:id="rId19"/>
    <p:sldId id="270" r:id="rId20"/>
    <p:sldId id="271" r:id="rId21"/>
    <p:sldId id="310" r:id="rId22"/>
    <p:sldId id="355" r:id="rId23"/>
    <p:sldId id="356" r:id="rId24"/>
    <p:sldId id="349" r:id="rId25"/>
    <p:sldId id="333" r:id="rId26"/>
    <p:sldId id="334" r:id="rId27"/>
    <p:sldId id="308" r:id="rId28"/>
    <p:sldId id="309" r:id="rId29"/>
    <p:sldId id="307" r:id="rId30"/>
    <p:sldId id="272" r:id="rId31"/>
    <p:sldId id="273" r:id="rId32"/>
    <p:sldId id="311" r:id="rId33"/>
    <p:sldId id="274" r:id="rId34"/>
    <p:sldId id="312" r:id="rId35"/>
    <p:sldId id="275" r:id="rId36"/>
    <p:sldId id="276" r:id="rId37"/>
    <p:sldId id="277" r:id="rId38"/>
    <p:sldId id="365" r:id="rId39"/>
    <p:sldId id="279" r:id="rId40"/>
    <p:sldId id="313" r:id="rId41"/>
    <p:sldId id="280" r:id="rId42"/>
    <p:sldId id="314" r:id="rId43"/>
    <p:sldId id="315" r:id="rId44"/>
    <p:sldId id="316" r:id="rId45"/>
    <p:sldId id="317" r:id="rId46"/>
    <p:sldId id="318" r:id="rId47"/>
    <p:sldId id="281" r:id="rId48"/>
    <p:sldId id="322" r:id="rId49"/>
    <p:sldId id="321" r:id="rId50"/>
    <p:sldId id="283" r:id="rId51"/>
    <p:sldId id="282" r:id="rId52"/>
    <p:sldId id="320" r:id="rId53"/>
    <p:sldId id="319" r:id="rId54"/>
    <p:sldId id="284" r:id="rId55"/>
    <p:sldId id="335" r:id="rId56"/>
    <p:sldId id="336" r:id="rId57"/>
    <p:sldId id="337" r:id="rId58"/>
    <p:sldId id="338" r:id="rId59"/>
    <p:sldId id="339" r:id="rId60"/>
    <p:sldId id="340" r:id="rId61"/>
    <p:sldId id="341" r:id="rId62"/>
    <p:sldId id="343" r:id="rId63"/>
    <p:sldId id="344" r:id="rId64"/>
    <p:sldId id="345" r:id="rId65"/>
    <p:sldId id="294" r:id="rId66"/>
    <p:sldId id="328" r:id="rId67"/>
    <p:sldId id="295" r:id="rId68"/>
    <p:sldId id="347" r:id="rId69"/>
    <p:sldId id="346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08"/>
    <p:restoredTop sz="96025"/>
  </p:normalViewPr>
  <p:slideViewPr>
    <p:cSldViewPr snapToGrid="0" snapToObjects="1">
      <p:cViewPr varScale="1">
        <p:scale>
          <a:sx n="69" d="100"/>
          <a:sy n="69" d="100"/>
        </p:scale>
        <p:origin x="232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5544F2-7C50-5146-9F17-4EDAF32AAD3C}" type="doc">
      <dgm:prSet loTypeId="urn:microsoft.com/office/officeart/2005/8/layout/pyramid2" loCatId="" qsTypeId="urn:microsoft.com/office/officeart/2005/8/quickstyle/simple1" qsCatId="simple" csTypeId="urn:microsoft.com/office/officeart/2005/8/colors/accent1_2" csCatId="accent1" phldr="1"/>
      <dgm:spPr/>
    </dgm:pt>
    <dgm:pt modelId="{39AED02E-47EB-8943-91A1-A7658BCA2A77}">
      <dgm:prSet phldrT="[Text]"/>
      <dgm:spPr/>
      <dgm:t>
        <a:bodyPr/>
        <a:lstStyle/>
        <a:p>
          <a:r>
            <a:rPr lang="en-US" dirty="0"/>
            <a:t>Deduction</a:t>
          </a:r>
        </a:p>
      </dgm:t>
    </dgm:pt>
    <dgm:pt modelId="{10BA5112-D5E1-114C-9E3B-47C7026A90A4}" type="parTrans" cxnId="{C0A53680-6418-FB43-8019-A786E1498878}">
      <dgm:prSet/>
      <dgm:spPr/>
      <dgm:t>
        <a:bodyPr/>
        <a:lstStyle/>
        <a:p>
          <a:endParaRPr lang="en-US"/>
        </a:p>
      </dgm:t>
    </dgm:pt>
    <dgm:pt modelId="{BA259DA9-1FD3-4E43-A016-46F1B5C63AC0}" type="sibTrans" cxnId="{C0A53680-6418-FB43-8019-A786E1498878}">
      <dgm:prSet/>
      <dgm:spPr/>
      <dgm:t>
        <a:bodyPr/>
        <a:lstStyle/>
        <a:p>
          <a:endParaRPr lang="en-US"/>
        </a:p>
      </dgm:t>
    </dgm:pt>
    <dgm:pt modelId="{31588F58-8467-1E41-A665-7ADD9C8E7EC2}">
      <dgm:prSet phldrT="[Text]"/>
      <dgm:spPr/>
      <dgm:t>
        <a:bodyPr/>
        <a:lstStyle/>
        <a:p>
          <a:r>
            <a:rPr lang="en-US" dirty="0"/>
            <a:t>Contradiction</a:t>
          </a:r>
        </a:p>
      </dgm:t>
    </dgm:pt>
    <dgm:pt modelId="{C3119FEA-144D-C345-B270-DD759C0C9959}" type="parTrans" cxnId="{EB81CA90-40D2-3E42-99DB-4F5B93EFEA4E}">
      <dgm:prSet/>
      <dgm:spPr/>
      <dgm:t>
        <a:bodyPr/>
        <a:lstStyle/>
        <a:p>
          <a:endParaRPr lang="en-US"/>
        </a:p>
      </dgm:t>
    </dgm:pt>
    <dgm:pt modelId="{77BB341D-6D26-B348-9C92-E280B18B905C}" type="sibTrans" cxnId="{EB81CA90-40D2-3E42-99DB-4F5B93EFEA4E}">
      <dgm:prSet/>
      <dgm:spPr/>
      <dgm:t>
        <a:bodyPr/>
        <a:lstStyle/>
        <a:p>
          <a:endParaRPr lang="en-US"/>
        </a:p>
      </dgm:t>
    </dgm:pt>
    <dgm:pt modelId="{B5BC5D8A-E481-9C43-8E32-14A0E48BE104}">
      <dgm:prSet phldrT="[Text]"/>
      <dgm:spPr/>
      <dgm:t>
        <a:bodyPr/>
        <a:lstStyle/>
        <a:p>
          <a:r>
            <a:rPr lang="en-US" dirty="0"/>
            <a:t>Induction</a:t>
          </a:r>
        </a:p>
      </dgm:t>
    </dgm:pt>
    <dgm:pt modelId="{B0680680-942C-7B4D-AFD4-4CEE1EBA0A17}" type="parTrans" cxnId="{797BD674-17AF-D04B-8874-823035B256FC}">
      <dgm:prSet/>
      <dgm:spPr/>
      <dgm:t>
        <a:bodyPr/>
        <a:lstStyle/>
        <a:p>
          <a:endParaRPr lang="en-US"/>
        </a:p>
      </dgm:t>
    </dgm:pt>
    <dgm:pt modelId="{29CEAD7A-AACB-9247-8596-345AB32CD67A}" type="sibTrans" cxnId="{797BD674-17AF-D04B-8874-823035B256FC}">
      <dgm:prSet/>
      <dgm:spPr/>
      <dgm:t>
        <a:bodyPr/>
        <a:lstStyle/>
        <a:p>
          <a:endParaRPr lang="en-US"/>
        </a:p>
      </dgm:t>
    </dgm:pt>
    <dgm:pt modelId="{2E4EF1A6-96AD-1048-AC66-A60371B34A5B}" type="pres">
      <dgm:prSet presAssocID="{3B5544F2-7C50-5146-9F17-4EDAF32AAD3C}" presName="compositeShape" presStyleCnt="0">
        <dgm:presLayoutVars>
          <dgm:dir/>
          <dgm:resizeHandles/>
        </dgm:presLayoutVars>
      </dgm:prSet>
      <dgm:spPr/>
    </dgm:pt>
    <dgm:pt modelId="{9DE559ED-4C5F-9E43-856E-5BDABC03F462}" type="pres">
      <dgm:prSet presAssocID="{3B5544F2-7C50-5146-9F17-4EDAF32AAD3C}" presName="pyramid" presStyleLbl="node1" presStyleIdx="0" presStyleCnt="1"/>
      <dgm:spPr/>
    </dgm:pt>
    <dgm:pt modelId="{9B43FE5B-EEB9-A745-B03D-922E03B30104}" type="pres">
      <dgm:prSet presAssocID="{3B5544F2-7C50-5146-9F17-4EDAF32AAD3C}" presName="theList" presStyleCnt="0"/>
      <dgm:spPr/>
    </dgm:pt>
    <dgm:pt modelId="{761338F5-0800-F14A-93BC-B53C88B7181D}" type="pres">
      <dgm:prSet presAssocID="{39AED02E-47EB-8943-91A1-A7658BCA2A77}" presName="aNode" presStyleLbl="fgAcc1" presStyleIdx="0" presStyleCnt="3">
        <dgm:presLayoutVars>
          <dgm:bulletEnabled val="1"/>
        </dgm:presLayoutVars>
      </dgm:prSet>
      <dgm:spPr/>
    </dgm:pt>
    <dgm:pt modelId="{6BD174D6-8A96-7E4D-9C48-AE3E2A05AA75}" type="pres">
      <dgm:prSet presAssocID="{39AED02E-47EB-8943-91A1-A7658BCA2A77}" presName="aSpace" presStyleCnt="0"/>
      <dgm:spPr/>
    </dgm:pt>
    <dgm:pt modelId="{3AF6A0A5-0B0F-8748-9154-ED3985BE7B07}" type="pres">
      <dgm:prSet presAssocID="{31588F58-8467-1E41-A665-7ADD9C8E7EC2}" presName="aNode" presStyleLbl="fgAcc1" presStyleIdx="1" presStyleCnt="3">
        <dgm:presLayoutVars>
          <dgm:bulletEnabled val="1"/>
        </dgm:presLayoutVars>
      </dgm:prSet>
      <dgm:spPr/>
    </dgm:pt>
    <dgm:pt modelId="{34620B3A-5DE5-8840-AEB5-47B3B3D3E71F}" type="pres">
      <dgm:prSet presAssocID="{31588F58-8467-1E41-A665-7ADD9C8E7EC2}" presName="aSpace" presStyleCnt="0"/>
      <dgm:spPr/>
    </dgm:pt>
    <dgm:pt modelId="{3B286DC0-718C-3643-9D89-FC491D654433}" type="pres">
      <dgm:prSet presAssocID="{B5BC5D8A-E481-9C43-8E32-14A0E48BE104}" presName="aNode" presStyleLbl="fgAcc1" presStyleIdx="2" presStyleCnt="3">
        <dgm:presLayoutVars>
          <dgm:bulletEnabled val="1"/>
        </dgm:presLayoutVars>
      </dgm:prSet>
      <dgm:spPr/>
    </dgm:pt>
    <dgm:pt modelId="{712474BF-ACB3-3E43-81C4-ADFAC691CFE2}" type="pres">
      <dgm:prSet presAssocID="{B5BC5D8A-E481-9C43-8E32-14A0E48BE104}" presName="aSpace" presStyleCnt="0"/>
      <dgm:spPr/>
    </dgm:pt>
  </dgm:ptLst>
  <dgm:cxnLst>
    <dgm:cxn modelId="{16B78C4F-1BA8-CF42-A007-72486EDB26CF}" type="presOf" srcId="{3B5544F2-7C50-5146-9F17-4EDAF32AAD3C}" destId="{2E4EF1A6-96AD-1048-AC66-A60371B34A5B}" srcOrd="0" destOrd="0" presId="urn:microsoft.com/office/officeart/2005/8/layout/pyramid2"/>
    <dgm:cxn modelId="{797BD674-17AF-D04B-8874-823035B256FC}" srcId="{3B5544F2-7C50-5146-9F17-4EDAF32AAD3C}" destId="{B5BC5D8A-E481-9C43-8E32-14A0E48BE104}" srcOrd="2" destOrd="0" parTransId="{B0680680-942C-7B4D-AFD4-4CEE1EBA0A17}" sibTransId="{29CEAD7A-AACB-9247-8596-345AB32CD67A}"/>
    <dgm:cxn modelId="{1F137F77-0D8F-6A41-A4CA-C3EAF6ACA393}" type="presOf" srcId="{39AED02E-47EB-8943-91A1-A7658BCA2A77}" destId="{761338F5-0800-F14A-93BC-B53C88B7181D}" srcOrd="0" destOrd="0" presId="urn:microsoft.com/office/officeart/2005/8/layout/pyramid2"/>
    <dgm:cxn modelId="{C0A53680-6418-FB43-8019-A786E1498878}" srcId="{3B5544F2-7C50-5146-9F17-4EDAF32AAD3C}" destId="{39AED02E-47EB-8943-91A1-A7658BCA2A77}" srcOrd="0" destOrd="0" parTransId="{10BA5112-D5E1-114C-9E3B-47C7026A90A4}" sibTransId="{BA259DA9-1FD3-4E43-A016-46F1B5C63AC0}"/>
    <dgm:cxn modelId="{EB81CA90-40D2-3E42-99DB-4F5B93EFEA4E}" srcId="{3B5544F2-7C50-5146-9F17-4EDAF32AAD3C}" destId="{31588F58-8467-1E41-A665-7ADD9C8E7EC2}" srcOrd="1" destOrd="0" parTransId="{C3119FEA-144D-C345-B270-DD759C0C9959}" sibTransId="{77BB341D-6D26-B348-9C92-E280B18B905C}"/>
    <dgm:cxn modelId="{5B2E1AD9-6BA5-1448-8AFA-D3F2CAC34AE1}" type="presOf" srcId="{B5BC5D8A-E481-9C43-8E32-14A0E48BE104}" destId="{3B286DC0-718C-3643-9D89-FC491D654433}" srcOrd="0" destOrd="0" presId="urn:microsoft.com/office/officeart/2005/8/layout/pyramid2"/>
    <dgm:cxn modelId="{92DDD8F7-D362-9B4B-9647-78F588D3F674}" type="presOf" srcId="{31588F58-8467-1E41-A665-7ADD9C8E7EC2}" destId="{3AF6A0A5-0B0F-8748-9154-ED3985BE7B07}" srcOrd="0" destOrd="0" presId="urn:microsoft.com/office/officeart/2005/8/layout/pyramid2"/>
    <dgm:cxn modelId="{4B8C42BE-69C5-3C45-BC1A-854888D99BEF}" type="presParOf" srcId="{2E4EF1A6-96AD-1048-AC66-A60371B34A5B}" destId="{9DE559ED-4C5F-9E43-856E-5BDABC03F462}" srcOrd="0" destOrd="0" presId="urn:microsoft.com/office/officeart/2005/8/layout/pyramid2"/>
    <dgm:cxn modelId="{22D30313-AE5C-1842-AEA9-AFE4A9C6BE2F}" type="presParOf" srcId="{2E4EF1A6-96AD-1048-AC66-A60371B34A5B}" destId="{9B43FE5B-EEB9-A745-B03D-922E03B30104}" srcOrd="1" destOrd="0" presId="urn:microsoft.com/office/officeart/2005/8/layout/pyramid2"/>
    <dgm:cxn modelId="{B8C357C9-68B1-2545-B082-A134BEEE9112}" type="presParOf" srcId="{9B43FE5B-EEB9-A745-B03D-922E03B30104}" destId="{761338F5-0800-F14A-93BC-B53C88B7181D}" srcOrd="0" destOrd="0" presId="urn:microsoft.com/office/officeart/2005/8/layout/pyramid2"/>
    <dgm:cxn modelId="{29535854-41EE-2C47-AB2D-9EAB8B19F9AB}" type="presParOf" srcId="{9B43FE5B-EEB9-A745-B03D-922E03B30104}" destId="{6BD174D6-8A96-7E4D-9C48-AE3E2A05AA75}" srcOrd="1" destOrd="0" presId="urn:microsoft.com/office/officeart/2005/8/layout/pyramid2"/>
    <dgm:cxn modelId="{100D2FEE-185E-7B4C-93F9-FDD9E7D9E26A}" type="presParOf" srcId="{9B43FE5B-EEB9-A745-B03D-922E03B30104}" destId="{3AF6A0A5-0B0F-8748-9154-ED3985BE7B07}" srcOrd="2" destOrd="0" presId="urn:microsoft.com/office/officeart/2005/8/layout/pyramid2"/>
    <dgm:cxn modelId="{F1857E22-2833-A549-809A-14D540C058EE}" type="presParOf" srcId="{9B43FE5B-EEB9-A745-B03D-922E03B30104}" destId="{34620B3A-5DE5-8840-AEB5-47B3B3D3E71F}" srcOrd="3" destOrd="0" presId="urn:microsoft.com/office/officeart/2005/8/layout/pyramid2"/>
    <dgm:cxn modelId="{C4EABAE1-CB15-834A-92D0-D94129A81FD8}" type="presParOf" srcId="{9B43FE5B-EEB9-A745-B03D-922E03B30104}" destId="{3B286DC0-718C-3643-9D89-FC491D654433}" srcOrd="4" destOrd="0" presId="urn:microsoft.com/office/officeart/2005/8/layout/pyramid2"/>
    <dgm:cxn modelId="{1DF2E3CE-1F73-6845-B23C-7E13270838B7}" type="presParOf" srcId="{9B43FE5B-EEB9-A745-B03D-922E03B30104}" destId="{712474BF-ACB3-3E43-81C4-ADFAC691CFE2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 custT="1"/>
      <dgm:spPr/>
      <dgm:t>
        <a:bodyPr/>
        <a:lstStyle/>
        <a:p>
          <a:r>
            <a:rPr lang="en-US" sz="2000" dirty="0"/>
            <a:t>Establish </a:t>
          </a:r>
          <a:r>
            <a:rPr lang="en-US" sz="2000" i="1" dirty="0"/>
            <a:t>earliest generation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i="0" dirty="0"/>
            <a:t>Describe Generational Change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Describe all generations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i="1" dirty="0"/>
            <a:t>Parent traits are P(k)</a:t>
          </a:r>
          <a:endParaRPr lang="en-US" sz="1800" dirty="0"/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i="1" dirty="0"/>
            <a:t>Child traits are</a:t>
          </a:r>
          <a:r>
            <a:rPr lang="en-US" sz="1800" dirty="0"/>
            <a:t> </a:t>
          </a:r>
          <a:r>
            <a:rPr lang="en-US" sz="1800" i="1" dirty="0"/>
            <a:t>P(k+1)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 custT="1"/>
      <dgm:spPr/>
      <dgm:t>
        <a:bodyPr/>
        <a:lstStyle/>
        <a:p>
          <a:r>
            <a:rPr lang="en-US" sz="2000" dirty="0"/>
            <a:t>Establish </a:t>
          </a:r>
          <a:r>
            <a:rPr lang="en-US" sz="2000" i="1" dirty="0"/>
            <a:t>earliest generation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i="0" dirty="0"/>
            <a:t>Describe Generational Change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Describe all generations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i="1" dirty="0"/>
            <a:t>Parent traits are P(k)</a:t>
          </a:r>
          <a:endParaRPr lang="en-US" sz="1800" dirty="0"/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i="1" dirty="0"/>
            <a:t>Child traits are</a:t>
          </a:r>
          <a:r>
            <a:rPr lang="en-US" sz="1800" dirty="0"/>
            <a:t> </a:t>
          </a:r>
          <a:r>
            <a:rPr lang="en-US" sz="1800" i="1" dirty="0"/>
            <a:t>P(k+1)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E559ED-4C5F-9E43-856E-5BDABC03F462}">
      <dsp:nvSpPr>
        <dsp:cNvPr id="0" name=""/>
        <dsp:cNvSpPr/>
      </dsp:nvSpPr>
      <dsp:spPr>
        <a:xfrm>
          <a:off x="2755780" y="0"/>
          <a:ext cx="4351338" cy="435133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338F5-0800-F14A-93BC-B53C88B7181D}">
      <dsp:nvSpPr>
        <dsp:cNvPr id="0" name=""/>
        <dsp:cNvSpPr/>
      </dsp:nvSpPr>
      <dsp:spPr>
        <a:xfrm>
          <a:off x="4931449" y="437470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Deduction</a:t>
          </a:r>
        </a:p>
      </dsp:txBody>
      <dsp:txXfrm>
        <a:off x="4981732" y="487753"/>
        <a:ext cx="2727803" cy="929477"/>
      </dsp:txXfrm>
    </dsp:sp>
    <dsp:sp modelId="{3AF6A0A5-0B0F-8748-9154-ED3985BE7B07}">
      <dsp:nvSpPr>
        <dsp:cNvPr id="0" name=""/>
        <dsp:cNvSpPr/>
      </dsp:nvSpPr>
      <dsp:spPr>
        <a:xfrm>
          <a:off x="4931449" y="1596269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Contradiction</a:t>
          </a:r>
        </a:p>
      </dsp:txBody>
      <dsp:txXfrm>
        <a:off x="4981732" y="1646552"/>
        <a:ext cx="2727803" cy="929477"/>
      </dsp:txXfrm>
    </dsp:sp>
    <dsp:sp modelId="{3B286DC0-718C-3643-9D89-FC491D654433}">
      <dsp:nvSpPr>
        <dsp:cNvPr id="0" name=""/>
        <dsp:cNvSpPr/>
      </dsp:nvSpPr>
      <dsp:spPr>
        <a:xfrm>
          <a:off x="4931449" y="2755068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Induction</a:t>
          </a:r>
        </a:p>
      </dsp:txBody>
      <dsp:txXfrm>
        <a:off x="4981732" y="2805351"/>
        <a:ext cx="2727803" cy="92947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Represent </a:t>
          </a:r>
          <a:r>
            <a:rPr lang="en-US" sz="19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Establish </a:t>
          </a:r>
          <a:r>
            <a:rPr lang="en-US" sz="2000" i="1" kern="1200" dirty="0"/>
            <a:t>earliest generation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 dirty="0"/>
            <a:t>Describe Generational Change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1" kern="1200" dirty="0"/>
            <a:t>Parent traits are P(k)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1" kern="1200" dirty="0"/>
            <a:t>Child traits are</a:t>
          </a:r>
          <a:r>
            <a:rPr lang="en-US" sz="1800" kern="1200" dirty="0"/>
            <a:t> </a:t>
          </a:r>
          <a:r>
            <a:rPr lang="en-US" sz="1800" i="1" kern="1200" dirty="0"/>
            <a:t>P(k+1)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Describe all generations </a:t>
          </a:r>
        </a:p>
      </dsp:txBody>
      <dsp:txXfrm>
        <a:off x="9293620" y="2064381"/>
        <a:ext cx="1357800" cy="128990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Represent </a:t>
          </a:r>
          <a:r>
            <a:rPr lang="en-US" sz="2100" i="1" kern="1200" dirty="0"/>
            <a:t>P(n)</a:t>
          </a:r>
        </a:p>
      </dsp:txBody>
      <dsp:txXfrm>
        <a:off x="47983" y="2084511"/>
        <a:ext cx="1360306" cy="1249644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Basis Step </a:t>
          </a:r>
          <a:r>
            <a:rPr lang="en-US" sz="2100" i="1" kern="1200" dirty="0"/>
            <a:t>P(b)</a:t>
          </a:r>
        </a:p>
      </dsp:txBody>
      <dsp:txXfrm>
        <a:off x="2061270" y="2084511"/>
        <a:ext cx="1360306" cy="1249644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45633"/>
          <a:ext cx="4642583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</a:t>
          </a:r>
        </a:p>
      </dsp:txBody>
      <dsp:txXfrm>
        <a:off x="4074558" y="2084511"/>
        <a:ext cx="4564827" cy="1249644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Conclusion </a:t>
          </a:r>
        </a:p>
      </dsp:txBody>
      <dsp:txXfrm>
        <a:off x="9292367" y="2084511"/>
        <a:ext cx="1360306" cy="124964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Represent </a:t>
          </a:r>
          <a:r>
            <a:rPr lang="en-US" sz="19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Establish </a:t>
          </a:r>
          <a:r>
            <a:rPr lang="en-US" sz="2000" i="1" kern="1200" dirty="0"/>
            <a:t>earliest generation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 dirty="0"/>
            <a:t>Describe Generational Change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1" kern="1200" dirty="0"/>
            <a:t>Parent traits are P(k)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1" kern="1200" dirty="0"/>
            <a:t>Child traits are</a:t>
          </a:r>
          <a:r>
            <a:rPr lang="en-US" sz="1800" kern="1200" dirty="0"/>
            <a:t> </a:t>
          </a:r>
          <a:r>
            <a:rPr lang="en-US" sz="1800" i="1" kern="1200" dirty="0"/>
            <a:t>P(k+1)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Describe all generations </a:t>
          </a:r>
        </a:p>
      </dsp:txBody>
      <dsp:txXfrm>
        <a:off x="9293620" y="2064381"/>
        <a:ext cx="1357800" cy="128990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Represent </a:t>
          </a:r>
          <a:r>
            <a:rPr lang="en-US" sz="2100" i="1" kern="1200" dirty="0"/>
            <a:t>P(n)</a:t>
          </a:r>
        </a:p>
      </dsp:txBody>
      <dsp:txXfrm>
        <a:off x="47983" y="2084511"/>
        <a:ext cx="1360306" cy="1249644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Basis Step </a:t>
          </a:r>
          <a:r>
            <a:rPr lang="en-US" sz="2100" i="1" kern="1200" dirty="0"/>
            <a:t>P(b)</a:t>
          </a:r>
        </a:p>
      </dsp:txBody>
      <dsp:txXfrm>
        <a:off x="2061270" y="2084511"/>
        <a:ext cx="1360306" cy="1249644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45633"/>
          <a:ext cx="4642583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</a:t>
          </a:r>
        </a:p>
      </dsp:txBody>
      <dsp:txXfrm>
        <a:off x="4074558" y="2084511"/>
        <a:ext cx="4564827" cy="1249644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Conclusion </a:t>
          </a:r>
        </a:p>
      </dsp:txBody>
      <dsp:txXfrm>
        <a:off x="9292367" y="2084511"/>
        <a:ext cx="1360306" cy="124964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Represent </a:t>
          </a:r>
          <a:r>
            <a:rPr lang="en-US" sz="2100" i="1" kern="1200" dirty="0"/>
            <a:t>P(n)</a:t>
          </a:r>
        </a:p>
      </dsp:txBody>
      <dsp:txXfrm>
        <a:off x="47983" y="2084511"/>
        <a:ext cx="1360306" cy="1249644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Basis Step </a:t>
          </a:r>
          <a:r>
            <a:rPr lang="en-US" sz="2100" i="1" kern="1200" dirty="0"/>
            <a:t>P(b)</a:t>
          </a:r>
        </a:p>
      </dsp:txBody>
      <dsp:txXfrm>
        <a:off x="2061270" y="2084511"/>
        <a:ext cx="1360306" cy="1249644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45633"/>
          <a:ext cx="4642583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</a:t>
          </a:r>
        </a:p>
      </dsp:txBody>
      <dsp:txXfrm>
        <a:off x="4074558" y="2084511"/>
        <a:ext cx="4564827" cy="1249644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Conclusion </a:t>
          </a:r>
        </a:p>
      </dsp:txBody>
      <dsp:txXfrm>
        <a:off x="9292367" y="2084511"/>
        <a:ext cx="1360306" cy="1249644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Represent </a:t>
          </a:r>
          <a:r>
            <a:rPr lang="en-US" sz="2100" i="1" kern="1200" dirty="0"/>
            <a:t>P(n)</a:t>
          </a:r>
        </a:p>
      </dsp:txBody>
      <dsp:txXfrm>
        <a:off x="47983" y="2084511"/>
        <a:ext cx="1360306" cy="1249644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Basis Step </a:t>
          </a:r>
          <a:r>
            <a:rPr lang="en-US" sz="2100" i="1" kern="1200" dirty="0"/>
            <a:t>P(b)</a:t>
          </a:r>
        </a:p>
      </dsp:txBody>
      <dsp:txXfrm>
        <a:off x="2061270" y="2084511"/>
        <a:ext cx="1360306" cy="1249644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45633"/>
          <a:ext cx="4642583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</a:t>
          </a:r>
        </a:p>
      </dsp:txBody>
      <dsp:txXfrm>
        <a:off x="4074558" y="2084511"/>
        <a:ext cx="4564827" cy="1249644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Conclusion </a:t>
          </a:r>
        </a:p>
      </dsp:txBody>
      <dsp:txXfrm>
        <a:off x="9292367" y="2084511"/>
        <a:ext cx="1360306" cy="12496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Represent </a:t>
          </a:r>
          <a:r>
            <a:rPr lang="en-US" sz="2100" i="1" kern="1200" dirty="0"/>
            <a:t>P(n)</a:t>
          </a:r>
        </a:p>
      </dsp:txBody>
      <dsp:txXfrm>
        <a:off x="47983" y="2084511"/>
        <a:ext cx="1360306" cy="1249644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Basis Step </a:t>
          </a:r>
          <a:r>
            <a:rPr lang="en-US" sz="2100" i="1" kern="1200" dirty="0"/>
            <a:t>P(b)</a:t>
          </a:r>
        </a:p>
      </dsp:txBody>
      <dsp:txXfrm>
        <a:off x="2061270" y="2084511"/>
        <a:ext cx="1360306" cy="1249644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45633"/>
          <a:ext cx="4642583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</a:t>
          </a:r>
        </a:p>
      </dsp:txBody>
      <dsp:txXfrm>
        <a:off x="4074558" y="2084511"/>
        <a:ext cx="4564827" cy="1249644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Conclusion </a:t>
          </a:r>
        </a:p>
      </dsp:txBody>
      <dsp:txXfrm>
        <a:off x="9292367" y="2084511"/>
        <a:ext cx="1360306" cy="12496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Represent </a:t>
          </a:r>
          <a:r>
            <a:rPr lang="en-US" sz="2100" i="1" kern="1200" dirty="0"/>
            <a:t>P(n)</a:t>
          </a:r>
        </a:p>
      </dsp:txBody>
      <dsp:txXfrm>
        <a:off x="47983" y="2084511"/>
        <a:ext cx="1360306" cy="1249644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Basis Step </a:t>
          </a:r>
          <a:r>
            <a:rPr lang="en-US" sz="2100" i="1" kern="1200" dirty="0"/>
            <a:t>P(b)</a:t>
          </a:r>
        </a:p>
      </dsp:txBody>
      <dsp:txXfrm>
        <a:off x="2061270" y="2084511"/>
        <a:ext cx="1360306" cy="1249644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45633"/>
          <a:ext cx="4642583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</a:t>
          </a:r>
        </a:p>
      </dsp:txBody>
      <dsp:txXfrm>
        <a:off x="4074558" y="2084511"/>
        <a:ext cx="4564827" cy="1249644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Conclusion </a:t>
          </a:r>
        </a:p>
      </dsp:txBody>
      <dsp:txXfrm>
        <a:off x="9292367" y="2084511"/>
        <a:ext cx="1360306" cy="12496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Represent </a:t>
          </a:r>
          <a:r>
            <a:rPr lang="en-US" sz="2100" i="1" kern="1200" dirty="0"/>
            <a:t>P(n)</a:t>
          </a:r>
        </a:p>
      </dsp:txBody>
      <dsp:txXfrm>
        <a:off x="47983" y="2084511"/>
        <a:ext cx="1360306" cy="1249644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Basis Step </a:t>
          </a:r>
          <a:r>
            <a:rPr lang="en-US" sz="2100" i="1" kern="1200" dirty="0"/>
            <a:t>P(b)</a:t>
          </a:r>
        </a:p>
      </dsp:txBody>
      <dsp:txXfrm>
        <a:off x="2061270" y="2084511"/>
        <a:ext cx="1360306" cy="1249644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45633"/>
          <a:ext cx="4642583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</a:t>
          </a:r>
        </a:p>
      </dsp:txBody>
      <dsp:txXfrm>
        <a:off x="4074558" y="2084511"/>
        <a:ext cx="4564827" cy="1249644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Conclusion </a:t>
          </a:r>
        </a:p>
      </dsp:txBody>
      <dsp:txXfrm>
        <a:off x="9292367" y="2084511"/>
        <a:ext cx="1360306" cy="12496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Represent </a:t>
          </a:r>
          <a:r>
            <a:rPr lang="en-US" sz="2100" i="1" kern="1200" dirty="0"/>
            <a:t>P(n)</a:t>
          </a:r>
        </a:p>
      </dsp:txBody>
      <dsp:txXfrm>
        <a:off x="47983" y="2084511"/>
        <a:ext cx="1360306" cy="1249644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Basis Step </a:t>
          </a:r>
          <a:r>
            <a:rPr lang="en-US" sz="2100" i="1" kern="1200" dirty="0"/>
            <a:t>P(b)</a:t>
          </a:r>
        </a:p>
      </dsp:txBody>
      <dsp:txXfrm>
        <a:off x="2061270" y="2084511"/>
        <a:ext cx="1360306" cy="1249644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45633"/>
          <a:ext cx="4642583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</a:t>
          </a:r>
        </a:p>
      </dsp:txBody>
      <dsp:txXfrm>
        <a:off x="4074558" y="2084511"/>
        <a:ext cx="4564827" cy="1249644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Conclusion </a:t>
          </a:r>
        </a:p>
      </dsp:txBody>
      <dsp:txXfrm>
        <a:off x="9292367" y="2084511"/>
        <a:ext cx="1360306" cy="12496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Represent </a:t>
          </a:r>
          <a:r>
            <a:rPr lang="en-US" sz="2100" i="1" kern="1200" dirty="0"/>
            <a:t>P(n)</a:t>
          </a:r>
        </a:p>
      </dsp:txBody>
      <dsp:txXfrm>
        <a:off x="47983" y="2084511"/>
        <a:ext cx="1360306" cy="1249644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Basis Step </a:t>
          </a:r>
          <a:r>
            <a:rPr lang="en-US" sz="2100" i="1" kern="1200" dirty="0"/>
            <a:t>P(b)</a:t>
          </a:r>
        </a:p>
      </dsp:txBody>
      <dsp:txXfrm>
        <a:off x="2061270" y="2084511"/>
        <a:ext cx="1360306" cy="1249644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45633"/>
          <a:ext cx="4642583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</a:t>
          </a:r>
        </a:p>
      </dsp:txBody>
      <dsp:txXfrm>
        <a:off x="4074558" y="2084511"/>
        <a:ext cx="4564827" cy="1249644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Conclusion </a:t>
          </a:r>
        </a:p>
      </dsp:txBody>
      <dsp:txXfrm>
        <a:off x="9292367" y="2084511"/>
        <a:ext cx="1360306" cy="1249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CF591-8088-884E-9D0D-3663D6B6C267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22F43-5E8E-9147-A9C9-E6C97A013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64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76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\Big[1 + 2 +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+ k\Big] + (k+1) == \frac{(k+1)(k+1+2)}{2}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2F43-5E8E-9147-A9C9-E6C97A013F2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\Big[1 + 2 +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+ k\Big] + (k+1) == \frac{(k+1)(k+1+2)}{2}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2F43-5E8E-9147-A9C9-E6C97A013F2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10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\Big[1 + 2 +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+ k\Big] + (k+1) == \frac{(k+1)(k+1+2)}{2}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2F43-5E8E-9147-A9C9-E6C97A013F2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64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P(1) &amp; : &amp; 1 == \frac{1(1+1)}{2}\\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P(2) &amp; : &amp; 1 + 2 == \frac{2(2+1)}{2}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P(3) &amp; : &amp; 1 + 2 +3 == \frac{3(3+1)}{2}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2F43-5E8E-9147-A9C9-E6C97A013F2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75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\Big[1 + 2 +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+ k\Big] + (k+1) == \frac{(k+1)(k+1+2)}{2}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2F43-5E8E-9147-A9C9-E6C97A013F2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72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\Big[1 + 2 +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+ k\Big] + (k+1) == \frac{(k+1)(k+1+2)}{2}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2F43-5E8E-9147-A9C9-E6C97A013F2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03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\Big[1 + 2 +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+ k\Big] + (k+1) == \frac{(k+1)(k+1+2)}{2}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2F43-5E8E-9147-A9C9-E6C97A013F2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8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\Big[1 + 2 +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+ k\Big] + (k+1) == \frac{(k+1)(k+1+2)}{2}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2F43-5E8E-9147-A9C9-E6C97A013F2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57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\Big[1 + 2 +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+ k\Big] + (k+1) == \frac{(k+1)(k+1+2)}{2}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2F43-5E8E-9147-A9C9-E6C97A013F2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95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\Big[1 + 2 +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+ k\Big] + (k+1) == \frac{(k+1)(k+1+2)}{2}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2F43-5E8E-9147-A9C9-E6C97A013F2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44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\Big[1 + 2 +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+ k\Big] + (k+1) == \frac{(k+1)(k+1+2)}{2}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2F43-5E8E-9147-A9C9-E6C97A013F2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30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321C-12DD-074A-A27F-675F5DDB7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3E7B4-5C52-3E4D-96E0-2D98E4644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81205-EF23-CD44-9F47-76527403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97A-F3A3-4742-919B-D3AC2102C70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3C125-6A2F-9043-ADBB-25DDB946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C8B2D-633B-6A4D-BBE8-AEA636B1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D442-1E12-9847-A57B-A4422C14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6CDF-05F9-1742-9A77-B4FC0D0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4B87C-2A39-9246-96A7-BEC2C8233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6D939-1553-A642-B87D-6B2C9563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97A-F3A3-4742-919B-D3AC2102C70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3E4D6-8C70-EC4D-A80E-48824900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340A2-66F9-9C49-8B54-BE069EA4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D442-1E12-9847-A57B-A4422C14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2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734D7-8BC1-7D40-B2A6-AA9B04309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36514-2524-764A-89DE-26D1EECD8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1B420-393C-564D-AD83-D2642653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97A-F3A3-4742-919B-D3AC2102C70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78B78-827F-254F-AAB8-73F76CEA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D7574-D89A-BE44-9BC0-720AC3EB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D442-1E12-9847-A57B-A4422C14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6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7693-922B-9F4A-86D9-61747752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5A0E9-2846-5346-9443-251506FA1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B520B-F2A0-0F4F-9280-5A7072AA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97A-F3A3-4742-919B-D3AC2102C70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FEB1D-6DF0-4446-BD0F-A6569FDD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2D24A-B87D-924F-89DA-4A3CB7BE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D442-1E12-9847-A57B-A4422C14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6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3F9C-F27C-2C4B-831B-46628CB8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01493-91CE-1E45-8792-F10A0ABB3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33C75-6674-F04C-A7A0-46916A4B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97A-F3A3-4742-919B-D3AC2102C70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EE677-136B-8F43-8171-9B625937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D690B-6343-8A45-8414-62FC325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D442-1E12-9847-A57B-A4422C14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4956-B239-A44D-AC3F-DE8986BB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4DD5C-14DC-F744-87D7-88EE2B28B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D06C3-B5BD-4E4D-9404-AF00DEACE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049A-F727-BA4B-93E1-3FA836D2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97A-F3A3-4742-919B-D3AC2102C70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92654-CC14-364B-A5AC-3F2113AD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73929-085C-3146-B5DC-59BC5924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D442-1E12-9847-A57B-A4422C14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6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4C4C-A6A9-714A-B08D-FFB7A9CC8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6580C-9050-B34F-8746-1D290C898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475A6-62E3-5D4F-96D1-48F82B0CB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520ABE-D5CB-4141-9B05-EA9C6838B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EE45B-2181-AF47-A7A5-C3BB0424C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0973A-477C-744E-8314-859FACB0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97A-F3A3-4742-919B-D3AC2102C70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47B368-2CA7-0F42-BD47-3844AC3D1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578B9-5191-6749-B334-EDF034EE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D442-1E12-9847-A57B-A4422C14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1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A1EEF-ECD2-504E-9609-622EE310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36BCD-31B4-3742-B52E-41BC1B21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97A-F3A3-4742-919B-D3AC2102C70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EDB4F-5F4B-AA4C-8532-8D1132376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18178-5F36-A940-8F20-CAA5C5C6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D442-1E12-9847-A57B-A4422C14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8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31642-D721-A54D-B2F5-AD60E0F2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97A-F3A3-4742-919B-D3AC2102C70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F1C9B6-CDE3-414A-87C7-10107731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22EE8-5B92-BE4E-A038-7962D580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D442-1E12-9847-A57B-A4422C14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6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7137F-E2F8-7E4A-A2FA-AF1D811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F5F73-36FA-5E4B-AC50-822DF0397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EFB16-B845-A544-B2EA-C213C131D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0F18C-378A-2F4F-A1EC-D16E035E7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97A-F3A3-4742-919B-D3AC2102C70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1ABDB-D153-334C-8A52-32F870BC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D2845-852D-E04D-A0EF-DC5E928A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D442-1E12-9847-A57B-A4422C14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0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0982-83AE-8A47-A433-E12077F4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7B9F9F-DC7B-B648-8254-C6B8BA682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B10B0-3509-5341-B651-4906D4919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E978E-79FF-6042-9DA1-0447A207D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97A-F3A3-4742-919B-D3AC2102C70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2EC53-C932-C341-BAAF-8591C6C9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EFE47-910D-B84C-81B6-8F909F6E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D442-1E12-9847-A57B-A4422C14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5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C0E7B0-ACD3-5949-9BB4-7144B025F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06115-FCC0-2C45-BA00-537F3142A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5BEBF-E54F-1745-B3AF-38E12CC07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B397A-F3A3-4742-919B-D3AC2102C70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9D9E0-26E0-9A49-9982-31D3EADED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DE49B-A618-EF4F-912F-BB9864E23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AD442-1E12-9847-A57B-A4422C14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9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diagramLayout" Target="../diagrams/layout3.xml"/><Relationship Id="rId7" Type="http://schemas.openxmlformats.org/officeDocument/2006/relationships/image" Target="../media/image1.em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diagramLayout" Target="../diagrams/layout4.xml"/><Relationship Id="rId7" Type="http://schemas.openxmlformats.org/officeDocument/2006/relationships/image" Target="../media/image1.em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diagramLayout" Target="../diagrams/layout5.xml"/><Relationship Id="rId7" Type="http://schemas.openxmlformats.org/officeDocument/2006/relationships/image" Target="../media/image1.emf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diagramLayout" Target="../diagrams/layout6.xml"/><Relationship Id="rId7" Type="http://schemas.openxmlformats.org/officeDocument/2006/relationships/image" Target="../media/image1.emf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diagramLayout" Target="../diagrams/layout7.xml"/><Relationship Id="rId7" Type="http://schemas.openxmlformats.org/officeDocument/2006/relationships/image" Target="../media/image1.emf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diagramLayout" Target="../diagrams/layout8.xml"/><Relationship Id="rId7" Type="http://schemas.openxmlformats.org/officeDocument/2006/relationships/image" Target="../media/image1.emf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12" Type="http://schemas.openxmlformats.org/officeDocument/2006/relationships/image" Target="../media/image2.emf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8.emf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10.emf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Relationship Id="rId9" Type="http://schemas.openxmlformats.org/officeDocument/2006/relationships/image" Target="../media/image8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diagramLayout" Target="../diagrams/layout16.xml"/><Relationship Id="rId7" Type="http://schemas.openxmlformats.org/officeDocument/2006/relationships/image" Target="../media/image11.emf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diagramLayout" Target="../diagrams/layout17.xml"/><Relationship Id="rId7" Type="http://schemas.openxmlformats.org/officeDocument/2006/relationships/image" Target="../media/image8.emf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diagramLayout" Target="../diagrams/layout18.xml"/><Relationship Id="rId7" Type="http://schemas.openxmlformats.org/officeDocument/2006/relationships/image" Target="../media/image12.emf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Relationship Id="rId9" Type="http://schemas.openxmlformats.org/officeDocument/2006/relationships/image" Target="../media/image11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diagramLayout" Target="../diagrams/layout19.xml"/><Relationship Id="rId7" Type="http://schemas.openxmlformats.org/officeDocument/2006/relationships/image" Target="../media/image13.emf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Relationship Id="rId9" Type="http://schemas.openxmlformats.org/officeDocument/2006/relationships/image" Target="../media/image11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10" Type="http://schemas.openxmlformats.org/officeDocument/2006/relationships/image" Target="../media/image11.emf"/><Relationship Id="rId4" Type="http://schemas.openxmlformats.org/officeDocument/2006/relationships/diagramLayout" Target="../diagrams/layout20.xml"/><Relationship Id="rId9" Type="http://schemas.openxmlformats.org/officeDocument/2006/relationships/image" Target="../media/image8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10" Type="http://schemas.openxmlformats.org/officeDocument/2006/relationships/image" Target="../media/image11.emf"/><Relationship Id="rId4" Type="http://schemas.openxmlformats.org/officeDocument/2006/relationships/diagramLayout" Target="../diagrams/layout21.xml"/><Relationship Id="rId9" Type="http://schemas.openxmlformats.org/officeDocument/2006/relationships/image" Target="../media/image8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diagramLayout" Target="../diagrams/layout22.xml"/><Relationship Id="rId7" Type="http://schemas.openxmlformats.org/officeDocument/2006/relationships/image" Target="../media/image13.emf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10" Type="http://schemas.openxmlformats.org/officeDocument/2006/relationships/image" Target="../media/image15.emf"/><Relationship Id="rId4" Type="http://schemas.openxmlformats.org/officeDocument/2006/relationships/diagramQuickStyle" Target="../diagrams/quickStyle22.xml"/><Relationship Id="rId9" Type="http://schemas.openxmlformats.org/officeDocument/2006/relationships/image" Target="../media/image11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diagramLayout" Target="../diagrams/layout23.xml"/><Relationship Id="rId7" Type="http://schemas.openxmlformats.org/officeDocument/2006/relationships/image" Target="../media/image16.emf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Relationship Id="rId9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diagramLayout" Target="../diagrams/layout24.xml"/><Relationship Id="rId7" Type="http://schemas.openxmlformats.org/officeDocument/2006/relationships/image" Target="../media/image16.emf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Relationship Id="rId9" Type="http://schemas.openxmlformats.org/officeDocument/2006/relationships/image" Target="../media/image11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diagramLayout" Target="../diagrams/layout25.xml"/><Relationship Id="rId7" Type="http://schemas.openxmlformats.org/officeDocument/2006/relationships/image" Target="../media/image17.emf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10" Type="http://schemas.openxmlformats.org/officeDocument/2006/relationships/image" Target="../media/image11.emf"/><Relationship Id="rId4" Type="http://schemas.openxmlformats.org/officeDocument/2006/relationships/diagramQuickStyle" Target="../diagrams/quickStyle25.xml"/><Relationship Id="rId9" Type="http://schemas.openxmlformats.org/officeDocument/2006/relationships/image" Target="../media/image8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diagramLayout" Target="../diagrams/layout26.xml"/><Relationship Id="rId7" Type="http://schemas.openxmlformats.org/officeDocument/2006/relationships/image" Target="../media/image17.emf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11" Type="http://schemas.openxmlformats.org/officeDocument/2006/relationships/image" Target="../media/image11.emf"/><Relationship Id="rId5" Type="http://schemas.openxmlformats.org/officeDocument/2006/relationships/diagramColors" Target="../diagrams/colors26.xml"/><Relationship Id="rId10" Type="http://schemas.openxmlformats.org/officeDocument/2006/relationships/image" Target="../media/image8.emf"/><Relationship Id="rId4" Type="http://schemas.openxmlformats.org/officeDocument/2006/relationships/diagramQuickStyle" Target="../diagrams/quickStyle26.xml"/><Relationship Id="rId9" Type="http://schemas.openxmlformats.org/officeDocument/2006/relationships/image" Target="../media/image16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diagramLayout" Target="../diagrams/layout27.xml"/><Relationship Id="rId7" Type="http://schemas.openxmlformats.org/officeDocument/2006/relationships/image" Target="../media/image17.emf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11" Type="http://schemas.openxmlformats.org/officeDocument/2006/relationships/image" Target="../media/image11.emf"/><Relationship Id="rId5" Type="http://schemas.openxmlformats.org/officeDocument/2006/relationships/diagramColors" Target="../diagrams/colors27.xml"/><Relationship Id="rId10" Type="http://schemas.openxmlformats.org/officeDocument/2006/relationships/image" Target="../media/image8.emf"/><Relationship Id="rId4" Type="http://schemas.openxmlformats.org/officeDocument/2006/relationships/diagramQuickStyle" Target="../diagrams/quickStyle27.xml"/><Relationship Id="rId9" Type="http://schemas.openxmlformats.org/officeDocument/2006/relationships/image" Target="../media/image16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diagramLayout" Target="../diagrams/layout28.xml"/><Relationship Id="rId7" Type="http://schemas.openxmlformats.org/officeDocument/2006/relationships/image" Target="../media/image17.emf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11" Type="http://schemas.openxmlformats.org/officeDocument/2006/relationships/image" Target="../media/image11.emf"/><Relationship Id="rId5" Type="http://schemas.openxmlformats.org/officeDocument/2006/relationships/diagramColors" Target="../diagrams/colors28.xml"/><Relationship Id="rId10" Type="http://schemas.openxmlformats.org/officeDocument/2006/relationships/image" Target="../media/image8.emf"/><Relationship Id="rId4" Type="http://schemas.openxmlformats.org/officeDocument/2006/relationships/diagramQuickStyle" Target="../diagrams/quickStyle28.xml"/><Relationship Id="rId9" Type="http://schemas.openxmlformats.org/officeDocument/2006/relationships/image" Target="../media/image16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diagramLayout" Target="../diagrams/layout29.xml"/><Relationship Id="rId7" Type="http://schemas.openxmlformats.org/officeDocument/2006/relationships/image" Target="../media/image17.emf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11" Type="http://schemas.openxmlformats.org/officeDocument/2006/relationships/image" Target="../media/image11.emf"/><Relationship Id="rId5" Type="http://schemas.openxmlformats.org/officeDocument/2006/relationships/diagramColors" Target="../diagrams/colors29.xml"/><Relationship Id="rId10" Type="http://schemas.openxmlformats.org/officeDocument/2006/relationships/image" Target="../media/image8.emf"/><Relationship Id="rId4" Type="http://schemas.openxmlformats.org/officeDocument/2006/relationships/diagramQuickStyle" Target="../diagrams/quickStyle29.xml"/><Relationship Id="rId9" Type="http://schemas.openxmlformats.org/officeDocument/2006/relationships/image" Target="../media/image16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diagramLayout" Target="../diagrams/layout30.xml"/><Relationship Id="rId7" Type="http://schemas.openxmlformats.org/officeDocument/2006/relationships/image" Target="../media/image16.emf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Relationship Id="rId9" Type="http://schemas.openxmlformats.org/officeDocument/2006/relationships/image" Target="../media/image11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1.xml"/><Relationship Id="rId5" Type="http://schemas.openxmlformats.org/officeDocument/2006/relationships/diagramQuickStyle" Target="../diagrams/quickStyle31.xml"/><Relationship Id="rId10" Type="http://schemas.openxmlformats.org/officeDocument/2006/relationships/image" Target="../media/image11.emf"/><Relationship Id="rId4" Type="http://schemas.openxmlformats.org/officeDocument/2006/relationships/diagramLayout" Target="../diagrams/layout31.xml"/><Relationship Id="rId9" Type="http://schemas.openxmlformats.org/officeDocument/2006/relationships/image" Target="../media/image8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diagramLayout" Target="../diagrams/layout32.xml"/><Relationship Id="rId7" Type="http://schemas.openxmlformats.org/officeDocument/2006/relationships/image" Target="../media/image20.emf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11" Type="http://schemas.openxmlformats.org/officeDocument/2006/relationships/image" Target="../media/image19.emf"/><Relationship Id="rId5" Type="http://schemas.openxmlformats.org/officeDocument/2006/relationships/diagramColors" Target="../diagrams/colors32.xml"/><Relationship Id="rId10" Type="http://schemas.openxmlformats.org/officeDocument/2006/relationships/image" Target="../media/image11.emf"/><Relationship Id="rId4" Type="http://schemas.openxmlformats.org/officeDocument/2006/relationships/diagramQuickStyle" Target="../diagrams/quickStyle32.xml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diagramLayout" Target="../diagrams/layout33.xml"/><Relationship Id="rId7" Type="http://schemas.openxmlformats.org/officeDocument/2006/relationships/image" Target="../media/image21.emf"/><Relationship Id="rId12" Type="http://schemas.openxmlformats.org/officeDocument/2006/relationships/image" Target="../media/image19.emf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11" Type="http://schemas.openxmlformats.org/officeDocument/2006/relationships/image" Target="../media/image20.emf"/><Relationship Id="rId5" Type="http://schemas.openxmlformats.org/officeDocument/2006/relationships/diagramColors" Target="../diagrams/colors33.xml"/><Relationship Id="rId10" Type="http://schemas.openxmlformats.org/officeDocument/2006/relationships/image" Target="../media/image11.emf"/><Relationship Id="rId4" Type="http://schemas.openxmlformats.org/officeDocument/2006/relationships/diagramQuickStyle" Target="../diagrams/quickStyle33.xml"/><Relationship Id="rId9" Type="http://schemas.openxmlformats.org/officeDocument/2006/relationships/image" Target="../media/image8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diagramLayout" Target="../diagrams/layout34.xml"/><Relationship Id="rId7" Type="http://schemas.openxmlformats.org/officeDocument/2006/relationships/image" Target="../media/image16.emf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10" Type="http://schemas.openxmlformats.org/officeDocument/2006/relationships/image" Target="../media/image21.emf"/><Relationship Id="rId4" Type="http://schemas.openxmlformats.org/officeDocument/2006/relationships/diagramQuickStyle" Target="../diagrams/quickStyle34.xml"/><Relationship Id="rId9" Type="http://schemas.openxmlformats.org/officeDocument/2006/relationships/image" Target="../media/image11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diagramLayout" Target="../diagrams/layout35.xml"/><Relationship Id="rId7" Type="http://schemas.openxmlformats.org/officeDocument/2006/relationships/image" Target="../media/image16.emf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11" Type="http://schemas.openxmlformats.org/officeDocument/2006/relationships/image" Target="../media/image22.emf"/><Relationship Id="rId5" Type="http://schemas.openxmlformats.org/officeDocument/2006/relationships/diagramColors" Target="../diagrams/colors35.xml"/><Relationship Id="rId10" Type="http://schemas.openxmlformats.org/officeDocument/2006/relationships/image" Target="../media/image21.emf"/><Relationship Id="rId4" Type="http://schemas.openxmlformats.org/officeDocument/2006/relationships/diagramQuickStyle" Target="../diagrams/quickStyle35.xml"/><Relationship Id="rId9" Type="http://schemas.openxmlformats.org/officeDocument/2006/relationships/image" Target="../media/image11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2.emf"/><Relationship Id="rId3" Type="http://schemas.openxmlformats.org/officeDocument/2006/relationships/diagramLayout" Target="../diagrams/layout36.xml"/><Relationship Id="rId7" Type="http://schemas.openxmlformats.org/officeDocument/2006/relationships/image" Target="../media/image20.emf"/><Relationship Id="rId12" Type="http://schemas.openxmlformats.org/officeDocument/2006/relationships/image" Target="../media/image19.emf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11" Type="http://schemas.openxmlformats.org/officeDocument/2006/relationships/image" Target="../media/image21.emf"/><Relationship Id="rId5" Type="http://schemas.openxmlformats.org/officeDocument/2006/relationships/diagramColors" Target="../diagrams/colors36.xml"/><Relationship Id="rId10" Type="http://schemas.openxmlformats.org/officeDocument/2006/relationships/image" Target="../media/image11.emf"/><Relationship Id="rId4" Type="http://schemas.openxmlformats.org/officeDocument/2006/relationships/diagramQuickStyle" Target="../diagrams/quickStyle36.xml"/><Relationship Id="rId9" Type="http://schemas.openxmlformats.org/officeDocument/2006/relationships/image" Target="../media/image8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4.emf"/><Relationship Id="rId4" Type="http://schemas.openxmlformats.org/officeDocument/2006/relationships/image" Target="../media/image21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4.emf"/><Relationship Id="rId4" Type="http://schemas.openxmlformats.org/officeDocument/2006/relationships/image" Target="../media/image21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1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1.e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23.emf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1.e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3.emf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10" Type="http://schemas.openxmlformats.org/officeDocument/2006/relationships/image" Target="../media/image22.emf"/><Relationship Id="rId4" Type="http://schemas.openxmlformats.org/officeDocument/2006/relationships/image" Target="../media/image21.emf"/><Relationship Id="rId9" Type="http://schemas.openxmlformats.org/officeDocument/2006/relationships/image" Target="../media/image28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3.emf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10" Type="http://schemas.openxmlformats.org/officeDocument/2006/relationships/image" Target="../media/image22.emf"/><Relationship Id="rId4" Type="http://schemas.openxmlformats.org/officeDocument/2006/relationships/image" Target="../media/image21.emf"/><Relationship Id="rId9" Type="http://schemas.openxmlformats.org/officeDocument/2006/relationships/image" Target="../media/image28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3.emf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10" Type="http://schemas.openxmlformats.org/officeDocument/2006/relationships/image" Target="../media/image22.emf"/><Relationship Id="rId4" Type="http://schemas.openxmlformats.org/officeDocument/2006/relationships/image" Target="../media/image21.emf"/><Relationship Id="rId9" Type="http://schemas.openxmlformats.org/officeDocument/2006/relationships/image" Target="../media/image28.e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diagramLayout" Target="../diagrams/layout37.xml"/><Relationship Id="rId7" Type="http://schemas.openxmlformats.org/officeDocument/2006/relationships/image" Target="../media/image29.emf"/><Relationship Id="rId12" Type="http://schemas.openxmlformats.org/officeDocument/2006/relationships/image" Target="../media/image30.emf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11" Type="http://schemas.openxmlformats.org/officeDocument/2006/relationships/image" Target="../media/image21.emf"/><Relationship Id="rId5" Type="http://schemas.openxmlformats.org/officeDocument/2006/relationships/diagramColors" Target="../diagrams/colors37.xml"/><Relationship Id="rId10" Type="http://schemas.openxmlformats.org/officeDocument/2006/relationships/image" Target="../media/image11.emf"/><Relationship Id="rId4" Type="http://schemas.openxmlformats.org/officeDocument/2006/relationships/diagramQuickStyle" Target="../diagrams/quickStyle37.xml"/><Relationship Id="rId9" Type="http://schemas.openxmlformats.org/officeDocument/2006/relationships/image" Target="../media/image8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image" Target="../media/image30.emf"/><Relationship Id="rId3" Type="http://schemas.openxmlformats.org/officeDocument/2006/relationships/diagramLayout" Target="../diagrams/layout38.xml"/><Relationship Id="rId7" Type="http://schemas.openxmlformats.org/officeDocument/2006/relationships/image" Target="../media/image31.emf"/><Relationship Id="rId12" Type="http://schemas.openxmlformats.org/officeDocument/2006/relationships/image" Target="../media/image21.emf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8.xml"/><Relationship Id="rId11" Type="http://schemas.openxmlformats.org/officeDocument/2006/relationships/image" Target="../media/image11.emf"/><Relationship Id="rId5" Type="http://schemas.openxmlformats.org/officeDocument/2006/relationships/diagramColors" Target="../diagrams/colors38.xml"/><Relationship Id="rId10" Type="http://schemas.openxmlformats.org/officeDocument/2006/relationships/image" Target="../media/image8.emf"/><Relationship Id="rId4" Type="http://schemas.openxmlformats.org/officeDocument/2006/relationships/diagramQuickStyle" Target="../diagrams/quickStyle38.xml"/><Relationship Id="rId9" Type="http://schemas.openxmlformats.org/officeDocument/2006/relationships/image" Target="../media/image16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24.emf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11" Type="http://schemas.openxmlformats.org/officeDocument/2006/relationships/image" Target="../media/image8.emf"/><Relationship Id="rId5" Type="http://schemas.openxmlformats.org/officeDocument/2006/relationships/image" Target="../media/image26.emf"/><Relationship Id="rId10" Type="http://schemas.openxmlformats.org/officeDocument/2006/relationships/image" Target="../media/image21.emf"/><Relationship Id="rId4" Type="http://schemas.openxmlformats.org/officeDocument/2006/relationships/image" Target="../media/image25.emf"/><Relationship Id="rId9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082E-0E2F-7E49-9955-A2DC97080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Induction -- Equalities Only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FB5F8-95ED-B243-99B8-259BEDE7A9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236</a:t>
            </a:r>
          </a:p>
          <a:p>
            <a:r>
              <a:rPr lang="en-US"/>
              <a:t>Fall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45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DB5A086-501E-6647-A242-5AD095877B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2933904"/>
              </p:ext>
            </p:extLst>
          </p:nvPr>
        </p:nvGraphicFramePr>
        <p:xfrm>
          <a:off x="838200" y="719666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Metaphor: Like Modus Ponens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CBDB10D-E903-9E4B-B185-8F864310486F}"/>
              </a:ext>
            </a:extLst>
          </p:cNvPr>
          <p:cNvGrpSpPr/>
          <p:nvPr/>
        </p:nvGrpSpPr>
        <p:grpSpPr>
          <a:xfrm>
            <a:off x="1111168" y="4583575"/>
            <a:ext cx="1469985" cy="1319514"/>
            <a:chOff x="1111168" y="4583575"/>
            <a:chExt cx="1469985" cy="131951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A0F275-89E0-9F4A-8601-DCD67AA868C7}"/>
                </a:ext>
              </a:extLst>
            </p:cNvPr>
            <p:cNvSpPr/>
            <p:nvPr/>
          </p:nvSpPr>
          <p:spPr>
            <a:xfrm>
              <a:off x="1111168" y="4583575"/>
              <a:ext cx="1469985" cy="13195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95F2F6D-D09D-BE47-B139-AA8C0869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08341" y="4769976"/>
              <a:ext cx="1079500" cy="9525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B1EB591-0C53-6B4B-BD12-AB502713E458}"/>
              </a:ext>
            </a:extLst>
          </p:cNvPr>
          <p:cNvSpPr txBox="1"/>
          <p:nvPr/>
        </p:nvSpPr>
        <p:spPr>
          <a:xfrm>
            <a:off x="1047159" y="4214243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Modus Ponens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A44F80-9AE4-B44C-93D7-5CCE6FCD9CB2}"/>
              </a:ext>
            </a:extLst>
          </p:cNvPr>
          <p:cNvSpPr txBox="1"/>
          <p:nvPr/>
        </p:nvSpPr>
        <p:spPr>
          <a:xfrm>
            <a:off x="9080285" y="418551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Induction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121140-F9C5-8AF3-4184-4F86ED851F15}"/>
              </a:ext>
            </a:extLst>
          </p:cNvPr>
          <p:cNvGrpSpPr/>
          <p:nvPr/>
        </p:nvGrpSpPr>
        <p:grpSpPr>
          <a:xfrm>
            <a:off x="8368496" y="4514126"/>
            <a:ext cx="2870521" cy="1554758"/>
            <a:chOff x="8368496" y="4514126"/>
            <a:chExt cx="2870521" cy="155475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D24916-B912-8041-9C95-3A542BBB1ACD}"/>
                </a:ext>
              </a:extLst>
            </p:cNvPr>
            <p:cNvSpPr/>
            <p:nvPr/>
          </p:nvSpPr>
          <p:spPr>
            <a:xfrm>
              <a:off x="8368496" y="4514126"/>
              <a:ext cx="2870521" cy="15547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6B32F58-3317-B90D-997D-27FF37477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31163" y="4681076"/>
              <a:ext cx="2767698" cy="11305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4979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DB5A086-501E-6647-A242-5AD095877B43}"/>
              </a:ext>
            </a:extLst>
          </p:cNvPr>
          <p:cNvGraphicFramePr/>
          <p:nvPr/>
        </p:nvGraphicFramePr>
        <p:xfrm>
          <a:off x="838200" y="719666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Metaphor: Like Modus Ponens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CBDB10D-E903-9E4B-B185-8F864310486F}"/>
              </a:ext>
            </a:extLst>
          </p:cNvPr>
          <p:cNvGrpSpPr/>
          <p:nvPr/>
        </p:nvGrpSpPr>
        <p:grpSpPr>
          <a:xfrm>
            <a:off x="1111168" y="4583575"/>
            <a:ext cx="1469985" cy="1319514"/>
            <a:chOff x="1111168" y="4583575"/>
            <a:chExt cx="1469985" cy="131951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A0F275-89E0-9F4A-8601-DCD67AA868C7}"/>
                </a:ext>
              </a:extLst>
            </p:cNvPr>
            <p:cNvSpPr/>
            <p:nvPr/>
          </p:nvSpPr>
          <p:spPr>
            <a:xfrm>
              <a:off x="1111168" y="4583575"/>
              <a:ext cx="1469985" cy="13195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95F2F6D-D09D-BE47-B139-AA8C0869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08341" y="4769976"/>
              <a:ext cx="1079500" cy="9525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B1EB591-0C53-6B4B-BD12-AB502713E458}"/>
              </a:ext>
            </a:extLst>
          </p:cNvPr>
          <p:cNvSpPr txBox="1"/>
          <p:nvPr/>
        </p:nvSpPr>
        <p:spPr>
          <a:xfrm>
            <a:off x="1047159" y="4214243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Modus Ponens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A44F80-9AE4-B44C-93D7-5CCE6FCD9CB2}"/>
              </a:ext>
            </a:extLst>
          </p:cNvPr>
          <p:cNvSpPr txBox="1"/>
          <p:nvPr/>
        </p:nvSpPr>
        <p:spPr>
          <a:xfrm>
            <a:off x="9080285" y="418551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Induction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121140-F9C5-8AF3-4184-4F86ED851F15}"/>
              </a:ext>
            </a:extLst>
          </p:cNvPr>
          <p:cNvGrpSpPr/>
          <p:nvPr/>
        </p:nvGrpSpPr>
        <p:grpSpPr>
          <a:xfrm>
            <a:off x="8368496" y="4514126"/>
            <a:ext cx="2870521" cy="1554758"/>
            <a:chOff x="8368496" y="4514126"/>
            <a:chExt cx="2870521" cy="155475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D24916-B912-8041-9C95-3A542BBB1ACD}"/>
                </a:ext>
              </a:extLst>
            </p:cNvPr>
            <p:cNvSpPr/>
            <p:nvPr/>
          </p:nvSpPr>
          <p:spPr>
            <a:xfrm>
              <a:off x="8368496" y="4514126"/>
              <a:ext cx="2870521" cy="15547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6B32F58-3317-B90D-997D-27FF37477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31163" y="4681076"/>
              <a:ext cx="2767698" cy="113059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3AA7F2C-F026-5BEB-C2E5-27F8E238C66A}"/>
              </a:ext>
            </a:extLst>
          </p:cNvPr>
          <p:cNvSpPr txBox="1"/>
          <p:nvPr/>
        </p:nvSpPr>
        <p:spPr>
          <a:xfrm>
            <a:off x="241300" y="1940321"/>
            <a:ext cx="2541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P(n) is a predicate</a:t>
            </a:r>
          </a:p>
          <a:p>
            <a:r>
              <a:rPr lang="en-US" sz="2400" dirty="0"/>
              <a:t>with integer inputs</a:t>
            </a:r>
          </a:p>
        </p:txBody>
      </p:sp>
    </p:spTree>
    <p:extLst>
      <p:ext uri="{BB962C8B-B14F-4D97-AF65-F5344CB8AC3E}">
        <p14:creationId xmlns:p14="http://schemas.microsoft.com/office/powerpoint/2010/main" val="3840137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DB5A086-501E-6647-A242-5AD095877B43}"/>
              </a:ext>
            </a:extLst>
          </p:cNvPr>
          <p:cNvGraphicFramePr/>
          <p:nvPr/>
        </p:nvGraphicFramePr>
        <p:xfrm>
          <a:off x="838200" y="719666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Metaphor: Like Modus Ponens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CBDB10D-E903-9E4B-B185-8F864310486F}"/>
              </a:ext>
            </a:extLst>
          </p:cNvPr>
          <p:cNvGrpSpPr/>
          <p:nvPr/>
        </p:nvGrpSpPr>
        <p:grpSpPr>
          <a:xfrm>
            <a:off x="1111168" y="4583575"/>
            <a:ext cx="1469985" cy="1319514"/>
            <a:chOff x="1111168" y="4583575"/>
            <a:chExt cx="1469985" cy="131951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A0F275-89E0-9F4A-8601-DCD67AA868C7}"/>
                </a:ext>
              </a:extLst>
            </p:cNvPr>
            <p:cNvSpPr/>
            <p:nvPr/>
          </p:nvSpPr>
          <p:spPr>
            <a:xfrm>
              <a:off x="1111168" y="4583575"/>
              <a:ext cx="1469985" cy="13195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95F2F6D-D09D-BE47-B139-AA8C0869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08341" y="4769976"/>
              <a:ext cx="1079500" cy="9525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B1EB591-0C53-6B4B-BD12-AB502713E458}"/>
              </a:ext>
            </a:extLst>
          </p:cNvPr>
          <p:cNvSpPr txBox="1"/>
          <p:nvPr/>
        </p:nvSpPr>
        <p:spPr>
          <a:xfrm>
            <a:off x="1047159" y="4214243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Modus Ponens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A44F80-9AE4-B44C-93D7-5CCE6FCD9CB2}"/>
              </a:ext>
            </a:extLst>
          </p:cNvPr>
          <p:cNvSpPr txBox="1"/>
          <p:nvPr/>
        </p:nvSpPr>
        <p:spPr>
          <a:xfrm>
            <a:off x="9080285" y="418551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Induction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121140-F9C5-8AF3-4184-4F86ED851F15}"/>
              </a:ext>
            </a:extLst>
          </p:cNvPr>
          <p:cNvGrpSpPr/>
          <p:nvPr/>
        </p:nvGrpSpPr>
        <p:grpSpPr>
          <a:xfrm>
            <a:off x="8368496" y="4514126"/>
            <a:ext cx="2870521" cy="1554758"/>
            <a:chOff x="8368496" y="4514126"/>
            <a:chExt cx="2870521" cy="155475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D24916-B912-8041-9C95-3A542BBB1ACD}"/>
                </a:ext>
              </a:extLst>
            </p:cNvPr>
            <p:cNvSpPr/>
            <p:nvPr/>
          </p:nvSpPr>
          <p:spPr>
            <a:xfrm>
              <a:off x="8368496" y="4514126"/>
              <a:ext cx="2870521" cy="15547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6B32F58-3317-B90D-997D-27FF37477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31163" y="4681076"/>
              <a:ext cx="2767698" cy="113059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1ED9A16-E8AE-8845-9D75-6EA0430AFB47}"/>
              </a:ext>
            </a:extLst>
          </p:cNvPr>
          <p:cNvSpPr txBox="1"/>
          <p:nvPr/>
        </p:nvSpPr>
        <p:spPr>
          <a:xfrm>
            <a:off x="2581153" y="4603751"/>
            <a:ext cx="162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proposition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C0F038-7FDF-3EF3-5B1E-5A000D8C35E5}"/>
              </a:ext>
            </a:extLst>
          </p:cNvPr>
          <p:cNvSpPr txBox="1"/>
          <p:nvPr/>
        </p:nvSpPr>
        <p:spPr>
          <a:xfrm>
            <a:off x="6353274" y="4602626"/>
            <a:ext cx="162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proposition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AA7F2C-F026-5BEB-C2E5-27F8E238C66A}"/>
              </a:ext>
            </a:extLst>
          </p:cNvPr>
          <p:cNvSpPr txBox="1"/>
          <p:nvPr/>
        </p:nvSpPr>
        <p:spPr>
          <a:xfrm>
            <a:off x="241300" y="1940321"/>
            <a:ext cx="2541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P(n) is a predicate</a:t>
            </a:r>
          </a:p>
          <a:p>
            <a:r>
              <a:rPr lang="en-US" sz="2400" dirty="0"/>
              <a:t>with integer inputs</a:t>
            </a:r>
          </a:p>
        </p:txBody>
      </p:sp>
    </p:spTree>
    <p:extLst>
      <p:ext uri="{BB962C8B-B14F-4D97-AF65-F5344CB8AC3E}">
        <p14:creationId xmlns:p14="http://schemas.microsoft.com/office/powerpoint/2010/main" val="1974308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DB5A086-501E-6647-A242-5AD095877B43}"/>
              </a:ext>
            </a:extLst>
          </p:cNvPr>
          <p:cNvGraphicFramePr/>
          <p:nvPr/>
        </p:nvGraphicFramePr>
        <p:xfrm>
          <a:off x="838200" y="719666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Metaphor: Like Modus Ponens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CBDB10D-E903-9E4B-B185-8F864310486F}"/>
              </a:ext>
            </a:extLst>
          </p:cNvPr>
          <p:cNvGrpSpPr/>
          <p:nvPr/>
        </p:nvGrpSpPr>
        <p:grpSpPr>
          <a:xfrm>
            <a:off x="1111168" y="4583575"/>
            <a:ext cx="1469985" cy="1319514"/>
            <a:chOff x="1111168" y="4583575"/>
            <a:chExt cx="1469985" cy="131951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A0F275-89E0-9F4A-8601-DCD67AA868C7}"/>
                </a:ext>
              </a:extLst>
            </p:cNvPr>
            <p:cNvSpPr/>
            <p:nvPr/>
          </p:nvSpPr>
          <p:spPr>
            <a:xfrm>
              <a:off x="1111168" y="4583575"/>
              <a:ext cx="1469985" cy="13195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95F2F6D-D09D-BE47-B139-AA8C0869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08341" y="4769976"/>
              <a:ext cx="1079500" cy="9525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B1EB591-0C53-6B4B-BD12-AB502713E458}"/>
              </a:ext>
            </a:extLst>
          </p:cNvPr>
          <p:cNvSpPr txBox="1"/>
          <p:nvPr/>
        </p:nvSpPr>
        <p:spPr>
          <a:xfrm>
            <a:off x="1047159" y="4214243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Modus Ponens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A44F80-9AE4-B44C-93D7-5CCE6FCD9CB2}"/>
              </a:ext>
            </a:extLst>
          </p:cNvPr>
          <p:cNvSpPr txBox="1"/>
          <p:nvPr/>
        </p:nvSpPr>
        <p:spPr>
          <a:xfrm>
            <a:off x="9080285" y="418551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Induction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121140-F9C5-8AF3-4184-4F86ED851F15}"/>
              </a:ext>
            </a:extLst>
          </p:cNvPr>
          <p:cNvGrpSpPr/>
          <p:nvPr/>
        </p:nvGrpSpPr>
        <p:grpSpPr>
          <a:xfrm>
            <a:off x="8368496" y="4514126"/>
            <a:ext cx="2870521" cy="1554758"/>
            <a:chOff x="8368496" y="4514126"/>
            <a:chExt cx="2870521" cy="155475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D24916-B912-8041-9C95-3A542BBB1ACD}"/>
                </a:ext>
              </a:extLst>
            </p:cNvPr>
            <p:cNvSpPr/>
            <p:nvPr/>
          </p:nvSpPr>
          <p:spPr>
            <a:xfrm>
              <a:off x="8368496" y="4514126"/>
              <a:ext cx="2870521" cy="15547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6B32F58-3317-B90D-997D-27FF37477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31163" y="4681076"/>
              <a:ext cx="2767698" cy="113059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1ED9A16-E8AE-8845-9D75-6EA0430AFB47}"/>
              </a:ext>
            </a:extLst>
          </p:cNvPr>
          <p:cNvSpPr txBox="1"/>
          <p:nvPr/>
        </p:nvSpPr>
        <p:spPr>
          <a:xfrm>
            <a:off x="2581153" y="4603751"/>
            <a:ext cx="162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proposition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C0F038-7FDF-3EF3-5B1E-5A000D8C35E5}"/>
              </a:ext>
            </a:extLst>
          </p:cNvPr>
          <p:cNvSpPr txBox="1"/>
          <p:nvPr/>
        </p:nvSpPr>
        <p:spPr>
          <a:xfrm>
            <a:off x="6353274" y="4602626"/>
            <a:ext cx="162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87C19C-EDD0-C9CE-12A6-0EC6FFC60667}"/>
              </a:ext>
            </a:extLst>
          </p:cNvPr>
          <p:cNvSpPr txBox="1"/>
          <p:nvPr/>
        </p:nvSpPr>
        <p:spPr>
          <a:xfrm>
            <a:off x="2581153" y="5001238"/>
            <a:ext cx="21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compound prop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BFD95D-6BED-BDE5-5880-EE880600F8F5}"/>
              </a:ext>
            </a:extLst>
          </p:cNvPr>
          <p:cNvSpPr txBox="1"/>
          <p:nvPr/>
        </p:nvSpPr>
        <p:spPr>
          <a:xfrm>
            <a:off x="5789979" y="5001238"/>
            <a:ext cx="21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compound prop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AA7F2C-F026-5BEB-C2E5-27F8E238C66A}"/>
              </a:ext>
            </a:extLst>
          </p:cNvPr>
          <p:cNvSpPr txBox="1"/>
          <p:nvPr/>
        </p:nvSpPr>
        <p:spPr>
          <a:xfrm>
            <a:off x="241300" y="1940321"/>
            <a:ext cx="2541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P(n) is a predicate</a:t>
            </a:r>
          </a:p>
          <a:p>
            <a:r>
              <a:rPr lang="en-US" sz="2400" dirty="0"/>
              <a:t>with integer inputs</a:t>
            </a:r>
          </a:p>
        </p:txBody>
      </p:sp>
    </p:spTree>
    <p:extLst>
      <p:ext uri="{BB962C8B-B14F-4D97-AF65-F5344CB8AC3E}">
        <p14:creationId xmlns:p14="http://schemas.microsoft.com/office/powerpoint/2010/main" val="76655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DB5A086-501E-6647-A242-5AD095877B43}"/>
              </a:ext>
            </a:extLst>
          </p:cNvPr>
          <p:cNvGraphicFramePr/>
          <p:nvPr/>
        </p:nvGraphicFramePr>
        <p:xfrm>
          <a:off x="838200" y="719666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Metaphor: Like Modus Ponens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CBDB10D-E903-9E4B-B185-8F864310486F}"/>
              </a:ext>
            </a:extLst>
          </p:cNvPr>
          <p:cNvGrpSpPr/>
          <p:nvPr/>
        </p:nvGrpSpPr>
        <p:grpSpPr>
          <a:xfrm>
            <a:off x="1111168" y="4583575"/>
            <a:ext cx="1469985" cy="1319514"/>
            <a:chOff x="1111168" y="4583575"/>
            <a:chExt cx="1469985" cy="131951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A0F275-89E0-9F4A-8601-DCD67AA868C7}"/>
                </a:ext>
              </a:extLst>
            </p:cNvPr>
            <p:cNvSpPr/>
            <p:nvPr/>
          </p:nvSpPr>
          <p:spPr>
            <a:xfrm>
              <a:off x="1111168" y="4583575"/>
              <a:ext cx="1469985" cy="13195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95F2F6D-D09D-BE47-B139-AA8C0869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08341" y="4769976"/>
              <a:ext cx="1079500" cy="9525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B1EB591-0C53-6B4B-BD12-AB502713E458}"/>
              </a:ext>
            </a:extLst>
          </p:cNvPr>
          <p:cNvSpPr txBox="1"/>
          <p:nvPr/>
        </p:nvSpPr>
        <p:spPr>
          <a:xfrm>
            <a:off x="1047159" y="4214243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Modus Ponens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A44F80-9AE4-B44C-93D7-5CCE6FCD9CB2}"/>
              </a:ext>
            </a:extLst>
          </p:cNvPr>
          <p:cNvSpPr txBox="1"/>
          <p:nvPr/>
        </p:nvSpPr>
        <p:spPr>
          <a:xfrm>
            <a:off x="9080285" y="418551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Induction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121140-F9C5-8AF3-4184-4F86ED851F15}"/>
              </a:ext>
            </a:extLst>
          </p:cNvPr>
          <p:cNvGrpSpPr/>
          <p:nvPr/>
        </p:nvGrpSpPr>
        <p:grpSpPr>
          <a:xfrm>
            <a:off x="8368496" y="4514126"/>
            <a:ext cx="2870521" cy="1554758"/>
            <a:chOff x="8368496" y="4514126"/>
            <a:chExt cx="2870521" cy="155475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D24916-B912-8041-9C95-3A542BBB1ACD}"/>
                </a:ext>
              </a:extLst>
            </p:cNvPr>
            <p:cNvSpPr/>
            <p:nvPr/>
          </p:nvSpPr>
          <p:spPr>
            <a:xfrm>
              <a:off x="8368496" y="4514126"/>
              <a:ext cx="2870521" cy="15547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6B32F58-3317-B90D-997D-27FF37477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31163" y="4681076"/>
              <a:ext cx="2767698" cy="113059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1ED9A16-E8AE-8845-9D75-6EA0430AFB47}"/>
              </a:ext>
            </a:extLst>
          </p:cNvPr>
          <p:cNvSpPr txBox="1"/>
          <p:nvPr/>
        </p:nvSpPr>
        <p:spPr>
          <a:xfrm>
            <a:off x="2581153" y="4603751"/>
            <a:ext cx="162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proposition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C0F038-7FDF-3EF3-5B1E-5A000D8C35E5}"/>
              </a:ext>
            </a:extLst>
          </p:cNvPr>
          <p:cNvSpPr txBox="1"/>
          <p:nvPr/>
        </p:nvSpPr>
        <p:spPr>
          <a:xfrm>
            <a:off x="6353274" y="4602626"/>
            <a:ext cx="162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87C19C-EDD0-C9CE-12A6-0EC6FFC60667}"/>
              </a:ext>
            </a:extLst>
          </p:cNvPr>
          <p:cNvSpPr txBox="1"/>
          <p:nvPr/>
        </p:nvSpPr>
        <p:spPr>
          <a:xfrm>
            <a:off x="2581153" y="5001238"/>
            <a:ext cx="21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compound prop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BFD95D-6BED-BDE5-5880-EE880600F8F5}"/>
              </a:ext>
            </a:extLst>
          </p:cNvPr>
          <p:cNvSpPr txBox="1"/>
          <p:nvPr/>
        </p:nvSpPr>
        <p:spPr>
          <a:xfrm>
            <a:off x="5789979" y="5001238"/>
            <a:ext cx="21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compound prop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AA7F2C-F026-5BEB-C2E5-27F8E238C66A}"/>
              </a:ext>
            </a:extLst>
          </p:cNvPr>
          <p:cNvSpPr txBox="1"/>
          <p:nvPr/>
        </p:nvSpPr>
        <p:spPr>
          <a:xfrm>
            <a:off x="241300" y="1940321"/>
            <a:ext cx="2541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P(n) is a predicate</a:t>
            </a:r>
          </a:p>
          <a:p>
            <a:r>
              <a:rPr lang="en-US" sz="2400" dirty="0"/>
              <a:t>with integer inputs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32136B-C392-37A0-2558-D38CCABED2A2}"/>
              </a:ext>
            </a:extLst>
          </p:cNvPr>
          <p:cNvSpPr txBox="1"/>
          <p:nvPr/>
        </p:nvSpPr>
        <p:spPr>
          <a:xfrm>
            <a:off x="2577303" y="5419957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one new prop</a:t>
            </a:r>
          </a:p>
        </p:txBody>
      </p:sp>
    </p:spTree>
    <p:extLst>
      <p:ext uri="{BB962C8B-B14F-4D97-AF65-F5344CB8AC3E}">
        <p14:creationId xmlns:p14="http://schemas.microsoft.com/office/powerpoint/2010/main" val="2637964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DB5A086-501E-6647-A242-5AD095877B43}"/>
              </a:ext>
            </a:extLst>
          </p:cNvPr>
          <p:cNvGraphicFramePr/>
          <p:nvPr/>
        </p:nvGraphicFramePr>
        <p:xfrm>
          <a:off x="838200" y="719666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Metaphor: Like Modus Ponens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CBDB10D-E903-9E4B-B185-8F864310486F}"/>
              </a:ext>
            </a:extLst>
          </p:cNvPr>
          <p:cNvGrpSpPr/>
          <p:nvPr/>
        </p:nvGrpSpPr>
        <p:grpSpPr>
          <a:xfrm>
            <a:off x="1111168" y="4583575"/>
            <a:ext cx="1469985" cy="1319514"/>
            <a:chOff x="1111168" y="4583575"/>
            <a:chExt cx="1469985" cy="131951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A0F275-89E0-9F4A-8601-DCD67AA868C7}"/>
                </a:ext>
              </a:extLst>
            </p:cNvPr>
            <p:cNvSpPr/>
            <p:nvPr/>
          </p:nvSpPr>
          <p:spPr>
            <a:xfrm>
              <a:off x="1111168" y="4583575"/>
              <a:ext cx="1469985" cy="13195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95F2F6D-D09D-BE47-B139-AA8C0869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08341" y="4769976"/>
              <a:ext cx="1079500" cy="9525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B1EB591-0C53-6B4B-BD12-AB502713E458}"/>
              </a:ext>
            </a:extLst>
          </p:cNvPr>
          <p:cNvSpPr txBox="1"/>
          <p:nvPr/>
        </p:nvSpPr>
        <p:spPr>
          <a:xfrm>
            <a:off x="1047159" y="4214243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Modus Ponens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A44F80-9AE4-B44C-93D7-5CCE6FCD9CB2}"/>
              </a:ext>
            </a:extLst>
          </p:cNvPr>
          <p:cNvSpPr txBox="1"/>
          <p:nvPr/>
        </p:nvSpPr>
        <p:spPr>
          <a:xfrm>
            <a:off x="9080285" y="418551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Induction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121140-F9C5-8AF3-4184-4F86ED851F15}"/>
              </a:ext>
            </a:extLst>
          </p:cNvPr>
          <p:cNvGrpSpPr/>
          <p:nvPr/>
        </p:nvGrpSpPr>
        <p:grpSpPr>
          <a:xfrm>
            <a:off x="8368496" y="4514126"/>
            <a:ext cx="2870521" cy="1554758"/>
            <a:chOff x="8368496" y="4514126"/>
            <a:chExt cx="2870521" cy="155475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D24916-B912-8041-9C95-3A542BBB1ACD}"/>
                </a:ext>
              </a:extLst>
            </p:cNvPr>
            <p:cNvSpPr/>
            <p:nvPr/>
          </p:nvSpPr>
          <p:spPr>
            <a:xfrm>
              <a:off x="8368496" y="4514126"/>
              <a:ext cx="2870521" cy="15547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6B32F58-3317-B90D-997D-27FF37477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31163" y="4681076"/>
              <a:ext cx="2767698" cy="113059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1ED9A16-E8AE-8845-9D75-6EA0430AFB47}"/>
              </a:ext>
            </a:extLst>
          </p:cNvPr>
          <p:cNvSpPr txBox="1"/>
          <p:nvPr/>
        </p:nvSpPr>
        <p:spPr>
          <a:xfrm>
            <a:off x="2581153" y="4603751"/>
            <a:ext cx="162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proposition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C0F038-7FDF-3EF3-5B1E-5A000D8C35E5}"/>
              </a:ext>
            </a:extLst>
          </p:cNvPr>
          <p:cNvSpPr txBox="1"/>
          <p:nvPr/>
        </p:nvSpPr>
        <p:spPr>
          <a:xfrm>
            <a:off x="6353274" y="4602626"/>
            <a:ext cx="162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87C19C-EDD0-C9CE-12A6-0EC6FFC60667}"/>
              </a:ext>
            </a:extLst>
          </p:cNvPr>
          <p:cNvSpPr txBox="1"/>
          <p:nvPr/>
        </p:nvSpPr>
        <p:spPr>
          <a:xfrm>
            <a:off x="2581153" y="5001238"/>
            <a:ext cx="21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compound prop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BFD95D-6BED-BDE5-5880-EE880600F8F5}"/>
              </a:ext>
            </a:extLst>
          </p:cNvPr>
          <p:cNvSpPr txBox="1"/>
          <p:nvPr/>
        </p:nvSpPr>
        <p:spPr>
          <a:xfrm>
            <a:off x="5789979" y="5001238"/>
            <a:ext cx="21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compound prop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AA7F2C-F026-5BEB-C2E5-27F8E238C66A}"/>
              </a:ext>
            </a:extLst>
          </p:cNvPr>
          <p:cNvSpPr txBox="1"/>
          <p:nvPr/>
        </p:nvSpPr>
        <p:spPr>
          <a:xfrm>
            <a:off x="241300" y="1940321"/>
            <a:ext cx="2541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P(n) is a predicate</a:t>
            </a:r>
          </a:p>
          <a:p>
            <a:r>
              <a:rPr lang="en-US" sz="2400" dirty="0"/>
              <a:t>with integer inputs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32136B-C392-37A0-2558-D38CCABED2A2}"/>
              </a:ext>
            </a:extLst>
          </p:cNvPr>
          <p:cNvSpPr txBox="1"/>
          <p:nvPr/>
        </p:nvSpPr>
        <p:spPr>
          <a:xfrm>
            <a:off x="2577303" y="5419957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one new prop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4E14C2-A77C-6276-DB0C-3A2BD0F3BB52}"/>
              </a:ext>
            </a:extLst>
          </p:cNvPr>
          <p:cNvSpPr txBox="1"/>
          <p:nvPr/>
        </p:nvSpPr>
        <p:spPr>
          <a:xfrm>
            <a:off x="5522723" y="5462903"/>
            <a:ext cx="244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infinite new props</a:t>
            </a:r>
          </a:p>
        </p:txBody>
      </p:sp>
    </p:spTree>
    <p:extLst>
      <p:ext uri="{BB962C8B-B14F-4D97-AF65-F5344CB8AC3E}">
        <p14:creationId xmlns:p14="http://schemas.microsoft.com/office/powerpoint/2010/main" val="1151744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0020355"/>
              </p:ext>
            </p:extLst>
          </p:nvPr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Metaphor: Like Evolution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3856DD9-625B-044A-99F5-8C8DF9D8D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6797307"/>
              </p:ext>
            </p:extLst>
          </p:nvPr>
        </p:nvGraphicFramePr>
        <p:xfrm>
          <a:off x="979717" y="1503424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17330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Metaphor: Like Evolution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3856DD9-625B-044A-99F5-8C8DF9D8D27C}"/>
              </a:ext>
            </a:extLst>
          </p:cNvPr>
          <p:cNvGraphicFramePr/>
          <p:nvPr/>
        </p:nvGraphicFramePr>
        <p:xfrm>
          <a:off x="979717" y="1503424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A3E5959-41B4-4A1D-7509-5240A063C808}"/>
              </a:ext>
            </a:extLst>
          </p:cNvPr>
          <p:cNvGrpSpPr/>
          <p:nvPr/>
        </p:nvGrpSpPr>
        <p:grpSpPr>
          <a:xfrm>
            <a:off x="8368496" y="4514126"/>
            <a:ext cx="2870521" cy="1554758"/>
            <a:chOff x="8368496" y="4514126"/>
            <a:chExt cx="2870521" cy="15547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6A881-6D8E-D577-3BDE-378D0952EF45}"/>
                </a:ext>
              </a:extLst>
            </p:cNvPr>
            <p:cNvSpPr/>
            <p:nvPr/>
          </p:nvSpPr>
          <p:spPr>
            <a:xfrm>
              <a:off x="8368496" y="4514126"/>
              <a:ext cx="2870521" cy="15547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8DD8FA7-03AA-48D0-1CFA-CD12DB685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431163" y="4681076"/>
              <a:ext cx="2767698" cy="11305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7614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DE0AB5-B3A2-EACA-70CB-29B904CE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A3453-AFF0-2234-ED4A-0CB37CE52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62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</p:spTree>
    <p:extLst>
      <p:ext uri="{BB962C8B-B14F-4D97-AF65-F5344CB8AC3E}">
        <p14:creationId xmlns:p14="http://schemas.microsoft.com/office/powerpoint/2010/main" val="7303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DBE0-3AA4-4445-8764-D97BCF4D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Due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9EA6-7D4C-524D-8BC8-99583C9F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Topics:</a:t>
            </a:r>
          </a:p>
          <a:p>
            <a:pPr lvl="1"/>
            <a:r>
              <a:rPr lang="en-US" dirty="0"/>
              <a:t>Induction pattern for equalities</a:t>
            </a:r>
          </a:p>
          <a:p>
            <a:r>
              <a:rPr lang="en-US" dirty="0"/>
              <a:t>Schedule notes</a:t>
            </a:r>
          </a:p>
          <a:p>
            <a:pPr lvl="1"/>
            <a:r>
              <a:rPr lang="en-US" dirty="0"/>
              <a:t>No class on Tuesday (virtual Friday)</a:t>
            </a:r>
          </a:p>
          <a:p>
            <a:pPr lvl="1"/>
            <a:r>
              <a:rPr lang="en-US" dirty="0"/>
              <a:t>Project 4 hackathon Monday, Nov 27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HW 19 and 20 due today</a:t>
            </a:r>
          </a:p>
          <a:p>
            <a:pPr lvl="1"/>
            <a:r>
              <a:rPr lang="en-US" dirty="0"/>
              <a:t>HW 21a and 21b due Monday</a:t>
            </a:r>
          </a:p>
          <a:p>
            <a:pPr lvl="1"/>
            <a:r>
              <a:rPr lang="en-US" dirty="0"/>
              <a:t>HW 22 due Tuesday</a:t>
            </a:r>
          </a:p>
          <a:p>
            <a:pPr lvl="1"/>
            <a:r>
              <a:rPr lang="en-US" dirty="0"/>
              <a:t>Project 4 due Thursday, Nov 30</a:t>
            </a:r>
          </a:p>
        </p:txBody>
      </p:sp>
    </p:spTree>
    <p:extLst>
      <p:ext uri="{BB962C8B-B14F-4D97-AF65-F5344CB8AC3E}">
        <p14:creationId xmlns:p14="http://schemas.microsoft.com/office/powerpoint/2010/main" val="4209839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2D0468-5198-FF4F-ACDF-15D82EF86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46" y="2785836"/>
            <a:ext cx="6642100" cy="1257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</p:spTree>
    <p:extLst>
      <p:ext uri="{BB962C8B-B14F-4D97-AF65-F5344CB8AC3E}">
        <p14:creationId xmlns:p14="http://schemas.microsoft.com/office/powerpoint/2010/main" val="3805855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2D0468-5198-FF4F-ACDF-15D82EF86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46" y="2785836"/>
            <a:ext cx="6642100" cy="1257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ECBBF5-AA02-0741-B8EA-A4EF0FA3E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00" y="4357581"/>
            <a:ext cx="3708400" cy="850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24824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2D0468-5198-FF4F-ACDF-15D82EF86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46" y="2785836"/>
            <a:ext cx="6642100" cy="1257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ECBBF5-AA02-0741-B8EA-A4EF0FA3E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00" y="4357581"/>
            <a:ext cx="3708400" cy="850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24B7B5-CA93-B19B-95C7-E078343AE9E5}"/>
              </a:ext>
            </a:extLst>
          </p:cNvPr>
          <p:cNvSpPr txBox="1"/>
          <p:nvPr/>
        </p:nvSpPr>
        <p:spPr>
          <a:xfrm>
            <a:off x="7547979" y="395437"/>
            <a:ext cx="373897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Capital </a:t>
            </a:r>
            <a:r>
              <a:rPr lang="en-US" sz="2800" b="1" i="1" dirty="0"/>
              <a:t>S</a:t>
            </a:r>
            <a:r>
              <a:rPr lang="en-US" sz="2800" dirty="0"/>
              <a:t>igma = Big </a:t>
            </a:r>
            <a:r>
              <a:rPr lang="en-US" sz="2800" b="1" i="1" dirty="0"/>
              <a:t>S</a:t>
            </a:r>
            <a:r>
              <a:rPr lang="en-US" sz="2800" dirty="0"/>
              <a:t>um</a:t>
            </a:r>
          </a:p>
        </p:txBody>
      </p:sp>
    </p:spTree>
    <p:extLst>
      <p:ext uri="{BB962C8B-B14F-4D97-AF65-F5344CB8AC3E}">
        <p14:creationId xmlns:p14="http://schemas.microsoft.com/office/powerpoint/2010/main" val="2288204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2D0468-5198-FF4F-ACDF-15D82EF86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46" y="2785836"/>
            <a:ext cx="6642100" cy="1257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ECBBF5-AA02-0741-B8EA-A4EF0FA3E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00" y="4357581"/>
            <a:ext cx="3708400" cy="850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24B7B5-CA93-B19B-95C7-E078343AE9E5}"/>
              </a:ext>
            </a:extLst>
          </p:cNvPr>
          <p:cNvSpPr txBox="1"/>
          <p:nvPr/>
        </p:nvSpPr>
        <p:spPr>
          <a:xfrm>
            <a:off x="7547979" y="395437"/>
            <a:ext cx="365722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Capital </a:t>
            </a:r>
            <a:r>
              <a:rPr lang="en-US" sz="2800" b="1" i="1" dirty="0"/>
              <a:t>S</a:t>
            </a:r>
            <a:r>
              <a:rPr lang="en-US" sz="2800" dirty="0"/>
              <a:t>igma = Big </a:t>
            </a:r>
            <a:r>
              <a:rPr lang="en-US" sz="2800" b="1" i="1" dirty="0"/>
              <a:t>S</a:t>
            </a:r>
            <a:r>
              <a:rPr lang="en-US" sz="2800" dirty="0"/>
              <a:t>um</a:t>
            </a:r>
          </a:p>
          <a:p>
            <a:r>
              <a:rPr lang="en-US" sz="2800" dirty="0"/>
              <a:t>Capital </a:t>
            </a:r>
            <a:r>
              <a:rPr lang="en-US" sz="2800" b="1" i="1" dirty="0"/>
              <a:t>P</a:t>
            </a:r>
            <a:r>
              <a:rPr lang="en-US" sz="2800" dirty="0"/>
              <a:t>i = Big </a:t>
            </a:r>
            <a:r>
              <a:rPr lang="en-US" sz="2800" b="1" i="1" dirty="0"/>
              <a:t>P</a:t>
            </a:r>
            <a:r>
              <a:rPr lang="en-US" sz="2800" dirty="0"/>
              <a:t>roduct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14247-4767-86E0-C794-50EBC40A5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5805928"/>
            <a:ext cx="4572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98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2D0468-5198-FF4F-ACDF-15D82EF86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46" y="2785836"/>
            <a:ext cx="6642100" cy="1257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ECBBF5-AA02-0741-B8EA-A4EF0FA3E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00" y="4357581"/>
            <a:ext cx="3708400" cy="850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24B7B5-CA93-B19B-95C7-E078343AE9E5}"/>
              </a:ext>
            </a:extLst>
          </p:cNvPr>
          <p:cNvSpPr txBox="1"/>
          <p:nvPr/>
        </p:nvSpPr>
        <p:spPr>
          <a:xfrm>
            <a:off x="7547979" y="395437"/>
            <a:ext cx="455015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Capital </a:t>
            </a:r>
            <a:r>
              <a:rPr lang="en-US" sz="2800" b="1" i="1" dirty="0"/>
              <a:t>S</a:t>
            </a:r>
            <a:r>
              <a:rPr lang="en-US" sz="2800" dirty="0"/>
              <a:t>igma = Big </a:t>
            </a:r>
            <a:r>
              <a:rPr lang="en-US" sz="2800" b="1" i="1" dirty="0"/>
              <a:t>S</a:t>
            </a:r>
            <a:r>
              <a:rPr lang="en-US" sz="2800" dirty="0"/>
              <a:t>um</a:t>
            </a:r>
          </a:p>
          <a:p>
            <a:r>
              <a:rPr lang="en-US" sz="2800" dirty="0"/>
              <a:t>Plug in the values of the index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2BB52-FAB1-9F5D-A689-0F3B5F3DF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400" y="5208481"/>
            <a:ext cx="55372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45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2D0468-5198-FF4F-ACDF-15D82EF86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46" y="2785836"/>
            <a:ext cx="6642100" cy="1257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98B23F-F684-31A1-2AAC-1B5703FBC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646" y="4533784"/>
            <a:ext cx="68326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02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103334-1B84-7698-B513-93ABD8EEA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92D089-980B-3D28-2F79-F970F816F5BC}"/>
              </a:ext>
            </a:extLst>
          </p:cNvPr>
          <p:cNvSpPr txBox="1"/>
          <p:nvPr/>
        </p:nvSpPr>
        <p:spPr>
          <a:xfrm>
            <a:off x="2506894" y="4890499"/>
            <a:ext cx="88266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is a claim about two formulas that equal each 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claim is either true or false</a:t>
            </a:r>
          </a:p>
        </p:txBody>
      </p:sp>
    </p:spTree>
    <p:extLst>
      <p:ext uri="{BB962C8B-B14F-4D97-AF65-F5344CB8AC3E}">
        <p14:creationId xmlns:p14="http://schemas.microsoft.com/office/powerpoint/2010/main" val="4130285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1CF1F-FCCD-A249-85FE-0DA93BE28149}"/>
              </a:ext>
            </a:extLst>
          </p:cNvPr>
          <p:cNvSpPr txBox="1"/>
          <p:nvPr/>
        </p:nvSpPr>
        <p:spPr>
          <a:xfrm>
            <a:off x="2763164" y="1304275"/>
            <a:ext cx="7072064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The formula is a claim about an equality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equality can be true of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i="1" dirty="0"/>
              <a:t>entire </a:t>
            </a:r>
            <a:r>
              <a:rPr lang="en-US" sz="2400" dirty="0"/>
              <a:t>formula can be represented as a predicate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21B39-067F-81EC-36E5-E318CD8D1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63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6D21DF-5392-6325-BD65-7377BD126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129" y="4458607"/>
            <a:ext cx="4005832" cy="21271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1CF1F-FCCD-A249-85FE-0DA93BE28149}"/>
              </a:ext>
            </a:extLst>
          </p:cNvPr>
          <p:cNvSpPr txBox="1"/>
          <p:nvPr/>
        </p:nvSpPr>
        <p:spPr>
          <a:xfrm>
            <a:off x="2763164" y="1304275"/>
            <a:ext cx="7072064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The formula is a claim about an equality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equality can be true of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i="1" dirty="0"/>
              <a:t>entire </a:t>
            </a:r>
            <a:r>
              <a:rPr lang="en-US" sz="2400" dirty="0"/>
              <a:t>formula can be represented as a predicate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48C85-F04D-E7CF-DC0F-D4B8FA84F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0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5456702"/>
              </p:ext>
            </p:extLst>
          </p:nvPr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FF5D6361-446E-2E4B-9A21-F35389F0042A}"/>
              </a:ext>
            </a:extLst>
          </p:cNvPr>
          <p:cNvSpPr/>
          <p:nvPr/>
        </p:nvSpPr>
        <p:spPr>
          <a:xfrm>
            <a:off x="1371600" y="3015343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DF3B5E-2787-1F8A-FA01-864F44F38C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5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CCC059-AB1C-590F-1334-B80B4790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Pattern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713684-DFC5-DB45-F22D-1664531FB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15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ECAAC7-AB67-8E2D-B09D-4CD8481F0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042" y="4218145"/>
            <a:ext cx="5473700" cy="1257300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FF5D6361-446E-2E4B-9A21-F35389F0042A}"/>
              </a:ext>
            </a:extLst>
          </p:cNvPr>
          <p:cNvSpPr/>
          <p:nvPr/>
        </p:nvSpPr>
        <p:spPr>
          <a:xfrm>
            <a:off x="1371600" y="3015343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89744-4957-4A42-BB17-EF814E65E92E}"/>
              </a:ext>
            </a:extLst>
          </p:cNvPr>
          <p:cNvSpPr txBox="1"/>
          <p:nvPr/>
        </p:nvSpPr>
        <p:spPr>
          <a:xfrm>
            <a:off x="2784196" y="5538169"/>
            <a:ext cx="5804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P(n)</a:t>
            </a:r>
            <a:r>
              <a:rPr lang="en-US" sz="2400" dirty="0"/>
              <a:t> is the entire equality</a:t>
            </a:r>
          </a:p>
          <a:p>
            <a:r>
              <a:rPr lang="en-US" sz="2400" i="1" dirty="0"/>
              <a:t>The “organism” is the claim that </a:t>
            </a:r>
            <a:r>
              <a:rPr lang="en-US" sz="2400" dirty="0"/>
              <a:t>the formula </a:t>
            </a:r>
          </a:p>
          <a:p>
            <a:r>
              <a:rPr lang="en-US" sz="2400" dirty="0"/>
              <a:t>on the LHS equals the formula on the RHS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3CCE9-8D85-F6FD-360D-C89A66D144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43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4193993"/>
              </p:ext>
            </p:extLst>
          </p:nvPr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216FC52-8DA0-4E33-2404-C1602D718E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171" y="687203"/>
            <a:ext cx="2743200" cy="63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FF5D6361-446E-2E4B-9A21-F35389F0042A}"/>
              </a:ext>
            </a:extLst>
          </p:cNvPr>
          <p:cNvSpPr/>
          <p:nvPr/>
        </p:nvSpPr>
        <p:spPr>
          <a:xfrm>
            <a:off x="1371600" y="3015343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8028A3-04FA-76ED-BC8F-E191F30924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06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84BE-AF2F-6347-8BBC-2B45A33D5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Represent Formula as P(n)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Basis Step: </a:t>
            </a:r>
            <a:r>
              <a:rPr lang="en-US" dirty="0">
                <a:highlight>
                  <a:srgbClr val="FFFF00"/>
                </a:highlight>
              </a:rPr>
              <a:t>Prove P(b) is true</a:t>
            </a:r>
          </a:p>
          <a:p>
            <a:pPr marL="457200" lvl="1" indent="0">
              <a:buNone/>
            </a:pPr>
            <a:r>
              <a:rPr lang="en-US" dirty="0"/>
              <a:t>	Find b from </a:t>
            </a:r>
            <a:r>
              <a:rPr lang="en-US" dirty="0">
                <a:sym typeface="Wingdings" pitchFamily="2" charset="2"/>
              </a:rPr>
              <a:t>∀ n ≥ b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Induction Step: Prove P(k) </a:t>
            </a:r>
            <a:r>
              <a:rPr lang="en-US" dirty="0">
                <a:sym typeface="Wingdings" pitchFamily="2" charset="2"/>
              </a:rPr>
              <a:t> P(k+1)</a:t>
            </a:r>
          </a:p>
          <a:p>
            <a:pPr marL="914400" lvl="2" indent="0">
              <a:buNone/>
            </a:pPr>
            <a:r>
              <a:rPr lang="en-US" sz="2400" dirty="0">
                <a:sym typeface="Wingdings" pitchFamily="2" charset="2"/>
              </a:rPr>
              <a:t>Assume P(k) is true (induction hypothesis)</a:t>
            </a:r>
          </a:p>
          <a:p>
            <a:pPr marL="914400" lvl="2" indent="0">
              <a:buNone/>
            </a:pPr>
            <a:r>
              <a:rPr lang="en-US" sz="2400" dirty="0">
                <a:sym typeface="Wingdings" pitchFamily="2" charset="2"/>
              </a:rPr>
              <a:t>Prove P(k+1) is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Conclude: “Because the basis step holds and the induction step holds, then by induction ∀ n ≥ b P(n) is true”	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9289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 rot="2397148">
            <a:off x="2460172" y="2575057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24E99A-E520-4D46-3585-C67763DF39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84CDD3-F349-7561-A574-3EBE4CB4A3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171" y="687203"/>
            <a:ext cx="2743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66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 rot="2397148">
            <a:off x="2460172" y="2575057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D6E628-26D6-0641-AA72-D849E55D1F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8150" y="4348170"/>
            <a:ext cx="2184400" cy="355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577671-9BE9-2625-E43D-D5A3A7E6A5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873954-30EA-A530-AE21-9F32B3E862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171" y="687203"/>
            <a:ext cx="2743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04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 rot="2397148">
            <a:off x="2460172" y="2575057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378E0-1014-164E-AACD-9F96C1BD4D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3614" y="4348170"/>
            <a:ext cx="3403600" cy="355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A3490D-41EA-DECB-2A7C-336B7323EC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A1BF84-1567-A88D-44B7-55AA5A13A1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171" y="687203"/>
            <a:ext cx="2743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37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24B014-0059-1277-979E-C1BE35E3C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4955979"/>
            <a:ext cx="5232400" cy="1333500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 rot="2397148">
            <a:off x="2460172" y="2575057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378E0-1014-164E-AACD-9F96C1BD4D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3614" y="4348170"/>
            <a:ext cx="3403600" cy="35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2D5CE1-E6F5-FF70-6249-C9E72B389C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5D1CE4-F9CA-27DC-7642-B0DBF956B8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5171" y="687203"/>
            <a:ext cx="2743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62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70A291-9480-57DD-68B0-82BE39624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252" b="-11929"/>
          <a:stretch/>
        </p:blipFill>
        <p:spPr>
          <a:xfrm>
            <a:off x="3555094" y="4891246"/>
            <a:ext cx="4226638" cy="1080346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 rot="2397148">
            <a:off x="2460172" y="2575057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378E0-1014-164E-AACD-9F96C1BD4D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3614" y="4348170"/>
            <a:ext cx="3403600" cy="35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C6424F-F623-ADF2-04F4-52590E84EC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9549ED-6866-F681-B4E3-AAF8F7E0C5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5171" y="687203"/>
            <a:ext cx="2743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92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 rot="2397148">
            <a:off x="2460172" y="2575057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378E0-1014-164E-AACD-9F96C1BD4D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3614" y="4348170"/>
            <a:ext cx="3403600" cy="35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C6424F-F623-ADF2-04F4-52590E84EC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9549ED-6866-F681-B4E3-AAF8F7E0C5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171" y="687203"/>
            <a:ext cx="2743200" cy="63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E89B0F-872E-74AA-076A-3792F7FC75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55093" y="4891246"/>
            <a:ext cx="65278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67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4386658"/>
              </p:ext>
            </p:extLst>
          </p:nvPr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373401D-2A43-E0E3-95E0-20DF8F4072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9270" y="864684"/>
            <a:ext cx="2159000" cy="482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 rot="2397148">
            <a:off x="2460172" y="2575057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684B5C-70AC-5F85-0781-AEBBEEAF8A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473207-7102-A47F-7142-44AE2587BE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070" y="683281"/>
            <a:ext cx="2743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4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69790-A000-7A4D-8F74-2CB915F9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proof techniques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4C0BDB-DACD-334A-8E5D-47218273BE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6649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4130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84BE-AF2F-6347-8BBC-2B45A33D5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Represent Formula as P(n)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Basis Step: Prove P(b) is true</a:t>
            </a:r>
          </a:p>
          <a:p>
            <a:pPr marL="457200" lvl="1" indent="0">
              <a:buNone/>
            </a:pPr>
            <a:r>
              <a:rPr lang="en-US" dirty="0"/>
              <a:t>	Find b from </a:t>
            </a:r>
            <a:r>
              <a:rPr lang="en-US" dirty="0">
                <a:sym typeface="Wingdings" pitchFamily="2" charset="2"/>
              </a:rPr>
              <a:t>∀ n ≥ b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Induction Step: </a:t>
            </a:r>
            <a:r>
              <a:rPr lang="en-US" dirty="0">
                <a:highlight>
                  <a:srgbClr val="FFFF00"/>
                </a:highlight>
              </a:rPr>
              <a:t>Prove P(k) </a:t>
            </a: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 P(k+1)</a:t>
            </a:r>
          </a:p>
          <a:p>
            <a:pPr marL="914400" lvl="2" indent="0">
              <a:buNone/>
            </a:pPr>
            <a:r>
              <a:rPr lang="en-US" sz="2400" dirty="0">
                <a:sym typeface="Wingdings" pitchFamily="2" charset="2"/>
              </a:rPr>
              <a:t>Assume P(k) is true (induction hypothesis)</a:t>
            </a:r>
          </a:p>
          <a:p>
            <a:pPr marL="914400" lvl="2" indent="0">
              <a:buNone/>
            </a:pPr>
            <a:r>
              <a:rPr lang="en-US" sz="2400" dirty="0">
                <a:sym typeface="Wingdings" pitchFamily="2" charset="2"/>
              </a:rPr>
              <a:t>Prove P(k+1) is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Conclude: “Because the basis step holds and the induction step holds, then by induction ∀ n ≥ b P(n) is true”	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0099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 rot="19104681">
            <a:off x="9652904" y="2691173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12A65-8223-4EA0-0848-8892B00BE1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9270" y="864684"/>
            <a:ext cx="2159000" cy="482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5EB9B2-10C7-9121-7DF6-B65EFD0FF3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060A8B-558D-32EA-07E8-7CA232B6FB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070" y="683281"/>
            <a:ext cx="2743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84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 rot="19104681">
            <a:off x="9652904" y="2691173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DBA50D-DEF3-674F-B0A9-C52F65559B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396" y="4262784"/>
            <a:ext cx="5638800" cy="31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77990C-86C3-E7E9-473A-F28A8B0DC5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9270" y="864684"/>
            <a:ext cx="2159000" cy="482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8842D7-F95E-35FD-F5C8-FA85851B25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83DBDA-9AD1-C6B3-46B6-300998D356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070" y="683281"/>
            <a:ext cx="2743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78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 rot="19104681">
            <a:off x="9652904" y="2691173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DBA50D-DEF3-674F-B0A9-C52F65559B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396" y="4262784"/>
            <a:ext cx="5638800" cy="31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5DF94E-FB27-AB43-81BE-2F0556F466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7198" y="4211438"/>
            <a:ext cx="2171700" cy="184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5152E8-DAA2-9882-CEEE-95DFC42A33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9270" y="864684"/>
            <a:ext cx="2159000" cy="48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9F4CC9-1351-35E4-B10A-D0B0045E45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EBE52D-763B-DA3C-212C-BC33E1D1A9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070" y="683281"/>
            <a:ext cx="2743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021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 rot="19104681">
            <a:off x="9652904" y="2691173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DBA50D-DEF3-674F-B0A9-C52F65559B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396" y="4262784"/>
            <a:ext cx="5638800" cy="31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5DF94E-FB27-AB43-81BE-2F0556F466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7198" y="4211438"/>
            <a:ext cx="2171700" cy="184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F8AEFE-F13D-CF47-AD9F-7148256574E5}"/>
              </a:ext>
            </a:extLst>
          </p:cNvPr>
          <p:cNvSpPr txBox="1"/>
          <p:nvPr/>
        </p:nvSpPr>
        <p:spPr>
          <a:xfrm>
            <a:off x="1413956" y="5015307"/>
            <a:ext cx="2990627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We get to assume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P(k) = 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9A93BF-D2A4-7037-9022-519CD78853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9270" y="864684"/>
            <a:ext cx="2159000" cy="482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B2ED2E-20E0-485F-45AD-CB3359014F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41ABA7-1A9B-0533-73E5-691F88A47E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070" y="683281"/>
            <a:ext cx="2743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257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 rot="19104681">
            <a:off x="9652904" y="2691173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DBA50D-DEF3-674F-B0A9-C52F65559B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396" y="4262784"/>
            <a:ext cx="5638800" cy="31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5DF94E-FB27-AB43-81BE-2F0556F466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7198" y="4211438"/>
            <a:ext cx="2171700" cy="184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F8AEFE-F13D-CF47-AD9F-7148256574E5}"/>
              </a:ext>
            </a:extLst>
          </p:cNvPr>
          <p:cNvSpPr txBox="1"/>
          <p:nvPr/>
        </p:nvSpPr>
        <p:spPr>
          <a:xfrm>
            <a:off x="1413956" y="5015307"/>
            <a:ext cx="2990627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We get to assume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P(k) = 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0F1CF3-DE44-F944-AD54-FF86F000B784}"/>
              </a:ext>
            </a:extLst>
          </p:cNvPr>
          <p:cNvSpPr/>
          <p:nvPr/>
        </p:nvSpPr>
        <p:spPr>
          <a:xfrm>
            <a:off x="8611565" y="4479403"/>
            <a:ext cx="2297333" cy="93601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CFD799-3D1E-248B-E0A4-B4CD494491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9270" y="864684"/>
            <a:ext cx="2159000" cy="482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65D0CE-16A1-4694-B635-1206701E87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CDDE3E-4A42-1BE0-B21F-54080DCE178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070" y="683281"/>
            <a:ext cx="2743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359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 rot="19104681">
            <a:off x="9652904" y="2691173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DBA50D-DEF3-674F-B0A9-C52F65559B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396" y="4262784"/>
            <a:ext cx="5638800" cy="31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5DF94E-FB27-AB43-81BE-2F0556F466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7198" y="4211438"/>
            <a:ext cx="2171700" cy="184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F8AEFE-F13D-CF47-AD9F-7148256574E5}"/>
              </a:ext>
            </a:extLst>
          </p:cNvPr>
          <p:cNvSpPr txBox="1"/>
          <p:nvPr/>
        </p:nvSpPr>
        <p:spPr>
          <a:xfrm>
            <a:off x="1413956" y="5015307"/>
            <a:ext cx="435709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We get to assume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P(k) = T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Given the assumption prove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P(k+1) = 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0F1CF3-DE44-F944-AD54-FF86F000B784}"/>
              </a:ext>
            </a:extLst>
          </p:cNvPr>
          <p:cNvSpPr/>
          <p:nvPr/>
        </p:nvSpPr>
        <p:spPr>
          <a:xfrm>
            <a:off x="8611565" y="4580283"/>
            <a:ext cx="2297333" cy="40352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F14C57-33A4-E94C-3ED6-0EB241F95C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9270" y="864684"/>
            <a:ext cx="2159000" cy="482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FCAE39-BC8F-2B0B-88CB-FE21214A6F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01FEB6-08BB-E0A3-88DD-3DCFA645BB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070" y="683281"/>
            <a:ext cx="2743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910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 rot="19104681">
            <a:off x="9652904" y="2691173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B96111-78D9-094F-A784-F1CB84ED90AE}"/>
              </a:ext>
            </a:extLst>
          </p:cNvPr>
          <p:cNvSpPr txBox="1"/>
          <p:nvPr/>
        </p:nvSpPr>
        <p:spPr>
          <a:xfrm>
            <a:off x="2222339" y="5706319"/>
            <a:ext cx="257282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write out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76C8EF-23D7-CEE0-D66E-2ED753A575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9270" y="864684"/>
            <a:ext cx="2159000" cy="482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734D1C-F48B-C376-CC82-4CCC992740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A32C9A-5305-EA2E-825B-1872E8A147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070" y="683281"/>
            <a:ext cx="2743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73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31A2597-BEA7-146E-B852-FDD5D0F5C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4812909"/>
            <a:ext cx="4711700" cy="647700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 rot="19104681">
            <a:off x="9652904" y="2691173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B96111-78D9-094F-A784-F1CB84ED90AE}"/>
              </a:ext>
            </a:extLst>
          </p:cNvPr>
          <p:cNvSpPr txBox="1"/>
          <p:nvPr/>
        </p:nvSpPr>
        <p:spPr>
          <a:xfrm>
            <a:off x="2222339" y="5706319"/>
            <a:ext cx="257282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write out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F98AAB-9CBE-C04D-86FA-C53B885E2E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9270" y="864684"/>
            <a:ext cx="2159000" cy="482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4BF839-ED24-71E7-02BA-B8DE917B2D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8C36BA-A45F-257D-69D0-CD7FAEBFD9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070" y="683281"/>
            <a:ext cx="2743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883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 rot="19104681">
            <a:off x="9652904" y="2691173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42C7F1-C8BA-6544-96A2-57E96077905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4724"/>
          <a:stretch/>
        </p:blipFill>
        <p:spPr>
          <a:xfrm>
            <a:off x="101600" y="4339834"/>
            <a:ext cx="4470400" cy="3942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2E23B2-8807-E949-9868-A63965AFD99A}"/>
              </a:ext>
            </a:extLst>
          </p:cNvPr>
          <p:cNvSpPr txBox="1"/>
          <p:nvPr/>
        </p:nvSpPr>
        <p:spPr>
          <a:xfrm>
            <a:off x="2222339" y="5706319"/>
            <a:ext cx="257282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write out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8E68EA-3515-CA63-2B43-C29EE06B16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9270" y="864684"/>
            <a:ext cx="2159000" cy="482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5FE54F-8E89-BD63-F339-904B4E9114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D1FCC0-8A83-232D-8204-04040B87F7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070" y="683281"/>
            <a:ext cx="2743200" cy="635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B4E3EE-C3AC-F9C5-553B-E9C86D7721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600" y="4812909"/>
            <a:ext cx="4711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19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84BE-AF2F-6347-8BBC-2B45A33D5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Represent Formula as P(n)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Basis Step: Prove P(b) is true</a:t>
            </a:r>
          </a:p>
          <a:p>
            <a:pPr marL="457200" lvl="1" indent="0">
              <a:buNone/>
            </a:pPr>
            <a:r>
              <a:rPr lang="en-US" dirty="0"/>
              <a:t>	Find b from </a:t>
            </a:r>
            <a:r>
              <a:rPr lang="en-US" dirty="0">
                <a:sym typeface="Wingdings" pitchFamily="2" charset="2"/>
              </a:rPr>
              <a:t>∀ n ≥ b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Induction Step: Prove P(k) </a:t>
            </a:r>
            <a:r>
              <a:rPr lang="en-US" dirty="0">
                <a:sym typeface="Wingdings" pitchFamily="2" charset="2"/>
              </a:rPr>
              <a:t> P(k+1)</a:t>
            </a:r>
          </a:p>
          <a:p>
            <a:pPr marL="914400" lvl="2" indent="0">
              <a:buNone/>
            </a:pPr>
            <a:r>
              <a:rPr lang="en-US" sz="2400" dirty="0">
                <a:sym typeface="Wingdings" pitchFamily="2" charset="2"/>
              </a:rPr>
              <a:t>Assume P(k) is true (induction hypothesis)</a:t>
            </a:r>
          </a:p>
          <a:p>
            <a:pPr marL="914400" lvl="2" indent="0">
              <a:buNone/>
            </a:pPr>
            <a:r>
              <a:rPr lang="en-US" sz="2400" dirty="0">
                <a:sym typeface="Wingdings" pitchFamily="2" charset="2"/>
              </a:rPr>
              <a:t>Prove P(k+1) is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Conclude: “Because the basis step holds and the induction step holds, then by induction ∀ n ≥ b P(n) is true”	</a:t>
            </a:r>
            <a:r>
              <a:rPr lang="en-US" dirty="0"/>
              <a:t> 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4570200C-248B-9475-CA4C-557BE4D995F4}"/>
              </a:ext>
            </a:extLst>
          </p:cNvPr>
          <p:cNvSpPr/>
          <p:nvPr/>
        </p:nvSpPr>
        <p:spPr>
          <a:xfrm>
            <a:off x="7937500" y="365124"/>
            <a:ext cx="2908300" cy="2301875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Homework photo op</a:t>
            </a:r>
          </a:p>
        </p:txBody>
      </p:sp>
    </p:spTree>
    <p:extLst>
      <p:ext uri="{BB962C8B-B14F-4D97-AF65-F5344CB8AC3E}">
        <p14:creationId xmlns:p14="http://schemas.microsoft.com/office/powerpoint/2010/main" val="30959021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0197348"/>
              </p:ext>
            </p:extLst>
          </p:nvPr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F683D25E-7C66-CDB5-0425-49FE2DEF55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0400" y="440236"/>
            <a:ext cx="3187700" cy="482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 rot="19104681">
            <a:off x="9652904" y="2691173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F1E14-0CEB-E8B4-E242-2AFF51B968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9270" y="864684"/>
            <a:ext cx="2159000" cy="482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185883-B566-4BF3-D1A6-B0CDAF1768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E683BE-BC3F-68AA-0131-8AB8A33A62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070" y="683281"/>
            <a:ext cx="2743200" cy="635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8C02DA-0081-EFB9-EC64-5E15E6F078F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64724"/>
          <a:stretch/>
        </p:blipFill>
        <p:spPr>
          <a:xfrm>
            <a:off x="101600" y="4339834"/>
            <a:ext cx="4470400" cy="3942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2A4CE2-F29F-916D-B6BC-970F16BE915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600" y="4812909"/>
            <a:ext cx="4711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826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 rot="19104681">
            <a:off x="9652904" y="2691173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4F31A-7CA7-2D48-B3D3-6291D70D6890}"/>
              </a:ext>
            </a:extLst>
          </p:cNvPr>
          <p:cNvSpPr txBox="1"/>
          <p:nvPr/>
        </p:nvSpPr>
        <p:spPr>
          <a:xfrm>
            <a:off x="2222339" y="5706319"/>
            <a:ext cx="289983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write out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P(k+1)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8C3E8-737C-138B-E5E4-A643863E4D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9270" y="864684"/>
            <a:ext cx="2159000" cy="482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03434B-0021-CC5C-9BE6-C596918C38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6BF55E-E8CD-2EF2-9D8A-8343164FB5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070" y="683281"/>
            <a:ext cx="2743200" cy="635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9E6552-3680-765E-94CA-B3587F882F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40400" y="440236"/>
            <a:ext cx="31877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267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7684317"/>
              </p:ext>
            </p:extLst>
          </p:nvPr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 rot="19104681">
            <a:off x="9652904" y="2691173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4F31A-7CA7-2D48-B3D3-6291D70D6890}"/>
              </a:ext>
            </a:extLst>
          </p:cNvPr>
          <p:cNvSpPr txBox="1"/>
          <p:nvPr/>
        </p:nvSpPr>
        <p:spPr>
          <a:xfrm>
            <a:off x="2222339" y="5706319"/>
            <a:ext cx="289983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write out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P(k+1)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136E1-FCB3-B34E-892F-00427F71E380}"/>
              </a:ext>
            </a:extLst>
          </p:cNvPr>
          <p:cNvSpPr txBox="1"/>
          <p:nvPr/>
        </p:nvSpPr>
        <p:spPr>
          <a:xfrm>
            <a:off x="5407533" y="5641003"/>
            <a:ext cx="6361421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We have to prove this formula is true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C7958E-1ED3-39E4-DEB6-2F912E779C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9270" y="864684"/>
            <a:ext cx="2159000" cy="482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E4E31E-6C6F-8BDD-F67E-A3203531DE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81721E-C1B0-4DAF-82E2-FB9E0C823F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070" y="683281"/>
            <a:ext cx="2743200" cy="635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022ABB-0F5F-2F23-C3D3-99B69776AB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40400" y="440236"/>
            <a:ext cx="3187700" cy="482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14538E-71BD-1440-FB5D-A3BB0BB3DA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10704" y="4316877"/>
            <a:ext cx="7708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812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 rot="19104681">
            <a:off x="9652904" y="2691173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B529203-2FD9-C14F-A080-6C2D19DBDED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4062"/>
          <a:stretch/>
        </p:blipFill>
        <p:spPr>
          <a:xfrm>
            <a:off x="2178379" y="4332439"/>
            <a:ext cx="4470400" cy="401637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063697-1418-D34C-9CE6-6C72587FB709}"/>
              </a:ext>
            </a:extLst>
          </p:cNvPr>
          <p:cNvSpPr txBox="1"/>
          <p:nvPr/>
        </p:nvSpPr>
        <p:spPr>
          <a:xfrm>
            <a:off x="936172" y="444981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33A482-30AB-F54E-A593-C538EA7AB26D}"/>
              </a:ext>
            </a:extLst>
          </p:cNvPr>
          <p:cNvSpPr txBox="1"/>
          <p:nvPr/>
        </p:nvSpPr>
        <p:spPr>
          <a:xfrm>
            <a:off x="612081" y="5708889"/>
            <a:ext cx="13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prove 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ED0A4-7F95-0F79-D916-FEC380F9E0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9270" y="864684"/>
            <a:ext cx="2159000" cy="48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740E2C-7E1E-5924-6E80-FFFD71AD25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5ED1BF-14F9-B0BD-E076-039CA7509A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070" y="683281"/>
            <a:ext cx="2743200" cy="635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C9CD3A-A3C9-7C49-3C16-4B547B33B50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40400" y="440236"/>
            <a:ext cx="3187700" cy="482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6FE8F97-3838-71B5-3B75-3CDD1E77919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21838" y="4734076"/>
            <a:ext cx="4711700" cy="6477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CABB81-D5D0-685F-575C-A3708A8EC3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78379" y="5539719"/>
            <a:ext cx="7708900" cy="6477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333694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3B5C51-9EC9-904A-A634-0C471972C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20" y="1200095"/>
            <a:ext cx="812800" cy="21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05081E-203A-CF94-4BB0-FEB621A00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0" y="440236"/>
            <a:ext cx="3187700" cy="482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029A94-0FF4-0DF6-1A8C-A3129DE99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867" y="1441949"/>
            <a:ext cx="7708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979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3B5C51-9EC9-904A-A634-0C471972C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20" y="1200095"/>
            <a:ext cx="812800" cy="21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05081E-203A-CF94-4BB0-FEB621A00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0" y="440236"/>
            <a:ext cx="3187700" cy="482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363B1E-7DB6-AB5A-2155-0C20D411EBDA}"/>
              </a:ext>
            </a:extLst>
          </p:cNvPr>
          <p:cNvSpPr txBox="1"/>
          <p:nvPr/>
        </p:nvSpPr>
        <p:spPr>
          <a:xfrm>
            <a:off x="561109" y="6045853"/>
            <a:ext cx="1106978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I like to try and make the LHS of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P(k+1) </a:t>
            </a:r>
            <a:r>
              <a:rPr lang="en-US" sz="3200" dirty="0"/>
              <a:t>look like the LHS of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AE25D7-1CB2-08BD-3735-D06121758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867" y="1441949"/>
            <a:ext cx="7708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463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3B5C51-9EC9-904A-A634-0C471972C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720" y="1200095"/>
            <a:ext cx="812800" cy="21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05081E-203A-CF94-4BB0-FEB621A00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400" y="440236"/>
            <a:ext cx="3187700" cy="482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42D3-020E-D288-E32A-10FC5C86B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354" y="2403880"/>
            <a:ext cx="3429000" cy="5588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552C7A-CB26-7D05-F553-C439053FFE34}"/>
              </a:ext>
            </a:extLst>
          </p:cNvPr>
          <p:cNvCxnSpPr>
            <a:cxnSpLocks/>
          </p:cNvCxnSpPr>
          <p:nvPr/>
        </p:nvCxnSpPr>
        <p:spPr>
          <a:xfrm flipH="1">
            <a:off x="3480956" y="2010929"/>
            <a:ext cx="432770" cy="271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91929E2-6AB6-C10C-573E-3900CB1A73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9867" y="1441949"/>
            <a:ext cx="7708900" cy="647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E14CDA-960E-F9C1-9686-E72D7E7B8C23}"/>
              </a:ext>
            </a:extLst>
          </p:cNvPr>
          <p:cNvSpPr txBox="1"/>
          <p:nvPr/>
        </p:nvSpPr>
        <p:spPr>
          <a:xfrm>
            <a:off x="561109" y="6045853"/>
            <a:ext cx="1106978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I like to try and make the LHS of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P(k+1) </a:t>
            </a:r>
            <a:r>
              <a:rPr lang="en-US" sz="3200" dirty="0"/>
              <a:t>look like the LHS of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P(k)</a:t>
            </a:r>
          </a:p>
        </p:txBody>
      </p:sp>
    </p:spTree>
    <p:extLst>
      <p:ext uri="{BB962C8B-B14F-4D97-AF65-F5344CB8AC3E}">
        <p14:creationId xmlns:p14="http://schemas.microsoft.com/office/powerpoint/2010/main" val="11037779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3B5C51-9EC9-904A-A634-0C471972C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720" y="1200095"/>
            <a:ext cx="812800" cy="21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05081E-203A-CF94-4BB0-FEB621A00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400" y="440236"/>
            <a:ext cx="3187700" cy="482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42D3-020E-D288-E32A-10FC5C86B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354" y="2403880"/>
            <a:ext cx="3429000" cy="5588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552C7A-CB26-7D05-F553-C439053FFE34}"/>
              </a:ext>
            </a:extLst>
          </p:cNvPr>
          <p:cNvCxnSpPr>
            <a:cxnSpLocks/>
          </p:cNvCxnSpPr>
          <p:nvPr/>
        </p:nvCxnSpPr>
        <p:spPr>
          <a:xfrm flipH="1">
            <a:off x="3480956" y="2010929"/>
            <a:ext cx="432770" cy="271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B61719E-8460-B6F5-8B21-8CE74B0D1424}"/>
              </a:ext>
            </a:extLst>
          </p:cNvPr>
          <p:cNvSpPr/>
          <p:nvPr/>
        </p:nvSpPr>
        <p:spPr>
          <a:xfrm>
            <a:off x="6096000" y="432236"/>
            <a:ext cx="1756229" cy="59033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BBEB87-5A27-599B-5E5C-9E1DA87F1985}"/>
              </a:ext>
            </a:extLst>
          </p:cNvPr>
          <p:cNvSpPr txBox="1"/>
          <p:nvPr/>
        </p:nvSpPr>
        <p:spPr>
          <a:xfrm>
            <a:off x="1039091" y="6125376"/>
            <a:ext cx="1067492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The LHS of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P(k+1)  </a:t>
            </a:r>
            <a:r>
              <a:rPr lang="en-US" sz="3200" dirty="0"/>
              <a:t>has a piece that looks like the LHS of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P(k)</a:t>
            </a:r>
            <a:r>
              <a:rPr lang="en-US" sz="3200" dirty="0"/>
              <a:t>  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38E81A-8790-4D44-0538-08C1854F8B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9867" y="1441949"/>
            <a:ext cx="7708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700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3B5C51-9EC9-904A-A634-0C471972C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720" y="1200095"/>
            <a:ext cx="812800" cy="21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05081E-203A-CF94-4BB0-FEB621A00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400" y="440236"/>
            <a:ext cx="3187700" cy="482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42D3-020E-D288-E32A-10FC5C86B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354" y="2403880"/>
            <a:ext cx="3429000" cy="5588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552C7A-CB26-7D05-F553-C439053FFE34}"/>
              </a:ext>
            </a:extLst>
          </p:cNvPr>
          <p:cNvCxnSpPr>
            <a:cxnSpLocks/>
          </p:cNvCxnSpPr>
          <p:nvPr/>
        </p:nvCxnSpPr>
        <p:spPr>
          <a:xfrm flipH="1">
            <a:off x="3480956" y="2010929"/>
            <a:ext cx="432770" cy="271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B61719E-8460-B6F5-8B21-8CE74B0D1424}"/>
              </a:ext>
            </a:extLst>
          </p:cNvPr>
          <p:cNvSpPr/>
          <p:nvPr/>
        </p:nvSpPr>
        <p:spPr>
          <a:xfrm>
            <a:off x="5985160" y="193964"/>
            <a:ext cx="3497902" cy="100613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C6759B-1E20-B9F4-89C7-22F03711EF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7354" y="3339264"/>
            <a:ext cx="2667000" cy="647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68BF44-9EC3-3028-0694-65FFE373256F}"/>
              </a:ext>
            </a:extLst>
          </p:cNvPr>
          <p:cNvSpPr txBox="1"/>
          <p:nvPr/>
        </p:nvSpPr>
        <p:spPr>
          <a:xfrm>
            <a:off x="5371109" y="5760722"/>
            <a:ext cx="535774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Replace that piece  of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P(k+1)  </a:t>
            </a:r>
            <a:r>
              <a:rPr lang="en-US" sz="3200" dirty="0"/>
              <a:t> </a:t>
            </a:r>
          </a:p>
          <a:p>
            <a:r>
              <a:rPr lang="en-US" sz="3200" dirty="0"/>
              <a:t>with the RHS of 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P(k)</a:t>
            </a:r>
            <a:r>
              <a:rPr lang="en-US" sz="3200" dirty="0"/>
              <a:t>  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F5CBAB-6038-5EA2-3AAE-720603A297D9}"/>
              </a:ext>
            </a:extLst>
          </p:cNvPr>
          <p:cNvCxnSpPr>
            <a:cxnSpLocks/>
          </p:cNvCxnSpPr>
          <p:nvPr/>
        </p:nvCxnSpPr>
        <p:spPr>
          <a:xfrm>
            <a:off x="3020291" y="2962680"/>
            <a:ext cx="0" cy="376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35AD41B-D023-44EC-1077-71BD1EA4E1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9867" y="1441949"/>
            <a:ext cx="7708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358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3B5C51-9EC9-904A-A634-0C471972C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720" y="1200095"/>
            <a:ext cx="812800" cy="21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05081E-203A-CF94-4BB0-FEB621A00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400" y="440236"/>
            <a:ext cx="3187700" cy="482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42D3-020E-D288-E32A-10FC5C86B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354" y="2403880"/>
            <a:ext cx="3429000" cy="5588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552C7A-CB26-7D05-F553-C439053FFE34}"/>
              </a:ext>
            </a:extLst>
          </p:cNvPr>
          <p:cNvCxnSpPr>
            <a:cxnSpLocks/>
          </p:cNvCxnSpPr>
          <p:nvPr/>
        </p:nvCxnSpPr>
        <p:spPr>
          <a:xfrm flipH="1">
            <a:off x="3480956" y="2010929"/>
            <a:ext cx="432770" cy="271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1C6759B-1E20-B9F4-89C7-22F03711EF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7354" y="3339264"/>
            <a:ext cx="2667000" cy="647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68BF44-9EC3-3028-0694-65FFE373256F}"/>
              </a:ext>
            </a:extLst>
          </p:cNvPr>
          <p:cNvSpPr txBox="1"/>
          <p:nvPr/>
        </p:nvSpPr>
        <p:spPr>
          <a:xfrm>
            <a:off x="5371109" y="5760722"/>
            <a:ext cx="535774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Replace that piece  of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P(k+1)  </a:t>
            </a:r>
            <a:r>
              <a:rPr lang="en-US" sz="3200" dirty="0"/>
              <a:t> </a:t>
            </a:r>
          </a:p>
          <a:p>
            <a:r>
              <a:rPr lang="en-US" sz="3200" dirty="0"/>
              <a:t>with the RHS of 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P(k)</a:t>
            </a:r>
            <a:r>
              <a:rPr lang="en-US" sz="3200" dirty="0"/>
              <a:t>  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F5CBAB-6038-5EA2-3AAE-720603A297D9}"/>
              </a:ext>
            </a:extLst>
          </p:cNvPr>
          <p:cNvCxnSpPr>
            <a:cxnSpLocks/>
          </p:cNvCxnSpPr>
          <p:nvPr/>
        </p:nvCxnSpPr>
        <p:spPr>
          <a:xfrm>
            <a:off x="3020291" y="2962680"/>
            <a:ext cx="0" cy="376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150EDE-E9C7-58CC-8AA7-50842C92534A}"/>
              </a:ext>
            </a:extLst>
          </p:cNvPr>
          <p:cNvSpPr txBox="1"/>
          <p:nvPr/>
        </p:nvSpPr>
        <p:spPr>
          <a:xfrm>
            <a:off x="143962" y="3247615"/>
            <a:ext cx="104406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By the </a:t>
            </a:r>
          </a:p>
          <a:p>
            <a:pPr algn="ctr"/>
            <a:r>
              <a:rPr lang="en-US" sz="2400" dirty="0"/>
              <a:t>IH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8260F7-CF44-9977-82FC-BAAD4FE0884D}"/>
              </a:ext>
            </a:extLst>
          </p:cNvPr>
          <p:cNvSpPr/>
          <p:nvPr/>
        </p:nvSpPr>
        <p:spPr>
          <a:xfrm>
            <a:off x="5514110" y="440236"/>
            <a:ext cx="623456" cy="55111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E1D026-DFAA-1753-2A47-956377D1C0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9867" y="1441949"/>
            <a:ext cx="7708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2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84BE-AF2F-6347-8BBC-2B45A33D5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Represent Formula as P(n)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Basis Step: Prove P(b) is true</a:t>
            </a:r>
          </a:p>
          <a:p>
            <a:pPr marL="457200" lvl="1" indent="0">
              <a:buNone/>
            </a:pPr>
            <a:r>
              <a:rPr lang="en-US" dirty="0"/>
              <a:t>	Find b from </a:t>
            </a:r>
            <a:r>
              <a:rPr lang="en-US" dirty="0">
                <a:sym typeface="Wingdings" pitchFamily="2" charset="2"/>
              </a:rPr>
              <a:t>∀ n ≥ b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Induction Step: Prove P(k) </a:t>
            </a:r>
            <a:r>
              <a:rPr lang="en-US" dirty="0">
                <a:sym typeface="Wingdings" pitchFamily="2" charset="2"/>
              </a:rPr>
              <a:t> P(k+1)</a:t>
            </a:r>
          </a:p>
          <a:p>
            <a:pPr marL="914400" lvl="2" indent="0">
              <a:buNone/>
            </a:pPr>
            <a:r>
              <a:rPr lang="en-US" sz="2400" dirty="0">
                <a:sym typeface="Wingdings" pitchFamily="2" charset="2"/>
              </a:rPr>
              <a:t>Assume P(k) is true (induction hypothesis)</a:t>
            </a:r>
          </a:p>
          <a:p>
            <a:pPr marL="914400" lvl="2" indent="0">
              <a:buNone/>
            </a:pPr>
            <a:r>
              <a:rPr lang="en-US" sz="2400" dirty="0">
                <a:sym typeface="Wingdings" pitchFamily="2" charset="2"/>
              </a:rPr>
              <a:t>Prove P(k+1) is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Conclude: “Because the basis step holds and the induction step holds, then by induction ∀ n ≥ b P(n) is true”	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46141C-04EE-BC42-A9F5-9A88EB382497}"/>
              </a:ext>
            </a:extLst>
          </p:cNvPr>
          <p:cNvSpPr txBox="1"/>
          <p:nvPr/>
        </p:nvSpPr>
        <p:spPr>
          <a:xfrm>
            <a:off x="6096000" y="2095018"/>
            <a:ext cx="535582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This is how you’ll outline the proofs</a:t>
            </a:r>
          </a:p>
          <a:p>
            <a:r>
              <a:rPr lang="en-US" sz="2800" dirty="0"/>
              <a:t>for the homework and exam</a:t>
            </a:r>
          </a:p>
        </p:txBody>
      </p:sp>
    </p:spTree>
    <p:extLst>
      <p:ext uri="{BB962C8B-B14F-4D97-AF65-F5344CB8AC3E}">
        <p14:creationId xmlns:p14="http://schemas.microsoft.com/office/powerpoint/2010/main" val="36313722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3B5C51-9EC9-904A-A634-0C471972C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720" y="1200095"/>
            <a:ext cx="812800" cy="21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05081E-203A-CF94-4BB0-FEB621A00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400" y="440236"/>
            <a:ext cx="3187700" cy="482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42D3-020E-D288-E32A-10FC5C86B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354" y="2403880"/>
            <a:ext cx="3429000" cy="5588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552C7A-CB26-7D05-F553-C439053FFE34}"/>
              </a:ext>
            </a:extLst>
          </p:cNvPr>
          <p:cNvCxnSpPr>
            <a:cxnSpLocks/>
          </p:cNvCxnSpPr>
          <p:nvPr/>
        </p:nvCxnSpPr>
        <p:spPr>
          <a:xfrm flipH="1">
            <a:off x="3480956" y="2010929"/>
            <a:ext cx="432770" cy="271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1C6759B-1E20-B9F4-89C7-22F03711EF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7354" y="3339264"/>
            <a:ext cx="2667000" cy="6477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F5CBAB-6038-5EA2-3AAE-720603A297D9}"/>
              </a:ext>
            </a:extLst>
          </p:cNvPr>
          <p:cNvCxnSpPr>
            <a:cxnSpLocks/>
          </p:cNvCxnSpPr>
          <p:nvPr/>
        </p:nvCxnSpPr>
        <p:spPr>
          <a:xfrm>
            <a:off x="3020291" y="2962680"/>
            <a:ext cx="0" cy="376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50D40C-9089-11F0-B0F5-7A0EEBAD0070}"/>
              </a:ext>
            </a:extLst>
          </p:cNvPr>
          <p:cNvSpPr txBox="1"/>
          <p:nvPr/>
        </p:nvSpPr>
        <p:spPr>
          <a:xfrm>
            <a:off x="838200" y="6125376"/>
            <a:ext cx="9935779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Then do some math on LHS and RHS to make them match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B1B9DB-1353-7C98-5289-7589C26F8E57}"/>
              </a:ext>
            </a:extLst>
          </p:cNvPr>
          <p:cNvSpPr txBox="1"/>
          <p:nvPr/>
        </p:nvSpPr>
        <p:spPr>
          <a:xfrm>
            <a:off x="143962" y="3247615"/>
            <a:ext cx="104406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By the </a:t>
            </a:r>
          </a:p>
          <a:p>
            <a:pPr algn="ctr"/>
            <a:r>
              <a:rPr lang="en-US" sz="2400" dirty="0"/>
              <a:t>IH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315126-4B93-9894-7570-500FD7FAA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9867" y="1441949"/>
            <a:ext cx="7708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320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3B5C51-9EC9-904A-A634-0C471972C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720" y="1200095"/>
            <a:ext cx="812800" cy="21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05081E-203A-CF94-4BB0-FEB621A00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400" y="440236"/>
            <a:ext cx="3187700" cy="482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42D3-020E-D288-E32A-10FC5C86B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354" y="2403880"/>
            <a:ext cx="3429000" cy="5588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552C7A-CB26-7D05-F553-C439053FFE34}"/>
              </a:ext>
            </a:extLst>
          </p:cNvPr>
          <p:cNvCxnSpPr>
            <a:cxnSpLocks/>
          </p:cNvCxnSpPr>
          <p:nvPr/>
        </p:nvCxnSpPr>
        <p:spPr>
          <a:xfrm flipH="1">
            <a:off x="3480956" y="2010929"/>
            <a:ext cx="432770" cy="271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1C6759B-1E20-B9F4-89C7-22F03711EF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7354" y="3339264"/>
            <a:ext cx="2667000" cy="6477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F5CBAB-6038-5EA2-3AAE-720603A297D9}"/>
              </a:ext>
            </a:extLst>
          </p:cNvPr>
          <p:cNvCxnSpPr>
            <a:cxnSpLocks/>
          </p:cNvCxnSpPr>
          <p:nvPr/>
        </p:nvCxnSpPr>
        <p:spPr>
          <a:xfrm>
            <a:off x="2743197" y="2962680"/>
            <a:ext cx="0" cy="376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50D40C-9089-11F0-B0F5-7A0EEBAD0070}"/>
              </a:ext>
            </a:extLst>
          </p:cNvPr>
          <p:cNvSpPr txBox="1"/>
          <p:nvPr/>
        </p:nvSpPr>
        <p:spPr>
          <a:xfrm>
            <a:off x="838200" y="6125376"/>
            <a:ext cx="9935779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Then do some math on LHS and RHS to make them match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2B68D5-944D-FD9D-82E1-5196FC6849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4826" y="4481706"/>
            <a:ext cx="2628900" cy="6477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ACB24-D025-85B7-E20E-F4E235DE1558}"/>
              </a:ext>
            </a:extLst>
          </p:cNvPr>
          <p:cNvCxnSpPr>
            <a:cxnSpLocks/>
          </p:cNvCxnSpPr>
          <p:nvPr/>
        </p:nvCxnSpPr>
        <p:spPr>
          <a:xfrm>
            <a:off x="2743197" y="3986964"/>
            <a:ext cx="0" cy="376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004A2D-92E4-4C45-B241-4E123A2BEBC1}"/>
              </a:ext>
            </a:extLst>
          </p:cNvPr>
          <p:cNvSpPr txBox="1"/>
          <p:nvPr/>
        </p:nvSpPr>
        <p:spPr>
          <a:xfrm>
            <a:off x="143962" y="3247615"/>
            <a:ext cx="104406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By the </a:t>
            </a:r>
          </a:p>
          <a:p>
            <a:pPr algn="ctr"/>
            <a:r>
              <a:rPr lang="en-US" sz="2400" dirty="0"/>
              <a:t>IH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FF4BDD-7B71-A0E4-245A-84DBDCA872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9867" y="1441949"/>
            <a:ext cx="7708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326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3B5C51-9EC9-904A-A634-0C471972C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720" y="1200095"/>
            <a:ext cx="812800" cy="21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05081E-203A-CF94-4BB0-FEB621A00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400" y="440236"/>
            <a:ext cx="3187700" cy="482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42D3-020E-D288-E32A-10FC5C86B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354" y="2403880"/>
            <a:ext cx="3429000" cy="5588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552C7A-CB26-7D05-F553-C439053FFE34}"/>
              </a:ext>
            </a:extLst>
          </p:cNvPr>
          <p:cNvCxnSpPr>
            <a:cxnSpLocks/>
          </p:cNvCxnSpPr>
          <p:nvPr/>
        </p:nvCxnSpPr>
        <p:spPr>
          <a:xfrm flipH="1">
            <a:off x="3480956" y="2010929"/>
            <a:ext cx="432770" cy="271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1C6759B-1E20-B9F4-89C7-22F03711EF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7354" y="3339264"/>
            <a:ext cx="2667000" cy="6477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F5CBAB-6038-5EA2-3AAE-720603A297D9}"/>
              </a:ext>
            </a:extLst>
          </p:cNvPr>
          <p:cNvCxnSpPr>
            <a:cxnSpLocks/>
          </p:cNvCxnSpPr>
          <p:nvPr/>
        </p:nvCxnSpPr>
        <p:spPr>
          <a:xfrm>
            <a:off x="2743197" y="2962680"/>
            <a:ext cx="0" cy="376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50D40C-9089-11F0-B0F5-7A0EEBAD0070}"/>
              </a:ext>
            </a:extLst>
          </p:cNvPr>
          <p:cNvSpPr txBox="1"/>
          <p:nvPr/>
        </p:nvSpPr>
        <p:spPr>
          <a:xfrm>
            <a:off x="838200" y="6125376"/>
            <a:ext cx="9935779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Then do some math on LHS and RHS to make them match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2B68D5-944D-FD9D-82E1-5196FC6849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4826" y="4481706"/>
            <a:ext cx="2628900" cy="6477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ACB24-D025-85B7-E20E-F4E235DE1558}"/>
              </a:ext>
            </a:extLst>
          </p:cNvPr>
          <p:cNvCxnSpPr>
            <a:cxnSpLocks/>
          </p:cNvCxnSpPr>
          <p:nvPr/>
        </p:nvCxnSpPr>
        <p:spPr>
          <a:xfrm>
            <a:off x="2743197" y="3986964"/>
            <a:ext cx="0" cy="376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DC83621-C461-EAB5-F6E4-54E2663D4E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9474" y="5442005"/>
            <a:ext cx="1866900" cy="6477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6ED56B-9F41-28AB-D718-CC8F7B569866}"/>
              </a:ext>
            </a:extLst>
          </p:cNvPr>
          <p:cNvCxnSpPr>
            <a:cxnSpLocks/>
          </p:cNvCxnSpPr>
          <p:nvPr/>
        </p:nvCxnSpPr>
        <p:spPr>
          <a:xfrm>
            <a:off x="2743197" y="5015426"/>
            <a:ext cx="0" cy="376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C5C52C-2698-A308-BFA8-130BC5BF6DDC}"/>
              </a:ext>
            </a:extLst>
          </p:cNvPr>
          <p:cNvCxnSpPr>
            <a:cxnSpLocks/>
          </p:cNvCxnSpPr>
          <p:nvPr/>
        </p:nvCxnSpPr>
        <p:spPr>
          <a:xfrm>
            <a:off x="7879268" y="2235920"/>
            <a:ext cx="0" cy="306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7C044F6-DFA5-3379-5152-A42A759441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4198" y="2720513"/>
            <a:ext cx="1866900" cy="6477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DB0D415-6776-D35A-D9ED-5DE92B7DBD8C}"/>
              </a:ext>
            </a:extLst>
          </p:cNvPr>
          <p:cNvSpPr txBox="1"/>
          <p:nvPr/>
        </p:nvSpPr>
        <p:spPr>
          <a:xfrm>
            <a:off x="143962" y="3247615"/>
            <a:ext cx="104406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By the </a:t>
            </a:r>
          </a:p>
          <a:p>
            <a:pPr algn="ctr"/>
            <a:r>
              <a:rPr lang="en-US" sz="2400" dirty="0"/>
              <a:t>IH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596A471-A571-7C3C-C6E6-B47EE285A9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9867" y="1441949"/>
            <a:ext cx="7708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06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3B5C51-9EC9-904A-A634-0C471972C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720" y="1200095"/>
            <a:ext cx="812800" cy="21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05081E-203A-CF94-4BB0-FEB621A00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400" y="440236"/>
            <a:ext cx="3187700" cy="482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42D3-020E-D288-E32A-10FC5C86B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354" y="2403880"/>
            <a:ext cx="3429000" cy="5588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552C7A-CB26-7D05-F553-C439053FFE34}"/>
              </a:ext>
            </a:extLst>
          </p:cNvPr>
          <p:cNvCxnSpPr>
            <a:cxnSpLocks/>
          </p:cNvCxnSpPr>
          <p:nvPr/>
        </p:nvCxnSpPr>
        <p:spPr>
          <a:xfrm flipH="1">
            <a:off x="3480956" y="2010929"/>
            <a:ext cx="432770" cy="271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1C6759B-1E20-B9F4-89C7-22F03711EF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7354" y="3339264"/>
            <a:ext cx="2667000" cy="6477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F5CBAB-6038-5EA2-3AAE-720603A297D9}"/>
              </a:ext>
            </a:extLst>
          </p:cNvPr>
          <p:cNvCxnSpPr>
            <a:cxnSpLocks/>
          </p:cNvCxnSpPr>
          <p:nvPr/>
        </p:nvCxnSpPr>
        <p:spPr>
          <a:xfrm>
            <a:off x="2743197" y="2962680"/>
            <a:ext cx="0" cy="376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50D40C-9089-11F0-B0F5-7A0EEBAD0070}"/>
              </a:ext>
            </a:extLst>
          </p:cNvPr>
          <p:cNvSpPr txBox="1"/>
          <p:nvPr/>
        </p:nvSpPr>
        <p:spPr>
          <a:xfrm>
            <a:off x="838200" y="6125376"/>
            <a:ext cx="9935779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Then do some math on LHS and RHS to make them match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2B68D5-944D-FD9D-82E1-5196FC6849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4826" y="4481706"/>
            <a:ext cx="2628900" cy="6477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ACB24-D025-85B7-E20E-F4E235DE1558}"/>
              </a:ext>
            </a:extLst>
          </p:cNvPr>
          <p:cNvCxnSpPr>
            <a:cxnSpLocks/>
          </p:cNvCxnSpPr>
          <p:nvPr/>
        </p:nvCxnSpPr>
        <p:spPr>
          <a:xfrm>
            <a:off x="2743197" y="3986964"/>
            <a:ext cx="0" cy="376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DC83621-C461-EAB5-F6E4-54E2663D4E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9474" y="5442005"/>
            <a:ext cx="1866900" cy="6477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6ED56B-9F41-28AB-D718-CC8F7B569866}"/>
              </a:ext>
            </a:extLst>
          </p:cNvPr>
          <p:cNvCxnSpPr>
            <a:cxnSpLocks/>
          </p:cNvCxnSpPr>
          <p:nvPr/>
        </p:nvCxnSpPr>
        <p:spPr>
          <a:xfrm>
            <a:off x="2743197" y="5015426"/>
            <a:ext cx="0" cy="376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C5C52C-2698-A308-BFA8-130BC5BF6DDC}"/>
              </a:ext>
            </a:extLst>
          </p:cNvPr>
          <p:cNvCxnSpPr>
            <a:cxnSpLocks/>
          </p:cNvCxnSpPr>
          <p:nvPr/>
        </p:nvCxnSpPr>
        <p:spPr>
          <a:xfrm>
            <a:off x="7879268" y="2235920"/>
            <a:ext cx="0" cy="306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7C044F6-DFA5-3379-5152-A42A759441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4198" y="2720513"/>
            <a:ext cx="1866900" cy="6477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9B2F8F2-41BC-E3B6-F9C8-F4C110489E51}"/>
              </a:ext>
            </a:extLst>
          </p:cNvPr>
          <p:cNvSpPr txBox="1"/>
          <p:nvPr/>
        </p:nvSpPr>
        <p:spPr>
          <a:xfrm>
            <a:off x="5971309" y="4363548"/>
            <a:ext cx="2717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These match!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0D415-6776-D35A-D9ED-5DE92B7DBD8C}"/>
              </a:ext>
            </a:extLst>
          </p:cNvPr>
          <p:cNvSpPr txBox="1"/>
          <p:nvPr/>
        </p:nvSpPr>
        <p:spPr>
          <a:xfrm>
            <a:off x="143962" y="3247615"/>
            <a:ext cx="104406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By the </a:t>
            </a:r>
          </a:p>
          <a:p>
            <a:pPr algn="ctr"/>
            <a:r>
              <a:rPr lang="en-US" sz="2400" dirty="0"/>
              <a:t>IH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596A471-A571-7C3C-C6E6-B47EE285A9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9867" y="1441949"/>
            <a:ext cx="7708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358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3B5C51-9EC9-904A-A634-0C471972C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720" y="1200095"/>
            <a:ext cx="812800" cy="21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05081E-203A-CF94-4BB0-FEB621A00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400" y="440236"/>
            <a:ext cx="3187700" cy="482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42D3-020E-D288-E32A-10FC5C86B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354" y="2403880"/>
            <a:ext cx="3429000" cy="5588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552C7A-CB26-7D05-F553-C439053FFE34}"/>
              </a:ext>
            </a:extLst>
          </p:cNvPr>
          <p:cNvCxnSpPr>
            <a:cxnSpLocks/>
          </p:cNvCxnSpPr>
          <p:nvPr/>
        </p:nvCxnSpPr>
        <p:spPr>
          <a:xfrm flipH="1">
            <a:off x="3480956" y="2010929"/>
            <a:ext cx="432770" cy="271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1C6759B-1E20-B9F4-89C7-22F03711EF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7354" y="3339264"/>
            <a:ext cx="2667000" cy="6477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F5CBAB-6038-5EA2-3AAE-720603A297D9}"/>
              </a:ext>
            </a:extLst>
          </p:cNvPr>
          <p:cNvCxnSpPr>
            <a:cxnSpLocks/>
          </p:cNvCxnSpPr>
          <p:nvPr/>
        </p:nvCxnSpPr>
        <p:spPr>
          <a:xfrm>
            <a:off x="2743197" y="2962680"/>
            <a:ext cx="0" cy="376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50D40C-9089-11F0-B0F5-7A0EEBAD0070}"/>
              </a:ext>
            </a:extLst>
          </p:cNvPr>
          <p:cNvSpPr txBox="1"/>
          <p:nvPr/>
        </p:nvSpPr>
        <p:spPr>
          <a:xfrm>
            <a:off x="838200" y="6125376"/>
            <a:ext cx="9935779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Then do some math on LHS and RHS to make them match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2B68D5-944D-FD9D-82E1-5196FC6849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4826" y="4481706"/>
            <a:ext cx="2628900" cy="6477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ACB24-D025-85B7-E20E-F4E235DE1558}"/>
              </a:ext>
            </a:extLst>
          </p:cNvPr>
          <p:cNvCxnSpPr>
            <a:cxnSpLocks/>
          </p:cNvCxnSpPr>
          <p:nvPr/>
        </p:nvCxnSpPr>
        <p:spPr>
          <a:xfrm>
            <a:off x="2743197" y="3986964"/>
            <a:ext cx="0" cy="376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DC83621-C461-EAB5-F6E4-54E2663D4E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9474" y="5442005"/>
            <a:ext cx="1866900" cy="6477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6ED56B-9F41-28AB-D718-CC8F7B569866}"/>
              </a:ext>
            </a:extLst>
          </p:cNvPr>
          <p:cNvCxnSpPr>
            <a:cxnSpLocks/>
          </p:cNvCxnSpPr>
          <p:nvPr/>
        </p:nvCxnSpPr>
        <p:spPr>
          <a:xfrm>
            <a:off x="2743197" y="5015426"/>
            <a:ext cx="0" cy="376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C5C52C-2698-A308-BFA8-130BC5BF6DDC}"/>
              </a:ext>
            </a:extLst>
          </p:cNvPr>
          <p:cNvCxnSpPr>
            <a:cxnSpLocks/>
          </p:cNvCxnSpPr>
          <p:nvPr/>
        </p:nvCxnSpPr>
        <p:spPr>
          <a:xfrm>
            <a:off x="7879268" y="2235920"/>
            <a:ext cx="0" cy="306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7C044F6-DFA5-3379-5152-A42A759441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4198" y="2720513"/>
            <a:ext cx="1866900" cy="6477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9B2F8F2-41BC-E3B6-F9C8-F4C110489E51}"/>
              </a:ext>
            </a:extLst>
          </p:cNvPr>
          <p:cNvSpPr txBox="1"/>
          <p:nvPr/>
        </p:nvSpPr>
        <p:spPr>
          <a:xfrm>
            <a:off x="6096000" y="3717217"/>
            <a:ext cx="2717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These match!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0D415-6776-D35A-D9ED-5DE92B7DBD8C}"/>
              </a:ext>
            </a:extLst>
          </p:cNvPr>
          <p:cNvSpPr txBox="1"/>
          <p:nvPr/>
        </p:nvSpPr>
        <p:spPr>
          <a:xfrm>
            <a:off x="143962" y="3247615"/>
            <a:ext cx="104406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By the </a:t>
            </a:r>
          </a:p>
          <a:p>
            <a:pPr algn="ctr"/>
            <a:r>
              <a:rPr lang="en-US" sz="2400" dirty="0"/>
              <a:t>IH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596A471-A571-7C3C-C6E6-B47EE285A9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9867" y="1441949"/>
            <a:ext cx="7708900" cy="647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F2881C-7BFF-4473-2263-7359FB3DF4F5}"/>
              </a:ext>
            </a:extLst>
          </p:cNvPr>
          <p:cNvSpPr txBox="1"/>
          <p:nvPr/>
        </p:nvSpPr>
        <p:spPr>
          <a:xfrm>
            <a:off x="4546836" y="4481706"/>
            <a:ext cx="6972806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When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P(k)</a:t>
            </a:r>
            <a:r>
              <a:rPr lang="en-US" sz="3200" dirty="0"/>
              <a:t> is true then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P(k+1)</a:t>
            </a:r>
            <a:r>
              <a:rPr lang="en-US" sz="3200" dirty="0"/>
              <a:t> is true.</a:t>
            </a:r>
          </a:p>
          <a:p>
            <a:pPr algn="ctr"/>
            <a:r>
              <a:rPr lang="en-US" sz="3200" dirty="0"/>
              <a:t>Which means that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P(k)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P(k+1) </a:t>
            </a:r>
            <a:r>
              <a:rPr lang="en-US" sz="3200" dirty="0">
                <a:sym typeface="Wingdings" pitchFamily="2" charset="2"/>
              </a:rPr>
              <a:t>is true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248604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 rot="19104681">
            <a:off x="9652904" y="2691173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65B8F6-8290-CA4C-82CC-7A60613D98D0}"/>
              </a:ext>
            </a:extLst>
          </p:cNvPr>
          <p:cNvSpPr txBox="1"/>
          <p:nvPr/>
        </p:nvSpPr>
        <p:spPr>
          <a:xfrm>
            <a:off x="366612" y="5323084"/>
            <a:ext cx="383630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P(k)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P(k+1) </a:t>
            </a:r>
            <a:r>
              <a:rPr lang="en-US" sz="3200" dirty="0">
                <a:sym typeface="Wingdings" pitchFamily="2" charset="2"/>
              </a:rPr>
              <a:t>is true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62F45C-3C39-1045-A22E-C80318937382}"/>
              </a:ext>
            </a:extLst>
          </p:cNvPr>
          <p:cNvSpPr txBox="1"/>
          <p:nvPr/>
        </p:nvSpPr>
        <p:spPr>
          <a:xfrm>
            <a:off x="366612" y="4651168"/>
            <a:ext cx="205376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P(b)</a:t>
            </a:r>
            <a:r>
              <a:rPr lang="en-US" sz="3200" dirty="0"/>
              <a:t> is true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2F8443-02B7-5F46-BA47-67F8265052CA}"/>
              </a:ext>
            </a:extLst>
          </p:cNvPr>
          <p:cNvGrpSpPr/>
          <p:nvPr/>
        </p:nvGrpSpPr>
        <p:grpSpPr>
          <a:xfrm>
            <a:off x="8368496" y="4514126"/>
            <a:ext cx="2870521" cy="1554758"/>
            <a:chOff x="8368496" y="4618300"/>
            <a:chExt cx="2870521" cy="155475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25A26B4-DE05-6A46-A795-DA62DDE63EE1}"/>
                </a:ext>
              </a:extLst>
            </p:cNvPr>
            <p:cNvSpPr/>
            <p:nvPr/>
          </p:nvSpPr>
          <p:spPr>
            <a:xfrm>
              <a:off x="8368496" y="4618300"/>
              <a:ext cx="2870521" cy="15547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447BE50-FF56-DE46-9671-234A54DBE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90032" y="4836289"/>
              <a:ext cx="2590800" cy="106680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FCF6579-265C-410C-A3D8-D1C68119D2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9270" y="864684"/>
            <a:ext cx="2159000" cy="482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366556-62FD-14DE-4297-EE8FB90600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51D1ED-5953-4927-C96C-EDDCCE5907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070" y="683281"/>
            <a:ext cx="2743200" cy="63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88744C-C768-C917-3956-79638465C8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40400" y="440236"/>
            <a:ext cx="3187700" cy="482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1D12571-18C8-34D4-D7AE-999D25F69F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62544" y="831848"/>
            <a:ext cx="44069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990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84BE-AF2F-6347-8BBC-2B45A33D5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Represent Formula as P(n)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Basis Step: Prove P(b) is true</a:t>
            </a:r>
          </a:p>
          <a:p>
            <a:pPr marL="457200" lvl="1" indent="0">
              <a:buNone/>
            </a:pPr>
            <a:r>
              <a:rPr lang="en-US" dirty="0"/>
              <a:t>	Find b from </a:t>
            </a:r>
            <a:r>
              <a:rPr lang="en-US" dirty="0">
                <a:sym typeface="Wingdings" pitchFamily="2" charset="2"/>
              </a:rPr>
              <a:t>∀ n ≥ b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Induction Step: Prove P(k) </a:t>
            </a:r>
            <a:r>
              <a:rPr lang="en-US" dirty="0">
                <a:sym typeface="Wingdings" pitchFamily="2" charset="2"/>
              </a:rPr>
              <a:t> P(k+1)</a:t>
            </a:r>
          </a:p>
          <a:p>
            <a:pPr marL="914400" lvl="2" indent="0">
              <a:buNone/>
            </a:pPr>
            <a:r>
              <a:rPr lang="en-US" sz="2400" dirty="0">
                <a:sym typeface="Wingdings" pitchFamily="2" charset="2"/>
              </a:rPr>
              <a:t>Assume P(k) is true (induction hypothesis)</a:t>
            </a:r>
          </a:p>
          <a:p>
            <a:pPr marL="914400" lvl="2" indent="0">
              <a:buNone/>
            </a:pPr>
            <a:r>
              <a:rPr lang="en-US" sz="2400" dirty="0">
                <a:sym typeface="Wingdings" pitchFamily="2" charset="2"/>
              </a:rPr>
              <a:t>Prove P(k+1) is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Conclude</a:t>
            </a:r>
            <a:r>
              <a:rPr lang="en-US" dirty="0">
                <a:sym typeface="Wingdings" pitchFamily="2" charset="2"/>
              </a:rPr>
              <a:t>: “Because the basis step holds and the induction step holds, then by induction ∀ n ≥ b P(n) is true”	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38967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>
            <a:off x="10587572" y="2794000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F02C2-0071-7A42-9DFB-AA7EF68DEDB9}"/>
              </a:ext>
            </a:extLst>
          </p:cNvPr>
          <p:cNvSpPr txBox="1"/>
          <p:nvPr/>
        </p:nvSpPr>
        <p:spPr>
          <a:xfrm>
            <a:off x="3635616" y="4512099"/>
            <a:ext cx="832792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basis step is true and the induction step is  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then by the principle of mathematical induction 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true for all n greater than or equal to one.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B7747-5F2B-D140-A7FC-780F816E1A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6753" y="5454766"/>
            <a:ext cx="2377622" cy="82840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26D4543-D026-CE41-8C0F-8CE83FF3DE05}"/>
              </a:ext>
            </a:extLst>
          </p:cNvPr>
          <p:cNvGrpSpPr/>
          <p:nvPr/>
        </p:nvGrpSpPr>
        <p:grpSpPr>
          <a:xfrm>
            <a:off x="172776" y="4923845"/>
            <a:ext cx="2870521" cy="1554758"/>
            <a:chOff x="8368496" y="4618300"/>
            <a:chExt cx="2870521" cy="155475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B9AB01-08B4-7A43-9165-534B98292D1D}"/>
                </a:ext>
              </a:extLst>
            </p:cNvPr>
            <p:cNvSpPr/>
            <p:nvPr/>
          </p:nvSpPr>
          <p:spPr>
            <a:xfrm>
              <a:off x="8368496" y="4618300"/>
              <a:ext cx="2870521" cy="15547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349D52C-AA44-4548-B70E-9BC780D60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90032" y="4836289"/>
              <a:ext cx="2590800" cy="106680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9582A7B-27CB-C6F1-D367-F492FD381F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9270" y="864684"/>
            <a:ext cx="2159000" cy="48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565732-2DC7-941A-96A9-ACE3A812A4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1D864E-C26E-81DC-F213-6F356DEB56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070" y="683281"/>
            <a:ext cx="2743200" cy="635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92EDB32-6C12-18C2-8625-CAD5A34AB1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40400" y="440236"/>
            <a:ext cx="3187700" cy="482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AB972AE-2026-D17A-47FE-EA64198FAF7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62544" y="831848"/>
            <a:ext cx="44069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318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84BE-AF2F-6347-8BBC-2B45A33D5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Represent Formula as P(n)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Basis Step: Prove P(b) is true</a:t>
            </a:r>
          </a:p>
          <a:p>
            <a:pPr marL="457200" lvl="1" indent="0">
              <a:buNone/>
            </a:pPr>
            <a:r>
              <a:rPr lang="en-US" dirty="0"/>
              <a:t>	Find b from </a:t>
            </a:r>
            <a:r>
              <a:rPr lang="en-US" dirty="0">
                <a:sym typeface="Wingdings" pitchFamily="2" charset="2"/>
              </a:rPr>
              <a:t>∀ n ≥ b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Induction Step: Prove P(k) </a:t>
            </a:r>
            <a:r>
              <a:rPr lang="en-US" dirty="0">
                <a:sym typeface="Wingdings" pitchFamily="2" charset="2"/>
              </a:rPr>
              <a:t> P(k+1)</a:t>
            </a:r>
          </a:p>
          <a:p>
            <a:pPr marL="914400" lvl="2" indent="0">
              <a:buNone/>
            </a:pPr>
            <a:r>
              <a:rPr lang="en-US" sz="2400" dirty="0">
                <a:sym typeface="Wingdings" pitchFamily="2" charset="2"/>
              </a:rPr>
              <a:t>Assume P(k) is true (induction hypothesis)</a:t>
            </a:r>
          </a:p>
          <a:p>
            <a:pPr marL="914400" lvl="2" indent="0">
              <a:buNone/>
            </a:pPr>
            <a:r>
              <a:rPr lang="en-US" sz="2400" dirty="0">
                <a:sym typeface="Wingdings" pitchFamily="2" charset="2"/>
              </a:rPr>
              <a:t>Prove P(k+1) is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Conclude: “Because the basis step holds and the induction step holds, then by induction ∀ n ≥ b P(n) is true”	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46141C-04EE-BC42-A9F5-9A88EB382497}"/>
              </a:ext>
            </a:extLst>
          </p:cNvPr>
          <p:cNvSpPr txBox="1"/>
          <p:nvPr/>
        </p:nvSpPr>
        <p:spPr>
          <a:xfrm>
            <a:off x="6096000" y="2095018"/>
            <a:ext cx="535582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This is how you’ll outline the proofs</a:t>
            </a:r>
          </a:p>
          <a:p>
            <a:r>
              <a:rPr lang="en-US" sz="2800" dirty="0"/>
              <a:t>for the homework and exam</a:t>
            </a:r>
          </a:p>
        </p:txBody>
      </p:sp>
    </p:spTree>
    <p:extLst>
      <p:ext uri="{BB962C8B-B14F-4D97-AF65-F5344CB8AC3E}">
        <p14:creationId xmlns:p14="http://schemas.microsoft.com/office/powerpoint/2010/main" val="36428984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D642D3-020E-D288-E32A-10FC5C86B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496" y="1907219"/>
            <a:ext cx="2666999" cy="43462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552C7A-CB26-7D05-F553-C439053FFE34}"/>
              </a:ext>
            </a:extLst>
          </p:cNvPr>
          <p:cNvCxnSpPr>
            <a:cxnSpLocks/>
          </p:cNvCxnSpPr>
          <p:nvPr/>
        </p:nvCxnSpPr>
        <p:spPr>
          <a:xfrm>
            <a:off x="2327603" y="1572818"/>
            <a:ext cx="0" cy="3228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1C6759B-1E20-B9F4-89C7-22F03711E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973" y="2761007"/>
            <a:ext cx="2011168" cy="4884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F5CBAB-6038-5EA2-3AAE-720603A297D9}"/>
              </a:ext>
            </a:extLst>
          </p:cNvPr>
          <p:cNvCxnSpPr>
            <a:cxnSpLocks/>
          </p:cNvCxnSpPr>
          <p:nvPr/>
        </p:nvCxnSpPr>
        <p:spPr>
          <a:xfrm>
            <a:off x="2327603" y="2266265"/>
            <a:ext cx="0" cy="376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92B68D5-944D-FD9D-82E1-5196FC684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0253" y="3716827"/>
            <a:ext cx="2058888" cy="50726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ACB24-D025-85B7-E20E-F4E235DE1558}"/>
              </a:ext>
            </a:extLst>
          </p:cNvPr>
          <p:cNvCxnSpPr>
            <a:cxnSpLocks/>
          </p:cNvCxnSpPr>
          <p:nvPr/>
        </p:nvCxnSpPr>
        <p:spPr>
          <a:xfrm>
            <a:off x="2343557" y="3246348"/>
            <a:ext cx="0" cy="376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DC83621-C461-EAB5-F6E4-54E2663D4E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7973" y="4590798"/>
            <a:ext cx="1572301" cy="54549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6ED56B-9F41-28AB-D718-CC8F7B569866}"/>
              </a:ext>
            </a:extLst>
          </p:cNvPr>
          <p:cNvCxnSpPr>
            <a:cxnSpLocks/>
          </p:cNvCxnSpPr>
          <p:nvPr/>
        </p:nvCxnSpPr>
        <p:spPr>
          <a:xfrm>
            <a:off x="2343557" y="4125877"/>
            <a:ext cx="0" cy="376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DB0D415-6776-D35A-D9ED-5DE92B7DBD8C}"/>
              </a:ext>
            </a:extLst>
          </p:cNvPr>
          <p:cNvSpPr txBox="1"/>
          <p:nvPr/>
        </p:nvSpPr>
        <p:spPr>
          <a:xfrm>
            <a:off x="115130" y="2723292"/>
            <a:ext cx="104406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By the </a:t>
            </a:r>
          </a:p>
          <a:p>
            <a:pPr algn="ctr"/>
            <a:r>
              <a:rPr lang="en-US" sz="2400" dirty="0"/>
              <a:t>IH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596A471-A571-7C3C-C6E6-B47EE285A9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379" y="1098541"/>
            <a:ext cx="5644824" cy="4742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F2881C-7BFF-4473-2263-7359FB3DF4F5}"/>
              </a:ext>
            </a:extLst>
          </p:cNvPr>
          <p:cNvSpPr txBox="1"/>
          <p:nvPr/>
        </p:nvSpPr>
        <p:spPr>
          <a:xfrm>
            <a:off x="154528" y="5176487"/>
            <a:ext cx="4378058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P(k)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P(k+1)</a:t>
            </a:r>
            <a:endParaRPr lang="en-US" sz="32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BD2BE1-7BCC-739B-2C4F-266DCB1725F5}"/>
              </a:ext>
            </a:extLst>
          </p:cNvPr>
          <p:cNvCxnSpPr>
            <a:cxnSpLocks/>
          </p:cNvCxnSpPr>
          <p:nvPr/>
        </p:nvCxnSpPr>
        <p:spPr>
          <a:xfrm flipV="1">
            <a:off x="71981" y="1039627"/>
            <a:ext cx="12120019" cy="30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FFC42172-40AB-FFE5-A325-8657EFC721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468" y="195044"/>
            <a:ext cx="2743200" cy="635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B7882FE-CFF3-C9FB-A527-12EFE3D8B5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8007" y="183330"/>
            <a:ext cx="2159000" cy="482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D44A408-8F62-512D-D5E6-C086D46962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92391" y="212131"/>
            <a:ext cx="3187700" cy="4826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543088-5AA8-6E78-EFD2-DB89B450D033}"/>
              </a:ext>
            </a:extLst>
          </p:cNvPr>
          <p:cNvCxnSpPr>
            <a:cxnSpLocks/>
          </p:cNvCxnSpPr>
          <p:nvPr/>
        </p:nvCxnSpPr>
        <p:spPr>
          <a:xfrm flipV="1">
            <a:off x="3735755" y="-19870"/>
            <a:ext cx="0" cy="1106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408FF57C-0EDD-AD0B-8A14-831D1C22ACA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0239" t="-8682" r="-1" b="-14615"/>
          <a:stretch/>
        </p:blipFill>
        <p:spPr>
          <a:xfrm>
            <a:off x="3025713" y="4515736"/>
            <a:ext cx="2244432" cy="584774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414231-D7B1-80ED-F4C6-CB45F23C961F}"/>
              </a:ext>
            </a:extLst>
          </p:cNvPr>
          <p:cNvCxnSpPr>
            <a:cxnSpLocks/>
          </p:cNvCxnSpPr>
          <p:nvPr/>
        </p:nvCxnSpPr>
        <p:spPr>
          <a:xfrm>
            <a:off x="3025713" y="4543513"/>
            <a:ext cx="4143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DA93D2C-8591-56A7-3118-89C404626869}"/>
              </a:ext>
            </a:extLst>
          </p:cNvPr>
          <p:cNvCxnSpPr>
            <a:cxnSpLocks/>
          </p:cNvCxnSpPr>
          <p:nvPr/>
        </p:nvCxnSpPr>
        <p:spPr>
          <a:xfrm flipV="1">
            <a:off x="7421064" y="-35789"/>
            <a:ext cx="0" cy="1106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0CB92FFA-8A66-8E9D-2E17-BEEF05990C46}"/>
              </a:ext>
            </a:extLst>
          </p:cNvPr>
          <p:cNvSpPr/>
          <p:nvPr/>
        </p:nvSpPr>
        <p:spPr>
          <a:xfrm>
            <a:off x="0" y="-19870"/>
            <a:ext cx="748146" cy="685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AC138E5-A227-01DC-9FCD-08098E99A650}"/>
              </a:ext>
            </a:extLst>
          </p:cNvPr>
          <p:cNvSpPr/>
          <p:nvPr/>
        </p:nvSpPr>
        <p:spPr>
          <a:xfrm>
            <a:off x="3779023" y="9059"/>
            <a:ext cx="748146" cy="685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F24DE4F-1F52-B6A8-E1AC-5D392873A502}"/>
              </a:ext>
            </a:extLst>
          </p:cNvPr>
          <p:cNvSpPr/>
          <p:nvPr/>
        </p:nvSpPr>
        <p:spPr>
          <a:xfrm>
            <a:off x="7464331" y="49606"/>
            <a:ext cx="748146" cy="685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3a</a:t>
            </a:r>
            <a:endParaRPr lang="en-US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95CC818-51DB-87AE-403D-7B18A4432AED}"/>
              </a:ext>
            </a:extLst>
          </p:cNvPr>
          <p:cNvSpPr/>
          <p:nvPr/>
        </p:nvSpPr>
        <p:spPr>
          <a:xfrm>
            <a:off x="-28767" y="1672356"/>
            <a:ext cx="748146" cy="685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3b</a:t>
            </a:r>
            <a:endParaRPr lang="en-US" sz="14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998484D-D083-2290-0A9A-B47832935937}"/>
              </a:ext>
            </a:extLst>
          </p:cNvPr>
          <p:cNvCxnSpPr>
            <a:cxnSpLocks/>
          </p:cNvCxnSpPr>
          <p:nvPr/>
        </p:nvCxnSpPr>
        <p:spPr>
          <a:xfrm flipH="1" flipV="1">
            <a:off x="6797007" y="1039627"/>
            <a:ext cx="11782" cy="5818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6E68F6E-0DE3-E7BE-78C3-111150829D6D}"/>
              </a:ext>
            </a:extLst>
          </p:cNvPr>
          <p:cNvSpPr/>
          <p:nvPr/>
        </p:nvSpPr>
        <p:spPr>
          <a:xfrm>
            <a:off x="7016313" y="1229918"/>
            <a:ext cx="748146" cy="685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E5CDA-394E-04E5-94A9-123A7E4BE7E2}"/>
              </a:ext>
            </a:extLst>
          </p:cNvPr>
          <p:cNvSpPr txBox="1"/>
          <p:nvPr/>
        </p:nvSpPr>
        <p:spPr>
          <a:xfrm>
            <a:off x="6939433" y="2045767"/>
            <a:ext cx="4982390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base case holds</a:t>
            </a:r>
          </a:p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P(k)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P(k+1) therefore</a:t>
            </a:r>
          </a:p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by induction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CEF7F812-22A0-43EA-EE0C-55E2739B760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7384"/>
          <a:stretch/>
        </p:blipFill>
        <p:spPr>
          <a:xfrm>
            <a:off x="7378826" y="3625286"/>
            <a:ext cx="4343456" cy="96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5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84BE-AF2F-6347-8BBC-2B45A33D5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Represent Formula as P(n)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Basis Step: Prove P(b) is true</a:t>
            </a:r>
          </a:p>
          <a:p>
            <a:pPr marL="457200" lvl="1" indent="0">
              <a:buNone/>
            </a:pPr>
            <a:r>
              <a:rPr lang="en-US" dirty="0"/>
              <a:t>	Find b from </a:t>
            </a:r>
            <a:r>
              <a:rPr lang="en-US" dirty="0">
                <a:sym typeface="Wingdings" pitchFamily="2" charset="2"/>
              </a:rPr>
              <a:t>∀ n ≥ b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Induction Step: Prove P(k) </a:t>
            </a:r>
            <a:r>
              <a:rPr lang="en-US" dirty="0">
                <a:sym typeface="Wingdings" pitchFamily="2" charset="2"/>
              </a:rPr>
              <a:t> P(k+1)</a:t>
            </a:r>
          </a:p>
          <a:p>
            <a:pPr marL="914400" lvl="2" indent="0">
              <a:buNone/>
            </a:pPr>
            <a:r>
              <a:rPr lang="en-US" sz="2400" dirty="0">
                <a:sym typeface="Wingdings" pitchFamily="2" charset="2"/>
              </a:rPr>
              <a:t>Assume P(k) is true (induction hypothesis)</a:t>
            </a:r>
          </a:p>
          <a:p>
            <a:pPr marL="914400" lvl="2" indent="0">
              <a:buNone/>
            </a:pPr>
            <a:r>
              <a:rPr lang="en-US" sz="2400" dirty="0">
                <a:sym typeface="Wingdings" pitchFamily="2" charset="2"/>
              </a:rPr>
              <a:t>Prove P(k+1) is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Conclude: “Because the basis step holds and the induction step holds, then by induction ∀ n ≥ b P(n) is true”	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46141C-04EE-BC42-A9F5-9A88EB382497}"/>
              </a:ext>
            </a:extLst>
          </p:cNvPr>
          <p:cNvSpPr txBox="1"/>
          <p:nvPr/>
        </p:nvSpPr>
        <p:spPr>
          <a:xfrm>
            <a:off x="6096000" y="2095018"/>
            <a:ext cx="535582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This is how you’ll outline the proofs</a:t>
            </a:r>
          </a:p>
          <a:p>
            <a:r>
              <a:rPr lang="en-US" sz="2800" dirty="0"/>
              <a:t>for the homework and exam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21BB74-46FD-E94D-AEA3-A14F36E5628C}"/>
              </a:ext>
            </a:extLst>
          </p:cNvPr>
          <p:cNvSpPr txBox="1"/>
          <p:nvPr/>
        </p:nvSpPr>
        <p:spPr>
          <a:xfrm>
            <a:off x="6046987" y="3524240"/>
            <a:ext cx="5176866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It’s helpful to have two metaphors</a:t>
            </a:r>
          </a:p>
          <a:p>
            <a:r>
              <a:rPr lang="en-US" sz="2800" dirty="0"/>
              <a:t>to help build understanding: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Modus ponens ++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Evolution</a:t>
            </a:r>
          </a:p>
        </p:txBody>
      </p:sp>
    </p:spTree>
    <p:extLst>
      <p:ext uri="{BB962C8B-B14F-4D97-AF65-F5344CB8AC3E}">
        <p14:creationId xmlns:p14="http://schemas.microsoft.com/office/powerpoint/2010/main" val="107620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84BE-AF2F-6347-8BBC-2B45A33D5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Represent Formula as P(n)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Basis Step: Prove P(b) is true</a:t>
            </a:r>
          </a:p>
          <a:p>
            <a:pPr marL="457200" lvl="1" indent="0">
              <a:buNone/>
            </a:pPr>
            <a:r>
              <a:rPr lang="en-US" dirty="0"/>
              <a:t>	Find b from </a:t>
            </a:r>
            <a:r>
              <a:rPr lang="en-US" dirty="0">
                <a:sym typeface="Wingdings" pitchFamily="2" charset="2"/>
              </a:rPr>
              <a:t>∀ n ≥ b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Induction Step: Prove P(k) </a:t>
            </a:r>
            <a:r>
              <a:rPr lang="en-US" dirty="0">
                <a:sym typeface="Wingdings" pitchFamily="2" charset="2"/>
              </a:rPr>
              <a:t> P(k+1)</a:t>
            </a:r>
          </a:p>
          <a:p>
            <a:pPr marL="914400" lvl="2" indent="0">
              <a:buNone/>
            </a:pPr>
            <a:r>
              <a:rPr lang="en-US" sz="2400" dirty="0">
                <a:sym typeface="Wingdings" pitchFamily="2" charset="2"/>
              </a:rPr>
              <a:t>Assume P(k) is true (induction hypothesis)</a:t>
            </a:r>
          </a:p>
          <a:p>
            <a:pPr marL="914400" lvl="2" indent="0">
              <a:buNone/>
            </a:pPr>
            <a:r>
              <a:rPr lang="en-US" sz="2400" dirty="0">
                <a:sym typeface="Wingdings" pitchFamily="2" charset="2"/>
              </a:rPr>
              <a:t>Prove P(k+1) is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Conclude: “Because the basis step holds and the induction step holds, then by induction ∀ n ≥ b P(n) is true”	</a:t>
            </a:r>
            <a:r>
              <a:rPr lang="en-US" dirty="0"/>
              <a:t>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DB5A086-501E-6647-A242-5AD095877B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100097"/>
              </p:ext>
            </p:extLst>
          </p:nvPr>
        </p:nvGraphicFramePr>
        <p:xfrm>
          <a:off x="838200" y="719666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494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BA9A0F-E917-9D93-F588-81E66DAB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Metaphors for Induction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EE6E5-3A8C-674E-11CC-A26D06A06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34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2406</TotalTime>
  <Words>3673</Words>
  <Application>Microsoft Macintosh PowerPoint</Application>
  <PresentationFormat>Widescreen</PresentationFormat>
  <Paragraphs>567</Paragraphs>
  <Slides>69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Calibri Light</vt:lpstr>
      <vt:lpstr>Monaco</vt:lpstr>
      <vt:lpstr>Times New Roman</vt:lpstr>
      <vt:lpstr>Office Theme</vt:lpstr>
      <vt:lpstr>Induction -- Equalities Only </vt:lpstr>
      <vt:lpstr>Overview and Due</vt:lpstr>
      <vt:lpstr>Induction Pattern</vt:lpstr>
      <vt:lpstr>Three proof techniques</vt:lpstr>
      <vt:lpstr>Induction Pattern</vt:lpstr>
      <vt:lpstr>Induction Pattern</vt:lpstr>
      <vt:lpstr>Induction Pattern</vt:lpstr>
      <vt:lpstr>Induction Pattern</vt:lpstr>
      <vt:lpstr>Two Metaphors for Induction</vt:lpstr>
      <vt:lpstr>Induction Metaphor: Like Modus Ponens</vt:lpstr>
      <vt:lpstr>Induction Metaphor: Like Modus Ponens</vt:lpstr>
      <vt:lpstr>Induction Metaphor: Like Modus Ponens</vt:lpstr>
      <vt:lpstr>Induction Metaphor: Like Modus Ponens</vt:lpstr>
      <vt:lpstr>Induction Metaphor: Like Modus Ponens</vt:lpstr>
      <vt:lpstr>Induction Metaphor: Like Modus Ponens</vt:lpstr>
      <vt:lpstr>Induction Metaphor: Like Evolution</vt:lpstr>
      <vt:lpstr>Induction Metaphor: Like Evolution</vt:lpstr>
      <vt:lpstr>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Pattern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Pattern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Pattern</vt:lpstr>
      <vt:lpstr>Induction Example</vt:lpstr>
      <vt:lpstr>Induction Pattern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Goodrich</dc:creator>
  <cp:lastModifiedBy>Michael Goodrich</cp:lastModifiedBy>
  <cp:revision>130</cp:revision>
  <dcterms:created xsi:type="dcterms:W3CDTF">2020-10-20T21:18:14Z</dcterms:created>
  <dcterms:modified xsi:type="dcterms:W3CDTF">2023-11-14T15:18:51Z</dcterms:modified>
</cp:coreProperties>
</file>