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3"/>
  </p:notesMasterIdLst>
  <p:sldIdLst>
    <p:sldId id="256" r:id="rId2"/>
    <p:sldId id="346" r:id="rId3"/>
    <p:sldId id="493" r:id="rId4"/>
    <p:sldId id="348" r:id="rId5"/>
    <p:sldId id="484" r:id="rId6"/>
    <p:sldId id="482" r:id="rId7"/>
    <p:sldId id="352" r:id="rId8"/>
    <p:sldId id="353" r:id="rId9"/>
    <p:sldId id="487" r:id="rId10"/>
    <p:sldId id="488" r:id="rId11"/>
    <p:sldId id="354" r:id="rId12"/>
    <p:sldId id="356" r:id="rId13"/>
    <p:sldId id="357" r:id="rId14"/>
    <p:sldId id="489" r:id="rId15"/>
    <p:sldId id="485" r:id="rId16"/>
    <p:sldId id="358" r:id="rId17"/>
    <p:sldId id="362" r:id="rId18"/>
    <p:sldId id="363" r:id="rId19"/>
    <p:sldId id="359" r:id="rId20"/>
    <p:sldId id="495" r:id="rId21"/>
    <p:sldId id="360" r:id="rId22"/>
    <p:sldId id="361" r:id="rId23"/>
    <p:sldId id="364" r:id="rId24"/>
    <p:sldId id="365" r:id="rId25"/>
    <p:sldId id="366" r:id="rId26"/>
    <p:sldId id="483" r:id="rId27"/>
    <p:sldId id="367" r:id="rId28"/>
    <p:sldId id="368" r:id="rId29"/>
    <p:sldId id="389" r:id="rId30"/>
    <p:sldId id="369" r:id="rId31"/>
    <p:sldId id="370" r:id="rId32"/>
    <p:sldId id="373" r:id="rId33"/>
    <p:sldId id="372" r:id="rId34"/>
    <p:sldId id="374" r:id="rId35"/>
    <p:sldId id="390" r:id="rId36"/>
    <p:sldId id="428" r:id="rId37"/>
    <p:sldId id="391" r:id="rId38"/>
    <p:sldId id="375" r:id="rId39"/>
    <p:sldId id="376" r:id="rId40"/>
    <p:sldId id="377" r:id="rId41"/>
    <p:sldId id="379" r:id="rId42"/>
    <p:sldId id="378" r:id="rId43"/>
    <p:sldId id="380" r:id="rId44"/>
    <p:sldId id="381" r:id="rId45"/>
    <p:sldId id="382" r:id="rId46"/>
    <p:sldId id="383" r:id="rId47"/>
    <p:sldId id="384" r:id="rId48"/>
    <p:sldId id="385" r:id="rId49"/>
    <p:sldId id="386" r:id="rId50"/>
    <p:sldId id="387" r:id="rId51"/>
    <p:sldId id="388" r:id="rId52"/>
    <p:sldId id="392" r:id="rId53"/>
    <p:sldId id="393" r:id="rId54"/>
    <p:sldId id="394" r:id="rId55"/>
    <p:sldId id="395" r:id="rId56"/>
    <p:sldId id="396" r:id="rId57"/>
    <p:sldId id="351" r:id="rId58"/>
    <p:sldId id="490" r:id="rId59"/>
    <p:sldId id="491" r:id="rId60"/>
    <p:sldId id="397" r:id="rId61"/>
    <p:sldId id="398" r:id="rId62"/>
    <p:sldId id="399" r:id="rId63"/>
    <p:sldId id="400" r:id="rId64"/>
    <p:sldId id="401" r:id="rId65"/>
    <p:sldId id="403" r:id="rId66"/>
    <p:sldId id="402" r:id="rId67"/>
    <p:sldId id="494" r:id="rId68"/>
    <p:sldId id="404" r:id="rId69"/>
    <p:sldId id="405" r:id="rId70"/>
    <p:sldId id="406" r:id="rId71"/>
    <p:sldId id="407" r:id="rId72"/>
    <p:sldId id="408" r:id="rId73"/>
    <p:sldId id="410" r:id="rId74"/>
    <p:sldId id="411" r:id="rId75"/>
    <p:sldId id="412" r:id="rId76"/>
    <p:sldId id="413" r:id="rId77"/>
    <p:sldId id="414" r:id="rId78"/>
    <p:sldId id="415" r:id="rId79"/>
    <p:sldId id="416" r:id="rId80"/>
    <p:sldId id="417" r:id="rId81"/>
    <p:sldId id="418" r:id="rId82"/>
    <p:sldId id="420" r:id="rId83"/>
    <p:sldId id="419" r:id="rId84"/>
    <p:sldId id="421" r:id="rId85"/>
    <p:sldId id="422" r:id="rId86"/>
    <p:sldId id="423" r:id="rId87"/>
    <p:sldId id="424" r:id="rId88"/>
    <p:sldId id="426" r:id="rId89"/>
    <p:sldId id="492" r:id="rId90"/>
    <p:sldId id="425" r:id="rId91"/>
    <p:sldId id="427"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15"/>
    <p:restoredTop sz="95374"/>
  </p:normalViewPr>
  <p:slideViewPr>
    <p:cSldViewPr snapToGrid="0" snapToObjects="1">
      <p:cViewPr varScale="1">
        <p:scale>
          <a:sx n="84" d="100"/>
          <a:sy n="84" d="100"/>
        </p:scale>
        <p:origin x="192" y="904"/>
      </p:cViewPr>
      <p:guideLst/>
    </p:cSldViewPr>
  </p:slideViewPr>
  <p:outlineViewPr>
    <p:cViewPr>
      <p:scale>
        <a:sx n="33" d="100"/>
        <a:sy n="33" d="100"/>
      </p:scale>
      <p:origin x="0" y="-391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E2A4F-8314-5749-94AD-16C0245EEF4A}" type="datetimeFigureOut">
              <a:rPr lang="en-US" smtClean="0"/>
              <a:t>12/11/23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410E2-324F-D741-877C-3A38383EF384}" type="slidenum">
              <a:rPr lang="en-US" smtClean="0"/>
              <a:t>‹#›</a:t>
            </a:fld>
            <a:endParaRPr lang="en-US"/>
          </a:p>
        </p:txBody>
      </p:sp>
    </p:spTree>
    <p:extLst>
      <p:ext uri="{BB962C8B-B14F-4D97-AF65-F5344CB8AC3E}">
        <p14:creationId xmlns:p14="http://schemas.microsoft.com/office/powerpoint/2010/main" val="605368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\begin{array}{|</a:t>
            </a:r>
            <a:r>
              <a:rPr lang="en-US" sz="1200" kern="1200" dirty="0" err="1">
                <a:solidFill>
                  <a:schemeClr val="tx1"/>
                </a:solidFill>
                <a:effectLst/>
                <a:latin typeface="+mn-lt"/>
                <a:ea typeface="+mn-ea"/>
                <a:cs typeface="+mn-cs"/>
              </a:rPr>
              <a:t>l|l|l|l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hline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mbox</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Postorder</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mbox</a:t>
            </a:r>
            <a:r>
              <a:rPr lang="en-US" sz="1200" kern="1200" dirty="0">
                <a:solidFill>
                  <a:schemeClr val="tx1"/>
                </a:solidFill>
                <a:effectLst/>
                <a:latin typeface="+mn-lt"/>
                <a:ea typeface="+mn-ea"/>
                <a:cs typeface="+mn-cs"/>
              </a:rPr>
              <a:t>{Visited} &amp; \</a:t>
            </a:r>
            <a:r>
              <a:rPr lang="en-US" sz="1200" kern="1200" dirty="0" err="1">
                <a:solidFill>
                  <a:schemeClr val="tx1"/>
                </a:solidFill>
                <a:effectLst/>
                <a:latin typeface="+mn-lt"/>
                <a:ea typeface="+mn-ea"/>
                <a:cs typeface="+mn-cs"/>
              </a:rPr>
              <a:t>mbox</a:t>
            </a:r>
            <a:r>
              <a:rPr lang="en-US" sz="1200" kern="1200" dirty="0">
                <a:solidFill>
                  <a:schemeClr val="tx1"/>
                </a:solidFill>
                <a:effectLst/>
                <a:latin typeface="+mn-lt"/>
                <a:ea typeface="+mn-ea"/>
                <a:cs typeface="+mn-cs"/>
              </a:rPr>
              <a:t>{Initial} &amp; \</a:t>
            </a:r>
            <a:r>
              <a:rPr lang="en-US" sz="1200" kern="1200" dirty="0" err="1">
                <a:solidFill>
                  <a:schemeClr val="tx1"/>
                </a:solidFill>
                <a:effectLst/>
                <a:latin typeface="+mn-lt"/>
                <a:ea typeface="+mn-ea"/>
                <a:cs typeface="+mn-cs"/>
              </a:rPr>
              <a:t>mbox</a:t>
            </a:r>
            <a:r>
              <a:rPr lang="en-US" sz="1200" kern="1200" dirty="0">
                <a:solidFill>
                  <a:schemeClr val="tx1"/>
                </a:solidFill>
                <a:effectLst/>
                <a:latin typeface="+mn-lt"/>
                <a:ea typeface="+mn-ea"/>
                <a:cs typeface="+mn-cs"/>
              </a:rPr>
              <a:t>{Terminal} \\\</a:t>
            </a:r>
            <a:r>
              <a:rPr lang="en-US" sz="1200" kern="1200" dirty="0" err="1">
                <a:solidFill>
                  <a:schemeClr val="tx1"/>
                </a:solidFill>
                <a:effectLst/>
                <a:latin typeface="+mn-lt"/>
                <a:ea typeface="+mn-ea"/>
                <a:cs typeface="+mn-cs"/>
              </a:rPr>
              <a:t>hline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&amp;  &amp; a &amp; </a:t>
            </a:r>
            <a:r>
              <a:rPr lang="en-US" sz="1200" kern="1200" dirty="0" err="1">
                <a:solidFill>
                  <a:schemeClr val="tx1"/>
                </a:solidFill>
                <a:effectLst/>
                <a:latin typeface="+mn-lt"/>
                <a:ea typeface="+mn-ea"/>
                <a:cs typeface="+mn-cs"/>
              </a:rPr>
              <a:t>b,c,e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hline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&amp;  &amp; b &amp; </a:t>
            </a:r>
            <a:r>
              <a:rPr lang="en-US" sz="1200" kern="1200" dirty="0" err="1">
                <a:solidFill>
                  <a:schemeClr val="tx1"/>
                </a:solidFill>
                <a:effectLst/>
                <a:latin typeface="+mn-lt"/>
                <a:ea typeface="+mn-ea"/>
                <a:cs typeface="+mn-cs"/>
              </a:rPr>
              <a:t>c,d,e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hline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&amp;  &amp; c &amp; d  \\\</a:t>
            </a:r>
            <a:r>
              <a:rPr lang="en-US" sz="1200" kern="1200" dirty="0" err="1">
                <a:solidFill>
                  <a:schemeClr val="tx1"/>
                </a:solidFill>
                <a:effectLst/>
                <a:latin typeface="+mn-lt"/>
                <a:ea typeface="+mn-ea"/>
                <a:cs typeface="+mn-cs"/>
              </a:rPr>
              <a:t>hline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&amp;  &amp; d &amp;   \\\</a:t>
            </a:r>
            <a:r>
              <a:rPr lang="en-US" sz="1200" kern="1200" dirty="0" err="1">
                <a:solidFill>
                  <a:schemeClr val="tx1"/>
                </a:solidFill>
                <a:effectLst/>
                <a:latin typeface="+mn-lt"/>
                <a:ea typeface="+mn-ea"/>
                <a:cs typeface="+mn-cs"/>
              </a:rPr>
              <a:t>hline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&amp;  &amp; e &amp; </a:t>
            </a:r>
            <a:r>
              <a:rPr lang="en-US" sz="1200" kern="1200" dirty="0" err="1">
                <a:solidFill>
                  <a:schemeClr val="tx1"/>
                </a:solidFill>
                <a:effectLst/>
                <a:latin typeface="+mn-lt"/>
                <a:ea typeface="+mn-ea"/>
                <a:cs typeface="+mn-cs"/>
              </a:rPr>
              <a:t>a,c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hline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&amp;  &amp; f &amp; </a:t>
            </a:r>
            <a:r>
              <a:rPr lang="en-US" sz="1200" kern="1200" dirty="0" err="1">
                <a:solidFill>
                  <a:schemeClr val="tx1"/>
                </a:solidFill>
                <a:effectLst/>
                <a:latin typeface="+mn-lt"/>
                <a:ea typeface="+mn-ea"/>
                <a:cs typeface="+mn-cs"/>
              </a:rPr>
              <a:t>e,d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hline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\end{array}</a:t>
            </a:r>
          </a:p>
          <a:p>
            <a:endParaRPr lang="en-US" dirty="0"/>
          </a:p>
        </p:txBody>
      </p:sp>
      <p:sp>
        <p:nvSpPr>
          <p:cNvPr id="4" name="Slide Number Placeholder 3"/>
          <p:cNvSpPr>
            <a:spLocks noGrp="1"/>
          </p:cNvSpPr>
          <p:nvPr>
            <p:ph type="sldNum" sz="quarter" idx="5"/>
          </p:nvPr>
        </p:nvSpPr>
        <p:spPr/>
        <p:txBody>
          <a:bodyPr/>
          <a:lstStyle/>
          <a:p>
            <a:fld id="{8204431D-A146-4B17-8C6A-38183CB77778}" type="slidenum">
              <a:rPr lang="en-US" smtClean="0"/>
              <a:t>6</a:t>
            </a:fld>
            <a:endParaRPr lang="en-US"/>
          </a:p>
        </p:txBody>
      </p:sp>
    </p:spTree>
    <p:extLst>
      <p:ext uri="{BB962C8B-B14F-4D97-AF65-F5344CB8AC3E}">
        <p14:creationId xmlns:p14="http://schemas.microsoft.com/office/powerpoint/2010/main" val="1651346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78</a:t>
            </a:fld>
            <a:endParaRPr lang="en-US"/>
          </a:p>
        </p:txBody>
      </p:sp>
    </p:spTree>
    <p:extLst>
      <p:ext uri="{BB962C8B-B14F-4D97-AF65-F5344CB8AC3E}">
        <p14:creationId xmlns:p14="http://schemas.microsoft.com/office/powerpoint/2010/main" val="1352492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79</a:t>
            </a:fld>
            <a:endParaRPr lang="en-US"/>
          </a:p>
        </p:txBody>
      </p:sp>
    </p:spTree>
    <p:extLst>
      <p:ext uri="{BB962C8B-B14F-4D97-AF65-F5344CB8AC3E}">
        <p14:creationId xmlns:p14="http://schemas.microsoft.com/office/powerpoint/2010/main" val="645769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80</a:t>
            </a:fld>
            <a:endParaRPr lang="en-US"/>
          </a:p>
        </p:txBody>
      </p:sp>
    </p:spTree>
    <p:extLst>
      <p:ext uri="{BB962C8B-B14F-4D97-AF65-F5344CB8AC3E}">
        <p14:creationId xmlns:p14="http://schemas.microsoft.com/office/powerpoint/2010/main" val="581980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81</a:t>
            </a:fld>
            <a:endParaRPr lang="en-US"/>
          </a:p>
        </p:txBody>
      </p:sp>
    </p:spTree>
    <p:extLst>
      <p:ext uri="{BB962C8B-B14F-4D97-AF65-F5344CB8AC3E}">
        <p14:creationId xmlns:p14="http://schemas.microsoft.com/office/powerpoint/2010/main" val="906301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82</a:t>
            </a:fld>
            <a:endParaRPr lang="en-US"/>
          </a:p>
        </p:txBody>
      </p:sp>
    </p:spTree>
    <p:extLst>
      <p:ext uri="{BB962C8B-B14F-4D97-AF65-F5344CB8AC3E}">
        <p14:creationId xmlns:p14="http://schemas.microsoft.com/office/powerpoint/2010/main" val="2403288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83</a:t>
            </a:fld>
            <a:endParaRPr lang="en-US"/>
          </a:p>
        </p:txBody>
      </p:sp>
    </p:spTree>
    <p:extLst>
      <p:ext uri="{BB962C8B-B14F-4D97-AF65-F5344CB8AC3E}">
        <p14:creationId xmlns:p14="http://schemas.microsoft.com/office/powerpoint/2010/main" val="3565902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84</a:t>
            </a:fld>
            <a:endParaRPr lang="en-US"/>
          </a:p>
        </p:txBody>
      </p:sp>
    </p:spTree>
    <p:extLst>
      <p:ext uri="{BB962C8B-B14F-4D97-AF65-F5344CB8AC3E}">
        <p14:creationId xmlns:p14="http://schemas.microsoft.com/office/powerpoint/2010/main" val="3596895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85</a:t>
            </a:fld>
            <a:endParaRPr lang="en-US"/>
          </a:p>
        </p:txBody>
      </p:sp>
    </p:spTree>
    <p:extLst>
      <p:ext uri="{BB962C8B-B14F-4D97-AF65-F5344CB8AC3E}">
        <p14:creationId xmlns:p14="http://schemas.microsoft.com/office/powerpoint/2010/main" val="1169231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86</a:t>
            </a:fld>
            <a:endParaRPr lang="en-US"/>
          </a:p>
        </p:txBody>
      </p:sp>
    </p:spTree>
    <p:extLst>
      <p:ext uri="{BB962C8B-B14F-4D97-AF65-F5344CB8AC3E}">
        <p14:creationId xmlns:p14="http://schemas.microsoft.com/office/powerpoint/2010/main" val="3936491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87</a:t>
            </a:fld>
            <a:endParaRPr lang="en-US"/>
          </a:p>
        </p:txBody>
      </p:sp>
    </p:spTree>
    <p:extLst>
      <p:ext uri="{BB962C8B-B14F-4D97-AF65-F5344CB8AC3E}">
        <p14:creationId xmlns:p14="http://schemas.microsoft.com/office/powerpoint/2010/main" val="1366810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removed the edge {</a:t>
            </a:r>
            <a:r>
              <a:rPr lang="en-US" dirty="0" err="1"/>
              <a:t>b,c</a:t>
            </a:r>
            <a:r>
              <a:rPr lang="en-US" dirty="0"/>
              <a:t>} from the graph so that I don’t have to worry about searching over it. I’m highlighting the set of edges that don’t need to be considered in future searches through the edges. E’ is the set of edges that must be considered in searches</a:t>
            </a:r>
          </a:p>
        </p:txBody>
      </p:sp>
      <p:sp>
        <p:nvSpPr>
          <p:cNvPr id="4" name="Slide Number Placeholder 3"/>
          <p:cNvSpPr>
            <a:spLocks noGrp="1"/>
          </p:cNvSpPr>
          <p:nvPr>
            <p:ph type="sldNum" sz="quarter" idx="5"/>
          </p:nvPr>
        </p:nvSpPr>
        <p:spPr/>
        <p:txBody>
          <a:bodyPr/>
          <a:lstStyle/>
          <a:p>
            <a:fld id="{37E410E2-324F-D741-877C-3A38383EF384}" type="slidenum">
              <a:rPr lang="en-US" smtClean="0"/>
              <a:t>29</a:t>
            </a:fld>
            <a:endParaRPr lang="en-US"/>
          </a:p>
        </p:txBody>
      </p:sp>
    </p:spTree>
    <p:extLst>
      <p:ext uri="{BB962C8B-B14F-4D97-AF65-F5344CB8AC3E}">
        <p14:creationId xmlns:p14="http://schemas.microsoft.com/office/powerpoint/2010/main" val="38239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88</a:t>
            </a:fld>
            <a:endParaRPr lang="en-US"/>
          </a:p>
        </p:txBody>
      </p:sp>
    </p:spTree>
    <p:extLst>
      <p:ext uri="{BB962C8B-B14F-4D97-AF65-F5344CB8AC3E}">
        <p14:creationId xmlns:p14="http://schemas.microsoft.com/office/powerpoint/2010/main" val="3330958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90</a:t>
            </a:fld>
            <a:endParaRPr lang="en-US"/>
          </a:p>
        </p:txBody>
      </p:sp>
    </p:spTree>
    <p:extLst>
      <p:ext uri="{BB962C8B-B14F-4D97-AF65-F5344CB8AC3E}">
        <p14:creationId xmlns:p14="http://schemas.microsoft.com/office/powerpoint/2010/main" val="2455190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91</a:t>
            </a:fld>
            <a:endParaRPr lang="en-US"/>
          </a:p>
        </p:txBody>
      </p:sp>
    </p:spTree>
    <p:extLst>
      <p:ext uri="{BB962C8B-B14F-4D97-AF65-F5344CB8AC3E}">
        <p14:creationId xmlns:p14="http://schemas.microsoft.com/office/powerpoint/2010/main" val="1851994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remember that (ab) forms a simple circuit so I just removed it from my edge set</a:t>
            </a:r>
          </a:p>
        </p:txBody>
      </p:sp>
      <p:sp>
        <p:nvSpPr>
          <p:cNvPr id="4" name="Slide Number Placeholder 3"/>
          <p:cNvSpPr>
            <a:spLocks noGrp="1"/>
          </p:cNvSpPr>
          <p:nvPr>
            <p:ph type="sldNum" sz="quarter" idx="5"/>
          </p:nvPr>
        </p:nvSpPr>
        <p:spPr/>
        <p:txBody>
          <a:bodyPr/>
          <a:lstStyle/>
          <a:p>
            <a:fld id="{37E410E2-324F-D741-877C-3A38383EF384}" type="slidenum">
              <a:rPr lang="en-US" smtClean="0"/>
              <a:t>45</a:t>
            </a:fld>
            <a:endParaRPr lang="en-US"/>
          </a:p>
        </p:txBody>
      </p:sp>
    </p:spTree>
    <p:extLst>
      <p:ext uri="{BB962C8B-B14F-4D97-AF65-F5344CB8AC3E}">
        <p14:creationId xmlns:p14="http://schemas.microsoft.com/office/powerpoint/2010/main" val="1715757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keeps track of legal edges left to consider</a:t>
            </a:r>
          </a:p>
        </p:txBody>
      </p:sp>
      <p:sp>
        <p:nvSpPr>
          <p:cNvPr id="4" name="Slide Number Placeholder 3"/>
          <p:cNvSpPr>
            <a:spLocks noGrp="1"/>
          </p:cNvSpPr>
          <p:nvPr>
            <p:ph type="sldNum" sz="quarter" idx="5"/>
          </p:nvPr>
        </p:nvSpPr>
        <p:spPr/>
        <p:txBody>
          <a:bodyPr/>
          <a:lstStyle/>
          <a:p>
            <a:fld id="{37E410E2-324F-D741-877C-3A38383EF384}" type="slidenum">
              <a:rPr lang="en-US" smtClean="0"/>
              <a:t>72</a:t>
            </a:fld>
            <a:endParaRPr lang="en-US"/>
          </a:p>
        </p:txBody>
      </p:sp>
    </p:spTree>
    <p:extLst>
      <p:ext uri="{BB962C8B-B14F-4D97-AF65-F5344CB8AC3E}">
        <p14:creationId xmlns:p14="http://schemas.microsoft.com/office/powerpoint/2010/main" val="2866666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73</a:t>
            </a:fld>
            <a:endParaRPr lang="en-US"/>
          </a:p>
        </p:txBody>
      </p:sp>
    </p:spTree>
    <p:extLst>
      <p:ext uri="{BB962C8B-B14F-4D97-AF65-F5344CB8AC3E}">
        <p14:creationId xmlns:p14="http://schemas.microsoft.com/office/powerpoint/2010/main" val="947108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74</a:t>
            </a:fld>
            <a:endParaRPr lang="en-US"/>
          </a:p>
        </p:txBody>
      </p:sp>
    </p:spTree>
    <p:extLst>
      <p:ext uri="{BB962C8B-B14F-4D97-AF65-F5344CB8AC3E}">
        <p14:creationId xmlns:p14="http://schemas.microsoft.com/office/powerpoint/2010/main" val="2963238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75</a:t>
            </a:fld>
            <a:endParaRPr lang="en-US"/>
          </a:p>
        </p:txBody>
      </p:sp>
    </p:spTree>
    <p:extLst>
      <p:ext uri="{BB962C8B-B14F-4D97-AF65-F5344CB8AC3E}">
        <p14:creationId xmlns:p14="http://schemas.microsoft.com/office/powerpoint/2010/main" val="798112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76</a:t>
            </a:fld>
            <a:endParaRPr lang="en-US"/>
          </a:p>
        </p:txBody>
      </p:sp>
    </p:spTree>
    <p:extLst>
      <p:ext uri="{BB962C8B-B14F-4D97-AF65-F5344CB8AC3E}">
        <p14:creationId xmlns:p14="http://schemas.microsoft.com/office/powerpoint/2010/main" val="4233118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77</a:t>
            </a:fld>
            <a:endParaRPr lang="en-US"/>
          </a:p>
        </p:txBody>
      </p:sp>
    </p:spTree>
    <p:extLst>
      <p:ext uri="{BB962C8B-B14F-4D97-AF65-F5344CB8AC3E}">
        <p14:creationId xmlns:p14="http://schemas.microsoft.com/office/powerpoint/2010/main" val="3709512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955FE-AFF9-6140-8918-0D1F72C14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805391-EB7F-3D48-B03B-5CF7B43860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294480-D0A7-DC4D-82AE-B1829D68495B}"/>
              </a:ext>
            </a:extLst>
          </p:cNvPr>
          <p:cNvSpPr>
            <a:spLocks noGrp="1"/>
          </p:cNvSpPr>
          <p:nvPr>
            <p:ph type="dt" sz="half" idx="10"/>
          </p:nvPr>
        </p:nvSpPr>
        <p:spPr/>
        <p:txBody>
          <a:bodyPr/>
          <a:lstStyle/>
          <a:p>
            <a:fld id="{0BE82EC3-3A4B-C641-BD03-7938E5DC5EC8}" type="datetimeFigureOut">
              <a:rPr lang="en-US" smtClean="0"/>
              <a:t>12/11/23</a:t>
            </a:fld>
            <a:endParaRPr lang="en-US"/>
          </a:p>
        </p:txBody>
      </p:sp>
      <p:sp>
        <p:nvSpPr>
          <p:cNvPr id="5" name="Footer Placeholder 4">
            <a:extLst>
              <a:ext uri="{FF2B5EF4-FFF2-40B4-BE49-F238E27FC236}">
                <a16:creationId xmlns:a16="http://schemas.microsoft.com/office/drawing/2014/main" id="{7B2F4073-2BFA-004E-8500-DD9D9192B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81539-8710-6B4E-8C08-4EA566149DAE}"/>
              </a:ext>
            </a:extLst>
          </p:cNvPr>
          <p:cNvSpPr>
            <a:spLocks noGrp="1"/>
          </p:cNvSpPr>
          <p:nvPr>
            <p:ph type="sldNum" sz="quarter" idx="12"/>
          </p:nvPr>
        </p:nvSpPr>
        <p:spPr/>
        <p:txBody>
          <a:bodyPr/>
          <a:lstStyle/>
          <a:p>
            <a:fld id="{DCCA5321-512E-A442-BE3A-6E87FCB5CD88}" type="slidenum">
              <a:rPr lang="en-US" smtClean="0"/>
              <a:t>‹#›</a:t>
            </a:fld>
            <a:endParaRPr lang="en-US"/>
          </a:p>
        </p:txBody>
      </p:sp>
    </p:spTree>
    <p:extLst>
      <p:ext uri="{BB962C8B-B14F-4D97-AF65-F5344CB8AC3E}">
        <p14:creationId xmlns:p14="http://schemas.microsoft.com/office/powerpoint/2010/main" val="250664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FAD4-8EA7-FE4F-A77C-BCFED7340C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0F7034-74D1-2E40-8287-029EDA04BF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0EB15D-F14B-5C43-B1DC-EDD03B84E358}"/>
              </a:ext>
            </a:extLst>
          </p:cNvPr>
          <p:cNvSpPr>
            <a:spLocks noGrp="1"/>
          </p:cNvSpPr>
          <p:nvPr>
            <p:ph type="dt" sz="half" idx="10"/>
          </p:nvPr>
        </p:nvSpPr>
        <p:spPr/>
        <p:txBody>
          <a:bodyPr/>
          <a:lstStyle/>
          <a:p>
            <a:fld id="{0BE82EC3-3A4B-C641-BD03-7938E5DC5EC8}" type="datetimeFigureOut">
              <a:rPr lang="en-US" smtClean="0"/>
              <a:t>12/11/23</a:t>
            </a:fld>
            <a:endParaRPr lang="en-US"/>
          </a:p>
        </p:txBody>
      </p:sp>
      <p:sp>
        <p:nvSpPr>
          <p:cNvPr id="5" name="Footer Placeholder 4">
            <a:extLst>
              <a:ext uri="{FF2B5EF4-FFF2-40B4-BE49-F238E27FC236}">
                <a16:creationId xmlns:a16="http://schemas.microsoft.com/office/drawing/2014/main" id="{D07BA6C1-44CC-F145-8A7D-C5C13345E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9A5D5-C8F2-954B-909C-A2EF06215D06}"/>
              </a:ext>
            </a:extLst>
          </p:cNvPr>
          <p:cNvSpPr>
            <a:spLocks noGrp="1"/>
          </p:cNvSpPr>
          <p:nvPr>
            <p:ph type="sldNum" sz="quarter" idx="12"/>
          </p:nvPr>
        </p:nvSpPr>
        <p:spPr/>
        <p:txBody>
          <a:bodyPr/>
          <a:lstStyle/>
          <a:p>
            <a:fld id="{DCCA5321-512E-A442-BE3A-6E87FCB5CD88}" type="slidenum">
              <a:rPr lang="en-US" smtClean="0"/>
              <a:t>‹#›</a:t>
            </a:fld>
            <a:endParaRPr lang="en-US"/>
          </a:p>
        </p:txBody>
      </p:sp>
    </p:spTree>
    <p:extLst>
      <p:ext uri="{BB962C8B-B14F-4D97-AF65-F5344CB8AC3E}">
        <p14:creationId xmlns:p14="http://schemas.microsoft.com/office/powerpoint/2010/main" val="3382428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6577DE-6004-3F48-BE2C-0B90D9C227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FC4B42-641F-384E-9E30-FFD46D7FAA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94CFCE-0B38-C942-8650-A443B0821414}"/>
              </a:ext>
            </a:extLst>
          </p:cNvPr>
          <p:cNvSpPr>
            <a:spLocks noGrp="1"/>
          </p:cNvSpPr>
          <p:nvPr>
            <p:ph type="dt" sz="half" idx="10"/>
          </p:nvPr>
        </p:nvSpPr>
        <p:spPr/>
        <p:txBody>
          <a:bodyPr/>
          <a:lstStyle/>
          <a:p>
            <a:fld id="{0BE82EC3-3A4B-C641-BD03-7938E5DC5EC8}" type="datetimeFigureOut">
              <a:rPr lang="en-US" smtClean="0"/>
              <a:t>12/11/23</a:t>
            </a:fld>
            <a:endParaRPr lang="en-US"/>
          </a:p>
        </p:txBody>
      </p:sp>
      <p:sp>
        <p:nvSpPr>
          <p:cNvPr id="5" name="Footer Placeholder 4">
            <a:extLst>
              <a:ext uri="{FF2B5EF4-FFF2-40B4-BE49-F238E27FC236}">
                <a16:creationId xmlns:a16="http://schemas.microsoft.com/office/drawing/2014/main" id="{45C5F1A1-C658-9644-8AAD-008FC639A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5D402-461D-2448-B61C-A97CFFC31AF6}"/>
              </a:ext>
            </a:extLst>
          </p:cNvPr>
          <p:cNvSpPr>
            <a:spLocks noGrp="1"/>
          </p:cNvSpPr>
          <p:nvPr>
            <p:ph type="sldNum" sz="quarter" idx="12"/>
          </p:nvPr>
        </p:nvSpPr>
        <p:spPr/>
        <p:txBody>
          <a:bodyPr/>
          <a:lstStyle/>
          <a:p>
            <a:fld id="{DCCA5321-512E-A442-BE3A-6E87FCB5CD88}" type="slidenum">
              <a:rPr lang="en-US" smtClean="0"/>
              <a:t>‹#›</a:t>
            </a:fld>
            <a:endParaRPr lang="en-US"/>
          </a:p>
        </p:txBody>
      </p:sp>
    </p:spTree>
    <p:extLst>
      <p:ext uri="{BB962C8B-B14F-4D97-AF65-F5344CB8AC3E}">
        <p14:creationId xmlns:p14="http://schemas.microsoft.com/office/powerpoint/2010/main" val="32597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BCD16-B17D-0A4A-8E46-4E79A1E5D9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40CAFA-4740-C14A-BB38-F68E8D9473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0F5A38-1437-784C-8A14-08F2AD364D60}"/>
              </a:ext>
            </a:extLst>
          </p:cNvPr>
          <p:cNvSpPr>
            <a:spLocks noGrp="1"/>
          </p:cNvSpPr>
          <p:nvPr>
            <p:ph type="dt" sz="half" idx="10"/>
          </p:nvPr>
        </p:nvSpPr>
        <p:spPr/>
        <p:txBody>
          <a:bodyPr/>
          <a:lstStyle/>
          <a:p>
            <a:fld id="{0BE82EC3-3A4B-C641-BD03-7938E5DC5EC8}" type="datetimeFigureOut">
              <a:rPr lang="en-US" smtClean="0"/>
              <a:t>12/11/23</a:t>
            </a:fld>
            <a:endParaRPr lang="en-US"/>
          </a:p>
        </p:txBody>
      </p:sp>
      <p:sp>
        <p:nvSpPr>
          <p:cNvPr id="5" name="Footer Placeholder 4">
            <a:extLst>
              <a:ext uri="{FF2B5EF4-FFF2-40B4-BE49-F238E27FC236}">
                <a16:creationId xmlns:a16="http://schemas.microsoft.com/office/drawing/2014/main" id="{EC5C6EFE-804D-304D-87F2-A1615B066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A100C-743F-E645-A97C-D9EB51CAB77E}"/>
              </a:ext>
            </a:extLst>
          </p:cNvPr>
          <p:cNvSpPr>
            <a:spLocks noGrp="1"/>
          </p:cNvSpPr>
          <p:nvPr>
            <p:ph type="sldNum" sz="quarter" idx="12"/>
          </p:nvPr>
        </p:nvSpPr>
        <p:spPr/>
        <p:txBody>
          <a:bodyPr/>
          <a:lstStyle/>
          <a:p>
            <a:fld id="{DCCA5321-512E-A442-BE3A-6E87FCB5CD88}" type="slidenum">
              <a:rPr lang="en-US" smtClean="0"/>
              <a:t>‹#›</a:t>
            </a:fld>
            <a:endParaRPr lang="en-US"/>
          </a:p>
        </p:txBody>
      </p:sp>
    </p:spTree>
    <p:extLst>
      <p:ext uri="{BB962C8B-B14F-4D97-AF65-F5344CB8AC3E}">
        <p14:creationId xmlns:p14="http://schemas.microsoft.com/office/powerpoint/2010/main" val="2029434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9F28-D7D5-AB4E-8157-FB5648AAED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102DE3-9610-C24C-9781-149F2618E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8D7A9F-4D35-D14A-A5FF-615E1C44D1AD}"/>
              </a:ext>
            </a:extLst>
          </p:cNvPr>
          <p:cNvSpPr>
            <a:spLocks noGrp="1"/>
          </p:cNvSpPr>
          <p:nvPr>
            <p:ph type="dt" sz="half" idx="10"/>
          </p:nvPr>
        </p:nvSpPr>
        <p:spPr/>
        <p:txBody>
          <a:bodyPr/>
          <a:lstStyle/>
          <a:p>
            <a:fld id="{0BE82EC3-3A4B-C641-BD03-7938E5DC5EC8}" type="datetimeFigureOut">
              <a:rPr lang="en-US" smtClean="0"/>
              <a:t>12/11/23</a:t>
            </a:fld>
            <a:endParaRPr lang="en-US"/>
          </a:p>
        </p:txBody>
      </p:sp>
      <p:sp>
        <p:nvSpPr>
          <p:cNvPr id="5" name="Footer Placeholder 4">
            <a:extLst>
              <a:ext uri="{FF2B5EF4-FFF2-40B4-BE49-F238E27FC236}">
                <a16:creationId xmlns:a16="http://schemas.microsoft.com/office/drawing/2014/main" id="{9492D732-6E1A-464C-88BD-96AAB9FE28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8D770-AD53-EF4E-AEFA-241B8D8EC2E2}"/>
              </a:ext>
            </a:extLst>
          </p:cNvPr>
          <p:cNvSpPr>
            <a:spLocks noGrp="1"/>
          </p:cNvSpPr>
          <p:nvPr>
            <p:ph type="sldNum" sz="quarter" idx="12"/>
          </p:nvPr>
        </p:nvSpPr>
        <p:spPr/>
        <p:txBody>
          <a:bodyPr/>
          <a:lstStyle/>
          <a:p>
            <a:fld id="{DCCA5321-512E-A442-BE3A-6E87FCB5CD88}" type="slidenum">
              <a:rPr lang="en-US" smtClean="0"/>
              <a:t>‹#›</a:t>
            </a:fld>
            <a:endParaRPr lang="en-US"/>
          </a:p>
        </p:txBody>
      </p:sp>
    </p:spTree>
    <p:extLst>
      <p:ext uri="{BB962C8B-B14F-4D97-AF65-F5344CB8AC3E}">
        <p14:creationId xmlns:p14="http://schemas.microsoft.com/office/powerpoint/2010/main" val="15514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1AB0-566E-FA44-B487-DDE405428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185981-A80D-464F-8334-CBA2ED28F9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10ED04-79B1-D14D-8575-2610A81C47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77881D-4078-8140-BC9B-5880FEEEADB7}"/>
              </a:ext>
            </a:extLst>
          </p:cNvPr>
          <p:cNvSpPr>
            <a:spLocks noGrp="1"/>
          </p:cNvSpPr>
          <p:nvPr>
            <p:ph type="dt" sz="half" idx="10"/>
          </p:nvPr>
        </p:nvSpPr>
        <p:spPr/>
        <p:txBody>
          <a:bodyPr/>
          <a:lstStyle/>
          <a:p>
            <a:fld id="{0BE82EC3-3A4B-C641-BD03-7938E5DC5EC8}" type="datetimeFigureOut">
              <a:rPr lang="en-US" smtClean="0"/>
              <a:t>12/11/23</a:t>
            </a:fld>
            <a:endParaRPr lang="en-US"/>
          </a:p>
        </p:txBody>
      </p:sp>
      <p:sp>
        <p:nvSpPr>
          <p:cNvPr id="6" name="Footer Placeholder 5">
            <a:extLst>
              <a:ext uri="{FF2B5EF4-FFF2-40B4-BE49-F238E27FC236}">
                <a16:creationId xmlns:a16="http://schemas.microsoft.com/office/drawing/2014/main" id="{392C1C60-EB56-D24D-AFE2-7C6A4C5CB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F2775B-2F05-E34D-BDE2-82BDA024785F}"/>
              </a:ext>
            </a:extLst>
          </p:cNvPr>
          <p:cNvSpPr>
            <a:spLocks noGrp="1"/>
          </p:cNvSpPr>
          <p:nvPr>
            <p:ph type="sldNum" sz="quarter" idx="12"/>
          </p:nvPr>
        </p:nvSpPr>
        <p:spPr/>
        <p:txBody>
          <a:bodyPr/>
          <a:lstStyle/>
          <a:p>
            <a:fld id="{DCCA5321-512E-A442-BE3A-6E87FCB5CD88}" type="slidenum">
              <a:rPr lang="en-US" smtClean="0"/>
              <a:t>‹#›</a:t>
            </a:fld>
            <a:endParaRPr lang="en-US"/>
          </a:p>
        </p:txBody>
      </p:sp>
    </p:spTree>
    <p:extLst>
      <p:ext uri="{BB962C8B-B14F-4D97-AF65-F5344CB8AC3E}">
        <p14:creationId xmlns:p14="http://schemas.microsoft.com/office/powerpoint/2010/main" val="126676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A2BE-C924-E34D-A359-D4914447E6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4EF2BC-6A70-624A-97C4-3CF2EA7E1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94521B-64ED-A84B-AA69-C4DED6EB93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E7BCF7-5650-9D4E-B2B6-345CF5843B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232E3D-01FF-0A4F-AE75-E33CD0289D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115485-BFA1-5647-BE41-099357A8C3B7}"/>
              </a:ext>
            </a:extLst>
          </p:cNvPr>
          <p:cNvSpPr>
            <a:spLocks noGrp="1"/>
          </p:cNvSpPr>
          <p:nvPr>
            <p:ph type="dt" sz="half" idx="10"/>
          </p:nvPr>
        </p:nvSpPr>
        <p:spPr/>
        <p:txBody>
          <a:bodyPr/>
          <a:lstStyle/>
          <a:p>
            <a:fld id="{0BE82EC3-3A4B-C641-BD03-7938E5DC5EC8}" type="datetimeFigureOut">
              <a:rPr lang="en-US" smtClean="0"/>
              <a:t>12/11/23</a:t>
            </a:fld>
            <a:endParaRPr lang="en-US"/>
          </a:p>
        </p:txBody>
      </p:sp>
      <p:sp>
        <p:nvSpPr>
          <p:cNvPr id="8" name="Footer Placeholder 7">
            <a:extLst>
              <a:ext uri="{FF2B5EF4-FFF2-40B4-BE49-F238E27FC236}">
                <a16:creationId xmlns:a16="http://schemas.microsoft.com/office/drawing/2014/main" id="{A05514FA-B6E6-BA44-ADBE-A3F7E4ED34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504492-A612-7740-9001-DB46E1A3846F}"/>
              </a:ext>
            </a:extLst>
          </p:cNvPr>
          <p:cNvSpPr>
            <a:spLocks noGrp="1"/>
          </p:cNvSpPr>
          <p:nvPr>
            <p:ph type="sldNum" sz="quarter" idx="12"/>
          </p:nvPr>
        </p:nvSpPr>
        <p:spPr/>
        <p:txBody>
          <a:bodyPr/>
          <a:lstStyle/>
          <a:p>
            <a:fld id="{DCCA5321-512E-A442-BE3A-6E87FCB5CD88}" type="slidenum">
              <a:rPr lang="en-US" smtClean="0"/>
              <a:t>‹#›</a:t>
            </a:fld>
            <a:endParaRPr lang="en-US"/>
          </a:p>
        </p:txBody>
      </p:sp>
    </p:spTree>
    <p:extLst>
      <p:ext uri="{BB962C8B-B14F-4D97-AF65-F5344CB8AC3E}">
        <p14:creationId xmlns:p14="http://schemas.microsoft.com/office/powerpoint/2010/main" val="1617389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4F9F-7DA7-1B4E-8E0C-708A7C9704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97A752-118E-D147-BD08-06CDFCBD5F1B}"/>
              </a:ext>
            </a:extLst>
          </p:cNvPr>
          <p:cNvSpPr>
            <a:spLocks noGrp="1"/>
          </p:cNvSpPr>
          <p:nvPr>
            <p:ph type="dt" sz="half" idx="10"/>
          </p:nvPr>
        </p:nvSpPr>
        <p:spPr/>
        <p:txBody>
          <a:bodyPr/>
          <a:lstStyle/>
          <a:p>
            <a:fld id="{0BE82EC3-3A4B-C641-BD03-7938E5DC5EC8}" type="datetimeFigureOut">
              <a:rPr lang="en-US" smtClean="0"/>
              <a:t>12/11/23</a:t>
            </a:fld>
            <a:endParaRPr lang="en-US"/>
          </a:p>
        </p:txBody>
      </p:sp>
      <p:sp>
        <p:nvSpPr>
          <p:cNvPr id="4" name="Footer Placeholder 3">
            <a:extLst>
              <a:ext uri="{FF2B5EF4-FFF2-40B4-BE49-F238E27FC236}">
                <a16:creationId xmlns:a16="http://schemas.microsoft.com/office/drawing/2014/main" id="{D45D59C0-58B3-0948-AC43-89F77F710A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DE2BBF-95DD-BA42-80DF-EDB730AA2AA2}"/>
              </a:ext>
            </a:extLst>
          </p:cNvPr>
          <p:cNvSpPr>
            <a:spLocks noGrp="1"/>
          </p:cNvSpPr>
          <p:nvPr>
            <p:ph type="sldNum" sz="quarter" idx="12"/>
          </p:nvPr>
        </p:nvSpPr>
        <p:spPr/>
        <p:txBody>
          <a:bodyPr/>
          <a:lstStyle/>
          <a:p>
            <a:fld id="{DCCA5321-512E-A442-BE3A-6E87FCB5CD88}" type="slidenum">
              <a:rPr lang="en-US" smtClean="0"/>
              <a:t>‹#›</a:t>
            </a:fld>
            <a:endParaRPr lang="en-US"/>
          </a:p>
        </p:txBody>
      </p:sp>
    </p:spTree>
    <p:extLst>
      <p:ext uri="{BB962C8B-B14F-4D97-AF65-F5344CB8AC3E}">
        <p14:creationId xmlns:p14="http://schemas.microsoft.com/office/powerpoint/2010/main" val="945782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EFF00-8DC7-4843-B427-8206B2111BAF}"/>
              </a:ext>
            </a:extLst>
          </p:cNvPr>
          <p:cNvSpPr>
            <a:spLocks noGrp="1"/>
          </p:cNvSpPr>
          <p:nvPr>
            <p:ph type="dt" sz="half" idx="10"/>
          </p:nvPr>
        </p:nvSpPr>
        <p:spPr/>
        <p:txBody>
          <a:bodyPr/>
          <a:lstStyle/>
          <a:p>
            <a:fld id="{0BE82EC3-3A4B-C641-BD03-7938E5DC5EC8}" type="datetimeFigureOut">
              <a:rPr lang="en-US" smtClean="0"/>
              <a:t>12/11/23</a:t>
            </a:fld>
            <a:endParaRPr lang="en-US"/>
          </a:p>
        </p:txBody>
      </p:sp>
      <p:sp>
        <p:nvSpPr>
          <p:cNvPr id="3" name="Footer Placeholder 2">
            <a:extLst>
              <a:ext uri="{FF2B5EF4-FFF2-40B4-BE49-F238E27FC236}">
                <a16:creationId xmlns:a16="http://schemas.microsoft.com/office/drawing/2014/main" id="{FF651AD4-09BF-9548-A01D-33B784360C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6CC140-C4EC-2F43-9106-4BC8E8714260}"/>
              </a:ext>
            </a:extLst>
          </p:cNvPr>
          <p:cNvSpPr>
            <a:spLocks noGrp="1"/>
          </p:cNvSpPr>
          <p:nvPr>
            <p:ph type="sldNum" sz="quarter" idx="12"/>
          </p:nvPr>
        </p:nvSpPr>
        <p:spPr/>
        <p:txBody>
          <a:bodyPr/>
          <a:lstStyle/>
          <a:p>
            <a:fld id="{DCCA5321-512E-A442-BE3A-6E87FCB5CD88}" type="slidenum">
              <a:rPr lang="en-US" smtClean="0"/>
              <a:t>‹#›</a:t>
            </a:fld>
            <a:endParaRPr lang="en-US"/>
          </a:p>
        </p:txBody>
      </p:sp>
    </p:spTree>
    <p:extLst>
      <p:ext uri="{BB962C8B-B14F-4D97-AF65-F5344CB8AC3E}">
        <p14:creationId xmlns:p14="http://schemas.microsoft.com/office/powerpoint/2010/main" val="409684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BB728-A0ED-D649-A4C9-E8656D756C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72E2F4-1150-6D44-AF15-5424BABD2A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66945-72D8-E84E-9302-95A68A60B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E60191-0610-C04C-8F0B-7A2345C7CDDB}"/>
              </a:ext>
            </a:extLst>
          </p:cNvPr>
          <p:cNvSpPr>
            <a:spLocks noGrp="1"/>
          </p:cNvSpPr>
          <p:nvPr>
            <p:ph type="dt" sz="half" idx="10"/>
          </p:nvPr>
        </p:nvSpPr>
        <p:spPr/>
        <p:txBody>
          <a:bodyPr/>
          <a:lstStyle/>
          <a:p>
            <a:fld id="{0BE82EC3-3A4B-C641-BD03-7938E5DC5EC8}" type="datetimeFigureOut">
              <a:rPr lang="en-US" smtClean="0"/>
              <a:t>12/11/23</a:t>
            </a:fld>
            <a:endParaRPr lang="en-US"/>
          </a:p>
        </p:txBody>
      </p:sp>
      <p:sp>
        <p:nvSpPr>
          <p:cNvPr id="6" name="Footer Placeholder 5">
            <a:extLst>
              <a:ext uri="{FF2B5EF4-FFF2-40B4-BE49-F238E27FC236}">
                <a16:creationId xmlns:a16="http://schemas.microsoft.com/office/drawing/2014/main" id="{22AF3E1F-9117-4B4A-B8F7-9F1E53427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0A40A-B45B-AB47-8BE9-3721C8CAF6F7}"/>
              </a:ext>
            </a:extLst>
          </p:cNvPr>
          <p:cNvSpPr>
            <a:spLocks noGrp="1"/>
          </p:cNvSpPr>
          <p:nvPr>
            <p:ph type="sldNum" sz="quarter" idx="12"/>
          </p:nvPr>
        </p:nvSpPr>
        <p:spPr/>
        <p:txBody>
          <a:bodyPr/>
          <a:lstStyle/>
          <a:p>
            <a:fld id="{DCCA5321-512E-A442-BE3A-6E87FCB5CD88}" type="slidenum">
              <a:rPr lang="en-US" smtClean="0"/>
              <a:t>‹#›</a:t>
            </a:fld>
            <a:endParaRPr lang="en-US"/>
          </a:p>
        </p:txBody>
      </p:sp>
    </p:spTree>
    <p:extLst>
      <p:ext uri="{BB962C8B-B14F-4D97-AF65-F5344CB8AC3E}">
        <p14:creationId xmlns:p14="http://schemas.microsoft.com/office/powerpoint/2010/main" val="194963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B88F-0BD8-7041-8E0F-EA8C07C424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E3C8D7-B4D8-2640-B787-090F875B44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E08A9C-941E-C446-BC96-7EE61DD30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78F80-C072-CA4E-9E70-9B9CFADFE97C}"/>
              </a:ext>
            </a:extLst>
          </p:cNvPr>
          <p:cNvSpPr>
            <a:spLocks noGrp="1"/>
          </p:cNvSpPr>
          <p:nvPr>
            <p:ph type="dt" sz="half" idx="10"/>
          </p:nvPr>
        </p:nvSpPr>
        <p:spPr/>
        <p:txBody>
          <a:bodyPr/>
          <a:lstStyle/>
          <a:p>
            <a:fld id="{0BE82EC3-3A4B-C641-BD03-7938E5DC5EC8}" type="datetimeFigureOut">
              <a:rPr lang="en-US" smtClean="0"/>
              <a:t>12/11/23</a:t>
            </a:fld>
            <a:endParaRPr lang="en-US"/>
          </a:p>
        </p:txBody>
      </p:sp>
      <p:sp>
        <p:nvSpPr>
          <p:cNvPr id="6" name="Footer Placeholder 5">
            <a:extLst>
              <a:ext uri="{FF2B5EF4-FFF2-40B4-BE49-F238E27FC236}">
                <a16:creationId xmlns:a16="http://schemas.microsoft.com/office/drawing/2014/main" id="{2D547872-5267-0F44-B2A3-6FAAE9478A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551F6-3EE8-F84C-A3F4-03B33D9C3936}"/>
              </a:ext>
            </a:extLst>
          </p:cNvPr>
          <p:cNvSpPr>
            <a:spLocks noGrp="1"/>
          </p:cNvSpPr>
          <p:nvPr>
            <p:ph type="sldNum" sz="quarter" idx="12"/>
          </p:nvPr>
        </p:nvSpPr>
        <p:spPr/>
        <p:txBody>
          <a:bodyPr/>
          <a:lstStyle/>
          <a:p>
            <a:fld id="{DCCA5321-512E-A442-BE3A-6E87FCB5CD88}" type="slidenum">
              <a:rPr lang="en-US" smtClean="0"/>
              <a:t>‹#›</a:t>
            </a:fld>
            <a:endParaRPr lang="en-US"/>
          </a:p>
        </p:txBody>
      </p:sp>
    </p:spTree>
    <p:extLst>
      <p:ext uri="{BB962C8B-B14F-4D97-AF65-F5344CB8AC3E}">
        <p14:creationId xmlns:p14="http://schemas.microsoft.com/office/powerpoint/2010/main" val="768156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EC26FC-87D2-5646-A993-7939A1610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9D4129-D51E-694C-AC03-C0ABF38D34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8C91BE-BAC0-8F41-B28F-4BFB1A6329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82EC3-3A4B-C641-BD03-7938E5DC5EC8}" type="datetimeFigureOut">
              <a:rPr lang="en-US" smtClean="0"/>
              <a:t>12/11/23</a:t>
            </a:fld>
            <a:endParaRPr lang="en-US"/>
          </a:p>
        </p:txBody>
      </p:sp>
      <p:sp>
        <p:nvSpPr>
          <p:cNvPr id="5" name="Footer Placeholder 4">
            <a:extLst>
              <a:ext uri="{FF2B5EF4-FFF2-40B4-BE49-F238E27FC236}">
                <a16:creationId xmlns:a16="http://schemas.microsoft.com/office/drawing/2014/main" id="{7614F222-1955-0249-A5A4-D4BA0E34C9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37AFAB-81D0-7D4C-A078-D5E9022AC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A5321-512E-A442-BE3A-6E87FCB5CD88}" type="slidenum">
              <a:rPr lang="en-US" smtClean="0"/>
              <a:t>‹#›</a:t>
            </a:fld>
            <a:endParaRPr lang="en-US"/>
          </a:p>
        </p:txBody>
      </p:sp>
    </p:spTree>
    <p:extLst>
      <p:ext uri="{BB962C8B-B14F-4D97-AF65-F5344CB8AC3E}">
        <p14:creationId xmlns:p14="http://schemas.microsoft.com/office/powerpoint/2010/main" val="1754812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0EF9-60DD-8643-B856-BD6C7BA2C2C9}"/>
              </a:ext>
            </a:extLst>
          </p:cNvPr>
          <p:cNvSpPr>
            <a:spLocks noGrp="1"/>
          </p:cNvSpPr>
          <p:nvPr>
            <p:ph type="ctrTitle"/>
          </p:nvPr>
        </p:nvSpPr>
        <p:spPr/>
        <p:txBody>
          <a:bodyPr/>
          <a:lstStyle/>
          <a:p>
            <a:r>
              <a:rPr lang="en-US" dirty="0"/>
              <a:t>Minimum Spanning Trees</a:t>
            </a:r>
          </a:p>
        </p:txBody>
      </p:sp>
      <p:sp>
        <p:nvSpPr>
          <p:cNvPr id="3" name="Subtitle 2">
            <a:extLst>
              <a:ext uri="{FF2B5EF4-FFF2-40B4-BE49-F238E27FC236}">
                <a16:creationId xmlns:a16="http://schemas.microsoft.com/office/drawing/2014/main" id="{2D292750-37CD-6642-AA68-BE967507999A}"/>
              </a:ext>
            </a:extLst>
          </p:cNvPr>
          <p:cNvSpPr>
            <a:spLocks noGrp="1"/>
          </p:cNvSpPr>
          <p:nvPr>
            <p:ph type="subTitle" idx="1"/>
          </p:nvPr>
        </p:nvSpPr>
        <p:spPr/>
        <p:txBody>
          <a:bodyPr/>
          <a:lstStyle/>
          <a:p>
            <a:r>
              <a:rPr lang="en-US" dirty="0"/>
              <a:t>Fall 2023</a:t>
            </a:r>
          </a:p>
        </p:txBody>
      </p:sp>
    </p:spTree>
    <p:extLst>
      <p:ext uri="{BB962C8B-B14F-4D97-AF65-F5344CB8AC3E}">
        <p14:creationId xmlns:p14="http://schemas.microsoft.com/office/powerpoint/2010/main" val="898235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Minimum Spanning Trees</a:t>
            </a:r>
          </a:p>
        </p:txBody>
      </p:sp>
      <p:sp>
        <p:nvSpPr>
          <p:cNvPr id="4" name="TextBox 3">
            <a:extLst>
              <a:ext uri="{FF2B5EF4-FFF2-40B4-BE49-F238E27FC236}">
                <a16:creationId xmlns:a16="http://schemas.microsoft.com/office/drawing/2014/main" id="{E282A295-F4DC-654E-B0B3-BE80CDE295BE}"/>
              </a:ext>
            </a:extLst>
          </p:cNvPr>
          <p:cNvSpPr txBox="1"/>
          <p:nvPr/>
        </p:nvSpPr>
        <p:spPr>
          <a:xfrm>
            <a:off x="1284205" y="1825625"/>
            <a:ext cx="9165394" cy="830997"/>
          </a:xfrm>
          <a:prstGeom prst="rect">
            <a:avLst/>
          </a:prstGeom>
          <a:solidFill>
            <a:schemeClr val="bg1">
              <a:lumMod val="85000"/>
            </a:schemeClr>
          </a:solidFill>
        </p:spPr>
        <p:txBody>
          <a:bodyPr wrap="none" rtlCol="0">
            <a:spAutoFit/>
          </a:bodyPr>
          <a:lstStyle/>
          <a:p>
            <a:pPr algn="ctr"/>
            <a:r>
              <a:rPr lang="en-US" sz="2400" dirty="0"/>
              <a:t>A </a:t>
            </a:r>
            <a:r>
              <a:rPr lang="en-US" sz="2400" i="1" dirty="0"/>
              <a:t>minimum spanning tree </a:t>
            </a:r>
            <a:r>
              <a:rPr lang="en-US" sz="2400" dirty="0"/>
              <a:t>in a </a:t>
            </a:r>
            <a:r>
              <a:rPr lang="en-US" sz="2400" i="1" dirty="0"/>
              <a:t>connected weighted graph </a:t>
            </a:r>
            <a:r>
              <a:rPr lang="en-US" sz="2400" dirty="0"/>
              <a:t>is a </a:t>
            </a:r>
          </a:p>
          <a:p>
            <a:pPr algn="ctr"/>
            <a:r>
              <a:rPr lang="en-US" sz="2400" i="1" dirty="0">
                <a:highlight>
                  <a:srgbClr val="FFFF00"/>
                </a:highlight>
              </a:rPr>
              <a:t>spanning tree </a:t>
            </a:r>
            <a:r>
              <a:rPr lang="en-US" sz="2400" dirty="0"/>
              <a:t>that has the smallest possible sum of weights of its edges </a:t>
            </a:r>
          </a:p>
        </p:txBody>
      </p:sp>
      <p:grpSp>
        <p:nvGrpSpPr>
          <p:cNvPr id="5" name="Group 4">
            <a:extLst>
              <a:ext uri="{FF2B5EF4-FFF2-40B4-BE49-F238E27FC236}">
                <a16:creationId xmlns:a16="http://schemas.microsoft.com/office/drawing/2014/main" id="{FAC26CE5-97EE-F445-8B3B-E3E5EBCC92EC}"/>
              </a:ext>
            </a:extLst>
          </p:cNvPr>
          <p:cNvGrpSpPr/>
          <p:nvPr/>
        </p:nvGrpSpPr>
        <p:grpSpPr>
          <a:xfrm>
            <a:off x="7032465" y="2906643"/>
            <a:ext cx="4006375" cy="1900120"/>
            <a:chOff x="2089625" y="2389571"/>
            <a:chExt cx="4006375" cy="1900120"/>
          </a:xfrm>
        </p:grpSpPr>
        <p:sp>
          <p:nvSpPr>
            <p:cNvPr id="6" name="Oval 5">
              <a:extLst>
                <a:ext uri="{FF2B5EF4-FFF2-40B4-BE49-F238E27FC236}">
                  <a16:creationId xmlns:a16="http://schemas.microsoft.com/office/drawing/2014/main" id="{119E0675-C15D-F144-AFA2-C6CEC2E34D9F}"/>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7" name="Oval 6">
              <a:extLst>
                <a:ext uri="{FF2B5EF4-FFF2-40B4-BE49-F238E27FC236}">
                  <a16:creationId xmlns:a16="http://schemas.microsoft.com/office/drawing/2014/main" id="{89E5F93C-ACC2-204A-8CBC-17E2AC633297}"/>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8" name="Oval 7">
              <a:extLst>
                <a:ext uri="{FF2B5EF4-FFF2-40B4-BE49-F238E27FC236}">
                  <a16:creationId xmlns:a16="http://schemas.microsoft.com/office/drawing/2014/main" id="{19C77D86-C4A5-EF47-8260-8F7CFCAD17C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3378348E-8DCD-BA46-B2EA-424EEC2CC3E7}"/>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10" name="Oval 9">
              <a:extLst>
                <a:ext uri="{FF2B5EF4-FFF2-40B4-BE49-F238E27FC236}">
                  <a16:creationId xmlns:a16="http://schemas.microsoft.com/office/drawing/2014/main" id="{7E1474C1-4344-3A42-890C-5A762F1EA2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57E24166-6F40-1445-86E0-405974D5777D}"/>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12" name="Straight Connector 11">
              <a:extLst>
                <a:ext uri="{FF2B5EF4-FFF2-40B4-BE49-F238E27FC236}">
                  <a16:creationId xmlns:a16="http://schemas.microsoft.com/office/drawing/2014/main" id="{9FB64CF1-E92E-684F-A9FC-5CF9A3BF22B2}"/>
                </a:ext>
              </a:extLst>
            </p:cNvPr>
            <p:cNvCxnSpPr>
              <a:stCxn id="8" idx="4"/>
              <a:endCxn id="7"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C01D7DE-D713-B148-BD80-D2840F8C0885}"/>
                </a:ext>
              </a:extLst>
            </p:cNvPr>
            <p:cNvCxnSpPr>
              <a:cxnSpLocks/>
              <a:stCxn id="9" idx="4"/>
              <a:endCxn id="10"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4EA038B-470E-6E4A-BDC6-4C5B36A52CB1}"/>
                </a:ext>
              </a:extLst>
            </p:cNvPr>
            <p:cNvCxnSpPr>
              <a:cxnSpLocks/>
              <a:stCxn id="9" idx="2"/>
              <a:endCxn id="8"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4504EC4-26DD-6149-9BDD-BF464A418D46}"/>
                </a:ext>
              </a:extLst>
            </p:cNvPr>
            <p:cNvCxnSpPr>
              <a:cxnSpLocks/>
              <a:stCxn id="10" idx="2"/>
              <a:endCxn id="7"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7BAC22-09FC-E843-A518-BB654A3BF32F}"/>
                </a:ext>
              </a:extLst>
            </p:cNvPr>
            <p:cNvCxnSpPr>
              <a:cxnSpLocks/>
              <a:stCxn id="6" idx="7"/>
              <a:endCxn id="8"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3099D0D-4A4F-CC4A-AB0C-211238286A4A}"/>
                </a:ext>
              </a:extLst>
            </p:cNvPr>
            <p:cNvCxnSpPr>
              <a:cxnSpLocks/>
              <a:stCxn id="6" idx="5"/>
              <a:endCxn id="7"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5474A9-B79E-8A46-AB31-A632DFE3D397}"/>
                </a:ext>
              </a:extLst>
            </p:cNvPr>
            <p:cNvCxnSpPr>
              <a:cxnSpLocks/>
              <a:stCxn id="9" idx="3"/>
              <a:endCxn id="7"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7A9828-050D-D649-9CB4-AE0B4365E1DF}"/>
                </a:ext>
              </a:extLst>
            </p:cNvPr>
            <p:cNvCxnSpPr>
              <a:cxnSpLocks/>
              <a:stCxn id="11" idx="1"/>
              <a:endCxn id="9"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3F7DAC-3295-5040-BF7E-F3CCE45E8FD5}"/>
                </a:ext>
              </a:extLst>
            </p:cNvPr>
            <p:cNvCxnSpPr>
              <a:cxnSpLocks/>
              <a:stCxn id="11" idx="3"/>
              <a:endCxn id="10"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6D07F08-1DDF-CD4F-87A3-4B6FE236D076}"/>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22" name="TextBox 21">
              <a:extLst>
                <a:ext uri="{FF2B5EF4-FFF2-40B4-BE49-F238E27FC236}">
                  <a16:creationId xmlns:a16="http://schemas.microsoft.com/office/drawing/2014/main" id="{4E0A4426-AC5F-1847-8B56-CB85B192CAA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23" name="TextBox 22">
              <a:extLst>
                <a:ext uri="{FF2B5EF4-FFF2-40B4-BE49-F238E27FC236}">
                  <a16:creationId xmlns:a16="http://schemas.microsoft.com/office/drawing/2014/main" id="{534AC0F0-FC60-E241-B02E-CCF15CD391B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24" name="TextBox 23">
              <a:extLst>
                <a:ext uri="{FF2B5EF4-FFF2-40B4-BE49-F238E27FC236}">
                  <a16:creationId xmlns:a16="http://schemas.microsoft.com/office/drawing/2014/main" id="{208AFDE7-AC99-2546-ADF7-1883E235EA1B}"/>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25" name="TextBox 24">
              <a:extLst>
                <a:ext uri="{FF2B5EF4-FFF2-40B4-BE49-F238E27FC236}">
                  <a16:creationId xmlns:a16="http://schemas.microsoft.com/office/drawing/2014/main" id="{11B9D382-ABA3-5B48-B823-CDD1E4D3C93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26" name="TextBox 25">
              <a:extLst>
                <a:ext uri="{FF2B5EF4-FFF2-40B4-BE49-F238E27FC236}">
                  <a16:creationId xmlns:a16="http://schemas.microsoft.com/office/drawing/2014/main" id="{455686A3-52EF-3949-BDEE-B2B44F2CCEBC}"/>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EDE8DB79-C2FF-1F48-BC0F-34AFAB3780B5}"/>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28" name="TextBox 27">
              <a:extLst>
                <a:ext uri="{FF2B5EF4-FFF2-40B4-BE49-F238E27FC236}">
                  <a16:creationId xmlns:a16="http://schemas.microsoft.com/office/drawing/2014/main" id="{34CE418A-3E7F-314B-ABD1-1CE899C6089E}"/>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29" name="TextBox 28">
              <a:extLst>
                <a:ext uri="{FF2B5EF4-FFF2-40B4-BE49-F238E27FC236}">
                  <a16:creationId xmlns:a16="http://schemas.microsoft.com/office/drawing/2014/main" id="{76B12AAE-DDF0-B449-B8DA-E30D540BCF0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30" name="TextBox 29">
            <a:extLst>
              <a:ext uri="{FF2B5EF4-FFF2-40B4-BE49-F238E27FC236}">
                <a16:creationId xmlns:a16="http://schemas.microsoft.com/office/drawing/2014/main" id="{1AADA4CD-C981-EB4F-B46F-4D94BE47B298}"/>
              </a:ext>
            </a:extLst>
          </p:cNvPr>
          <p:cNvSpPr txBox="1"/>
          <p:nvPr/>
        </p:nvSpPr>
        <p:spPr>
          <a:xfrm>
            <a:off x="1959732" y="5156738"/>
            <a:ext cx="6922343" cy="1200329"/>
          </a:xfrm>
          <a:prstGeom prst="rect">
            <a:avLst/>
          </a:prstGeom>
          <a:solidFill>
            <a:schemeClr val="bg1">
              <a:lumMod val="85000"/>
            </a:schemeClr>
          </a:solidFill>
        </p:spPr>
        <p:txBody>
          <a:bodyPr wrap="none" rtlCol="0">
            <a:spAutoFit/>
          </a:bodyPr>
          <a:lstStyle/>
          <a:p>
            <a:pPr algn="ctr"/>
            <a:r>
              <a:rPr lang="en-US" sz="2400" dirty="0"/>
              <a:t>A </a:t>
            </a:r>
            <a:r>
              <a:rPr lang="en-US" sz="2400" i="1" dirty="0"/>
              <a:t>spanning tree </a:t>
            </a:r>
            <a:r>
              <a:rPr lang="en-US" sz="2400" dirty="0"/>
              <a:t>of a simple graph </a:t>
            </a:r>
            <a:r>
              <a:rPr lang="en-US" sz="2400" i="1" dirty="0"/>
              <a:t>G </a:t>
            </a:r>
            <a:r>
              <a:rPr lang="en-US" sz="2400" dirty="0"/>
              <a:t>is a subgraph of </a:t>
            </a:r>
            <a:r>
              <a:rPr lang="en-US" sz="2400" i="1" dirty="0"/>
              <a:t>G</a:t>
            </a:r>
          </a:p>
          <a:p>
            <a:pPr algn="ctr"/>
            <a:r>
              <a:rPr lang="en-US" sz="2400" dirty="0"/>
              <a:t>that is a tree containing every vertex of G</a:t>
            </a:r>
          </a:p>
          <a:p>
            <a:pPr algn="ctr"/>
            <a:r>
              <a:rPr lang="en-US" sz="2400" dirty="0"/>
              <a:t>Definition 1 section 11.4.1</a:t>
            </a:r>
            <a:endParaRPr lang="en-US" sz="1600" dirty="0"/>
          </a:p>
        </p:txBody>
      </p:sp>
    </p:spTree>
    <p:extLst>
      <p:ext uri="{BB962C8B-B14F-4D97-AF65-F5344CB8AC3E}">
        <p14:creationId xmlns:p14="http://schemas.microsoft.com/office/powerpoint/2010/main" val="260662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Minimum Spanning Trees</a:t>
            </a:r>
          </a:p>
        </p:txBody>
      </p:sp>
      <p:sp>
        <p:nvSpPr>
          <p:cNvPr id="4" name="TextBox 3">
            <a:extLst>
              <a:ext uri="{FF2B5EF4-FFF2-40B4-BE49-F238E27FC236}">
                <a16:creationId xmlns:a16="http://schemas.microsoft.com/office/drawing/2014/main" id="{E282A295-F4DC-654E-B0B3-BE80CDE295BE}"/>
              </a:ext>
            </a:extLst>
          </p:cNvPr>
          <p:cNvSpPr txBox="1"/>
          <p:nvPr/>
        </p:nvSpPr>
        <p:spPr>
          <a:xfrm>
            <a:off x="1284205" y="1825625"/>
            <a:ext cx="9165394" cy="830997"/>
          </a:xfrm>
          <a:prstGeom prst="rect">
            <a:avLst/>
          </a:prstGeom>
          <a:solidFill>
            <a:schemeClr val="bg1">
              <a:lumMod val="85000"/>
            </a:schemeClr>
          </a:solidFill>
        </p:spPr>
        <p:txBody>
          <a:bodyPr wrap="none" rtlCol="0">
            <a:spAutoFit/>
          </a:bodyPr>
          <a:lstStyle/>
          <a:p>
            <a:pPr algn="ctr"/>
            <a:r>
              <a:rPr lang="en-US" sz="2400" dirty="0"/>
              <a:t>A </a:t>
            </a:r>
            <a:r>
              <a:rPr lang="en-US" sz="2400" i="1" dirty="0"/>
              <a:t>minimum spanning tree </a:t>
            </a:r>
            <a:r>
              <a:rPr lang="en-US" sz="2400" dirty="0"/>
              <a:t>in a </a:t>
            </a:r>
            <a:r>
              <a:rPr lang="en-US" sz="2400" i="1" dirty="0"/>
              <a:t>connected weighted graph </a:t>
            </a:r>
            <a:r>
              <a:rPr lang="en-US" sz="2400" dirty="0"/>
              <a:t>is a </a:t>
            </a:r>
          </a:p>
          <a:p>
            <a:pPr algn="ctr"/>
            <a:r>
              <a:rPr lang="en-US" sz="2400" i="1" dirty="0">
                <a:highlight>
                  <a:srgbClr val="FFFF00"/>
                </a:highlight>
              </a:rPr>
              <a:t>spanning tree </a:t>
            </a:r>
            <a:r>
              <a:rPr lang="en-US" sz="2400" dirty="0"/>
              <a:t>that has the smallest possible sum of weights of its edges </a:t>
            </a:r>
          </a:p>
        </p:txBody>
      </p:sp>
      <p:grpSp>
        <p:nvGrpSpPr>
          <p:cNvPr id="5" name="Group 4">
            <a:extLst>
              <a:ext uri="{FF2B5EF4-FFF2-40B4-BE49-F238E27FC236}">
                <a16:creationId xmlns:a16="http://schemas.microsoft.com/office/drawing/2014/main" id="{FAC26CE5-97EE-F445-8B3B-E3E5EBCC92EC}"/>
              </a:ext>
            </a:extLst>
          </p:cNvPr>
          <p:cNvGrpSpPr/>
          <p:nvPr/>
        </p:nvGrpSpPr>
        <p:grpSpPr>
          <a:xfrm>
            <a:off x="7032465" y="2906643"/>
            <a:ext cx="4006375" cy="1900120"/>
            <a:chOff x="2089625" y="2389571"/>
            <a:chExt cx="4006375" cy="1900120"/>
          </a:xfrm>
        </p:grpSpPr>
        <p:sp>
          <p:nvSpPr>
            <p:cNvPr id="6" name="Oval 5">
              <a:extLst>
                <a:ext uri="{FF2B5EF4-FFF2-40B4-BE49-F238E27FC236}">
                  <a16:creationId xmlns:a16="http://schemas.microsoft.com/office/drawing/2014/main" id="{119E0675-C15D-F144-AFA2-C6CEC2E34D9F}"/>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7" name="Oval 6">
              <a:extLst>
                <a:ext uri="{FF2B5EF4-FFF2-40B4-BE49-F238E27FC236}">
                  <a16:creationId xmlns:a16="http://schemas.microsoft.com/office/drawing/2014/main" id="{89E5F93C-ACC2-204A-8CBC-17E2AC633297}"/>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8" name="Oval 7">
              <a:extLst>
                <a:ext uri="{FF2B5EF4-FFF2-40B4-BE49-F238E27FC236}">
                  <a16:creationId xmlns:a16="http://schemas.microsoft.com/office/drawing/2014/main" id="{19C77D86-C4A5-EF47-8260-8F7CFCAD17C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3378348E-8DCD-BA46-B2EA-424EEC2CC3E7}"/>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10" name="Oval 9">
              <a:extLst>
                <a:ext uri="{FF2B5EF4-FFF2-40B4-BE49-F238E27FC236}">
                  <a16:creationId xmlns:a16="http://schemas.microsoft.com/office/drawing/2014/main" id="{7E1474C1-4344-3A42-890C-5A762F1EA2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57E24166-6F40-1445-86E0-405974D5777D}"/>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12" name="Straight Connector 11">
              <a:extLst>
                <a:ext uri="{FF2B5EF4-FFF2-40B4-BE49-F238E27FC236}">
                  <a16:creationId xmlns:a16="http://schemas.microsoft.com/office/drawing/2014/main" id="{9FB64CF1-E92E-684F-A9FC-5CF9A3BF22B2}"/>
                </a:ext>
              </a:extLst>
            </p:cNvPr>
            <p:cNvCxnSpPr>
              <a:stCxn id="8" idx="4"/>
              <a:endCxn id="7"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C01D7DE-D713-B148-BD80-D2840F8C0885}"/>
                </a:ext>
              </a:extLst>
            </p:cNvPr>
            <p:cNvCxnSpPr>
              <a:cxnSpLocks/>
              <a:stCxn id="9" idx="4"/>
              <a:endCxn id="10"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4EA038B-470E-6E4A-BDC6-4C5B36A52CB1}"/>
                </a:ext>
              </a:extLst>
            </p:cNvPr>
            <p:cNvCxnSpPr>
              <a:cxnSpLocks/>
              <a:stCxn id="9" idx="2"/>
              <a:endCxn id="8"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4504EC4-26DD-6149-9BDD-BF464A418D46}"/>
                </a:ext>
              </a:extLst>
            </p:cNvPr>
            <p:cNvCxnSpPr>
              <a:cxnSpLocks/>
              <a:stCxn id="10" idx="2"/>
              <a:endCxn id="7"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7BAC22-09FC-E843-A518-BB654A3BF32F}"/>
                </a:ext>
              </a:extLst>
            </p:cNvPr>
            <p:cNvCxnSpPr>
              <a:cxnSpLocks/>
              <a:stCxn id="6" idx="7"/>
              <a:endCxn id="8"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3099D0D-4A4F-CC4A-AB0C-211238286A4A}"/>
                </a:ext>
              </a:extLst>
            </p:cNvPr>
            <p:cNvCxnSpPr>
              <a:cxnSpLocks/>
              <a:stCxn id="6" idx="5"/>
              <a:endCxn id="7"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5474A9-B79E-8A46-AB31-A632DFE3D397}"/>
                </a:ext>
              </a:extLst>
            </p:cNvPr>
            <p:cNvCxnSpPr>
              <a:cxnSpLocks/>
              <a:stCxn id="9" idx="3"/>
              <a:endCxn id="7"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7A9828-050D-D649-9CB4-AE0B4365E1DF}"/>
                </a:ext>
              </a:extLst>
            </p:cNvPr>
            <p:cNvCxnSpPr>
              <a:cxnSpLocks/>
              <a:stCxn id="11" idx="1"/>
              <a:endCxn id="9"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3F7DAC-3295-5040-BF7E-F3CCE45E8FD5}"/>
                </a:ext>
              </a:extLst>
            </p:cNvPr>
            <p:cNvCxnSpPr>
              <a:cxnSpLocks/>
              <a:stCxn id="11" idx="3"/>
              <a:endCxn id="10"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6D07F08-1DDF-CD4F-87A3-4B6FE236D076}"/>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22" name="TextBox 21">
              <a:extLst>
                <a:ext uri="{FF2B5EF4-FFF2-40B4-BE49-F238E27FC236}">
                  <a16:creationId xmlns:a16="http://schemas.microsoft.com/office/drawing/2014/main" id="{4E0A4426-AC5F-1847-8B56-CB85B192CAA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23" name="TextBox 22">
              <a:extLst>
                <a:ext uri="{FF2B5EF4-FFF2-40B4-BE49-F238E27FC236}">
                  <a16:creationId xmlns:a16="http://schemas.microsoft.com/office/drawing/2014/main" id="{534AC0F0-FC60-E241-B02E-CCF15CD391B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24" name="TextBox 23">
              <a:extLst>
                <a:ext uri="{FF2B5EF4-FFF2-40B4-BE49-F238E27FC236}">
                  <a16:creationId xmlns:a16="http://schemas.microsoft.com/office/drawing/2014/main" id="{208AFDE7-AC99-2546-ADF7-1883E235EA1B}"/>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25" name="TextBox 24">
              <a:extLst>
                <a:ext uri="{FF2B5EF4-FFF2-40B4-BE49-F238E27FC236}">
                  <a16:creationId xmlns:a16="http://schemas.microsoft.com/office/drawing/2014/main" id="{11B9D382-ABA3-5B48-B823-CDD1E4D3C93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26" name="TextBox 25">
              <a:extLst>
                <a:ext uri="{FF2B5EF4-FFF2-40B4-BE49-F238E27FC236}">
                  <a16:creationId xmlns:a16="http://schemas.microsoft.com/office/drawing/2014/main" id="{455686A3-52EF-3949-BDEE-B2B44F2CCEBC}"/>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EDE8DB79-C2FF-1F48-BC0F-34AFAB3780B5}"/>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28" name="TextBox 27">
              <a:extLst>
                <a:ext uri="{FF2B5EF4-FFF2-40B4-BE49-F238E27FC236}">
                  <a16:creationId xmlns:a16="http://schemas.microsoft.com/office/drawing/2014/main" id="{34CE418A-3E7F-314B-ABD1-1CE899C6089E}"/>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29" name="TextBox 28">
              <a:extLst>
                <a:ext uri="{FF2B5EF4-FFF2-40B4-BE49-F238E27FC236}">
                  <a16:creationId xmlns:a16="http://schemas.microsoft.com/office/drawing/2014/main" id="{76B12AAE-DDF0-B449-B8DA-E30D540BCF0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30" name="TextBox 29">
            <a:extLst>
              <a:ext uri="{FF2B5EF4-FFF2-40B4-BE49-F238E27FC236}">
                <a16:creationId xmlns:a16="http://schemas.microsoft.com/office/drawing/2014/main" id="{1AADA4CD-C981-EB4F-B46F-4D94BE47B298}"/>
              </a:ext>
            </a:extLst>
          </p:cNvPr>
          <p:cNvSpPr txBox="1"/>
          <p:nvPr/>
        </p:nvSpPr>
        <p:spPr>
          <a:xfrm>
            <a:off x="1959732" y="5156738"/>
            <a:ext cx="6922343" cy="1200329"/>
          </a:xfrm>
          <a:prstGeom prst="rect">
            <a:avLst/>
          </a:prstGeom>
          <a:solidFill>
            <a:schemeClr val="bg1">
              <a:lumMod val="85000"/>
            </a:schemeClr>
          </a:solidFill>
        </p:spPr>
        <p:txBody>
          <a:bodyPr wrap="none" rtlCol="0">
            <a:spAutoFit/>
          </a:bodyPr>
          <a:lstStyle/>
          <a:p>
            <a:pPr algn="ctr"/>
            <a:r>
              <a:rPr lang="en-US" sz="2400" dirty="0"/>
              <a:t>A </a:t>
            </a:r>
            <a:r>
              <a:rPr lang="en-US" sz="2400" i="1" dirty="0"/>
              <a:t>spanning tree </a:t>
            </a:r>
            <a:r>
              <a:rPr lang="en-US" sz="2400" dirty="0"/>
              <a:t>of a simple graph </a:t>
            </a:r>
            <a:r>
              <a:rPr lang="en-US" sz="2400" i="1" dirty="0"/>
              <a:t>G </a:t>
            </a:r>
            <a:r>
              <a:rPr lang="en-US" sz="2400" dirty="0"/>
              <a:t>is a subgraph of </a:t>
            </a:r>
            <a:r>
              <a:rPr lang="en-US" sz="2400" i="1" dirty="0"/>
              <a:t>G</a:t>
            </a:r>
          </a:p>
          <a:p>
            <a:pPr algn="ctr"/>
            <a:r>
              <a:rPr lang="en-US" sz="2400" dirty="0"/>
              <a:t>that is a tree containing every vertex of G</a:t>
            </a:r>
          </a:p>
          <a:p>
            <a:pPr algn="ctr"/>
            <a:r>
              <a:rPr lang="en-US" sz="2400" dirty="0"/>
              <a:t>Definition 1 section 11.4.1</a:t>
            </a:r>
            <a:endParaRPr lang="en-US" sz="1600" dirty="0"/>
          </a:p>
        </p:txBody>
      </p:sp>
      <p:sp>
        <p:nvSpPr>
          <p:cNvPr id="33" name="Content Placeholder 2">
            <a:extLst>
              <a:ext uri="{FF2B5EF4-FFF2-40B4-BE49-F238E27FC236}">
                <a16:creationId xmlns:a16="http://schemas.microsoft.com/office/drawing/2014/main" id="{7F116746-5235-52ED-8D35-A966E8ECA40A}"/>
              </a:ext>
            </a:extLst>
          </p:cNvPr>
          <p:cNvSpPr>
            <a:spLocks noGrp="1"/>
          </p:cNvSpPr>
          <p:nvPr>
            <p:ph idx="1"/>
          </p:nvPr>
        </p:nvSpPr>
        <p:spPr>
          <a:xfrm>
            <a:off x="838200" y="1825625"/>
            <a:ext cx="10515600" cy="4351338"/>
          </a:xfrm>
        </p:spPr>
        <p:txBody>
          <a:bodyPr/>
          <a:lstStyle/>
          <a:p>
            <a:endParaRPr lang="en-US" dirty="0"/>
          </a:p>
          <a:p>
            <a:pPr marL="0" indent="0">
              <a:buNone/>
            </a:pPr>
            <a:endParaRPr lang="en-US" dirty="0"/>
          </a:p>
          <a:p>
            <a:r>
              <a:rPr lang="en-US" dirty="0"/>
              <a:t>Check three conditions of spanning tree</a:t>
            </a:r>
          </a:p>
          <a:p>
            <a:pPr lvl="1"/>
            <a:r>
              <a:rPr lang="en-US" dirty="0"/>
              <a:t>it’s a tree (no loops)</a:t>
            </a:r>
          </a:p>
          <a:p>
            <a:pPr lvl="1"/>
            <a:r>
              <a:rPr lang="en-US" dirty="0"/>
              <a:t>all vertices from graph G are in tree</a:t>
            </a:r>
          </a:p>
          <a:p>
            <a:pPr lvl="1"/>
            <a:r>
              <a:rPr lang="en-US" dirty="0"/>
              <a:t>all edges in tree are from G</a:t>
            </a:r>
          </a:p>
        </p:txBody>
      </p:sp>
    </p:spTree>
    <p:extLst>
      <p:ext uri="{BB962C8B-B14F-4D97-AF65-F5344CB8AC3E}">
        <p14:creationId xmlns:p14="http://schemas.microsoft.com/office/powerpoint/2010/main" val="3859428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Spanning Tree</a:t>
            </a:r>
          </a:p>
        </p:txBody>
      </p:sp>
      <p:sp>
        <p:nvSpPr>
          <p:cNvPr id="3" name="Content Placeholder 2">
            <a:extLst>
              <a:ext uri="{FF2B5EF4-FFF2-40B4-BE49-F238E27FC236}">
                <a16:creationId xmlns:a16="http://schemas.microsoft.com/office/drawing/2014/main" id="{07AB688F-CC3F-114B-A4F8-9D0F148AA9A4}"/>
              </a:ext>
            </a:extLst>
          </p:cNvPr>
          <p:cNvSpPr>
            <a:spLocks noGrp="1"/>
          </p:cNvSpPr>
          <p:nvPr>
            <p:ph idx="1"/>
          </p:nvPr>
        </p:nvSpPr>
        <p:spPr/>
        <p:txBody>
          <a:bodyPr/>
          <a:lstStyle/>
          <a:p>
            <a:endParaRPr lang="en-US" dirty="0"/>
          </a:p>
          <a:p>
            <a:pPr marL="0" indent="0">
              <a:buNone/>
            </a:pPr>
            <a:endParaRPr lang="en-US" dirty="0"/>
          </a:p>
          <a:p>
            <a:r>
              <a:rPr lang="en-US" dirty="0"/>
              <a:t>Check three conditions of spanning tree</a:t>
            </a:r>
          </a:p>
          <a:p>
            <a:pPr lvl="1"/>
            <a:r>
              <a:rPr lang="en-US" dirty="0"/>
              <a:t>it’s a tree</a:t>
            </a:r>
          </a:p>
          <a:p>
            <a:pPr lvl="1"/>
            <a:r>
              <a:rPr lang="en-US" dirty="0"/>
              <a:t>all vertices from graph G are in tree</a:t>
            </a:r>
          </a:p>
          <a:p>
            <a:pPr lvl="1"/>
            <a:r>
              <a:rPr lang="en-US" dirty="0"/>
              <a:t>all edges in tree are from G</a:t>
            </a:r>
          </a:p>
        </p:txBody>
      </p:sp>
      <p:grpSp>
        <p:nvGrpSpPr>
          <p:cNvPr id="5" name="Group 4">
            <a:extLst>
              <a:ext uri="{FF2B5EF4-FFF2-40B4-BE49-F238E27FC236}">
                <a16:creationId xmlns:a16="http://schemas.microsoft.com/office/drawing/2014/main" id="{FAC26CE5-97EE-F445-8B3B-E3E5EBCC92EC}"/>
              </a:ext>
            </a:extLst>
          </p:cNvPr>
          <p:cNvGrpSpPr/>
          <p:nvPr/>
        </p:nvGrpSpPr>
        <p:grpSpPr>
          <a:xfrm>
            <a:off x="7611585" y="2389802"/>
            <a:ext cx="4006375" cy="1900120"/>
            <a:chOff x="2089625" y="2389571"/>
            <a:chExt cx="4006375" cy="1900120"/>
          </a:xfrm>
        </p:grpSpPr>
        <p:sp>
          <p:nvSpPr>
            <p:cNvPr id="6" name="Oval 5">
              <a:extLst>
                <a:ext uri="{FF2B5EF4-FFF2-40B4-BE49-F238E27FC236}">
                  <a16:creationId xmlns:a16="http://schemas.microsoft.com/office/drawing/2014/main" id="{119E0675-C15D-F144-AFA2-C6CEC2E34D9F}"/>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7" name="Oval 6">
              <a:extLst>
                <a:ext uri="{FF2B5EF4-FFF2-40B4-BE49-F238E27FC236}">
                  <a16:creationId xmlns:a16="http://schemas.microsoft.com/office/drawing/2014/main" id="{89E5F93C-ACC2-204A-8CBC-17E2AC633297}"/>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8" name="Oval 7">
              <a:extLst>
                <a:ext uri="{FF2B5EF4-FFF2-40B4-BE49-F238E27FC236}">
                  <a16:creationId xmlns:a16="http://schemas.microsoft.com/office/drawing/2014/main" id="{19C77D86-C4A5-EF47-8260-8F7CFCAD17C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3378348E-8DCD-BA46-B2EA-424EEC2CC3E7}"/>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10" name="Oval 9">
              <a:extLst>
                <a:ext uri="{FF2B5EF4-FFF2-40B4-BE49-F238E27FC236}">
                  <a16:creationId xmlns:a16="http://schemas.microsoft.com/office/drawing/2014/main" id="{7E1474C1-4344-3A42-890C-5A762F1EA2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57E24166-6F40-1445-86E0-405974D5777D}"/>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12" name="Straight Connector 11">
              <a:extLst>
                <a:ext uri="{FF2B5EF4-FFF2-40B4-BE49-F238E27FC236}">
                  <a16:creationId xmlns:a16="http://schemas.microsoft.com/office/drawing/2014/main" id="{9FB64CF1-E92E-684F-A9FC-5CF9A3BF22B2}"/>
                </a:ext>
              </a:extLst>
            </p:cNvPr>
            <p:cNvCxnSpPr>
              <a:stCxn id="8" idx="4"/>
              <a:endCxn id="7"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C01D7DE-D713-B148-BD80-D2840F8C0885}"/>
                </a:ext>
              </a:extLst>
            </p:cNvPr>
            <p:cNvCxnSpPr>
              <a:cxnSpLocks/>
              <a:stCxn id="9" idx="4"/>
              <a:endCxn id="10"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4EA038B-470E-6E4A-BDC6-4C5B36A52CB1}"/>
                </a:ext>
              </a:extLst>
            </p:cNvPr>
            <p:cNvCxnSpPr>
              <a:cxnSpLocks/>
              <a:stCxn id="9" idx="2"/>
              <a:endCxn id="8"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4504EC4-26DD-6149-9BDD-BF464A418D46}"/>
                </a:ext>
              </a:extLst>
            </p:cNvPr>
            <p:cNvCxnSpPr>
              <a:cxnSpLocks/>
              <a:stCxn id="10" idx="2"/>
              <a:endCxn id="7"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7BAC22-09FC-E843-A518-BB654A3BF32F}"/>
                </a:ext>
              </a:extLst>
            </p:cNvPr>
            <p:cNvCxnSpPr>
              <a:cxnSpLocks/>
              <a:stCxn id="6" idx="7"/>
              <a:endCxn id="8"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3099D0D-4A4F-CC4A-AB0C-211238286A4A}"/>
                </a:ext>
              </a:extLst>
            </p:cNvPr>
            <p:cNvCxnSpPr>
              <a:cxnSpLocks/>
              <a:stCxn id="6" idx="5"/>
              <a:endCxn id="7"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5474A9-B79E-8A46-AB31-A632DFE3D397}"/>
                </a:ext>
              </a:extLst>
            </p:cNvPr>
            <p:cNvCxnSpPr>
              <a:cxnSpLocks/>
              <a:stCxn id="9" idx="3"/>
              <a:endCxn id="7"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7A9828-050D-D649-9CB4-AE0B4365E1DF}"/>
                </a:ext>
              </a:extLst>
            </p:cNvPr>
            <p:cNvCxnSpPr>
              <a:cxnSpLocks/>
              <a:stCxn id="11" idx="1"/>
              <a:endCxn id="9"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3F7DAC-3295-5040-BF7E-F3CCE45E8FD5}"/>
                </a:ext>
              </a:extLst>
            </p:cNvPr>
            <p:cNvCxnSpPr>
              <a:cxnSpLocks/>
              <a:stCxn id="11" idx="3"/>
              <a:endCxn id="10"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6D07F08-1DDF-CD4F-87A3-4B6FE236D076}"/>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22" name="TextBox 21">
              <a:extLst>
                <a:ext uri="{FF2B5EF4-FFF2-40B4-BE49-F238E27FC236}">
                  <a16:creationId xmlns:a16="http://schemas.microsoft.com/office/drawing/2014/main" id="{4E0A4426-AC5F-1847-8B56-CB85B192CAA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23" name="TextBox 22">
              <a:extLst>
                <a:ext uri="{FF2B5EF4-FFF2-40B4-BE49-F238E27FC236}">
                  <a16:creationId xmlns:a16="http://schemas.microsoft.com/office/drawing/2014/main" id="{534AC0F0-FC60-E241-B02E-CCF15CD391B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24" name="TextBox 23">
              <a:extLst>
                <a:ext uri="{FF2B5EF4-FFF2-40B4-BE49-F238E27FC236}">
                  <a16:creationId xmlns:a16="http://schemas.microsoft.com/office/drawing/2014/main" id="{208AFDE7-AC99-2546-ADF7-1883E235EA1B}"/>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25" name="TextBox 24">
              <a:extLst>
                <a:ext uri="{FF2B5EF4-FFF2-40B4-BE49-F238E27FC236}">
                  <a16:creationId xmlns:a16="http://schemas.microsoft.com/office/drawing/2014/main" id="{11B9D382-ABA3-5B48-B823-CDD1E4D3C93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26" name="TextBox 25">
              <a:extLst>
                <a:ext uri="{FF2B5EF4-FFF2-40B4-BE49-F238E27FC236}">
                  <a16:creationId xmlns:a16="http://schemas.microsoft.com/office/drawing/2014/main" id="{455686A3-52EF-3949-BDEE-B2B44F2CCEBC}"/>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EDE8DB79-C2FF-1F48-BC0F-34AFAB3780B5}"/>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28" name="TextBox 27">
              <a:extLst>
                <a:ext uri="{FF2B5EF4-FFF2-40B4-BE49-F238E27FC236}">
                  <a16:creationId xmlns:a16="http://schemas.microsoft.com/office/drawing/2014/main" id="{34CE418A-3E7F-314B-ABD1-1CE899C6089E}"/>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29" name="TextBox 28">
              <a:extLst>
                <a:ext uri="{FF2B5EF4-FFF2-40B4-BE49-F238E27FC236}">
                  <a16:creationId xmlns:a16="http://schemas.microsoft.com/office/drawing/2014/main" id="{76B12AAE-DDF0-B449-B8DA-E30D540BCF0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grpSp>
        <p:nvGrpSpPr>
          <p:cNvPr id="31" name="Group 30">
            <a:extLst>
              <a:ext uri="{FF2B5EF4-FFF2-40B4-BE49-F238E27FC236}">
                <a16:creationId xmlns:a16="http://schemas.microsoft.com/office/drawing/2014/main" id="{D3421E79-0054-6C4F-A110-2D593CC63B2C}"/>
              </a:ext>
            </a:extLst>
          </p:cNvPr>
          <p:cNvGrpSpPr/>
          <p:nvPr/>
        </p:nvGrpSpPr>
        <p:grpSpPr>
          <a:xfrm>
            <a:off x="785980" y="4777402"/>
            <a:ext cx="4006375" cy="1900120"/>
            <a:chOff x="2089625" y="2389571"/>
            <a:chExt cx="4006375" cy="1900120"/>
          </a:xfrm>
        </p:grpSpPr>
        <p:sp>
          <p:nvSpPr>
            <p:cNvPr id="32" name="Oval 31">
              <a:extLst>
                <a:ext uri="{FF2B5EF4-FFF2-40B4-BE49-F238E27FC236}">
                  <a16:creationId xmlns:a16="http://schemas.microsoft.com/office/drawing/2014/main" id="{AAAE5CD4-D7F4-A34B-B930-EF17D3461776}"/>
                </a:ext>
              </a:extLst>
            </p:cNvPr>
            <p:cNvSpPr>
              <a:spLocks noChangeAspect="1"/>
            </p:cNvSpPr>
            <p:nvPr/>
          </p:nvSpPr>
          <p:spPr>
            <a:xfrm>
              <a:off x="2089625" y="3079819"/>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a:t>
              </a:r>
            </a:p>
          </p:txBody>
        </p:sp>
        <p:sp>
          <p:nvSpPr>
            <p:cNvPr id="33" name="Oval 32">
              <a:extLst>
                <a:ext uri="{FF2B5EF4-FFF2-40B4-BE49-F238E27FC236}">
                  <a16:creationId xmlns:a16="http://schemas.microsoft.com/office/drawing/2014/main" id="{D71E068C-15D9-3943-A123-4AD04708FE7B}"/>
                </a:ext>
              </a:extLst>
            </p:cNvPr>
            <p:cNvSpPr>
              <a:spLocks noChangeAspect="1"/>
            </p:cNvSpPr>
            <p:nvPr/>
          </p:nvSpPr>
          <p:spPr>
            <a:xfrm>
              <a:off x="3236815" y="3693074"/>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a:t>
              </a:r>
            </a:p>
          </p:txBody>
        </p:sp>
        <p:sp>
          <p:nvSpPr>
            <p:cNvPr id="34" name="Oval 33">
              <a:extLst>
                <a:ext uri="{FF2B5EF4-FFF2-40B4-BE49-F238E27FC236}">
                  <a16:creationId xmlns:a16="http://schemas.microsoft.com/office/drawing/2014/main" id="{77450D6C-201B-1545-8609-6DC9C23FA1A3}"/>
                </a:ext>
              </a:extLst>
            </p:cNvPr>
            <p:cNvSpPr>
              <a:spLocks noChangeAspect="1"/>
            </p:cNvSpPr>
            <p:nvPr/>
          </p:nvSpPr>
          <p:spPr>
            <a:xfrm>
              <a:off x="3236815" y="2466565"/>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b</a:t>
              </a:r>
            </a:p>
          </p:txBody>
        </p:sp>
        <p:sp>
          <p:nvSpPr>
            <p:cNvPr id="35" name="Oval 34">
              <a:extLst>
                <a:ext uri="{FF2B5EF4-FFF2-40B4-BE49-F238E27FC236}">
                  <a16:creationId xmlns:a16="http://schemas.microsoft.com/office/drawing/2014/main" id="{CE47D2CC-1FF6-B74A-A67F-FF35DABB297D}"/>
                </a:ext>
              </a:extLst>
            </p:cNvPr>
            <p:cNvSpPr>
              <a:spLocks noChangeAspect="1"/>
            </p:cNvSpPr>
            <p:nvPr/>
          </p:nvSpPr>
          <p:spPr>
            <a:xfrm>
              <a:off x="4498055" y="2466565"/>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
              </a:r>
            </a:p>
          </p:txBody>
        </p:sp>
        <p:sp>
          <p:nvSpPr>
            <p:cNvPr id="36" name="Oval 35">
              <a:extLst>
                <a:ext uri="{FF2B5EF4-FFF2-40B4-BE49-F238E27FC236}">
                  <a16:creationId xmlns:a16="http://schemas.microsoft.com/office/drawing/2014/main" id="{954CE4E0-EED0-5C4F-9442-52D8963F50D8}"/>
                </a:ext>
              </a:extLst>
            </p:cNvPr>
            <p:cNvSpPr>
              <a:spLocks noChangeAspect="1"/>
            </p:cNvSpPr>
            <p:nvPr/>
          </p:nvSpPr>
          <p:spPr>
            <a:xfrm>
              <a:off x="4498056" y="3697014"/>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e</a:t>
              </a:r>
            </a:p>
          </p:txBody>
        </p:sp>
        <p:sp>
          <p:nvSpPr>
            <p:cNvPr id="37" name="Oval 36">
              <a:extLst>
                <a:ext uri="{FF2B5EF4-FFF2-40B4-BE49-F238E27FC236}">
                  <a16:creationId xmlns:a16="http://schemas.microsoft.com/office/drawing/2014/main" id="{AADB1DEF-4D8B-DB4B-BCD2-F302511658D6}"/>
                </a:ext>
              </a:extLst>
            </p:cNvPr>
            <p:cNvSpPr>
              <a:spLocks noChangeAspect="1"/>
            </p:cNvSpPr>
            <p:nvPr/>
          </p:nvSpPr>
          <p:spPr>
            <a:xfrm>
              <a:off x="5645247" y="3079819"/>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z</a:t>
              </a:r>
            </a:p>
          </p:txBody>
        </p:sp>
        <p:cxnSp>
          <p:nvCxnSpPr>
            <p:cNvPr id="40" name="Straight Connector 39">
              <a:extLst>
                <a:ext uri="{FF2B5EF4-FFF2-40B4-BE49-F238E27FC236}">
                  <a16:creationId xmlns:a16="http://schemas.microsoft.com/office/drawing/2014/main" id="{5620C003-E7F7-1C47-8A20-57D00D74CA24}"/>
                </a:ext>
              </a:extLst>
            </p:cNvPr>
            <p:cNvCxnSpPr>
              <a:cxnSpLocks/>
              <a:stCxn id="35" idx="2"/>
              <a:endCxn id="34" idx="6"/>
            </p:cNvCxnSpPr>
            <p:nvPr/>
          </p:nvCxnSpPr>
          <p:spPr>
            <a:xfrm flipH="1">
              <a:off x="3687568" y="2693851"/>
              <a:ext cx="810487" cy="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1" name="Straight Connector 40">
              <a:extLst>
                <a:ext uri="{FF2B5EF4-FFF2-40B4-BE49-F238E27FC236}">
                  <a16:creationId xmlns:a16="http://schemas.microsoft.com/office/drawing/2014/main" id="{B035AD30-D06F-AB45-BE0B-2830204D8C3C}"/>
                </a:ext>
              </a:extLst>
            </p:cNvPr>
            <p:cNvCxnSpPr>
              <a:cxnSpLocks/>
              <a:stCxn id="36" idx="2"/>
              <a:endCxn id="33" idx="6"/>
            </p:cNvCxnSpPr>
            <p:nvPr/>
          </p:nvCxnSpPr>
          <p:spPr>
            <a:xfrm flipH="1" flipV="1">
              <a:off x="3687568" y="3920360"/>
              <a:ext cx="810488" cy="394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2" name="Straight Connector 41">
              <a:extLst>
                <a:ext uri="{FF2B5EF4-FFF2-40B4-BE49-F238E27FC236}">
                  <a16:creationId xmlns:a16="http://schemas.microsoft.com/office/drawing/2014/main" id="{043E6352-7B29-1047-8A11-CF6C7EA498E1}"/>
                </a:ext>
              </a:extLst>
            </p:cNvPr>
            <p:cNvCxnSpPr>
              <a:cxnSpLocks/>
              <a:stCxn id="32" idx="7"/>
              <a:endCxn id="34" idx="2"/>
            </p:cNvCxnSpPr>
            <p:nvPr/>
          </p:nvCxnSpPr>
          <p:spPr>
            <a:xfrm flipV="1">
              <a:off x="2474367" y="2693851"/>
              <a:ext cx="762448" cy="452539"/>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3" name="Straight Connector 42">
              <a:extLst>
                <a:ext uri="{FF2B5EF4-FFF2-40B4-BE49-F238E27FC236}">
                  <a16:creationId xmlns:a16="http://schemas.microsoft.com/office/drawing/2014/main" id="{650EC6E1-7416-A54E-8F81-0A3AEA1BF905}"/>
                </a:ext>
              </a:extLst>
            </p:cNvPr>
            <p:cNvCxnSpPr>
              <a:cxnSpLocks/>
              <a:stCxn id="32" idx="5"/>
              <a:endCxn id="33" idx="2"/>
            </p:cNvCxnSpPr>
            <p:nvPr/>
          </p:nvCxnSpPr>
          <p:spPr>
            <a:xfrm>
              <a:off x="2474367" y="3467820"/>
              <a:ext cx="762448" cy="45254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5" name="Straight Connector 44">
              <a:extLst>
                <a:ext uri="{FF2B5EF4-FFF2-40B4-BE49-F238E27FC236}">
                  <a16:creationId xmlns:a16="http://schemas.microsoft.com/office/drawing/2014/main" id="{A41F8CC0-45D7-7C41-AD67-E186D1B07FBE}"/>
                </a:ext>
              </a:extLst>
            </p:cNvPr>
            <p:cNvCxnSpPr>
              <a:cxnSpLocks/>
              <a:stCxn id="37" idx="1"/>
              <a:endCxn id="35" idx="6"/>
            </p:cNvCxnSpPr>
            <p:nvPr/>
          </p:nvCxnSpPr>
          <p:spPr>
            <a:xfrm flipH="1" flipV="1">
              <a:off x="4948808" y="2693851"/>
              <a:ext cx="762450" cy="452539"/>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sp>
          <p:nvSpPr>
            <p:cNvPr id="47" name="TextBox 46">
              <a:extLst>
                <a:ext uri="{FF2B5EF4-FFF2-40B4-BE49-F238E27FC236}">
                  <a16:creationId xmlns:a16="http://schemas.microsoft.com/office/drawing/2014/main" id="{8B7EC1A4-A0A7-C748-8F21-B74B193033F2}"/>
                </a:ext>
              </a:extLst>
            </p:cNvPr>
            <p:cNvSpPr txBox="1"/>
            <p:nvPr/>
          </p:nvSpPr>
          <p:spPr>
            <a:xfrm>
              <a:off x="2611075" y="2645186"/>
              <a:ext cx="3016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5</a:t>
              </a:r>
            </a:p>
          </p:txBody>
        </p:sp>
        <p:sp>
          <p:nvSpPr>
            <p:cNvPr id="48" name="TextBox 47">
              <a:extLst>
                <a:ext uri="{FF2B5EF4-FFF2-40B4-BE49-F238E27FC236}">
                  <a16:creationId xmlns:a16="http://schemas.microsoft.com/office/drawing/2014/main" id="{76D59C6E-F987-A14C-8D44-8356C3E1EE71}"/>
                </a:ext>
              </a:extLst>
            </p:cNvPr>
            <p:cNvSpPr txBox="1"/>
            <p:nvPr/>
          </p:nvSpPr>
          <p:spPr>
            <a:xfrm>
              <a:off x="2612070" y="3603991"/>
              <a:ext cx="3016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2</a:t>
              </a:r>
            </a:p>
          </p:txBody>
        </p:sp>
        <p:sp>
          <p:nvSpPr>
            <p:cNvPr id="52" name="TextBox 51">
              <a:extLst>
                <a:ext uri="{FF2B5EF4-FFF2-40B4-BE49-F238E27FC236}">
                  <a16:creationId xmlns:a16="http://schemas.microsoft.com/office/drawing/2014/main" id="{FCDA1DAD-C254-7245-8142-BB3B5A5A49FB}"/>
                </a:ext>
              </a:extLst>
            </p:cNvPr>
            <p:cNvSpPr txBox="1"/>
            <p:nvPr/>
          </p:nvSpPr>
          <p:spPr>
            <a:xfrm>
              <a:off x="3921468" y="3920359"/>
              <a:ext cx="41870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10</a:t>
              </a:r>
            </a:p>
          </p:txBody>
        </p:sp>
        <p:sp>
          <p:nvSpPr>
            <p:cNvPr id="53" name="TextBox 52">
              <a:extLst>
                <a:ext uri="{FF2B5EF4-FFF2-40B4-BE49-F238E27FC236}">
                  <a16:creationId xmlns:a16="http://schemas.microsoft.com/office/drawing/2014/main" id="{4F83F08C-BC70-9143-B993-A65A3B5182FD}"/>
                </a:ext>
              </a:extLst>
            </p:cNvPr>
            <p:cNvSpPr txBox="1"/>
            <p:nvPr/>
          </p:nvSpPr>
          <p:spPr>
            <a:xfrm>
              <a:off x="3921468" y="2389571"/>
              <a:ext cx="3016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6</a:t>
              </a:r>
            </a:p>
          </p:txBody>
        </p:sp>
        <p:sp>
          <p:nvSpPr>
            <p:cNvPr id="54" name="TextBox 53">
              <a:extLst>
                <a:ext uri="{FF2B5EF4-FFF2-40B4-BE49-F238E27FC236}">
                  <a16:creationId xmlns:a16="http://schemas.microsoft.com/office/drawing/2014/main" id="{50A22366-B7F9-4A48-BE2A-4FE8DCF103FD}"/>
                </a:ext>
              </a:extLst>
            </p:cNvPr>
            <p:cNvSpPr txBox="1"/>
            <p:nvPr/>
          </p:nvSpPr>
          <p:spPr>
            <a:xfrm>
              <a:off x="5304830" y="2645186"/>
              <a:ext cx="3016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7</a:t>
              </a:r>
            </a:p>
          </p:txBody>
        </p:sp>
      </p:grpSp>
      <p:grpSp>
        <p:nvGrpSpPr>
          <p:cNvPr id="56" name="Group 55">
            <a:extLst>
              <a:ext uri="{FF2B5EF4-FFF2-40B4-BE49-F238E27FC236}">
                <a16:creationId xmlns:a16="http://schemas.microsoft.com/office/drawing/2014/main" id="{E1FF2D65-663D-1F47-ADD3-58FFC187CDCA}"/>
              </a:ext>
            </a:extLst>
          </p:cNvPr>
          <p:cNvGrpSpPr/>
          <p:nvPr/>
        </p:nvGrpSpPr>
        <p:grpSpPr>
          <a:xfrm>
            <a:off x="6781696" y="4670479"/>
            <a:ext cx="4006375" cy="1685021"/>
            <a:chOff x="2089625" y="2466565"/>
            <a:chExt cx="4006375" cy="1685021"/>
          </a:xfrm>
        </p:grpSpPr>
        <p:sp>
          <p:nvSpPr>
            <p:cNvPr id="57" name="Oval 56">
              <a:extLst>
                <a:ext uri="{FF2B5EF4-FFF2-40B4-BE49-F238E27FC236}">
                  <a16:creationId xmlns:a16="http://schemas.microsoft.com/office/drawing/2014/main" id="{6716326A-9B6F-C442-BD55-024D31D0007A}"/>
                </a:ext>
              </a:extLst>
            </p:cNvPr>
            <p:cNvSpPr>
              <a:spLocks noChangeAspect="1"/>
            </p:cNvSpPr>
            <p:nvPr/>
          </p:nvSpPr>
          <p:spPr>
            <a:xfrm>
              <a:off x="2089625" y="3079819"/>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a</a:t>
              </a:r>
            </a:p>
          </p:txBody>
        </p:sp>
        <p:sp>
          <p:nvSpPr>
            <p:cNvPr id="58" name="Oval 57">
              <a:extLst>
                <a:ext uri="{FF2B5EF4-FFF2-40B4-BE49-F238E27FC236}">
                  <a16:creationId xmlns:a16="http://schemas.microsoft.com/office/drawing/2014/main" id="{68BDB5C5-3F14-A940-9909-B5D4C518C5FA}"/>
                </a:ext>
              </a:extLst>
            </p:cNvPr>
            <p:cNvSpPr>
              <a:spLocks noChangeAspect="1"/>
            </p:cNvSpPr>
            <p:nvPr/>
          </p:nvSpPr>
          <p:spPr>
            <a:xfrm>
              <a:off x="3236815" y="3693074"/>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c</a:t>
              </a:r>
            </a:p>
          </p:txBody>
        </p:sp>
        <p:sp>
          <p:nvSpPr>
            <p:cNvPr id="59" name="Oval 58">
              <a:extLst>
                <a:ext uri="{FF2B5EF4-FFF2-40B4-BE49-F238E27FC236}">
                  <a16:creationId xmlns:a16="http://schemas.microsoft.com/office/drawing/2014/main" id="{ECF56635-EA0F-6E45-ADA2-F71CF7898D27}"/>
                </a:ext>
              </a:extLst>
            </p:cNvPr>
            <p:cNvSpPr>
              <a:spLocks noChangeAspect="1"/>
            </p:cNvSpPr>
            <p:nvPr/>
          </p:nvSpPr>
          <p:spPr>
            <a:xfrm>
              <a:off x="3236815" y="2466565"/>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b</a:t>
              </a:r>
            </a:p>
          </p:txBody>
        </p:sp>
        <p:sp>
          <p:nvSpPr>
            <p:cNvPr id="60" name="Oval 59">
              <a:extLst>
                <a:ext uri="{FF2B5EF4-FFF2-40B4-BE49-F238E27FC236}">
                  <a16:creationId xmlns:a16="http://schemas.microsoft.com/office/drawing/2014/main" id="{8A430AB6-8510-A948-929A-775E5AA9D551}"/>
                </a:ext>
              </a:extLst>
            </p:cNvPr>
            <p:cNvSpPr>
              <a:spLocks noChangeAspect="1"/>
            </p:cNvSpPr>
            <p:nvPr/>
          </p:nvSpPr>
          <p:spPr>
            <a:xfrm>
              <a:off x="4498055" y="2466565"/>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d</a:t>
              </a:r>
            </a:p>
          </p:txBody>
        </p:sp>
        <p:sp>
          <p:nvSpPr>
            <p:cNvPr id="61" name="Oval 60">
              <a:extLst>
                <a:ext uri="{FF2B5EF4-FFF2-40B4-BE49-F238E27FC236}">
                  <a16:creationId xmlns:a16="http://schemas.microsoft.com/office/drawing/2014/main" id="{84DA152F-824F-E54C-B445-CBD79B06A701}"/>
                </a:ext>
              </a:extLst>
            </p:cNvPr>
            <p:cNvSpPr>
              <a:spLocks noChangeAspect="1"/>
            </p:cNvSpPr>
            <p:nvPr/>
          </p:nvSpPr>
          <p:spPr>
            <a:xfrm>
              <a:off x="4498056" y="3697014"/>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e</a:t>
              </a:r>
            </a:p>
          </p:txBody>
        </p:sp>
        <p:sp>
          <p:nvSpPr>
            <p:cNvPr id="62" name="Oval 61">
              <a:extLst>
                <a:ext uri="{FF2B5EF4-FFF2-40B4-BE49-F238E27FC236}">
                  <a16:creationId xmlns:a16="http://schemas.microsoft.com/office/drawing/2014/main" id="{D9D7DAD3-66CC-234C-9FB3-E9FEB1242EF6}"/>
                </a:ext>
              </a:extLst>
            </p:cNvPr>
            <p:cNvSpPr>
              <a:spLocks noChangeAspect="1"/>
            </p:cNvSpPr>
            <p:nvPr/>
          </p:nvSpPr>
          <p:spPr>
            <a:xfrm>
              <a:off x="5645247" y="3079819"/>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z</a:t>
              </a:r>
            </a:p>
          </p:txBody>
        </p:sp>
        <p:cxnSp>
          <p:nvCxnSpPr>
            <p:cNvPr id="63" name="Straight Connector 62">
              <a:extLst>
                <a:ext uri="{FF2B5EF4-FFF2-40B4-BE49-F238E27FC236}">
                  <a16:creationId xmlns:a16="http://schemas.microsoft.com/office/drawing/2014/main" id="{D3596549-E802-2244-AA8B-002EC8AEC421}"/>
                </a:ext>
              </a:extLst>
            </p:cNvPr>
            <p:cNvCxnSpPr>
              <a:cxnSpLocks/>
              <a:stCxn id="59" idx="4"/>
              <a:endCxn id="58"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14746D0-E2C6-B84A-912C-88EC24798B20}"/>
                </a:ext>
              </a:extLst>
            </p:cNvPr>
            <p:cNvCxnSpPr>
              <a:cxnSpLocks/>
              <a:stCxn id="60" idx="4"/>
              <a:endCxn id="61"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2347F98-A1A8-7845-9DE7-C5F881DE71B7}"/>
                </a:ext>
              </a:extLst>
            </p:cNvPr>
            <p:cNvCxnSpPr>
              <a:cxnSpLocks/>
              <a:stCxn id="57" idx="7"/>
              <a:endCxn id="59"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B11A6C4-2246-2541-BA4F-77BF85699AFB}"/>
                </a:ext>
              </a:extLst>
            </p:cNvPr>
            <p:cNvCxnSpPr>
              <a:cxnSpLocks/>
              <a:stCxn id="60" idx="3"/>
              <a:endCxn id="58"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5BBD197-D7B9-1F4C-9650-91973B7B8D7A}"/>
                </a:ext>
              </a:extLst>
            </p:cNvPr>
            <p:cNvCxnSpPr>
              <a:cxnSpLocks/>
              <a:stCxn id="62" idx="3"/>
              <a:endCxn id="61"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4B598D73-B649-344F-A0E1-958FACD5D8C4}"/>
                </a:ext>
              </a:extLst>
            </p:cNvPr>
            <p:cNvSpPr txBox="1"/>
            <p:nvPr/>
          </p:nvSpPr>
          <p:spPr>
            <a:xfrm>
              <a:off x="2611075" y="2645186"/>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5</a:t>
              </a:r>
            </a:p>
          </p:txBody>
        </p:sp>
        <p:sp>
          <p:nvSpPr>
            <p:cNvPr id="74" name="TextBox 73">
              <a:extLst>
                <a:ext uri="{FF2B5EF4-FFF2-40B4-BE49-F238E27FC236}">
                  <a16:creationId xmlns:a16="http://schemas.microsoft.com/office/drawing/2014/main" id="{058F57B9-ECC8-BD48-A4BF-E78362ED7C6F}"/>
                </a:ext>
              </a:extLst>
            </p:cNvPr>
            <p:cNvSpPr txBox="1"/>
            <p:nvPr/>
          </p:nvSpPr>
          <p:spPr>
            <a:xfrm>
              <a:off x="3159844" y="3098488"/>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1</a:t>
              </a:r>
            </a:p>
          </p:txBody>
        </p:sp>
        <p:sp>
          <p:nvSpPr>
            <p:cNvPr id="75" name="TextBox 74">
              <a:extLst>
                <a:ext uri="{FF2B5EF4-FFF2-40B4-BE49-F238E27FC236}">
                  <a16:creationId xmlns:a16="http://schemas.microsoft.com/office/drawing/2014/main" id="{20C498EA-6254-1A4A-9B6F-B63537057C67}"/>
                </a:ext>
              </a:extLst>
            </p:cNvPr>
            <p:cNvSpPr txBox="1"/>
            <p:nvPr/>
          </p:nvSpPr>
          <p:spPr>
            <a:xfrm>
              <a:off x="4035373" y="3228688"/>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8</a:t>
              </a:r>
            </a:p>
          </p:txBody>
        </p:sp>
        <p:sp>
          <p:nvSpPr>
            <p:cNvPr id="76" name="TextBox 75">
              <a:extLst>
                <a:ext uri="{FF2B5EF4-FFF2-40B4-BE49-F238E27FC236}">
                  <a16:creationId xmlns:a16="http://schemas.microsoft.com/office/drawing/2014/main" id="{27BDFBD4-63A4-764D-AFA9-6F1720A63B0D}"/>
                </a:ext>
              </a:extLst>
            </p:cNvPr>
            <p:cNvSpPr txBox="1"/>
            <p:nvPr/>
          </p:nvSpPr>
          <p:spPr>
            <a:xfrm>
              <a:off x="4672484" y="3122439"/>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3</a:t>
              </a:r>
            </a:p>
          </p:txBody>
        </p:sp>
        <p:sp>
          <p:nvSpPr>
            <p:cNvPr id="80" name="TextBox 79">
              <a:extLst>
                <a:ext uri="{FF2B5EF4-FFF2-40B4-BE49-F238E27FC236}">
                  <a16:creationId xmlns:a16="http://schemas.microsoft.com/office/drawing/2014/main" id="{97C3E4D6-C533-EB43-BA2A-88052E74B552}"/>
                </a:ext>
              </a:extLst>
            </p:cNvPr>
            <p:cNvSpPr txBox="1"/>
            <p:nvPr/>
          </p:nvSpPr>
          <p:spPr>
            <a:xfrm>
              <a:off x="5305824" y="3615556"/>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4</a:t>
              </a:r>
            </a:p>
          </p:txBody>
        </p:sp>
      </p:grpSp>
      <p:sp>
        <p:nvSpPr>
          <p:cNvPr id="4" name="TextBox 3">
            <a:extLst>
              <a:ext uri="{FF2B5EF4-FFF2-40B4-BE49-F238E27FC236}">
                <a16:creationId xmlns:a16="http://schemas.microsoft.com/office/drawing/2014/main" id="{22502B8A-7AC1-F367-EA65-371C35232AA7}"/>
              </a:ext>
            </a:extLst>
          </p:cNvPr>
          <p:cNvSpPr txBox="1"/>
          <p:nvPr/>
        </p:nvSpPr>
        <p:spPr>
          <a:xfrm>
            <a:off x="1305374" y="1357674"/>
            <a:ext cx="9165394" cy="830997"/>
          </a:xfrm>
          <a:prstGeom prst="rect">
            <a:avLst/>
          </a:prstGeom>
          <a:solidFill>
            <a:schemeClr val="bg1">
              <a:lumMod val="85000"/>
            </a:schemeClr>
          </a:solidFill>
        </p:spPr>
        <p:txBody>
          <a:bodyPr wrap="none" rtlCol="0">
            <a:spAutoFit/>
          </a:bodyPr>
          <a:lstStyle/>
          <a:p>
            <a:pPr algn="ctr"/>
            <a:r>
              <a:rPr lang="en-US" sz="2400" dirty="0"/>
              <a:t>A </a:t>
            </a:r>
            <a:r>
              <a:rPr lang="en-US" sz="2400" i="1" dirty="0"/>
              <a:t>minimum spanning tree </a:t>
            </a:r>
            <a:r>
              <a:rPr lang="en-US" sz="2400" dirty="0"/>
              <a:t>in a </a:t>
            </a:r>
            <a:r>
              <a:rPr lang="en-US" sz="2400" i="1" dirty="0"/>
              <a:t>connected weighted graph </a:t>
            </a:r>
            <a:r>
              <a:rPr lang="en-US" sz="2400" dirty="0"/>
              <a:t>is a </a:t>
            </a:r>
          </a:p>
          <a:p>
            <a:pPr algn="ctr"/>
            <a:r>
              <a:rPr lang="en-US" sz="2400" i="1" dirty="0">
                <a:highlight>
                  <a:srgbClr val="FFFF00"/>
                </a:highlight>
              </a:rPr>
              <a:t>spanning tree </a:t>
            </a:r>
            <a:r>
              <a:rPr lang="en-US" sz="2400" dirty="0"/>
              <a:t>that has the smallest possible sum of weights of its edges </a:t>
            </a:r>
          </a:p>
        </p:txBody>
      </p:sp>
    </p:spTree>
    <p:extLst>
      <p:ext uri="{BB962C8B-B14F-4D97-AF65-F5344CB8AC3E}">
        <p14:creationId xmlns:p14="http://schemas.microsoft.com/office/powerpoint/2010/main" val="2225505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Minimum Spanning Trees</a:t>
            </a:r>
          </a:p>
        </p:txBody>
      </p:sp>
      <p:grpSp>
        <p:nvGrpSpPr>
          <p:cNvPr id="33" name="Group 32">
            <a:extLst>
              <a:ext uri="{FF2B5EF4-FFF2-40B4-BE49-F238E27FC236}">
                <a16:creationId xmlns:a16="http://schemas.microsoft.com/office/drawing/2014/main" id="{A0B1CD64-7699-F87E-EEA7-93572658C594}"/>
              </a:ext>
            </a:extLst>
          </p:cNvPr>
          <p:cNvGrpSpPr/>
          <p:nvPr/>
        </p:nvGrpSpPr>
        <p:grpSpPr>
          <a:xfrm>
            <a:off x="785980" y="4777402"/>
            <a:ext cx="4006375" cy="1900120"/>
            <a:chOff x="2089625" y="2389571"/>
            <a:chExt cx="4006375" cy="1900120"/>
          </a:xfrm>
        </p:grpSpPr>
        <p:sp>
          <p:nvSpPr>
            <p:cNvPr id="34" name="Oval 33">
              <a:extLst>
                <a:ext uri="{FF2B5EF4-FFF2-40B4-BE49-F238E27FC236}">
                  <a16:creationId xmlns:a16="http://schemas.microsoft.com/office/drawing/2014/main" id="{010FE0C1-A3E9-3432-049B-C43995359421}"/>
                </a:ext>
              </a:extLst>
            </p:cNvPr>
            <p:cNvSpPr>
              <a:spLocks noChangeAspect="1"/>
            </p:cNvSpPr>
            <p:nvPr/>
          </p:nvSpPr>
          <p:spPr>
            <a:xfrm>
              <a:off x="2089625" y="3079819"/>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a:t>
              </a:r>
            </a:p>
          </p:txBody>
        </p:sp>
        <p:sp>
          <p:nvSpPr>
            <p:cNvPr id="35" name="Oval 34">
              <a:extLst>
                <a:ext uri="{FF2B5EF4-FFF2-40B4-BE49-F238E27FC236}">
                  <a16:creationId xmlns:a16="http://schemas.microsoft.com/office/drawing/2014/main" id="{4B2E94AC-78E0-0F2E-4325-59D21C7F4265}"/>
                </a:ext>
              </a:extLst>
            </p:cNvPr>
            <p:cNvSpPr>
              <a:spLocks noChangeAspect="1"/>
            </p:cNvSpPr>
            <p:nvPr/>
          </p:nvSpPr>
          <p:spPr>
            <a:xfrm>
              <a:off x="3236815" y="3693074"/>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a:t>
              </a:r>
            </a:p>
          </p:txBody>
        </p:sp>
        <p:sp>
          <p:nvSpPr>
            <p:cNvPr id="36" name="Oval 35">
              <a:extLst>
                <a:ext uri="{FF2B5EF4-FFF2-40B4-BE49-F238E27FC236}">
                  <a16:creationId xmlns:a16="http://schemas.microsoft.com/office/drawing/2014/main" id="{C44B4E6F-6B9D-C963-8258-2A99B6E9A8B5}"/>
                </a:ext>
              </a:extLst>
            </p:cNvPr>
            <p:cNvSpPr>
              <a:spLocks noChangeAspect="1"/>
            </p:cNvSpPr>
            <p:nvPr/>
          </p:nvSpPr>
          <p:spPr>
            <a:xfrm>
              <a:off x="3236815" y="2466565"/>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b</a:t>
              </a:r>
            </a:p>
          </p:txBody>
        </p:sp>
        <p:sp>
          <p:nvSpPr>
            <p:cNvPr id="37" name="Oval 36">
              <a:extLst>
                <a:ext uri="{FF2B5EF4-FFF2-40B4-BE49-F238E27FC236}">
                  <a16:creationId xmlns:a16="http://schemas.microsoft.com/office/drawing/2014/main" id="{B1F7D6FD-B9DE-3334-05E8-3A2AA71D6CF2}"/>
                </a:ext>
              </a:extLst>
            </p:cNvPr>
            <p:cNvSpPr>
              <a:spLocks noChangeAspect="1"/>
            </p:cNvSpPr>
            <p:nvPr/>
          </p:nvSpPr>
          <p:spPr>
            <a:xfrm>
              <a:off x="4498055" y="2466565"/>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
              </a:r>
            </a:p>
          </p:txBody>
        </p:sp>
        <p:sp>
          <p:nvSpPr>
            <p:cNvPr id="38" name="Oval 37">
              <a:extLst>
                <a:ext uri="{FF2B5EF4-FFF2-40B4-BE49-F238E27FC236}">
                  <a16:creationId xmlns:a16="http://schemas.microsoft.com/office/drawing/2014/main" id="{569653F6-A21B-F74A-CBE0-1A5395F5FFCA}"/>
                </a:ext>
              </a:extLst>
            </p:cNvPr>
            <p:cNvSpPr>
              <a:spLocks noChangeAspect="1"/>
            </p:cNvSpPr>
            <p:nvPr/>
          </p:nvSpPr>
          <p:spPr>
            <a:xfrm>
              <a:off x="4498056" y="3697014"/>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e</a:t>
              </a:r>
            </a:p>
          </p:txBody>
        </p:sp>
        <p:sp>
          <p:nvSpPr>
            <p:cNvPr id="39" name="Oval 38">
              <a:extLst>
                <a:ext uri="{FF2B5EF4-FFF2-40B4-BE49-F238E27FC236}">
                  <a16:creationId xmlns:a16="http://schemas.microsoft.com/office/drawing/2014/main" id="{676A3F75-7437-DD72-3486-F4BC5B237C6C}"/>
                </a:ext>
              </a:extLst>
            </p:cNvPr>
            <p:cNvSpPr>
              <a:spLocks noChangeAspect="1"/>
            </p:cNvSpPr>
            <p:nvPr/>
          </p:nvSpPr>
          <p:spPr>
            <a:xfrm>
              <a:off x="5645247" y="3079819"/>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z</a:t>
              </a:r>
            </a:p>
          </p:txBody>
        </p:sp>
        <p:cxnSp>
          <p:nvCxnSpPr>
            <p:cNvPr id="40" name="Straight Connector 39">
              <a:extLst>
                <a:ext uri="{FF2B5EF4-FFF2-40B4-BE49-F238E27FC236}">
                  <a16:creationId xmlns:a16="http://schemas.microsoft.com/office/drawing/2014/main" id="{37FDA890-C3F8-3327-E7E5-F109CF3ECE65}"/>
                </a:ext>
              </a:extLst>
            </p:cNvPr>
            <p:cNvCxnSpPr>
              <a:cxnSpLocks/>
              <a:stCxn id="37" idx="2"/>
              <a:endCxn id="36" idx="6"/>
            </p:cNvCxnSpPr>
            <p:nvPr/>
          </p:nvCxnSpPr>
          <p:spPr>
            <a:xfrm flipH="1">
              <a:off x="3687568" y="2693851"/>
              <a:ext cx="810487" cy="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1" name="Straight Connector 40">
              <a:extLst>
                <a:ext uri="{FF2B5EF4-FFF2-40B4-BE49-F238E27FC236}">
                  <a16:creationId xmlns:a16="http://schemas.microsoft.com/office/drawing/2014/main" id="{0423EEC2-9B58-7E5F-6F50-3136C7E68070}"/>
                </a:ext>
              </a:extLst>
            </p:cNvPr>
            <p:cNvCxnSpPr>
              <a:cxnSpLocks/>
              <a:stCxn id="38" idx="2"/>
              <a:endCxn id="35" idx="6"/>
            </p:cNvCxnSpPr>
            <p:nvPr/>
          </p:nvCxnSpPr>
          <p:spPr>
            <a:xfrm flipH="1" flipV="1">
              <a:off x="3687568" y="3920360"/>
              <a:ext cx="810488" cy="394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2" name="Straight Connector 41">
              <a:extLst>
                <a:ext uri="{FF2B5EF4-FFF2-40B4-BE49-F238E27FC236}">
                  <a16:creationId xmlns:a16="http://schemas.microsoft.com/office/drawing/2014/main" id="{2683B0AD-0DA1-110C-D492-0E33B43719A7}"/>
                </a:ext>
              </a:extLst>
            </p:cNvPr>
            <p:cNvCxnSpPr>
              <a:cxnSpLocks/>
              <a:stCxn id="34" idx="7"/>
              <a:endCxn id="36" idx="2"/>
            </p:cNvCxnSpPr>
            <p:nvPr/>
          </p:nvCxnSpPr>
          <p:spPr>
            <a:xfrm flipV="1">
              <a:off x="2474367" y="2693851"/>
              <a:ext cx="762448" cy="452539"/>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3" name="Straight Connector 42">
              <a:extLst>
                <a:ext uri="{FF2B5EF4-FFF2-40B4-BE49-F238E27FC236}">
                  <a16:creationId xmlns:a16="http://schemas.microsoft.com/office/drawing/2014/main" id="{57905E5F-68D1-A24C-3236-68E2034EBFE9}"/>
                </a:ext>
              </a:extLst>
            </p:cNvPr>
            <p:cNvCxnSpPr>
              <a:cxnSpLocks/>
              <a:stCxn id="34" idx="5"/>
              <a:endCxn id="35" idx="2"/>
            </p:cNvCxnSpPr>
            <p:nvPr/>
          </p:nvCxnSpPr>
          <p:spPr>
            <a:xfrm>
              <a:off x="2474367" y="3467820"/>
              <a:ext cx="762448" cy="45254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4" name="Straight Connector 43">
              <a:extLst>
                <a:ext uri="{FF2B5EF4-FFF2-40B4-BE49-F238E27FC236}">
                  <a16:creationId xmlns:a16="http://schemas.microsoft.com/office/drawing/2014/main" id="{3EDC0CF5-3F79-31ED-02D7-4CC2C779D635}"/>
                </a:ext>
              </a:extLst>
            </p:cNvPr>
            <p:cNvCxnSpPr>
              <a:cxnSpLocks/>
              <a:stCxn id="39" idx="1"/>
              <a:endCxn id="37" idx="6"/>
            </p:cNvCxnSpPr>
            <p:nvPr/>
          </p:nvCxnSpPr>
          <p:spPr>
            <a:xfrm flipH="1" flipV="1">
              <a:off x="4948808" y="2693851"/>
              <a:ext cx="762450" cy="452539"/>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sp>
          <p:nvSpPr>
            <p:cNvPr id="45" name="TextBox 44">
              <a:extLst>
                <a:ext uri="{FF2B5EF4-FFF2-40B4-BE49-F238E27FC236}">
                  <a16:creationId xmlns:a16="http://schemas.microsoft.com/office/drawing/2014/main" id="{44F00816-94F4-30C6-1323-C40D619468C5}"/>
                </a:ext>
              </a:extLst>
            </p:cNvPr>
            <p:cNvSpPr txBox="1"/>
            <p:nvPr/>
          </p:nvSpPr>
          <p:spPr>
            <a:xfrm>
              <a:off x="2611075" y="2645186"/>
              <a:ext cx="3016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5</a:t>
              </a:r>
            </a:p>
          </p:txBody>
        </p:sp>
        <p:sp>
          <p:nvSpPr>
            <p:cNvPr id="46" name="TextBox 45">
              <a:extLst>
                <a:ext uri="{FF2B5EF4-FFF2-40B4-BE49-F238E27FC236}">
                  <a16:creationId xmlns:a16="http://schemas.microsoft.com/office/drawing/2014/main" id="{36012DFB-91A3-188D-4B67-D61105A4F8CD}"/>
                </a:ext>
              </a:extLst>
            </p:cNvPr>
            <p:cNvSpPr txBox="1"/>
            <p:nvPr/>
          </p:nvSpPr>
          <p:spPr>
            <a:xfrm>
              <a:off x="2612070" y="3603991"/>
              <a:ext cx="3016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2</a:t>
              </a:r>
            </a:p>
          </p:txBody>
        </p:sp>
        <p:sp>
          <p:nvSpPr>
            <p:cNvPr id="47" name="TextBox 46">
              <a:extLst>
                <a:ext uri="{FF2B5EF4-FFF2-40B4-BE49-F238E27FC236}">
                  <a16:creationId xmlns:a16="http://schemas.microsoft.com/office/drawing/2014/main" id="{CB7EBD2D-4D3B-FD89-F9A5-ABC32F750DFF}"/>
                </a:ext>
              </a:extLst>
            </p:cNvPr>
            <p:cNvSpPr txBox="1"/>
            <p:nvPr/>
          </p:nvSpPr>
          <p:spPr>
            <a:xfrm>
              <a:off x="3921468" y="3920359"/>
              <a:ext cx="41870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10</a:t>
              </a:r>
            </a:p>
          </p:txBody>
        </p:sp>
        <p:sp>
          <p:nvSpPr>
            <p:cNvPr id="48" name="TextBox 47">
              <a:extLst>
                <a:ext uri="{FF2B5EF4-FFF2-40B4-BE49-F238E27FC236}">
                  <a16:creationId xmlns:a16="http://schemas.microsoft.com/office/drawing/2014/main" id="{21E6778F-D0F5-25FD-DEFE-CA5EEA1A107C}"/>
                </a:ext>
              </a:extLst>
            </p:cNvPr>
            <p:cNvSpPr txBox="1"/>
            <p:nvPr/>
          </p:nvSpPr>
          <p:spPr>
            <a:xfrm>
              <a:off x="3921468" y="2389571"/>
              <a:ext cx="3016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6</a:t>
              </a:r>
            </a:p>
          </p:txBody>
        </p:sp>
        <p:sp>
          <p:nvSpPr>
            <p:cNvPr id="49" name="TextBox 48">
              <a:extLst>
                <a:ext uri="{FF2B5EF4-FFF2-40B4-BE49-F238E27FC236}">
                  <a16:creationId xmlns:a16="http://schemas.microsoft.com/office/drawing/2014/main" id="{B16BE8B2-8510-186B-7EB2-1BED0BB893A6}"/>
                </a:ext>
              </a:extLst>
            </p:cNvPr>
            <p:cNvSpPr txBox="1"/>
            <p:nvPr/>
          </p:nvSpPr>
          <p:spPr>
            <a:xfrm>
              <a:off x="5304830" y="2645186"/>
              <a:ext cx="3016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7</a:t>
              </a:r>
            </a:p>
          </p:txBody>
        </p:sp>
      </p:grpSp>
      <p:grpSp>
        <p:nvGrpSpPr>
          <p:cNvPr id="50" name="Group 49">
            <a:extLst>
              <a:ext uri="{FF2B5EF4-FFF2-40B4-BE49-F238E27FC236}">
                <a16:creationId xmlns:a16="http://schemas.microsoft.com/office/drawing/2014/main" id="{45B52448-BD3F-8373-298A-2EEDFD1A5267}"/>
              </a:ext>
            </a:extLst>
          </p:cNvPr>
          <p:cNvGrpSpPr/>
          <p:nvPr/>
        </p:nvGrpSpPr>
        <p:grpSpPr>
          <a:xfrm>
            <a:off x="6781696" y="4670479"/>
            <a:ext cx="4006375" cy="1685021"/>
            <a:chOff x="2089625" y="2466565"/>
            <a:chExt cx="4006375" cy="1685021"/>
          </a:xfrm>
        </p:grpSpPr>
        <p:sp>
          <p:nvSpPr>
            <p:cNvPr id="51" name="Oval 50">
              <a:extLst>
                <a:ext uri="{FF2B5EF4-FFF2-40B4-BE49-F238E27FC236}">
                  <a16:creationId xmlns:a16="http://schemas.microsoft.com/office/drawing/2014/main" id="{DFB6DD86-7ABB-2C0D-0E3D-72C9577AF915}"/>
                </a:ext>
              </a:extLst>
            </p:cNvPr>
            <p:cNvSpPr>
              <a:spLocks noChangeAspect="1"/>
            </p:cNvSpPr>
            <p:nvPr/>
          </p:nvSpPr>
          <p:spPr>
            <a:xfrm>
              <a:off x="2089625" y="3079819"/>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a</a:t>
              </a:r>
            </a:p>
          </p:txBody>
        </p:sp>
        <p:sp>
          <p:nvSpPr>
            <p:cNvPr id="52" name="Oval 51">
              <a:extLst>
                <a:ext uri="{FF2B5EF4-FFF2-40B4-BE49-F238E27FC236}">
                  <a16:creationId xmlns:a16="http://schemas.microsoft.com/office/drawing/2014/main" id="{44947FE1-BB97-CBDB-3423-DDBEC07A2363}"/>
                </a:ext>
              </a:extLst>
            </p:cNvPr>
            <p:cNvSpPr>
              <a:spLocks noChangeAspect="1"/>
            </p:cNvSpPr>
            <p:nvPr/>
          </p:nvSpPr>
          <p:spPr>
            <a:xfrm>
              <a:off x="3236815" y="3693074"/>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c</a:t>
              </a:r>
            </a:p>
          </p:txBody>
        </p:sp>
        <p:sp>
          <p:nvSpPr>
            <p:cNvPr id="53" name="Oval 52">
              <a:extLst>
                <a:ext uri="{FF2B5EF4-FFF2-40B4-BE49-F238E27FC236}">
                  <a16:creationId xmlns:a16="http://schemas.microsoft.com/office/drawing/2014/main" id="{1651263A-1841-D251-E35F-DF670E327A18}"/>
                </a:ext>
              </a:extLst>
            </p:cNvPr>
            <p:cNvSpPr>
              <a:spLocks noChangeAspect="1"/>
            </p:cNvSpPr>
            <p:nvPr/>
          </p:nvSpPr>
          <p:spPr>
            <a:xfrm>
              <a:off x="3236815" y="2466565"/>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b</a:t>
              </a:r>
            </a:p>
          </p:txBody>
        </p:sp>
        <p:sp>
          <p:nvSpPr>
            <p:cNvPr id="54" name="Oval 53">
              <a:extLst>
                <a:ext uri="{FF2B5EF4-FFF2-40B4-BE49-F238E27FC236}">
                  <a16:creationId xmlns:a16="http://schemas.microsoft.com/office/drawing/2014/main" id="{4BCE0AA2-921D-C225-9F24-CD285955E39D}"/>
                </a:ext>
              </a:extLst>
            </p:cNvPr>
            <p:cNvSpPr>
              <a:spLocks noChangeAspect="1"/>
            </p:cNvSpPr>
            <p:nvPr/>
          </p:nvSpPr>
          <p:spPr>
            <a:xfrm>
              <a:off x="4498055" y="2466565"/>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d</a:t>
              </a:r>
            </a:p>
          </p:txBody>
        </p:sp>
        <p:sp>
          <p:nvSpPr>
            <p:cNvPr id="55" name="Oval 54">
              <a:extLst>
                <a:ext uri="{FF2B5EF4-FFF2-40B4-BE49-F238E27FC236}">
                  <a16:creationId xmlns:a16="http://schemas.microsoft.com/office/drawing/2014/main" id="{92234165-107F-30F2-CDC1-5B9EB93BB701}"/>
                </a:ext>
              </a:extLst>
            </p:cNvPr>
            <p:cNvSpPr>
              <a:spLocks noChangeAspect="1"/>
            </p:cNvSpPr>
            <p:nvPr/>
          </p:nvSpPr>
          <p:spPr>
            <a:xfrm>
              <a:off x="4498056" y="3697014"/>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e</a:t>
              </a:r>
            </a:p>
          </p:txBody>
        </p:sp>
        <p:sp>
          <p:nvSpPr>
            <p:cNvPr id="56" name="Oval 55">
              <a:extLst>
                <a:ext uri="{FF2B5EF4-FFF2-40B4-BE49-F238E27FC236}">
                  <a16:creationId xmlns:a16="http://schemas.microsoft.com/office/drawing/2014/main" id="{3657D7A2-0343-BEC4-64CD-62BFCDF2C0BF}"/>
                </a:ext>
              </a:extLst>
            </p:cNvPr>
            <p:cNvSpPr>
              <a:spLocks noChangeAspect="1"/>
            </p:cNvSpPr>
            <p:nvPr/>
          </p:nvSpPr>
          <p:spPr>
            <a:xfrm>
              <a:off x="5645247" y="3079819"/>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z</a:t>
              </a:r>
            </a:p>
          </p:txBody>
        </p:sp>
        <p:cxnSp>
          <p:nvCxnSpPr>
            <p:cNvPr id="57" name="Straight Connector 56">
              <a:extLst>
                <a:ext uri="{FF2B5EF4-FFF2-40B4-BE49-F238E27FC236}">
                  <a16:creationId xmlns:a16="http://schemas.microsoft.com/office/drawing/2014/main" id="{826BF6BE-269F-4808-1578-C5F2639BA46C}"/>
                </a:ext>
              </a:extLst>
            </p:cNvPr>
            <p:cNvCxnSpPr>
              <a:cxnSpLocks/>
              <a:stCxn id="53" idx="4"/>
              <a:endCxn id="52"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0D7CB5E-610A-21F1-C65C-EBF45A35C785}"/>
                </a:ext>
              </a:extLst>
            </p:cNvPr>
            <p:cNvCxnSpPr>
              <a:cxnSpLocks/>
              <a:stCxn id="54" idx="4"/>
              <a:endCxn id="55"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9594BE-FBBF-CFDE-4D3E-E2556D46623F}"/>
                </a:ext>
              </a:extLst>
            </p:cNvPr>
            <p:cNvCxnSpPr>
              <a:cxnSpLocks/>
              <a:stCxn id="51" idx="7"/>
              <a:endCxn id="53"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966259F-1353-F58A-4D69-9E10BB6E9D16}"/>
                </a:ext>
              </a:extLst>
            </p:cNvPr>
            <p:cNvCxnSpPr>
              <a:cxnSpLocks/>
              <a:stCxn id="54" idx="3"/>
              <a:endCxn id="52"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FF3DA04-1729-2472-B369-87C2CA777FCD}"/>
                </a:ext>
              </a:extLst>
            </p:cNvPr>
            <p:cNvCxnSpPr>
              <a:cxnSpLocks/>
              <a:stCxn id="56" idx="3"/>
              <a:endCxn id="5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92A318A-F7B2-1138-1C79-F6B210E1CC95}"/>
                </a:ext>
              </a:extLst>
            </p:cNvPr>
            <p:cNvSpPr txBox="1"/>
            <p:nvPr/>
          </p:nvSpPr>
          <p:spPr>
            <a:xfrm>
              <a:off x="2611075" y="2645186"/>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5</a:t>
              </a:r>
            </a:p>
          </p:txBody>
        </p:sp>
        <p:sp>
          <p:nvSpPr>
            <p:cNvPr id="63" name="TextBox 62">
              <a:extLst>
                <a:ext uri="{FF2B5EF4-FFF2-40B4-BE49-F238E27FC236}">
                  <a16:creationId xmlns:a16="http://schemas.microsoft.com/office/drawing/2014/main" id="{81DAC350-9017-34DB-3491-B1CA81C1F79B}"/>
                </a:ext>
              </a:extLst>
            </p:cNvPr>
            <p:cNvSpPr txBox="1"/>
            <p:nvPr/>
          </p:nvSpPr>
          <p:spPr>
            <a:xfrm>
              <a:off x="3159844" y="3098488"/>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1</a:t>
              </a:r>
            </a:p>
          </p:txBody>
        </p:sp>
        <p:sp>
          <p:nvSpPr>
            <p:cNvPr id="64" name="TextBox 63">
              <a:extLst>
                <a:ext uri="{FF2B5EF4-FFF2-40B4-BE49-F238E27FC236}">
                  <a16:creationId xmlns:a16="http://schemas.microsoft.com/office/drawing/2014/main" id="{F78317AB-36AD-525F-274A-EEFE4E529703}"/>
                </a:ext>
              </a:extLst>
            </p:cNvPr>
            <p:cNvSpPr txBox="1"/>
            <p:nvPr/>
          </p:nvSpPr>
          <p:spPr>
            <a:xfrm>
              <a:off x="4035373" y="3228688"/>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8</a:t>
              </a:r>
            </a:p>
          </p:txBody>
        </p:sp>
        <p:sp>
          <p:nvSpPr>
            <p:cNvPr id="65" name="TextBox 64">
              <a:extLst>
                <a:ext uri="{FF2B5EF4-FFF2-40B4-BE49-F238E27FC236}">
                  <a16:creationId xmlns:a16="http://schemas.microsoft.com/office/drawing/2014/main" id="{9275578F-DB51-5E42-C26A-2CF2D7D32571}"/>
                </a:ext>
              </a:extLst>
            </p:cNvPr>
            <p:cNvSpPr txBox="1"/>
            <p:nvPr/>
          </p:nvSpPr>
          <p:spPr>
            <a:xfrm>
              <a:off x="4672484" y="3122439"/>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3</a:t>
              </a:r>
            </a:p>
          </p:txBody>
        </p:sp>
        <p:sp>
          <p:nvSpPr>
            <p:cNvPr id="66" name="TextBox 65">
              <a:extLst>
                <a:ext uri="{FF2B5EF4-FFF2-40B4-BE49-F238E27FC236}">
                  <a16:creationId xmlns:a16="http://schemas.microsoft.com/office/drawing/2014/main" id="{E54962C1-92E9-BAE6-6534-BE530C3FBAFA}"/>
                </a:ext>
              </a:extLst>
            </p:cNvPr>
            <p:cNvSpPr txBox="1"/>
            <p:nvPr/>
          </p:nvSpPr>
          <p:spPr>
            <a:xfrm>
              <a:off x="5305824" y="3615556"/>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4</a:t>
              </a:r>
            </a:p>
          </p:txBody>
        </p:sp>
      </p:grpSp>
      <p:sp>
        <p:nvSpPr>
          <p:cNvPr id="68" name="TextBox 67">
            <a:extLst>
              <a:ext uri="{FF2B5EF4-FFF2-40B4-BE49-F238E27FC236}">
                <a16:creationId xmlns:a16="http://schemas.microsoft.com/office/drawing/2014/main" id="{7EE468E0-937E-4F29-26C9-51C9B9D28A3A}"/>
              </a:ext>
            </a:extLst>
          </p:cNvPr>
          <p:cNvSpPr txBox="1"/>
          <p:nvPr/>
        </p:nvSpPr>
        <p:spPr>
          <a:xfrm>
            <a:off x="10449599" y="4604604"/>
            <a:ext cx="1335622" cy="461665"/>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sz="2400" dirty="0"/>
              <a:t>Sum = 21</a:t>
            </a:r>
          </a:p>
        </p:txBody>
      </p:sp>
      <p:sp>
        <p:nvSpPr>
          <p:cNvPr id="70" name="TextBox 69">
            <a:extLst>
              <a:ext uri="{FF2B5EF4-FFF2-40B4-BE49-F238E27FC236}">
                <a16:creationId xmlns:a16="http://schemas.microsoft.com/office/drawing/2014/main" id="{962EFFF0-D304-1497-8E9B-E7DB41E37728}"/>
              </a:ext>
            </a:extLst>
          </p:cNvPr>
          <p:cNvSpPr txBox="1"/>
          <p:nvPr/>
        </p:nvSpPr>
        <p:spPr>
          <a:xfrm>
            <a:off x="4476688" y="4604603"/>
            <a:ext cx="1335622" cy="4616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sz="2400" dirty="0"/>
              <a:t>Sum = 30</a:t>
            </a:r>
          </a:p>
        </p:txBody>
      </p:sp>
      <p:grpSp>
        <p:nvGrpSpPr>
          <p:cNvPr id="71" name="Group 70">
            <a:extLst>
              <a:ext uri="{FF2B5EF4-FFF2-40B4-BE49-F238E27FC236}">
                <a16:creationId xmlns:a16="http://schemas.microsoft.com/office/drawing/2014/main" id="{E0D2AE11-DA50-917B-4C0B-FA434E45B6BB}"/>
              </a:ext>
            </a:extLst>
          </p:cNvPr>
          <p:cNvGrpSpPr/>
          <p:nvPr/>
        </p:nvGrpSpPr>
        <p:grpSpPr>
          <a:xfrm>
            <a:off x="7611585" y="2389802"/>
            <a:ext cx="4006375" cy="1900120"/>
            <a:chOff x="2089625" y="2389571"/>
            <a:chExt cx="4006375" cy="1900120"/>
          </a:xfrm>
        </p:grpSpPr>
        <p:sp>
          <p:nvSpPr>
            <p:cNvPr id="72" name="Oval 71">
              <a:extLst>
                <a:ext uri="{FF2B5EF4-FFF2-40B4-BE49-F238E27FC236}">
                  <a16:creationId xmlns:a16="http://schemas.microsoft.com/office/drawing/2014/main" id="{6CF58C10-1704-FCFE-23D6-A46756DE9B8C}"/>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73" name="Oval 72">
              <a:extLst>
                <a:ext uri="{FF2B5EF4-FFF2-40B4-BE49-F238E27FC236}">
                  <a16:creationId xmlns:a16="http://schemas.microsoft.com/office/drawing/2014/main" id="{22FCCA56-5838-39A3-31C0-461F4894B864}"/>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74" name="Oval 73">
              <a:extLst>
                <a:ext uri="{FF2B5EF4-FFF2-40B4-BE49-F238E27FC236}">
                  <a16:creationId xmlns:a16="http://schemas.microsoft.com/office/drawing/2014/main" id="{92E05BED-A15A-50AA-024C-35EB415E3B16}"/>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75" name="Oval 74">
              <a:extLst>
                <a:ext uri="{FF2B5EF4-FFF2-40B4-BE49-F238E27FC236}">
                  <a16:creationId xmlns:a16="http://schemas.microsoft.com/office/drawing/2014/main" id="{6181AB71-7669-26FA-7B47-A260868C8351}"/>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76" name="Oval 75">
              <a:extLst>
                <a:ext uri="{FF2B5EF4-FFF2-40B4-BE49-F238E27FC236}">
                  <a16:creationId xmlns:a16="http://schemas.microsoft.com/office/drawing/2014/main" id="{9283D471-8C4D-4357-8D36-65E3EFA7ED7E}"/>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7" name="Oval 76">
              <a:extLst>
                <a:ext uri="{FF2B5EF4-FFF2-40B4-BE49-F238E27FC236}">
                  <a16:creationId xmlns:a16="http://schemas.microsoft.com/office/drawing/2014/main" id="{2FE98F8B-213B-5770-B69C-10094DB1594C}"/>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8" name="Straight Connector 77">
              <a:extLst>
                <a:ext uri="{FF2B5EF4-FFF2-40B4-BE49-F238E27FC236}">
                  <a16:creationId xmlns:a16="http://schemas.microsoft.com/office/drawing/2014/main" id="{601986AA-DFA1-67FA-370F-F9F6696D1D7F}"/>
                </a:ext>
              </a:extLst>
            </p:cNvPr>
            <p:cNvCxnSpPr>
              <a:stCxn id="74" idx="4"/>
              <a:endCxn id="73"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656FC0D-5D91-B704-EBB9-75E84DE2766F}"/>
                </a:ext>
              </a:extLst>
            </p:cNvPr>
            <p:cNvCxnSpPr>
              <a:cxnSpLocks/>
              <a:stCxn id="75" idx="4"/>
              <a:endCxn id="76"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900A948-F191-CC44-B6D6-BC38579ACEFB}"/>
                </a:ext>
              </a:extLst>
            </p:cNvPr>
            <p:cNvCxnSpPr>
              <a:cxnSpLocks/>
              <a:stCxn id="75" idx="2"/>
              <a:endCxn id="74"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28BA1DB-F7F9-7CBB-A4BE-69501E71A5DE}"/>
                </a:ext>
              </a:extLst>
            </p:cNvPr>
            <p:cNvCxnSpPr>
              <a:cxnSpLocks/>
              <a:stCxn id="76" idx="2"/>
              <a:endCxn id="73"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29E5090-E696-91F5-1BFC-D5E29861EA8F}"/>
                </a:ext>
              </a:extLst>
            </p:cNvPr>
            <p:cNvCxnSpPr>
              <a:cxnSpLocks/>
              <a:stCxn id="72" idx="7"/>
              <a:endCxn id="74"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41423D1-99A1-05E7-95BA-43FBBFE0D731}"/>
                </a:ext>
              </a:extLst>
            </p:cNvPr>
            <p:cNvCxnSpPr>
              <a:cxnSpLocks/>
              <a:stCxn id="72" idx="5"/>
              <a:endCxn id="73"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0CDF5F2-FDA8-DD03-C18C-8CE8351029B5}"/>
                </a:ext>
              </a:extLst>
            </p:cNvPr>
            <p:cNvCxnSpPr>
              <a:cxnSpLocks/>
              <a:stCxn id="75" idx="3"/>
              <a:endCxn id="73"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CD8411A-94B3-8FF1-E138-8DA4FD7DC60B}"/>
                </a:ext>
              </a:extLst>
            </p:cNvPr>
            <p:cNvCxnSpPr>
              <a:cxnSpLocks/>
              <a:stCxn id="77" idx="1"/>
              <a:endCxn id="75"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F9675F7-3975-AE88-7644-7CF62B72B129}"/>
                </a:ext>
              </a:extLst>
            </p:cNvPr>
            <p:cNvCxnSpPr>
              <a:cxnSpLocks/>
              <a:stCxn id="77" idx="3"/>
              <a:endCxn id="76"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8C271727-EB80-8BF6-7E62-8D91D3A1F93B}"/>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8" name="TextBox 87">
              <a:extLst>
                <a:ext uri="{FF2B5EF4-FFF2-40B4-BE49-F238E27FC236}">
                  <a16:creationId xmlns:a16="http://schemas.microsoft.com/office/drawing/2014/main" id="{0C7AFA47-DBAE-176F-C7CD-547266465B23}"/>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89" name="TextBox 88">
              <a:extLst>
                <a:ext uri="{FF2B5EF4-FFF2-40B4-BE49-F238E27FC236}">
                  <a16:creationId xmlns:a16="http://schemas.microsoft.com/office/drawing/2014/main" id="{4E7165D8-039F-E997-16AC-6C7283CEC605}"/>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90" name="TextBox 89">
              <a:extLst>
                <a:ext uri="{FF2B5EF4-FFF2-40B4-BE49-F238E27FC236}">
                  <a16:creationId xmlns:a16="http://schemas.microsoft.com/office/drawing/2014/main" id="{EC48D475-CCB3-3890-D783-8276C6ED4A8C}"/>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1" name="TextBox 90">
              <a:extLst>
                <a:ext uri="{FF2B5EF4-FFF2-40B4-BE49-F238E27FC236}">
                  <a16:creationId xmlns:a16="http://schemas.microsoft.com/office/drawing/2014/main" id="{5E0F1B1C-3408-CADF-8B49-F17AF4E2F7DE}"/>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09868A19-E6E2-83D2-5C2D-648B8DFEF520}"/>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3" name="TextBox 92">
              <a:extLst>
                <a:ext uri="{FF2B5EF4-FFF2-40B4-BE49-F238E27FC236}">
                  <a16:creationId xmlns:a16="http://schemas.microsoft.com/office/drawing/2014/main" id="{DDFFD4D1-A007-C757-14F3-A0A9FD182CD1}"/>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94" name="TextBox 93">
              <a:extLst>
                <a:ext uri="{FF2B5EF4-FFF2-40B4-BE49-F238E27FC236}">
                  <a16:creationId xmlns:a16="http://schemas.microsoft.com/office/drawing/2014/main" id="{0A32DE16-A098-C9F3-B6B5-B0C9F56793E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1D33D644-D764-3046-8B37-ACC16D5A313D}"/>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96" name="TextBox 95">
            <a:extLst>
              <a:ext uri="{FF2B5EF4-FFF2-40B4-BE49-F238E27FC236}">
                <a16:creationId xmlns:a16="http://schemas.microsoft.com/office/drawing/2014/main" id="{3DEE0A0D-E3FE-36F7-B78F-18DC73A91C62}"/>
              </a:ext>
            </a:extLst>
          </p:cNvPr>
          <p:cNvSpPr txBox="1"/>
          <p:nvPr/>
        </p:nvSpPr>
        <p:spPr>
          <a:xfrm>
            <a:off x="1305374" y="1357674"/>
            <a:ext cx="9165394" cy="830997"/>
          </a:xfrm>
          <a:prstGeom prst="rect">
            <a:avLst/>
          </a:prstGeom>
          <a:solidFill>
            <a:schemeClr val="bg1">
              <a:lumMod val="85000"/>
            </a:schemeClr>
          </a:solidFill>
        </p:spPr>
        <p:txBody>
          <a:bodyPr wrap="none" rtlCol="0">
            <a:spAutoFit/>
          </a:bodyPr>
          <a:lstStyle/>
          <a:p>
            <a:pPr algn="ctr"/>
            <a:r>
              <a:rPr lang="en-US" sz="2400" dirty="0"/>
              <a:t>A </a:t>
            </a:r>
            <a:r>
              <a:rPr lang="en-US" sz="2400" i="1" dirty="0"/>
              <a:t>minimum spanning tree </a:t>
            </a:r>
            <a:r>
              <a:rPr lang="en-US" sz="2400" dirty="0"/>
              <a:t>in a </a:t>
            </a:r>
            <a:r>
              <a:rPr lang="en-US" sz="2400" i="1" dirty="0"/>
              <a:t>connected weighted graph </a:t>
            </a:r>
            <a:r>
              <a:rPr lang="en-US" sz="2400" dirty="0"/>
              <a:t>is a </a:t>
            </a:r>
          </a:p>
          <a:p>
            <a:pPr algn="ctr"/>
            <a:r>
              <a:rPr lang="en-US" sz="2400" i="1" dirty="0"/>
              <a:t>spanning tree </a:t>
            </a:r>
            <a:r>
              <a:rPr lang="en-US" sz="2400" dirty="0"/>
              <a:t>that has the </a:t>
            </a:r>
            <a:r>
              <a:rPr lang="en-US" sz="2400" dirty="0">
                <a:highlight>
                  <a:srgbClr val="FFFF00"/>
                </a:highlight>
              </a:rPr>
              <a:t>smallest possible sum of weights </a:t>
            </a:r>
            <a:r>
              <a:rPr lang="en-US" sz="2400" dirty="0"/>
              <a:t>of its edges </a:t>
            </a:r>
          </a:p>
        </p:txBody>
      </p:sp>
    </p:spTree>
    <p:extLst>
      <p:ext uri="{BB962C8B-B14F-4D97-AF65-F5344CB8AC3E}">
        <p14:creationId xmlns:p14="http://schemas.microsoft.com/office/powerpoint/2010/main" val="2386758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Minimum Spanning Trees</a:t>
            </a:r>
          </a:p>
        </p:txBody>
      </p:sp>
      <p:grpSp>
        <p:nvGrpSpPr>
          <p:cNvPr id="33" name="Group 32">
            <a:extLst>
              <a:ext uri="{FF2B5EF4-FFF2-40B4-BE49-F238E27FC236}">
                <a16:creationId xmlns:a16="http://schemas.microsoft.com/office/drawing/2014/main" id="{A0B1CD64-7699-F87E-EEA7-93572658C594}"/>
              </a:ext>
            </a:extLst>
          </p:cNvPr>
          <p:cNvGrpSpPr/>
          <p:nvPr/>
        </p:nvGrpSpPr>
        <p:grpSpPr>
          <a:xfrm>
            <a:off x="785980" y="4777402"/>
            <a:ext cx="4006375" cy="1900120"/>
            <a:chOff x="2089625" y="2389571"/>
            <a:chExt cx="4006375" cy="1900120"/>
          </a:xfrm>
        </p:grpSpPr>
        <p:sp>
          <p:nvSpPr>
            <p:cNvPr id="34" name="Oval 33">
              <a:extLst>
                <a:ext uri="{FF2B5EF4-FFF2-40B4-BE49-F238E27FC236}">
                  <a16:creationId xmlns:a16="http://schemas.microsoft.com/office/drawing/2014/main" id="{010FE0C1-A3E9-3432-049B-C43995359421}"/>
                </a:ext>
              </a:extLst>
            </p:cNvPr>
            <p:cNvSpPr>
              <a:spLocks noChangeAspect="1"/>
            </p:cNvSpPr>
            <p:nvPr/>
          </p:nvSpPr>
          <p:spPr>
            <a:xfrm>
              <a:off x="2089625" y="3079819"/>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a:t>
              </a:r>
            </a:p>
          </p:txBody>
        </p:sp>
        <p:sp>
          <p:nvSpPr>
            <p:cNvPr id="35" name="Oval 34">
              <a:extLst>
                <a:ext uri="{FF2B5EF4-FFF2-40B4-BE49-F238E27FC236}">
                  <a16:creationId xmlns:a16="http://schemas.microsoft.com/office/drawing/2014/main" id="{4B2E94AC-78E0-0F2E-4325-59D21C7F4265}"/>
                </a:ext>
              </a:extLst>
            </p:cNvPr>
            <p:cNvSpPr>
              <a:spLocks noChangeAspect="1"/>
            </p:cNvSpPr>
            <p:nvPr/>
          </p:nvSpPr>
          <p:spPr>
            <a:xfrm>
              <a:off x="3236815" y="3693074"/>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a:t>
              </a:r>
            </a:p>
          </p:txBody>
        </p:sp>
        <p:sp>
          <p:nvSpPr>
            <p:cNvPr id="36" name="Oval 35">
              <a:extLst>
                <a:ext uri="{FF2B5EF4-FFF2-40B4-BE49-F238E27FC236}">
                  <a16:creationId xmlns:a16="http://schemas.microsoft.com/office/drawing/2014/main" id="{C44B4E6F-6B9D-C963-8258-2A99B6E9A8B5}"/>
                </a:ext>
              </a:extLst>
            </p:cNvPr>
            <p:cNvSpPr>
              <a:spLocks noChangeAspect="1"/>
            </p:cNvSpPr>
            <p:nvPr/>
          </p:nvSpPr>
          <p:spPr>
            <a:xfrm>
              <a:off x="3236815" y="2466565"/>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b</a:t>
              </a:r>
            </a:p>
          </p:txBody>
        </p:sp>
        <p:sp>
          <p:nvSpPr>
            <p:cNvPr id="37" name="Oval 36">
              <a:extLst>
                <a:ext uri="{FF2B5EF4-FFF2-40B4-BE49-F238E27FC236}">
                  <a16:creationId xmlns:a16="http://schemas.microsoft.com/office/drawing/2014/main" id="{B1F7D6FD-B9DE-3334-05E8-3A2AA71D6CF2}"/>
                </a:ext>
              </a:extLst>
            </p:cNvPr>
            <p:cNvSpPr>
              <a:spLocks noChangeAspect="1"/>
            </p:cNvSpPr>
            <p:nvPr/>
          </p:nvSpPr>
          <p:spPr>
            <a:xfrm>
              <a:off x="4498055" y="2466565"/>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
              </a:r>
            </a:p>
          </p:txBody>
        </p:sp>
        <p:sp>
          <p:nvSpPr>
            <p:cNvPr id="38" name="Oval 37">
              <a:extLst>
                <a:ext uri="{FF2B5EF4-FFF2-40B4-BE49-F238E27FC236}">
                  <a16:creationId xmlns:a16="http://schemas.microsoft.com/office/drawing/2014/main" id="{569653F6-A21B-F74A-CBE0-1A5395F5FFCA}"/>
                </a:ext>
              </a:extLst>
            </p:cNvPr>
            <p:cNvSpPr>
              <a:spLocks noChangeAspect="1"/>
            </p:cNvSpPr>
            <p:nvPr/>
          </p:nvSpPr>
          <p:spPr>
            <a:xfrm>
              <a:off x="4498056" y="3697014"/>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e</a:t>
              </a:r>
            </a:p>
          </p:txBody>
        </p:sp>
        <p:sp>
          <p:nvSpPr>
            <p:cNvPr id="39" name="Oval 38">
              <a:extLst>
                <a:ext uri="{FF2B5EF4-FFF2-40B4-BE49-F238E27FC236}">
                  <a16:creationId xmlns:a16="http://schemas.microsoft.com/office/drawing/2014/main" id="{676A3F75-7437-DD72-3486-F4BC5B237C6C}"/>
                </a:ext>
              </a:extLst>
            </p:cNvPr>
            <p:cNvSpPr>
              <a:spLocks noChangeAspect="1"/>
            </p:cNvSpPr>
            <p:nvPr/>
          </p:nvSpPr>
          <p:spPr>
            <a:xfrm>
              <a:off x="5645247" y="3079819"/>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z</a:t>
              </a:r>
            </a:p>
          </p:txBody>
        </p:sp>
        <p:cxnSp>
          <p:nvCxnSpPr>
            <p:cNvPr id="40" name="Straight Connector 39">
              <a:extLst>
                <a:ext uri="{FF2B5EF4-FFF2-40B4-BE49-F238E27FC236}">
                  <a16:creationId xmlns:a16="http://schemas.microsoft.com/office/drawing/2014/main" id="{37FDA890-C3F8-3327-E7E5-F109CF3ECE65}"/>
                </a:ext>
              </a:extLst>
            </p:cNvPr>
            <p:cNvCxnSpPr>
              <a:cxnSpLocks/>
              <a:stCxn id="37" idx="2"/>
              <a:endCxn id="36" idx="6"/>
            </p:cNvCxnSpPr>
            <p:nvPr/>
          </p:nvCxnSpPr>
          <p:spPr>
            <a:xfrm flipH="1">
              <a:off x="3687568" y="2693851"/>
              <a:ext cx="810487" cy="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1" name="Straight Connector 40">
              <a:extLst>
                <a:ext uri="{FF2B5EF4-FFF2-40B4-BE49-F238E27FC236}">
                  <a16:creationId xmlns:a16="http://schemas.microsoft.com/office/drawing/2014/main" id="{0423EEC2-9B58-7E5F-6F50-3136C7E68070}"/>
                </a:ext>
              </a:extLst>
            </p:cNvPr>
            <p:cNvCxnSpPr>
              <a:cxnSpLocks/>
              <a:stCxn id="38" idx="2"/>
              <a:endCxn id="35" idx="6"/>
            </p:cNvCxnSpPr>
            <p:nvPr/>
          </p:nvCxnSpPr>
          <p:spPr>
            <a:xfrm flipH="1" flipV="1">
              <a:off x="3687568" y="3920360"/>
              <a:ext cx="810488" cy="394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2" name="Straight Connector 41">
              <a:extLst>
                <a:ext uri="{FF2B5EF4-FFF2-40B4-BE49-F238E27FC236}">
                  <a16:creationId xmlns:a16="http://schemas.microsoft.com/office/drawing/2014/main" id="{2683B0AD-0DA1-110C-D492-0E33B43719A7}"/>
                </a:ext>
              </a:extLst>
            </p:cNvPr>
            <p:cNvCxnSpPr>
              <a:cxnSpLocks/>
              <a:stCxn id="34" idx="7"/>
              <a:endCxn id="36" idx="2"/>
            </p:cNvCxnSpPr>
            <p:nvPr/>
          </p:nvCxnSpPr>
          <p:spPr>
            <a:xfrm flipV="1">
              <a:off x="2474367" y="2693851"/>
              <a:ext cx="762448" cy="452539"/>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3" name="Straight Connector 42">
              <a:extLst>
                <a:ext uri="{FF2B5EF4-FFF2-40B4-BE49-F238E27FC236}">
                  <a16:creationId xmlns:a16="http://schemas.microsoft.com/office/drawing/2014/main" id="{57905E5F-68D1-A24C-3236-68E2034EBFE9}"/>
                </a:ext>
              </a:extLst>
            </p:cNvPr>
            <p:cNvCxnSpPr>
              <a:cxnSpLocks/>
              <a:stCxn id="34" idx="5"/>
              <a:endCxn id="35" idx="2"/>
            </p:cNvCxnSpPr>
            <p:nvPr/>
          </p:nvCxnSpPr>
          <p:spPr>
            <a:xfrm>
              <a:off x="2474367" y="3467820"/>
              <a:ext cx="762448" cy="45254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4" name="Straight Connector 43">
              <a:extLst>
                <a:ext uri="{FF2B5EF4-FFF2-40B4-BE49-F238E27FC236}">
                  <a16:creationId xmlns:a16="http://schemas.microsoft.com/office/drawing/2014/main" id="{3EDC0CF5-3F79-31ED-02D7-4CC2C779D635}"/>
                </a:ext>
              </a:extLst>
            </p:cNvPr>
            <p:cNvCxnSpPr>
              <a:cxnSpLocks/>
              <a:stCxn id="39" idx="1"/>
              <a:endCxn id="37" idx="6"/>
            </p:cNvCxnSpPr>
            <p:nvPr/>
          </p:nvCxnSpPr>
          <p:spPr>
            <a:xfrm flipH="1" flipV="1">
              <a:off x="4948808" y="2693851"/>
              <a:ext cx="762450" cy="452539"/>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sp>
          <p:nvSpPr>
            <p:cNvPr id="45" name="TextBox 44">
              <a:extLst>
                <a:ext uri="{FF2B5EF4-FFF2-40B4-BE49-F238E27FC236}">
                  <a16:creationId xmlns:a16="http://schemas.microsoft.com/office/drawing/2014/main" id="{44F00816-94F4-30C6-1323-C40D619468C5}"/>
                </a:ext>
              </a:extLst>
            </p:cNvPr>
            <p:cNvSpPr txBox="1"/>
            <p:nvPr/>
          </p:nvSpPr>
          <p:spPr>
            <a:xfrm>
              <a:off x="2611075" y="2645186"/>
              <a:ext cx="3016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5</a:t>
              </a:r>
            </a:p>
          </p:txBody>
        </p:sp>
        <p:sp>
          <p:nvSpPr>
            <p:cNvPr id="46" name="TextBox 45">
              <a:extLst>
                <a:ext uri="{FF2B5EF4-FFF2-40B4-BE49-F238E27FC236}">
                  <a16:creationId xmlns:a16="http://schemas.microsoft.com/office/drawing/2014/main" id="{36012DFB-91A3-188D-4B67-D61105A4F8CD}"/>
                </a:ext>
              </a:extLst>
            </p:cNvPr>
            <p:cNvSpPr txBox="1"/>
            <p:nvPr/>
          </p:nvSpPr>
          <p:spPr>
            <a:xfrm>
              <a:off x="2612070" y="3603991"/>
              <a:ext cx="3016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2</a:t>
              </a:r>
            </a:p>
          </p:txBody>
        </p:sp>
        <p:sp>
          <p:nvSpPr>
            <p:cNvPr id="47" name="TextBox 46">
              <a:extLst>
                <a:ext uri="{FF2B5EF4-FFF2-40B4-BE49-F238E27FC236}">
                  <a16:creationId xmlns:a16="http://schemas.microsoft.com/office/drawing/2014/main" id="{CB7EBD2D-4D3B-FD89-F9A5-ABC32F750DFF}"/>
                </a:ext>
              </a:extLst>
            </p:cNvPr>
            <p:cNvSpPr txBox="1"/>
            <p:nvPr/>
          </p:nvSpPr>
          <p:spPr>
            <a:xfrm>
              <a:off x="3921468" y="3920359"/>
              <a:ext cx="41870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10</a:t>
              </a:r>
            </a:p>
          </p:txBody>
        </p:sp>
        <p:sp>
          <p:nvSpPr>
            <p:cNvPr id="48" name="TextBox 47">
              <a:extLst>
                <a:ext uri="{FF2B5EF4-FFF2-40B4-BE49-F238E27FC236}">
                  <a16:creationId xmlns:a16="http://schemas.microsoft.com/office/drawing/2014/main" id="{21E6778F-D0F5-25FD-DEFE-CA5EEA1A107C}"/>
                </a:ext>
              </a:extLst>
            </p:cNvPr>
            <p:cNvSpPr txBox="1"/>
            <p:nvPr/>
          </p:nvSpPr>
          <p:spPr>
            <a:xfrm>
              <a:off x="3921468" y="2389571"/>
              <a:ext cx="3016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6</a:t>
              </a:r>
            </a:p>
          </p:txBody>
        </p:sp>
        <p:sp>
          <p:nvSpPr>
            <p:cNvPr id="49" name="TextBox 48">
              <a:extLst>
                <a:ext uri="{FF2B5EF4-FFF2-40B4-BE49-F238E27FC236}">
                  <a16:creationId xmlns:a16="http://schemas.microsoft.com/office/drawing/2014/main" id="{B16BE8B2-8510-186B-7EB2-1BED0BB893A6}"/>
                </a:ext>
              </a:extLst>
            </p:cNvPr>
            <p:cNvSpPr txBox="1"/>
            <p:nvPr/>
          </p:nvSpPr>
          <p:spPr>
            <a:xfrm>
              <a:off x="5304830" y="2645186"/>
              <a:ext cx="3016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7</a:t>
              </a:r>
            </a:p>
          </p:txBody>
        </p:sp>
      </p:grpSp>
      <p:grpSp>
        <p:nvGrpSpPr>
          <p:cNvPr id="50" name="Group 49">
            <a:extLst>
              <a:ext uri="{FF2B5EF4-FFF2-40B4-BE49-F238E27FC236}">
                <a16:creationId xmlns:a16="http://schemas.microsoft.com/office/drawing/2014/main" id="{45B52448-BD3F-8373-298A-2EEDFD1A5267}"/>
              </a:ext>
            </a:extLst>
          </p:cNvPr>
          <p:cNvGrpSpPr/>
          <p:nvPr/>
        </p:nvGrpSpPr>
        <p:grpSpPr>
          <a:xfrm>
            <a:off x="6781696" y="4670479"/>
            <a:ext cx="4006375" cy="1685021"/>
            <a:chOff x="2089625" y="2466565"/>
            <a:chExt cx="4006375" cy="1685021"/>
          </a:xfrm>
        </p:grpSpPr>
        <p:sp>
          <p:nvSpPr>
            <p:cNvPr id="51" name="Oval 50">
              <a:extLst>
                <a:ext uri="{FF2B5EF4-FFF2-40B4-BE49-F238E27FC236}">
                  <a16:creationId xmlns:a16="http://schemas.microsoft.com/office/drawing/2014/main" id="{DFB6DD86-7ABB-2C0D-0E3D-72C9577AF915}"/>
                </a:ext>
              </a:extLst>
            </p:cNvPr>
            <p:cNvSpPr>
              <a:spLocks noChangeAspect="1"/>
            </p:cNvSpPr>
            <p:nvPr/>
          </p:nvSpPr>
          <p:spPr>
            <a:xfrm>
              <a:off x="2089625" y="3079819"/>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a</a:t>
              </a:r>
            </a:p>
          </p:txBody>
        </p:sp>
        <p:sp>
          <p:nvSpPr>
            <p:cNvPr id="52" name="Oval 51">
              <a:extLst>
                <a:ext uri="{FF2B5EF4-FFF2-40B4-BE49-F238E27FC236}">
                  <a16:creationId xmlns:a16="http://schemas.microsoft.com/office/drawing/2014/main" id="{44947FE1-BB97-CBDB-3423-DDBEC07A2363}"/>
                </a:ext>
              </a:extLst>
            </p:cNvPr>
            <p:cNvSpPr>
              <a:spLocks noChangeAspect="1"/>
            </p:cNvSpPr>
            <p:nvPr/>
          </p:nvSpPr>
          <p:spPr>
            <a:xfrm>
              <a:off x="3236815" y="3693074"/>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c</a:t>
              </a:r>
            </a:p>
          </p:txBody>
        </p:sp>
        <p:sp>
          <p:nvSpPr>
            <p:cNvPr id="53" name="Oval 52">
              <a:extLst>
                <a:ext uri="{FF2B5EF4-FFF2-40B4-BE49-F238E27FC236}">
                  <a16:creationId xmlns:a16="http://schemas.microsoft.com/office/drawing/2014/main" id="{1651263A-1841-D251-E35F-DF670E327A18}"/>
                </a:ext>
              </a:extLst>
            </p:cNvPr>
            <p:cNvSpPr>
              <a:spLocks noChangeAspect="1"/>
            </p:cNvSpPr>
            <p:nvPr/>
          </p:nvSpPr>
          <p:spPr>
            <a:xfrm>
              <a:off x="3236815" y="2466565"/>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b</a:t>
              </a:r>
            </a:p>
          </p:txBody>
        </p:sp>
        <p:sp>
          <p:nvSpPr>
            <p:cNvPr id="54" name="Oval 53">
              <a:extLst>
                <a:ext uri="{FF2B5EF4-FFF2-40B4-BE49-F238E27FC236}">
                  <a16:creationId xmlns:a16="http://schemas.microsoft.com/office/drawing/2014/main" id="{4BCE0AA2-921D-C225-9F24-CD285955E39D}"/>
                </a:ext>
              </a:extLst>
            </p:cNvPr>
            <p:cNvSpPr>
              <a:spLocks noChangeAspect="1"/>
            </p:cNvSpPr>
            <p:nvPr/>
          </p:nvSpPr>
          <p:spPr>
            <a:xfrm>
              <a:off x="4498055" y="2466565"/>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d</a:t>
              </a:r>
            </a:p>
          </p:txBody>
        </p:sp>
        <p:sp>
          <p:nvSpPr>
            <p:cNvPr id="55" name="Oval 54">
              <a:extLst>
                <a:ext uri="{FF2B5EF4-FFF2-40B4-BE49-F238E27FC236}">
                  <a16:creationId xmlns:a16="http://schemas.microsoft.com/office/drawing/2014/main" id="{92234165-107F-30F2-CDC1-5B9EB93BB701}"/>
                </a:ext>
              </a:extLst>
            </p:cNvPr>
            <p:cNvSpPr>
              <a:spLocks noChangeAspect="1"/>
            </p:cNvSpPr>
            <p:nvPr/>
          </p:nvSpPr>
          <p:spPr>
            <a:xfrm>
              <a:off x="4498056" y="3697014"/>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e</a:t>
              </a:r>
            </a:p>
          </p:txBody>
        </p:sp>
        <p:sp>
          <p:nvSpPr>
            <p:cNvPr id="56" name="Oval 55">
              <a:extLst>
                <a:ext uri="{FF2B5EF4-FFF2-40B4-BE49-F238E27FC236}">
                  <a16:creationId xmlns:a16="http://schemas.microsoft.com/office/drawing/2014/main" id="{3657D7A2-0343-BEC4-64CD-62BFCDF2C0BF}"/>
                </a:ext>
              </a:extLst>
            </p:cNvPr>
            <p:cNvSpPr>
              <a:spLocks noChangeAspect="1"/>
            </p:cNvSpPr>
            <p:nvPr/>
          </p:nvSpPr>
          <p:spPr>
            <a:xfrm>
              <a:off x="5645247" y="3079819"/>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z</a:t>
              </a:r>
            </a:p>
          </p:txBody>
        </p:sp>
        <p:cxnSp>
          <p:nvCxnSpPr>
            <p:cNvPr id="57" name="Straight Connector 56">
              <a:extLst>
                <a:ext uri="{FF2B5EF4-FFF2-40B4-BE49-F238E27FC236}">
                  <a16:creationId xmlns:a16="http://schemas.microsoft.com/office/drawing/2014/main" id="{826BF6BE-269F-4808-1578-C5F2639BA46C}"/>
                </a:ext>
              </a:extLst>
            </p:cNvPr>
            <p:cNvCxnSpPr>
              <a:cxnSpLocks/>
              <a:stCxn id="53" idx="4"/>
              <a:endCxn id="52"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0D7CB5E-610A-21F1-C65C-EBF45A35C785}"/>
                </a:ext>
              </a:extLst>
            </p:cNvPr>
            <p:cNvCxnSpPr>
              <a:cxnSpLocks/>
              <a:stCxn id="54" idx="4"/>
              <a:endCxn id="55"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9594BE-FBBF-CFDE-4D3E-E2556D46623F}"/>
                </a:ext>
              </a:extLst>
            </p:cNvPr>
            <p:cNvCxnSpPr>
              <a:cxnSpLocks/>
              <a:stCxn id="51" idx="7"/>
              <a:endCxn id="53"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966259F-1353-F58A-4D69-9E10BB6E9D16}"/>
                </a:ext>
              </a:extLst>
            </p:cNvPr>
            <p:cNvCxnSpPr>
              <a:cxnSpLocks/>
              <a:stCxn id="54" idx="3"/>
              <a:endCxn id="52"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FF3DA04-1729-2472-B369-87C2CA777FCD}"/>
                </a:ext>
              </a:extLst>
            </p:cNvPr>
            <p:cNvCxnSpPr>
              <a:cxnSpLocks/>
              <a:stCxn id="56" idx="3"/>
              <a:endCxn id="5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92A318A-F7B2-1138-1C79-F6B210E1CC95}"/>
                </a:ext>
              </a:extLst>
            </p:cNvPr>
            <p:cNvSpPr txBox="1"/>
            <p:nvPr/>
          </p:nvSpPr>
          <p:spPr>
            <a:xfrm>
              <a:off x="2611075" y="2645186"/>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5</a:t>
              </a:r>
            </a:p>
          </p:txBody>
        </p:sp>
        <p:sp>
          <p:nvSpPr>
            <p:cNvPr id="63" name="TextBox 62">
              <a:extLst>
                <a:ext uri="{FF2B5EF4-FFF2-40B4-BE49-F238E27FC236}">
                  <a16:creationId xmlns:a16="http://schemas.microsoft.com/office/drawing/2014/main" id="{81DAC350-9017-34DB-3491-B1CA81C1F79B}"/>
                </a:ext>
              </a:extLst>
            </p:cNvPr>
            <p:cNvSpPr txBox="1"/>
            <p:nvPr/>
          </p:nvSpPr>
          <p:spPr>
            <a:xfrm>
              <a:off x="3159844" y="3098488"/>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1</a:t>
              </a:r>
            </a:p>
          </p:txBody>
        </p:sp>
        <p:sp>
          <p:nvSpPr>
            <p:cNvPr id="64" name="TextBox 63">
              <a:extLst>
                <a:ext uri="{FF2B5EF4-FFF2-40B4-BE49-F238E27FC236}">
                  <a16:creationId xmlns:a16="http://schemas.microsoft.com/office/drawing/2014/main" id="{F78317AB-36AD-525F-274A-EEFE4E529703}"/>
                </a:ext>
              </a:extLst>
            </p:cNvPr>
            <p:cNvSpPr txBox="1"/>
            <p:nvPr/>
          </p:nvSpPr>
          <p:spPr>
            <a:xfrm>
              <a:off x="4035373" y="3228688"/>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8</a:t>
              </a:r>
            </a:p>
          </p:txBody>
        </p:sp>
        <p:sp>
          <p:nvSpPr>
            <p:cNvPr id="65" name="TextBox 64">
              <a:extLst>
                <a:ext uri="{FF2B5EF4-FFF2-40B4-BE49-F238E27FC236}">
                  <a16:creationId xmlns:a16="http://schemas.microsoft.com/office/drawing/2014/main" id="{9275578F-DB51-5E42-C26A-2CF2D7D32571}"/>
                </a:ext>
              </a:extLst>
            </p:cNvPr>
            <p:cNvSpPr txBox="1"/>
            <p:nvPr/>
          </p:nvSpPr>
          <p:spPr>
            <a:xfrm>
              <a:off x="4672484" y="3122439"/>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3</a:t>
              </a:r>
            </a:p>
          </p:txBody>
        </p:sp>
        <p:sp>
          <p:nvSpPr>
            <p:cNvPr id="66" name="TextBox 65">
              <a:extLst>
                <a:ext uri="{FF2B5EF4-FFF2-40B4-BE49-F238E27FC236}">
                  <a16:creationId xmlns:a16="http://schemas.microsoft.com/office/drawing/2014/main" id="{E54962C1-92E9-BAE6-6534-BE530C3FBAFA}"/>
                </a:ext>
              </a:extLst>
            </p:cNvPr>
            <p:cNvSpPr txBox="1"/>
            <p:nvPr/>
          </p:nvSpPr>
          <p:spPr>
            <a:xfrm>
              <a:off x="5305824" y="3615556"/>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4</a:t>
              </a:r>
            </a:p>
          </p:txBody>
        </p:sp>
      </p:grpSp>
      <p:sp>
        <p:nvSpPr>
          <p:cNvPr id="68" name="TextBox 67">
            <a:extLst>
              <a:ext uri="{FF2B5EF4-FFF2-40B4-BE49-F238E27FC236}">
                <a16:creationId xmlns:a16="http://schemas.microsoft.com/office/drawing/2014/main" id="{7EE468E0-937E-4F29-26C9-51C9B9D28A3A}"/>
              </a:ext>
            </a:extLst>
          </p:cNvPr>
          <p:cNvSpPr txBox="1"/>
          <p:nvPr/>
        </p:nvSpPr>
        <p:spPr>
          <a:xfrm>
            <a:off x="10449599" y="4604604"/>
            <a:ext cx="1335622" cy="461665"/>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sz="2400" dirty="0"/>
              <a:t>Sum = 21</a:t>
            </a:r>
          </a:p>
        </p:txBody>
      </p:sp>
      <p:sp>
        <p:nvSpPr>
          <p:cNvPr id="70" name="TextBox 69">
            <a:extLst>
              <a:ext uri="{FF2B5EF4-FFF2-40B4-BE49-F238E27FC236}">
                <a16:creationId xmlns:a16="http://schemas.microsoft.com/office/drawing/2014/main" id="{962EFFF0-D304-1497-8E9B-E7DB41E37728}"/>
              </a:ext>
            </a:extLst>
          </p:cNvPr>
          <p:cNvSpPr txBox="1"/>
          <p:nvPr/>
        </p:nvSpPr>
        <p:spPr>
          <a:xfrm>
            <a:off x="4476688" y="4604603"/>
            <a:ext cx="1335622" cy="4616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sz="2400" dirty="0"/>
              <a:t>Sum = 30</a:t>
            </a:r>
          </a:p>
        </p:txBody>
      </p:sp>
      <p:grpSp>
        <p:nvGrpSpPr>
          <p:cNvPr id="71" name="Group 70">
            <a:extLst>
              <a:ext uri="{FF2B5EF4-FFF2-40B4-BE49-F238E27FC236}">
                <a16:creationId xmlns:a16="http://schemas.microsoft.com/office/drawing/2014/main" id="{E0D2AE11-DA50-917B-4C0B-FA434E45B6BB}"/>
              </a:ext>
            </a:extLst>
          </p:cNvPr>
          <p:cNvGrpSpPr/>
          <p:nvPr/>
        </p:nvGrpSpPr>
        <p:grpSpPr>
          <a:xfrm>
            <a:off x="7611585" y="2389802"/>
            <a:ext cx="4006375" cy="1900120"/>
            <a:chOff x="2089625" y="2389571"/>
            <a:chExt cx="4006375" cy="1900120"/>
          </a:xfrm>
        </p:grpSpPr>
        <p:sp>
          <p:nvSpPr>
            <p:cNvPr id="72" name="Oval 71">
              <a:extLst>
                <a:ext uri="{FF2B5EF4-FFF2-40B4-BE49-F238E27FC236}">
                  <a16:creationId xmlns:a16="http://schemas.microsoft.com/office/drawing/2014/main" id="{6CF58C10-1704-FCFE-23D6-A46756DE9B8C}"/>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73" name="Oval 72">
              <a:extLst>
                <a:ext uri="{FF2B5EF4-FFF2-40B4-BE49-F238E27FC236}">
                  <a16:creationId xmlns:a16="http://schemas.microsoft.com/office/drawing/2014/main" id="{22FCCA56-5838-39A3-31C0-461F4894B864}"/>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74" name="Oval 73">
              <a:extLst>
                <a:ext uri="{FF2B5EF4-FFF2-40B4-BE49-F238E27FC236}">
                  <a16:creationId xmlns:a16="http://schemas.microsoft.com/office/drawing/2014/main" id="{92E05BED-A15A-50AA-024C-35EB415E3B16}"/>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75" name="Oval 74">
              <a:extLst>
                <a:ext uri="{FF2B5EF4-FFF2-40B4-BE49-F238E27FC236}">
                  <a16:creationId xmlns:a16="http://schemas.microsoft.com/office/drawing/2014/main" id="{6181AB71-7669-26FA-7B47-A260868C8351}"/>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76" name="Oval 75">
              <a:extLst>
                <a:ext uri="{FF2B5EF4-FFF2-40B4-BE49-F238E27FC236}">
                  <a16:creationId xmlns:a16="http://schemas.microsoft.com/office/drawing/2014/main" id="{9283D471-8C4D-4357-8D36-65E3EFA7ED7E}"/>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7" name="Oval 76">
              <a:extLst>
                <a:ext uri="{FF2B5EF4-FFF2-40B4-BE49-F238E27FC236}">
                  <a16:creationId xmlns:a16="http://schemas.microsoft.com/office/drawing/2014/main" id="{2FE98F8B-213B-5770-B69C-10094DB1594C}"/>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8" name="Straight Connector 77">
              <a:extLst>
                <a:ext uri="{FF2B5EF4-FFF2-40B4-BE49-F238E27FC236}">
                  <a16:creationId xmlns:a16="http://schemas.microsoft.com/office/drawing/2014/main" id="{601986AA-DFA1-67FA-370F-F9F6696D1D7F}"/>
                </a:ext>
              </a:extLst>
            </p:cNvPr>
            <p:cNvCxnSpPr>
              <a:stCxn id="74" idx="4"/>
              <a:endCxn id="73"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656FC0D-5D91-B704-EBB9-75E84DE2766F}"/>
                </a:ext>
              </a:extLst>
            </p:cNvPr>
            <p:cNvCxnSpPr>
              <a:cxnSpLocks/>
              <a:stCxn id="75" idx="4"/>
              <a:endCxn id="76"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900A948-F191-CC44-B6D6-BC38579ACEFB}"/>
                </a:ext>
              </a:extLst>
            </p:cNvPr>
            <p:cNvCxnSpPr>
              <a:cxnSpLocks/>
              <a:stCxn id="75" idx="2"/>
              <a:endCxn id="74"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28BA1DB-F7F9-7CBB-A4BE-69501E71A5DE}"/>
                </a:ext>
              </a:extLst>
            </p:cNvPr>
            <p:cNvCxnSpPr>
              <a:cxnSpLocks/>
              <a:stCxn id="76" idx="2"/>
              <a:endCxn id="73"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29E5090-E696-91F5-1BFC-D5E29861EA8F}"/>
                </a:ext>
              </a:extLst>
            </p:cNvPr>
            <p:cNvCxnSpPr>
              <a:cxnSpLocks/>
              <a:stCxn id="72" idx="7"/>
              <a:endCxn id="74"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41423D1-99A1-05E7-95BA-43FBBFE0D731}"/>
                </a:ext>
              </a:extLst>
            </p:cNvPr>
            <p:cNvCxnSpPr>
              <a:cxnSpLocks/>
              <a:stCxn id="72" idx="5"/>
              <a:endCxn id="73"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0CDF5F2-FDA8-DD03-C18C-8CE8351029B5}"/>
                </a:ext>
              </a:extLst>
            </p:cNvPr>
            <p:cNvCxnSpPr>
              <a:cxnSpLocks/>
              <a:stCxn id="75" idx="3"/>
              <a:endCxn id="73"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CD8411A-94B3-8FF1-E138-8DA4FD7DC60B}"/>
                </a:ext>
              </a:extLst>
            </p:cNvPr>
            <p:cNvCxnSpPr>
              <a:cxnSpLocks/>
              <a:stCxn id="77" idx="1"/>
              <a:endCxn id="75"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F9675F7-3975-AE88-7644-7CF62B72B129}"/>
                </a:ext>
              </a:extLst>
            </p:cNvPr>
            <p:cNvCxnSpPr>
              <a:cxnSpLocks/>
              <a:stCxn id="77" idx="3"/>
              <a:endCxn id="76"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8C271727-EB80-8BF6-7E62-8D91D3A1F93B}"/>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8" name="TextBox 87">
              <a:extLst>
                <a:ext uri="{FF2B5EF4-FFF2-40B4-BE49-F238E27FC236}">
                  <a16:creationId xmlns:a16="http://schemas.microsoft.com/office/drawing/2014/main" id="{0C7AFA47-DBAE-176F-C7CD-547266465B23}"/>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89" name="TextBox 88">
              <a:extLst>
                <a:ext uri="{FF2B5EF4-FFF2-40B4-BE49-F238E27FC236}">
                  <a16:creationId xmlns:a16="http://schemas.microsoft.com/office/drawing/2014/main" id="{4E7165D8-039F-E997-16AC-6C7283CEC605}"/>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90" name="TextBox 89">
              <a:extLst>
                <a:ext uri="{FF2B5EF4-FFF2-40B4-BE49-F238E27FC236}">
                  <a16:creationId xmlns:a16="http://schemas.microsoft.com/office/drawing/2014/main" id="{EC48D475-CCB3-3890-D783-8276C6ED4A8C}"/>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1" name="TextBox 90">
              <a:extLst>
                <a:ext uri="{FF2B5EF4-FFF2-40B4-BE49-F238E27FC236}">
                  <a16:creationId xmlns:a16="http://schemas.microsoft.com/office/drawing/2014/main" id="{5E0F1B1C-3408-CADF-8B49-F17AF4E2F7DE}"/>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09868A19-E6E2-83D2-5C2D-648B8DFEF520}"/>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3" name="TextBox 92">
              <a:extLst>
                <a:ext uri="{FF2B5EF4-FFF2-40B4-BE49-F238E27FC236}">
                  <a16:creationId xmlns:a16="http://schemas.microsoft.com/office/drawing/2014/main" id="{DDFFD4D1-A007-C757-14F3-A0A9FD182CD1}"/>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94" name="TextBox 93">
              <a:extLst>
                <a:ext uri="{FF2B5EF4-FFF2-40B4-BE49-F238E27FC236}">
                  <a16:creationId xmlns:a16="http://schemas.microsoft.com/office/drawing/2014/main" id="{0A32DE16-A098-C9F3-B6B5-B0C9F56793E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1D33D644-D764-3046-8B37-ACC16D5A313D}"/>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96" name="TextBox 95">
            <a:extLst>
              <a:ext uri="{FF2B5EF4-FFF2-40B4-BE49-F238E27FC236}">
                <a16:creationId xmlns:a16="http://schemas.microsoft.com/office/drawing/2014/main" id="{3DEE0A0D-E3FE-36F7-B78F-18DC73A91C62}"/>
              </a:ext>
            </a:extLst>
          </p:cNvPr>
          <p:cNvSpPr txBox="1"/>
          <p:nvPr/>
        </p:nvSpPr>
        <p:spPr>
          <a:xfrm>
            <a:off x="1305374" y="1357674"/>
            <a:ext cx="9165394" cy="830997"/>
          </a:xfrm>
          <a:prstGeom prst="rect">
            <a:avLst/>
          </a:prstGeom>
          <a:solidFill>
            <a:schemeClr val="bg1">
              <a:lumMod val="85000"/>
            </a:schemeClr>
          </a:solidFill>
        </p:spPr>
        <p:txBody>
          <a:bodyPr wrap="none" rtlCol="0">
            <a:spAutoFit/>
          </a:bodyPr>
          <a:lstStyle/>
          <a:p>
            <a:pPr algn="ctr"/>
            <a:r>
              <a:rPr lang="en-US" sz="2400" dirty="0"/>
              <a:t>A </a:t>
            </a:r>
            <a:r>
              <a:rPr lang="en-US" sz="2400" i="1" dirty="0"/>
              <a:t>minimum spanning tree </a:t>
            </a:r>
            <a:r>
              <a:rPr lang="en-US" sz="2400" dirty="0"/>
              <a:t>in a </a:t>
            </a:r>
            <a:r>
              <a:rPr lang="en-US" sz="2400" i="1" dirty="0"/>
              <a:t>connected weighted graph </a:t>
            </a:r>
            <a:r>
              <a:rPr lang="en-US" sz="2400" dirty="0"/>
              <a:t>is a </a:t>
            </a:r>
          </a:p>
          <a:p>
            <a:pPr algn="ctr"/>
            <a:r>
              <a:rPr lang="en-US" sz="2400" i="1" dirty="0"/>
              <a:t>spanning tree </a:t>
            </a:r>
            <a:r>
              <a:rPr lang="en-US" sz="2400" dirty="0"/>
              <a:t>that has the </a:t>
            </a:r>
            <a:r>
              <a:rPr lang="en-US" sz="2400" dirty="0">
                <a:highlight>
                  <a:srgbClr val="FFFF00"/>
                </a:highlight>
              </a:rPr>
              <a:t>smallest possible sum of weights </a:t>
            </a:r>
            <a:r>
              <a:rPr lang="en-US" sz="2400" dirty="0"/>
              <a:t>of its edges </a:t>
            </a:r>
          </a:p>
        </p:txBody>
      </p:sp>
      <p:sp>
        <p:nvSpPr>
          <p:cNvPr id="3" name="TextBox 2">
            <a:extLst>
              <a:ext uri="{FF2B5EF4-FFF2-40B4-BE49-F238E27FC236}">
                <a16:creationId xmlns:a16="http://schemas.microsoft.com/office/drawing/2014/main" id="{6426DBEC-D95A-390F-17E3-B041A1221B3A}"/>
              </a:ext>
            </a:extLst>
          </p:cNvPr>
          <p:cNvSpPr txBox="1"/>
          <p:nvPr/>
        </p:nvSpPr>
        <p:spPr>
          <a:xfrm>
            <a:off x="2582549" y="3171868"/>
            <a:ext cx="4267515" cy="523220"/>
          </a:xfrm>
          <a:prstGeom prst="rect">
            <a:avLst/>
          </a:prstGeom>
          <a:solidFill>
            <a:schemeClr val="accent4">
              <a:lumMod val="20000"/>
              <a:lumOff val="80000"/>
            </a:schemeClr>
          </a:solidFill>
        </p:spPr>
        <p:txBody>
          <a:bodyPr wrap="none" rtlCol="0">
            <a:spAutoFit/>
          </a:bodyPr>
          <a:lstStyle/>
          <a:p>
            <a:r>
              <a:rPr lang="en-US" sz="2800" dirty="0"/>
              <a:t>minimum possible sum = 16</a:t>
            </a:r>
          </a:p>
        </p:txBody>
      </p:sp>
    </p:spTree>
    <p:extLst>
      <p:ext uri="{BB962C8B-B14F-4D97-AF65-F5344CB8AC3E}">
        <p14:creationId xmlns:p14="http://schemas.microsoft.com/office/powerpoint/2010/main" val="3979734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F0B0FF-3782-5200-5D5C-B8A861FEE1EB}"/>
              </a:ext>
            </a:extLst>
          </p:cNvPr>
          <p:cNvSpPr>
            <a:spLocks noGrp="1"/>
          </p:cNvSpPr>
          <p:nvPr>
            <p:ph type="title"/>
          </p:nvPr>
        </p:nvSpPr>
        <p:spPr/>
        <p:txBody>
          <a:bodyPr/>
          <a:lstStyle/>
          <a:p>
            <a:r>
              <a:rPr lang="en-US" dirty="0"/>
              <a:t>Prim’s Algorithm</a:t>
            </a:r>
          </a:p>
        </p:txBody>
      </p:sp>
      <p:sp>
        <p:nvSpPr>
          <p:cNvPr id="5" name="Text Placeholder 4">
            <a:extLst>
              <a:ext uri="{FF2B5EF4-FFF2-40B4-BE49-F238E27FC236}">
                <a16:creationId xmlns:a16="http://schemas.microsoft.com/office/drawing/2014/main" id="{8E178C8C-3CBE-3863-542A-D844ECC1581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27320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 Algorithm 1 Section 11.5.2</a:t>
            </a:r>
          </a:p>
        </p:txBody>
      </p:sp>
      <p:sp>
        <p:nvSpPr>
          <p:cNvPr id="3" name="Content Placeholder 2">
            <a:extLst>
              <a:ext uri="{FF2B5EF4-FFF2-40B4-BE49-F238E27FC236}">
                <a16:creationId xmlns:a16="http://schemas.microsoft.com/office/drawing/2014/main" id="{07AB688F-CC3F-114B-A4F8-9D0F148AA9A4}"/>
              </a:ext>
            </a:extLst>
          </p:cNvPr>
          <p:cNvSpPr>
            <a:spLocks noGrp="1"/>
          </p:cNvSpPr>
          <p:nvPr>
            <p:ph idx="1"/>
          </p:nvPr>
        </p:nvSpPr>
        <p:spPr/>
        <p:txBody>
          <a:bodyPr/>
          <a:lstStyle/>
          <a:p>
            <a:r>
              <a:rPr lang="en-US" dirty="0"/>
              <a:t>Input: weighted connected undirected graph</a:t>
            </a:r>
          </a:p>
          <a:p>
            <a:r>
              <a:rPr lang="en-US" dirty="0"/>
              <a:t>Output: minimum spanning tree</a:t>
            </a:r>
          </a:p>
        </p:txBody>
      </p:sp>
      <p:sp>
        <p:nvSpPr>
          <p:cNvPr id="4" name="TextBox 3">
            <a:extLst>
              <a:ext uri="{FF2B5EF4-FFF2-40B4-BE49-F238E27FC236}">
                <a16:creationId xmlns:a16="http://schemas.microsoft.com/office/drawing/2014/main" id="{E282A295-F4DC-654E-B0B3-BE80CDE295BE}"/>
              </a:ext>
            </a:extLst>
          </p:cNvPr>
          <p:cNvSpPr txBox="1"/>
          <p:nvPr/>
        </p:nvSpPr>
        <p:spPr>
          <a:xfrm>
            <a:off x="1233119" y="5862703"/>
            <a:ext cx="9165394" cy="830997"/>
          </a:xfrm>
          <a:prstGeom prst="rect">
            <a:avLst/>
          </a:prstGeom>
          <a:solidFill>
            <a:schemeClr val="bg1">
              <a:lumMod val="85000"/>
            </a:schemeClr>
          </a:solidFill>
        </p:spPr>
        <p:txBody>
          <a:bodyPr wrap="none" rtlCol="0">
            <a:spAutoFit/>
          </a:bodyPr>
          <a:lstStyle/>
          <a:p>
            <a:pPr algn="ctr"/>
            <a:r>
              <a:rPr lang="en-US" sz="2400" dirty="0"/>
              <a:t>A </a:t>
            </a:r>
            <a:r>
              <a:rPr lang="en-US" sz="2400" i="1" dirty="0"/>
              <a:t>minimum spanning tree </a:t>
            </a:r>
            <a:r>
              <a:rPr lang="en-US" sz="2400" dirty="0"/>
              <a:t>in a </a:t>
            </a:r>
            <a:r>
              <a:rPr lang="en-US" sz="2400" i="1" dirty="0"/>
              <a:t>connected weighted graph </a:t>
            </a:r>
            <a:r>
              <a:rPr lang="en-US" sz="2400" dirty="0"/>
              <a:t>is a </a:t>
            </a:r>
          </a:p>
          <a:p>
            <a:pPr algn="ctr"/>
            <a:r>
              <a:rPr lang="en-US" sz="2400" i="1" dirty="0"/>
              <a:t>spanning tree </a:t>
            </a:r>
            <a:r>
              <a:rPr lang="en-US" sz="2400" dirty="0"/>
              <a:t>that has the smallest possible sum of weights of its edges </a:t>
            </a:r>
          </a:p>
        </p:txBody>
      </p:sp>
      <p:grpSp>
        <p:nvGrpSpPr>
          <p:cNvPr id="5" name="Group 4">
            <a:extLst>
              <a:ext uri="{FF2B5EF4-FFF2-40B4-BE49-F238E27FC236}">
                <a16:creationId xmlns:a16="http://schemas.microsoft.com/office/drawing/2014/main" id="{FAC26CE5-97EE-F445-8B3B-E3E5EBCC92EC}"/>
              </a:ext>
            </a:extLst>
          </p:cNvPr>
          <p:cNvGrpSpPr/>
          <p:nvPr/>
        </p:nvGrpSpPr>
        <p:grpSpPr>
          <a:xfrm>
            <a:off x="7032465" y="2906643"/>
            <a:ext cx="4006375" cy="1900120"/>
            <a:chOff x="2089625" y="2389571"/>
            <a:chExt cx="4006375" cy="1900120"/>
          </a:xfrm>
        </p:grpSpPr>
        <p:sp>
          <p:nvSpPr>
            <p:cNvPr id="6" name="Oval 5">
              <a:extLst>
                <a:ext uri="{FF2B5EF4-FFF2-40B4-BE49-F238E27FC236}">
                  <a16:creationId xmlns:a16="http://schemas.microsoft.com/office/drawing/2014/main" id="{119E0675-C15D-F144-AFA2-C6CEC2E34D9F}"/>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7" name="Oval 6">
              <a:extLst>
                <a:ext uri="{FF2B5EF4-FFF2-40B4-BE49-F238E27FC236}">
                  <a16:creationId xmlns:a16="http://schemas.microsoft.com/office/drawing/2014/main" id="{89E5F93C-ACC2-204A-8CBC-17E2AC633297}"/>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8" name="Oval 7">
              <a:extLst>
                <a:ext uri="{FF2B5EF4-FFF2-40B4-BE49-F238E27FC236}">
                  <a16:creationId xmlns:a16="http://schemas.microsoft.com/office/drawing/2014/main" id="{19C77D86-C4A5-EF47-8260-8F7CFCAD17C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3378348E-8DCD-BA46-B2EA-424EEC2CC3E7}"/>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10" name="Oval 9">
              <a:extLst>
                <a:ext uri="{FF2B5EF4-FFF2-40B4-BE49-F238E27FC236}">
                  <a16:creationId xmlns:a16="http://schemas.microsoft.com/office/drawing/2014/main" id="{7E1474C1-4344-3A42-890C-5A762F1EA2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57E24166-6F40-1445-86E0-405974D5777D}"/>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12" name="Straight Connector 11">
              <a:extLst>
                <a:ext uri="{FF2B5EF4-FFF2-40B4-BE49-F238E27FC236}">
                  <a16:creationId xmlns:a16="http://schemas.microsoft.com/office/drawing/2014/main" id="{9FB64CF1-E92E-684F-A9FC-5CF9A3BF22B2}"/>
                </a:ext>
              </a:extLst>
            </p:cNvPr>
            <p:cNvCxnSpPr>
              <a:stCxn id="8" idx="4"/>
              <a:endCxn id="7"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C01D7DE-D713-B148-BD80-D2840F8C0885}"/>
                </a:ext>
              </a:extLst>
            </p:cNvPr>
            <p:cNvCxnSpPr>
              <a:cxnSpLocks/>
              <a:stCxn id="9" idx="4"/>
              <a:endCxn id="10"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4EA038B-470E-6E4A-BDC6-4C5B36A52CB1}"/>
                </a:ext>
              </a:extLst>
            </p:cNvPr>
            <p:cNvCxnSpPr>
              <a:cxnSpLocks/>
              <a:stCxn id="9" idx="2"/>
              <a:endCxn id="8"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4504EC4-26DD-6149-9BDD-BF464A418D46}"/>
                </a:ext>
              </a:extLst>
            </p:cNvPr>
            <p:cNvCxnSpPr>
              <a:cxnSpLocks/>
              <a:stCxn id="10" idx="2"/>
              <a:endCxn id="7"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7BAC22-09FC-E843-A518-BB654A3BF32F}"/>
                </a:ext>
              </a:extLst>
            </p:cNvPr>
            <p:cNvCxnSpPr>
              <a:cxnSpLocks/>
              <a:stCxn id="6" idx="7"/>
              <a:endCxn id="8"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3099D0D-4A4F-CC4A-AB0C-211238286A4A}"/>
                </a:ext>
              </a:extLst>
            </p:cNvPr>
            <p:cNvCxnSpPr>
              <a:cxnSpLocks/>
              <a:stCxn id="6" idx="5"/>
              <a:endCxn id="7"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5474A9-B79E-8A46-AB31-A632DFE3D397}"/>
                </a:ext>
              </a:extLst>
            </p:cNvPr>
            <p:cNvCxnSpPr>
              <a:cxnSpLocks/>
              <a:stCxn id="9" idx="3"/>
              <a:endCxn id="7"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7A9828-050D-D649-9CB4-AE0B4365E1DF}"/>
                </a:ext>
              </a:extLst>
            </p:cNvPr>
            <p:cNvCxnSpPr>
              <a:cxnSpLocks/>
              <a:stCxn id="11" idx="1"/>
              <a:endCxn id="9"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3F7DAC-3295-5040-BF7E-F3CCE45E8FD5}"/>
                </a:ext>
              </a:extLst>
            </p:cNvPr>
            <p:cNvCxnSpPr>
              <a:cxnSpLocks/>
              <a:stCxn id="11" idx="3"/>
              <a:endCxn id="10"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6D07F08-1DDF-CD4F-87A3-4B6FE236D076}"/>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22" name="TextBox 21">
              <a:extLst>
                <a:ext uri="{FF2B5EF4-FFF2-40B4-BE49-F238E27FC236}">
                  <a16:creationId xmlns:a16="http://schemas.microsoft.com/office/drawing/2014/main" id="{4E0A4426-AC5F-1847-8B56-CB85B192CAA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23" name="TextBox 22">
              <a:extLst>
                <a:ext uri="{FF2B5EF4-FFF2-40B4-BE49-F238E27FC236}">
                  <a16:creationId xmlns:a16="http://schemas.microsoft.com/office/drawing/2014/main" id="{534AC0F0-FC60-E241-B02E-CCF15CD391B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24" name="TextBox 23">
              <a:extLst>
                <a:ext uri="{FF2B5EF4-FFF2-40B4-BE49-F238E27FC236}">
                  <a16:creationId xmlns:a16="http://schemas.microsoft.com/office/drawing/2014/main" id="{208AFDE7-AC99-2546-ADF7-1883E235EA1B}"/>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25" name="TextBox 24">
              <a:extLst>
                <a:ext uri="{FF2B5EF4-FFF2-40B4-BE49-F238E27FC236}">
                  <a16:creationId xmlns:a16="http://schemas.microsoft.com/office/drawing/2014/main" id="{11B9D382-ABA3-5B48-B823-CDD1E4D3C93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26" name="TextBox 25">
              <a:extLst>
                <a:ext uri="{FF2B5EF4-FFF2-40B4-BE49-F238E27FC236}">
                  <a16:creationId xmlns:a16="http://schemas.microsoft.com/office/drawing/2014/main" id="{455686A3-52EF-3949-BDEE-B2B44F2CCEBC}"/>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EDE8DB79-C2FF-1F48-BC0F-34AFAB3780B5}"/>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28" name="TextBox 27">
              <a:extLst>
                <a:ext uri="{FF2B5EF4-FFF2-40B4-BE49-F238E27FC236}">
                  <a16:creationId xmlns:a16="http://schemas.microsoft.com/office/drawing/2014/main" id="{34CE418A-3E7F-314B-ABD1-1CE899C6089E}"/>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29" name="TextBox 28">
              <a:extLst>
                <a:ext uri="{FF2B5EF4-FFF2-40B4-BE49-F238E27FC236}">
                  <a16:creationId xmlns:a16="http://schemas.microsoft.com/office/drawing/2014/main" id="{76B12AAE-DDF0-B449-B8DA-E30D540BCF0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Tree>
    <p:extLst>
      <p:ext uri="{BB962C8B-B14F-4D97-AF65-F5344CB8AC3E}">
        <p14:creationId xmlns:p14="http://schemas.microsoft.com/office/powerpoint/2010/main" val="1984770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3" name="Content Placeholder 2">
            <a:extLst>
              <a:ext uri="{FF2B5EF4-FFF2-40B4-BE49-F238E27FC236}">
                <a16:creationId xmlns:a16="http://schemas.microsoft.com/office/drawing/2014/main" id="{07AB688F-CC3F-114B-A4F8-9D0F148AA9A4}"/>
              </a:ext>
            </a:extLst>
          </p:cNvPr>
          <p:cNvSpPr>
            <a:spLocks noGrp="1"/>
          </p:cNvSpPr>
          <p:nvPr>
            <p:ph idx="1"/>
          </p:nvPr>
        </p:nvSpPr>
        <p:spPr/>
        <p:txBody>
          <a:bodyPr/>
          <a:lstStyle/>
          <a:p>
            <a:r>
              <a:rPr lang="en-US" dirty="0"/>
              <a:t>Input: weighted connected undirected graph</a:t>
            </a:r>
          </a:p>
          <a:p>
            <a:r>
              <a:rPr lang="en-US" dirty="0"/>
              <a:t>Output: minimum spanning tree</a:t>
            </a:r>
          </a:p>
        </p:txBody>
      </p:sp>
      <p:grpSp>
        <p:nvGrpSpPr>
          <p:cNvPr id="5" name="Group 4">
            <a:extLst>
              <a:ext uri="{FF2B5EF4-FFF2-40B4-BE49-F238E27FC236}">
                <a16:creationId xmlns:a16="http://schemas.microsoft.com/office/drawing/2014/main" id="{FAC26CE5-97EE-F445-8B3B-E3E5EBCC92EC}"/>
              </a:ext>
            </a:extLst>
          </p:cNvPr>
          <p:cNvGrpSpPr/>
          <p:nvPr/>
        </p:nvGrpSpPr>
        <p:grpSpPr>
          <a:xfrm>
            <a:off x="7032465" y="2906643"/>
            <a:ext cx="4006375" cy="1900120"/>
            <a:chOff x="2089625" y="2389571"/>
            <a:chExt cx="4006375" cy="1900120"/>
          </a:xfrm>
        </p:grpSpPr>
        <p:sp>
          <p:nvSpPr>
            <p:cNvPr id="6" name="Oval 5">
              <a:extLst>
                <a:ext uri="{FF2B5EF4-FFF2-40B4-BE49-F238E27FC236}">
                  <a16:creationId xmlns:a16="http://schemas.microsoft.com/office/drawing/2014/main" id="{119E0675-C15D-F144-AFA2-C6CEC2E34D9F}"/>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7" name="Oval 6">
              <a:extLst>
                <a:ext uri="{FF2B5EF4-FFF2-40B4-BE49-F238E27FC236}">
                  <a16:creationId xmlns:a16="http://schemas.microsoft.com/office/drawing/2014/main" id="{89E5F93C-ACC2-204A-8CBC-17E2AC633297}"/>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8" name="Oval 7">
              <a:extLst>
                <a:ext uri="{FF2B5EF4-FFF2-40B4-BE49-F238E27FC236}">
                  <a16:creationId xmlns:a16="http://schemas.microsoft.com/office/drawing/2014/main" id="{19C77D86-C4A5-EF47-8260-8F7CFCAD17C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3378348E-8DCD-BA46-B2EA-424EEC2CC3E7}"/>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10" name="Oval 9">
              <a:extLst>
                <a:ext uri="{FF2B5EF4-FFF2-40B4-BE49-F238E27FC236}">
                  <a16:creationId xmlns:a16="http://schemas.microsoft.com/office/drawing/2014/main" id="{7E1474C1-4344-3A42-890C-5A762F1EA2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57E24166-6F40-1445-86E0-405974D5777D}"/>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12" name="Straight Connector 11">
              <a:extLst>
                <a:ext uri="{FF2B5EF4-FFF2-40B4-BE49-F238E27FC236}">
                  <a16:creationId xmlns:a16="http://schemas.microsoft.com/office/drawing/2014/main" id="{9FB64CF1-E92E-684F-A9FC-5CF9A3BF22B2}"/>
                </a:ext>
              </a:extLst>
            </p:cNvPr>
            <p:cNvCxnSpPr>
              <a:stCxn id="8" idx="4"/>
              <a:endCxn id="7"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C01D7DE-D713-B148-BD80-D2840F8C0885}"/>
                </a:ext>
              </a:extLst>
            </p:cNvPr>
            <p:cNvCxnSpPr>
              <a:cxnSpLocks/>
              <a:stCxn id="9" idx="4"/>
              <a:endCxn id="10"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4EA038B-470E-6E4A-BDC6-4C5B36A52CB1}"/>
                </a:ext>
              </a:extLst>
            </p:cNvPr>
            <p:cNvCxnSpPr>
              <a:cxnSpLocks/>
              <a:stCxn id="9" idx="2"/>
              <a:endCxn id="8"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4504EC4-26DD-6149-9BDD-BF464A418D46}"/>
                </a:ext>
              </a:extLst>
            </p:cNvPr>
            <p:cNvCxnSpPr>
              <a:cxnSpLocks/>
              <a:stCxn id="10" idx="2"/>
              <a:endCxn id="7"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7BAC22-09FC-E843-A518-BB654A3BF32F}"/>
                </a:ext>
              </a:extLst>
            </p:cNvPr>
            <p:cNvCxnSpPr>
              <a:cxnSpLocks/>
              <a:stCxn id="6" idx="7"/>
              <a:endCxn id="8"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3099D0D-4A4F-CC4A-AB0C-211238286A4A}"/>
                </a:ext>
              </a:extLst>
            </p:cNvPr>
            <p:cNvCxnSpPr>
              <a:cxnSpLocks/>
              <a:stCxn id="6" idx="5"/>
              <a:endCxn id="7"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5474A9-B79E-8A46-AB31-A632DFE3D397}"/>
                </a:ext>
              </a:extLst>
            </p:cNvPr>
            <p:cNvCxnSpPr>
              <a:cxnSpLocks/>
              <a:stCxn id="9" idx="3"/>
              <a:endCxn id="7"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7A9828-050D-D649-9CB4-AE0B4365E1DF}"/>
                </a:ext>
              </a:extLst>
            </p:cNvPr>
            <p:cNvCxnSpPr>
              <a:cxnSpLocks/>
              <a:stCxn id="11" idx="1"/>
              <a:endCxn id="9"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3F7DAC-3295-5040-BF7E-F3CCE45E8FD5}"/>
                </a:ext>
              </a:extLst>
            </p:cNvPr>
            <p:cNvCxnSpPr>
              <a:cxnSpLocks/>
              <a:stCxn id="11" idx="3"/>
              <a:endCxn id="10"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6D07F08-1DDF-CD4F-87A3-4B6FE236D076}"/>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22" name="TextBox 21">
              <a:extLst>
                <a:ext uri="{FF2B5EF4-FFF2-40B4-BE49-F238E27FC236}">
                  <a16:creationId xmlns:a16="http://schemas.microsoft.com/office/drawing/2014/main" id="{4E0A4426-AC5F-1847-8B56-CB85B192CAA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23" name="TextBox 22">
              <a:extLst>
                <a:ext uri="{FF2B5EF4-FFF2-40B4-BE49-F238E27FC236}">
                  <a16:creationId xmlns:a16="http://schemas.microsoft.com/office/drawing/2014/main" id="{534AC0F0-FC60-E241-B02E-CCF15CD391B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24" name="TextBox 23">
              <a:extLst>
                <a:ext uri="{FF2B5EF4-FFF2-40B4-BE49-F238E27FC236}">
                  <a16:creationId xmlns:a16="http://schemas.microsoft.com/office/drawing/2014/main" id="{208AFDE7-AC99-2546-ADF7-1883E235EA1B}"/>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25" name="TextBox 24">
              <a:extLst>
                <a:ext uri="{FF2B5EF4-FFF2-40B4-BE49-F238E27FC236}">
                  <a16:creationId xmlns:a16="http://schemas.microsoft.com/office/drawing/2014/main" id="{11B9D382-ABA3-5B48-B823-CDD1E4D3C93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26" name="TextBox 25">
              <a:extLst>
                <a:ext uri="{FF2B5EF4-FFF2-40B4-BE49-F238E27FC236}">
                  <a16:creationId xmlns:a16="http://schemas.microsoft.com/office/drawing/2014/main" id="{455686A3-52EF-3949-BDEE-B2B44F2CCEBC}"/>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EDE8DB79-C2FF-1F48-BC0F-34AFAB3780B5}"/>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28" name="TextBox 27">
              <a:extLst>
                <a:ext uri="{FF2B5EF4-FFF2-40B4-BE49-F238E27FC236}">
                  <a16:creationId xmlns:a16="http://schemas.microsoft.com/office/drawing/2014/main" id="{34CE418A-3E7F-314B-ABD1-1CE899C6089E}"/>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29" name="TextBox 28">
              <a:extLst>
                <a:ext uri="{FF2B5EF4-FFF2-40B4-BE49-F238E27FC236}">
                  <a16:creationId xmlns:a16="http://schemas.microsoft.com/office/drawing/2014/main" id="{76B12AAE-DDF0-B449-B8DA-E30D540BCF0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Tree>
    <p:extLst>
      <p:ext uri="{BB962C8B-B14F-4D97-AF65-F5344CB8AC3E}">
        <p14:creationId xmlns:p14="http://schemas.microsoft.com/office/powerpoint/2010/main" val="122235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3" name="Content Placeholder 2">
            <a:extLst>
              <a:ext uri="{FF2B5EF4-FFF2-40B4-BE49-F238E27FC236}">
                <a16:creationId xmlns:a16="http://schemas.microsoft.com/office/drawing/2014/main" id="{07AB688F-CC3F-114B-A4F8-9D0F148AA9A4}"/>
              </a:ext>
            </a:extLst>
          </p:cNvPr>
          <p:cNvSpPr>
            <a:spLocks noGrp="1"/>
          </p:cNvSpPr>
          <p:nvPr>
            <p:ph idx="1"/>
          </p:nvPr>
        </p:nvSpPr>
        <p:spPr/>
        <p:txBody>
          <a:bodyPr/>
          <a:lstStyle/>
          <a:p>
            <a:pPr marL="0" indent="0">
              <a:buNone/>
            </a:pPr>
            <a:r>
              <a:rPr lang="en-US" dirty="0"/>
              <a:t>Data Structures</a:t>
            </a:r>
          </a:p>
          <a:p>
            <a:pPr lvl="1"/>
            <a:r>
              <a:rPr lang="en-US" dirty="0"/>
              <a:t>Input graph</a:t>
            </a:r>
          </a:p>
          <a:p>
            <a:pPr lvl="1"/>
            <a:r>
              <a:rPr lang="en-US" dirty="0"/>
              <a:t>Output tree</a:t>
            </a:r>
          </a:p>
        </p:txBody>
      </p:sp>
      <p:grpSp>
        <p:nvGrpSpPr>
          <p:cNvPr id="5" name="Group 4">
            <a:extLst>
              <a:ext uri="{FF2B5EF4-FFF2-40B4-BE49-F238E27FC236}">
                <a16:creationId xmlns:a16="http://schemas.microsoft.com/office/drawing/2014/main" id="{FAC26CE5-97EE-F445-8B3B-E3E5EBCC92EC}"/>
              </a:ext>
            </a:extLst>
          </p:cNvPr>
          <p:cNvGrpSpPr/>
          <p:nvPr/>
        </p:nvGrpSpPr>
        <p:grpSpPr>
          <a:xfrm>
            <a:off x="7284780" y="1027906"/>
            <a:ext cx="4006375" cy="1900120"/>
            <a:chOff x="2089625" y="2389571"/>
            <a:chExt cx="4006375" cy="1900120"/>
          </a:xfrm>
        </p:grpSpPr>
        <p:sp>
          <p:nvSpPr>
            <p:cNvPr id="6" name="Oval 5">
              <a:extLst>
                <a:ext uri="{FF2B5EF4-FFF2-40B4-BE49-F238E27FC236}">
                  <a16:creationId xmlns:a16="http://schemas.microsoft.com/office/drawing/2014/main" id="{119E0675-C15D-F144-AFA2-C6CEC2E34D9F}"/>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7" name="Oval 6">
              <a:extLst>
                <a:ext uri="{FF2B5EF4-FFF2-40B4-BE49-F238E27FC236}">
                  <a16:creationId xmlns:a16="http://schemas.microsoft.com/office/drawing/2014/main" id="{89E5F93C-ACC2-204A-8CBC-17E2AC633297}"/>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8" name="Oval 7">
              <a:extLst>
                <a:ext uri="{FF2B5EF4-FFF2-40B4-BE49-F238E27FC236}">
                  <a16:creationId xmlns:a16="http://schemas.microsoft.com/office/drawing/2014/main" id="{19C77D86-C4A5-EF47-8260-8F7CFCAD17C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3378348E-8DCD-BA46-B2EA-424EEC2CC3E7}"/>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10" name="Oval 9">
              <a:extLst>
                <a:ext uri="{FF2B5EF4-FFF2-40B4-BE49-F238E27FC236}">
                  <a16:creationId xmlns:a16="http://schemas.microsoft.com/office/drawing/2014/main" id="{7E1474C1-4344-3A42-890C-5A762F1EA2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57E24166-6F40-1445-86E0-405974D5777D}"/>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12" name="Straight Connector 11">
              <a:extLst>
                <a:ext uri="{FF2B5EF4-FFF2-40B4-BE49-F238E27FC236}">
                  <a16:creationId xmlns:a16="http://schemas.microsoft.com/office/drawing/2014/main" id="{9FB64CF1-E92E-684F-A9FC-5CF9A3BF22B2}"/>
                </a:ext>
              </a:extLst>
            </p:cNvPr>
            <p:cNvCxnSpPr>
              <a:stCxn id="8" idx="4"/>
              <a:endCxn id="7"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C01D7DE-D713-B148-BD80-D2840F8C0885}"/>
                </a:ext>
              </a:extLst>
            </p:cNvPr>
            <p:cNvCxnSpPr>
              <a:cxnSpLocks/>
              <a:stCxn id="9" idx="4"/>
              <a:endCxn id="10"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4EA038B-470E-6E4A-BDC6-4C5B36A52CB1}"/>
                </a:ext>
              </a:extLst>
            </p:cNvPr>
            <p:cNvCxnSpPr>
              <a:cxnSpLocks/>
              <a:stCxn id="9" idx="2"/>
              <a:endCxn id="8"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4504EC4-26DD-6149-9BDD-BF464A418D46}"/>
                </a:ext>
              </a:extLst>
            </p:cNvPr>
            <p:cNvCxnSpPr>
              <a:cxnSpLocks/>
              <a:stCxn id="10" idx="2"/>
              <a:endCxn id="7"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7BAC22-09FC-E843-A518-BB654A3BF32F}"/>
                </a:ext>
              </a:extLst>
            </p:cNvPr>
            <p:cNvCxnSpPr>
              <a:cxnSpLocks/>
              <a:stCxn id="6" idx="7"/>
              <a:endCxn id="8"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3099D0D-4A4F-CC4A-AB0C-211238286A4A}"/>
                </a:ext>
              </a:extLst>
            </p:cNvPr>
            <p:cNvCxnSpPr>
              <a:cxnSpLocks/>
              <a:stCxn id="6" idx="5"/>
              <a:endCxn id="7"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5474A9-B79E-8A46-AB31-A632DFE3D397}"/>
                </a:ext>
              </a:extLst>
            </p:cNvPr>
            <p:cNvCxnSpPr>
              <a:cxnSpLocks/>
              <a:stCxn id="9" idx="3"/>
              <a:endCxn id="7"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7A9828-050D-D649-9CB4-AE0B4365E1DF}"/>
                </a:ext>
              </a:extLst>
            </p:cNvPr>
            <p:cNvCxnSpPr>
              <a:cxnSpLocks/>
              <a:stCxn id="11" idx="1"/>
              <a:endCxn id="9"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3F7DAC-3295-5040-BF7E-F3CCE45E8FD5}"/>
                </a:ext>
              </a:extLst>
            </p:cNvPr>
            <p:cNvCxnSpPr>
              <a:cxnSpLocks/>
              <a:stCxn id="11" idx="3"/>
              <a:endCxn id="10"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6D07F08-1DDF-CD4F-87A3-4B6FE236D076}"/>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22" name="TextBox 21">
              <a:extLst>
                <a:ext uri="{FF2B5EF4-FFF2-40B4-BE49-F238E27FC236}">
                  <a16:creationId xmlns:a16="http://schemas.microsoft.com/office/drawing/2014/main" id="{4E0A4426-AC5F-1847-8B56-CB85B192CAA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23" name="TextBox 22">
              <a:extLst>
                <a:ext uri="{FF2B5EF4-FFF2-40B4-BE49-F238E27FC236}">
                  <a16:creationId xmlns:a16="http://schemas.microsoft.com/office/drawing/2014/main" id="{534AC0F0-FC60-E241-B02E-CCF15CD391B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24" name="TextBox 23">
              <a:extLst>
                <a:ext uri="{FF2B5EF4-FFF2-40B4-BE49-F238E27FC236}">
                  <a16:creationId xmlns:a16="http://schemas.microsoft.com/office/drawing/2014/main" id="{208AFDE7-AC99-2546-ADF7-1883E235EA1B}"/>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25" name="TextBox 24">
              <a:extLst>
                <a:ext uri="{FF2B5EF4-FFF2-40B4-BE49-F238E27FC236}">
                  <a16:creationId xmlns:a16="http://schemas.microsoft.com/office/drawing/2014/main" id="{11B9D382-ABA3-5B48-B823-CDD1E4D3C93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26" name="TextBox 25">
              <a:extLst>
                <a:ext uri="{FF2B5EF4-FFF2-40B4-BE49-F238E27FC236}">
                  <a16:creationId xmlns:a16="http://schemas.microsoft.com/office/drawing/2014/main" id="{455686A3-52EF-3949-BDEE-B2B44F2CCEBC}"/>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EDE8DB79-C2FF-1F48-BC0F-34AFAB3780B5}"/>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28" name="TextBox 27">
              <a:extLst>
                <a:ext uri="{FF2B5EF4-FFF2-40B4-BE49-F238E27FC236}">
                  <a16:creationId xmlns:a16="http://schemas.microsoft.com/office/drawing/2014/main" id="{34CE418A-3E7F-314B-ABD1-1CE899C6089E}"/>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29" name="TextBox 28">
              <a:extLst>
                <a:ext uri="{FF2B5EF4-FFF2-40B4-BE49-F238E27FC236}">
                  <a16:creationId xmlns:a16="http://schemas.microsoft.com/office/drawing/2014/main" id="{76B12AAE-DDF0-B449-B8DA-E30D540BCF0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30" name="TextBox 29">
            <a:extLst>
              <a:ext uri="{FF2B5EF4-FFF2-40B4-BE49-F238E27FC236}">
                <a16:creationId xmlns:a16="http://schemas.microsoft.com/office/drawing/2014/main" id="{D9A684C2-7295-9849-86CE-98CFF1E461D4}"/>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1" name="TextBox 30">
            <a:extLst>
              <a:ext uri="{FF2B5EF4-FFF2-40B4-BE49-F238E27FC236}">
                <a16:creationId xmlns:a16="http://schemas.microsoft.com/office/drawing/2014/main" id="{202F5A95-7C98-E143-8C5B-B58861AB839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Tree>
    <p:extLst>
      <p:ext uri="{BB962C8B-B14F-4D97-AF65-F5344CB8AC3E}">
        <p14:creationId xmlns:p14="http://schemas.microsoft.com/office/powerpoint/2010/main" val="3218622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98A6F365-389D-3544-BBF3-03302F100205}"/>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1F1E20FD-37E0-8447-966E-23F295A0891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1" name="TextBox 30">
            <a:extLst>
              <a:ext uri="{FF2B5EF4-FFF2-40B4-BE49-F238E27FC236}">
                <a16:creationId xmlns:a16="http://schemas.microsoft.com/office/drawing/2014/main" id="{B6EFB259-CF67-FF40-8C63-FD142CE0F2B1}"/>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Tree>
    <p:extLst>
      <p:ext uri="{BB962C8B-B14F-4D97-AF65-F5344CB8AC3E}">
        <p14:creationId xmlns:p14="http://schemas.microsoft.com/office/powerpoint/2010/main" val="137512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0FE0-EAE1-4044-AA13-964AC7FC6996}"/>
              </a:ext>
            </a:extLst>
          </p:cNvPr>
          <p:cNvSpPr>
            <a:spLocks noGrp="1"/>
          </p:cNvSpPr>
          <p:nvPr>
            <p:ph type="title"/>
          </p:nvPr>
        </p:nvSpPr>
        <p:spPr/>
        <p:txBody>
          <a:bodyPr/>
          <a:lstStyle/>
          <a:p>
            <a:r>
              <a:rPr lang="en-US" dirty="0"/>
              <a:t>Final Exam – quick notes</a:t>
            </a:r>
          </a:p>
        </p:txBody>
      </p:sp>
      <p:sp>
        <p:nvSpPr>
          <p:cNvPr id="3" name="Content Placeholder 2">
            <a:extLst>
              <a:ext uri="{FF2B5EF4-FFF2-40B4-BE49-F238E27FC236}">
                <a16:creationId xmlns:a16="http://schemas.microsoft.com/office/drawing/2014/main" id="{749F0B4D-3746-3245-B6F6-25E66985BC03}"/>
              </a:ext>
            </a:extLst>
          </p:cNvPr>
          <p:cNvSpPr>
            <a:spLocks noGrp="1"/>
          </p:cNvSpPr>
          <p:nvPr>
            <p:ph idx="1"/>
          </p:nvPr>
        </p:nvSpPr>
        <p:spPr>
          <a:xfrm>
            <a:off x="838200" y="1825625"/>
            <a:ext cx="10515600" cy="4836432"/>
          </a:xfrm>
        </p:spPr>
        <p:txBody>
          <a:bodyPr>
            <a:normAutofit lnSpcReduction="10000"/>
          </a:bodyPr>
          <a:lstStyle/>
          <a:p>
            <a:r>
              <a:rPr lang="en-US" dirty="0"/>
              <a:t>Preparation final exam … just material since midterm</a:t>
            </a:r>
          </a:p>
          <a:p>
            <a:pPr lvl="1"/>
            <a:r>
              <a:rPr lang="en-US" dirty="0"/>
              <a:t>Have it in pdf form ready to upload as first question on final</a:t>
            </a:r>
          </a:p>
          <a:p>
            <a:pPr lvl="1"/>
            <a:r>
              <a:rPr lang="en-US" dirty="0"/>
              <a:t>Final is comprehensive</a:t>
            </a:r>
          </a:p>
          <a:p>
            <a:r>
              <a:rPr lang="en-US" dirty="0"/>
              <a:t>Timed and online</a:t>
            </a:r>
          </a:p>
          <a:p>
            <a:r>
              <a:rPr lang="en-US" dirty="0"/>
              <a:t>8.5”x11” sheet of notes allowed (both sides)</a:t>
            </a:r>
          </a:p>
          <a:p>
            <a:pPr lvl="1"/>
            <a:r>
              <a:rPr lang="en-US" dirty="0"/>
              <a:t>see FAQs</a:t>
            </a:r>
          </a:p>
          <a:p>
            <a:r>
              <a:rPr lang="en-US" dirty="0"/>
              <a:t>Most questions require you to solve the problem on paper and then answer the multiple choice or matching questions</a:t>
            </a:r>
          </a:p>
          <a:p>
            <a:pPr lvl="1"/>
            <a:r>
              <a:rPr lang="en-US" dirty="0"/>
              <a:t>Have scratch paper available</a:t>
            </a:r>
          </a:p>
          <a:p>
            <a:r>
              <a:rPr lang="en-US" dirty="0"/>
              <a:t>Two questions are short answer, so be able to digitize and upload your answer</a:t>
            </a:r>
          </a:p>
        </p:txBody>
      </p:sp>
    </p:spTree>
    <p:extLst>
      <p:ext uri="{BB962C8B-B14F-4D97-AF65-F5344CB8AC3E}">
        <p14:creationId xmlns:p14="http://schemas.microsoft.com/office/powerpoint/2010/main" val="3927900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98A6F365-389D-3544-BBF3-03302F100205}"/>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1F1E20FD-37E0-8447-966E-23F295A0891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1" name="TextBox 30">
            <a:extLst>
              <a:ext uri="{FF2B5EF4-FFF2-40B4-BE49-F238E27FC236}">
                <a16:creationId xmlns:a16="http://schemas.microsoft.com/office/drawing/2014/main" id="{B6EFB259-CF67-FF40-8C63-FD142CE0F2B1}"/>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3" name="Cloud 2">
            <a:extLst>
              <a:ext uri="{FF2B5EF4-FFF2-40B4-BE49-F238E27FC236}">
                <a16:creationId xmlns:a16="http://schemas.microsoft.com/office/drawing/2014/main" id="{41C4AF22-BC08-B4C5-DC73-B40F2FC076A5}"/>
              </a:ext>
            </a:extLst>
          </p:cNvPr>
          <p:cNvSpPr/>
          <p:nvPr/>
        </p:nvSpPr>
        <p:spPr>
          <a:xfrm>
            <a:off x="4850780" y="631655"/>
            <a:ext cx="4515678" cy="1869528"/>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Have this algorithm (by name) on your 8.5”x11” of notes for the final</a:t>
            </a:r>
          </a:p>
        </p:txBody>
      </p:sp>
    </p:spTree>
    <p:extLst>
      <p:ext uri="{BB962C8B-B14F-4D97-AF65-F5344CB8AC3E}">
        <p14:creationId xmlns:p14="http://schemas.microsoft.com/office/powerpoint/2010/main" val="1505099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3" name="Oval 2">
            <a:extLst>
              <a:ext uri="{FF2B5EF4-FFF2-40B4-BE49-F238E27FC236}">
                <a16:creationId xmlns:a16="http://schemas.microsoft.com/office/drawing/2014/main" id="{4F2B1ADE-F264-1C48-8164-44B67086B4D7}"/>
              </a:ext>
            </a:extLst>
          </p:cNvPr>
          <p:cNvSpPr/>
          <p:nvPr/>
        </p:nvSpPr>
        <p:spPr>
          <a:xfrm>
            <a:off x="292100" y="1716088"/>
            <a:ext cx="1879600"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EE4C9D1F-6676-DA4A-93F2-DEC62C3972F1}"/>
              </a:ext>
            </a:extLst>
          </p:cNvPr>
          <p:cNvGrpSpPr/>
          <p:nvPr/>
        </p:nvGrpSpPr>
        <p:grpSpPr>
          <a:xfrm>
            <a:off x="7284780" y="1027906"/>
            <a:ext cx="4006375" cy="1900120"/>
            <a:chOff x="2089625" y="2389571"/>
            <a:chExt cx="4006375" cy="1900120"/>
          </a:xfrm>
        </p:grpSpPr>
        <p:sp>
          <p:nvSpPr>
            <p:cNvPr id="31" name="Oval 30">
              <a:extLst>
                <a:ext uri="{FF2B5EF4-FFF2-40B4-BE49-F238E27FC236}">
                  <a16:creationId xmlns:a16="http://schemas.microsoft.com/office/drawing/2014/main" id="{81BF2170-D3F7-2742-9638-AA7CA84CE354}"/>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2" name="Oval 31">
              <a:extLst>
                <a:ext uri="{FF2B5EF4-FFF2-40B4-BE49-F238E27FC236}">
                  <a16:creationId xmlns:a16="http://schemas.microsoft.com/office/drawing/2014/main" id="{4947E1D0-3C7A-8149-A66D-400CAF662033}"/>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3" name="Oval 32">
              <a:extLst>
                <a:ext uri="{FF2B5EF4-FFF2-40B4-BE49-F238E27FC236}">
                  <a16:creationId xmlns:a16="http://schemas.microsoft.com/office/drawing/2014/main" id="{1F21D9EE-FD78-5A43-8FEA-4198CA4C9B4D}"/>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4" name="Oval 33">
              <a:extLst>
                <a:ext uri="{FF2B5EF4-FFF2-40B4-BE49-F238E27FC236}">
                  <a16:creationId xmlns:a16="http://schemas.microsoft.com/office/drawing/2014/main" id="{E3265A1F-585D-D449-88B0-71BE5E328680}"/>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5" name="Oval 34">
              <a:extLst>
                <a:ext uri="{FF2B5EF4-FFF2-40B4-BE49-F238E27FC236}">
                  <a16:creationId xmlns:a16="http://schemas.microsoft.com/office/drawing/2014/main" id="{BBFBE881-1E01-9946-8929-28DBEEAB06E8}"/>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6" name="Oval 35">
              <a:extLst>
                <a:ext uri="{FF2B5EF4-FFF2-40B4-BE49-F238E27FC236}">
                  <a16:creationId xmlns:a16="http://schemas.microsoft.com/office/drawing/2014/main" id="{A09905BD-3403-BB45-9F07-D020D66013E6}"/>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7" name="Straight Connector 36">
              <a:extLst>
                <a:ext uri="{FF2B5EF4-FFF2-40B4-BE49-F238E27FC236}">
                  <a16:creationId xmlns:a16="http://schemas.microsoft.com/office/drawing/2014/main" id="{7DBAB346-9DB0-DD43-83AB-6F77C884E836}"/>
                </a:ext>
              </a:extLst>
            </p:cNvPr>
            <p:cNvCxnSpPr>
              <a:stCxn id="33" idx="4"/>
              <a:endCxn id="32"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F8FDEE0-677C-1E48-A298-E3C09ECB8DCD}"/>
                </a:ext>
              </a:extLst>
            </p:cNvPr>
            <p:cNvCxnSpPr>
              <a:cxnSpLocks/>
              <a:stCxn id="34" idx="4"/>
              <a:endCxn id="35"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4DAA39-7410-9A4D-8EE3-292D24516E6F}"/>
                </a:ext>
              </a:extLst>
            </p:cNvPr>
            <p:cNvCxnSpPr>
              <a:cxnSpLocks/>
              <a:stCxn id="34" idx="2"/>
              <a:endCxn id="33"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DACD11C-81ED-FD49-BAB8-CF5B4657761A}"/>
                </a:ext>
              </a:extLst>
            </p:cNvPr>
            <p:cNvCxnSpPr>
              <a:cxnSpLocks/>
              <a:stCxn id="35" idx="2"/>
              <a:endCxn id="32"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E2FCC4D-72B9-9142-8A8F-6373D1A58E85}"/>
                </a:ext>
              </a:extLst>
            </p:cNvPr>
            <p:cNvCxnSpPr>
              <a:cxnSpLocks/>
              <a:stCxn id="31" idx="7"/>
              <a:endCxn id="33"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A740425-A342-5B47-B1DE-E69E399E3BBA}"/>
                </a:ext>
              </a:extLst>
            </p:cNvPr>
            <p:cNvCxnSpPr>
              <a:cxnSpLocks/>
              <a:stCxn id="31" idx="5"/>
              <a:endCxn id="32"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ADE43CB-356C-6842-A286-5ED550C1B70B}"/>
                </a:ext>
              </a:extLst>
            </p:cNvPr>
            <p:cNvCxnSpPr>
              <a:cxnSpLocks/>
              <a:stCxn id="34" idx="3"/>
              <a:endCxn id="32"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D9B4649-E5F3-4A49-92FE-22E8EED3E136}"/>
                </a:ext>
              </a:extLst>
            </p:cNvPr>
            <p:cNvCxnSpPr>
              <a:cxnSpLocks/>
              <a:stCxn id="36" idx="1"/>
              <a:endCxn id="34"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409C93B-C1C5-F049-AEE6-1259A766C6E8}"/>
                </a:ext>
              </a:extLst>
            </p:cNvPr>
            <p:cNvCxnSpPr>
              <a:cxnSpLocks/>
              <a:stCxn id="36" idx="3"/>
              <a:endCxn id="3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E0DD903-1427-5345-8902-FEA600621E5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7" name="TextBox 46">
              <a:extLst>
                <a:ext uri="{FF2B5EF4-FFF2-40B4-BE49-F238E27FC236}">
                  <a16:creationId xmlns:a16="http://schemas.microsoft.com/office/drawing/2014/main" id="{D939DE01-A9FA-3A4B-AC42-F8A209EB177B}"/>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48" name="TextBox 47">
              <a:extLst>
                <a:ext uri="{FF2B5EF4-FFF2-40B4-BE49-F238E27FC236}">
                  <a16:creationId xmlns:a16="http://schemas.microsoft.com/office/drawing/2014/main" id="{801988C6-5A67-4C41-9840-89C59AD65B95}"/>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49" name="TextBox 48">
              <a:extLst>
                <a:ext uri="{FF2B5EF4-FFF2-40B4-BE49-F238E27FC236}">
                  <a16:creationId xmlns:a16="http://schemas.microsoft.com/office/drawing/2014/main" id="{AAF5623D-2E2C-FA4C-AE51-6AC6EC251E6C}"/>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0" name="TextBox 49">
              <a:extLst>
                <a:ext uri="{FF2B5EF4-FFF2-40B4-BE49-F238E27FC236}">
                  <a16:creationId xmlns:a16="http://schemas.microsoft.com/office/drawing/2014/main" id="{C64C216C-149D-9842-B26D-F31671645AD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1" name="TextBox 50">
              <a:extLst>
                <a:ext uri="{FF2B5EF4-FFF2-40B4-BE49-F238E27FC236}">
                  <a16:creationId xmlns:a16="http://schemas.microsoft.com/office/drawing/2014/main" id="{E27792CE-0840-6946-AB5F-A46EF1836A1C}"/>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2" name="TextBox 51">
              <a:extLst>
                <a:ext uri="{FF2B5EF4-FFF2-40B4-BE49-F238E27FC236}">
                  <a16:creationId xmlns:a16="http://schemas.microsoft.com/office/drawing/2014/main" id="{3CFF2982-6818-BD47-907E-470223ECC195}"/>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F03499E5-5F72-9C47-9339-42AF825755F5}"/>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4" name="TextBox 53">
              <a:extLst>
                <a:ext uri="{FF2B5EF4-FFF2-40B4-BE49-F238E27FC236}">
                  <a16:creationId xmlns:a16="http://schemas.microsoft.com/office/drawing/2014/main" id="{24863346-709F-A34C-8468-6429357DBD10}"/>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5" name="TextBox 54">
            <a:extLst>
              <a:ext uri="{FF2B5EF4-FFF2-40B4-BE49-F238E27FC236}">
                <a16:creationId xmlns:a16="http://schemas.microsoft.com/office/drawing/2014/main" id="{578BD7A5-6F18-964C-998F-3E937F74EA6E}"/>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56" name="TextBox 55">
            <a:extLst>
              <a:ext uri="{FF2B5EF4-FFF2-40B4-BE49-F238E27FC236}">
                <a16:creationId xmlns:a16="http://schemas.microsoft.com/office/drawing/2014/main" id="{AD03372B-3BBB-6548-A207-1CDA6CB5A076}"/>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Tree>
    <p:extLst>
      <p:ext uri="{BB962C8B-B14F-4D97-AF65-F5344CB8AC3E}">
        <p14:creationId xmlns:p14="http://schemas.microsoft.com/office/powerpoint/2010/main" val="3355717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3" name="Oval 2">
            <a:extLst>
              <a:ext uri="{FF2B5EF4-FFF2-40B4-BE49-F238E27FC236}">
                <a16:creationId xmlns:a16="http://schemas.microsoft.com/office/drawing/2014/main" id="{4F2B1ADE-F264-1C48-8164-44B67086B4D7}"/>
              </a:ext>
            </a:extLst>
          </p:cNvPr>
          <p:cNvSpPr/>
          <p:nvPr/>
        </p:nvSpPr>
        <p:spPr>
          <a:xfrm>
            <a:off x="292100" y="1716088"/>
            <a:ext cx="1879600"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A9902A1-387D-984C-B703-0C121712F45D}"/>
              </a:ext>
            </a:extLst>
          </p:cNvPr>
          <p:cNvSpPr txBox="1"/>
          <p:nvPr/>
        </p:nvSpPr>
        <p:spPr>
          <a:xfrm>
            <a:off x="2416773" y="1758308"/>
            <a:ext cx="3719160" cy="461665"/>
          </a:xfrm>
          <a:prstGeom prst="rect">
            <a:avLst/>
          </a:prstGeom>
          <a:solidFill>
            <a:schemeClr val="bg1">
              <a:lumMod val="85000"/>
            </a:schemeClr>
          </a:solidFill>
        </p:spPr>
        <p:txBody>
          <a:bodyPr wrap="none" rtlCol="0">
            <a:spAutoFit/>
          </a:bodyPr>
          <a:lstStyle/>
          <a:p>
            <a:r>
              <a:rPr lang="en-US" sz="2400" dirty="0"/>
              <a:t>T </a:t>
            </a:r>
            <a:r>
              <a:rPr lang="en-US" sz="2400" i="1" dirty="0"/>
              <a:t> ⃪   </a:t>
            </a:r>
            <a:r>
              <a:rPr lang="en-US" sz="2400" dirty="0"/>
              <a:t>a minimum-weight edge</a:t>
            </a:r>
          </a:p>
        </p:txBody>
      </p:sp>
      <p:grpSp>
        <p:nvGrpSpPr>
          <p:cNvPr id="32" name="Group 31">
            <a:extLst>
              <a:ext uri="{FF2B5EF4-FFF2-40B4-BE49-F238E27FC236}">
                <a16:creationId xmlns:a16="http://schemas.microsoft.com/office/drawing/2014/main" id="{2A8BD129-F2AF-824D-B05D-15EAF10A7D74}"/>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2BAA47DB-DD03-504C-AA40-67A320390F82}"/>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4E14B56F-93DE-2A4C-AE90-79994A8219EA}"/>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5A3573B9-A9F6-0B4F-AD5E-09547E566C5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A12FCF64-A09A-4C4A-8F62-E95B4ECDBA03}"/>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EC2A24FC-CF18-754F-A066-1D56EB1587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F77AE1AD-F435-714F-BF8E-492E66CE8541}"/>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D4FF2279-FF04-EC40-9A02-0161169D0EDE}"/>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818178E-018A-D043-8518-2922151FCF64}"/>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DD2A0-370E-394A-8C33-FBA0D2BB8D2D}"/>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23D3BB-3148-5842-B61B-B93F61268543}"/>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ADEE96-7DEA-4746-A0FF-6EB42E7F378F}"/>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453276-5B76-6543-9268-40345EF85AE0}"/>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0E88C-C403-B847-927C-FC55424D21C6}"/>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D6CB222-F6B8-0D42-8241-65B04A44274B}"/>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60FB0B-88F6-4C4B-9D69-3DE3103D94E8}"/>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B7DFAD1-E7E0-D545-89E8-B0178E209872}"/>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793B4587-20AE-0E44-825E-7384043EF92A}"/>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25A688CF-E455-0347-9D17-D832485C07C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22091698-5274-B941-A391-3D3E93E9DFF7}"/>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5581DC96-0A5C-7F46-9413-648A81CDEE8D}"/>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1A1F0033-DF93-C646-BF53-A6BC88CB5713}"/>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26EDA4-ED30-A244-BCD1-47249CDB1AAD}"/>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2431F78C-EC2A-7E4B-ABDA-8B479A91F76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B523A8D7-EF7B-3C49-A424-2ED4533DF19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325230EB-66C8-3745-BBDC-E9186DC821F6}"/>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58" name="TextBox 57">
            <a:extLst>
              <a:ext uri="{FF2B5EF4-FFF2-40B4-BE49-F238E27FC236}">
                <a16:creationId xmlns:a16="http://schemas.microsoft.com/office/drawing/2014/main" id="{93389D7B-61DD-C244-B75E-D54CDC99B8D5}"/>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Tree>
    <p:extLst>
      <p:ext uri="{BB962C8B-B14F-4D97-AF65-F5344CB8AC3E}">
        <p14:creationId xmlns:p14="http://schemas.microsoft.com/office/powerpoint/2010/main" val="2851942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3" name="Oval 2">
            <a:extLst>
              <a:ext uri="{FF2B5EF4-FFF2-40B4-BE49-F238E27FC236}">
                <a16:creationId xmlns:a16="http://schemas.microsoft.com/office/drawing/2014/main" id="{4F2B1ADE-F264-1C48-8164-44B67086B4D7}"/>
              </a:ext>
            </a:extLst>
          </p:cNvPr>
          <p:cNvSpPr/>
          <p:nvPr/>
        </p:nvSpPr>
        <p:spPr>
          <a:xfrm>
            <a:off x="292100" y="1716088"/>
            <a:ext cx="1879600"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A9902A1-387D-984C-B703-0C121712F45D}"/>
              </a:ext>
            </a:extLst>
          </p:cNvPr>
          <p:cNvSpPr txBox="1"/>
          <p:nvPr/>
        </p:nvSpPr>
        <p:spPr>
          <a:xfrm>
            <a:off x="2416773" y="1758308"/>
            <a:ext cx="3719160" cy="461665"/>
          </a:xfrm>
          <a:prstGeom prst="rect">
            <a:avLst/>
          </a:prstGeom>
          <a:solidFill>
            <a:schemeClr val="bg1">
              <a:lumMod val="85000"/>
            </a:schemeClr>
          </a:solidFill>
        </p:spPr>
        <p:txBody>
          <a:bodyPr wrap="none" rtlCol="0">
            <a:spAutoFit/>
          </a:bodyPr>
          <a:lstStyle/>
          <a:p>
            <a:r>
              <a:rPr lang="en-US" sz="2400" dirty="0"/>
              <a:t>T </a:t>
            </a:r>
            <a:r>
              <a:rPr lang="en-US" sz="2400" i="1" dirty="0"/>
              <a:t> ⃪   </a:t>
            </a:r>
            <a:r>
              <a:rPr lang="en-US" sz="2400" dirty="0"/>
              <a:t>a minimum-weight edge</a:t>
            </a:r>
          </a:p>
        </p:txBody>
      </p:sp>
      <p:grpSp>
        <p:nvGrpSpPr>
          <p:cNvPr id="32" name="Group 31">
            <a:extLst>
              <a:ext uri="{FF2B5EF4-FFF2-40B4-BE49-F238E27FC236}">
                <a16:creationId xmlns:a16="http://schemas.microsoft.com/office/drawing/2014/main" id="{2A8BD129-F2AF-824D-B05D-15EAF10A7D74}"/>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2BAA47DB-DD03-504C-AA40-67A320390F82}"/>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4E14B56F-93DE-2A4C-AE90-79994A8219EA}"/>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5A3573B9-A9F6-0B4F-AD5E-09547E566C5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A12FCF64-A09A-4C4A-8F62-E95B4ECDBA03}"/>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EC2A24FC-CF18-754F-A066-1D56EB1587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F77AE1AD-F435-714F-BF8E-492E66CE8541}"/>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D4FF2279-FF04-EC40-9A02-0161169D0EDE}"/>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818178E-018A-D043-8518-2922151FCF64}"/>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DD2A0-370E-394A-8C33-FBA0D2BB8D2D}"/>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23D3BB-3148-5842-B61B-B93F61268543}"/>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ADEE96-7DEA-4746-A0FF-6EB42E7F378F}"/>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453276-5B76-6543-9268-40345EF85AE0}"/>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0E88C-C403-B847-927C-FC55424D21C6}"/>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D6CB222-F6B8-0D42-8241-65B04A44274B}"/>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60FB0B-88F6-4C4B-9D69-3DE3103D94E8}"/>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B7DFAD1-E7E0-D545-89E8-B0178E209872}"/>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793B4587-20AE-0E44-825E-7384043EF92A}"/>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25A688CF-E455-0347-9D17-D832485C07C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22091698-5274-B941-A391-3D3E93E9DFF7}"/>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5581DC96-0A5C-7F46-9413-648A81CDEE8D}"/>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1A1F0033-DF93-C646-BF53-A6BC88CB5713}"/>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26EDA4-ED30-A244-BCD1-47249CDB1AAD}"/>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2431F78C-EC2A-7E4B-ABDA-8B479A91F76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B523A8D7-EF7B-3C49-A424-2ED4533DF19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8" name="TextBox 57">
            <a:extLst>
              <a:ext uri="{FF2B5EF4-FFF2-40B4-BE49-F238E27FC236}">
                <a16:creationId xmlns:a16="http://schemas.microsoft.com/office/drawing/2014/main" id="{9BA01A15-10FE-D048-8747-C3170BBCF5B7}"/>
              </a:ext>
            </a:extLst>
          </p:cNvPr>
          <p:cNvSpPr txBox="1"/>
          <p:nvPr/>
        </p:nvSpPr>
        <p:spPr>
          <a:xfrm>
            <a:off x="941740" y="4530564"/>
            <a:ext cx="5322867" cy="830997"/>
          </a:xfrm>
          <a:prstGeom prst="rect">
            <a:avLst/>
          </a:prstGeom>
          <a:solidFill>
            <a:schemeClr val="bg1">
              <a:lumMod val="85000"/>
            </a:schemeClr>
          </a:solidFill>
        </p:spPr>
        <p:txBody>
          <a:bodyPr wrap="none" rtlCol="0">
            <a:spAutoFit/>
          </a:bodyPr>
          <a:lstStyle/>
          <a:p>
            <a:r>
              <a:rPr lang="en-US" sz="2400" dirty="0"/>
              <a:t>Search through all the edges</a:t>
            </a:r>
          </a:p>
          <a:p>
            <a:r>
              <a:rPr lang="en-US" sz="2400" dirty="0"/>
              <a:t>Return the edge with the smallest weight</a:t>
            </a:r>
          </a:p>
        </p:txBody>
      </p:sp>
      <p:sp>
        <p:nvSpPr>
          <p:cNvPr id="59" name="Oval 58">
            <a:extLst>
              <a:ext uri="{FF2B5EF4-FFF2-40B4-BE49-F238E27FC236}">
                <a16:creationId xmlns:a16="http://schemas.microsoft.com/office/drawing/2014/main" id="{9DB1FC61-3332-C447-874C-45597FFBE086}"/>
              </a:ext>
            </a:extLst>
          </p:cNvPr>
          <p:cNvSpPr/>
          <p:nvPr/>
        </p:nvSpPr>
        <p:spPr>
          <a:xfrm>
            <a:off x="8275355" y="1605874"/>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B8B0A011-A2AD-844B-8A27-12392E419FBC}"/>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Tree>
    <p:extLst>
      <p:ext uri="{BB962C8B-B14F-4D97-AF65-F5344CB8AC3E}">
        <p14:creationId xmlns:p14="http://schemas.microsoft.com/office/powerpoint/2010/main" val="4224655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3" name="Oval 2">
            <a:extLst>
              <a:ext uri="{FF2B5EF4-FFF2-40B4-BE49-F238E27FC236}">
                <a16:creationId xmlns:a16="http://schemas.microsoft.com/office/drawing/2014/main" id="{4F2B1ADE-F264-1C48-8164-44B67086B4D7}"/>
              </a:ext>
            </a:extLst>
          </p:cNvPr>
          <p:cNvSpPr/>
          <p:nvPr/>
        </p:nvSpPr>
        <p:spPr>
          <a:xfrm>
            <a:off x="292100" y="1716088"/>
            <a:ext cx="1879600"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A9902A1-387D-984C-B703-0C121712F45D}"/>
              </a:ext>
            </a:extLst>
          </p:cNvPr>
          <p:cNvSpPr txBox="1"/>
          <p:nvPr/>
        </p:nvSpPr>
        <p:spPr>
          <a:xfrm>
            <a:off x="2416773" y="1758308"/>
            <a:ext cx="3719160" cy="461665"/>
          </a:xfrm>
          <a:prstGeom prst="rect">
            <a:avLst/>
          </a:prstGeom>
          <a:solidFill>
            <a:schemeClr val="bg1">
              <a:lumMod val="85000"/>
            </a:schemeClr>
          </a:solidFill>
        </p:spPr>
        <p:txBody>
          <a:bodyPr wrap="none" rtlCol="0">
            <a:spAutoFit/>
          </a:bodyPr>
          <a:lstStyle/>
          <a:p>
            <a:r>
              <a:rPr lang="en-US" sz="2400" dirty="0"/>
              <a:t>T </a:t>
            </a:r>
            <a:r>
              <a:rPr lang="en-US" sz="2400" i="1" dirty="0"/>
              <a:t> ⃪   </a:t>
            </a:r>
            <a:r>
              <a:rPr lang="en-US" sz="2400" dirty="0"/>
              <a:t>a minimum-weight edge</a:t>
            </a:r>
          </a:p>
        </p:txBody>
      </p:sp>
      <p:grpSp>
        <p:nvGrpSpPr>
          <p:cNvPr id="32" name="Group 31">
            <a:extLst>
              <a:ext uri="{FF2B5EF4-FFF2-40B4-BE49-F238E27FC236}">
                <a16:creationId xmlns:a16="http://schemas.microsoft.com/office/drawing/2014/main" id="{2A8BD129-F2AF-824D-B05D-15EAF10A7D74}"/>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2BAA47DB-DD03-504C-AA40-67A320390F82}"/>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4E14B56F-93DE-2A4C-AE90-79994A8219EA}"/>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5A3573B9-A9F6-0B4F-AD5E-09547E566C5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A12FCF64-A09A-4C4A-8F62-E95B4ECDBA03}"/>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EC2A24FC-CF18-754F-A066-1D56EB1587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F77AE1AD-F435-714F-BF8E-492E66CE8541}"/>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D4FF2279-FF04-EC40-9A02-0161169D0EDE}"/>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818178E-018A-D043-8518-2922151FCF64}"/>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DD2A0-370E-394A-8C33-FBA0D2BB8D2D}"/>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23D3BB-3148-5842-B61B-B93F61268543}"/>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ADEE96-7DEA-4746-A0FF-6EB42E7F378F}"/>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453276-5B76-6543-9268-40345EF85AE0}"/>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0E88C-C403-B847-927C-FC55424D21C6}"/>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D6CB222-F6B8-0D42-8241-65B04A44274B}"/>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60FB0B-88F6-4C4B-9D69-3DE3103D94E8}"/>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B7DFAD1-E7E0-D545-89E8-B0178E209872}"/>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793B4587-20AE-0E44-825E-7384043EF92A}"/>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25A688CF-E455-0347-9D17-D832485C07C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22091698-5274-B941-A391-3D3E93E9DFF7}"/>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5581DC96-0A5C-7F46-9413-648A81CDEE8D}"/>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1A1F0033-DF93-C646-BF53-A6BC88CB5713}"/>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26EDA4-ED30-A244-BCD1-47249CDB1AAD}"/>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2431F78C-EC2A-7E4B-ABDA-8B479A91F76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B523A8D7-EF7B-3C49-A424-2ED4533DF19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322867" cy="830997"/>
          </a:xfrm>
          <a:prstGeom prst="rect">
            <a:avLst/>
          </a:prstGeom>
          <a:solidFill>
            <a:schemeClr val="bg1">
              <a:lumMod val="85000"/>
            </a:schemeClr>
          </a:solidFill>
        </p:spPr>
        <p:txBody>
          <a:bodyPr wrap="none" rtlCol="0">
            <a:spAutoFit/>
          </a:bodyPr>
          <a:lstStyle/>
          <a:p>
            <a:r>
              <a:rPr lang="en-US" sz="2400" dirty="0"/>
              <a:t>Search through all the edges</a:t>
            </a:r>
          </a:p>
          <a:p>
            <a:r>
              <a:rPr lang="en-US" sz="2400" dirty="0"/>
              <a:t>Return the edge with the smallest weight</a:t>
            </a:r>
          </a:p>
        </p:txBody>
      </p:sp>
      <p:sp>
        <p:nvSpPr>
          <p:cNvPr id="5" name="TextBox 4">
            <a:extLst>
              <a:ext uri="{FF2B5EF4-FFF2-40B4-BE49-F238E27FC236}">
                <a16:creationId xmlns:a16="http://schemas.microsoft.com/office/drawing/2014/main" id="{A9B0FBED-C851-5D45-A1EB-ECCCDFDE40DC}"/>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135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3" name="Oval 2">
            <a:extLst>
              <a:ext uri="{FF2B5EF4-FFF2-40B4-BE49-F238E27FC236}">
                <a16:creationId xmlns:a16="http://schemas.microsoft.com/office/drawing/2014/main" id="{4F2B1ADE-F264-1C48-8164-44B67086B4D7}"/>
              </a:ext>
            </a:extLst>
          </p:cNvPr>
          <p:cNvSpPr/>
          <p:nvPr/>
        </p:nvSpPr>
        <p:spPr>
          <a:xfrm>
            <a:off x="428755" y="2135348"/>
            <a:ext cx="2227918"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2A8BD129-F2AF-824D-B05D-15EAF10A7D74}"/>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2BAA47DB-DD03-504C-AA40-67A320390F82}"/>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4E14B56F-93DE-2A4C-AE90-79994A8219EA}"/>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5A3573B9-A9F6-0B4F-AD5E-09547E566C5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A12FCF64-A09A-4C4A-8F62-E95B4ECDBA03}"/>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EC2A24FC-CF18-754F-A066-1D56EB1587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F77AE1AD-F435-714F-BF8E-492E66CE8541}"/>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D4FF2279-FF04-EC40-9A02-0161169D0EDE}"/>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818178E-018A-D043-8518-2922151FCF64}"/>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DD2A0-370E-394A-8C33-FBA0D2BB8D2D}"/>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23D3BB-3148-5842-B61B-B93F61268543}"/>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ADEE96-7DEA-4746-A0FF-6EB42E7F378F}"/>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453276-5B76-6543-9268-40345EF85AE0}"/>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0E88C-C403-B847-927C-FC55424D21C6}"/>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D6CB222-F6B8-0D42-8241-65B04A44274B}"/>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60FB0B-88F6-4C4B-9D69-3DE3103D94E8}"/>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B7DFAD1-E7E0-D545-89E8-B0178E209872}"/>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793B4587-20AE-0E44-825E-7384043EF92A}"/>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25A688CF-E455-0347-9D17-D832485C07C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22091698-5274-B941-A391-3D3E93E9DFF7}"/>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5581DC96-0A5C-7F46-9413-648A81CDEE8D}"/>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1A1F0033-DF93-C646-BF53-A6BC88CB5713}"/>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26EDA4-ED30-A244-BCD1-47249CDB1AAD}"/>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2431F78C-EC2A-7E4B-ABDA-8B479A91F76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B523A8D7-EF7B-3C49-A424-2ED4533DF19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2633478" cy="461665"/>
          </a:xfrm>
          <a:prstGeom prst="rect">
            <a:avLst/>
          </a:prstGeom>
          <a:solidFill>
            <a:schemeClr val="bg1">
              <a:lumMod val="85000"/>
            </a:schemeClr>
          </a:solidFill>
        </p:spPr>
        <p:txBody>
          <a:bodyPr wrap="none" rtlCol="0">
            <a:spAutoFit/>
          </a:bodyPr>
          <a:lstStyle/>
          <a:p>
            <a:r>
              <a:rPr lang="en-US" sz="2400" dirty="0"/>
              <a:t>Why n-2 iterations?</a:t>
            </a:r>
          </a:p>
        </p:txBody>
      </p:sp>
      <p:sp>
        <p:nvSpPr>
          <p:cNvPr id="5" name="TextBox 4">
            <a:extLst>
              <a:ext uri="{FF2B5EF4-FFF2-40B4-BE49-F238E27FC236}">
                <a16:creationId xmlns:a16="http://schemas.microsoft.com/office/drawing/2014/main" id="{A9B0FBED-C851-5D45-A1EB-ECCCDFDE40DC}"/>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25F6445-2F04-1C4F-AC3F-86C277CB1D8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323832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3" name="Oval 2">
            <a:extLst>
              <a:ext uri="{FF2B5EF4-FFF2-40B4-BE49-F238E27FC236}">
                <a16:creationId xmlns:a16="http://schemas.microsoft.com/office/drawing/2014/main" id="{4F2B1ADE-F264-1C48-8164-44B67086B4D7}"/>
              </a:ext>
            </a:extLst>
          </p:cNvPr>
          <p:cNvSpPr/>
          <p:nvPr/>
        </p:nvSpPr>
        <p:spPr>
          <a:xfrm>
            <a:off x="428755" y="2135348"/>
            <a:ext cx="2227918"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2A8BD129-F2AF-824D-B05D-15EAF10A7D74}"/>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2BAA47DB-DD03-504C-AA40-67A320390F82}"/>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4E14B56F-93DE-2A4C-AE90-79994A8219EA}"/>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5A3573B9-A9F6-0B4F-AD5E-09547E566C5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A12FCF64-A09A-4C4A-8F62-E95B4ECDBA03}"/>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EC2A24FC-CF18-754F-A066-1D56EB1587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F77AE1AD-F435-714F-BF8E-492E66CE8541}"/>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D4FF2279-FF04-EC40-9A02-0161169D0EDE}"/>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818178E-018A-D043-8518-2922151FCF64}"/>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DD2A0-370E-394A-8C33-FBA0D2BB8D2D}"/>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23D3BB-3148-5842-B61B-B93F61268543}"/>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ADEE96-7DEA-4746-A0FF-6EB42E7F378F}"/>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453276-5B76-6543-9268-40345EF85AE0}"/>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0E88C-C403-B847-927C-FC55424D21C6}"/>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D6CB222-F6B8-0D42-8241-65B04A44274B}"/>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60FB0B-88F6-4C4B-9D69-3DE3103D94E8}"/>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B7DFAD1-E7E0-D545-89E8-B0178E209872}"/>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793B4587-20AE-0E44-825E-7384043EF92A}"/>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25A688CF-E455-0347-9D17-D832485C07C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22091698-5274-B941-A391-3D3E93E9DFF7}"/>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5581DC96-0A5C-7F46-9413-648A81CDEE8D}"/>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1A1F0033-DF93-C646-BF53-A6BC88CB5713}"/>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26EDA4-ED30-A244-BCD1-47249CDB1AAD}"/>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2431F78C-EC2A-7E4B-ABDA-8B479A91F76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B523A8D7-EF7B-3C49-A424-2ED4533DF19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2633478" cy="461665"/>
          </a:xfrm>
          <a:prstGeom prst="rect">
            <a:avLst/>
          </a:prstGeom>
          <a:solidFill>
            <a:schemeClr val="bg1">
              <a:lumMod val="85000"/>
            </a:schemeClr>
          </a:solidFill>
        </p:spPr>
        <p:txBody>
          <a:bodyPr wrap="none" rtlCol="0">
            <a:spAutoFit/>
          </a:bodyPr>
          <a:lstStyle/>
          <a:p>
            <a:r>
              <a:rPr lang="en-US" sz="2400" dirty="0"/>
              <a:t>Why n-2 iterations?</a:t>
            </a:r>
          </a:p>
        </p:txBody>
      </p:sp>
      <p:sp>
        <p:nvSpPr>
          <p:cNvPr id="5" name="TextBox 4">
            <a:extLst>
              <a:ext uri="{FF2B5EF4-FFF2-40B4-BE49-F238E27FC236}">
                <a16:creationId xmlns:a16="http://schemas.microsoft.com/office/drawing/2014/main" id="{A9B0FBED-C851-5D45-A1EB-ECCCDFDE40DC}"/>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25F6445-2F04-1C4F-AC3F-86C277CB1D8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6" name="TextBox 5">
            <a:extLst>
              <a:ext uri="{FF2B5EF4-FFF2-40B4-BE49-F238E27FC236}">
                <a16:creationId xmlns:a16="http://schemas.microsoft.com/office/drawing/2014/main" id="{0DE28621-78A3-C447-B34D-6B94C25DA85E}"/>
              </a:ext>
            </a:extLst>
          </p:cNvPr>
          <p:cNvSpPr txBox="1"/>
          <p:nvPr/>
        </p:nvSpPr>
        <p:spPr>
          <a:xfrm>
            <a:off x="266825" y="5439391"/>
            <a:ext cx="6338530" cy="523220"/>
          </a:xfrm>
          <a:prstGeom prst="rect">
            <a:avLst/>
          </a:prstGeom>
          <a:solidFill>
            <a:schemeClr val="accent1">
              <a:lumMod val="20000"/>
              <a:lumOff val="80000"/>
            </a:schemeClr>
          </a:solidFill>
        </p:spPr>
        <p:txBody>
          <a:bodyPr wrap="none" rtlCol="0">
            <a:spAutoFit/>
          </a:bodyPr>
          <a:lstStyle/>
          <a:p>
            <a:r>
              <a:rPr lang="en-US" sz="2800" dirty="0"/>
              <a:t>How many edges in a tree with n vertices?</a:t>
            </a:r>
          </a:p>
        </p:txBody>
      </p:sp>
    </p:spTree>
    <p:extLst>
      <p:ext uri="{BB962C8B-B14F-4D97-AF65-F5344CB8AC3E}">
        <p14:creationId xmlns:p14="http://schemas.microsoft.com/office/powerpoint/2010/main" val="1855721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3" name="Oval 2">
            <a:extLst>
              <a:ext uri="{FF2B5EF4-FFF2-40B4-BE49-F238E27FC236}">
                <a16:creationId xmlns:a16="http://schemas.microsoft.com/office/drawing/2014/main" id="{4F2B1ADE-F264-1C48-8164-44B67086B4D7}"/>
              </a:ext>
            </a:extLst>
          </p:cNvPr>
          <p:cNvSpPr/>
          <p:nvPr/>
        </p:nvSpPr>
        <p:spPr>
          <a:xfrm>
            <a:off x="428755" y="2135348"/>
            <a:ext cx="2227918"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2A8BD129-F2AF-824D-B05D-15EAF10A7D74}"/>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2BAA47DB-DD03-504C-AA40-67A320390F82}"/>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4E14B56F-93DE-2A4C-AE90-79994A8219EA}"/>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5A3573B9-A9F6-0B4F-AD5E-09547E566C5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A12FCF64-A09A-4C4A-8F62-E95B4ECDBA03}"/>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EC2A24FC-CF18-754F-A066-1D56EB1587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F77AE1AD-F435-714F-BF8E-492E66CE8541}"/>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D4FF2279-FF04-EC40-9A02-0161169D0EDE}"/>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818178E-018A-D043-8518-2922151FCF64}"/>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DD2A0-370E-394A-8C33-FBA0D2BB8D2D}"/>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23D3BB-3148-5842-B61B-B93F61268543}"/>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ADEE96-7DEA-4746-A0FF-6EB42E7F378F}"/>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453276-5B76-6543-9268-40345EF85AE0}"/>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0E88C-C403-B847-927C-FC55424D21C6}"/>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D6CB222-F6B8-0D42-8241-65B04A44274B}"/>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60FB0B-88F6-4C4B-9D69-3DE3103D94E8}"/>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B7DFAD1-E7E0-D545-89E8-B0178E209872}"/>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793B4587-20AE-0E44-825E-7384043EF92A}"/>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25A688CF-E455-0347-9D17-D832485C07C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22091698-5274-B941-A391-3D3E93E9DFF7}"/>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5581DC96-0A5C-7F46-9413-648A81CDEE8D}"/>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1A1F0033-DF93-C646-BF53-A6BC88CB5713}"/>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26EDA4-ED30-A244-BCD1-47249CDB1AAD}"/>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2431F78C-EC2A-7E4B-ABDA-8B479A91F76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B523A8D7-EF7B-3C49-A424-2ED4533DF19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461560" cy="1569660"/>
          </a:xfrm>
          <a:prstGeom prst="rect">
            <a:avLst/>
          </a:prstGeom>
          <a:solidFill>
            <a:schemeClr val="bg1">
              <a:lumMod val="85000"/>
            </a:schemeClr>
          </a:solidFill>
        </p:spPr>
        <p:txBody>
          <a:bodyPr wrap="none" rtlCol="0">
            <a:spAutoFit/>
          </a:bodyPr>
          <a:lstStyle/>
          <a:p>
            <a:r>
              <a:rPr lang="en-US" sz="2400" dirty="0"/>
              <a:t>Why n-2 iterations?</a:t>
            </a:r>
          </a:p>
          <a:p>
            <a:pPr marL="342900" indent="-342900">
              <a:buFont typeface="Arial" panose="020B0604020202020204" pitchFamily="34" charset="0"/>
              <a:buChar char="•"/>
            </a:pPr>
            <a:r>
              <a:rPr lang="en-US" sz="2400" dirty="0"/>
              <a:t>Each iteration adds an edge</a:t>
            </a:r>
          </a:p>
          <a:p>
            <a:pPr marL="342900" indent="-342900">
              <a:buFont typeface="Arial" panose="020B0604020202020204" pitchFamily="34" charset="0"/>
              <a:buChar char="•"/>
            </a:pPr>
            <a:r>
              <a:rPr lang="en-US" sz="2400" dirty="0"/>
              <a:t>MST needs n-1 edges</a:t>
            </a:r>
          </a:p>
          <a:p>
            <a:pPr marL="342900" indent="-342900">
              <a:buFont typeface="Arial" panose="020B0604020202020204" pitchFamily="34" charset="0"/>
              <a:buChar char="•"/>
            </a:pPr>
            <a:r>
              <a:rPr lang="en-US" sz="2400" dirty="0"/>
              <a:t>Already added one edge in initialization</a:t>
            </a:r>
          </a:p>
        </p:txBody>
      </p:sp>
      <p:sp>
        <p:nvSpPr>
          <p:cNvPr id="5" name="TextBox 4">
            <a:extLst>
              <a:ext uri="{FF2B5EF4-FFF2-40B4-BE49-F238E27FC236}">
                <a16:creationId xmlns:a16="http://schemas.microsoft.com/office/drawing/2014/main" id="{A9B0FBED-C851-5D45-A1EB-ECCCDFDE40DC}"/>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994E1B3-94F6-EC4F-88D2-06E75977499F}"/>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293729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a:t>
            </a:r>
            <a:r>
              <a:rPr lang="en-US" sz="2400" b="1" i="1" dirty="0">
                <a:solidFill>
                  <a:srgbClr val="C00000"/>
                </a:solidFill>
              </a:rPr>
              <a:t>edge of minimum weight </a:t>
            </a:r>
            <a:r>
              <a:rPr lang="en-US" sz="2400" dirty="0"/>
              <a:t>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2A8BD129-F2AF-824D-B05D-15EAF10A7D74}"/>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2BAA47DB-DD03-504C-AA40-67A320390F82}"/>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4E14B56F-93DE-2A4C-AE90-79994A8219EA}"/>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5A3573B9-A9F6-0B4F-AD5E-09547E566C5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A12FCF64-A09A-4C4A-8F62-E95B4ECDBA03}"/>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EC2A24FC-CF18-754F-A066-1D56EB1587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F77AE1AD-F435-714F-BF8E-492E66CE8541}"/>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D4FF2279-FF04-EC40-9A02-0161169D0EDE}"/>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818178E-018A-D043-8518-2922151FCF64}"/>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DD2A0-370E-394A-8C33-FBA0D2BB8D2D}"/>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23D3BB-3148-5842-B61B-B93F61268543}"/>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ADEE96-7DEA-4746-A0FF-6EB42E7F378F}"/>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453276-5B76-6543-9268-40345EF85AE0}"/>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0E88C-C403-B847-927C-FC55424D21C6}"/>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D6CB222-F6B8-0D42-8241-65B04A44274B}"/>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60FB0B-88F6-4C4B-9D69-3DE3103D94E8}"/>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B7DFAD1-E7E0-D545-89E8-B0178E209872}"/>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793B4587-20AE-0E44-825E-7384043EF92A}"/>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25A688CF-E455-0347-9D17-D832485C07C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22091698-5274-B941-A391-3D3E93E9DFF7}"/>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5581DC96-0A5C-7F46-9413-648A81CDEE8D}"/>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1A1F0033-DF93-C646-BF53-A6BC88CB5713}"/>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26EDA4-ED30-A244-BCD1-47249CDB1AAD}"/>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2431F78C-EC2A-7E4B-ABDA-8B479A91F76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B523A8D7-EF7B-3C49-A424-2ED4533DF19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 name="TextBox 4">
            <a:extLst>
              <a:ext uri="{FF2B5EF4-FFF2-40B4-BE49-F238E27FC236}">
                <a16:creationId xmlns:a16="http://schemas.microsoft.com/office/drawing/2014/main" id="{A9B0FBED-C851-5D45-A1EB-ECCCDFDE40DC}"/>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803112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a:t>
            </a:r>
            <a:r>
              <a:rPr lang="en-US" sz="2400" b="1" i="1" dirty="0">
                <a:solidFill>
                  <a:srgbClr val="C00000"/>
                </a:solidFill>
              </a:rPr>
              <a:t>edge of minimum weight </a:t>
            </a:r>
            <a:r>
              <a:rPr lang="en-US" sz="2400" dirty="0"/>
              <a:t>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2A8BD129-F2AF-824D-B05D-15EAF10A7D74}"/>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2BAA47DB-DD03-504C-AA40-67A320390F82}"/>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4E14B56F-93DE-2A4C-AE90-79994A8219EA}"/>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5A3573B9-A9F6-0B4F-AD5E-09547E566C5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A12FCF64-A09A-4C4A-8F62-E95B4ECDBA03}"/>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EC2A24FC-CF18-754F-A066-1D56EB1587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F77AE1AD-F435-714F-BF8E-492E66CE8541}"/>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0" name="Straight Connector 39">
              <a:extLst>
                <a:ext uri="{FF2B5EF4-FFF2-40B4-BE49-F238E27FC236}">
                  <a16:creationId xmlns:a16="http://schemas.microsoft.com/office/drawing/2014/main" id="{B818178E-018A-D043-8518-2922151FCF64}"/>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DD2A0-370E-394A-8C33-FBA0D2BB8D2D}"/>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23D3BB-3148-5842-B61B-B93F61268543}"/>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ADEE96-7DEA-4746-A0FF-6EB42E7F378F}"/>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453276-5B76-6543-9268-40345EF85AE0}"/>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0E88C-C403-B847-927C-FC55424D21C6}"/>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D6CB222-F6B8-0D42-8241-65B04A44274B}"/>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60FB0B-88F6-4C4B-9D69-3DE3103D94E8}"/>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B7DFAD1-E7E0-D545-89E8-B0178E209872}"/>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793B4587-20AE-0E44-825E-7384043EF92A}"/>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1" name="TextBox 50">
              <a:extLst>
                <a:ext uri="{FF2B5EF4-FFF2-40B4-BE49-F238E27FC236}">
                  <a16:creationId xmlns:a16="http://schemas.microsoft.com/office/drawing/2014/main" id="{22091698-5274-B941-A391-3D3E93E9DFF7}"/>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5581DC96-0A5C-7F46-9413-648A81CDEE8D}"/>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1A1F0033-DF93-C646-BF53-A6BC88CB5713}"/>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26EDA4-ED30-A244-BCD1-47249CDB1AAD}"/>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2431F78C-EC2A-7E4B-ABDA-8B479A91F76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B523A8D7-EF7B-3C49-A424-2ED4533DF19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 name="TextBox 4">
            <a:extLst>
              <a:ext uri="{FF2B5EF4-FFF2-40B4-BE49-F238E27FC236}">
                <a16:creationId xmlns:a16="http://schemas.microsoft.com/office/drawing/2014/main" id="{A9B0FBED-C851-5D45-A1EB-ECCCDFDE40DC}"/>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956881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35F8EC-B17B-EA46-D845-7165AFB86A7B}"/>
              </a:ext>
            </a:extLst>
          </p:cNvPr>
          <p:cNvSpPr>
            <a:spLocks noGrp="1"/>
          </p:cNvSpPr>
          <p:nvPr>
            <p:ph type="title"/>
          </p:nvPr>
        </p:nvSpPr>
        <p:spPr/>
        <p:txBody>
          <a:bodyPr/>
          <a:lstStyle/>
          <a:p>
            <a:r>
              <a:rPr lang="en-US"/>
              <a:t>TAs needed for </a:t>
            </a:r>
            <a:r>
              <a:rPr lang="en-US" dirty="0"/>
              <a:t>Fall 2024</a:t>
            </a:r>
          </a:p>
        </p:txBody>
      </p:sp>
      <p:sp>
        <p:nvSpPr>
          <p:cNvPr id="5" name="Text Placeholder 4">
            <a:extLst>
              <a:ext uri="{FF2B5EF4-FFF2-40B4-BE49-F238E27FC236}">
                <a16:creationId xmlns:a16="http://schemas.microsoft.com/office/drawing/2014/main" id="{A377C856-4B5E-3810-A795-76A5E11404C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91900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a:t>
            </a:r>
            <a:r>
              <a:rPr lang="en-US" sz="2400" b="1" i="1" dirty="0">
                <a:solidFill>
                  <a:srgbClr val="C00000"/>
                </a:solidFill>
              </a:rPr>
              <a:t>edge of minimum weight </a:t>
            </a:r>
            <a:r>
              <a:rPr lang="en-US" sz="2400" dirty="0"/>
              <a:t>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2A8BD129-F2AF-824D-B05D-15EAF10A7D74}"/>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2BAA47DB-DD03-504C-AA40-67A320390F82}"/>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4E14B56F-93DE-2A4C-AE90-79994A8219EA}"/>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5A3573B9-A9F6-0B4F-AD5E-09547E566C5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A12FCF64-A09A-4C4A-8F62-E95B4ECDBA03}"/>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EC2A24FC-CF18-754F-A066-1D56EB1587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F77AE1AD-F435-714F-BF8E-492E66CE8541}"/>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0" name="Straight Connector 39">
              <a:extLst>
                <a:ext uri="{FF2B5EF4-FFF2-40B4-BE49-F238E27FC236}">
                  <a16:creationId xmlns:a16="http://schemas.microsoft.com/office/drawing/2014/main" id="{B818178E-018A-D043-8518-2922151FCF64}"/>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DD2A0-370E-394A-8C33-FBA0D2BB8D2D}"/>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23D3BB-3148-5842-B61B-B93F61268543}"/>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ADEE96-7DEA-4746-A0FF-6EB42E7F378F}"/>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453276-5B76-6543-9268-40345EF85AE0}"/>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0E88C-C403-B847-927C-FC55424D21C6}"/>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D6CB222-F6B8-0D42-8241-65B04A44274B}"/>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60FB0B-88F6-4C4B-9D69-3DE3103D94E8}"/>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B7DFAD1-E7E0-D545-89E8-B0178E209872}"/>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793B4587-20AE-0E44-825E-7384043EF92A}"/>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1" name="TextBox 50">
              <a:extLst>
                <a:ext uri="{FF2B5EF4-FFF2-40B4-BE49-F238E27FC236}">
                  <a16:creationId xmlns:a16="http://schemas.microsoft.com/office/drawing/2014/main" id="{22091698-5274-B941-A391-3D3E93E9DFF7}"/>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5581DC96-0A5C-7F46-9413-648A81CDEE8D}"/>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1A1F0033-DF93-C646-BF53-A6BC88CB5713}"/>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26EDA4-ED30-A244-BCD1-47249CDB1AAD}"/>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2431F78C-EC2A-7E4B-ABDA-8B479A91F76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B523A8D7-EF7B-3C49-A424-2ED4533DF19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750613" cy="830997"/>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Choose the one with the smallest weight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64" name="TextBox 63">
            <a:extLst>
              <a:ext uri="{FF2B5EF4-FFF2-40B4-BE49-F238E27FC236}">
                <a16:creationId xmlns:a16="http://schemas.microsoft.com/office/drawing/2014/main" id="{4DC8C813-2B70-6348-8089-18E5B5C079AF}"/>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Tree>
    <p:extLst>
      <p:ext uri="{BB962C8B-B14F-4D97-AF65-F5344CB8AC3E}">
        <p14:creationId xmlns:p14="http://schemas.microsoft.com/office/powerpoint/2010/main" val="1064685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a:t>
            </a:r>
            <a:r>
              <a:rPr lang="en-US" sz="2400" b="1" i="1" dirty="0">
                <a:solidFill>
                  <a:srgbClr val="C00000"/>
                </a:solidFill>
              </a:rPr>
              <a:t>incident to a</a:t>
            </a:r>
          </a:p>
          <a:p>
            <a:r>
              <a:rPr lang="en-US" sz="2400" b="1" i="1" dirty="0">
                <a:solidFill>
                  <a:srgbClr val="C00000"/>
                </a:solidFill>
              </a:rPr>
              <a:t>	vertex in T</a:t>
            </a:r>
            <a:r>
              <a:rPr lang="en-US" sz="2400" dirty="0"/>
              <a: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2A8BD129-F2AF-824D-B05D-15EAF10A7D74}"/>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2BAA47DB-DD03-504C-AA40-67A320390F82}"/>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4E14B56F-93DE-2A4C-AE90-79994A8219EA}"/>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5A3573B9-A9F6-0B4F-AD5E-09547E566C5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A12FCF64-A09A-4C4A-8F62-E95B4ECDBA03}"/>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EC2A24FC-CF18-754F-A066-1D56EB1587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F77AE1AD-F435-714F-BF8E-492E66CE8541}"/>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0" name="Straight Connector 39">
              <a:extLst>
                <a:ext uri="{FF2B5EF4-FFF2-40B4-BE49-F238E27FC236}">
                  <a16:creationId xmlns:a16="http://schemas.microsoft.com/office/drawing/2014/main" id="{B818178E-018A-D043-8518-2922151FCF64}"/>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DD2A0-370E-394A-8C33-FBA0D2BB8D2D}"/>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23D3BB-3148-5842-B61B-B93F61268543}"/>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ADEE96-7DEA-4746-A0FF-6EB42E7F378F}"/>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453276-5B76-6543-9268-40345EF85AE0}"/>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0E88C-C403-B847-927C-FC55424D21C6}"/>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D6CB222-F6B8-0D42-8241-65B04A44274B}"/>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60FB0B-88F6-4C4B-9D69-3DE3103D94E8}"/>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B7DFAD1-E7E0-D545-89E8-B0178E209872}"/>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793B4587-20AE-0E44-825E-7384043EF92A}"/>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1" name="TextBox 50">
              <a:extLst>
                <a:ext uri="{FF2B5EF4-FFF2-40B4-BE49-F238E27FC236}">
                  <a16:creationId xmlns:a16="http://schemas.microsoft.com/office/drawing/2014/main" id="{22091698-5274-B941-A391-3D3E93E9DFF7}"/>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5581DC96-0A5C-7F46-9413-648A81CDEE8D}"/>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1A1F0033-DF93-C646-BF53-A6BC88CB5713}"/>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26EDA4-ED30-A244-BCD1-47249CDB1AAD}"/>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2431F78C-EC2A-7E4B-ABDA-8B479A91F76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B523A8D7-EF7B-3C49-A424-2ED4533DF19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750613" cy="830997"/>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Choose the one with the smallest weight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63" name="TextBox 62">
            <a:extLst>
              <a:ext uri="{FF2B5EF4-FFF2-40B4-BE49-F238E27FC236}">
                <a16:creationId xmlns:a16="http://schemas.microsoft.com/office/drawing/2014/main" id="{DFF92B8F-A824-D84F-8498-82B22503D538}"/>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Tree>
    <p:extLst>
      <p:ext uri="{BB962C8B-B14F-4D97-AF65-F5344CB8AC3E}">
        <p14:creationId xmlns:p14="http://schemas.microsoft.com/office/powerpoint/2010/main" val="2633926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a:t>
            </a:r>
            <a:r>
              <a:rPr lang="en-US" sz="2400" b="1" i="1" dirty="0">
                <a:solidFill>
                  <a:srgbClr val="C00000"/>
                </a:solidFill>
              </a:rPr>
              <a:t>incident to a</a:t>
            </a:r>
          </a:p>
          <a:p>
            <a:r>
              <a:rPr lang="en-US" sz="2400" b="1" i="1" dirty="0">
                <a:solidFill>
                  <a:srgbClr val="C00000"/>
                </a:solidFill>
              </a:rPr>
              <a:t>	vertex in T</a:t>
            </a:r>
            <a:r>
              <a:rPr lang="en-US" sz="2400" dirty="0"/>
              <a: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2A8BD129-F2AF-824D-B05D-15EAF10A7D74}"/>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2BAA47DB-DD03-504C-AA40-67A320390F82}"/>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4E14B56F-93DE-2A4C-AE90-79994A8219EA}"/>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5A3573B9-A9F6-0B4F-AD5E-09547E566C5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A12FCF64-A09A-4C4A-8F62-E95B4ECDBA03}"/>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EC2A24FC-CF18-754F-A066-1D56EB1587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F77AE1AD-F435-714F-BF8E-492E66CE8541}"/>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0" name="Straight Connector 39">
              <a:extLst>
                <a:ext uri="{FF2B5EF4-FFF2-40B4-BE49-F238E27FC236}">
                  <a16:creationId xmlns:a16="http://schemas.microsoft.com/office/drawing/2014/main" id="{B818178E-018A-D043-8518-2922151FCF64}"/>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DD2A0-370E-394A-8C33-FBA0D2BB8D2D}"/>
                </a:ext>
              </a:extLst>
            </p:cNvPr>
            <p:cNvCxnSpPr>
              <a:cxnSpLocks/>
              <a:stCxn id="36" idx="2"/>
              <a:endCxn id="35"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23D3BB-3148-5842-B61B-B93F61268543}"/>
                </a:ext>
              </a:extLst>
            </p:cNvPr>
            <p:cNvCxnSpPr>
              <a:cxnSpLocks/>
              <a:stCxn id="37" idx="2"/>
              <a:endCxn id="34"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ADEE96-7DEA-4746-A0FF-6EB42E7F378F}"/>
                </a:ext>
              </a:extLst>
            </p:cNvPr>
            <p:cNvCxnSpPr>
              <a:cxnSpLocks/>
              <a:stCxn id="33" idx="7"/>
              <a:endCxn id="35" idx="2"/>
            </p:cNvCxnSpPr>
            <p:nvPr/>
          </p:nvCxnSpPr>
          <p:spPr>
            <a:xfrm flipV="1">
              <a:off x="2474367" y="2693851"/>
              <a:ext cx="762448" cy="452539"/>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453276-5B76-6543-9268-40345EF85AE0}"/>
                </a:ext>
              </a:extLst>
            </p:cNvPr>
            <p:cNvCxnSpPr>
              <a:cxnSpLocks/>
              <a:stCxn id="33" idx="5"/>
              <a:endCxn id="34" idx="2"/>
            </p:cNvCxnSpPr>
            <p:nvPr/>
          </p:nvCxnSpPr>
          <p:spPr>
            <a:xfrm>
              <a:off x="2474367" y="3467820"/>
              <a:ext cx="762448" cy="4525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0E88C-C403-B847-927C-FC55424D21C6}"/>
                </a:ext>
              </a:extLst>
            </p:cNvPr>
            <p:cNvCxnSpPr>
              <a:cxnSpLocks/>
              <a:stCxn id="36" idx="3"/>
              <a:endCxn id="34"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D6CB222-F6B8-0D42-8241-65B04A44274B}"/>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60FB0B-88F6-4C4B-9D69-3DE3103D94E8}"/>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B7DFAD1-E7E0-D545-89E8-B0178E209872}"/>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793B4587-20AE-0E44-825E-7384043EF92A}"/>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1" name="TextBox 50">
              <a:extLst>
                <a:ext uri="{FF2B5EF4-FFF2-40B4-BE49-F238E27FC236}">
                  <a16:creationId xmlns:a16="http://schemas.microsoft.com/office/drawing/2014/main" id="{22091698-5274-B941-A391-3D3E93E9DFF7}"/>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5581DC96-0A5C-7F46-9413-648A81CDEE8D}"/>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1A1F0033-DF93-C646-BF53-A6BC88CB5713}"/>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26EDA4-ED30-A244-BCD1-47249CDB1AAD}"/>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2431F78C-EC2A-7E4B-ABDA-8B479A91F76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B523A8D7-EF7B-3C49-A424-2ED4533DF19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850897" cy="1200329"/>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or c</a:t>
            </a:r>
          </a:p>
          <a:p>
            <a:pPr marL="342900" indent="-342900">
              <a:buFont typeface="Arial" panose="020B0604020202020204" pitchFamily="34" charset="0"/>
              <a:buChar char="•"/>
            </a:pPr>
            <a:r>
              <a:rPr lang="en-US" sz="2400" dirty="0"/>
              <a:t>Choose the one with the smallest weight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63" name="TextBox 62">
            <a:extLst>
              <a:ext uri="{FF2B5EF4-FFF2-40B4-BE49-F238E27FC236}">
                <a16:creationId xmlns:a16="http://schemas.microsoft.com/office/drawing/2014/main" id="{0BAE3AD4-DF5D-3845-A5C5-23758383823F}"/>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Tree>
    <p:extLst>
      <p:ext uri="{BB962C8B-B14F-4D97-AF65-F5344CB8AC3E}">
        <p14:creationId xmlns:p14="http://schemas.microsoft.com/office/powerpoint/2010/main" val="633336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a:t>
            </a:r>
            <a:r>
              <a:rPr lang="en-US" sz="2400" b="1" i="1" dirty="0">
                <a:solidFill>
                  <a:srgbClr val="C00000"/>
                </a:solidFill>
              </a:rPr>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850897" cy="1200329"/>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or c</a:t>
            </a:r>
          </a:p>
          <a:p>
            <a:pPr marL="342900" indent="-342900">
              <a:buFont typeface="Arial" panose="020B0604020202020204" pitchFamily="34" charset="0"/>
              <a:buChar char="•"/>
            </a:pPr>
            <a:r>
              <a:rPr lang="en-US" sz="2400" dirty="0"/>
              <a:t>Choose the one with the smallest weight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grpSp>
        <p:nvGrpSpPr>
          <p:cNvPr id="64" name="Group 63">
            <a:extLst>
              <a:ext uri="{FF2B5EF4-FFF2-40B4-BE49-F238E27FC236}">
                <a16:creationId xmlns:a16="http://schemas.microsoft.com/office/drawing/2014/main" id="{06AAEAD9-12D9-EC44-B6B2-3CD6B33E2A54}"/>
              </a:ext>
            </a:extLst>
          </p:cNvPr>
          <p:cNvGrpSpPr/>
          <p:nvPr/>
        </p:nvGrpSpPr>
        <p:grpSpPr>
          <a:xfrm>
            <a:off x="7284780" y="1027906"/>
            <a:ext cx="4006375" cy="1900120"/>
            <a:chOff x="2089625" y="2389571"/>
            <a:chExt cx="4006375" cy="1900120"/>
          </a:xfrm>
        </p:grpSpPr>
        <p:sp>
          <p:nvSpPr>
            <p:cNvPr id="65" name="Oval 64">
              <a:extLst>
                <a:ext uri="{FF2B5EF4-FFF2-40B4-BE49-F238E27FC236}">
                  <a16:creationId xmlns:a16="http://schemas.microsoft.com/office/drawing/2014/main" id="{3C9050C0-D46D-1C4A-8100-00E7A68ACE9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66" name="Oval 65">
              <a:extLst>
                <a:ext uri="{FF2B5EF4-FFF2-40B4-BE49-F238E27FC236}">
                  <a16:creationId xmlns:a16="http://schemas.microsoft.com/office/drawing/2014/main" id="{3B701205-DDD4-A340-948E-ACD4B771D2BF}"/>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7" name="Oval 66">
              <a:extLst>
                <a:ext uri="{FF2B5EF4-FFF2-40B4-BE49-F238E27FC236}">
                  <a16:creationId xmlns:a16="http://schemas.microsoft.com/office/drawing/2014/main" id="{1BEF6F8D-9E62-B541-80DD-8A6808B1D150}"/>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68" name="Oval 67">
              <a:extLst>
                <a:ext uri="{FF2B5EF4-FFF2-40B4-BE49-F238E27FC236}">
                  <a16:creationId xmlns:a16="http://schemas.microsoft.com/office/drawing/2014/main" id="{4DF00CDD-F4B8-6346-94C7-22DDB340A73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69" name="Oval 68">
              <a:extLst>
                <a:ext uri="{FF2B5EF4-FFF2-40B4-BE49-F238E27FC236}">
                  <a16:creationId xmlns:a16="http://schemas.microsoft.com/office/drawing/2014/main" id="{27C84DF6-9C42-1A44-8F1F-1F7A6490A63B}"/>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0" name="Oval 69">
              <a:extLst>
                <a:ext uri="{FF2B5EF4-FFF2-40B4-BE49-F238E27FC236}">
                  <a16:creationId xmlns:a16="http://schemas.microsoft.com/office/drawing/2014/main" id="{B7BD1041-F06F-F947-B2EE-E802C91024F4}"/>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2" name="Straight Connector 71">
              <a:extLst>
                <a:ext uri="{FF2B5EF4-FFF2-40B4-BE49-F238E27FC236}">
                  <a16:creationId xmlns:a16="http://schemas.microsoft.com/office/drawing/2014/main" id="{781A85A4-9C9D-CB4D-90F3-9535613C1595}"/>
                </a:ext>
              </a:extLst>
            </p:cNvPr>
            <p:cNvCxnSpPr>
              <a:cxnSpLocks/>
              <a:stCxn id="68" idx="4"/>
              <a:endCxn id="69"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C7467D-65E2-B542-87F9-0F52C6BF2A2A}"/>
                </a:ext>
              </a:extLst>
            </p:cNvPr>
            <p:cNvCxnSpPr>
              <a:cxnSpLocks/>
              <a:stCxn id="68" idx="2"/>
              <a:endCxn id="67"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1E78657-1665-474A-8923-A33EFA32B784}"/>
                </a:ext>
              </a:extLst>
            </p:cNvPr>
            <p:cNvCxnSpPr>
              <a:cxnSpLocks/>
              <a:stCxn id="69" idx="2"/>
              <a:endCxn id="66"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FD009-8F04-EA4D-A325-7DFACBAC9AA6}"/>
                </a:ext>
              </a:extLst>
            </p:cNvPr>
            <p:cNvCxnSpPr>
              <a:cxnSpLocks/>
              <a:stCxn id="65" idx="7"/>
              <a:endCxn id="67" idx="2"/>
            </p:cNvCxnSpPr>
            <p:nvPr/>
          </p:nvCxnSpPr>
          <p:spPr>
            <a:xfrm flipV="1">
              <a:off x="2474367" y="2693851"/>
              <a:ext cx="762448" cy="452539"/>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2D609F6-3FE6-A540-ACAA-F7A7BA1997B7}"/>
                </a:ext>
              </a:extLst>
            </p:cNvPr>
            <p:cNvCxnSpPr>
              <a:cxnSpLocks/>
              <a:stCxn id="65" idx="5"/>
              <a:endCxn id="66" idx="2"/>
            </p:cNvCxnSpPr>
            <p:nvPr/>
          </p:nvCxnSpPr>
          <p:spPr>
            <a:xfrm>
              <a:off x="2474367" y="3467820"/>
              <a:ext cx="762448" cy="4525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9643CA-D49F-6F4D-A218-CF40331B3FD7}"/>
                </a:ext>
              </a:extLst>
            </p:cNvPr>
            <p:cNvCxnSpPr>
              <a:cxnSpLocks/>
              <a:stCxn id="68" idx="3"/>
              <a:endCxn id="66"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78CEF8C-24E6-774E-9257-E5A91DA6C5D6}"/>
                </a:ext>
              </a:extLst>
            </p:cNvPr>
            <p:cNvCxnSpPr>
              <a:cxnSpLocks/>
              <a:stCxn id="70" idx="1"/>
              <a:endCxn id="68"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BABC7C-ECFA-2841-938B-FE0F7352A0A0}"/>
                </a:ext>
              </a:extLst>
            </p:cNvPr>
            <p:cNvCxnSpPr>
              <a:cxnSpLocks/>
              <a:stCxn id="70" idx="3"/>
              <a:endCxn id="69"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B6F04153-E87B-EF49-B618-7F55AC93F67C}"/>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1" name="TextBox 80">
              <a:extLst>
                <a:ext uri="{FF2B5EF4-FFF2-40B4-BE49-F238E27FC236}">
                  <a16:creationId xmlns:a16="http://schemas.microsoft.com/office/drawing/2014/main" id="{7F0EDD25-9A03-F243-A746-E94B69BB55A7}"/>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83" name="TextBox 82">
              <a:extLst>
                <a:ext uri="{FF2B5EF4-FFF2-40B4-BE49-F238E27FC236}">
                  <a16:creationId xmlns:a16="http://schemas.microsoft.com/office/drawing/2014/main" id="{72D3C077-FB0A-FA48-B140-BF2DFB265344}"/>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84" name="TextBox 83">
              <a:extLst>
                <a:ext uri="{FF2B5EF4-FFF2-40B4-BE49-F238E27FC236}">
                  <a16:creationId xmlns:a16="http://schemas.microsoft.com/office/drawing/2014/main" id="{2B5B8792-28CA-E046-B24A-920F62510D4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85" name="TextBox 84">
              <a:extLst>
                <a:ext uri="{FF2B5EF4-FFF2-40B4-BE49-F238E27FC236}">
                  <a16:creationId xmlns:a16="http://schemas.microsoft.com/office/drawing/2014/main" id="{65AC6833-D57A-5249-9C7A-54863ACFABC6}"/>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86" name="TextBox 85">
              <a:extLst>
                <a:ext uri="{FF2B5EF4-FFF2-40B4-BE49-F238E27FC236}">
                  <a16:creationId xmlns:a16="http://schemas.microsoft.com/office/drawing/2014/main" id="{8101D08C-B0BF-E940-82C9-0DFADFAD9B6B}"/>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87" name="TextBox 86">
              <a:extLst>
                <a:ext uri="{FF2B5EF4-FFF2-40B4-BE49-F238E27FC236}">
                  <a16:creationId xmlns:a16="http://schemas.microsoft.com/office/drawing/2014/main" id="{9C2E0937-6786-734F-AF9B-1622CDAC6672}"/>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88" name="TextBox 87">
              <a:extLst>
                <a:ext uri="{FF2B5EF4-FFF2-40B4-BE49-F238E27FC236}">
                  <a16:creationId xmlns:a16="http://schemas.microsoft.com/office/drawing/2014/main" id="{B4F72D62-DBB1-5743-8ECD-D3039555A02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89" name="TextBox 88">
            <a:extLst>
              <a:ext uri="{FF2B5EF4-FFF2-40B4-BE49-F238E27FC236}">
                <a16:creationId xmlns:a16="http://schemas.microsoft.com/office/drawing/2014/main" id="{3AE75386-2C1E-6643-B828-7580E7912A38}"/>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Tree>
    <p:extLst>
      <p:ext uri="{BB962C8B-B14F-4D97-AF65-F5344CB8AC3E}">
        <p14:creationId xmlns:p14="http://schemas.microsoft.com/office/powerpoint/2010/main" val="646490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a:t>
            </a:r>
            <a:r>
              <a:rPr lang="en-US" sz="2400" b="1" i="1" dirty="0">
                <a:solidFill>
                  <a:srgbClr val="C00000"/>
                </a:solidFill>
              </a:rPr>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or c</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grpSp>
        <p:nvGrpSpPr>
          <p:cNvPr id="64" name="Group 63">
            <a:extLst>
              <a:ext uri="{FF2B5EF4-FFF2-40B4-BE49-F238E27FC236}">
                <a16:creationId xmlns:a16="http://schemas.microsoft.com/office/drawing/2014/main" id="{06AAEAD9-12D9-EC44-B6B2-3CD6B33E2A54}"/>
              </a:ext>
            </a:extLst>
          </p:cNvPr>
          <p:cNvGrpSpPr/>
          <p:nvPr/>
        </p:nvGrpSpPr>
        <p:grpSpPr>
          <a:xfrm>
            <a:off x="7284780" y="1027906"/>
            <a:ext cx="4006375" cy="1900120"/>
            <a:chOff x="2089625" y="2389571"/>
            <a:chExt cx="4006375" cy="1900120"/>
          </a:xfrm>
        </p:grpSpPr>
        <p:sp>
          <p:nvSpPr>
            <p:cNvPr id="65" name="Oval 64">
              <a:extLst>
                <a:ext uri="{FF2B5EF4-FFF2-40B4-BE49-F238E27FC236}">
                  <a16:creationId xmlns:a16="http://schemas.microsoft.com/office/drawing/2014/main" id="{3C9050C0-D46D-1C4A-8100-00E7A68ACE9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66" name="Oval 65">
              <a:extLst>
                <a:ext uri="{FF2B5EF4-FFF2-40B4-BE49-F238E27FC236}">
                  <a16:creationId xmlns:a16="http://schemas.microsoft.com/office/drawing/2014/main" id="{3B701205-DDD4-A340-948E-ACD4B771D2BF}"/>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7" name="Oval 66">
              <a:extLst>
                <a:ext uri="{FF2B5EF4-FFF2-40B4-BE49-F238E27FC236}">
                  <a16:creationId xmlns:a16="http://schemas.microsoft.com/office/drawing/2014/main" id="{1BEF6F8D-9E62-B541-80DD-8A6808B1D150}"/>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68" name="Oval 67">
              <a:extLst>
                <a:ext uri="{FF2B5EF4-FFF2-40B4-BE49-F238E27FC236}">
                  <a16:creationId xmlns:a16="http://schemas.microsoft.com/office/drawing/2014/main" id="{4DF00CDD-F4B8-6346-94C7-22DDB340A73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69" name="Oval 68">
              <a:extLst>
                <a:ext uri="{FF2B5EF4-FFF2-40B4-BE49-F238E27FC236}">
                  <a16:creationId xmlns:a16="http://schemas.microsoft.com/office/drawing/2014/main" id="{27C84DF6-9C42-1A44-8F1F-1F7A6490A63B}"/>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0" name="Oval 69">
              <a:extLst>
                <a:ext uri="{FF2B5EF4-FFF2-40B4-BE49-F238E27FC236}">
                  <a16:creationId xmlns:a16="http://schemas.microsoft.com/office/drawing/2014/main" id="{B7BD1041-F06F-F947-B2EE-E802C91024F4}"/>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2" name="Straight Connector 71">
              <a:extLst>
                <a:ext uri="{FF2B5EF4-FFF2-40B4-BE49-F238E27FC236}">
                  <a16:creationId xmlns:a16="http://schemas.microsoft.com/office/drawing/2014/main" id="{781A85A4-9C9D-CB4D-90F3-9535613C1595}"/>
                </a:ext>
              </a:extLst>
            </p:cNvPr>
            <p:cNvCxnSpPr>
              <a:cxnSpLocks/>
              <a:stCxn id="68" idx="4"/>
              <a:endCxn id="69"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C7467D-65E2-B542-87F9-0F52C6BF2A2A}"/>
                </a:ext>
              </a:extLst>
            </p:cNvPr>
            <p:cNvCxnSpPr>
              <a:cxnSpLocks/>
              <a:stCxn id="68" idx="2"/>
              <a:endCxn id="67"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1E78657-1665-474A-8923-A33EFA32B784}"/>
                </a:ext>
              </a:extLst>
            </p:cNvPr>
            <p:cNvCxnSpPr>
              <a:cxnSpLocks/>
              <a:stCxn id="69" idx="2"/>
              <a:endCxn id="66"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FD009-8F04-EA4D-A325-7DFACBAC9AA6}"/>
                </a:ext>
              </a:extLst>
            </p:cNvPr>
            <p:cNvCxnSpPr>
              <a:cxnSpLocks/>
              <a:stCxn id="65" idx="7"/>
              <a:endCxn id="67" idx="2"/>
            </p:cNvCxnSpPr>
            <p:nvPr/>
          </p:nvCxnSpPr>
          <p:spPr>
            <a:xfrm flipV="1">
              <a:off x="2474367" y="2693851"/>
              <a:ext cx="762448" cy="452539"/>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2D609F6-3FE6-A540-ACAA-F7A7BA1997B7}"/>
                </a:ext>
              </a:extLst>
            </p:cNvPr>
            <p:cNvCxnSpPr>
              <a:cxnSpLocks/>
              <a:stCxn id="65" idx="5"/>
              <a:endCxn id="66" idx="2"/>
            </p:cNvCxnSpPr>
            <p:nvPr/>
          </p:nvCxnSpPr>
          <p:spPr>
            <a:xfrm>
              <a:off x="2474367" y="3467820"/>
              <a:ext cx="762448" cy="4525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9643CA-D49F-6F4D-A218-CF40331B3FD7}"/>
                </a:ext>
              </a:extLst>
            </p:cNvPr>
            <p:cNvCxnSpPr>
              <a:cxnSpLocks/>
              <a:stCxn id="68" idx="3"/>
              <a:endCxn id="66"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78CEF8C-24E6-774E-9257-E5A91DA6C5D6}"/>
                </a:ext>
              </a:extLst>
            </p:cNvPr>
            <p:cNvCxnSpPr>
              <a:cxnSpLocks/>
              <a:stCxn id="70" idx="1"/>
              <a:endCxn id="68"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BABC7C-ECFA-2841-938B-FE0F7352A0A0}"/>
                </a:ext>
              </a:extLst>
            </p:cNvPr>
            <p:cNvCxnSpPr>
              <a:cxnSpLocks/>
              <a:stCxn id="70" idx="3"/>
              <a:endCxn id="69"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B6F04153-E87B-EF49-B618-7F55AC93F67C}"/>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1" name="TextBox 80">
              <a:extLst>
                <a:ext uri="{FF2B5EF4-FFF2-40B4-BE49-F238E27FC236}">
                  <a16:creationId xmlns:a16="http://schemas.microsoft.com/office/drawing/2014/main" id="{7F0EDD25-9A03-F243-A746-E94B69BB55A7}"/>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83" name="TextBox 82">
              <a:extLst>
                <a:ext uri="{FF2B5EF4-FFF2-40B4-BE49-F238E27FC236}">
                  <a16:creationId xmlns:a16="http://schemas.microsoft.com/office/drawing/2014/main" id="{72D3C077-FB0A-FA48-B140-BF2DFB265344}"/>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84" name="TextBox 83">
              <a:extLst>
                <a:ext uri="{FF2B5EF4-FFF2-40B4-BE49-F238E27FC236}">
                  <a16:creationId xmlns:a16="http://schemas.microsoft.com/office/drawing/2014/main" id="{2B5B8792-28CA-E046-B24A-920F62510D4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85" name="TextBox 84">
              <a:extLst>
                <a:ext uri="{FF2B5EF4-FFF2-40B4-BE49-F238E27FC236}">
                  <a16:creationId xmlns:a16="http://schemas.microsoft.com/office/drawing/2014/main" id="{65AC6833-D57A-5249-9C7A-54863ACFABC6}"/>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86" name="TextBox 85">
              <a:extLst>
                <a:ext uri="{FF2B5EF4-FFF2-40B4-BE49-F238E27FC236}">
                  <a16:creationId xmlns:a16="http://schemas.microsoft.com/office/drawing/2014/main" id="{8101D08C-B0BF-E940-82C9-0DFADFAD9B6B}"/>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87" name="TextBox 86">
              <a:extLst>
                <a:ext uri="{FF2B5EF4-FFF2-40B4-BE49-F238E27FC236}">
                  <a16:creationId xmlns:a16="http://schemas.microsoft.com/office/drawing/2014/main" id="{9C2E0937-6786-734F-AF9B-1622CDAC6672}"/>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88" name="TextBox 87">
              <a:extLst>
                <a:ext uri="{FF2B5EF4-FFF2-40B4-BE49-F238E27FC236}">
                  <a16:creationId xmlns:a16="http://schemas.microsoft.com/office/drawing/2014/main" id="{B4F72D62-DBB1-5743-8ECD-D3039555A02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37" name="TextBox 36">
            <a:extLst>
              <a:ext uri="{FF2B5EF4-FFF2-40B4-BE49-F238E27FC236}">
                <a16:creationId xmlns:a16="http://schemas.microsoft.com/office/drawing/2014/main" id="{7A5AE8C7-1693-A34D-A86F-3FFAA8A68C67}"/>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Tree>
    <p:extLst>
      <p:ext uri="{BB962C8B-B14F-4D97-AF65-F5344CB8AC3E}">
        <p14:creationId xmlns:p14="http://schemas.microsoft.com/office/powerpoint/2010/main" val="2219653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a:t>
            </a:r>
            <a:r>
              <a:rPr lang="en-US" sz="2400" b="1" i="1" dirty="0">
                <a:solidFill>
                  <a:srgbClr val="C00000"/>
                </a:solidFill>
              </a:rPr>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or c</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63" name="TextBox 62">
            <a:extLst>
              <a:ext uri="{FF2B5EF4-FFF2-40B4-BE49-F238E27FC236}">
                <a16:creationId xmlns:a16="http://schemas.microsoft.com/office/drawing/2014/main" id="{8F794284-A3D3-2644-B941-94325E611A7E}"/>
              </a:ext>
            </a:extLst>
          </p:cNvPr>
          <p:cNvSpPr txBox="1"/>
          <p:nvPr/>
        </p:nvSpPr>
        <p:spPr>
          <a:xfrm>
            <a:off x="7806230" y="4508816"/>
            <a:ext cx="4140667" cy="1938992"/>
          </a:xfrm>
          <a:prstGeom prst="rect">
            <a:avLst/>
          </a:prstGeom>
          <a:solidFill>
            <a:schemeClr val="bg1">
              <a:lumMod val="85000"/>
            </a:schemeClr>
          </a:solidFill>
        </p:spPr>
        <p:txBody>
          <a:bodyPr wrap="square" rtlCol="0">
            <a:spAutoFit/>
          </a:bodyPr>
          <a:lstStyle/>
          <a:p>
            <a:r>
              <a:rPr lang="en-US" sz="2400" b="1" i="1" dirty="0">
                <a:solidFill>
                  <a:srgbClr val="C00000"/>
                </a:solidFill>
              </a:rPr>
              <a:t>Simple Circuit: </a:t>
            </a:r>
            <a:r>
              <a:rPr lang="en-US" sz="2400" dirty="0"/>
              <a:t>Path with length</a:t>
            </a:r>
          </a:p>
          <a:p>
            <a:r>
              <a:rPr lang="en-US" sz="2400" dirty="0"/>
              <a:t>bigger than one that begins and ends on same vertex and</a:t>
            </a:r>
          </a:p>
          <a:p>
            <a:r>
              <a:rPr lang="en-US" sz="2400" dirty="0"/>
              <a:t>doesn’t contain same edge twice</a:t>
            </a:r>
          </a:p>
        </p:txBody>
      </p:sp>
      <p:grpSp>
        <p:nvGrpSpPr>
          <p:cNvPr id="64" name="Group 63">
            <a:extLst>
              <a:ext uri="{FF2B5EF4-FFF2-40B4-BE49-F238E27FC236}">
                <a16:creationId xmlns:a16="http://schemas.microsoft.com/office/drawing/2014/main" id="{06AAEAD9-12D9-EC44-B6B2-3CD6B33E2A54}"/>
              </a:ext>
            </a:extLst>
          </p:cNvPr>
          <p:cNvGrpSpPr/>
          <p:nvPr/>
        </p:nvGrpSpPr>
        <p:grpSpPr>
          <a:xfrm>
            <a:off x="7284780" y="1027906"/>
            <a:ext cx="4006375" cy="1900120"/>
            <a:chOff x="2089625" y="2389571"/>
            <a:chExt cx="4006375" cy="1900120"/>
          </a:xfrm>
        </p:grpSpPr>
        <p:sp>
          <p:nvSpPr>
            <p:cNvPr id="65" name="Oval 64">
              <a:extLst>
                <a:ext uri="{FF2B5EF4-FFF2-40B4-BE49-F238E27FC236}">
                  <a16:creationId xmlns:a16="http://schemas.microsoft.com/office/drawing/2014/main" id="{3C9050C0-D46D-1C4A-8100-00E7A68ACE9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66" name="Oval 65">
              <a:extLst>
                <a:ext uri="{FF2B5EF4-FFF2-40B4-BE49-F238E27FC236}">
                  <a16:creationId xmlns:a16="http://schemas.microsoft.com/office/drawing/2014/main" id="{3B701205-DDD4-A340-948E-ACD4B771D2BF}"/>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7" name="Oval 66">
              <a:extLst>
                <a:ext uri="{FF2B5EF4-FFF2-40B4-BE49-F238E27FC236}">
                  <a16:creationId xmlns:a16="http://schemas.microsoft.com/office/drawing/2014/main" id="{1BEF6F8D-9E62-B541-80DD-8A6808B1D150}"/>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68" name="Oval 67">
              <a:extLst>
                <a:ext uri="{FF2B5EF4-FFF2-40B4-BE49-F238E27FC236}">
                  <a16:creationId xmlns:a16="http://schemas.microsoft.com/office/drawing/2014/main" id="{4DF00CDD-F4B8-6346-94C7-22DDB340A73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69" name="Oval 68">
              <a:extLst>
                <a:ext uri="{FF2B5EF4-FFF2-40B4-BE49-F238E27FC236}">
                  <a16:creationId xmlns:a16="http://schemas.microsoft.com/office/drawing/2014/main" id="{27C84DF6-9C42-1A44-8F1F-1F7A6490A63B}"/>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0" name="Oval 69">
              <a:extLst>
                <a:ext uri="{FF2B5EF4-FFF2-40B4-BE49-F238E27FC236}">
                  <a16:creationId xmlns:a16="http://schemas.microsoft.com/office/drawing/2014/main" id="{B7BD1041-F06F-F947-B2EE-E802C91024F4}"/>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2" name="Straight Connector 71">
              <a:extLst>
                <a:ext uri="{FF2B5EF4-FFF2-40B4-BE49-F238E27FC236}">
                  <a16:creationId xmlns:a16="http://schemas.microsoft.com/office/drawing/2014/main" id="{781A85A4-9C9D-CB4D-90F3-9535613C1595}"/>
                </a:ext>
              </a:extLst>
            </p:cNvPr>
            <p:cNvCxnSpPr>
              <a:cxnSpLocks/>
              <a:stCxn id="68" idx="4"/>
              <a:endCxn id="69"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C7467D-65E2-B542-87F9-0F52C6BF2A2A}"/>
                </a:ext>
              </a:extLst>
            </p:cNvPr>
            <p:cNvCxnSpPr>
              <a:cxnSpLocks/>
              <a:stCxn id="68" idx="2"/>
              <a:endCxn id="67"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1E78657-1665-474A-8923-A33EFA32B784}"/>
                </a:ext>
              </a:extLst>
            </p:cNvPr>
            <p:cNvCxnSpPr>
              <a:cxnSpLocks/>
              <a:stCxn id="69" idx="2"/>
              <a:endCxn id="66"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FD009-8F04-EA4D-A325-7DFACBAC9AA6}"/>
                </a:ext>
              </a:extLst>
            </p:cNvPr>
            <p:cNvCxnSpPr>
              <a:cxnSpLocks/>
              <a:stCxn id="65" idx="7"/>
              <a:endCxn id="67" idx="2"/>
            </p:cNvCxnSpPr>
            <p:nvPr/>
          </p:nvCxnSpPr>
          <p:spPr>
            <a:xfrm flipV="1">
              <a:off x="2474367" y="2693851"/>
              <a:ext cx="762448" cy="452539"/>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2D609F6-3FE6-A540-ACAA-F7A7BA1997B7}"/>
                </a:ext>
              </a:extLst>
            </p:cNvPr>
            <p:cNvCxnSpPr>
              <a:cxnSpLocks/>
              <a:stCxn id="65" idx="5"/>
              <a:endCxn id="66" idx="2"/>
            </p:cNvCxnSpPr>
            <p:nvPr/>
          </p:nvCxnSpPr>
          <p:spPr>
            <a:xfrm>
              <a:off x="2474367" y="3467820"/>
              <a:ext cx="762448" cy="4525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9643CA-D49F-6F4D-A218-CF40331B3FD7}"/>
                </a:ext>
              </a:extLst>
            </p:cNvPr>
            <p:cNvCxnSpPr>
              <a:cxnSpLocks/>
              <a:stCxn id="68" idx="3"/>
              <a:endCxn id="66"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78CEF8C-24E6-774E-9257-E5A91DA6C5D6}"/>
                </a:ext>
              </a:extLst>
            </p:cNvPr>
            <p:cNvCxnSpPr>
              <a:cxnSpLocks/>
              <a:stCxn id="70" idx="1"/>
              <a:endCxn id="68"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BABC7C-ECFA-2841-938B-FE0F7352A0A0}"/>
                </a:ext>
              </a:extLst>
            </p:cNvPr>
            <p:cNvCxnSpPr>
              <a:cxnSpLocks/>
              <a:stCxn id="70" idx="3"/>
              <a:endCxn id="69"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B6F04153-E87B-EF49-B618-7F55AC93F67C}"/>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1" name="TextBox 80">
              <a:extLst>
                <a:ext uri="{FF2B5EF4-FFF2-40B4-BE49-F238E27FC236}">
                  <a16:creationId xmlns:a16="http://schemas.microsoft.com/office/drawing/2014/main" id="{7F0EDD25-9A03-F243-A746-E94B69BB55A7}"/>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83" name="TextBox 82">
              <a:extLst>
                <a:ext uri="{FF2B5EF4-FFF2-40B4-BE49-F238E27FC236}">
                  <a16:creationId xmlns:a16="http://schemas.microsoft.com/office/drawing/2014/main" id="{72D3C077-FB0A-FA48-B140-BF2DFB265344}"/>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84" name="TextBox 83">
              <a:extLst>
                <a:ext uri="{FF2B5EF4-FFF2-40B4-BE49-F238E27FC236}">
                  <a16:creationId xmlns:a16="http://schemas.microsoft.com/office/drawing/2014/main" id="{2B5B8792-28CA-E046-B24A-920F62510D4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85" name="TextBox 84">
              <a:extLst>
                <a:ext uri="{FF2B5EF4-FFF2-40B4-BE49-F238E27FC236}">
                  <a16:creationId xmlns:a16="http://schemas.microsoft.com/office/drawing/2014/main" id="{65AC6833-D57A-5249-9C7A-54863ACFABC6}"/>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86" name="TextBox 85">
              <a:extLst>
                <a:ext uri="{FF2B5EF4-FFF2-40B4-BE49-F238E27FC236}">
                  <a16:creationId xmlns:a16="http://schemas.microsoft.com/office/drawing/2014/main" id="{8101D08C-B0BF-E940-82C9-0DFADFAD9B6B}"/>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87" name="TextBox 86">
              <a:extLst>
                <a:ext uri="{FF2B5EF4-FFF2-40B4-BE49-F238E27FC236}">
                  <a16:creationId xmlns:a16="http://schemas.microsoft.com/office/drawing/2014/main" id="{9C2E0937-6786-734F-AF9B-1622CDAC6672}"/>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88" name="TextBox 87">
              <a:extLst>
                <a:ext uri="{FF2B5EF4-FFF2-40B4-BE49-F238E27FC236}">
                  <a16:creationId xmlns:a16="http://schemas.microsoft.com/office/drawing/2014/main" id="{B4F72D62-DBB1-5743-8ECD-D3039555A02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35" name="TextBox 34">
            <a:extLst>
              <a:ext uri="{FF2B5EF4-FFF2-40B4-BE49-F238E27FC236}">
                <a16:creationId xmlns:a16="http://schemas.microsoft.com/office/drawing/2014/main" id="{65337809-A019-5F4B-9666-E01044B12EFE}"/>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Tree>
    <p:extLst>
      <p:ext uri="{BB962C8B-B14F-4D97-AF65-F5344CB8AC3E}">
        <p14:creationId xmlns:p14="http://schemas.microsoft.com/office/powerpoint/2010/main" val="2611285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a:t>
            </a:r>
            <a:r>
              <a:rPr lang="en-US" sz="2400" b="1" i="1" dirty="0">
                <a:solidFill>
                  <a:srgbClr val="C00000"/>
                </a:solidFill>
              </a:rPr>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or c</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63" name="TextBox 62">
            <a:extLst>
              <a:ext uri="{FF2B5EF4-FFF2-40B4-BE49-F238E27FC236}">
                <a16:creationId xmlns:a16="http://schemas.microsoft.com/office/drawing/2014/main" id="{8F794284-A3D3-2644-B941-94325E611A7E}"/>
              </a:ext>
            </a:extLst>
          </p:cNvPr>
          <p:cNvSpPr txBox="1"/>
          <p:nvPr/>
        </p:nvSpPr>
        <p:spPr>
          <a:xfrm>
            <a:off x="7806230" y="4508816"/>
            <a:ext cx="4140667" cy="1938992"/>
          </a:xfrm>
          <a:prstGeom prst="rect">
            <a:avLst/>
          </a:prstGeom>
          <a:solidFill>
            <a:schemeClr val="bg1">
              <a:lumMod val="85000"/>
            </a:schemeClr>
          </a:solidFill>
        </p:spPr>
        <p:txBody>
          <a:bodyPr wrap="square" rtlCol="0">
            <a:spAutoFit/>
          </a:bodyPr>
          <a:lstStyle/>
          <a:p>
            <a:r>
              <a:rPr lang="en-US" sz="2400" b="1" i="1" dirty="0">
                <a:solidFill>
                  <a:srgbClr val="C00000"/>
                </a:solidFill>
              </a:rPr>
              <a:t>Simple Circuit: </a:t>
            </a:r>
            <a:r>
              <a:rPr lang="en-US" sz="2400" dirty="0"/>
              <a:t>Path with length</a:t>
            </a:r>
          </a:p>
          <a:p>
            <a:r>
              <a:rPr lang="en-US" sz="2400" dirty="0"/>
              <a:t>bigger than one that begins and ends on same vertex and</a:t>
            </a:r>
          </a:p>
          <a:p>
            <a:r>
              <a:rPr lang="en-US" sz="2400" dirty="0"/>
              <a:t>doesn’t contain same edge twice</a:t>
            </a:r>
          </a:p>
        </p:txBody>
      </p:sp>
      <p:grpSp>
        <p:nvGrpSpPr>
          <p:cNvPr id="64" name="Group 63">
            <a:extLst>
              <a:ext uri="{FF2B5EF4-FFF2-40B4-BE49-F238E27FC236}">
                <a16:creationId xmlns:a16="http://schemas.microsoft.com/office/drawing/2014/main" id="{06AAEAD9-12D9-EC44-B6B2-3CD6B33E2A54}"/>
              </a:ext>
            </a:extLst>
          </p:cNvPr>
          <p:cNvGrpSpPr/>
          <p:nvPr/>
        </p:nvGrpSpPr>
        <p:grpSpPr>
          <a:xfrm>
            <a:off x="7284780" y="1027906"/>
            <a:ext cx="4006375" cy="1900120"/>
            <a:chOff x="2089625" y="2389571"/>
            <a:chExt cx="4006375" cy="1900120"/>
          </a:xfrm>
        </p:grpSpPr>
        <p:sp>
          <p:nvSpPr>
            <p:cNvPr id="65" name="Oval 64">
              <a:extLst>
                <a:ext uri="{FF2B5EF4-FFF2-40B4-BE49-F238E27FC236}">
                  <a16:creationId xmlns:a16="http://schemas.microsoft.com/office/drawing/2014/main" id="{3C9050C0-D46D-1C4A-8100-00E7A68ACE9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66" name="Oval 65">
              <a:extLst>
                <a:ext uri="{FF2B5EF4-FFF2-40B4-BE49-F238E27FC236}">
                  <a16:creationId xmlns:a16="http://schemas.microsoft.com/office/drawing/2014/main" id="{3B701205-DDD4-A340-948E-ACD4B771D2BF}"/>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7" name="Oval 66">
              <a:extLst>
                <a:ext uri="{FF2B5EF4-FFF2-40B4-BE49-F238E27FC236}">
                  <a16:creationId xmlns:a16="http://schemas.microsoft.com/office/drawing/2014/main" id="{1BEF6F8D-9E62-B541-80DD-8A6808B1D150}"/>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68" name="Oval 67">
              <a:extLst>
                <a:ext uri="{FF2B5EF4-FFF2-40B4-BE49-F238E27FC236}">
                  <a16:creationId xmlns:a16="http://schemas.microsoft.com/office/drawing/2014/main" id="{4DF00CDD-F4B8-6346-94C7-22DDB340A73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69" name="Oval 68">
              <a:extLst>
                <a:ext uri="{FF2B5EF4-FFF2-40B4-BE49-F238E27FC236}">
                  <a16:creationId xmlns:a16="http://schemas.microsoft.com/office/drawing/2014/main" id="{27C84DF6-9C42-1A44-8F1F-1F7A6490A63B}"/>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0" name="Oval 69">
              <a:extLst>
                <a:ext uri="{FF2B5EF4-FFF2-40B4-BE49-F238E27FC236}">
                  <a16:creationId xmlns:a16="http://schemas.microsoft.com/office/drawing/2014/main" id="{B7BD1041-F06F-F947-B2EE-E802C91024F4}"/>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2" name="Straight Connector 71">
              <a:extLst>
                <a:ext uri="{FF2B5EF4-FFF2-40B4-BE49-F238E27FC236}">
                  <a16:creationId xmlns:a16="http://schemas.microsoft.com/office/drawing/2014/main" id="{781A85A4-9C9D-CB4D-90F3-9535613C1595}"/>
                </a:ext>
              </a:extLst>
            </p:cNvPr>
            <p:cNvCxnSpPr>
              <a:cxnSpLocks/>
              <a:stCxn id="68" idx="4"/>
              <a:endCxn id="69"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C7467D-65E2-B542-87F9-0F52C6BF2A2A}"/>
                </a:ext>
              </a:extLst>
            </p:cNvPr>
            <p:cNvCxnSpPr>
              <a:cxnSpLocks/>
              <a:stCxn id="68" idx="2"/>
              <a:endCxn id="67"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1E78657-1665-474A-8923-A33EFA32B784}"/>
                </a:ext>
              </a:extLst>
            </p:cNvPr>
            <p:cNvCxnSpPr>
              <a:cxnSpLocks/>
              <a:stCxn id="69" idx="2"/>
              <a:endCxn id="66"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FD009-8F04-EA4D-A325-7DFACBAC9AA6}"/>
                </a:ext>
              </a:extLst>
            </p:cNvPr>
            <p:cNvCxnSpPr>
              <a:cxnSpLocks/>
              <a:stCxn id="65" idx="7"/>
              <a:endCxn id="67" idx="2"/>
            </p:cNvCxnSpPr>
            <p:nvPr/>
          </p:nvCxnSpPr>
          <p:spPr>
            <a:xfrm flipV="1">
              <a:off x="2474367" y="2693851"/>
              <a:ext cx="762448" cy="452539"/>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2D609F6-3FE6-A540-ACAA-F7A7BA1997B7}"/>
                </a:ext>
              </a:extLst>
            </p:cNvPr>
            <p:cNvCxnSpPr>
              <a:cxnSpLocks/>
              <a:stCxn id="65" idx="5"/>
              <a:endCxn id="66" idx="2"/>
            </p:cNvCxnSpPr>
            <p:nvPr/>
          </p:nvCxnSpPr>
          <p:spPr>
            <a:xfrm>
              <a:off x="2474367" y="3467820"/>
              <a:ext cx="762448" cy="4525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9643CA-D49F-6F4D-A218-CF40331B3FD7}"/>
                </a:ext>
              </a:extLst>
            </p:cNvPr>
            <p:cNvCxnSpPr>
              <a:cxnSpLocks/>
              <a:stCxn id="68" idx="3"/>
              <a:endCxn id="66"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78CEF8C-24E6-774E-9257-E5A91DA6C5D6}"/>
                </a:ext>
              </a:extLst>
            </p:cNvPr>
            <p:cNvCxnSpPr>
              <a:cxnSpLocks/>
              <a:stCxn id="70" idx="1"/>
              <a:endCxn id="68"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BABC7C-ECFA-2841-938B-FE0F7352A0A0}"/>
                </a:ext>
              </a:extLst>
            </p:cNvPr>
            <p:cNvCxnSpPr>
              <a:cxnSpLocks/>
              <a:stCxn id="70" idx="3"/>
              <a:endCxn id="69"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B6F04153-E87B-EF49-B618-7F55AC93F67C}"/>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1" name="TextBox 80">
              <a:extLst>
                <a:ext uri="{FF2B5EF4-FFF2-40B4-BE49-F238E27FC236}">
                  <a16:creationId xmlns:a16="http://schemas.microsoft.com/office/drawing/2014/main" id="{7F0EDD25-9A03-F243-A746-E94B69BB55A7}"/>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83" name="TextBox 82">
              <a:extLst>
                <a:ext uri="{FF2B5EF4-FFF2-40B4-BE49-F238E27FC236}">
                  <a16:creationId xmlns:a16="http://schemas.microsoft.com/office/drawing/2014/main" id="{72D3C077-FB0A-FA48-B140-BF2DFB265344}"/>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84" name="TextBox 83">
              <a:extLst>
                <a:ext uri="{FF2B5EF4-FFF2-40B4-BE49-F238E27FC236}">
                  <a16:creationId xmlns:a16="http://schemas.microsoft.com/office/drawing/2014/main" id="{2B5B8792-28CA-E046-B24A-920F62510D4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85" name="TextBox 84">
              <a:extLst>
                <a:ext uri="{FF2B5EF4-FFF2-40B4-BE49-F238E27FC236}">
                  <a16:creationId xmlns:a16="http://schemas.microsoft.com/office/drawing/2014/main" id="{65AC6833-D57A-5249-9C7A-54863ACFABC6}"/>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86" name="TextBox 85">
              <a:extLst>
                <a:ext uri="{FF2B5EF4-FFF2-40B4-BE49-F238E27FC236}">
                  <a16:creationId xmlns:a16="http://schemas.microsoft.com/office/drawing/2014/main" id="{8101D08C-B0BF-E940-82C9-0DFADFAD9B6B}"/>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87" name="TextBox 86">
              <a:extLst>
                <a:ext uri="{FF2B5EF4-FFF2-40B4-BE49-F238E27FC236}">
                  <a16:creationId xmlns:a16="http://schemas.microsoft.com/office/drawing/2014/main" id="{9C2E0937-6786-734F-AF9B-1622CDAC6672}"/>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88" name="TextBox 87">
              <a:extLst>
                <a:ext uri="{FF2B5EF4-FFF2-40B4-BE49-F238E27FC236}">
                  <a16:creationId xmlns:a16="http://schemas.microsoft.com/office/drawing/2014/main" id="{B4F72D62-DBB1-5743-8ECD-D3039555A02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35" name="TextBox 34">
            <a:extLst>
              <a:ext uri="{FF2B5EF4-FFF2-40B4-BE49-F238E27FC236}">
                <a16:creationId xmlns:a16="http://schemas.microsoft.com/office/drawing/2014/main" id="{65337809-A019-5F4B-9666-E01044B12EFE}"/>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6" name="TextBox 35">
            <a:extLst>
              <a:ext uri="{FF2B5EF4-FFF2-40B4-BE49-F238E27FC236}">
                <a16:creationId xmlns:a16="http://schemas.microsoft.com/office/drawing/2014/main" id="{1A592B08-E05C-9B40-8923-7BBB4B0B08D6}"/>
              </a:ext>
            </a:extLst>
          </p:cNvPr>
          <p:cNvSpPr txBox="1"/>
          <p:nvPr/>
        </p:nvSpPr>
        <p:spPr>
          <a:xfrm>
            <a:off x="9057261" y="5038395"/>
            <a:ext cx="1271898" cy="461665"/>
          </a:xfrm>
          <a:prstGeom prst="rect">
            <a:avLst/>
          </a:prstGeom>
          <a:solidFill>
            <a:schemeClr val="accent6">
              <a:lumMod val="40000"/>
              <a:lumOff val="60000"/>
            </a:schemeClr>
          </a:solidFill>
        </p:spPr>
        <p:txBody>
          <a:bodyPr wrap="square" rtlCol="0">
            <a:spAutoFit/>
          </a:bodyPr>
          <a:lstStyle/>
          <a:p>
            <a:pPr algn="ctr"/>
            <a:r>
              <a:rPr lang="en-US" sz="2400" b="1" i="1" dirty="0">
                <a:solidFill>
                  <a:srgbClr val="C00000"/>
                </a:solidFill>
              </a:rPr>
              <a:t>Cycle</a:t>
            </a:r>
            <a:endParaRPr lang="en-US" sz="2400" dirty="0"/>
          </a:p>
        </p:txBody>
      </p:sp>
    </p:spTree>
    <p:extLst>
      <p:ext uri="{BB962C8B-B14F-4D97-AF65-F5344CB8AC3E}">
        <p14:creationId xmlns:p14="http://schemas.microsoft.com/office/powerpoint/2010/main" val="1038909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a:t>
            </a:r>
            <a:r>
              <a:rPr lang="en-US" sz="2400" b="1" i="1" dirty="0">
                <a:solidFill>
                  <a:srgbClr val="C00000"/>
                </a:solidFill>
              </a:rPr>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or c</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grpSp>
        <p:nvGrpSpPr>
          <p:cNvPr id="64" name="Group 63">
            <a:extLst>
              <a:ext uri="{FF2B5EF4-FFF2-40B4-BE49-F238E27FC236}">
                <a16:creationId xmlns:a16="http://schemas.microsoft.com/office/drawing/2014/main" id="{06AAEAD9-12D9-EC44-B6B2-3CD6B33E2A54}"/>
              </a:ext>
            </a:extLst>
          </p:cNvPr>
          <p:cNvGrpSpPr/>
          <p:nvPr/>
        </p:nvGrpSpPr>
        <p:grpSpPr>
          <a:xfrm>
            <a:off x="7284780" y="1027906"/>
            <a:ext cx="4006375" cy="1900120"/>
            <a:chOff x="2089625" y="2389571"/>
            <a:chExt cx="4006375" cy="1900120"/>
          </a:xfrm>
        </p:grpSpPr>
        <p:sp>
          <p:nvSpPr>
            <p:cNvPr id="65" name="Oval 64">
              <a:extLst>
                <a:ext uri="{FF2B5EF4-FFF2-40B4-BE49-F238E27FC236}">
                  <a16:creationId xmlns:a16="http://schemas.microsoft.com/office/drawing/2014/main" id="{3C9050C0-D46D-1C4A-8100-00E7A68ACE9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66" name="Oval 65">
              <a:extLst>
                <a:ext uri="{FF2B5EF4-FFF2-40B4-BE49-F238E27FC236}">
                  <a16:creationId xmlns:a16="http://schemas.microsoft.com/office/drawing/2014/main" id="{3B701205-DDD4-A340-948E-ACD4B771D2BF}"/>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7" name="Oval 66">
              <a:extLst>
                <a:ext uri="{FF2B5EF4-FFF2-40B4-BE49-F238E27FC236}">
                  <a16:creationId xmlns:a16="http://schemas.microsoft.com/office/drawing/2014/main" id="{1BEF6F8D-9E62-B541-80DD-8A6808B1D150}"/>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68" name="Oval 67">
              <a:extLst>
                <a:ext uri="{FF2B5EF4-FFF2-40B4-BE49-F238E27FC236}">
                  <a16:creationId xmlns:a16="http://schemas.microsoft.com/office/drawing/2014/main" id="{4DF00CDD-F4B8-6346-94C7-22DDB340A73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69" name="Oval 68">
              <a:extLst>
                <a:ext uri="{FF2B5EF4-FFF2-40B4-BE49-F238E27FC236}">
                  <a16:creationId xmlns:a16="http://schemas.microsoft.com/office/drawing/2014/main" id="{27C84DF6-9C42-1A44-8F1F-1F7A6490A63B}"/>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0" name="Oval 69">
              <a:extLst>
                <a:ext uri="{FF2B5EF4-FFF2-40B4-BE49-F238E27FC236}">
                  <a16:creationId xmlns:a16="http://schemas.microsoft.com/office/drawing/2014/main" id="{B7BD1041-F06F-F947-B2EE-E802C91024F4}"/>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2" name="Straight Connector 71">
              <a:extLst>
                <a:ext uri="{FF2B5EF4-FFF2-40B4-BE49-F238E27FC236}">
                  <a16:creationId xmlns:a16="http://schemas.microsoft.com/office/drawing/2014/main" id="{781A85A4-9C9D-CB4D-90F3-9535613C1595}"/>
                </a:ext>
              </a:extLst>
            </p:cNvPr>
            <p:cNvCxnSpPr>
              <a:cxnSpLocks/>
              <a:stCxn id="68" idx="4"/>
              <a:endCxn id="69"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C7467D-65E2-B542-87F9-0F52C6BF2A2A}"/>
                </a:ext>
              </a:extLst>
            </p:cNvPr>
            <p:cNvCxnSpPr>
              <a:cxnSpLocks/>
              <a:stCxn id="68" idx="2"/>
              <a:endCxn id="67"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1E78657-1665-474A-8923-A33EFA32B784}"/>
                </a:ext>
              </a:extLst>
            </p:cNvPr>
            <p:cNvCxnSpPr>
              <a:cxnSpLocks/>
              <a:stCxn id="69" idx="2"/>
              <a:endCxn id="66"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FD009-8F04-EA4D-A325-7DFACBAC9AA6}"/>
                </a:ext>
              </a:extLst>
            </p:cNvPr>
            <p:cNvCxnSpPr>
              <a:cxnSpLocks/>
              <a:stCxn id="65" idx="7"/>
              <a:endCxn id="67" idx="2"/>
            </p:cNvCxnSpPr>
            <p:nvPr/>
          </p:nvCxnSpPr>
          <p:spPr>
            <a:xfrm flipV="1">
              <a:off x="2474367" y="2693851"/>
              <a:ext cx="762448" cy="452539"/>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2D609F6-3FE6-A540-ACAA-F7A7BA1997B7}"/>
                </a:ext>
              </a:extLst>
            </p:cNvPr>
            <p:cNvCxnSpPr>
              <a:cxnSpLocks/>
              <a:stCxn id="65" idx="5"/>
              <a:endCxn id="66" idx="2"/>
            </p:cNvCxnSpPr>
            <p:nvPr/>
          </p:nvCxnSpPr>
          <p:spPr>
            <a:xfrm>
              <a:off x="2474367" y="3467820"/>
              <a:ext cx="762448" cy="4525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9643CA-D49F-6F4D-A218-CF40331B3FD7}"/>
                </a:ext>
              </a:extLst>
            </p:cNvPr>
            <p:cNvCxnSpPr>
              <a:cxnSpLocks/>
              <a:stCxn id="68" idx="3"/>
              <a:endCxn id="66"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78CEF8C-24E6-774E-9257-E5A91DA6C5D6}"/>
                </a:ext>
              </a:extLst>
            </p:cNvPr>
            <p:cNvCxnSpPr>
              <a:cxnSpLocks/>
              <a:stCxn id="70" idx="1"/>
              <a:endCxn id="68"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BABC7C-ECFA-2841-938B-FE0F7352A0A0}"/>
                </a:ext>
              </a:extLst>
            </p:cNvPr>
            <p:cNvCxnSpPr>
              <a:cxnSpLocks/>
              <a:stCxn id="70" idx="3"/>
              <a:endCxn id="69"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B6F04153-E87B-EF49-B618-7F55AC93F67C}"/>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1" name="TextBox 80">
              <a:extLst>
                <a:ext uri="{FF2B5EF4-FFF2-40B4-BE49-F238E27FC236}">
                  <a16:creationId xmlns:a16="http://schemas.microsoft.com/office/drawing/2014/main" id="{7F0EDD25-9A03-F243-A746-E94B69BB55A7}"/>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83" name="TextBox 82">
              <a:extLst>
                <a:ext uri="{FF2B5EF4-FFF2-40B4-BE49-F238E27FC236}">
                  <a16:creationId xmlns:a16="http://schemas.microsoft.com/office/drawing/2014/main" id="{72D3C077-FB0A-FA48-B140-BF2DFB265344}"/>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84" name="TextBox 83">
              <a:extLst>
                <a:ext uri="{FF2B5EF4-FFF2-40B4-BE49-F238E27FC236}">
                  <a16:creationId xmlns:a16="http://schemas.microsoft.com/office/drawing/2014/main" id="{2B5B8792-28CA-E046-B24A-920F62510D4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85" name="TextBox 84">
              <a:extLst>
                <a:ext uri="{FF2B5EF4-FFF2-40B4-BE49-F238E27FC236}">
                  <a16:creationId xmlns:a16="http://schemas.microsoft.com/office/drawing/2014/main" id="{65AC6833-D57A-5249-9C7A-54863ACFABC6}"/>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86" name="TextBox 85">
              <a:extLst>
                <a:ext uri="{FF2B5EF4-FFF2-40B4-BE49-F238E27FC236}">
                  <a16:creationId xmlns:a16="http://schemas.microsoft.com/office/drawing/2014/main" id="{8101D08C-B0BF-E940-82C9-0DFADFAD9B6B}"/>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87" name="TextBox 86">
              <a:extLst>
                <a:ext uri="{FF2B5EF4-FFF2-40B4-BE49-F238E27FC236}">
                  <a16:creationId xmlns:a16="http://schemas.microsoft.com/office/drawing/2014/main" id="{9C2E0937-6786-734F-AF9B-1622CDAC6672}"/>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88" name="TextBox 87">
              <a:extLst>
                <a:ext uri="{FF2B5EF4-FFF2-40B4-BE49-F238E27FC236}">
                  <a16:creationId xmlns:a16="http://schemas.microsoft.com/office/drawing/2014/main" id="{B4F72D62-DBB1-5743-8ECD-D3039555A02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35" name="TextBox 34">
            <a:extLst>
              <a:ext uri="{FF2B5EF4-FFF2-40B4-BE49-F238E27FC236}">
                <a16:creationId xmlns:a16="http://schemas.microsoft.com/office/drawing/2014/main" id="{65337809-A019-5F4B-9666-E01044B12EFE}"/>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6" name="Oval 35">
            <a:extLst>
              <a:ext uri="{FF2B5EF4-FFF2-40B4-BE49-F238E27FC236}">
                <a16:creationId xmlns:a16="http://schemas.microsoft.com/office/drawing/2014/main" id="{B6D24108-0C98-2048-BF98-541F89E4A755}"/>
              </a:ext>
            </a:extLst>
          </p:cNvPr>
          <p:cNvSpPr/>
          <p:nvPr/>
        </p:nvSpPr>
        <p:spPr>
          <a:xfrm>
            <a:off x="7633539" y="2106155"/>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1254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a:t>
            </a:r>
            <a:r>
              <a:rPr lang="en-US" sz="2400" b="1" dirty="0">
                <a:solidFill>
                  <a:srgbClr val="C00000"/>
                </a:solidFill>
              </a:rPr>
              <a:t>T </a:t>
            </a:r>
            <a:r>
              <a:rPr lang="en-US" sz="2400" b="1" i="1" dirty="0">
                <a:solidFill>
                  <a:srgbClr val="C00000"/>
                </a:solidFill>
              </a:rPr>
              <a:t> ⃪   </a:t>
            </a:r>
            <a:r>
              <a:rPr lang="en-US" sz="2400" b="1" dirty="0">
                <a:solidFill>
                  <a:srgbClr val="C00000"/>
                </a:solidFill>
              </a:rPr>
              <a:t>T with e added</a:t>
            </a:r>
          </a:p>
          <a:p>
            <a:endParaRPr lang="en-US" sz="2400" dirty="0"/>
          </a:p>
        </p:txBody>
      </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or c</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grpSp>
        <p:nvGrpSpPr>
          <p:cNvPr id="64" name="Group 63">
            <a:extLst>
              <a:ext uri="{FF2B5EF4-FFF2-40B4-BE49-F238E27FC236}">
                <a16:creationId xmlns:a16="http://schemas.microsoft.com/office/drawing/2014/main" id="{06AAEAD9-12D9-EC44-B6B2-3CD6B33E2A54}"/>
              </a:ext>
            </a:extLst>
          </p:cNvPr>
          <p:cNvGrpSpPr/>
          <p:nvPr/>
        </p:nvGrpSpPr>
        <p:grpSpPr>
          <a:xfrm>
            <a:off x="7284780" y="1027906"/>
            <a:ext cx="4006375" cy="1900120"/>
            <a:chOff x="2089625" y="2389571"/>
            <a:chExt cx="4006375" cy="1900120"/>
          </a:xfrm>
        </p:grpSpPr>
        <p:sp>
          <p:nvSpPr>
            <p:cNvPr id="65" name="Oval 64">
              <a:extLst>
                <a:ext uri="{FF2B5EF4-FFF2-40B4-BE49-F238E27FC236}">
                  <a16:creationId xmlns:a16="http://schemas.microsoft.com/office/drawing/2014/main" id="{3C9050C0-D46D-1C4A-8100-00E7A68ACE9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66" name="Oval 65">
              <a:extLst>
                <a:ext uri="{FF2B5EF4-FFF2-40B4-BE49-F238E27FC236}">
                  <a16:creationId xmlns:a16="http://schemas.microsoft.com/office/drawing/2014/main" id="{3B701205-DDD4-A340-948E-ACD4B771D2BF}"/>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7" name="Oval 66">
              <a:extLst>
                <a:ext uri="{FF2B5EF4-FFF2-40B4-BE49-F238E27FC236}">
                  <a16:creationId xmlns:a16="http://schemas.microsoft.com/office/drawing/2014/main" id="{1BEF6F8D-9E62-B541-80DD-8A6808B1D150}"/>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68" name="Oval 67">
              <a:extLst>
                <a:ext uri="{FF2B5EF4-FFF2-40B4-BE49-F238E27FC236}">
                  <a16:creationId xmlns:a16="http://schemas.microsoft.com/office/drawing/2014/main" id="{4DF00CDD-F4B8-6346-94C7-22DDB340A73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69" name="Oval 68">
              <a:extLst>
                <a:ext uri="{FF2B5EF4-FFF2-40B4-BE49-F238E27FC236}">
                  <a16:creationId xmlns:a16="http://schemas.microsoft.com/office/drawing/2014/main" id="{27C84DF6-9C42-1A44-8F1F-1F7A6490A63B}"/>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0" name="Oval 69">
              <a:extLst>
                <a:ext uri="{FF2B5EF4-FFF2-40B4-BE49-F238E27FC236}">
                  <a16:creationId xmlns:a16="http://schemas.microsoft.com/office/drawing/2014/main" id="{B7BD1041-F06F-F947-B2EE-E802C91024F4}"/>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2" name="Straight Connector 71">
              <a:extLst>
                <a:ext uri="{FF2B5EF4-FFF2-40B4-BE49-F238E27FC236}">
                  <a16:creationId xmlns:a16="http://schemas.microsoft.com/office/drawing/2014/main" id="{781A85A4-9C9D-CB4D-90F3-9535613C1595}"/>
                </a:ext>
              </a:extLst>
            </p:cNvPr>
            <p:cNvCxnSpPr>
              <a:cxnSpLocks/>
              <a:stCxn id="68" idx="4"/>
              <a:endCxn id="69"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C7467D-65E2-B542-87F9-0F52C6BF2A2A}"/>
                </a:ext>
              </a:extLst>
            </p:cNvPr>
            <p:cNvCxnSpPr>
              <a:cxnSpLocks/>
              <a:stCxn id="68" idx="2"/>
              <a:endCxn id="67"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1E78657-1665-474A-8923-A33EFA32B784}"/>
                </a:ext>
              </a:extLst>
            </p:cNvPr>
            <p:cNvCxnSpPr>
              <a:cxnSpLocks/>
              <a:stCxn id="69" idx="2"/>
              <a:endCxn id="66"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FD009-8F04-EA4D-A325-7DFACBAC9AA6}"/>
                </a:ext>
              </a:extLst>
            </p:cNvPr>
            <p:cNvCxnSpPr>
              <a:cxnSpLocks/>
              <a:stCxn id="65" idx="7"/>
              <a:endCxn id="67" idx="2"/>
            </p:cNvCxnSpPr>
            <p:nvPr/>
          </p:nvCxnSpPr>
          <p:spPr>
            <a:xfrm flipV="1">
              <a:off x="2474367" y="2693851"/>
              <a:ext cx="762448" cy="452539"/>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2D609F6-3FE6-A540-ACAA-F7A7BA1997B7}"/>
                </a:ext>
              </a:extLst>
            </p:cNvPr>
            <p:cNvCxnSpPr>
              <a:cxnSpLocks/>
              <a:stCxn id="65" idx="5"/>
              <a:endCxn id="66" idx="2"/>
            </p:cNvCxnSpPr>
            <p:nvPr/>
          </p:nvCxnSpPr>
          <p:spPr>
            <a:xfrm>
              <a:off x="2474367" y="3467820"/>
              <a:ext cx="762448" cy="4525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9643CA-D49F-6F4D-A218-CF40331B3FD7}"/>
                </a:ext>
              </a:extLst>
            </p:cNvPr>
            <p:cNvCxnSpPr>
              <a:cxnSpLocks/>
              <a:stCxn id="68" idx="3"/>
              <a:endCxn id="66"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78CEF8C-24E6-774E-9257-E5A91DA6C5D6}"/>
                </a:ext>
              </a:extLst>
            </p:cNvPr>
            <p:cNvCxnSpPr>
              <a:cxnSpLocks/>
              <a:stCxn id="70" idx="1"/>
              <a:endCxn id="68"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BABC7C-ECFA-2841-938B-FE0F7352A0A0}"/>
                </a:ext>
              </a:extLst>
            </p:cNvPr>
            <p:cNvCxnSpPr>
              <a:cxnSpLocks/>
              <a:stCxn id="70" idx="3"/>
              <a:endCxn id="69"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B6F04153-E87B-EF49-B618-7F55AC93F67C}"/>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1" name="TextBox 80">
              <a:extLst>
                <a:ext uri="{FF2B5EF4-FFF2-40B4-BE49-F238E27FC236}">
                  <a16:creationId xmlns:a16="http://schemas.microsoft.com/office/drawing/2014/main" id="{7F0EDD25-9A03-F243-A746-E94B69BB55A7}"/>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83" name="TextBox 82">
              <a:extLst>
                <a:ext uri="{FF2B5EF4-FFF2-40B4-BE49-F238E27FC236}">
                  <a16:creationId xmlns:a16="http://schemas.microsoft.com/office/drawing/2014/main" id="{72D3C077-FB0A-FA48-B140-BF2DFB265344}"/>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84" name="TextBox 83">
              <a:extLst>
                <a:ext uri="{FF2B5EF4-FFF2-40B4-BE49-F238E27FC236}">
                  <a16:creationId xmlns:a16="http://schemas.microsoft.com/office/drawing/2014/main" id="{2B5B8792-28CA-E046-B24A-920F62510D4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85" name="TextBox 84">
              <a:extLst>
                <a:ext uri="{FF2B5EF4-FFF2-40B4-BE49-F238E27FC236}">
                  <a16:creationId xmlns:a16="http://schemas.microsoft.com/office/drawing/2014/main" id="{65AC6833-D57A-5249-9C7A-54863ACFABC6}"/>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86" name="TextBox 85">
              <a:extLst>
                <a:ext uri="{FF2B5EF4-FFF2-40B4-BE49-F238E27FC236}">
                  <a16:creationId xmlns:a16="http://schemas.microsoft.com/office/drawing/2014/main" id="{8101D08C-B0BF-E940-82C9-0DFADFAD9B6B}"/>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87" name="TextBox 86">
              <a:extLst>
                <a:ext uri="{FF2B5EF4-FFF2-40B4-BE49-F238E27FC236}">
                  <a16:creationId xmlns:a16="http://schemas.microsoft.com/office/drawing/2014/main" id="{9C2E0937-6786-734F-AF9B-1622CDAC6672}"/>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88" name="TextBox 87">
              <a:extLst>
                <a:ext uri="{FF2B5EF4-FFF2-40B4-BE49-F238E27FC236}">
                  <a16:creationId xmlns:a16="http://schemas.microsoft.com/office/drawing/2014/main" id="{B4F72D62-DBB1-5743-8ECD-D3039555A02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sp>
        <p:nvSpPr>
          <p:cNvPr id="40" name="TextBox 39">
            <a:extLst>
              <a:ext uri="{FF2B5EF4-FFF2-40B4-BE49-F238E27FC236}">
                <a16:creationId xmlns:a16="http://schemas.microsoft.com/office/drawing/2014/main" id="{1196FAC8-C654-504C-8120-CBE38A708ADF}"/>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Tree>
    <p:extLst>
      <p:ext uri="{BB962C8B-B14F-4D97-AF65-F5344CB8AC3E}">
        <p14:creationId xmlns:p14="http://schemas.microsoft.com/office/powerpoint/2010/main" val="1525576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or c</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grpSp>
        <p:nvGrpSpPr>
          <p:cNvPr id="64" name="Group 63">
            <a:extLst>
              <a:ext uri="{FF2B5EF4-FFF2-40B4-BE49-F238E27FC236}">
                <a16:creationId xmlns:a16="http://schemas.microsoft.com/office/drawing/2014/main" id="{06AAEAD9-12D9-EC44-B6B2-3CD6B33E2A54}"/>
              </a:ext>
            </a:extLst>
          </p:cNvPr>
          <p:cNvGrpSpPr/>
          <p:nvPr/>
        </p:nvGrpSpPr>
        <p:grpSpPr>
          <a:xfrm>
            <a:off x="7284780" y="1027906"/>
            <a:ext cx="4006375" cy="1900120"/>
            <a:chOff x="2089625" y="2389571"/>
            <a:chExt cx="4006375" cy="1900120"/>
          </a:xfrm>
        </p:grpSpPr>
        <p:sp>
          <p:nvSpPr>
            <p:cNvPr id="65" name="Oval 64">
              <a:extLst>
                <a:ext uri="{FF2B5EF4-FFF2-40B4-BE49-F238E27FC236}">
                  <a16:creationId xmlns:a16="http://schemas.microsoft.com/office/drawing/2014/main" id="{3C9050C0-D46D-1C4A-8100-00E7A68ACE9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66" name="Oval 65">
              <a:extLst>
                <a:ext uri="{FF2B5EF4-FFF2-40B4-BE49-F238E27FC236}">
                  <a16:creationId xmlns:a16="http://schemas.microsoft.com/office/drawing/2014/main" id="{3B701205-DDD4-A340-948E-ACD4B771D2BF}"/>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7" name="Oval 66">
              <a:extLst>
                <a:ext uri="{FF2B5EF4-FFF2-40B4-BE49-F238E27FC236}">
                  <a16:creationId xmlns:a16="http://schemas.microsoft.com/office/drawing/2014/main" id="{1BEF6F8D-9E62-B541-80DD-8A6808B1D150}"/>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68" name="Oval 67">
              <a:extLst>
                <a:ext uri="{FF2B5EF4-FFF2-40B4-BE49-F238E27FC236}">
                  <a16:creationId xmlns:a16="http://schemas.microsoft.com/office/drawing/2014/main" id="{4DF00CDD-F4B8-6346-94C7-22DDB340A73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69" name="Oval 68">
              <a:extLst>
                <a:ext uri="{FF2B5EF4-FFF2-40B4-BE49-F238E27FC236}">
                  <a16:creationId xmlns:a16="http://schemas.microsoft.com/office/drawing/2014/main" id="{27C84DF6-9C42-1A44-8F1F-1F7A6490A63B}"/>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0" name="Oval 69">
              <a:extLst>
                <a:ext uri="{FF2B5EF4-FFF2-40B4-BE49-F238E27FC236}">
                  <a16:creationId xmlns:a16="http://schemas.microsoft.com/office/drawing/2014/main" id="{B7BD1041-F06F-F947-B2EE-E802C91024F4}"/>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2" name="Straight Connector 71">
              <a:extLst>
                <a:ext uri="{FF2B5EF4-FFF2-40B4-BE49-F238E27FC236}">
                  <a16:creationId xmlns:a16="http://schemas.microsoft.com/office/drawing/2014/main" id="{781A85A4-9C9D-CB4D-90F3-9535613C1595}"/>
                </a:ext>
              </a:extLst>
            </p:cNvPr>
            <p:cNvCxnSpPr>
              <a:cxnSpLocks/>
              <a:stCxn id="68" idx="4"/>
              <a:endCxn id="69"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C7467D-65E2-B542-87F9-0F52C6BF2A2A}"/>
                </a:ext>
              </a:extLst>
            </p:cNvPr>
            <p:cNvCxnSpPr>
              <a:cxnSpLocks/>
              <a:stCxn id="68" idx="2"/>
              <a:endCxn id="67" idx="6"/>
            </p:cNvCxnSpPr>
            <p:nvPr/>
          </p:nvCxnSpPr>
          <p:spPr>
            <a:xfrm flipH="1">
              <a:off x="3687568" y="2693851"/>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1E78657-1665-474A-8923-A33EFA32B784}"/>
                </a:ext>
              </a:extLst>
            </p:cNvPr>
            <p:cNvCxnSpPr>
              <a:cxnSpLocks/>
              <a:stCxn id="69" idx="2"/>
              <a:endCxn id="66" idx="6"/>
            </p:cNvCxnSpPr>
            <p:nvPr/>
          </p:nvCxnSpPr>
          <p:spPr>
            <a:xfrm flipH="1" flipV="1">
              <a:off x="3687568" y="3920360"/>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FD009-8F04-EA4D-A325-7DFACBAC9AA6}"/>
                </a:ext>
              </a:extLst>
            </p:cNvPr>
            <p:cNvCxnSpPr>
              <a:cxnSpLocks/>
              <a:stCxn id="65" idx="7"/>
              <a:endCxn id="67" idx="2"/>
            </p:cNvCxnSpPr>
            <p:nvPr/>
          </p:nvCxnSpPr>
          <p:spPr>
            <a:xfrm flipV="1">
              <a:off x="2474367" y="2693851"/>
              <a:ext cx="762448" cy="45253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9643CA-D49F-6F4D-A218-CF40331B3FD7}"/>
                </a:ext>
              </a:extLst>
            </p:cNvPr>
            <p:cNvCxnSpPr>
              <a:cxnSpLocks/>
              <a:stCxn id="68" idx="3"/>
              <a:endCxn id="66" idx="7"/>
            </p:cNvCxnSpPr>
            <p:nvPr/>
          </p:nvCxnSpPr>
          <p:spPr>
            <a:xfrm flipH="1">
              <a:off x="3621557" y="2854566"/>
              <a:ext cx="942509" cy="90507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78CEF8C-24E6-774E-9257-E5A91DA6C5D6}"/>
                </a:ext>
              </a:extLst>
            </p:cNvPr>
            <p:cNvCxnSpPr>
              <a:cxnSpLocks/>
              <a:stCxn id="70" idx="1"/>
              <a:endCxn id="68"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BABC7C-ECFA-2841-938B-FE0F7352A0A0}"/>
                </a:ext>
              </a:extLst>
            </p:cNvPr>
            <p:cNvCxnSpPr>
              <a:cxnSpLocks/>
              <a:stCxn id="70" idx="3"/>
              <a:endCxn id="69"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B6F04153-E87B-EF49-B618-7F55AC93F67C}"/>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3" name="TextBox 82">
              <a:extLst>
                <a:ext uri="{FF2B5EF4-FFF2-40B4-BE49-F238E27FC236}">
                  <a16:creationId xmlns:a16="http://schemas.microsoft.com/office/drawing/2014/main" id="{72D3C077-FB0A-FA48-B140-BF2DFB265344}"/>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84" name="TextBox 83">
              <a:extLst>
                <a:ext uri="{FF2B5EF4-FFF2-40B4-BE49-F238E27FC236}">
                  <a16:creationId xmlns:a16="http://schemas.microsoft.com/office/drawing/2014/main" id="{2B5B8792-28CA-E046-B24A-920F62510D4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85" name="TextBox 84">
              <a:extLst>
                <a:ext uri="{FF2B5EF4-FFF2-40B4-BE49-F238E27FC236}">
                  <a16:creationId xmlns:a16="http://schemas.microsoft.com/office/drawing/2014/main" id="{65AC6833-D57A-5249-9C7A-54863ACFABC6}"/>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86" name="TextBox 85">
              <a:extLst>
                <a:ext uri="{FF2B5EF4-FFF2-40B4-BE49-F238E27FC236}">
                  <a16:creationId xmlns:a16="http://schemas.microsoft.com/office/drawing/2014/main" id="{8101D08C-B0BF-E940-82C9-0DFADFAD9B6B}"/>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87" name="TextBox 86">
              <a:extLst>
                <a:ext uri="{FF2B5EF4-FFF2-40B4-BE49-F238E27FC236}">
                  <a16:creationId xmlns:a16="http://schemas.microsoft.com/office/drawing/2014/main" id="{9C2E0937-6786-734F-AF9B-1622CDAC6672}"/>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88" name="TextBox 87">
              <a:extLst>
                <a:ext uri="{FF2B5EF4-FFF2-40B4-BE49-F238E27FC236}">
                  <a16:creationId xmlns:a16="http://schemas.microsoft.com/office/drawing/2014/main" id="{B4F72D62-DBB1-5743-8ECD-D3039555A02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sp>
        <p:nvSpPr>
          <p:cNvPr id="40" name="TextBox 39">
            <a:extLst>
              <a:ext uri="{FF2B5EF4-FFF2-40B4-BE49-F238E27FC236}">
                <a16:creationId xmlns:a16="http://schemas.microsoft.com/office/drawing/2014/main" id="{B2EEA0E2-3D1C-104D-A622-23C6DEBAD706}"/>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Tree>
    <p:extLst>
      <p:ext uri="{BB962C8B-B14F-4D97-AF65-F5344CB8AC3E}">
        <p14:creationId xmlns:p14="http://schemas.microsoft.com/office/powerpoint/2010/main" val="97505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39FB-F1BD-6F4F-8099-C3A878200C8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1ACC241-8A23-6747-B927-67D36E2276C4}"/>
              </a:ext>
            </a:extLst>
          </p:cNvPr>
          <p:cNvSpPr>
            <a:spLocks noGrp="1"/>
          </p:cNvSpPr>
          <p:nvPr>
            <p:ph idx="1"/>
          </p:nvPr>
        </p:nvSpPr>
        <p:spPr/>
        <p:txBody>
          <a:bodyPr>
            <a:normAutofit/>
          </a:bodyPr>
          <a:lstStyle/>
          <a:p>
            <a:r>
              <a:rPr lang="en-US" dirty="0"/>
              <a:t>Minimum spanning trees (MSTs)</a:t>
            </a:r>
          </a:p>
          <a:p>
            <a:pPr lvl="1"/>
            <a:r>
              <a:rPr lang="en-US" dirty="0"/>
              <a:t>vs spanning trees and spanning forests</a:t>
            </a:r>
          </a:p>
          <a:p>
            <a:pPr lvl="1"/>
            <a:r>
              <a:rPr lang="en-US" dirty="0"/>
              <a:t>Two algorithms for finding MSTs</a:t>
            </a:r>
          </a:p>
          <a:p>
            <a:r>
              <a:rPr lang="en-US" dirty="0"/>
              <a:t>Schedule</a:t>
            </a:r>
          </a:p>
          <a:p>
            <a:pPr lvl="1"/>
            <a:r>
              <a:rPr lang="en-US" dirty="0"/>
              <a:t>Last day of class is Wednesday</a:t>
            </a:r>
          </a:p>
          <a:p>
            <a:r>
              <a:rPr lang="en-US" dirty="0"/>
              <a:t>Due</a:t>
            </a:r>
          </a:p>
          <a:p>
            <a:pPr lvl="1"/>
            <a:r>
              <a:rPr lang="en-US" dirty="0"/>
              <a:t>Homework 25 due today</a:t>
            </a:r>
          </a:p>
          <a:p>
            <a:pPr lvl="1"/>
            <a:r>
              <a:rPr lang="en-US" dirty="0"/>
              <a:t>Homework 26 due Wednesday (it’s extra credit)</a:t>
            </a:r>
          </a:p>
          <a:p>
            <a:pPr lvl="1"/>
            <a:r>
              <a:rPr lang="en-US" dirty="0"/>
              <a:t>Project 5b is due Thursday</a:t>
            </a:r>
          </a:p>
          <a:p>
            <a:pPr lvl="1"/>
            <a:r>
              <a:rPr lang="en-US" dirty="0"/>
              <a:t>The prep exam is posted</a:t>
            </a:r>
          </a:p>
        </p:txBody>
      </p:sp>
    </p:spTree>
    <p:extLst>
      <p:ext uri="{BB962C8B-B14F-4D97-AF65-F5344CB8AC3E}">
        <p14:creationId xmlns:p14="http://schemas.microsoft.com/office/powerpoint/2010/main" val="1300328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b="1" i="1" dirty="0">
                <a:solidFill>
                  <a:srgbClr val="C00000"/>
                </a:solidFill>
              </a:rPr>
              <a:t>an edge of minimum weight incident to a</a:t>
            </a:r>
          </a:p>
          <a:p>
            <a:r>
              <a:rPr lang="en-US" sz="2400" b="1" i="1" dirty="0">
                <a:solidFill>
                  <a:srgbClr val="C00000"/>
                </a:solidFill>
              </a:rPr>
              <a:t>	vertex in T and not forming a simple circuit</a:t>
            </a:r>
          </a:p>
          <a:p>
            <a:r>
              <a:rPr lang="en-US" sz="2400" b="1" i="1" dirty="0">
                <a:solidFill>
                  <a:srgbClr val="C00000"/>
                </a:solidFill>
              </a:rPr>
              <a:t>	in T if added to T</a:t>
            </a:r>
          </a:p>
          <a:p>
            <a:r>
              <a:rPr lang="en-US" sz="2400" dirty="0"/>
              <a:t>    T </a:t>
            </a:r>
            <a:r>
              <a:rPr lang="en-US" sz="2400" i="1" dirty="0"/>
              <a:t> ⃪   </a:t>
            </a:r>
            <a:r>
              <a:rPr lang="en-US" sz="2400" dirty="0"/>
              <a:t>T with e added</a:t>
            </a:r>
          </a:p>
          <a:p>
            <a:endParaRPr lang="en-US" sz="2400" dirty="0"/>
          </a:p>
        </p:txBody>
      </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c, a</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96" name="Group 95">
            <a:extLst>
              <a:ext uri="{FF2B5EF4-FFF2-40B4-BE49-F238E27FC236}">
                <a16:creationId xmlns:a16="http://schemas.microsoft.com/office/drawing/2014/main" id="{36F649C2-9576-5941-A4F3-5F2386E0EAAA}"/>
              </a:ext>
            </a:extLst>
          </p:cNvPr>
          <p:cNvGrpSpPr/>
          <p:nvPr/>
        </p:nvGrpSpPr>
        <p:grpSpPr>
          <a:xfrm>
            <a:off x="7284780" y="1027906"/>
            <a:ext cx="4006375" cy="1900120"/>
            <a:chOff x="2089625" y="2389571"/>
            <a:chExt cx="4006375" cy="1900120"/>
          </a:xfrm>
        </p:grpSpPr>
        <p:sp>
          <p:nvSpPr>
            <p:cNvPr id="97" name="Oval 96">
              <a:extLst>
                <a:ext uri="{FF2B5EF4-FFF2-40B4-BE49-F238E27FC236}">
                  <a16:creationId xmlns:a16="http://schemas.microsoft.com/office/drawing/2014/main" id="{307F61E2-9916-5740-85E5-4F59ED1240AF}"/>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98" name="Oval 97">
              <a:extLst>
                <a:ext uri="{FF2B5EF4-FFF2-40B4-BE49-F238E27FC236}">
                  <a16:creationId xmlns:a16="http://schemas.microsoft.com/office/drawing/2014/main" id="{1040B991-7DA9-C047-9649-16025A20810C}"/>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99" name="Oval 98">
              <a:extLst>
                <a:ext uri="{FF2B5EF4-FFF2-40B4-BE49-F238E27FC236}">
                  <a16:creationId xmlns:a16="http://schemas.microsoft.com/office/drawing/2014/main" id="{C6CE62FD-B4F3-B94C-B094-EE998D525D27}"/>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100" name="Oval 99">
              <a:extLst>
                <a:ext uri="{FF2B5EF4-FFF2-40B4-BE49-F238E27FC236}">
                  <a16:creationId xmlns:a16="http://schemas.microsoft.com/office/drawing/2014/main" id="{11800914-BDFC-234F-8AD1-0F079B7FC891}"/>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101" name="Oval 100">
              <a:extLst>
                <a:ext uri="{FF2B5EF4-FFF2-40B4-BE49-F238E27FC236}">
                  <a16:creationId xmlns:a16="http://schemas.microsoft.com/office/drawing/2014/main" id="{CC7D7C01-E4B3-9F4E-A9EB-23F63CACBF01}"/>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102" name="Oval 101">
              <a:extLst>
                <a:ext uri="{FF2B5EF4-FFF2-40B4-BE49-F238E27FC236}">
                  <a16:creationId xmlns:a16="http://schemas.microsoft.com/office/drawing/2014/main" id="{4BEEB958-5D55-D549-AACF-BB9CDC63B1B4}"/>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103" name="Straight Connector 102">
              <a:extLst>
                <a:ext uri="{FF2B5EF4-FFF2-40B4-BE49-F238E27FC236}">
                  <a16:creationId xmlns:a16="http://schemas.microsoft.com/office/drawing/2014/main" id="{858104B8-A685-D34A-BC96-CCEE286ED7F0}"/>
                </a:ext>
              </a:extLst>
            </p:cNvPr>
            <p:cNvCxnSpPr>
              <a:cxnSpLocks/>
              <a:stCxn id="100" idx="4"/>
              <a:endCxn id="101"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B4B2297-BF21-AA48-9063-8996A846B9AB}"/>
                </a:ext>
              </a:extLst>
            </p:cNvPr>
            <p:cNvCxnSpPr>
              <a:cxnSpLocks/>
              <a:stCxn id="100" idx="2"/>
              <a:endCxn id="99" idx="6"/>
            </p:cNvCxnSpPr>
            <p:nvPr/>
          </p:nvCxnSpPr>
          <p:spPr>
            <a:xfrm flipH="1">
              <a:off x="3687568" y="2693851"/>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894224F-E9B9-CF43-8E23-6849E08C5C35}"/>
                </a:ext>
              </a:extLst>
            </p:cNvPr>
            <p:cNvCxnSpPr>
              <a:cxnSpLocks/>
              <a:stCxn id="101" idx="2"/>
              <a:endCxn id="98" idx="6"/>
            </p:cNvCxnSpPr>
            <p:nvPr/>
          </p:nvCxnSpPr>
          <p:spPr>
            <a:xfrm flipH="1" flipV="1">
              <a:off x="3687568" y="3920360"/>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67947B7-6244-BA4E-A5B8-036930CEC9AF}"/>
                </a:ext>
              </a:extLst>
            </p:cNvPr>
            <p:cNvCxnSpPr>
              <a:cxnSpLocks/>
              <a:stCxn id="97" idx="7"/>
              <a:endCxn id="99" idx="2"/>
            </p:cNvCxnSpPr>
            <p:nvPr/>
          </p:nvCxnSpPr>
          <p:spPr>
            <a:xfrm flipV="1">
              <a:off x="2474367" y="2693851"/>
              <a:ext cx="762448" cy="45253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349A157-9486-2A42-A9E3-48C57594B2A2}"/>
                </a:ext>
              </a:extLst>
            </p:cNvPr>
            <p:cNvCxnSpPr>
              <a:cxnSpLocks/>
              <a:stCxn id="100" idx="3"/>
              <a:endCxn id="98" idx="7"/>
            </p:cNvCxnSpPr>
            <p:nvPr/>
          </p:nvCxnSpPr>
          <p:spPr>
            <a:xfrm flipH="1">
              <a:off x="3621557" y="2854566"/>
              <a:ext cx="942509" cy="90507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4BBFAE9-F396-B54F-86C0-AAE383EC8254}"/>
                </a:ext>
              </a:extLst>
            </p:cNvPr>
            <p:cNvCxnSpPr>
              <a:cxnSpLocks/>
              <a:stCxn id="102" idx="1"/>
              <a:endCxn id="100"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57BDEEE-F0CB-074B-8902-79BE20AC8D91}"/>
                </a:ext>
              </a:extLst>
            </p:cNvPr>
            <p:cNvCxnSpPr>
              <a:cxnSpLocks/>
              <a:stCxn id="102" idx="3"/>
              <a:endCxn id="101"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2DA32DA-89CC-4242-859A-B5A456DA008E}"/>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113" name="TextBox 112">
              <a:extLst>
                <a:ext uri="{FF2B5EF4-FFF2-40B4-BE49-F238E27FC236}">
                  <a16:creationId xmlns:a16="http://schemas.microsoft.com/office/drawing/2014/main" id="{B92E3EB3-CFD7-BC41-AB95-06B50C9D68FA}"/>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114" name="TextBox 113">
              <a:extLst>
                <a:ext uri="{FF2B5EF4-FFF2-40B4-BE49-F238E27FC236}">
                  <a16:creationId xmlns:a16="http://schemas.microsoft.com/office/drawing/2014/main" id="{6FEA9564-EA65-EF40-9A6A-74B1C8FFCB2C}"/>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115" name="TextBox 114">
              <a:extLst>
                <a:ext uri="{FF2B5EF4-FFF2-40B4-BE49-F238E27FC236}">
                  <a16:creationId xmlns:a16="http://schemas.microsoft.com/office/drawing/2014/main" id="{95A6FDAE-52C9-5E4E-8A32-0EE63B2BFB75}"/>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116" name="TextBox 115">
              <a:extLst>
                <a:ext uri="{FF2B5EF4-FFF2-40B4-BE49-F238E27FC236}">
                  <a16:creationId xmlns:a16="http://schemas.microsoft.com/office/drawing/2014/main" id="{5B64487F-150A-9645-A63C-FABD449A3CF1}"/>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117" name="TextBox 116">
              <a:extLst>
                <a:ext uri="{FF2B5EF4-FFF2-40B4-BE49-F238E27FC236}">
                  <a16:creationId xmlns:a16="http://schemas.microsoft.com/office/drawing/2014/main" id="{C9525290-4872-1948-B329-FA89BA77B6D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118" name="TextBox 117">
              <a:extLst>
                <a:ext uri="{FF2B5EF4-FFF2-40B4-BE49-F238E27FC236}">
                  <a16:creationId xmlns:a16="http://schemas.microsoft.com/office/drawing/2014/main" id="{563DC328-4A1C-864C-9AF3-52534F6F2287}"/>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119" name="TextBox 118">
            <a:extLst>
              <a:ext uri="{FF2B5EF4-FFF2-40B4-BE49-F238E27FC236}">
                <a16:creationId xmlns:a16="http://schemas.microsoft.com/office/drawing/2014/main" id="{9EC69EC4-A239-EF41-BC02-13A597FB83DF}"/>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Tree>
    <p:extLst>
      <p:ext uri="{BB962C8B-B14F-4D97-AF65-F5344CB8AC3E}">
        <p14:creationId xmlns:p14="http://schemas.microsoft.com/office/powerpoint/2010/main" val="432776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a:t>
            </a:r>
            <a:r>
              <a:rPr lang="en-US" sz="2400" b="1" i="1" dirty="0">
                <a:solidFill>
                  <a:srgbClr val="C00000"/>
                </a:solidFill>
              </a:rPr>
              <a:t>incident to a</a:t>
            </a:r>
          </a:p>
          <a:p>
            <a:r>
              <a:rPr lang="en-US" sz="2400" b="1" i="1" dirty="0">
                <a:solidFill>
                  <a:srgbClr val="C00000"/>
                </a:solidFill>
              </a:rPr>
              <a:t>	vertex in T</a:t>
            </a:r>
            <a:r>
              <a:rPr lang="en-US" sz="2400" dirty="0"/>
              <a: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027906"/>
            <a:ext cx="4006375" cy="1900120"/>
            <a:chOff x="2089625" y="2389571"/>
            <a:chExt cx="4006375" cy="1900120"/>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8" name="Straight Connector 47">
              <a:extLst>
                <a:ext uri="{FF2B5EF4-FFF2-40B4-BE49-F238E27FC236}">
                  <a16:creationId xmlns:a16="http://schemas.microsoft.com/office/drawing/2014/main" id="{31737518-6F31-3344-B597-BBFFBDB3BB47}"/>
                </a:ext>
              </a:extLst>
            </p:cNvPr>
            <p:cNvCxnSpPr>
              <a:cxnSpLocks/>
              <a:stCxn id="44" idx="4"/>
              <a:endCxn id="45"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636491A-6371-9044-AC6F-458D0BAB7A87}"/>
                </a:ext>
              </a:extLst>
            </p:cNvPr>
            <p:cNvCxnSpPr>
              <a:cxnSpLocks/>
              <a:stCxn id="44" idx="2"/>
              <a:endCxn id="43" idx="6"/>
            </p:cNvCxnSpPr>
            <p:nvPr/>
          </p:nvCxnSpPr>
          <p:spPr>
            <a:xfrm flipH="1">
              <a:off x="3687568" y="2693851"/>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E6C36A9-D2CB-8440-BA2E-D295B4BC509D}"/>
                </a:ext>
              </a:extLst>
            </p:cNvPr>
            <p:cNvCxnSpPr>
              <a:cxnSpLocks/>
              <a:stCxn id="41" idx="7"/>
              <a:endCxn id="43" idx="2"/>
            </p:cNvCxnSpPr>
            <p:nvPr/>
          </p:nvCxnSpPr>
          <p:spPr>
            <a:xfrm flipV="1">
              <a:off x="2474367" y="2693851"/>
              <a:ext cx="762448" cy="45253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9DED78C4-0620-0241-ABDB-43C89AA577D4}"/>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1" name="TextBox 90">
              <a:extLst>
                <a:ext uri="{FF2B5EF4-FFF2-40B4-BE49-F238E27FC236}">
                  <a16:creationId xmlns:a16="http://schemas.microsoft.com/office/drawing/2014/main" id="{46D3B32A-5BAD-2B47-A818-DCC08C7230C2}"/>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3" name="TextBox 92">
              <a:extLst>
                <a:ext uri="{FF2B5EF4-FFF2-40B4-BE49-F238E27FC236}">
                  <a16:creationId xmlns:a16="http://schemas.microsoft.com/office/drawing/2014/main" id="{689AE4B6-11EB-F549-9BD9-D65DC2A67C3F}"/>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411AB5E9-12F9-2240-93FD-14B9C129ADE2}"/>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5" name="TextBox 34">
            <a:extLst>
              <a:ext uri="{FF2B5EF4-FFF2-40B4-BE49-F238E27FC236}">
                <a16:creationId xmlns:a16="http://schemas.microsoft.com/office/drawing/2014/main" id="{B289A956-20F4-CD47-98E0-598AE3062D41}"/>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c, a</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Tree>
    <p:extLst>
      <p:ext uri="{BB962C8B-B14F-4D97-AF65-F5344CB8AC3E}">
        <p14:creationId xmlns:p14="http://schemas.microsoft.com/office/powerpoint/2010/main" val="2916141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027906"/>
            <a:ext cx="4006375" cy="1900120"/>
            <a:chOff x="2089625" y="2389571"/>
            <a:chExt cx="4006375" cy="1900120"/>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8" name="Straight Connector 47">
              <a:extLst>
                <a:ext uri="{FF2B5EF4-FFF2-40B4-BE49-F238E27FC236}">
                  <a16:creationId xmlns:a16="http://schemas.microsoft.com/office/drawing/2014/main" id="{31737518-6F31-3344-B597-BBFFBDB3BB47}"/>
                </a:ext>
              </a:extLst>
            </p:cNvPr>
            <p:cNvCxnSpPr>
              <a:cxnSpLocks/>
              <a:stCxn id="44" idx="4"/>
              <a:endCxn id="45"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636491A-6371-9044-AC6F-458D0BAB7A87}"/>
                </a:ext>
              </a:extLst>
            </p:cNvPr>
            <p:cNvCxnSpPr>
              <a:cxnSpLocks/>
              <a:stCxn id="44" idx="2"/>
              <a:endCxn id="43"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E6C36A9-D2CB-8440-BA2E-D295B4BC509D}"/>
                </a:ext>
              </a:extLst>
            </p:cNvPr>
            <p:cNvCxnSpPr>
              <a:cxnSpLocks/>
              <a:stCxn id="41" idx="7"/>
              <a:endCxn id="43" idx="2"/>
            </p:cNvCxnSpPr>
            <p:nvPr/>
          </p:nvCxnSpPr>
          <p:spPr>
            <a:xfrm flipV="1">
              <a:off x="2474367" y="2693851"/>
              <a:ext cx="762448" cy="45253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9DED78C4-0620-0241-ABDB-43C89AA577D4}"/>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1" name="TextBox 90">
              <a:extLst>
                <a:ext uri="{FF2B5EF4-FFF2-40B4-BE49-F238E27FC236}">
                  <a16:creationId xmlns:a16="http://schemas.microsoft.com/office/drawing/2014/main" id="{46D3B32A-5BAD-2B47-A818-DCC08C7230C2}"/>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3" name="TextBox 92">
              <a:extLst>
                <a:ext uri="{FF2B5EF4-FFF2-40B4-BE49-F238E27FC236}">
                  <a16:creationId xmlns:a16="http://schemas.microsoft.com/office/drawing/2014/main" id="{689AE4B6-11EB-F549-9BD9-D65DC2A67C3F}"/>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a:t>
            </a:r>
            <a:r>
              <a:rPr lang="en-US" sz="2400" b="1" i="1" dirty="0">
                <a:solidFill>
                  <a:srgbClr val="C00000"/>
                </a:solidFill>
              </a:rPr>
              <a:t>incident to a</a:t>
            </a:r>
          </a:p>
          <a:p>
            <a:r>
              <a:rPr lang="en-US" sz="2400" b="1" i="1" dirty="0">
                <a:solidFill>
                  <a:srgbClr val="C00000"/>
                </a:solidFill>
              </a:rPr>
              <a:t>	vertex in T</a:t>
            </a:r>
            <a:r>
              <a:rPr lang="en-US" sz="2400" dirty="0"/>
              <a: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65" name="TextBox 64">
            <a:extLst>
              <a:ext uri="{FF2B5EF4-FFF2-40B4-BE49-F238E27FC236}">
                <a16:creationId xmlns:a16="http://schemas.microsoft.com/office/drawing/2014/main" id="{02BD8A5F-ABA8-A440-B141-84F2F6B470BC}"/>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5" name="TextBox 34">
            <a:extLst>
              <a:ext uri="{FF2B5EF4-FFF2-40B4-BE49-F238E27FC236}">
                <a16:creationId xmlns:a16="http://schemas.microsoft.com/office/drawing/2014/main" id="{BE3EDA38-0D47-634D-A146-CE37D819531A}"/>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c, a</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Tree>
    <p:extLst>
      <p:ext uri="{BB962C8B-B14F-4D97-AF65-F5344CB8AC3E}">
        <p14:creationId xmlns:p14="http://schemas.microsoft.com/office/powerpoint/2010/main" val="4141495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027906"/>
            <a:ext cx="4006375" cy="1900120"/>
            <a:chOff x="2089625" y="2389571"/>
            <a:chExt cx="4006375" cy="1900120"/>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8" name="Straight Connector 47">
              <a:extLst>
                <a:ext uri="{FF2B5EF4-FFF2-40B4-BE49-F238E27FC236}">
                  <a16:creationId xmlns:a16="http://schemas.microsoft.com/office/drawing/2014/main" id="{31737518-6F31-3344-B597-BBFFBDB3BB47}"/>
                </a:ext>
              </a:extLst>
            </p:cNvPr>
            <p:cNvCxnSpPr>
              <a:cxnSpLocks/>
              <a:stCxn id="44" idx="4"/>
              <a:endCxn id="45"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636491A-6371-9044-AC6F-458D0BAB7A87}"/>
                </a:ext>
              </a:extLst>
            </p:cNvPr>
            <p:cNvCxnSpPr>
              <a:cxnSpLocks/>
              <a:stCxn id="44" idx="2"/>
              <a:endCxn id="43"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E6C36A9-D2CB-8440-BA2E-D295B4BC509D}"/>
                </a:ext>
              </a:extLst>
            </p:cNvPr>
            <p:cNvCxnSpPr>
              <a:cxnSpLocks/>
              <a:stCxn id="41" idx="7"/>
              <a:endCxn id="43" idx="2"/>
            </p:cNvCxnSpPr>
            <p:nvPr/>
          </p:nvCxnSpPr>
          <p:spPr>
            <a:xfrm flipV="1">
              <a:off x="2474367" y="2693851"/>
              <a:ext cx="762448" cy="45253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9DED78C4-0620-0241-ABDB-43C89AA577D4}"/>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1" name="TextBox 90">
              <a:extLst>
                <a:ext uri="{FF2B5EF4-FFF2-40B4-BE49-F238E27FC236}">
                  <a16:creationId xmlns:a16="http://schemas.microsoft.com/office/drawing/2014/main" id="{46D3B32A-5BAD-2B47-A818-DCC08C7230C2}"/>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3" name="TextBox 92">
              <a:extLst>
                <a:ext uri="{FF2B5EF4-FFF2-40B4-BE49-F238E27FC236}">
                  <a16:creationId xmlns:a16="http://schemas.microsoft.com/office/drawing/2014/main" id="{689AE4B6-11EB-F549-9BD9-D65DC2A67C3F}"/>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a:t>
            </a:r>
            <a:r>
              <a:rPr lang="en-US" sz="2400" b="1" i="1" dirty="0">
                <a:solidFill>
                  <a:srgbClr val="C00000"/>
                </a:solidFill>
              </a:rPr>
              <a:t>minimum weight </a:t>
            </a:r>
            <a:r>
              <a:rPr lang="en-US" sz="2400" dirty="0"/>
              <a:t>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65" name="Oval 64">
            <a:extLst>
              <a:ext uri="{FF2B5EF4-FFF2-40B4-BE49-F238E27FC236}">
                <a16:creationId xmlns:a16="http://schemas.microsoft.com/office/drawing/2014/main" id="{2D78E766-5A8B-E84E-8A9C-5E41A8D63AC1}"/>
              </a:ext>
            </a:extLst>
          </p:cNvPr>
          <p:cNvSpPr/>
          <p:nvPr/>
        </p:nvSpPr>
        <p:spPr>
          <a:xfrm>
            <a:off x="7668860" y="1184414"/>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Connector 65">
            <a:extLst>
              <a:ext uri="{FF2B5EF4-FFF2-40B4-BE49-F238E27FC236}">
                <a16:creationId xmlns:a16="http://schemas.microsoft.com/office/drawing/2014/main" id="{F5C451C5-AC4F-A342-A912-D5B5B2E08E40}"/>
              </a:ext>
            </a:extLst>
          </p:cNvPr>
          <p:cNvCxnSpPr>
            <a:cxnSpLocks/>
            <a:stCxn id="37" idx="1"/>
            <a:endCxn id="60" idx="5"/>
          </p:cNvCxnSpPr>
          <p:nvPr/>
        </p:nvCxnSpPr>
        <p:spPr>
          <a:xfrm flipH="1" flipV="1">
            <a:off x="7674996" y="4896817"/>
            <a:ext cx="955300"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D64F9CF-F1B4-7942-BABB-CFEEDFD0436B}"/>
              </a:ext>
            </a:extLst>
          </p:cNvPr>
          <p:cNvSpPr txBox="1"/>
          <p:nvPr/>
        </p:nvSpPr>
        <p:spPr>
          <a:xfrm>
            <a:off x="8034808" y="4896019"/>
            <a:ext cx="506870" cy="369332"/>
          </a:xfrm>
          <a:prstGeom prst="rect">
            <a:avLst/>
          </a:prstGeom>
          <a:noFill/>
        </p:spPr>
        <p:txBody>
          <a:bodyPr wrap="none" rtlCol="0">
            <a:spAutoFit/>
          </a:bodyPr>
          <a:lstStyle/>
          <a:p>
            <a:r>
              <a:rPr lang="en-US" dirty="0"/>
              <a:t>???</a:t>
            </a:r>
          </a:p>
        </p:txBody>
      </p:sp>
      <p:sp>
        <p:nvSpPr>
          <p:cNvPr id="68" name="TextBox 67">
            <a:extLst>
              <a:ext uri="{FF2B5EF4-FFF2-40B4-BE49-F238E27FC236}">
                <a16:creationId xmlns:a16="http://schemas.microsoft.com/office/drawing/2014/main" id="{C6897693-4783-5641-AF05-A88F42D97C9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47" name="TextBox 46">
            <a:extLst>
              <a:ext uri="{FF2B5EF4-FFF2-40B4-BE49-F238E27FC236}">
                <a16:creationId xmlns:a16="http://schemas.microsoft.com/office/drawing/2014/main" id="{E83C993E-672A-754A-B7B8-F1317ADAD0EB}"/>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c, a</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Tree>
    <p:extLst>
      <p:ext uri="{BB962C8B-B14F-4D97-AF65-F5344CB8AC3E}">
        <p14:creationId xmlns:p14="http://schemas.microsoft.com/office/powerpoint/2010/main" val="34814163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027906"/>
            <a:ext cx="4006375" cy="1900120"/>
            <a:chOff x="2089625" y="2389571"/>
            <a:chExt cx="4006375" cy="1900120"/>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8" name="Straight Connector 47">
              <a:extLst>
                <a:ext uri="{FF2B5EF4-FFF2-40B4-BE49-F238E27FC236}">
                  <a16:creationId xmlns:a16="http://schemas.microsoft.com/office/drawing/2014/main" id="{31737518-6F31-3344-B597-BBFFBDB3BB47}"/>
                </a:ext>
              </a:extLst>
            </p:cNvPr>
            <p:cNvCxnSpPr>
              <a:cxnSpLocks/>
              <a:stCxn id="44" idx="4"/>
              <a:endCxn id="45"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636491A-6371-9044-AC6F-458D0BAB7A87}"/>
                </a:ext>
              </a:extLst>
            </p:cNvPr>
            <p:cNvCxnSpPr>
              <a:cxnSpLocks/>
              <a:stCxn id="44" idx="2"/>
              <a:endCxn id="43"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E6C36A9-D2CB-8440-BA2E-D295B4BC509D}"/>
                </a:ext>
              </a:extLst>
            </p:cNvPr>
            <p:cNvCxnSpPr>
              <a:cxnSpLocks/>
              <a:stCxn id="41" idx="7"/>
              <a:endCxn id="43" idx="2"/>
            </p:cNvCxnSpPr>
            <p:nvPr/>
          </p:nvCxnSpPr>
          <p:spPr>
            <a:xfrm flipV="1">
              <a:off x="2474367" y="2693851"/>
              <a:ext cx="762448" cy="45253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9DED78C4-0620-0241-ABDB-43C89AA577D4}"/>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1" name="TextBox 90">
              <a:extLst>
                <a:ext uri="{FF2B5EF4-FFF2-40B4-BE49-F238E27FC236}">
                  <a16:creationId xmlns:a16="http://schemas.microsoft.com/office/drawing/2014/main" id="{46D3B32A-5BAD-2B47-A818-DCC08C7230C2}"/>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3" name="TextBox 92">
              <a:extLst>
                <a:ext uri="{FF2B5EF4-FFF2-40B4-BE49-F238E27FC236}">
                  <a16:creationId xmlns:a16="http://schemas.microsoft.com/office/drawing/2014/main" id="{689AE4B6-11EB-F549-9BD9-D65DC2A67C3F}"/>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a:t>
            </a:r>
            <a:r>
              <a:rPr lang="en-US" sz="2400" b="1" i="1" dirty="0">
                <a:solidFill>
                  <a:srgbClr val="C00000"/>
                </a:solidFill>
              </a:rPr>
              <a:t>minimum weight </a:t>
            </a:r>
            <a:r>
              <a:rPr lang="en-US" sz="2400" dirty="0"/>
              <a:t>incident to a</a:t>
            </a:r>
          </a:p>
          <a:p>
            <a:r>
              <a:rPr lang="en-US" sz="2400" dirty="0"/>
              <a:t>	vertex in T and </a:t>
            </a:r>
            <a:r>
              <a:rPr lang="en-US" sz="2400" b="1" i="1" dirty="0">
                <a:solidFill>
                  <a:srgbClr val="C00000"/>
                </a:solidFill>
              </a:rPr>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65" name="Oval 64">
            <a:extLst>
              <a:ext uri="{FF2B5EF4-FFF2-40B4-BE49-F238E27FC236}">
                <a16:creationId xmlns:a16="http://schemas.microsoft.com/office/drawing/2014/main" id="{2D78E766-5A8B-E84E-8A9C-5E41A8D63AC1}"/>
              </a:ext>
            </a:extLst>
          </p:cNvPr>
          <p:cNvSpPr/>
          <p:nvPr/>
        </p:nvSpPr>
        <p:spPr>
          <a:xfrm>
            <a:off x="7668860" y="1184414"/>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Connector 65">
            <a:extLst>
              <a:ext uri="{FF2B5EF4-FFF2-40B4-BE49-F238E27FC236}">
                <a16:creationId xmlns:a16="http://schemas.microsoft.com/office/drawing/2014/main" id="{F5C451C5-AC4F-A342-A912-D5B5B2E08E40}"/>
              </a:ext>
            </a:extLst>
          </p:cNvPr>
          <p:cNvCxnSpPr>
            <a:cxnSpLocks/>
            <a:stCxn id="37" idx="1"/>
            <a:endCxn id="60" idx="5"/>
          </p:cNvCxnSpPr>
          <p:nvPr/>
        </p:nvCxnSpPr>
        <p:spPr>
          <a:xfrm flipH="1" flipV="1">
            <a:off x="7674996" y="4896817"/>
            <a:ext cx="955300"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D64F9CF-F1B4-7942-BABB-CFEEDFD0436B}"/>
              </a:ext>
            </a:extLst>
          </p:cNvPr>
          <p:cNvSpPr txBox="1"/>
          <p:nvPr/>
        </p:nvSpPr>
        <p:spPr>
          <a:xfrm>
            <a:off x="8034808" y="4896019"/>
            <a:ext cx="506870" cy="369332"/>
          </a:xfrm>
          <a:prstGeom prst="rect">
            <a:avLst/>
          </a:prstGeom>
          <a:noFill/>
        </p:spPr>
        <p:txBody>
          <a:bodyPr wrap="none" rtlCol="0">
            <a:spAutoFit/>
          </a:bodyPr>
          <a:lstStyle/>
          <a:p>
            <a:r>
              <a:rPr lang="en-US" dirty="0"/>
              <a:t>???</a:t>
            </a:r>
          </a:p>
        </p:txBody>
      </p:sp>
      <p:sp>
        <p:nvSpPr>
          <p:cNvPr id="68" name="TextBox 67">
            <a:extLst>
              <a:ext uri="{FF2B5EF4-FFF2-40B4-BE49-F238E27FC236}">
                <a16:creationId xmlns:a16="http://schemas.microsoft.com/office/drawing/2014/main" id="{3A09392F-92BB-D74B-8F5C-DE59049E05B5}"/>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47" name="TextBox 46">
            <a:extLst>
              <a:ext uri="{FF2B5EF4-FFF2-40B4-BE49-F238E27FC236}">
                <a16:creationId xmlns:a16="http://schemas.microsoft.com/office/drawing/2014/main" id="{C1DE7A94-1E50-9D47-85AC-F6CF38AED989}"/>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c, a</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Tree>
    <p:extLst>
      <p:ext uri="{BB962C8B-B14F-4D97-AF65-F5344CB8AC3E}">
        <p14:creationId xmlns:p14="http://schemas.microsoft.com/office/powerpoint/2010/main" val="2761592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027906"/>
            <a:ext cx="4006375" cy="1900120"/>
            <a:chOff x="2089625" y="2389571"/>
            <a:chExt cx="4006375" cy="1900120"/>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8" name="Straight Connector 47">
              <a:extLst>
                <a:ext uri="{FF2B5EF4-FFF2-40B4-BE49-F238E27FC236}">
                  <a16:creationId xmlns:a16="http://schemas.microsoft.com/office/drawing/2014/main" id="{31737518-6F31-3344-B597-BBFFBDB3BB47}"/>
                </a:ext>
              </a:extLst>
            </p:cNvPr>
            <p:cNvCxnSpPr>
              <a:cxnSpLocks/>
              <a:stCxn id="44" idx="4"/>
              <a:endCxn id="45"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636491A-6371-9044-AC6F-458D0BAB7A87}"/>
                </a:ext>
              </a:extLst>
            </p:cNvPr>
            <p:cNvCxnSpPr>
              <a:cxnSpLocks/>
              <a:stCxn id="44" idx="2"/>
              <a:endCxn id="43"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1" name="TextBox 90">
              <a:extLst>
                <a:ext uri="{FF2B5EF4-FFF2-40B4-BE49-F238E27FC236}">
                  <a16:creationId xmlns:a16="http://schemas.microsoft.com/office/drawing/2014/main" id="{46D3B32A-5BAD-2B47-A818-DCC08C7230C2}"/>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3" name="TextBox 92">
              <a:extLst>
                <a:ext uri="{FF2B5EF4-FFF2-40B4-BE49-F238E27FC236}">
                  <a16:creationId xmlns:a16="http://schemas.microsoft.com/office/drawing/2014/main" id="{689AE4B6-11EB-F549-9BD9-D65DC2A67C3F}"/>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a:t>
            </a:r>
            <a:r>
              <a:rPr lang="en-US" sz="2400" b="1" i="1" dirty="0">
                <a:solidFill>
                  <a:srgbClr val="C00000"/>
                </a:solidFill>
              </a:rPr>
              <a:t>minimum weight </a:t>
            </a:r>
            <a:r>
              <a:rPr lang="en-US" sz="2400" dirty="0"/>
              <a:t>incident to a</a:t>
            </a:r>
          </a:p>
          <a:p>
            <a:r>
              <a:rPr lang="en-US" sz="2400" dirty="0"/>
              <a:t>	vertex in T and </a:t>
            </a:r>
            <a:r>
              <a:rPr lang="en-US" sz="2400" b="1" i="1" dirty="0">
                <a:solidFill>
                  <a:srgbClr val="C00000"/>
                </a:solidFill>
              </a:rPr>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68" name="TextBox 67">
            <a:extLst>
              <a:ext uri="{FF2B5EF4-FFF2-40B4-BE49-F238E27FC236}">
                <a16:creationId xmlns:a16="http://schemas.microsoft.com/office/drawing/2014/main" id="{00BF5CB5-0A23-2B4A-8BEF-4493F05BE52C}"/>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3" name="TextBox 32">
            <a:extLst>
              <a:ext uri="{FF2B5EF4-FFF2-40B4-BE49-F238E27FC236}">
                <a16:creationId xmlns:a16="http://schemas.microsoft.com/office/drawing/2014/main" id="{EDBEDB5E-FEC5-8947-A87E-2F91F2E69FEF}"/>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c, a</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Tree>
    <p:extLst>
      <p:ext uri="{BB962C8B-B14F-4D97-AF65-F5344CB8AC3E}">
        <p14:creationId xmlns:p14="http://schemas.microsoft.com/office/powerpoint/2010/main" val="38483186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027906"/>
            <a:ext cx="4006375" cy="1900120"/>
            <a:chOff x="2089625" y="2389571"/>
            <a:chExt cx="4006375" cy="1900120"/>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8" name="Straight Connector 47">
              <a:extLst>
                <a:ext uri="{FF2B5EF4-FFF2-40B4-BE49-F238E27FC236}">
                  <a16:creationId xmlns:a16="http://schemas.microsoft.com/office/drawing/2014/main" id="{31737518-6F31-3344-B597-BBFFBDB3BB47}"/>
                </a:ext>
              </a:extLst>
            </p:cNvPr>
            <p:cNvCxnSpPr>
              <a:cxnSpLocks/>
              <a:stCxn id="44" idx="4"/>
              <a:endCxn id="45"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636491A-6371-9044-AC6F-458D0BAB7A87}"/>
                </a:ext>
              </a:extLst>
            </p:cNvPr>
            <p:cNvCxnSpPr>
              <a:cxnSpLocks/>
              <a:stCxn id="44" idx="2"/>
              <a:endCxn id="43"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1" name="TextBox 90">
              <a:extLst>
                <a:ext uri="{FF2B5EF4-FFF2-40B4-BE49-F238E27FC236}">
                  <a16:creationId xmlns:a16="http://schemas.microsoft.com/office/drawing/2014/main" id="{46D3B32A-5BAD-2B47-A818-DCC08C7230C2}"/>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3" name="TextBox 92">
              <a:extLst>
                <a:ext uri="{FF2B5EF4-FFF2-40B4-BE49-F238E27FC236}">
                  <a16:creationId xmlns:a16="http://schemas.microsoft.com/office/drawing/2014/main" id="{689AE4B6-11EB-F549-9BD9-D65DC2A67C3F}"/>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a:t>
            </a:r>
            <a:r>
              <a:rPr lang="en-US" sz="2400" b="1" i="1" dirty="0">
                <a:solidFill>
                  <a:srgbClr val="C00000"/>
                </a:solidFill>
              </a:rPr>
              <a:t>minimum weight </a:t>
            </a:r>
            <a:r>
              <a:rPr lang="en-US" sz="2400" dirty="0"/>
              <a:t>incident to a</a:t>
            </a:r>
          </a:p>
          <a:p>
            <a:r>
              <a:rPr lang="en-US" sz="2400" dirty="0"/>
              <a:t>	vertex in T and </a:t>
            </a:r>
            <a:r>
              <a:rPr lang="en-US" sz="2400" b="1" i="1" dirty="0">
                <a:solidFill>
                  <a:srgbClr val="C00000"/>
                </a:solidFill>
              </a:rPr>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65" name="Oval 64">
            <a:extLst>
              <a:ext uri="{FF2B5EF4-FFF2-40B4-BE49-F238E27FC236}">
                <a16:creationId xmlns:a16="http://schemas.microsoft.com/office/drawing/2014/main" id="{BB8F0219-570F-6F4E-BC81-59283D52FC0C}"/>
              </a:ext>
            </a:extLst>
          </p:cNvPr>
          <p:cNvSpPr/>
          <p:nvPr/>
        </p:nvSpPr>
        <p:spPr>
          <a:xfrm>
            <a:off x="8991191" y="906118"/>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3D38F8B4-C29C-5446-866C-959CE8CD565A}"/>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6" name="TextBox 35">
            <a:extLst>
              <a:ext uri="{FF2B5EF4-FFF2-40B4-BE49-F238E27FC236}">
                <a16:creationId xmlns:a16="http://schemas.microsoft.com/office/drawing/2014/main" id="{90BF530F-E449-2C49-BA61-E60476B91C22}"/>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c, a</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Tree>
    <p:extLst>
      <p:ext uri="{BB962C8B-B14F-4D97-AF65-F5344CB8AC3E}">
        <p14:creationId xmlns:p14="http://schemas.microsoft.com/office/powerpoint/2010/main" val="35039302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027906"/>
            <a:ext cx="4006375" cy="1900120"/>
            <a:chOff x="2089625" y="2389571"/>
            <a:chExt cx="4006375" cy="1900120"/>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8" name="Straight Connector 47">
              <a:extLst>
                <a:ext uri="{FF2B5EF4-FFF2-40B4-BE49-F238E27FC236}">
                  <a16:creationId xmlns:a16="http://schemas.microsoft.com/office/drawing/2014/main" id="{31737518-6F31-3344-B597-BBFFBDB3BB47}"/>
                </a:ext>
              </a:extLst>
            </p:cNvPr>
            <p:cNvCxnSpPr>
              <a:cxnSpLocks/>
              <a:stCxn id="44" idx="4"/>
              <a:endCxn id="45"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636491A-6371-9044-AC6F-458D0BAB7A87}"/>
                </a:ext>
              </a:extLst>
            </p:cNvPr>
            <p:cNvCxnSpPr>
              <a:cxnSpLocks/>
              <a:stCxn id="44" idx="2"/>
              <a:endCxn id="43"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1" name="TextBox 90">
              <a:extLst>
                <a:ext uri="{FF2B5EF4-FFF2-40B4-BE49-F238E27FC236}">
                  <a16:creationId xmlns:a16="http://schemas.microsoft.com/office/drawing/2014/main" id="{46D3B32A-5BAD-2B47-A818-DCC08C7230C2}"/>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3" name="TextBox 92">
              <a:extLst>
                <a:ext uri="{FF2B5EF4-FFF2-40B4-BE49-F238E27FC236}">
                  <a16:creationId xmlns:a16="http://schemas.microsoft.com/office/drawing/2014/main" id="{689AE4B6-11EB-F549-9BD9-D65DC2A67C3F}"/>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a:t>
            </a:r>
            <a:r>
              <a:rPr lang="en-US" sz="2400" b="1" i="1" dirty="0">
                <a:solidFill>
                  <a:srgbClr val="C00000"/>
                </a:solidFill>
              </a:rPr>
              <a:t>minimum weight </a:t>
            </a:r>
            <a:r>
              <a:rPr lang="en-US" sz="2400" dirty="0"/>
              <a:t>incident to a</a:t>
            </a:r>
          </a:p>
          <a:p>
            <a:r>
              <a:rPr lang="en-US" sz="2400" dirty="0"/>
              <a:t>	vertex in T and </a:t>
            </a:r>
            <a:r>
              <a:rPr lang="en-US" sz="2400" b="1" i="1" dirty="0">
                <a:solidFill>
                  <a:srgbClr val="C00000"/>
                </a:solidFill>
              </a:rPr>
              <a:t>not forming a simple circuit</a:t>
            </a:r>
          </a:p>
          <a:p>
            <a:r>
              <a:rPr lang="en-US" sz="2400" dirty="0"/>
              <a:t>	in T if added to T</a:t>
            </a:r>
          </a:p>
          <a:p>
            <a:r>
              <a:rPr lang="en-US" sz="2400" dirty="0"/>
              <a:t>    </a:t>
            </a:r>
            <a:r>
              <a:rPr lang="en-US" sz="2400" b="1" dirty="0"/>
              <a:t>T </a:t>
            </a:r>
            <a:r>
              <a:rPr lang="en-US" sz="2400" b="1" i="1" dirty="0"/>
              <a:t> ⃪   </a:t>
            </a:r>
            <a:r>
              <a:rPr lang="en-US" sz="2400" b="1" dirty="0"/>
              <a:t>T with e added</a:t>
            </a:r>
          </a:p>
          <a:p>
            <a:endParaRPr lang="en-US" sz="2400" dirty="0"/>
          </a:p>
        </p:txBody>
      </p:sp>
      <p:sp>
        <p:nvSpPr>
          <p:cNvPr id="65" name="Oval 64">
            <a:extLst>
              <a:ext uri="{FF2B5EF4-FFF2-40B4-BE49-F238E27FC236}">
                <a16:creationId xmlns:a16="http://schemas.microsoft.com/office/drawing/2014/main" id="{BB8F0219-570F-6F4E-BC81-59283D52FC0C}"/>
              </a:ext>
            </a:extLst>
          </p:cNvPr>
          <p:cNvSpPr/>
          <p:nvPr/>
        </p:nvSpPr>
        <p:spPr>
          <a:xfrm>
            <a:off x="8991191" y="906118"/>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881AFD8F-3603-E949-A248-23AAA27FAFFD}"/>
              </a:ext>
            </a:extLst>
          </p:cNvPr>
          <p:cNvSpPr>
            <a:spLocks noChangeAspect="1"/>
          </p:cNvSpPr>
          <p:nvPr/>
        </p:nvSpPr>
        <p:spPr>
          <a:xfrm>
            <a:off x="8546020"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67" name="Straight Connector 66">
            <a:extLst>
              <a:ext uri="{FF2B5EF4-FFF2-40B4-BE49-F238E27FC236}">
                <a16:creationId xmlns:a16="http://schemas.microsoft.com/office/drawing/2014/main" id="{2D4E32C3-31C0-7A4D-B8D2-48DD719B67C2}"/>
              </a:ext>
            </a:extLst>
          </p:cNvPr>
          <p:cNvCxnSpPr>
            <a:cxnSpLocks/>
            <a:stCxn id="66" idx="2"/>
          </p:cNvCxnSpPr>
          <p:nvPr/>
        </p:nvCxnSpPr>
        <p:spPr>
          <a:xfrm flipH="1">
            <a:off x="7735533" y="4743103"/>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0A2CEC5-9557-494C-8892-AB06B0847E7E}"/>
              </a:ext>
            </a:extLst>
          </p:cNvPr>
          <p:cNvSpPr txBox="1"/>
          <p:nvPr/>
        </p:nvSpPr>
        <p:spPr>
          <a:xfrm>
            <a:off x="7969433" y="4438823"/>
            <a:ext cx="301686" cy="369332"/>
          </a:xfrm>
          <a:prstGeom prst="rect">
            <a:avLst/>
          </a:prstGeom>
          <a:noFill/>
        </p:spPr>
        <p:txBody>
          <a:bodyPr wrap="none" rtlCol="0">
            <a:spAutoFit/>
          </a:bodyPr>
          <a:lstStyle/>
          <a:p>
            <a:r>
              <a:rPr lang="en-US" dirty="0"/>
              <a:t>6</a:t>
            </a:r>
          </a:p>
        </p:txBody>
      </p:sp>
      <p:sp>
        <p:nvSpPr>
          <p:cNvPr id="69" name="TextBox 68">
            <a:extLst>
              <a:ext uri="{FF2B5EF4-FFF2-40B4-BE49-F238E27FC236}">
                <a16:creationId xmlns:a16="http://schemas.microsoft.com/office/drawing/2014/main" id="{539570AB-C8FE-5941-BAA0-71C73840A79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47" name="TextBox 46">
            <a:extLst>
              <a:ext uri="{FF2B5EF4-FFF2-40B4-BE49-F238E27FC236}">
                <a16:creationId xmlns:a16="http://schemas.microsoft.com/office/drawing/2014/main" id="{29A75625-C77A-A64F-A261-23B237DE48ED}"/>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c, a</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Tree>
    <p:extLst>
      <p:ext uri="{BB962C8B-B14F-4D97-AF65-F5344CB8AC3E}">
        <p14:creationId xmlns:p14="http://schemas.microsoft.com/office/powerpoint/2010/main" val="27101478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a:t>
            </a:r>
            <a:r>
              <a:rPr lang="en-US" sz="2400" dirty="0" err="1"/>
              <a:t>b,c,a,d</a:t>
            </a:r>
            <a:endParaRPr lang="en-US" sz="2400" dirty="0"/>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104900"/>
            <a:ext cx="4006375" cy="1823126"/>
            <a:chOff x="2089625" y="2466565"/>
            <a:chExt cx="4006375" cy="1823126"/>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8" name="Straight Connector 47">
              <a:extLst>
                <a:ext uri="{FF2B5EF4-FFF2-40B4-BE49-F238E27FC236}">
                  <a16:creationId xmlns:a16="http://schemas.microsoft.com/office/drawing/2014/main" id="{31737518-6F31-3344-B597-BBFFBDB3BB47}"/>
                </a:ext>
              </a:extLst>
            </p:cNvPr>
            <p:cNvCxnSpPr>
              <a:cxnSpLocks/>
              <a:stCxn id="44" idx="4"/>
              <a:endCxn id="45"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1" name="TextBox 90">
              <a:extLst>
                <a:ext uri="{FF2B5EF4-FFF2-40B4-BE49-F238E27FC236}">
                  <a16:creationId xmlns:a16="http://schemas.microsoft.com/office/drawing/2014/main" id="{46D3B32A-5BAD-2B47-A818-DCC08C7230C2}"/>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   an edge of minimum weight incident to a</a:t>
            </a:r>
          </a:p>
          <a:p>
            <a:r>
              <a:rPr lang="en-US" sz="2400" dirty="0"/>
              <a:t>	vertex in T and not forming a simple circuit</a:t>
            </a:r>
          </a:p>
          <a:p>
            <a:r>
              <a:rPr lang="en-US" sz="2400" dirty="0"/>
              <a:t>	in T if added to T</a:t>
            </a:r>
          </a:p>
          <a:p>
            <a:r>
              <a:rPr lang="en-US" sz="2400" dirty="0"/>
              <a:t>    T  ⃪   T with e added</a:t>
            </a:r>
          </a:p>
          <a:p>
            <a:endParaRPr lang="en-US" sz="2400" dirty="0"/>
          </a:p>
        </p:txBody>
      </p:sp>
      <p:sp>
        <p:nvSpPr>
          <p:cNvPr id="66" name="Oval 65">
            <a:extLst>
              <a:ext uri="{FF2B5EF4-FFF2-40B4-BE49-F238E27FC236}">
                <a16:creationId xmlns:a16="http://schemas.microsoft.com/office/drawing/2014/main" id="{881AFD8F-3603-E949-A248-23AAA27FAFFD}"/>
              </a:ext>
            </a:extLst>
          </p:cNvPr>
          <p:cNvSpPr>
            <a:spLocks noChangeAspect="1"/>
          </p:cNvSpPr>
          <p:nvPr/>
        </p:nvSpPr>
        <p:spPr>
          <a:xfrm>
            <a:off x="8546020"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67" name="Straight Connector 66">
            <a:extLst>
              <a:ext uri="{FF2B5EF4-FFF2-40B4-BE49-F238E27FC236}">
                <a16:creationId xmlns:a16="http://schemas.microsoft.com/office/drawing/2014/main" id="{2D4E32C3-31C0-7A4D-B8D2-48DD719B67C2}"/>
              </a:ext>
            </a:extLst>
          </p:cNvPr>
          <p:cNvCxnSpPr>
            <a:cxnSpLocks/>
            <a:stCxn id="66" idx="2"/>
          </p:cNvCxnSpPr>
          <p:nvPr/>
        </p:nvCxnSpPr>
        <p:spPr>
          <a:xfrm flipH="1">
            <a:off x="7735533"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0A2CEC5-9557-494C-8892-AB06B0847E7E}"/>
              </a:ext>
            </a:extLst>
          </p:cNvPr>
          <p:cNvSpPr txBox="1"/>
          <p:nvPr/>
        </p:nvSpPr>
        <p:spPr>
          <a:xfrm>
            <a:off x="7969433" y="4438823"/>
            <a:ext cx="301686" cy="369332"/>
          </a:xfrm>
          <a:prstGeom prst="rect">
            <a:avLst/>
          </a:prstGeom>
          <a:noFill/>
        </p:spPr>
        <p:txBody>
          <a:bodyPr wrap="none" rtlCol="0">
            <a:spAutoFit/>
          </a:bodyPr>
          <a:lstStyle/>
          <a:p>
            <a:r>
              <a:rPr lang="en-US" dirty="0"/>
              <a:t>6</a:t>
            </a:r>
          </a:p>
        </p:txBody>
      </p:sp>
      <p:sp>
        <p:nvSpPr>
          <p:cNvPr id="69" name="TextBox 68">
            <a:extLst>
              <a:ext uri="{FF2B5EF4-FFF2-40B4-BE49-F238E27FC236}">
                <a16:creationId xmlns:a16="http://schemas.microsoft.com/office/drawing/2014/main" id="{DEA85A11-4892-914F-80EB-47B42AE85792}"/>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Tree>
    <p:extLst>
      <p:ext uri="{BB962C8B-B14F-4D97-AF65-F5344CB8AC3E}">
        <p14:creationId xmlns:p14="http://schemas.microsoft.com/office/powerpoint/2010/main" val="131579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104900"/>
            <a:ext cx="4006375" cy="1823126"/>
            <a:chOff x="2089625" y="2466565"/>
            <a:chExt cx="4006375" cy="1823126"/>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8" name="Straight Connector 47">
              <a:extLst>
                <a:ext uri="{FF2B5EF4-FFF2-40B4-BE49-F238E27FC236}">
                  <a16:creationId xmlns:a16="http://schemas.microsoft.com/office/drawing/2014/main" id="{31737518-6F31-3344-B597-BBFFBDB3BB47}"/>
                </a:ext>
              </a:extLst>
            </p:cNvPr>
            <p:cNvCxnSpPr>
              <a:cxnSpLocks/>
              <a:stCxn id="44" idx="4"/>
              <a:endCxn id="45" idx="0"/>
            </p:cNvCxnSpPr>
            <p:nvPr/>
          </p:nvCxnSpPr>
          <p:spPr>
            <a:xfrm>
              <a:off x="4723432" y="2921137"/>
              <a:ext cx="1" cy="775877"/>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1" name="TextBox 90">
              <a:extLst>
                <a:ext uri="{FF2B5EF4-FFF2-40B4-BE49-F238E27FC236}">
                  <a16:creationId xmlns:a16="http://schemas.microsoft.com/office/drawing/2014/main" id="{46D3B32A-5BAD-2B47-A818-DCC08C7230C2}"/>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   an edge of minimum weight </a:t>
            </a:r>
            <a:r>
              <a:rPr lang="en-US" sz="2400" b="1" i="1" dirty="0">
                <a:solidFill>
                  <a:srgbClr val="C00000"/>
                </a:solidFill>
              </a:rPr>
              <a:t>incident to a</a:t>
            </a:r>
          </a:p>
          <a:p>
            <a:r>
              <a:rPr lang="en-US" sz="2400" b="1" i="1" dirty="0">
                <a:solidFill>
                  <a:srgbClr val="C00000"/>
                </a:solidFill>
              </a:rPr>
              <a:t>	vertex in T and not forming a simple circuit</a:t>
            </a:r>
          </a:p>
          <a:p>
            <a:r>
              <a:rPr lang="en-US" sz="2400" dirty="0"/>
              <a:t>	in T if added to T</a:t>
            </a:r>
          </a:p>
          <a:p>
            <a:r>
              <a:rPr lang="en-US" sz="2400" dirty="0"/>
              <a:t>    T  ⃪   T with e added</a:t>
            </a:r>
          </a:p>
          <a:p>
            <a:endParaRPr lang="en-US" sz="2400" dirty="0"/>
          </a:p>
        </p:txBody>
      </p:sp>
      <p:sp>
        <p:nvSpPr>
          <p:cNvPr id="66" name="Oval 65">
            <a:extLst>
              <a:ext uri="{FF2B5EF4-FFF2-40B4-BE49-F238E27FC236}">
                <a16:creationId xmlns:a16="http://schemas.microsoft.com/office/drawing/2014/main" id="{881AFD8F-3603-E949-A248-23AAA27FAFFD}"/>
              </a:ext>
            </a:extLst>
          </p:cNvPr>
          <p:cNvSpPr>
            <a:spLocks noChangeAspect="1"/>
          </p:cNvSpPr>
          <p:nvPr/>
        </p:nvSpPr>
        <p:spPr>
          <a:xfrm>
            <a:off x="8546020"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67" name="Straight Connector 66">
            <a:extLst>
              <a:ext uri="{FF2B5EF4-FFF2-40B4-BE49-F238E27FC236}">
                <a16:creationId xmlns:a16="http://schemas.microsoft.com/office/drawing/2014/main" id="{2D4E32C3-31C0-7A4D-B8D2-48DD719B67C2}"/>
              </a:ext>
            </a:extLst>
          </p:cNvPr>
          <p:cNvCxnSpPr>
            <a:cxnSpLocks/>
            <a:stCxn id="66" idx="2"/>
          </p:cNvCxnSpPr>
          <p:nvPr/>
        </p:nvCxnSpPr>
        <p:spPr>
          <a:xfrm flipH="1">
            <a:off x="7735533"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0A2CEC5-9557-494C-8892-AB06B0847E7E}"/>
              </a:ext>
            </a:extLst>
          </p:cNvPr>
          <p:cNvSpPr txBox="1"/>
          <p:nvPr/>
        </p:nvSpPr>
        <p:spPr>
          <a:xfrm>
            <a:off x="7969433" y="4438823"/>
            <a:ext cx="301686" cy="369332"/>
          </a:xfrm>
          <a:prstGeom prst="rect">
            <a:avLst/>
          </a:prstGeom>
          <a:noFill/>
        </p:spPr>
        <p:txBody>
          <a:bodyPr wrap="none" rtlCol="0">
            <a:spAutoFit/>
          </a:bodyPr>
          <a:lstStyle/>
          <a:p>
            <a:r>
              <a:rPr lang="en-US" dirty="0"/>
              <a:t>6</a:t>
            </a:r>
          </a:p>
        </p:txBody>
      </p:sp>
      <p:sp>
        <p:nvSpPr>
          <p:cNvPr id="65" name="TextBox 64">
            <a:extLst>
              <a:ext uri="{FF2B5EF4-FFF2-40B4-BE49-F238E27FC236}">
                <a16:creationId xmlns:a16="http://schemas.microsoft.com/office/drawing/2014/main" id="{ED6B1491-57FE-8847-AC36-B279B1671773}"/>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69" name="Oval 68">
            <a:extLst>
              <a:ext uri="{FF2B5EF4-FFF2-40B4-BE49-F238E27FC236}">
                <a16:creationId xmlns:a16="http://schemas.microsoft.com/office/drawing/2014/main" id="{F20D5B42-E993-654A-986D-B5FBF5FFB412}"/>
              </a:ext>
            </a:extLst>
          </p:cNvPr>
          <p:cNvSpPr/>
          <p:nvPr/>
        </p:nvSpPr>
        <p:spPr>
          <a:xfrm>
            <a:off x="9730954" y="1629610"/>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0A6CCB29-4C56-024D-8A02-6787D98C58A4}"/>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a:t>
            </a:r>
            <a:r>
              <a:rPr lang="en-US" sz="2400" dirty="0" err="1"/>
              <a:t>b,c,a,d</a:t>
            </a:r>
            <a:endParaRPr lang="en-US" sz="2400" dirty="0"/>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Tree>
    <p:extLst>
      <p:ext uri="{BB962C8B-B14F-4D97-AF65-F5344CB8AC3E}">
        <p14:creationId xmlns:p14="http://schemas.microsoft.com/office/powerpoint/2010/main" val="1754275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C0F189-0971-E1C1-318D-7EA8495C582C}"/>
              </a:ext>
            </a:extLst>
          </p:cNvPr>
          <p:cNvSpPr>
            <a:spLocks noGrp="1"/>
          </p:cNvSpPr>
          <p:nvPr>
            <p:ph type="title"/>
          </p:nvPr>
        </p:nvSpPr>
        <p:spPr/>
        <p:txBody>
          <a:bodyPr/>
          <a:lstStyle/>
          <a:p>
            <a:r>
              <a:rPr lang="en-US" dirty="0"/>
              <a:t>What is a Minimum Spanning Tree</a:t>
            </a:r>
          </a:p>
        </p:txBody>
      </p:sp>
      <p:sp>
        <p:nvSpPr>
          <p:cNvPr id="5" name="Text Placeholder 4">
            <a:extLst>
              <a:ext uri="{FF2B5EF4-FFF2-40B4-BE49-F238E27FC236}">
                <a16:creationId xmlns:a16="http://schemas.microsoft.com/office/drawing/2014/main" id="{27821AF6-DC8F-C2A2-531E-2FBC076A5E0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918837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104900"/>
            <a:ext cx="4006375" cy="1823126"/>
            <a:chOff x="2089625" y="2466565"/>
            <a:chExt cx="4006375" cy="1823126"/>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8" name="Straight Connector 47">
              <a:extLst>
                <a:ext uri="{FF2B5EF4-FFF2-40B4-BE49-F238E27FC236}">
                  <a16:creationId xmlns:a16="http://schemas.microsoft.com/office/drawing/2014/main" id="{31737518-6F31-3344-B597-BBFFBDB3BB47}"/>
                </a:ext>
              </a:extLst>
            </p:cNvPr>
            <p:cNvCxnSpPr>
              <a:cxnSpLocks/>
              <a:stCxn id="44" idx="4"/>
              <a:endCxn id="45" idx="0"/>
            </p:cNvCxnSpPr>
            <p:nvPr/>
          </p:nvCxnSpPr>
          <p:spPr>
            <a:xfrm>
              <a:off x="4723432" y="2921137"/>
              <a:ext cx="1" cy="775877"/>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1" name="TextBox 90">
              <a:extLst>
                <a:ext uri="{FF2B5EF4-FFF2-40B4-BE49-F238E27FC236}">
                  <a16:creationId xmlns:a16="http://schemas.microsoft.com/office/drawing/2014/main" id="{46D3B32A-5BAD-2B47-A818-DCC08C7230C2}"/>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   an edge of </a:t>
            </a:r>
            <a:r>
              <a:rPr lang="en-US" sz="2400" b="1" i="1" dirty="0">
                <a:solidFill>
                  <a:srgbClr val="C00000"/>
                </a:solidFill>
              </a:rPr>
              <a:t>minimum weight </a:t>
            </a:r>
            <a:r>
              <a:rPr lang="en-US" sz="2400" dirty="0"/>
              <a:t>incident to a</a:t>
            </a:r>
          </a:p>
          <a:p>
            <a:r>
              <a:rPr lang="en-US" sz="2400" dirty="0"/>
              <a:t>	vertex in T and not forming a simple circuit</a:t>
            </a:r>
          </a:p>
          <a:p>
            <a:r>
              <a:rPr lang="en-US" sz="2400" dirty="0"/>
              <a:t>	in T if added to T</a:t>
            </a:r>
          </a:p>
          <a:p>
            <a:r>
              <a:rPr lang="en-US" sz="2400" dirty="0"/>
              <a:t>    </a:t>
            </a:r>
            <a:r>
              <a:rPr lang="en-US" sz="2400" b="1" i="1" dirty="0">
                <a:solidFill>
                  <a:srgbClr val="C00000"/>
                </a:solidFill>
              </a:rPr>
              <a:t>T  ⃪   T with e added</a:t>
            </a:r>
          </a:p>
          <a:p>
            <a:endParaRPr lang="en-US" sz="2400" dirty="0"/>
          </a:p>
        </p:txBody>
      </p:sp>
      <p:sp>
        <p:nvSpPr>
          <p:cNvPr id="66" name="Oval 65">
            <a:extLst>
              <a:ext uri="{FF2B5EF4-FFF2-40B4-BE49-F238E27FC236}">
                <a16:creationId xmlns:a16="http://schemas.microsoft.com/office/drawing/2014/main" id="{881AFD8F-3603-E949-A248-23AAA27FAFFD}"/>
              </a:ext>
            </a:extLst>
          </p:cNvPr>
          <p:cNvSpPr>
            <a:spLocks noChangeAspect="1"/>
          </p:cNvSpPr>
          <p:nvPr/>
        </p:nvSpPr>
        <p:spPr>
          <a:xfrm>
            <a:off x="8546020"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67" name="Straight Connector 66">
            <a:extLst>
              <a:ext uri="{FF2B5EF4-FFF2-40B4-BE49-F238E27FC236}">
                <a16:creationId xmlns:a16="http://schemas.microsoft.com/office/drawing/2014/main" id="{2D4E32C3-31C0-7A4D-B8D2-48DD719B67C2}"/>
              </a:ext>
            </a:extLst>
          </p:cNvPr>
          <p:cNvCxnSpPr>
            <a:cxnSpLocks/>
            <a:stCxn id="66" idx="2"/>
          </p:cNvCxnSpPr>
          <p:nvPr/>
        </p:nvCxnSpPr>
        <p:spPr>
          <a:xfrm flipH="1">
            <a:off x="7735533"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0A2CEC5-9557-494C-8892-AB06B0847E7E}"/>
              </a:ext>
            </a:extLst>
          </p:cNvPr>
          <p:cNvSpPr txBox="1"/>
          <p:nvPr/>
        </p:nvSpPr>
        <p:spPr>
          <a:xfrm>
            <a:off x="7969433" y="4438823"/>
            <a:ext cx="301686" cy="369332"/>
          </a:xfrm>
          <a:prstGeom prst="rect">
            <a:avLst/>
          </a:prstGeom>
          <a:noFill/>
        </p:spPr>
        <p:txBody>
          <a:bodyPr wrap="none" rtlCol="0">
            <a:spAutoFit/>
          </a:bodyPr>
          <a:lstStyle/>
          <a:p>
            <a:r>
              <a:rPr lang="en-US" dirty="0"/>
              <a:t>6</a:t>
            </a:r>
          </a:p>
        </p:txBody>
      </p:sp>
      <p:sp>
        <p:nvSpPr>
          <p:cNvPr id="65" name="Oval 64">
            <a:extLst>
              <a:ext uri="{FF2B5EF4-FFF2-40B4-BE49-F238E27FC236}">
                <a16:creationId xmlns:a16="http://schemas.microsoft.com/office/drawing/2014/main" id="{7489AE16-6576-7647-A7B2-A122875DC00B}"/>
              </a:ext>
            </a:extLst>
          </p:cNvPr>
          <p:cNvSpPr>
            <a:spLocks noChangeAspect="1"/>
          </p:cNvSpPr>
          <p:nvPr/>
        </p:nvSpPr>
        <p:spPr>
          <a:xfrm>
            <a:off x="9807115"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9" name="Straight Connector 68">
            <a:extLst>
              <a:ext uri="{FF2B5EF4-FFF2-40B4-BE49-F238E27FC236}">
                <a16:creationId xmlns:a16="http://schemas.microsoft.com/office/drawing/2014/main" id="{BD715BE1-D371-2744-8C04-8981DEE114D0}"/>
              </a:ext>
            </a:extLst>
          </p:cNvPr>
          <p:cNvCxnSpPr>
            <a:cxnSpLocks/>
            <a:stCxn id="65" idx="2"/>
          </p:cNvCxnSpPr>
          <p:nvPr/>
        </p:nvCxnSpPr>
        <p:spPr>
          <a:xfrm flipH="1">
            <a:off x="8996628"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55CDA81-8DED-694B-B0D3-29143FA627D8}"/>
              </a:ext>
            </a:extLst>
          </p:cNvPr>
          <p:cNvSpPr txBox="1"/>
          <p:nvPr/>
        </p:nvSpPr>
        <p:spPr>
          <a:xfrm>
            <a:off x="9230528" y="4438823"/>
            <a:ext cx="301686" cy="369332"/>
          </a:xfrm>
          <a:prstGeom prst="rect">
            <a:avLst/>
          </a:prstGeom>
          <a:noFill/>
        </p:spPr>
        <p:txBody>
          <a:bodyPr wrap="none" rtlCol="0">
            <a:spAutoFit/>
          </a:bodyPr>
          <a:lstStyle/>
          <a:p>
            <a:r>
              <a:rPr lang="en-US" dirty="0"/>
              <a:t>3</a:t>
            </a:r>
          </a:p>
        </p:txBody>
      </p:sp>
      <p:sp>
        <p:nvSpPr>
          <p:cNvPr id="71" name="TextBox 70">
            <a:extLst>
              <a:ext uri="{FF2B5EF4-FFF2-40B4-BE49-F238E27FC236}">
                <a16:creationId xmlns:a16="http://schemas.microsoft.com/office/drawing/2014/main" id="{B35B559E-0CC9-2E49-BF05-AE6464899997}"/>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47" name="TextBox 46">
            <a:extLst>
              <a:ext uri="{FF2B5EF4-FFF2-40B4-BE49-F238E27FC236}">
                <a16:creationId xmlns:a16="http://schemas.microsoft.com/office/drawing/2014/main" id="{EA2AE2A3-2D2C-754A-BF96-C6439AF33D31}"/>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a:t>
            </a:r>
            <a:r>
              <a:rPr lang="en-US" sz="2400" dirty="0" err="1"/>
              <a:t>b,c,a,d</a:t>
            </a:r>
            <a:endParaRPr lang="en-US" sz="2400" dirty="0"/>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Tree>
    <p:extLst>
      <p:ext uri="{BB962C8B-B14F-4D97-AF65-F5344CB8AC3E}">
        <p14:creationId xmlns:p14="http://schemas.microsoft.com/office/powerpoint/2010/main" val="20771779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a:t>
            </a:r>
            <a:r>
              <a:rPr lang="en-US" sz="2400" dirty="0" err="1"/>
              <a:t>b,c,a,d,e</a:t>
            </a:r>
            <a:endParaRPr lang="en-US" sz="2400" dirty="0"/>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104900"/>
            <a:ext cx="4006375" cy="1823126"/>
            <a:chOff x="2089625" y="2466565"/>
            <a:chExt cx="4006375" cy="1823126"/>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   an edge of minimum weight incident to a</a:t>
            </a:r>
          </a:p>
          <a:p>
            <a:r>
              <a:rPr lang="en-US" sz="2400" dirty="0"/>
              <a:t>	vertex in T and not forming a simple circuit</a:t>
            </a:r>
          </a:p>
          <a:p>
            <a:r>
              <a:rPr lang="en-US" sz="2400" dirty="0"/>
              <a:t>	in T if added to T</a:t>
            </a:r>
          </a:p>
          <a:p>
            <a:r>
              <a:rPr lang="en-US" sz="2400" dirty="0"/>
              <a:t>    T  ⃪   T with e added</a:t>
            </a:r>
          </a:p>
          <a:p>
            <a:endParaRPr lang="en-US" sz="2400" dirty="0"/>
          </a:p>
        </p:txBody>
      </p:sp>
      <p:sp>
        <p:nvSpPr>
          <p:cNvPr id="66" name="Oval 65">
            <a:extLst>
              <a:ext uri="{FF2B5EF4-FFF2-40B4-BE49-F238E27FC236}">
                <a16:creationId xmlns:a16="http://schemas.microsoft.com/office/drawing/2014/main" id="{881AFD8F-3603-E949-A248-23AAA27FAFFD}"/>
              </a:ext>
            </a:extLst>
          </p:cNvPr>
          <p:cNvSpPr>
            <a:spLocks noChangeAspect="1"/>
          </p:cNvSpPr>
          <p:nvPr/>
        </p:nvSpPr>
        <p:spPr>
          <a:xfrm>
            <a:off x="8546020"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67" name="Straight Connector 66">
            <a:extLst>
              <a:ext uri="{FF2B5EF4-FFF2-40B4-BE49-F238E27FC236}">
                <a16:creationId xmlns:a16="http://schemas.microsoft.com/office/drawing/2014/main" id="{2D4E32C3-31C0-7A4D-B8D2-48DD719B67C2}"/>
              </a:ext>
            </a:extLst>
          </p:cNvPr>
          <p:cNvCxnSpPr>
            <a:cxnSpLocks/>
            <a:stCxn id="66" idx="2"/>
          </p:cNvCxnSpPr>
          <p:nvPr/>
        </p:nvCxnSpPr>
        <p:spPr>
          <a:xfrm flipH="1">
            <a:off x="7735533"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0A2CEC5-9557-494C-8892-AB06B0847E7E}"/>
              </a:ext>
            </a:extLst>
          </p:cNvPr>
          <p:cNvSpPr txBox="1"/>
          <p:nvPr/>
        </p:nvSpPr>
        <p:spPr>
          <a:xfrm>
            <a:off x="7969433" y="4438823"/>
            <a:ext cx="301686" cy="369332"/>
          </a:xfrm>
          <a:prstGeom prst="rect">
            <a:avLst/>
          </a:prstGeom>
          <a:noFill/>
        </p:spPr>
        <p:txBody>
          <a:bodyPr wrap="none" rtlCol="0">
            <a:spAutoFit/>
          </a:bodyPr>
          <a:lstStyle/>
          <a:p>
            <a:r>
              <a:rPr lang="en-US" dirty="0"/>
              <a:t>6</a:t>
            </a:r>
          </a:p>
        </p:txBody>
      </p:sp>
      <p:sp>
        <p:nvSpPr>
          <p:cNvPr id="65" name="Oval 64">
            <a:extLst>
              <a:ext uri="{FF2B5EF4-FFF2-40B4-BE49-F238E27FC236}">
                <a16:creationId xmlns:a16="http://schemas.microsoft.com/office/drawing/2014/main" id="{7489AE16-6576-7647-A7B2-A122875DC00B}"/>
              </a:ext>
            </a:extLst>
          </p:cNvPr>
          <p:cNvSpPr>
            <a:spLocks noChangeAspect="1"/>
          </p:cNvSpPr>
          <p:nvPr/>
        </p:nvSpPr>
        <p:spPr>
          <a:xfrm>
            <a:off x="9807115"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9" name="Straight Connector 68">
            <a:extLst>
              <a:ext uri="{FF2B5EF4-FFF2-40B4-BE49-F238E27FC236}">
                <a16:creationId xmlns:a16="http://schemas.microsoft.com/office/drawing/2014/main" id="{BD715BE1-D371-2744-8C04-8981DEE114D0}"/>
              </a:ext>
            </a:extLst>
          </p:cNvPr>
          <p:cNvCxnSpPr>
            <a:cxnSpLocks/>
            <a:stCxn id="65" idx="2"/>
          </p:cNvCxnSpPr>
          <p:nvPr/>
        </p:nvCxnSpPr>
        <p:spPr>
          <a:xfrm flipH="1">
            <a:off x="8996628"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55CDA81-8DED-694B-B0D3-29143FA627D8}"/>
              </a:ext>
            </a:extLst>
          </p:cNvPr>
          <p:cNvSpPr txBox="1"/>
          <p:nvPr/>
        </p:nvSpPr>
        <p:spPr>
          <a:xfrm>
            <a:off x="9230528" y="4438823"/>
            <a:ext cx="301686" cy="369332"/>
          </a:xfrm>
          <a:prstGeom prst="rect">
            <a:avLst/>
          </a:prstGeom>
          <a:noFill/>
        </p:spPr>
        <p:txBody>
          <a:bodyPr wrap="none" rtlCol="0">
            <a:spAutoFit/>
          </a:bodyPr>
          <a:lstStyle/>
          <a:p>
            <a:r>
              <a:rPr lang="en-US" dirty="0"/>
              <a:t>3</a:t>
            </a:r>
          </a:p>
        </p:txBody>
      </p:sp>
      <p:sp>
        <p:nvSpPr>
          <p:cNvPr id="71" name="TextBox 70">
            <a:extLst>
              <a:ext uri="{FF2B5EF4-FFF2-40B4-BE49-F238E27FC236}">
                <a16:creationId xmlns:a16="http://schemas.microsoft.com/office/drawing/2014/main" id="{DF876E70-9938-AA4D-B855-192925D22855}"/>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Tree>
    <p:extLst>
      <p:ext uri="{BB962C8B-B14F-4D97-AF65-F5344CB8AC3E}">
        <p14:creationId xmlns:p14="http://schemas.microsoft.com/office/powerpoint/2010/main" val="8849921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104900"/>
            <a:ext cx="4006375" cy="1823126"/>
            <a:chOff x="2089625" y="2466565"/>
            <a:chExt cx="4006375" cy="1823126"/>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   </a:t>
            </a:r>
            <a:r>
              <a:rPr lang="en-US" sz="2400" b="1" i="1" dirty="0">
                <a:solidFill>
                  <a:srgbClr val="C00000"/>
                </a:solidFill>
              </a:rPr>
              <a:t>an edge of minimum weight incident to a</a:t>
            </a:r>
          </a:p>
          <a:p>
            <a:r>
              <a:rPr lang="en-US" sz="2400" b="1" i="1" dirty="0">
                <a:solidFill>
                  <a:srgbClr val="C00000"/>
                </a:solidFill>
              </a:rPr>
              <a:t>	vertex in T and not forming a simple circuit</a:t>
            </a:r>
          </a:p>
          <a:p>
            <a:r>
              <a:rPr lang="en-US" sz="2400" b="1" i="1" dirty="0">
                <a:solidFill>
                  <a:srgbClr val="C00000"/>
                </a:solidFill>
              </a:rPr>
              <a:t>	in T if added to T</a:t>
            </a:r>
          </a:p>
          <a:p>
            <a:r>
              <a:rPr lang="en-US" sz="2400" dirty="0"/>
              <a:t>    T  ⃪   T with e added</a:t>
            </a:r>
          </a:p>
          <a:p>
            <a:endParaRPr lang="en-US" sz="2400" dirty="0"/>
          </a:p>
        </p:txBody>
      </p:sp>
      <p:sp>
        <p:nvSpPr>
          <p:cNvPr id="66" name="Oval 65">
            <a:extLst>
              <a:ext uri="{FF2B5EF4-FFF2-40B4-BE49-F238E27FC236}">
                <a16:creationId xmlns:a16="http://schemas.microsoft.com/office/drawing/2014/main" id="{881AFD8F-3603-E949-A248-23AAA27FAFFD}"/>
              </a:ext>
            </a:extLst>
          </p:cNvPr>
          <p:cNvSpPr>
            <a:spLocks noChangeAspect="1"/>
          </p:cNvSpPr>
          <p:nvPr/>
        </p:nvSpPr>
        <p:spPr>
          <a:xfrm>
            <a:off x="8546020"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67" name="Straight Connector 66">
            <a:extLst>
              <a:ext uri="{FF2B5EF4-FFF2-40B4-BE49-F238E27FC236}">
                <a16:creationId xmlns:a16="http://schemas.microsoft.com/office/drawing/2014/main" id="{2D4E32C3-31C0-7A4D-B8D2-48DD719B67C2}"/>
              </a:ext>
            </a:extLst>
          </p:cNvPr>
          <p:cNvCxnSpPr>
            <a:cxnSpLocks/>
            <a:stCxn id="66" idx="2"/>
          </p:cNvCxnSpPr>
          <p:nvPr/>
        </p:nvCxnSpPr>
        <p:spPr>
          <a:xfrm flipH="1">
            <a:off x="7735533"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0A2CEC5-9557-494C-8892-AB06B0847E7E}"/>
              </a:ext>
            </a:extLst>
          </p:cNvPr>
          <p:cNvSpPr txBox="1"/>
          <p:nvPr/>
        </p:nvSpPr>
        <p:spPr>
          <a:xfrm>
            <a:off x="7969433" y="4438823"/>
            <a:ext cx="301686" cy="369332"/>
          </a:xfrm>
          <a:prstGeom prst="rect">
            <a:avLst/>
          </a:prstGeom>
          <a:noFill/>
        </p:spPr>
        <p:txBody>
          <a:bodyPr wrap="none" rtlCol="0">
            <a:spAutoFit/>
          </a:bodyPr>
          <a:lstStyle/>
          <a:p>
            <a:r>
              <a:rPr lang="en-US" dirty="0"/>
              <a:t>6</a:t>
            </a:r>
          </a:p>
        </p:txBody>
      </p:sp>
      <p:sp>
        <p:nvSpPr>
          <p:cNvPr id="65" name="Oval 64">
            <a:extLst>
              <a:ext uri="{FF2B5EF4-FFF2-40B4-BE49-F238E27FC236}">
                <a16:creationId xmlns:a16="http://schemas.microsoft.com/office/drawing/2014/main" id="{7489AE16-6576-7647-A7B2-A122875DC00B}"/>
              </a:ext>
            </a:extLst>
          </p:cNvPr>
          <p:cNvSpPr>
            <a:spLocks noChangeAspect="1"/>
          </p:cNvSpPr>
          <p:nvPr/>
        </p:nvSpPr>
        <p:spPr>
          <a:xfrm>
            <a:off x="9807115"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9" name="Straight Connector 68">
            <a:extLst>
              <a:ext uri="{FF2B5EF4-FFF2-40B4-BE49-F238E27FC236}">
                <a16:creationId xmlns:a16="http://schemas.microsoft.com/office/drawing/2014/main" id="{BD715BE1-D371-2744-8C04-8981DEE114D0}"/>
              </a:ext>
            </a:extLst>
          </p:cNvPr>
          <p:cNvCxnSpPr>
            <a:cxnSpLocks/>
            <a:stCxn id="65" idx="2"/>
          </p:cNvCxnSpPr>
          <p:nvPr/>
        </p:nvCxnSpPr>
        <p:spPr>
          <a:xfrm flipH="1">
            <a:off x="8996628"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55CDA81-8DED-694B-B0D3-29143FA627D8}"/>
              </a:ext>
            </a:extLst>
          </p:cNvPr>
          <p:cNvSpPr txBox="1"/>
          <p:nvPr/>
        </p:nvSpPr>
        <p:spPr>
          <a:xfrm>
            <a:off x="9230528" y="4438823"/>
            <a:ext cx="301686" cy="369332"/>
          </a:xfrm>
          <a:prstGeom prst="rect">
            <a:avLst/>
          </a:prstGeom>
          <a:noFill/>
        </p:spPr>
        <p:txBody>
          <a:bodyPr wrap="none" rtlCol="0">
            <a:spAutoFit/>
          </a:bodyPr>
          <a:lstStyle/>
          <a:p>
            <a:r>
              <a:rPr lang="en-US" dirty="0"/>
              <a:t>3</a:t>
            </a:r>
          </a:p>
        </p:txBody>
      </p:sp>
      <p:sp>
        <p:nvSpPr>
          <p:cNvPr id="71" name="TextBox 70">
            <a:extLst>
              <a:ext uri="{FF2B5EF4-FFF2-40B4-BE49-F238E27FC236}">
                <a16:creationId xmlns:a16="http://schemas.microsoft.com/office/drawing/2014/main" id="{DF876E70-9938-AA4D-B855-192925D22855}"/>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5" name="TextBox 34">
            <a:extLst>
              <a:ext uri="{FF2B5EF4-FFF2-40B4-BE49-F238E27FC236}">
                <a16:creationId xmlns:a16="http://schemas.microsoft.com/office/drawing/2014/main" id="{00756527-2F6D-D749-A560-164A1DE64EA7}"/>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a:t>
            </a:r>
            <a:r>
              <a:rPr lang="en-US" sz="2400" dirty="0" err="1"/>
              <a:t>b,c,a,d,e</a:t>
            </a:r>
            <a:endParaRPr lang="en-US" sz="2400" dirty="0"/>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Tree>
    <p:extLst>
      <p:ext uri="{BB962C8B-B14F-4D97-AF65-F5344CB8AC3E}">
        <p14:creationId xmlns:p14="http://schemas.microsoft.com/office/powerpoint/2010/main" val="42382181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104900"/>
            <a:ext cx="4006375" cy="1823126"/>
            <a:chOff x="2089625" y="2466565"/>
            <a:chExt cx="4006375" cy="1823126"/>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   </a:t>
            </a:r>
            <a:r>
              <a:rPr lang="en-US" sz="2400" b="1" i="1" dirty="0">
                <a:solidFill>
                  <a:srgbClr val="C00000"/>
                </a:solidFill>
              </a:rPr>
              <a:t>an edge of minimum weight incident to a</a:t>
            </a:r>
          </a:p>
          <a:p>
            <a:r>
              <a:rPr lang="en-US" sz="2400" b="1" i="1" dirty="0">
                <a:solidFill>
                  <a:srgbClr val="C00000"/>
                </a:solidFill>
              </a:rPr>
              <a:t>	vertex in T and not forming a simple circuit</a:t>
            </a:r>
          </a:p>
          <a:p>
            <a:r>
              <a:rPr lang="en-US" sz="2400" b="1" i="1" dirty="0">
                <a:solidFill>
                  <a:srgbClr val="C00000"/>
                </a:solidFill>
              </a:rPr>
              <a:t>	in T if added to T</a:t>
            </a:r>
          </a:p>
          <a:p>
            <a:r>
              <a:rPr lang="en-US" sz="2400" dirty="0"/>
              <a:t>    T  ⃪   T with e added</a:t>
            </a:r>
          </a:p>
          <a:p>
            <a:endParaRPr lang="en-US" sz="2400" dirty="0"/>
          </a:p>
        </p:txBody>
      </p:sp>
      <p:sp>
        <p:nvSpPr>
          <p:cNvPr id="66" name="Oval 65">
            <a:extLst>
              <a:ext uri="{FF2B5EF4-FFF2-40B4-BE49-F238E27FC236}">
                <a16:creationId xmlns:a16="http://schemas.microsoft.com/office/drawing/2014/main" id="{881AFD8F-3603-E949-A248-23AAA27FAFFD}"/>
              </a:ext>
            </a:extLst>
          </p:cNvPr>
          <p:cNvSpPr>
            <a:spLocks noChangeAspect="1"/>
          </p:cNvSpPr>
          <p:nvPr/>
        </p:nvSpPr>
        <p:spPr>
          <a:xfrm>
            <a:off x="8546020"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67" name="Straight Connector 66">
            <a:extLst>
              <a:ext uri="{FF2B5EF4-FFF2-40B4-BE49-F238E27FC236}">
                <a16:creationId xmlns:a16="http://schemas.microsoft.com/office/drawing/2014/main" id="{2D4E32C3-31C0-7A4D-B8D2-48DD719B67C2}"/>
              </a:ext>
            </a:extLst>
          </p:cNvPr>
          <p:cNvCxnSpPr>
            <a:cxnSpLocks/>
            <a:stCxn id="66" idx="2"/>
          </p:cNvCxnSpPr>
          <p:nvPr/>
        </p:nvCxnSpPr>
        <p:spPr>
          <a:xfrm flipH="1">
            <a:off x="7735533"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0A2CEC5-9557-494C-8892-AB06B0847E7E}"/>
              </a:ext>
            </a:extLst>
          </p:cNvPr>
          <p:cNvSpPr txBox="1"/>
          <p:nvPr/>
        </p:nvSpPr>
        <p:spPr>
          <a:xfrm>
            <a:off x="7969433" y="4438823"/>
            <a:ext cx="301686" cy="369332"/>
          </a:xfrm>
          <a:prstGeom prst="rect">
            <a:avLst/>
          </a:prstGeom>
          <a:noFill/>
        </p:spPr>
        <p:txBody>
          <a:bodyPr wrap="none" rtlCol="0">
            <a:spAutoFit/>
          </a:bodyPr>
          <a:lstStyle/>
          <a:p>
            <a:r>
              <a:rPr lang="en-US" dirty="0"/>
              <a:t>6</a:t>
            </a:r>
          </a:p>
        </p:txBody>
      </p:sp>
      <p:sp>
        <p:nvSpPr>
          <p:cNvPr id="65" name="Oval 64">
            <a:extLst>
              <a:ext uri="{FF2B5EF4-FFF2-40B4-BE49-F238E27FC236}">
                <a16:creationId xmlns:a16="http://schemas.microsoft.com/office/drawing/2014/main" id="{7489AE16-6576-7647-A7B2-A122875DC00B}"/>
              </a:ext>
            </a:extLst>
          </p:cNvPr>
          <p:cNvSpPr>
            <a:spLocks noChangeAspect="1"/>
          </p:cNvSpPr>
          <p:nvPr/>
        </p:nvSpPr>
        <p:spPr>
          <a:xfrm>
            <a:off x="9807115"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9" name="Straight Connector 68">
            <a:extLst>
              <a:ext uri="{FF2B5EF4-FFF2-40B4-BE49-F238E27FC236}">
                <a16:creationId xmlns:a16="http://schemas.microsoft.com/office/drawing/2014/main" id="{BD715BE1-D371-2744-8C04-8981DEE114D0}"/>
              </a:ext>
            </a:extLst>
          </p:cNvPr>
          <p:cNvCxnSpPr>
            <a:cxnSpLocks/>
            <a:stCxn id="65" idx="2"/>
          </p:cNvCxnSpPr>
          <p:nvPr/>
        </p:nvCxnSpPr>
        <p:spPr>
          <a:xfrm flipH="1">
            <a:off x="8996628"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55CDA81-8DED-694B-B0D3-29143FA627D8}"/>
              </a:ext>
            </a:extLst>
          </p:cNvPr>
          <p:cNvSpPr txBox="1"/>
          <p:nvPr/>
        </p:nvSpPr>
        <p:spPr>
          <a:xfrm>
            <a:off x="9230528" y="4438823"/>
            <a:ext cx="301686" cy="369332"/>
          </a:xfrm>
          <a:prstGeom prst="rect">
            <a:avLst/>
          </a:prstGeom>
          <a:noFill/>
        </p:spPr>
        <p:txBody>
          <a:bodyPr wrap="none" rtlCol="0">
            <a:spAutoFit/>
          </a:bodyPr>
          <a:lstStyle/>
          <a:p>
            <a:r>
              <a:rPr lang="en-US" dirty="0"/>
              <a:t>3</a:t>
            </a:r>
          </a:p>
        </p:txBody>
      </p:sp>
      <p:sp>
        <p:nvSpPr>
          <p:cNvPr id="71" name="TextBox 70">
            <a:extLst>
              <a:ext uri="{FF2B5EF4-FFF2-40B4-BE49-F238E27FC236}">
                <a16:creationId xmlns:a16="http://schemas.microsoft.com/office/drawing/2014/main" id="{DF876E70-9938-AA4D-B855-192925D22855}"/>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5" name="Oval 34">
            <a:extLst>
              <a:ext uri="{FF2B5EF4-FFF2-40B4-BE49-F238E27FC236}">
                <a16:creationId xmlns:a16="http://schemas.microsoft.com/office/drawing/2014/main" id="{528BBC25-ED6A-3D42-A8FF-26C687A7F8F1}"/>
              </a:ext>
            </a:extLst>
          </p:cNvPr>
          <p:cNvSpPr/>
          <p:nvPr/>
        </p:nvSpPr>
        <p:spPr>
          <a:xfrm>
            <a:off x="10354804" y="2138878"/>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9AFBE1B6-CCB3-AD47-88FE-2378F8354515}"/>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a:t>
            </a:r>
            <a:r>
              <a:rPr lang="en-US" sz="2400" dirty="0" err="1"/>
              <a:t>b,c,a,d,e</a:t>
            </a:r>
            <a:endParaRPr lang="en-US" sz="2400" dirty="0"/>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Tree>
    <p:extLst>
      <p:ext uri="{BB962C8B-B14F-4D97-AF65-F5344CB8AC3E}">
        <p14:creationId xmlns:p14="http://schemas.microsoft.com/office/powerpoint/2010/main" val="1753656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104900"/>
            <a:ext cx="4006375" cy="1823126"/>
            <a:chOff x="2089625" y="2466565"/>
            <a:chExt cx="4006375" cy="1823126"/>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   an edge of minimum weight incident to a</a:t>
            </a:r>
          </a:p>
          <a:p>
            <a:r>
              <a:rPr lang="en-US" sz="2400" dirty="0"/>
              <a:t>	vertex in T and not forming a simple circuit</a:t>
            </a:r>
          </a:p>
          <a:p>
            <a:r>
              <a:rPr lang="en-US" sz="2400" dirty="0"/>
              <a:t>	in T if added to T</a:t>
            </a:r>
          </a:p>
          <a:p>
            <a:r>
              <a:rPr lang="en-US" sz="2400" dirty="0"/>
              <a:t>    T  ⃪   </a:t>
            </a:r>
            <a:r>
              <a:rPr lang="en-US" sz="2400" b="1" i="1" dirty="0">
                <a:solidFill>
                  <a:srgbClr val="C00000"/>
                </a:solidFill>
              </a:rPr>
              <a:t>T with e added</a:t>
            </a:r>
          </a:p>
          <a:p>
            <a:endParaRPr lang="en-US" sz="2400" dirty="0"/>
          </a:p>
        </p:txBody>
      </p:sp>
      <p:sp>
        <p:nvSpPr>
          <p:cNvPr id="66" name="Oval 65">
            <a:extLst>
              <a:ext uri="{FF2B5EF4-FFF2-40B4-BE49-F238E27FC236}">
                <a16:creationId xmlns:a16="http://schemas.microsoft.com/office/drawing/2014/main" id="{881AFD8F-3603-E949-A248-23AAA27FAFFD}"/>
              </a:ext>
            </a:extLst>
          </p:cNvPr>
          <p:cNvSpPr>
            <a:spLocks noChangeAspect="1"/>
          </p:cNvSpPr>
          <p:nvPr/>
        </p:nvSpPr>
        <p:spPr>
          <a:xfrm>
            <a:off x="8546020"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67" name="Straight Connector 66">
            <a:extLst>
              <a:ext uri="{FF2B5EF4-FFF2-40B4-BE49-F238E27FC236}">
                <a16:creationId xmlns:a16="http://schemas.microsoft.com/office/drawing/2014/main" id="{2D4E32C3-31C0-7A4D-B8D2-48DD719B67C2}"/>
              </a:ext>
            </a:extLst>
          </p:cNvPr>
          <p:cNvCxnSpPr>
            <a:cxnSpLocks/>
            <a:stCxn id="66" idx="2"/>
          </p:cNvCxnSpPr>
          <p:nvPr/>
        </p:nvCxnSpPr>
        <p:spPr>
          <a:xfrm flipH="1">
            <a:off x="7735533"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0A2CEC5-9557-494C-8892-AB06B0847E7E}"/>
              </a:ext>
            </a:extLst>
          </p:cNvPr>
          <p:cNvSpPr txBox="1"/>
          <p:nvPr/>
        </p:nvSpPr>
        <p:spPr>
          <a:xfrm>
            <a:off x="7969433" y="4438823"/>
            <a:ext cx="301686" cy="369332"/>
          </a:xfrm>
          <a:prstGeom prst="rect">
            <a:avLst/>
          </a:prstGeom>
          <a:noFill/>
        </p:spPr>
        <p:txBody>
          <a:bodyPr wrap="none" rtlCol="0">
            <a:spAutoFit/>
          </a:bodyPr>
          <a:lstStyle/>
          <a:p>
            <a:r>
              <a:rPr lang="en-US" dirty="0"/>
              <a:t>6</a:t>
            </a:r>
          </a:p>
        </p:txBody>
      </p:sp>
      <p:sp>
        <p:nvSpPr>
          <p:cNvPr id="65" name="Oval 64">
            <a:extLst>
              <a:ext uri="{FF2B5EF4-FFF2-40B4-BE49-F238E27FC236}">
                <a16:creationId xmlns:a16="http://schemas.microsoft.com/office/drawing/2014/main" id="{7489AE16-6576-7647-A7B2-A122875DC00B}"/>
              </a:ext>
            </a:extLst>
          </p:cNvPr>
          <p:cNvSpPr>
            <a:spLocks noChangeAspect="1"/>
          </p:cNvSpPr>
          <p:nvPr/>
        </p:nvSpPr>
        <p:spPr>
          <a:xfrm>
            <a:off x="9807115"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9" name="Straight Connector 68">
            <a:extLst>
              <a:ext uri="{FF2B5EF4-FFF2-40B4-BE49-F238E27FC236}">
                <a16:creationId xmlns:a16="http://schemas.microsoft.com/office/drawing/2014/main" id="{BD715BE1-D371-2744-8C04-8981DEE114D0}"/>
              </a:ext>
            </a:extLst>
          </p:cNvPr>
          <p:cNvCxnSpPr>
            <a:cxnSpLocks/>
            <a:stCxn id="65" idx="2"/>
          </p:cNvCxnSpPr>
          <p:nvPr/>
        </p:nvCxnSpPr>
        <p:spPr>
          <a:xfrm flipH="1">
            <a:off x="8996628"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55CDA81-8DED-694B-B0D3-29143FA627D8}"/>
              </a:ext>
            </a:extLst>
          </p:cNvPr>
          <p:cNvSpPr txBox="1"/>
          <p:nvPr/>
        </p:nvSpPr>
        <p:spPr>
          <a:xfrm>
            <a:off x="9230528" y="4438823"/>
            <a:ext cx="301686" cy="369332"/>
          </a:xfrm>
          <a:prstGeom prst="rect">
            <a:avLst/>
          </a:prstGeom>
          <a:noFill/>
        </p:spPr>
        <p:txBody>
          <a:bodyPr wrap="none" rtlCol="0">
            <a:spAutoFit/>
          </a:bodyPr>
          <a:lstStyle/>
          <a:p>
            <a:r>
              <a:rPr lang="en-US" dirty="0"/>
              <a:t>3</a:t>
            </a:r>
          </a:p>
        </p:txBody>
      </p:sp>
      <p:sp>
        <p:nvSpPr>
          <p:cNvPr id="71" name="TextBox 70">
            <a:extLst>
              <a:ext uri="{FF2B5EF4-FFF2-40B4-BE49-F238E27FC236}">
                <a16:creationId xmlns:a16="http://schemas.microsoft.com/office/drawing/2014/main" id="{DF876E70-9938-AA4D-B855-192925D22855}"/>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5" name="Oval 34">
            <a:extLst>
              <a:ext uri="{FF2B5EF4-FFF2-40B4-BE49-F238E27FC236}">
                <a16:creationId xmlns:a16="http://schemas.microsoft.com/office/drawing/2014/main" id="{528BBC25-ED6A-3D42-A8FF-26C687A7F8F1}"/>
              </a:ext>
            </a:extLst>
          </p:cNvPr>
          <p:cNvSpPr/>
          <p:nvPr/>
        </p:nvSpPr>
        <p:spPr>
          <a:xfrm>
            <a:off x="10354804" y="2138878"/>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7A04E061-1291-6C43-B80E-C7C3AF46D94B}"/>
              </a:ext>
            </a:extLst>
          </p:cNvPr>
          <p:cNvSpPr>
            <a:spLocks noChangeAspect="1"/>
          </p:cNvSpPr>
          <p:nvPr/>
        </p:nvSpPr>
        <p:spPr>
          <a:xfrm>
            <a:off x="11059343"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9" name="Straight Connector 48">
            <a:extLst>
              <a:ext uri="{FF2B5EF4-FFF2-40B4-BE49-F238E27FC236}">
                <a16:creationId xmlns:a16="http://schemas.microsoft.com/office/drawing/2014/main" id="{D8ACDEE0-5D28-1147-B294-EDDF663B1820}"/>
              </a:ext>
            </a:extLst>
          </p:cNvPr>
          <p:cNvCxnSpPr>
            <a:cxnSpLocks/>
            <a:stCxn id="48" idx="2"/>
          </p:cNvCxnSpPr>
          <p:nvPr/>
        </p:nvCxnSpPr>
        <p:spPr>
          <a:xfrm flipH="1">
            <a:off x="10248856"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150A66E-BD1E-544F-92E1-AA74830ABBAA}"/>
              </a:ext>
            </a:extLst>
          </p:cNvPr>
          <p:cNvSpPr txBox="1"/>
          <p:nvPr/>
        </p:nvSpPr>
        <p:spPr>
          <a:xfrm>
            <a:off x="10482756" y="4438823"/>
            <a:ext cx="301686" cy="369332"/>
          </a:xfrm>
          <a:prstGeom prst="rect">
            <a:avLst/>
          </a:prstGeom>
          <a:noFill/>
        </p:spPr>
        <p:txBody>
          <a:bodyPr wrap="none" rtlCol="0">
            <a:spAutoFit/>
          </a:bodyPr>
          <a:lstStyle/>
          <a:p>
            <a:r>
              <a:rPr lang="en-US" dirty="0"/>
              <a:t>4</a:t>
            </a:r>
          </a:p>
        </p:txBody>
      </p:sp>
      <p:sp>
        <p:nvSpPr>
          <p:cNvPr id="47" name="TextBox 46">
            <a:extLst>
              <a:ext uri="{FF2B5EF4-FFF2-40B4-BE49-F238E27FC236}">
                <a16:creationId xmlns:a16="http://schemas.microsoft.com/office/drawing/2014/main" id="{C727FEE3-95E0-954C-8255-E8E7D69710A8}"/>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a:t>
            </a:r>
            <a:r>
              <a:rPr lang="en-US" sz="2400" dirty="0" err="1"/>
              <a:t>b,c,a,d,e</a:t>
            </a:r>
            <a:endParaRPr lang="en-US" sz="2400" dirty="0"/>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Tree>
    <p:extLst>
      <p:ext uri="{BB962C8B-B14F-4D97-AF65-F5344CB8AC3E}">
        <p14:creationId xmlns:p14="http://schemas.microsoft.com/office/powerpoint/2010/main" val="17962526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4134915" cy="1569660"/>
          </a:xfrm>
          <a:prstGeom prst="rect">
            <a:avLst/>
          </a:prstGeom>
          <a:solidFill>
            <a:schemeClr val="bg1">
              <a:lumMod val="85000"/>
            </a:schemeClr>
          </a:solidFill>
        </p:spPr>
        <p:txBody>
          <a:bodyPr wrap="none" rtlCol="0">
            <a:spAutoFit/>
          </a:bodyPr>
          <a:lstStyle/>
          <a:p>
            <a:r>
              <a:rPr lang="en-US" sz="2400" dirty="0"/>
              <a:t>Done?</a:t>
            </a:r>
          </a:p>
          <a:p>
            <a:pPr marL="342900" indent="-342900">
              <a:buFont typeface="Arial" panose="020B0604020202020204" pitchFamily="34" charset="0"/>
              <a:buChar char="•"/>
            </a:pPr>
            <a:r>
              <a:rPr lang="en-US" sz="2400" dirty="0" err="1"/>
              <a:t>i</a:t>
            </a:r>
            <a:r>
              <a:rPr lang="en-US" sz="2400" dirty="0"/>
              <a:t>=4</a:t>
            </a:r>
          </a:p>
          <a:p>
            <a:pPr marL="342900" indent="-342900">
              <a:buFont typeface="Arial" panose="020B0604020202020204" pitchFamily="34" charset="0"/>
              <a:buChar char="•"/>
            </a:pPr>
            <a:r>
              <a:rPr lang="en-US" sz="2400" dirty="0"/>
              <a:t>T is a tree</a:t>
            </a:r>
          </a:p>
          <a:p>
            <a:pPr marL="342900" indent="-342900">
              <a:buFont typeface="Arial" panose="020B0604020202020204" pitchFamily="34" charset="0"/>
              <a:buChar char="•"/>
            </a:pPr>
            <a:r>
              <a:rPr lang="en-US" sz="2400" dirty="0"/>
              <a:t>T contains all vertices from G</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104900"/>
            <a:ext cx="4006375" cy="1823126"/>
            <a:chOff x="2089625" y="2466565"/>
            <a:chExt cx="4006375" cy="1823126"/>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   an edge of minimum weight incident to a</a:t>
            </a:r>
          </a:p>
          <a:p>
            <a:r>
              <a:rPr lang="en-US" sz="2400" dirty="0"/>
              <a:t>	vertex in T and not forming a simple circuit</a:t>
            </a:r>
          </a:p>
          <a:p>
            <a:r>
              <a:rPr lang="en-US" sz="2400" dirty="0"/>
              <a:t>	in T if added to T</a:t>
            </a:r>
          </a:p>
          <a:p>
            <a:r>
              <a:rPr lang="en-US" sz="2400" dirty="0"/>
              <a:t>    T  ⃪   T with e added</a:t>
            </a:r>
          </a:p>
          <a:p>
            <a:endParaRPr lang="en-US" sz="2400" dirty="0"/>
          </a:p>
        </p:txBody>
      </p:sp>
      <p:sp>
        <p:nvSpPr>
          <p:cNvPr id="66" name="Oval 65">
            <a:extLst>
              <a:ext uri="{FF2B5EF4-FFF2-40B4-BE49-F238E27FC236}">
                <a16:creationId xmlns:a16="http://schemas.microsoft.com/office/drawing/2014/main" id="{881AFD8F-3603-E949-A248-23AAA27FAFFD}"/>
              </a:ext>
            </a:extLst>
          </p:cNvPr>
          <p:cNvSpPr>
            <a:spLocks noChangeAspect="1"/>
          </p:cNvSpPr>
          <p:nvPr/>
        </p:nvSpPr>
        <p:spPr>
          <a:xfrm>
            <a:off x="8546020"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67" name="Straight Connector 66">
            <a:extLst>
              <a:ext uri="{FF2B5EF4-FFF2-40B4-BE49-F238E27FC236}">
                <a16:creationId xmlns:a16="http://schemas.microsoft.com/office/drawing/2014/main" id="{2D4E32C3-31C0-7A4D-B8D2-48DD719B67C2}"/>
              </a:ext>
            </a:extLst>
          </p:cNvPr>
          <p:cNvCxnSpPr>
            <a:cxnSpLocks/>
            <a:stCxn id="66" idx="2"/>
          </p:cNvCxnSpPr>
          <p:nvPr/>
        </p:nvCxnSpPr>
        <p:spPr>
          <a:xfrm flipH="1">
            <a:off x="7735533"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0A2CEC5-9557-494C-8892-AB06B0847E7E}"/>
              </a:ext>
            </a:extLst>
          </p:cNvPr>
          <p:cNvSpPr txBox="1"/>
          <p:nvPr/>
        </p:nvSpPr>
        <p:spPr>
          <a:xfrm>
            <a:off x="7969433" y="4438823"/>
            <a:ext cx="301686" cy="369332"/>
          </a:xfrm>
          <a:prstGeom prst="rect">
            <a:avLst/>
          </a:prstGeom>
          <a:noFill/>
        </p:spPr>
        <p:txBody>
          <a:bodyPr wrap="none" rtlCol="0">
            <a:spAutoFit/>
          </a:bodyPr>
          <a:lstStyle/>
          <a:p>
            <a:r>
              <a:rPr lang="en-US" dirty="0"/>
              <a:t>6</a:t>
            </a:r>
          </a:p>
        </p:txBody>
      </p:sp>
      <p:sp>
        <p:nvSpPr>
          <p:cNvPr id="65" name="Oval 64">
            <a:extLst>
              <a:ext uri="{FF2B5EF4-FFF2-40B4-BE49-F238E27FC236}">
                <a16:creationId xmlns:a16="http://schemas.microsoft.com/office/drawing/2014/main" id="{7489AE16-6576-7647-A7B2-A122875DC00B}"/>
              </a:ext>
            </a:extLst>
          </p:cNvPr>
          <p:cNvSpPr>
            <a:spLocks noChangeAspect="1"/>
          </p:cNvSpPr>
          <p:nvPr/>
        </p:nvSpPr>
        <p:spPr>
          <a:xfrm>
            <a:off x="9807115"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9" name="Straight Connector 68">
            <a:extLst>
              <a:ext uri="{FF2B5EF4-FFF2-40B4-BE49-F238E27FC236}">
                <a16:creationId xmlns:a16="http://schemas.microsoft.com/office/drawing/2014/main" id="{BD715BE1-D371-2744-8C04-8981DEE114D0}"/>
              </a:ext>
            </a:extLst>
          </p:cNvPr>
          <p:cNvCxnSpPr>
            <a:cxnSpLocks/>
            <a:stCxn id="65" idx="2"/>
          </p:cNvCxnSpPr>
          <p:nvPr/>
        </p:nvCxnSpPr>
        <p:spPr>
          <a:xfrm flipH="1">
            <a:off x="8996628"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55CDA81-8DED-694B-B0D3-29143FA627D8}"/>
              </a:ext>
            </a:extLst>
          </p:cNvPr>
          <p:cNvSpPr txBox="1"/>
          <p:nvPr/>
        </p:nvSpPr>
        <p:spPr>
          <a:xfrm>
            <a:off x="9230528" y="4438823"/>
            <a:ext cx="301686" cy="369332"/>
          </a:xfrm>
          <a:prstGeom prst="rect">
            <a:avLst/>
          </a:prstGeom>
          <a:noFill/>
        </p:spPr>
        <p:txBody>
          <a:bodyPr wrap="none" rtlCol="0">
            <a:spAutoFit/>
          </a:bodyPr>
          <a:lstStyle/>
          <a:p>
            <a:r>
              <a:rPr lang="en-US" dirty="0"/>
              <a:t>3</a:t>
            </a:r>
          </a:p>
        </p:txBody>
      </p:sp>
      <p:sp>
        <p:nvSpPr>
          <p:cNvPr id="71" name="TextBox 70">
            <a:extLst>
              <a:ext uri="{FF2B5EF4-FFF2-40B4-BE49-F238E27FC236}">
                <a16:creationId xmlns:a16="http://schemas.microsoft.com/office/drawing/2014/main" id="{DF876E70-9938-AA4D-B855-192925D22855}"/>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48" name="Oval 47">
            <a:extLst>
              <a:ext uri="{FF2B5EF4-FFF2-40B4-BE49-F238E27FC236}">
                <a16:creationId xmlns:a16="http://schemas.microsoft.com/office/drawing/2014/main" id="{7A04E061-1291-6C43-B80E-C7C3AF46D94B}"/>
              </a:ext>
            </a:extLst>
          </p:cNvPr>
          <p:cNvSpPr>
            <a:spLocks noChangeAspect="1"/>
          </p:cNvSpPr>
          <p:nvPr/>
        </p:nvSpPr>
        <p:spPr>
          <a:xfrm>
            <a:off x="11059343"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9" name="Straight Connector 48">
            <a:extLst>
              <a:ext uri="{FF2B5EF4-FFF2-40B4-BE49-F238E27FC236}">
                <a16:creationId xmlns:a16="http://schemas.microsoft.com/office/drawing/2014/main" id="{D8ACDEE0-5D28-1147-B294-EDDF663B1820}"/>
              </a:ext>
            </a:extLst>
          </p:cNvPr>
          <p:cNvCxnSpPr>
            <a:cxnSpLocks/>
            <a:stCxn id="48" idx="2"/>
          </p:cNvCxnSpPr>
          <p:nvPr/>
        </p:nvCxnSpPr>
        <p:spPr>
          <a:xfrm flipH="1">
            <a:off x="10248856"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150A66E-BD1E-544F-92E1-AA74830ABBAA}"/>
              </a:ext>
            </a:extLst>
          </p:cNvPr>
          <p:cNvSpPr txBox="1"/>
          <p:nvPr/>
        </p:nvSpPr>
        <p:spPr>
          <a:xfrm>
            <a:off x="10482756" y="4438823"/>
            <a:ext cx="301686"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12113664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4134915" cy="2308324"/>
          </a:xfrm>
          <a:prstGeom prst="rect">
            <a:avLst/>
          </a:prstGeom>
          <a:solidFill>
            <a:schemeClr val="bg1">
              <a:lumMod val="85000"/>
            </a:schemeClr>
          </a:solidFill>
        </p:spPr>
        <p:txBody>
          <a:bodyPr wrap="none" rtlCol="0">
            <a:spAutoFit/>
          </a:bodyPr>
          <a:lstStyle/>
          <a:p>
            <a:r>
              <a:rPr lang="en-US" sz="2400" dirty="0"/>
              <a:t>Done?</a:t>
            </a:r>
          </a:p>
          <a:p>
            <a:pPr marL="342900" indent="-342900">
              <a:buFont typeface="Arial" panose="020B0604020202020204" pitchFamily="34" charset="0"/>
              <a:buChar char="•"/>
            </a:pPr>
            <a:r>
              <a:rPr lang="en-US" sz="2400" dirty="0" err="1"/>
              <a:t>i</a:t>
            </a:r>
            <a:r>
              <a:rPr lang="en-US" sz="2400" dirty="0"/>
              <a:t>=4</a:t>
            </a:r>
          </a:p>
          <a:p>
            <a:pPr marL="342900" indent="-342900">
              <a:buFont typeface="Arial" panose="020B0604020202020204" pitchFamily="34" charset="0"/>
              <a:buChar char="•"/>
            </a:pPr>
            <a:r>
              <a:rPr lang="en-US" sz="2400" dirty="0"/>
              <a:t>T is a tree</a:t>
            </a:r>
          </a:p>
          <a:p>
            <a:pPr marL="342900" indent="-342900">
              <a:buFont typeface="Arial" panose="020B0604020202020204" pitchFamily="34" charset="0"/>
              <a:buChar char="•"/>
            </a:pPr>
            <a:r>
              <a:rPr lang="en-US" sz="2400" dirty="0"/>
              <a:t>T contains all vertices from G</a:t>
            </a:r>
          </a:p>
          <a:p>
            <a:pPr marL="342900" indent="-342900">
              <a:buFont typeface="Arial" panose="020B0604020202020204" pitchFamily="34" charset="0"/>
              <a:buChar char="•"/>
            </a:pPr>
            <a:endParaRPr lang="en-US" sz="2400" dirty="0"/>
          </a:p>
          <a:p>
            <a:r>
              <a:rPr lang="en-US" sz="2400" dirty="0"/>
              <a:t>Weights in the tree sum to 16</a:t>
            </a:r>
          </a:p>
        </p:txBody>
      </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   an edge of minimum weight incident to a</a:t>
            </a:r>
          </a:p>
          <a:p>
            <a:r>
              <a:rPr lang="en-US" sz="2400" dirty="0"/>
              <a:t>	vertex in T and not forming a simple circuit</a:t>
            </a:r>
          </a:p>
          <a:p>
            <a:r>
              <a:rPr lang="en-US" sz="2400" dirty="0"/>
              <a:t>	in T if added to T</a:t>
            </a:r>
          </a:p>
          <a:p>
            <a:r>
              <a:rPr lang="en-US" sz="2400" dirty="0"/>
              <a:t>    T  ⃪   T with e added</a:t>
            </a:r>
          </a:p>
          <a:p>
            <a:endParaRPr lang="en-US" sz="2400" dirty="0"/>
          </a:p>
        </p:txBody>
      </p:sp>
      <p:grpSp>
        <p:nvGrpSpPr>
          <p:cNvPr id="3" name="Group 2">
            <a:extLst>
              <a:ext uri="{FF2B5EF4-FFF2-40B4-BE49-F238E27FC236}">
                <a16:creationId xmlns:a16="http://schemas.microsoft.com/office/drawing/2014/main" id="{E8B6835D-EEA7-4748-8C3E-F787625E52CF}"/>
              </a:ext>
            </a:extLst>
          </p:cNvPr>
          <p:cNvGrpSpPr/>
          <p:nvPr/>
        </p:nvGrpSpPr>
        <p:grpSpPr>
          <a:xfrm>
            <a:off x="7204588" y="3661638"/>
            <a:ext cx="4305508" cy="2623252"/>
            <a:chOff x="7204588" y="3661638"/>
            <a:chExt cx="4305508" cy="2623252"/>
          </a:xfrm>
        </p:grpSpPr>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sp>
          <p:nvSpPr>
            <p:cNvPr id="66" name="Oval 65">
              <a:extLst>
                <a:ext uri="{FF2B5EF4-FFF2-40B4-BE49-F238E27FC236}">
                  <a16:creationId xmlns:a16="http://schemas.microsoft.com/office/drawing/2014/main" id="{881AFD8F-3603-E949-A248-23AAA27FAFFD}"/>
                </a:ext>
              </a:extLst>
            </p:cNvPr>
            <p:cNvSpPr>
              <a:spLocks noChangeAspect="1"/>
            </p:cNvSpPr>
            <p:nvPr/>
          </p:nvSpPr>
          <p:spPr>
            <a:xfrm>
              <a:off x="8546020"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67" name="Straight Connector 66">
              <a:extLst>
                <a:ext uri="{FF2B5EF4-FFF2-40B4-BE49-F238E27FC236}">
                  <a16:creationId xmlns:a16="http://schemas.microsoft.com/office/drawing/2014/main" id="{2D4E32C3-31C0-7A4D-B8D2-48DD719B67C2}"/>
                </a:ext>
              </a:extLst>
            </p:cNvPr>
            <p:cNvCxnSpPr>
              <a:cxnSpLocks/>
              <a:stCxn id="66" idx="2"/>
            </p:cNvCxnSpPr>
            <p:nvPr/>
          </p:nvCxnSpPr>
          <p:spPr>
            <a:xfrm flipH="1">
              <a:off x="7735533"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0A2CEC5-9557-494C-8892-AB06B0847E7E}"/>
                </a:ext>
              </a:extLst>
            </p:cNvPr>
            <p:cNvSpPr txBox="1"/>
            <p:nvPr/>
          </p:nvSpPr>
          <p:spPr>
            <a:xfrm>
              <a:off x="7969433" y="4438823"/>
              <a:ext cx="301686" cy="369332"/>
            </a:xfrm>
            <a:prstGeom prst="rect">
              <a:avLst/>
            </a:prstGeom>
            <a:noFill/>
          </p:spPr>
          <p:txBody>
            <a:bodyPr wrap="none" rtlCol="0">
              <a:spAutoFit/>
            </a:bodyPr>
            <a:lstStyle/>
            <a:p>
              <a:r>
                <a:rPr lang="en-US" dirty="0"/>
                <a:t>6</a:t>
              </a:r>
            </a:p>
          </p:txBody>
        </p:sp>
        <p:sp>
          <p:nvSpPr>
            <p:cNvPr id="65" name="Oval 64">
              <a:extLst>
                <a:ext uri="{FF2B5EF4-FFF2-40B4-BE49-F238E27FC236}">
                  <a16:creationId xmlns:a16="http://schemas.microsoft.com/office/drawing/2014/main" id="{7489AE16-6576-7647-A7B2-A122875DC00B}"/>
                </a:ext>
              </a:extLst>
            </p:cNvPr>
            <p:cNvSpPr>
              <a:spLocks noChangeAspect="1"/>
            </p:cNvSpPr>
            <p:nvPr/>
          </p:nvSpPr>
          <p:spPr>
            <a:xfrm>
              <a:off x="9807115"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9" name="Straight Connector 68">
              <a:extLst>
                <a:ext uri="{FF2B5EF4-FFF2-40B4-BE49-F238E27FC236}">
                  <a16:creationId xmlns:a16="http://schemas.microsoft.com/office/drawing/2014/main" id="{BD715BE1-D371-2744-8C04-8981DEE114D0}"/>
                </a:ext>
              </a:extLst>
            </p:cNvPr>
            <p:cNvCxnSpPr>
              <a:cxnSpLocks/>
              <a:stCxn id="65" idx="2"/>
            </p:cNvCxnSpPr>
            <p:nvPr/>
          </p:nvCxnSpPr>
          <p:spPr>
            <a:xfrm flipH="1">
              <a:off x="8996628"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55CDA81-8DED-694B-B0D3-29143FA627D8}"/>
                </a:ext>
              </a:extLst>
            </p:cNvPr>
            <p:cNvSpPr txBox="1"/>
            <p:nvPr/>
          </p:nvSpPr>
          <p:spPr>
            <a:xfrm>
              <a:off x="9230528" y="4438823"/>
              <a:ext cx="301686" cy="369332"/>
            </a:xfrm>
            <a:prstGeom prst="rect">
              <a:avLst/>
            </a:prstGeom>
            <a:noFill/>
          </p:spPr>
          <p:txBody>
            <a:bodyPr wrap="none" rtlCol="0">
              <a:spAutoFit/>
            </a:bodyPr>
            <a:lstStyle/>
            <a:p>
              <a:r>
                <a:rPr lang="en-US" dirty="0"/>
                <a:t>3</a:t>
              </a:r>
            </a:p>
          </p:txBody>
        </p:sp>
        <p:sp>
          <p:nvSpPr>
            <p:cNvPr id="48" name="Oval 47">
              <a:extLst>
                <a:ext uri="{FF2B5EF4-FFF2-40B4-BE49-F238E27FC236}">
                  <a16:creationId xmlns:a16="http://schemas.microsoft.com/office/drawing/2014/main" id="{7A04E061-1291-6C43-B80E-C7C3AF46D94B}"/>
                </a:ext>
              </a:extLst>
            </p:cNvPr>
            <p:cNvSpPr>
              <a:spLocks noChangeAspect="1"/>
            </p:cNvSpPr>
            <p:nvPr/>
          </p:nvSpPr>
          <p:spPr>
            <a:xfrm>
              <a:off x="11059343"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9" name="Straight Connector 48">
              <a:extLst>
                <a:ext uri="{FF2B5EF4-FFF2-40B4-BE49-F238E27FC236}">
                  <a16:creationId xmlns:a16="http://schemas.microsoft.com/office/drawing/2014/main" id="{D8ACDEE0-5D28-1147-B294-EDDF663B1820}"/>
                </a:ext>
              </a:extLst>
            </p:cNvPr>
            <p:cNvCxnSpPr>
              <a:cxnSpLocks/>
              <a:stCxn id="48" idx="2"/>
            </p:cNvCxnSpPr>
            <p:nvPr/>
          </p:nvCxnSpPr>
          <p:spPr>
            <a:xfrm flipH="1">
              <a:off x="10248856"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150A66E-BD1E-544F-92E1-AA74830ABBAA}"/>
                </a:ext>
              </a:extLst>
            </p:cNvPr>
            <p:cNvSpPr txBox="1"/>
            <p:nvPr/>
          </p:nvSpPr>
          <p:spPr>
            <a:xfrm>
              <a:off x="10482756" y="4438823"/>
              <a:ext cx="301686" cy="369332"/>
            </a:xfrm>
            <a:prstGeom prst="rect">
              <a:avLst/>
            </a:prstGeom>
            <a:noFill/>
          </p:spPr>
          <p:txBody>
            <a:bodyPr wrap="none" rtlCol="0">
              <a:spAutoFit/>
            </a:bodyPr>
            <a:lstStyle/>
            <a:p>
              <a:r>
                <a:rPr lang="en-US" dirty="0"/>
                <a:t>4</a:t>
              </a:r>
            </a:p>
          </p:txBody>
        </p:sp>
      </p:grpSp>
      <p:grpSp>
        <p:nvGrpSpPr>
          <p:cNvPr id="36" name="Group 35">
            <a:extLst>
              <a:ext uri="{FF2B5EF4-FFF2-40B4-BE49-F238E27FC236}">
                <a16:creationId xmlns:a16="http://schemas.microsoft.com/office/drawing/2014/main" id="{107FEC55-F12F-DA47-9FBF-2EF60AB05FBE}"/>
              </a:ext>
            </a:extLst>
          </p:cNvPr>
          <p:cNvGrpSpPr/>
          <p:nvPr/>
        </p:nvGrpSpPr>
        <p:grpSpPr>
          <a:xfrm>
            <a:off x="7284780" y="1027906"/>
            <a:ext cx="4006375" cy="1900120"/>
            <a:chOff x="2089625" y="2389571"/>
            <a:chExt cx="4006375" cy="1900120"/>
          </a:xfrm>
        </p:grpSpPr>
        <p:sp>
          <p:nvSpPr>
            <p:cNvPr id="47" name="Oval 46">
              <a:extLst>
                <a:ext uri="{FF2B5EF4-FFF2-40B4-BE49-F238E27FC236}">
                  <a16:creationId xmlns:a16="http://schemas.microsoft.com/office/drawing/2014/main" id="{5EF7683F-B372-E64F-A8D0-3DA04134BD73}"/>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52" name="Oval 51">
              <a:extLst>
                <a:ext uri="{FF2B5EF4-FFF2-40B4-BE49-F238E27FC236}">
                  <a16:creationId xmlns:a16="http://schemas.microsoft.com/office/drawing/2014/main" id="{DD6244F2-6B0E-C743-A064-D13B89627A9A}"/>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55" name="Oval 54">
              <a:extLst>
                <a:ext uri="{FF2B5EF4-FFF2-40B4-BE49-F238E27FC236}">
                  <a16:creationId xmlns:a16="http://schemas.microsoft.com/office/drawing/2014/main" id="{5119669A-C2F9-6641-AA62-8A123F45B94E}"/>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56" name="Oval 55">
              <a:extLst>
                <a:ext uri="{FF2B5EF4-FFF2-40B4-BE49-F238E27FC236}">
                  <a16:creationId xmlns:a16="http://schemas.microsoft.com/office/drawing/2014/main" id="{269CE270-8F33-694C-8D01-5E904DCE4BE5}"/>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63" name="Oval 62">
              <a:extLst>
                <a:ext uri="{FF2B5EF4-FFF2-40B4-BE49-F238E27FC236}">
                  <a16:creationId xmlns:a16="http://schemas.microsoft.com/office/drawing/2014/main" id="{11A78C3B-E969-7C4F-970F-6542F2861D8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2" name="Oval 71">
              <a:extLst>
                <a:ext uri="{FF2B5EF4-FFF2-40B4-BE49-F238E27FC236}">
                  <a16:creationId xmlns:a16="http://schemas.microsoft.com/office/drawing/2014/main" id="{0889EFA0-5CCC-D540-B47A-0B2037252A5C}"/>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3" name="Straight Connector 72">
              <a:extLst>
                <a:ext uri="{FF2B5EF4-FFF2-40B4-BE49-F238E27FC236}">
                  <a16:creationId xmlns:a16="http://schemas.microsoft.com/office/drawing/2014/main" id="{1C498AAA-E509-7C4D-A3F8-EA609EE7B444}"/>
                </a:ext>
              </a:extLst>
            </p:cNvPr>
            <p:cNvCxnSpPr>
              <a:stCxn id="55" idx="4"/>
              <a:endCxn id="52"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6226719-7BB3-9A4A-A06B-4647CBCFF5E4}"/>
                </a:ext>
              </a:extLst>
            </p:cNvPr>
            <p:cNvCxnSpPr>
              <a:cxnSpLocks/>
              <a:stCxn id="56" idx="4"/>
              <a:endCxn id="63"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770A2B2-0B0C-0940-B0BA-E5D21734EF24}"/>
                </a:ext>
              </a:extLst>
            </p:cNvPr>
            <p:cNvCxnSpPr>
              <a:cxnSpLocks/>
              <a:stCxn id="56" idx="2"/>
              <a:endCxn id="5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D3DA431-5022-7949-9539-5B41518E562A}"/>
                </a:ext>
              </a:extLst>
            </p:cNvPr>
            <p:cNvCxnSpPr>
              <a:cxnSpLocks/>
              <a:stCxn id="63" idx="2"/>
              <a:endCxn id="52"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003F78F-FC9D-FA4F-8640-0415F8446B08}"/>
                </a:ext>
              </a:extLst>
            </p:cNvPr>
            <p:cNvCxnSpPr>
              <a:cxnSpLocks/>
              <a:stCxn id="47" idx="7"/>
              <a:endCxn id="5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C5F6856-1804-C740-A2BF-FD0CA50D47BD}"/>
                </a:ext>
              </a:extLst>
            </p:cNvPr>
            <p:cNvCxnSpPr>
              <a:cxnSpLocks/>
              <a:stCxn id="47" idx="5"/>
              <a:endCxn id="52"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4081B50-4DEC-C646-8220-5DE4992E67E7}"/>
                </a:ext>
              </a:extLst>
            </p:cNvPr>
            <p:cNvCxnSpPr>
              <a:cxnSpLocks/>
              <a:stCxn id="56" idx="3"/>
              <a:endCxn id="52"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DF325E1-A81E-C144-829A-EFABC6D5D5C5}"/>
                </a:ext>
              </a:extLst>
            </p:cNvPr>
            <p:cNvCxnSpPr>
              <a:cxnSpLocks/>
              <a:stCxn id="72" idx="1"/>
              <a:endCxn id="5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811D47B-B045-3149-A733-C5F1AA861FE5}"/>
                </a:ext>
              </a:extLst>
            </p:cNvPr>
            <p:cNvCxnSpPr>
              <a:cxnSpLocks/>
              <a:stCxn id="72" idx="3"/>
              <a:endCxn id="63"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17C7D8D2-F793-0E45-9455-EFEDB1D0D9A9}"/>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3" name="TextBox 82">
              <a:extLst>
                <a:ext uri="{FF2B5EF4-FFF2-40B4-BE49-F238E27FC236}">
                  <a16:creationId xmlns:a16="http://schemas.microsoft.com/office/drawing/2014/main" id="{CAE7BC80-955E-7242-A1B1-2218C293D696}"/>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84" name="TextBox 83">
              <a:extLst>
                <a:ext uri="{FF2B5EF4-FFF2-40B4-BE49-F238E27FC236}">
                  <a16:creationId xmlns:a16="http://schemas.microsoft.com/office/drawing/2014/main" id="{B3132158-4EC1-CB40-A257-660B2837D4B1}"/>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85" name="TextBox 84">
              <a:extLst>
                <a:ext uri="{FF2B5EF4-FFF2-40B4-BE49-F238E27FC236}">
                  <a16:creationId xmlns:a16="http://schemas.microsoft.com/office/drawing/2014/main" id="{ADBAE963-3BBC-BF4C-A80A-C9FFA8080EA1}"/>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86" name="TextBox 85">
              <a:extLst>
                <a:ext uri="{FF2B5EF4-FFF2-40B4-BE49-F238E27FC236}">
                  <a16:creationId xmlns:a16="http://schemas.microsoft.com/office/drawing/2014/main" id="{63A1C553-2F28-CA48-BEAB-E7BC8875C13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87" name="TextBox 86">
              <a:extLst>
                <a:ext uri="{FF2B5EF4-FFF2-40B4-BE49-F238E27FC236}">
                  <a16:creationId xmlns:a16="http://schemas.microsoft.com/office/drawing/2014/main" id="{1021EBE9-7F1F-9742-AF8A-4D6C3618858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88" name="TextBox 87">
              <a:extLst>
                <a:ext uri="{FF2B5EF4-FFF2-40B4-BE49-F238E27FC236}">
                  <a16:creationId xmlns:a16="http://schemas.microsoft.com/office/drawing/2014/main" id="{A41EA2DC-ABA8-F34D-8F6B-150231123F08}"/>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89" name="TextBox 88">
              <a:extLst>
                <a:ext uri="{FF2B5EF4-FFF2-40B4-BE49-F238E27FC236}">
                  <a16:creationId xmlns:a16="http://schemas.microsoft.com/office/drawing/2014/main" id="{161F1D0E-E55E-2047-9709-12AD9B25FE32}"/>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1" name="TextBox 90">
              <a:extLst>
                <a:ext uri="{FF2B5EF4-FFF2-40B4-BE49-F238E27FC236}">
                  <a16:creationId xmlns:a16="http://schemas.microsoft.com/office/drawing/2014/main" id="{D24E6514-E100-BB4B-8CDE-481DB8A7A019}"/>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93" name="TextBox 92">
            <a:extLst>
              <a:ext uri="{FF2B5EF4-FFF2-40B4-BE49-F238E27FC236}">
                <a16:creationId xmlns:a16="http://schemas.microsoft.com/office/drawing/2014/main" id="{1E0268E9-2323-0F43-8135-651A4BF8C4EA}"/>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Tree>
    <p:extLst>
      <p:ext uri="{BB962C8B-B14F-4D97-AF65-F5344CB8AC3E}">
        <p14:creationId xmlns:p14="http://schemas.microsoft.com/office/powerpoint/2010/main" val="33855003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3E90E-8D44-3342-AB6B-5B9131F960E0}"/>
              </a:ext>
            </a:extLst>
          </p:cNvPr>
          <p:cNvSpPr>
            <a:spLocks noGrp="1"/>
          </p:cNvSpPr>
          <p:nvPr>
            <p:ph type="title"/>
          </p:nvPr>
        </p:nvSpPr>
        <p:spPr/>
        <p:txBody>
          <a:bodyPr/>
          <a:lstStyle/>
          <a:p>
            <a:r>
              <a:rPr lang="en-US" dirty="0"/>
              <a:t>Proofs</a:t>
            </a:r>
          </a:p>
        </p:txBody>
      </p:sp>
      <p:sp>
        <p:nvSpPr>
          <p:cNvPr id="3" name="Content Placeholder 2">
            <a:extLst>
              <a:ext uri="{FF2B5EF4-FFF2-40B4-BE49-F238E27FC236}">
                <a16:creationId xmlns:a16="http://schemas.microsoft.com/office/drawing/2014/main" id="{FBCB5C6C-1649-2443-BCDE-5E9272D52305}"/>
              </a:ext>
            </a:extLst>
          </p:cNvPr>
          <p:cNvSpPr>
            <a:spLocks noGrp="1"/>
          </p:cNvSpPr>
          <p:nvPr>
            <p:ph idx="1"/>
          </p:nvPr>
        </p:nvSpPr>
        <p:spPr/>
        <p:txBody>
          <a:bodyPr/>
          <a:lstStyle/>
          <a:p>
            <a:r>
              <a:rPr lang="en-US" dirty="0"/>
              <a:t>Proofs of both algorithms are given in section 11.5.2</a:t>
            </a:r>
          </a:p>
        </p:txBody>
      </p:sp>
    </p:spTree>
    <p:extLst>
      <p:ext uri="{BB962C8B-B14F-4D97-AF65-F5344CB8AC3E}">
        <p14:creationId xmlns:p14="http://schemas.microsoft.com/office/powerpoint/2010/main" val="35765575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FEDA3F-32FF-6C5C-24F2-4A4C75AD8381}"/>
              </a:ext>
            </a:extLst>
          </p:cNvPr>
          <p:cNvSpPr>
            <a:spLocks noGrp="1"/>
          </p:cNvSpPr>
          <p:nvPr>
            <p:ph type="title"/>
          </p:nvPr>
        </p:nvSpPr>
        <p:spPr/>
        <p:txBody>
          <a:bodyPr/>
          <a:lstStyle/>
          <a:p>
            <a:r>
              <a:rPr lang="en-US" dirty="0"/>
              <a:t>Kruskal’s Algorithm</a:t>
            </a:r>
          </a:p>
        </p:txBody>
      </p:sp>
      <p:sp>
        <p:nvSpPr>
          <p:cNvPr id="5" name="Text Placeholder 4">
            <a:extLst>
              <a:ext uri="{FF2B5EF4-FFF2-40B4-BE49-F238E27FC236}">
                <a16:creationId xmlns:a16="http://schemas.microsoft.com/office/drawing/2014/main" id="{5DCC47A4-5A7F-BC5C-225F-46418F5E74E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131941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FEDA3F-32FF-6C5C-24F2-4A4C75AD8381}"/>
              </a:ext>
            </a:extLst>
          </p:cNvPr>
          <p:cNvSpPr>
            <a:spLocks noGrp="1"/>
          </p:cNvSpPr>
          <p:nvPr>
            <p:ph type="title"/>
          </p:nvPr>
        </p:nvSpPr>
        <p:spPr/>
        <p:txBody>
          <a:bodyPr/>
          <a:lstStyle/>
          <a:p>
            <a:r>
              <a:rPr lang="en-US" dirty="0"/>
              <a:t>Kruskal’s Algorithm</a:t>
            </a:r>
          </a:p>
        </p:txBody>
      </p:sp>
      <p:sp>
        <p:nvSpPr>
          <p:cNvPr id="5" name="Text Placeholder 4">
            <a:extLst>
              <a:ext uri="{FF2B5EF4-FFF2-40B4-BE49-F238E27FC236}">
                <a16:creationId xmlns:a16="http://schemas.microsoft.com/office/drawing/2014/main" id="{5DCC47A4-5A7F-BC5C-225F-46418F5E74EF}"/>
              </a:ext>
            </a:extLst>
          </p:cNvPr>
          <p:cNvSpPr>
            <a:spLocks noGrp="1"/>
          </p:cNvSpPr>
          <p:nvPr>
            <p:ph type="body" idx="1"/>
          </p:nvPr>
        </p:nvSpPr>
        <p:spPr/>
        <p:txBody>
          <a:bodyPr/>
          <a:lstStyle/>
          <a:p>
            <a:endParaRPr lang="en-US"/>
          </a:p>
        </p:txBody>
      </p:sp>
      <p:sp>
        <p:nvSpPr>
          <p:cNvPr id="2" name="TextBox 1">
            <a:extLst>
              <a:ext uri="{FF2B5EF4-FFF2-40B4-BE49-F238E27FC236}">
                <a16:creationId xmlns:a16="http://schemas.microsoft.com/office/drawing/2014/main" id="{CD48FFCE-279C-D8C9-E5DD-A1EB22D2B859}"/>
              </a:ext>
            </a:extLst>
          </p:cNvPr>
          <p:cNvSpPr txBox="1"/>
          <p:nvPr/>
        </p:nvSpPr>
        <p:spPr>
          <a:xfrm>
            <a:off x="625558" y="1791483"/>
            <a:ext cx="10928184" cy="954107"/>
          </a:xfrm>
          <a:prstGeom prst="rect">
            <a:avLst/>
          </a:prstGeom>
          <a:solidFill>
            <a:schemeClr val="accent4">
              <a:lumMod val="20000"/>
              <a:lumOff val="80000"/>
            </a:schemeClr>
          </a:solidFill>
        </p:spPr>
        <p:txBody>
          <a:bodyPr wrap="none" rtlCol="0">
            <a:spAutoFit/>
          </a:bodyPr>
          <a:lstStyle/>
          <a:p>
            <a:r>
              <a:rPr lang="en-US" sz="2800" dirty="0"/>
              <a:t>Please don’t mix these up if a MST question appears on the final.</a:t>
            </a:r>
          </a:p>
          <a:p>
            <a:r>
              <a:rPr lang="en-US" sz="2800" dirty="0"/>
              <a:t>The multiple choice format makes partial credit almost impossible to give.</a:t>
            </a:r>
          </a:p>
        </p:txBody>
      </p:sp>
    </p:spTree>
    <p:extLst>
      <p:ext uri="{BB962C8B-B14F-4D97-AF65-F5344CB8AC3E}">
        <p14:creationId xmlns:p14="http://schemas.microsoft.com/office/powerpoint/2010/main" val="1728345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Spanning Trees/Forests</a:t>
            </a:r>
          </a:p>
        </p:txBody>
      </p:sp>
      <p:sp>
        <p:nvSpPr>
          <p:cNvPr id="3" name="Content Placeholder 2"/>
          <p:cNvSpPr>
            <a:spLocks noGrp="1"/>
          </p:cNvSpPr>
          <p:nvPr>
            <p:ph idx="1"/>
          </p:nvPr>
        </p:nvSpPr>
        <p:spPr>
          <a:xfrm>
            <a:off x="838200" y="1378368"/>
            <a:ext cx="10515600" cy="4351338"/>
          </a:xfrm>
        </p:spPr>
        <p:txBody>
          <a:bodyPr/>
          <a:lstStyle/>
          <a:p>
            <a:r>
              <a:rPr lang="en-US" dirty="0">
                <a:cs typeface="Courier New" panose="02070309020205020404" pitchFamily="49" charset="0"/>
              </a:rPr>
              <a:t>Span all vertices in the graph </a:t>
            </a:r>
          </a:p>
          <a:p>
            <a:r>
              <a:rPr lang="en-US" dirty="0">
                <a:cs typeface="Courier New" panose="02070309020205020404" pitchFamily="49" charset="0"/>
              </a:rPr>
              <a:t>Include a subset of edges</a:t>
            </a:r>
          </a:p>
        </p:txBody>
      </p:sp>
      <p:pic>
        <p:nvPicPr>
          <p:cNvPr id="6" name="Picture 5"/>
          <p:cNvPicPr>
            <a:picLocks noChangeAspect="1"/>
          </p:cNvPicPr>
          <p:nvPr/>
        </p:nvPicPr>
        <p:blipFill>
          <a:blip r:embed="rId3"/>
          <a:stretch>
            <a:fillRect/>
          </a:stretch>
        </p:blipFill>
        <p:spPr>
          <a:xfrm>
            <a:off x="111623" y="2547202"/>
            <a:ext cx="4876800" cy="3238500"/>
          </a:xfrm>
          <a:prstGeom prst="rect">
            <a:avLst/>
          </a:prstGeom>
        </p:spPr>
      </p:pic>
      <p:pic>
        <p:nvPicPr>
          <p:cNvPr id="12" name="Picture 11">
            <a:extLst>
              <a:ext uri="{FF2B5EF4-FFF2-40B4-BE49-F238E27FC236}">
                <a16:creationId xmlns:a16="http://schemas.microsoft.com/office/drawing/2014/main" id="{C15C7F97-756A-1E43-A16E-16E564E4FC94}"/>
              </a:ext>
            </a:extLst>
          </p:cNvPr>
          <p:cNvPicPr>
            <a:picLocks noChangeAspect="1"/>
          </p:cNvPicPr>
          <p:nvPr/>
        </p:nvPicPr>
        <p:blipFill>
          <a:blip r:embed="rId4"/>
          <a:stretch>
            <a:fillRect/>
          </a:stretch>
        </p:blipFill>
        <p:spPr>
          <a:xfrm>
            <a:off x="6161497" y="2915095"/>
            <a:ext cx="1409700" cy="2952750"/>
          </a:xfrm>
          <a:prstGeom prst="rect">
            <a:avLst/>
          </a:prstGeom>
        </p:spPr>
      </p:pic>
      <p:sp>
        <p:nvSpPr>
          <p:cNvPr id="5" name="TextBox 4">
            <a:extLst>
              <a:ext uri="{FF2B5EF4-FFF2-40B4-BE49-F238E27FC236}">
                <a16:creationId xmlns:a16="http://schemas.microsoft.com/office/drawing/2014/main" id="{669DAAE8-7A78-1C4D-838E-3481DB35D9FE}"/>
              </a:ext>
            </a:extLst>
          </p:cNvPr>
          <p:cNvSpPr txBox="1"/>
          <p:nvPr/>
        </p:nvSpPr>
        <p:spPr>
          <a:xfrm>
            <a:off x="1778991" y="2402606"/>
            <a:ext cx="950901" cy="461665"/>
          </a:xfrm>
          <a:prstGeom prst="rect">
            <a:avLst/>
          </a:prstGeom>
          <a:solidFill>
            <a:schemeClr val="bg2"/>
          </a:solidFill>
        </p:spPr>
        <p:txBody>
          <a:bodyPr wrap="none" rtlCol="0">
            <a:spAutoFit/>
          </a:bodyPr>
          <a:lstStyle/>
          <a:p>
            <a:r>
              <a:rPr lang="en-US" sz="2400" dirty="0"/>
              <a:t>Graph</a:t>
            </a:r>
          </a:p>
        </p:txBody>
      </p:sp>
      <p:sp>
        <p:nvSpPr>
          <p:cNvPr id="14" name="TextBox 13">
            <a:extLst>
              <a:ext uri="{FF2B5EF4-FFF2-40B4-BE49-F238E27FC236}">
                <a16:creationId xmlns:a16="http://schemas.microsoft.com/office/drawing/2014/main" id="{90184AB1-A47A-C349-8045-F3BAEBAFAA3D}"/>
              </a:ext>
            </a:extLst>
          </p:cNvPr>
          <p:cNvSpPr txBox="1"/>
          <p:nvPr/>
        </p:nvSpPr>
        <p:spPr>
          <a:xfrm>
            <a:off x="6801862" y="2402606"/>
            <a:ext cx="2131161" cy="461665"/>
          </a:xfrm>
          <a:prstGeom prst="rect">
            <a:avLst/>
          </a:prstGeom>
          <a:solidFill>
            <a:schemeClr val="bg2"/>
          </a:solidFill>
        </p:spPr>
        <p:txBody>
          <a:bodyPr wrap="none" rtlCol="0">
            <a:spAutoFit/>
          </a:bodyPr>
          <a:lstStyle/>
          <a:p>
            <a:r>
              <a:rPr lang="en-US" sz="2400" dirty="0"/>
              <a:t>Spanning forest</a:t>
            </a:r>
          </a:p>
        </p:txBody>
      </p:sp>
      <p:cxnSp>
        <p:nvCxnSpPr>
          <p:cNvPr id="16" name="Straight Arrow Connector 15">
            <a:extLst>
              <a:ext uri="{FF2B5EF4-FFF2-40B4-BE49-F238E27FC236}">
                <a16:creationId xmlns:a16="http://schemas.microsoft.com/office/drawing/2014/main" id="{A106F619-70CB-E94E-A8D7-8B27B8ADB90A}"/>
              </a:ext>
            </a:extLst>
          </p:cNvPr>
          <p:cNvCxnSpPr/>
          <p:nvPr/>
        </p:nvCxnSpPr>
        <p:spPr>
          <a:xfrm>
            <a:off x="1175217" y="3084741"/>
            <a:ext cx="1024128" cy="104241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F54031C-895A-5E41-8895-FC44111E454C}"/>
              </a:ext>
            </a:extLst>
          </p:cNvPr>
          <p:cNvCxnSpPr>
            <a:cxnSpLocks/>
          </p:cNvCxnSpPr>
          <p:nvPr/>
        </p:nvCxnSpPr>
        <p:spPr>
          <a:xfrm flipV="1">
            <a:off x="2415582" y="3084741"/>
            <a:ext cx="1045677" cy="10817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A39E24E-5BE6-F343-A5D7-8373D392E013}"/>
              </a:ext>
            </a:extLst>
          </p:cNvPr>
          <p:cNvCxnSpPr>
            <a:cxnSpLocks/>
          </p:cNvCxnSpPr>
          <p:nvPr/>
        </p:nvCxnSpPr>
        <p:spPr>
          <a:xfrm>
            <a:off x="3644729" y="3084741"/>
            <a:ext cx="1062390" cy="108171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A8821F9-D5FF-A049-A780-E5C153946AF5}"/>
              </a:ext>
            </a:extLst>
          </p:cNvPr>
          <p:cNvSpPr txBox="1"/>
          <p:nvPr/>
        </p:nvSpPr>
        <p:spPr>
          <a:xfrm>
            <a:off x="8192838" y="2967335"/>
            <a:ext cx="2539321" cy="461665"/>
          </a:xfrm>
          <a:prstGeom prst="rect">
            <a:avLst/>
          </a:prstGeom>
          <a:noFill/>
        </p:spPr>
        <p:txBody>
          <a:bodyPr wrap="square" rtlCol="0">
            <a:spAutoFit/>
          </a:bodyPr>
          <a:lstStyle/>
          <a:p>
            <a:r>
              <a:rPr lang="en-US" sz="2400" i="1" dirty="0">
                <a:latin typeface="Times New Roman" panose="02020603050405020304" pitchFamily="18" charset="0"/>
                <a:cs typeface="Times New Roman" panose="02020603050405020304" pitchFamily="18" charset="0"/>
              </a:rPr>
              <a:t>f</a:t>
            </a:r>
          </a:p>
        </p:txBody>
      </p:sp>
      <p:cxnSp>
        <p:nvCxnSpPr>
          <p:cNvPr id="33" name="Straight Arrow Connector 32">
            <a:extLst>
              <a:ext uri="{FF2B5EF4-FFF2-40B4-BE49-F238E27FC236}">
                <a16:creationId xmlns:a16="http://schemas.microsoft.com/office/drawing/2014/main" id="{0EB5B2A9-FB57-1C44-A37C-C3D6EFB53621}"/>
              </a:ext>
            </a:extLst>
          </p:cNvPr>
          <p:cNvCxnSpPr>
            <a:cxnSpLocks/>
          </p:cNvCxnSpPr>
          <p:nvPr/>
        </p:nvCxnSpPr>
        <p:spPr>
          <a:xfrm flipH="1">
            <a:off x="1187575" y="4391470"/>
            <a:ext cx="1024127" cy="102078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4928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3" name="Content Placeholder 2">
            <a:extLst>
              <a:ext uri="{FF2B5EF4-FFF2-40B4-BE49-F238E27FC236}">
                <a16:creationId xmlns:a16="http://schemas.microsoft.com/office/drawing/2014/main" id="{07AB688F-CC3F-114B-A4F8-9D0F148AA9A4}"/>
              </a:ext>
            </a:extLst>
          </p:cNvPr>
          <p:cNvSpPr>
            <a:spLocks noGrp="1"/>
          </p:cNvSpPr>
          <p:nvPr>
            <p:ph idx="1"/>
          </p:nvPr>
        </p:nvSpPr>
        <p:spPr/>
        <p:txBody>
          <a:bodyPr/>
          <a:lstStyle/>
          <a:p>
            <a:r>
              <a:rPr lang="en-US" dirty="0"/>
              <a:t>Input: weighted connected undirected graph</a:t>
            </a:r>
          </a:p>
          <a:p>
            <a:r>
              <a:rPr lang="en-US" dirty="0"/>
              <a:t>Output: minimum spanning tree</a:t>
            </a:r>
          </a:p>
        </p:txBody>
      </p:sp>
      <p:grpSp>
        <p:nvGrpSpPr>
          <p:cNvPr id="5" name="Group 4">
            <a:extLst>
              <a:ext uri="{FF2B5EF4-FFF2-40B4-BE49-F238E27FC236}">
                <a16:creationId xmlns:a16="http://schemas.microsoft.com/office/drawing/2014/main" id="{FAC26CE5-97EE-F445-8B3B-E3E5EBCC92EC}"/>
              </a:ext>
            </a:extLst>
          </p:cNvPr>
          <p:cNvGrpSpPr/>
          <p:nvPr/>
        </p:nvGrpSpPr>
        <p:grpSpPr>
          <a:xfrm>
            <a:off x="7032465" y="2906643"/>
            <a:ext cx="4006375" cy="1900120"/>
            <a:chOff x="2089625" y="2389571"/>
            <a:chExt cx="4006375" cy="1900120"/>
          </a:xfrm>
        </p:grpSpPr>
        <p:sp>
          <p:nvSpPr>
            <p:cNvPr id="6" name="Oval 5">
              <a:extLst>
                <a:ext uri="{FF2B5EF4-FFF2-40B4-BE49-F238E27FC236}">
                  <a16:creationId xmlns:a16="http://schemas.microsoft.com/office/drawing/2014/main" id="{119E0675-C15D-F144-AFA2-C6CEC2E34D9F}"/>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7" name="Oval 6">
              <a:extLst>
                <a:ext uri="{FF2B5EF4-FFF2-40B4-BE49-F238E27FC236}">
                  <a16:creationId xmlns:a16="http://schemas.microsoft.com/office/drawing/2014/main" id="{89E5F93C-ACC2-204A-8CBC-17E2AC633297}"/>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8" name="Oval 7">
              <a:extLst>
                <a:ext uri="{FF2B5EF4-FFF2-40B4-BE49-F238E27FC236}">
                  <a16:creationId xmlns:a16="http://schemas.microsoft.com/office/drawing/2014/main" id="{19C77D86-C4A5-EF47-8260-8F7CFCAD17C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3378348E-8DCD-BA46-B2EA-424EEC2CC3E7}"/>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10" name="Oval 9">
              <a:extLst>
                <a:ext uri="{FF2B5EF4-FFF2-40B4-BE49-F238E27FC236}">
                  <a16:creationId xmlns:a16="http://schemas.microsoft.com/office/drawing/2014/main" id="{7E1474C1-4344-3A42-890C-5A762F1EA2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57E24166-6F40-1445-86E0-405974D5777D}"/>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12" name="Straight Connector 11">
              <a:extLst>
                <a:ext uri="{FF2B5EF4-FFF2-40B4-BE49-F238E27FC236}">
                  <a16:creationId xmlns:a16="http://schemas.microsoft.com/office/drawing/2014/main" id="{9FB64CF1-E92E-684F-A9FC-5CF9A3BF22B2}"/>
                </a:ext>
              </a:extLst>
            </p:cNvPr>
            <p:cNvCxnSpPr>
              <a:stCxn id="8" idx="4"/>
              <a:endCxn id="7"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C01D7DE-D713-B148-BD80-D2840F8C0885}"/>
                </a:ext>
              </a:extLst>
            </p:cNvPr>
            <p:cNvCxnSpPr>
              <a:cxnSpLocks/>
              <a:stCxn id="9" idx="4"/>
              <a:endCxn id="10"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4EA038B-470E-6E4A-BDC6-4C5B36A52CB1}"/>
                </a:ext>
              </a:extLst>
            </p:cNvPr>
            <p:cNvCxnSpPr>
              <a:cxnSpLocks/>
              <a:stCxn id="9" idx="2"/>
              <a:endCxn id="8"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4504EC4-26DD-6149-9BDD-BF464A418D46}"/>
                </a:ext>
              </a:extLst>
            </p:cNvPr>
            <p:cNvCxnSpPr>
              <a:cxnSpLocks/>
              <a:stCxn id="10" idx="2"/>
              <a:endCxn id="7"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7BAC22-09FC-E843-A518-BB654A3BF32F}"/>
                </a:ext>
              </a:extLst>
            </p:cNvPr>
            <p:cNvCxnSpPr>
              <a:cxnSpLocks/>
              <a:stCxn id="6" idx="7"/>
              <a:endCxn id="8"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3099D0D-4A4F-CC4A-AB0C-211238286A4A}"/>
                </a:ext>
              </a:extLst>
            </p:cNvPr>
            <p:cNvCxnSpPr>
              <a:cxnSpLocks/>
              <a:stCxn id="6" idx="5"/>
              <a:endCxn id="7"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5474A9-B79E-8A46-AB31-A632DFE3D397}"/>
                </a:ext>
              </a:extLst>
            </p:cNvPr>
            <p:cNvCxnSpPr>
              <a:cxnSpLocks/>
              <a:stCxn id="9" idx="3"/>
              <a:endCxn id="7"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7A9828-050D-D649-9CB4-AE0B4365E1DF}"/>
                </a:ext>
              </a:extLst>
            </p:cNvPr>
            <p:cNvCxnSpPr>
              <a:cxnSpLocks/>
              <a:stCxn id="11" idx="1"/>
              <a:endCxn id="9"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3F7DAC-3295-5040-BF7E-F3CCE45E8FD5}"/>
                </a:ext>
              </a:extLst>
            </p:cNvPr>
            <p:cNvCxnSpPr>
              <a:cxnSpLocks/>
              <a:stCxn id="11" idx="3"/>
              <a:endCxn id="10"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6D07F08-1DDF-CD4F-87A3-4B6FE236D076}"/>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22" name="TextBox 21">
              <a:extLst>
                <a:ext uri="{FF2B5EF4-FFF2-40B4-BE49-F238E27FC236}">
                  <a16:creationId xmlns:a16="http://schemas.microsoft.com/office/drawing/2014/main" id="{4E0A4426-AC5F-1847-8B56-CB85B192CAA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23" name="TextBox 22">
              <a:extLst>
                <a:ext uri="{FF2B5EF4-FFF2-40B4-BE49-F238E27FC236}">
                  <a16:creationId xmlns:a16="http://schemas.microsoft.com/office/drawing/2014/main" id="{534AC0F0-FC60-E241-B02E-CCF15CD391B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24" name="TextBox 23">
              <a:extLst>
                <a:ext uri="{FF2B5EF4-FFF2-40B4-BE49-F238E27FC236}">
                  <a16:creationId xmlns:a16="http://schemas.microsoft.com/office/drawing/2014/main" id="{208AFDE7-AC99-2546-ADF7-1883E235EA1B}"/>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25" name="TextBox 24">
              <a:extLst>
                <a:ext uri="{FF2B5EF4-FFF2-40B4-BE49-F238E27FC236}">
                  <a16:creationId xmlns:a16="http://schemas.microsoft.com/office/drawing/2014/main" id="{11B9D382-ABA3-5B48-B823-CDD1E4D3C93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26" name="TextBox 25">
              <a:extLst>
                <a:ext uri="{FF2B5EF4-FFF2-40B4-BE49-F238E27FC236}">
                  <a16:creationId xmlns:a16="http://schemas.microsoft.com/office/drawing/2014/main" id="{455686A3-52EF-3949-BDEE-B2B44F2CCEBC}"/>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EDE8DB79-C2FF-1F48-BC0F-34AFAB3780B5}"/>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28" name="TextBox 27">
              <a:extLst>
                <a:ext uri="{FF2B5EF4-FFF2-40B4-BE49-F238E27FC236}">
                  <a16:creationId xmlns:a16="http://schemas.microsoft.com/office/drawing/2014/main" id="{34CE418A-3E7F-314B-ABD1-1CE899C6089E}"/>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29" name="TextBox 28">
              <a:extLst>
                <a:ext uri="{FF2B5EF4-FFF2-40B4-BE49-F238E27FC236}">
                  <a16:creationId xmlns:a16="http://schemas.microsoft.com/office/drawing/2014/main" id="{76B12AAE-DDF0-B449-B8DA-E30D540BCF0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Tree>
    <p:extLst>
      <p:ext uri="{BB962C8B-B14F-4D97-AF65-F5344CB8AC3E}">
        <p14:creationId xmlns:p14="http://schemas.microsoft.com/office/powerpoint/2010/main" val="1387643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3" name="Content Placeholder 2">
            <a:extLst>
              <a:ext uri="{FF2B5EF4-FFF2-40B4-BE49-F238E27FC236}">
                <a16:creationId xmlns:a16="http://schemas.microsoft.com/office/drawing/2014/main" id="{07AB688F-CC3F-114B-A4F8-9D0F148AA9A4}"/>
              </a:ext>
            </a:extLst>
          </p:cNvPr>
          <p:cNvSpPr>
            <a:spLocks noGrp="1"/>
          </p:cNvSpPr>
          <p:nvPr>
            <p:ph idx="1"/>
          </p:nvPr>
        </p:nvSpPr>
        <p:spPr/>
        <p:txBody>
          <a:bodyPr/>
          <a:lstStyle/>
          <a:p>
            <a:pPr marL="0" indent="0">
              <a:buNone/>
            </a:pPr>
            <a:r>
              <a:rPr lang="en-US" dirty="0"/>
              <a:t>Data Structures</a:t>
            </a:r>
          </a:p>
          <a:p>
            <a:pPr lvl="1"/>
            <a:r>
              <a:rPr lang="en-US" dirty="0"/>
              <a:t>Input graph</a:t>
            </a:r>
          </a:p>
          <a:p>
            <a:pPr lvl="1"/>
            <a:r>
              <a:rPr lang="en-US" dirty="0"/>
              <a:t>Output tree</a:t>
            </a:r>
          </a:p>
        </p:txBody>
      </p:sp>
      <p:grpSp>
        <p:nvGrpSpPr>
          <p:cNvPr id="5" name="Group 4">
            <a:extLst>
              <a:ext uri="{FF2B5EF4-FFF2-40B4-BE49-F238E27FC236}">
                <a16:creationId xmlns:a16="http://schemas.microsoft.com/office/drawing/2014/main" id="{FAC26CE5-97EE-F445-8B3B-E3E5EBCC92EC}"/>
              </a:ext>
            </a:extLst>
          </p:cNvPr>
          <p:cNvGrpSpPr/>
          <p:nvPr/>
        </p:nvGrpSpPr>
        <p:grpSpPr>
          <a:xfrm>
            <a:off x="7284780" y="1027906"/>
            <a:ext cx="4006375" cy="1900120"/>
            <a:chOff x="2089625" y="2389571"/>
            <a:chExt cx="4006375" cy="1900120"/>
          </a:xfrm>
        </p:grpSpPr>
        <p:sp>
          <p:nvSpPr>
            <p:cNvPr id="6" name="Oval 5">
              <a:extLst>
                <a:ext uri="{FF2B5EF4-FFF2-40B4-BE49-F238E27FC236}">
                  <a16:creationId xmlns:a16="http://schemas.microsoft.com/office/drawing/2014/main" id="{119E0675-C15D-F144-AFA2-C6CEC2E34D9F}"/>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7" name="Oval 6">
              <a:extLst>
                <a:ext uri="{FF2B5EF4-FFF2-40B4-BE49-F238E27FC236}">
                  <a16:creationId xmlns:a16="http://schemas.microsoft.com/office/drawing/2014/main" id="{89E5F93C-ACC2-204A-8CBC-17E2AC633297}"/>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8" name="Oval 7">
              <a:extLst>
                <a:ext uri="{FF2B5EF4-FFF2-40B4-BE49-F238E27FC236}">
                  <a16:creationId xmlns:a16="http://schemas.microsoft.com/office/drawing/2014/main" id="{19C77D86-C4A5-EF47-8260-8F7CFCAD17C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3378348E-8DCD-BA46-B2EA-424EEC2CC3E7}"/>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10" name="Oval 9">
              <a:extLst>
                <a:ext uri="{FF2B5EF4-FFF2-40B4-BE49-F238E27FC236}">
                  <a16:creationId xmlns:a16="http://schemas.microsoft.com/office/drawing/2014/main" id="{7E1474C1-4344-3A42-890C-5A762F1EA2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57E24166-6F40-1445-86E0-405974D5777D}"/>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12" name="Straight Connector 11">
              <a:extLst>
                <a:ext uri="{FF2B5EF4-FFF2-40B4-BE49-F238E27FC236}">
                  <a16:creationId xmlns:a16="http://schemas.microsoft.com/office/drawing/2014/main" id="{9FB64CF1-E92E-684F-A9FC-5CF9A3BF22B2}"/>
                </a:ext>
              </a:extLst>
            </p:cNvPr>
            <p:cNvCxnSpPr>
              <a:stCxn id="8" idx="4"/>
              <a:endCxn id="7"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C01D7DE-D713-B148-BD80-D2840F8C0885}"/>
                </a:ext>
              </a:extLst>
            </p:cNvPr>
            <p:cNvCxnSpPr>
              <a:cxnSpLocks/>
              <a:stCxn id="9" idx="4"/>
              <a:endCxn id="10"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4EA038B-470E-6E4A-BDC6-4C5B36A52CB1}"/>
                </a:ext>
              </a:extLst>
            </p:cNvPr>
            <p:cNvCxnSpPr>
              <a:cxnSpLocks/>
              <a:stCxn id="9" idx="2"/>
              <a:endCxn id="8"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4504EC4-26DD-6149-9BDD-BF464A418D46}"/>
                </a:ext>
              </a:extLst>
            </p:cNvPr>
            <p:cNvCxnSpPr>
              <a:cxnSpLocks/>
              <a:stCxn id="10" idx="2"/>
              <a:endCxn id="7"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7BAC22-09FC-E843-A518-BB654A3BF32F}"/>
                </a:ext>
              </a:extLst>
            </p:cNvPr>
            <p:cNvCxnSpPr>
              <a:cxnSpLocks/>
              <a:stCxn id="6" idx="7"/>
              <a:endCxn id="8"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3099D0D-4A4F-CC4A-AB0C-211238286A4A}"/>
                </a:ext>
              </a:extLst>
            </p:cNvPr>
            <p:cNvCxnSpPr>
              <a:cxnSpLocks/>
              <a:stCxn id="6" idx="5"/>
              <a:endCxn id="7"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5474A9-B79E-8A46-AB31-A632DFE3D397}"/>
                </a:ext>
              </a:extLst>
            </p:cNvPr>
            <p:cNvCxnSpPr>
              <a:cxnSpLocks/>
              <a:stCxn id="9" idx="3"/>
              <a:endCxn id="7"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7A9828-050D-D649-9CB4-AE0B4365E1DF}"/>
                </a:ext>
              </a:extLst>
            </p:cNvPr>
            <p:cNvCxnSpPr>
              <a:cxnSpLocks/>
              <a:stCxn id="11" idx="1"/>
              <a:endCxn id="9"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3F7DAC-3295-5040-BF7E-F3CCE45E8FD5}"/>
                </a:ext>
              </a:extLst>
            </p:cNvPr>
            <p:cNvCxnSpPr>
              <a:cxnSpLocks/>
              <a:stCxn id="11" idx="3"/>
              <a:endCxn id="10"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6D07F08-1DDF-CD4F-87A3-4B6FE236D076}"/>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22" name="TextBox 21">
              <a:extLst>
                <a:ext uri="{FF2B5EF4-FFF2-40B4-BE49-F238E27FC236}">
                  <a16:creationId xmlns:a16="http://schemas.microsoft.com/office/drawing/2014/main" id="{4E0A4426-AC5F-1847-8B56-CB85B192CAA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23" name="TextBox 22">
              <a:extLst>
                <a:ext uri="{FF2B5EF4-FFF2-40B4-BE49-F238E27FC236}">
                  <a16:creationId xmlns:a16="http://schemas.microsoft.com/office/drawing/2014/main" id="{534AC0F0-FC60-E241-B02E-CCF15CD391B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24" name="TextBox 23">
              <a:extLst>
                <a:ext uri="{FF2B5EF4-FFF2-40B4-BE49-F238E27FC236}">
                  <a16:creationId xmlns:a16="http://schemas.microsoft.com/office/drawing/2014/main" id="{208AFDE7-AC99-2546-ADF7-1883E235EA1B}"/>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25" name="TextBox 24">
              <a:extLst>
                <a:ext uri="{FF2B5EF4-FFF2-40B4-BE49-F238E27FC236}">
                  <a16:creationId xmlns:a16="http://schemas.microsoft.com/office/drawing/2014/main" id="{11B9D382-ABA3-5B48-B823-CDD1E4D3C93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26" name="TextBox 25">
              <a:extLst>
                <a:ext uri="{FF2B5EF4-FFF2-40B4-BE49-F238E27FC236}">
                  <a16:creationId xmlns:a16="http://schemas.microsoft.com/office/drawing/2014/main" id="{455686A3-52EF-3949-BDEE-B2B44F2CCEBC}"/>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EDE8DB79-C2FF-1F48-BC0F-34AFAB3780B5}"/>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28" name="TextBox 27">
              <a:extLst>
                <a:ext uri="{FF2B5EF4-FFF2-40B4-BE49-F238E27FC236}">
                  <a16:creationId xmlns:a16="http://schemas.microsoft.com/office/drawing/2014/main" id="{34CE418A-3E7F-314B-ABD1-1CE899C6089E}"/>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29" name="TextBox 28">
              <a:extLst>
                <a:ext uri="{FF2B5EF4-FFF2-40B4-BE49-F238E27FC236}">
                  <a16:creationId xmlns:a16="http://schemas.microsoft.com/office/drawing/2014/main" id="{76B12AAE-DDF0-B449-B8DA-E30D540BCF0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30" name="TextBox 29">
            <a:extLst>
              <a:ext uri="{FF2B5EF4-FFF2-40B4-BE49-F238E27FC236}">
                <a16:creationId xmlns:a16="http://schemas.microsoft.com/office/drawing/2014/main" id="{D9A684C2-7295-9849-86CE-98CFF1E461D4}"/>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1" name="TextBox 30">
            <a:extLst>
              <a:ext uri="{FF2B5EF4-FFF2-40B4-BE49-F238E27FC236}">
                <a16:creationId xmlns:a16="http://schemas.microsoft.com/office/drawing/2014/main" id="{18BCF52C-2792-504B-8DDA-8EA9A33AF97F}"/>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Tree>
    <p:extLst>
      <p:ext uri="{BB962C8B-B14F-4D97-AF65-F5344CB8AC3E}">
        <p14:creationId xmlns:p14="http://schemas.microsoft.com/office/powerpoint/2010/main" val="1499823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to Kruskal’s</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b="1" i="1" dirty="0">
                <a:solidFill>
                  <a:srgbClr val="C00000"/>
                </a:solidFill>
              </a:rPr>
              <a:t>Initialize T</a:t>
            </a:r>
            <a:r>
              <a:rPr lang="en-US" sz="2400" dirty="0"/>
              <a:t> … done differently</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98A6F365-389D-3544-BBF3-03302F100205}"/>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1F1E20FD-37E0-8447-966E-23F295A0891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0" name="TextBox 29">
            <a:extLst>
              <a:ext uri="{FF2B5EF4-FFF2-40B4-BE49-F238E27FC236}">
                <a16:creationId xmlns:a16="http://schemas.microsoft.com/office/drawing/2014/main" id="{AD2F2352-A61D-8940-A0B0-78702BE9F998}"/>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Tree>
    <p:extLst>
      <p:ext uri="{BB962C8B-B14F-4D97-AF65-F5344CB8AC3E}">
        <p14:creationId xmlns:p14="http://schemas.microsoft.com/office/powerpoint/2010/main" val="29118420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to Kruskal’s</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 … done differently</a:t>
            </a:r>
          </a:p>
          <a:p>
            <a:r>
              <a:rPr lang="en-US" sz="2400" b="1" dirty="0"/>
              <a:t>for </a:t>
            </a:r>
            <a:r>
              <a:rPr lang="en-US" sz="2400" dirty="0" err="1"/>
              <a:t>i</a:t>
            </a:r>
            <a:r>
              <a:rPr lang="en-US" sz="2400" dirty="0"/>
              <a:t> = </a:t>
            </a:r>
            <a:r>
              <a:rPr lang="en-US" sz="2400" i="1" dirty="0"/>
              <a:t>1</a:t>
            </a:r>
            <a:r>
              <a:rPr lang="en-US" sz="2400" dirty="0"/>
              <a:t> to </a:t>
            </a:r>
            <a:r>
              <a:rPr lang="en-US" sz="2400" b="1" i="1" dirty="0">
                <a:solidFill>
                  <a:srgbClr val="C00000"/>
                </a:solidFill>
              </a:rPr>
              <a:t>n-1</a:t>
            </a:r>
            <a:r>
              <a:rPr lang="en-US" sz="2400" i="1" dirty="0"/>
              <a:t> … </a:t>
            </a:r>
            <a:r>
              <a:rPr lang="en-US" sz="2400" dirty="0"/>
              <a:t>one more iteration</a:t>
            </a:r>
            <a:endParaRPr lang="en-US" sz="2400" i="1" dirty="0"/>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98A6F365-389D-3544-BBF3-03302F100205}"/>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1F1E20FD-37E0-8447-966E-23F295A0891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0" name="TextBox 29">
            <a:extLst>
              <a:ext uri="{FF2B5EF4-FFF2-40B4-BE49-F238E27FC236}">
                <a16:creationId xmlns:a16="http://schemas.microsoft.com/office/drawing/2014/main" id="{5A369138-1811-6244-93C0-8086F7D401D1}"/>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Tree>
    <p:extLst>
      <p:ext uri="{BB962C8B-B14F-4D97-AF65-F5344CB8AC3E}">
        <p14:creationId xmlns:p14="http://schemas.microsoft.com/office/powerpoint/2010/main" val="3615215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to Kruskal’s</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 … done differently</a:t>
            </a:r>
          </a:p>
          <a:p>
            <a:r>
              <a:rPr lang="en-US" sz="2400" b="1" dirty="0"/>
              <a:t>for </a:t>
            </a:r>
            <a:r>
              <a:rPr lang="en-US" sz="2400" dirty="0" err="1"/>
              <a:t>i</a:t>
            </a:r>
            <a:r>
              <a:rPr lang="en-US" sz="2400" dirty="0"/>
              <a:t> = </a:t>
            </a:r>
            <a:r>
              <a:rPr lang="en-US" sz="2400" i="1" dirty="0"/>
              <a:t>1</a:t>
            </a:r>
            <a:r>
              <a:rPr lang="en-US" sz="2400" dirty="0"/>
              <a:t> to </a:t>
            </a:r>
            <a:r>
              <a:rPr lang="en-US" sz="2400" i="1" dirty="0"/>
              <a:t>n-1 … </a:t>
            </a:r>
            <a:r>
              <a:rPr lang="en-US" sz="2400" dirty="0"/>
              <a:t>one more iteration</a:t>
            </a:r>
            <a:endParaRPr lang="en-US" sz="2400" i="1" dirty="0"/>
          </a:p>
          <a:p>
            <a:r>
              <a:rPr lang="en-US" sz="2400" b="1" i="1" dirty="0"/>
              <a:t>    </a:t>
            </a:r>
            <a:r>
              <a:rPr lang="en-US" sz="2400" dirty="0"/>
              <a:t>e </a:t>
            </a:r>
            <a:r>
              <a:rPr lang="en-US" sz="2400" i="1" dirty="0"/>
              <a:t> ⃪   </a:t>
            </a:r>
            <a:r>
              <a:rPr lang="en-US" sz="2400" dirty="0"/>
              <a:t>an edge of minimum weight </a:t>
            </a:r>
            <a:r>
              <a:rPr lang="en-US" sz="2400" b="1" i="1" dirty="0">
                <a:solidFill>
                  <a:srgbClr val="C00000"/>
                </a:solidFill>
              </a:rPr>
              <a:t>incident to a</a:t>
            </a:r>
          </a:p>
          <a:p>
            <a:r>
              <a:rPr lang="en-US" sz="2400" b="1" i="1" dirty="0">
                <a:solidFill>
                  <a:srgbClr val="C00000"/>
                </a:solidFill>
              </a:rPr>
              <a:t>	vertex in T and</a:t>
            </a:r>
            <a:r>
              <a:rPr lang="en-US" sz="2400" dirty="0"/>
              <a:t>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98A6F365-389D-3544-BBF3-03302F100205}"/>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1F1E20FD-37E0-8447-966E-23F295A0891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0" name="TextBox 29">
            <a:extLst>
              <a:ext uri="{FF2B5EF4-FFF2-40B4-BE49-F238E27FC236}">
                <a16:creationId xmlns:a16="http://schemas.microsoft.com/office/drawing/2014/main" id="{A5E9E714-2CBE-4646-87B7-80D89AD9D82E}"/>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Tree>
    <p:extLst>
      <p:ext uri="{BB962C8B-B14F-4D97-AF65-F5344CB8AC3E}">
        <p14:creationId xmlns:p14="http://schemas.microsoft.com/office/powerpoint/2010/main" val="42892107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to Kruskal’s</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 … done differently</a:t>
            </a:r>
          </a:p>
          <a:p>
            <a:r>
              <a:rPr lang="en-US" sz="2400" b="1" dirty="0"/>
              <a:t>for </a:t>
            </a:r>
            <a:r>
              <a:rPr lang="en-US" sz="2400" dirty="0" err="1"/>
              <a:t>i</a:t>
            </a:r>
            <a:r>
              <a:rPr lang="en-US" sz="2400" dirty="0"/>
              <a:t> = </a:t>
            </a:r>
            <a:r>
              <a:rPr lang="en-US" sz="2400" i="1" dirty="0"/>
              <a:t>1</a:t>
            </a:r>
            <a:r>
              <a:rPr lang="en-US" sz="2400" dirty="0"/>
              <a:t> to </a:t>
            </a:r>
            <a:r>
              <a:rPr lang="en-US" sz="2400" i="1" dirty="0"/>
              <a:t>n-1 … </a:t>
            </a:r>
            <a:r>
              <a:rPr lang="en-US" sz="2400" dirty="0"/>
              <a:t>one more iteration</a:t>
            </a:r>
            <a:endParaRPr lang="en-US" sz="2400" i="1" dirty="0"/>
          </a:p>
          <a:p>
            <a:r>
              <a:rPr lang="en-US" sz="2400" b="1" i="1" dirty="0"/>
              <a:t>    </a:t>
            </a:r>
            <a:r>
              <a:rPr lang="en-US" sz="2400" dirty="0"/>
              <a:t>e </a:t>
            </a:r>
            <a:r>
              <a:rPr lang="en-US" sz="2400" i="1" dirty="0"/>
              <a:t> ⃪   </a:t>
            </a:r>
            <a:r>
              <a:rPr lang="en-US" sz="2400" dirty="0"/>
              <a:t>an edge of minimum weight </a:t>
            </a:r>
            <a:r>
              <a:rPr lang="en-US" sz="2400" b="1" i="1" strike="sngStrike" dirty="0">
                <a:solidFill>
                  <a:srgbClr val="C00000"/>
                </a:solidFill>
              </a:rPr>
              <a:t>incident to a</a:t>
            </a:r>
          </a:p>
          <a:p>
            <a:r>
              <a:rPr lang="en-US" sz="2400" b="1" i="1" strike="sngStrike" dirty="0">
                <a:solidFill>
                  <a:srgbClr val="C00000"/>
                </a:solidFill>
              </a:rPr>
              <a:t>	vertex in T and</a:t>
            </a:r>
            <a:r>
              <a:rPr lang="en-US" sz="2400" dirty="0"/>
              <a:t>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98A6F365-389D-3544-BBF3-03302F100205}"/>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1F1E20FD-37E0-8447-966E-23F295A0891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0" name="TextBox 29">
            <a:extLst>
              <a:ext uri="{FF2B5EF4-FFF2-40B4-BE49-F238E27FC236}">
                <a16:creationId xmlns:a16="http://schemas.microsoft.com/office/drawing/2014/main" id="{F6363AAC-A8D7-3448-BFEB-EFAE8FA0B258}"/>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Tree>
    <p:extLst>
      <p:ext uri="{BB962C8B-B14F-4D97-AF65-F5344CB8AC3E}">
        <p14:creationId xmlns:p14="http://schemas.microsoft.com/office/powerpoint/2010/main" val="37027688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7948138" cy="2308324"/>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98A6F365-389D-3544-BBF3-03302F100205}"/>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1F1E20FD-37E0-8447-966E-23F295A0891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0" name="TextBox 29">
            <a:extLst>
              <a:ext uri="{FF2B5EF4-FFF2-40B4-BE49-F238E27FC236}">
                <a16:creationId xmlns:a16="http://schemas.microsoft.com/office/drawing/2014/main" id="{32539DC7-C7A7-6E41-9ABC-8AC883DF414E}"/>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Tree>
    <p:extLst>
      <p:ext uri="{BB962C8B-B14F-4D97-AF65-F5344CB8AC3E}">
        <p14:creationId xmlns:p14="http://schemas.microsoft.com/office/powerpoint/2010/main" val="1896703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7948138" cy="2308324"/>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98A6F365-389D-3544-BBF3-03302F100205}"/>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1F1E20FD-37E0-8447-966E-23F295A0891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0" name="TextBox 29">
            <a:extLst>
              <a:ext uri="{FF2B5EF4-FFF2-40B4-BE49-F238E27FC236}">
                <a16:creationId xmlns:a16="http://schemas.microsoft.com/office/drawing/2014/main" id="{32539DC7-C7A7-6E41-9ABC-8AC883DF414E}"/>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3" name="Cloud 2">
            <a:extLst>
              <a:ext uri="{FF2B5EF4-FFF2-40B4-BE49-F238E27FC236}">
                <a16:creationId xmlns:a16="http://schemas.microsoft.com/office/drawing/2014/main" id="{94DD55F4-1122-3679-4807-2D1A462E6B6C}"/>
              </a:ext>
            </a:extLst>
          </p:cNvPr>
          <p:cNvSpPr/>
          <p:nvPr/>
        </p:nvSpPr>
        <p:spPr>
          <a:xfrm>
            <a:off x="4850780" y="631655"/>
            <a:ext cx="4515678" cy="1869528"/>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Have this algorithm (by name) on your 8.5”x11” of notes for the final</a:t>
            </a:r>
          </a:p>
        </p:txBody>
      </p:sp>
    </p:spTree>
    <p:extLst>
      <p:ext uri="{BB962C8B-B14F-4D97-AF65-F5344CB8AC3E}">
        <p14:creationId xmlns:p14="http://schemas.microsoft.com/office/powerpoint/2010/main" val="28694831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7948138" cy="2308324"/>
          </a:xfrm>
          <a:prstGeom prst="rect">
            <a:avLst/>
          </a:prstGeom>
          <a:noFill/>
        </p:spPr>
        <p:txBody>
          <a:bodyPr wrap="none" rtlCol="0">
            <a:spAutoFit/>
          </a:bodyPr>
          <a:lstStyle/>
          <a:p>
            <a:r>
              <a:rPr lang="en-US" sz="2400" dirty="0"/>
              <a:t>Initialize T --- create </a:t>
            </a:r>
            <a:r>
              <a:rPr lang="en-US" sz="2400"/>
              <a:t>empty tree</a:t>
            </a:r>
          </a:p>
          <a:p>
            <a:r>
              <a:rPr lang="en-US" sz="2400" b="1"/>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98A6F365-389D-3544-BBF3-03302F100205}"/>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1F1E20FD-37E0-8447-966E-23F295A0891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0" name="Oval 29">
            <a:extLst>
              <a:ext uri="{FF2B5EF4-FFF2-40B4-BE49-F238E27FC236}">
                <a16:creationId xmlns:a16="http://schemas.microsoft.com/office/drawing/2014/main" id="{A2521FB4-0436-1E42-8C5C-F43E8DF14F00}"/>
              </a:ext>
            </a:extLst>
          </p:cNvPr>
          <p:cNvSpPr/>
          <p:nvPr/>
        </p:nvSpPr>
        <p:spPr>
          <a:xfrm>
            <a:off x="292100" y="1716088"/>
            <a:ext cx="1879600"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Tree>
    <p:extLst>
      <p:ext uri="{BB962C8B-B14F-4D97-AF65-F5344CB8AC3E}">
        <p14:creationId xmlns:p14="http://schemas.microsoft.com/office/powerpoint/2010/main" val="19136271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7948138" cy="2308324"/>
          </a:xfrm>
          <a:prstGeom prst="rect">
            <a:avLst/>
          </a:prstGeom>
          <a:noFill/>
        </p:spPr>
        <p:txBody>
          <a:bodyPr wrap="none" rtlCol="0">
            <a:spAutoFit/>
          </a:bodyPr>
          <a:lstStyle/>
          <a:p>
            <a:r>
              <a:rPr lang="en-US" sz="2400" dirty="0"/>
              <a:t>Initialize T --- create empty tree</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98A6F365-389D-3544-BBF3-03302F100205}"/>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1F1E20FD-37E0-8447-966E-23F295A0891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0" name="Oval 29">
            <a:extLst>
              <a:ext uri="{FF2B5EF4-FFF2-40B4-BE49-F238E27FC236}">
                <a16:creationId xmlns:a16="http://schemas.microsoft.com/office/drawing/2014/main" id="{A2521FB4-0436-1E42-8C5C-F43E8DF14F00}"/>
              </a:ext>
            </a:extLst>
          </p:cNvPr>
          <p:cNvSpPr/>
          <p:nvPr/>
        </p:nvSpPr>
        <p:spPr>
          <a:xfrm>
            <a:off x="292100" y="1716088"/>
            <a:ext cx="1879600"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8" name="TextBox 57">
            <a:extLst>
              <a:ext uri="{FF2B5EF4-FFF2-40B4-BE49-F238E27FC236}">
                <a16:creationId xmlns:a16="http://schemas.microsoft.com/office/drawing/2014/main" id="{618388E2-6A2F-BD41-AF6E-405924819BC1}"/>
              </a:ext>
            </a:extLst>
          </p:cNvPr>
          <p:cNvSpPr txBox="1"/>
          <p:nvPr/>
        </p:nvSpPr>
        <p:spPr>
          <a:xfrm>
            <a:off x="941740" y="4530564"/>
            <a:ext cx="5714065" cy="830997"/>
          </a:xfrm>
          <a:prstGeom prst="rect">
            <a:avLst/>
          </a:prstGeom>
          <a:solidFill>
            <a:schemeClr val="bg1">
              <a:lumMod val="85000"/>
            </a:schemeClr>
          </a:solidFill>
        </p:spPr>
        <p:txBody>
          <a:bodyPr wrap="none" rtlCol="0">
            <a:spAutoFit/>
          </a:bodyPr>
          <a:lstStyle/>
          <a:p>
            <a:r>
              <a:rPr lang="en-US" sz="2400" dirty="0"/>
              <a:t>Because we start with an empty graph,</a:t>
            </a:r>
          </a:p>
          <a:p>
            <a:r>
              <a:rPr lang="en-US" sz="2400" dirty="0"/>
              <a:t>we need one more iteration of adding edges</a:t>
            </a:r>
          </a:p>
        </p:txBody>
      </p:sp>
      <p:sp>
        <p:nvSpPr>
          <p:cNvPr id="59" name="Oval 58">
            <a:extLst>
              <a:ext uri="{FF2B5EF4-FFF2-40B4-BE49-F238E27FC236}">
                <a16:creationId xmlns:a16="http://schemas.microsoft.com/office/drawing/2014/main" id="{2FEE93F6-7B50-4F49-9EA8-E95399AE7FAD}"/>
              </a:ext>
            </a:extLst>
          </p:cNvPr>
          <p:cNvSpPr/>
          <p:nvPr/>
        </p:nvSpPr>
        <p:spPr>
          <a:xfrm>
            <a:off x="1616642" y="2125536"/>
            <a:ext cx="1879600"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5349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Minimum Spanning Trees</a:t>
            </a:r>
          </a:p>
        </p:txBody>
      </p:sp>
      <p:sp>
        <p:nvSpPr>
          <p:cNvPr id="3" name="Content Placeholder 2">
            <a:extLst>
              <a:ext uri="{FF2B5EF4-FFF2-40B4-BE49-F238E27FC236}">
                <a16:creationId xmlns:a16="http://schemas.microsoft.com/office/drawing/2014/main" id="{07AB688F-CC3F-114B-A4F8-9D0F148AA9A4}"/>
              </a:ext>
            </a:extLst>
          </p:cNvPr>
          <p:cNvSpPr>
            <a:spLocks noGrp="1"/>
          </p:cNvSpPr>
          <p:nvPr>
            <p:ph idx="1"/>
          </p:nvPr>
        </p:nvSpPr>
        <p:spPr/>
        <p:txBody>
          <a:bodyPr/>
          <a:lstStyle/>
          <a:p>
            <a:r>
              <a:rPr lang="en-US" dirty="0"/>
              <a:t>Definition 1 section 11.5.2</a:t>
            </a:r>
          </a:p>
          <a:p>
            <a:endParaRPr lang="en-US" dirty="0"/>
          </a:p>
          <a:p>
            <a:endParaRPr lang="en-US" dirty="0"/>
          </a:p>
          <a:p>
            <a:endParaRPr lang="en-US" dirty="0"/>
          </a:p>
          <a:p>
            <a:endParaRPr lang="en-US" dirty="0"/>
          </a:p>
          <a:p>
            <a:r>
              <a:rPr lang="en-US" dirty="0"/>
              <a:t>We’ll look at algorithms for computing the minimum spanning tree for </a:t>
            </a:r>
            <a:r>
              <a:rPr lang="en-US" b="1" i="1" dirty="0"/>
              <a:t>undirected</a:t>
            </a:r>
            <a:r>
              <a:rPr lang="en-US" dirty="0"/>
              <a:t> graphs</a:t>
            </a:r>
          </a:p>
        </p:txBody>
      </p:sp>
      <p:sp>
        <p:nvSpPr>
          <p:cNvPr id="4" name="TextBox 3">
            <a:extLst>
              <a:ext uri="{FF2B5EF4-FFF2-40B4-BE49-F238E27FC236}">
                <a16:creationId xmlns:a16="http://schemas.microsoft.com/office/drawing/2014/main" id="{E282A295-F4DC-654E-B0B3-BE80CDE295BE}"/>
              </a:ext>
            </a:extLst>
          </p:cNvPr>
          <p:cNvSpPr txBox="1"/>
          <p:nvPr/>
        </p:nvSpPr>
        <p:spPr>
          <a:xfrm>
            <a:off x="1263885" y="2675219"/>
            <a:ext cx="9165394" cy="830997"/>
          </a:xfrm>
          <a:prstGeom prst="rect">
            <a:avLst/>
          </a:prstGeom>
          <a:solidFill>
            <a:schemeClr val="bg1">
              <a:lumMod val="85000"/>
            </a:schemeClr>
          </a:solidFill>
        </p:spPr>
        <p:txBody>
          <a:bodyPr wrap="none" rtlCol="0">
            <a:spAutoFit/>
          </a:bodyPr>
          <a:lstStyle/>
          <a:p>
            <a:pPr algn="ctr"/>
            <a:r>
              <a:rPr lang="en-US" sz="2400" dirty="0"/>
              <a:t>A </a:t>
            </a:r>
            <a:r>
              <a:rPr lang="en-US" sz="2400" i="1" dirty="0"/>
              <a:t>minimum spanning tree </a:t>
            </a:r>
            <a:r>
              <a:rPr lang="en-US" sz="2400" dirty="0"/>
              <a:t>in a </a:t>
            </a:r>
            <a:r>
              <a:rPr lang="en-US" sz="2400" i="1" dirty="0"/>
              <a:t>connected weighted graph </a:t>
            </a:r>
            <a:r>
              <a:rPr lang="en-US" sz="2400" dirty="0"/>
              <a:t>is a </a:t>
            </a:r>
          </a:p>
          <a:p>
            <a:pPr algn="ctr"/>
            <a:r>
              <a:rPr lang="en-US" sz="2400" i="1" dirty="0"/>
              <a:t>spanning tree </a:t>
            </a:r>
            <a:r>
              <a:rPr lang="en-US" sz="2400" dirty="0"/>
              <a:t>that has the smallest possible sum of weights of its edges </a:t>
            </a:r>
          </a:p>
        </p:txBody>
      </p:sp>
    </p:spTree>
    <p:extLst>
      <p:ext uri="{BB962C8B-B14F-4D97-AF65-F5344CB8AC3E}">
        <p14:creationId xmlns:p14="http://schemas.microsoft.com/office/powerpoint/2010/main" val="19806417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7948138" cy="2308324"/>
          </a:xfrm>
          <a:prstGeom prst="rect">
            <a:avLst/>
          </a:prstGeom>
          <a:noFill/>
        </p:spPr>
        <p:txBody>
          <a:bodyPr wrap="none" rtlCol="0">
            <a:spAutoFit/>
          </a:bodyPr>
          <a:lstStyle/>
          <a:p>
            <a:r>
              <a:rPr lang="en-US" sz="2400" dirty="0"/>
              <a:t>Initialize T --- create empty tree</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a:t>
            </a:r>
            <a:r>
              <a:rPr lang="en-US" sz="2400" b="1" i="1" dirty="0">
                <a:solidFill>
                  <a:srgbClr val="C00000"/>
                </a:solidFill>
              </a:rPr>
              <a:t>edge of minimum weight </a:t>
            </a:r>
            <a:r>
              <a:rPr lang="en-US" sz="2400" dirty="0"/>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98A6F365-389D-3544-BBF3-03302F100205}"/>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1F1E20FD-37E0-8447-966E-23F295A0891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1E8E9C9E-27F0-C246-BA42-F19E9A85096E}"/>
              </a:ext>
            </a:extLst>
          </p:cNvPr>
          <p:cNvSpPr/>
          <p:nvPr/>
        </p:nvSpPr>
        <p:spPr>
          <a:xfrm>
            <a:off x="8281665" y="1623447"/>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833529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7948138" cy="2308324"/>
          </a:xfrm>
          <a:prstGeom prst="rect">
            <a:avLst/>
          </a:prstGeom>
          <a:noFill/>
        </p:spPr>
        <p:txBody>
          <a:bodyPr wrap="none" rtlCol="0">
            <a:spAutoFit/>
          </a:bodyPr>
          <a:lstStyle/>
          <a:p>
            <a:r>
              <a:rPr lang="en-US" sz="2400" dirty="0"/>
              <a:t>Initialize T --- create empty tree</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b="1" i="1" dirty="0">
                <a:solidFill>
                  <a:srgbClr val="C00000"/>
                </a:solidFill>
              </a:rPr>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98A6F365-389D-3544-BBF3-03302F100205}"/>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1F1E20FD-37E0-8447-966E-23F295A0891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24907176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7948138" cy="2308324"/>
          </a:xfrm>
          <a:prstGeom prst="rect">
            <a:avLst/>
          </a:prstGeom>
          <a:noFill/>
        </p:spPr>
        <p:txBody>
          <a:bodyPr wrap="none" rtlCol="0">
            <a:spAutoFit/>
          </a:bodyPr>
          <a:lstStyle/>
          <a:p>
            <a:r>
              <a:rPr lang="en-US" sz="2400" dirty="0"/>
              <a:t>Initialize T --- create empty tree</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3" name="TextBox 2">
            <a:extLst>
              <a:ext uri="{FF2B5EF4-FFF2-40B4-BE49-F238E27FC236}">
                <a16:creationId xmlns:a16="http://schemas.microsoft.com/office/drawing/2014/main" id="{3986647C-C136-1447-AE68-48F124E65419}"/>
              </a:ext>
            </a:extLst>
          </p:cNvPr>
          <p:cNvSpPr txBox="1"/>
          <p:nvPr/>
        </p:nvSpPr>
        <p:spPr>
          <a:xfrm>
            <a:off x="631371" y="4945108"/>
            <a:ext cx="5616666" cy="461665"/>
          </a:xfrm>
          <a:prstGeom prst="rect">
            <a:avLst/>
          </a:prstGeom>
          <a:solidFill>
            <a:schemeClr val="accent1">
              <a:lumMod val="20000"/>
              <a:lumOff val="80000"/>
            </a:schemeClr>
          </a:solidFill>
        </p:spPr>
        <p:txBody>
          <a:bodyPr wrap="none" rtlCol="0">
            <a:spAutoFit/>
          </a:bodyPr>
          <a:lstStyle/>
          <a:p>
            <a:r>
              <a:rPr lang="en-US" sz="2400" dirty="0"/>
              <a:t>E’ keeps track of legal edges left to consider</a:t>
            </a:r>
          </a:p>
        </p:txBody>
      </p:sp>
    </p:spTree>
    <p:extLst>
      <p:ext uri="{BB962C8B-B14F-4D97-AF65-F5344CB8AC3E}">
        <p14:creationId xmlns:p14="http://schemas.microsoft.com/office/powerpoint/2010/main" val="39052817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7948138" cy="2308324"/>
          </a:xfrm>
          <a:prstGeom prst="rect">
            <a:avLst/>
          </a:prstGeom>
          <a:noFill/>
        </p:spPr>
        <p:txBody>
          <a:bodyPr wrap="none" rtlCol="0">
            <a:spAutoFit/>
          </a:bodyPr>
          <a:lstStyle/>
          <a:p>
            <a:r>
              <a:rPr lang="en-US" sz="2400" dirty="0"/>
              <a:t>Initialize T --- create empty tree</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a:t>
            </a:r>
            <a:r>
              <a:rPr lang="en-US" sz="2400" b="1" i="1" dirty="0">
                <a:solidFill>
                  <a:srgbClr val="C00000"/>
                </a:solidFill>
              </a:rPr>
              <a:t>edge of minimum weight </a:t>
            </a:r>
            <a:r>
              <a:rPr lang="en-US" sz="2400" dirty="0"/>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39" name="Oval 38">
            <a:extLst>
              <a:ext uri="{FF2B5EF4-FFF2-40B4-BE49-F238E27FC236}">
                <a16:creationId xmlns:a16="http://schemas.microsoft.com/office/drawing/2014/main" id="{30380F0F-3875-8A4F-8B59-51882602D0AB}"/>
              </a:ext>
            </a:extLst>
          </p:cNvPr>
          <p:cNvSpPr/>
          <p:nvPr/>
        </p:nvSpPr>
        <p:spPr>
          <a:xfrm>
            <a:off x="7671961" y="2144363"/>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882010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7948138" cy="2308324"/>
          </a:xfrm>
          <a:prstGeom prst="rect">
            <a:avLst/>
          </a:prstGeom>
          <a:noFill/>
        </p:spPr>
        <p:txBody>
          <a:bodyPr wrap="none" rtlCol="0">
            <a:spAutoFit/>
          </a:bodyPr>
          <a:lstStyle/>
          <a:p>
            <a:r>
              <a:rPr lang="en-US" sz="2400" dirty="0"/>
              <a:t>Initialize T --- create empty tree</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b="1" i="1" dirty="0">
                <a:solidFill>
                  <a:srgbClr val="C00000"/>
                </a:solidFill>
              </a:rPr>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39" name="Oval 38">
            <a:extLst>
              <a:ext uri="{FF2B5EF4-FFF2-40B4-BE49-F238E27FC236}">
                <a16:creationId xmlns:a16="http://schemas.microsoft.com/office/drawing/2014/main" id="{30380F0F-3875-8A4F-8B59-51882602D0AB}"/>
              </a:ext>
            </a:extLst>
          </p:cNvPr>
          <p:cNvSpPr/>
          <p:nvPr/>
        </p:nvSpPr>
        <p:spPr>
          <a:xfrm>
            <a:off x="7671961" y="2144363"/>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25742088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7948138" cy="2308324"/>
          </a:xfrm>
          <a:prstGeom prst="rect">
            <a:avLst/>
          </a:prstGeom>
          <a:noFill/>
        </p:spPr>
        <p:txBody>
          <a:bodyPr wrap="none" rtlCol="0">
            <a:spAutoFit/>
          </a:bodyPr>
          <a:lstStyle/>
          <a:p>
            <a:r>
              <a:rPr lang="en-US" sz="2400" dirty="0"/>
              <a:t>Initialize T --- create empty tree</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37902774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7948138" cy="2308324"/>
          </a:xfrm>
          <a:prstGeom prst="rect">
            <a:avLst/>
          </a:prstGeom>
          <a:noFill/>
        </p:spPr>
        <p:txBody>
          <a:bodyPr wrap="none" rtlCol="0">
            <a:spAutoFit/>
          </a:bodyPr>
          <a:lstStyle/>
          <a:p>
            <a:r>
              <a:rPr lang="en-US" sz="2400" dirty="0"/>
              <a:t>Initialize T --- create empty tree</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a:t>
            </a:r>
            <a:r>
              <a:rPr lang="en-US" sz="2400" b="1" i="1" dirty="0">
                <a:solidFill>
                  <a:srgbClr val="C00000"/>
                </a:solidFill>
              </a:rPr>
              <a:t>edge of minimum weight </a:t>
            </a:r>
            <a:r>
              <a:rPr lang="en-US" sz="2400" dirty="0"/>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39" name="Oval 38">
            <a:extLst>
              <a:ext uri="{FF2B5EF4-FFF2-40B4-BE49-F238E27FC236}">
                <a16:creationId xmlns:a16="http://schemas.microsoft.com/office/drawing/2014/main" id="{390EEBE6-64A5-3A4F-9891-2B30DDFDAF79}"/>
              </a:ext>
            </a:extLst>
          </p:cNvPr>
          <p:cNvSpPr/>
          <p:nvPr/>
        </p:nvSpPr>
        <p:spPr>
          <a:xfrm>
            <a:off x="9706970" y="1636954"/>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738249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8030340" cy="2308324"/>
          </a:xfrm>
          <a:prstGeom prst="rect">
            <a:avLst/>
          </a:prstGeom>
          <a:noFill/>
        </p:spPr>
        <p:txBody>
          <a:bodyPr wrap="none" rtlCol="0">
            <a:spAutoFit/>
          </a:bodyPr>
          <a:lstStyle/>
          <a:p>
            <a:r>
              <a:rPr lang="en-US" sz="2400" dirty="0"/>
              <a:t>Initialize T --- create empty tree</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66" name="TextBox 65">
            <a:extLst>
              <a:ext uri="{FF2B5EF4-FFF2-40B4-BE49-F238E27FC236}">
                <a16:creationId xmlns:a16="http://schemas.microsoft.com/office/drawing/2014/main" id="{93B26A14-65B2-C640-8B6B-0A6FB8290A43}"/>
              </a:ext>
            </a:extLst>
          </p:cNvPr>
          <p:cNvSpPr txBox="1"/>
          <p:nvPr/>
        </p:nvSpPr>
        <p:spPr>
          <a:xfrm>
            <a:off x="941740" y="4530564"/>
            <a:ext cx="4742196" cy="830997"/>
          </a:xfrm>
          <a:prstGeom prst="rect">
            <a:avLst/>
          </a:prstGeom>
          <a:solidFill>
            <a:schemeClr val="bg1">
              <a:lumMod val="85000"/>
            </a:schemeClr>
          </a:solidFill>
        </p:spPr>
        <p:txBody>
          <a:bodyPr wrap="none" rtlCol="0">
            <a:spAutoFit/>
          </a:bodyPr>
          <a:lstStyle/>
          <a:p>
            <a:r>
              <a:rPr lang="en-US" sz="2400" dirty="0"/>
              <a:t>T is a graph at this stage, not a tree.</a:t>
            </a:r>
          </a:p>
          <a:p>
            <a:r>
              <a:rPr lang="en-US" sz="2400" dirty="0"/>
              <a:t>T has two disconnected components</a:t>
            </a:r>
          </a:p>
        </p:txBody>
      </p:sp>
    </p:spTree>
    <p:extLst>
      <p:ext uri="{BB962C8B-B14F-4D97-AF65-F5344CB8AC3E}">
        <p14:creationId xmlns:p14="http://schemas.microsoft.com/office/powerpoint/2010/main" val="17377940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8030340" cy="2308324"/>
          </a:xfrm>
          <a:prstGeom prst="rect">
            <a:avLst/>
          </a:prstGeom>
          <a:noFill/>
        </p:spPr>
        <p:txBody>
          <a:bodyPr wrap="none" rtlCol="0">
            <a:spAutoFit/>
          </a:bodyPr>
          <a:lstStyle/>
          <a:p>
            <a:r>
              <a:rPr lang="en-US" sz="2400" dirty="0"/>
              <a:t>Initialize T --- create empty tree</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a:t>
            </a:r>
            <a:r>
              <a:rPr lang="en-US" sz="2400" b="1" i="1" dirty="0">
                <a:solidFill>
                  <a:srgbClr val="C00000"/>
                </a:solidFill>
              </a:rPr>
              <a:t>edge of minimum weight </a:t>
            </a:r>
            <a:r>
              <a:rPr lang="en-US" sz="2400" dirty="0"/>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39" name="Oval 38">
            <a:extLst>
              <a:ext uri="{FF2B5EF4-FFF2-40B4-BE49-F238E27FC236}">
                <a16:creationId xmlns:a16="http://schemas.microsoft.com/office/drawing/2014/main" id="{0DDA3423-3681-6043-88EB-7CCB6177F107}"/>
              </a:ext>
            </a:extLst>
          </p:cNvPr>
          <p:cNvSpPr/>
          <p:nvPr/>
        </p:nvSpPr>
        <p:spPr>
          <a:xfrm>
            <a:off x="10372679" y="2145260"/>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257611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8030340" cy="2308324"/>
          </a:xfrm>
          <a:prstGeom prst="rect">
            <a:avLst/>
          </a:prstGeom>
          <a:noFill/>
        </p:spPr>
        <p:txBody>
          <a:bodyPr wrap="none" rtlCol="0">
            <a:spAutoFit/>
          </a:bodyPr>
          <a:lstStyle/>
          <a:p>
            <a:r>
              <a:rPr lang="en-US" sz="2400" dirty="0"/>
              <a:t>Initialize T --- create empty tree</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b="1" i="1" dirty="0">
                <a:solidFill>
                  <a:srgbClr val="C00000"/>
                </a:solidFill>
              </a:rPr>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40" name="Oval 39">
            <a:extLst>
              <a:ext uri="{FF2B5EF4-FFF2-40B4-BE49-F238E27FC236}">
                <a16:creationId xmlns:a16="http://schemas.microsoft.com/office/drawing/2014/main" id="{394A6D42-FA90-2D46-8D2A-71FBBC243C79}"/>
              </a:ext>
            </a:extLst>
          </p:cNvPr>
          <p:cNvSpPr>
            <a:spLocks noChangeAspect="1"/>
          </p:cNvSpPr>
          <p:nvPr/>
        </p:nvSpPr>
        <p:spPr>
          <a:xfrm>
            <a:off x="11321903" y="5076430"/>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2" name="Straight Connector 51">
            <a:extLst>
              <a:ext uri="{FF2B5EF4-FFF2-40B4-BE49-F238E27FC236}">
                <a16:creationId xmlns:a16="http://schemas.microsoft.com/office/drawing/2014/main" id="{C4E21BF1-C3E2-F040-8397-73A0630338EC}"/>
              </a:ext>
            </a:extLst>
          </p:cNvPr>
          <p:cNvCxnSpPr>
            <a:cxnSpLocks/>
            <a:stCxn id="40" idx="3"/>
          </p:cNvCxnSpPr>
          <p:nvPr/>
        </p:nvCxnSpPr>
        <p:spPr>
          <a:xfrm flipH="1">
            <a:off x="10625465" y="5464431"/>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E2CDF4-0AC7-F848-8F8B-EE2CC2CC141E}"/>
              </a:ext>
            </a:extLst>
          </p:cNvPr>
          <p:cNvSpPr txBox="1"/>
          <p:nvPr/>
        </p:nvSpPr>
        <p:spPr>
          <a:xfrm>
            <a:off x="10982480" y="5612167"/>
            <a:ext cx="301686"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1803872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Minimum Spanning Trees</a:t>
            </a:r>
          </a:p>
        </p:txBody>
      </p:sp>
      <p:sp>
        <p:nvSpPr>
          <p:cNvPr id="4" name="TextBox 3">
            <a:extLst>
              <a:ext uri="{FF2B5EF4-FFF2-40B4-BE49-F238E27FC236}">
                <a16:creationId xmlns:a16="http://schemas.microsoft.com/office/drawing/2014/main" id="{E282A295-F4DC-654E-B0B3-BE80CDE295BE}"/>
              </a:ext>
            </a:extLst>
          </p:cNvPr>
          <p:cNvSpPr txBox="1"/>
          <p:nvPr/>
        </p:nvSpPr>
        <p:spPr>
          <a:xfrm>
            <a:off x="1284205" y="1825625"/>
            <a:ext cx="9165394" cy="830997"/>
          </a:xfrm>
          <a:prstGeom prst="rect">
            <a:avLst/>
          </a:prstGeom>
          <a:solidFill>
            <a:schemeClr val="bg1">
              <a:lumMod val="85000"/>
            </a:schemeClr>
          </a:solidFill>
        </p:spPr>
        <p:txBody>
          <a:bodyPr wrap="none" rtlCol="0">
            <a:spAutoFit/>
          </a:bodyPr>
          <a:lstStyle/>
          <a:p>
            <a:pPr algn="ctr"/>
            <a:r>
              <a:rPr lang="en-US" sz="2400" dirty="0"/>
              <a:t>A </a:t>
            </a:r>
            <a:r>
              <a:rPr lang="en-US" sz="2400" i="1" dirty="0"/>
              <a:t>minimum spanning tree </a:t>
            </a:r>
            <a:r>
              <a:rPr lang="en-US" sz="2400" dirty="0"/>
              <a:t>in a </a:t>
            </a:r>
            <a:r>
              <a:rPr lang="en-US" sz="2400" i="1" dirty="0"/>
              <a:t>connected weighted graph </a:t>
            </a:r>
            <a:r>
              <a:rPr lang="en-US" sz="2400" dirty="0"/>
              <a:t>is a </a:t>
            </a:r>
          </a:p>
          <a:p>
            <a:pPr algn="ctr"/>
            <a:r>
              <a:rPr lang="en-US" sz="2400" i="1" dirty="0"/>
              <a:t>spanning tree </a:t>
            </a:r>
            <a:r>
              <a:rPr lang="en-US" sz="2400" dirty="0"/>
              <a:t>that has the smallest possible sum of weights of its edges </a:t>
            </a:r>
          </a:p>
        </p:txBody>
      </p:sp>
    </p:spTree>
    <p:extLst>
      <p:ext uri="{BB962C8B-B14F-4D97-AF65-F5344CB8AC3E}">
        <p14:creationId xmlns:p14="http://schemas.microsoft.com/office/powerpoint/2010/main" val="11523135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8030340" cy="2308324"/>
          </a:xfrm>
          <a:prstGeom prst="rect">
            <a:avLst/>
          </a:prstGeom>
          <a:noFill/>
        </p:spPr>
        <p:txBody>
          <a:bodyPr wrap="none" rtlCol="0">
            <a:spAutoFit/>
          </a:bodyPr>
          <a:lstStyle/>
          <a:p>
            <a:r>
              <a:rPr lang="en-US" sz="2400" dirty="0"/>
              <a:t>Initialize T --- create empty tree</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40" name="Oval 39">
            <a:extLst>
              <a:ext uri="{FF2B5EF4-FFF2-40B4-BE49-F238E27FC236}">
                <a16:creationId xmlns:a16="http://schemas.microsoft.com/office/drawing/2014/main" id="{394A6D42-FA90-2D46-8D2A-71FBBC243C79}"/>
              </a:ext>
            </a:extLst>
          </p:cNvPr>
          <p:cNvSpPr>
            <a:spLocks noChangeAspect="1"/>
          </p:cNvSpPr>
          <p:nvPr/>
        </p:nvSpPr>
        <p:spPr>
          <a:xfrm>
            <a:off x="11321903" y="5076430"/>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2" name="Straight Connector 51">
            <a:extLst>
              <a:ext uri="{FF2B5EF4-FFF2-40B4-BE49-F238E27FC236}">
                <a16:creationId xmlns:a16="http://schemas.microsoft.com/office/drawing/2014/main" id="{C4E21BF1-C3E2-F040-8397-73A0630338EC}"/>
              </a:ext>
            </a:extLst>
          </p:cNvPr>
          <p:cNvCxnSpPr>
            <a:cxnSpLocks/>
            <a:stCxn id="40" idx="3"/>
          </p:cNvCxnSpPr>
          <p:nvPr/>
        </p:nvCxnSpPr>
        <p:spPr>
          <a:xfrm flipH="1">
            <a:off x="10625465" y="5464431"/>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E2CDF4-0AC7-F848-8F8B-EE2CC2CC141E}"/>
              </a:ext>
            </a:extLst>
          </p:cNvPr>
          <p:cNvSpPr txBox="1"/>
          <p:nvPr/>
        </p:nvSpPr>
        <p:spPr>
          <a:xfrm>
            <a:off x="10982480" y="5612167"/>
            <a:ext cx="301686" cy="369332"/>
          </a:xfrm>
          <a:prstGeom prst="rect">
            <a:avLst/>
          </a:prstGeom>
          <a:noFill/>
        </p:spPr>
        <p:txBody>
          <a:bodyPr wrap="none" rtlCol="0">
            <a:spAutoFit/>
          </a:bodyPr>
          <a:lstStyle/>
          <a:p>
            <a:r>
              <a:rPr lang="en-US" dirty="0"/>
              <a:t>4</a:t>
            </a:r>
          </a:p>
        </p:txBody>
      </p:sp>
      <p:sp>
        <p:nvSpPr>
          <p:cNvPr id="39" name="TextBox 38">
            <a:extLst>
              <a:ext uri="{FF2B5EF4-FFF2-40B4-BE49-F238E27FC236}">
                <a16:creationId xmlns:a16="http://schemas.microsoft.com/office/drawing/2014/main" id="{2AAF917E-1ED4-884A-8A08-65C6CA5F1110}"/>
              </a:ext>
            </a:extLst>
          </p:cNvPr>
          <p:cNvSpPr txBox="1"/>
          <p:nvPr/>
        </p:nvSpPr>
        <p:spPr>
          <a:xfrm>
            <a:off x="941740" y="4530564"/>
            <a:ext cx="5698291" cy="1938992"/>
          </a:xfrm>
          <a:prstGeom prst="rect">
            <a:avLst/>
          </a:prstGeom>
          <a:solidFill>
            <a:schemeClr val="bg1">
              <a:lumMod val="85000"/>
            </a:schemeClr>
          </a:solidFill>
        </p:spPr>
        <p:txBody>
          <a:bodyPr wrap="none" rtlCol="0">
            <a:spAutoFit/>
          </a:bodyPr>
          <a:lstStyle/>
          <a:p>
            <a:r>
              <a:rPr lang="en-US" sz="2400" dirty="0"/>
              <a:t>T is a graph at this stage, not a tree.</a:t>
            </a:r>
          </a:p>
          <a:p>
            <a:r>
              <a:rPr lang="en-US" sz="2400" dirty="0"/>
              <a:t>T has two disconnected components.</a:t>
            </a:r>
          </a:p>
          <a:p>
            <a:endParaRPr lang="en-US" sz="2400" dirty="0"/>
          </a:p>
          <a:p>
            <a:br>
              <a:rPr lang="en-US" sz="2400" dirty="0"/>
            </a:br>
            <a:r>
              <a:rPr lang="en-US" sz="2400" dirty="0"/>
              <a:t>Fortunately, we still have one more iteration</a:t>
            </a:r>
          </a:p>
        </p:txBody>
      </p:sp>
    </p:spTree>
    <p:extLst>
      <p:ext uri="{BB962C8B-B14F-4D97-AF65-F5344CB8AC3E}">
        <p14:creationId xmlns:p14="http://schemas.microsoft.com/office/powerpoint/2010/main" val="21652787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8030340" cy="2308324"/>
          </a:xfrm>
          <a:prstGeom prst="rect">
            <a:avLst/>
          </a:prstGeom>
          <a:noFill/>
        </p:spPr>
        <p:txBody>
          <a:bodyPr wrap="none" rtlCol="0">
            <a:spAutoFit/>
          </a:bodyPr>
          <a:lstStyle/>
          <a:p>
            <a:r>
              <a:rPr lang="en-US" sz="2400" dirty="0"/>
              <a:t>Initialize T --- create empty tree</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a:t>
            </a:r>
            <a:r>
              <a:rPr lang="en-US" sz="2400" b="1" i="1" dirty="0">
                <a:solidFill>
                  <a:srgbClr val="C00000"/>
                </a:solidFill>
              </a:rPr>
              <a:t>edge of minimum weight </a:t>
            </a:r>
            <a:r>
              <a:rPr lang="en-US" sz="2400" dirty="0"/>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40" name="Oval 39">
            <a:extLst>
              <a:ext uri="{FF2B5EF4-FFF2-40B4-BE49-F238E27FC236}">
                <a16:creationId xmlns:a16="http://schemas.microsoft.com/office/drawing/2014/main" id="{394A6D42-FA90-2D46-8D2A-71FBBC243C79}"/>
              </a:ext>
            </a:extLst>
          </p:cNvPr>
          <p:cNvSpPr>
            <a:spLocks noChangeAspect="1"/>
          </p:cNvSpPr>
          <p:nvPr/>
        </p:nvSpPr>
        <p:spPr>
          <a:xfrm>
            <a:off x="11321903" y="5076430"/>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2" name="Straight Connector 51">
            <a:extLst>
              <a:ext uri="{FF2B5EF4-FFF2-40B4-BE49-F238E27FC236}">
                <a16:creationId xmlns:a16="http://schemas.microsoft.com/office/drawing/2014/main" id="{C4E21BF1-C3E2-F040-8397-73A0630338EC}"/>
              </a:ext>
            </a:extLst>
          </p:cNvPr>
          <p:cNvCxnSpPr>
            <a:cxnSpLocks/>
            <a:stCxn id="40" idx="3"/>
          </p:cNvCxnSpPr>
          <p:nvPr/>
        </p:nvCxnSpPr>
        <p:spPr>
          <a:xfrm flipH="1">
            <a:off x="10625465" y="5464431"/>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E2CDF4-0AC7-F848-8F8B-EE2CC2CC141E}"/>
              </a:ext>
            </a:extLst>
          </p:cNvPr>
          <p:cNvSpPr txBox="1"/>
          <p:nvPr/>
        </p:nvSpPr>
        <p:spPr>
          <a:xfrm>
            <a:off x="10982480" y="5612167"/>
            <a:ext cx="301686" cy="369332"/>
          </a:xfrm>
          <a:prstGeom prst="rect">
            <a:avLst/>
          </a:prstGeom>
          <a:noFill/>
        </p:spPr>
        <p:txBody>
          <a:bodyPr wrap="none" rtlCol="0">
            <a:spAutoFit/>
          </a:bodyPr>
          <a:lstStyle/>
          <a:p>
            <a:r>
              <a:rPr lang="en-US" dirty="0"/>
              <a:t>4</a:t>
            </a:r>
          </a:p>
        </p:txBody>
      </p:sp>
      <p:sp>
        <p:nvSpPr>
          <p:cNvPr id="47" name="Oval 46">
            <a:extLst>
              <a:ext uri="{FF2B5EF4-FFF2-40B4-BE49-F238E27FC236}">
                <a16:creationId xmlns:a16="http://schemas.microsoft.com/office/drawing/2014/main" id="{C1C11C0F-35E6-F247-B786-3A0A31CA38AC}"/>
              </a:ext>
            </a:extLst>
          </p:cNvPr>
          <p:cNvSpPr/>
          <p:nvPr/>
        </p:nvSpPr>
        <p:spPr>
          <a:xfrm>
            <a:off x="7675068" y="1220944"/>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716955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8030340" cy="2308324"/>
          </a:xfrm>
          <a:prstGeom prst="rect">
            <a:avLst/>
          </a:prstGeom>
          <a:noFill/>
        </p:spPr>
        <p:txBody>
          <a:bodyPr wrap="none" rtlCol="0">
            <a:spAutoFit/>
          </a:bodyPr>
          <a:lstStyle/>
          <a:p>
            <a:r>
              <a:rPr lang="en-US" sz="2400" dirty="0"/>
              <a:t>Initialize T --- create empty tree</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a:t>
            </a:r>
            <a:r>
              <a:rPr lang="en-US" sz="2400" b="1" i="1" dirty="0">
                <a:solidFill>
                  <a:srgbClr val="C00000"/>
                </a:solidFill>
              </a:rPr>
              <a:t>edge of minimum weight </a:t>
            </a:r>
            <a:r>
              <a:rPr lang="en-US" sz="2400" dirty="0"/>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40" name="Oval 39">
            <a:extLst>
              <a:ext uri="{FF2B5EF4-FFF2-40B4-BE49-F238E27FC236}">
                <a16:creationId xmlns:a16="http://schemas.microsoft.com/office/drawing/2014/main" id="{394A6D42-FA90-2D46-8D2A-71FBBC243C79}"/>
              </a:ext>
            </a:extLst>
          </p:cNvPr>
          <p:cNvSpPr>
            <a:spLocks noChangeAspect="1"/>
          </p:cNvSpPr>
          <p:nvPr/>
        </p:nvSpPr>
        <p:spPr>
          <a:xfrm>
            <a:off x="11321903" y="5076430"/>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2" name="Straight Connector 51">
            <a:extLst>
              <a:ext uri="{FF2B5EF4-FFF2-40B4-BE49-F238E27FC236}">
                <a16:creationId xmlns:a16="http://schemas.microsoft.com/office/drawing/2014/main" id="{C4E21BF1-C3E2-F040-8397-73A0630338EC}"/>
              </a:ext>
            </a:extLst>
          </p:cNvPr>
          <p:cNvCxnSpPr>
            <a:cxnSpLocks/>
            <a:stCxn id="40" idx="3"/>
          </p:cNvCxnSpPr>
          <p:nvPr/>
        </p:nvCxnSpPr>
        <p:spPr>
          <a:xfrm flipH="1">
            <a:off x="10625465" y="5464431"/>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E2CDF4-0AC7-F848-8F8B-EE2CC2CC141E}"/>
              </a:ext>
            </a:extLst>
          </p:cNvPr>
          <p:cNvSpPr txBox="1"/>
          <p:nvPr/>
        </p:nvSpPr>
        <p:spPr>
          <a:xfrm>
            <a:off x="10982480" y="5612167"/>
            <a:ext cx="301686" cy="369332"/>
          </a:xfrm>
          <a:prstGeom prst="rect">
            <a:avLst/>
          </a:prstGeom>
          <a:noFill/>
        </p:spPr>
        <p:txBody>
          <a:bodyPr wrap="none" rtlCol="0">
            <a:spAutoFit/>
          </a:bodyPr>
          <a:lstStyle/>
          <a:p>
            <a:r>
              <a:rPr lang="en-US" dirty="0"/>
              <a:t>4</a:t>
            </a:r>
          </a:p>
        </p:txBody>
      </p:sp>
      <p:sp>
        <p:nvSpPr>
          <p:cNvPr id="47" name="Oval 46">
            <a:extLst>
              <a:ext uri="{FF2B5EF4-FFF2-40B4-BE49-F238E27FC236}">
                <a16:creationId xmlns:a16="http://schemas.microsoft.com/office/drawing/2014/main" id="{C1C11C0F-35E6-F247-B786-3A0A31CA38AC}"/>
              </a:ext>
            </a:extLst>
          </p:cNvPr>
          <p:cNvSpPr/>
          <p:nvPr/>
        </p:nvSpPr>
        <p:spPr>
          <a:xfrm>
            <a:off x="7675068" y="1220944"/>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a:extLst>
              <a:ext uri="{FF2B5EF4-FFF2-40B4-BE49-F238E27FC236}">
                <a16:creationId xmlns:a16="http://schemas.microsoft.com/office/drawing/2014/main" id="{5ED5CB6C-3908-B34F-A5B2-2FB44F88A17C}"/>
              </a:ext>
            </a:extLst>
          </p:cNvPr>
          <p:cNvCxnSpPr>
            <a:cxnSpLocks/>
            <a:stCxn id="50" idx="1"/>
            <a:endCxn id="61" idx="5"/>
          </p:cNvCxnSpPr>
          <p:nvPr/>
        </p:nvCxnSpPr>
        <p:spPr>
          <a:xfrm flipH="1" flipV="1">
            <a:off x="7689849" y="4878537"/>
            <a:ext cx="960401"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A818AFA-4A5B-F84E-89F3-076E92950C20}"/>
              </a:ext>
            </a:extLst>
          </p:cNvPr>
          <p:cNvSpPr txBox="1"/>
          <p:nvPr/>
        </p:nvSpPr>
        <p:spPr>
          <a:xfrm>
            <a:off x="8131119" y="4982728"/>
            <a:ext cx="506870"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0996905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8030340" cy="2308324"/>
          </a:xfrm>
          <a:prstGeom prst="rect">
            <a:avLst/>
          </a:prstGeom>
          <a:noFill/>
        </p:spPr>
        <p:txBody>
          <a:bodyPr wrap="none" rtlCol="0">
            <a:spAutoFit/>
          </a:bodyPr>
          <a:lstStyle/>
          <a:p>
            <a:r>
              <a:rPr lang="en-US" sz="2400" dirty="0"/>
              <a:t>Initialize T --- create empty tree</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a:t>
            </a:r>
            <a:r>
              <a:rPr lang="en-US" sz="2400" b="1" i="1" dirty="0">
                <a:solidFill>
                  <a:srgbClr val="C00000"/>
                </a:solidFill>
              </a:rPr>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40" name="Oval 39">
            <a:extLst>
              <a:ext uri="{FF2B5EF4-FFF2-40B4-BE49-F238E27FC236}">
                <a16:creationId xmlns:a16="http://schemas.microsoft.com/office/drawing/2014/main" id="{394A6D42-FA90-2D46-8D2A-71FBBC243C79}"/>
              </a:ext>
            </a:extLst>
          </p:cNvPr>
          <p:cNvSpPr>
            <a:spLocks noChangeAspect="1"/>
          </p:cNvSpPr>
          <p:nvPr/>
        </p:nvSpPr>
        <p:spPr>
          <a:xfrm>
            <a:off x="11321903" y="5076430"/>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2" name="Straight Connector 51">
            <a:extLst>
              <a:ext uri="{FF2B5EF4-FFF2-40B4-BE49-F238E27FC236}">
                <a16:creationId xmlns:a16="http://schemas.microsoft.com/office/drawing/2014/main" id="{C4E21BF1-C3E2-F040-8397-73A0630338EC}"/>
              </a:ext>
            </a:extLst>
          </p:cNvPr>
          <p:cNvCxnSpPr>
            <a:cxnSpLocks/>
            <a:stCxn id="40" idx="3"/>
          </p:cNvCxnSpPr>
          <p:nvPr/>
        </p:nvCxnSpPr>
        <p:spPr>
          <a:xfrm flipH="1">
            <a:off x="10625465" y="5464431"/>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E2CDF4-0AC7-F848-8F8B-EE2CC2CC141E}"/>
              </a:ext>
            </a:extLst>
          </p:cNvPr>
          <p:cNvSpPr txBox="1"/>
          <p:nvPr/>
        </p:nvSpPr>
        <p:spPr>
          <a:xfrm>
            <a:off x="10982480" y="5612167"/>
            <a:ext cx="301686" cy="369332"/>
          </a:xfrm>
          <a:prstGeom prst="rect">
            <a:avLst/>
          </a:prstGeom>
          <a:noFill/>
        </p:spPr>
        <p:txBody>
          <a:bodyPr wrap="none" rtlCol="0">
            <a:spAutoFit/>
          </a:bodyPr>
          <a:lstStyle/>
          <a:p>
            <a:r>
              <a:rPr lang="en-US" dirty="0"/>
              <a:t>4</a:t>
            </a:r>
          </a:p>
        </p:txBody>
      </p:sp>
      <p:sp>
        <p:nvSpPr>
          <p:cNvPr id="47" name="Oval 46">
            <a:extLst>
              <a:ext uri="{FF2B5EF4-FFF2-40B4-BE49-F238E27FC236}">
                <a16:creationId xmlns:a16="http://schemas.microsoft.com/office/drawing/2014/main" id="{C1C11C0F-35E6-F247-B786-3A0A31CA38AC}"/>
              </a:ext>
            </a:extLst>
          </p:cNvPr>
          <p:cNvSpPr/>
          <p:nvPr/>
        </p:nvSpPr>
        <p:spPr>
          <a:xfrm>
            <a:off x="7675068" y="1220944"/>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a:extLst>
              <a:ext uri="{FF2B5EF4-FFF2-40B4-BE49-F238E27FC236}">
                <a16:creationId xmlns:a16="http://schemas.microsoft.com/office/drawing/2014/main" id="{5ED5CB6C-3908-B34F-A5B2-2FB44F88A17C}"/>
              </a:ext>
            </a:extLst>
          </p:cNvPr>
          <p:cNvCxnSpPr>
            <a:cxnSpLocks/>
            <a:stCxn id="50" idx="1"/>
            <a:endCxn id="61" idx="5"/>
          </p:cNvCxnSpPr>
          <p:nvPr/>
        </p:nvCxnSpPr>
        <p:spPr>
          <a:xfrm flipH="1" flipV="1">
            <a:off x="7689849" y="4878537"/>
            <a:ext cx="960401"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A818AFA-4A5B-F84E-89F3-076E92950C20}"/>
              </a:ext>
            </a:extLst>
          </p:cNvPr>
          <p:cNvSpPr txBox="1"/>
          <p:nvPr/>
        </p:nvSpPr>
        <p:spPr>
          <a:xfrm>
            <a:off x="8131119" y="4982728"/>
            <a:ext cx="506870"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0660147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8030340" cy="2308324"/>
          </a:xfrm>
          <a:prstGeom prst="rect">
            <a:avLst/>
          </a:prstGeom>
          <a:noFill/>
        </p:spPr>
        <p:txBody>
          <a:bodyPr wrap="none" rtlCol="0">
            <a:spAutoFit/>
          </a:bodyPr>
          <a:lstStyle/>
          <a:p>
            <a:r>
              <a:rPr lang="en-US" sz="2400" dirty="0"/>
              <a:t>Initialize T --- create empty tree</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a:t>
            </a:r>
            <a:r>
              <a:rPr lang="en-US" sz="2400" b="1" i="1" dirty="0">
                <a:solidFill>
                  <a:srgbClr val="C00000"/>
                </a:solidFill>
              </a:rPr>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40" name="Oval 39">
            <a:extLst>
              <a:ext uri="{FF2B5EF4-FFF2-40B4-BE49-F238E27FC236}">
                <a16:creationId xmlns:a16="http://schemas.microsoft.com/office/drawing/2014/main" id="{394A6D42-FA90-2D46-8D2A-71FBBC243C79}"/>
              </a:ext>
            </a:extLst>
          </p:cNvPr>
          <p:cNvSpPr>
            <a:spLocks noChangeAspect="1"/>
          </p:cNvSpPr>
          <p:nvPr/>
        </p:nvSpPr>
        <p:spPr>
          <a:xfrm>
            <a:off x="11321903" y="5076430"/>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2" name="Straight Connector 51">
            <a:extLst>
              <a:ext uri="{FF2B5EF4-FFF2-40B4-BE49-F238E27FC236}">
                <a16:creationId xmlns:a16="http://schemas.microsoft.com/office/drawing/2014/main" id="{C4E21BF1-C3E2-F040-8397-73A0630338EC}"/>
              </a:ext>
            </a:extLst>
          </p:cNvPr>
          <p:cNvCxnSpPr>
            <a:cxnSpLocks/>
            <a:stCxn id="40" idx="3"/>
          </p:cNvCxnSpPr>
          <p:nvPr/>
        </p:nvCxnSpPr>
        <p:spPr>
          <a:xfrm flipH="1">
            <a:off x="10625465" y="5464431"/>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E2CDF4-0AC7-F848-8F8B-EE2CC2CC141E}"/>
              </a:ext>
            </a:extLst>
          </p:cNvPr>
          <p:cNvSpPr txBox="1"/>
          <p:nvPr/>
        </p:nvSpPr>
        <p:spPr>
          <a:xfrm>
            <a:off x="10982480" y="5612167"/>
            <a:ext cx="301686"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6120862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8030340" cy="2308324"/>
          </a:xfrm>
          <a:prstGeom prst="rect">
            <a:avLst/>
          </a:prstGeom>
          <a:noFill/>
        </p:spPr>
        <p:txBody>
          <a:bodyPr wrap="none" rtlCol="0">
            <a:spAutoFit/>
          </a:bodyPr>
          <a:lstStyle/>
          <a:p>
            <a:r>
              <a:rPr lang="en-US" sz="2400" dirty="0"/>
              <a:t>Initialize T --- create empty tree</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a:t>
            </a:r>
            <a:r>
              <a:rPr lang="en-US" sz="2400" b="1" i="1" dirty="0">
                <a:solidFill>
                  <a:srgbClr val="C00000"/>
                </a:solidFill>
              </a:rPr>
              <a:t>edge of minimum weight </a:t>
            </a:r>
            <a:r>
              <a:rPr lang="en-US" sz="2400" dirty="0"/>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40" name="Oval 39">
            <a:extLst>
              <a:ext uri="{FF2B5EF4-FFF2-40B4-BE49-F238E27FC236}">
                <a16:creationId xmlns:a16="http://schemas.microsoft.com/office/drawing/2014/main" id="{394A6D42-FA90-2D46-8D2A-71FBBC243C79}"/>
              </a:ext>
            </a:extLst>
          </p:cNvPr>
          <p:cNvSpPr>
            <a:spLocks noChangeAspect="1"/>
          </p:cNvSpPr>
          <p:nvPr/>
        </p:nvSpPr>
        <p:spPr>
          <a:xfrm>
            <a:off x="11321903" y="5076430"/>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2" name="Straight Connector 51">
            <a:extLst>
              <a:ext uri="{FF2B5EF4-FFF2-40B4-BE49-F238E27FC236}">
                <a16:creationId xmlns:a16="http://schemas.microsoft.com/office/drawing/2014/main" id="{C4E21BF1-C3E2-F040-8397-73A0630338EC}"/>
              </a:ext>
            </a:extLst>
          </p:cNvPr>
          <p:cNvCxnSpPr>
            <a:cxnSpLocks/>
            <a:stCxn id="40" idx="3"/>
          </p:cNvCxnSpPr>
          <p:nvPr/>
        </p:nvCxnSpPr>
        <p:spPr>
          <a:xfrm flipH="1">
            <a:off x="10625465" y="5464431"/>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E2CDF4-0AC7-F848-8F8B-EE2CC2CC141E}"/>
              </a:ext>
            </a:extLst>
          </p:cNvPr>
          <p:cNvSpPr txBox="1"/>
          <p:nvPr/>
        </p:nvSpPr>
        <p:spPr>
          <a:xfrm>
            <a:off x="10982480" y="5612167"/>
            <a:ext cx="301686" cy="369332"/>
          </a:xfrm>
          <a:prstGeom prst="rect">
            <a:avLst/>
          </a:prstGeom>
          <a:noFill/>
        </p:spPr>
        <p:txBody>
          <a:bodyPr wrap="none" rtlCol="0">
            <a:spAutoFit/>
          </a:bodyPr>
          <a:lstStyle/>
          <a:p>
            <a:r>
              <a:rPr lang="en-US" dirty="0"/>
              <a:t>4</a:t>
            </a:r>
          </a:p>
        </p:txBody>
      </p:sp>
      <p:sp>
        <p:nvSpPr>
          <p:cNvPr id="39" name="Oval 38">
            <a:extLst>
              <a:ext uri="{FF2B5EF4-FFF2-40B4-BE49-F238E27FC236}">
                <a16:creationId xmlns:a16="http://schemas.microsoft.com/office/drawing/2014/main" id="{D67DED77-FD3B-3143-A3D9-A5A3EED0C331}"/>
              </a:ext>
            </a:extLst>
          </p:cNvPr>
          <p:cNvSpPr/>
          <p:nvPr/>
        </p:nvSpPr>
        <p:spPr>
          <a:xfrm>
            <a:off x="8984617" y="927308"/>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047894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8030340" cy="2308324"/>
          </a:xfrm>
          <a:prstGeom prst="rect">
            <a:avLst/>
          </a:prstGeom>
          <a:noFill/>
        </p:spPr>
        <p:txBody>
          <a:bodyPr wrap="none" rtlCol="0">
            <a:spAutoFit/>
          </a:bodyPr>
          <a:lstStyle/>
          <a:p>
            <a:r>
              <a:rPr lang="en-US" sz="2400" dirty="0"/>
              <a:t>Initialize T --- create empty tree</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b="1" i="1" dirty="0">
                <a:solidFill>
                  <a:srgbClr val="C00000"/>
                </a:solidFill>
              </a:rPr>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40" name="Oval 39">
            <a:extLst>
              <a:ext uri="{FF2B5EF4-FFF2-40B4-BE49-F238E27FC236}">
                <a16:creationId xmlns:a16="http://schemas.microsoft.com/office/drawing/2014/main" id="{394A6D42-FA90-2D46-8D2A-71FBBC243C79}"/>
              </a:ext>
            </a:extLst>
          </p:cNvPr>
          <p:cNvSpPr>
            <a:spLocks noChangeAspect="1"/>
          </p:cNvSpPr>
          <p:nvPr/>
        </p:nvSpPr>
        <p:spPr>
          <a:xfrm>
            <a:off x="11321903" y="5076430"/>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2" name="Straight Connector 51">
            <a:extLst>
              <a:ext uri="{FF2B5EF4-FFF2-40B4-BE49-F238E27FC236}">
                <a16:creationId xmlns:a16="http://schemas.microsoft.com/office/drawing/2014/main" id="{C4E21BF1-C3E2-F040-8397-73A0630338EC}"/>
              </a:ext>
            </a:extLst>
          </p:cNvPr>
          <p:cNvCxnSpPr>
            <a:cxnSpLocks/>
            <a:stCxn id="40" idx="3"/>
          </p:cNvCxnSpPr>
          <p:nvPr/>
        </p:nvCxnSpPr>
        <p:spPr>
          <a:xfrm flipH="1">
            <a:off x="10625465" y="5464431"/>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E2CDF4-0AC7-F848-8F8B-EE2CC2CC141E}"/>
              </a:ext>
            </a:extLst>
          </p:cNvPr>
          <p:cNvSpPr txBox="1"/>
          <p:nvPr/>
        </p:nvSpPr>
        <p:spPr>
          <a:xfrm>
            <a:off x="10982480" y="5612167"/>
            <a:ext cx="301686" cy="369332"/>
          </a:xfrm>
          <a:prstGeom prst="rect">
            <a:avLst/>
          </a:prstGeom>
          <a:noFill/>
        </p:spPr>
        <p:txBody>
          <a:bodyPr wrap="none" rtlCol="0">
            <a:spAutoFit/>
          </a:bodyPr>
          <a:lstStyle/>
          <a:p>
            <a:r>
              <a:rPr lang="en-US" dirty="0"/>
              <a:t>4</a:t>
            </a:r>
          </a:p>
        </p:txBody>
      </p:sp>
      <p:cxnSp>
        <p:nvCxnSpPr>
          <p:cNvPr id="43" name="Straight Connector 42">
            <a:extLst>
              <a:ext uri="{FF2B5EF4-FFF2-40B4-BE49-F238E27FC236}">
                <a16:creationId xmlns:a16="http://schemas.microsoft.com/office/drawing/2014/main" id="{4C41BC77-205A-1743-8568-1B7F95817EF9}"/>
              </a:ext>
            </a:extLst>
          </p:cNvPr>
          <p:cNvCxnSpPr>
            <a:cxnSpLocks/>
            <a:stCxn id="44" idx="2"/>
            <a:endCxn id="61" idx="6"/>
          </p:cNvCxnSpPr>
          <p:nvPr/>
        </p:nvCxnSpPr>
        <p:spPr>
          <a:xfrm flipH="1">
            <a:off x="7755860" y="4689508"/>
            <a:ext cx="2418853" cy="2831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06A3BE5-110B-AA42-8BBC-8F41CC3F79B9}"/>
              </a:ext>
            </a:extLst>
          </p:cNvPr>
          <p:cNvSpPr txBox="1"/>
          <p:nvPr/>
        </p:nvSpPr>
        <p:spPr>
          <a:xfrm>
            <a:off x="8711379" y="4329523"/>
            <a:ext cx="301686" cy="369332"/>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15441987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8030340" cy="2308324"/>
          </a:xfrm>
          <a:prstGeom prst="rect">
            <a:avLst/>
          </a:prstGeom>
          <a:noFill/>
        </p:spPr>
        <p:txBody>
          <a:bodyPr wrap="none" rtlCol="0">
            <a:spAutoFit/>
          </a:bodyPr>
          <a:lstStyle/>
          <a:p>
            <a:r>
              <a:rPr lang="en-US" sz="2400" dirty="0"/>
              <a:t>Initialize T --- create empty tree</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40" name="Oval 39">
            <a:extLst>
              <a:ext uri="{FF2B5EF4-FFF2-40B4-BE49-F238E27FC236}">
                <a16:creationId xmlns:a16="http://schemas.microsoft.com/office/drawing/2014/main" id="{394A6D42-FA90-2D46-8D2A-71FBBC243C79}"/>
              </a:ext>
            </a:extLst>
          </p:cNvPr>
          <p:cNvSpPr>
            <a:spLocks noChangeAspect="1"/>
          </p:cNvSpPr>
          <p:nvPr/>
        </p:nvSpPr>
        <p:spPr>
          <a:xfrm>
            <a:off x="11321903" y="5076430"/>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2" name="Straight Connector 51">
            <a:extLst>
              <a:ext uri="{FF2B5EF4-FFF2-40B4-BE49-F238E27FC236}">
                <a16:creationId xmlns:a16="http://schemas.microsoft.com/office/drawing/2014/main" id="{C4E21BF1-C3E2-F040-8397-73A0630338EC}"/>
              </a:ext>
            </a:extLst>
          </p:cNvPr>
          <p:cNvCxnSpPr>
            <a:cxnSpLocks/>
            <a:stCxn id="40" idx="3"/>
          </p:cNvCxnSpPr>
          <p:nvPr/>
        </p:nvCxnSpPr>
        <p:spPr>
          <a:xfrm flipH="1">
            <a:off x="10625465" y="5464431"/>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E2CDF4-0AC7-F848-8F8B-EE2CC2CC141E}"/>
              </a:ext>
            </a:extLst>
          </p:cNvPr>
          <p:cNvSpPr txBox="1"/>
          <p:nvPr/>
        </p:nvSpPr>
        <p:spPr>
          <a:xfrm>
            <a:off x="10982480" y="5612167"/>
            <a:ext cx="301686" cy="369332"/>
          </a:xfrm>
          <a:prstGeom prst="rect">
            <a:avLst/>
          </a:prstGeom>
          <a:noFill/>
        </p:spPr>
        <p:txBody>
          <a:bodyPr wrap="none" rtlCol="0">
            <a:spAutoFit/>
          </a:bodyPr>
          <a:lstStyle/>
          <a:p>
            <a:r>
              <a:rPr lang="en-US" dirty="0"/>
              <a:t>4</a:t>
            </a:r>
          </a:p>
        </p:txBody>
      </p:sp>
      <p:cxnSp>
        <p:nvCxnSpPr>
          <p:cNvPr id="43" name="Straight Connector 42">
            <a:extLst>
              <a:ext uri="{FF2B5EF4-FFF2-40B4-BE49-F238E27FC236}">
                <a16:creationId xmlns:a16="http://schemas.microsoft.com/office/drawing/2014/main" id="{4C41BC77-205A-1743-8568-1B7F95817EF9}"/>
              </a:ext>
            </a:extLst>
          </p:cNvPr>
          <p:cNvCxnSpPr>
            <a:cxnSpLocks/>
            <a:stCxn id="44" idx="2"/>
            <a:endCxn id="61" idx="6"/>
          </p:cNvCxnSpPr>
          <p:nvPr/>
        </p:nvCxnSpPr>
        <p:spPr>
          <a:xfrm flipH="1">
            <a:off x="7755860" y="4689508"/>
            <a:ext cx="2418853" cy="2831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06A3BE5-110B-AA42-8BBC-8F41CC3F79B9}"/>
              </a:ext>
            </a:extLst>
          </p:cNvPr>
          <p:cNvSpPr txBox="1"/>
          <p:nvPr/>
        </p:nvSpPr>
        <p:spPr>
          <a:xfrm>
            <a:off x="8711379" y="4329523"/>
            <a:ext cx="301686" cy="369332"/>
          </a:xfrm>
          <a:prstGeom prst="rect">
            <a:avLst/>
          </a:prstGeom>
          <a:noFill/>
        </p:spPr>
        <p:txBody>
          <a:bodyPr wrap="none" rtlCol="0">
            <a:spAutoFit/>
          </a:bodyPr>
          <a:lstStyle/>
          <a:p>
            <a:r>
              <a:rPr lang="en-US" dirty="0"/>
              <a:t>6</a:t>
            </a:r>
          </a:p>
        </p:txBody>
      </p:sp>
      <p:sp>
        <p:nvSpPr>
          <p:cNvPr id="39" name="TextBox 38">
            <a:extLst>
              <a:ext uri="{FF2B5EF4-FFF2-40B4-BE49-F238E27FC236}">
                <a16:creationId xmlns:a16="http://schemas.microsoft.com/office/drawing/2014/main" id="{4A24E2B6-0620-9247-9B69-7740E8B5A366}"/>
              </a:ext>
            </a:extLst>
          </p:cNvPr>
          <p:cNvSpPr txBox="1"/>
          <p:nvPr/>
        </p:nvSpPr>
        <p:spPr>
          <a:xfrm>
            <a:off x="941740" y="4530564"/>
            <a:ext cx="2414635" cy="1569660"/>
          </a:xfrm>
          <a:prstGeom prst="rect">
            <a:avLst/>
          </a:prstGeom>
          <a:solidFill>
            <a:schemeClr val="bg1">
              <a:lumMod val="85000"/>
            </a:schemeClr>
          </a:solidFill>
        </p:spPr>
        <p:txBody>
          <a:bodyPr wrap="none" rtlCol="0">
            <a:spAutoFit/>
          </a:bodyPr>
          <a:lstStyle/>
          <a:p>
            <a:r>
              <a:rPr lang="en-US" sz="2400" dirty="0"/>
              <a:t>Done?</a:t>
            </a:r>
          </a:p>
          <a:p>
            <a:pPr marL="342900" indent="-342900">
              <a:buFont typeface="Arial" panose="020B0604020202020204" pitchFamily="34" charset="0"/>
              <a:buChar char="•"/>
            </a:pPr>
            <a:r>
              <a:rPr lang="en-US" sz="2400" dirty="0" err="1"/>
              <a:t>i</a:t>
            </a:r>
            <a:r>
              <a:rPr lang="en-US" sz="2400" dirty="0"/>
              <a:t> = n-1</a:t>
            </a:r>
          </a:p>
          <a:p>
            <a:pPr marL="342900" indent="-342900">
              <a:buFont typeface="Arial" panose="020B0604020202020204" pitchFamily="34" charset="0"/>
              <a:buChar char="•"/>
            </a:pPr>
            <a:r>
              <a:rPr lang="en-US" sz="2400" dirty="0"/>
              <a:t>All vertices in T</a:t>
            </a:r>
          </a:p>
          <a:p>
            <a:pPr marL="342900" indent="-342900">
              <a:buFont typeface="Arial" panose="020B0604020202020204" pitchFamily="34" charset="0"/>
              <a:buChar char="•"/>
            </a:pPr>
            <a:r>
              <a:rPr lang="en-US" sz="2400" dirty="0"/>
              <a:t>T is a tree</a:t>
            </a:r>
          </a:p>
        </p:txBody>
      </p:sp>
    </p:spTree>
    <p:extLst>
      <p:ext uri="{BB962C8B-B14F-4D97-AF65-F5344CB8AC3E}">
        <p14:creationId xmlns:p14="http://schemas.microsoft.com/office/powerpoint/2010/main" val="14211713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8030340" cy="2308324"/>
          </a:xfrm>
          <a:prstGeom prst="rect">
            <a:avLst/>
          </a:prstGeom>
          <a:noFill/>
        </p:spPr>
        <p:txBody>
          <a:bodyPr wrap="none" rtlCol="0">
            <a:spAutoFit/>
          </a:bodyPr>
          <a:lstStyle/>
          <a:p>
            <a:r>
              <a:rPr lang="en-US" sz="2400" dirty="0"/>
              <a:t>Initialize T --- create empty tree</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40" name="Oval 39">
            <a:extLst>
              <a:ext uri="{FF2B5EF4-FFF2-40B4-BE49-F238E27FC236}">
                <a16:creationId xmlns:a16="http://schemas.microsoft.com/office/drawing/2014/main" id="{394A6D42-FA90-2D46-8D2A-71FBBC243C79}"/>
              </a:ext>
            </a:extLst>
          </p:cNvPr>
          <p:cNvSpPr>
            <a:spLocks noChangeAspect="1"/>
          </p:cNvSpPr>
          <p:nvPr/>
        </p:nvSpPr>
        <p:spPr>
          <a:xfrm>
            <a:off x="11321903" y="5076430"/>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2" name="Straight Connector 51">
            <a:extLst>
              <a:ext uri="{FF2B5EF4-FFF2-40B4-BE49-F238E27FC236}">
                <a16:creationId xmlns:a16="http://schemas.microsoft.com/office/drawing/2014/main" id="{C4E21BF1-C3E2-F040-8397-73A0630338EC}"/>
              </a:ext>
            </a:extLst>
          </p:cNvPr>
          <p:cNvCxnSpPr>
            <a:cxnSpLocks/>
            <a:stCxn id="40" idx="3"/>
          </p:cNvCxnSpPr>
          <p:nvPr/>
        </p:nvCxnSpPr>
        <p:spPr>
          <a:xfrm flipH="1">
            <a:off x="10625465" y="5464431"/>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E2CDF4-0AC7-F848-8F8B-EE2CC2CC141E}"/>
              </a:ext>
            </a:extLst>
          </p:cNvPr>
          <p:cNvSpPr txBox="1"/>
          <p:nvPr/>
        </p:nvSpPr>
        <p:spPr>
          <a:xfrm>
            <a:off x="10982480" y="5612167"/>
            <a:ext cx="301686" cy="369332"/>
          </a:xfrm>
          <a:prstGeom prst="rect">
            <a:avLst/>
          </a:prstGeom>
          <a:noFill/>
        </p:spPr>
        <p:txBody>
          <a:bodyPr wrap="none" rtlCol="0">
            <a:spAutoFit/>
          </a:bodyPr>
          <a:lstStyle/>
          <a:p>
            <a:r>
              <a:rPr lang="en-US" dirty="0"/>
              <a:t>4</a:t>
            </a:r>
          </a:p>
        </p:txBody>
      </p:sp>
      <p:cxnSp>
        <p:nvCxnSpPr>
          <p:cNvPr id="43" name="Straight Connector 42">
            <a:extLst>
              <a:ext uri="{FF2B5EF4-FFF2-40B4-BE49-F238E27FC236}">
                <a16:creationId xmlns:a16="http://schemas.microsoft.com/office/drawing/2014/main" id="{4C41BC77-205A-1743-8568-1B7F95817EF9}"/>
              </a:ext>
            </a:extLst>
          </p:cNvPr>
          <p:cNvCxnSpPr>
            <a:cxnSpLocks/>
            <a:stCxn id="44" idx="2"/>
            <a:endCxn id="61" idx="6"/>
          </p:cNvCxnSpPr>
          <p:nvPr/>
        </p:nvCxnSpPr>
        <p:spPr>
          <a:xfrm flipH="1">
            <a:off x="7755860" y="4689508"/>
            <a:ext cx="2418853" cy="2831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06A3BE5-110B-AA42-8BBC-8F41CC3F79B9}"/>
              </a:ext>
            </a:extLst>
          </p:cNvPr>
          <p:cNvSpPr txBox="1"/>
          <p:nvPr/>
        </p:nvSpPr>
        <p:spPr>
          <a:xfrm>
            <a:off x="8711379" y="4329523"/>
            <a:ext cx="301686" cy="369332"/>
          </a:xfrm>
          <a:prstGeom prst="rect">
            <a:avLst/>
          </a:prstGeom>
          <a:noFill/>
        </p:spPr>
        <p:txBody>
          <a:bodyPr wrap="none" rtlCol="0">
            <a:spAutoFit/>
          </a:bodyPr>
          <a:lstStyle/>
          <a:p>
            <a:r>
              <a:rPr lang="en-US" dirty="0"/>
              <a:t>6</a:t>
            </a:r>
          </a:p>
        </p:txBody>
      </p:sp>
      <p:sp>
        <p:nvSpPr>
          <p:cNvPr id="39" name="TextBox 38">
            <a:extLst>
              <a:ext uri="{FF2B5EF4-FFF2-40B4-BE49-F238E27FC236}">
                <a16:creationId xmlns:a16="http://schemas.microsoft.com/office/drawing/2014/main" id="{4A24E2B6-0620-9247-9B69-7740E8B5A366}"/>
              </a:ext>
            </a:extLst>
          </p:cNvPr>
          <p:cNvSpPr txBox="1"/>
          <p:nvPr/>
        </p:nvSpPr>
        <p:spPr>
          <a:xfrm>
            <a:off x="941740" y="4530564"/>
            <a:ext cx="2414635" cy="2308324"/>
          </a:xfrm>
          <a:prstGeom prst="rect">
            <a:avLst/>
          </a:prstGeom>
          <a:solidFill>
            <a:schemeClr val="bg1">
              <a:lumMod val="85000"/>
            </a:schemeClr>
          </a:solidFill>
        </p:spPr>
        <p:txBody>
          <a:bodyPr wrap="none" rtlCol="0">
            <a:spAutoFit/>
          </a:bodyPr>
          <a:lstStyle/>
          <a:p>
            <a:r>
              <a:rPr lang="en-US" sz="2400" dirty="0"/>
              <a:t>Done?</a:t>
            </a:r>
          </a:p>
          <a:p>
            <a:pPr marL="342900" indent="-342900">
              <a:buFont typeface="Arial" panose="020B0604020202020204" pitchFamily="34" charset="0"/>
              <a:buChar char="•"/>
            </a:pPr>
            <a:r>
              <a:rPr lang="en-US" sz="2400" dirty="0" err="1"/>
              <a:t>i</a:t>
            </a:r>
            <a:r>
              <a:rPr lang="en-US" sz="2400" dirty="0"/>
              <a:t> = n-1</a:t>
            </a:r>
          </a:p>
          <a:p>
            <a:pPr marL="342900" indent="-342900">
              <a:buFont typeface="Arial" panose="020B0604020202020204" pitchFamily="34" charset="0"/>
              <a:buChar char="•"/>
            </a:pPr>
            <a:r>
              <a:rPr lang="en-US" sz="2400" dirty="0"/>
              <a:t>All vertices in T</a:t>
            </a:r>
          </a:p>
          <a:p>
            <a:pPr marL="342900" indent="-342900">
              <a:buFont typeface="Arial" panose="020B0604020202020204" pitchFamily="34" charset="0"/>
              <a:buChar char="•"/>
            </a:pPr>
            <a:r>
              <a:rPr lang="en-US" sz="2400" dirty="0"/>
              <a:t>T is a tree</a:t>
            </a:r>
          </a:p>
          <a:p>
            <a:endParaRPr lang="en-US" sz="2400" dirty="0"/>
          </a:p>
          <a:p>
            <a:r>
              <a:rPr lang="en-US" sz="2400" dirty="0"/>
              <a:t>Weight = 16</a:t>
            </a:r>
          </a:p>
        </p:txBody>
      </p:sp>
      <p:grpSp>
        <p:nvGrpSpPr>
          <p:cNvPr id="48" name="Group 47">
            <a:extLst>
              <a:ext uri="{FF2B5EF4-FFF2-40B4-BE49-F238E27FC236}">
                <a16:creationId xmlns:a16="http://schemas.microsoft.com/office/drawing/2014/main" id="{67EC8D8C-B411-8D45-B0E4-77792D07E2BC}"/>
              </a:ext>
            </a:extLst>
          </p:cNvPr>
          <p:cNvGrpSpPr/>
          <p:nvPr/>
        </p:nvGrpSpPr>
        <p:grpSpPr>
          <a:xfrm>
            <a:off x="7284780" y="1027906"/>
            <a:ext cx="4006375" cy="1900120"/>
            <a:chOff x="2089625" y="2389571"/>
            <a:chExt cx="4006375" cy="1900120"/>
          </a:xfrm>
        </p:grpSpPr>
        <p:sp>
          <p:nvSpPr>
            <p:cNvPr id="56" name="Oval 55">
              <a:extLst>
                <a:ext uri="{FF2B5EF4-FFF2-40B4-BE49-F238E27FC236}">
                  <a16:creationId xmlns:a16="http://schemas.microsoft.com/office/drawing/2014/main" id="{DC586CFF-D425-DD46-A638-5730C65B3028}"/>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67" name="Oval 66">
              <a:extLst>
                <a:ext uri="{FF2B5EF4-FFF2-40B4-BE49-F238E27FC236}">
                  <a16:creationId xmlns:a16="http://schemas.microsoft.com/office/drawing/2014/main" id="{B28AC6FE-B286-1445-9EA9-1E5F3E9714E7}"/>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8" name="Oval 67">
              <a:extLst>
                <a:ext uri="{FF2B5EF4-FFF2-40B4-BE49-F238E27FC236}">
                  <a16:creationId xmlns:a16="http://schemas.microsoft.com/office/drawing/2014/main" id="{EC3607E1-86CA-4D4A-AF3C-E880C514E5D2}"/>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69" name="Oval 68">
              <a:extLst>
                <a:ext uri="{FF2B5EF4-FFF2-40B4-BE49-F238E27FC236}">
                  <a16:creationId xmlns:a16="http://schemas.microsoft.com/office/drawing/2014/main" id="{E2E9FD4E-19AA-A94B-A644-72A7A1A5A31B}"/>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70" name="Oval 69">
              <a:extLst>
                <a:ext uri="{FF2B5EF4-FFF2-40B4-BE49-F238E27FC236}">
                  <a16:creationId xmlns:a16="http://schemas.microsoft.com/office/drawing/2014/main" id="{C28D1DCC-B7AC-D04F-8FB3-122A53544751}"/>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1" name="Oval 70">
              <a:extLst>
                <a:ext uri="{FF2B5EF4-FFF2-40B4-BE49-F238E27FC236}">
                  <a16:creationId xmlns:a16="http://schemas.microsoft.com/office/drawing/2014/main" id="{563D7272-03E8-A84C-8F6D-87F7B62C78A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2" name="Straight Connector 71">
              <a:extLst>
                <a:ext uri="{FF2B5EF4-FFF2-40B4-BE49-F238E27FC236}">
                  <a16:creationId xmlns:a16="http://schemas.microsoft.com/office/drawing/2014/main" id="{CF4C7062-8BD8-764D-9D9C-0F7DD179F309}"/>
                </a:ext>
              </a:extLst>
            </p:cNvPr>
            <p:cNvCxnSpPr>
              <a:stCxn id="68" idx="4"/>
              <a:endCxn id="67"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4C9FD1E-0555-4A4A-87A3-759E2EF1D68D}"/>
                </a:ext>
              </a:extLst>
            </p:cNvPr>
            <p:cNvCxnSpPr>
              <a:cxnSpLocks/>
              <a:stCxn id="69" idx="4"/>
              <a:endCxn id="70"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BAA4BC0-C4E1-C34B-AAA6-5A27CB5DBE12}"/>
                </a:ext>
              </a:extLst>
            </p:cNvPr>
            <p:cNvCxnSpPr>
              <a:cxnSpLocks/>
              <a:stCxn id="69" idx="2"/>
              <a:endCxn id="68"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E913602-2B46-A44E-B527-36E0B9796187}"/>
                </a:ext>
              </a:extLst>
            </p:cNvPr>
            <p:cNvCxnSpPr>
              <a:cxnSpLocks/>
              <a:stCxn id="70" idx="2"/>
              <a:endCxn id="67"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E5AF4C8-2001-2542-989D-8E4A54273ACB}"/>
                </a:ext>
              </a:extLst>
            </p:cNvPr>
            <p:cNvCxnSpPr>
              <a:cxnSpLocks/>
              <a:stCxn id="56" idx="7"/>
              <a:endCxn id="68"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A9DB664-9EE6-9647-BB10-5EAD4DF9D2FA}"/>
                </a:ext>
              </a:extLst>
            </p:cNvPr>
            <p:cNvCxnSpPr>
              <a:cxnSpLocks/>
              <a:stCxn id="56" idx="5"/>
              <a:endCxn id="67"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5B4EAE8-6A66-1D49-807F-D3D6205710B1}"/>
                </a:ext>
              </a:extLst>
            </p:cNvPr>
            <p:cNvCxnSpPr>
              <a:cxnSpLocks/>
              <a:stCxn id="69" idx="3"/>
              <a:endCxn id="67"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8386E2B-17CA-7240-9D2C-E83E5EA5ED25}"/>
                </a:ext>
              </a:extLst>
            </p:cNvPr>
            <p:cNvCxnSpPr>
              <a:cxnSpLocks/>
              <a:stCxn id="71" idx="1"/>
              <a:endCxn id="69"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3B27483-4542-C94F-84E2-ED3DC0702359}"/>
                </a:ext>
              </a:extLst>
            </p:cNvPr>
            <p:cNvCxnSpPr>
              <a:cxnSpLocks/>
              <a:stCxn id="71" idx="3"/>
              <a:endCxn id="70"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D1718FC2-D1B7-544E-9750-EDF677079828}"/>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2" name="TextBox 81">
              <a:extLst>
                <a:ext uri="{FF2B5EF4-FFF2-40B4-BE49-F238E27FC236}">
                  <a16:creationId xmlns:a16="http://schemas.microsoft.com/office/drawing/2014/main" id="{8834B6AC-21D1-CC4E-A80D-0E35D973D136}"/>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83" name="TextBox 82">
              <a:extLst>
                <a:ext uri="{FF2B5EF4-FFF2-40B4-BE49-F238E27FC236}">
                  <a16:creationId xmlns:a16="http://schemas.microsoft.com/office/drawing/2014/main" id="{F7BD5076-3AB5-EB48-B00F-EE539FB6B7D2}"/>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84" name="TextBox 83">
              <a:extLst>
                <a:ext uri="{FF2B5EF4-FFF2-40B4-BE49-F238E27FC236}">
                  <a16:creationId xmlns:a16="http://schemas.microsoft.com/office/drawing/2014/main" id="{2D5D1493-6D9B-F54D-B1DB-2F0EF8D5F264}"/>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85" name="TextBox 84">
              <a:extLst>
                <a:ext uri="{FF2B5EF4-FFF2-40B4-BE49-F238E27FC236}">
                  <a16:creationId xmlns:a16="http://schemas.microsoft.com/office/drawing/2014/main" id="{4BF431FD-DD08-1242-A9F2-0773D9A91A95}"/>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86" name="TextBox 85">
              <a:extLst>
                <a:ext uri="{FF2B5EF4-FFF2-40B4-BE49-F238E27FC236}">
                  <a16:creationId xmlns:a16="http://schemas.microsoft.com/office/drawing/2014/main" id="{68383B15-65A6-AF42-8ED2-8B946FA4D211}"/>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87" name="TextBox 86">
              <a:extLst>
                <a:ext uri="{FF2B5EF4-FFF2-40B4-BE49-F238E27FC236}">
                  <a16:creationId xmlns:a16="http://schemas.microsoft.com/office/drawing/2014/main" id="{AF133C40-9B35-F842-9F9D-27AB560AAA94}"/>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88" name="TextBox 87">
              <a:extLst>
                <a:ext uri="{FF2B5EF4-FFF2-40B4-BE49-F238E27FC236}">
                  <a16:creationId xmlns:a16="http://schemas.microsoft.com/office/drawing/2014/main" id="{AAEA5794-7E79-8843-BD15-EB745887C943}"/>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89" name="TextBox 88">
              <a:extLst>
                <a:ext uri="{FF2B5EF4-FFF2-40B4-BE49-F238E27FC236}">
                  <a16:creationId xmlns:a16="http://schemas.microsoft.com/office/drawing/2014/main" id="{30DB6FBB-E8C4-DA44-94F2-44D192D9825D}"/>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90" name="TextBox 89">
            <a:extLst>
              <a:ext uri="{FF2B5EF4-FFF2-40B4-BE49-F238E27FC236}">
                <a16:creationId xmlns:a16="http://schemas.microsoft.com/office/drawing/2014/main" id="{5D747EAF-4D74-9149-B78C-CA97DBA5FDC6}"/>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Tree>
    <p:extLst>
      <p:ext uri="{BB962C8B-B14F-4D97-AF65-F5344CB8AC3E}">
        <p14:creationId xmlns:p14="http://schemas.microsoft.com/office/powerpoint/2010/main" val="7980791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53C18F-5FFE-1399-C118-A508FF845028}"/>
              </a:ext>
            </a:extLst>
          </p:cNvPr>
          <p:cNvSpPr>
            <a:spLocks noGrp="1"/>
          </p:cNvSpPr>
          <p:nvPr>
            <p:ph type="title"/>
          </p:nvPr>
        </p:nvSpPr>
        <p:spPr/>
        <p:txBody>
          <a:bodyPr/>
          <a:lstStyle/>
          <a:p>
            <a:r>
              <a:rPr lang="en-US" dirty="0"/>
              <a:t>Comparing the </a:t>
            </a:r>
            <a:r>
              <a:rPr lang="en-US"/>
              <a:t>Two Algorithms</a:t>
            </a:r>
          </a:p>
        </p:txBody>
      </p:sp>
      <p:sp>
        <p:nvSpPr>
          <p:cNvPr id="5" name="Text Placeholder 4">
            <a:extLst>
              <a:ext uri="{FF2B5EF4-FFF2-40B4-BE49-F238E27FC236}">
                <a16:creationId xmlns:a16="http://schemas.microsoft.com/office/drawing/2014/main" id="{741CAC18-641E-CE4D-C0ED-9CDFF8B1488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65986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Minimum Spanning Trees</a:t>
            </a:r>
          </a:p>
        </p:txBody>
      </p:sp>
      <p:sp>
        <p:nvSpPr>
          <p:cNvPr id="29" name="Content Placeholder 28">
            <a:extLst>
              <a:ext uri="{FF2B5EF4-FFF2-40B4-BE49-F238E27FC236}">
                <a16:creationId xmlns:a16="http://schemas.microsoft.com/office/drawing/2014/main" id="{DCDD363E-BA56-9A49-6729-188576527E42}"/>
              </a:ext>
            </a:extLst>
          </p:cNvPr>
          <p:cNvSpPr>
            <a:spLocks noGrp="1"/>
          </p:cNvSpPr>
          <p:nvPr>
            <p:ph idx="1"/>
          </p:nvPr>
        </p:nvSpPr>
        <p:spPr>
          <a:xfrm>
            <a:off x="838200" y="1825625"/>
            <a:ext cx="5837250" cy="4351338"/>
          </a:xfrm>
        </p:spPr>
        <p:txBody>
          <a:bodyPr/>
          <a:lstStyle/>
          <a:p>
            <a:endParaRPr lang="en-US" dirty="0"/>
          </a:p>
          <a:p>
            <a:endParaRPr lang="en-US" dirty="0"/>
          </a:p>
          <a:p>
            <a:endParaRPr lang="en-US" dirty="0"/>
          </a:p>
          <a:p>
            <a:r>
              <a:rPr lang="en-US" dirty="0"/>
              <a:t>Can’t span a disconnected graph with a single tree</a:t>
            </a:r>
          </a:p>
          <a:p>
            <a:r>
              <a:rPr lang="en-US" dirty="0"/>
              <a:t>Edges in graph have weights</a:t>
            </a:r>
          </a:p>
        </p:txBody>
      </p:sp>
      <p:sp>
        <p:nvSpPr>
          <p:cNvPr id="4" name="TextBox 3">
            <a:extLst>
              <a:ext uri="{FF2B5EF4-FFF2-40B4-BE49-F238E27FC236}">
                <a16:creationId xmlns:a16="http://schemas.microsoft.com/office/drawing/2014/main" id="{E282A295-F4DC-654E-B0B3-BE80CDE295BE}"/>
              </a:ext>
            </a:extLst>
          </p:cNvPr>
          <p:cNvSpPr txBox="1"/>
          <p:nvPr/>
        </p:nvSpPr>
        <p:spPr>
          <a:xfrm>
            <a:off x="1284205" y="1825625"/>
            <a:ext cx="9165394" cy="830997"/>
          </a:xfrm>
          <a:prstGeom prst="rect">
            <a:avLst/>
          </a:prstGeom>
          <a:solidFill>
            <a:schemeClr val="bg1">
              <a:lumMod val="85000"/>
            </a:schemeClr>
          </a:solidFill>
        </p:spPr>
        <p:txBody>
          <a:bodyPr wrap="none" rtlCol="0">
            <a:spAutoFit/>
          </a:bodyPr>
          <a:lstStyle/>
          <a:p>
            <a:pPr algn="ctr"/>
            <a:r>
              <a:rPr lang="en-US" sz="2400" dirty="0"/>
              <a:t>A </a:t>
            </a:r>
            <a:r>
              <a:rPr lang="en-US" sz="2400" i="1" dirty="0"/>
              <a:t>minimum spanning tree </a:t>
            </a:r>
            <a:r>
              <a:rPr lang="en-US" sz="2400" dirty="0"/>
              <a:t>in a </a:t>
            </a:r>
            <a:r>
              <a:rPr lang="en-US" sz="2400" i="1" dirty="0">
                <a:highlight>
                  <a:srgbClr val="FFFF00"/>
                </a:highlight>
              </a:rPr>
              <a:t>connected weighted graph </a:t>
            </a:r>
            <a:r>
              <a:rPr lang="en-US" sz="2400" dirty="0"/>
              <a:t>is a </a:t>
            </a:r>
          </a:p>
          <a:p>
            <a:pPr algn="ctr"/>
            <a:r>
              <a:rPr lang="en-US" sz="2400" i="1" dirty="0"/>
              <a:t>spanning tree </a:t>
            </a:r>
            <a:r>
              <a:rPr lang="en-US" sz="2400" dirty="0"/>
              <a:t>that has the smallest possible sum of weights of its edges </a:t>
            </a:r>
          </a:p>
        </p:txBody>
      </p:sp>
      <p:grpSp>
        <p:nvGrpSpPr>
          <p:cNvPr id="3" name="Group 2">
            <a:extLst>
              <a:ext uri="{FF2B5EF4-FFF2-40B4-BE49-F238E27FC236}">
                <a16:creationId xmlns:a16="http://schemas.microsoft.com/office/drawing/2014/main" id="{D695DE94-DF75-DE7B-2AA9-B32D1E249BFE}"/>
              </a:ext>
            </a:extLst>
          </p:cNvPr>
          <p:cNvGrpSpPr/>
          <p:nvPr/>
        </p:nvGrpSpPr>
        <p:grpSpPr>
          <a:xfrm>
            <a:off x="7032465" y="2906643"/>
            <a:ext cx="4006375" cy="1900120"/>
            <a:chOff x="2089625" y="2389571"/>
            <a:chExt cx="4006375" cy="1900120"/>
          </a:xfrm>
        </p:grpSpPr>
        <p:sp>
          <p:nvSpPr>
            <p:cNvPr id="5" name="Oval 4">
              <a:extLst>
                <a:ext uri="{FF2B5EF4-FFF2-40B4-BE49-F238E27FC236}">
                  <a16:creationId xmlns:a16="http://schemas.microsoft.com/office/drawing/2014/main" id="{84B6752D-E3E8-82F0-2E9D-981AC2E15CCE}"/>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6" name="Oval 5">
              <a:extLst>
                <a:ext uri="{FF2B5EF4-FFF2-40B4-BE49-F238E27FC236}">
                  <a16:creationId xmlns:a16="http://schemas.microsoft.com/office/drawing/2014/main" id="{A38FFCF7-A9F5-C0C2-10A8-1CF4DAFE144F}"/>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7" name="Oval 6">
              <a:extLst>
                <a:ext uri="{FF2B5EF4-FFF2-40B4-BE49-F238E27FC236}">
                  <a16:creationId xmlns:a16="http://schemas.microsoft.com/office/drawing/2014/main" id="{76285E22-564B-A5CB-73BE-E0C362D8F25C}"/>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8" name="Oval 7">
              <a:extLst>
                <a:ext uri="{FF2B5EF4-FFF2-40B4-BE49-F238E27FC236}">
                  <a16:creationId xmlns:a16="http://schemas.microsoft.com/office/drawing/2014/main" id="{9C033AB6-BB99-F919-3B90-C3DF2B3FC87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9" name="Oval 8">
              <a:extLst>
                <a:ext uri="{FF2B5EF4-FFF2-40B4-BE49-F238E27FC236}">
                  <a16:creationId xmlns:a16="http://schemas.microsoft.com/office/drawing/2014/main" id="{AC1BA3B7-C46D-558C-4AEB-6AF21CD39C9F}"/>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0C6C02D4-E7BE-CD85-F98F-CBDFAC3CDE24}"/>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11" name="Straight Connector 10">
              <a:extLst>
                <a:ext uri="{FF2B5EF4-FFF2-40B4-BE49-F238E27FC236}">
                  <a16:creationId xmlns:a16="http://schemas.microsoft.com/office/drawing/2014/main" id="{F101C1C6-3D15-0F4E-11D6-E4C72614B4F4}"/>
                </a:ext>
              </a:extLst>
            </p:cNvPr>
            <p:cNvCxnSpPr>
              <a:stCxn id="7" idx="4"/>
              <a:endCxn id="6"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4682A2E-35E0-94A5-FBE7-D3CF38A9386A}"/>
                </a:ext>
              </a:extLst>
            </p:cNvPr>
            <p:cNvCxnSpPr>
              <a:cxnSpLocks/>
              <a:stCxn id="8" idx="4"/>
              <a:endCxn id="9"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8E4FB07-840A-AC09-013D-23564FC06BD1}"/>
                </a:ext>
              </a:extLst>
            </p:cNvPr>
            <p:cNvCxnSpPr>
              <a:cxnSpLocks/>
              <a:stCxn id="8" idx="2"/>
              <a:endCxn id="7"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F816948-B588-488C-DFF6-35DE4529D7C6}"/>
                </a:ext>
              </a:extLst>
            </p:cNvPr>
            <p:cNvCxnSpPr>
              <a:cxnSpLocks/>
              <a:stCxn id="9" idx="2"/>
              <a:endCxn id="6"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7AE251E-BA3A-7655-A9D8-02DBEADF2D05}"/>
                </a:ext>
              </a:extLst>
            </p:cNvPr>
            <p:cNvCxnSpPr>
              <a:cxnSpLocks/>
              <a:stCxn id="5" idx="7"/>
              <a:endCxn id="7"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0B300FE-182D-D867-DED1-6B513792EB23}"/>
                </a:ext>
              </a:extLst>
            </p:cNvPr>
            <p:cNvCxnSpPr>
              <a:cxnSpLocks/>
              <a:stCxn id="5" idx="5"/>
              <a:endCxn id="6"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02D338A-7A5C-9174-9F38-26964E60593E}"/>
                </a:ext>
              </a:extLst>
            </p:cNvPr>
            <p:cNvCxnSpPr>
              <a:cxnSpLocks/>
              <a:stCxn id="8" idx="3"/>
              <a:endCxn id="6"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6394DE5-AF62-1B6A-BCA3-5032538F8B1F}"/>
                </a:ext>
              </a:extLst>
            </p:cNvPr>
            <p:cNvCxnSpPr>
              <a:cxnSpLocks/>
              <a:stCxn id="10" idx="1"/>
              <a:endCxn id="8"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05438C-E88F-D096-CC11-4061DA171853}"/>
                </a:ext>
              </a:extLst>
            </p:cNvPr>
            <p:cNvCxnSpPr>
              <a:cxnSpLocks/>
              <a:stCxn id="10" idx="3"/>
              <a:endCxn id="9"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E77BE34-5FA7-CDA9-2F8F-3AB6207979FE}"/>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21" name="TextBox 20">
              <a:extLst>
                <a:ext uri="{FF2B5EF4-FFF2-40B4-BE49-F238E27FC236}">
                  <a16:creationId xmlns:a16="http://schemas.microsoft.com/office/drawing/2014/main" id="{304CE12D-6597-1159-EAFF-69FDE1BFE5A4}"/>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E7BF7E98-68B6-2DB0-3E62-4D3627B4524D}"/>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23" name="TextBox 22">
              <a:extLst>
                <a:ext uri="{FF2B5EF4-FFF2-40B4-BE49-F238E27FC236}">
                  <a16:creationId xmlns:a16="http://schemas.microsoft.com/office/drawing/2014/main" id="{FE471F1B-2B55-E6CE-172C-D1A40C569899}"/>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24" name="TextBox 23">
              <a:extLst>
                <a:ext uri="{FF2B5EF4-FFF2-40B4-BE49-F238E27FC236}">
                  <a16:creationId xmlns:a16="http://schemas.microsoft.com/office/drawing/2014/main" id="{CA4D6E85-BD89-B162-4112-27731C20BD6D}"/>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25" name="TextBox 24">
              <a:extLst>
                <a:ext uri="{FF2B5EF4-FFF2-40B4-BE49-F238E27FC236}">
                  <a16:creationId xmlns:a16="http://schemas.microsoft.com/office/drawing/2014/main" id="{52F06E22-E822-48C0-8557-BE57B800BB70}"/>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26" name="TextBox 25">
              <a:extLst>
                <a:ext uri="{FF2B5EF4-FFF2-40B4-BE49-F238E27FC236}">
                  <a16:creationId xmlns:a16="http://schemas.microsoft.com/office/drawing/2014/main" id="{D2C6022C-B4D0-DBD8-3835-9EDC965BFD97}"/>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27" name="TextBox 26">
              <a:extLst>
                <a:ext uri="{FF2B5EF4-FFF2-40B4-BE49-F238E27FC236}">
                  <a16:creationId xmlns:a16="http://schemas.microsoft.com/office/drawing/2014/main" id="{893A84C4-7DE0-F15E-07E1-B761759726D2}"/>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28" name="TextBox 27">
              <a:extLst>
                <a:ext uri="{FF2B5EF4-FFF2-40B4-BE49-F238E27FC236}">
                  <a16:creationId xmlns:a16="http://schemas.microsoft.com/office/drawing/2014/main" id="{86534251-273D-F938-4FCB-E06051BA835F}"/>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Tree>
    <p:extLst>
      <p:ext uri="{BB962C8B-B14F-4D97-AF65-F5344CB8AC3E}">
        <p14:creationId xmlns:p14="http://schemas.microsoft.com/office/powerpoint/2010/main" val="14911443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and Kruskal’s</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1185581"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err="1"/>
              <a:t>T</a:t>
            </a:r>
            <a:r>
              <a:rPr lang="en-US" sz="3200" baseline="-25000" dirty="0" err="1"/>
              <a:t>Kruskal</a:t>
            </a:r>
            <a:endParaRPr lang="en-US" sz="3200" dirty="0"/>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40" name="Oval 39">
            <a:extLst>
              <a:ext uri="{FF2B5EF4-FFF2-40B4-BE49-F238E27FC236}">
                <a16:creationId xmlns:a16="http://schemas.microsoft.com/office/drawing/2014/main" id="{394A6D42-FA90-2D46-8D2A-71FBBC243C79}"/>
              </a:ext>
            </a:extLst>
          </p:cNvPr>
          <p:cNvSpPr>
            <a:spLocks noChangeAspect="1"/>
          </p:cNvSpPr>
          <p:nvPr/>
        </p:nvSpPr>
        <p:spPr>
          <a:xfrm>
            <a:off x="11321903" y="5076430"/>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2" name="Straight Connector 51">
            <a:extLst>
              <a:ext uri="{FF2B5EF4-FFF2-40B4-BE49-F238E27FC236}">
                <a16:creationId xmlns:a16="http://schemas.microsoft.com/office/drawing/2014/main" id="{C4E21BF1-C3E2-F040-8397-73A0630338EC}"/>
              </a:ext>
            </a:extLst>
          </p:cNvPr>
          <p:cNvCxnSpPr>
            <a:cxnSpLocks/>
            <a:stCxn id="40" idx="3"/>
          </p:cNvCxnSpPr>
          <p:nvPr/>
        </p:nvCxnSpPr>
        <p:spPr>
          <a:xfrm flipH="1">
            <a:off x="10625465" y="5464431"/>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E2CDF4-0AC7-F848-8F8B-EE2CC2CC141E}"/>
              </a:ext>
            </a:extLst>
          </p:cNvPr>
          <p:cNvSpPr txBox="1"/>
          <p:nvPr/>
        </p:nvSpPr>
        <p:spPr>
          <a:xfrm>
            <a:off x="10982480" y="5612167"/>
            <a:ext cx="301686" cy="369332"/>
          </a:xfrm>
          <a:prstGeom prst="rect">
            <a:avLst/>
          </a:prstGeom>
          <a:noFill/>
        </p:spPr>
        <p:txBody>
          <a:bodyPr wrap="none" rtlCol="0">
            <a:spAutoFit/>
          </a:bodyPr>
          <a:lstStyle/>
          <a:p>
            <a:r>
              <a:rPr lang="en-US" dirty="0"/>
              <a:t>4</a:t>
            </a:r>
          </a:p>
        </p:txBody>
      </p:sp>
      <p:cxnSp>
        <p:nvCxnSpPr>
          <p:cNvPr id="43" name="Straight Connector 42">
            <a:extLst>
              <a:ext uri="{FF2B5EF4-FFF2-40B4-BE49-F238E27FC236}">
                <a16:creationId xmlns:a16="http://schemas.microsoft.com/office/drawing/2014/main" id="{4C41BC77-205A-1743-8568-1B7F95817EF9}"/>
              </a:ext>
            </a:extLst>
          </p:cNvPr>
          <p:cNvCxnSpPr>
            <a:cxnSpLocks/>
            <a:stCxn id="44" idx="2"/>
            <a:endCxn id="61" idx="6"/>
          </p:cNvCxnSpPr>
          <p:nvPr/>
        </p:nvCxnSpPr>
        <p:spPr>
          <a:xfrm flipH="1">
            <a:off x="7755860" y="4689508"/>
            <a:ext cx="2418853" cy="2831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06A3BE5-110B-AA42-8BBC-8F41CC3F79B9}"/>
              </a:ext>
            </a:extLst>
          </p:cNvPr>
          <p:cNvSpPr txBox="1"/>
          <p:nvPr/>
        </p:nvSpPr>
        <p:spPr>
          <a:xfrm>
            <a:off x="8711379" y="4329523"/>
            <a:ext cx="301686" cy="369332"/>
          </a:xfrm>
          <a:prstGeom prst="rect">
            <a:avLst/>
          </a:prstGeom>
          <a:noFill/>
        </p:spPr>
        <p:txBody>
          <a:bodyPr wrap="none" rtlCol="0">
            <a:spAutoFit/>
          </a:bodyPr>
          <a:lstStyle/>
          <a:p>
            <a:r>
              <a:rPr lang="en-US" dirty="0"/>
              <a:t>6</a:t>
            </a:r>
          </a:p>
        </p:txBody>
      </p:sp>
      <p:grpSp>
        <p:nvGrpSpPr>
          <p:cNvPr id="48" name="Group 47">
            <a:extLst>
              <a:ext uri="{FF2B5EF4-FFF2-40B4-BE49-F238E27FC236}">
                <a16:creationId xmlns:a16="http://schemas.microsoft.com/office/drawing/2014/main" id="{E6853335-021B-3842-A553-1D0B6E04BEB3}"/>
              </a:ext>
            </a:extLst>
          </p:cNvPr>
          <p:cNvGrpSpPr/>
          <p:nvPr/>
        </p:nvGrpSpPr>
        <p:grpSpPr>
          <a:xfrm>
            <a:off x="7284780" y="1027906"/>
            <a:ext cx="4006375" cy="1900120"/>
            <a:chOff x="2089625" y="2389571"/>
            <a:chExt cx="4006375" cy="1900120"/>
          </a:xfrm>
        </p:grpSpPr>
        <p:sp>
          <p:nvSpPr>
            <p:cNvPr id="56" name="Oval 55">
              <a:extLst>
                <a:ext uri="{FF2B5EF4-FFF2-40B4-BE49-F238E27FC236}">
                  <a16:creationId xmlns:a16="http://schemas.microsoft.com/office/drawing/2014/main" id="{6363B389-3FC4-974E-B9B0-C9C042E16DEB}"/>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67" name="Oval 66">
              <a:extLst>
                <a:ext uri="{FF2B5EF4-FFF2-40B4-BE49-F238E27FC236}">
                  <a16:creationId xmlns:a16="http://schemas.microsoft.com/office/drawing/2014/main" id="{568CAFF0-0868-9444-90BB-0BEA9663654D}"/>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8" name="Oval 67">
              <a:extLst>
                <a:ext uri="{FF2B5EF4-FFF2-40B4-BE49-F238E27FC236}">
                  <a16:creationId xmlns:a16="http://schemas.microsoft.com/office/drawing/2014/main" id="{5345FB03-2BAE-704F-84B9-D5F60939951E}"/>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69" name="Oval 68">
              <a:extLst>
                <a:ext uri="{FF2B5EF4-FFF2-40B4-BE49-F238E27FC236}">
                  <a16:creationId xmlns:a16="http://schemas.microsoft.com/office/drawing/2014/main" id="{57E375C7-EA11-7E41-A95D-FB7C587389F5}"/>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70" name="Oval 69">
              <a:extLst>
                <a:ext uri="{FF2B5EF4-FFF2-40B4-BE49-F238E27FC236}">
                  <a16:creationId xmlns:a16="http://schemas.microsoft.com/office/drawing/2014/main" id="{EA7B7B39-5AA7-7647-BA92-4B9CB43B5D9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1" name="Oval 70">
              <a:extLst>
                <a:ext uri="{FF2B5EF4-FFF2-40B4-BE49-F238E27FC236}">
                  <a16:creationId xmlns:a16="http://schemas.microsoft.com/office/drawing/2014/main" id="{D713424D-F0DD-A541-9E70-5F73FCCB155D}"/>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2" name="Straight Connector 71">
              <a:extLst>
                <a:ext uri="{FF2B5EF4-FFF2-40B4-BE49-F238E27FC236}">
                  <a16:creationId xmlns:a16="http://schemas.microsoft.com/office/drawing/2014/main" id="{5B25F901-9EF5-9144-8233-93DA9922EA15}"/>
                </a:ext>
              </a:extLst>
            </p:cNvPr>
            <p:cNvCxnSpPr>
              <a:stCxn id="68" idx="4"/>
              <a:endCxn id="67"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0161B7F-1AC6-5643-A60B-6D3CF3FD1F53}"/>
                </a:ext>
              </a:extLst>
            </p:cNvPr>
            <p:cNvCxnSpPr>
              <a:cxnSpLocks/>
              <a:stCxn id="69" idx="4"/>
              <a:endCxn id="70"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78E19A5-08A6-944C-B533-8085FC8D64AC}"/>
                </a:ext>
              </a:extLst>
            </p:cNvPr>
            <p:cNvCxnSpPr>
              <a:cxnSpLocks/>
              <a:stCxn id="69" idx="2"/>
              <a:endCxn id="68"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190D86D-53A7-074B-9B1D-ED2B8E109E07}"/>
                </a:ext>
              </a:extLst>
            </p:cNvPr>
            <p:cNvCxnSpPr>
              <a:cxnSpLocks/>
              <a:stCxn id="70" idx="2"/>
              <a:endCxn id="67"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EC9DC3C-3589-C941-9B4F-2223E8909D37}"/>
                </a:ext>
              </a:extLst>
            </p:cNvPr>
            <p:cNvCxnSpPr>
              <a:cxnSpLocks/>
              <a:stCxn id="56" idx="7"/>
              <a:endCxn id="68"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DDCCE5-DC69-4847-A58B-E720D151E121}"/>
                </a:ext>
              </a:extLst>
            </p:cNvPr>
            <p:cNvCxnSpPr>
              <a:cxnSpLocks/>
              <a:stCxn id="56" idx="5"/>
              <a:endCxn id="67"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FC700BA-055F-4741-969A-8C0F3D62F2C8}"/>
                </a:ext>
              </a:extLst>
            </p:cNvPr>
            <p:cNvCxnSpPr>
              <a:cxnSpLocks/>
              <a:stCxn id="69" idx="3"/>
              <a:endCxn id="67"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C06ABD0-C3EE-DF49-9DBF-330826CE1D33}"/>
                </a:ext>
              </a:extLst>
            </p:cNvPr>
            <p:cNvCxnSpPr>
              <a:cxnSpLocks/>
              <a:stCxn id="71" idx="1"/>
              <a:endCxn id="69"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59BC7AC-4D6A-2D42-A1C6-1F1580780003}"/>
                </a:ext>
              </a:extLst>
            </p:cNvPr>
            <p:cNvCxnSpPr>
              <a:cxnSpLocks/>
              <a:stCxn id="71" idx="3"/>
              <a:endCxn id="70"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E1FCD8DD-5DFC-6441-8096-80929D0CD9C1}"/>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2" name="TextBox 81">
              <a:extLst>
                <a:ext uri="{FF2B5EF4-FFF2-40B4-BE49-F238E27FC236}">
                  <a16:creationId xmlns:a16="http://schemas.microsoft.com/office/drawing/2014/main" id="{5B3B1141-F00F-F04E-AA6E-32B1314DE9D8}"/>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83" name="TextBox 82">
              <a:extLst>
                <a:ext uri="{FF2B5EF4-FFF2-40B4-BE49-F238E27FC236}">
                  <a16:creationId xmlns:a16="http://schemas.microsoft.com/office/drawing/2014/main" id="{045674EC-24BA-C044-8D5B-48C26E735937}"/>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84" name="TextBox 83">
              <a:extLst>
                <a:ext uri="{FF2B5EF4-FFF2-40B4-BE49-F238E27FC236}">
                  <a16:creationId xmlns:a16="http://schemas.microsoft.com/office/drawing/2014/main" id="{90B15438-38B0-D140-8B69-BD2DD5B8E4F5}"/>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85" name="TextBox 84">
              <a:extLst>
                <a:ext uri="{FF2B5EF4-FFF2-40B4-BE49-F238E27FC236}">
                  <a16:creationId xmlns:a16="http://schemas.microsoft.com/office/drawing/2014/main" id="{7DBF46A1-2031-6248-8F09-C6027ADA0610}"/>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86" name="TextBox 85">
              <a:extLst>
                <a:ext uri="{FF2B5EF4-FFF2-40B4-BE49-F238E27FC236}">
                  <a16:creationId xmlns:a16="http://schemas.microsoft.com/office/drawing/2014/main" id="{F81C9D94-0AD6-8047-B8D4-5753F8262B4A}"/>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87" name="TextBox 86">
              <a:extLst>
                <a:ext uri="{FF2B5EF4-FFF2-40B4-BE49-F238E27FC236}">
                  <a16:creationId xmlns:a16="http://schemas.microsoft.com/office/drawing/2014/main" id="{67BF30C3-6DB9-2E4A-8558-4FA56F09D069}"/>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88" name="TextBox 87">
              <a:extLst>
                <a:ext uri="{FF2B5EF4-FFF2-40B4-BE49-F238E27FC236}">
                  <a16:creationId xmlns:a16="http://schemas.microsoft.com/office/drawing/2014/main" id="{A65F0097-240B-2740-A6D7-008032460AC0}"/>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89" name="TextBox 88">
              <a:extLst>
                <a:ext uri="{FF2B5EF4-FFF2-40B4-BE49-F238E27FC236}">
                  <a16:creationId xmlns:a16="http://schemas.microsoft.com/office/drawing/2014/main" id="{A6CE3C5E-AC1E-7648-B356-8FCBE1DE501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90" name="TextBox 89">
            <a:extLst>
              <a:ext uri="{FF2B5EF4-FFF2-40B4-BE49-F238E27FC236}">
                <a16:creationId xmlns:a16="http://schemas.microsoft.com/office/drawing/2014/main" id="{E87E1990-0836-1F4F-AE34-F55F8CB0743F}"/>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grpSp>
        <p:nvGrpSpPr>
          <p:cNvPr id="91" name="Group 90">
            <a:extLst>
              <a:ext uri="{FF2B5EF4-FFF2-40B4-BE49-F238E27FC236}">
                <a16:creationId xmlns:a16="http://schemas.microsoft.com/office/drawing/2014/main" id="{4A7F4BA0-69D6-BA43-8533-BD2F2868FDAE}"/>
              </a:ext>
            </a:extLst>
          </p:cNvPr>
          <p:cNvGrpSpPr/>
          <p:nvPr/>
        </p:nvGrpSpPr>
        <p:grpSpPr>
          <a:xfrm>
            <a:off x="854583" y="3661638"/>
            <a:ext cx="4305508" cy="2623252"/>
            <a:chOff x="7204588" y="3661638"/>
            <a:chExt cx="4305508" cy="2623252"/>
          </a:xfrm>
        </p:grpSpPr>
        <p:sp>
          <p:nvSpPr>
            <p:cNvPr id="92" name="TextBox 91">
              <a:extLst>
                <a:ext uri="{FF2B5EF4-FFF2-40B4-BE49-F238E27FC236}">
                  <a16:creationId xmlns:a16="http://schemas.microsoft.com/office/drawing/2014/main" id="{E313E17A-C6A2-7940-AD43-7184820D1789}"/>
                </a:ext>
              </a:extLst>
            </p:cNvPr>
            <p:cNvSpPr txBox="1"/>
            <p:nvPr/>
          </p:nvSpPr>
          <p:spPr>
            <a:xfrm>
              <a:off x="7284780" y="3661638"/>
              <a:ext cx="902811"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err="1"/>
                <a:t>T</a:t>
              </a:r>
              <a:r>
                <a:rPr lang="en-US" sz="3200" baseline="-25000" dirty="0" err="1"/>
                <a:t>Prim</a:t>
              </a:r>
              <a:endParaRPr lang="en-US" sz="3200" dirty="0"/>
            </a:p>
          </p:txBody>
        </p:sp>
        <p:sp>
          <p:nvSpPr>
            <p:cNvPr id="93" name="Oval 92">
              <a:extLst>
                <a:ext uri="{FF2B5EF4-FFF2-40B4-BE49-F238E27FC236}">
                  <a16:creationId xmlns:a16="http://schemas.microsoft.com/office/drawing/2014/main" id="{2DE0961B-4415-F747-A0B6-5036568051F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94" name="Oval 93">
              <a:extLst>
                <a:ext uri="{FF2B5EF4-FFF2-40B4-BE49-F238E27FC236}">
                  <a16:creationId xmlns:a16="http://schemas.microsoft.com/office/drawing/2014/main" id="{40E7BC8D-0097-7347-8CD0-6F721402B6DC}"/>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95" name="Straight Connector 94">
              <a:extLst>
                <a:ext uri="{FF2B5EF4-FFF2-40B4-BE49-F238E27FC236}">
                  <a16:creationId xmlns:a16="http://schemas.microsoft.com/office/drawing/2014/main" id="{B5A336FF-E37C-1348-88F3-18023FB6095C}"/>
                </a:ext>
              </a:extLst>
            </p:cNvPr>
            <p:cNvCxnSpPr>
              <a:stCxn id="94" idx="4"/>
              <a:endCxn id="93"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4AF4937F-FC90-B74C-BF1A-CA5D78ABBDC7}"/>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97" name="Oval 96">
              <a:extLst>
                <a:ext uri="{FF2B5EF4-FFF2-40B4-BE49-F238E27FC236}">
                  <a16:creationId xmlns:a16="http://schemas.microsoft.com/office/drawing/2014/main" id="{29078B10-DC2F-D440-8A4F-E2F719789B9B}"/>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98" name="Straight Connector 97">
              <a:extLst>
                <a:ext uri="{FF2B5EF4-FFF2-40B4-BE49-F238E27FC236}">
                  <a16:creationId xmlns:a16="http://schemas.microsoft.com/office/drawing/2014/main" id="{EAB22308-5FEC-3841-91D2-A2B7A8115F9E}"/>
                </a:ext>
              </a:extLst>
            </p:cNvPr>
            <p:cNvCxnSpPr>
              <a:cxnSpLocks/>
              <a:stCxn id="9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D0985FBA-5CAC-0740-9235-14630C56B0D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sp>
          <p:nvSpPr>
            <p:cNvPr id="100" name="Oval 99">
              <a:extLst>
                <a:ext uri="{FF2B5EF4-FFF2-40B4-BE49-F238E27FC236}">
                  <a16:creationId xmlns:a16="http://schemas.microsoft.com/office/drawing/2014/main" id="{FC1A0B02-F9EA-4641-8C0B-102F5BD8D0BF}"/>
                </a:ext>
              </a:extLst>
            </p:cNvPr>
            <p:cNvSpPr>
              <a:spLocks noChangeAspect="1"/>
            </p:cNvSpPr>
            <p:nvPr/>
          </p:nvSpPr>
          <p:spPr>
            <a:xfrm>
              <a:off x="8546020"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101" name="Straight Connector 100">
              <a:extLst>
                <a:ext uri="{FF2B5EF4-FFF2-40B4-BE49-F238E27FC236}">
                  <a16:creationId xmlns:a16="http://schemas.microsoft.com/office/drawing/2014/main" id="{2CD71BC3-1D92-C444-BD2D-41081C0FB23F}"/>
                </a:ext>
              </a:extLst>
            </p:cNvPr>
            <p:cNvCxnSpPr>
              <a:cxnSpLocks/>
              <a:stCxn id="100" idx="2"/>
            </p:cNvCxnSpPr>
            <p:nvPr/>
          </p:nvCxnSpPr>
          <p:spPr>
            <a:xfrm flipH="1">
              <a:off x="7735533"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28BF74EE-B985-5C42-9E47-73AC7665767E}"/>
                </a:ext>
              </a:extLst>
            </p:cNvPr>
            <p:cNvSpPr txBox="1"/>
            <p:nvPr/>
          </p:nvSpPr>
          <p:spPr>
            <a:xfrm>
              <a:off x="7969433" y="4438823"/>
              <a:ext cx="301686" cy="369332"/>
            </a:xfrm>
            <a:prstGeom prst="rect">
              <a:avLst/>
            </a:prstGeom>
            <a:noFill/>
          </p:spPr>
          <p:txBody>
            <a:bodyPr wrap="none" rtlCol="0">
              <a:spAutoFit/>
            </a:bodyPr>
            <a:lstStyle/>
            <a:p>
              <a:r>
                <a:rPr lang="en-US" dirty="0"/>
                <a:t>6</a:t>
              </a:r>
            </a:p>
          </p:txBody>
        </p:sp>
        <p:sp>
          <p:nvSpPr>
            <p:cNvPr id="103" name="Oval 102">
              <a:extLst>
                <a:ext uri="{FF2B5EF4-FFF2-40B4-BE49-F238E27FC236}">
                  <a16:creationId xmlns:a16="http://schemas.microsoft.com/office/drawing/2014/main" id="{2B78A379-1FAB-AC4F-B903-76286552DDFB}"/>
                </a:ext>
              </a:extLst>
            </p:cNvPr>
            <p:cNvSpPr>
              <a:spLocks noChangeAspect="1"/>
            </p:cNvSpPr>
            <p:nvPr/>
          </p:nvSpPr>
          <p:spPr>
            <a:xfrm>
              <a:off x="9807115"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104" name="Straight Connector 103">
              <a:extLst>
                <a:ext uri="{FF2B5EF4-FFF2-40B4-BE49-F238E27FC236}">
                  <a16:creationId xmlns:a16="http://schemas.microsoft.com/office/drawing/2014/main" id="{3FF34F4D-C742-E64B-AD72-0D6F7DA1E737}"/>
                </a:ext>
              </a:extLst>
            </p:cNvPr>
            <p:cNvCxnSpPr>
              <a:cxnSpLocks/>
              <a:stCxn id="103" idx="2"/>
            </p:cNvCxnSpPr>
            <p:nvPr/>
          </p:nvCxnSpPr>
          <p:spPr>
            <a:xfrm flipH="1">
              <a:off x="8996628"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16FB5D97-B95A-7E47-B428-1F65CA489420}"/>
                </a:ext>
              </a:extLst>
            </p:cNvPr>
            <p:cNvSpPr txBox="1"/>
            <p:nvPr/>
          </p:nvSpPr>
          <p:spPr>
            <a:xfrm>
              <a:off x="9230528" y="4438823"/>
              <a:ext cx="301686" cy="369332"/>
            </a:xfrm>
            <a:prstGeom prst="rect">
              <a:avLst/>
            </a:prstGeom>
            <a:noFill/>
          </p:spPr>
          <p:txBody>
            <a:bodyPr wrap="none" rtlCol="0">
              <a:spAutoFit/>
            </a:bodyPr>
            <a:lstStyle/>
            <a:p>
              <a:r>
                <a:rPr lang="en-US" dirty="0"/>
                <a:t>3</a:t>
              </a:r>
            </a:p>
          </p:txBody>
        </p:sp>
        <p:sp>
          <p:nvSpPr>
            <p:cNvPr id="106" name="Oval 105">
              <a:extLst>
                <a:ext uri="{FF2B5EF4-FFF2-40B4-BE49-F238E27FC236}">
                  <a16:creationId xmlns:a16="http://schemas.microsoft.com/office/drawing/2014/main" id="{BBC8E106-E074-C245-8588-09DC8D65DC7A}"/>
                </a:ext>
              </a:extLst>
            </p:cNvPr>
            <p:cNvSpPr>
              <a:spLocks noChangeAspect="1"/>
            </p:cNvSpPr>
            <p:nvPr/>
          </p:nvSpPr>
          <p:spPr>
            <a:xfrm>
              <a:off x="11059343"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107" name="Straight Connector 106">
              <a:extLst>
                <a:ext uri="{FF2B5EF4-FFF2-40B4-BE49-F238E27FC236}">
                  <a16:creationId xmlns:a16="http://schemas.microsoft.com/office/drawing/2014/main" id="{98AC962A-0DF9-2647-A487-6687F7784B5F}"/>
                </a:ext>
              </a:extLst>
            </p:cNvPr>
            <p:cNvCxnSpPr>
              <a:cxnSpLocks/>
              <a:stCxn id="106" idx="2"/>
            </p:cNvCxnSpPr>
            <p:nvPr/>
          </p:nvCxnSpPr>
          <p:spPr>
            <a:xfrm flipH="1">
              <a:off x="10248856"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10290EB8-E422-354F-8703-C5334F7D8F9E}"/>
                </a:ext>
              </a:extLst>
            </p:cNvPr>
            <p:cNvSpPr txBox="1"/>
            <p:nvPr/>
          </p:nvSpPr>
          <p:spPr>
            <a:xfrm>
              <a:off x="10482756" y="4438823"/>
              <a:ext cx="301686" cy="369332"/>
            </a:xfrm>
            <a:prstGeom prst="rect">
              <a:avLst/>
            </a:prstGeom>
            <a:noFill/>
          </p:spPr>
          <p:txBody>
            <a:bodyPr wrap="none" rtlCol="0">
              <a:spAutoFit/>
            </a:bodyPr>
            <a:lstStyle/>
            <a:p>
              <a:r>
                <a:rPr lang="en-US" dirty="0"/>
                <a:t>4</a:t>
              </a:r>
            </a:p>
          </p:txBody>
        </p:sp>
      </p:grpSp>
    </p:spTree>
    <p:extLst>
      <p:ext uri="{BB962C8B-B14F-4D97-AF65-F5344CB8AC3E}">
        <p14:creationId xmlns:p14="http://schemas.microsoft.com/office/powerpoint/2010/main" val="8207257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and Kruskal’s</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1185581"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err="1"/>
              <a:t>T</a:t>
            </a:r>
            <a:r>
              <a:rPr lang="en-US" sz="3200" baseline="-25000" dirty="0" err="1"/>
              <a:t>Kruskal</a:t>
            </a:r>
            <a:endParaRPr lang="en-US" sz="3200" dirty="0"/>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40" name="Oval 39">
            <a:extLst>
              <a:ext uri="{FF2B5EF4-FFF2-40B4-BE49-F238E27FC236}">
                <a16:creationId xmlns:a16="http://schemas.microsoft.com/office/drawing/2014/main" id="{394A6D42-FA90-2D46-8D2A-71FBBC243C79}"/>
              </a:ext>
            </a:extLst>
          </p:cNvPr>
          <p:cNvSpPr>
            <a:spLocks noChangeAspect="1"/>
          </p:cNvSpPr>
          <p:nvPr/>
        </p:nvSpPr>
        <p:spPr>
          <a:xfrm>
            <a:off x="11321903" y="5076430"/>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2" name="Straight Connector 51">
            <a:extLst>
              <a:ext uri="{FF2B5EF4-FFF2-40B4-BE49-F238E27FC236}">
                <a16:creationId xmlns:a16="http://schemas.microsoft.com/office/drawing/2014/main" id="{C4E21BF1-C3E2-F040-8397-73A0630338EC}"/>
              </a:ext>
            </a:extLst>
          </p:cNvPr>
          <p:cNvCxnSpPr>
            <a:cxnSpLocks/>
            <a:stCxn id="40" idx="3"/>
          </p:cNvCxnSpPr>
          <p:nvPr/>
        </p:nvCxnSpPr>
        <p:spPr>
          <a:xfrm flipH="1">
            <a:off x="10625465" y="5464431"/>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E2CDF4-0AC7-F848-8F8B-EE2CC2CC141E}"/>
              </a:ext>
            </a:extLst>
          </p:cNvPr>
          <p:cNvSpPr txBox="1"/>
          <p:nvPr/>
        </p:nvSpPr>
        <p:spPr>
          <a:xfrm>
            <a:off x="10982480" y="5612167"/>
            <a:ext cx="301686" cy="369332"/>
          </a:xfrm>
          <a:prstGeom prst="rect">
            <a:avLst/>
          </a:prstGeom>
          <a:noFill/>
        </p:spPr>
        <p:txBody>
          <a:bodyPr wrap="none" rtlCol="0">
            <a:spAutoFit/>
          </a:bodyPr>
          <a:lstStyle/>
          <a:p>
            <a:r>
              <a:rPr lang="en-US" dirty="0"/>
              <a:t>4</a:t>
            </a:r>
          </a:p>
        </p:txBody>
      </p:sp>
      <p:cxnSp>
        <p:nvCxnSpPr>
          <p:cNvPr id="43" name="Straight Connector 42">
            <a:extLst>
              <a:ext uri="{FF2B5EF4-FFF2-40B4-BE49-F238E27FC236}">
                <a16:creationId xmlns:a16="http://schemas.microsoft.com/office/drawing/2014/main" id="{4C41BC77-205A-1743-8568-1B7F95817EF9}"/>
              </a:ext>
            </a:extLst>
          </p:cNvPr>
          <p:cNvCxnSpPr>
            <a:cxnSpLocks/>
            <a:stCxn id="44" idx="2"/>
            <a:endCxn id="61" idx="6"/>
          </p:cNvCxnSpPr>
          <p:nvPr/>
        </p:nvCxnSpPr>
        <p:spPr>
          <a:xfrm flipH="1">
            <a:off x="7755860" y="4689508"/>
            <a:ext cx="2418853" cy="2831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06A3BE5-110B-AA42-8BBC-8F41CC3F79B9}"/>
              </a:ext>
            </a:extLst>
          </p:cNvPr>
          <p:cNvSpPr txBox="1"/>
          <p:nvPr/>
        </p:nvSpPr>
        <p:spPr>
          <a:xfrm>
            <a:off x="8711379" y="4329523"/>
            <a:ext cx="301686" cy="369332"/>
          </a:xfrm>
          <a:prstGeom prst="rect">
            <a:avLst/>
          </a:prstGeom>
          <a:noFill/>
        </p:spPr>
        <p:txBody>
          <a:bodyPr wrap="none" rtlCol="0">
            <a:spAutoFit/>
          </a:bodyPr>
          <a:lstStyle/>
          <a:p>
            <a:r>
              <a:rPr lang="en-US" dirty="0"/>
              <a:t>6</a:t>
            </a:r>
          </a:p>
        </p:txBody>
      </p:sp>
      <p:grpSp>
        <p:nvGrpSpPr>
          <p:cNvPr id="48" name="Group 47">
            <a:extLst>
              <a:ext uri="{FF2B5EF4-FFF2-40B4-BE49-F238E27FC236}">
                <a16:creationId xmlns:a16="http://schemas.microsoft.com/office/drawing/2014/main" id="{E6853335-021B-3842-A553-1D0B6E04BEB3}"/>
              </a:ext>
            </a:extLst>
          </p:cNvPr>
          <p:cNvGrpSpPr/>
          <p:nvPr/>
        </p:nvGrpSpPr>
        <p:grpSpPr>
          <a:xfrm>
            <a:off x="7284780" y="1027906"/>
            <a:ext cx="4006375" cy="1900120"/>
            <a:chOff x="2089625" y="2389571"/>
            <a:chExt cx="4006375" cy="1900120"/>
          </a:xfrm>
        </p:grpSpPr>
        <p:sp>
          <p:nvSpPr>
            <p:cNvPr id="56" name="Oval 55">
              <a:extLst>
                <a:ext uri="{FF2B5EF4-FFF2-40B4-BE49-F238E27FC236}">
                  <a16:creationId xmlns:a16="http://schemas.microsoft.com/office/drawing/2014/main" id="{6363B389-3FC4-974E-B9B0-C9C042E16DEB}"/>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67" name="Oval 66">
              <a:extLst>
                <a:ext uri="{FF2B5EF4-FFF2-40B4-BE49-F238E27FC236}">
                  <a16:creationId xmlns:a16="http://schemas.microsoft.com/office/drawing/2014/main" id="{568CAFF0-0868-9444-90BB-0BEA9663654D}"/>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8" name="Oval 67">
              <a:extLst>
                <a:ext uri="{FF2B5EF4-FFF2-40B4-BE49-F238E27FC236}">
                  <a16:creationId xmlns:a16="http://schemas.microsoft.com/office/drawing/2014/main" id="{5345FB03-2BAE-704F-84B9-D5F60939951E}"/>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69" name="Oval 68">
              <a:extLst>
                <a:ext uri="{FF2B5EF4-FFF2-40B4-BE49-F238E27FC236}">
                  <a16:creationId xmlns:a16="http://schemas.microsoft.com/office/drawing/2014/main" id="{57E375C7-EA11-7E41-A95D-FB7C587389F5}"/>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70" name="Oval 69">
              <a:extLst>
                <a:ext uri="{FF2B5EF4-FFF2-40B4-BE49-F238E27FC236}">
                  <a16:creationId xmlns:a16="http://schemas.microsoft.com/office/drawing/2014/main" id="{EA7B7B39-5AA7-7647-BA92-4B9CB43B5D9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1" name="Oval 70">
              <a:extLst>
                <a:ext uri="{FF2B5EF4-FFF2-40B4-BE49-F238E27FC236}">
                  <a16:creationId xmlns:a16="http://schemas.microsoft.com/office/drawing/2014/main" id="{D713424D-F0DD-A541-9E70-5F73FCCB155D}"/>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2" name="Straight Connector 71">
              <a:extLst>
                <a:ext uri="{FF2B5EF4-FFF2-40B4-BE49-F238E27FC236}">
                  <a16:creationId xmlns:a16="http://schemas.microsoft.com/office/drawing/2014/main" id="{5B25F901-9EF5-9144-8233-93DA9922EA15}"/>
                </a:ext>
              </a:extLst>
            </p:cNvPr>
            <p:cNvCxnSpPr>
              <a:stCxn id="68" idx="4"/>
              <a:endCxn id="67"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0161B7F-1AC6-5643-A60B-6D3CF3FD1F53}"/>
                </a:ext>
              </a:extLst>
            </p:cNvPr>
            <p:cNvCxnSpPr>
              <a:cxnSpLocks/>
              <a:stCxn id="69" idx="4"/>
              <a:endCxn id="70"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78E19A5-08A6-944C-B533-8085FC8D64AC}"/>
                </a:ext>
              </a:extLst>
            </p:cNvPr>
            <p:cNvCxnSpPr>
              <a:cxnSpLocks/>
              <a:stCxn id="69" idx="2"/>
              <a:endCxn id="68"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190D86D-53A7-074B-9B1D-ED2B8E109E07}"/>
                </a:ext>
              </a:extLst>
            </p:cNvPr>
            <p:cNvCxnSpPr>
              <a:cxnSpLocks/>
              <a:stCxn id="70" idx="2"/>
              <a:endCxn id="67"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EC9DC3C-3589-C941-9B4F-2223E8909D37}"/>
                </a:ext>
              </a:extLst>
            </p:cNvPr>
            <p:cNvCxnSpPr>
              <a:cxnSpLocks/>
              <a:stCxn id="56" idx="7"/>
              <a:endCxn id="68"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DDCCE5-DC69-4847-A58B-E720D151E121}"/>
                </a:ext>
              </a:extLst>
            </p:cNvPr>
            <p:cNvCxnSpPr>
              <a:cxnSpLocks/>
              <a:stCxn id="56" idx="5"/>
              <a:endCxn id="67"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FC700BA-055F-4741-969A-8C0F3D62F2C8}"/>
                </a:ext>
              </a:extLst>
            </p:cNvPr>
            <p:cNvCxnSpPr>
              <a:cxnSpLocks/>
              <a:stCxn id="69" idx="3"/>
              <a:endCxn id="67"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C06ABD0-C3EE-DF49-9DBF-330826CE1D33}"/>
                </a:ext>
              </a:extLst>
            </p:cNvPr>
            <p:cNvCxnSpPr>
              <a:cxnSpLocks/>
              <a:stCxn id="71" idx="1"/>
              <a:endCxn id="69"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59BC7AC-4D6A-2D42-A1C6-1F1580780003}"/>
                </a:ext>
              </a:extLst>
            </p:cNvPr>
            <p:cNvCxnSpPr>
              <a:cxnSpLocks/>
              <a:stCxn id="71" idx="3"/>
              <a:endCxn id="70"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E1FCD8DD-5DFC-6441-8096-80929D0CD9C1}"/>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2" name="TextBox 81">
              <a:extLst>
                <a:ext uri="{FF2B5EF4-FFF2-40B4-BE49-F238E27FC236}">
                  <a16:creationId xmlns:a16="http://schemas.microsoft.com/office/drawing/2014/main" id="{5B3B1141-F00F-F04E-AA6E-32B1314DE9D8}"/>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83" name="TextBox 82">
              <a:extLst>
                <a:ext uri="{FF2B5EF4-FFF2-40B4-BE49-F238E27FC236}">
                  <a16:creationId xmlns:a16="http://schemas.microsoft.com/office/drawing/2014/main" id="{045674EC-24BA-C044-8D5B-48C26E735937}"/>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84" name="TextBox 83">
              <a:extLst>
                <a:ext uri="{FF2B5EF4-FFF2-40B4-BE49-F238E27FC236}">
                  <a16:creationId xmlns:a16="http://schemas.microsoft.com/office/drawing/2014/main" id="{90B15438-38B0-D140-8B69-BD2DD5B8E4F5}"/>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85" name="TextBox 84">
              <a:extLst>
                <a:ext uri="{FF2B5EF4-FFF2-40B4-BE49-F238E27FC236}">
                  <a16:creationId xmlns:a16="http://schemas.microsoft.com/office/drawing/2014/main" id="{7DBF46A1-2031-6248-8F09-C6027ADA0610}"/>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86" name="TextBox 85">
              <a:extLst>
                <a:ext uri="{FF2B5EF4-FFF2-40B4-BE49-F238E27FC236}">
                  <a16:creationId xmlns:a16="http://schemas.microsoft.com/office/drawing/2014/main" id="{F81C9D94-0AD6-8047-B8D4-5753F8262B4A}"/>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87" name="TextBox 86">
              <a:extLst>
                <a:ext uri="{FF2B5EF4-FFF2-40B4-BE49-F238E27FC236}">
                  <a16:creationId xmlns:a16="http://schemas.microsoft.com/office/drawing/2014/main" id="{67BF30C3-6DB9-2E4A-8558-4FA56F09D069}"/>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88" name="TextBox 87">
              <a:extLst>
                <a:ext uri="{FF2B5EF4-FFF2-40B4-BE49-F238E27FC236}">
                  <a16:creationId xmlns:a16="http://schemas.microsoft.com/office/drawing/2014/main" id="{A65F0097-240B-2740-A6D7-008032460AC0}"/>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89" name="TextBox 88">
              <a:extLst>
                <a:ext uri="{FF2B5EF4-FFF2-40B4-BE49-F238E27FC236}">
                  <a16:creationId xmlns:a16="http://schemas.microsoft.com/office/drawing/2014/main" id="{A6CE3C5E-AC1E-7648-B356-8FCBE1DE501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90" name="TextBox 89">
            <a:extLst>
              <a:ext uri="{FF2B5EF4-FFF2-40B4-BE49-F238E27FC236}">
                <a16:creationId xmlns:a16="http://schemas.microsoft.com/office/drawing/2014/main" id="{E87E1990-0836-1F4F-AE34-F55F8CB0743F}"/>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grpSp>
        <p:nvGrpSpPr>
          <p:cNvPr id="91" name="Group 90">
            <a:extLst>
              <a:ext uri="{FF2B5EF4-FFF2-40B4-BE49-F238E27FC236}">
                <a16:creationId xmlns:a16="http://schemas.microsoft.com/office/drawing/2014/main" id="{4A7F4BA0-69D6-BA43-8533-BD2F2868FDAE}"/>
              </a:ext>
            </a:extLst>
          </p:cNvPr>
          <p:cNvGrpSpPr/>
          <p:nvPr/>
        </p:nvGrpSpPr>
        <p:grpSpPr>
          <a:xfrm>
            <a:off x="854583" y="3661638"/>
            <a:ext cx="4305508" cy="2623252"/>
            <a:chOff x="7204588" y="3661638"/>
            <a:chExt cx="4305508" cy="2623252"/>
          </a:xfrm>
        </p:grpSpPr>
        <p:sp>
          <p:nvSpPr>
            <p:cNvPr id="92" name="TextBox 91">
              <a:extLst>
                <a:ext uri="{FF2B5EF4-FFF2-40B4-BE49-F238E27FC236}">
                  <a16:creationId xmlns:a16="http://schemas.microsoft.com/office/drawing/2014/main" id="{E313E17A-C6A2-7940-AD43-7184820D1789}"/>
                </a:ext>
              </a:extLst>
            </p:cNvPr>
            <p:cNvSpPr txBox="1"/>
            <p:nvPr/>
          </p:nvSpPr>
          <p:spPr>
            <a:xfrm>
              <a:off x="7284780" y="3661638"/>
              <a:ext cx="902811"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err="1"/>
                <a:t>T</a:t>
              </a:r>
              <a:r>
                <a:rPr lang="en-US" sz="3200" baseline="-25000" dirty="0" err="1"/>
                <a:t>Prim</a:t>
              </a:r>
              <a:endParaRPr lang="en-US" sz="3200" dirty="0"/>
            </a:p>
          </p:txBody>
        </p:sp>
        <p:sp>
          <p:nvSpPr>
            <p:cNvPr id="93" name="Oval 92">
              <a:extLst>
                <a:ext uri="{FF2B5EF4-FFF2-40B4-BE49-F238E27FC236}">
                  <a16:creationId xmlns:a16="http://schemas.microsoft.com/office/drawing/2014/main" id="{2DE0961B-4415-F747-A0B6-5036568051F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94" name="Oval 93">
              <a:extLst>
                <a:ext uri="{FF2B5EF4-FFF2-40B4-BE49-F238E27FC236}">
                  <a16:creationId xmlns:a16="http://schemas.microsoft.com/office/drawing/2014/main" id="{40E7BC8D-0097-7347-8CD0-6F721402B6DC}"/>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95" name="Straight Connector 94">
              <a:extLst>
                <a:ext uri="{FF2B5EF4-FFF2-40B4-BE49-F238E27FC236}">
                  <a16:creationId xmlns:a16="http://schemas.microsoft.com/office/drawing/2014/main" id="{B5A336FF-E37C-1348-88F3-18023FB6095C}"/>
                </a:ext>
              </a:extLst>
            </p:cNvPr>
            <p:cNvCxnSpPr>
              <a:stCxn id="94" idx="4"/>
              <a:endCxn id="93"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4AF4937F-FC90-B74C-BF1A-CA5D78ABBDC7}"/>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97" name="Oval 96">
              <a:extLst>
                <a:ext uri="{FF2B5EF4-FFF2-40B4-BE49-F238E27FC236}">
                  <a16:creationId xmlns:a16="http://schemas.microsoft.com/office/drawing/2014/main" id="{29078B10-DC2F-D440-8A4F-E2F719789B9B}"/>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98" name="Straight Connector 97">
              <a:extLst>
                <a:ext uri="{FF2B5EF4-FFF2-40B4-BE49-F238E27FC236}">
                  <a16:creationId xmlns:a16="http://schemas.microsoft.com/office/drawing/2014/main" id="{EAB22308-5FEC-3841-91D2-A2B7A8115F9E}"/>
                </a:ext>
              </a:extLst>
            </p:cNvPr>
            <p:cNvCxnSpPr>
              <a:cxnSpLocks/>
              <a:stCxn id="9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D0985FBA-5CAC-0740-9235-14630C56B0D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sp>
          <p:nvSpPr>
            <p:cNvPr id="100" name="Oval 99">
              <a:extLst>
                <a:ext uri="{FF2B5EF4-FFF2-40B4-BE49-F238E27FC236}">
                  <a16:creationId xmlns:a16="http://schemas.microsoft.com/office/drawing/2014/main" id="{FC1A0B02-F9EA-4641-8C0B-102F5BD8D0BF}"/>
                </a:ext>
              </a:extLst>
            </p:cNvPr>
            <p:cNvSpPr>
              <a:spLocks noChangeAspect="1"/>
            </p:cNvSpPr>
            <p:nvPr/>
          </p:nvSpPr>
          <p:spPr>
            <a:xfrm>
              <a:off x="8546020"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101" name="Straight Connector 100">
              <a:extLst>
                <a:ext uri="{FF2B5EF4-FFF2-40B4-BE49-F238E27FC236}">
                  <a16:creationId xmlns:a16="http://schemas.microsoft.com/office/drawing/2014/main" id="{2CD71BC3-1D92-C444-BD2D-41081C0FB23F}"/>
                </a:ext>
              </a:extLst>
            </p:cNvPr>
            <p:cNvCxnSpPr>
              <a:cxnSpLocks/>
              <a:stCxn id="100" idx="2"/>
            </p:cNvCxnSpPr>
            <p:nvPr/>
          </p:nvCxnSpPr>
          <p:spPr>
            <a:xfrm flipH="1">
              <a:off x="7735533"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28BF74EE-B985-5C42-9E47-73AC7665767E}"/>
                </a:ext>
              </a:extLst>
            </p:cNvPr>
            <p:cNvSpPr txBox="1"/>
            <p:nvPr/>
          </p:nvSpPr>
          <p:spPr>
            <a:xfrm>
              <a:off x="7969433" y="4438823"/>
              <a:ext cx="301686" cy="369332"/>
            </a:xfrm>
            <a:prstGeom prst="rect">
              <a:avLst/>
            </a:prstGeom>
            <a:noFill/>
          </p:spPr>
          <p:txBody>
            <a:bodyPr wrap="none" rtlCol="0">
              <a:spAutoFit/>
            </a:bodyPr>
            <a:lstStyle/>
            <a:p>
              <a:r>
                <a:rPr lang="en-US" dirty="0"/>
                <a:t>6</a:t>
              </a:r>
            </a:p>
          </p:txBody>
        </p:sp>
        <p:sp>
          <p:nvSpPr>
            <p:cNvPr id="103" name="Oval 102">
              <a:extLst>
                <a:ext uri="{FF2B5EF4-FFF2-40B4-BE49-F238E27FC236}">
                  <a16:creationId xmlns:a16="http://schemas.microsoft.com/office/drawing/2014/main" id="{2B78A379-1FAB-AC4F-B903-76286552DDFB}"/>
                </a:ext>
              </a:extLst>
            </p:cNvPr>
            <p:cNvSpPr>
              <a:spLocks noChangeAspect="1"/>
            </p:cNvSpPr>
            <p:nvPr/>
          </p:nvSpPr>
          <p:spPr>
            <a:xfrm>
              <a:off x="9807115"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104" name="Straight Connector 103">
              <a:extLst>
                <a:ext uri="{FF2B5EF4-FFF2-40B4-BE49-F238E27FC236}">
                  <a16:creationId xmlns:a16="http://schemas.microsoft.com/office/drawing/2014/main" id="{3FF34F4D-C742-E64B-AD72-0D6F7DA1E737}"/>
                </a:ext>
              </a:extLst>
            </p:cNvPr>
            <p:cNvCxnSpPr>
              <a:cxnSpLocks/>
              <a:stCxn id="103" idx="2"/>
            </p:cNvCxnSpPr>
            <p:nvPr/>
          </p:nvCxnSpPr>
          <p:spPr>
            <a:xfrm flipH="1">
              <a:off x="8996628"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16FB5D97-B95A-7E47-B428-1F65CA489420}"/>
                </a:ext>
              </a:extLst>
            </p:cNvPr>
            <p:cNvSpPr txBox="1"/>
            <p:nvPr/>
          </p:nvSpPr>
          <p:spPr>
            <a:xfrm>
              <a:off x="9230528" y="4438823"/>
              <a:ext cx="301686" cy="369332"/>
            </a:xfrm>
            <a:prstGeom prst="rect">
              <a:avLst/>
            </a:prstGeom>
            <a:noFill/>
          </p:spPr>
          <p:txBody>
            <a:bodyPr wrap="none" rtlCol="0">
              <a:spAutoFit/>
            </a:bodyPr>
            <a:lstStyle/>
            <a:p>
              <a:r>
                <a:rPr lang="en-US" dirty="0"/>
                <a:t>3</a:t>
              </a:r>
            </a:p>
          </p:txBody>
        </p:sp>
        <p:sp>
          <p:nvSpPr>
            <p:cNvPr id="106" name="Oval 105">
              <a:extLst>
                <a:ext uri="{FF2B5EF4-FFF2-40B4-BE49-F238E27FC236}">
                  <a16:creationId xmlns:a16="http://schemas.microsoft.com/office/drawing/2014/main" id="{BBC8E106-E074-C245-8588-09DC8D65DC7A}"/>
                </a:ext>
              </a:extLst>
            </p:cNvPr>
            <p:cNvSpPr>
              <a:spLocks noChangeAspect="1"/>
            </p:cNvSpPr>
            <p:nvPr/>
          </p:nvSpPr>
          <p:spPr>
            <a:xfrm>
              <a:off x="11059343"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107" name="Straight Connector 106">
              <a:extLst>
                <a:ext uri="{FF2B5EF4-FFF2-40B4-BE49-F238E27FC236}">
                  <a16:creationId xmlns:a16="http://schemas.microsoft.com/office/drawing/2014/main" id="{98AC962A-0DF9-2647-A487-6687F7784B5F}"/>
                </a:ext>
              </a:extLst>
            </p:cNvPr>
            <p:cNvCxnSpPr>
              <a:cxnSpLocks/>
              <a:stCxn id="106" idx="2"/>
            </p:cNvCxnSpPr>
            <p:nvPr/>
          </p:nvCxnSpPr>
          <p:spPr>
            <a:xfrm flipH="1">
              <a:off x="10248856"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10290EB8-E422-354F-8703-C5334F7D8F9E}"/>
                </a:ext>
              </a:extLst>
            </p:cNvPr>
            <p:cNvSpPr txBox="1"/>
            <p:nvPr/>
          </p:nvSpPr>
          <p:spPr>
            <a:xfrm>
              <a:off x="10482756" y="4438823"/>
              <a:ext cx="301686" cy="369332"/>
            </a:xfrm>
            <a:prstGeom prst="rect">
              <a:avLst/>
            </a:prstGeom>
            <a:noFill/>
          </p:spPr>
          <p:txBody>
            <a:bodyPr wrap="none" rtlCol="0">
              <a:spAutoFit/>
            </a:bodyPr>
            <a:lstStyle/>
            <a:p>
              <a:r>
                <a:rPr lang="en-US" dirty="0"/>
                <a:t>4</a:t>
              </a:r>
            </a:p>
          </p:txBody>
        </p:sp>
      </p:grpSp>
      <p:sp>
        <p:nvSpPr>
          <p:cNvPr id="109" name="TextBox 108">
            <a:extLst>
              <a:ext uri="{FF2B5EF4-FFF2-40B4-BE49-F238E27FC236}">
                <a16:creationId xmlns:a16="http://schemas.microsoft.com/office/drawing/2014/main" id="{313A7685-67E3-0047-867D-1EF7B29D0826}"/>
              </a:ext>
            </a:extLst>
          </p:cNvPr>
          <p:cNvSpPr txBox="1"/>
          <p:nvPr/>
        </p:nvSpPr>
        <p:spPr>
          <a:xfrm>
            <a:off x="3177458" y="1522001"/>
            <a:ext cx="3625993" cy="2677656"/>
          </a:xfrm>
          <a:prstGeom prst="rect">
            <a:avLst/>
          </a:prstGeom>
          <a:solidFill>
            <a:schemeClr val="bg1">
              <a:lumMod val="85000"/>
            </a:schemeClr>
          </a:solidFill>
        </p:spPr>
        <p:txBody>
          <a:bodyPr wrap="none" rtlCol="0">
            <a:spAutoFit/>
          </a:bodyPr>
          <a:lstStyle/>
          <a:p>
            <a:r>
              <a:rPr lang="en-US" sz="2400" dirty="0"/>
              <a:t>They happen to generate</a:t>
            </a:r>
          </a:p>
          <a:p>
            <a:r>
              <a:rPr lang="en-US" sz="2400" dirty="0"/>
              <a:t>the same tree, but that is</a:t>
            </a:r>
          </a:p>
          <a:p>
            <a:r>
              <a:rPr lang="en-US" sz="2400" dirty="0"/>
              <a:t>not always the case.</a:t>
            </a:r>
          </a:p>
          <a:p>
            <a:endParaRPr lang="en-US" sz="2400" dirty="0"/>
          </a:p>
          <a:p>
            <a:r>
              <a:rPr lang="en-US" sz="2400" dirty="0"/>
              <a:t>They can generate different</a:t>
            </a:r>
          </a:p>
          <a:p>
            <a:r>
              <a:rPr lang="en-US" sz="2400" dirty="0"/>
              <a:t>trees with the same sum</a:t>
            </a:r>
          </a:p>
          <a:p>
            <a:r>
              <a:rPr lang="en-US" sz="2400" dirty="0"/>
              <a:t>of weights</a:t>
            </a:r>
          </a:p>
        </p:txBody>
      </p:sp>
    </p:spTree>
    <p:extLst>
      <p:ext uri="{BB962C8B-B14F-4D97-AF65-F5344CB8AC3E}">
        <p14:creationId xmlns:p14="http://schemas.microsoft.com/office/powerpoint/2010/main" val="45045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2261</TotalTime>
  <Words>6552</Words>
  <Application>Microsoft Macintosh PowerPoint</Application>
  <PresentationFormat>Widescreen</PresentationFormat>
  <Paragraphs>2357</Paragraphs>
  <Slides>91</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91</vt:i4>
      </vt:variant>
    </vt:vector>
  </HeadingPairs>
  <TitlesOfParts>
    <vt:vector size="96" baseType="lpstr">
      <vt:lpstr>Arial</vt:lpstr>
      <vt:lpstr>Calibri</vt:lpstr>
      <vt:lpstr>Calibri Light</vt:lpstr>
      <vt:lpstr>Times New Roman</vt:lpstr>
      <vt:lpstr>Office Theme</vt:lpstr>
      <vt:lpstr>Minimum Spanning Trees</vt:lpstr>
      <vt:lpstr>Final Exam – quick notes</vt:lpstr>
      <vt:lpstr>TAs needed for Fall 2024</vt:lpstr>
      <vt:lpstr>Overview</vt:lpstr>
      <vt:lpstr>What is a Minimum Spanning Tree</vt:lpstr>
      <vt:lpstr>Review: Spanning Trees/Forests</vt:lpstr>
      <vt:lpstr>Minimum Spanning Trees</vt:lpstr>
      <vt:lpstr>Minimum Spanning Trees</vt:lpstr>
      <vt:lpstr>Minimum Spanning Trees</vt:lpstr>
      <vt:lpstr>Minimum Spanning Trees</vt:lpstr>
      <vt:lpstr>Minimum Spanning Trees</vt:lpstr>
      <vt:lpstr>Spanning Tree</vt:lpstr>
      <vt:lpstr>Minimum Spanning Trees</vt:lpstr>
      <vt:lpstr>Minimum Spanning Trees</vt:lpstr>
      <vt:lpstr>Prim’s Algorithm</vt:lpstr>
      <vt:lpstr>Prim’s Algorithm: Algorithm 1 Section 11.5.2</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Proofs</vt:lpstr>
      <vt:lpstr>Kruskal’s Algorithm</vt:lpstr>
      <vt:lpstr>Kruskal’s Algorithm</vt:lpstr>
      <vt:lpstr>Kruskal’s Algorithm</vt:lpstr>
      <vt:lpstr>Kruskal’s Algorithm</vt:lpstr>
      <vt:lpstr>Prim’s to Kruskal’s</vt:lpstr>
      <vt:lpstr>Prim’s to Kruskal’s</vt:lpstr>
      <vt:lpstr>Prim’s to Kruskal’s</vt:lpstr>
      <vt:lpstr>Prim’s to Kruskal’s</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Comparing the Two Algorithms</vt:lpstr>
      <vt:lpstr>Prim’s and Kruskal’s</vt:lpstr>
      <vt:lpstr>Prim’s and Kruskal’s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Dijkstra’s Algorithm</dc:title>
  <dc:creator>Michael Goodrich</dc:creator>
  <cp:lastModifiedBy>Michael Goodrich</cp:lastModifiedBy>
  <cp:revision>173</cp:revision>
  <cp:lastPrinted>2020-12-02T22:08:53Z</cp:lastPrinted>
  <dcterms:created xsi:type="dcterms:W3CDTF">2020-12-02T21:28:50Z</dcterms:created>
  <dcterms:modified xsi:type="dcterms:W3CDTF">2023-12-11T21:50:26Z</dcterms:modified>
</cp:coreProperties>
</file>