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418" r:id="rId3"/>
    <p:sldId id="452" r:id="rId4"/>
    <p:sldId id="373" r:id="rId5"/>
    <p:sldId id="258" r:id="rId6"/>
    <p:sldId id="455" r:id="rId7"/>
    <p:sldId id="260" r:id="rId8"/>
    <p:sldId id="267" r:id="rId9"/>
    <p:sldId id="510" r:id="rId10"/>
    <p:sldId id="419" r:id="rId11"/>
    <p:sldId id="305" r:id="rId12"/>
    <p:sldId id="306" r:id="rId13"/>
    <p:sldId id="307" r:id="rId14"/>
    <p:sldId id="465" r:id="rId15"/>
    <p:sldId id="421" r:id="rId16"/>
    <p:sldId id="466" r:id="rId17"/>
    <p:sldId id="467" r:id="rId18"/>
    <p:sldId id="468" r:id="rId19"/>
    <p:sldId id="502" r:id="rId20"/>
    <p:sldId id="469" r:id="rId21"/>
    <p:sldId id="470" r:id="rId22"/>
    <p:sldId id="471" r:id="rId23"/>
    <p:sldId id="503" r:id="rId24"/>
    <p:sldId id="472" r:id="rId25"/>
    <p:sldId id="473" r:id="rId26"/>
    <p:sldId id="349" r:id="rId27"/>
    <p:sldId id="454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464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3" r:id="rId51"/>
    <p:sldId id="323" r:id="rId52"/>
    <p:sldId id="431" r:id="rId53"/>
    <p:sldId id="432" r:id="rId54"/>
    <p:sldId id="433" r:id="rId55"/>
    <p:sldId id="324" r:id="rId56"/>
    <p:sldId id="436" r:id="rId57"/>
    <p:sldId id="437" r:id="rId58"/>
    <p:sldId id="532" r:id="rId59"/>
    <p:sldId id="534" r:id="rId60"/>
    <p:sldId id="498" r:id="rId61"/>
    <p:sldId id="501" r:id="rId62"/>
    <p:sldId id="535" r:id="rId63"/>
    <p:sldId id="499" r:id="rId64"/>
    <p:sldId id="504" r:id="rId65"/>
    <p:sldId id="500" r:id="rId66"/>
    <p:sldId id="509" r:id="rId67"/>
    <p:sldId id="438" r:id="rId68"/>
    <p:sldId id="439" r:id="rId69"/>
    <p:sldId id="497" r:id="rId70"/>
    <p:sldId id="441" r:id="rId71"/>
    <p:sldId id="475" r:id="rId72"/>
    <p:sldId id="476" r:id="rId73"/>
    <p:sldId id="477" r:id="rId74"/>
    <p:sldId id="478" r:id="rId75"/>
    <p:sldId id="479" r:id="rId76"/>
    <p:sldId id="480" r:id="rId77"/>
    <p:sldId id="481" r:id="rId78"/>
    <p:sldId id="482" r:id="rId79"/>
    <p:sldId id="483" r:id="rId80"/>
    <p:sldId id="484" r:id="rId81"/>
    <p:sldId id="505" r:id="rId82"/>
    <p:sldId id="485" r:id="rId83"/>
    <p:sldId id="369" r:id="rId84"/>
    <p:sldId id="506" r:id="rId85"/>
    <p:sldId id="507" r:id="rId86"/>
    <p:sldId id="508" r:id="rId87"/>
    <p:sldId id="486" r:id="rId88"/>
    <p:sldId id="487" r:id="rId89"/>
    <p:sldId id="536" r:id="rId90"/>
    <p:sldId id="370" r:id="rId91"/>
    <p:sldId id="489" r:id="rId92"/>
    <p:sldId id="490" r:id="rId93"/>
    <p:sldId id="537" r:id="rId94"/>
    <p:sldId id="297" r:id="rId95"/>
    <p:sldId id="493" r:id="rId96"/>
    <p:sldId id="495" r:id="rId97"/>
    <p:sldId id="494" r:id="rId98"/>
    <p:sldId id="496" r:id="rId99"/>
    <p:sldId id="36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3" autoAdjust="0"/>
    <p:restoredTop sz="94651"/>
  </p:normalViewPr>
  <p:slideViewPr>
    <p:cSldViewPr snapToGrid="0">
      <p:cViewPr varScale="1">
        <p:scale>
          <a:sx n="103" d="100"/>
          <a:sy n="103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9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6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c,d,e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Traversal of a Graph (with Traversal Order)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Find Graph Components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0943" cy="4351338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71376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3346704"/>
            <a:ext cx="5084064" cy="352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SCC1</a:t>
            </a:r>
          </a:p>
          <a:p>
            <a:pPr lvl="1"/>
            <a:r>
              <a:rPr lang="en-US" dirty="0"/>
              <a:t>Just R4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49236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2734056"/>
            <a:ext cx="5084064" cy="63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SCC2</a:t>
            </a:r>
          </a:p>
          <a:p>
            <a:pPr lvl="1"/>
            <a:r>
              <a:rPr lang="en-US" dirty="0"/>
              <a:t>R2, R3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8583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4264" y="2121408"/>
            <a:ext cx="5084064" cy="630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Run the Project 5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SCC3</a:t>
            </a:r>
          </a:p>
          <a:p>
            <a:pPr lvl="1"/>
            <a:r>
              <a:rPr lang="en-US" dirty="0"/>
              <a:t>R0, R1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9970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0A27B-85BA-8748-BC1C-F54FCAF2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automatically find which sets of rules should be processed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E1710-DA9F-9F4D-9C27-B88790043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92464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0E6331-E761-EE4E-A022-826E431E2F25}"/>
              </a:ext>
            </a:extLst>
          </p:cNvPr>
          <p:cNvSpPr/>
          <p:nvPr/>
        </p:nvSpPr>
        <p:spPr>
          <a:xfrm>
            <a:off x="1114098" y="3330691"/>
            <a:ext cx="6831724" cy="1543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FAAA5-DCD0-3A48-B1DA-1C16A0002C2C}"/>
              </a:ext>
            </a:extLst>
          </p:cNvPr>
          <p:cNvSpPr/>
          <p:nvPr/>
        </p:nvSpPr>
        <p:spPr>
          <a:xfrm>
            <a:off x="1114098" y="1825625"/>
            <a:ext cx="6831724" cy="1505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D15A-66D3-694C-8341-6D5179AF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  <a:p>
            <a:r>
              <a:rPr lang="en-US" dirty="0"/>
              <a:t>Graph traversal and traversal order</a:t>
            </a:r>
          </a:p>
          <a:p>
            <a:r>
              <a:rPr lang="en-US" dirty="0"/>
              <a:t>Spanning forests</a:t>
            </a:r>
          </a:p>
          <a:p>
            <a:r>
              <a:rPr lang="en-US" dirty="0"/>
              <a:t>Edge types</a:t>
            </a:r>
          </a:p>
          <a:p>
            <a:r>
              <a:rPr lang="en-US" dirty="0"/>
              <a:t>Sources, sinks, and post-order number</a:t>
            </a:r>
          </a:p>
          <a:p>
            <a:r>
              <a:rPr lang="en-US" dirty="0"/>
              <a:t>SCC 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1F55-0728-CF40-949F-67C0731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Algorithm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5F410-E011-A646-87DB-833DDC63BB66}"/>
              </a:ext>
            </a:extLst>
          </p:cNvPr>
          <p:cNvSpPr txBox="1"/>
          <p:nvPr/>
        </p:nvSpPr>
        <p:spPr>
          <a:xfrm>
            <a:off x="7280596" y="2272776"/>
            <a:ext cx="103252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9D1D-8DB1-7C4A-9191-B3224E9A8CB3}"/>
              </a:ext>
            </a:extLst>
          </p:cNvPr>
          <p:cNvSpPr txBox="1"/>
          <p:nvPr/>
        </p:nvSpPr>
        <p:spPr>
          <a:xfrm>
            <a:off x="7280596" y="3766367"/>
            <a:ext cx="288014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After Thanksgiving</a:t>
            </a:r>
          </a:p>
        </p:txBody>
      </p:sp>
    </p:spTree>
    <p:extLst>
      <p:ext uri="{BB962C8B-B14F-4D97-AF65-F5344CB8AC3E}">
        <p14:creationId xmlns:p14="http://schemas.microsoft.com/office/powerpoint/2010/main" val="224512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3681D-ED3F-0D48-8485-EF18929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70321-4DDB-6A4D-863D-AD4DCDA0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3 § 10.4.3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is </a:t>
            </a:r>
            <a:r>
              <a:rPr lang="en-US" i="1" dirty="0"/>
              <a:t>connected</a:t>
            </a:r>
            <a:r>
              <a:rPr lang="en-US" dirty="0"/>
              <a:t> if there is a path between every pair of distinct vertices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5B4ACB-C9CF-704F-88CD-805AD17AFFD1}"/>
              </a:ext>
            </a:extLst>
          </p:cNvPr>
          <p:cNvSpPr txBox="1"/>
          <p:nvPr/>
        </p:nvSpPr>
        <p:spPr>
          <a:xfrm>
            <a:off x="2562388" y="2803073"/>
            <a:ext cx="37259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Is this graph connected?</a:t>
            </a:r>
          </a:p>
        </p:txBody>
      </p:sp>
    </p:spTree>
    <p:extLst>
      <p:ext uri="{BB962C8B-B14F-4D97-AF65-F5344CB8AC3E}">
        <p14:creationId xmlns:p14="http://schemas.microsoft.com/office/powerpoint/2010/main" val="140825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before example 5 § 10.4.3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connected component </a:t>
            </a:r>
            <a:r>
              <a:rPr lang="en-US" sz="2400" dirty="0"/>
              <a:t>of a graph is a </a:t>
            </a:r>
            <a:r>
              <a:rPr lang="en-US" sz="2400" b="1" dirty="0"/>
              <a:t>maximal subgraph </a:t>
            </a:r>
            <a:r>
              <a:rPr lang="en-US" sz="2400" dirty="0"/>
              <a:t>that is connected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E665A-2C2D-3C40-904E-BDBDA50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Components: Def before example 5 § 10.4.3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D56CA-86A3-9D44-89A1-5CAFC21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connected component of a graph is a maximal subgraph that is connected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6BC43-0D2A-D74B-82C0-D909E229410B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2F7CA-DC01-EC44-AEEC-4E1BB29FBC22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14E13-7F82-A840-BA77-62DD1025028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DEEC81-145B-9C40-971E-140F8C254074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826CAB-542E-0D4A-9287-79DF69C9B20B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47B49A3-EFAA-6C43-A303-DCFA5106C76A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F1E8CA-0230-E74A-A026-D0797810C98F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73EB7-CC66-424F-B2B9-3331ABDE1842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3EB6D-7A89-6D4A-85D0-9EF6CBFD9B9F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64CF56-D58A-A94A-A970-EB84D120A966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ADDD38-CEBE-604F-A0D3-2B172146A66D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679509-7CD7-CE42-B3C9-A1971C526034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3A714-940E-3241-852A-292C3B408721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4ABF-3F88-324E-A31C-238D769BF577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3B871-F905-B442-A4D6-BE99FF586D0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2A7FE-BA3E-084D-A033-C6E228A6B9A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551FCC-ACD1-F740-B60D-C1EC185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F0866B-4ADE-2A4E-8350-16459E975E64}"/>
              </a:ext>
            </a:extLst>
          </p:cNvPr>
          <p:cNvSpPr txBox="1"/>
          <p:nvPr/>
        </p:nvSpPr>
        <p:spPr>
          <a:xfrm>
            <a:off x="856299" y="2195539"/>
            <a:ext cx="1011879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Vertices 1 and 2 form a connected subgraph but it is not maximal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connected components?</a:t>
            </a:r>
          </a:p>
        </p:txBody>
      </p:sp>
    </p:spTree>
    <p:extLst>
      <p:ext uri="{BB962C8B-B14F-4D97-AF65-F5344CB8AC3E}">
        <p14:creationId xmlns:p14="http://schemas.microsoft.com/office/powerpoint/2010/main" val="42003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Strongly connected components and spanning trees</a:t>
            </a:r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No class until after Thanksgiving</a:t>
            </a:r>
          </a:p>
          <a:p>
            <a:pPr lvl="1"/>
            <a:r>
              <a:rPr lang="en-US" dirty="0"/>
              <a:t>Monday, Nov 27 is project 4 hackathon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21a and 21b due today</a:t>
            </a:r>
          </a:p>
          <a:p>
            <a:pPr lvl="1"/>
            <a:r>
              <a:rPr lang="en-US" dirty="0"/>
              <a:t>HW 22 and 23 due Monday, Nov 27</a:t>
            </a:r>
          </a:p>
          <a:p>
            <a:pPr lvl="1"/>
            <a:r>
              <a:rPr lang="en-US" dirty="0"/>
              <a:t>Project 4 due Thursday, Nov 30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Graph: Def 4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strongly connected if there is a path between every pair of vertices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Graph: Def 4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strongly connected if there is a path between every pair of vertices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5895134" y="2582033"/>
            <a:ext cx="497450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165558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5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68622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are the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0089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Def after Example 10 in §10.4.5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Maximal strongly connected subgraphs </a:t>
            </a:r>
            <a:r>
              <a:rPr lang="en-US" dirty="0"/>
              <a:t>are called </a:t>
            </a:r>
            <a:r>
              <a:rPr lang="en-US" i="1" dirty="0"/>
              <a:t>strongly connected components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68622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are the strongly connected components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173AA1-F5F6-6F40-8249-6AEF29EA849F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00D183-3BEF-304D-A0FB-C520ED9452B3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9DABBD-E403-7C4F-A566-03535D7A039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692887-D492-FE47-A448-60F2AD4645DC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50F89F-F1DD-2047-AF45-79F26A41A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48B67D-33C5-AD49-9599-C9D4E1076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129F87-5C1D-1C4D-98F4-C504DBA63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9E8191-E9C0-3F44-A0ED-8859EBF7A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AD15E-8429-5D48-B5FC-7DADD3079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C11707-84B1-1342-82B2-4997C11C0E9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FEB101-FCD0-FC43-BE8B-487F8D5BCB2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8483B-9519-1F46-8E70-7C50E0B6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017F81-C45B-1B49-9296-7E3B9EC6AC75}"/>
                </a:ext>
              </a:extLst>
            </p:cNvPr>
            <p:cNvCxnSpPr>
              <a:cxnSpLocks/>
              <a:stCxn id="29" idx="6"/>
              <a:endCxn id="3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44A61A-11B3-BF44-8149-C23E3996F3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58C537-971D-B94E-ABB8-C735D3BA2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93B096-1A68-F941-AC02-D6B4657F5DEA}"/>
                </a:ext>
              </a:extLst>
            </p:cNvPr>
            <p:cNvCxnSpPr>
              <a:cxnSpLocks/>
              <a:stCxn id="30" idx="6"/>
              <a:endCxn id="3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09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DBFD56A-4BDC-6E44-AFE9-930D80746CD6}"/>
              </a:ext>
            </a:extLst>
          </p:cNvPr>
          <p:cNvSpPr/>
          <p:nvPr/>
        </p:nvSpPr>
        <p:spPr>
          <a:xfrm>
            <a:off x="6464073" y="5328434"/>
            <a:ext cx="3947488" cy="353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88F39-4730-F54D-824C-8E6724B8E477}"/>
              </a:ext>
            </a:extLst>
          </p:cNvPr>
          <p:cNvSpPr/>
          <p:nvPr/>
        </p:nvSpPr>
        <p:spPr>
          <a:xfrm>
            <a:off x="6464073" y="4707924"/>
            <a:ext cx="3947488" cy="6301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D8DC4B-D1C3-784C-94B8-2EF219431F9A}"/>
              </a:ext>
            </a:extLst>
          </p:cNvPr>
          <p:cNvSpPr/>
          <p:nvPr/>
        </p:nvSpPr>
        <p:spPr>
          <a:xfrm>
            <a:off x="6464073" y="4077729"/>
            <a:ext cx="5425095" cy="630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663501" y="375274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Components: 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339-2841-C148-99B9-E449402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the fixed point algorithm just on the strongly connected components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38786-E097-6048-A179-0FE93E7022B1}"/>
              </a:ext>
            </a:extLst>
          </p:cNvPr>
          <p:cNvSpPr txBox="1"/>
          <p:nvPr/>
        </p:nvSpPr>
        <p:spPr>
          <a:xfrm>
            <a:off x="4763095" y="2580926"/>
            <a:ext cx="70450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Notice the circular dependencies with the SCCs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173AA1-F5F6-6F40-8249-6AEF29EA849F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00D183-3BEF-304D-A0FB-C520ED9452B3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9DABBD-E403-7C4F-A566-03535D7A039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692887-D492-FE47-A448-60F2AD4645DC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50F89F-F1DD-2047-AF45-79F26A41A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48B67D-33C5-AD49-9599-C9D4E1076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129F87-5C1D-1C4D-98F4-C504DBA63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9E8191-E9C0-3F44-A0ED-8859EBF7A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AD15E-8429-5D48-B5FC-7DADD3079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C11707-84B1-1342-82B2-4997C11C0E9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FEB101-FCD0-FC43-BE8B-487F8D5BCB2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8483B-9519-1F46-8E70-7C50E0B6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017F81-C45B-1B49-9296-7E3B9EC6AC75}"/>
                </a:ext>
              </a:extLst>
            </p:cNvPr>
            <p:cNvCxnSpPr>
              <a:cxnSpLocks/>
              <a:stCxn id="29" idx="6"/>
              <a:endCxn id="3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44A61A-11B3-BF44-8149-C23E3996F3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58C537-971D-B94E-ABB8-C735D3BA2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93B096-1A68-F941-AC02-D6B4657F5DEA}"/>
                </a:ext>
              </a:extLst>
            </p:cNvPr>
            <p:cNvCxnSpPr>
              <a:cxnSpLocks/>
              <a:stCxn id="30" idx="6"/>
              <a:endCxn id="3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91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strongly connected components (SCCs)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606230"/>
            <a:ext cx="66389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038475"/>
            <a:ext cx="4000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293" y="3038475"/>
            <a:ext cx="381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EB30D-6F30-C949-A3FF-5D547DBC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62A1-F52A-BE41-9213-6835A6A4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we find Strongly Connected Components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144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54528-E450-F931-5D7E-D9453AA2213D}"/>
              </a:ext>
            </a:extLst>
          </p:cNvPr>
          <p:cNvSpPr/>
          <p:nvPr/>
        </p:nvSpPr>
        <p:spPr>
          <a:xfrm>
            <a:off x="2123313" y="4542029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E0591-7A9B-E1DA-1F2F-AFA106762C52}"/>
              </a:ext>
            </a:extLst>
          </p:cNvPr>
          <p:cNvSpPr/>
          <p:nvPr/>
        </p:nvSpPr>
        <p:spPr>
          <a:xfrm>
            <a:off x="2184050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56B2EF-3220-E427-11CF-49270A337C8F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E0591-7A9B-E1DA-1F2F-AFA106762C52}"/>
              </a:ext>
            </a:extLst>
          </p:cNvPr>
          <p:cNvSpPr/>
          <p:nvPr/>
        </p:nvSpPr>
        <p:spPr>
          <a:xfrm>
            <a:off x="2184050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D4D26-A8C8-D0E5-A69A-5F566074D1DE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B8506B-B41E-524C-92F4-96C305FD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5BCAB-E6D5-FA49-B3D2-07CAE87A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12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4FD0E34-6068-57B9-55E7-9639823F691A}"/>
              </a:ext>
            </a:extLst>
          </p:cNvPr>
          <p:cNvSpPr/>
          <p:nvPr/>
        </p:nvSpPr>
        <p:spPr>
          <a:xfrm>
            <a:off x="4200525" y="49149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BA68B-2531-EE13-EE55-0B78E518C2DA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8C2DC-0D2C-DFCF-62AC-03A9C9CDF2D0}"/>
              </a:ext>
            </a:extLst>
          </p:cNvPr>
          <p:cNvSpPr/>
          <p:nvPr/>
        </p:nvSpPr>
        <p:spPr>
          <a:xfrm>
            <a:off x="2189222" y="529520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98B24C-28CF-7FCF-C9AA-B34BD75C9B92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6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13D5-5BE5-7048-A413-F1B3FFF629C8}"/>
              </a:ext>
            </a:extLst>
          </p:cNvPr>
          <p:cNvSpPr/>
          <p:nvPr/>
        </p:nvSpPr>
        <p:spPr>
          <a:xfrm>
            <a:off x="2123313" y="5652390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03014-D68A-1E29-D46A-D6F84A095C8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B433D-AD64-DA5B-4E67-25DCAAD1F13D}"/>
              </a:ext>
            </a:extLst>
          </p:cNvPr>
          <p:cNvSpPr/>
          <p:nvPr/>
        </p:nvSpPr>
        <p:spPr>
          <a:xfrm>
            <a:off x="4200524" y="5638102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1BBC0-931C-85FD-949B-709D8FF89E11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8D88D-39C9-9373-5F69-4F2161FF350A}"/>
              </a:ext>
            </a:extLst>
          </p:cNvPr>
          <p:cNvSpPr/>
          <p:nvPr/>
        </p:nvSpPr>
        <p:spPr>
          <a:xfrm>
            <a:off x="2184050" y="6044311"/>
            <a:ext cx="14429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688A1-DFAA-A4F5-0BB6-89082C08C9FD}"/>
              </a:ext>
            </a:extLst>
          </p:cNvPr>
          <p:cNvSpPr/>
          <p:nvPr/>
        </p:nvSpPr>
        <p:spPr>
          <a:xfrm>
            <a:off x="2147090" y="6393368"/>
            <a:ext cx="1643063" cy="313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5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 of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4ECD9F-17E9-23AA-98BA-AD31E92E4C1F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0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8926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722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8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C71B-9DCB-B54C-907A-59A29381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Speeding up 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3CE3-A84A-4844-80DF-D65B0238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4 code can take a really long time to run</a:t>
            </a:r>
          </a:p>
          <a:p>
            <a:pPr lvl="1"/>
            <a:r>
              <a:rPr lang="en-US" dirty="0"/>
              <a:t>And programming optimizations can only get you so far (e.g., not copying big objects, avoiding big cross products)</a:t>
            </a:r>
          </a:p>
          <a:p>
            <a:pPr lvl="1"/>
            <a:endParaRPr lang="en-US" dirty="0"/>
          </a:p>
          <a:p>
            <a:r>
              <a:rPr lang="en-US" dirty="0"/>
              <a:t>Project 4 code can take a really long time to run because a bunch of natural joins need to be done over and over again</a:t>
            </a:r>
          </a:p>
          <a:p>
            <a:pPr lvl="1"/>
            <a:r>
              <a:rPr lang="en-US" dirty="0"/>
              <a:t>The fixed point algorithm is needed because </a:t>
            </a:r>
            <a:r>
              <a:rPr lang="en-US" b="1" i="1" dirty="0"/>
              <a:t>Rules generate new tuples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speed things up for some datasets</a:t>
            </a:r>
          </a:p>
        </p:txBody>
      </p:sp>
    </p:spTree>
    <p:extLst>
      <p:ext uri="{BB962C8B-B14F-4D97-AF65-F5344CB8AC3E}">
        <p14:creationId xmlns:p14="http://schemas.microsoft.com/office/powerpoint/2010/main" val="295594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2529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70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2766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  <a:p>
            <a:pPr algn="ctr"/>
            <a:r>
              <a:rPr lang="en-US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88056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d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999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74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r>
              <a:rPr lang="en-US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96284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6B77-8DC9-2F93-A37A-599CA9952675}"/>
              </a:ext>
            </a:extLst>
          </p:cNvPr>
          <p:cNvSpPr txBox="1"/>
          <p:nvPr/>
        </p:nvSpPr>
        <p:spPr>
          <a:xfrm>
            <a:off x="9160289" y="2620382"/>
            <a:ext cx="37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216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a </a:t>
            </a:r>
            <a:r>
              <a:rPr lang="en-US" dirty="0">
                <a:highlight>
                  <a:srgbClr val="FFFF00"/>
                </a:highlight>
              </a:rPr>
              <a:t>Tree</a:t>
            </a:r>
            <a:r>
              <a:rPr lang="en-US" dirty="0"/>
              <a:t> using the Adjacency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3F5EA7-1D4C-ADBA-B791-E078B11E6EDD}"/>
              </a:ext>
            </a:extLst>
          </p:cNvPr>
          <p:cNvSpPr txBox="1"/>
          <p:nvPr/>
        </p:nvSpPr>
        <p:spPr>
          <a:xfrm>
            <a:off x="7311189" y="1294819"/>
            <a:ext cx="37385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DFS traversal using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B0E9-C65A-FC9B-A3D3-BF3C887FCB8F}"/>
              </a:ext>
            </a:extLst>
          </p:cNvPr>
          <p:cNvSpPr txBox="1"/>
          <p:nvPr/>
        </p:nvSpPr>
        <p:spPr>
          <a:xfrm>
            <a:off x="8874153" y="21723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284C2-0BFA-63C1-1499-85C1C58A84C8}"/>
              </a:ext>
            </a:extLst>
          </p:cNvPr>
          <p:cNvSpPr/>
          <p:nvPr/>
        </p:nvSpPr>
        <p:spPr>
          <a:xfrm>
            <a:off x="561213" y="3928364"/>
            <a:ext cx="1442974" cy="285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8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66C83-2EF2-1147-EA0A-24E362AB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A DFS Traversal on </a:t>
            </a:r>
            <a:r>
              <a:rPr lang="en-US" dirty="0">
                <a:highlight>
                  <a:srgbClr val="FFFF00"/>
                </a:highlight>
              </a:rPr>
              <a:t>Graphs</a:t>
            </a:r>
            <a:r>
              <a:rPr lang="en-US" dirty="0"/>
              <a:t> Too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CBDC-416A-15D7-4056-535611642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Number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5976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7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</p:txBody>
      </p:sp>
    </p:spTree>
    <p:extLst>
      <p:ext uri="{BB962C8B-B14F-4D97-AF65-F5344CB8AC3E}">
        <p14:creationId xmlns:p14="http://schemas.microsoft.com/office/powerpoint/2010/main" val="2842177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										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2815152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										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2910976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1999616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 Point</a:t>
            </a:r>
          </a:p>
          <a:p>
            <a:pPr lvl="2"/>
            <a:r>
              <a:rPr lang="en-US" dirty="0"/>
              <a:t>Trees: we begin the search at the root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Trees: don’t contain any cycles or loops, so we see each vertex once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Trees: by convention, we select the next child from left to right</a:t>
            </a:r>
          </a:p>
          <a:p>
            <a:pPr lvl="2"/>
            <a:r>
              <a:rPr lang="en-US" dirty="0"/>
              <a:t>Graphs: by convention, we select the next adjacent vertex by some specified order (e.g., alphabetically)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</p:spTree>
    <p:extLst>
      <p:ext uri="{BB962C8B-B14F-4D97-AF65-F5344CB8AC3E}">
        <p14:creationId xmlns:p14="http://schemas.microsoft.com/office/powerpoint/2010/main" val="2800584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DepthFirstSearch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6512" y="5036514"/>
            <a:ext cx="708355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the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Recursion implements the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Stacks are used in DFS</a:t>
            </a:r>
          </a:p>
        </p:txBody>
      </p:sp>
    </p:spTree>
    <p:extLst>
      <p:ext uri="{BB962C8B-B14F-4D97-AF65-F5344CB8AC3E}">
        <p14:creationId xmlns:p14="http://schemas.microsoft.com/office/powerpoint/2010/main" val="132169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723B1B-A2E5-124E-925B-4BCCCDBD10FB}"/>
              </a:ext>
            </a:extLst>
          </p:cNvPr>
          <p:cNvSpPr txBox="1">
            <a:spLocks/>
          </p:cNvSpPr>
          <p:nvPr/>
        </p:nvSpPr>
        <p:spPr>
          <a:xfrm>
            <a:off x="740664" y="4937760"/>
            <a:ext cx="10515600" cy="15551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vertices are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adjacent to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?</a:t>
            </a:r>
          </a:p>
          <a:p>
            <a:r>
              <a:rPr lang="en-US" dirty="0"/>
              <a:t>Which vertices are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adjacent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5BCE5-3AFA-304E-8D10-CC3E8701EA78}"/>
              </a:ext>
            </a:extLst>
          </p:cNvPr>
          <p:cNvGrpSpPr/>
          <p:nvPr/>
        </p:nvGrpSpPr>
        <p:grpSpPr>
          <a:xfrm>
            <a:off x="8001316" y="5080286"/>
            <a:ext cx="1604772" cy="548640"/>
            <a:chOff x="8144256" y="1825624"/>
            <a:chExt cx="1604772" cy="548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9502B1-B43E-094B-A76E-9FA6EA1B767F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929BA-0794-4F4E-9B43-EC52712AE5C6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FD0689-2930-D44A-80CD-E718D3AF8030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692896" y="2099944"/>
              <a:ext cx="5074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84696-E36D-D842-A08D-2FA596F25467}"/>
              </a:ext>
            </a:extLst>
          </p:cNvPr>
          <p:cNvGrpSpPr/>
          <p:nvPr/>
        </p:nvGrpSpPr>
        <p:grpSpPr>
          <a:xfrm>
            <a:off x="8001316" y="5734029"/>
            <a:ext cx="1604772" cy="548640"/>
            <a:chOff x="8144256" y="1825624"/>
            <a:chExt cx="1604772" cy="548640"/>
          </a:xfrm>
          <a:solidFill>
            <a:schemeClr val="accent2">
              <a:lumMod val="7500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B595C0-D3FF-E144-AA99-8733BDB8BABA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97A9EA-6C64-1746-B770-54463D7023D2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48D63-5174-054A-96B7-0B3AB6FA27F2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8692896" y="2099944"/>
              <a:ext cx="507492" cy="0"/>
            </a:xfrm>
            <a:prstGeom prst="straightConnector1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ED194B-A1D9-DD4E-862F-D52290D2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adjacent from</a:t>
            </a:r>
            <a:r>
              <a:rPr lang="en-US" dirty="0">
                <a:latin typeface="Consolas" panose="020B06090202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05132B-78EE-1E3F-E483-0F7639B3105D}"/>
              </a:ext>
            </a:extLst>
          </p:cNvPr>
          <p:cNvSpPr/>
          <p:nvPr/>
        </p:nvSpPr>
        <p:spPr>
          <a:xfrm>
            <a:off x="7483642" y="5474368"/>
            <a:ext cx="2719137" cy="11069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Represents “Adjacent From”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34"/>
          <a:stretch/>
        </p:blipFill>
        <p:spPr>
          <a:xfrm>
            <a:off x="9127671" y="2845308"/>
            <a:ext cx="2630332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65245-140E-0F16-BF31-20F3DEB77002}"/>
              </a:ext>
            </a:extLst>
          </p:cNvPr>
          <p:cNvSpPr txBox="1"/>
          <p:nvPr/>
        </p:nvSpPr>
        <p:spPr>
          <a:xfrm>
            <a:off x="8952941" y="2248706"/>
            <a:ext cx="2979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adjacent from</a:t>
            </a:r>
          </a:p>
        </p:txBody>
      </p:sp>
    </p:spTree>
    <p:extLst>
      <p:ext uri="{BB962C8B-B14F-4D97-AF65-F5344CB8AC3E}">
        <p14:creationId xmlns:p14="http://schemas.microsoft.com/office/powerpoint/2010/main" val="3580386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postorder.append</a:t>
            </a:r>
            <a:r>
              <a:rPr lang="en-US" dirty="0">
                <a:latin typeface="Consolas" panose="020B0609020204030204" pitchFamily="49" charset="0"/>
              </a:rPr>
              <a:t>(v); 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9FDA3-C3C3-FDD2-287F-C0F58475F31A}"/>
              </a:ext>
            </a:extLst>
          </p:cNvPr>
          <p:cNvSpPr txBox="1"/>
          <p:nvPr/>
        </p:nvSpPr>
        <p:spPr>
          <a:xfrm>
            <a:off x="3841139" y="2330384"/>
            <a:ext cx="2979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visited box</a:t>
            </a:r>
          </a:p>
        </p:txBody>
      </p:sp>
    </p:spTree>
    <p:extLst>
      <p:ext uri="{BB962C8B-B14F-4D97-AF65-F5344CB8AC3E}">
        <p14:creationId xmlns:p14="http://schemas.microsoft.com/office/powerpoint/2010/main" val="28745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Create Graph w/ a vertex per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922A-7615-DC47-93D7-F691D7AF79E4}"/>
              </a:ext>
            </a:extLst>
          </p:cNvPr>
          <p:cNvSpPr/>
          <p:nvPr/>
        </p:nvSpPr>
        <p:spPr>
          <a:xfrm>
            <a:off x="6770911" y="2525486"/>
            <a:ext cx="4452257" cy="3102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58D10-2C33-E848-96CA-B0D505E59CEB}"/>
              </a:ext>
            </a:extLst>
          </p:cNvPr>
          <p:cNvSpPr>
            <a:spLocks noChangeAspect="1"/>
          </p:cNvSpPr>
          <p:nvPr/>
        </p:nvSpPr>
        <p:spPr>
          <a:xfrm>
            <a:off x="7231189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F1C5B-D1E7-FD41-AFF0-6F32125F7D9A}"/>
              </a:ext>
            </a:extLst>
          </p:cNvPr>
          <p:cNvSpPr>
            <a:spLocks noChangeAspect="1"/>
          </p:cNvSpPr>
          <p:nvPr/>
        </p:nvSpPr>
        <p:spPr>
          <a:xfrm>
            <a:off x="7231189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7E2BE-6424-8644-9CA2-854DD8799F12}"/>
              </a:ext>
            </a:extLst>
          </p:cNvPr>
          <p:cNvSpPr>
            <a:spLocks noChangeAspect="1"/>
          </p:cNvSpPr>
          <p:nvPr/>
        </p:nvSpPr>
        <p:spPr>
          <a:xfrm>
            <a:off x="8597265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FAFA9-D7DF-2644-BA07-5DA7C5783EB3}"/>
              </a:ext>
            </a:extLst>
          </p:cNvPr>
          <p:cNvSpPr>
            <a:spLocks noChangeAspect="1"/>
          </p:cNvSpPr>
          <p:nvPr/>
        </p:nvSpPr>
        <p:spPr>
          <a:xfrm>
            <a:off x="8597265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640E9-773E-6C40-96FA-37EE63EE1202}"/>
              </a:ext>
            </a:extLst>
          </p:cNvPr>
          <p:cNvSpPr>
            <a:spLocks noChangeAspect="1"/>
          </p:cNvSpPr>
          <p:nvPr/>
        </p:nvSpPr>
        <p:spPr>
          <a:xfrm>
            <a:off x="9963341" y="3585259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7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</p:txBody>
      </p:sp>
    </p:spTree>
    <p:extLst>
      <p:ext uri="{BB962C8B-B14F-4D97-AF65-F5344CB8AC3E}">
        <p14:creationId xmlns:p14="http://schemas.microsoft.com/office/powerpoint/2010/main" val="3525218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10"/>
          <a:stretch/>
        </p:blipFill>
        <p:spPr>
          <a:xfrm>
            <a:off x="7886699" y="2845308"/>
            <a:ext cx="3871303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537C-62E0-A0D7-D8D4-1F74DF212200}"/>
              </a:ext>
            </a:extLst>
          </p:cNvPr>
          <p:cNvSpPr txBox="1"/>
          <p:nvPr/>
        </p:nvSpPr>
        <p:spPr>
          <a:xfrm>
            <a:off x="2237411" y="5746993"/>
            <a:ext cx="77154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To avoid loops like a-e-a-e, we keep a “is visited” list</a:t>
            </a:r>
          </a:p>
          <a:p>
            <a:r>
              <a:rPr lang="en-US" sz="2800" dirty="0"/>
              <a:t>Mark as visited when vertex is pushed onto stack</a:t>
            </a:r>
          </a:p>
        </p:txBody>
      </p:sp>
    </p:spTree>
    <p:extLst>
      <p:ext uri="{BB962C8B-B14F-4D97-AF65-F5344CB8AC3E}">
        <p14:creationId xmlns:p14="http://schemas.microsoft.com/office/powerpoint/2010/main" val="3315671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postorder.append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(v);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2282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4A21F-22EC-A3DF-D92A-FD3FC988143C}"/>
              </a:ext>
            </a:extLst>
          </p:cNvPr>
          <p:cNvSpPr txBox="1"/>
          <p:nvPr/>
        </p:nvSpPr>
        <p:spPr>
          <a:xfrm>
            <a:off x="2237411" y="5866115"/>
            <a:ext cx="82654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 = tracking </a:t>
            </a:r>
            <a:r>
              <a:rPr lang="en-US" sz="2800" b="1" i="1" dirty="0"/>
              <a:t>when </a:t>
            </a:r>
            <a:r>
              <a:rPr lang="en-US" sz="2800" dirty="0"/>
              <a:t>a vertex is visited</a:t>
            </a:r>
          </a:p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Postorder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number = order in which vertices are popped</a:t>
            </a:r>
          </a:p>
        </p:txBody>
      </p:sp>
    </p:spTree>
    <p:extLst>
      <p:ext uri="{BB962C8B-B14F-4D97-AF65-F5344CB8AC3E}">
        <p14:creationId xmlns:p14="http://schemas.microsoft.com/office/powerpoint/2010/main" val="2383103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Procedure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(v: vertex)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mark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for each vertex w adjacent from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if w is not marked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DepthFirstSearch</a:t>
            </a:r>
            <a:r>
              <a:rPr lang="en-US" dirty="0">
                <a:latin typeface="Consolas" panose="020B0609020204030204" pitchFamily="49" charset="0"/>
              </a:rPr>
              <a:t>(w)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postorder.append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(v);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7368-BFA2-12B5-2282-3D507B1B452B}"/>
              </a:ext>
            </a:extLst>
          </p:cNvPr>
          <p:cNvSpPr txBox="1"/>
          <p:nvPr/>
        </p:nvSpPr>
        <p:spPr>
          <a:xfrm>
            <a:off x="1239252" y="5433556"/>
            <a:ext cx="873492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r>
              <a:rPr lang="en-US" sz="2400" dirty="0"/>
              <a:t> --- when procedure returns --- when vertex is popped</a:t>
            </a:r>
          </a:p>
        </p:txBody>
      </p:sp>
    </p:spTree>
    <p:extLst>
      <p:ext uri="{BB962C8B-B14F-4D97-AF65-F5344CB8AC3E}">
        <p14:creationId xmlns:p14="http://schemas.microsoft.com/office/powerpoint/2010/main" val="566809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2F2E1-20C8-3C42-BEA8-9F020344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7A7D4-56C8-865E-70D7-612ECF32F45E}"/>
              </a:ext>
            </a:extLst>
          </p:cNvPr>
          <p:cNvSpPr txBox="1"/>
          <p:nvPr/>
        </p:nvSpPr>
        <p:spPr>
          <a:xfrm>
            <a:off x="2237411" y="5866115"/>
            <a:ext cx="841768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 = tracking </a:t>
            </a:r>
            <a:r>
              <a:rPr lang="en-US" sz="2800" b="1" i="1" dirty="0"/>
              <a:t>when </a:t>
            </a:r>
            <a:r>
              <a:rPr lang="en-US" sz="2800" dirty="0"/>
              <a:t>a vertex is visited</a:t>
            </a:r>
          </a:p>
          <a:p>
            <a:r>
              <a:rPr lang="en-US" sz="2800" dirty="0" err="1"/>
              <a:t>Postorder</a:t>
            </a:r>
            <a:r>
              <a:rPr lang="en-US" sz="2800" dirty="0"/>
              <a:t> number = order in which vertices are popped</a:t>
            </a:r>
          </a:p>
        </p:txBody>
      </p:sp>
    </p:spTree>
    <p:extLst>
      <p:ext uri="{BB962C8B-B14F-4D97-AF65-F5344CB8AC3E}">
        <p14:creationId xmlns:p14="http://schemas.microsoft.com/office/powerpoint/2010/main" val="605357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49C3A-4912-6D2E-4430-79588742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 pre-order and post-order from the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7AD33-C686-6170-8087-10A66F7F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ignore in-order</a:t>
            </a:r>
          </a:p>
        </p:txBody>
      </p:sp>
    </p:spTree>
    <p:extLst>
      <p:ext uri="{BB962C8B-B14F-4D97-AF65-F5344CB8AC3E}">
        <p14:creationId xmlns:p14="http://schemas.microsoft.com/office/powerpoint/2010/main" val="1278816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vs Graph traversals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Starting Point</a:t>
            </a:r>
          </a:p>
          <a:p>
            <a:pPr lvl="2"/>
            <a:r>
              <a:rPr lang="en-US" dirty="0"/>
              <a:t>Graphs: we begin at some starting vertex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Visiting Vertices</a:t>
            </a:r>
          </a:p>
          <a:p>
            <a:pPr lvl="2"/>
            <a:r>
              <a:rPr lang="en-US" dirty="0"/>
              <a:t>Graphs: keep track of which vertices we have visited since there can be cycles or loops</a:t>
            </a:r>
          </a:p>
          <a:p>
            <a:pPr lvl="3"/>
            <a:r>
              <a:rPr lang="en-US" dirty="0"/>
              <a:t>We will keep list of “marked” vertices – the ones we’ve visited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Edge Selection</a:t>
            </a:r>
          </a:p>
          <a:p>
            <a:pPr lvl="2"/>
            <a:r>
              <a:rPr lang="en-US" dirty="0"/>
              <a:t>Graphs: by convention, we select the next adjacent vertex by some specified order (e.g., alphabetically)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80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2559558"/>
            <a:ext cx="48768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792224" y="2798064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01439" y="2286350"/>
            <a:ext cx="2033017" cy="461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61688" y="2332451"/>
            <a:ext cx="1572768" cy="99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52544" y="2446370"/>
            <a:ext cx="1408176" cy="320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500D98-3115-634A-9EBD-575169D2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03" y="2845308"/>
            <a:ext cx="546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0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03D3-A272-5D4C-82CB-1C55033F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28CB15-9E90-AB4B-9460-7853CB04517C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26B65-09E3-BD47-8E15-167D69B97F77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7E223-D49A-DC4C-B843-F5CF1DE36DD9}"/>
              </a:ext>
            </a:extLst>
          </p:cNvPr>
          <p:cNvSpPr txBox="1"/>
          <p:nvPr/>
        </p:nvSpPr>
        <p:spPr>
          <a:xfrm>
            <a:off x="9914028" y="3177315"/>
            <a:ext cx="206415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construct</a:t>
            </a:r>
          </a:p>
          <a:p>
            <a:r>
              <a:rPr lang="en-US" sz="2400" dirty="0"/>
              <a:t>a tree as we go</a:t>
            </a:r>
          </a:p>
        </p:txBody>
      </p:sp>
    </p:spTree>
    <p:extLst>
      <p:ext uri="{BB962C8B-B14F-4D97-AF65-F5344CB8AC3E}">
        <p14:creationId xmlns:p14="http://schemas.microsoft.com/office/powerpoint/2010/main" val="20199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Notice rules depend on each 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2D9048-BEE8-4E4D-8E20-5C5BE5C1B97A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3E9C9-DAF8-AA4B-989D-9EC503C8EE0B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186A71-65E9-CE4F-96DC-DDA54ADB5B94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2F3F79-FC18-DA49-BD41-57750E3167DD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142FF5-DF08-F640-BF2F-D27BE1EFE350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6717C-AC14-D234-71B0-026259D44F57}"/>
              </a:ext>
            </a:extLst>
          </p:cNvPr>
          <p:cNvSpPr txBox="1"/>
          <p:nvPr/>
        </p:nvSpPr>
        <p:spPr>
          <a:xfrm>
            <a:off x="6071618" y="3733594"/>
            <a:ext cx="579159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1F7BB-5EFE-9D42-BF2A-06407AA1D233}"/>
              </a:ext>
            </a:extLst>
          </p:cNvPr>
          <p:cNvSpPr/>
          <p:nvPr/>
        </p:nvSpPr>
        <p:spPr>
          <a:xfrm>
            <a:off x="10218625" y="3252052"/>
            <a:ext cx="1615783" cy="253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03D3-A272-5D4C-82CB-1C55033F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2E2CBF-555D-044F-961E-8DA3D515846B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8CB15-9E90-AB4B-9460-7853CB04517C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26B65-09E3-BD47-8E15-167D69B97F77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2948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1327" y="278570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F729A7-3779-EC43-AB78-DDC8396B6F39}"/>
              </a:ext>
            </a:extLst>
          </p:cNvPr>
          <p:cNvSpPr/>
          <p:nvPr/>
        </p:nvSpPr>
        <p:spPr>
          <a:xfrm>
            <a:off x="10218625" y="4043158"/>
            <a:ext cx="1615783" cy="179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F7610-87B0-9B49-893A-AD62339215D0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245B8-A109-FB48-8022-5A4F4BB60C56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BEC7C-D894-4AFF-22DC-C9A599EC0D14}"/>
              </a:ext>
            </a:extLst>
          </p:cNvPr>
          <p:cNvCxnSpPr/>
          <p:nvPr/>
        </p:nvCxnSpPr>
        <p:spPr>
          <a:xfrm>
            <a:off x="7270281" y="2218526"/>
            <a:ext cx="2033017" cy="461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35859-D2CB-577F-4FC4-1EE5FB30E064}"/>
              </a:ext>
            </a:extLst>
          </p:cNvPr>
          <p:cNvCxnSpPr/>
          <p:nvPr/>
        </p:nvCxnSpPr>
        <p:spPr>
          <a:xfrm flipH="1">
            <a:off x="7730530" y="2264627"/>
            <a:ext cx="1572768" cy="99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E31FD3-0CD8-82A1-48E0-1D94A4C63E58}"/>
              </a:ext>
            </a:extLst>
          </p:cNvPr>
          <p:cNvCxnSpPr/>
          <p:nvPr/>
        </p:nvCxnSpPr>
        <p:spPr>
          <a:xfrm>
            <a:off x="7721386" y="2378546"/>
            <a:ext cx="1408176" cy="320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04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63043" y="4043158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F729A7-3779-EC43-AB78-DDC8396B6F39}"/>
              </a:ext>
            </a:extLst>
          </p:cNvPr>
          <p:cNvSpPr/>
          <p:nvPr/>
        </p:nvSpPr>
        <p:spPr>
          <a:xfrm>
            <a:off x="10218625" y="4769708"/>
            <a:ext cx="1615783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F09F3-A8D0-F844-80A7-62481DB9100B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0A7C-B9B2-6A4D-BE50-071632E91326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439B8-12C0-264B-A8E5-9DEFCD10ED28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2388411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92190" y="2741334"/>
            <a:ext cx="630936" cy="4663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1D2E9-2828-AF49-BE92-BFFDD00A5F8A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B0D5A-D2CC-1045-9144-B6009E5951A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</a:t>
            </a:r>
          </a:p>
        </p:txBody>
      </p:sp>
    </p:spTree>
    <p:extLst>
      <p:ext uri="{BB962C8B-B14F-4D97-AF65-F5344CB8AC3E}">
        <p14:creationId xmlns:p14="http://schemas.microsoft.com/office/powerpoint/2010/main" val="2337047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BD378-3EA8-6040-87CB-C9217FAFCA05}"/>
              </a:ext>
            </a:extLst>
          </p:cNvPr>
          <p:cNvSpPr txBox="1"/>
          <p:nvPr/>
        </p:nvSpPr>
        <p:spPr>
          <a:xfrm>
            <a:off x="5632544" y="776362"/>
            <a:ext cx="1962781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• return from d</a:t>
            </a:r>
          </a:p>
          <a:p>
            <a:r>
              <a:rPr lang="en-US" dirty="0"/>
              <a:t>• no more children</a:t>
            </a:r>
          </a:p>
          <a:p>
            <a:r>
              <a:rPr lang="en-US" dirty="0"/>
              <a:t>add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825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882FA-54EE-AF4F-89E3-7C806F4CC666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CE5A0-62C0-9949-AD15-AB797E5591B1}"/>
              </a:ext>
            </a:extLst>
          </p:cNvPr>
          <p:cNvSpPr txBox="1"/>
          <p:nvPr/>
        </p:nvSpPr>
        <p:spPr>
          <a:xfrm>
            <a:off x="5632544" y="776362"/>
            <a:ext cx="1962781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• return from d</a:t>
            </a:r>
          </a:p>
          <a:p>
            <a:r>
              <a:rPr lang="en-US" dirty="0"/>
              <a:t>• no more children</a:t>
            </a:r>
          </a:p>
          <a:p>
            <a:r>
              <a:rPr lang="en-US" dirty="0"/>
              <a:t>add </a:t>
            </a:r>
            <a:r>
              <a:rPr lang="en-US" dirty="0" err="1"/>
              <a:t>postorder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52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EDC117-50AB-2C46-9509-9D07E855E0D0}"/>
              </a:ext>
            </a:extLst>
          </p:cNvPr>
          <p:cNvSpPr/>
          <p:nvPr/>
        </p:nvSpPr>
        <p:spPr>
          <a:xfrm>
            <a:off x="11033789" y="4064098"/>
            <a:ext cx="594536" cy="106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00493C-08B7-D543-BBC4-2874DB0D4C57}"/>
              </a:ext>
            </a:extLst>
          </p:cNvPr>
          <p:cNvCxnSpPr/>
          <p:nvPr/>
        </p:nvCxnSpPr>
        <p:spPr>
          <a:xfrm>
            <a:off x="3331231" y="4082386"/>
            <a:ext cx="365760" cy="4206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4AA939-758C-5940-9D2F-76B4EF969832}"/>
              </a:ext>
            </a:extLst>
          </p:cNvPr>
          <p:cNvCxnSpPr/>
          <p:nvPr/>
        </p:nvCxnSpPr>
        <p:spPr>
          <a:xfrm flipH="1">
            <a:off x="3340375" y="4064098"/>
            <a:ext cx="356616" cy="4389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6B20B3-5910-6741-AD09-B3E579C1F38D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1536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46364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04928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821F9-D5FF-A049-A780-E5C153946AF5}"/>
              </a:ext>
            </a:extLst>
          </p:cNvPr>
          <p:cNvSpPr txBox="1"/>
          <p:nvPr/>
        </p:nvSpPr>
        <p:spPr>
          <a:xfrm>
            <a:off x="3835480" y="6148219"/>
            <a:ext cx="25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550D7-DFE2-9C42-8B51-CF068C0CE40F}"/>
              </a:ext>
            </a:extLst>
          </p:cNvPr>
          <p:cNvSpPr txBox="1"/>
          <p:nvPr/>
        </p:nvSpPr>
        <p:spPr>
          <a:xfrm>
            <a:off x="5709027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Add edges for dependencies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F44C4E-68FC-2DAF-6463-662CB1E8BA5D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092CC-4973-2C67-A8DA-832FC94A1DB3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C9EA2-E139-EBEC-8315-96FF97F8BDEE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6DA32C-8B86-D54B-AEAE-A3109A6F3BBF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51D4CB-A8EC-3747-5E38-C3E7A4C520E5}"/>
              </a:ext>
            </a:extLst>
          </p:cNvPr>
          <p:cNvSpPr txBox="1"/>
          <p:nvPr/>
        </p:nvSpPr>
        <p:spPr>
          <a:xfrm>
            <a:off x="6071618" y="3733594"/>
            <a:ext cx="57915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Graph representation of relation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Edges from 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to </a:t>
            </a:r>
            <a:r>
              <a:rPr lang="en-US" sz="3200" dirty="0" err="1"/>
              <a:t>R</a:t>
            </a:r>
            <a:r>
              <a:rPr lang="en-US" sz="3200" baseline="-25000" dirty="0" err="1"/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DFS on G</a:t>
            </a:r>
            <a:r>
              <a:rPr lang="en-US" baseline="-25000" dirty="0"/>
              <a:t>1</a:t>
            </a:r>
            <a:r>
              <a:rPr lang="en-US" dirty="0"/>
              <a:t> starting at vertex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using alphabetical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" y="2547202"/>
            <a:ext cx="4876800" cy="323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1516D-5710-354A-B0DE-BB5E9CE6FD00}"/>
              </a:ext>
            </a:extLst>
          </p:cNvPr>
          <p:cNvSpPr txBox="1"/>
          <p:nvPr/>
        </p:nvSpPr>
        <p:spPr>
          <a:xfrm>
            <a:off x="7034784" y="227212"/>
            <a:ext cx="5157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(v: vertex)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postorder.append</a:t>
            </a:r>
            <a:r>
              <a:rPr lang="en-US" sz="1400" dirty="0">
                <a:latin typeface="Consolas" panose="020B0609020204030204" pitchFamily="49" charset="0"/>
              </a:rPr>
              <a:t>(v); return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5C7F97-756A-1E43-A16E-16E564E4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5" y="2832952"/>
            <a:ext cx="14097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DAAE8-7A78-1C4D-838E-3481DB35D9FE}"/>
              </a:ext>
            </a:extLst>
          </p:cNvPr>
          <p:cNvSpPr txBox="1"/>
          <p:nvPr/>
        </p:nvSpPr>
        <p:spPr>
          <a:xfrm>
            <a:off x="1778991" y="2402606"/>
            <a:ext cx="95090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84EC-EC39-B741-85C7-1D8967106570}"/>
              </a:ext>
            </a:extLst>
          </p:cNvPr>
          <p:cNvSpPr txBox="1"/>
          <p:nvPr/>
        </p:nvSpPr>
        <p:spPr>
          <a:xfrm>
            <a:off x="6374801" y="2414740"/>
            <a:ext cx="194957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Adjacency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84AB1-A47A-C349-8045-F3BAEBAFAA3D}"/>
              </a:ext>
            </a:extLst>
          </p:cNvPr>
          <p:cNvSpPr txBox="1"/>
          <p:nvPr/>
        </p:nvSpPr>
        <p:spPr>
          <a:xfrm>
            <a:off x="10231084" y="2402606"/>
            <a:ext cx="16033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tree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6F619-70CB-E94E-A8D7-8B27B8ADB90A}"/>
              </a:ext>
            </a:extLst>
          </p:cNvPr>
          <p:cNvCxnSpPr/>
          <p:nvPr/>
        </p:nvCxnSpPr>
        <p:spPr>
          <a:xfrm>
            <a:off x="1175217" y="3084741"/>
            <a:ext cx="1024128" cy="1042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4041DFB-4392-8746-98D0-22F6E0A6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20" y="3182376"/>
            <a:ext cx="4216801" cy="205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65213-CF8D-C54E-91C9-ED2A0914B274}"/>
              </a:ext>
            </a:extLst>
          </p:cNvPr>
          <p:cNvSpPr txBox="1"/>
          <p:nvPr/>
        </p:nvSpPr>
        <p:spPr>
          <a:xfrm>
            <a:off x="6855889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E85A-F808-6142-B53B-7AA3D4CF0CB3}"/>
              </a:ext>
            </a:extLst>
          </p:cNvPr>
          <p:cNvSpPr txBox="1"/>
          <p:nvPr/>
        </p:nvSpPr>
        <p:spPr>
          <a:xfrm>
            <a:off x="6860005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4031C-895A-5E41-8895-FC44111E454C}"/>
              </a:ext>
            </a:extLst>
          </p:cNvPr>
          <p:cNvCxnSpPr>
            <a:cxnSpLocks/>
          </p:cNvCxnSpPr>
          <p:nvPr/>
        </p:nvCxnSpPr>
        <p:spPr>
          <a:xfrm flipV="1">
            <a:off x="2415582" y="3084741"/>
            <a:ext cx="1045677" cy="1081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9BAC-BD01-AD4E-9EBD-AB9FA17C7DA0}"/>
              </a:ext>
            </a:extLst>
          </p:cNvPr>
          <p:cNvSpPr txBox="1"/>
          <p:nvPr/>
        </p:nvSpPr>
        <p:spPr>
          <a:xfrm>
            <a:off x="6855889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39E24E-5BE6-F343-A5D7-8373D392E013}"/>
              </a:ext>
            </a:extLst>
          </p:cNvPr>
          <p:cNvCxnSpPr>
            <a:cxnSpLocks/>
          </p:cNvCxnSpPr>
          <p:nvPr/>
        </p:nvCxnSpPr>
        <p:spPr>
          <a:xfrm>
            <a:off x="3644729" y="3084741"/>
            <a:ext cx="1062390" cy="1081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2802B-B0BE-514A-9C75-E521D9616304}"/>
              </a:ext>
            </a:extLst>
          </p:cNvPr>
          <p:cNvSpPr txBox="1"/>
          <p:nvPr/>
        </p:nvSpPr>
        <p:spPr>
          <a:xfrm>
            <a:off x="6851773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C1533-3721-8B41-8EF7-4A19C91591F5}"/>
              </a:ext>
            </a:extLst>
          </p:cNvPr>
          <p:cNvSpPr txBox="1"/>
          <p:nvPr/>
        </p:nvSpPr>
        <p:spPr>
          <a:xfrm>
            <a:off x="2993583" y="6148219"/>
            <a:ext cx="8418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A2692-EAB1-7049-9346-556670DE2B8E}"/>
              </a:ext>
            </a:extLst>
          </p:cNvPr>
          <p:cNvSpPr txBox="1"/>
          <p:nvPr/>
        </p:nvSpPr>
        <p:spPr>
          <a:xfrm>
            <a:off x="5725753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90696-6703-FE44-A2E7-07A4D5F906C1}"/>
              </a:ext>
            </a:extLst>
          </p:cNvPr>
          <p:cNvSpPr txBox="1"/>
          <p:nvPr/>
        </p:nvSpPr>
        <p:spPr>
          <a:xfrm>
            <a:off x="5725753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B5B2A9-FB57-1C44-A37C-C3D6EFB53621}"/>
              </a:ext>
            </a:extLst>
          </p:cNvPr>
          <p:cNvCxnSpPr>
            <a:cxnSpLocks/>
          </p:cNvCxnSpPr>
          <p:nvPr/>
        </p:nvCxnSpPr>
        <p:spPr>
          <a:xfrm flipH="1">
            <a:off x="1187575" y="4391470"/>
            <a:ext cx="1024127" cy="1020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C8263F-BDED-2A4E-B3B9-48FEF2699F83}"/>
              </a:ext>
            </a:extLst>
          </p:cNvPr>
          <p:cNvSpPr txBox="1"/>
          <p:nvPr/>
        </p:nvSpPr>
        <p:spPr>
          <a:xfrm>
            <a:off x="6847657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17DB-C753-1D4F-B66D-AE03F9B17BFE}"/>
              </a:ext>
            </a:extLst>
          </p:cNvPr>
          <p:cNvSpPr txBox="1"/>
          <p:nvPr/>
        </p:nvSpPr>
        <p:spPr>
          <a:xfrm>
            <a:off x="5725753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550D7-DFE2-9C42-8B51-CF068C0CE40F}"/>
              </a:ext>
            </a:extLst>
          </p:cNvPr>
          <p:cNvSpPr txBox="1"/>
          <p:nvPr/>
        </p:nvSpPr>
        <p:spPr>
          <a:xfrm>
            <a:off x="5709027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14AB4-93FA-3046-8404-265AE2DB387C}"/>
              </a:ext>
            </a:extLst>
          </p:cNvPr>
          <p:cNvSpPr txBox="1"/>
          <p:nvPr/>
        </p:nvSpPr>
        <p:spPr>
          <a:xfrm>
            <a:off x="5715000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5540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FDFCD-FF84-7E1B-BEF3-C9789B3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5C87D-D065-7A63-D3DB-317D49459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7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spanning tree </a:t>
            </a:r>
            <a:r>
              <a:rPr lang="en-US" dirty="0"/>
              <a:t>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13C63-5FA1-3A11-405F-C2719BCA6FA2}"/>
              </a:ext>
            </a:extLst>
          </p:cNvPr>
          <p:cNvSpPr txBox="1"/>
          <p:nvPr/>
        </p:nvSpPr>
        <p:spPr>
          <a:xfrm>
            <a:off x="2074545" y="3539629"/>
            <a:ext cx="81853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Capture important graph information in a simpler object (a tree)</a:t>
            </a:r>
          </a:p>
        </p:txBody>
      </p:sp>
    </p:spTree>
    <p:extLst>
      <p:ext uri="{BB962C8B-B14F-4D97-AF65-F5344CB8AC3E}">
        <p14:creationId xmlns:p14="http://schemas.microsoft.com/office/powerpoint/2010/main" val="36479178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</a:t>
            </a:r>
            <a:r>
              <a:rPr lang="en-US" dirty="0">
                <a:highlight>
                  <a:srgbClr val="FFFF00"/>
                </a:highlight>
              </a:rPr>
              <a:t>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0F45-FCFA-7B4E-B527-238B3F896ED0}"/>
              </a:ext>
            </a:extLst>
          </p:cNvPr>
          <p:cNvSpPr txBox="1"/>
          <p:nvPr/>
        </p:nvSpPr>
        <p:spPr>
          <a:xfrm>
            <a:off x="3566461" y="3429000"/>
            <a:ext cx="5059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self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multiple edges between vertices</a:t>
            </a:r>
          </a:p>
        </p:txBody>
      </p:sp>
    </p:spTree>
    <p:extLst>
      <p:ext uri="{BB962C8B-B14F-4D97-AF65-F5344CB8AC3E}">
        <p14:creationId xmlns:p14="http://schemas.microsoft.com/office/powerpoint/2010/main" val="438069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is a tree </a:t>
            </a:r>
            <a:r>
              <a:rPr lang="en-US" dirty="0"/>
              <a:t>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F1960-F798-1F45-A8B2-E99F72C8364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14226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D5E2-B5AF-BF4E-BAA7-84641E4F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37" y="3191669"/>
            <a:ext cx="193357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7312E-2360-BCAF-F184-FF4E9C1735A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627614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D5E2-B5AF-BF4E-BAA7-84641E4F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37" y="3191669"/>
            <a:ext cx="193357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7312E-2360-BCAF-F184-FF4E9C1735A1}"/>
              </a:ext>
            </a:extLst>
          </p:cNvPr>
          <p:cNvSpPr txBox="1"/>
          <p:nvPr/>
        </p:nvSpPr>
        <p:spPr>
          <a:xfrm>
            <a:off x="6858000" y="2573974"/>
            <a:ext cx="46802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DCD38-A2D0-ABFE-A298-66E77080AD67}"/>
              </a:ext>
            </a:extLst>
          </p:cNvPr>
          <p:cNvSpPr txBox="1"/>
          <p:nvPr/>
        </p:nvSpPr>
        <p:spPr>
          <a:xfrm>
            <a:off x="5444807" y="6311900"/>
            <a:ext cx="341043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Spanning trees are not unique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A4EA4-BAE9-1B98-F4EB-9A424F09AAB9}"/>
              </a:ext>
            </a:extLst>
          </p:cNvPr>
          <p:cNvSpPr txBox="1"/>
          <p:nvPr/>
        </p:nvSpPr>
        <p:spPr>
          <a:xfrm>
            <a:off x="10072834" y="5175728"/>
            <a:ext cx="32092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4B36F-E25C-7BC6-9BB6-24AC7E52B851}"/>
              </a:ext>
            </a:extLst>
          </p:cNvPr>
          <p:cNvCxnSpPr/>
          <p:nvPr/>
        </p:nvCxnSpPr>
        <p:spPr>
          <a:xfrm>
            <a:off x="9876397" y="4849561"/>
            <a:ext cx="290286" cy="468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EDCE4-C02F-1543-56C4-876FDFC2250C}"/>
              </a:ext>
            </a:extLst>
          </p:cNvPr>
          <p:cNvSpPr/>
          <p:nvPr/>
        </p:nvSpPr>
        <p:spPr>
          <a:xfrm>
            <a:off x="9420725" y="5613329"/>
            <a:ext cx="628045" cy="697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is a tree </a:t>
            </a:r>
            <a:r>
              <a:rPr lang="en-US" dirty="0"/>
              <a:t>and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9340B-2EE4-5E42-905E-ED9875B9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68" y="3313864"/>
            <a:ext cx="140970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5D412-672F-34BB-E567-EDC1197B9BB1}"/>
              </a:ext>
            </a:extLst>
          </p:cNvPr>
          <p:cNvSpPr txBox="1"/>
          <p:nvPr/>
        </p:nvSpPr>
        <p:spPr>
          <a:xfrm>
            <a:off x="6661484" y="2573974"/>
            <a:ext cx="48768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Construct a spanning tree of </a:t>
            </a:r>
            <a:r>
              <a:rPr lang="en-US" sz="2000" i="1" dirty="0"/>
              <a:t>G</a:t>
            </a:r>
            <a:r>
              <a:rPr lang="en-US" sz="2000" i="1" baseline="-25000" dirty="0"/>
              <a:t>1 </a:t>
            </a:r>
            <a:r>
              <a:rPr lang="en-US" sz="2000" dirty="0"/>
              <a:t>starting at </a:t>
            </a:r>
            <a:r>
              <a:rPr lang="en-US" sz="2000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55421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601F-D97B-A440-A9B3-5DDDE32E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simple graph </a:t>
            </a:r>
            <a:r>
              <a:rPr lang="en-US" i="1" dirty="0"/>
              <a:t>G</a:t>
            </a:r>
            <a:r>
              <a:rPr lang="en-US" dirty="0"/>
              <a:t> is a subgraph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a tree and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 contains every vertex of </a:t>
            </a:r>
            <a:r>
              <a:rPr lang="en-US" i="1" dirty="0">
                <a:highlight>
                  <a:srgbClr val="FFFF00"/>
                </a:highlight>
              </a:rPr>
              <a:t>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087-D4D1-AF42-A28E-76014D5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Tree: Def 1 § 11.4.1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022C-A8EE-1244-9502-1F4430E4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9" y="3254375"/>
            <a:ext cx="48768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9340B-2EE4-5E42-905E-ED9875B9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68" y="3313864"/>
            <a:ext cx="140970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B16F7-34EF-E147-9CC1-6ECE2A309229}"/>
              </a:ext>
            </a:extLst>
          </p:cNvPr>
          <p:cNvSpPr txBox="1"/>
          <p:nvPr/>
        </p:nvSpPr>
        <p:spPr>
          <a:xfrm>
            <a:off x="10960205" y="3367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dirty="0">
                <a:cs typeface="Times New Roman" panose="02020603050405020304" pitchFamily="18" charset="0"/>
              </a:rPr>
              <a:t>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9517-132F-EC4B-A325-6D05662564EB}"/>
              </a:ext>
            </a:extLst>
          </p:cNvPr>
          <p:cNvSpPr txBox="1"/>
          <p:nvPr/>
        </p:nvSpPr>
        <p:spPr>
          <a:xfrm>
            <a:off x="5463581" y="2351552"/>
            <a:ext cx="361863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search tree is </a:t>
            </a:r>
            <a:r>
              <a:rPr lang="en-US" sz="2000" i="1" dirty="0"/>
              <a:t>not</a:t>
            </a:r>
            <a:r>
              <a:rPr lang="en-US" sz="2000" dirty="0"/>
              <a:t> a spanning tree because it does not contain vertex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/>
              <a:t>  from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3405519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B0420-5D93-862B-63DE-38319C7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Spanning Forest not a Tree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15975-95BB-D513-77F1-BDE11A64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Faster: Dependency Graph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C6F0E2-B8AC-2C45-A302-430467795D8C}"/>
              </a:ext>
            </a:extLst>
          </p:cNvPr>
          <p:cNvSpPr txBox="1"/>
          <p:nvPr/>
        </p:nvSpPr>
        <p:spPr>
          <a:xfrm>
            <a:off x="1973389" y="1824227"/>
            <a:ext cx="33245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Dependency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FC3B-2A77-AAC9-7E4C-F4983C13CBDD}"/>
              </a:ext>
            </a:extLst>
          </p:cNvPr>
          <p:cNvSpPr txBox="1"/>
          <p:nvPr/>
        </p:nvSpPr>
        <p:spPr>
          <a:xfrm>
            <a:off x="6071618" y="3733594"/>
            <a:ext cx="57915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Relation on a set: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</a:t>
            </a:r>
            <a:r>
              <a:rPr lang="en-US" sz="3200" dirty="0" err="1"/>
              <a:t>Rule_depends_on_rule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dirty="0" err="1"/>
              <a:t>,R</a:t>
            </a:r>
            <a:r>
              <a:rPr lang="en-US" sz="3200" baseline="-25000" dirty="0" err="1"/>
              <a:t>k</a:t>
            </a:r>
            <a:r>
              <a:rPr lang="en-US" sz="3200" dirty="0"/>
              <a:t>)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Graph representation of relation</a:t>
            </a:r>
          </a:p>
          <a:p>
            <a:pPr indent="12700">
              <a:tabLst>
                <a:tab pos="450850" algn="l"/>
              </a:tabLst>
            </a:pPr>
            <a:r>
              <a:rPr lang="en-US" sz="3200" dirty="0"/>
              <a:t>	Edges from </a:t>
            </a:r>
            <a:r>
              <a:rPr lang="en-US" sz="3200" dirty="0" err="1"/>
              <a:t>R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to </a:t>
            </a:r>
            <a:r>
              <a:rPr lang="en-US" sz="3200" dirty="0" err="1"/>
              <a:t>R</a:t>
            </a:r>
            <a:r>
              <a:rPr lang="en-US" sz="3200" baseline="-25000" dirty="0" err="1"/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66270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61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251B-9461-704E-9EF7-061D8263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31" y="206375"/>
            <a:ext cx="48768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EB8BA-C051-1D49-B844-8DD91903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68" y="3698875"/>
            <a:ext cx="1409700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A527E-FC0C-FF4A-81A9-0B412BEE6B11}"/>
              </a:ext>
            </a:extLst>
          </p:cNvPr>
          <p:cNvSpPr txBox="1"/>
          <p:nvPr/>
        </p:nvSpPr>
        <p:spPr>
          <a:xfrm>
            <a:off x="10886065" y="3726352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AB7FF-3677-E841-BFAB-F9194A9165A1}"/>
              </a:ext>
            </a:extLst>
          </p:cNvPr>
          <p:cNvSpPr txBox="1"/>
          <p:nvPr/>
        </p:nvSpPr>
        <p:spPr>
          <a:xfrm>
            <a:off x="8473011" y="3385559"/>
            <a:ext cx="27562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Spanning Forest of </a:t>
            </a:r>
            <a:r>
              <a:rPr lang="en-US" sz="2000" i="1" dirty="0"/>
              <a:t>G</a:t>
            </a:r>
            <a:r>
              <a:rPr lang="en-US" sz="2000" i="1" baseline="-25000" dirty="0"/>
              <a:t>1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15433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F3E-9964-D549-BC07-1ECABB8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423-F075-6E44-A92E-DE3F88E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286" cy="4351338"/>
          </a:xfrm>
        </p:spPr>
        <p:txBody>
          <a:bodyPr/>
          <a:lstStyle/>
          <a:p>
            <a:r>
              <a:rPr lang="en-US" dirty="0"/>
              <a:t>A forest is a group of trees</a:t>
            </a:r>
          </a:p>
          <a:p>
            <a:r>
              <a:rPr lang="en-US" dirty="0"/>
              <a:t>A spanning forest of </a:t>
            </a:r>
            <a:r>
              <a:rPr lang="en-US" i="1" dirty="0"/>
              <a:t>G</a:t>
            </a:r>
            <a:r>
              <a:rPr lang="en-US" dirty="0"/>
              <a:t> is a group of trees </a:t>
            </a:r>
            <a:r>
              <a:rPr lang="en-US" i="1" dirty="0"/>
              <a:t>{T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 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  <a:r>
              <a:rPr lang="en-US" dirty="0"/>
              <a:t>is a tree</a:t>
            </a:r>
          </a:p>
          <a:p>
            <a:pPr lvl="1"/>
            <a:r>
              <a:rPr lang="en-US" dirty="0"/>
              <a:t>No two trees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have any common vertices</a:t>
            </a:r>
          </a:p>
          <a:p>
            <a:pPr lvl="1"/>
            <a:r>
              <a:rPr lang="en-US" dirty="0"/>
              <a:t>The union of all tree vertices is the set of vertices of </a:t>
            </a:r>
            <a:r>
              <a:rPr lang="en-US" i="1" dirty="0"/>
              <a:t>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251B-9461-704E-9EF7-061D8263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31" y="206375"/>
            <a:ext cx="48768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AB7FF-3677-E841-BFAB-F9194A9165A1}"/>
              </a:ext>
            </a:extLst>
          </p:cNvPr>
          <p:cNvSpPr txBox="1"/>
          <p:nvPr/>
        </p:nvSpPr>
        <p:spPr>
          <a:xfrm>
            <a:off x="1483903" y="5397671"/>
            <a:ext cx="275625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Construct a different spanning forest.</a:t>
            </a:r>
          </a:p>
          <a:p>
            <a:pPr algn="ctr"/>
            <a:r>
              <a:rPr lang="en-US" sz="2000" i="1" dirty="0"/>
              <a:t>Begin at c, then b, then f</a:t>
            </a:r>
          </a:p>
        </p:txBody>
      </p:sp>
    </p:spTree>
    <p:extLst>
      <p:ext uri="{BB962C8B-B14F-4D97-AF65-F5344CB8AC3E}">
        <p14:creationId xmlns:p14="http://schemas.microsoft.com/office/powerpoint/2010/main" val="1679221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EE012-3C9A-5754-B26D-4B72BD32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Project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3B8CE-1E56-85D2-FCE0-5CF964BC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Spanning forests can be used to help us find the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013367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uses Spanning Forests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uses Spanning Forests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76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the right order, we’ll need </a:t>
            </a:r>
            <a:r>
              <a:rPr lang="en-US" dirty="0" err="1"/>
              <a:t>postorder</a:t>
            </a:r>
            <a:r>
              <a:rPr lang="en-US" dirty="0"/>
              <a:t> numbers and an understanding of sinks/sources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the right order, we’ll need </a:t>
            </a:r>
            <a:r>
              <a:rPr lang="en-US" dirty="0" err="1"/>
              <a:t>postorder</a:t>
            </a:r>
            <a:r>
              <a:rPr lang="en-US" dirty="0"/>
              <a:t> numbers and an understanding of sinks/sources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08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4917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of spanning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08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24222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FDB537C-C865-3649-9C91-2DD8FA8B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66" y="3182376"/>
            <a:ext cx="4216801" cy="2059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of spanning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the </a:t>
            </a:r>
            <a:r>
              <a:rPr lang="en-US" u="sng" dirty="0"/>
              <a:t>Project 5 algorithm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144" y="220988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DFS search tree from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" y="2215602"/>
            <a:ext cx="4876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20" y="2646804"/>
            <a:ext cx="140970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23" y="5904750"/>
            <a:ext cx="464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: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d, c, e, b, a,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711B8-C5D5-084F-832F-86862D21CD5F}"/>
              </a:ext>
            </a:extLst>
          </p:cNvPr>
          <p:cNvSpPr txBox="1"/>
          <p:nvPr/>
        </p:nvSpPr>
        <p:spPr>
          <a:xfrm>
            <a:off x="11105014" y="27331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EECEB-9735-C04C-ABD7-1FCE531E9F87}"/>
              </a:ext>
            </a:extLst>
          </p:cNvPr>
          <p:cNvSpPr txBox="1"/>
          <p:nvPr/>
        </p:nvSpPr>
        <p:spPr>
          <a:xfrm>
            <a:off x="6584035" y="34655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8210-D468-7042-A05B-40DA5066E6B0}"/>
              </a:ext>
            </a:extLst>
          </p:cNvPr>
          <p:cNvSpPr txBox="1"/>
          <p:nvPr/>
        </p:nvSpPr>
        <p:spPr>
          <a:xfrm>
            <a:off x="6588151" y="37538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CA021-D2F9-DB4E-8305-882C9F900233}"/>
              </a:ext>
            </a:extLst>
          </p:cNvPr>
          <p:cNvSpPr txBox="1"/>
          <p:nvPr/>
        </p:nvSpPr>
        <p:spPr>
          <a:xfrm>
            <a:off x="6584035" y="40344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6FCCF-D543-9345-A737-BB182133E1B4}"/>
              </a:ext>
            </a:extLst>
          </p:cNvPr>
          <p:cNvSpPr txBox="1"/>
          <p:nvPr/>
        </p:nvSpPr>
        <p:spPr>
          <a:xfrm>
            <a:off x="6579919" y="43404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96BC6-3146-9842-B84A-D8E3F0C19F53}"/>
              </a:ext>
            </a:extLst>
          </p:cNvPr>
          <p:cNvSpPr txBox="1"/>
          <p:nvPr/>
        </p:nvSpPr>
        <p:spPr>
          <a:xfrm>
            <a:off x="5453899" y="432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6438A-B906-294D-8963-B3B1621F0CCD}"/>
              </a:ext>
            </a:extLst>
          </p:cNvPr>
          <p:cNvSpPr txBox="1"/>
          <p:nvPr/>
        </p:nvSpPr>
        <p:spPr>
          <a:xfrm>
            <a:off x="5453899" y="4034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EA6B-4824-1F49-B3E4-7DDD8B71250B}"/>
              </a:ext>
            </a:extLst>
          </p:cNvPr>
          <p:cNvSpPr txBox="1"/>
          <p:nvPr/>
        </p:nvSpPr>
        <p:spPr>
          <a:xfrm>
            <a:off x="6575803" y="46145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8074A-7956-AE40-9CF4-3E48C7152709}"/>
              </a:ext>
            </a:extLst>
          </p:cNvPr>
          <p:cNvSpPr txBox="1"/>
          <p:nvPr/>
        </p:nvSpPr>
        <p:spPr>
          <a:xfrm>
            <a:off x="5453899" y="462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E30A-8D4B-DC47-90EE-327DB3339496}"/>
              </a:ext>
            </a:extLst>
          </p:cNvPr>
          <p:cNvSpPr txBox="1"/>
          <p:nvPr/>
        </p:nvSpPr>
        <p:spPr>
          <a:xfrm>
            <a:off x="5437173" y="3753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0FC75-44FF-554F-ACE0-F7E5396F21E2}"/>
              </a:ext>
            </a:extLst>
          </p:cNvPr>
          <p:cNvSpPr txBox="1"/>
          <p:nvPr/>
        </p:nvSpPr>
        <p:spPr>
          <a:xfrm>
            <a:off x="5443146" y="34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6BF312-7E7A-DE47-AC32-F27E6B619BB5}"/>
              </a:ext>
            </a:extLst>
          </p:cNvPr>
          <p:cNvSpPr txBox="1"/>
          <p:nvPr/>
        </p:nvSpPr>
        <p:spPr>
          <a:xfrm>
            <a:off x="6565050" y="49018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AFF7A5-0655-BB4A-9A15-56B8BAD0EFE9}"/>
              </a:ext>
            </a:extLst>
          </p:cNvPr>
          <p:cNvSpPr txBox="1"/>
          <p:nvPr/>
        </p:nvSpPr>
        <p:spPr>
          <a:xfrm>
            <a:off x="5443146" y="4909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2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6854</Words>
  <Application>Microsoft Macintosh PowerPoint</Application>
  <PresentationFormat>Widescreen</PresentationFormat>
  <Paragraphs>1023</Paragraphs>
  <Slides>99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Depth-First Traversal of a Graph (with Traversal Order)</vt:lpstr>
      <vt:lpstr>Overview and Due</vt:lpstr>
      <vt:lpstr>Motivation</vt:lpstr>
      <vt:lpstr>Context: Speeding up Project 4</vt:lpstr>
      <vt:lpstr>Faster: Number Rules</vt:lpstr>
      <vt:lpstr>Faster: Create Graph w/ a vertex per rule</vt:lpstr>
      <vt:lpstr>Faster: Notice rules depend on each other</vt:lpstr>
      <vt:lpstr>Faster: Add edges for dependencies</vt:lpstr>
      <vt:lpstr>Faster: Dependency Graph</vt:lpstr>
      <vt:lpstr>Faster: Find Graph Components</vt:lpstr>
      <vt:lpstr>Faster: Run the Project 5 Algorithm</vt:lpstr>
      <vt:lpstr>Faster: Run the Project 5 Algorithm</vt:lpstr>
      <vt:lpstr>Faster: Run the Project 5 Algorithm</vt:lpstr>
      <vt:lpstr>We can automatically find which sets of rules should be processed together</vt:lpstr>
      <vt:lpstr>Project 5 Algorithm Concepts</vt:lpstr>
      <vt:lpstr>Connected Components</vt:lpstr>
      <vt:lpstr>Connected Components: Def 3 § 10.4.3</vt:lpstr>
      <vt:lpstr>Connected Components: Def before example 5 § 10.4.3</vt:lpstr>
      <vt:lpstr>Connected Components: Def before example 5 § 10.4.3</vt:lpstr>
      <vt:lpstr>Strongly Connected Graph: Def 4 §10.4.5</vt:lpstr>
      <vt:lpstr>Strongly Connected Graph: Def 4 §10.4.5</vt:lpstr>
      <vt:lpstr>Strongly Connected Components: Def after Example 10 in §10.4.5</vt:lpstr>
      <vt:lpstr>Strongly Connected Components: Def after Example 10 in §10.4.5</vt:lpstr>
      <vt:lpstr>Strongly Connected Components: Def after Example 10 in §10.4.5</vt:lpstr>
      <vt:lpstr>Strongly Connected Components: Project 5</vt:lpstr>
      <vt:lpstr>Strongly Connected Components </vt:lpstr>
      <vt:lpstr>Graph Traversal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Tree</vt:lpstr>
      <vt:lpstr>Adjacency List Representation of a Graph</vt:lpstr>
      <vt:lpstr>Adjacency List Representation of a Tree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DFS on a Tree using the Adjacency List</vt:lpstr>
      <vt:lpstr>We can Do A DFS Traversal on Graphs Too</vt:lpstr>
      <vt:lpstr>DFS: Directed Graph</vt:lpstr>
      <vt:lpstr>Depth-First Traversal of a Graph</vt:lpstr>
      <vt:lpstr>Depth-First Traversal of a Graph</vt:lpstr>
      <vt:lpstr>Depth-First Traversal of a Graph</vt:lpstr>
      <vt:lpstr>Depth-First Traversal of a Graph</vt:lpstr>
      <vt:lpstr>DFS: Pseudo-Code</vt:lpstr>
      <vt:lpstr>DFS: Pseudo-Code</vt:lpstr>
      <vt:lpstr>DFS: Pseudo-Code</vt:lpstr>
      <vt:lpstr>Adjacency List Represents “Adjacent From”</vt:lpstr>
      <vt:lpstr>DFS: Pseudo-Code</vt:lpstr>
      <vt:lpstr>DFS: Directed Graph</vt:lpstr>
      <vt:lpstr>DFS: Directed Graph</vt:lpstr>
      <vt:lpstr>DFS: Pseudo-Code</vt:lpstr>
      <vt:lpstr>DFS: Directed Graph</vt:lpstr>
      <vt:lpstr>DFS: Pseudo-Code</vt:lpstr>
      <vt:lpstr>DFS: Directed Graph</vt:lpstr>
      <vt:lpstr>Pay attention to pre-order and post-order from the reading</vt:lpstr>
      <vt:lpstr>Depth-First Traversal of a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DFS: Directed Graph</vt:lpstr>
      <vt:lpstr>Why are we doing this?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Spanning Tree: Def 1 § 11.4.1</vt:lpstr>
      <vt:lpstr>Use a Spanning Forest not a Tree</vt:lpstr>
      <vt:lpstr>Spanning Forest</vt:lpstr>
      <vt:lpstr>Spanning Forest</vt:lpstr>
      <vt:lpstr>Spanning Forest</vt:lpstr>
      <vt:lpstr>Returning to Project 5</vt:lpstr>
      <vt:lpstr>Project 5 uses Spanning Forests</vt:lpstr>
      <vt:lpstr>Project 5 uses Spanning Forests</vt:lpstr>
      <vt:lpstr>To get the right order, we’ll need postorder numbers and an understanding of sinks/sources</vt:lpstr>
      <vt:lpstr>To get the right order, we’ll need postorder numbers and an understanding of sinks/sources</vt:lpstr>
      <vt:lpstr>Postorder of spanning forests</vt:lpstr>
      <vt:lpstr>Postorder of spanning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471</cp:revision>
  <dcterms:created xsi:type="dcterms:W3CDTF">2020-09-01T17:51:58Z</dcterms:created>
  <dcterms:modified xsi:type="dcterms:W3CDTF">2023-11-16T18:48:31Z</dcterms:modified>
</cp:coreProperties>
</file>