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1"/>
  </p:notesMasterIdLst>
  <p:sldIdLst>
    <p:sldId id="256" r:id="rId2"/>
    <p:sldId id="418" r:id="rId3"/>
    <p:sldId id="452" r:id="rId4"/>
    <p:sldId id="373" r:id="rId5"/>
    <p:sldId id="258" r:id="rId6"/>
    <p:sldId id="455" r:id="rId7"/>
    <p:sldId id="260" r:id="rId8"/>
    <p:sldId id="267" r:id="rId9"/>
    <p:sldId id="510" r:id="rId10"/>
    <p:sldId id="419" r:id="rId11"/>
    <p:sldId id="305" r:id="rId12"/>
    <p:sldId id="306" r:id="rId13"/>
    <p:sldId id="307" r:id="rId14"/>
    <p:sldId id="465" r:id="rId15"/>
    <p:sldId id="421" r:id="rId16"/>
    <p:sldId id="466" r:id="rId17"/>
    <p:sldId id="467" r:id="rId18"/>
    <p:sldId id="468" r:id="rId19"/>
    <p:sldId id="502" r:id="rId20"/>
    <p:sldId id="469" r:id="rId21"/>
    <p:sldId id="470" r:id="rId22"/>
    <p:sldId id="471" r:id="rId23"/>
    <p:sldId id="503" r:id="rId24"/>
    <p:sldId id="472" r:id="rId25"/>
    <p:sldId id="473" r:id="rId26"/>
    <p:sldId id="349" r:id="rId27"/>
    <p:sldId id="454" r:id="rId28"/>
    <p:sldId id="511" r:id="rId29"/>
    <p:sldId id="512" r:id="rId30"/>
    <p:sldId id="513" r:id="rId31"/>
    <p:sldId id="514" r:id="rId32"/>
    <p:sldId id="515" r:id="rId33"/>
    <p:sldId id="516" r:id="rId34"/>
    <p:sldId id="517" r:id="rId35"/>
    <p:sldId id="518" r:id="rId36"/>
    <p:sldId id="464" r:id="rId37"/>
    <p:sldId id="519" r:id="rId38"/>
    <p:sldId id="520" r:id="rId39"/>
    <p:sldId id="521" r:id="rId40"/>
    <p:sldId id="522" r:id="rId41"/>
    <p:sldId id="523" r:id="rId42"/>
    <p:sldId id="524" r:id="rId43"/>
    <p:sldId id="525" r:id="rId44"/>
    <p:sldId id="526" r:id="rId45"/>
    <p:sldId id="527" r:id="rId46"/>
    <p:sldId id="528" r:id="rId47"/>
    <p:sldId id="529" r:id="rId48"/>
    <p:sldId id="530" r:id="rId49"/>
    <p:sldId id="531" r:id="rId50"/>
    <p:sldId id="533" r:id="rId51"/>
    <p:sldId id="323" r:id="rId52"/>
    <p:sldId id="431" r:id="rId53"/>
    <p:sldId id="432" r:id="rId54"/>
    <p:sldId id="433" r:id="rId55"/>
    <p:sldId id="324" r:id="rId56"/>
    <p:sldId id="436" r:id="rId57"/>
    <p:sldId id="437" r:id="rId58"/>
    <p:sldId id="532" r:id="rId59"/>
    <p:sldId id="534" r:id="rId60"/>
    <p:sldId id="498" r:id="rId61"/>
    <p:sldId id="501" r:id="rId62"/>
    <p:sldId id="535" r:id="rId63"/>
    <p:sldId id="499" r:id="rId64"/>
    <p:sldId id="504" r:id="rId65"/>
    <p:sldId id="500" r:id="rId66"/>
    <p:sldId id="509" r:id="rId67"/>
    <p:sldId id="438" r:id="rId68"/>
    <p:sldId id="439" r:id="rId69"/>
    <p:sldId id="497" r:id="rId70"/>
    <p:sldId id="441" r:id="rId71"/>
    <p:sldId id="475" r:id="rId72"/>
    <p:sldId id="476" r:id="rId73"/>
    <p:sldId id="477" r:id="rId74"/>
    <p:sldId id="478" r:id="rId75"/>
    <p:sldId id="479" r:id="rId76"/>
    <p:sldId id="480" r:id="rId77"/>
    <p:sldId id="481" r:id="rId78"/>
    <p:sldId id="482" r:id="rId79"/>
    <p:sldId id="483" r:id="rId80"/>
    <p:sldId id="484" r:id="rId81"/>
    <p:sldId id="505" r:id="rId82"/>
    <p:sldId id="485" r:id="rId83"/>
    <p:sldId id="369" r:id="rId84"/>
    <p:sldId id="506" r:id="rId85"/>
    <p:sldId id="507" r:id="rId86"/>
    <p:sldId id="508" r:id="rId87"/>
    <p:sldId id="486" r:id="rId88"/>
    <p:sldId id="487" r:id="rId89"/>
    <p:sldId id="536" r:id="rId90"/>
    <p:sldId id="370" r:id="rId91"/>
    <p:sldId id="489" r:id="rId92"/>
    <p:sldId id="490" r:id="rId93"/>
    <p:sldId id="537" r:id="rId94"/>
    <p:sldId id="297" r:id="rId95"/>
    <p:sldId id="493" r:id="rId96"/>
    <p:sldId id="495" r:id="rId97"/>
    <p:sldId id="494" r:id="rId98"/>
    <p:sldId id="496" r:id="rId99"/>
    <p:sldId id="362" r:id="rId10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022" autoAdjust="0"/>
    <p:restoredTop sz="94722"/>
  </p:normalViewPr>
  <p:slideViewPr>
    <p:cSldViewPr snapToGrid="0">
      <p:cViewPr varScale="1">
        <p:scale>
          <a:sx n="99" d="100"/>
          <a:sy n="99" d="100"/>
        </p:scale>
        <p:origin x="20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EEFC21-30E6-4995-AEE5-DEFFE4AF1434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04431D-A146-4B17-8C6A-38183CB7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77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875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b,c,e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c,d,e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a,c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e,d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544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b,c,e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c,d,e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a,c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e,d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8495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b,c,e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c,d,e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a,c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e,d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593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b,c,e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c,d,e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a,c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e,d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657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b,c,e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c,d,e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a,c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e,d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721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b,c,e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c,d,e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a,c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e,d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462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b,c,e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c,d,e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a,c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e,d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5577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b,c,e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c,d,e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a,c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e,d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02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b,c,e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c,d,e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a,c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e,d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59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b,c,e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c,d,e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a,c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e,d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11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b,c,e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c,d,e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a,c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e,d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b,c,e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c,d,e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a,c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e,d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02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b,c,e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c,d,e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a,c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e,d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686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b,c,e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c,d,e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a,c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e,d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04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b,c,e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c,d,e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a,c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e,d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38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b,c,e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c,d,e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a,c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e,d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12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92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29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4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06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05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7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46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15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08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7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9E358-02A8-4ACC-A1AE-172032045477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9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9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9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9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9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9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9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9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9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Depth-First Traversal of a Graph (with Traversal Order)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236</a:t>
            </a:r>
          </a:p>
          <a:p>
            <a:r>
              <a:rPr lang="en-US" dirty="0"/>
              <a:t>Fall 2022</a:t>
            </a:r>
          </a:p>
        </p:txBody>
      </p:sp>
    </p:spTree>
    <p:extLst>
      <p:ext uri="{BB962C8B-B14F-4D97-AF65-F5344CB8AC3E}">
        <p14:creationId xmlns:p14="http://schemas.microsoft.com/office/powerpoint/2010/main" val="1482612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D31A7DE7-312C-674F-A821-B2E39340C618}"/>
              </a:ext>
            </a:extLst>
          </p:cNvPr>
          <p:cNvSpPr/>
          <p:nvPr/>
        </p:nvSpPr>
        <p:spPr>
          <a:xfrm>
            <a:off x="4597716" y="3698833"/>
            <a:ext cx="1051295" cy="98437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2A896964-68D6-454A-BE3B-BBBDDE221044}"/>
              </a:ext>
            </a:extLst>
          </p:cNvPr>
          <p:cNvSpPr/>
          <p:nvPr/>
        </p:nvSpPr>
        <p:spPr>
          <a:xfrm>
            <a:off x="3183315" y="2928422"/>
            <a:ext cx="1149102" cy="237261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AF14501B-6D90-2C4C-9CBF-32F97B2BF841}"/>
              </a:ext>
            </a:extLst>
          </p:cNvPr>
          <p:cNvSpPr/>
          <p:nvPr/>
        </p:nvSpPr>
        <p:spPr>
          <a:xfrm>
            <a:off x="1780438" y="2930893"/>
            <a:ext cx="1249777" cy="23701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Faster: Find Graph Components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2186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Dependency Graph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DA6A332-21B6-FC42-815A-E6EA5BC1C1E6}"/>
              </a:ext>
            </a:extLst>
          </p:cNvPr>
          <p:cNvGrpSpPr/>
          <p:nvPr/>
        </p:nvGrpSpPr>
        <p:grpSpPr>
          <a:xfrm>
            <a:off x="1973389" y="3017520"/>
            <a:ext cx="3555112" cy="2166234"/>
            <a:chOff x="1973389" y="3017520"/>
            <a:chExt cx="3555112" cy="216623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EF1B42D-A859-3745-B3C0-0AE2F20F1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31B3ECB-6F50-B949-A52A-040E6951C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6CD02E2-1FF7-C448-8649-53E7C8859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7CC3BBC-34C4-FF4E-9210-CCEA75862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D04E05D-1F53-A148-9807-690FEC9C34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5541" y="3752747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3DC68D7-C463-E142-86B4-6A60BAADE82E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>
              <a:off x="2384869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1B0A91E-377C-AD44-B0E0-383BA84581B4}"/>
                </a:ext>
              </a:extLst>
            </p:cNvPr>
            <p:cNvCxnSpPr>
              <a:cxnSpLocks/>
              <a:stCxn id="48" idx="6"/>
              <a:endCxn id="50" idx="2"/>
            </p:cNvCxnSpPr>
            <p:nvPr/>
          </p:nvCxnSpPr>
          <p:spPr>
            <a:xfrm>
              <a:off x="2796349" y="3429000"/>
              <a:ext cx="54311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2784F3E-D00D-CA45-93F7-1CE72AA16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492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41064F2-3751-9349-9714-7BF85FB08215}"/>
                </a:ext>
              </a:extLst>
            </p:cNvPr>
            <p:cNvCxnSpPr>
              <a:cxnSpLocks/>
              <a:stCxn id="49" idx="6"/>
              <a:endCxn id="50" idx="3"/>
            </p:cNvCxnSpPr>
            <p:nvPr/>
          </p:nvCxnSpPr>
          <p:spPr>
            <a:xfrm flipV="1">
              <a:off x="2796349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BC3DEC6-0993-5149-86E3-0C54CB18230B}"/>
                </a:ext>
              </a:extLst>
            </p:cNvPr>
            <p:cNvCxnSpPr>
              <a:cxnSpLocks/>
            </p:cNvCxnSpPr>
            <p:nvPr/>
          </p:nvCxnSpPr>
          <p:spPr>
            <a:xfrm>
              <a:off x="3760588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55F535A-5749-1C43-8427-3D82CDC5E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211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C093D9F-8C0A-8645-A758-E627264E275A}"/>
                </a:ext>
              </a:extLst>
            </p:cNvPr>
            <p:cNvCxnSpPr>
              <a:cxnSpLocks/>
              <a:stCxn id="50" idx="6"/>
              <a:endCxn id="52" idx="1"/>
            </p:cNvCxnSpPr>
            <p:nvPr/>
          </p:nvCxnSpPr>
          <p:spPr>
            <a:xfrm>
              <a:off x="4162425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Content Placeholder 3">
            <a:extLst>
              <a:ext uri="{FF2B5EF4-FFF2-40B4-BE49-F238E27FC236}">
                <a16:creationId xmlns:a16="http://schemas.microsoft.com/office/drawing/2014/main" id="{03B80E03-D4FB-3343-B3C7-DC9410CCE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720943" cy="4351338"/>
          </a:xfrm>
        </p:spPr>
        <p:txBody>
          <a:bodyPr>
            <a:normAutofit/>
          </a:bodyPr>
          <a:lstStyle/>
          <a:p>
            <a:r>
              <a:rPr lang="en-US" dirty="0"/>
              <a:t>Strongly connected components</a:t>
            </a:r>
          </a:p>
        </p:txBody>
      </p:sp>
    </p:spTree>
    <p:extLst>
      <p:ext uri="{BB962C8B-B14F-4D97-AF65-F5344CB8AC3E}">
        <p14:creationId xmlns:p14="http://schemas.microsoft.com/office/powerpoint/2010/main" val="2713762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84264" y="3346704"/>
            <a:ext cx="5084064" cy="35212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64BC147-D99F-144C-A35B-9B898A0B002A}"/>
              </a:ext>
            </a:extLst>
          </p:cNvPr>
          <p:cNvSpPr txBox="1"/>
          <p:nvPr/>
        </p:nvSpPr>
        <p:spPr>
          <a:xfrm>
            <a:off x="6587158" y="1782106"/>
            <a:ext cx="526907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Rules:</a:t>
            </a:r>
          </a:p>
          <a:p>
            <a:r>
              <a:rPr lang="en-US" sz="2000" dirty="0"/>
              <a:t> R0:  Alpha(x, y, z) :- Bravo(a, b, z), Charlie(x, y, c).</a:t>
            </a:r>
            <a:endParaRPr lang="en-US" sz="2000" b="0" dirty="0">
              <a:effectLst/>
            </a:endParaRPr>
          </a:p>
          <a:p>
            <a:r>
              <a:rPr lang="en-US" sz="2000" dirty="0"/>
              <a:t> R1:  Bravo(x, y, z) :- Charlie(a, x, z), Alpha(y, a, b).</a:t>
            </a:r>
            <a:endParaRPr lang="en-US" sz="2000" b="0" dirty="0">
              <a:effectLst/>
            </a:endParaRPr>
          </a:p>
          <a:p>
            <a:r>
              <a:rPr lang="en-US" sz="2000" dirty="0"/>
              <a:t> R2:  Charlie(x, y, z) :- Delta(z, y, x).</a:t>
            </a:r>
          </a:p>
          <a:p>
            <a:r>
              <a:rPr lang="en-US" sz="2000" dirty="0"/>
              <a:t> R3:  Delta(x, y, z) :- Charlie(z, x, y).</a:t>
            </a:r>
            <a:endParaRPr lang="en-US" sz="2000" b="0" dirty="0">
              <a:effectLst/>
            </a:endParaRPr>
          </a:p>
          <a:p>
            <a:r>
              <a:rPr lang="en-US" sz="2000" dirty="0"/>
              <a:t> R4:  Delta(x, y, z) :- Echo(y, z, x).</a:t>
            </a:r>
            <a:endParaRPr lang="en-US" sz="2000" b="0" dirty="0">
              <a:effectLst/>
            </a:endParaRPr>
          </a:p>
          <a:p>
            <a:br>
              <a:rPr lang="en-US" sz="2000" b="0" dirty="0">
                <a:effectLst/>
              </a:rPr>
            </a:br>
            <a:endParaRPr lang="en-US" sz="2000" dirty="0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D31A7DE7-312C-674F-A821-B2E39340C618}"/>
              </a:ext>
            </a:extLst>
          </p:cNvPr>
          <p:cNvSpPr/>
          <p:nvPr/>
        </p:nvSpPr>
        <p:spPr>
          <a:xfrm>
            <a:off x="4597716" y="3698833"/>
            <a:ext cx="1051295" cy="98437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2A896964-68D6-454A-BE3B-BBBDDE221044}"/>
              </a:ext>
            </a:extLst>
          </p:cNvPr>
          <p:cNvSpPr/>
          <p:nvPr/>
        </p:nvSpPr>
        <p:spPr>
          <a:xfrm>
            <a:off x="3183315" y="2928422"/>
            <a:ext cx="1149102" cy="237261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AF14501B-6D90-2C4C-9CBF-32F97B2BF841}"/>
              </a:ext>
            </a:extLst>
          </p:cNvPr>
          <p:cNvSpPr/>
          <p:nvPr/>
        </p:nvSpPr>
        <p:spPr>
          <a:xfrm>
            <a:off x="1780438" y="2930893"/>
            <a:ext cx="1249777" cy="23701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Faster: Run the Project 5 Algorithm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2186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Dependency Graph</a:t>
            </a:r>
          </a:p>
        </p:txBody>
      </p: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D88C44A2-E901-FC49-96B7-9EA7F0E832C7}"/>
              </a:ext>
            </a:extLst>
          </p:cNvPr>
          <p:cNvSpPr txBox="1">
            <a:spLocks/>
          </p:cNvSpPr>
          <p:nvPr/>
        </p:nvSpPr>
        <p:spPr>
          <a:xfrm>
            <a:off x="6194776" y="4340517"/>
            <a:ext cx="5055973" cy="1621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Run fixed-point algorithm that evaluates all Rules in SCC1</a:t>
            </a:r>
          </a:p>
          <a:p>
            <a:pPr lvl="1"/>
            <a:r>
              <a:rPr lang="en-US" dirty="0"/>
              <a:t>Just R4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DA6A332-21B6-FC42-815A-E6EA5BC1C1E6}"/>
              </a:ext>
            </a:extLst>
          </p:cNvPr>
          <p:cNvGrpSpPr/>
          <p:nvPr/>
        </p:nvGrpSpPr>
        <p:grpSpPr>
          <a:xfrm>
            <a:off x="1973389" y="3017520"/>
            <a:ext cx="3555112" cy="2166234"/>
            <a:chOff x="1973389" y="3017520"/>
            <a:chExt cx="3555112" cy="216623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EF1B42D-A859-3745-B3C0-0AE2F20F1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31B3ECB-6F50-B949-A52A-040E6951C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6CD02E2-1FF7-C448-8649-53E7C8859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7CC3BBC-34C4-FF4E-9210-CCEA75862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D04E05D-1F53-A148-9807-690FEC9C34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5541" y="3752747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3DC68D7-C463-E142-86B4-6A60BAADE82E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>
              <a:off x="2384869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1B0A91E-377C-AD44-B0E0-383BA84581B4}"/>
                </a:ext>
              </a:extLst>
            </p:cNvPr>
            <p:cNvCxnSpPr>
              <a:cxnSpLocks/>
              <a:stCxn id="48" idx="6"/>
              <a:endCxn id="50" idx="2"/>
            </p:cNvCxnSpPr>
            <p:nvPr/>
          </p:nvCxnSpPr>
          <p:spPr>
            <a:xfrm>
              <a:off x="2796349" y="3429000"/>
              <a:ext cx="54311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2784F3E-D00D-CA45-93F7-1CE72AA16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492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41064F2-3751-9349-9714-7BF85FB08215}"/>
                </a:ext>
              </a:extLst>
            </p:cNvPr>
            <p:cNvCxnSpPr>
              <a:cxnSpLocks/>
              <a:stCxn id="49" idx="6"/>
              <a:endCxn id="50" idx="3"/>
            </p:cNvCxnSpPr>
            <p:nvPr/>
          </p:nvCxnSpPr>
          <p:spPr>
            <a:xfrm flipV="1">
              <a:off x="2796349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BC3DEC6-0993-5149-86E3-0C54CB18230B}"/>
                </a:ext>
              </a:extLst>
            </p:cNvPr>
            <p:cNvCxnSpPr>
              <a:cxnSpLocks/>
            </p:cNvCxnSpPr>
            <p:nvPr/>
          </p:nvCxnSpPr>
          <p:spPr>
            <a:xfrm>
              <a:off x="3760588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55F535A-5749-1C43-8427-3D82CDC5E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211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C093D9F-8C0A-8645-A758-E627264E275A}"/>
                </a:ext>
              </a:extLst>
            </p:cNvPr>
            <p:cNvCxnSpPr>
              <a:cxnSpLocks/>
              <a:stCxn id="50" idx="6"/>
              <a:endCxn id="52" idx="1"/>
            </p:cNvCxnSpPr>
            <p:nvPr/>
          </p:nvCxnSpPr>
          <p:spPr>
            <a:xfrm>
              <a:off x="4162425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Content Placeholder 3">
            <a:extLst>
              <a:ext uri="{FF2B5EF4-FFF2-40B4-BE49-F238E27FC236}">
                <a16:creationId xmlns:a16="http://schemas.microsoft.com/office/drawing/2014/main" id="{03B80E03-D4FB-3343-B3C7-DC9410CCE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5973" cy="4351338"/>
          </a:xfrm>
        </p:spPr>
        <p:txBody>
          <a:bodyPr>
            <a:normAutofit/>
          </a:bodyPr>
          <a:lstStyle/>
          <a:p>
            <a:r>
              <a:rPr lang="en-US" dirty="0"/>
              <a:t>Gives us an execution order</a:t>
            </a:r>
          </a:p>
        </p:txBody>
      </p:sp>
    </p:spTree>
    <p:extLst>
      <p:ext uri="{BB962C8B-B14F-4D97-AF65-F5344CB8AC3E}">
        <p14:creationId xmlns:p14="http://schemas.microsoft.com/office/powerpoint/2010/main" val="3492368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84264" y="2734056"/>
            <a:ext cx="5084064" cy="6309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64BC147-D99F-144C-A35B-9B898A0B002A}"/>
              </a:ext>
            </a:extLst>
          </p:cNvPr>
          <p:cNvSpPr txBox="1"/>
          <p:nvPr/>
        </p:nvSpPr>
        <p:spPr>
          <a:xfrm>
            <a:off x="6587158" y="1782106"/>
            <a:ext cx="526907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Rules:</a:t>
            </a:r>
          </a:p>
          <a:p>
            <a:r>
              <a:rPr lang="en-US" sz="2000" dirty="0"/>
              <a:t> R0:  Alpha(x, y, z) :- Bravo(a, b, z), Charlie(x, y, c).</a:t>
            </a:r>
            <a:endParaRPr lang="en-US" sz="2000" b="0" dirty="0">
              <a:effectLst/>
            </a:endParaRPr>
          </a:p>
          <a:p>
            <a:r>
              <a:rPr lang="en-US" sz="2000" dirty="0"/>
              <a:t> R1:  Bravo(x, y, z) :- Charlie(a, x, z), Alpha(y, a, b).</a:t>
            </a:r>
            <a:endParaRPr lang="en-US" sz="2000" b="0" dirty="0">
              <a:effectLst/>
            </a:endParaRPr>
          </a:p>
          <a:p>
            <a:r>
              <a:rPr lang="en-US" sz="2000" dirty="0"/>
              <a:t> R2:  Charlie(x, y, z) :- Delta(z, y, x).</a:t>
            </a:r>
          </a:p>
          <a:p>
            <a:r>
              <a:rPr lang="en-US" sz="2000" dirty="0"/>
              <a:t> R3:  Delta(x, y, z) :- Charlie(z, x, y).</a:t>
            </a:r>
            <a:endParaRPr lang="en-US" sz="2000" b="0" dirty="0">
              <a:effectLst/>
            </a:endParaRPr>
          </a:p>
          <a:p>
            <a:r>
              <a:rPr lang="en-US" sz="2000" dirty="0"/>
              <a:t> R4:  Delta(x, y, z) :- Echo(y, z, x).</a:t>
            </a:r>
            <a:endParaRPr lang="en-US" sz="2000" b="0" dirty="0">
              <a:effectLst/>
            </a:endParaRPr>
          </a:p>
          <a:p>
            <a:br>
              <a:rPr lang="en-US" sz="2000" b="0" dirty="0">
                <a:effectLst/>
              </a:rPr>
            </a:br>
            <a:endParaRPr lang="en-US" sz="2000" dirty="0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D31A7DE7-312C-674F-A821-B2E39340C618}"/>
              </a:ext>
            </a:extLst>
          </p:cNvPr>
          <p:cNvSpPr/>
          <p:nvPr/>
        </p:nvSpPr>
        <p:spPr>
          <a:xfrm>
            <a:off x="4597716" y="3698833"/>
            <a:ext cx="1051295" cy="98437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2A896964-68D6-454A-BE3B-BBBDDE221044}"/>
              </a:ext>
            </a:extLst>
          </p:cNvPr>
          <p:cNvSpPr/>
          <p:nvPr/>
        </p:nvSpPr>
        <p:spPr>
          <a:xfrm>
            <a:off x="3183315" y="2928422"/>
            <a:ext cx="1149102" cy="237261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AF14501B-6D90-2C4C-9CBF-32F97B2BF841}"/>
              </a:ext>
            </a:extLst>
          </p:cNvPr>
          <p:cNvSpPr/>
          <p:nvPr/>
        </p:nvSpPr>
        <p:spPr>
          <a:xfrm>
            <a:off x="1780438" y="2930893"/>
            <a:ext cx="1249777" cy="23701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Faster: Run the Project 5 Algorithm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2186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Dependency Graph</a:t>
            </a:r>
          </a:p>
        </p:txBody>
      </p: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D88C44A2-E901-FC49-96B7-9EA7F0E832C7}"/>
              </a:ext>
            </a:extLst>
          </p:cNvPr>
          <p:cNvSpPr txBox="1">
            <a:spLocks/>
          </p:cNvSpPr>
          <p:nvPr/>
        </p:nvSpPr>
        <p:spPr>
          <a:xfrm>
            <a:off x="6194776" y="4340517"/>
            <a:ext cx="5055973" cy="1621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Run fixed-point algorithm that evaluates all Rules in SCC2</a:t>
            </a:r>
          </a:p>
          <a:p>
            <a:pPr lvl="1"/>
            <a:r>
              <a:rPr lang="en-US" dirty="0"/>
              <a:t>R2, R3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DA6A332-21B6-FC42-815A-E6EA5BC1C1E6}"/>
              </a:ext>
            </a:extLst>
          </p:cNvPr>
          <p:cNvGrpSpPr/>
          <p:nvPr/>
        </p:nvGrpSpPr>
        <p:grpSpPr>
          <a:xfrm>
            <a:off x="1973389" y="3017520"/>
            <a:ext cx="3555112" cy="2166234"/>
            <a:chOff x="1973389" y="3017520"/>
            <a:chExt cx="3555112" cy="216623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EF1B42D-A859-3745-B3C0-0AE2F20F1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31B3ECB-6F50-B949-A52A-040E6951C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6CD02E2-1FF7-C448-8649-53E7C8859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7CC3BBC-34C4-FF4E-9210-CCEA75862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D04E05D-1F53-A148-9807-690FEC9C34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5541" y="3752747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3DC68D7-C463-E142-86B4-6A60BAADE82E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>
              <a:off x="2384869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1B0A91E-377C-AD44-B0E0-383BA84581B4}"/>
                </a:ext>
              </a:extLst>
            </p:cNvPr>
            <p:cNvCxnSpPr>
              <a:cxnSpLocks/>
              <a:stCxn id="48" idx="6"/>
              <a:endCxn id="50" idx="2"/>
            </p:cNvCxnSpPr>
            <p:nvPr/>
          </p:nvCxnSpPr>
          <p:spPr>
            <a:xfrm>
              <a:off x="2796349" y="3429000"/>
              <a:ext cx="54311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2784F3E-D00D-CA45-93F7-1CE72AA16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492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41064F2-3751-9349-9714-7BF85FB08215}"/>
                </a:ext>
              </a:extLst>
            </p:cNvPr>
            <p:cNvCxnSpPr>
              <a:cxnSpLocks/>
              <a:stCxn id="49" idx="6"/>
              <a:endCxn id="50" idx="3"/>
            </p:cNvCxnSpPr>
            <p:nvPr/>
          </p:nvCxnSpPr>
          <p:spPr>
            <a:xfrm flipV="1">
              <a:off x="2796349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BC3DEC6-0993-5149-86E3-0C54CB18230B}"/>
                </a:ext>
              </a:extLst>
            </p:cNvPr>
            <p:cNvCxnSpPr>
              <a:cxnSpLocks/>
            </p:cNvCxnSpPr>
            <p:nvPr/>
          </p:nvCxnSpPr>
          <p:spPr>
            <a:xfrm>
              <a:off x="3760588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55F535A-5749-1C43-8427-3D82CDC5E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211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C093D9F-8C0A-8645-A758-E627264E275A}"/>
                </a:ext>
              </a:extLst>
            </p:cNvPr>
            <p:cNvCxnSpPr>
              <a:cxnSpLocks/>
              <a:stCxn id="50" idx="6"/>
              <a:endCxn id="52" idx="1"/>
            </p:cNvCxnSpPr>
            <p:nvPr/>
          </p:nvCxnSpPr>
          <p:spPr>
            <a:xfrm>
              <a:off x="4162425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Content Placeholder 3">
            <a:extLst>
              <a:ext uri="{FF2B5EF4-FFF2-40B4-BE49-F238E27FC236}">
                <a16:creationId xmlns:a16="http://schemas.microsoft.com/office/drawing/2014/main" id="{03B80E03-D4FB-3343-B3C7-DC9410CCE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5973" cy="4351338"/>
          </a:xfrm>
        </p:spPr>
        <p:txBody>
          <a:bodyPr>
            <a:normAutofit/>
          </a:bodyPr>
          <a:lstStyle/>
          <a:p>
            <a:r>
              <a:rPr lang="en-US" dirty="0"/>
              <a:t>Gives us an execution order</a:t>
            </a:r>
          </a:p>
        </p:txBody>
      </p:sp>
    </p:spTree>
    <p:extLst>
      <p:ext uri="{BB962C8B-B14F-4D97-AF65-F5344CB8AC3E}">
        <p14:creationId xmlns:p14="http://schemas.microsoft.com/office/powerpoint/2010/main" val="858303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84264" y="2121408"/>
            <a:ext cx="5084064" cy="6309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64BC147-D99F-144C-A35B-9B898A0B002A}"/>
              </a:ext>
            </a:extLst>
          </p:cNvPr>
          <p:cNvSpPr txBox="1"/>
          <p:nvPr/>
        </p:nvSpPr>
        <p:spPr>
          <a:xfrm>
            <a:off x="6587158" y="1782106"/>
            <a:ext cx="526907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Rules:</a:t>
            </a:r>
          </a:p>
          <a:p>
            <a:r>
              <a:rPr lang="en-US" sz="2000" dirty="0"/>
              <a:t> R0:  Alpha(x, y, z) :- Bravo(a, b, z), Charlie(x, y, c).</a:t>
            </a:r>
            <a:endParaRPr lang="en-US" sz="2000" b="0" dirty="0">
              <a:effectLst/>
            </a:endParaRPr>
          </a:p>
          <a:p>
            <a:r>
              <a:rPr lang="en-US" sz="2000" dirty="0"/>
              <a:t> R1:  Bravo(x, y, z) :- Charlie(a, x, z), Alpha(y, a, b).</a:t>
            </a:r>
            <a:endParaRPr lang="en-US" sz="2000" b="0" dirty="0">
              <a:effectLst/>
            </a:endParaRPr>
          </a:p>
          <a:p>
            <a:r>
              <a:rPr lang="en-US" sz="2000" dirty="0"/>
              <a:t> R2:  Charlie(x, y, z) :- Delta(z, y, x).</a:t>
            </a:r>
          </a:p>
          <a:p>
            <a:r>
              <a:rPr lang="en-US" sz="2000" dirty="0"/>
              <a:t> R3:  Delta(x, y, z) :- Charlie(z, x, y).</a:t>
            </a:r>
            <a:endParaRPr lang="en-US" sz="2000" b="0" dirty="0">
              <a:effectLst/>
            </a:endParaRPr>
          </a:p>
          <a:p>
            <a:r>
              <a:rPr lang="en-US" sz="2000" dirty="0"/>
              <a:t> R4:  Delta(x, y, z) :- Echo(y, z, x).</a:t>
            </a:r>
            <a:endParaRPr lang="en-US" sz="2000" b="0" dirty="0">
              <a:effectLst/>
            </a:endParaRPr>
          </a:p>
          <a:p>
            <a:br>
              <a:rPr lang="en-US" sz="2000" b="0" dirty="0">
                <a:effectLst/>
              </a:rPr>
            </a:br>
            <a:endParaRPr lang="en-US" sz="2000" dirty="0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D31A7DE7-312C-674F-A821-B2E39340C618}"/>
              </a:ext>
            </a:extLst>
          </p:cNvPr>
          <p:cNvSpPr/>
          <p:nvPr/>
        </p:nvSpPr>
        <p:spPr>
          <a:xfrm>
            <a:off x="4597716" y="3698833"/>
            <a:ext cx="1051295" cy="98437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2A896964-68D6-454A-BE3B-BBBDDE221044}"/>
              </a:ext>
            </a:extLst>
          </p:cNvPr>
          <p:cNvSpPr/>
          <p:nvPr/>
        </p:nvSpPr>
        <p:spPr>
          <a:xfrm>
            <a:off x="3183315" y="2928422"/>
            <a:ext cx="1149102" cy="237261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AF14501B-6D90-2C4C-9CBF-32F97B2BF841}"/>
              </a:ext>
            </a:extLst>
          </p:cNvPr>
          <p:cNvSpPr/>
          <p:nvPr/>
        </p:nvSpPr>
        <p:spPr>
          <a:xfrm>
            <a:off x="1780438" y="2930893"/>
            <a:ext cx="1249777" cy="23701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Faster: Run the Project 5 Algorithm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2186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Dependency Graph</a:t>
            </a:r>
          </a:p>
        </p:txBody>
      </p: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D88C44A2-E901-FC49-96B7-9EA7F0E832C7}"/>
              </a:ext>
            </a:extLst>
          </p:cNvPr>
          <p:cNvSpPr txBox="1">
            <a:spLocks/>
          </p:cNvSpPr>
          <p:nvPr/>
        </p:nvSpPr>
        <p:spPr>
          <a:xfrm>
            <a:off x="6194776" y="4340517"/>
            <a:ext cx="5055973" cy="1621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Run fixed-point algorithm that evaluates all Rules in SCC3</a:t>
            </a:r>
          </a:p>
          <a:p>
            <a:pPr lvl="1"/>
            <a:r>
              <a:rPr lang="en-US" dirty="0"/>
              <a:t>R0, R1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DA6A332-21B6-FC42-815A-E6EA5BC1C1E6}"/>
              </a:ext>
            </a:extLst>
          </p:cNvPr>
          <p:cNvGrpSpPr/>
          <p:nvPr/>
        </p:nvGrpSpPr>
        <p:grpSpPr>
          <a:xfrm>
            <a:off x="1973389" y="3017520"/>
            <a:ext cx="3555112" cy="2166234"/>
            <a:chOff x="1973389" y="3017520"/>
            <a:chExt cx="3555112" cy="216623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EF1B42D-A859-3745-B3C0-0AE2F20F1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31B3ECB-6F50-B949-A52A-040E6951C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6CD02E2-1FF7-C448-8649-53E7C8859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7CC3BBC-34C4-FF4E-9210-CCEA75862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D04E05D-1F53-A148-9807-690FEC9C34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5541" y="3752747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3DC68D7-C463-E142-86B4-6A60BAADE82E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>
              <a:off x="2384869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1B0A91E-377C-AD44-B0E0-383BA84581B4}"/>
                </a:ext>
              </a:extLst>
            </p:cNvPr>
            <p:cNvCxnSpPr>
              <a:cxnSpLocks/>
              <a:stCxn id="48" idx="6"/>
              <a:endCxn id="50" idx="2"/>
            </p:cNvCxnSpPr>
            <p:nvPr/>
          </p:nvCxnSpPr>
          <p:spPr>
            <a:xfrm>
              <a:off x="2796349" y="3429000"/>
              <a:ext cx="54311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2784F3E-D00D-CA45-93F7-1CE72AA16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492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41064F2-3751-9349-9714-7BF85FB08215}"/>
                </a:ext>
              </a:extLst>
            </p:cNvPr>
            <p:cNvCxnSpPr>
              <a:cxnSpLocks/>
              <a:stCxn id="49" idx="6"/>
              <a:endCxn id="50" idx="3"/>
            </p:cNvCxnSpPr>
            <p:nvPr/>
          </p:nvCxnSpPr>
          <p:spPr>
            <a:xfrm flipV="1">
              <a:off x="2796349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BC3DEC6-0993-5149-86E3-0C54CB18230B}"/>
                </a:ext>
              </a:extLst>
            </p:cNvPr>
            <p:cNvCxnSpPr>
              <a:cxnSpLocks/>
            </p:cNvCxnSpPr>
            <p:nvPr/>
          </p:nvCxnSpPr>
          <p:spPr>
            <a:xfrm>
              <a:off x="3760588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55F535A-5749-1C43-8427-3D82CDC5E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211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C093D9F-8C0A-8645-A758-E627264E275A}"/>
                </a:ext>
              </a:extLst>
            </p:cNvPr>
            <p:cNvCxnSpPr>
              <a:cxnSpLocks/>
              <a:stCxn id="50" idx="6"/>
              <a:endCxn id="52" idx="1"/>
            </p:cNvCxnSpPr>
            <p:nvPr/>
          </p:nvCxnSpPr>
          <p:spPr>
            <a:xfrm>
              <a:off x="4162425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Content Placeholder 3">
            <a:extLst>
              <a:ext uri="{FF2B5EF4-FFF2-40B4-BE49-F238E27FC236}">
                <a16:creationId xmlns:a16="http://schemas.microsoft.com/office/drawing/2014/main" id="{03B80E03-D4FB-3343-B3C7-DC9410CCE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5973" cy="4351338"/>
          </a:xfrm>
        </p:spPr>
        <p:txBody>
          <a:bodyPr>
            <a:normAutofit/>
          </a:bodyPr>
          <a:lstStyle/>
          <a:p>
            <a:r>
              <a:rPr lang="en-US" dirty="0"/>
              <a:t>Gives us an execution order</a:t>
            </a:r>
          </a:p>
        </p:txBody>
      </p:sp>
    </p:spTree>
    <p:extLst>
      <p:ext uri="{BB962C8B-B14F-4D97-AF65-F5344CB8AC3E}">
        <p14:creationId xmlns:p14="http://schemas.microsoft.com/office/powerpoint/2010/main" val="3997099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A0A27B-85BA-8748-BC1C-F54FCAF26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automatically find which sets of rules should be processed together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5E1710-DA9F-9F4D-9C27-B887900436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idea: spanning forest</a:t>
            </a:r>
          </a:p>
        </p:txBody>
      </p:sp>
    </p:spTree>
    <p:extLst>
      <p:ext uri="{BB962C8B-B14F-4D97-AF65-F5344CB8AC3E}">
        <p14:creationId xmlns:p14="http://schemas.microsoft.com/office/powerpoint/2010/main" val="1924642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D0E6331-E761-EE4E-A022-826E431E2F25}"/>
              </a:ext>
            </a:extLst>
          </p:cNvPr>
          <p:cNvSpPr/>
          <p:nvPr/>
        </p:nvSpPr>
        <p:spPr>
          <a:xfrm>
            <a:off x="1114098" y="3330691"/>
            <a:ext cx="6831724" cy="15439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FFAAA5-DCD0-3A48-B1DA-1C16A0002C2C}"/>
              </a:ext>
            </a:extLst>
          </p:cNvPr>
          <p:cNvSpPr/>
          <p:nvPr/>
        </p:nvSpPr>
        <p:spPr>
          <a:xfrm>
            <a:off x="1114098" y="1825625"/>
            <a:ext cx="6831724" cy="15050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AD15A-66D3-694C-8341-6D5179AFE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Connected components</a:t>
            </a:r>
          </a:p>
          <a:p>
            <a:r>
              <a:rPr lang="en-US" dirty="0"/>
              <a:t>Graph traversal and traversal order</a:t>
            </a:r>
          </a:p>
          <a:p>
            <a:r>
              <a:rPr lang="en-US" dirty="0"/>
              <a:t>Spanning forests</a:t>
            </a:r>
          </a:p>
          <a:p>
            <a:r>
              <a:rPr lang="en-US" dirty="0"/>
              <a:t>Edge types</a:t>
            </a:r>
          </a:p>
          <a:p>
            <a:r>
              <a:rPr lang="en-US" dirty="0"/>
              <a:t>Sources, sinks, and post-order number</a:t>
            </a:r>
          </a:p>
          <a:p>
            <a:r>
              <a:rPr lang="en-US" dirty="0"/>
              <a:t>SCC algorithm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4A1F55-0728-CF40-949F-67C0731DE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5 Algorithm Concepts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65F410-E011-A646-87DB-833DDC63BB66}"/>
              </a:ext>
            </a:extLst>
          </p:cNvPr>
          <p:cNvSpPr txBox="1"/>
          <p:nvPr/>
        </p:nvSpPr>
        <p:spPr>
          <a:xfrm>
            <a:off x="7280596" y="2272776"/>
            <a:ext cx="1032527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Today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6F9D1D-8DB1-7C4A-9191-B3224E9A8CB3}"/>
              </a:ext>
            </a:extLst>
          </p:cNvPr>
          <p:cNvSpPr txBox="1"/>
          <p:nvPr/>
        </p:nvSpPr>
        <p:spPr>
          <a:xfrm>
            <a:off x="7280596" y="3766367"/>
            <a:ext cx="2880147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After Thanksgiving</a:t>
            </a:r>
          </a:p>
        </p:txBody>
      </p:sp>
    </p:spTree>
    <p:extLst>
      <p:ext uri="{BB962C8B-B14F-4D97-AF65-F5344CB8AC3E}">
        <p14:creationId xmlns:p14="http://schemas.microsoft.com/office/powerpoint/2010/main" val="2245126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13681D-ED3F-0D48-8485-EF1892976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Connected Components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570321-4DDB-6A4D-863D-AD4DCDA002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244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BE665A-2C2D-3C40-904E-BDBDA5080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Connected Components: Def 3 § 10.4.3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CD56CA-86A3-9D44-89A1-5CAFC2102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undirected graph is </a:t>
            </a:r>
            <a:r>
              <a:rPr lang="en-US" i="1" dirty="0"/>
              <a:t>connected</a:t>
            </a:r>
            <a:r>
              <a:rPr lang="en-US" dirty="0"/>
              <a:t> if there is a path between every pair of distinct vertices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BF6BC43-0D2A-D74B-82C0-D909E229410B}"/>
              </a:ext>
            </a:extLst>
          </p:cNvPr>
          <p:cNvSpPr/>
          <p:nvPr/>
        </p:nvSpPr>
        <p:spPr>
          <a:xfrm>
            <a:off x="573271" y="4155346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632F7CA-DC01-EC44-AEEC-4E1BB29FBC22}"/>
              </a:ext>
            </a:extLst>
          </p:cNvPr>
          <p:cNvSpPr/>
          <p:nvPr/>
        </p:nvSpPr>
        <p:spPr>
          <a:xfrm>
            <a:off x="2090916" y="4155346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CF14E13-7F82-A840-BA77-62DD10250283}"/>
              </a:ext>
            </a:extLst>
          </p:cNvPr>
          <p:cNvSpPr/>
          <p:nvPr/>
        </p:nvSpPr>
        <p:spPr>
          <a:xfrm>
            <a:off x="1367328" y="4723541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2EDEEC81-145B-9C40-971E-140F8C254074}"/>
              </a:ext>
            </a:extLst>
          </p:cNvPr>
          <p:cNvSpPr/>
          <p:nvPr/>
        </p:nvSpPr>
        <p:spPr>
          <a:xfrm rot="10800000">
            <a:off x="438956" y="3631152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9826CAB-542E-0D4A-9287-79DF69C9B20B}"/>
              </a:ext>
            </a:extLst>
          </p:cNvPr>
          <p:cNvSpPr/>
          <p:nvPr/>
        </p:nvSpPr>
        <p:spPr>
          <a:xfrm rot="10800000">
            <a:off x="1998048" y="3608393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247B49A3-EFAA-6C43-A303-DCFA5106C76A}"/>
              </a:ext>
            </a:extLst>
          </p:cNvPr>
          <p:cNvSpPr/>
          <p:nvPr/>
        </p:nvSpPr>
        <p:spPr>
          <a:xfrm>
            <a:off x="1306415" y="5163753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F1E8CA-0230-E74A-A026-D0797810C98F}"/>
              </a:ext>
            </a:extLst>
          </p:cNvPr>
          <p:cNvSpPr/>
          <p:nvPr/>
        </p:nvSpPr>
        <p:spPr>
          <a:xfrm>
            <a:off x="3459846" y="4591334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2473EB7-CC66-424F-B2B9-3331ABDE1842}"/>
              </a:ext>
            </a:extLst>
          </p:cNvPr>
          <p:cNvSpPr/>
          <p:nvPr/>
        </p:nvSpPr>
        <p:spPr>
          <a:xfrm>
            <a:off x="4977491" y="4591334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5</a:t>
            </a: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FD3EB6D-7A89-6D4A-85D0-9EF6CBFD9B9F}"/>
              </a:ext>
            </a:extLst>
          </p:cNvPr>
          <p:cNvSpPr/>
          <p:nvPr/>
        </p:nvSpPr>
        <p:spPr>
          <a:xfrm>
            <a:off x="2623301" y="5513216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6</a:t>
            </a:r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D464CF56-D58A-A94A-A970-EB84D120A966}"/>
              </a:ext>
            </a:extLst>
          </p:cNvPr>
          <p:cNvSpPr/>
          <p:nvPr/>
        </p:nvSpPr>
        <p:spPr>
          <a:xfrm rot="10800000">
            <a:off x="3325531" y="4067140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82ADDD38-CEBE-604F-A0D3-2B172146A66D}"/>
              </a:ext>
            </a:extLst>
          </p:cNvPr>
          <p:cNvSpPr/>
          <p:nvPr/>
        </p:nvSpPr>
        <p:spPr>
          <a:xfrm rot="10800000">
            <a:off x="4884623" y="4044381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D7679509-7CD7-CE42-B3C9-A1971C526034}"/>
              </a:ext>
            </a:extLst>
          </p:cNvPr>
          <p:cNvSpPr/>
          <p:nvPr/>
        </p:nvSpPr>
        <p:spPr>
          <a:xfrm>
            <a:off x="2562388" y="5953428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823A714-940E-3241-852A-292C3B408721}"/>
              </a:ext>
            </a:extLst>
          </p:cNvPr>
          <p:cNvCxnSpPr>
            <a:cxnSpLocks/>
            <a:stCxn id="7" idx="4"/>
            <a:endCxn id="8" idx="6"/>
          </p:cNvCxnSpPr>
          <p:nvPr/>
        </p:nvCxnSpPr>
        <p:spPr>
          <a:xfrm flipH="1">
            <a:off x="1933385" y="4677860"/>
            <a:ext cx="440560" cy="306938"/>
          </a:xfrm>
          <a:prstGeom prst="straightConnector1">
            <a:avLst/>
          </a:prstGeom>
          <a:ln w="508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A64ABF-3F88-324E-A31C-238D769BF577}"/>
              </a:ext>
            </a:extLst>
          </p:cNvPr>
          <p:cNvCxnSpPr>
            <a:cxnSpLocks/>
            <a:stCxn id="8" idx="2"/>
            <a:endCxn id="6" idx="5"/>
          </p:cNvCxnSpPr>
          <p:nvPr/>
        </p:nvCxnSpPr>
        <p:spPr>
          <a:xfrm flipH="1" flipV="1">
            <a:off x="1056431" y="4601340"/>
            <a:ext cx="310897" cy="383458"/>
          </a:xfrm>
          <a:prstGeom prst="straightConnector1">
            <a:avLst/>
          </a:prstGeom>
          <a:ln w="508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BC3B871-F905-B442-A4D6-BE99FF586D0D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>
            <a:off x="1139328" y="4416603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62A7FE-BA3E-084D-A033-C6E228A6B9AD}"/>
              </a:ext>
            </a:extLst>
          </p:cNvPr>
          <p:cNvCxnSpPr>
            <a:cxnSpLocks/>
            <a:stCxn id="13" idx="2"/>
            <a:endCxn id="12" idx="6"/>
          </p:cNvCxnSpPr>
          <p:nvPr/>
        </p:nvCxnSpPr>
        <p:spPr>
          <a:xfrm flipH="1">
            <a:off x="4025903" y="4852591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85551FCC-ACD1-F740-B60D-C1EC18548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844" y="3433765"/>
            <a:ext cx="4419600" cy="32893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25B4ACB-C9CF-704F-88CD-805AD17AFFD1}"/>
              </a:ext>
            </a:extLst>
          </p:cNvPr>
          <p:cNvSpPr txBox="1"/>
          <p:nvPr/>
        </p:nvSpPr>
        <p:spPr>
          <a:xfrm>
            <a:off x="2562388" y="2803073"/>
            <a:ext cx="3725956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Is this graph connected?</a:t>
            </a:r>
          </a:p>
        </p:txBody>
      </p:sp>
    </p:spTree>
    <p:extLst>
      <p:ext uri="{BB962C8B-B14F-4D97-AF65-F5344CB8AC3E}">
        <p14:creationId xmlns:p14="http://schemas.microsoft.com/office/powerpoint/2010/main" val="1408254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BE665A-2C2D-3C40-904E-BDBDA5080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Connected Components: Def before example 5 § 10.4.3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CD56CA-86A3-9D44-89A1-5CAFC2102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connected component </a:t>
            </a:r>
            <a:r>
              <a:rPr lang="en-US" sz="2400" dirty="0"/>
              <a:t>of a graph is a </a:t>
            </a:r>
            <a:r>
              <a:rPr lang="en-US" sz="2400" b="1" dirty="0"/>
              <a:t>maximal subgraph </a:t>
            </a:r>
            <a:r>
              <a:rPr lang="en-US" sz="2400" dirty="0"/>
              <a:t>that is connected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BF6BC43-0D2A-D74B-82C0-D909E229410B}"/>
              </a:ext>
            </a:extLst>
          </p:cNvPr>
          <p:cNvSpPr/>
          <p:nvPr/>
        </p:nvSpPr>
        <p:spPr>
          <a:xfrm>
            <a:off x="573271" y="4155346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632F7CA-DC01-EC44-AEEC-4E1BB29FBC22}"/>
              </a:ext>
            </a:extLst>
          </p:cNvPr>
          <p:cNvSpPr/>
          <p:nvPr/>
        </p:nvSpPr>
        <p:spPr>
          <a:xfrm>
            <a:off x="2090916" y="4155346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CF14E13-7F82-A840-BA77-62DD10250283}"/>
              </a:ext>
            </a:extLst>
          </p:cNvPr>
          <p:cNvSpPr/>
          <p:nvPr/>
        </p:nvSpPr>
        <p:spPr>
          <a:xfrm>
            <a:off x="1367328" y="4723541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2EDEEC81-145B-9C40-971E-140F8C254074}"/>
              </a:ext>
            </a:extLst>
          </p:cNvPr>
          <p:cNvSpPr/>
          <p:nvPr/>
        </p:nvSpPr>
        <p:spPr>
          <a:xfrm rot="10800000">
            <a:off x="438956" y="3631152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9826CAB-542E-0D4A-9287-79DF69C9B20B}"/>
              </a:ext>
            </a:extLst>
          </p:cNvPr>
          <p:cNvSpPr/>
          <p:nvPr/>
        </p:nvSpPr>
        <p:spPr>
          <a:xfrm rot="10800000">
            <a:off x="1998048" y="3608393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247B49A3-EFAA-6C43-A303-DCFA5106C76A}"/>
              </a:ext>
            </a:extLst>
          </p:cNvPr>
          <p:cNvSpPr/>
          <p:nvPr/>
        </p:nvSpPr>
        <p:spPr>
          <a:xfrm>
            <a:off x="1306415" y="5163753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F1E8CA-0230-E74A-A026-D0797810C98F}"/>
              </a:ext>
            </a:extLst>
          </p:cNvPr>
          <p:cNvSpPr/>
          <p:nvPr/>
        </p:nvSpPr>
        <p:spPr>
          <a:xfrm>
            <a:off x="3459846" y="4591334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2473EB7-CC66-424F-B2B9-3331ABDE1842}"/>
              </a:ext>
            </a:extLst>
          </p:cNvPr>
          <p:cNvSpPr/>
          <p:nvPr/>
        </p:nvSpPr>
        <p:spPr>
          <a:xfrm>
            <a:off x="4977491" y="4591334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5</a:t>
            </a: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FD3EB6D-7A89-6D4A-85D0-9EF6CBFD9B9F}"/>
              </a:ext>
            </a:extLst>
          </p:cNvPr>
          <p:cNvSpPr/>
          <p:nvPr/>
        </p:nvSpPr>
        <p:spPr>
          <a:xfrm>
            <a:off x="2623301" y="5513216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6</a:t>
            </a:r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D464CF56-D58A-A94A-A970-EB84D120A966}"/>
              </a:ext>
            </a:extLst>
          </p:cNvPr>
          <p:cNvSpPr/>
          <p:nvPr/>
        </p:nvSpPr>
        <p:spPr>
          <a:xfrm rot="10800000">
            <a:off x="3325531" y="4067140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82ADDD38-CEBE-604F-A0D3-2B172146A66D}"/>
              </a:ext>
            </a:extLst>
          </p:cNvPr>
          <p:cNvSpPr/>
          <p:nvPr/>
        </p:nvSpPr>
        <p:spPr>
          <a:xfrm rot="10800000">
            <a:off x="4884623" y="4044381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D7679509-7CD7-CE42-B3C9-A1971C526034}"/>
              </a:ext>
            </a:extLst>
          </p:cNvPr>
          <p:cNvSpPr/>
          <p:nvPr/>
        </p:nvSpPr>
        <p:spPr>
          <a:xfrm>
            <a:off x="2562388" y="5953428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823A714-940E-3241-852A-292C3B408721}"/>
              </a:ext>
            </a:extLst>
          </p:cNvPr>
          <p:cNvCxnSpPr>
            <a:cxnSpLocks/>
            <a:stCxn id="7" idx="4"/>
            <a:endCxn id="8" idx="6"/>
          </p:cNvCxnSpPr>
          <p:nvPr/>
        </p:nvCxnSpPr>
        <p:spPr>
          <a:xfrm flipH="1">
            <a:off x="1933385" y="4677860"/>
            <a:ext cx="440560" cy="306938"/>
          </a:xfrm>
          <a:prstGeom prst="straightConnector1">
            <a:avLst/>
          </a:prstGeom>
          <a:ln w="508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A64ABF-3F88-324E-A31C-238D769BF577}"/>
              </a:ext>
            </a:extLst>
          </p:cNvPr>
          <p:cNvCxnSpPr>
            <a:cxnSpLocks/>
            <a:stCxn id="8" idx="2"/>
            <a:endCxn id="6" idx="5"/>
          </p:cNvCxnSpPr>
          <p:nvPr/>
        </p:nvCxnSpPr>
        <p:spPr>
          <a:xfrm flipH="1" flipV="1">
            <a:off x="1056431" y="4601340"/>
            <a:ext cx="310897" cy="383458"/>
          </a:xfrm>
          <a:prstGeom prst="straightConnector1">
            <a:avLst/>
          </a:prstGeom>
          <a:ln w="508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BC3B871-F905-B442-A4D6-BE99FF586D0D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>
            <a:off x="1139328" y="4416603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62A7FE-BA3E-084D-A033-C6E228A6B9AD}"/>
              </a:ext>
            </a:extLst>
          </p:cNvPr>
          <p:cNvCxnSpPr>
            <a:cxnSpLocks/>
            <a:stCxn id="13" idx="2"/>
            <a:endCxn id="12" idx="6"/>
          </p:cNvCxnSpPr>
          <p:nvPr/>
        </p:nvCxnSpPr>
        <p:spPr>
          <a:xfrm flipH="1">
            <a:off x="4025903" y="4852591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85551FCC-ACD1-F740-B60D-C1EC18548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844" y="3433765"/>
            <a:ext cx="4419600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599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BE665A-2C2D-3C40-904E-BDBDA5080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Connected Components: Def before example 5 § 10.4.3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CD56CA-86A3-9D44-89A1-5CAFC2102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connected component of a graph is a maximal subgraph that is connected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BF6BC43-0D2A-D74B-82C0-D909E229410B}"/>
              </a:ext>
            </a:extLst>
          </p:cNvPr>
          <p:cNvSpPr/>
          <p:nvPr/>
        </p:nvSpPr>
        <p:spPr>
          <a:xfrm>
            <a:off x="573271" y="4155346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632F7CA-DC01-EC44-AEEC-4E1BB29FBC22}"/>
              </a:ext>
            </a:extLst>
          </p:cNvPr>
          <p:cNvSpPr/>
          <p:nvPr/>
        </p:nvSpPr>
        <p:spPr>
          <a:xfrm>
            <a:off x="2090916" y="4155346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CF14E13-7F82-A840-BA77-62DD10250283}"/>
              </a:ext>
            </a:extLst>
          </p:cNvPr>
          <p:cNvSpPr/>
          <p:nvPr/>
        </p:nvSpPr>
        <p:spPr>
          <a:xfrm>
            <a:off x="1367328" y="4723541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2EDEEC81-145B-9C40-971E-140F8C254074}"/>
              </a:ext>
            </a:extLst>
          </p:cNvPr>
          <p:cNvSpPr/>
          <p:nvPr/>
        </p:nvSpPr>
        <p:spPr>
          <a:xfrm rot="10800000">
            <a:off x="438956" y="3631152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9826CAB-542E-0D4A-9287-79DF69C9B20B}"/>
              </a:ext>
            </a:extLst>
          </p:cNvPr>
          <p:cNvSpPr/>
          <p:nvPr/>
        </p:nvSpPr>
        <p:spPr>
          <a:xfrm rot="10800000">
            <a:off x="1998048" y="3608393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247B49A3-EFAA-6C43-A303-DCFA5106C76A}"/>
              </a:ext>
            </a:extLst>
          </p:cNvPr>
          <p:cNvSpPr/>
          <p:nvPr/>
        </p:nvSpPr>
        <p:spPr>
          <a:xfrm>
            <a:off x="1306415" y="5163753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F1E8CA-0230-E74A-A026-D0797810C98F}"/>
              </a:ext>
            </a:extLst>
          </p:cNvPr>
          <p:cNvSpPr/>
          <p:nvPr/>
        </p:nvSpPr>
        <p:spPr>
          <a:xfrm>
            <a:off x="3459846" y="4591334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2473EB7-CC66-424F-B2B9-3331ABDE1842}"/>
              </a:ext>
            </a:extLst>
          </p:cNvPr>
          <p:cNvSpPr/>
          <p:nvPr/>
        </p:nvSpPr>
        <p:spPr>
          <a:xfrm>
            <a:off x="4977491" y="4591334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5</a:t>
            </a: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FD3EB6D-7A89-6D4A-85D0-9EF6CBFD9B9F}"/>
              </a:ext>
            </a:extLst>
          </p:cNvPr>
          <p:cNvSpPr/>
          <p:nvPr/>
        </p:nvSpPr>
        <p:spPr>
          <a:xfrm>
            <a:off x="2623301" y="5513216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6</a:t>
            </a:r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D464CF56-D58A-A94A-A970-EB84D120A966}"/>
              </a:ext>
            </a:extLst>
          </p:cNvPr>
          <p:cNvSpPr/>
          <p:nvPr/>
        </p:nvSpPr>
        <p:spPr>
          <a:xfrm rot="10800000">
            <a:off x="3325531" y="4067140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82ADDD38-CEBE-604F-A0D3-2B172146A66D}"/>
              </a:ext>
            </a:extLst>
          </p:cNvPr>
          <p:cNvSpPr/>
          <p:nvPr/>
        </p:nvSpPr>
        <p:spPr>
          <a:xfrm rot="10800000">
            <a:off x="4884623" y="4044381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D7679509-7CD7-CE42-B3C9-A1971C526034}"/>
              </a:ext>
            </a:extLst>
          </p:cNvPr>
          <p:cNvSpPr/>
          <p:nvPr/>
        </p:nvSpPr>
        <p:spPr>
          <a:xfrm>
            <a:off x="2562388" y="5953428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823A714-940E-3241-852A-292C3B408721}"/>
              </a:ext>
            </a:extLst>
          </p:cNvPr>
          <p:cNvCxnSpPr>
            <a:cxnSpLocks/>
            <a:stCxn id="7" idx="4"/>
            <a:endCxn id="8" idx="6"/>
          </p:cNvCxnSpPr>
          <p:nvPr/>
        </p:nvCxnSpPr>
        <p:spPr>
          <a:xfrm flipH="1">
            <a:off x="1933385" y="4677860"/>
            <a:ext cx="440560" cy="306938"/>
          </a:xfrm>
          <a:prstGeom prst="straightConnector1">
            <a:avLst/>
          </a:prstGeom>
          <a:ln w="508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A64ABF-3F88-324E-A31C-238D769BF577}"/>
              </a:ext>
            </a:extLst>
          </p:cNvPr>
          <p:cNvCxnSpPr>
            <a:cxnSpLocks/>
            <a:stCxn id="8" idx="2"/>
            <a:endCxn id="6" idx="5"/>
          </p:cNvCxnSpPr>
          <p:nvPr/>
        </p:nvCxnSpPr>
        <p:spPr>
          <a:xfrm flipH="1" flipV="1">
            <a:off x="1056431" y="4601340"/>
            <a:ext cx="310897" cy="383458"/>
          </a:xfrm>
          <a:prstGeom prst="straightConnector1">
            <a:avLst/>
          </a:prstGeom>
          <a:ln w="508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BC3B871-F905-B442-A4D6-BE99FF586D0D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>
            <a:off x="1139328" y="4416603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62A7FE-BA3E-084D-A033-C6E228A6B9AD}"/>
              </a:ext>
            </a:extLst>
          </p:cNvPr>
          <p:cNvCxnSpPr>
            <a:cxnSpLocks/>
            <a:stCxn id="13" idx="2"/>
            <a:endCxn id="12" idx="6"/>
          </p:cNvCxnSpPr>
          <p:nvPr/>
        </p:nvCxnSpPr>
        <p:spPr>
          <a:xfrm flipH="1">
            <a:off x="4025903" y="4852591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85551FCC-ACD1-F740-B60D-C1EC18548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844" y="3433765"/>
            <a:ext cx="4419600" cy="32893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3F0866B-4ADE-2A4E-8350-16459E975E64}"/>
              </a:ext>
            </a:extLst>
          </p:cNvPr>
          <p:cNvSpPr txBox="1"/>
          <p:nvPr/>
        </p:nvSpPr>
        <p:spPr>
          <a:xfrm>
            <a:off x="856299" y="2195539"/>
            <a:ext cx="10118796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Vertices 1 and 2 form a connected subgraph but it is not maximal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What are the connected components?</a:t>
            </a:r>
          </a:p>
        </p:txBody>
      </p:sp>
    </p:spTree>
    <p:extLst>
      <p:ext uri="{BB962C8B-B14F-4D97-AF65-F5344CB8AC3E}">
        <p14:creationId xmlns:p14="http://schemas.microsoft.com/office/powerpoint/2010/main" val="4200366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CDBE0-3AA4-4445-8764-D97BCF4D7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and Due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F9EA6-7D4C-524D-8BC8-99583C9F8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</a:t>
            </a:r>
          </a:p>
          <a:p>
            <a:pPr lvl="1"/>
            <a:r>
              <a:rPr lang="en-US" dirty="0"/>
              <a:t>Strongly connected components and spanning trees</a:t>
            </a:r>
          </a:p>
          <a:p>
            <a:r>
              <a:rPr lang="en-US" dirty="0"/>
              <a:t>Schedule</a:t>
            </a:r>
          </a:p>
          <a:p>
            <a:pPr lvl="1"/>
            <a:r>
              <a:rPr lang="en-US" dirty="0"/>
              <a:t>No class until after Thanksgiving</a:t>
            </a:r>
          </a:p>
          <a:p>
            <a:pPr lvl="1"/>
            <a:r>
              <a:rPr lang="en-US" dirty="0"/>
              <a:t>Monday, Nov 27 is project 4 hackathon</a:t>
            </a:r>
          </a:p>
          <a:p>
            <a:r>
              <a:rPr lang="en-US" dirty="0"/>
              <a:t>Due</a:t>
            </a:r>
          </a:p>
          <a:p>
            <a:pPr lvl="1"/>
            <a:r>
              <a:rPr lang="en-US" dirty="0"/>
              <a:t>HW 21a and 21b due today</a:t>
            </a:r>
          </a:p>
          <a:p>
            <a:pPr lvl="1"/>
            <a:r>
              <a:rPr lang="en-US" dirty="0"/>
              <a:t>HW 22 and 23 due Monday, Nov 27. </a:t>
            </a:r>
          </a:p>
          <a:p>
            <a:pPr lvl="2"/>
            <a:r>
              <a:rPr lang="en-US" b="1" i="1" dirty="0"/>
              <a:t>HW 23 was updated this morning. One fewer task. More clear statement of problem.</a:t>
            </a:r>
            <a:endParaRPr lang="en-US" dirty="0"/>
          </a:p>
          <a:p>
            <a:pPr lvl="1"/>
            <a:r>
              <a:rPr lang="en-US" dirty="0"/>
              <a:t>Project 4 due Thursday, Nov 30</a:t>
            </a:r>
          </a:p>
        </p:txBody>
      </p:sp>
    </p:spTree>
    <p:extLst>
      <p:ext uri="{BB962C8B-B14F-4D97-AF65-F5344CB8AC3E}">
        <p14:creationId xmlns:p14="http://schemas.microsoft.com/office/powerpoint/2010/main" val="2339979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4BC147-D99F-144C-A35B-9B898A0B002A}"/>
              </a:ext>
            </a:extLst>
          </p:cNvPr>
          <p:cNvSpPr txBox="1"/>
          <p:nvPr/>
        </p:nvSpPr>
        <p:spPr>
          <a:xfrm>
            <a:off x="6663501" y="3752747"/>
            <a:ext cx="526907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Rules:</a:t>
            </a:r>
          </a:p>
          <a:p>
            <a:r>
              <a:rPr lang="en-US" sz="2000" dirty="0"/>
              <a:t> R0:  Alpha(x, y, z) :- Bravo(a, b, z), Charlie(x, y, c).</a:t>
            </a:r>
            <a:endParaRPr lang="en-US" sz="2000" b="0" dirty="0">
              <a:effectLst/>
            </a:endParaRPr>
          </a:p>
          <a:p>
            <a:r>
              <a:rPr lang="en-US" sz="2000" dirty="0"/>
              <a:t> R1:  Bravo(x, y, z) :- Charlie(a, x, z), Alpha(y, a, b).</a:t>
            </a:r>
            <a:endParaRPr lang="en-US" sz="2000" b="0" dirty="0">
              <a:effectLst/>
            </a:endParaRPr>
          </a:p>
          <a:p>
            <a:r>
              <a:rPr lang="en-US" sz="2000" dirty="0"/>
              <a:t> R2:  Charlie(x, y, z) :- Delta(z, y, x).</a:t>
            </a:r>
          </a:p>
          <a:p>
            <a:r>
              <a:rPr lang="en-US" sz="2000" dirty="0"/>
              <a:t> R3:  Delta(x, y, z) :- Charlie(z, x, y).</a:t>
            </a:r>
            <a:endParaRPr lang="en-US" sz="2000" b="0" dirty="0">
              <a:effectLst/>
            </a:endParaRPr>
          </a:p>
          <a:p>
            <a:r>
              <a:rPr lang="en-US" sz="2000" dirty="0"/>
              <a:t> R4:  Delta(x, y, z) :- Echo(y, z, x).</a:t>
            </a:r>
            <a:endParaRPr lang="en-US" sz="2000" b="0" dirty="0">
              <a:effectLst/>
            </a:endParaRPr>
          </a:p>
          <a:p>
            <a:br>
              <a:rPr lang="en-US" sz="2000" b="0" dirty="0">
                <a:effectLst/>
              </a:rPr>
            </a:br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Strongly Connected Graph: Def 4 §10.4.5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7B339-2841-C148-99B9-E4494026A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directed graph is strongly connected if there is a path between every pair of vertices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70C4349-A945-534C-8FBA-E11B076E7A80}"/>
              </a:ext>
            </a:extLst>
          </p:cNvPr>
          <p:cNvSpPr>
            <a:spLocks noChangeAspect="1"/>
          </p:cNvSpPr>
          <p:nvPr/>
        </p:nvSpPr>
        <p:spPr>
          <a:xfrm>
            <a:off x="1973389" y="3017520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C837CBC-8F20-A749-A1C8-2BBE8FED031C}"/>
              </a:ext>
            </a:extLst>
          </p:cNvPr>
          <p:cNvSpPr>
            <a:spLocks noChangeAspect="1"/>
          </p:cNvSpPr>
          <p:nvPr/>
        </p:nvSpPr>
        <p:spPr>
          <a:xfrm>
            <a:off x="1973389" y="4360794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0300474-5958-804D-8489-752618DD04E7}"/>
              </a:ext>
            </a:extLst>
          </p:cNvPr>
          <p:cNvSpPr>
            <a:spLocks noChangeAspect="1"/>
          </p:cNvSpPr>
          <p:nvPr/>
        </p:nvSpPr>
        <p:spPr>
          <a:xfrm>
            <a:off x="3339465" y="3017520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2550A31-7857-C74B-B3A5-880763CF1E50}"/>
              </a:ext>
            </a:extLst>
          </p:cNvPr>
          <p:cNvSpPr>
            <a:spLocks noChangeAspect="1"/>
          </p:cNvSpPr>
          <p:nvPr/>
        </p:nvSpPr>
        <p:spPr>
          <a:xfrm>
            <a:off x="3339465" y="4360794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3186070-1972-2043-9DFD-1755C52F63D2}"/>
              </a:ext>
            </a:extLst>
          </p:cNvPr>
          <p:cNvSpPr>
            <a:spLocks noChangeAspect="1"/>
          </p:cNvSpPr>
          <p:nvPr/>
        </p:nvSpPr>
        <p:spPr>
          <a:xfrm>
            <a:off x="4705541" y="3752747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R4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3E88DCA-D44C-754F-8753-A6BFECE41710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>
            <a:off x="2384869" y="3840480"/>
            <a:ext cx="0" cy="5203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430537A-C540-9842-BB8E-CCBC3FFA9C5A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>
            <a:off x="2796349" y="3429000"/>
            <a:ext cx="54311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55B58D6-384B-074A-926C-A0A179CDA13F}"/>
              </a:ext>
            </a:extLst>
          </p:cNvPr>
          <p:cNvCxnSpPr>
            <a:cxnSpLocks/>
          </p:cNvCxnSpPr>
          <p:nvPr/>
        </p:nvCxnSpPr>
        <p:spPr>
          <a:xfrm flipV="1">
            <a:off x="2545492" y="3765104"/>
            <a:ext cx="0" cy="60804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7CE848-0F85-084F-85DE-2B42BF77146A}"/>
              </a:ext>
            </a:extLst>
          </p:cNvPr>
          <p:cNvCxnSpPr>
            <a:cxnSpLocks/>
            <a:stCxn id="12" idx="6"/>
            <a:endCxn id="13" idx="3"/>
          </p:cNvCxnSpPr>
          <p:nvPr/>
        </p:nvCxnSpPr>
        <p:spPr>
          <a:xfrm flipV="1">
            <a:off x="2796349" y="3719960"/>
            <a:ext cx="663636" cy="10523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72F540-1293-8342-AC5C-8D9EAB63F8B0}"/>
              </a:ext>
            </a:extLst>
          </p:cNvPr>
          <p:cNvCxnSpPr>
            <a:cxnSpLocks/>
          </p:cNvCxnSpPr>
          <p:nvPr/>
        </p:nvCxnSpPr>
        <p:spPr>
          <a:xfrm>
            <a:off x="3760588" y="3840480"/>
            <a:ext cx="0" cy="5203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9426F32-E86E-A040-BBE3-F6D1B8F28F1D}"/>
              </a:ext>
            </a:extLst>
          </p:cNvPr>
          <p:cNvCxnSpPr>
            <a:cxnSpLocks/>
          </p:cNvCxnSpPr>
          <p:nvPr/>
        </p:nvCxnSpPr>
        <p:spPr>
          <a:xfrm flipV="1">
            <a:off x="3921211" y="3765104"/>
            <a:ext cx="0" cy="60804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9CE6C0C-7BEC-9F41-9B4F-5E1216E338A2}"/>
              </a:ext>
            </a:extLst>
          </p:cNvPr>
          <p:cNvCxnSpPr>
            <a:cxnSpLocks/>
            <a:stCxn id="13" idx="6"/>
            <a:endCxn id="15" idx="1"/>
          </p:cNvCxnSpPr>
          <p:nvPr/>
        </p:nvCxnSpPr>
        <p:spPr>
          <a:xfrm>
            <a:off x="4162425" y="3429000"/>
            <a:ext cx="663636" cy="44426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7273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4BC147-D99F-144C-A35B-9B898A0B002A}"/>
              </a:ext>
            </a:extLst>
          </p:cNvPr>
          <p:cNvSpPr txBox="1"/>
          <p:nvPr/>
        </p:nvSpPr>
        <p:spPr>
          <a:xfrm>
            <a:off x="6663501" y="3752747"/>
            <a:ext cx="526907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Rules:</a:t>
            </a:r>
          </a:p>
          <a:p>
            <a:r>
              <a:rPr lang="en-US" sz="2000" dirty="0"/>
              <a:t> R0:  Alpha(x, y, z) :- Bravo(a, b, z), Charlie(x, y, c).</a:t>
            </a:r>
            <a:endParaRPr lang="en-US" sz="2000" b="0" dirty="0">
              <a:effectLst/>
            </a:endParaRPr>
          </a:p>
          <a:p>
            <a:r>
              <a:rPr lang="en-US" sz="2000" dirty="0"/>
              <a:t> R1:  Bravo(x, y, z) :- Charlie(a, x, z), Alpha(y, a, b).</a:t>
            </a:r>
            <a:endParaRPr lang="en-US" sz="2000" b="0" dirty="0">
              <a:effectLst/>
            </a:endParaRPr>
          </a:p>
          <a:p>
            <a:r>
              <a:rPr lang="en-US" sz="2000" dirty="0"/>
              <a:t> R2:  Charlie(x, y, z) :- Delta(z, y, x).</a:t>
            </a:r>
          </a:p>
          <a:p>
            <a:r>
              <a:rPr lang="en-US" sz="2000" dirty="0"/>
              <a:t> R3:  Delta(x, y, z) :- Charlie(z, x, y).</a:t>
            </a:r>
            <a:endParaRPr lang="en-US" sz="2000" b="0" dirty="0">
              <a:effectLst/>
            </a:endParaRPr>
          </a:p>
          <a:p>
            <a:r>
              <a:rPr lang="en-US" sz="2000" dirty="0"/>
              <a:t> R4:  Delta(x, y, z) :- Echo(y, z, x).</a:t>
            </a:r>
            <a:endParaRPr lang="en-US" sz="2000" b="0" dirty="0">
              <a:effectLst/>
            </a:endParaRPr>
          </a:p>
          <a:p>
            <a:br>
              <a:rPr lang="en-US" sz="2000" b="0" dirty="0">
                <a:effectLst/>
              </a:rPr>
            </a:br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Strongly Connected Graph: Def 4 §10.4.5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7B339-2841-C148-99B9-E4494026A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directed graph is strongly connected if there is a path between every pair of vertices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70C4349-A945-534C-8FBA-E11B076E7A80}"/>
              </a:ext>
            </a:extLst>
          </p:cNvPr>
          <p:cNvSpPr>
            <a:spLocks noChangeAspect="1"/>
          </p:cNvSpPr>
          <p:nvPr/>
        </p:nvSpPr>
        <p:spPr>
          <a:xfrm>
            <a:off x="1973389" y="3017520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C837CBC-8F20-A749-A1C8-2BBE8FED031C}"/>
              </a:ext>
            </a:extLst>
          </p:cNvPr>
          <p:cNvSpPr>
            <a:spLocks noChangeAspect="1"/>
          </p:cNvSpPr>
          <p:nvPr/>
        </p:nvSpPr>
        <p:spPr>
          <a:xfrm>
            <a:off x="1973389" y="4360794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0300474-5958-804D-8489-752618DD04E7}"/>
              </a:ext>
            </a:extLst>
          </p:cNvPr>
          <p:cNvSpPr>
            <a:spLocks noChangeAspect="1"/>
          </p:cNvSpPr>
          <p:nvPr/>
        </p:nvSpPr>
        <p:spPr>
          <a:xfrm>
            <a:off x="3339465" y="3017520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2550A31-7857-C74B-B3A5-880763CF1E50}"/>
              </a:ext>
            </a:extLst>
          </p:cNvPr>
          <p:cNvSpPr>
            <a:spLocks noChangeAspect="1"/>
          </p:cNvSpPr>
          <p:nvPr/>
        </p:nvSpPr>
        <p:spPr>
          <a:xfrm>
            <a:off x="3339465" y="4360794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3186070-1972-2043-9DFD-1755C52F63D2}"/>
              </a:ext>
            </a:extLst>
          </p:cNvPr>
          <p:cNvSpPr>
            <a:spLocks noChangeAspect="1"/>
          </p:cNvSpPr>
          <p:nvPr/>
        </p:nvSpPr>
        <p:spPr>
          <a:xfrm>
            <a:off x="4705541" y="3752747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R4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3E88DCA-D44C-754F-8753-A6BFECE41710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>
            <a:off x="2384869" y="3840480"/>
            <a:ext cx="0" cy="5203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430537A-C540-9842-BB8E-CCBC3FFA9C5A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>
            <a:off x="2796349" y="3429000"/>
            <a:ext cx="54311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55B58D6-384B-074A-926C-A0A179CDA13F}"/>
              </a:ext>
            </a:extLst>
          </p:cNvPr>
          <p:cNvCxnSpPr>
            <a:cxnSpLocks/>
          </p:cNvCxnSpPr>
          <p:nvPr/>
        </p:nvCxnSpPr>
        <p:spPr>
          <a:xfrm flipV="1">
            <a:off x="2545492" y="3765104"/>
            <a:ext cx="0" cy="60804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7CE848-0F85-084F-85DE-2B42BF77146A}"/>
              </a:ext>
            </a:extLst>
          </p:cNvPr>
          <p:cNvCxnSpPr>
            <a:cxnSpLocks/>
            <a:stCxn id="12" idx="6"/>
            <a:endCxn id="13" idx="3"/>
          </p:cNvCxnSpPr>
          <p:nvPr/>
        </p:nvCxnSpPr>
        <p:spPr>
          <a:xfrm flipV="1">
            <a:off x="2796349" y="3719960"/>
            <a:ext cx="663636" cy="10523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72F540-1293-8342-AC5C-8D9EAB63F8B0}"/>
              </a:ext>
            </a:extLst>
          </p:cNvPr>
          <p:cNvCxnSpPr>
            <a:cxnSpLocks/>
          </p:cNvCxnSpPr>
          <p:nvPr/>
        </p:nvCxnSpPr>
        <p:spPr>
          <a:xfrm>
            <a:off x="3760588" y="3840480"/>
            <a:ext cx="0" cy="5203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9426F32-E86E-A040-BBE3-F6D1B8F28F1D}"/>
              </a:ext>
            </a:extLst>
          </p:cNvPr>
          <p:cNvCxnSpPr>
            <a:cxnSpLocks/>
          </p:cNvCxnSpPr>
          <p:nvPr/>
        </p:nvCxnSpPr>
        <p:spPr>
          <a:xfrm flipV="1">
            <a:off x="3921211" y="3765104"/>
            <a:ext cx="0" cy="60804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9CE6C0C-7BEC-9F41-9B4F-5E1216E338A2}"/>
              </a:ext>
            </a:extLst>
          </p:cNvPr>
          <p:cNvCxnSpPr>
            <a:cxnSpLocks/>
            <a:stCxn id="13" idx="6"/>
            <a:endCxn id="15" idx="1"/>
          </p:cNvCxnSpPr>
          <p:nvPr/>
        </p:nvCxnSpPr>
        <p:spPr>
          <a:xfrm>
            <a:off x="4162425" y="3429000"/>
            <a:ext cx="663636" cy="44426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A838786-E097-6048-A179-0FE93E7022B1}"/>
              </a:ext>
            </a:extLst>
          </p:cNvPr>
          <p:cNvSpPr txBox="1"/>
          <p:nvPr/>
        </p:nvSpPr>
        <p:spPr>
          <a:xfrm>
            <a:off x="5895134" y="2582033"/>
            <a:ext cx="497450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Is this graph strongly connected?</a:t>
            </a:r>
          </a:p>
        </p:txBody>
      </p:sp>
    </p:spTree>
    <p:extLst>
      <p:ext uri="{BB962C8B-B14F-4D97-AF65-F5344CB8AC3E}">
        <p14:creationId xmlns:p14="http://schemas.microsoft.com/office/powerpoint/2010/main" val="16555845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4BC147-D99F-144C-A35B-9B898A0B002A}"/>
              </a:ext>
            </a:extLst>
          </p:cNvPr>
          <p:cNvSpPr txBox="1"/>
          <p:nvPr/>
        </p:nvSpPr>
        <p:spPr>
          <a:xfrm>
            <a:off x="6663501" y="3752747"/>
            <a:ext cx="526907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Rules:</a:t>
            </a:r>
          </a:p>
          <a:p>
            <a:r>
              <a:rPr lang="en-US" sz="2000" dirty="0"/>
              <a:t> R0:  Alpha(x, y, z) :- Bravo(a, b, z), Charlie(x, y, c).</a:t>
            </a:r>
            <a:endParaRPr lang="en-US" sz="2000" b="0" dirty="0">
              <a:effectLst/>
            </a:endParaRPr>
          </a:p>
          <a:p>
            <a:r>
              <a:rPr lang="en-US" sz="2000" dirty="0"/>
              <a:t> R1:  Bravo(x, y, z) :- Charlie(a, x, z), Alpha(y, a, b).</a:t>
            </a:r>
            <a:endParaRPr lang="en-US" sz="2000" b="0" dirty="0">
              <a:effectLst/>
            </a:endParaRPr>
          </a:p>
          <a:p>
            <a:r>
              <a:rPr lang="en-US" sz="2000" dirty="0"/>
              <a:t> R2:  Charlie(x, y, z) :- Delta(z, y, x).</a:t>
            </a:r>
          </a:p>
          <a:p>
            <a:r>
              <a:rPr lang="en-US" sz="2000" dirty="0"/>
              <a:t> R3:  Delta(x, y, z) :- Charlie(z, x, y).</a:t>
            </a:r>
            <a:endParaRPr lang="en-US" sz="2000" b="0" dirty="0">
              <a:effectLst/>
            </a:endParaRPr>
          </a:p>
          <a:p>
            <a:r>
              <a:rPr lang="en-US" sz="2000" dirty="0"/>
              <a:t> R4:  Delta(x, y, z) :- Echo(y, z, x).</a:t>
            </a:r>
            <a:endParaRPr lang="en-US" sz="2000" b="0" dirty="0">
              <a:effectLst/>
            </a:endParaRPr>
          </a:p>
          <a:p>
            <a:br>
              <a:rPr lang="en-US" sz="2000" b="0" dirty="0">
                <a:effectLst/>
              </a:rPr>
            </a:br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Strongly Connected Components: Def after Example 10 in §10.4.5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7B339-2841-C148-99B9-E4494026A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Maximal strongly connected subgraphs </a:t>
            </a:r>
            <a:r>
              <a:rPr lang="en-US" dirty="0"/>
              <a:t>are called </a:t>
            </a:r>
            <a:r>
              <a:rPr lang="en-US" i="1" dirty="0"/>
              <a:t>strongly connected components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70C4349-A945-534C-8FBA-E11B076E7A80}"/>
              </a:ext>
            </a:extLst>
          </p:cNvPr>
          <p:cNvSpPr>
            <a:spLocks noChangeAspect="1"/>
          </p:cNvSpPr>
          <p:nvPr/>
        </p:nvSpPr>
        <p:spPr>
          <a:xfrm>
            <a:off x="1973389" y="3017520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C837CBC-8F20-A749-A1C8-2BBE8FED031C}"/>
              </a:ext>
            </a:extLst>
          </p:cNvPr>
          <p:cNvSpPr>
            <a:spLocks noChangeAspect="1"/>
          </p:cNvSpPr>
          <p:nvPr/>
        </p:nvSpPr>
        <p:spPr>
          <a:xfrm>
            <a:off x="1973389" y="4360794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0300474-5958-804D-8489-752618DD04E7}"/>
              </a:ext>
            </a:extLst>
          </p:cNvPr>
          <p:cNvSpPr>
            <a:spLocks noChangeAspect="1"/>
          </p:cNvSpPr>
          <p:nvPr/>
        </p:nvSpPr>
        <p:spPr>
          <a:xfrm>
            <a:off x="3339465" y="3017520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2550A31-7857-C74B-B3A5-880763CF1E50}"/>
              </a:ext>
            </a:extLst>
          </p:cNvPr>
          <p:cNvSpPr>
            <a:spLocks noChangeAspect="1"/>
          </p:cNvSpPr>
          <p:nvPr/>
        </p:nvSpPr>
        <p:spPr>
          <a:xfrm>
            <a:off x="3339465" y="4360794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3186070-1972-2043-9DFD-1755C52F63D2}"/>
              </a:ext>
            </a:extLst>
          </p:cNvPr>
          <p:cNvSpPr>
            <a:spLocks noChangeAspect="1"/>
          </p:cNvSpPr>
          <p:nvPr/>
        </p:nvSpPr>
        <p:spPr>
          <a:xfrm>
            <a:off x="4705541" y="3752747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R4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3E88DCA-D44C-754F-8753-A6BFECE41710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>
            <a:off x="2384869" y="3840480"/>
            <a:ext cx="0" cy="5203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430537A-C540-9842-BB8E-CCBC3FFA9C5A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>
            <a:off x="2796349" y="3429000"/>
            <a:ext cx="54311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55B58D6-384B-074A-926C-A0A179CDA13F}"/>
              </a:ext>
            </a:extLst>
          </p:cNvPr>
          <p:cNvCxnSpPr>
            <a:cxnSpLocks/>
          </p:cNvCxnSpPr>
          <p:nvPr/>
        </p:nvCxnSpPr>
        <p:spPr>
          <a:xfrm flipV="1">
            <a:off x="2545492" y="3765104"/>
            <a:ext cx="0" cy="60804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7CE848-0F85-084F-85DE-2B42BF77146A}"/>
              </a:ext>
            </a:extLst>
          </p:cNvPr>
          <p:cNvCxnSpPr>
            <a:cxnSpLocks/>
            <a:stCxn id="12" idx="6"/>
            <a:endCxn id="13" idx="3"/>
          </p:cNvCxnSpPr>
          <p:nvPr/>
        </p:nvCxnSpPr>
        <p:spPr>
          <a:xfrm flipV="1">
            <a:off x="2796349" y="3719960"/>
            <a:ext cx="663636" cy="10523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72F540-1293-8342-AC5C-8D9EAB63F8B0}"/>
              </a:ext>
            </a:extLst>
          </p:cNvPr>
          <p:cNvCxnSpPr>
            <a:cxnSpLocks/>
          </p:cNvCxnSpPr>
          <p:nvPr/>
        </p:nvCxnSpPr>
        <p:spPr>
          <a:xfrm>
            <a:off x="3760588" y="3840480"/>
            <a:ext cx="0" cy="5203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9426F32-E86E-A040-BBE3-F6D1B8F28F1D}"/>
              </a:ext>
            </a:extLst>
          </p:cNvPr>
          <p:cNvCxnSpPr>
            <a:cxnSpLocks/>
          </p:cNvCxnSpPr>
          <p:nvPr/>
        </p:nvCxnSpPr>
        <p:spPr>
          <a:xfrm flipV="1">
            <a:off x="3921211" y="3765104"/>
            <a:ext cx="0" cy="60804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9CE6C0C-7BEC-9F41-9B4F-5E1216E338A2}"/>
              </a:ext>
            </a:extLst>
          </p:cNvPr>
          <p:cNvCxnSpPr>
            <a:cxnSpLocks/>
            <a:stCxn id="13" idx="6"/>
            <a:endCxn id="15" idx="1"/>
          </p:cNvCxnSpPr>
          <p:nvPr/>
        </p:nvCxnSpPr>
        <p:spPr>
          <a:xfrm>
            <a:off x="4162425" y="3429000"/>
            <a:ext cx="663636" cy="44426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3594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4BC147-D99F-144C-A35B-9B898A0B002A}"/>
              </a:ext>
            </a:extLst>
          </p:cNvPr>
          <p:cNvSpPr txBox="1"/>
          <p:nvPr/>
        </p:nvSpPr>
        <p:spPr>
          <a:xfrm>
            <a:off x="6663501" y="3752747"/>
            <a:ext cx="526907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Rules:</a:t>
            </a:r>
          </a:p>
          <a:p>
            <a:r>
              <a:rPr lang="en-US" sz="2000" dirty="0"/>
              <a:t> R0:  Alpha(x, y, z) :- Bravo(a, b, z), Charlie(x, y, c).</a:t>
            </a:r>
            <a:endParaRPr lang="en-US" sz="2000" b="0" dirty="0">
              <a:effectLst/>
            </a:endParaRPr>
          </a:p>
          <a:p>
            <a:r>
              <a:rPr lang="en-US" sz="2000" dirty="0"/>
              <a:t> R1:  Bravo(x, y, z) :- Charlie(a, x, z), Alpha(y, a, b).</a:t>
            </a:r>
            <a:endParaRPr lang="en-US" sz="2000" b="0" dirty="0">
              <a:effectLst/>
            </a:endParaRPr>
          </a:p>
          <a:p>
            <a:r>
              <a:rPr lang="en-US" sz="2000" dirty="0"/>
              <a:t> R2:  Charlie(x, y, z) :- Delta(z, y, x).</a:t>
            </a:r>
          </a:p>
          <a:p>
            <a:r>
              <a:rPr lang="en-US" sz="2000" dirty="0"/>
              <a:t> R3:  Delta(x, y, z) :- Charlie(z, x, y).</a:t>
            </a:r>
            <a:endParaRPr lang="en-US" sz="2000" b="0" dirty="0">
              <a:effectLst/>
            </a:endParaRPr>
          </a:p>
          <a:p>
            <a:r>
              <a:rPr lang="en-US" sz="2000" dirty="0"/>
              <a:t> R4:  Delta(x, y, z) :- Echo(y, z, x).</a:t>
            </a:r>
            <a:endParaRPr lang="en-US" sz="2000" b="0" dirty="0">
              <a:effectLst/>
            </a:endParaRPr>
          </a:p>
          <a:p>
            <a:br>
              <a:rPr lang="en-US" sz="2000" b="0" dirty="0">
                <a:effectLst/>
              </a:rPr>
            </a:br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Strongly Connected Components: Def after Example 10 in §10.4.5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7B339-2841-C148-99B9-E4494026A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Maximal strongly connected subgraphs </a:t>
            </a:r>
            <a:r>
              <a:rPr lang="en-US" dirty="0"/>
              <a:t>are called </a:t>
            </a:r>
            <a:r>
              <a:rPr lang="en-US" i="1" dirty="0"/>
              <a:t>strongly connected components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70C4349-A945-534C-8FBA-E11B076E7A80}"/>
              </a:ext>
            </a:extLst>
          </p:cNvPr>
          <p:cNvSpPr>
            <a:spLocks noChangeAspect="1"/>
          </p:cNvSpPr>
          <p:nvPr/>
        </p:nvSpPr>
        <p:spPr>
          <a:xfrm>
            <a:off x="1973389" y="3017520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C837CBC-8F20-A749-A1C8-2BBE8FED031C}"/>
              </a:ext>
            </a:extLst>
          </p:cNvPr>
          <p:cNvSpPr>
            <a:spLocks noChangeAspect="1"/>
          </p:cNvSpPr>
          <p:nvPr/>
        </p:nvSpPr>
        <p:spPr>
          <a:xfrm>
            <a:off x="1973389" y="4360794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0300474-5958-804D-8489-752618DD04E7}"/>
              </a:ext>
            </a:extLst>
          </p:cNvPr>
          <p:cNvSpPr>
            <a:spLocks noChangeAspect="1"/>
          </p:cNvSpPr>
          <p:nvPr/>
        </p:nvSpPr>
        <p:spPr>
          <a:xfrm>
            <a:off x="3339465" y="3017520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2550A31-7857-C74B-B3A5-880763CF1E50}"/>
              </a:ext>
            </a:extLst>
          </p:cNvPr>
          <p:cNvSpPr>
            <a:spLocks noChangeAspect="1"/>
          </p:cNvSpPr>
          <p:nvPr/>
        </p:nvSpPr>
        <p:spPr>
          <a:xfrm>
            <a:off x="3339465" y="4360794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3186070-1972-2043-9DFD-1755C52F63D2}"/>
              </a:ext>
            </a:extLst>
          </p:cNvPr>
          <p:cNvSpPr>
            <a:spLocks noChangeAspect="1"/>
          </p:cNvSpPr>
          <p:nvPr/>
        </p:nvSpPr>
        <p:spPr>
          <a:xfrm>
            <a:off x="4705541" y="3752747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R4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3E88DCA-D44C-754F-8753-A6BFECE41710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>
            <a:off x="2384869" y="3840480"/>
            <a:ext cx="0" cy="5203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430537A-C540-9842-BB8E-CCBC3FFA9C5A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>
            <a:off x="2796349" y="3429000"/>
            <a:ext cx="54311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55B58D6-384B-074A-926C-A0A179CDA13F}"/>
              </a:ext>
            </a:extLst>
          </p:cNvPr>
          <p:cNvCxnSpPr>
            <a:cxnSpLocks/>
          </p:cNvCxnSpPr>
          <p:nvPr/>
        </p:nvCxnSpPr>
        <p:spPr>
          <a:xfrm flipV="1">
            <a:off x="2545492" y="3765104"/>
            <a:ext cx="0" cy="60804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7CE848-0F85-084F-85DE-2B42BF77146A}"/>
              </a:ext>
            </a:extLst>
          </p:cNvPr>
          <p:cNvCxnSpPr>
            <a:cxnSpLocks/>
            <a:stCxn id="12" idx="6"/>
            <a:endCxn id="13" idx="3"/>
          </p:cNvCxnSpPr>
          <p:nvPr/>
        </p:nvCxnSpPr>
        <p:spPr>
          <a:xfrm flipV="1">
            <a:off x="2796349" y="3719960"/>
            <a:ext cx="663636" cy="10523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72F540-1293-8342-AC5C-8D9EAB63F8B0}"/>
              </a:ext>
            </a:extLst>
          </p:cNvPr>
          <p:cNvCxnSpPr>
            <a:cxnSpLocks/>
          </p:cNvCxnSpPr>
          <p:nvPr/>
        </p:nvCxnSpPr>
        <p:spPr>
          <a:xfrm>
            <a:off x="3760588" y="3840480"/>
            <a:ext cx="0" cy="5203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9426F32-E86E-A040-BBE3-F6D1B8F28F1D}"/>
              </a:ext>
            </a:extLst>
          </p:cNvPr>
          <p:cNvCxnSpPr>
            <a:cxnSpLocks/>
          </p:cNvCxnSpPr>
          <p:nvPr/>
        </p:nvCxnSpPr>
        <p:spPr>
          <a:xfrm flipV="1">
            <a:off x="3921211" y="3765104"/>
            <a:ext cx="0" cy="60804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9CE6C0C-7BEC-9F41-9B4F-5E1216E338A2}"/>
              </a:ext>
            </a:extLst>
          </p:cNvPr>
          <p:cNvCxnSpPr>
            <a:cxnSpLocks/>
            <a:stCxn id="13" idx="6"/>
            <a:endCxn id="15" idx="1"/>
          </p:cNvCxnSpPr>
          <p:nvPr/>
        </p:nvCxnSpPr>
        <p:spPr>
          <a:xfrm>
            <a:off x="4162425" y="3429000"/>
            <a:ext cx="663636" cy="44426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A838786-E097-6048-A179-0FE93E7022B1}"/>
              </a:ext>
            </a:extLst>
          </p:cNvPr>
          <p:cNvSpPr txBox="1"/>
          <p:nvPr/>
        </p:nvSpPr>
        <p:spPr>
          <a:xfrm>
            <a:off x="4763095" y="2580926"/>
            <a:ext cx="686226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What are the strongly connected components</a:t>
            </a:r>
          </a:p>
        </p:txBody>
      </p:sp>
    </p:spTree>
    <p:extLst>
      <p:ext uri="{BB962C8B-B14F-4D97-AF65-F5344CB8AC3E}">
        <p14:creationId xmlns:p14="http://schemas.microsoft.com/office/powerpoint/2010/main" val="4008917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4BC147-D99F-144C-A35B-9B898A0B002A}"/>
              </a:ext>
            </a:extLst>
          </p:cNvPr>
          <p:cNvSpPr txBox="1"/>
          <p:nvPr/>
        </p:nvSpPr>
        <p:spPr>
          <a:xfrm>
            <a:off x="6663501" y="3752747"/>
            <a:ext cx="526907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Rules:</a:t>
            </a:r>
          </a:p>
          <a:p>
            <a:r>
              <a:rPr lang="en-US" sz="2000" dirty="0"/>
              <a:t> R0:  Alpha(x, y, z) :- Bravo(a, b, z), Charlie(x, y, c).</a:t>
            </a:r>
            <a:endParaRPr lang="en-US" sz="2000" b="0" dirty="0">
              <a:effectLst/>
            </a:endParaRPr>
          </a:p>
          <a:p>
            <a:r>
              <a:rPr lang="en-US" sz="2000" dirty="0"/>
              <a:t> R1:  Bravo(x, y, z) :- Charlie(a, x, z), Alpha(y, a, b).</a:t>
            </a:r>
            <a:endParaRPr lang="en-US" sz="2000" b="0" dirty="0">
              <a:effectLst/>
            </a:endParaRPr>
          </a:p>
          <a:p>
            <a:r>
              <a:rPr lang="en-US" sz="2000" dirty="0"/>
              <a:t> R2:  Charlie(x, y, z) :- Delta(z, y, x).</a:t>
            </a:r>
          </a:p>
          <a:p>
            <a:r>
              <a:rPr lang="en-US" sz="2000" dirty="0"/>
              <a:t> R3:  Delta(x, y, z) :- Charlie(z, x, y).</a:t>
            </a:r>
            <a:endParaRPr lang="en-US" sz="2000" b="0" dirty="0">
              <a:effectLst/>
            </a:endParaRPr>
          </a:p>
          <a:p>
            <a:r>
              <a:rPr lang="en-US" sz="2000" dirty="0"/>
              <a:t> R4:  Delta(x, y, z) :- Echo(y, z, x).</a:t>
            </a:r>
            <a:endParaRPr lang="en-US" sz="2000" b="0" dirty="0">
              <a:effectLst/>
            </a:endParaRPr>
          </a:p>
          <a:p>
            <a:br>
              <a:rPr lang="en-US" sz="2000" b="0" dirty="0">
                <a:effectLst/>
              </a:rPr>
            </a:br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Strongly Connected Components: Def after Example 10 in §10.4.5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7B339-2841-C148-99B9-E4494026A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Maximal strongly connected subgraphs </a:t>
            </a:r>
            <a:r>
              <a:rPr lang="en-US" dirty="0"/>
              <a:t>are called </a:t>
            </a:r>
            <a:r>
              <a:rPr lang="en-US" i="1" dirty="0"/>
              <a:t>strongly connected components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838786-E097-6048-A179-0FE93E7022B1}"/>
              </a:ext>
            </a:extLst>
          </p:cNvPr>
          <p:cNvSpPr txBox="1"/>
          <p:nvPr/>
        </p:nvSpPr>
        <p:spPr>
          <a:xfrm>
            <a:off x="4763095" y="2580926"/>
            <a:ext cx="686226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What are the strongly connected components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D8173AA1-F5F6-6F40-8249-6AEF29EA849F}"/>
              </a:ext>
            </a:extLst>
          </p:cNvPr>
          <p:cNvSpPr/>
          <p:nvPr/>
        </p:nvSpPr>
        <p:spPr>
          <a:xfrm>
            <a:off x="4597716" y="3698833"/>
            <a:ext cx="1051295" cy="98437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C700D183-3BEF-304D-A0FB-C520ED9452B3}"/>
              </a:ext>
            </a:extLst>
          </p:cNvPr>
          <p:cNvSpPr/>
          <p:nvPr/>
        </p:nvSpPr>
        <p:spPr>
          <a:xfrm>
            <a:off x="3183315" y="2928422"/>
            <a:ext cx="1149102" cy="237261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39DABBD-E403-7C4F-A566-03535D7A0391}"/>
              </a:ext>
            </a:extLst>
          </p:cNvPr>
          <p:cNvSpPr/>
          <p:nvPr/>
        </p:nvSpPr>
        <p:spPr>
          <a:xfrm>
            <a:off x="1780438" y="2930893"/>
            <a:ext cx="1249777" cy="23701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0692887-D492-FE47-A448-60F2AD4645DC}"/>
              </a:ext>
            </a:extLst>
          </p:cNvPr>
          <p:cNvGrpSpPr/>
          <p:nvPr/>
        </p:nvGrpSpPr>
        <p:grpSpPr>
          <a:xfrm>
            <a:off x="1973389" y="3017520"/>
            <a:ext cx="3555112" cy="2166234"/>
            <a:chOff x="1973389" y="3017520"/>
            <a:chExt cx="3555112" cy="216623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950F89F-F1DD-2047-AF45-79F26A41A9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E48B67D-33C5-AD49-9599-C9D4E10760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1129F87-5C1D-1C4D-98F4-C504DBA63B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59E8191-E9C0-3F44-A0ED-8859EBF7A7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97AD15E-8429-5D48-B5FC-7DADD30797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5541" y="3752747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3C11707-84B1-1342-82B2-4997C11C0E97}"/>
                </a:ext>
              </a:extLst>
            </p:cNvPr>
            <p:cNvCxnSpPr>
              <a:cxnSpLocks/>
              <a:stCxn id="28" idx="4"/>
              <a:endCxn id="29" idx="0"/>
            </p:cNvCxnSpPr>
            <p:nvPr/>
          </p:nvCxnSpPr>
          <p:spPr>
            <a:xfrm>
              <a:off x="2384869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DFEB101-FCD0-FC43-BE8B-487F8D5BCB2B}"/>
                </a:ext>
              </a:extLst>
            </p:cNvPr>
            <p:cNvCxnSpPr>
              <a:cxnSpLocks/>
              <a:stCxn id="28" idx="6"/>
              <a:endCxn id="30" idx="2"/>
            </p:cNvCxnSpPr>
            <p:nvPr/>
          </p:nvCxnSpPr>
          <p:spPr>
            <a:xfrm>
              <a:off x="2796349" y="3429000"/>
              <a:ext cx="54311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F58483B-9519-1F46-8E70-7C50E0B68B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492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B017F81-C45B-1B49-9296-7E3B9EC6AC75}"/>
                </a:ext>
              </a:extLst>
            </p:cNvPr>
            <p:cNvCxnSpPr>
              <a:cxnSpLocks/>
              <a:stCxn id="29" idx="6"/>
              <a:endCxn id="30" idx="3"/>
            </p:cNvCxnSpPr>
            <p:nvPr/>
          </p:nvCxnSpPr>
          <p:spPr>
            <a:xfrm flipV="1">
              <a:off x="2796349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B44A61A-11B3-BF44-8149-C23E3996F326}"/>
                </a:ext>
              </a:extLst>
            </p:cNvPr>
            <p:cNvCxnSpPr>
              <a:cxnSpLocks/>
            </p:cNvCxnSpPr>
            <p:nvPr/>
          </p:nvCxnSpPr>
          <p:spPr>
            <a:xfrm>
              <a:off x="3760588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8F58C537-971D-B94E-ABB8-C735D3BA2A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211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B93B096-1A68-F941-AC02-D6B4657F5DEA}"/>
                </a:ext>
              </a:extLst>
            </p:cNvPr>
            <p:cNvCxnSpPr>
              <a:cxnSpLocks/>
              <a:stCxn id="30" idx="6"/>
              <a:endCxn id="32" idx="1"/>
            </p:cNvCxnSpPr>
            <p:nvPr/>
          </p:nvCxnSpPr>
          <p:spPr>
            <a:xfrm>
              <a:off x="4162425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40902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DBFD56A-4BDC-6E44-AFE9-930D80746CD6}"/>
              </a:ext>
            </a:extLst>
          </p:cNvPr>
          <p:cNvSpPr/>
          <p:nvPr/>
        </p:nvSpPr>
        <p:spPr>
          <a:xfrm>
            <a:off x="6464073" y="5328434"/>
            <a:ext cx="3947488" cy="35307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0DE88F39-4730-F54D-824C-8E6724B8E477}"/>
              </a:ext>
            </a:extLst>
          </p:cNvPr>
          <p:cNvSpPr/>
          <p:nvPr/>
        </p:nvSpPr>
        <p:spPr>
          <a:xfrm>
            <a:off x="6464073" y="4707924"/>
            <a:ext cx="3947488" cy="63019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7D8DC4B-D1C3-784C-94B8-2EF219431F9A}"/>
              </a:ext>
            </a:extLst>
          </p:cNvPr>
          <p:cNvSpPr/>
          <p:nvPr/>
        </p:nvSpPr>
        <p:spPr>
          <a:xfrm>
            <a:off x="6464073" y="4077729"/>
            <a:ext cx="5425095" cy="6301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4BC147-D99F-144C-A35B-9B898A0B002A}"/>
              </a:ext>
            </a:extLst>
          </p:cNvPr>
          <p:cNvSpPr txBox="1"/>
          <p:nvPr/>
        </p:nvSpPr>
        <p:spPr>
          <a:xfrm>
            <a:off x="6663501" y="3752747"/>
            <a:ext cx="526907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Rules:</a:t>
            </a:r>
          </a:p>
          <a:p>
            <a:r>
              <a:rPr lang="en-US" sz="2000" dirty="0"/>
              <a:t> R0:  Alpha(x, y, z) :- Bravo(a, b, z), Charlie(x, y, c).</a:t>
            </a:r>
            <a:endParaRPr lang="en-US" sz="2000" b="0" dirty="0">
              <a:effectLst/>
            </a:endParaRPr>
          </a:p>
          <a:p>
            <a:r>
              <a:rPr lang="en-US" sz="2000" dirty="0"/>
              <a:t> R1:  Bravo(x, y, z) :- Charlie(a, x, z), Alpha(y, a, b).</a:t>
            </a:r>
            <a:endParaRPr lang="en-US" sz="2000" b="0" dirty="0">
              <a:effectLst/>
            </a:endParaRPr>
          </a:p>
          <a:p>
            <a:r>
              <a:rPr lang="en-US" sz="2000" dirty="0"/>
              <a:t> R2:  Charlie(x, y, z) :- Delta(z, y, x).</a:t>
            </a:r>
          </a:p>
          <a:p>
            <a:r>
              <a:rPr lang="en-US" sz="2000" dirty="0"/>
              <a:t> R3:  Delta(x, y, z) :- Charlie(z, x, y).</a:t>
            </a:r>
            <a:endParaRPr lang="en-US" sz="2000" b="0" dirty="0">
              <a:effectLst/>
            </a:endParaRPr>
          </a:p>
          <a:p>
            <a:r>
              <a:rPr lang="en-US" sz="2000" dirty="0"/>
              <a:t> R4:  Delta(x, y, z) :- Echo(y, z, x).</a:t>
            </a:r>
            <a:endParaRPr lang="en-US" sz="2000" b="0" dirty="0">
              <a:effectLst/>
            </a:endParaRPr>
          </a:p>
          <a:p>
            <a:br>
              <a:rPr lang="en-US" sz="2000" b="0" dirty="0">
                <a:effectLst/>
              </a:rPr>
            </a:br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Strongly Connected Components: Project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7B339-2841-C148-99B9-E4494026A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run the fixed point algorithm just on the strongly connected components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838786-E097-6048-A179-0FE93E7022B1}"/>
              </a:ext>
            </a:extLst>
          </p:cNvPr>
          <p:cNvSpPr txBox="1"/>
          <p:nvPr/>
        </p:nvSpPr>
        <p:spPr>
          <a:xfrm>
            <a:off x="4763095" y="2580926"/>
            <a:ext cx="704507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Notice the circular dependencies with the SCCs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D8173AA1-F5F6-6F40-8249-6AEF29EA849F}"/>
              </a:ext>
            </a:extLst>
          </p:cNvPr>
          <p:cNvSpPr/>
          <p:nvPr/>
        </p:nvSpPr>
        <p:spPr>
          <a:xfrm>
            <a:off x="4597716" y="3698833"/>
            <a:ext cx="1051295" cy="98437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C700D183-3BEF-304D-A0FB-C520ED9452B3}"/>
              </a:ext>
            </a:extLst>
          </p:cNvPr>
          <p:cNvSpPr/>
          <p:nvPr/>
        </p:nvSpPr>
        <p:spPr>
          <a:xfrm>
            <a:off x="3183315" y="2928422"/>
            <a:ext cx="1149102" cy="237261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39DABBD-E403-7C4F-A566-03535D7A0391}"/>
              </a:ext>
            </a:extLst>
          </p:cNvPr>
          <p:cNvSpPr/>
          <p:nvPr/>
        </p:nvSpPr>
        <p:spPr>
          <a:xfrm>
            <a:off x="1780438" y="2930893"/>
            <a:ext cx="1249777" cy="23701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0692887-D492-FE47-A448-60F2AD4645DC}"/>
              </a:ext>
            </a:extLst>
          </p:cNvPr>
          <p:cNvGrpSpPr/>
          <p:nvPr/>
        </p:nvGrpSpPr>
        <p:grpSpPr>
          <a:xfrm>
            <a:off x="1973389" y="3017520"/>
            <a:ext cx="3555112" cy="2166234"/>
            <a:chOff x="1973389" y="3017520"/>
            <a:chExt cx="3555112" cy="216623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950F89F-F1DD-2047-AF45-79F26A41A9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E48B67D-33C5-AD49-9599-C9D4E10760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1129F87-5C1D-1C4D-98F4-C504DBA63B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59E8191-E9C0-3F44-A0ED-8859EBF7A7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97AD15E-8429-5D48-B5FC-7DADD30797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5541" y="3752747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3C11707-84B1-1342-82B2-4997C11C0E97}"/>
                </a:ext>
              </a:extLst>
            </p:cNvPr>
            <p:cNvCxnSpPr>
              <a:cxnSpLocks/>
              <a:stCxn id="28" idx="4"/>
              <a:endCxn id="29" idx="0"/>
            </p:cNvCxnSpPr>
            <p:nvPr/>
          </p:nvCxnSpPr>
          <p:spPr>
            <a:xfrm>
              <a:off x="2384869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DFEB101-FCD0-FC43-BE8B-487F8D5BCB2B}"/>
                </a:ext>
              </a:extLst>
            </p:cNvPr>
            <p:cNvCxnSpPr>
              <a:cxnSpLocks/>
              <a:stCxn id="28" idx="6"/>
              <a:endCxn id="30" idx="2"/>
            </p:cNvCxnSpPr>
            <p:nvPr/>
          </p:nvCxnSpPr>
          <p:spPr>
            <a:xfrm>
              <a:off x="2796349" y="3429000"/>
              <a:ext cx="54311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F58483B-9519-1F46-8E70-7C50E0B68B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492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B017F81-C45B-1B49-9296-7E3B9EC6AC75}"/>
                </a:ext>
              </a:extLst>
            </p:cNvPr>
            <p:cNvCxnSpPr>
              <a:cxnSpLocks/>
              <a:stCxn id="29" idx="6"/>
              <a:endCxn id="30" idx="3"/>
            </p:cNvCxnSpPr>
            <p:nvPr/>
          </p:nvCxnSpPr>
          <p:spPr>
            <a:xfrm flipV="1">
              <a:off x="2796349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B44A61A-11B3-BF44-8149-C23E3996F326}"/>
                </a:ext>
              </a:extLst>
            </p:cNvPr>
            <p:cNvCxnSpPr>
              <a:cxnSpLocks/>
            </p:cNvCxnSpPr>
            <p:nvPr/>
          </p:nvCxnSpPr>
          <p:spPr>
            <a:xfrm>
              <a:off x="3760588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8F58C537-971D-B94E-ABB8-C735D3BA2A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211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B93B096-1A68-F941-AC02-D6B4657F5DEA}"/>
                </a:ext>
              </a:extLst>
            </p:cNvPr>
            <p:cNvCxnSpPr>
              <a:cxnSpLocks/>
              <a:stCxn id="30" idx="6"/>
              <a:endCxn id="32" idx="1"/>
            </p:cNvCxnSpPr>
            <p:nvPr/>
          </p:nvCxnSpPr>
          <p:spPr>
            <a:xfrm>
              <a:off x="4162425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79124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Strongly Connected Components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strongly connected components (SCCs)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/>
              <a:t>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/>
              <a:t>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537" y="2606230"/>
            <a:ext cx="6638925" cy="2162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512" y="3038475"/>
            <a:ext cx="400050" cy="390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4293" y="3038475"/>
            <a:ext cx="3810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7214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1EB30D-6F30-C949-A3FF-5D547DBC5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Graph Traversal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AC62A1-F52A-BE41-9213-6835A6A4F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 do we find Strongly Connected Components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91449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C225479F-FC06-4444-B6E5-32C642D9C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28376"/>
            <a:ext cx="5816600" cy="2730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9D214E-C85A-6644-8708-22E2293BA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List Representation of a Tree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DD6980-222B-8D41-81F5-248E0CDE0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149" y="2113851"/>
            <a:ext cx="4705350" cy="187642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5968215-9993-AC47-ACD5-7980C6BDE2E4}"/>
              </a:ext>
            </a:extLst>
          </p:cNvPr>
          <p:cNvCxnSpPr/>
          <p:nvPr/>
        </p:nvCxnSpPr>
        <p:spPr>
          <a:xfrm flipH="1">
            <a:off x="1574800" y="2400300"/>
            <a:ext cx="1689100" cy="571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CBA3A9-A0EF-444D-AFD7-3B974C7FAA73}"/>
              </a:ext>
            </a:extLst>
          </p:cNvPr>
          <p:cNvCxnSpPr>
            <a:cxnSpLocks/>
          </p:cNvCxnSpPr>
          <p:nvPr/>
        </p:nvCxnSpPr>
        <p:spPr>
          <a:xfrm flipH="1">
            <a:off x="2844800" y="2527300"/>
            <a:ext cx="419100" cy="43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869A79-60E1-474B-BB1E-C715F04133B9}"/>
              </a:ext>
            </a:extLst>
          </p:cNvPr>
          <p:cNvCxnSpPr>
            <a:cxnSpLocks/>
          </p:cNvCxnSpPr>
          <p:nvPr/>
        </p:nvCxnSpPr>
        <p:spPr>
          <a:xfrm>
            <a:off x="3609150" y="2527300"/>
            <a:ext cx="429450" cy="43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DE6BB1-7A63-1C47-B97D-959642E55E6C}"/>
              </a:ext>
            </a:extLst>
          </p:cNvPr>
          <p:cNvCxnSpPr>
            <a:cxnSpLocks/>
          </p:cNvCxnSpPr>
          <p:nvPr/>
        </p:nvCxnSpPr>
        <p:spPr>
          <a:xfrm>
            <a:off x="3609150" y="2406651"/>
            <a:ext cx="1686750" cy="5778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7A8F024-8652-8C4C-B910-D4BF9323DECA}"/>
              </a:ext>
            </a:extLst>
          </p:cNvPr>
          <p:cNvCxnSpPr>
            <a:cxnSpLocks/>
          </p:cNvCxnSpPr>
          <p:nvPr/>
        </p:nvCxnSpPr>
        <p:spPr>
          <a:xfrm>
            <a:off x="4089400" y="3220150"/>
            <a:ext cx="0" cy="323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64FD0E34-6068-57B9-55E7-9639823F691A}"/>
              </a:ext>
            </a:extLst>
          </p:cNvPr>
          <p:cNvSpPr/>
          <p:nvPr/>
        </p:nvSpPr>
        <p:spPr>
          <a:xfrm>
            <a:off x="4200525" y="4914900"/>
            <a:ext cx="1442974" cy="257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454528-E450-F931-5D7E-D9453AA2213D}"/>
              </a:ext>
            </a:extLst>
          </p:cNvPr>
          <p:cNvSpPr/>
          <p:nvPr/>
        </p:nvSpPr>
        <p:spPr>
          <a:xfrm>
            <a:off x="2123313" y="4542029"/>
            <a:ext cx="1442974" cy="257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1E0591-7A9B-E1DA-1F2F-AFA106762C52}"/>
              </a:ext>
            </a:extLst>
          </p:cNvPr>
          <p:cNvSpPr/>
          <p:nvPr/>
        </p:nvSpPr>
        <p:spPr>
          <a:xfrm>
            <a:off x="2184050" y="4914900"/>
            <a:ext cx="1442974" cy="257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38C2DC-0D2C-DFCF-62AC-03A9C9CDF2D0}"/>
              </a:ext>
            </a:extLst>
          </p:cNvPr>
          <p:cNvSpPr/>
          <p:nvPr/>
        </p:nvSpPr>
        <p:spPr>
          <a:xfrm>
            <a:off x="2189222" y="5295200"/>
            <a:ext cx="1442974" cy="257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7113D5-5BE5-7048-A413-F1B3FFF629C8}"/>
              </a:ext>
            </a:extLst>
          </p:cNvPr>
          <p:cNvSpPr/>
          <p:nvPr/>
        </p:nvSpPr>
        <p:spPr>
          <a:xfrm>
            <a:off x="2123313" y="5652390"/>
            <a:ext cx="1442974" cy="257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C8D88D-39C9-9373-5F69-4F2161FF350A}"/>
              </a:ext>
            </a:extLst>
          </p:cNvPr>
          <p:cNvSpPr/>
          <p:nvPr/>
        </p:nvSpPr>
        <p:spPr>
          <a:xfrm>
            <a:off x="2184050" y="6044311"/>
            <a:ext cx="1442974" cy="257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B4B433D-AD64-DA5B-4E67-25DCAAD1F13D}"/>
              </a:ext>
            </a:extLst>
          </p:cNvPr>
          <p:cNvSpPr/>
          <p:nvPr/>
        </p:nvSpPr>
        <p:spPr>
          <a:xfrm>
            <a:off x="4200524" y="5638102"/>
            <a:ext cx="1643063" cy="3130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3688A1-DFAA-A4F5-0BB6-89082C08C9FD}"/>
              </a:ext>
            </a:extLst>
          </p:cNvPr>
          <p:cNvSpPr/>
          <p:nvPr/>
        </p:nvSpPr>
        <p:spPr>
          <a:xfrm>
            <a:off x="2147090" y="6393368"/>
            <a:ext cx="1643063" cy="3130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C56B2EF-3220-E427-11CF-49270A337C8F}"/>
              </a:ext>
            </a:extLst>
          </p:cNvPr>
          <p:cNvSpPr/>
          <p:nvPr/>
        </p:nvSpPr>
        <p:spPr>
          <a:xfrm>
            <a:off x="561213" y="3928364"/>
            <a:ext cx="1442974" cy="2859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814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C225479F-FC06-4444-B6E5-32C642D9C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28376"/>
            <a:ext cx="5816600" cy="2730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9D214E-C85A-6644-8708-22E2293BA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List Representation of a Tree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DD6980-222B-8D41-81F5-248E0CDE0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149" y="2113851"/>
            <a:ext cx="4705350" cy="187642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5968215-9993-AC47-ACD5-7980C6BDE2E4}"/>
              </a:ext>
            </a:extLst>
          </p:cNvPr>
          <p:cNvCxnSpPr/>
          <p:nvPr/>
        </p:nvCxnSpPr>
        <p:spPr>
          <a:xfrm flipH="1">
            <a:off x="1574800" y="2400300"/>
            <a:ext cx="1689100" cy="571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CBA3A9-A0EF-444D-AFD7-3B974C7FAA73}"/>
              </a:ext>
            </a:extLst>
          </p:cNvPr>
          <p:cNvCxnSpPr>
            <a:cxnSpLocks/>
          </p:cNvCxnSpPr>
          <p:nvPr/>
        </p:nvCxnSpPr>
        <p:spPr>
          <a:xfrm flipH="1">
            <a:off x="2844800" y="2527300"/>
            <a:ext cx="419100" cy="43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869A79-60E1-474B-BB1E-C715F04133B9}"/>
              </a:ext>
            </a:extLst>
          </p:cNvPr>
          <p:cNvCxnSpPr>
            <a:cxnSpLocks/>
          </p:cNvCxnSpPr>
          <p:nvPr/>
        </p:nvCxnSpPr>
        <p:spPr>
          <a:xfrm>
            <a:off x="3609150" y="2527300"/>
            <a:ext cx="429450" cy="43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DE6BB1-7A63-1C47-B97D-959642E55E6C}"/>
              </a:ext>
            </a:extLst>
          </p:cNvPr>
          <p:cNvCxnSpPr>
            <a:cxnSpLocks/>
          </p:cNvCxnSpPr>
          <p:nvPr/>
        </p:nvCxnSpPr>
        <p:spPr>
          <a:xfrm>
            <a:off x="3609150" y="2406651"/>
            <a:ext cx="1686750" cy="5778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7A8F024-8652-8C4C-B910-D4BF9323DECA}"/>
              </a:ext>
            </a:extLst>
          </p:cNvPr>
          <p:cNvCxnSpPr>
            <a:cxnSpLocks/>
          </p:cNvCxnSpPr>
          <p:nvPr/>
        </p:nvCxnSpPr>
        <p:spPr>
          <a:xfrm>
            <a:off x="4089400" y="3220150"/>
            <a:ext cx="0" cy="323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64FD0E34-6068-57B9-55E7-9639823F691A}"/>
              </a:ext>
            </a:extLst>
          </p:cNvPr>
          <p:cNvSpPr/>
          <p:nvPr/>
        </p:nvSpPr>
        <p:spPr>
          <a:xfrm>
            <a:off x="4200525" y="4914900"/>
            <a:ext cx="1442974" cy="257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1E0591-7A9B-E1DA-1F2F-AFA106762C52}"/>
              </a:ext>
            </a:extLst>
          </p:cNvPr>
          <p:cNvSpPr/>
          <p:nvPr/>
        </p:nvSpPr>
        <p:spPr>
          <a:xfrm>
            <a:off x="2184050" y="4914900"/>
            <a:ext cx="1442974" cy="257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38C2DC-0D2C-DFCF-62AC-03A9C9CDF2D0}"/>
              </a:ext>
            </a:extLst>
          </p:cNvPr>
          <p:cNvSpPr/>
          <p:nvPr/>
        </p:nvSpPr>
        <p:spPr>
          <a:xfrm>
            <a:off x="2189222" y="5295200"/>
            <a:ext cx="1442974" cy="257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7113D5-5BE5-7048-A413-F1B3FFF629C8}"/>
              </a:ext>
            </a:extLst>
          </p:cNvPr>
          <p:cNvSpPr/>
          <p:nvPr/>
        </p:nvSpPr>
        <p:spPr>
          <a:xfrm>
            <a:off x="2123313" y="5652390"/>
            <a:ext cx="1442974" cy="257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C8D88D-39C9-9373-5F69-4F2161FF350A}"/>
              </a:ext>
            </a:extLst>
          </p:cNvPr>
          <p:cNvSpPr/>
          <p:nvPr/>
        </p:nvSpPr>
        <p:spPr>
          <a:xfrm>
            <a:off x="2184050" y="6044311"/>
            <a:ext cx="1442974" cy="257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B4B433D-AD64-DA5B-4E67-25DCAAD1F13D}"/>
              </a:ext>
            </a:extLst>
          </p:cNvPr>
          <p:cNvSpPr/>
          <p:nvPr/>
        </p:nvSpPr>
        <p:spPr>
          <a:xfrm>
            <a:off x="4200524" y="5638102"/>
            <a:ext cx="1643063" cy="3130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3688A1-DFAA-A4F5-0BB6-89082C08C9FD}"/>
              </a:ext>
            </a:extLst>
          </p:cNvPr>
          <p:cNvSpPr/>
          <p:nvPr/>
        </p:nvSpPr>
        <p:spPr>
          <a:xfrm>
            <a:off x="2147090" y="6393368"/>
            <a:ext cx="1643063" cy="3130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FD4D26-A8C8-D0E5-A69A-5F566074D1DE}"/>
              </a:ext>
            </a:extLst>
          </p:cNvPr>
          <p:cNvSpPr/>
          <p:nvPr/>
        </p:nvSpPr>
        <p:spPr>
          <a:xfrm>
            <a:off x="561213" y="3928364"/>
            <a:ext cx="1442974" cy="2859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89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B8506B-B41E-524C-92F4-96C305FD0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Motivation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65BCAB-E6D5-FA49-B3D2-07CAE87A4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2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11123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C225479F-FC06-4444-B6E5-32C642D9C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28376"/>
            <a:ext cx="5816600" cy="2730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9D214E-C85A-6644-8708-22E2293BA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List Representation of a Tree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DD6980-222B-8D41-81F5-248E0CDE0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149" y="2113851"/>
            <a:ext cx="4705350" cy="187642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5968215-9993-AC47-ACD5-7980C6BDE2E4}"/>
              </a:ext>
            </a:extLst>
          </p:cNvPr>
          <p:cNvCxnSpPr/>
          <p:nvPr/>
        </p:nvCxnSpPr>
        <p:spPr>
          <a:xfrm flipH="1">
            <a:off x="1574800" y="2400300"/>
            <a:ext cx="1689100" cy="571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CBA3A9-A0EF-444D-AFD7-3B974C7FAA73}"/>
              </a:ext>
            </a:extLst>
          </p:cNvPr>
          <p:cNvCxnSpPr>
            <a:cxnSpLocks/>
          </p:cNvCxnSpPr>
          <p:nvPr/>
        </p:nvCxnSpPr>
        <p:spPr>
          <a:xfrm flipH="1">
            <a:off x="2844800" y="2527300"/>
            <a:ext cx="419100" cy="43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869A79-60E1-474B-BB1E-C715F04133B9}"/>
              </a:ext>
            </a:extLst>
          </p:cNvPr>
          <p:cNvCxnSpPr>
            <a:cxnSpLocks/>
          </p:cNvCxnSpPr>
          <p:nvPr/>
        </p:nvCxnSpPr>
        <p:spPr>
          <a:xfrm>
            <a:off x="3609150" y="2527300"/>
            <a:ext cx="429450" cy="43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DE6BB1-7A63-1C47-B97D-959642E55E6C}"/>
              </a:ext>
            </a:extLst>
          </p:cNvPr>
          <p:cNvCxnSpPr>
            <a:cxnSpLocks/>
          </p:cNvCxnSpPr>
          <p:nvPr/>
        </p:nvCxnSpPr>
        <p:spPr>
          <a:xfrm>
            <a:off x="3609150" y="2406651"/>
            <a:ext cx="1686750" cy="5778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7A8F024-8652-8C4C-B910-D4BF9323DECA}"/>
              </a:ext>
            </a:extLst>
          </p:cNvPr>
          <p:cNvCxnSpPr>
            <a:cxnSpLocks/>
          </p:cNvCxnSpPr>
          <p:nvPr/>
        </p:nvCxnSpPr>
        <p:spPr>
          <a:xfrm>
            <a:off x="4089400" y="3220150"/>
            <a:ext cx="0" cy="323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64FD0E34-6068-57B9-55E7-9639823F691A}"/>
              </a:ext>
            </a:extLst>
          </p:cNvPr>
          <p:cNvSpPr/>
          <p:nvPr/>
        </p:nvSpPr>
        <p:spPr>
          <a:xfrm>
            <a:off x="4200525" y="4914900"/>
            <a:ext cx="1442974" cy="257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38C2DC-0D2C-DFCF-62AC-03A9C9CDF2D0}"/>
              </a:ext>
            </a:extLst>
          </p:cNvPr>
          <p:cNvSpPr/>
          <p:nvPr/>
        </p:nvSpPr>
        <p:spPr>
          <a:xfrm>
            <a:off x="2189222" y="5295200"/>
            <a:ext cx="1442974" cy="257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7113D5-5BE5-7048-A413-F1B3FFF629C8}"/>
              </a:ext>
            </a:extLst>
          </p:cNvPr>
          <p:cNvSpPr/>
          <p:nvPr/>
        </p:nvSpPr>
        <p:spPr>
          <a:xfrm>
            <a:off x="2123313" y="5652390"/>
            <a:ext cx="1442974" cy="257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C8D88D-39C9-9373-5F69-4F2161FF350A}"/>
              </a:ext>
            </a:extLst>
          </p:cNvPr>
          <p:cNvSpPr/>
          <p:nvPr/>
        </p:nvSpPr>
        <p:spPr>
          <a:xfrm>
            <a:off x="2184050" y="6044311"/>
            <a:ext cx="1442974" cy="257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B4B433D-AD64-DA5B-4E67-25DCAAD1F13D}"/>
              </a:ext>
            </a:extLst>
          </p:cNvPr>
          <p:cNvSpPr/>
          <p:nvPr/>
        </p:nvSpPr>
        <p:spPr>
          <a:xfrm>
            <a:off x="4200524" y="5638102"/>
            <a:ext cx="1643063" cy="3130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3688A1-DFAA-A4F5-0BB6-89082C08C9FD}"/>
              </a:ext>
            </a:extLst>
          </p:cNvPr>
          <p:cNvSpPr/>
          <p:nvPr/>
        </p:nvSpPr>
        <p:spPr>
          <a:xfrm>
            <a:off x="2147090" y="6393368"/>
            <a:ext cx="1643063" cy="3130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FBA68B-2531-EE13-EE55-0B78E518C2DA}"/>
              </a:ext>
            </a:extLst>
          </p:cNvPr>
          <p:cNvSpPr/>
          <p:nvPr/>
        </p:nvSpPr>
        <p:spPr>
          <a:xfrm>
            <a:off x="561213" y="3928364"/>
            <a:ext cx="1442974" cy="2859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705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C225479F-FC06-4444-B6E5-32C642D9C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28376"/>
            <a:ext cx="5816600" cy="2730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9D214E-C85A-6644-8708-22E2293BA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List Representation of a Tree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DD6980-222B-8D41-81F5-248E0CDE0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149" y="2113851"/>
            <a:ext cx="4705350" cy="187642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5968215-9993-AC47-ACD5-7980C6BDE2E4}"/>
              </a:ext>
            </a:extLst>
          </p:cNvPr>
          <p:cNvCxnSpPr/>
          <p:nvPr/>
        </p:nvCxnSpPr>
        <p:spPr>
          <a:xfrm flipH="1">
            <a:off x="1574800" y="2400300"/>
            <a:ext cx="1689100" cy="571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CBA3A9-A0EF-444D-AFD7-3B974C7FAA73}"/>
              </a:ext>
            </a:extLst>
          </p:cNvPr>
          <p:cNvCxnSpPr>
            <a:cxnSpLocks/>
          </p:cNvCxnSpPr>
          <p:nvPr/>
        </p:nvCxnSpPr>
        <p:spPr>
          <a:xfrm flipH="1">
            <a:off x="2844800" y="2527300"/>
            <a:ext cx="419100" cy="43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869A79-60E1-474B-BB1E-C715F04133B9}"/>
              </a:ext>
            </a:extLst>
          </p:cNvPr>
          <p:cNvCxnSpPr>
            <a:cxnSpLocks/>
          </p:cNvCxnSpPr>
          <p:nvPr/>
        </p:nvCxnSpPr>
        <p:spPr>
          <a:xfrm>
            <a:off x="3609150" y="2527300"/>
            <a:ext cx="429450" cy="43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DE6BB1-7A63-1C47-B97D-959642E55E6C}"/>
              </a:ext>
            </a:extLst>
          </p:cNvPr>
          <p:cNvCxnSpPr>
            <a:cxnSpLocks/>
          </p:cNvCxnSpPr>
          <p:nvPr/>
        </p:nvCxnSpPr>
        <p:spPr>
          <a:xfrm>
            <a:off x="3609150" y="2406651"/>
            <a:ext cx="1686750" cy="5778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7A8F024-8652-8C4C-B910-D4BF9323DECA}"/>
              </a:ext>
            </a:extLst>
          </p:cNvPr>
          <p:cNvCxnSpPr>
            <a:cxnSpLocks/>
          </p:cNvCxnSpPr>
          <p:nvPr/>
        </p:nvCxnSpPr>
        <p:spPr>
          <a:xfrm>
            <a:off x="4089400" y="3220150"/>
            <a:ext cx="0" cy="323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938C2DC-0D2C-DFCF-62AC-03A9C9CDF2D0}"/>
              </a:ext>
            </a:extLst>
          </p:cNvPr>
          <p:cNvSpPr/>
          <p:nvPr/>
        </p:nvSpPr>
        <p:spPr>
          <a:xfrm>
            <a:off x="2189222" y="5295200"/>
            <a:ext cx="1442974" cy="257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7113D5-5BE5-7048-A413-F1B3FFF629C8}"/>
              </a:ext>
            </a:extLst>
          </p:cNvPr>
          <p:cNvSpPr/>
          <p:nvPr/>
        </p:nvSpPr>
        <p:spPr>
          <a:xfrm>
            <a:off x="2123313" y="5652390"/>
            <a:ext cx="1442974" cy="257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C8D88D-39C9-9373-5F69-4F2161FF350A}"/>
              </a:ext>
            </a:extLst>
          </p:cNvPr>
          <p:cNvSpPr/>
          <p:nvPr/>
        </p:nvSpPr>
        <p:spPr>
          <a:xfrm>
            <a:off x="2184050" y="6044311"/>
            <a:ext cx="1442974" cy="257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B4B433D-AD64-DA5B-4E67-25DCAAD1F13D}"/>
              </a:ext>
            </a:extLst>
          </p:cNvPr>
          <p:cNvSpPr/>
          <p:nvPr/>
        </p:nvSpPr>
        <p:spPr>
          <a:xfrm>
            <a:off x="4200524" y="5638102"/>
            <a:ext cx="1643063" cy="3130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3688A1-DFAA-A4F5-0BB6-89082C08C9FD}"/>
              </a:ext>
            </a:extLst>
          </p:cNvPr>
          <p:cNvSpPr/>
          <p:nvPr/>
        </p:nvSpPr>
        <p:spPr>
          <a:xfrm>
            <a:off x="2147090" y="6393368"/>
            <a:ext cx="1643063" cy="3130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98B24C-28CF-7FCF-C9AA-B34BD75C9B92}"/>
              </a:ext>
            </a:extLst>
          </p:cNvPr>
          <p:cNvSpPr/>
          <p:nvPr/>
        </p:nvSpPr>
        <p:spPr>
          <a:xfrm>
            <a:off x="561213" y="3928364"/>
            <a:ext cx="1442974" cy="2859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160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C225479F-FC06-4444-B6E5-32C642D9C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28376"/>
            <a:ext cx="5816600" cy="2730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9D214E-C85A-6644-8708-22E2293BA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List Representation of a Tree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DD6980-222B-8D41-81F5-248E0CDE0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149" y="2113851"/>
            <a:ext cx="4705350" cy="187642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5968215-9993-AC47-ACD5-7980C6BDE2E4}"/>
              </a:ext>
            </a:extLst>
          </p:cNvPr>
          <p:cNvCxnSpPr/>
          <p:nvPr/>
        </p:nvCxnSpPr>
        <p:spPr>
          <a:xfrm flipH="1">
            <a:off x="1574800" y="2400300"/>
            <a:ext cx="1689100" cy="571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CBA3A9-A0EF-444D-AFD7-3B974C7FAA73}"/>
              </a:ext>
            </a:extLst>
          </p:cNvPr>
          <p:cNvCxnSpPr>
            <a:cxnSpLocks/>
          </p:cNvCxnSpPr>
          <p:nvPr/>
        </p:nvCxnSpPr>
        <p:spPr>
          <a:xfrm flipH="1">
            <a:off x="2844800" y="2527300"/>
            <a:ext cx="419100" cy="43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869A79-60E1-474B-BB1E-C715F04133B9}"/>
              </a:ext>
            </a:extLst>
          </p:cNvPr>
          <p:cNvCxnSpPr>
            <a:cxnSpLocks/>
          </p:cNvCxnSpPr>
          <p:nvPr/>
        </p:nvCxnSpPr>
        <p:spPr>
          <a:xfrm>
            <a:off x="3609150" y="2527300"/>
            <a:ext cx="429450" cy="43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DE6BB1-7A63-1C47-B97D-959642E55E6C}"/>
              </a:ext>
            </a:extLst>
          </p:cNvPr>
          <p:cNvCxnSpPr>
            <a:cxnSpLocks/>
          </p:cNvCxnSpPr>
          <p:nvPr/>
        </p:nvCxnSpPr>
        <p:spPr>
          <a:xfrm>
            <a:off x="3609150" y="2406651"/>
            <a:ext cx="1686750" cy="5778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7A8F024-8652-8C4C-B910-D4BF9323DECA}"/>
              </a:ext>
            </a:extLst>
          </p:cNvPr>
          <p:cNvCxnSpPr>
            <a:cxnSpLocks/>
          </p:cNvCxnSpPr>
          <p:nvPr/>
        </p:nvCxnSpPr>
        <p:spPr>
          <a:xfrm>
            <a:off x="4089400" y="3220150"/>
            <a:ext cx="0" cy="323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77113D5-5BE5-7048-A413-F1B3FFF629C8}"/>
              </a:ext>
            </a:extLst>
          </p:cNvPr>
          <p:cNvSpPr/>
          <p:nvPr/>
        </p:nvSpPr>
        <p:spPr>
          <a:xfrm>
            <a:off x="2123313" y="5652390"/>
            <a:ext cx="1442974" cy="257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C8D88D-39C9-9373-5F69-4F2161FF350A}"/>
              </a:ext>
            </a:extLst>
          </p:cNvPr>
          <p:cNvSpPr/>
          <p:nvPr/>
        </p:nvSpPr>
        <p:spPr>
          <a:xfrm>
            <a:off x="2184050" y="6044311"/>
            <a:ext cx="1442974" cy="257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B4B433D-AD64-DA5B-4E67-25DCAAD1F13D}"/>
              </a:ext>
            </a:extLst>
          </p:cNvPr>
          <p:cNvSpPr/>
          <p:nvPr/>
        </p:nvSpPr>
        <p:spPr>
          <a:xfrm>
            <a:off x="4200524" y="5638102"/>
            <a:ext cx="1643063" cy="3130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3688A1-DFAA-A4F5-0BB6-89082C08C9FD}"/>
              </a:ext>
            </a:extLst>
          </p:cNvPr>
          <p:cNvSpPr/>
          <p:nvPr/>
        </p:nvSpPr>
        <p:spPr>
          <a:xfrm>
            <a:off x="2147090" y="6393368"/>
            <a:ext cx="1643063" cy="3130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C03014-D68A-1E29-D46A-D6F84A095C88}"/>
              </a:ext>
            </a:extLst>
          </p:cNvPr>
          <p:cNvSpPr/>
          <p:nvPr/>
        </p:nvSpPr>
        <p:spPr>
          <a:xfrm>
            <a:off x="561213" y="3928364"/>
            <a:ext cx="1442974" cy="2859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712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C225479F-FC06-4444-B6E5-32C642D9C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28376"/>
            <a:ext cx="5816600" cy="2730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9D214E-C85A-6644-8708-22E2293BA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List Representation of a Tree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DD6980-222B-8D41-81F5-248E0CDE0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149" y="2113851"/>
            <a:ext cx="4705350" cy="187642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5968215-9993-AC47-ACD5-7980C6BDE2E4}"/>
              </a:ext>
            </a:extLst>
          </p:cNvPr>
          <p:cNvCxnSpPr/>
          <p:nvPr/>
        </p:nvCxnSpPr>
        <p:spPr>
          <a:xfrm flipH="1">
            <a:off x="1574800" y="2400300"/>
            <a:ext cx="1689100" cy="571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CBA3A9-A0EF-444D-AFD7-3B974C7FAA73}"/>
              </a:ext>
            </a:extLst>
          </p:cNvPr>
          <p:cNvCxnSpPr>
            <a:cxnSpLocks/>
          </p:cNvCxnSpPr>
          <p:nvPr/>
        </p:nvCxnSpPr>
        <p:spPr>
          <a:xfrm flipH="1">
            <a:off x="2844800" y="2527300"/>
            <a:ext cx="419100" cy="43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869A79-60E1-474B-BB1E-C715F04133B9}"/>
              </a:ext>
            </a:extLst>
          </p:cNvPr>
          <p:cNvCxnSpPr>
            <a:cxnSpLocks/>
          </p:cNvCxnSpPr>
          <p:nvPr/>
        </p:nvCxnSpPr>
        <p:spPr>
          <a:xfrm>
            <a:off x="3609150" y="2527300"/>
            <a:ext cx="429450" cy="43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DE6BB1-7A63-1C47-B97D-959642E55E6C}"/>
              </a:ext>
            </a:extLst>
          </p:cNvPr>
          <p:cNvCxnSpPr>
            <a:cxnSpLocks/>
          </p:cNvCxnSpPr>
          <p:nvPr/>
        </p:nvCxnSpPr>
        <p:spPr>
          <a:xfrm>
            <a:off x="3609150" y="2406651"/>
            <a:ext cx="1686750" cy="5778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7A8F024-8652-8C4C-B910-D4BF9323DECA}"/>
              </a:ext>
            </a:extLst>
          </p:cNvPr>
          <p:cNvCxnSpPr>
            <a:cxnSpLocks/>
          </p:cNvCxnSpPr>
          <p:nvPr/>
        </p:nvCxnSpPr>
        <p:spPr>
          <a:xfrm>
            <a:off x="4089400" y="3220150"/>
            <a:ext cx="0" cy="323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3C8D88D-39C9-9373-5F69-4F2161FF350A}"/>
              </a:ext>
            </a:extLst>
          </p:cNvPr>
          <p:cNvSpPr/>
          <p:nvPr/>
        </p:nvSpPr>
        <p:spPr>
          <a:xfrm>
            <a:off x="2184050" y="6044311"/>
            <a:ext cx="1442974" cy="257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B4B433D-AD64-DA5B-4E67-25DCAAD1F13D}"/>
              </a:ext>
            </a:extLst>
          </p:cNvPr>
          <p:cNvSpPr/>
          <p:nvPr/>
        </p:nvSpPr>
        <p:spPr>
          <a:xfrm>
            <a:off x="4200524" y="5638102"/>
            <a:ext cx="1643063" cy="3130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3688A1-DFAA-A4F5-0BB6-89082C08C9FD}"/>
              </a:ext>
            </a:extLst>
          </p:cNvPr>
          <p:cNvSpPr/>
          <p:nvPr/>
        </p:nvSpPr>
        <p:spPr>
          <a:xfrm>
            <a:off x="2147090" y="6393368"/>
            <a:ext cx="1643063" cy="3130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71BBC0-931C-85FD-949B-709D8FF89E11}"/>
              </a:ext>
            </a:extLst>
          </p:cNvPr>
          <p:cNvSpPr/>
          <p:nvPr/>
        </p:nvSpPr>
        <p:spPr>
          <a:xfrm>
            <a:off x="561213" y="3928364"/>
            <a:ext cx="1442974" cy="2859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191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C225479F-FC06-4444-B6E5-32C642D9C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28376"/>
            <a:ext cx="5816600" cy="2730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9D214E-C85A-6644-8708-22E2293BA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List Representation of a Graph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DD6980-222B-8D41-81F5-248E0CDE0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149" y="2113851"/>
            <a:ext cx="4705350" cy="187642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5968215-9993-AC47-ACD5-7980C6BDE2E4}"/>
              </a:ext>
            </a:extLst>
          </p:cNvPr>
          <p:cNvCxnSpPr/>
          <p:nvPr/>
        </p:nvCxnSpPr>
        <p:spPr>
          <a:xfrm flipH="1">
            <a:off x="1574800" y="2400300"/>
            <a:ext cx="1689100" cy="571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CBA3A9-A0EF-444D-AFD7-3B974C7FAA73}"/>
              </a:ext>
            </a:extLst>
          </p:cNvPr>
          <p:cNvCxnSpPr>
            <a:cxnSpLocks/>
          </p:cNvCxnSpPr>
          <p:nvPr/>
        </p:nvCxnSpPr>
        <p:spPr>
          <a:xfrm flipH="1">
            <a:off x="2844800" y="2527300"/>
            <a:ext cx="419100" cy="43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869A79-60E1-474B-BB1E-C715F04133B9}"/>
              </a:ext>
            </a:extLst>
          </p:cNvPr>
          <p:cNvCxnSpPr>
            <a:cxnSpLocks/>
          </p:cNvCxnSpPr>
          <p:nvPr/>
        </p:nvCxnSpPr>
        <p:spPr>
          <a:xfrm>
            <a:off x="3609150" y="2527300"/>
            <a:ext cx="429450" cy="43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DE6BB1-7A63-1C47-B97D-959642E55E6C}"/>
              </a:ext>
            </a:extLst>
          </p:cNvPr>
          <p:cNvCxnSpPr>
            <a:cxnSpLocks/>
          </p:cNvCxnSpPr>
          <p:nvPr/>
        </p:nvCxnSpPr>
        <p:spPr>
          <a:xfrm>
            <a:off x="3609150" y="2406651"/>
            <a:ext cx="1686750" cy="5778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7A8F024-8652-8C4C-B910-D4BF9323DECA}"/>
              </a:ext>
            </a:extLst>
          </p:cNvPr>
          <p:cNvCxnSpPr>
            <a:cxnSpLocks/>
          </p:cNvCxnSpPr>
          <p:nvPr/>
        </p:nvCxnSpPr>
        <p:spPr>
          <a:xfrm>
            <a:off x="4089400" y="3220150"/>
            <a:ext cx="0" cy="323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3C8D88D-39C9-9373-5F69-4F2161FF350A}"/>
              </a:ext>
            </a:extLst>
          </p:cNvPr>
          <p:cNvSpPr/>
          <p:nvPr/>
        </p:nvSpPr>
        <p:spPr>
          <a:xfrm>
            <a:off x="2184050" y="6044311"/>
            <a:ext cx="1442974" cy="257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3688A1-DFAA-A4F5-0BB6-89082C08C9FD}"/>
              </a:ext>
            </a:extLst>
          </p:cNvPr>
          <p:cNvSpPr/>
          <p:nvPr/>
        </p:nvSpPr>
        <p:spPr>
          <a:xfrm>
            <a:off x="2147090" y="6393368"/>
            <a:ext cx="1643063" cy="3130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041C05-F7A5-FCE0-A7D7-718168E64FE9}"/>
              </a:ext>
            </a:extLst>
          </p:cNvPr>
          <p:cNvSpPr/>
          <p:nvPr/>
        </p:nvSpPr>
        <p:spPr>
          <a:xfrm>
            <a:off x="561213" y="3928364"/>
            <a:ext cx="1442974" cy="2859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350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C225479F-FC06-4444-B6E5-32C642D9C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28376"/>
            <a:ext cx="5816600" cy="2730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9D214E-C85A-6644-8708-22E2293BA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List Representation of a Tree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DD6980-222B-8D41-81F5-248E0CDE0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149" y="2113851"/>
            <a:ext cx="4705350" cy="187642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5968215-9993-AC47-ACD5-7980C6BDE2E4}"/>
              </a:ext>
            </a:extLst>
          </p:cNvPr>
          <p:cNvCxnSpPr/>
          <p:nvPr/>
        </p:nvCxnSpPr>
        <p:spPr>
          <a:xfrm flipH="1">
            <a:off x="1574800" y="2400300"/>
            <a:ext cx="1689100" cy="571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CBA3A9-A0EF-444D-AFD7-3B974C7FAA73}"/>
              </a:ext>
            </a:extLst>
          </p:cNvPr>
          <p:cNvCxnSpPr>
            <a:cxnSpLocks/>
          </p:cNvCxnSpPr>
          <p:nvPr/>
        </p:nvCxnSpPr>
        <p:spPr>
          <a:xfrm flipH="1">
            <a:off x="2844800" y="2527300"/>
            <a:ext cx="419100" cy="43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869A79-60E1-474B-BB1E-C715F04133B9}"/>
              </a:ext>
            </a:extLst>
          </p:cNvPr>
          <p:cNvCxnSpPr>
            <a:cxnSpLocks/>
          </p:cNvCxnSpPr>
          <p:nvPr/>
        </p:nvCxnSpPr>
        <p:spPr>
          <a:xfrm>
            <a:off x="3609150" y="2527300"/>
            <a:ext cx="429450" cy="43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DE6BB1-7A63-1C47-B97D-959642E55E6C}"/>
              </a:ext>
            </a:extLst>
          </p:cNvPr>
          <p:cNvCxnSpPr>
            <a:cxnSpLocks/>
          </p:cNvCxnSpPr>
          <p:nvPr/>
        </p:nvCxnSpPr>
        <p:spPr>
          <a:xfrm>
            <a:off x="3609150" y="2406651"/>
            <a:ext cx="1686750" cy="5778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7A8F024-8652-8C4C-B910-D4BF9323DECA}"/>
              </a:ext>
            </a:extLst>
          </p:cNvPr>
          <p:cNvCxnSpPr>
            <a:cxnSpLocks/>
          </p:cNvCxnSpPr>
          <p:nvPr/>
        </p:nvCxnSpPr>
        <p:spPr>
          <a:xfrm>
            <a:off x="4089400" y="3220150"/>
            <a:ext cx="0" cy="323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AE4ECD9F-17E9-23AA-98BA-AD31E92E4C1F}"/>
              </a:ext>
            </a:extLst>
          </p:cNvPr>
          <p:cNvSpPr/>
          <p:nvPr/>
        </p:nvSpPr>
        <p:spPr>
          <a:xfrm>
            <a:off x="561213" y="3928364"/>
            <a:ext cx="1442974" cy="2859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800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C225479F-FC06-4444-B6E5-32C642D9C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28376"/>
            <a:ext cx="5816600" cy="2730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9D214E-C85A-6644-8708-22E2293BA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on a </a:t>
            </a:r>
            <a:r>
              <a:rPr lang="en-US" dirty="0">
                <a:highlight>
                  <a:srgbClr val="FFFF00"/>
                </a:highlight>
              </a:rPr>
              <a:t>Tree</a:t>
            </a:r>
            <a:r>
              <a:rPr lang="en-US" dirty="0"/>
              <a:t> using the Adjacency 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DD6980-222B-8D41-81F5-248E0CDE0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149" y="2113851"/>
            <a:ext cx="4705350" cy="187642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5968215-9993-AC47-ACD5-7980C6BDE2E4}"/>
              </a:ext>
            </a:extLst>
          </p:cNvPr>
          <p:cNvCxnSpPr/>
          <p:nvPr/>
        </p:nvCxnSpPr>
        <p:spPr>
          <a:xfrm flipH="1">
            <a:off x="1574800" y="2400300"/>
            <a:ext cx="1689100" cy="571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CBA3A9-A0EF-444D-AFD7-3B974C7FAA73}"/>
              </a:ext>
            </a:extLst>
          </p:cNvPr>
          <p:cNvCxnSpPr>
            <a:cxnSpLocks/>
          </p:cNvCxnSpPr>
          <p:nvPr/>
        </p:nvCxnSpPr>
        <p:spPr>
          <a:xfrm flipH="1">
            <a:off x="2844800" y="2527300"/>
            <a:ext cx="419100" cy="43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869A79-60E1-474B-BB1E-C715F04133B9}"/>
              </a:ext>
            </a:extLst>
          </p:cNvPr>
          <p:cNvCxnSpPr>
            <a:cxnSpLocks/>
          </p:cNvCxnSpPr>
          <p:nvPr/>
        </p:nvCxnSpPr>
        <p:spPr>
          <a:xfrm>
            <a:off x="3609150" y="2527300"/>
            <a:ext cx="429450" cy="43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DE6BB1-7A63-1C47-B97D-959642E55E6C}"/>
              </a:ext>
            </a:extLst>
          </p:cNvPr>
          <p:cNvCxnSpPr>
            <a:cxnSpLocks/>
          </p:cNvCxnSpPr>
          <p:nvPr/>
        </p:nvCxnSpPr>
        <p:spPr>
          <a:xfrm>
            <a:off x="3609150" y="2406651"/>
            <a:ext cx="1686750" cy="5778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7A8F024-8652-8C4C-B910-D4BF9323DECA}"/>
              </a:ext>
            </a:extLst>
          </p:cNvPr>
          <p:cNvCxnSpPr>
            <a:cxnSpLocks/>
          </p:cNvCxnSpPr>
          <p:nvPr/>
        </p:nvCxnSpPr>
        <p:spPr>
          <a:xfrm>
            <a:off x="4089400" y="3220150"/>
            <a:ext cx="0" cy="323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93F5EA7-1D4C-ADBA-B791-E078B11E6EDD}"/>
              </a:ext>
            </a:extLst>
          </p:cNvPr>
          <p:cNvSpPr txBox="1"/>
          <p:nvPr/>
        </p:nvSpPr>
        <p:spPr>
          <a:xfrm>
            <a:off x="7311189" y="1294819"/>
            <a:ext cx="3738524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DFS traversal using stack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B8B0E9-C65A-FC9B-A3D3-BF3C887FCB8F}"/>
              </a:ext>
            </a:extLst>
          </p:cNvPr>
          <p:cNvSpPr txBox="1"/>
          <p:nvPr/>
        </p:nvSpPr>
        <p:spPr>
          <a:xfrm>
            <a:off x="8874153" y="2172355"/>
            <a:ext cx="946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/>
              <a:t>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E284C2-0BFA-63C1-1499-85C1C58A84C8}"/>
              </a:ext>
            </a:extLst>
          </p:cNvPr>
          <p:cNvSpPr/>
          <p:nvPr/>
        </p:nvSpPr>
        <p:spPr>
          <a:xfrm>
            <a:off x="561213" y="3928364"/>
            <a:ext cx="1442974" cy="2859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6820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C225479F-FC06-4444-B6E5-32C642D9C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28376"/>
            <a:ext cx="5816600" cy="2730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9D214E-C85A-6644-8708-22E2293BA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on a </a:t>
            </a:r>
            <a:r>
              <a:rPr lang="en-US" dirty="0">
                <a:highlight>
                  <a:srgbClr val="FFFF00"/>
                </a:highlight>
              </a:rPr>
              <a:t>Tree</a:t>
            </a:r>
            <a:r>
              <a:rPr lang="en-US" dirty="0"/>
              <a:t> using the Adjacency 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DD6980-222B-8D41-81F5-248E0CDE0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149" y="2113851"/>
            <a:ext cx="4705350" cy="187642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5968215-9993-AC47-ACD5-7980C6BDE2E4}"/>
              </a:ext>
            </a:extLst>
          </p:cNvPr>
          <p:cNvCxnSpPr/>
          <p:nvPr/>
        </p:nvCxnSpPr>
        <p:spPr>
          <a:xfrm flipH="1">
            <a:off x="1574800" y="2400300"/>
            <a:ext cx="1689100" cy="571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CBA3A9-A0EF-444D-AFD7-3B974C7FAA73}"/>
              </a:ext>
            </a:extLst>
          </p:cNvPr>
          <p:cNvCxnSpPr>
            <a:cxnSpLocks/>
          </p:cNvCxnSpPr>
          <p:nvPr/>
        </p:nvCxnSpPr>
        <p:spPr>
          <a:xfrm flipH="1">
            <a:off x="2844800" y="2527300"/>
            <a:ext cx="419100" cy="43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869A79-60E1-474B-BB1E-C715F04133B9}"/>
              </a:ext>
            </a:extLst>
          </p:cNvPr>
          <p:cNvCxnSpPr>
            <a:cxnSpLocks/>
          </p:cNvCxnSpPr>
          <p:nvPr/>
        </p:nvCxnSpPr>
        <p:spPr>
          <a:xfrm>
            <a:off x="3609150" y="2527300"/>
            <a:ext cx="429450" cy="43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DE6BB1-7A63-1C47-B97D-959642E55E6C}"/>
              </a:ext>
            </a:extLst>
          </p:cNvPr>
          <p:cNvCxnSpPr>
            <a:cxnSpLocks/>
          </p:cNvCxnSpPr>
          <p:nvPr/>
        </p:nvCxnSpPr>
        <p:spPr>
          <a:xfrm>
            <a:off x="3609150" y="2406651"/>
            <a:ext cx="1686750" cy="5778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7A8F024-8652-8C4C-B910-D4BF9323DECA}"/>
              </a:ext>
            </a:extLst>
          </p:cNvPr>
          <p:cNvCxnSpPr>
            <a:cxnSpLocks/>
          </p:cNvCxnSpPr>
          <p:nvPr/>
        </p:nvCxnSpPr>
        <p:spPr>
          <a:xfrm>
            <a:off x="4089400" y="3220150"/>
            <a:ext cx="0" cy="323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93F5EA7-1D4C-ADBA-B791-E078B11E6EDD}"/>
              </a:ext>
            </a:extLst>
          </p:cNvPr>
          <p:cNvSpPr txBox="1"/>
          <p:nvPr/>
        </p:nvSpPr>
        <p:spPr>
          <a:xfrm>
            <a:off x="7311189" y="1294819"/>
            <a:ext cx="3738524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DFS traversal using stack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B8B0E9-C65A-FC9B-A3D3-BF3C887FCB8F}"/>
              </a:ext>
            </a:extLst>
          </p:cNvPr>
          <p:cNvSpPr txBox="1"/>
          <p:nvPr/>
        </p:nvSpPr>
        <p:spPr>
          <a:xfrm>
            <a:off x="8874153" y="2172355"/>
            <a:ext cx="946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/>
              <a:t>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E284C2-0BFA-63C1-1499-85C1C58A84C8}"/>
              </a:ext>
            </a:extLst>
          </p:cNvPr>
          <p:cNvSpPr/>
          <p:nvPr/>
        </p:nvSpPr>
        <p:spPr>
          <a:xfrm>
            <a:off x="561213" y="3928364"/>
            <a:ext cx="1442974" cy="2859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B66B77-8DC9-2F93-A37A-599CA9952675}"/>
              </a:ext>
            </a:extLst>
          </p:cNvPr>
          <p:cNvSpPr txBox="1"/>
          <p:nvPr/>
        </p:nvSpPr>
        <p:spPr>
          <a:xfrm>
            <a:off x="9160289" y="2620382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5689269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C225479F-FC06-4444-B6E5-32C642D9C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28376"/>
            <a:ext cx="5816600" cy="2730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9D214E-C85A-6644-8708-22E2293BA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on a </a:t>
            </a:r>
            <a:r>
              <a:rPr lang="en-US" dirty="0">
                <a:highlight>
                  <a:srgbClr val="FFFF00"/>
                </a:highlight>
              </a:rPr>
              <a:t>Tree</a:t>
            </a:r>
            <a:r>
              <a:rPr lang="en-US" dirty="0"/>
              <a:t> using the Adjacency 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DD6980-222B-8D41-81F5-248E0CDE0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149" y="2113851"/>
            <a:ext cx="4705350" cy="187642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5968215-9993-AC47-ACD5-7980C6BDE2E4}"/>
              </a:ext>
            </a:extLst>
          </p:cNvPr>
          <p:cNvCxnSpPr/>
          <p:nvPr/>
        </p:nvCxnSpPr>
        <p:spPr>
          <a:xfrm flipH="1">
            <a:off x="1574800" y="2400300"/>
            <a:ext cx="1689100" cy="571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CBA3A9-A0EF-444D-AFD7-3B974C7FAA73}"/>
              </a:ext>
            </a:extLst>
          </p:cNvPr>
          <p:cNvCxnSpPr>
            <a:cxnSpLocks/>
          </p:cNvCxnSpPr>
          <p:nvPr/>
        </p:nvCxnSpPr>
        <p:spPr>
          <a:xfrm flipH="1">
            <a:off x="2844800" y="2527300"/>
            <a:ext cx="419100" cy="43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869A79-60E1-474B-BB1E-C715F04133B9}"/>
              </a:ext>
            </a:extLst>
          </p:cNvPr>
          <p:cNvCxnSpPr>
            <a:cxnSpLocks/>
          </p:cNvCxnSpPr>
          <p:nvPr/>
        </p:nvCxnSpPr>
        <p:spPr>
          <a:xfrm>
            <a:off x="3609150" y="2527300"/>
            <a:ext cx="429450" cy="43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DE6BB1-7A63-1C47-B97D-959642E55E6C}"/>
              </a:ext>
            </a:extLst>
          </p:cNvPr>
          <p:cNvCxnSpPr>
            <a:cxnSpLocks/>
          </p:cNvCxnSpPr>
          <p:nvPr/>
        </p:nvCxnSpPr>
        <p:spPr>
          <a:xfrm>
            <a:off x="3609150" y="2406651"/>
            <a:ext cx="1686750" cy="5778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7A8F024-8652-8C4C-B910-D4BF9323DECA}"/>
              </a:ext>
            </a:extLst>
          </p:cNvPr>
          <p:cNvCxnSpPr>
            <a:cxnSpLocks/>
          </p:cNvCxnSpPr>
          <p:nvPr/>
        </p:nvCxnSpPr>
        <p:spPr>
          <a:xfrm>
            <a:off x="4089400" y="3220150"/>
            <a:ext cx="0" cy="323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93F5EA7-1D4C-ADBA-B791-E078B11E6EDD}"/>
              </a:ext>
            </a:extLst>
          </p:cNvPr>
          <p:cNvSpPr txBox="1"/>
          <p:nvPr/>
        </p:nvSpPr>
        <p:spPr>
          <a:xfrm>
            <a:off x="7311189" y="1294819"/>
            <a:ext cx="3738524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DFS traversal using stack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B8B0E9-C65A-FC9B-A3D3-BF3C887FCB8F}"/>
              </a:ext>
            </a:extLst>
          </p:cNvPr>
          <p:cNvSpPr txBox="1"/>
          <p:nvPr/>
        </p:nvSpPr>
        <p:spPr>
          <a:xfrm>
            <a:off x="8874153" y="2172355"/>
            <a:ext cx="946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/>
              <a:t>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E284C2-0BFA-63C1-1499-85C1C58A84C8}"/>
              </a:ext>
            </a:extLst>
          </p:cNvPr>
          <p:cNvSpPr/>
          <p:nvPr/>
        </p:nvSpPr>
        <p:spPr>
          <a:xfrm>
            <a:off x="561213" y="3928364"/>
            <a:ext cx="1442974" cy="2859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B66B77-8DC9-2F93-A37A-599CA9952675}"/>
              </a:ext>
            </a:extLst>
          </p:cNvPr>
          <p:cNvSpPr txBox="1"/>
          <p:nvPr/>
        </p:nvSpPr>
        <p:spPr>
          <a:xfrm>
            <a:off x="9160289" y="2620382"/>
            <a:ext cx="3738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b</a:t>
            </a:r>
          </a:p>
          <a:p>
            <a:pPr algn="ctr"/>
            <a:r>
              <a:rPr lang="en-US" sz="28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3272216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C225479F-FC06-4444-B6E5-32C642D9C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28376"/>
            <a:ext cx="5816600" cy="2730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9D214E-C85A-6644-8708-22E2293BA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on a </a:t>
            </a:r>
            <a:r>
              <a:rPr lang="en-US" dirty="0">
                <a:highlight>
                  <a:srgbClr val="FFFF00"/>
                </a:highlight>
              </a:rPr>
              <a:t>Tree</a:t>
            </a:r>
            <a:r>
              <a:rPr lang="en-US" dirty="0"/>
              <a:t> using the Adjacency 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DD6980-222B-8D41-81F5-248E0CDE0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149" y="2113851"/>
            <a:ext cx="4705350" cy="187642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5968215-9993-AC47-ACD5-7980C6BDE2E4}"/>
              </a:ext>
            </a:extLst>
          </p:cNvPr>
          <p:cNvCxnSpPr/>
          <p:nvPr/>
        </p:nvCxnSpPr>
        <p:spPr>
          <a:xfrm flipH="1">
            <a:off x="1574800" y="2400300"/>
            <a:ext cx="1689100" cy="571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CBA3A9-A0EF-444D-AFD7-3B974C7FAA73}"/>
              </a:ext>
            </a:extLst>
          </p:cNvPr>
          <p:cNvCxnSpPr>
            <a:cxnSpLocks/>
          </p:cNvCxnSpPr>
          <p:nvPr/>
        </p:nvCxnSpPr>
        <p:spPr>
          <a:xfrm flipH="1">
            <a:off x="2844800" y="2527300"/>
            <a:ext cx="419100" cy="43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869A79-60E1-474B-BB1E-C715F04133B9}"/>
              </a:ext>
            </a:extLst>
          </p:cNvPr>
          <p:cNvCxnSpPr>
            <a:cxnSpLocks/>
          </p:cNvCxnSpPr>
          <p:nvPr/>
        </p:nvCxnSpPr>
        <p:spPr>
          <a:xfrm>
            <a:off x="3609150" y="2527300"/>
            <a:ext cx="429450" cy="43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DE6BB1-7A63-1C47-B97D-959642E55E6C}"/>
              </a:ext>
            </a:extLst>
          </p:cNvPr>
          <p:cNvCxnSpPr>
            <a:cxnSpLocks/>
          </p:cNvCxnSpPr>
          <p:nvPr/>
        </p:nvCxnSpPr>
        <p:spPr>
          <a:xfrm>
            <a:off x="3609150" y="2406651"/>
            <a:ext cx="1686750" cy="5778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7A8F024-8652-8C4C-B910-D4BF9323DECA}"/>
              </a:ext>
            </a:extLst>
          </p:cNvPr>
          <p:cNvCxnSpPr>
            <a:cxnSpLocks/>
          </p:cNvCxnSpPr>
          <p:nvPr/>
        </p:nvCxnSpPr>
        <p:spPr>
          <a:xfrm>
            <a:off x="4089400" y="3220150"/>
            <a:ext cx="0" cy="323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93F5EA7-1D4C-ADBA-B791-E078B11E6EDD}"/>
              </a:ext>
            </a:extLst>
          </p:cNvPr>
          <p:cNvSpPr txBox="1"/>
          <p:nvPr/>
        </p:nvSpPr>
        <p:spPr>
          <a:xfrm>
            <a:off x="7311189" y="1294819"/>
            <a:ext cx="3738524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DFS traversal using stack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B8B0E9-C65A-FC9B-A3D3-BF3C887FCB8F}"/>
              </a:ext>
            </a:extLst>
          </p:cNvPr>
          <p:cNvSpPr txBox="1"/>
          <p:nvPr/>
        </p:nvSpPr>
        <p:spPr>
          <a:xfrm>
            <a:off x="8874153" y="2172355"/>
            <a:ext cx="946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/>
              <a:t>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E284C2-0BFA-63C1-1499-85C1C58A84C8}"/>
              </a:ext>
            </a:extLst>
          </p:cNvPr>
          <p:cNvSpPr/>
          <p:nvPr/>
        </p:nvSpPr>
        <p:spPr>
          <a:xfrm>
            <a:off x="561213" y="3928364"/>
            <a:ext cx="1442974" cy="2859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B66B77-8DC9-2F93-A37A-599CA9952675}"/>
              </a:ext>
            </a:extLst>
          </p:cNvPr>
          <p:cNvSpPr txBox="1"/>
          <p:nvPr/>
        </p:nvSpPr>
        <p:spPr>
          <a:xfrm>
            <a:off x="9160289" y="2620382"/>
            <a:ext cx="3738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b</a:t>
            </a:r>
          </a:p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80809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AC71B-9DCB-B54C-907A-59A293817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Context: Speeding up Project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A3CE3-A84A-4844-80DF-D65B02383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4 code can take a really long time to run because a bunch of natural joins need to be done over and over again</a:t>
            </a:r>
          </a:p>
          <a:p>
            <a:pPr lvl="1"/>
            <a:r>
              <a:rPr lang="en-US" dirty="0"/>
              <a:t>The fixed point algorithm is needed because </a:t>
            </a:r>
            <a:r>
              <a:rPr lang="en-US" b="1" i="1" dirty="0"/>
              <a:t>Rules generate new tuples</a:t>
            </a:r>
          </a:p>
          <a:p>
            <a:pPr lvl="1"/>
            <a:r>
              <a:rPr lang="en-US" dirty="0"/>
              <a:t>And programming optimizations can only get you so far (e.g., not copying big objects, avoiding big cross products)</a:t>
            </a:r>
          </a:p>
          <a:p>
            <a:endParaRPr lang="en-US" dirty="0"/>
          </a:p>
          <a:p>
            <a:r>
              <a:rPr lang="en-US" dirty="0"/>
              <a:t>We can speed things up </a:t>
            </a:r>
            <a:r>
              <a:rPr lang="en-US" i="1" dirty="0"/>
              <a:t>for some datasets</a:t>
            </a:r>
          </a:p>
        </p:txBody>
      </p:sp>
    </p:spTree>
    <p:extLst>
      <p:ext uri="{BB962C8B-B14F-4D97-AF65-F5344CB8AC3E}">
        <p14:creationId xmlns:p14="http://schemas.microsoft.com/office/powerpoint/2010/main" val="29559416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C225479F-FC06-4444-B6E5-32C642D9C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28376"/>
            <a:ext cx="5816600" cy="2730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9D214E-C85A-6644-8708-22E2293BA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on a </a:t>
            </a:r>
            <a:r>
              <a:rPr lang="en-US" dirty="0">
                <a:highlight>
                  <a:srgbClr val="FFFF00"/>
                </a:highlight>
              </a:rPr>
              <a:t>Tree</a:t>
            </a:r>
            <a:r>
              <a:rPr lang="en-US" dirty="0"/>
              <a:t> using the Adjacency 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DD6980-222B-8D41-81F5-248E0CDE0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149" y="2113851"/>
            <a:ext cx="4705350" cy="187642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5968215-9993-AC47-ACD5-7980C6BDE2E4}"/>
              </a:ext>
            </a:extLst>
          </p:cNvPr>
          <p:cNvCxnSpPr/>
          <p:nvPr/>
        </p:nvCxnSpPr>
        <p:spPr>
          <a:xfrm flipH="1">
            <a:off x="1574800" y="2400300"/>
            <a:ext cx="1689100" cy="571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CBA3A9-A0EF-444D-AFD7-3B974C7FAA73}"/>
              </a:ext>
            </a:extLst>
          </p:cNvPr>
          <p:cNvCxnSpPr>
            <a:cxnSpLocks/>
          </p:cNvCxnSpPr>
          <p:nvPr/>
        </p:nvCxnSpPr>
        <p:spPr>
          <a:xfrm flipH="1">
            <a:off x="2844800" y="2527300"/>
            <a:ext cx="419100" cy="43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869A79-60E1-474B-BB1E-C715F04133B9}"/>
              </a:ext>
            </a:extLst>
          </p:cNvPr>
          <p:cNvCxnSpPr>
            <a:cxnSpLocks/>
          </p:cNvCxnSpPr>
          <p:nvPr/>
        </p:nvCxnSpPr>
        <p:spPr>
          <a:xfrm>
            <a:off x="3609150" y="2527300"/>
            <a:ext cx="429450" cy="43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DE6BB1-7A63-1C47-B97D-959642E55E6C}"/>
              </a:ext>
            </a:extLst>
          </p:cNvPr>
          <p:cNvCxnSpPr>
            <a:cxnSpLocks/>
          </p:cNvCxnSpPr>
          <p:nvPr/>
        </p:nvCxnSpPr>
        <p:spPr>
          <a:xfrm>
            <a:off x="3609150" y="2406651"/>
            <a:ext cx="1686750" cy="5778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7A8F024-8652-8C4C-B910-D4BF9323DECA}"/>
              </a:ext>
            </a:extLst>
          </p:cNvPr>
          <p:cNvCxnSpPr>
            <a:cxnSpLocks/>
          </p:cNvCxnSpPr>
          <p:nvPr/>
        </p:nvCxnSpPr>
        <p:spPr>
          <a:xfrm>
            <a:off x="4089400" y="3220150"/>
            <a:ext cx="0" cy="323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93F5EA7-1D4C-ADBA-B791-E078B11E6EDD}"/>
              </a:ext>
            </a:extLst>
          </p:cNvPr>
          <p:cNvSpPr txBox="1"/>
          <p:nvPr/>
        </p:nvSpPr>
        <p:spPr>
          <a:xfrm>
            <a:off x="7311189" y="1294819"/>
            <a:ext cx="3738524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DFS traversal using stack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B8B0E9-C65A-FC9B-A3D3-BF3C887FCB8F}"/>
              </a:ext>
            </a:extLst>
          </p:cNvPr>
          <p:cNvSpPr txBox="1"/>
          <p:nvPr/>
        </p:nvSpPr>
        <p:spPr>
          <a:xfrm>
            <a:off x="8874153" y="2172355"/>
            <a:ext cx="946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/>
              <a:t>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E284C2-0BFA-63C1-1499-85C1C58A84C8}"/>
              </a:ext>
            </a:extLst>
          </p:cNvPr>
          <p:cNvSpPr/>
          <p:nvPr/>
        </p:nvSpPr>
        <p:spPr>
          <a:xfrm>
            <a:off x="561213" y="3928364"/>
            <a:ext cx="1442974" cy="2859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B66B77-8DC9-2F93-A37A-599CA9952675}"/>
              </a:ext>
            </a:extLst>
          </p:cNvPr>
          <p:cNvSpPr txBox="1"/>
          <p:nvPr/>
        </p:nvSpPr>
        <p:spPr>
          <a:xfrm>
            <a:off x="9160289" y="2620382"/>
            <a:ext cx="3738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b</a:t>
            </a:r>
          </a:p>
          <a:p>
            <a:pPr algn="ctr"/>
            <a:r>
              <a:rPr lang="en-US" sz="28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8125297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C225479F-FC06-4444-B6E5-32C642D9C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28376"/>
            <a:ext cx="5816600" cy="2730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9D214E-C85A-6644-8708-22E2293BA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on a </a:t>
            </a:r>
            <a:r>
              <a:rPr lang="en-US" dirty="0">
                <a:highlight>
                  <a:srgbClr val="FFFF00"/>
                </a:highlight>
              </a:rPr>
              <a:t>Tree</a:t>
            </a:r>
            <a:r>
              <a:rPr lang="en-US" dirty="0"/>
              <a:t> using the Adjacency 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DD6980-222B-8D41-81F5-248E0CDE0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149" y="2113851"/>
            <a:ext cx="4705350" cy="187642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5968215-9993-AC47-ACD5-7980C6BDE2E4}"/>
              </a:ext>
            </a:extLst>
          </p:cNvPr>
          <p:cNvCxnSpPr/>
          <p:nvPr/>
        </p:nvCxnSpPr>
        <p:spPr>
          <a:xfrm flipH="1">
            <a:off x="1574800" y="2400300"/>
            <a:ext cx="1689100" cy="571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CBA3A9-A0EF-444D-AFD7-3B974C7FAA73}"/>
              </a:ext>
            </a:extLst>
          </p:cNvPr>
          <p:cNvCxnSpPr>
            <a:cxnSpLocks/>
          </p:cNvCxnSpPr>
          <p:nvPr/>
        </p:nvCxnSpPr>
        <p:spPr>
          <a:xfrm flipH="1">
            <a:off x="2844800" y="2527300"/>
            <a:ext cx="419100" cy="43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869A79-60E1-474B-BB1E-C715F04133B9}"/>
              </a:ext>
            </a:extLst>
          </p:cNvPr>
          <p:cNvCxnSpPr>
            <a:cxnSpLocks/>
          </p:cNvCxnSpPr>
          <p:nvPr/>
        </p:nvCxnSpPr>
        <p:spPr>
          <a:xfrm>
            <a:off x="3609150" y="2527300"/>
            <a:ext cx="429450" cy="43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DE6BB1-7A63-1C47-B97D-959642E55E6C}"/>
              </a:ext>
            </a:extLst>
          </p:cNvPr>
          <p:cNvCxnSpPr>
            <a:cxnSpLocks/>
          </p:cNvCxnSpPr>
          <p:nvPr/>
        </p:nvCxnSpPr>
        <p:spPr>
          <a:xfrm>
            <a:off x="3609150" y="2406651"/>
            <a:ext cx="1686750" cy="5778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7A8F024-8652-8C4C-B910-D4BF9323DECA}"/>
              </a:ext>
            </a:extLst>
          </p:cNvPr>
          <p:cNvCxnSpPr>
            <a:cxnSpLocks/>
          </p:cNvCxnSpPr>
          <p:nvPr/>
        </p:nvCxnSpPr>
        <p:spPr>
          <a:xfrm>
            <a:off x="4089400" y="3220150"/>
            <a:ext cx="0" cy="323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93F5EA7-1D4C-ADBA-B791-E078B11E6EDD}"/>
              </a:ext>
            </a:extLst>
          </p:cNvPr>
          <p:cNvSpPr txBox="1"/>
          <p:nvPr/>
        </p:nvSpPr>
        <p:spPr>
          <a:xfrm>
            <a:off x="7311189" y="1294819"/>
            <a:ext cx="3738524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DFS traversal using stack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B8B0E9-C65A-FC9B-A3D3-BF3C887FCB8F}"/>
              </a:ext>
            </a:extLst>
          </p:cNvPr>
          <p:cNvSpPr txBox="1"/>
          <p:nvPr/>
        </p:nvSpPr>
        <p:spPr>
          <a:xfrm>
            <a:off x="8874153" y="2172355"/>
            <a:ext cx="946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/>
              <a:t>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E284C2-0BFA-63C1-1499-85C1C58A84C8}"/>
              </a:ext>
            </a:extLst>
          </p:cNvPr>
          <p:cNvSpPr/>
          <p:nvPr/>
        </p:nvSpPr>
        <p:spPr>
          <a:xfrm>
            <a:off x="561213" y="3928364"/>
            <a:ext cx="1442974" cy="2859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B66B77-8DC9-2F93-A37A-599CA9952675}"/>
              </a:ext>
            </a:extLst>
          </p:cNvPr>
          <p:cNvSpPr txBox="1"/>
          <p:nvPr/>
        </p:nvSpPr>
        <p:spPr>
          <a:xfrm>
            <a:off x="9160289" y="2620382"/>
            <a:ext cx="3738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b</a:t>
            </a:r>
          </a:p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45706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C225479F-FC06-4444-B6E5-32C642D9C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28376"/>
            <a:ext cx="5816600" cy="2730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9D214E-C85A-6644-8708-22E2293BA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on a </a:t>
            </a:r>
            <a:r>
              <a:rPr lang="en-US" dirty="0">
                <a:highlight>
                  <a:srgbClr val="FFFF00"/>
                </a:highlight>
              </a:rPr>
              <a:t>Tree</a:t>
            </a:r>
            <a:r>
              <a:rPr lang="en-US" dirty="0"/>
              <a:t> using the Adjacency 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DD6980-222B-8D41-81F5-248E0CDE0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149" y="2113851"/>
            <a:ext cx="4705350" cy="187642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5968215-9993-AC47-ACD5-7980C6BDE2E4}"/>
              </a:ext>
            </a:extLst>
          </p:cNvPr>
          <p:cNvCxnSpPr/>
          <p:nvPr/>
        </p:nvCxnSpPr>
        <p:spPr>
          <a:xfrm flipH="1">
            <a:off x="1574800" y="2400300"/>
            <a:ext cx="1689100" cy="571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CBA3A9-A0EF-444D-AFD7-3B974C7FAA73}"/>
              </a:ext>
            </a:extLst>
          </p:cNvPr>
          <p:cNvCxnSpPr>
            <a:cxnSpLocks/>
          </p:cNvCxnSpPr>
          <p:nvPr/>
        </p:nvCxnSpPr>
        <p:spPr>
          <a:xfrm flipH="1">
            <a:off x="2844800" y="2527300"/>
            <a:ext cx="419100" cy="43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869A79-60E1-474B-BB1E-C715F04133B9}"/>
              </a:ext>
            </a:extLst>
          </p:cNvPr>
          <p:cNvCxnSpPr>
            <a:cxnSpLocks/>
          </p:cNvCxnSpPr>
          <p:nvPr/>
        </p:nvCxnSpPr>
        <p:spPr>
          <a:xfrm>
            <a:off x="3609150" y="2527300"/>
            <a:ext cx="429450" cy="43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DE6BB1-7A63-1C47-B97D-959642E55E6C}"/>
              </a:ext>
            </a:extLst>
          </p:cNvPr>
          <p:cNvCxnSpPr>
            <a:cxnSpLocks/>
          </p:cNvCxnSpPr>
          <p:nvPr/>
        </p:nvCxnSpPr>
        <p:spPr>
          <a:xfrm>
            <a:off x="3609150" y="2406651"/>
            <a:ext cx="1686750" cy="5778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7A8F024-8652-8C4C-B910-D4BF9323DECA}"/>
              </a:ext>
            </a:extLst>
          </p:cNvPr>
          <p:cNvCxnSpPr>
            <a:cxnSpLocks/>
          </p:cNvCxnSpPr>
          <p:nvPr/>
        </p:nvCxnSpPr>
        <p:spPr>
          <a:xfrm>
            <a:off x="4089400" y="3220150"/>
            <a:ext cx="0" cy="323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93F5EA7-1D4C-ADBA-B791-E078B11E6EDD}"/>
              </a:ext>
            </a:extLst>
          </p:cNvPr>
          <p:cNvSpPr txBox="1"/>
          <p:nvPr/>
        </p:nvSpPr>
        <p:spPr>
          <a:xfrm>
            <a:off x="7311189" y="1294819"/>
            <a:ext cx="3738524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DFS traversal using stack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B8B0E9-C65A-FC9B-A3D3-BF3C887FCB8F}"/>
              </a:ext>
            </a:extLst>
          </p:cNvPr>
          <p:cNvSpPr txBox="1"/>
          <p:nvPr/>
        </p:nvSpPr>
        <p:spPr>
          <a:xfrm>
            <a:off x="8874153" y="2172355"/>
            <a:ext cx="946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/>
              <a:t>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E284C2-0BFA-63C1-1499-85C1C58A84C8}"/>
              </a:ext>
            </a:extLst>
          </p:cNvPr>
          <p:cNvSpPr/>
          <p:nvPr/>
        </p:nvSpPr>
        <p:spPr>
          <a:xfrm>
            <a:off x="561213" y="3928364"/>
            <a:ext cx="1442974" cy="2859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B66B77-8DC9-2F93-A37A-599CA9952675}"/>
              </a:ext>
            </a:extLst>
          </p:cNvPr>
          <p:cNvSpPr txBox="1"/>
          <p:nvPr/>
        </p:nvSpPr>
        <p:spPr>
          <a:xfrm>
            <a:off x="9160289" y="2620382"/>
            <a:ext cx="3738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b</a:t>
            </a:r>
          </a:p>
          <a:p>
            <a:pPr algn="ctr"/>
            <a:r>
              <a:rPr lang="en-US" sz="28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127667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C225479F-FC06-4444-B6E5-32C642D9C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28376"/>
            <a:ext cx="5816600" cy="2730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9D214E-C85A-6644-8708-22E2293BA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on a </a:t>
            </a:r>
            <a:r>
              <a:rPr lang="en-US" dirty="0">
                <a:highlight>
                  <a:srgbClr val="FFFF00"/>
                </a:highlight>
              </a:rPr>
              <a:t>Tree</a:t>
            </a:r>
            <a:r>
              <a:rPr lang="en-US" dirty="0"/>
              <a:t> using the Adjacency 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DD6980-222B-8D41-81F5-248E0CDE0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149" y="2113851"/>
            <a:ext cx="4705350" cy="187642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5968215-9993-AC47-ACD5-7980C6BDE2E4}"/>
              </a:ext>
            </a:extLst>
          </p:cNvPr>
          <p:cNvCxnSpPr/>
          <p:nvPr/>
        </p:nvCxnSpPr>
        <p:spPr>
          <a:xfrm flipH="1">
            <a:off x="1574800" y="2400300"/>
            <a:ext cx="1689100" cy="571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CBA3A9-A0EF-444D-AFD7-3B974C7FAA73}"/>
              </a:ext>
            </a:extLst>
          </p:cNvPr>
          <p:cNvCxnSpPr>
            <a:cxnSpLocks/>
          </p:cNvCxnSpPr>
          <p:nvPr/>
        </p:nvCxnSpPr>
        <p:spPr>
          <a:xfrm flipH="1">
            <a:off x="2844800" y="2527300"/>
            <a:ext cx="419100" cy="43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869A79-60E1-474B-BB1E-C715F04133B9}"/>
              </a:ext>
            </a:extLst>
          </p:cNvPr>
          <p:cNvCxnSpPr>
            <a:cxnSpLocks/>
          </p:cNvCxnSpPr>
          <p:nvPr/>
        </p:nvCxnSpPr>
        <p:spPr>
          <a:xfrm>
            <a:off x="3609150" y="2527300"/>
            <a:ext cx="429450" cy="43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DE6BB1-7A63-1C47-B97D-959642E55E6C}"/>
              </a:ext>
            </a:extLst>
          </p:cNvPr>
          <p:cNvCxnSpPr>
            <a:cxnSpLocks/>
          </p:cNvCxnSpPr>
          <p:nvPr/>
        </p:nvCxnSpPr>
        <p:spPr>
          <a:xfrm>
            <a:off x="3609150" y="2406651"/>
            <a:ext cx="1686750" cy="5778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7A8F024-8652-8C4C-B910-D4BF9323DECA}"/>
              </a:ext>
            </a:extLst>
          </p:cNvPr>
          <p:cNvCxnSpPr>
            <a:cxnSpLocks/>
          </p:cNvCxnSpPr>
          <p:nvPr/>
        </p:nvCxnSpPr>
        <p:spPr>
          <a:xfrm>
            <a:off x="4089400" y="3220150"/>
            <a:ext cx="0" cy="323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93F5EA7-1D4C-ADBA-B791-E078B11E6EDD}"/>
              </a:ext>
            </a:extLst>
          </p:cNvPr>
          <p:cNvSpPr txBox="1"/>
          <p:nvPr/>
        </p:nvSpPr>
        <p:spPr>
          <a:xfrm>
            <a:off x="7311189" y="1294819"/>
            <a:ext cx="3738524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DFS traversal using stack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B8B0E9-C65A-FC9B-A3D3-BF3C887FCB8F}"/>
              </a:ext>
            </a:extLst>
          </p:cNvPr>
          <p:cNvSpPr txBox="1"/>
          <p:nvPr/>
        </p:nvSpPr>
        <p:spPr>
          <a:xfrm>
            <a:off x="8874153" y="2172355"/>
            <a:ext cx="946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/>
              <a:t>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E284C2-0BFA-63C1-1499-85C1C58A84C8}"/>
              </a:ext>
            </a:extLst>
          </p:cNvPr>
          <p:cNvSpPr/>
          <p:nvPr/>
        </p:nvSpPr>
        <p:spPr>
          <a:xfrm>
            <a:off x="561213" y="3928364"/>
            <a:ext cx="1442974" cy="2859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B66B77-8DC9-2F93-A37A-599CA9952675}"/>
              </a:ext>
            </a:extLst>
          </p:cNvPr>
          <p:cNvSpPr txBox="1"/>
          <p:nvPr/>
        </p:nvSpPr>
        <p:spPr>
          <a:xfrm>
            <a:off x="9160289" y="2620382"/>
            <a:ext cx="3738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b</a:t>
            </a:r>
          </a:p>
          <a:p>
            <a:pPr algn="ctr"/>
            <a:r>
              <a:rPr lang="en-US" sz="2800" dirty="0"/>
              <a:t>d</a:t>
            </a:r>
          </a:p>
          <a:p>
            <a:pPr algn="ctr"/>
            <a:r>
              <a:rPr lang="en-US" sz="2800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6880561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C225479F-FC06-4444-B6E5-32C642D9C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28376"/>
            <a:ext cx="5816600" cy="2730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9D214E-C85A-6644-8708-22E2293BA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on a </a:t>
            </a:r>
            <a:r>
              <a:rPr lang="en-US" dirty="0">
                <a:highlight>
                  <a:srgbClr val="FFFF00"/>
                </a:highlight>
              </a:rPr>
              <a:t>Tree</a:t>
            </a:r>
            <a:r>
              <a:rPr lang="en-US" dirty="0"/>
              <a:t> using the Adjacency 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DD6980-222B-8D41-81F5-248E0CDE0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149" y="2113851"/>
            <a:ext cx="4705350" cy="187642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5968215-9993-AC47-ACD5-7980C6BDE2E4}"/>
              </a:ext>
            </a:extLst>
          </p:cNvPr>
          <p:cNvCxnSpPr/>
          <p:nvPr/>
        </p:nvCxnSpPr>
        <p:spPr>
          <a:xfrm flipH="1">
            <a:off x="1574800" y="2400300"/>
            <a:ext cx="1689100" cy="571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CBA3A9-A0EF-444D-AFD7-3B974C7FAA73}"/>
              </a:ext>
            </a:extLst>
          </p:cNvPr>
          <p:cNvCxnSpPr>
            <a:cxnSpLocks/>
          </p:cNvCxnSpPr>
          <p:nvPr/>
        </p:nvCxnSpPr>
        <p:spPr>
          <a:xfrm flipH="1">
            <a:off x="2844800" y="2527300"/>
            <a:ext cx="419100" cy="43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869A79-60E1-474B-BB1E-C715F04133B9}"/>
              </a:ext>
            </a:extLst>
          </p:cNvPr>
          <p:cNvCxnSpPr>
            <a:cxnSpLocks/>
          </p:cNvCxnSpPr>
          <p:nvPr/>
        </p:nvCxnSpPr>
        <p:spPr>
          <a:xfrm>
            <a:off x="3609150" y="2527300"/>
            <a:ext cx="429450" cy="43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DE6BB1-7A63-1C47-B97D-959642E55E6C}"/>
              </a:ext>
            </a:extLst>
          </p:cNvPr>
          <p:cNvCxnSpPr>
            <a:cxnSpLocks/>
          </p:cNvCxnSpPr>
          <p:nvPr/>
        </p:nvCxnSpPr>
        <p:spPr>
          <a:xfrm>
            <a:off x="3609150" y="2406651"/>
            <a:ext cx="1686750" cy="5778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7A8F024-8652-8C4C-B910-D4BF9323DECA}"/>
              </a:ext>
            </a:extLst>
          </p:cNvPr>
          <p:cNvCxnSpPr>
            <a:cxnSpLocks/>
          </p:cNvCxnSpPr>
          <p:nvPr/>
        </p:nvCxnSpPr>
        <p:spPr>
          <a:xfrm>
            <a:off x="4089400" y="3220150"/>
            <a:ext cx="0" cy="323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93F5EA7-1D4C-ADBA-B791-E078B11E6EDD}"/>
              </a:ext>
            </a:extLst>
          </p:cNvPr>
          <p:cNvSpPr txBox="1"/>
          <p:nvPr/>
        </p:nvSpPr>
        <p:spPr>
          <a:xfrm>
            <a:off x="7311189" y="1294819"/>
            <a:ext cx="3738524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DFS traversal using stack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B8B0E9-C65A-FC9B-A3D3-BF3C887FCB8F}"/>
              </a:ext>
            </a:extLst>
          </p:cNvPr>
          <p:cNvSpPr txBox="1"/>
          <p:nvPr/>
        </p:nvSpPr>
        <p:spPr>
          <a:xfrm>
            <a:off x="8874153" y="2172355"/>
            <a:ext cx="946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/>
              <a:t>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E284C2-0BFA-63C1-1499-85C1C58A84C8}"/>
              </a:ext>
            </a:extLst>
          </p:cNvPr>
          <p:cNvSpPr/>
          <p:nvPr/>
        </p:nvSpPr>
        <p:spPr>
          <a:xfrm>
            <a:off x="561213" y="3928364"/>
            <a:ext cx="1442974" cy="2859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B66B77-8DC9-2F93-A37A-599CA9952675}"/>
              </a:ext>
            </a:extLst>
          </p:cNvPr>
          <p:cNvSpPr txBox="1"/>
          <p:nvPr/>
        </p:nvSpPr>
        <p:spPr>
          <a:xfrm>
            <a:off x="9160289" y="2620382"/>
            <a:ext cx="3738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b</a:t>
            </a:r>
          </a:p>
          <a:p>
            <a:pPr algn="ctr"/>
            <a:r>
              <a:rPr lang="en-US" sz="2800" dirty="0"/>
              <a:t>d</a:t>
            </a:r>
          </a:p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659996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C225479F-FC06-4444-B6E5-32C642D9C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28376"/>
            <a:ext cx="5816600" cy="2730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9D214E-C85A-6644-8708-22E2293BA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on a </a:t>
            </a:r>
            <a:r>
              <a:rPr lang="en-US" dirty="0">
                <a:highlight>
                  <a:srgbClr val="FFFF00"/>
                </a:highlight>
              </a:rPr>
              <a:t>Tree</a:t>
            </a:r>
            <a:r>
              <a:rPr lang="en-US" dirty="0"/>
              <a:t> using the Adjacency 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DD6980-222B-8D41-81F5-248E0CDE0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149" y="2113851"/>
            <a:ext cx="4705350" cy="187642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5968215-9993-AC47-ACD5-7980C6BDE2E4}"/>
              </a:ext>
            </a:extLst>
          </p:cNvPr>
          <p:cNvCxnSpPr/>
          <p:nvPr/>
        </p:nvCxnSpPr>
        <p:spPr>
          <a:xfrm flipH="1">
            <a:off x="1574800" y="2400300"/>
            <a:ext cx="1689100" cy="571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CBA3A9-A0EF-444D-AFD7-3B974C7FAA73}"/>
              </a:ext>
            </a:extLst>
          </p:cNvPr>
          <p:cNvCxnSpPr>
            <a:cxnSpLocks/>
          </p:cNvCxnSpPr>
          <p:nvPr/>
        </p:nvCxnSpPr>
        <p:spPr>
          <a:xfrm flipH="1">
            <a:off x="2844800" y="2527300"/>
            <a:ext cx="419100" cy="43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869A79-60E1-474B-BB1E-C715F04133B9}"/>
              </a:ext>
            </a:extLst>
          </p:cNvPr>
          <p:cNvCxnSpPr>
            <a:cxnSpLocks/>
          </p:cNvCxnSpPr>
          <p:nvPr/>
        </p:nvCxnSpPr>
        <p:spPr>
          <a:xfrm>
            <a:off x="3609150" y="2527300"/>
            <a:ext cx="429450" cy="43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DE6BB1-7A63-1C47-B97D-959642E55E6C}"/>
              </a:ext>
            </a:extLst>
          </p:cNvPr>
          <p:cNvCxnSpPr>
            <a:cxnSpLocks/>
          </p:cNvCxnSpPr>
          <p:nvPr/>
        </p:nvCxnSpPr>
        <p:spPr>
          <a:xfrm>
            <a:off x="3609150" y="2406651"/>
            <a:ext cx="1686750" cy="5778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7A8F024-8652-8C4C-B910-D4BF9323DECA}"/>
              </a:ext>
            </a:extLst>
          </p:cNvPr>
          <p:cNvCxnSpPr>
            <a:cxnSpLocks/>
          </p:cNvCxnSpPr>
          <p:nvPr/>
        </p:nvCxnSpPr>
        <p:spPr>
          <a:xfrm>
            <a:off x="4089400" y="3220150"/>
            <a:ext cx="0" cy="323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93F5EA7-1D4C-ADBA-B791-E078B11E6EDD}"/>
              </a:ext>
            </a:extLst>
          </p:cNvPr>
          <p:cNvSpPr txBox="1"/>
          <p:nvPr/>
        </p:nvSpPr>
        <p:spPr>
          <a:xfrm>
            <a:off x="7311189" y="1294819"/>
            <a:ext cx="3738524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DFS traversal using stack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B8B0E9-C65A-FC9B-A3D3-BF3C887FCB8F}"/>
              </a:ext>
            </a:extLst>
          </p:cNvPr>
          <p:cNvSpPr txBox="1"/>
          <p:nvPr/>
        </p:nvSpPr>
        <p:spPr>
          <a:xfrm>
            <a:off x="8874153" y="2172355"/>
            <a:ext cx="946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/>
              <a:t>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E284C2-0BFA-63C1-1499-85C1C58A84C8}"/>
              </a:ext>
            </a:extLst>
          </p:cNvPr>
          <p:cNvSpPr/>
          <p:nvPr/>
        </p:nvSpPr>
        <p:spPr>
          <a:xfrm>
            <a:off x="561213" y="3928364"/>
            <a:ext cx="1442974" cy="2859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B66B77-8DC9-2F93-A37A-599CA9952675}"/>
              </a:ext>
            </a:extLst>
          </p:cNvPr>
          <p:cNvSpPr txBox="1"/>
          <p:nvPr/>
        </p:nvSpPr>
        <p:spPr>
          <a:xfrm>
            <a:off x="9160289" y="2620382"/>
            <a:ext cx="3738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b</a:t>
            </a:r>
          </a:p>
          <a:p>
            <a:pPr algn="ctr"/>
            <a:endParaRPr lang="en-US" sz="2800" dirty="0"/>
          </a:p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197438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C225479F-FC06-4444-B6E5-32C642D9C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28376"/>
            <a:ext cx="5816600" cy="2730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9D214E-C85A-6644-8708-22E2293BA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on a </a:t>
            </a:r>
            <a:r>
              <a:rPr lang="en-US" dirty="0">
                <a:highlight>
                  <a:srgbClr val="FFFF00"/>
                </a:highlight>
              </a:rPr>
              <a:t>Tree</a:t>
            </a:r>
            <a:r>
              <a:rPr lang="en-US" dirty="0"/>
              <a:t> using the Adjacency 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DD6980-222B-8D41-81F5-248E0CDE0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149" y="2113851"/>
            <a:ext cx="4705350" cy="187642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5968215-9993-AC47-ACD5-7980C6BDE2E4}"/>
              </a:ext>
            </a:extLst>
          </p:cNvPr>
          <p:cNvCxnSpPr/>
          <p:nvPr/>
        </p:nvCxnSpPr>
        <p:spPr>
          <a:xfrm flipH="1">
            <a:off x="1574800" y="2400300"/>
            <a:ext cx="1689100" cy="571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CBA3A9-A0EF-444D-AFD7-3B974C7FAA73}"/>
              </a:ext>
            </a:extLst>
          </p:cNvPr>
          <p:cNvCxnSpPr>
            <a:cxnSpLocks/>
          </p:cNvCxnSpPr>
          <p:nvPr/>
        </p:nvCxnSpPr>
        <p:spPr>
          <a:xfrm flipH="1">
            <a:off x="2844800" y="2527300"/>
            <a:ext cx="419100" cy="43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869A79-60E1-474B-BB1E-C715F04133B9}"/>
              </a:ext>
            </a:extLst>
          </p:cNvPr>
          <p:cNvCxnSpPr>
            <a:cxnSpLocks/>
          </p:cNvCxnSpPr>
          <p:nvPr/>
        </p:nvCxnSpPr>
        <p:spPr>
          <a:xfrm>
            <a:off x="3609150" y="2527300"/>
            <a:ext cx="429450" cy="43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DE6BB1-7A63-1C47-B97D-959642E55E6C}"/>
              </a:ext>
            </a:extLst>
          </p:cNvPr>
          <p:cNvCxnSpPr>
            <a:cxnSpLocks/>
          </p:cNvCxnSpPr>
          <p:nvPr/>
        </p:nvCxnSpPr>
        <p:spPr>
          <a:xfrm>
            <a:off x="3609150" y="2406651"/>
            <a:ext cx="1686750" cy="5778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7A8F024-8652-8C4C-B910-D4BF9323DECA}"/>
              </a:ext>
            </a:extLst>
          </p:cNvPr>
          <p:cNvCxnSpPr>
            <a:cxnSpLocks/>
          </p:cNvCxnSpPr>
          <p:nvPr/>
        </p:nvCxnSpPr>
        <p:spPr>
          <a:xfrm>
            <a:off x="4089400" y="3220150"/>
            <a:ext cx="0" cy="323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93F5EA7-1D4C-ADBA-B791-E078B11E6EDD}"/>
              </a:ext>
            </a:extLst>
          </p:cNvPr>
          <p:cNvSpPr txBox="1"/>
          <p:nvPr/>
        </p:nvSpPr>
        <p:spPr>
          <a:xfrm>
            <a:off x="7311189" y="1294819"/>
            <a:ext cx="3738524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DFS traversal using stack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B8B0E9-C65A-FC9B-A3D3-BF3C887FCB8F}"/>
              </a:ext>
            </a:extLst>
          </p:cNvPr>
          <p:cNvSpPr txBox="1"/>
          <p:nvPr/>
        </p:nvSpPr>
        <p:spPr>
          <a:xfrm>
            <a:off x="8874153" y="2172355"/>
            <a:ext cx="946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/>
              <a:t>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E284C2-0BFA-63C1-1499-85C1C58A84C8}"/>
              </a:ext>
            </a:extLst>
          </p:cNvPr>
          <p:cNvSpPr/>
          <p:nvPr/>
        </p:nvSpPr>
        <p:spPr>
          <a:xfrm>
            <a:off x="561213" y="3928364"/>
            <a:ext cx="1442974" cy="2859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B66B77-8DC9-2F93-A37A-599CA9952675}"/>
              </a:ext>
            </a:extLst>
          </p:cNvPr>
          <p:cNvSpPr txBox="1"/>
          <p:nvPr/>
        </p:nvSpPr>
        <p:spPr>
          <a:xfrm>
            <a:off x="9160289" y="2620382"/>
            <a:ext cx="3738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b</a:t>
            </a:r>
          </a:p>
          <a:p>
            <a:pPr algn="ctr"/>
            <a:r>
              <a:rPr lang="en-US" sz="280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1962846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C225479F-FC06-4444-B6E5-32C642D9C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28376"/>
            <a:ext cx="5816600" cy="2730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9D214E-C85A-6644-8708-22E2293BA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on a </a:t>
            </a:r>
            <a:r>
              <a:rPr lang="en-US" dirty="0">
                <a:highlight>
                  <a:srgbClr val="FFFF00"/>
                </a:highlight>
              </a:rPr>
              <a:t>Tree</a:t>
            </a:r>
            <a:r>
              <a:rPr lang="en-US" dirty="0"/>
              <a:t> using the Adjacency 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DD6980-222B-8D41-81F5-248E0CDE0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149" y="2113851"/>
            <a:ext cx="4705350" cy="187642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5968215-9993-AC47-ACD5-7980C6BDE2E4}"/>
              </a:ext>
            </a:extLst>
          </p:cNvPr>
          <p:cNvCxnSpPr/>
          <p:nvPr/>
        </p:nvCxnSpPr>
        <p:spPr>
          <a:xfrm flipH="1">
            <a:off x="1574800" y="2400300"/>
            <a:ext cx="1689100" cy="571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CBA3A9-A0EF-444D-AFD7-3B974C7FAA73}"/>
              </a:ext>
            </a:extLst>
          </p:cNvPr>
          <p:cNvCxnSpPr>
            <a:cxnSpLocks/>
          </p:cNvCxnSpPr>
          <p:nvPr/>
        </p:nvCxnSpPr>
        <p:spPr>
          <a:xfrm flipH="1">
            <a:off x="2844800" y="2527300"/>
            <a:ext cx="419100" cy="43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869A79-60E1-474B-BB1E-C715F04133B9}"/>
              </a:ext>
            </a:extLst>
          </p:cNvPr>
          <p:cNvCxnSpPr>
            <a:cxnSpLocks/>
          </p:cNvCxnSpPr>
          <p:nvPr/>
        </p:nvCxnSpPr>
        <p:spPr>
          <a:xfrm>
            <a:off x="3609150" y="2527300"/>
            <a:ext cx="429450" cy="43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DE6BB1-7A63-1C47-B97D-959642E55E6C}"/>
              </a:ext>
            </a:extLst>
          </p:cNvPr>
          <p:cNvCxnSpPr>
            <a:cxnSpLocks/>
          </p:cNvCxnSpPr>
          <p:nvPr/>
        </p:nvCxnSpPr>
        <p:spPr>
          <a:xfrm>
            <a:off x="3609150" y="2406651"/>
            <a:ext cx="1686750" cy="5778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7A8F024-8652-8C4C-B910-D4BF9323DECA}"/>
              </a:ext>
            </a:extLst>
          </p:cNvPr>
          <p:cNvCxnSpPr>
            <a:cxnSpLocks/>
          </p:cNvCxnSpPr>
          <p:nvPr/>
        </p:nvCxnSpPr>
        <p:spPr>
          <a:xfrm>
            <a:off x="4089400" y="3220150"/>
            <a:ext cx="0" cy="323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93F5EA7-1D4C-ADBA-B791-E078B11E6EDD}"/>
              </a:ext>
            </a:extLst>
          </p:cNvPr>
          <p:cNvSpPr txBox="1"/>
          <p:nvPr/>
        </p:nvSpPr>
        <p:spPr>
          <a:xfrm>
            <a:off x="7311189" y="1294819"/>
            <a:ext cx="3738524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DFS traversal using stack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B8B0E9-C65A-FC9B-A3D3-BF3C887FCB8F}"/>
              </a:ext>
            </a:extLst>
          </p:cNvPr>
          <p:cNvSpPr txBox="1"/>
          <p:nvPr/>
        </p:nvSpPr>
        <p:spPr>
          <a:xfrm>
            <a:off x="8874153" y="2172355"/>
            <a:ext cx="946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/>
              <a:t>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E284C2-0BFA-63C1-1499-85C1C58A84C8}"/>
              </a:ext>
            </a:extLst>
          </p:cNvPr>
          <p:cNvSpPr/>
          <p:nvPr/>
        </p:nvSpPr>
        <p:spPr>
          <a:xfrm>
            <a:off x="561213" y="3928364"/>
            <a:ext cx="1442974" cy="2859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B66B77-8DC9-2F93-A37A-599CA9952675}"/>
              </a:ext>
            </a:extLst>
          </p:cNvPr>
          <p:cNvSpPr txBox="1"/>
          <p:nvPr/>
        </p:nvSpPr>
        <p:spPr>
          <a:xfrm>
            <a:off x="9160289" y="2620382"/>
            <a:ext cx="3738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b</a:t>
            </a:r>
          </a:p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892167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C225479F-FC06-4444-B6E5-32C642D9C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28376"/>
            <a:ext cx="5816600" cy="2730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9D214E-C85A-6644-8708-22E2293BA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on a </a:t>
            </a:r>
            <a:r>
              <a:rPr lang="en-US" dirty="0">
                <a:highlight>
                  <a:srgbClr val="FFFF00"/>
                </a:highlight>
              </a:rPr>
              <a:t>Tree</a:t>
            </a:r>
            <a:r>
              <a:rPr lang="en-US" dirty="0"/>
              <a:t> using the Adjacency 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DD6980-222B-8D41-81F5-248E0CDE0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149" y="2113851"/>
            <a:ext cx="4705350" cy="187642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5968215-9993-AC47-ACD5-7980C6BDE2E4}"/>
              </a:ext>
            </a:extLst>
          </p:cNvPr>
          <p:cNvCxnSpPr/>
          <p:nvPr/>
        </p:nvCxnSpPr>
        <p:spPr>
          <a:xfrm flipH="1">
            <a:off x="1574800" y="2400300"/>
            <a:ext cx="1689100" cy="571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CBA3A9-A0EF-444D-AFD7-3B974C7FAA73}"/>
              </a:ext>
            </a:extLst>
          </p:cNvPr>
          <p:cNvCxnSpPr>
            <a:cxnSpLocks/>
          </p:cNvCxnSpPr>
          <p:nvPr/>
        </p:nvCxnSpPr>
        <p:spPr>
          <a:xfrm flipH="1">
            <a:off x="2844800" y="2527300"/>
            <a:ext cx="419100" cy="43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869A79-60E1-474B-BB1E-C715F04133B9}"/>
              </a:ext>
            </a:extLst>
          </p:cNvPr>
          <p:cNvCxnSpPr>
            <a:cxnSpLocks/>
          </p:cNvCxnSpPr>
          <p:nvPr/>
        </p:nvCxnSpPr>
        <p:spPr>
          <a:xfrm>
            <a:off x="3609150" y="2527300"/>
            <a:ext cx="429450" cy="43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DE6BB1-7A63-1C47-B97D-959642E55E6C}"/>
              </a:ext>
            </a:extLst>
          </p:cNvPr>
          <p:cNvCxnSpPr>
            <a:cxnSpLocks/>
          </p:cNvCxnSpPr>
          <p:nvPr/>
        </p:nvCxnSpPr>
        <p:spPr>
          <a:xfrm>
            <a:off x="3609150" y="2406651"/>
            <a:ext cx="1686750" cy="5778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7A8F024-8652-8C4C-B910-D4BF9323DECA}"/>
              </a:ext>
            </a:extLst>
          </p:cNvPr>
          <p:cNvCxnSpPr>
            <a:cxnSpLocks/>
          </p:cNvCxnSpPr>
          <p:nvPr/>
        </p:nvCxnSpPr>
        <p:spPr>
          <a:xfrm>
            <a:off x="4089400" y="3220150"/>
            <a:ext cx="0" cy="323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93F5EA7-1D4C-ADBA-B791-E078B11E6EDD}"/>
              </a:ext>
            </a:extLst>
          </p:cNvPr>
          <p:cNvSpPr txBox="1"/>
          <p:nvPr/>
        </p:nvSpPr>
        <p:spPr>
          <a:xfrm>
            <a:off x="7311189" y="1294819"/>
            <a:ext cx="3738524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DFS traversal using stack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B8B0E9-C65A-FC9B-A3D3-BF3C887FCB8F}"/>
              </a:ext>
            </a:extLst>
          </p:cNvPr>
          <p:cNvSpPr txBox="1"/>
          <p:nvPr/>
        </p:nvSpPr>
        <p:spPr>
          <a:xfrm>
            <a:off x="8874153" y="2172355"/>
            <a:ext cx="946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/>
              <a:t>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E284C2-0BFA-63C1-1499-85C1C58A84C8}"/>
              </a:ext>
            </a:extLst>
          </p:cNvPr>
          <p:cNvSpPr/>
          <p:nvPr/>
        </p:nvSpPr>
        <p:spPr>
          <a:xfrm>
            <a:off x="561213" y="3928364"/>
            <a:ext cx="1442974" cy="2859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288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F66C83-2EF2-1147-EA0A-24E362ABD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Do A DFS Traversal on </a:t>
            </a:r>
            <a:r>
              <a:rPr lang="en-US" dirty="0">
                <a:highlight>
                  <a:srgbClr val="FFFF00"/>
                </a:highlight>
              </a:rPr>
              <a:t>Graphs</a:t>
            </a:r>
            <a:r>
              <a:rPr lang="en-US" dirty="0"/>
              <a:t> Too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88CBDC-416A-15D7-4056-5356116428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743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Faster: Number Rules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76E6C9-1B24-AC42-9BDB-24E96341B958}"/>
              </a:ext>
            </a:extLst>
          </p:cNvPr>
          <p:cNvSpPr txBox="1"/>
          <p:nvPr/>
        </p:nvSpPr>
        <p:spPr>
          <a:xfrm>
            <a:off x="838201" y="1660433"/>
            <a:ext cx="10515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Rules:</a:t>
            </a:r>
          </a:p>
          <a:p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R0:</a:t>
            </a:r>
            <a:r>
              <a:rPr lang="en-US" sz="2800" dirty="0">
                <a:latin typeface="Consolas" panose="020B0609020204030204" pitchFamily="49" charset="0"/>
              </a:rPr>
              <a:t>	Alpha(</a:t>
            </a:r>
            <a:r>
              <a:rPr lang="en-US" sz="2800" dirty="0" err="1">
                <a:latin typeface="Consolas" panose="020B0609020204030204" pitchFamily="49" charset="0"/>
              </a:rPr>
              <a:t>x,y,z</a:t>
            </a:r>
            <a:r>
              <a:rPr lang="en-US" sz="2800" dirty="0">
                <a:latin typeface="Consolas" panose="020B0609020204030204" pitchFamily="49" charset="0"/>
              </a:rPr>
              <a:t>) :- Bravo(</a:t>
            </a:r>
            <a:r>
              <a:rPr lang="en-US" sz="2800" dirty="0" err="1">
                <a:latin typeface="Consolas" panose="020B0609020204030204" pitchFamily="49" charset="0"/>
              </a:rPr>
              <a:t>a,b,z</a:t>
            </a:r>
            <a:r>
              <a:rPr lang="en-US" sz="2800" dirty="0">
                <a:latin typeface="Consolas" panose="020B0609020204030204" pitchFamily="49" charset="0"/>
              </a:rPr>
              <a:t>), Charlie(</a:t>
            </a:r>
            <a:r>
              <a:rPr lang="en-US" sz="2800" dirty="0" err="1">
                <a:latin typeface="Consolas" panose="020B0609020204030204" pitchFamily="49" charset="0"/>
              </a:rPr>
              <a:t>x,y,c</a:t>
            </a:r>
            <a:r>
              <a:rPr lang="en-US" sz="2800" dirty="0">
                <a:latin typeface="Consolas" panose="020B0609020204030204" pitchFamily="49" charset="0"/>
              </a:rPr>
              <a:t>).</a:t>
            </a:r>
            <a:endParaRPr lang="en-US" sz="2800" b="0" dirty="0">
              <a:effectLst/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R1:</a:t>
            </a:r>
            <a:r>
              <a:rPr lang="en-US" sz="2800" dirty="0">
                <a:latin typeface="Consolas" panose="020B0609020204030204" pitchFamily="49" charset="0"/>
              </a:rPr>
              <a:t>	Bravo(</a:t>
            </a:r>
            <a:r>
              <a:rPr lang="en-US" sz="2800" dirty="0" err="1">
                <a:latin typeface="Consolas" panose="020B0609020204030204" pitchFamily="49" charset="0"/>
              </a:rPr>
              <a:t>x,y,z</a:t>
            </a:r>
            <a:r>
              <a:rPr lang="en-US" sz="2800" dirty="0">
                <a:latin typeface="Consolas" panose="020B0609020204030204" pitchFamily="49" charset="0"/>
              </a:rPr>
              <a:t>) :- Charlie(</a:t>
            </a:r>
            <a:r>
              <a:rPr lang="en-US" sz="2800" dirty="0" err="1">
                <a:latin typeface="Consolas" panose="020B0609020204030204" pitchFamily="49" charset="0"/>
              </a:rPr>
              <a:t>a,x,z</a:t>
            </a:r>
            <a:r>
              <a:rPr lang="en-US" sz="2800" dirty="0">
                <a:latin typeface="Consolas" panose="020B0609020204030204" pitchFamily="49" charset="0"/>
              </a:rPr>
              <a:t>), Alpha(</a:t>
            </a:r>
            <a:r>
              <a:rPr lang="en-US" sz="2800" dirty="0" err="1">
                <a:latin typeface="Consolas" panose="020B0609020204030204" pitchFamily="49" charset="0"/>
              </a:rPr>
              <a:t>y,a,b</a:t>
            </a:r>
            <a:r>
              <a:rPr lang="en-US" sz="2800" dirty="0">
                <a:latin typeface="Consolas" panose="020B0609020204030204" pitchFamily="49" charset="0"/>
              </a:rPr>
              <a:t>).</a:t>
            </a:r>
            <a:endParaRPr lang="en-US" sz="2800" b="0" dirty="0">
              <a:effectLst/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R2:</a:t>
            </a:r>
            <a:r>
              <a:rPr lang="en-US" sz="2800" dirty="0">
                <a:latin typeface="Consolas" panose="020B0609020204030204" pitchFamily="49" charset="0"/>
              </a:rPr>
              <a:t>	Charlie(</a:t>
            </a:r>
            <a:r>
              <a:rPr lang="en-US" sz="2800" dirty="0" err="1">
                <a:latin typeface="Consolas" panose="020B0609020204030204" pitchFamily="49" charset="0"/>
              </a:rPr>
              <a:t>x,y,z</a:t>
            </a:r>
            <a:r>
              <a:rPr lang="en-US" sz="2800" dirty="0">
                <a:latin typeface="Consolas" panose="020B0609020204030204" pitchFamily="49" charset="0"/>
              </a:rPr>
              <a:t>) :- Delta(</a:t>
            </a:r>
            <a:r>
              <a:rPr lang="en-US" sz="2800" dirty="0" err="1">
                <a:latin typeface="Consolas" panose="020B0609020204030204" pitchFamily="49" charset="0"/>
              </a:rPr>
              <a:t>z,y,x</a:t>
            </a:r>
            <a:r>
              <a:rPr lang="en-US" sz="2800" dirty="0">
                <a:latin typeface="Consolas" panose="020B0609020204030204" pitchFamily="49" charset="0"/>
              </a:rPr>
              <a:t>).</a:t>
            </a:r>
            <a:endParaRPr lang="en-US" sz="2800" b="0" dirty="0">
              <a:effectLst/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R3:</a:t>
            </a:r>
            <a:r>
              <a:rPr lang="en-US" sz="2800" dirty="0">
                <a:latin typeface="Consolas" panose="020B0609020204030204" pitchFamily="49" charset="0"/>
              </a:rPr>
              <a:t>	Delta(</a:t>
            </a:r>
            <a:r>
              <a:rPr lang="en-US" sz="2800" dirty="0" err="1">
                <a:latin typeface="Consolas" panose="020B0609020204030204" pitchFamily="49" charset="0"/>
              </a:rPr>
              <a:t>x,y,z</a:t>
            </a:r>
            <a:r>
              <a:rPr lang="en-US" sz="2800" dirty="0">
                <a:latin typeface="Consolas" panose="020B0609020204030204" pitchFamily="49" charset="0"/>
              </a:rPr>
              <a:t>) :- Charlie(</a:t>
            </a:r>
            <a:r>
              <a:rPr lang="en-US" sz="2800" dirty="0" err="1">
                <a:latin typeface="Consolas" panose="020B0609020204030204" pitchFamily="49" charset="0"/>
              </a:rPr>
              <a:t>z,x,y</a:t>
            </a:r>
            <a:r>
              <a:rPr lang="en-US" sz="2800" dirty="0">
                <a:latin typeface="Consolas" panose="020B0609020204030204" pitchFamily="49" charset="0"/>
              </a:rPr>
              <a:t>).</a:t>
            </a:r>
            <a:endParaRPr lang="en-US" sz="2800" b="0" dirty="0">
              <a:effectLst/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R4:</a:t>
            </a:r>
            <a:r>
              <a:rPr lang="en-US" sz="2800" dirty="0">
                <a:latin typeface="Consolas" panose="020B0609020204030204" pitchFamily="49" charset="0"/>
              </a:rPr>
              <a:t>	Delta(</a:t>
            </a:r>
            <a:r>
              <a:rPr lang="en-US" sz="2800" dirty="0" err="1">
                <a:latin typeface="Consolas" panose="020B0609020204030204" pitchFamily="49" charset="0"/>
              </a:rPr>
              <a:t>x,y,z</a:t>
            </a:r>
            <a:r>
              <a:rPr lang="en-US" sz="2800" dirty="0">
                <a:latin typeface="Consolas" panose="020B0609020204030204" pitchFamily="49" charset="0"/>
              </a:rPr>
              <a:t>) :- Echo(</a:t>
            </a:r>
            <a:r>
              <a:rPr lang="en-US" sz="2800" dirty="0" err="1">
                <a:latin typeface="Consolas" panose="020B0609020204030204" pitchFamily="49" charset="0"/>
              </a:rPr>
              <a:t>y,z,x</a:t>
            </a:r>
            <a:r>
              <a:rPr lang="en-US" sz="2800" dirty="0">
                <a:latin typeface="Consolas" panose="020B0609020204030204" pitchFamily="49" charset="0"/>
              </a:rPr>
              <a:t>).</a:t>
            </a:r>
            <a:endParaRPr lang="en-US" sz="2800" b="0" dirty="0">
              <a:effectLst/>
              <a:latin typeface="Consolas" panose="020B0609020204030204" pitchFamily="49" charset="0"/>
            </a:endParaRPr>
          </a:p>
          <a:p>
            <a:br>
              <a:rPr lang="en-US" sz="2800" b="0" dirty="0">
                <a:effectLst/>
              </a:rPr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659760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DFS: Directed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DFS on G</a:t>
            </a:r>
            <a:r>
              <a:rPr lang="en-US" baseline="-25000" dirty="0"/>
              <a:t>1</a:t>
            </a:r>
            <a:r>
              <a:rPr lang="en-US" dirty="0"/>
              <a:t> starting at vertex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/>
              <a:t> </a:t>
            </a:r>
            <a:r>
              <a:rPr lang="en-US" dirty="0">
                <a:cs typeface="Courier New" panose="02070309020205020404" pitchFamily="49" charset="0"/>
              </a:rPr>
              <a:t>using alphabetical order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520" y="2559558"/>
            <a:ext cx="4876800" cy="3238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02F2E1-20C8-3C42-BEA8-9F02034432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110"/>
          <a:stretch/>
        </p:blipFill>
        <p:spPr>
          <a:xfrm>
            <a:off x="7886699" y="2845308"/>
            <a:ext cx="3871303" cy="2667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B7537C-62E0-A0D7-D8D4-1F74DF212200}"/>
              </a:ext>
            </a:extLst>
          </p:cNvPr>
          <p:cNvSpPr txBox="1"/>
          <p:nvPr/>
        </p:nvSpPr>
        <p:spPr>
          <a:xfrm>
            <a:off x="2237411" y="5746993"/>
            <a:ext cx="7717177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To avoid loops like a-e-a-e, we keep a “is visited” list</a:t>
            </a:r>
          </a:p>
        </p:txBody>
      </p:sp>
    </p:spTree>
    <p:extLst>
      <p:ext uri="{BB962C8B-B14F-4D97-AF65-F5344CB8AC3E}">
        <p14:creationId xmlns:p14="http://schemas.microsoft.com/office/powerpoint/2010/main" val="28421770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Traversal of a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Trees vs Graph traversals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Starting Point</a:t>
            </a:r>
          </a:p>
          <a:p>
            <a:pPr lvl="2"/>
            <a:r>
              <a:rPr lang="en-US" dirty="0"/>
              <a:t>Trees: we begin the search at the root</a:t>
            </a:r>
          </a:p>
          <a:p>
            <a:pPr lvl="2"/>
            <a:r>
              <a:rPr lang="en-US" dirty="0"/>
              <a:t>Graphs: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Visiting Vertices</a:t>
            </a:r>
          </a:p>
          <a:p>
            <a:pPr lvl="2"/>
            <a:r>
              <a:rPr lang="en-US" dirty="0"/>
              <a:t>Trees: don’t contain any cycles or loops, so we see each vertex once</a:t>
            </a:r>
          </a:p>
          <a:p>
            <a:pPr lvl="2"/>
            <a:r>
              <a:rPr lang="en-US" dirty="0"/>
              <a:t>Graphs:										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Edge Selection</a:t>
            </a:r>
          </a:p>
          <a:p>
            <a:pPr lvl="2"/>
            <a:r>
              <a:rPr lang="en-US" dirty="0"/>
              <a:t>Trees: by convention, we select the next child from left to right</a:t>
            </a:r>
          </a:p>
          <a:p>
            <a:pPr lvl="2"/>
            <a:r>
              <a:rPr lang="en-US" dirty="0"/>
              <a:t>Graphs:</a:t>
            </a:r>
          </a:p>
        </p:txBody>
      </p:sp>
    </p:spTree>
    <p:extLst>
      <p:ext uri="{BB962C8B-B14F-4D97-AF65-F5344CB8AC3E}">
        <p14:creationId xmlns:p14="http://schemas.microsoft.com/office/powerpoint/2010/main" val="28151529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Traversal of a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Trees vs Graph traversals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Starting Point</a:t>
            </a:r>
          </a:p>
          <a:p>
            <a:pPr lvl="2"/>
            <a:r>
              <a:rPr lang="en-US" dirty="0"/>
              <a:t>Trees: we begin the search at the root</a:t>
            </a:r>
          </a:p>
          <a:p>
            <a:pPr lvl="2"/>
            <a:r>
              <a:rPr lang="en-US" dirty="0"/>
              <a:t>Graphs: we begin at some starting vertex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Visiting Vertices</a:t>
            </a:r>
          </a:p>
          <a:p>
            <a:pPr lvl="2"/>
            <a:r>
              <a:rPr lang="en-US" dirty="0"/>
              <a:t>Trees: don’t contain any cycles or loops, so we see each vertex once</a:t>
            </a:r>
          </a:p>
          <a:p>
            <a:pPr lvl="2"/>
            <a:r>
              <a:rPr lang="en-US" dirty="0"/>
              <a:t>Graphs:										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Edge Selection</a:t>
            </a:r>
          </a:p>
          <a:p>
            <a:pPr lvl="2"/>
            <a:r>
              <a:rPr lang="en-US" dirty="0"/>
              <a:t>Trees: by convention, we select the next child from left to right</a:t>
            </a:r>
          </a:p>
          <a:p>
            <a:pPr lvl="2"/>
            <a:r>
              <a:rPr lang="en-US" dirty="0"/>
              <a:t>Graphs:</a:t>
            </a:r>
          </a:p>
        </p:txBody>
      </p:sp>
    </p:spTree>
    <p:extLst>
      <p:ext uri="{BB962C8B-B14F-4D97-AF65-F5344CB8AC3E}">
        <p14:creationId xmlns:p14="http://schemas.microsoft.com/office/powerpoint/2010/main" val="29109768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Traversal of a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Trees vs Graph traversals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Starting Point</a:t>
            </a:r>
          </a:p>
          <a:p>
            <a:pPr lvl="2"/>
            <a:r>
              <a:rPr lang="en-US" dirty="0"/>
              <a:t>Trees: we begin the search at the root</a:t>
            </a:r>
          </a:p>
          <a:p>
            <a:pPr lvl="2"/>
            <a:r>
              <a:rPr lang="en-US" dirty="0"/>
              <a:t>Graphs: we begin at some starting vertex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Visiting Vertices</a:t>
            </a:r>
          </a:p>
          <a:p>
            <a:pPr lvl="2"/>
            <a:r>
              <a:rPr lang="en-US" dirty="0"/>
              <a:t>Trees: don’t contain any cycles or loops, so we see each vertex once</a:t>
            </a:r>
          </a:p>
          <a:p>
            <a:pPr lvl="2"/>
            <a:r>
              <a:rPr lang="en-US" dirty="0"/>
              <a:t>Graphs: keep track of which vertices we have visited since there can be cycles or loops</a:t>
            </a:r>
          </a:p>
          <a:p>
            <a:pPr lvl="3"/>
            <a:r>
              <a:rPr lang="en-US" dirty="0"/>
              <a:t>We will keep list of “marked” vertices – the ones we’ve visited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Edge Selection</a:t>
            </a:r>
          </a:p>
          <a:p>
            <a:pPr lvl="2"/>
            <a:r>
              <a:rPr lang="en-US" dirty="0"/>
              <a:t>Trees: by convention, we select the next child from left to right</a:t>
            </a:r>
          </a:p>
          <a:p>
            <a:pPr lvl="2"/>
            <a:r>
              <a:rPr lang="en-US" dirty="0"/>
              <a:t>Graphs:</a:t>
            </a:r>
          </a:p>
        </p:txBody>
      </p:sp>
    </p:spTree>
    <p:extLst>
      <p:ext uri="{BB962C8B-B14F-4D97-AF65-F5344CB8AC3E}">
        <p14:creationId xmlns:p14="http://schemas.microsoft.com/office/powerpoint/2010/main" val="19996164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Traversal of a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Trees vs Graph traversals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Starting Point</a:t>
            </a:r>
          </a:p>
          <a:p>
            <a:pPr lvl="2"/>
            <a:r>
              <a:rPr lang="en-US" dirty="0"/>
              <a:t>Trees: we begin the search at the root</a:t>
            </a:r>
          </a:p>
          <a:p>
            <a:pPr lvl="2"/>
            <a:r>
              <a:rPr lang="en-US" dirty="0"/>
              <a:t>Graphs: we begin at some starting vertex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Visiting Vertices</a:t>
            </a:r>
          </a:p>
          <a:p>
            <a:pPr lvl="2"/>
            <a:r>
              <a:rPr lang="en-US" dirty="0"/>
              <a:t>Trees: don’t contain any cycles or loops, so we see each vertex once</a:t>
            </a:r>
          </a:p>
          <a:p>
            <a:pPr lvl="2"/>
            <a:r>
              <a:rPr lang="en-US" dirty="0"/>
              <a:t>Graphs: keep track of which vertices we have visited since there can be cycles or loops</a:t>
            </a:r>
          </a:p>
          <a:p>
            <a:pPr lvl="3"/>
            <a:r>
              <a:rPr lang="en-US" dirty="0"/>
              <a:t>We will keep list of “marked” vertices – the ones we’ve visited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Edge Selection</a:t>
            </a:r>
          </a:p>
          <a:p>
            <a:pPr lvl="2"/>
            <a:r>
              <a:rPr lang="en-US" dirty="0"/>
              <a:t>Trees: by convention, we select the next child from left to right</a:t>
            </a:r>
          </a:p>
          <a:p>
            <a:pPr lvl="2"/>
            <a:r>
              <a:rPr lang="en-US" dirty="0"/>
              <a:t>Graphs: by convention, we select the next adjacent vertex by some specified order (e.g., alphabetically)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7129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DFS: Pseudo-Code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Procedure </a:t>
            </a:r>
            <a:r>
              <a:rPr lang="en-US" dirty="0" err="1">
                <a:latin typeface="Consolas" panose="020B0609020204030204" pitchFamily="49" charset="0"/>
              </a:rPr>
              <a:t>DepthFirstSearch</a:t>
            </a:r>
            <a:r>
              <a:rPr lang="en-US" dirty="0">
                <a:latin typeface="Consolas" panose="020B0609020204030204" pitchFamily="49" charset="0"/>
              </a:rPr>
              <a:t>(v: vertex)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mark v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for each vertex w adjacent from v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if w is not marked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 </a:t>
            </a:r>
            <a:r>
              <a:rPr lang="en-US" dirty="0" err="1">
                <a:latin typeface="Consolas" panose="020B0609020204030204" pitchFamily="49" charset="0"/>
              </a:rPr>
              <a:t>DepthFirstSearch</a:t>
            </a:r>
            <a:r>
              <a:rPr lang="en-US" dirty="0">
                <a:latin typeface="Consolas" panose="020B0609020204030204" pitchFamily="49" charset="0"/>
              </a:rPr>
              <a:t>(w)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</a:t>
            </a:r>
            <a:r>
              <a:rPr lang="en-US" dirty="0" err="1">
                <a:latin typeface="Consolas" panose="020B0609020204030204" pitchFamily="49" charset="0"/>
              </a:rPr>
              <a:t>postorder.append</a:t>
            </a:r>
            <a:r>
              <a:rPr lang="en-US" dirty="0">
                <a:latin typeface="Consolas" panose="020B0609020204030204" pitchFamily="49" charset="0"/>
              </a:rPr>
              <a:t>(v); return</a:t>
            </a:r>
          </a:p>
        </p:txBody>
      </p:sp>
    </p:spTree>
    <p:extLst>
      <p:ext uri="{BB962C8B-B14F-4D97-AF65-F5344CB8AC3E}">
        <p14:creationId xmlns:p14="http://schemas.microsoft.com/office/powerpoint/2010/main" val="28005843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DFS: Pseudo-Code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Procedure 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DepthFirstSearch</a:t>
            </a:r>
            <a:r>
              <a:rPr lang="en-US" dirty="0">
                <a:latin typeface="Consolas" panose="020B0609020204030204" pitchFamily="49" charset="0"/>
              </a:rPr>
              <a:t>(v: vertex)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mark v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for each vertex w adjacent from v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if w is not marked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 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DepthFirstSearch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(w)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</a:t>
            </a:r>
            <a:r>
              <a:rPr lang="en-US" dirty="0" err="1">
                <a:latin typeface="Consolas" panose="020B0609020204030204" pitchFamily="49" charset="0"/>
              </a:rPr>
              <a:t>postorder.append</a:t>
            </a:r>
            <a:r>
              <a:rPr lang="en-US" dirty="0">
                <a:latin typeface="Consolas" panose="020B0609020204030204" pitchFamily="49" charset="0"/>
              </a:rPr>
              <a:t>(v); return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96512" y="5036514"/>
            <a:ext cx="7083552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Note the recursion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Recursion implements the stack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Stacks are used in DFS</a:t>
            </a:r>
          </a:p>
        </p:txBody>
      </p:sp>
    </p:spTree>
    <p:extLst>
      <p:ext uri="{BB962C8B-B14F-4D97-AF65-F5344CB8AC3E}">
        <p14:creationId xmlns:p14="http://schemas.microsoft.com/office/powerpoint/2010/main" val="1321698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DFS: Pseudo-Code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E723B1B-A2E5-124E-925B-4BCCCDBD10FB}"/>
              </a:ext>
            </a:extLst>
          </p:cNvPr>
          <p:cNvSpPr txBox="1">
            <a:spLocks/>
          </p:cNvSpPr>
          <p:nvPr/>
        </p:nvSpPr>
        <p:spPr>
          <a:xfrm>
            <a:off x="740664" y="4937760"/>
            <a:ext cx="10515600" cy="1555115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Which vertices are </a:t>
            </a:r>
            <a:r>
              <a:rPr lang="en-US" b="1" i="1" dirty="0">
                <a:solidFill>
                  <a:schemeClr val="accent1">
                    <a:lumMod val="50000"/>
                  </a:schemeClr>
                </a:solidFill>
              </a:rPr>
              <a:t>adjacent to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?</a:t>
            </a:r>
          </a:p>
          <a:p>
            <a:r>
              <a:rPr lang="en-US" dirty="0"/>
              <a:t>Which vertices are </a:t>
            </a:r>
            <a:r>
              <a:rPr lang="en-US" b="1" i="1" dirty="0">
                <a:solidFill>
                  <a:schemeClr val="accent2">
                    <a:lumMod val="50000"/>
                  </a:schemeClr>
                </a:solidFill>
              </a:rPr>
              <a:t>adjacent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5F5BCE5-3AFA-304E-8D10-CC3E8701EA78}"/>
              </a:ext>
            </a:extLst>
          </p:cNvPr>
          <p:cNvGrpSpPr/>
          <p:nvPr/>
        </p:nvGrpSpPr>
        <p:grpSpPr>
          <a:xfrm>
            <a:off x="8001316" y="5080286"/>
            <a:ext cx="1604772" cy="548640"/>
            <a:chOff x="8144256" y="1825624"/>
            <a:chExt cx="1604772" cy="54864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29502B1-B43E-094B-A76E-9FA6EA1B767F}"/>
                </a:ext>
              </a:extLst>
            </p:cNvPr>
            <p:cNvSpPr/>
            <p:nvPr/>
          </p:nvSpPr>
          <p:spPr>
            <a:xfrm>
              <a:off x="8144256" y="1825624"/>
              <a:ext cx="548640" cy="54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63929BA-0794-4F4E-9B43-EC52712AE5C6}"/>
                </a:ext>
              </a:extLst>
            </p:cNvPr>
            <p:cNvSpPr/>
            <p:nvPr/>
          </p:nvSpPr>
          <p:spPr>
            <a:xfrm>
              <a:off x="9200388" y="1825624"/>
              <a:ext cx="548640" cy="54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5FD0689-2930-D44A-80CD-E718D3AF8030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8692896" y="2099944"/>
              <a:ext cx="50749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EF84696-E36D-D842-A08D-2FA596F25467}"/>
              </a:ext>
            </a:extLst>
          </p:cNvPr>
          <p:cNvGrpSpPr/>
          <p:nvPr/>
        </p:nvGrpSpPr>
        <p:grpSpPr>
          <a:xfrm>
            <a:off x="8001316" y="5734029"/>
            <a:ext cx="1604772" cy="548640"/>
            <a:chOff x="8144256" y="1825624"/>
            <a:chExt cx="1604772" cy="548640"/>
          </a:xfrm>
          <a:solidFill>
            <a:schemeClr val="accent2">
              <a:lumMod val="75000"/>
            </a:schemeClr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FB595C0-D3FF-E144-AA99-8733BDB8BABA}"/>
                </a:ext>
              </a:extLst>
            </p:cNvPr>
            <p:cNvSpPr/>
            <p:nvPr/>
          </p:nvSpPr>
          <p:spPr>
            <a:xfrm>
              <a:off x="8144256" y="1825624"/>
              <a:ext cx="548640" cy="548640"/>
            </a:xfrm>
            <a:prstGeom prst="ellips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C97A9EA-6C64-1746-B770-54463D7023D2}"/>
                </a:ext>
              </a:extLst>
            </p:cNvPr>
            <p:cNvSpPr/>
            <p:nvPr/>
          </p:nvSpPr>
          <p:spPr>
            <a:xfrm>
              <a:off x="9200388" y="1825624"/>
              <a:ext cx="548640" cy="548640"/>
            </a:xfrm>
            <a:prstGeom prst="ellips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8848D63-5174-054A-96B7-0B3AB6FA27F2}"/>
                </a:ext>
              </a:extLst>
            </p:cNvPr>
            <p:cNvCxnSpPr>
              <a:cxnSpLocks/>
              <a:stCxn id="11" idx="2"/>
              <a:endCxn id="10" idx="6"/>
            </p:cNvCxnSpPr>
            <p:nvPr/>
          </p:nvCxnSpPr>
          <p:spPr>
            <a:xfrm flipH="1">
              <a:off x="8692896" y="2099944"/>
              <a:ext cx="507492" cy="0"/>
            </a:xfrm>
            <a:prstGeom prst="straightConnector1">
              <a:avLst/>
            </a:prstGeom>
            <a:grpFill/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3ED194B-A1D9-DD4E-862F-D52290D28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Procedure </a:t>
            </a:r>
            <a:r>
              <a:rPr lang="en-US" dirty="0" err="1">
                <a:latin typeface="Consolas" panose="020B0609020204030204" pitchFamily="49" charset="0"/>
              </a:rPr>
              <a:t>DepthFirstSearch</a:t>
            </a:r>
            <a:r>
              <a:rPr lang="en-US" dirty="0">
                <a:latin typeface="Consolas" panose="020B0609020204030204" pitchFamily="49" charset="0"/>
              </a:rPr>
              <a:t>(v: vertex)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mark v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for each vertex w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adjacent from</a:t>
            </a:r>
            <a:r>
              <a:rPr lang="en-US" dirty="0">
                <a:latin typeface="Consolas" panose="020B0609020204030204" pitchFamily="49" charset="0"/>
              </a:rPr>
              <a:t> v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if w is not marked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 </a:t>
            </a:r>
            <a:r>
              <a:rPr lang="en-US" dirty="0" err="1">
                <a:latin typeface="Consolas" panose="020B0609020204030204" pitchFamily="49" charset="0"/>
              </a:rPr>
              <a:t>DepthFirstSearch</a:t>
            </a:r>
            <a:r>
              <a:rPr lang="en-US" dirty="0">
                <a:latin typeface="Consolas" panose="020B0609020204030204" pitchFamily="49" charset="0"/>
              </a:rPr>
              <a:t>(w)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</a:t>
            </a:r>
            <a:r>
              <a:rPr lang="en-US" dirty="0" err="1">
                <a:latin typeface="Consolas" panose="020B0609020204030204" pitchFamily="49" charset="0"/>
              </a:rPr>
              <a:t>postorder.append</a:t>
            </a:r>
            <a:r>
              <a:rPr lang="en-US" dirty="0">
                <a:latin typeface="Consolas" panose="020B0609020204030204" pitchFamily="49" charset="0"/>
              </a:rPr>
              <a:t>(v); return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405132B-78EE-1E3F-E483-0F7639B3105D}"/>
              </a:ext>
            </a:extLst>
          </p:cNvPr>
          <p:cNvSpPr/>
          <p:nvPr/>
        </p:nvSpPr>
        <p:spPr>
          <a:xfrm>
            <a:off x="7483642" y="5474368"/>
            <a:ext cx="2719137" cy="1106906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947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List Represents “Adjacent From”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520" y="2559558"/>
            <a:ext cx="4876800" cy="3238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02F2E1-20C8-3C42-BEA8-9F02034432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834"/>
          <a:stretch/>
        </p:blipFill>
        <p:spPr>
          <a:xfrm>
            <a:off x="9127671" y="2845308"/>
            <a:ext cx="2630332" cy="2667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065245-140E-0F16-BF31-20F3DEB77002}"/>
              </a:ext>
            </a:extLst>
          </p:cNvPr>
          <p:cNvSpPr txBox="1"/>
          <p:nvPr/>
        </p:nvSpPr>
        <p:spPr>
          <a:xfrm>
            <a:off x="8952941" y="2248706"/>
            <a:ext cx="2979791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adjacent from</a:t>
            </a:r>
          </a:p>
        </p:txBody>
      </p:sp>
    </p:spTree>
    <p:extLst>
      <p:ext uri="{BB962C8B-B14F-4D97-AF65-F5344CB8AC3E}">
        <p14:creationId xmlns:p14="http://schemas.microsoft.com/office/powerpoint/2010/main" val="358038694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DFS: Pseudo-Code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Procedure </a:t>
            </a:r>
            <a:r>
              <a:rPr lang="en-US" dirty="0" err="1">
                <a:latin typeface="Consolas" panose="020B0609020204030204" pitchFamily="49" charset="0"/>
              </a:rPr>
              <a:t>DepthFirstSearch</a:t>
            </a:r>
            <a:r>
              <a:rPr lang="en-US" dirty="0">
                <a:latin typeface="Consolas" panose="020B0609020204030204" pitchFamily="49" charset="0"/>
              </a:rPr>
              <a:t>(v: vertex)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mark v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for each vertex w adjacent from v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if w is not marked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 </a:t>
            </a:r>
            <a:r>
              <a:rPr lang="en-US" dirty="0" err="1">
                <a:latin typeface="Consolas" panose="020B0609020204030204" pitchFamily="49" charset="0"/>
              </a:rPr>
              <a:t>DepthFirstSearch</a:t>
            </a:r>
            <a:r>
              <a:rPr lang="en-US" dirty="0">
                <a:latin typeface="Consolas" panose="020B0609020204030204" pitchFamily="49" charset="0"/>
              </a:rPr>
              <a:t>(w)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</a:t>
            </a:r>
            <a:r>
              <a:rPr lang="en-US" dirty="0" err="1">
                <a:latin typeface="Consolas" panose="020B0609020204030204" pitchFamily="49" charset="0"/>
              </a:rPr>
              <a:t>postorder.append</a:t>
            </a:r>
            <a:r>
              <a:rPr lang="en-US" dirty="0">
                <a:latin typeface="Consolas" panose="020B0609020204030204" pitchFamily="49" charset="0"/>
              </a:rPr>
              <a:t>(v); return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D9FDA3-C3C3-FDD2-287F-C0F58475F31A}"/>
              </a:ext>
            </a:extLst>
          </p:cNvPr>
          <p:cNvSpPr txBox="1"/>
          <p:nvPr/>
        </p:nvSpPr>
        <p:spPr>
          <a:xfrm>
            <a:off x="3841139" y="2330384"/>
            <a:ext cx="2979791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update visited box</a:t>
            </a:r>
          </a:p>
        </p:txBody>
      </p:sp>
    </p:spTree>
    <p:extLst>
      <p:ext uri="{BB962C8B-B14F-4D97-AF65-F5344CB8AC3E}">
        <p14:creationId xmlns:p14="http://schemas.microsoft.com/office/powerpoint/2010/main" val="2874594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Faster: Create Graph w/ a vertex per rule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76E6C9-1B24-AC42-9BDB-24E96341B958}"/>
              </a:ext>
            </a:extLst>
          </p:cNvPr>
          <p:cNvSpPr txBox="1"/>
          <p:nvPr/>
        </p:nvSpPr>
        <p:spPr>
          <a:xfrm>
            <a:off x="838201" y="1660433"/>
            <a:ext cx="10515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Rules:</a:t>
            </a:r>
          </a:p>
          <a:p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R0:</a:t>
            </a:r>
            <a:r>
              <a:rPr lang="en-US" sz="2800" dirty="0">
                <a:latin typeface="Consolas" panose="020B0609020204030204" pitchFamily="49" charset="0"/>
              </a:rPr>
              <a:t>	Alpha(</a:t>
            </a:r>
            <a:r>
              <a:rPr lang="en-US" sz="2800" dirty="0" err="1">
                <a:latin typeface="Consolas" panose="020B0609020204030204" pitchFamily="49" charset="0"/>
              </a:rPr>
              <a:t>x,y,z</a:t>
            </a:r>
            <a:r>
              <a:rPr lang="en-US" sz="2800" dirty="0">
                <a:latin typeface="Consolas" panose="020B0609020204030204" pitchFamily="49" charset="0"/>
              </a:rPr>
              <a:t>) :- Bravo(</a:t>
            </a:r>
            <a:r>
              <a:rPr lang="en-US" sz="2800" dirty="0" err="1">
                <a:latin typeface="Consolas" panose="020B0609020204030204" pitchFamily="49" charset="0"/>
              </a:rPr>
              <a:t>a,b,z</a:t>
            </a:r>
            <a:r>
              <a:rPr lang="en-US" sz="2800" dirty="0">
                <a:latin typeface="Consolas" panose="020B0609020204030204" pitchFamily="49" charset="0"/>
              </a:rPr>
              <a:t>), Charlie(</a:t>
            </a:r>
            <a:r>
              <a:rPr lang="en-US" sz="2800" dirty="0" err="1">
                <a:latin typeface="Consolas" panose="020B0609020204030204" pitchFamily="49" charset="0"/>
              </a:rPr>
              <a:t>x,y,c</a:t>
            </a:r>
            <a:r>
              <a:rPr lang="en-US" sz="2800" dirty="0">
                <a:latin typeface="Consolas" panose="020B0609020204030204" pitchFamily="49" charset="0"/>
              </a:rPr>
              <a:t>).</a:t>
            </a:r>
            <a:endParaRPr lang="en-US" sz="2800" b="0" dirty="0">
              <a:effectLst/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R1:</a:t>
            </a:r>
            <a:r>
              <a:rPr lang="en-US" sz="2800" dirty="0">
                <a:latin typeface="Consolas" panose="020B0609020204030204" pitchFamily="49" charset="0"/>
              </a:rPr>
              <a:t>	Bravo(</a:t>
            </a:r>
            <a:r>
              <a:rPr lang="en-US" sz="2800" dirty="0" err="1">
                <a:latin typeface="Consolas" panose="020B0609020204030204" pitchFamily="49" charset="0"/>
              </a:rPr>
              <a:t>x,y,z</a:t>
            </a:r>
            <a:r>
              <a:rPr lang="en-US" sz="2800" dirty="0">
                <a:latin typeface="Consolas" panose="020B0609020204030204" pitchFamily="49" charset="0"/>
              </a:rPr>
              <a:t>) :- Charlie(</a:t>
            </a:r>
            <a:r>
              <a:rPr lang="en-US" sz="2800" dirty="0" err="1">
                <a:latin typeface="Consolas" panose="020B0609020204030204" pitchFamily="49" charset="0"/>
              </a:rPr>
              <a:t>a,x,z</a:t>
            </a:r>
            <a:r>
              <a:rPr lang="en-US" sz="2800" dirty="0">
                <a:latin typeface="Consolas" panose="020B0609020204030204" pitchFamily="49" charset="0"/>
              </a:rPr>
              <a:t>), Alpha(</a:t>
            </a:r>
            <a:r>
              <a:rPr lang="en-US" sz="2800" dirty="0" err="1">
                <a:latin typeface="Consolas" panose="020B0609020204030204" pitchFamily="49" charset="0"/>
              </a:rPr>
              <a:t>y,a,b</a:t>
            </a:r>
            <a:r>
              <a:rPr lang="en-US" sz="2800" dirty="0">
                <a:latin typeface="Consolas" panose="020B0609020204030204" pitchFamily="49" charset="0"/>
              </a:rPr>
              <a:t>).</a:t>
            </a:r>
            <a:endParaRPr lang="en-US" sz="2800" b="0" dirty="0">
              <a:effectLst/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R2:</a:t>
            </a:r>
            <a:r>
              <a:rPr lang="en-US" sz="2800" dirty="0">
                <a:latin typeface="Consolas" panose="020B0609020204030204" pitchFamily="49" charset="0"/>
              </a:rPr>
              <a:t>	Charlie(</a:t>
            </a:r>
            <a:r>
              <a:rPr lang="en-US" sz="2800" dirty="0" err="1">
                <a:latin typeface="Consolas" panose="020B0609020204030204" pitchFamily="49" charset="0"/>
              </a:rPr>
              <a:t>x,y,z</a:t>
            </a:r>
            <a:r>
              <a:rPr lang="en-US" sz="2800" dirty="0">
                <a:latin typeface="Consolas" panose="020B0609020204030204" pitchFamily="49" charset="0"/>
              </a:rPr>
              <a:t>) :- Delta(</a:t>
            </a:r>
            <a:r>
              <a:rPr lang="en-US" sz="2800" dirty="0" err="1">
                <a:latin typeface="Consolas" panose="020B0609020204030204" pitchFamily="49" charset="0"/>
              </a:rPr>
              <a:t>z,y,x</a:t>
            </a:r>
            <a:r>
              <a:rPr lang="en-US" sz="2800" dirty="0">
                <a:latin typeface="Consolas" panose="020B0609020204030204" pitchFamily="49" charset="0"/>
              </a:rPr>
              <a:t>).</a:t>
            </a:r>
            <a:endParaRPr lang="en-US" sz="2800" b="0" dirty="0">
              <a:effectLst/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R3:</a:t>
            </a:r>
            <a:r>
              <a:rPr lang="en-US" sz="2800" dirty="0">
                <a:latin typeface="Consolas" panose="020B0609020204030204" pitchFamily="49" charset="0"/>
              </a:rPr>
              <a:t>	Delta(</a:t>
            </a:r>
            <a:r>
              <a:rPr lang="en-US" sz="2800" dirty="0" err="1">
                <a:latin typeface="Consolas" panose="020B0609020204030204" pitchFamily="49" charset="0"/>
              </a:rPr>
              <a:t>x,y,z</a:t>
            </a:r>
            <a:r>
              <a:rPr lang="en-US" sz="2800" dirty="0">
                <a:latin typeface="Consolas" panose="020B0609020204030204" pitchFamily="49" charset="0"/>
              </a:rPr>
              <a:t>) :- Charlie(</a:t>
            </a:r>
            <a:r>
              <a:rPr lang="en-US" sz="2800" dirty="0" err="1">
                <a:latin typeface="Consolas" panose="020B0609020204030204" pitchFamily="49" charset="0"/>
              </a:rPr>
              <a:t>z,x,y</a:t>
            </a:r>
            <a:r>
              <a:rPr lang="en-US" sz="2800" dirty="0">
                <a:latin typeface="Consolas" panose="020B0609020204030204" pitchFamily="49" charset="0"/>
              </a:rPr>
              <a:t>).</a:t>
            </a:r>
            <a:endParaRPr lang="en-US" sz="2800" b="0" dirty="0">
              <a:effectLst/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R4:</a:t>
            </a:r>
            <a:r>
              <a:rPr lang="en-US" sz="2800" dirty="0">
                <a:latin typeface="Consolas" panose="020B0609020204030204" pitchFamily="49" charset="0"/>
              </a:rPr>
              <a:t>	Delta(</a:t>
            </a:r>
            <a:r>
              <a:rPr lang="en-US" sz="2800" dirty="0" err="1">
                <a:latin typeface="Consolas" panose="020B0609020204030204" pitchFamily="49" charset="0"/>
              </a:rPr>
              <a:t>x,y,z</a:t>
            </a:r>
            <a:r>
              <a:rPr lang="en-US" sz="2800" dirty="0">
                <a:latin typeface="Consolas" panose="020B0609020204030204" pitchFamily="49" charset="0"/>
              </a:rPr>
              <a:t>) :- Echo(</a:t>
            </a:r>
            <a:r>
              <a:rPr lang="en-US" sz="2800" dirty="0" err="1">
                <a:latin typeface="Consolas" panose="020B0609020204030204" pitchFamily="49" charset="0"/>
              </a:rPr>
              <a:t>y,z,x</a:t>
            </a:r>
            <a:r>
              <a:rPr lang="en-US" sz="2800" dirty="0">
                <a:latin typeface="Consolas" panose="020B0609020204030204" pitchFamily="49" charset="0"/>
              </a:rPr>
              <a:t>).</a:t>
            </a:r>
            <a:endParaRPr lang="en-US" sz="2800" b="0" dirty="0">
              <a:effectLst/>
              <a:latin typeface="Consolas" panose="020B0609020204030204" pitchFamily="49" charset="0"/>
            </a:endParaRPr>
          </a:p>
          <a:p>
            <a:br>
              <a:rPr lang="en-US" sz="2800" b="0" dirty="0">
                <a:effectLst/>
              </a:rPr>
            </a:b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2D922A-7615-DC47-93D7-F691D7AF79E4}"/>
              </a:ext>
            </a:extLst>
          </p:cNvPr>
          <p:cNvSpPr/>
          <p:nvPr/>
        </p:nvSpPr>
        <p:spPr>
          <a:xfrm>
            <a:off x="6770911" y="2525486"/>
            <a:ext cx="4452257" cy="310242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0F58D10-2C33-E848-96CA-B0D505E59CEB}"/>
              </a:ext>
            </a:extLst>
          </p:cNvPr>
          <p:cNvSpPr>
            <a:spLocks noChangeAspect="1"/>
          </p:cNvSpPr>
          <p:nvPr/>
        </p:nvSpPr>
        <p:spPr>
          <a:xfrm>
            <a:off x="7231189" y="2850032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6F1C5B-D1E7-FD41-AFF0-6F32125F7D9A}"/>
              </a:ext>
            </a:extLst>
          </p:cNvPr>
          <p:cNvSpPr>
            <a:spLocks noChangeAspect="1"/>
          </p:cNvSpPr>
          <p:nvPr/>
        </p:nvSpPr>
        <p:spPr>
          <a:xfrm>
            <a:off x="7231189" y="4193306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4F7E2BE-6424-8644-9CA2-854DD8799F12}"/>
              </a:ext>
            </a:extLst>
          </p:cNvPr>
          <p:cNvSpPr>
            <a:spLocks noChangeAspect="1"/>
          </p:cNvSpPr>
          <p:nvPr/>
        </p:nvSpPr>
        <p:spPr>
          <a:xfrm>
            <a:off x="8597265" y="2850032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AFFAFA9-D7DF-2644-BA07-5DA7C5783EB3}"/>
              </a:ext>
            </a:extLst>
          </p:cNvPr>
          <p:cNvSpPr>
            <a:spLocks noChangeAspect="1"/>
          </p:cNvSpPr>
          <p:nvPr/>
        </p:nvSpPr>
        <p:spPr>
          <a:xfrm>
            <a:off x="8597265" y="4193306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E640E9-773E-6C40-96FA-37EE63EE1202}"/>
              </a:ext>
            </a:extLst>
          </p:cNvPr>
          <p:cNvSpPr>
            <a:spLocks noChangeAspect="1"/>
          </p:cNvSpPr>
          <p:nvPr/>
        </p:nvSpPr>
        <p:spPr>
          <a:xfrm>
            <a:off x="9963341" y="3585259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R4</a:t>
            </a:r>
          </a:p>
        </p:txBody>
      </p:sp>
    </p:spTree>
    <p:extLst>
      <p:ext uri="{BB962C8B-B14F-4D97-AF65-F5344CB8AC3E}">
        <p14:creationId xmlns:p14="http://schemas.microsoft.com/office/powerpoint/2010/main" val="154867682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DFS: Directed Graph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520" y="2559558"/>
            <a:ext cx="4876800" cy="3238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02F2E1-20C8-3C42-BEA8-9F02034432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110"/>
          <a:stretch/>
        </p:blipFill>
        <p:spPr>
          <a:xfrm>
            <a:off x="7886699" y="2845308"/>
            <a:ext cx="3871303" cy="2667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B7537C-62E0-A0D7-D8D4-1F74DF212200}"/>
              </a:ext>
            </a:extLst>
          </p:cNvPr>
          <p:cNvSpPr txBox="1"/>
          <p:nvPr/>
        </p:nvSpPr>
        <p:spPr>
          <a:xfrm>
            <a:off x="2237411" y="5746993"/>
            <a:ext cx="7717177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To avoid loops like a-e-a-e, we keep a “is visited” list</a:t>
            </a:r>
          </a:p>
        </p:txBody>
      </p:sp>
    </p:spTree>
    <p:extLst>
      <p:ext uri="{BB962C8B-B14F-4D97-AF65-F5344CB8AC3E}">
        <p14:creationId xmlns:p14="http://schemas.microsoft.com/office/powerpoint/2010/main" val="35252187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DFS: Directed Graph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520" y="2559558"/>
            <a:ext cx="4876800" cy="3238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02F2E1-20C8-3C42-BEA8-9F02034432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110"/>
          <a:stretch/>
        </p:blipFill>
        <p:spPr>
          <a:xfrm>
            <a:off x="7886699" y="2845308"/>
            <a:ext cx="3871303" cy="2667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B7537C-62E0-A0D7-D8D4-1F74DF212200}"/>
              </a:ext>
            </a:extLst>
          </p:cNvPr>
          <p:cNvSpPr txBox="1"/>
          <p:nvPr/>
        </p:nvSpPr>
        <p:spPr>
          <a:xfrm>
            <a:off x="2237411" y="5746993"/>
            <a:ext cx="7715445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To avoid loops like a-e-a-e, we keep a “is visited” list</a:t>
            </a:r>
          </a:p>
          <a:p>
            <a:r>
              <a:rPr lang="en-US" sz="2800" dirty="0"/>
              <a:t>Mark as visited when vertex is pushed onto stack</a:t>
            </a:r>
          </a:p>
        </p:txBody>
      </p:sp>
    </p:spTree>
    <p:extLst>
      <p:ext uri="{BB962C8B-B14F-4D97-AF65-F5344CB8AC3E}">
        <p14:creationId xmlns:p14="http://schemas.microsoft.com/office/powerpoint/2010/main" val="331567148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DFS: Pseudo-Code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Procedure </a:t>
            </a:r>
            <a:r>
              <a:rPr lang="en-US" dirty="0" err="1">
                <a:latin typeface="Consolas" panose="020B0609020204030204" pitchFamily="49" charset="0"/>
              </a:rPr>
              <a:t>DepthFirstSearch</a:t>
            </a:r>
            <a:r>
              <a:rPr lang="en-US" dirty="0">
                <a:latin typeface="Consolas" panose="020B0609020204030204" pitchFamily="49" charset="0"/>
              </a:rPr>
              <a:t>(v: vertex)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mark v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for each vertex w adjacent from v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if w is not marked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 </a:t>
            </a:r>
            <a:r>
              <a:rPr lang="en-US" dirty="0" err="1">
                <a:latin typeface="Consolas" panose="020B0609020204030204" pitchFamily="49" charset="0"/>
              </a:rPr>
              <a:t>DepthFirstSearch</a:t>
            </a:r>
            <a:r>
              <a:rPr lang="en-US" dirty="0">
                <a:latin typeface="Consolas" panose="020B0609020204030204" pitchFamily="49" charset="0"/>
              </a:rPr>
              <a:t>(w)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postorder.append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(v); </a:t>
            </a:r>
            <a:r>
              <a:rPr lang="en-US" dirty="0">
                <a:latin typeface="Consolas" panose="020B0609020204030204" pitchFamily="49" charset="0"/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303228299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DFS: Directed Graph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520" y="2559558"/>
            <a:ext cx="4876800" cy="3238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02F2E1-20C8-3C42-BEA8-9F0203443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7003" y="2845308"/>
            <a:ext cx="5461000" cy="2667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34A21F-22EC-A3DF-D92A-FD3FC988143C}"/>
              </a:ext>
            </a:extLst>
          </p:cNvPr>
          <p:cNvSpPr txBox="1"/>
          <p:nvPr/>
        </p:nvSpPr>
        <p:spPr>
          <a:xfrm>
            <a:off x="2237411" y="5866115"/>
            <a:ext cx="8265404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Traversal order = tracking </a:t>
            </a:r>
            <a:r>
              <a:rPr lang="en-US" sz="2800" b="1" i="1" dirty="0"/>
              <a:t>when </a:t>
            </a:r>
            <a:r>
              <a:rPr lang="en-US" sz="2800" dirty="0"/>
              <a:t>a vertex is visited</a:t>
            </a:r>
          </a:p>
          <a:p>
            <a:r>
              <a:rPr lang="en-US" sz="28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Postorder</a:t>
            </a:r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number = order in which vertices are popped</a:t>
            </a:r>
          </a:p>
        </p:txBody>
      </p:sp>
    </p:spTree>
    <p:extLst>
      <p:ext uri="{BB962C8B-B14F-4D97-AF65-F5344CB8AC3E}">
        <p14:creationId xmlns:p14="http://schemas.microsoft.com/office/powerpoint/2010/main" val="238310387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DFS: Pseudo-Code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Procedure </a:t>
            </a:r>
            <a:r>
              <a:rPr lang="en-US" dirty="0" err="1">
                <a:latin typeface="Consolas" panose="020B0609020204030204" pitchFamily="49" charset="0"/>
              </a:rPr>
              <a:t>DepthFirstSearch</a:t>
            </a:r>
            <a:r>
              <a:rPr lang="en-US" dirty="0">
                <a:latin typeface="Consolas" panose="020B0609020204030204" pitchFamily="49" charset="0"/>
              </a:rPr>
              <a:t>(v: vertex)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mark v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for each vertex w adjacent from v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if w is not marked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 </a:t>
            </a:r>
            <a:r>
              <a:rPr lang="en-US" dirty="0" err="1">
                <a:latin typeface="Consolas" panose="020B0609020204030204" pitchFamily="49" charset="0"/>
              </a:rPr>
              <a:t>DepthFirstSearch</a:t>
            </a:r>
            <a:r>
              <a:rPr lang="en-US" dirty="0">
                <a:latin typeface="Consolas" panose="020B0609020204030204" pitchFamily="49" charset="0"/>
              </a:rPr>
              <a:t>(w)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postorder.append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(v); </a:t>
            </a:r>
            <a:r>
              <a:rPr lang="en-US" dirty="0">
                <a:latin typeface="Consolas" panose="020B0609020204030204" pitchFamily="49" charset="0"/>
              </a:rPr>
              <a:t>return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4E7368-BFA2-12B5-2282-3D507B1B452B}"/>
              </a:ext>
            </a:extLst>
          </p:cNvPr>
          <p:cNvSpPr txBox="1"/>
          <p:nvPr/>
        </p:nvSpPr>
        <p:spPr>
          <a:xfrm>
            <a:off x="1239252" y="5433556"/>
            <a:ext cx="8734926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postorder</a:t>
            </a:r>
            <a:r>
              <a:rPr lang="en-US" sz="2400" dirty="0"/>
              <a:t> --- when procedure returns --- when vertex is popped</a:t>
            </a:r>
          </a:p>
        </p:txBody>
      </p:sp>
    </p:spTree>
    <p:extLst>
      <p:ext uri="{BB962C8B-B14F-4D97-AF65-F5344CB8AC3E}">
        <p14:creationId xmlns:p14="http://schemas.microsoft.com/office/powerpoint/2010/main" val="56680989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DFS: Directed Graph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520" y="2559558"/>
            <a:ext cx="4876800" cy="3238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02F2E1-20C8-3C42-BEA8-9F0203443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7003" y="2845308"/>
            <a:ext cx="5461000" cy="2667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27A7D4-56C8-865E-70D7-612ECF32F45E}"/>
              </a:ext>
            </a:extLst>
          </p:cNvPr>
          <p:cNvSpPr txBox="1"/>
          <p:nvPr/>
        </p:nvSpPr>
        <p:spPr>
          <a:xfrm>
            <a:off x="2237411" y="5866115"/>
            <a:ext cx="8417689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Traversal order = tracking </a:t>
            </a:r>
            <a:r>
              <a:rPr lang="en-US" sz="2800" b="1" i="1" dirty="0"/>
              <a:t>when </a:t>
            </a:r>
            <a:r>
              <a:rPr lang="en-US" sz="2800" dirty="0"/>
              <a:t>a vertex is visited</a:t>
            </a:r>
          </a:p>
          <a:p>
            <a:r>
              <a:rPr lang="en-US" sz="2800" dirty="0" err="1"/>
              <a:t>Postorder</a:t>
            </a:r>
            <a:r>
              <a:rPr lang="en-US" sz="2800" dirty="0"/>
              <a:t> number = order in which vertices are popped</a:t>
            </a:r>
          </a:p>
        </p:txBody>
      </p:sp>
    </p:spTree>
    <p:extLst>
      <p:ext uri="{BB962C8B-B14F-4D97-AF65-F5344CB8AC3E}">
        <p14:creationId xmlns:p14="http://schemas.microsoft.com/office/powerpoint/2010/main" val="60535746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549C3A-4912-6D2E-4430-79588742F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 attention to pre-order and post-order from the reading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D7AD33-C686-6170-8087-10A66F7FD0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ignore in-order</a:t>
            </a:r>
          </a:p>
        </p:txBody>
      </p:sp>
    </p:spTree>
    <p:extLst>
      <p:ext uri="{BB962C8B-B14F-4D97-AF65-F5344CB8AC3E}">
        <p14:creationId xmlns:p14="http://schemas.microsoft.com/office/powerpoint/2010/main" val="127881620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Traversal of a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Trees vs Graph traversals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Starting Point</a:t>
            </a:r>
          </a:p>
          <a:p>
            <a:pPr lvl="2"/>
            <a:r>
              <a:rPr lang="en-US" dirty="0"/>
              <a:t>Graphs: we begin at some starting vertex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Visiting Vertices</a:t>
            </a:r>
          </a:p>
          <a:p>
            <a:pPr lvl="2"/>
            <a:r>
              <a:rPr lang="en-US" dirty="0"/>
              <a:t>Graphs: keep track of which vertices we have visited since there can be cycles or loops</a:t>
            </a:r>
          </a:p>
          <a:p>
            <a:pPr lvl="3"/>
            <a:r>
              <a:rPr lang="en-US" dirty="0"/>
              <a:t>We will keep list of “marked” vertices – the ones we’ve visited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Edge Selection</a:t>
            </a:r>
          </a:p>
          <a:p>
            <a:pPr lvl="2"/>
            <a:r>
              <a:rPr lang="en-US" dirty="0"/>
              <a:t>Graphs: by convention, we select the next adjacent vertex by some specified order (e.g., alphabetically)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68039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DFS: Directed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DFS on G</a:t>
            </a:r>
            <a:r>
              <a:rPr lang="en-US" baseline="-25000" dirty="0"/>
              <a:t>1</a:t>
            </a:r>
            <a:r>
              <a:rPr lang="en-US" dirty="0"/>
              <a:t> starting at vertex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/>
              <a:t> </a:t>
            </a:r>
            <a:r>
              <a:rPr lang="en-US" dirty="0">
                <a:cs typeface="Courier New" panose="02070309020205020404" pitchFamily="49" charset="0"/>
              </a:rPr>
              <a:t>using alphabetical order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520" y="2559558"/>
            <a:ext cx="4876800" cy="3238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34784" y="227212"/>
            <a:ext cx="515721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Procedure </a:t>
            </a:r>
            <a:r>
              <a:rPr lang="en-US" sz="1400" dirty="0" err="1">
                <a:latin typeface="Consolas" panose="020B0609020204030204" pitchFamily="49" charset="0"/>
              </a:rPr>
              <a:t>DepthFirstSearch</a:t>
            </a:r>
            <a:r>
              <a:rPr lang="en-US" sz="1400" dirty="0">
                <a:latin typeface="Consolas" panose="020B0609020204030204" pitchFamily="49" charset="0"/>
              </a:rPr>
              <a:t>(v: vertex)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mark v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for each vertex w adjacent from v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if w is not marked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 </a:t>
            </a:r>
            <a:r>
              <a:rPr lang="en-US" sz="1400" dirty="0" err="1">
                <a:latin typeface="Consolas" panose="020B0609020204030204" pitchFamily="49" charset="0"/>
              </a:rPr>
              <a:t>DepthFirstSearch</a:t>
            </a:r>
            <a:r>
              <a:rPr lang="en-US" sz="1400" dirty="0">
                <a:latin typeface="Consolas" panose="020B0609020204030204" pitchFamily="49" charset="0"/>
              </a:rPr>
              <a:t>(w)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</a:rPr>
              <a:t>postorder.append</a:t>
            </a:r>
            <a:r>
              <a:rPr lang="en-US" sz="1400" dirty="0">
                <a:latin typeface="Consolas" panose="020B0609020204030204" pitchFamily="49" charset="0"/>
              </a:rPr>
              <a:t>(v); return</a:t>
            </a:r>
          </a:p>
          <a:p>
            <a:endParaRPr lang="en-US" sz="1400" dirty="0"/>
          </a:p>
        </p:txBody>
      </p:sp>
      <p:sp>
        <p:nvSpPr>
          <p:cNvPr id="9" name="Oval 8"/>
          <p:cNvSpPr/>
          <p:nvPr/>
        </p:nvSpPr>
        <p:spPr>
          <a:xfrm>
            <a:off x="1792224" y="2798064"/>
            <a:ext cx="630936" cy="46634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3901439" y="2286350"/>
            <a:ext cx="2033017" cy="46101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361688" y="2332451"/>
            <a:ext cx="1572768" cy="9985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352544" y="2446370"/>
            <a:ext cx="1408176" cy="3203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B2500D98-3115-634A-9EBD-575169D21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003" y="2845308"/>
            <a:ext cx="5461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54020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DFS: Directed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DFS on G</a:t>
            </a:r>
            <a:r>
              <a:rPr lang="en-US" baseline="-25000" dirty="0"/>
              <a:t>1</a:t>
            </a:r>
            <a:r>
              <a:rPr lang="en-US" dirty="0"/>
              <a:t> starting at vertex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/>
              <a:t> </a:t>
            </a:r>
            <a:r>
              <a:rPr lang="en-US" dirty="0">
                <a:cs typeface="Courier New" panose="02070309020205020404" pitchFamily="49" charset="0"/>
              </a:rPr>
              <a:t>using alphabetical order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23" y="2547202"/>
            <a:ext cx="4876800" cy="3238500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791327" y="2785708"/>
            <a:ext cx="630936" cy="46634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11516D-5710-354A-B0DE-BB5E9CE6FD00}"/>
              </a:ext>
            </a:extLst>
          </p:cNvPr>
          <p:cNvSpPr txBox="1"/>
          <p:nvPr/>
        </p:nvSpPr>
        <p:spPr>
          <a:xfrm>
            <a:off x="7034784" y="227212"/>
            <a:ext cx="515721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Procedure </a:t>
            </a:r>
            <a:r>
              <a:rPr lang="en-US" sz="1400" dirty="0" err="1">
                <a:latin typeface="Consolas" panose="020B0609020204030204" pitchFamily="49" charset="0"/>
              </a:rPr>
              <a:t>DepthFirstSearch</a:t>
            </a:r>
            <a:r>
              <a:rPr lang="en-US" sz="1400" dirty="0">
                <a:latin typeface="Consolas" panose="020B0609020204030204" pitchFamily="49" charset="0"/>
              </a:rPr>
              <a:t>(v: vertex)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mark v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for each vertex w adjacent from v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if w is not marked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 </a:t>
            </a:r>
            <a:r>
              <a:rPr lang="en-US" sz="1400" dirty="0" err="1">
                <a:latin typeface="Consolas" panose="020B0609020204030204" pitchFamily="49" charset="0"/>
              </a:rPr>
              <a:t>DepthFirstSearch</a:t>
            </a:r>
            <a:r>
              <a:rPr lang="en-US" sz="1400" dirty="0">
                <a:latin typeface="Consolas" panose="020B0609020204030204" pitchFamily="49" charset="0"/>
              </a:rPr>
              <a:t>(w)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</a:rPr>
              <a:t>postorder.append</a:t>
            </a:r>
            <a:r>
              <a:rPr lang="en-US" sz="1400" dirty="0">
                <a:latin typeface="Consolas" panose="020B0609020204030204" pitchFamily="49" charset="0"/>
              </a:rPr>
              <a:t>(v); return</a:t>
            </a:r>
          </a:p>
          <a:p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9DAAE8-7A78-1C4D-838E-3481DB35D9FE}"/>
              </a:ext>
            </a:extLst>
          </p:cNvPr>
          <p:cNvSpPr txBox="1"/>
          <p:nvPr/>
        </p:nvSpPr>
        <p:spPr>
          <a:xfrm>
            <a:off x="1778991" y="2402606"/>
            <a:ext cx="950901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Graph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F084EC-EC39-B741-85C7-1D8967106570}"/>
              </a:ext>
            </a:extLst>
          </p:cNvPr>
          <p:cNvSpPr txBox="1"/>
          <p:nvPr/>
        </p:nvSpPr>
        <p:spPr>
          <a:xfrm>
            <a:off x="6374801" y="2414740"/>
            <a:ext cx="1949573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Adjacency List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184AB1-A47A-C349-8045-F3BAEBAFAA3D}"/>
              </a:ext>
            </a:extLst>
          </p:cNvPr>
          <p:cNvSpPr txBox="1"/>
          <p:nvPr/>
        </p:nvSpPr>
        <p:spPr>
          <a:xfrm>
            <a:off x="10231084" y="2402606"/>
            <a:ext cx="1603324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Search tree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0CD03D3-A272-5D4C-82CB-1C55033F9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220" y="3182376"/>
            <a:ext cx="4216801" cy="205936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928CB15-9E90-AB4B-9460-7853CB04517C}"/>
              </a:ext>
            </a:extLst>
          </p:cNvPr>
          <p:cNvSpPr txBox="1"/>
          <p:nvPr/>
        </p:nvSpPr>
        <p:spPr>
          <a:xfrm>
            <a:off x="2993583" y="6148219"/>
            <a:ext cx="841897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Stack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F26B65-09E3-BD47-8E15-167D69B97F77}"/>
              </a:ext>
            </a:extLst>
          </p:cNvPr>
          <p:cNvSpPr txBox="1"/>
          <p:nvPr/>
        </p:nvSpPr>
        <p:spPr>
          <a:xfrm>
            <a:off x="3835480" y="6148219"/>
            <a:ext cx="2539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37E223-D49A-DC4C-B843-F5CF1DE36DD9}"/>
              </a:ext>
            </a:extLst>
          </p:cNvPr>
          <p:cNvSpPr txBox="1"/>
          <p:nvPr/>
        </p:nvSpPr>
        <p:spPr>
          <a:xfrm>
            <a:off x="9914028" y="3177315"/>
            <a:ext cx="2064155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We’ll construct</a:t>
            </a:r>
          </a:p>
          <a:p>
            <a:r>
              <a:rPr lang="en-US" sz="2400" dirty="0"/>
              <a:t>a tree as we go</a:t>
            </a:r>
          </a:p>
        </p:txBody>
      </p:sp>
    </p:spTree>
    <p:extLst>
      <p:ext uri="{BB962C8B-B14F-4D97-AF65-F5344CB8AC3E}">
        <p14:creationId xmlns:p14="http://schemas.microsoft.com/office/powerpoint/2010/main" val="2019962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71127FF-CFD6-5244-A93B-B8E0305727D0}"/>
              </a:ext>
            </a:extLst>
          </p:cNvPr>
          <p:cNvSpPr/>
          <p:nvPr/>
        </p:nvSpPr>
        <p:spPr>
          <a:xfrm>
            <a:off x="7183821" y="2469932"/>
            <a:ext cx="599089" cy="2627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20FA4C-0000-0E49-87FE-984FC498CFEA}"/>
              </a:ext>
            </a:extLst>
          </p:cNvPr>
          <p:cNvSpPr/>
          <p:nvPr/>
        </p:nvSpPr>
        <p:spPr>
          <a:xfrm>
            <a:off x="8734097" y="2165131"/>
            <a:ext cx="599089" cy="2627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Faster: Notice rules depend on each other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4BC147-D99F-144C-A35B-9B898A0B002A}"/>
              </a:ext>
            </a:extLst>
          </p:cNvPr>
          <p:cNvSpPr txBox="1"/>
          <p:nvPr/>
        </p:nvSpPr>
        <p:spPr>
          <a:xfrm>
            <a:off x="6587158" y="1782106"/>
            <a:ext cx="526907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Rules:</a:t>
            </a:r>
          </a:p>
          <a:p>
            <a:r>
              <a:rPr lang="en-US" sz="2000" dirty="0"/>
              <a:t> R0:  Alpha(x, y, z) :- Bravo(a, b, z), Charlie(x, y, c).</a:t>
            </a:r>
            <a:endParaRPr lang="en-US" sz="2000" b="0" dirty="0">
              <a:effectLst/>
            </a:endParaRPr>
          </a:p>
          <a:p>
            <a:r>
              <a:rPr lang="en-US" sz="2000" dirty="0"/>
              <a:t> R1:  Bravo(x, y, z) :- Charlie(a, x, z), Alpha(y, a, b).</a:t>
            </a:r>
            <a:endParaRPr lang="en-US" sz="2000" b="0" dirty="0">
              <a:effectLst/>
            </a:endParaRPr>
          </a:p>
          <a:p>
            <a:r>
              <a:rPr lang="en-US" sz="2000" dirty="0"/>
              <a:t> R2:  Charlie(x, y, z) :- Delta(z, y, x).</a:t>
            </a:r>
          </a:p>
          <a:p>
            <a:r>
              <a:rPr lang="en-US" sz="2000" dirty="0"/>
              <a:t> R3:  Delta(x, y, z) :- Charlie(z, x, y).</a:t>
            </a:r>
            <a:endParaRPr lang="en-US" sz="2000" b="0" dirty="0">
              <a:effectLst/>
            </a:endParaRPr>
          </a:p>
          <a:p>
            <a:r>
              <a:rPr lang="en-US" sz="2000" dirty="0"/>
              <a:t> R4:  Delta(x, y, z) :- Echo(y, z, x).</a:t>
            </a:r>
            <a:endParaRPr lang="en-US" sz="2000" b="0" dirty="0">
              <a:effectLst/>
            </a:endParaRPr>
          </a:p>
          <a:p>
            <a:br>
              <a:rPr lang="en-US" sz="2000" b="0" dirty="0">
                <a:effectLst/>
              </a:rPr>
            </a:br>
            <a:endParaRPr lang="en-US" sz="20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4D467BE-F16B-2845-AB5F-D7D52D843FD6}"/>
              </a:ext>
            </a:extLst>
          </p:cNvPr>
          <p:cNvCxnSpPr>
            <a:cxnSpLocks/>
          </p:cNvCxnSpPr>
          <p:nvPr/>
        </p:nvCxnSpPr>
        <p:spPr>
          <a:xfrm flipH="1">
            <a:off x="7782911" y="2296510"/>
            <a:ext cx="951186" cy="17342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1B2D9048-BEE8-4E4D-8E20-5C5BE5C1B97A}"/>
              </a:ext>
            </a:extLst>
          </p:cNvPr>
          <p:cNvSpPr>
            <a:spLocks noChangeAspect="1"/>
          </p:cNvSpPr>
          <p:nvPr/>
        </p:nvSpPr>
        <p:spPr>
          <a:xfrm>
            <a:off x="1973389" y="3017520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R0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C3E9C9-DAF8-AA4B-989D-9EC503C8EE0B}"/>
              </a:ext>
            </a:extLst>
          </p:cNvPr>
          <p:cNvSpPr>
            <a:spLocks noChangeAspect="1"/>
          </p:cNvSpPr>
          <p:nvPr/>
        </p:nvSpPr>
        <p:spPr>
          <a:xfrm>
            <a:off x="1973389" y="4360794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2186A71-65E9-CE4F-96DC-DDA54ADB5B94}"/>
              </a:ext>
            </a:extLst>
          </p:cNvPr>
          <p:cNvSpPr>
            <a:spLocks noChangeAspect="1"/>
          </p:cNvSpPr>
          <p:nvPr/>
        </p:nvSpPr>
        <p:spPr>
          <a:xfrm>
            <a:off x="3339465" y="3017520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22F3F79-FC18-DA49-BD41-57750E3167DD}"/>
              </a:ext>
            </a:extLst>
          </p:cNvPr>
          <p:cNvSpPr>
            <a:spLocks noChangeAspect="1"/>
          </p:cNvSpPr>
          <p:nvPr/>
        </p:nvSpPr>
        <p:spPr>
          <a:xfrm>
            <a:off x="3339465" y="4360794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D142FF5-DF08-F640-BF2F-D27BE1EFE350}"/>
              </a:ext>
            </a:extLst>
          </p:cNvPr>
          <p:cNvSpPr>
            <a:spLocks noChangeAspect="1"/>
          </p:cNvSpPr>
          <p:nvPr/>
        </p:nvSpPr>
        <p:spPr>
          <a:xfrm>
            <a:off x="4705541" y="3752747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66717C-AC14-D234-71B0-026259D44F57}"/>
              </a:ext>
            </a:extLst>
          </p:cNvPr>
          <p:cNvSpPr txBox="1"/>
          <p:nvPr/>
        </p:nvSpPr>
        <p:spPr>
          <a:xfrm>
            <a:off x="6071618" y="3733594"/>
            <a:ext cx="5791592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Relation on a set:</a:t>
            </a:r>
          </a:p>
          <a:p>
            <a:pPr indent="12700">
              <a:tabLst>
                <a:tab pos="450850" algn="l"/>
              </a:tabLst>
            </a:pPr>
            <a:r>
              <a:rPr lang="en-US" sz="3200" dirty="0"/>
              <a:t>	</a:t>
            </a:r>
            <a:r>
              <a:rPr lang="en-US" sz="3200" dirty="0" err="1"/>
              <a:t>Rule_depends_on_rule</a:t>
            </a:r>
            <a:r>
              <a:rPr lang="en-US" sz="3200" dirty="0"/>
              <a:t>(</a:t>
            </a:r>
            <a:r>
              <a:rPr lang="en-US" sz="3200" dirty="0" err="1"/>
              <a:t>R</a:t>
            </a:r>
            <a:r>
              <a:rPr lang="en-US" sz="3200" baseline="-25000" dirty="0" err="1"/>
              <a:t>j</a:t>
            </a:r>
            <a:r>
              <a:rPr lang="en-US" sz="3200" dirty="0" err="1"/>
              <a:t>,R</a:t>
            </a:r>
            <a:r>
              <a:rPr lang="en-US" sz="3200" baseline="-25000" dirty="0" err="1"/>
              <a:t>k</a:t>
            </a:r>
            <a:r>
              <a:rPr lang="en-US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3017727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DFS: Directed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DFS on G</a:t>
            </a:r>
            <a:r>
              <a:rPr lang="en-US" baseline="-25000" dirty="0"/>
              <a:t>1</a:t>
            </a:r>
            <a:r>
              <a:rPr lang="en-US" dirty="0"/>
              <a:t> starting at vertex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/>
              <a:t> </a:t>
            </a:r>
            <a:r>
              <a:rPr lang="en-US" dirty="0">
                <a:cs typeface="Courier New" panose="02070309020205020404" pitchFamily="49" charset="0"/>
              </a:rPr>
              <a:t>using alphabetical order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23" y="2547202"/>
            <a:ext cx="4876800" cy="3238500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791327" y="2785708"/>
            <a:ext cx="630936" cy="46634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11516D-5710-354A-B0DE-BB5E9CE6FD00}"/>
              </a:ext>
            </a:extLst>
          </p:cNvPr>
          <p:cNvSpPr txBox="1"/>
          <p:nvPr/>
        </p:nvSpPr>
        <p:spPr>
          <a:xfrm>
            <a:off x="7034784" y="227212"/>
            <a:ext cx="515721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Procedure </a:t>
            </a:r>
            <a:r>
              <a:rPr lang="en-US" sz="1400" dirty="0" err="1">
                <a:latin typeface="Consolas" panose="020B0609020204030204" pitchFamily="49" charset="0"/>
              </a:rPr>
              <a:t>DepthFirstSearch</a:t>
            </a:r>
            <a:r>
              <a:rPr lang="en-US" sz="1400" dirty="0">
                <a:latin typeface="Consolas" panose="020B0609020204030204" pitchFamily="49" charset="0"/>
              </a:rPr>
              <a:t>(v: vertex)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mark v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for each vertex w adjacent from v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if w is not marked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 </a:t>
            </a:r>
            <a:r>
              <a:rPr lang="en-US" sz="1400" dirty="0" err="1">
                <a:latin typeface="Consolas" panose="020B0609020204030204" pitchFamily="49" charset="0"/>
              </a:rPr>
              <a:t>DepthFirstSearch</a:t>
            </a:r>
            <a:r>
              <a:rPr lang="en-US" sz="1400" dirty="0">
                <a:latin typeface="Consolas" panose="020B0609020204030204" pitchFamily="49" charset="0"/>
              </a:rPr>
              <a:t>(w)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</a:rPr>
              <a:t>postorder.append</a:t>
            </a:r>
            <a:r>
              <a:rPr lang="en-US" sz="1400" dirty="0">
                <a:latin typeface="Consolas" panose="020B0609020204030204" pitchFamily="49" charset="0"/>
              </a:rPr>
              <a:t>(v); return</a:t>
            </a:r>
          </a:p>
          <a:p>
            <a:endParaRPr lang="en-US" sz="1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15C7F97-756A-1E43-A16E-16E564E4F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8625" y="2832952"/>
            <a:ext cx="1409700" cy="29527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9DAAE8-7A78-1C4D-838E-3481DB35D9FE}"/>
              </a:ext>
            </a:extLst>
          </p:cNvPr>
          <p:cNvSpPr txBox="1"/>
          <p:nvPr/>
        </p:nvSpPr>
        <p:spPr>
          <a:xfrm>
            <a:off x="1778991" y="2402606"/>
            <a:ext cx="950901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Graph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F084EC-EC39-B741-85C7-1D8967106570}"/>
              </a:ext>
            </a:extLst>
          </p:cNvPr>
          <p:cNvSpPr txBox="1"/>
          <p:nvPr/>
        </p:nvSpPr>
        <p:spPr>
          <a:xfrm>
            <a:off x="6374801" y="2414740"/>
            <a:ext cx="1949573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Adjacency List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184AB1-A47A-C349-8045-F3BAEBAFAA3D}"/>
              </a:ext>
            </a:extLst>
          </p:cNvPr>
          <p:cNvSpPr txBox="1"/>
          <p:nvPr/>
        </p:nvSpPr>
        <p:spPr>
          <a:xfrm>
            <a:off x="10231084" y="2402606"/>
            <a:ext cx="1603324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Search tree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81F7BB-5EFE-9D42-BF2A-06407AA1D233}"/>
              </a:ext>
            </a:extLst>
          </p:cNvPr>
          <p:cNvSpPr/>
          <p:nvPr/>
        </p:nvSpPr>
        <p:spPr>
          <a:xfrm>
            <a:off x="10218625" y="3252052"/>
            <a:ext cx="1615783" cy="2533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0CD03D3-A272-5D4C-82CB-1C55033F97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1220" y="3182376"/>
            <a:ext cx="4216801" cy="205936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A2E2CBF-555D-044F-961E-8DA3D515846B}"/>
              </a:ext>
            </a:extLst>
          </p:cNvPr>
          <p:cNvSpPr txBox="1"/>
          <p:nvPr/>
        </p:nvSpPr>
        <p:spPr>
          <a:xfrm>
            <a:off x="6855889" y="3465520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28CB15-9E90-AB4B-9460-7853CB04517C}"/>
              </a:ext>
            </a:extLst>
          </p:cNvPr>
          <p:cNvSpPr txBox="1"/>
          <p:nvPr/>
        </p:nvSpPr>
        <p:spPr>
          <a:xfrm>
            <a:off x="2993583" y="6148219"/>
            <a:ext cx="841897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Stack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F26B65-09E3-BD47-8E15-167D69B97F77}"/>
              </a:ext>
            </a:extLst>
          </p:cNvPr>
          <p:cNvSpPr txBox="1"/>
          <p:nvPr/>
        </p:nvSpPr>
        <p:spPr>
          <a:xfrm>
            <a:off x="3835480" y="6148219"/>
            <a:ext cx="2539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16294862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DFS: Directed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DFS on G</a:t>
            </a:r>
            <a:r>
              <a:rPr lang="en-US" baseline="-25000" dirty="0"/>
              <a:t>1</a:t>
            </a:r>
            <a:r>
              <a:rPr lang="en-US" dirty="0"/>
              <a:t> starting at vertex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/>
              <a:t> </a:t>
            </a:r>
            <a:r>
              <a:rPr lang="en-US" dirty="0">
                <a:cs typeface="Courier New" panose="02070309020205020404" pitchFamily="49" charset="0"/>
              </a:rPr>
              <a:t>using alphabetical order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23" y="2547202"/>
            <a:ext cx="4876800" cy="3238500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791327" y="2785708"/>
            <a:ext cx="630936" cy="46634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11516D-5710-354A-B0DE-BB5E9CE6FD00}"/>
              </a:ext>
            </a:extLst>
          </p:cNvPr>
          <p:cNvSpPr txBox="1"/>
          <p:nvPr/>
        </p:nvSpPr>
        <p:spPr>
          <a:xfrm>
            <a:off x="7034784" y="227212"/>
            <a:ext cx="515721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Procedure </a:t>
            </a:r>
            <a:r>
              <a:rPr lang="en-US" sz="1400" dirty="0" err="1">
                <a:latin typeface="Consolas" panose="020B0609020204030204" pitchFamily="49" charset="0"/>
              </a:rPr>
              <a:t>DepthFirstSearch</a:t>
            </a:r>
            <a:r>
              <a:rPr lang="en-US" sz="1400" dirty="0">
                <a:latin typeface="Consolas" panose="020B0609020204030204" pitchFamily="49" charset="0"/>
              </a:rPr>
              <a:t>(v: vertex)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mark v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for 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each vertex w adjacent from v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if w is not marked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 </a:t>
            </a:r>
            <a:r>
              <a:rPr lang="en-US" sz="1400" dirty="0" err="1">
                <a:latin typeface="Consolas" panose="020B0609020204030204" pitchFamily="49" charset="0"/>
              </a:rPr>
              <a:t>DepthFirstSearch</a:t>
            </a:r>
            <a:r>
              <a:rPr lang="en-US" sz="1400" dirty="0">
                <a:latin typeface="Consolas" panose="020B0609020204030204" pitchFamily="49" charset="0"/>
              </a:rPr>
              <a:t>(w)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</a:rPr>
              <a:t>postorder.append</a:t>
            </a:r>
            <a:r>
              <a:rPr lang="en-US" sz="1400" dirty="0">
                <a:latin typeface="Consolas" panose="020B0609020204030204" pitchFamily="49" charset="0"/>
              </a:rPr>
              <a:t>(v); return</a:t>
            </a:r>
          </a:p>
          <a:p>
            <a:endParaRPr lang="en-US" sz="1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15C7F97-756A-1E43-A16E-16E564E4FC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8625" y="2832952"/>
            <a:ext cx="1409700" cy="29527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9DAAE8-7A78-1C4D-838E-3481DB35D9FE}"/>
              </a:ext>
            </a:extLst>
          </p:cNvPr>
          <p:cNvSpPr txBox="1"/>
          <p:nvPr/>
        </p:nvSpPr>
        <p:spPr>
          <a:xfrm>
            <a:off x="1778991" y="2402606"/>
            <a:ext cx="950901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Graph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F084EC-EC39-B741-85C7-1D8967106570}"/>
              </a:ext>
            </a:extLst>
          </p:cNvPr>
          <p:cNvSpPr txBox="1"/>
          <p:nvPr/>
        </p:nvSpPr>
        <p:spPr>
          <a:xfrm>
            <a:off x="6374801" y="2414740"/>
            <a:ext cx="1949573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Adjacency List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184AB1-A47A-C349-8045-F3BAEBAFAA3D}"/>
              </a:ext>
            </a:extLst>
          </p:cNvPr>
          <p:cNvSpPr txBox="1"/>
          <p:nvPr/>
        </p:nvSpPr>
        <p:spPr>
          <a:xfrm>
            <a:off x="10231084" y="2402606"/>
            <a:ext cx="1603324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Search tree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106F619-70CB-E94E-A8D7-8B27B8ADB90A}"/>
              </a:ext>
            </a:extLst>
          </p:cNvPr>
          <p:cNvCxnSpPr/>
          <p:nvPr/>
        </p:nvCxnSpPr>
        <p:spPr>
          <a:xfrm>
            <a:off x="1175217" y="3084741"/>
            <a:ext cx="1024128" cy="104241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94041DFB-4392-8746-98D0-22F6E0A6C2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1220" y="3182376"/>
            <a:ext cx="4216801" cy="205936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AF729A7-3779-EC43-AB78-DDC8396B6F39}"/>
              </a:ext>
            </a:extLst>
          </p:cNvPr>
          <p:cNvSpPr/>
          <p:nvPr/>
        </p:nvSpPr>
        <p:spPr>
          <a:xfrm>
            <a:off x="10218625" y="4043158"/>
            <a:ext cx="1615783" cy="17919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A65213-CF8D-C54E-91C9-ED2A0914B274}"/>
              </a:ext>
            </a:extLst>
          </p:cNvPr>
          <p:cNvSpPr txBox="1"/>
          <p:nvPr/>
        </p:nvSpPr>
        <p:spPr>
          <a:xfrm>
            <a:off x="6855889" y="3465520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FDE85A-F808-6142-B53B-7AA3D4CF0CB3}"/>
              </a:ext>
            </a:extLst>
          </p:cNvPr>
          <p:cNvSpPr txBox="1"/>
          <p:nvPr/>
        </p:nvSpPr>
        <p:spPr>
          <a:xfrm>
            <a:off x="6860005" y="375384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FF7610-87B0-9B49-893A-AD62339215D0}"/>
              </a:ext>
            </a:extLst>
          </p:cNvPr>
          <p:cNvSpPr txBox="1"/>
          <p:nvPr/>
        </p:nvSpPr>
        <p:spPr>
          <a:xfrm>
            <a:off x="2993583" y="6148219"/>
            <a:ext cx="841897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Stack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D245B8-A109-FB48-8022-5A4F4BB60C56}"/>
              </a:ext>
            </a:extLst>
          </p:cNvPr>
          <p:cNvSpPr txBox="1"/>
          <p:nvPr/>
        </p:nvSpPr>
        <p:spPr>
          <a:xfrm>
            <a:off x="3835480" y="6148219"/>
            <a:ext cx="2539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81BEC7C-D894-4AFF-22DC-C9A599EC0D14}"/>
              </a:ext>
            </a:extLst>
          </p:cNvPr>
          <p:cNvCxnSpPr/>
          <p:nvPr/>
        </p:nvCxnSpPr>
        <p:spPr>
          <a:xfrm>
            <a:off x="7270281" y="2218526"/>
            <a:ext cx="2033017" cy="46101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6235859-D2CB-577F-4FC4-1EE5FB30E064}"/>
              </a:ext>
            </a:extLst>
          </p:cNvPr>
          <p:cNvCxnSpPr/>
          <p:nvPr/>
        </p:nvCxnSpPr>
        <p:spPr>
          <a:xfrm flipH="1">
            <a:off x="7730530" y="2264627"/>
            <a:ext cx="1572768" cy="9985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CE31FD3-0CD8-82A1-48E0-1D94A4C63E58}"/>
              </a:ext>
            </a:extLst>
          </p:cNvPr>
          <p:cNvCxnSpPr/>
          <p:nvPr/>
        </p:nvCxnSpPr>
        <p:spPr>
          <a:xfrm>
            <a:off x="7721386" y="2378546"/>
            <a:ext cx="1408176" cy="3203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00426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DFS: Directed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DFS on G</a:t>
            </a:r>
            <a:r>
              <a:rPr lang="en-US" baseline="-25000" dirty="0"/>
              <a:t>1</a:t>
            </a:r>
            <a:r>
              <a:rPr lang="en-US" dirty="0"/>
              <a:t> starting at vertex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/>
              <a:t> </a:t>
            </a:r>
            <a:r>
              <a:rPr lang="en-US" dirty="0">
                <a:cs typeface="Courier New" panose="02070309020205020404" pitchFamily="49" charset="0"/>
              </a:rPr>
              <a:t>using alphabetical order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23" y="2547202"/>
            <a:ext cx="4876800" cy="3238500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2063043" y="4043158"/>
            <a:ext cx="630936" cy="46634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11516D-5710-354A-B0DE-BB5E9CE6FD00}"/>
              </a:ext>
            </a:extLst>
          </p:cNvPr>
          <p:cNvSpPr txBox="1"/>
          <p:nvPr/>
        </p:nvSpPr>
        <p:spPr>
          <a:xfrm>
            <a:off x="7034784" y="227212"/>
            <a:ext cx="515721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Procedure </a:t>
            </a:r>
            <a:r>
              <a:rPr lang="en-US" sz="1400" dirty="0" err="1">
                <a:latin typeface="Consolas" panose="020B0609020204030204" pitchFamily="49" charset="0"/>
              </a:rPr>
              <a:t>DepthFirstSearch</a:t>
            </a:r>
            <a:r>
              <a:rPr lang="en-US" sz="1400" dirty="0">
                <a:latin typeface="Consolas" panose="020B0609020204030204" pitchFamily="49" charset="0"/>
              </a:rPr>
              <a:t>(v: vertex)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mark v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for each vertex w adjacent from v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if w is not marked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 </a:t>
            </a:r>
            <a:r>
              <a:rPr lang="en-US" sz="1400" dirty="0" err="1">
                <a:latin typeface="Consolas" panose="020B0609020204030204" pitchFamily="49" charset="0"/>
              </a:rPr>
              <a:t>DepthFirstSearch</a:t>
            </a:r>
            <a:r>
              <a:rPr lang="en-US" sz="1400" dirty="0">
                <a:latin typeface="Consolas" panose="020B0609020204030204" pitchFamily="49" charset="0"/>
              </a:rPr>
              <a:t>(w)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</a:rPr>
              <a:t>postorder.append</a:t>
            </a:r>
            <a:r>
              <a:rPr lang="en-US" sz="1400" dirty="0">
                <a:latin typeface="Consolas" panose="020B0609020204030204" pitchFamily="49" charset="0"/>
              </a:rPr>
              <a:t>(v); return</a:t>
            </a:r>
          </a:p>
          <a:p>
            <a:endParaRPr lang="en-US" sz="1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15C7F97-756A-1E43-A16E-16E564E4FC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8625" y="2832952"/>
            <a:ext cx="1409700" cy="29527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9DAAE8-7A78-1C4D-838E-3481DB35D9FE}"/>
              </a:ext>
            </a:extLst>
          </p:cNvPr>
          <p:cNvSpPr txBox="1"/>
          <p:nvPr/>
        </p:nvSpPr>
        <p:spPr>
          <a:xfrm>
            <a:off x="1778991" y="2402606"/>
            <a:ext cx="950901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Graph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F084EC-EC39-B741-85C7-1D8967106570}"/>
              </a:ext>
            </a:extLst>
          </p:cNvPr>
          <p:cNvSpPr txBox="1"/>
          <p:nvPr/>
        </p:nvSpPr>
        <p:spPr>
          <a:xfrm>
            <a:off x="6374801" y="2414740"/>
            <a:ext cx="1949573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Adjacency List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184AB1-A47A-C349-8045-F3BAEBAFAA3D}"/>
              </a:ext>
            </a:extLst>
          </p:cNvPr>
          <p:cNvSpPr txBox="1"/>
          <p:nvPr/>
        </p:nvSpPr>
        <p:spPr>
          <a:xfrm>
            <a:off x="10231084" y="2402606"/>
            <a:ext cx="1603324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Search tree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106F619-70CB-E94E-A8D7-8B27B8ADB90A}"/>
              </a:ext>
            </a:extLst>
          </p:cNvPr>
          <p:cNvCxnSpPr/>
          <p:nvPr/>
        </p:nvCxnSpPr>
        <p:spPr>
          <a:xfrm>
            <a:off x="1175217" y="3084741"/>
            <a:ext cx="1024128" cy="10424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94041DFB-4392-8746-98D0-22F6E0A6C2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1220" y="3182376"/>
            <a:ext cx="4216801" cy="205936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AF729A7-3779-EC43-AB78-DDC8396B6F39}"/>
              </a:ext>
            </a:extLst>
          </p:cNvPr>
          <p:cNvSpPr/>
          <p:nvPr/>
        </p:nvSpPr>
        <p:spPr>
          <a:xfrm>
            <a:off x="10218625" y="4769708"/>
            <a:ext cx="1615783" cy="10654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A65213-CF8D-C54E-91C9-ED2A0914B274}"/>
              </a:ext>
            </a:extLst>
          </p:cNvPr>
          <p:cNvSpPr txBox="1"/>
          <p:nvPr/>
        </p:nvSpPr>
        <p:spPr>
          <a:xfrm>
            <a:off x="6855889" y="3465520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FDE85A-F808-6142-B53B-7AA3D4CF0CB3}"/>
              </a:ext>
            </a:extLst>
          </p:cNvPr>
          <p:cNvSpPr txBox="1"/>
          <p:nvPr/>
        </p:nvSpPr>
        <p:spPr>
          <a:xfrm>
            <a:off x="6860005" y="375384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F54031C-895A-5E41-8895-FC44111E454C}"/>
              </a:ext>
            </a:extLst>
          </p:cNvPr>
          <p:cNvCxnSpPr>
            <a:cxnSpLocks/>
          </p:cNvCxnSpPr>
          <p:nvPr/>
        </p:nvCxnSpPr>
        <p:spPr>
          <a:xfrm flipV="1">
            <a:off x="2415582" y="3084741"/>
            <a:ext cx="1045677" cy="108171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4AA9BAC-BD01-AD4E-9EBD-AB9FA17C7DA0}"/>
              </a:ext>
            </a:extLst>
          </p:cNvPr>
          <p:cNvSpPr txBox="1"/>
          <p:nvPr/>
        </p:nvSpPr>
        <p:spPr>
          <a:xfrm>
            <a:off x="6855889" y="403449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81F09F3-A8D0-F844-80A7-62481DB9100B}"/>
              </a:ext>
            </a:extLst>
          </p:cNvPr>
          <p:cNvSpPr/>
          <p:nvPr/>
        </p:nvSpPr>
        <p:spPr>
          <a:xfrm>
            <a:off x="11033789" y="4064098"/>
            <a:ext cx="594536" cy="10654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290A7C-B9B2-6A4D-BE50-071632E91326}"/>
              </a:ext>
            </a:extLst>
          </p:cNvPr>
          <p:cNvSpPr txBox="1"/>
          <p:nvPr/>
        </p:nvSpPr>
        <p:spPr>
          <a:xfrm>
            <a:off x="2993583" y="6148219"/>
            <a:ext cx="841897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Stack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D439B8-12C0-264B-A8E5-9DEFCD10ED28}"/>
              </a:ext>
            </a:extLst>
          </p:cNvPr>
          <p:cNvSpPr txBox="1"/>
          <p:nvPr/>
        </p:nvSpPr>
        <p:spPr>
          <a:xfrm>
            <a:off x="3835480" y="6148219"/>
            <a:ext cx="2539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 c</a:t>
            </a:r>
          </a:p>
        </p:txBody>
      </p:sp>
    </p:spTree>
    <p:extLst>
      <p:ext uri="{BB962C8B-B14F-4D97-AF65-F5344CB8AC3E}">
        <p14:creationId xmlns:p14="http://schemas.microsoft.com/office/powerpoint/2010/main" val="238841111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DFS: Directed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DFS on G</a:t>
            </a:r>
            <a:r>
              <a:rPr lang="en-US" baseline="-25000" dirty="0"/>
              <a:t>1</a:t>
            </a:r>
            <a:r>
              <a:rPr lang="en-US" dirty="0"/>
              <a:t> starting at vertex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/>
              <a:t> </a:t>
            </a:r>
            <a:r>
              <a:rPr lang="en-US" dirty="0">
                <a:cs typeface="Courier New" panose="02070309020205020404" pitchFamily="49" charset="0"/>
              </a:rPr>
              <a:t>using alphabetical order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23" y="2547202"/>
            <a:ext cx="4876800" cy="3238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11516D-5710-354A-B0DE-BB5E9CE6FD00}"/>
              </a:ext>
            </a:extLst>
          </p:cNvPr>
          <p:cNvSpPr txBox="1"/>
          <p:nvPr/>
        </p:nvSpPr>
        <p:spPr>
          <a:xfrm>
            <a:off x="7034784" y="227212"/>
            <a:ext cx="515721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Procedure </a:t>
            </a:r>
            <a:r>
              <a:rPr lang="en-US" sz="1400" dirty="0" err="1">
                <a:latin typeface="Consolas" panose="020B0609020204030204" pitchFamily="49" charset="0"/>
              </a:rPr>
              <a:t>DepthFirstSearch</a:t>
            </a:r>
            <a:r>
              <a:rPr lang="en-US" sz="1400" dirty="0">
                <a:latin typeface="Consolas" panose="020B0609020204030204" pitchFamily="49" charset="0"/>
              </a:rPr>
              <a:t>(v: vertex)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mark v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for each vertex w adjacent from v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if w is not marked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 </a:t>
            </a:r>
            <a:r>
              <a:rPr lang="en-US" sz="1400" dirty="0" err="1">
                <a:latin typeface="Consolas" panose="020B0609020204030204" pitchFamily="49" charset="0"/>
              </a:rPr>
              <a:t>DepthFirstSearch</a:t>
            </a:r>
            <a:r>
              <a:rPr lang="en-US" sz="1400" dirty="0">
                <a:latin typeface="Consolas" panose="020B0609020204030204" pitchFamily="49" charset="0"/>
              </a:rPr>
              <a:t>(w)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</a:rPr>
              <a:t>postorder.append</a:t>
            </a:r>
            <a:r>
              <a:rPr lang="en-US" sz="1400" dirty="0">
                <a:latin typeface="Consolas" panose="020B0609020204030204" pitchFamily="49" charset="0"/>
              </a:rPr>
              <a:t>(v); return</a:t>
            </a:r>
          </a:p>
          <a:p>
            <a:endParaRPr lang="en-US" sz="1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15C7F97-756A-1E43-A16E-16E564E4FC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8625" y="2832952"/>
            <a:ext cx="1409700" cy="29527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9DAAE8-7A78-1C4D-838E-3481DB35D9FE}"/>
              </a:ext>
            </a:extLst>
          </p:cNvPr>
          <p:cNvSpPr txBox="1"/>
          <p:nvPr/>
        </p:nvSpPr>
        <p:spPr>
          <a:xfrm>
            <a:off x="1778991" y="2402606"/>
            <a:ext cx="950901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Graph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F084EC-EC39-B741-85C7-1D8967106570}"/>
              </a:ext>
            </a:extLst>
          </p:cNvPr>
          <p:cNvSpPr txBox="1"/>
          <p:nvPr/>
        </p:nvSpPr>
        <p:spPr>
          <a:xfrm>
            <a:off x="6374801" y="2414740"/>
            <a:ext cx="1949573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Adjacency List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184AB1-A47A-C349-8045-F3BAEBAFAA3D}"/>
              </a:ext>
            </a:extLst>
          </p:cNvPr>
          <p:cNvSpPr txBox="1"/>
          <p:nvPr/>
        </p:nvSpPr>
        <p:spPr>
          <a:xfrm>
            <a:off x="10231084" y="2402606"/>
            <a:ext cx="1603324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Search tree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106F619-70CB-E94E-A8D7-8B27B8ADB90A}"/>
              </a:ext>
            </a:extLst>
          </p:cNvPr>
          <p:cNvCxnSpPr/>
          <p:nvPr/>
        </p:nvCxnSpPr>
        <p:spPr>
          <a:xfrm>
            <a:off x="1175217" y="3084741"/>
            <a:ext cx="1024128" cy="10424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94041DFB-4392-8746-98D0-22F6E0A6C2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1220" y="3182376"/>
            <a:ext cx="4216801" cy="205936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2A65213-CF8D-C54E-91C9-ED2A0914B274}"/>
              </a:ext>
            </a:extLst>
          </p:cNvPr>
          <p:cNvSpPr txBox="1"/>
          <p:nvPr/>
        </p:nvSpPr>
        <p:spPr>
          <a:xfrm>
            <a:off x="6855889" y="3465520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FDE85A-F808-6142-B53B-7AA3D4CF0CB3}"/>
              </a:ext>
            </a:extLst>
          </p:cNvPr>
          <p:cNvSpPr txBox="1"/>
          <p:nvPr/>
        </p:nvSpPr>
        <p:spPr>
          <a:xfrm>
            <a:off x="6860005" y="375384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F54031C-895A-5E41-8895-FC44111E454C}"/>
              </a:ext>
            </a:extLst>
          </p:cNvPr>
          <p:cNvCxnSpPr>
            <a:cxnSpLocks/>
          </p:cNvCxnSpPr>
          <p:nvPr/>
        </p:nvCxnSpPr>
        <p:spPr>
          <a:xfrm flipV="1">
            <a:off x="2415582" y="3084741"/>
            <a:ext cx="1045677" cy="108171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4AA9BAC-BD01-AD4E-9EBD-AB9FA17C7DA0}"/>
              </a:ext>
            </a:extLst>
          </p:cNvPr>
          <p:cNvSpPr txBox="1"/>
          <p:nvPr/>
        </p:nvSpPr>
        <p:spPr>
          <a:xfrm>
            <a:off x="6855889" y="403449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A39E24E-5BE6-F343-A5D7-8373D392E013}"/>
              </a:ext>
            </a:extLst>
          </p:cNvPr>
          <p:cNvCxnSpPr>
            <a:cxnSpLocks/>
          </p:cNvCxnSpPr>
          <p:nvPr/>
        </p:nvCxnSpPr>
        <p:spPr>
          <a:xfrm>
            <a:off x="3644729" y="3084741"/>
            <a:ext cx="1062390" cy="108171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292190" y="2741334"/>
            <a:ext cx="630936" cy="46634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EDC117-50AB-2C46-9509-9D07E855E0D0}"/>
              </a:ext>
            </a:extLst>
          </p:cNvPr>
          <p:cNvSpPr/>
          <p:nvPr/>
        </p:nvSpPr>
        <p:spPr>
          <a:xfrm>
            <a:off x="11033789" y="4064098"/>
            <a:ext cx="594536" cy="10654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22802B-B0BE-514A-9C75-E521D9616304}"/>
              </a:ext>
            </a:extLst>
          </p:cNvPr>
          <p:cNvSpPr txBox="1"/>
          <p:nvPr/>
        </p:nvSpPr>
        <p:spPr>
          <a:xfrm>
            <a:off x="6851773" y="434046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31D2E9-2828-AF49-BE92-BFFDD00A5F8A}"/>
              </a:ext>
            </a:extLst>
          </p:cNvPr>
          <p:cNvSpPr txBox="1"/>
          <p:nvPr/>
        </p:nvSpPr>
        <p:spPr>
          <a:xfrm>
            <a:off x="2993583" y="6148219"/>
            <a:ext cx="841897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Stack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1B0D5A-D2CC-1045-9144-B6009E5951A5}"/>
              </a:ext>
            </a:extLst>
          </p:cNvPr>
          <p:cNvSpPr txBox="1"/>
          <p:nvPr/>
        </p:nvSpPr>
        <p:spPr>
          <a:xfrm>
            <a:off x="3835480" y="6148219"/>
            <a:ext cx="2539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 c d</a:t>
            </a:r>
          </a:p>
        </p:txBody>
      </p:sp>
    </p:spTree>
    <p:extLst>
      <p:ext uri="{BB962C8B-B14F-4D97-AF65-F5344CB8AC3E}">
        <p14:creationId xmlns:p14="http://schemas.microsoft.com/office/powerpoint/2010/main" val="233704796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DFS: Directed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DFS on G</a:t>
            </a:r>
            <a:r>
              <a:rPr lang="en-US" baseline="-25000" dirty="0"/>
              <a:t>1</a:t>
            </a:r>
            <a:r>
              <a:rPr lang="en-US" dirty="0"/>
              <a:t> starting at vertex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/>
              <a:t> </a:t>
            </a:r>
            <a:r>
              <a:rPr lang="en-US" dirty="0">
                <a:cs typeface="Courier New" panose="02070309020205020404" pitchFamily="49" charset="0"/>
              </a:rPr>
              <a:t>using alphabetical order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23" y="2547202"/>
            <a:ext cx="4876800" cy="3238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11516D-5710-354A-B0DE-BB5E9CE6FD00}"/>
              </a:ext>
            </a:extLst>
          </p:cNvPr>
          <p:cNvSpPr txBox="1"/>
          <p:nvPr/>
        </p:nvSpPr>
        <p:spPr>
          <a:xfrm>
            <a:off x="7034784" y="227212"/>
            <a:ext cx="515721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Procedure </a:t>
            </a:r>
            <a:r>
              <a:rPr lang="en-US" sz="1400" dirty="0" err="1">
                <a:latin typeface="Consolas" panose="020B0609020204030204" pitchFamily="49" charset="0"/>
              </a:rPr>
              <a:t>DepthFirstSearch</a:t>
            </a:r>
            <a:r>
              <a:rPr lang="en-US" sz="1400" dirty="0">
                <a:latin typeface="Consolas" panose="020B0609020204030204" pitchFamily="49" charset="0"/>
              </a:rPr>
              <a:t>(v: vertex)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mark v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for each vertex w adjacent from v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if w is not marked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 </a:t>
            </a:r>
            <a:r>
              <a:rPr lang="en-US" sz="1400" dirty="0" err="1">
                <a:latin typeface="Consolas" panose="020B0609020204030204" pitchFamily="49" charset="0"/>
              </a:rPr>
              <a:t>DepthFirstSearch</a:t>
            </a:r>
            <a:r>
              <a:rPr lang="en-US" sz="1400" dirty="0">
                <a:latin typeface="Consolas" panose="020B0609020204030204" pitchFamily="49" charset="0"/>
              </a:rPr>
              <a:t>(w)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</a:rPr>
              <a:t>postorder.append</a:t>
            </a:r>
            <a:r>
              <a:rPr lang="en-US" sz="1400" dirty="0">
                <a:latin typeface="Consolas" panose="020B0609020204030204" pitchFamily="49" charset="0"/>
              </a:rPr>
              <a:t>(v); return</a:t>
            </a:r>
          </a:p>
          <a:p>
            <a:endParaRPr lang="en-US" sz="1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15C7F97-756A-1E43-A16E-16E564E4FC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8625" y="2832952"/>
            <a:ext cx="1409700" cy="29527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9DAAE8-7A78-1C4D-838E-3481DB35D9FE}"/>
              </a:ext>
            </a:extLst>
          </p:cNvPr>
          <p:cNvSpPr txBox="1"/>
          <p:nvPr/>
        </p:nvSpPr>
        <p:spPr>
          <a:xfrm>
            <a:off x="1778991" y="2402606"/>
            <a:ext cx="950901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Graph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F084EC-EC39-B741-85C7-1D8967106570}"/>
              </a:ext>
            </a:extLst>
          </p:cNvPr>
          <p:cNvSpPr txBox="1"/>
          <p:nvPr/>
        </p:nvSpPr>
        <p:spPr>
          <a:xfrm>
            <a:off x="6374801" y="2414740"/>
            <a:ext cx="1949573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Adjacency List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184AB1-A47A-C349-8045-F3BAEBAFAA3D}"/>
              </a:ext>
            </a:extLst>
          </p:cNvPr>
          <p:cNvSpPr txBox="1"/>
          <p:nvPr/>
        </p:nvSpPr>
        <p:spPr>
          <a:xfrm>
            <a:off x="10231084" y="2402606"/>
            <a:ext cx="1603324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Search tree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106F619-70CB-E94E-A8D7-8B27B8ADB90A}"/>
              </a:ext>
            </a:extLst>
          </p:cNvPr>
          <p:cNvCxnSpPr/>
          <p:nvPr/>
        </p:nvCxnSpPr>
        <p:spPr>
          <a:xfrm>
            <a:off x="1175217" y="3084741"/>
            <a:ext cx="1024128" cy="10424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94041DFB-4392-8746-98D0-22F6E0A6C2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1220" y="3182376"/>
            <a:ext cx="4216801" cy="205936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2A65213-CF8D-C54E-91C9-ED2A0914B274}"/>
              </a:ext>
            </a:extLst>
          </p:cNvPr>
          <p:cNvSpPr txBox="1"/>
          <p:nvPr/>
        </p:nvSpPr>
        <p:spPr>
          <a:xfrm>
            <a:off x="6855889" y="3465520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FDE85A-F808-6142-B53B-7AA3D4CF0CB3}"/>
              </a:ext>
            </a:extLst>
          </p:cNvPr>
          <p:cNvSpPr txBox="1"/>
          <p:nvPr/>
        </p:nvSpPr>
        <p:spPr>
          <a:xfrm>
            <a:off x="6860005" y="375384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F54031C-895A-5E41-8895-FC44111E454C}"/>
              </a:ext>
            </a:extLst>
          </p:cNvPr>
          <p:cNvCxnSpPr>
            <a:cxnSpLocks/>
          </p:cNvCxnSpPr>
          <p:nvPr/>
        </p:nvCxnSpPr>
        <p:spPr>
          <a:xfrm flipV="1">
            <a:off x="2415582" y="3084741"/>
            <a:ext cx="1045677" cy="108171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4AA9BAC-BD01-AD4E-9EBD-AB9FA17C7DA0}"/>
              </a:ext>
            </a:extLst>
          </p:cNvPr>
          <p:cNvSpPr txBox="1"/>
          <p:nvPr/>
        </p:nvSpPr>
        <p:spPr>
          <a:xfrm>
            <a:off x="6855889" y="403449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A39E24E-5BE6-F343-A5D7-8373D392E013}"/>
              </a:ext>
            </a:extLst>
          </p:cNvPr>
          <p:cNvCxnSpPr>
            <a:cxnSpLocks/>
          </p:cNvCxnSpPr>
          <p:nvPr/>
        </p:nvCxnSpPr>
        <p:spPr>
          <a:xfrm>
            <a:off x="3644729" y="3084741"/>
            <a:ext cx="1062390" cy="10817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FEDC117-50AB-2C46-9509-9D07E855E0D0}"/>
              </a:ext>
            </a:extLst>
          </p:cNvPr>
          <p:cNvSpPr/>
          <p:nvPr/>
        </p:nvSpPr>
        <p:spPr>
          <a:xfrm>
            <a:off x="11033789" y="4064098"/>
            <a:ext cx="594536" cy="10654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22802B-B0BE-514A-9C75-E521D9616304}"/>
              </a:ext>
            </a:extLst>
          </p:cNvPr>
          <p:cNvSpPr txBox="1"/>
          <p:nvPr/>
        </p:nvSpPr>
        <p:spPr>
          <a:xfrm>
            <a:off x="6851773" y="434046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7BD378-3EA8-6040-87CB-C9217FAFCA05}"/>
              </a:ext>
            </a:extLst>
          </p:cNvPr>
          <p:cNvSpPr txBox="1"/>
          <p:nvPr/>
        </p:nvSpPr>
        <p:spPr>
          <a:xfrm>
            <a:off x="5632544" y="776362"/>
            <a:ext cx="1962781" cy="92333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• return from d</a:t>
            </a:r>
          </a:p>
          <a:p>
            <a:r>
              <a:rPr lang="en-US" dirty="0"/>
              <a:t>• no more children</a:t>
            </a:r>
          </a:p>
          <a:p>
            <a:r>
              <a:rPr lang="en-US" dirty="0"/>
              <a:t>add </a:t>
            </a:r>
            <a:r>
              <a:rPr lang="en-US" dirty="0" err="1"/>
              <a:t>postorder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EC1533-3721-8B41-8EF7-4A19C91591F5}"/>
              </a:ext>
            </a:extLst>
          </p:cNvPr>
          <p:cNvSpPr txBox="1"/>
          <p:nvPr/>
        </p:nvSpPr>
        <p:spPr>
          <a:xfrm>
            <a:off x="2993583" y="6148219"/>
            <a:ext cx="841897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Stack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8821F9-D5FF-A049-A780-E5C153946AF5}"/>
              </a:ext>
            </a:extLst>
          </p:cNvPr>
          <p:cNvSpPr txBox="1"/>
          <p:nvPr/>
        </p:nvSpPr>
        <p:spPr>
          <a:xfrm>
            <a:off x="3835480" y="6148219"/>
            <a:ext cx="2539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 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0A2692-EAB1-7049-9346-556670DE2B8E}"/>
              </a:ext>
            </a:extLst>
          </p:cNvPr>
          <p:cNvSpPr txBox="1"/>
          <p:nvPr/>
        </p:nvSpPr>
        <p:spPr>
          <a:xfrm>
            <a:off x="5725753" y="43281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582598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DFS: Directed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DFS on G</a:t>
            </a:r>
            <a:r>
              <a:rPr lang="en-US" baseline="-25000" dirty="0"/>
              <a:t>1</a:t>
            </a:r>
            <a:r>
              <a:rPr lang="en-US" dirty="0"/>
              <a:t> starting at vertex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/>
              <a:t> </a:t>
            </a:r>
            <a:r>
              <a:rPr lang="en-US" dirty="0">
                <a:cs typeface="Courier New" panose="02070309020205020404" pitchFamily="49" charset="0"/>
              </a:rPr>
              <a:t>using alphabetical order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23" y="2547202"/>
            <a:ext cx="4876800" cy="3238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11516D-5710-354A-B0DE-BB5E9CE6FD00}"/>
              </a:ext>
            </a:extLst>
          </p:cNvPr>
          <p:cNvSpPr txBox="1"/>
          <p:nvPr/>
        </p:nvSpPr>
        <p:spPr>
          <a:xfrm>
            <a:off x="7034784" y="227212"/>
            <a:ext cx="515721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Procedure </a:t>
            </a:r>
            <a:r>
              <a:rPr lang="en-US" sz="1400" dirty="0" err="1">
                <a:latin typeface="Consolas" panose="020B0609020204030204" pitchFamily="49" charset="0"/>
              </a:rPr>
              <a:t>DepthFirstSearch</a:t>
            </a:r>
            <a:r>
              <a:rPr lang="en-US" sz="1400" dirty="0">
                <a:latin typeface="Consolas" panose="020B0609020204030204" pitchFamily="49" charset="0"/>
              </a:rPr>
              <a:t>(v: vertex)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mark v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for each vertex w adjacent from v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if w is not marked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 </a:t>
            </a:r>
            <a:r>
              <a:rPr lang="en-US" sz="1400" dirty="0" err="1">
                <a:latin typeface="Consolas" panose="020B0609020204030204" pitchFamily="49" charset="0"/>
              </a:rPr>
              <a:t>DepthFirstSearch</a:t>
            </a:r>
            <a:r>
              <a:rPr lang="en-US" sz="1400" dirty="0">
                <a:latin typeface="Consolas" panose="020B0609020204030204" pitchFamily="49" charset="0"/>
              </a:rPr>
              <a:t>(w)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</a:rPr>
              <a:t>postorder.append</a:t>
            </a:r>
            <a:r>
              <a:rPr lang="en-US" sz="1400" dirty="0">
                <a:latin typeface="Consolas" panose="020B0609020204030204" pitchFamily="49" charset="0"/>
              </a:rPr>
              <a:t>(v); return</a:t>
            </a:r>
          </a:p>
          <a:p>
            <a:endParaRPr lang="en-US" sz="1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15C7F97-756A-1E43-A16E-16E564E4FC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8625" y="2832952"/>
            <a:ext cx="1409700" cy="29527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9DAAE8-7A78-1C4D-838E-3481DB35D9FE}"/>
              </a:ext>
            </a:extLst>
          </p:cNvPr>
          <p:cNvSpPr txBox="1"/>
          <p:nvPr/>
        </p:nvSpPr>
        <p:spPr>
          <a:xfrm>
            <a:off x="1778991" y="2402606"/>
            <a:ext cx="950901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Graph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F084EC-EC39-B741-85C7-1D8967106570}"/>
              </a:ext>
            </a:extLst>
          </p:cNvPr>
          <p:cNvSpPr txBox="1"/>
          <p:nvPr/>
        </p:nvSpPr>
        <p:spPr>
          <a:xfrm>
            <a:off x="6374801" y="2414740"/>
            <a:ext cx="1949573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Adjacency List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184AB1-A47A-C349-8045-F3BAEBAFAA3D}"/>
              </a:ext>
            </a:extLst>
          </p:cNvPr>
          <p:cNvSpPr txBox="1"/>
          <p:nvPr/>
        </p:nvSpPr>
        <p:spPr>
          <a:xfrm>
            <a:off x="10231084" y="2402606"/>
            <a:ext cx="1603324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Search tree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106F619-70CB-E94E-A8D7-8B27B8ADB90A}"/>
              </a:ext>
            </a:extLst>
          </p:cNvPr>
          <p:cNvCxnSpPr/>
          <p:nvPr/>
        </p:nvCxnSpPr>
        <p:spPr>
          <a:xfrm>
            <a:off x="1175217" y="3084741"/>
            <a:ext cx="1024128" cy="10424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94041DFB-4392-8746-98D0-22F6E0A6C2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1220" y="3182376"/>
            <a:ext cx="4216801" cy="205936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2A65213-CF8D-C54E-91C9-ED2A0914B274}"/>
              </a:ext>
            </a:extLst>
          </p:cNvPr>
          <p:cNvSpPr txBox="1"/>
          <p:nvPr/>
        </p:nvSpPr>
        <p:spPr>
          <a:xfrm>
            <a:off x="6855889" y="3465520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FDE85A-F808-6142-B53B-7AA3D4CF0CB3}"/>
              </a:ext>
            </a:extLst>
          </p:cNvPr>
          <p:cNvSpPr txBox="1"/>
          <p:nvPr/>
        </p:nvSpPr>
        <p:spPr>
          <a:xfrm>
            <a:off x="6860005" y="375384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F54031C-895A-5E41-8895-FC44111E454C}"/>
              </a:ext>
            </a:extLst>
          </p:cNvPr>
          <p:cNvCxnSpPr>
            <a:cxnSpLocks/>
          </p:cNvCxnSpPr>
          <p:nvPr/>
        </p:nvCxnSpPr>
        <p:spPr>
          <a:xfrm flipV="1">
            <a:off x="2415582" y="3084741"/>
            <a:ext cx="1045677" cy="108171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4AA9BAC-BD01-AD4E-9EBD-AB9FA17C7DA0}"/>
              </a:ext>
            </a:extLst>
          </p:cNvPr>
          <p:cNvSpPr txBox="1"/>
          <p:nvPr/>
        </p:nvSpPr>
        <p:spPr>
          <a:xfrm>
            <a:off x="6855889" y="403449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A39E24E-5BE6-F343-A5D7-8373D392E013}"/>
              </a:ext>
            </a:extLst>
          </p:cNvPr>
          <p:cNvCxnSpPr>
            <a:cxnSpLocks/>
          </p:cNvCxnSpPr>
          <p:nvPr/>
        </p:nvCxnSpPr>
        <p:spPr>
          <a:xfrm>
            <a:off x="3644729" y="3084741"/>
            <a:ext cx="1062390" cy="10817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FEDC117-50AB-2C46-9509-9D07E855E0D0}"/>
              </a:ext>
            </a:extLst>
          </p:cNvPr>
          <p:cNvSpPr/>
          <p:nvPr/>
        </p:nvSpPr>
        <p:spPr>
          <a:xfrm>
            <a:off x="11033789" y="4064098"/>
            <a:ext cx="594536" cy="10654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22802B-B0BE-514A-9C75-E521D9616304}"/>
              </a:ext>
            </a:extLst>
          </p:cNvPr>
          <p:cNvSpPr txBox="1"/>
          <p:nvPr/>
        </p:nvSpPr>
        <p:spPr>
          <a:xfrm>
            <a:off x="6851773" y="434046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EC1533-3721-8B41-8EF7-4A19C91591F5}"/>
              </a:ext>
            </a:extLst>
          </p:cNvPr>
          <p:cNvSpPr txBox="1"/>
          <p:nvPr/>
        </p:nvSpPr>
        <p:spPr>
          <a:xfrm>
            <a:off x="2993583" y="6148219"/>
            <a:ext cx="841897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Stack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8821F9-D5FF-A049-A780-E5C153946AF5}"/>
              </a:ext>
            </a:extLst>
          </p:cNvPr>
          <p:cNvSpPr txBox="1"/>
          <p:nvPr/>
        </p:nvSpPr>
        <p:spPr>
          <a:xfrm>
            <a:off x="3835480" y="6148219"/>
            <a:ext cx="2539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0A2692-EAB1-7049-9346-556670DE2B8E}"/>
              </a:ext>
            </a:extLst>
          </p:cNvPr>
          <p:cNvSpPr txBox="1"/>
          <p:nvPr/>
        </p:nvSpPr>
        <p:spPr>
          <a:xfrm>
            <a:off x="5725753" y="43281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A9882FA-54EE-AF4F-89E3-7C806F4CC666}"/>
              </a:ext>
            </a:extLst>
          </p:cNvPr>
          <p:cNvSpPr txBox="1"/>
          <p:nvPr/>
        </p:nvSpPr>
        <p:spPr>
          <a:xfrm>
            <a:off x="5725753" y="40344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26CE5A0-62C0-9949-AD15-AB797E5591B1}"/>
              </a:ext>
            </a:extLst>
          </p:cNvPr>
          <p:cNvSpPr txBox="1"/>
          <p:nvPr/>
        </p:nvSpPr>
        <p:spPr>
          <a:xfrm>
            <a:off x="5632544" y="776362"/>
            <a:ext cx="1962781" cy="92333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• return from d</a:t>
            </a:r>
          </a:p>
          <a:p>
            <a:r>
              <a:rPr lang="en-US" dirty="0"/>
              <a:t>• no more children</a:t>
            </a:r>
          </a:p>
          <a:p>
            <a:r>
              <a:rPr lang="en-US" dirty="0"/>
              <a:t>add </a:t>
            </a:r>
            <a:r>
              <a:rPr lang="en-US" dirty="0" err="1"/>
              <a:t>postorder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45259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DFS: Directed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DFS on G</a:t>
            </a:r>
            <a:r>
              <a:rPr lang="en-US" baseline="-25000" dirty="0"/>
              <a:t>1</a:t>
            </a:r>
            <a:r>
              <a:rPr lang="en-US" dirty="0"/>
              <a:t> starting at vertex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/>
              <a:t> </a:t>
            </a:r>
            <a:r>
              <a:rPr lang="en-US" dirty="0">
                <a:cs typeface="Courier New" panose="02070309020205020404" pitchFamily="49" charset="0"/>
              </a:rPr>
              <a:t>using alphabetical order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23" y="2547202"/>
            <a:ext cx="4876800" cy="3238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11516D-5710-354A-B0DE-BB5E9CE6FD00}"/>
              </a:ext>
            </a:extLst>
          </p:cNvPr>
          <p:cNvSpPr txBox="1"/>
          <p:nvPr/>
        </p:nvSpPr>
        <p:spPr>
          <a:xfrm>
            <a:off x="7034784" y="227212"/>
            <a:ext cx="51572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Procedure </a:t>
            </a:r>
            <a:r>
              <a:rPr lang="en-US" sz="1400" dirty="0" err="1">
                <a:latin typeface="Consolas" panose="020B0609020204030204" pitchFamily="49" charset="0"/>
              </a:rPr>
              <a:t>DepthFirstSearch</a:t>
            </a:r>
            <a:r>
              <a:rPr lang="en-US" sz="1400" dirty="0">
                <a:latin typeface="Consolas" panose="020B0609020204030204" pitchFamily="49" charset="0"/>
              </a:rPr>
              <a:t>(v: vertex)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mark v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for each vertex w adjacent from v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if w is not marked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 </a:t>
            </a:r>
            <a:r>
              <a:rPr lang="en-US" sz="1400" dirty="0" err="1">
                <a:latin typeface="Consolas" panose="020B0609020204030204" pitchFamily="49" charset="0"/>
              </a:rPr>
              <a:t>DepthFirstSearch</a:t>
            </a:r>
            <a:r>
              <a:rPr lang="en-US" sz="1400" dirty="0">
                <a:latin typeface="Consolas" panose="020B0609020204030204" pitchFamily="49" charset="0"/>
              </a:rPr>
              <a:t>(w)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</a:rPr>
              <a:t>postorder.append</a:t>
            </a:r>
            <a:r>
              <a:rPr lang="en-US" sz="1400" dirty="0">
                <a:latin typeface="Consolas" panose="020B0609020204030204" pitchFamily="49" charset="0"/>
              </a:rPr>
              <a:t>(v); return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endParaRPr lang="en-US" sz="1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15C7F97-756A-1E43-A16E-16E564E4FC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8625" y="2832952"/>
            <a:ext cx="1409700" cy="29527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9DAAE8-7A78-1C4D-838E-3481DB35D9FE}"/>
              </a:ext>
            </a:extLst>
          </p:cNvPr>
          <p:cNvSpPr txBox="1"/>
          <p:nvPr/>
        </p:nvSpPr>
        <p:spPr>
          <a:xfrm>
            <a:off x="1778991" y="2402606"/>
            <a:ext cx="950901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Graph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F084EC-EC39-B741-85C7-1D8967106570}"/>
              </a:ext>
            </a:extLst>
          </p:cNvPr>
          <p:cNvSpPr txBox="1"/>
          <p:nvPr/>
        </p:nvSpPr>
        <p:spPr>
          <a:xfrm>
            <a:off x="6374801" y="2414740"/>
            <a:ext cx="1949573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Adjacency List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184AB1-A47A-C349-8045-F3BAEBAFAA3D}"/>
              </a:ext>
            </a:extLst>
          </p:cNvPr>
          <p:cNvSpPr txBox="1"/>
          <p:nvPr/>
        </p:nvSpPr>
        <p:spPr>
          <a:xfrm>
            <a:off x="10231084" y="2402606"/>
            <a:ext cx="1603324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Search tree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106F619-70CB-E94E-A8D7-8B27B8ADB90A}"/>
              </a:ext>
            </a:extLst>
          </p:cNvPr>
          <p:cNvCxnSpPr/>
          <p:nvPr/>
        </p:nvCxnSpPr>
        <p:spPr>
          <a:xfrm>
            <a:off x="1175217" y="3084741"/>
            <a:ext cx="1024128" cy="10424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94041DFB-4392-8746-98D0-22F6E0A6C2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1220" y="3182376"/>
            <a:ext cx="4216801" cy="205936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2A65213-CF8D-C54E-91C9-ED2A0914B274}"/>
              </a:ext>
            </a:extLst>
          </p:cNvPr>
          <p:cNvSpPr txBox="1"/>
          <p:nvPr/>
        </p:nvSpPr>
        <p:spPr>
          <a:xfrm>
            <a:off x="6855889" y="3465520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FDE85A-F808-6142-B53B-7AA3D4CF0CB3}"/>
              </a:ext>
            </a:extLst>
          </p:cNvPr>
          <p:cNvSpPr txBox="1"/>
          <p:nvPr/>
        </p:nvSpPr>
        <p:spPr>
          <a:xfrm>
            <a:off x="6860005" y="375384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F54031C-895A-5E41-8895-FC44111E454C}"/>
              </a:ext>
            </a:extLst>
          </p:cNvPr>
          <p:cNvCxnSpPr>
            <a:cxnSpLocks/>
          </p:cNvCxnSpPr>
          <p:nvPr/>
        </p:nvCxnSpPr>
        <p:spPr>
          <a:xfrm flipV="1">
            <a:off x="2415582" y="3084741"/>
            <a:ext cx="1045677" cy="108171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4AA9BAC-BD01-AD4E-9EBD-AB9FA17C7DA0}"/>
              </a:ext>
            </a:extLst>
          </p:cNvPr>
          <p:cNvSpPr txBox="1"/>
          <p:nvPr/>
        </p:nvSpPr>
        <p:spPr>
          <a:xfrm>
            <a:off x="6855889" y="403449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A39E24E-5BE6-F343-A5D7-8373D392E013}"/>
              </a:ext>
            </a:extLst>
          </p:cNvPr>
          <p:cNvCxnSpPr>
            <a:cxnSpLocks/>
          </p:cNvCxnSpPr>
          <p:nvPr/>
        </p:nvCxnSpPr>
        <p:spPr>
          <a:xfrm>
            <a:off x="3644729" y="3084741"/>
            <a:ext cx="1062390" cy="10817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FEDC117-50AB-2C46-9509-9D07E855E0D0}"/>
              </a:ext>
            </a:extLst>
          </p:cNvPr>
          <p:cNvSpPr/>
          <p:nvPr/>
        </p:nvSpPr>
        <p:spPr>
          <a:xfrm>
            <a:off x="11033789" y="4064098"/>
            <a:ext cx="594536" cy="10654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22802B-B0BE-514A-9C75-E521D9616304}"/>
              </a:ext>
            </a:extLst>
          </p:cNvPr>
          <p:cNvSpPr txBox="1"/>
          <p:nvPr/>
        </p:nvSpPr>
        <p:spPr>
          <a:xfrm>
            <a:off x="6851773" y="434046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EC1533-3721-8B41-8EF7-4A19C91591F5}"/>
              </a:ext>
            </a:extLst>
          </p:cNvPr>
          <p:cNvSpPr txBox="1"/>
          <p:nvPr/>
        </p:nvSpPr>
        <p:spPr>
          <a:xfrm>
            <a:off x="2993583" y="6148219"/>
            <a:ext cx="841897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Stack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8821F9-D5FF-A049-A780-E5C153946AF5}"/>
              </a:ext>
            </a:extLst>
          </p:cNvPr>
          <p:cNvSpPr txBox="1"/>
          <p:nvPr/>
        </p:nvSpPr>
        <p:spPr>
          <a:xfrm>
            <a:off x="3835480" y="6148219"/>
            <a:ext cx="2539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0A2692-EAB1-7049-9346-556670DE2B8E}"/>
              </a:ext>
            </a:extLst>
          </p:cNvPr>
          <p:cNvSpPr txBox="1"/>
          <p:nvPr/>
        </p:nvSpPr>
        <p:spPr>
          <a:xfrm>
            <a:off x="5725753" y="43281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200493C-08B7-D543-BBC4-2874DB0D4C57}"/>
              </a:ext>
            </a:extLst>
          </p:cNvPr>
          <p:cNvCxnSpPr/>
          <p:nvPr/>
        </p:nvCxnSpPr>
        <p:spPr>
          <a:xfrm>
            <a:off x="3331231" y="4082386"/>
            <a:ext cx="365760" cy="42062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94AA939-758C-5940-9D2F-76B4EF969832}"/>
              </a:ext>
            </a:extLst>
          </p:cNvPr>
          <p:cNvCxnSpPr/>
          <p:nvPr/>
        </p:nvCxnSpPr>
        <p:spPr>
          <a:xfrm flipH="1">
            <a:off x="3340375" y="4064098"/>
            <a:ext cx="356616" cy="43891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66B20B3-5910-6741-AD09-B3E579C1F38D}"/>
              </a:ext>
            </a:extLst>
          </p:cNvPr>
          <p:cNvSpPr txBox="1"/>
          <p:nvPr/>
        </p:nvSpPr>
        <p:spPr>
          <a:xfrm>
            <a:off x="5725753" y="40344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6153601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DFS: Directed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DFS on G</a:t>
            </a:r>
            <a:r>
              <a:rPr lang="en-US" baseline="-25000" dirty="0"/>
              <a:t>1</a:t>
            </a:r>
            <a:r>
              <a:rPr lang="en-US" dirty="0"/>
              <a:t> starting at vertex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/>
              <a:t> </a:t>
            </a:r>
            <a:r>
              <a:rPr lang="en-US" dirty="0">
                <a:cs typeface="Courier New" panose="02070309020205020404" pitchFamily="49" charset="0"/>
              </a:rPr>
              <a:t>using alphabetical order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23" y="2547202"/>
            <a:ext cx="4876800" cy="3238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11516D-5710-354A-B0DE-BB5E9CE6FD00}"/>
              </a:ext>
            </a:extLst>
          </p:cNvPr>
          <p:cNvSpPr txBox="1"/>
          <p:nvPr/>
        </p:nvSpPr>
        <p:spPr>
          <a:xfrm>
            <a:off x="7034784" y="227212"/>
            <a:ext cx="515721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Procedure </a:t>
            </a:r>
            <a:r>
              <a:rPr lang="en-US" sz="1400" dirty="0" err="1">
                <a:latin typeface="Consolas" panose="020B0609020204030204" pitchFamily="49" charset="0"/>
              </a:rPr>
              <a:t>DepthFirstSearch</a:t>
            </a:r>
            <a:r>
              <a:rPr lang="en-US" sz="1400" dirty="0">
                <a:latin typeface="Consolas" panose="020B0609020204030204" pitchFamily="49" charset="0"/>
              </a:rPr>
              <a:t>(v: vertex)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mark v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for each vertex w adjacent from v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if w is not marked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 </a:t>
            </a:r>
            <a:r>
              <a:rPr lang="en-US" sz="1400" dirty="0" err="1">
                <a:latin typeface="Consolas" panose="020B0609020204030204" pitchFamily="49" charset="0"/>
              </a:rPr>
              <a:t>DepthFirstSearch</a:t>
            </a:r>
            <a:r>
              <a:rPr lang="en-US" sz="1400" dirty="0">
                <a:latin typeface="Consolas" panose="020B0609020204030204" pitchFamily="49" charset="0"/>
              </a:rPr>
              <a:t>(w)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</a:rPr>
              <a:t>postorder.append</a:t>
            </a:r>
            <a:r>
              <a:rPr lang="en-US" sz="1400" dirty="0">
                <a:latin typeface="Consolas" panose="020B0609020204030204" pitchFamily="49" charset="0"/>
              </a:rPr>
              <a:t>(v); return</a:t>
            </a:r>
          </a:p>
          <a:p>
            <a:endParaRPr lang="en-US" sz="1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15C7F97-756A-1E43-A16E-16E564E4FC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8625" y="2832952"/>
            <a:ext cx="1409700" cy="29527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9DAAE8-7A78-1C4D-838E-3481DB35D9FE}"/>
              </a:ext>
            </a:extLst>
          </p:cNvPr>
          <p:cNvSpPr txBox="1"/>
          <p:nvPr/>
        </p:nvSpPr>
        <p:spPr>
          <a:xfrm>
            <a:off x="1778991" y="2402606"/>
            <a:ext cx="950901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Graph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F084EC-EC39-B741-85C7-1D8967106570}"/>
              </a:ext>
            </a:extLst>
          </p:cNvPr>
          <p:cNvSpPr txBox="1"/>
          <p:nvPr/>
        </p:nvSpPr>
        <p:spPr>
          <a:xfrm>
            <a:off x="6374801" y="2414740"/>
            <a:ext cx="1949573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Adjacency List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184AB1-A47A-C349-8045-F3BAEBAFAA3D}"/>
              </a:ext>
            </a:extLst>
          </p:cNvPr>
          <p:cNvSpPr txBox="1"/>
          <p:nvPr/>
        </p:nvSpPr>
        <p:spPr>
          <a:xfrm>
            <a:off x="10231084" y="2402606"/>
            <a:ext cx="1603324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Search tree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106F619-70CB-E94E-A8D7-8B27B8ADB90A}"/>
              </a:ext>
            </a:extLst>
          </p:cNvPr>
          <p:cNvCxnSpPr/>
          <p:nvPr/>
        </p:nvCxnSpPr>
        <p:spPr>
          <a:xfrm>
            <a:off x="1175217" y="3084741"/>
            <a:ext cx="1024128" cy="10424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94041DFB-4392-8746-98D0-22F6E0A6C2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1220" y="3182376"/>
            <a:ext cx="4216801" cy="205936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2A65213-CF8D-C54E-91C9-ED2A0914B274}"/>
              </a:ext>
            </a:extLst>
          </p:cNvPr>
          <p:cNvSpPr txBox="1"/>
          <p:nvPr/>
        </p:nvSpPr>
        <p:spPr>
          <a:xfrm>
            <a:off x="6855889" y="3465520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FDE85A-F808-6142-B53B-7AA3D4CF0CB3}"/>
              </a:ext>
            </a:extLst>
          </p:cNvPr>
          <p:cNvSpPr txBox="1"/>
          <p:nvPr/>
        </p:nvSpPr>
        <p:spPr>
          <a:xfrm>
            <a:off x="6860005" y="375384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F54031C-895A-5E41-8895-FC44111E454C}"/>
              </a:ext>
            </a:extLst>
          </p:cNvPr>
          <p:cNvCxnSpPr>
            <a:cxnSpLocks/>
          </p:cNvCxnSpPr>
          <p:nvPr/>
        </p:nvCxnSpPr>
        <p:spPr>
          <a:xfrm flipV="1">
            <a:off x="2415582" y="3084741"/>
            <a:ext cx="1045677" cy="108171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4AA9BAC-BD01-AD4E-9EBD-AB9FA17C7DA0}"/>
              </a:ext>
            </a:extLst>
          </p:cNvPr>
          <p:cNvSpPr txBox="1"/>
          <p:nvPr/>
        </p:nvSpPr>
        <p:spPr>
          <a:xfrm>
            <a:off x="6855889" y="403449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A39E24E-5BE6-F343-A5D7-8373D392E013}"/>
              </a:ext>
            </a:extLst>
          </p:cNvPr>
          <p:cNvCxnSpPr>
            <a:cxnSpLocks/>
          </p:cNvCxnSpPr>
          <p:nvPr/>
        </p:nvCxnSpPr>
        <p:spPr>
          <a:xfrm>
            <a:off x="3644729" y="3084741"/>
            <a:ext cx="1062390" cy="10817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722802B-B0BE-514A-9C75-E521D9616304}"/>
              </a:ext>
            </a:extLst>
          </p:cNvPr>
          <p:cNvSpPr txBox="1"/>
          <p:nvPr/>
        </p:nvSpPr>
        <p:spPr>
          <a:xfrm>
            <a:off x="6851773" y="434046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EC1533-3721-8B41-8EF7-4A19C91591F5}"/>
              </a:ext>
            </a:extLst>
          </p:cNvPr>
          <p:cNvSpPr txBox="1"/>
          <p:nvPr/>
        </p:nvSpPr>
        <p:spPr>
          <a:xfrm>
            <a:off x="2993583" y="6148219"/>
            <a:ext cx="841897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Stack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8821F9-D5FF-A049-A780-E5C153946AF5}"/>
              </a:ext>
            </a:extLst>
          </p:cNvPr>
          <p:cNvSpPr txBox="1"/>
          <p:nvPr/>
        </p:nvSpPr>
        <p:spPr>
          <a:xfrm>
            <a:off x="3835480" y="6148219"/>
            <a:ext cx="2539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 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0A2692-EAB1-7049-9346-556670DE2B8E}"/>
              </a:ext>
            </a:extLst>
          </p:cNvPr>
          <p:cNvSpPr txBox="1"/>
          <p:nvPr/>
        </p:nvSpPr>
        <p:spPr>
          <a:xfrm>
            <a:off x="5725753" y="43281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EB90696-6703-FE44-A2E7-07A4D5F906C1}"/>
              </a:ext>
            </a:extLst>
          </p:cNvPr>
          <p:cNvSpPr txBox="1"/>
          <p:nvPr/>
        </p:nvSpPr>
        <p:spPr>
          <a:xfrm>
            <a:off x="5725753" y="40344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EB5B2A9-FB57-1C44-A37C-C3D6EFB53621}"/>
              </a:ext>
            </a:extLst>
          </p:cNvPr>
          <p:cNvCxnSpPr>
            <a:cxnSpLocks/>
          </p:cNvCxnSpPr>
          <p:nvPr/>
        </p:nvCxnSpPr>
        <p:spPr>
          <a:xfrm flipH="1">
            <a:off x="1187575" y="4391470"/>
            <a:ext cx="1024127" cy="102078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CC8263F-BDED-2A4E-B3B9-48FEF2699F83}"/>
              </a:ext>
            </a:extLst>
          </p:cNvPr>
          <p:cNvSpPr txBox="1"/>
          <p:nvPr/>
        </p:nvSpPr>
        <p:spPr>
          <a:xfrm>
            <a:off x="6847657" y="461450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</p:spTree>
    <p:extLst>
      <p:ext uri="{BB962C8B-B14F-4D97-AF65-F5344CB8AC3E}">
        <p14:creationId xmlns:p14="http://schemas.microsoft.com/office/powerpoint/2010/main" val="14636499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DFS: Directed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DFS on G</a:t>
            </a:r>
            <a:r>
              <a:rPr lang="en-US" baseline="-25000" dirty="0"/>
              <a:t>1</a:t>
            </a:r>
            <a:r>
              <a:rPr lang="en-US" dirty="0"/>
              <a:t> starting at vertex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/>
              <a:t> </a:t>
            </a:r>
            <a:r>
              <a:rPr lang="en-US" dirty="0">
                <a:cs typeface="Courier New" panose="02070309020205020404" pitchFamily="49" charset="0"/>
              </a:rPr>
              <a:t>using alphabetical order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23" y="2547202"/>
            <a:ext cx="4876800" cy="3238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11516D-5710-354A-B0DE-BB5E9CE6FD00}"/>
              </a:ext>
            </a:extLst>
          </p:cNvPr>
          <p:cNvSpPr txBox="1"/>
          <p:nvPr/>
        </p:nvSpPr>
        <p:spPr>
          <a:xfrm>
            <a:off x="7034784" y="227212"/>
            <a:ext cx="515721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Procedure </a:t>
            </a:r>
            <a:r>
              <a:rPr lang="en-US" sz="1400" dirty="0" err="1">
                <a:latin typeface="Consolas" panose="020B0609020204030204" pitchFamily="49" charset="0"/>
              </a:rPr>
              <a:t>DepthFirstSearch</a:t>
            </a:r>
            <a:r>
              <a:rPr lang="en-US" sz="1400" dirty="0">
                <a:latin typeface="Consolas" panose="020B0609020204030204" pitchFamily="49" charset="0"/>
              </a:rPr>
              <a:t>(v: vertex)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mark v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for each vertex w adjacent from v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if w is not marked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 </a:t>
            </a:r>
            <a:r>
              <a:rPr lang="en-US" sz="1400" dirty="0" err="1">
                <a:latin typeface="Consolas" panose="020B0609020204030204" pitchFamily="49" charset="0"/>
              </a:rPr>
              <a:t>DepthFirstSearch</a:t>
            </a:r>
            <a:r>
              <a:rPr lang="en-US" sz="1400" dirty="0">
                <a:latin typeface="Consolas" panose="020B0609020204030204" pitchFamily="49" charset="0"/>
              </a:rPr>
              <a:t>(w)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</a:rPr>
              <a:t>postorder.append</a:t>
            </a:r>
            <a:r>
              <a:rPr lang="en-US" sz="1400" dirty="0">
                <a:latin typeface="Consolas" panose="020B0609020204030204" pitchFamily="49" charset="0"/>
              </a:rPr>
              <a:t>(v); return</a:t>
            </a:r>
          </a:p>
          <a:p>
            <a:endParaRPr lang="en-US" sz="1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15C7F97-756A-1E43-A16E-16E564E4FC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8625" y="2832952"/>
            <a:ext cx="1409700" cy="29527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9DAAE8-7A78-1C4D-838E-3481DB35D9FE}"/>
              </a:ext>
            </a:extLst>
          </p:cNvPr>
          <p:cNvSpPr txBox="1"/>
          <p:nvPr/>
        </p:nvSpPr>
        <p:spPr>
          <a:xfrm>
            <a:off x="1778991" y="2402606"/>
            <a:ext cx="950901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Graph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F084EC-EC39-B741-85C7-1D8967106570}"/>
              </a:ext>
            </a:extLst>
          </p:cNvPr>
          <p:cNvSpPr txBox="1"/>
          <p:nvPr/>
        </p:nvSpPr>
        <p:spPr>
          <a:xfrm>
            <a:off x="6374801" y="2414740"/>
            <a:ext cx="1949573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Adjacency List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184AB1-A47A-C349-8045-F3BAEBAFAA3D}"/>
              </a:ext>
            </a:extLst>
          </p:cNvPr>
          <p:cNvSpPr txBox="1"/>
          <p:nvPr/>
        </p:nvSpPr>
        <p:spPr>
          <a:xfrm>
            <a:off x="10231084" y="2402606"/>
            <a:ext cx="1603324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Search tree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106F619-70CB-E94E-A8D7-8B27B8ADB90A}"/>
              </a:ext>
            </a:extLst>
          </p:cNvPr>
          <p:cNvCxnSpPr/>
          <p:nvPr/>
        </p:nvCxnSpPr>
        <p:spPr>
          <a:xfrm>
            <a:off x="1175217" y="3084741"/>
            <a:ext cx="1024128" cy="10424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94041DFB-4392-8746-98D0-22F6E0A6C2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1220" y="3182376"/>
            <a:ext cx="4216801" cy="205936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2A65213-CF8D-C54E-91C9-ED2A0914B274}"/>
              </a:ext>
            </a:extLst>
          </p:cNvPr>
          <p:cNvSpPr txBox="1"/>
          <p:nvPr/>
        </p:nvSpPr>
        <p:spPr>
          <a:xfrm>
            <a:off x="6855889" y="3465520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FDE85A-F808-6142-B53B-7AA3D4CF0CB3}"/>
              </a:ext>
            </a:extLst>
          </p:cNvPr>
          <p:cNvSpPr txBox="1"/>
          <p:nvPr/>
        </p:nvSpPr>
        <p:spPr>
          <a:xfrm>
            <a:off x="6860005" y="375384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F54031C-895A-5E41-8895-FC44111E454C}"/>
              </a:ext>
            </a:extLst>
          </p:cNvPr>
          <p:cNvCxnSpPr>
            <a:cxnSpLocks/>
          </p:cNvCxnSpPr>
          <p:nvPr/>
        </p:nvCxnSpPr>
        <p:spPr>
          <a:xfrm flipV="1">
            <a:off x="2415582" y="3084741"/>
            <a:ext cx="1045677" cy="108171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4AA9BAC-BD01-AD4E-9EBD-AB9FA17C7DA0}"/>
              </a:ext>
            </a:extLst>
          </p:cNvPr>
          <p:cNvSpPr txBox="1"/>
          <p:nvPr/>
        </p:nvSpPr>
        <p:spPr>
          <a:xfrm>
            <a:off x="6855889" y="403449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A39E24E-5BE6-F343-A5D7-8373D392E013}"/>
              </a:ext>
            </a:extLst>
          </p:cNvPr>
          <p:cNvCxnSpPr>
            <a:cxnSpLocks/>
          </p:cNvCxnSpPr>
          <p:nvPr/>
        </p:nvCxnSpPr>
        <p:spPr>
          <a:xfrm>
            <a:off x="3644729" y="3084741"/>
            <a:ext cx="1062390" cy="10817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722802B-B0BE-514A-9C75-E521D9616304}"/>
              </a:ext>
            </a:extLst>
          </p:cNvPr>
          <p:cNvSpPr txBox="1"/>
          <p:nvPr/>
        </p:nvSpPr>
        <p:spPr>
          <a:xfrm>
            <a:off x="6851773" y="434046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EC1533-3721-8B41-8EF7-4A19C91591F5}"/>
              </a:ext>
            </a:extLst>
          </p:cNvPr>
          <p:cNvSpPr txBox="1"/>
          <p:nvPr/>
        </p:nvSpPr>
        <p:spPr>
          <a:xfrm>
            <a:off x="2993583" y="6148219"/>
            <a:ext cx="841897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Stack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8821F9-D5FF-A049-A780-E5C153946AF5}"/>
              </a:ext>
            </a:extLst>
          </p:cNvPr>
          <p:cNvSpPr txBox="1"/>
          <p:nvPr/>
        </p:nvSpPr>
        <p:spPr>
          <a:xfrm>
            <a:off x="3835480" y="6148219"/>
            <a:ext cx="2539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0A2692-EAB1-7049-9346-556670DE2B8E}"/>
              </a:ext>
            </a:extLst>
          </p:cNvPr>
          <p:cNvSpPr txBox="1"/>
          <p:nvPr/>
        </p:nvSpPr>
        <p:spPr>
          <a:xfrm>
            <a:off x="5725753" y="43281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EB90696-6703-FE44-A2E7-07A4D5F906C1}"/>
              </a:ext>
            </a:extLst>
          </p:cNvPr>
          <p:cNvSpPr txBox="1"/>
          <p:nvPr/>
        </p:nvSpPr>
        <p:spPr>
          <a:xfrm>
            <a:off x="5725753" y="40344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EB5B2A9-FB57-1C44-A37C-C3D6EFB53621}"/>
              </a:ext>
            </a:extLst>
          </p:cNvPr>
          <p:cNvCxnSpPr>
            <a:cxnSpLocks/>
          </p:cNvCxnSpPr>
          <p:nvPr/>
        </p:nvCxnSpPr>
        <p:spPr>
          <a:xfrm flipH="1">
            <a:off x="1187575" y="4391470"/>
            <a:ext cx="1024127" cy="102078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CC8263F-BDED-2A4E-B3B9-48FEF2699F83}"/>
              </a:ext>
            </a:extLst>
          </p:cNvPr>
          <p:cNvSpPr txBox="1"/>
          <p:nvPr/>
        </p:nvSpPr>
        <p:spPr>
          <a:xfrm>
            <a:off x="6847657" y="461450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5BE17DB-C753-1D4F-B66D-AE03F9B17BFE}"/>
              </a:ext>
            </a:extLst>
          </p:cNvPr>
          <p:cNvSpPr txBox="1"/>
          <p:nvPr/>
        </p:nvSpPr>
        <p:spPr>
          <a:xfrm>
            <a:off x="5725753" y="46217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2049282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DFS: Directed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DFS on G</a:t>
            </a:r>
            <a:r>
              <a:rPr lang="en-US" baseline="-25000" dirty="0"/>
              <a:t>1</a:t>
            </a:r>
            <a:r>
              <a:rPr lang="en-US" dirty="0"/>
              <a:t> starting at vertex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/>
              <a:t> </a:t>
            </a:r>
            <a:r>
              <a:rPr lang="en-US" dirty="0">
                <a:cs typeface="Courier New" panose="02070309020205020404" pitchFamily="49" charset="0"/>
              </a:rPr>
              <a:t>using alphabetical order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23" y="2547202"/>
            <a:ext cx="4876800" cy="3238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11516D-5710-354A-B0DE-BB5E9CE6FD00}"/>
              </a:ext>
            </a:extLst>
          </p:cNvPr>
          <p:cNvSpPr txBox="1"/>
          <p:nvPr/>
        </p:nvSpPr>
        <p:spPr>
          <a:xfrm>
            <a:off x="7034784" y="227212"/>
            <a:ext cx="51572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Procedure </a:t>
            </a:r>
            <a:r>
              <a:rPr lang="en-US" sz="1400" dirty="0" err="1">
                <a:latin typeface="Consolas" panose="020B0609020204030204" pitchFamily="49" charset="0"/>
              </a:rPr>
              <a:t>DepthFirstSearch</a:t>
            </a:r>
            <a:r>
              <a:rPr lang="en-US" sz="1400" dirty="0">
                <a:latin typeface="Consolas" panose="020B0609020204030204" pitchFamily="49" charset="0"/>
              </a:rPr>
              <a:t>(v: vertex)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mark v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for each vertex w adjacent from v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if w is not marked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 </a:t>
            </a:r>
            <a:r>
              <a:rPr lang="en-US" sz="1400" dirty="0" err="1">
                <a:latin typeface="Consolas" panose="020B0609020204030204" pitchFamily="49" charset="0"/>
              </a:rPr>
              <a:t>DepthFirstSearch</a:t>
            </a:r>
            <a:r>
              <a:rPr lang="en-US" sz="1400" dirty="0">
                <a:latin typeface="Consolas" panose="020B0609020204030204" pitchFamily="49" charset="0"/>
              </a:rPr>
              <a:t>(w)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</a:rPr>
              <a:t>postorder.append</a:t>
            </a:r>
            <a:r>
              <a:rPr lang="en-US" sz="1400" dirty="0">
                <a:latin typeface="Consolas" panose="020B0609020204030204" pitchFamily="49" charset="0"/>
              </a:rPr>
              <a:t>(v); return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15C7F97-756A-1E43-A16E-16E564E4FC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8625" y="2832952"/>
            <a:ext cx="1409700" cy="29527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9DAAE8-7A78-1C4D-838E-3481DB35D9FE}"/>
              </a:ext>
            </a:extLst>
          </p:cNvPr>
          <p:cNvSpPr txBox="1"/>
          <p:nvPr/>
        </p:nvSpPr>
        <p:spPr>
          <a:xfrm>
            <a:off x="1778991" y="2402606"/>
            <a:ext cx="950901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Graph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F084EC-EC39-B741-85C7-1D8967106570}"/>
              </a:ext>
            </a:extLst>
          </p:cNvPr>
          <p:cNvSpPr txBox="1"/>
          <p:nvPr/>
        </p:nvSpPr>
        <p:spPr>
          <a:xfrm>
            <a:off x="6374801" y="2414740"/>
            <a:ext cx="1949573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Adjacency List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184AB1-A47A-C349-8045-F3BAEBAFAA3D}"/>
              </a:ext>
            </a:extLst>
          </p:cNvPr>
          <p:cNvSpPr txBox="1"/>
          <p:nvPr/>
        </p:nvSpPr>
        <p:spPr>
          <a:xfrm>
            <a:off x="10231084" y="2402606"/>
            <a:ext cx="1603324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Search tree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106F619-70CB-E94E-A8D7-8B27B8ADB90A}"/>
              </a:ext>
            </a:extLst>
          </p:cNvPr>
          <p:cNvCxnSpPr/>
          <p:nvPr/>
        </p:nvCxnSpPr>
        <p:spPr>
          <a:xfrm>
            <a:off x="1175217" y="3084741"/>
            <a:ext cx="1024128" cy="10424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94041DFB-4392-8746-98D0-22F6E0A6C2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1220" y="3182376"/>
            <a:ext cx="4216801" cy="205936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2A65213-CF8D-C54E-91C9-ED2A0914B274}"/>
              </a:ext>
            </a:extLst>
          </p:cNvPr>
          <p:cNvSpPr txBox="1"/>
          <p:nvPr/>
        </p:nvSpPr>
        <p:spPr>
          <a:xfrm>
            <a:off x="6855889" y="3465520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FDE85A-F808-6142-B53B-7AA3D4CF0CB3}"/>
              </a:ext>
            </a:extLst>
          </p:cNvPr>
          <p:cNvSpPr txBox="1"/>
          <p:nvPr/>
        </p:nvSpPr>
        <p:spPr>
          <a:xfrm>
            <a:off x="6860005" y="375384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F54031C-895A-5E41-8895-FC44111E454C}"/>
              </a:ext>
            </a:extLst>
          </p:cNvPr>
          <p:cNvCxnSpPr>
            <a:cxnSpLocks/>
          </p:cNvCxnSpPr>
          <p:nvPr/>
        </p:nvCxnSpPr>
        <p:spPr>
          <a:xfrm flipV="1">
            <a:off x="2415582" y="3084741"/>
            <a:ext cx="1045677" cy="108171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4AA9BAC-BD01-AD4E-9EBD-AB9FA17C7DA0}"/>
              </a:ext>
            </a:extLst>
          </p:cNvPr>
          <p:cNvSpPr txBox="1"/>
          <p:nvPr/>
        </p:nvSpPr>
        <p:spPr>
          <a:xfrm>
            <a:off x="6855889" y="403449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A39E24E-5BE6-F343-A5D7-8373D392E013}"/>
              </a:ext>
            </a:extLst>
          </p:cNvPr>
          <p:cNvCxnSpPr>
            <a:cxnSpLocks/>
          </p:cNvCxnSpPr>
          <p:nvPr/>
        </p:nvCxnSpPr>
        <p:spPr>
          <a:xfrm>
            <a:off x="3644729" y="3084741"/>
            <a:ext cx="1062390" cy="10817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722802B-B0BE-514A-9C75-E521D9616304}"/>
              </a:ext>
            </a:extLst>
          </p:cNvPr>
          <p:cNvSpPr txBox="1"/>
          <p:nvPr/>
        </p:nvSpPr>
        <p:spPr>
          <a:xfrm>
            <a:off x="6851773" y="434046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EC1533-3721-8B41-8EF7-4A19C91591F5}"/>
              </a:ext>
            </a:extLst>
          </p:cNvPr>
          <p:cNvSpPr txBox="1"/>
          <p:nvPr/>
        </p:nvSpPr>
        <p:spPr>
          <a:xfrm>
            <a:off x="2993583" y="6148219"/>
            <a:ext cx="841897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Stack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8821F9-D5FF-A049-A780-E5C153946AF5}"/>
              </a:ext>
            </a:extLst>
          </p:cNvPr>
          <p:cNvSpPr txBox="1"/>
          <p:nvPr/>
        </p:nvSpPr>
        <p:spPr>
          <a:xfrm>
            <a:off x="3835480" y="6148219"/>
            <a:ext cx="2539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0A2692-EAB1-7049-9346-556670DE2B8E}"/>
              </a:ext>
            </a:extLst>
          </p:cNvPr>
          <p:cNvSpPr txBox="1"/>
          <p:nvPr/>
        </p:nvSpPr>
        <p:spPr>
          <a:xfrm>
            <a:off x="5725753" y="43281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EB90696-6703-FE44-A2E7-07A4D5F906C1}"/>
              </a:ext>
            </a:extLst>
          </p:cNvPr>
          <p:cNvSpPr txBox="1"/>
          <p:nvPr/>
        </p:nvSpPr>
        <p:spPr>
          <a:xfrm>
            <a:off x="5725753" y="40344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EB5B2A9-FB57-1C44-A37C-C3D6EFB53621}"/>
              </a:ext>
            </a:extLst>
          </p:cNvPr>
          <p:cNvCxnSpPr>
            <a:cxnSpLocks/>
          </p:cNvCxnSpPr>
          <p:nvPr/>
        </p:nvCxnSpPr>
        <p:spPr>
          <a:xfrm flipH="1">
            <a:off x="1187575" y="4391470"/>
            <a:ext cx="1024127" cy="102078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CC8263F-BDED-2A4E-B3B9-48FEF2699F83}"/>
              </a:ext>
            </a:extLst>
          </p:cNvPr>
          <p:cNvSpPr txBox="1"/>
          <p:nvPr/>
        </p:nvSpPr>
        <p:spPr>
          <a:xfrm>
            <a:off x="6847657" y="461450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5BE17DB-C753-1D4F-B66D-AE03F9B17BFE}"/>
              </a:ext>
            </a:extLst>
          </p:cNvPr>
          <p:cNvSpPr txBox="1"/>
          <p:nvPr/>
        </p:nvSpPr>
        <p:spPr>
          <a:xfrm>
            <a:off x="5725753" y="46217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98550D7-DFE2-9C42-8B51-CF068C0CE40F}"/>
              </a:ext>
            </a:extLst>
          </p:cNvPr>
          <p:cNvSpPr txBox="1"/>
          <p:nvPr/>
        </p:nvSpPr>
        <p:spPr>
          <a:xfrm>
            <a:off x="5709027" y="37538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26506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Faster: Add edges for dependencies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70C4349-A945-534C-8FBA-E11B076E7A80}"/>
              </a:ext>
            </a:extLst>
          </p:cNvPr>
          <p:cNvSpPr>
            <a:spLocks noChangeAspect="1"/>
          </p:cNvSpPr>
          <p:nvPr/>
        </p:nvSpPr>
        <p:spPr>
          <a:xfrm>
            <a:off x="1973389" y="3017520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C837CBC-8F20-A749-A1C8-2BBE8FED031C}"/>
              </a:ext>
            </a:extLst>
          </p:cNvPr>
          <p:cNvSpPr>
            <a:spLocks noChangeAspect="1"/>
          </p:cNvSpPr>
          <p:nvPr/>
        </p:nvSpPr>
        <p:spPr>
          <a:xfrm>
            <a:off x="1973389" y="4360794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0300474-5958-804D-8489-752618DD04E7}"/>
              </a:ext>
            </a:extLst>
          </p:cNvPr>
          <p:cNvSpPr>
            <a:spLocks noChangeAspect="1"/>
          </p:cNvSpPr>
          <p:nvPr/>
        </p:nvSpPr>
        <p:spPr>
          <a:xfrm>
            <a:off x="3339465" y="3017520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2550A31-7857-C74B-B3A5-880763CF1E50}"/>
              </a:ext>
            </a:extLst>
          </p:cNvPr>
          <p:cNvSpPr>
            <a:spLocks noChangeAspect="1"/>
          </p:cNvSpPr>
          <p:nvPr/>
        </p:nvSpPr>
        <p:spPr>
          <a:xfrm>
            <a:off x="3339465" y="4360794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3186070-1972-2043-9DFD-1755C52F63D2}"/>
              </a:ext>
            </a:extLst>
          </p:cNvPr>
          <p:cNvSpPr>
            <a:spLocks noChangeAspect="1"/>
          </p:cNvSpPr>
          <p:nvPr/>
        </p:nvSpPr>
        <p:spPr>
          <a:xfrm>
            <a:off x="4705541" y="3752747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R4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3E88DCA-D44C-754F-8753-A6BFECE41710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>
            <a:off x="2384869" y="3840480"/>
            <a:ext cx="0" cy="5203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430537A-C540-9842-BB8E-CCBC3FFA9C5A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>
            <a:off x="2796349" y="3429000"/>
            <a:ext cx="54311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55B58D6-384B-074A-926C-A0A179CDA13F}"/>
              </a:ext>
            </a:extLst>
          </p:cNvPr>
          <p:cNvCxnSpPr>
            <a:cxnSpLocks/>
          </p:cNvCxnSpPr>
          <p:nvPr/>
        </p:nvCxnSpPr>
        <p:spPr>
          <a:xfrm flipV="1">
            <a:off x="2545492" y="3765104"/>
            <a:ext cx="0" cy="60804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7CE848-0F85-084F-85DE-2B42BF77146A}"/>
              </a:ext>
            </a:extLst>
          </p:cNvPr>
          <p:cNvCxnSpPr>
            <a:cxnSpLocks/>
            <a:stCxn id="12" idx="6"/>
            <a:endCxn id="13" idx="3"/>
          </p:cNvCxnSpPr>
          <p:nvPr/>
        </p:nvCxnSpPr>
        <p:spPr>
          <a:xfrm flipV="1">
            <a:off x="2796349" y="3719960"/>
            <a:ext cx="663636" cy="10523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72F540-1293-8342-AC5C-8D9EAB63F8B0}"/>
              </a:ext>
            </a:extLst>
          </p:cNvPr>
          <p:cNvCxnSpPr>
            <a:cxnSpLocks/>
          </p:cNvCxnSpPr>
          <p:nvPr/>
        </p:nvCxnSpPr>
        <p:spPr>
          <a:xfrm>
            <a:off x="3760588" y="3840480"/>
            <a:ext cx="0" cy="5203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9426F32-E86E-A040-BBE3-F6D1B8F28F1D}"/>
              </a:ext>
            </a:extLst>
          </p:cNvPr>
          <p:cNvCxnSpPr>
            <a:cxnSpLocks/>
          </p:cNvCxnSpPr>
          <p:nvPr/>
        </p:nvCxnSpPr>
        <p:spPr>
          <a:xfrm flipV="1">
            <a:off x="3921211" y="3765104"/>
            <a:ext cx="0" cy="60804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9CE6C0C-7BEC-9F41-9B4F-5E1216E338A2}"/>
              </a:ext>
            </a:extLst>
          </p:cNvPr>
          <p:cNvCxnSpPr>
            <a:cxnSpLocks/>
            <a:stCxn id="13" idx="6"/>
            <a:endCxn id="15" idx="1"/>
          </p:cNvCxnSpPr>
          <p:nvPr/>
        </p:nvCxnSpPr>
        <p:spPr>
          <a:xfrm>
            <a:off x="4162425" y="3429000"/>
            <a:ext cx="663636" cy="44426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B5F44C4E-68FC-2DAF-6463-662CB1E8BA5D}"/>
              </a:ext>
            </a:extLst>
          </p:cNvPr>
          <p:cNvSpPr/>
          <p:nvPr/>
        </p:nvSpPr>
        <p:spPr>
          <a:xfrm>
            <a:off x="7183821" y="2469932"/>
            <a:ext cx="599089" cy="2627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6092CC-4973-2C67-A8DA-832FC94A1DB3}"/>
              </a:ext>
            </a:extLst>
          </p:cNvPr>
          <p:cNvSpPr/>
          <p:nvPr/>
        </p:nvSpPr>
        <p:spPr>
          <a:xfrm>
            <a:off x="8734097" y="2165131"/>
            <a:ext cx="599089" cy="2627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5C9EA2-E139-EBEC-8315-96FF97F8BDEE}"/>
              </a:ext>
            </a:extLst>
          </p:cNvPr>
          <p:cNvSpPr txBox="1"/>
          <p:nvPr/>
        </p:nvSpPr>
        <p:spPr>
          <a:xfrm>
            <a:off x="6587158" y="1782106"/>
            <a:ext cx="526907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Rules:</a:t>
            </a:r>
          </a:p>
          <a:p>
            <a:r>
              <a:rPr lang="en-US" sz="2000" dirty="0"/>
              <a:t> R0:  Alpha(x, y, z) :- Bravo(a, b, z), Charlie(x, y, c).</a:t>
            </a:r>
            <a:endParaRPr lang="en-US" sz="2000" b="0" dirty="0">
              <a:effectLst/>
            </a:endParaRPr>
          </a:p>
          <a:p>
            <a:r>
              <a:rPr lang="en-US" sz="2000" dirty="0"/>
              <a:t> R1:  Bravo(x, y, z) :- Charlie(a, x, z), Alpha(y, a, b).</a:t>
            </a:r>
            <a:endParaRPr lang="en-US" sz="2000" b="0" dirty="0">
              <a:effectLst/>
            </a:endParaRPr>
          </a:p>
          <a:p>
            <a:r>
              <a:rPr lang="en-US" sz="2000" dirty="0"/>
              <a:t> R2:  Charlie(x, y, z) :- Delta(z, y, x).</a:t>
            </a:r>
          </a:p>
          <a:p>
            <a:r>
              <a:rPr lang="en-US" sz="2000" dirty="0"/>
              <a:t> R3:  Delta(x, y, z) :- Charlie(z, x, y).</a:t>
            </a:r>
            <a:endParaRPr lang="en-US" sz="2000" b="0" dirty="0">
              <a:effectLst/>
            </a:endParaRPr>
          </a:p>
          <a:p>
            <a:r>
              <a:rPr lang="en-US" sz="2000" dirty="0"/>
              <a:t> R4:  Delta(x, y, z) :- Echo(y, z, x).</a:t>
            </a:r>
            <a:endParaRPr lang="en-US" sz="2000" b="0" dirty="0">
              <a:effectLst/>
            </a:endParaRPr>
          </a:p>
          <a:p>
            <a:br>
              <a:rPr lang="en-US" sz="2000" b="0" dirty="0">
                <a:effectLst/>
              </a:rPr>
            </a:br>
            <a:endParaRPr lang="en-US" sz="20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6DA32C-8B86-D54B-AEAE-A3109A6F3BBF}"/>
              </a:ext>
            </a:extLst>
          </p:cNvPr>
          <p:cNvCxnSpPr>
            <a:cxnSpLocks/>
          </p:cNvCxnSpPr>
          <p:nvPr/>
        </p:nvCxnSpPr>
        <p:spPr>
          <a:xfrm flipH="1">
            <a:off x="7782911" y="2296510"/>
            <a:ext cx="951186" cy="17342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451D4CB-A8EC-3747-5E38-C3E7A4C520E5}"/>
              </a:ext>
            </a:extLst>
          </p:cNvPr>
          <p:cNvSpPr txBox="1"/>
          <p:nvPr/>
        </p:nvSpPr>
        <p:spPr>
          <a:xfrm>
            <a:off x="6071618" y="3733594"/>
            <a:ext cx="5791592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Relation on a set:</a:t>
            </a:r>
          </a:p>
          <a:p>
            <a:pPr indent="12700">
              <a:tabLst>
                <a:tab pos="450850" algn="l"/>
              </a:tabLst>
            </a:pPr>
            <a:r>
              <a:rPr lang="en-US" sz="3200" dirty="0"/>
              <a:t>	</a:t>
            </a:r>
            <a:r>
              <a:rPr lang="en-US" sz="3200" dirty="0" err="1"/>
              <a:t>Rule_depends_on_rule</a:t>
            </a:r>
            <a:r>
              <a:rPr lang="en-US" sz="3200" dirty="0"/>
              <a:t>(</a:t>
            </a:r>
            <a:r>
              <a:rPr lang="en-US" sz="3200" dirty="0" err="1"/>
              <a:t>R</a:t>
            </a:r>
            <a:r>
              <a:rPr lang="en-US" sz="3200" baseline="-25000" dirty="0" err="1"/>
              <a:t>j</a:t>
            </a:r>
            <a:r>
              <a:rPr lang="en-US" sz="3200" dirty="0" err="1"/>
              <a:t>,R</a:t>
            </a:r>
            <a:r>
              <a:rPr lang="en-US" sz="3200" baseline="-25000" dirty="0" err="1"/>
              <a:t>k</a:t>
            </a:r>
            <a:r>
              <a:rPr lang="en-US" sz="3200" dirty="0"/>
              <a:t>)</a:t>
            </a:r>
          </a:p>
          <a:p>
            <a:pPr indent="12700">
              <a:tabLst>
                <a:tab pos="450850" algn="l"/>
              </a:tabLst>
            </a:pPr>
            <a:r>
              <a:rPr lang="en-US" sz="3200" dirty="0"/>
              <a:t>Graph representation of relation</a:t>
            </a:r>
          </a:p>
          <a:p>
            <a:pPr indent="12700">
              <a:tabLst>
                <a:tab pos="450850" algn="l"/>
              </a:tabLst>
            </a:pPr>
            <a:r>
              <a:rPr lang="en-US" sz="3200" dirty="0"/>
              <a:t>	Edges from </a:t>
            </a:r>
            <a:r>
              <a:rPr lang="en-US" sz="3200" dirty="0" err="1"/>
              <a:t>R</a:t>
            </a:r>
            <a:r>
              <a:rPr lang="en-US" sz="3200" baseline="-25000" dirty="0" err="1"/>
              <a:t>j</a:t>
            </a:r>
            <a:r>
              <a:rPr lang="en-US" sz="3200" baseline="-25000" dirty="0"/>
              <a:t> </a:t>
            </a:r>
            <a:r>
              <a:rPr lang="en-US" sz="3200" dirty="0"/>
              <a:t>to </a:t>
            </a:r>
            <a:r>
              <a:rPr lang="en-US" sz="3200" dirty="0" err="1"/>
              <a:t>R</a:t>
            </a:r>
            <a:r>
              <a:rPr lang="en-US" sz="3200" baseline="-25000" dirty="0" err="1"/>
              <a:t>k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6242044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DFS: Directed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DFS on G</a:t>
            </a:r>
            <a:r>
              <a:rPr lang="en-US" baseline="-25000" dirty="0"/>
              <a:t>1</a:t>
            </a:r>
            <a:r>
              <a:rPr lang="en-US" dirty="0"/>
              <a:t> starting at vertex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/>
              <a:t> </a:t>
            </a:r>
            <a:r>
              <a:rPr lang="en-US" dirty="0">
                <a:cs typeface="Courier New" panose="02070309020205020404" pitchFamily="49" charset="0"/>
              </a:rPr>
              <a:t>using alphabetical order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23" y="2547202"/>
            <a:ext cx="4876800" cy="3238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11516D-5710-354A-B0DE-BB5E9CE6FD00}"/>
              </a:ext>
            </a:extLst>
          </p:cNvPr>
          <p:cNvSpPr txBox="1"/>
          <p:nvPr/>
        </p:nvSpPr>
        <p:spPr>
          <a:xfrm>
            <a:off x="7034784" y="227212"/>
            <a:ext cx="51572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Procedure </a:t>
            </a:r>
            <a:r>
              <a:rPr lang="en-US" sz="1400" dirty="0" err="1">
                <a:latin typeface="Consolas" panose="020B0609020204030204" pitchFamily="49" charset="0"/>
              </a:rPr>
              <a:t>DepthFirstSearch</a:t>
            </a:r>
            <a:r>
              <a:rPr lang="en-US" sz="1400" dirty="0">
                <a:latin typeface="Consolas" panose="020B0609020204030204" pitchFamily="49" charset="0"/>
              </a:rPr>
              <a:t>(v: vertex)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mark v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for each vertex w adjacent from v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if w is not marked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 </a:t>
            </a:r>
            <a:r>
              <a:rPr lang="en-US" sz="1400" dirty="0" err="1">
                <a:latin typeface="Consolas" panose="020B0609020204030204" pitchFamily="49" charset="0"/>
              </a:rPr>
              <a:t>DepthFirstSearch</a:t>
            </a:r>
            <a:r>
              <a:rPr lang="en-US" sz="1400" dirty="0">
                <a:latin typeface="Consolas" panose="020B0609020204030204" pitchFamily="49" charset="0"/>
              </a:rPr>
              <a:t>(w)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</a:rPr>
              <a:t>postorder.append</a:t>
            </a:r>
            <a:r>
              <a:rPr lang="en-US" sz="1400" dirty="0">
                <a:latin typeface="Consolas" panose="020B0609020204030204" pitchFamily="49" charset="0"/>
              </a:rPr>
              <a:t>(v); return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15C7F97-756A-1E43-A16E-16E564E4FC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8625" y="2832952"/>
            <a:ext cx="1409700" cy="29527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9DAAE8-7A78-1C4D-838E-3481DB35D9FE}"/>
              </a:ext>
            </a:extLst>
          </p:cNvPr>
          <p:cNvSpPr txBox="1"/>
          <p:nvPr/>
        </p:nvSpPr>
        <p:spPr>
          <a:xfrm>
            <a:off x="1778991" y="2402606"/>
            <a:ext cx="950901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Graph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F084EC-EC39-B741-85C7-1D8967106570}"/>
              </a:ext>
            </a:extLst>
          </p:cNvPr>
          <p:cNvSpPr txBox="1"/>
          <p:nvPr/>
        </p:nvSpPr>
        <p:spPr>
          <a:xfrm>
            <a:off x="6374801" y="2414740"/>
            <a:ext cx="1949573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Adjacency List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184AB1-A47A-C349-8045-F3BAEBAFAA3D}"/>
              </a:ext>
            </a:extLst>
          </p:cNvPr>
          <p:cNvSpPr txBox="1"/>
          <p:nvPr/>
        </p:nvSpPr>
        <p:spPr>
          <a:xfrm>
            <a:off x="10231084" y="2402606"/>
            <a:ext cx="1603324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Search tree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106F619-70CB-E94E-A8D7-8B27B8ADB90A}"/>
              </a:ext>
            </a:extLst>
          </p:cNvPr>
          <p:cNvCxnSpPr/>
          <p:nvPr/>
        </p:nvCxnSpPr>
        <p:spPr>
          <a:xfrm>
            <a:off x="1175217" y="3084741"/>
            <a:ext cx="1024128" cy="10424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94041DFB-4392-8746-98D0-22F6E0A6C2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1220" y="3182376"/>
            <a:ext cx="4216801" cy="205936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2A65213-CF8D-C54E-91C9-ED2A0914B274}"/>
              </a:ext>
            </a:extLst>
          </p:cNvPr>
          <p:cNvSpPr txBox="1"/>
          <p:nvPr/>
        </p:nvSpPr>
        <p:spPr>
          <a:xfrm>
            <a:off x="6855889" y="3465520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FDE85A-F808-6142-B53B-7AA3D4CF0CB3}"/>
              </a:ext>
            </a:extLst>
          </p:cNvPr>
          <p:cNvSpPr txBox="1"/>
          <p:nvPr/>
        </p:nvSpPr>
        <p:spPr>
          <a:xfrm>
            <a:off x="6860005" y="375384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F54031C-895A-5E41-8895-FC44111E454C}"/>
              </a:ext>
            </a:extLst>
          </p:cNvPr>
          <p:cNvCxnSpPr>
            <a:cxnSpLocks/>
          </p:cNvCxnSpPr>
          <p:nvPr/>
        </p:nvCxnSpPr>
        <p:spPr>
          <a:xfrm flipV="1">
            <a:off x="2415582" y="3084741"/>
            <a:ext cx="1045677" cy="108171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4AA9BAC-BD01-AD4E-9EBD-AB9FA17C7DA0}"/>
              </a:ext>
            </a:extLst>
          </p:cNvPr>
          <p:cNvSpPr txBox="1"/>
          <p:nvPr/>
        </p:nvSpPr>
        <p:spPr>
          <a:xfrm>
            <a:off x="6855889" y="403449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A39E24E-5BE6-F343-A5D7-8373D392E013}"/>
              </a:ext>
            </a:extLst>
          </p:cNvPr>
          <p:cNvCxnSpPr>
            <a:cxnSpLocks/>
          </p:cNvCxnSpPr>
          <p:nvPr/>
        </p:nvCxnSpPr>
        <p:spPr>
          <a:xfrm>
            <a:off x="3644729" y="3084741"/>
            <a:ext cx="1062390" cy="10817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722802B-B0BE-514A-9C75-E521D9616304}"/>
              </a:ext>
            </a:extLst>
          </p:cNvPr>
          <p:cNvSpPr txBox="1"/>
          <p:nvPr/>
        </p:nvSpPr>
        <p:spPr>
          <a:xfrm>
            <a:off x="6851773" y="434046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EC1533-3721-8B41-8EF7-4A19C91591F5}"/>
              </a:ext>
            </a:extLst>
          </p:cNvPr>
          <p:cNvSpPr txBox="1"/>
          <p:nvPr/>
        </p:nvSpPr>
        <p:spPr>
          <a:xfrm>
            <a:off x="2993583" y="6148219"/>
            <a:ext cx="841897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Stack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0A2692-EAB1-7049-9346-556670DE2B8E}"/>
              </a:ext>
            </a:extLst>
          </p:cNvPr>
          <p:cNvSpPr txBox="1"/>
          <p:nvPr/>
        </p:nvSpPr>
        <p:spPr>
          <a:xfrm>
            <a:off x="5725753" y="43281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EB90696-6703-FE44-A2E7-07A4D5F906C1}"/>
              </a:ext>
            </a:extLst>
          </p:cNvPr>
          <p:cNvSpPr txBox="1"/>
          <p:nvPr/>
        </p:nvSpPr>
        <p:spPr>
          <a:xfrm>
            <a:off x="5725753" y="40344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EB5B2A9-FB57-1C44-A37C-C3D6EFB53621}"/>
              </a:ext>
            </a:extLst>
          </p:cNvPr>
          <p:cNvCxnSpPr>
            <a:cxnSpLocks/>
          </p:cNvCxnSpPr>
          <p:nvPr/>
        </p:nvCxnSpPr>
        <p:spPr>
          <a:xfrm flipH="1">
            <a:off x="1187575" y="4391470"/>
            <a:ext cx="1024127" cy="102078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CC8263F-BDED-2A4E-B3B9-48FEF2699F83}"/>
              </a:ext>
            </a:extLst>
          </p:cNvPr>
          <p:cNvSpPr txBox="1"/>
          <p:nvPr/>
        </p:nvSpPr>
        <p:spPr>
          <a:xfrm>
            <a:off x="6847657" y="461450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5BE17DB-C753-1D4F-B66D-AE03F9B17BFE}"/>
              </a:ext>
            </a:extLst>
          </p:cNvPr>
          <p:cNvSpPr txBox="1"/>
          <p:nvPr/>
        </p:nvSpPr>
        <p:spPr>
          <a:xfrm>
            <a:off x="5725753" y="46217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98550D7-DFE2-9C42-8B51-CF068C0CE40F}"/>
              </a:ext>
            </a:extLst>
          </p:cNvPr>
          <p:cNvSpPr txBox="1"/>
          <p:nvPr/>
        </p:nvSpPr>
        <p:spPr>
          <a:xfrm>
            <a:off x="5709027" y="37538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F714AB4-93FA-3046-8404-265AE2DB387C}"/>
              </a:ext>
            </a:extLst>
          </p:cNvPr>
          <p:cNvSpPr txBox="1"/>
          <p:nvPr/>
        </p:nvSpPr>
        <p:spPr>
          <a:xfrm>
            <a:off x="5715000" y="34329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10554014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EFDFCD-FF84-7E1B-BEF3-C9789B359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we doing this?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35C87D-D065-7A63-D3DB-317D494593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56721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E601F-D97B-A440-A9B3-5DDDE32E9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highlight>
                  <a:srgbClr val="FFFF00"/>
                </a:highlight>
              </a:rPr>
              <a:t>spanning tree </a:t>
            </a:r>
            <a:r>
              <a:rPr lang="en-US" dirty="0"/>
              <a:t>of a simple graph </a:t>
            </a:r>
            <a:r>
              <a:rPr lang="en-US" i="1" dirty="0"/>
              <a:t>G</a:t>
            </a:r>
            <a:r>
              <a:rPr lang="en-US" dirty="0"/>
              <a:t> is a subgraph </a:t>
            </a:r>
            <a:r>
              <a:rPr lang="en-US" i="1" dirty="0"/>
              <a:t>T</a:t>
            </a:r>
            <a:r>
              <a:rPr lang="en-US" dirty="0"/>
              <a:t> of </a:t>
            </a:r>
            <a:r>
              <a:rPr lang="en-US" i="1" dirty="0"/>
              <a:t>G</a:t>
            </a:r>
            <a:r>
              <a:rPr lang="en-US" dirty="0"/>
              <a:t> such that</a:t>
            </a:r>
          </a:p>
          <a:p>
            <a:pPr lvl="1"/>
            <a:r>
              <a:rPr lang="en-US" i="1" dirty="0"/>
              <a:t>T</a:t>
            </a:r>
            <a:r>
              <a:rPr lang="en-US" dirty="0"/>
              <a:t> is a tree and</a:t>
            </a:r>
          </a:p>
          <a:p>
            <a:pPr lvl="1"/>
            <a:r>
              <a:rPr lang="en-US" i="1" dirty="0"/>
              <a:t>T</a:t>
            </a:r>
            <a:r>
              <a:rPr lang="en-US" dirty="0"/>
              <a:t> contains every vertex of </a:t>
            </a:r>
            <a:r>
              <a:rPr lang="en-US" i="1" dirty="0"/>
              <a:t>G</a:t>
            </a:r>
          </a:p>
          <a:p>
            <a:pPr lvl="1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7A1087-D4D1-AF42-A28E-76014D543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Tree: Def 1 § 11.4.1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D13C63-5FA1-3A11-405F-C2719BCA6FA2}"/>
              </a:ext>
            </a:extLst>
          </p:cNvPr>
          <p:cNvSpPr txBox="1"/>
          <p:nvPr/>
        </p:nvSpPr>
        <p:spPr>
          <a:xfrm>
            <a:off x="2074545" y="3539629"/>
            <a:ext cx="818538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Capture important graph information in a simpler object (a tree)</a:t>
            </a:r>
          </a:p>
        </p:txBody>
      </p:sp>
    </p:spTree>
    <p:extLst>
      <p:ext uri="{BB962C8B-B14F-4D97-AF65-F5344CB8AC3E}">
        <p14:creationId xmlns:p14="http://schemas.microsoft.com/office/powerpoint/2010/main" val="364791786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E601F-D97B-A440-A9B3-5DDDE32E9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spanning tree of a </a:t>
            </a:r>
            <a:r>
              <a:rPr lang="en-US" dirty="0">
                <a:highlight>
                  <a:srgbClr val="FFFF00"/>
                </a:highlight>
              </a:rPr>
              <a:t>simple graph </a:t>
            </a:r>
            <a:r>
              <a:rPr lang="en-US" i="1" dirty="0"/>
              <a:t>G</a:t>
            </a:r>
            <a:r>
              <a:rPr lang="en-US" dirty="0"/>
              <a:t> is a subgraph </a:t>
            </a:r>
            <a:r>
              <a:rPr lang="en-US" i="1" dirty="0"/>
              <a:t>T</a:t>
            </a:r>
            <a:r>
              <a:rPr lang="en-US" dirty="0"/>
              <a:t> of </a:t>
            </a:r>
            <a:r>
              <a:rPr lang="en-US" i="1" dirty="0"/>
              <a:t>G</a:t>
            </a:r>
            <a:r>
              <a:rPr lang="en-US" dirty="0"/>
              <a:t> such that</a:t>
            </a:r>
          </a:p>
          <a:p>
            <a:pPr lvl="1"/>
            <a:r>
              <a:rPr lang="en-US" i="1" dirty="0"/>
              <a:t>T</a:t>
            </a:r>
            <a:r>
              <a:rPr lang="en-US" dirty="0"/>
              <a:t> is a tree and</a:t>
            </a:r>
          </a:p>
          <a:p>
            <a:pPr lvl="1"/>
            <a:r>
              <a:rPr lang="en-US" i="1" dirty="0"/>
              <a:t>T</a:t>
            </a:r>
            <a:r>
              <a:rPr lang="en-US" dirty="0"/>
              <a:t> contains every vertex of </a:t>
            </a:r>
            <a:r>
              <a:rPr lang="en-US" i="1" dirty="0"/>
              <a:t>G</a:t>
            </a:r>
          </a:p>
          <a:p>
            <a:pPr lvl="1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7A1087-D4D1-AF42-A28E-76014D543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Tree: Def 1 § 11.4.1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6D0F45-FCFA-7B4E-B527-238B3F896ED0}"/>
              </a:ext>
            </a:extLst>
          </p:cNvPr>
          <p:cNvSpPr txBox="1"/>
          <p:nvPr/>
        </p:nvSpPr>
        <p:spPr>
          <a:xfrm>
            <a:off x="3566461" y="3429000"/>
            <a:ext cx="5059077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 self loops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 multiple edges between vertices</a:t>
            </a:r>
          </a:p>
        </p:txBody>
      </p:sp>
    </p:spTree>
    <p:extLst>
      <p:ext uri="{BB962C8B-B14F-4D97-AF65-F5344CB8AC3E}">
        <p14:creationId xmlns:p14="http://schemas.microsoft.com/office/powerpoint/2010/main" val="43806919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E601F-D97B-A440-A9B3-5DDDE32E9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spanning tree of a simple graph </a:t>
            </a:r>
            <a:r>
              <a:rPr lang="en-US" i="1" dirty="0"/>
              <a:t>G</a:t>
            </a:r>
            <a:r>
              <a:rPr lang="en-US" dirty="0"/>
              <a:t> is a subgraph </a:t>
            </a:r>
            <a:r>
              <a:rPr lang="en-US" i="1" dirty="0"/>
              <a:t>T</a:t>
            </a:r>
            <a:r>
              <a:rPr lang="en-US" dirty="0"/>
              <a:t> of </a:t>
            </a:r>
            <a:r>
              <a:rPr lang="en-US" i="1" dirty="0"/>
              <a:t>G</a:t>
            </a:r>
            <a:r>
              <a:rPr lang="en-US" dirty="0"/>
              <a:t> such that</a:t>
            </a:r>
          </a:p>
          <a:p>
            <a:pPr lvl="1"/>
            <a:r>
              <a:rPr lang="en-US" i="1" dirty="0">
                <a:highlight>
                  <a:srgbClr val="FFFF00"/>
                </a:highlight>
              </a:rPr>
              <a:t>T</a:t>
            </a:r>
            <a:r>
              <a:rPr lang="en-US" dirty="0">
                <a:highlight>
                  <a:srgbClr val="FFFF00"/>
                </a:highlight>
              </a:rPr>
              <a:t> is a tree </a:t>
            </a:r>
            <a:r>
              <a:rPr lang="en-US" dirty="0"/>
              <a:t>and</a:t>
            </a:r>
          </a:p>
          <a:p>
            <a:pPr lvl="1"/>
            <a:r>
              <a:rPr lang="en-US" i="1" dirty="0"/>
              <a:t>T</a:t>
            </a:r>
            <a:r>
              <a:rPr lang="en-US" dirty="0"/>
              <a:t> contains every vertex of </a:t>
            </a:r>
            <a:r>
              <a:rPr lang="en-US" i="1" dirty="0"/>
              <a:t>G</a:t>
            </a:r>
          </a:p>
          <a:p>
            <a:pPr lvl="1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7A1087-D4D1-AF42-A28E-76014D543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Tree: Def 1 § 11.4.1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D1022C-A8EE-1244-9502-1F4430E43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69" y="3254375"/>
            <a:ext cx="4876800" cy="3238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0F1960-F798-1F45-A8B2-E99F72C83641}"/>
              </a:ext>
            </a:extLst>
          </p:cNvPr>
          <p:cNvSpPr txBox="1"/>
          <p:nvPr/>
        </p:nvSpPr>
        <p:spPr>
          <a:xfrm>
            <a:off x="6858000" y="2573974"/>
            <a:ext cx="4680284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Construct a spanning tree of </a:t>
            </a:r>
            <a:r>
              <a:rPr lang="en-US" sz="2000" i="1" dirty="0"/>
              <a:t>G</a:t>
            </a:r>
            <a:r>
              <a:rPr lang="en-US" sz="2000" i="1" baseline="-25000" dirty="0"/>
              <a:t>1 </a:t>
            </a:r>
            <a:r>
              <a:rPr lang="en-US" sz="2000" dirty="0"/>
              <a:t>starting at </a:t>
            </a:r>
            <a:r>
              <a:rPr lang="en-US" sz="2000" i="1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31422651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E601F-D97B-A440-A9B3-5DDDE32E9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spanning tree of a simple graph </a:t>
            </a:r>
            <a:r>
              <a:rPr lang="en-US" i="1" dirty="0"/>
              <a:t>G</a:t>
            </a:r>
            <a:r>
              <a:rPr lang="en-US" dirty="0"/>
              <a:t> is a subgraph </a:t>
            </a:r>
            <a:r>
              <a:rPr lang="en-US" i="1" dirty="0"/>
              <a:t>T</a:t>
            </a:r>
            <a:r>
              <a:rPr lang="en-US" dirty="0"/>
              <a:t> of </a:t>
            </a:r>
            <a:r>
              <a:rPr lang="en-US" i="1" dirty="0"/>
              <a:t>G</a:t>
            </a:r>
            <a:r>
              <a:rPr lang="en-US" dirty="0"/>
              <a:t> such that</a:t>
            </a:r>
          </a:p>
          <a:p>
            <a:pPr lvl="1"/>
            <a:r>
              <a:rPr lang="en-US" i="1" dirty="0"/>
              <a:t>T</a:t>
            </a:r>
            <a:r>
              <a:rPr lang="en-US" dirty="0"/>
              <a:t> is a tree and</a:t>
            </a:r>
          </a:p>
          <a:p>
            <a:pPr lvl="1"/>
            <a:r>
              <a:rPr lang="en-US" i="1" dirty="0"/>
              <a:t>T</a:t>
            </a:r>
            <a:r>
              <a:rPr lang="en-US" dirty="0"/>
              <a:t> contains every vertex of </a:t>
            </a:r>
            <a:r>
              <a:rPr lang="en-US" i="1" dirty="0"/>
              <a:t>G</a:t>
            </a:r>
          </a:p>
          <a:p>
            <a:pPr lvl="1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7A1087-D4D1-AF42-A28E-76014D543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Tree: Def 1 § 11.4.1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D1022C-A8EE-1244-9502-1F4430E43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69" y="3254375"/>
            <a:ext cx="4876800" cy="3238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57D5E2-B5AF-BF4E-BAA7-84641E4F7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7137" y="3191669"/>
            <a:ext cx="1933575" cy="31432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B7312E-2360-BCAF-F184-FF4E9C1735A1}"/>
              </a:ext>
            </a:extLst>
          </p:cNvPr>
          <p:cNvSpPr txBox="1"/>
          <p:nvPr/>
        </p:nvSpPr>
        <p:spPr>
          <a:xfrm>
            <a:off x="6858000" y="2573974"/>
            <a:ext cx="4680284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Construct a spanning tree of </a:t>
            </a:r>
            <a:r>
              <a:rPr lang="en-US" sz="2000" i="1" dirty="0"/>
              <a:t>G</a:t>
            </a:r>
            <a:r>
              <a:rPr lang="en-US" sz="2000" i="1" baseline="-25000" dirty="0"/>
              <a:t>1 </a:t>
            </a:r>
            <a:r>
              <a:rPr lang="en-US" sz="2000" dirty="0"/>
              <a:t>starting at </a:t>
            </a:r>
            <a:r>
              <a:rPr lang="en-US" sz="2000" i="1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406276149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E601F-D97B-A440-A9B3-5DDDE32E9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spanning tree of a simple graph </a:t>
            </a:r>
            <a:r>
              <a:rPr lang="en-US" i="1" dirty="0"/>
              <a:t>G</a:t>
            </a:r>
            <a:r>
              <a:rPr lang="en-US" dirty="0"/>
              <a:t> is a subgraph </a:t>
            </a:r>
            <a:r>
              <a:rPr lang="en-US" i="1" dirty="0"/>
              <a:t>T</a:t>
            </a:r>
            <a:r>
              <a:rPr lang="en-US" dirty="0"/>
              <a:t> of </a:t>
            </a:r>
            <a:r>
              <a:rPr lang="en-US" i="1" dirty="0"/>
              <a:t>G</a:t>
            </a:r>
            <a:r>
              <a:rPr lang="en-US" dirty="0"/>
              <a:t> such that</a:t>
            </a:r>
          </a:p>
          <a:p>
            <a:pPr lvl="1"/>
            <a:r>
              <a:rPr lang="en-US" i="1" dirty="0"/>
              <a:t>T</a:t>
            </a:r>
            <a:r>
              <a:rPr lang="en-US" dirty="0"/>
              <a:t> is a tree and</a:t>
            </a:r>
          </a:p>
          <a:p>
            <a:pPr lvl="1"/>
            <a:r>
              <a:rPr lang="en-US" i="1" dirty="0"/>
              <a:t>T</a:t>
            </a:r>
            <a:r>
              <a:rPr lang="en-US" dirty="0"/>
              <a:t> contains every vertex of </a:t>
            </a:r>
            <a:r>
              <a:rPr lang="en-US" i="1" dirty="0"/>
              <a:t>G</a:t>
            </a:r>
          </a:p>
          <a:p>
            <a:pPr lvl="1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7A1087-D4D1-AF42-A28E-76014D543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Tree: Def 1 § 11.4.1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D1022C-A8EE-1244-9502-1F4430E43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69" y="3254375"/>
            <a:ext cx="4876800" cy="3238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57D5E2-B5AF-BF4E-BAA7-84641E4F7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7137" y="3191669"/>
            <a:ext cx="1933575" cy="31432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B7312E-2360-BCAF-F184-FF4E9C1735A1}"/>
              </a:ext>
            </a:extLst>
          </p:cNvPr>
          <p:cNvSpPr txBox="1"/>
          <p:nvPr/>
        </p:nvSpPr>
        <p:spPr>
          <a:xfrm>
            <a:off x="6858000" y="2573974"/>
            <a:ext cx="4680284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Construct a spanning tree of </a:t>
            </a:r>
            <a:r>
              <a:rPr lang="en-US" sz="2000" i="1" dirty="0"/>
              <a:t>G</a:t>
            </a:r>
            <a:r>
              <a:rPr lang="en-US" sz="2000" i="1" baseline="-25000" dirty="0"/>
              <a:t>1 </a:t>
            </a:r>
            <a:r>
              <a:rPr lang="en-US" sz="2000" dirty="0"/>
              <a:t>starting at </a:t>
            </a:r>
            <a:r>
              <a:rPr lang="en-US" sz="2000" i="1" dirty="0"/>
              <a:t>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ADCD38-A2D0-ABFE-A298-66E77080AD67}"/>
              </a:ext>
            </a:extLst>
          </p:cNvPr>
          <p:cNvSpPr txBox="1"/>
          <p:nvPr/>
        </p:nvSpPr>
        <p:spPr>
          <a:xfrm>
            <a:off x="5444807" y="6311900"/>
            <a:ext cx="3410435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Spanning trees are not unique</a:t>
            </a:r>
            <a:endParaRPr lang="en-US" sz="2000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3A4EA4-BAE9-1B98-F4EB-9A424F09AAB9}"/>
              </a:ext>
            </a:extLst>
          </p:cNvPr>
          <p:cNvSpPr txBox="1"/>
          <p:nvPr/>
        </p:nvSpPr>
        <p:spPr>
          <a:xfrm>
            <a:off x="10072834" y="5175728"/>
            <a:ext cx="320922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D14B36F-E25C-7BC6-9BB6-24AC7E52B851}"/>
              </a:ext>
            </a:extLst>
          </p:cNvPr>
          <p:cNvCxnSpPr/>
          <p:nvPr/>
        </p:nvCxnSpPr>
        <p:spPr>
          <a:xfrm>
            <a:off x="9876397" y="4849561"/>
            <a:ext cx="290286" cy="4683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3BEDCE4-C02F-1543-56C4-876FDFC2250C}"/>
              </a:ext>
            </a:extLst>
          </p:cNvPr>
          <p:cNvSpPr/>
          <p:nvPr/>
        </p:nvSpPr>
        <p:spPr>
          <a:xfrm>
            <a:off x="9420725" y="5613329"/>
            <a:ext cx="628045" cy="697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5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E601F-D97B-A440-A9B3-5DDDE32E9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spanning tree of a simple graph </a:t>
            </a:r>
            <a:r>
              <a:rPr lang="en-US" i="1" dirty="0"/>
              <a:t>G</a:t>
            </a:r>
            <a:r>
              <a:rPr lang="en-US" dirty="0"/>
              <a:t> is a subgraph </a:t>
            </a:r>
            <a:r>
              <a:rPr lang="en-US" i="1" dirty="0"/>
              <a:t>T</a:t>
            </a:r>
            <a:r>
              <a:rPr lang="en-US" dirty="0"/>
              <a:t> of </a:t>
            </a:r>
            <a:r>
              <a:rPr lang="en-US" i="1" dirty="0"/>
              <a:t>G</a:t>
            </a:r>
            <a:r>
              <a:rPr lang="en-US" dirty="0"/>
              <a:t> such that</a:t>
            </a:r>
          </a:p>
          <a:p>
            <a:pPr lvl="1"/>
            <a:r>
              <a:rPr lang="en-US" i="1" dirty="0">
                <a:highlight>
                  <a:srgbClr val="FFFF00"/>
                </a:highlight>
              </a:rPr>
              <a:t>T</a:t>
            </a:r>
            <a:r>
              <a:rPr lang="en-US" dirty="0">
                <a:highlight>
                  <a:srgbClr val="FFFF00"/>
                </a:highlight>
              </a:rPr>
              <a:t> is a tree </a:t>
            </a:r>
            <a:r>
              <a:rPr lang="en-US" dirty="0"/>
              <a:t>and</a:t>
            </a:r>
          </a:p>
          <a:p>
            <a:pPr lvl="1"/>
            <a:r>
              <a:rPr lang="en-US" i="1" dirty="0"/>
              <a:t>T</a:t>
            </a:r>
            <a:r>
              <a:rPr lang="en-US" dirty="0"/>
              <a:t> contains every vertex of </a:t>
            </a:r>
            <a:r>
              <a:rPr lang="en-US" i="1" dirty="0"/>
              <a:t>G</a:t>
            </a:r>
          </a:p>
          <a:p>
            <a:pPr lvl="1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7A1087-D4D1-AF42-A28E-76014D543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Tree: Def 1 § 11.4.1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D1022C-A8EE-1244-9502-1F4430E43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69" y="3254375"/>
            <a:ext cx="4876800" cy="3238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D9340B-2EE4-5E42-905E-ED9875B96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7468" y="3313864"/>
            <a:ext cx="1409700" cy="2952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65D412-672F-34BB-E567-EDC1197B9BB1}"/>
              </a:ext>
            </a:extLst>
          </p:cNvPr>
          <p:cNvSpPr txBox="1"/>
          <p:nvPr/>
        </p:nvSpPr>
        <p:spPr>
          <a:xfrm>
            <a:off x="6661484" y="2573974"/>
            <a:ext cx="4876800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Construct a spanning tree of </a:t>
            </a:r>
            <a:r>
              <a:rPr lang="en-US" sz="2000" i="1" dirty="0"/>
              <a:t>G</a:t>
            </a:r>
            <a:r>
              <a:rPr lang="en-US" sz="2000" i="1" baseline="-25000" dirty="0"/>
              <a:t>1 </a:t>
            </a:r>
            <a:r>
              <a:rPr lang="en-US" sz="2000" dirty="0"/>
              <a:t>starting at </a:t>
            </a:r>
            <a:r>
              <a:rPr lang="en-US" sz="2000" i="1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5542166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E601F-D97B-A440-A9B3-5DDDE32E9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spanning tree of a simple graph </a:t>
            </a:r>
            <a:r>
              <a:rPr lang="en-US" i="1" dirty="0"/>
              <a:t>G</a:t>
            </a:r>
            <a:r>
              <a:rPr lang="en-US" dirty="0"/>
              <a:t> is a subgraph </a:t>
            </a:r>
            <a:r>
              <a:rPr lang="en-US" i="1" dirty="0"/>
              <a:t>T</a:t>
            </a:r>
            <a:r>
              <a:rPr lang="en-US" dirty="0"/>
              <a:t> of </a:t>
            </a:r>
            <a:r>
              <a:rPr lang="en-US" i="1" dirty="0"/>
              <a:t>G</a:t>
            </a:r>
            <a:r>
              <a:rPr lang="en-US" dirty="0"/>
              <a:t> such that</a:t>
            </a:r>
          </a:p>
          <a:p>
            <a:pPr lvl="1"/>
            <a:r>
              <a:rPr lang="en-US" i="1" dirty="0"/>
              <a:t>T</a:t>
            </a:r>
            <a:r>
              <a:rPr lang="en-US" dirty="0"/>
              <a:t> is a tree and</a:t>
            </a:r>
          </a:p>
          <a:p>
            <a:pPr lvl="1"/>
            <a:r>
              <a:rPr lang="en-US" i="1" dirty="0">
                <a:highlight>
                  <a:srgbClr val="FFFF00"/>
                </a:highlight>
              </a:rPr>
              <a:t>T</a:t>
            </a:r>
            <a:r>
              <a:rPr lang="en-US" dirty="0">
                <a:highlight>
                  <a:srgbClr val="FFFF00"/>
                </a:highlight>
              </a:rPr>
              <a:t> contains every vertex of </a:t>
            </a:r>
            <a:r>
              <a:rPr lang="en-US" i="1" dirty="0">
                <a:highlight>
                  <a:srgbClr val="FFFF00"/>
                </a:highlight>
              </a:rPr>
              <a:t>G</a:t>
            </a:r>
          </a:p>
          <a:p>
            <a:pPr lvl="1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7A1087-D4D1-AF42-A28E-76014D543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Tree: Def 1 § 11.4.1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D1022C-A8EE-1244-9502-1F4430E43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69" y="3254375"/>
            <a:ext cx="4876800" cy="3238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D9340B-2EE4-5E42-905E-ED9875B96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7468" y="3313864"/>
            <a:ext cx="1409700" cy="2952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BB16F7-34EF-E147-9CC1-6ECE2A309229}"/>
              </a:ext>
            </a:extLst>
          </p:cNvPr>
          <p:cNvSpPr txBox="1"/>
          <p:nvPr/>
        </p:nvSpPr>
        <p:spPr>
          <a:xfrm>
            <a:off x="10960205" y="3367215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 </a:t>
            </a:r>
            <a:r>
              <a:rPr lang="en-US" dirty="0">
                <a:cs typeface="Times New Roman" panose="02020603050405020304" pitchFamily="18" charset="0"/>
              </a:rPr>
              <a:t>???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A29517-132F-EC4B-A325-6D05662564EB}"/>
              </a:ext>
            </a:extLst>
          </p:cNvPr>
          <p:cNvSpPr txBox="1"/>
          <p:nvPr/>
        </p:nvSpPr>
        <p:spPr>
          <a:xfrm>
            <a:off x="5463581" y="2351552"/>
            <a:ext cx="3618635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This search tree is </a:t>
            </a:r>
            <a:r>
              <a:rPr lang="en-US" sz="2000" i="1" dirty="0"/>
              <a:t>not</a:t>
            </a:r>
            <a:r>
              <a:rPr lang="en-US" sz="2000" dirty="0"/>
              <a:t> a spanning tree because it does not contain vertex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dirty="0"/>
              <a:t>  from the original graph</a:t>
            </a:r>
          </a:p>
        </p:txBody>
      </p:sp>
    </p:spTree>
    <p:extLst>
      <p:ext uri="{BB962C8B-B14F-4D97-AF65-F5344CB8AC3E}">
        <p14:creationId xmlns:p14="http://schemas.microsoft.com/office/powerpoint/2010/main" val="334055193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8B0420-5D93-862B-63DE-38319C7A9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 Spanning Forest not a Tree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F15975-95BB-D513-77F1-BDE11A642F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67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4BC147-D99F-144C-A35B-9B898A0B002A}"/>
              </a:ext>
            </a:extLst>
          </p:cNvPr>
          <p:cNvSpPr txBox="1"/>
          <p:nvPr/>
        </p:nvSpPr>
        <p:spPr>
          <a:xfrm>
            <a:off x="6587158" y="1782106"/>
            <a:ext cx="526907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Rules:</a:t>
            </a:r>
          </a:p>
          <a:p>
            <a:r>
              <a:rPr lang="en-US" sz="2000" dirty="0"/>
              <a:t> R0:  Alpha(x, y, z) :- Bravo(a, b, z), Charlie(x, y, c).</a:t>
            </a:r>
            <a:endParaRPr lang="en-US" sz="2000" b="0" dirty="0">
              <a:effectLst/>
            </a:endParaRPr>
          </a:p>
          <a:p>
            <a:r>
              <a:rPr lang="en-US" sz="2000" dirty="0"/>
              <a:t> R1:  Bravo(x, y, z) :- Charlie(a, x, z), Alpha(y, a, b).</a:t>
            </a:r>
            <a:endParaRPr lang="en-US" sz="2000" b="0" dirty="0">
              <a:effectLst/>
            </a:endParaRPr>
          </a:p>
          <a:p>
            <a:r>
              <a:rPr lang="en-US" sz="2000" dirty="0"/>
              <a:t> R2:  Charlie(x, y, z) :- Delta(z, y, x).</a:t>
            </a:r>
          </a:p>
          <a:p>
            <a:r>
              <a:rPr lang="en-US" sz="2000" dirty="0"/>
              <a:t> R3:  Delta(x, y, z) :- Charlie(z, x, y).</a:t>
            </a:r>
            <a:endParaRPr lang="en-US" sz="2000" b="0" dirty="0">
              <a:effectLst/>
            </a:endParaRPr>
          </a:p>
          <a:p>
            <a:r>
              <a:rPr lang="en-US" sz="2000" dirty="0"/>
              <a:t> R4:  Delta(x, y, z) :- Echo(y, z, x).</a:t>
            </a:r>
            <a:endParaRPr lang="en-US" sz="2000" b="0" dirty="0">
              <a:effectLst/>
            </a:endParaRPr>
          </a:p>
          <a:p>
            <a:br>
              <a:rPr lang="en-US" sz="2000" b="0" dirty="0">
                <a:effectLst/>
              </a:rPr>
            </a:br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Faster: Dependency Graph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70C4349-A945-534C-8FBA-E11B076E7A80}"/>
              </a:ext>
            </a:extLst>
          </p:cNvPr>
          <p:cNvSpPr>
            <a:spLocks noChangeAspect="1"/>
          </p:cNvSpPr>
          <p:nvPr/>
        </p:nvSpPr>
        <p:spPr>
          <a:xfrm>
            <a:off x="1973389" y="3017520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C837CBC-8F20-A749-A1C8-2BBE8FED031C}"/>
              </a:ext>
            </a:extLst>
          </p:cNvPr>
          <p:cNvSpPr>
            <a:spLocks noChangeAspect="1"/>
          </p:cNvSpPr>
          <p:nvPr/>
        </p:nvSpPr>
        <p:spPr>
          <a:xfrm>
            <a:off x="1973389" y="4360794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0300474-5958-804D-8489-752618DD04E7}"/>
              </a:ext>
            </a:extLst>
          </p:cNvPr>
          <p:cNvSpPr>
            <a:spLocks noChangeAspect="1"/>
          </p:cNvSpPr>
          <p:nvPr/>
        </p:nvSpPr>
        <p:spPr>
          <a:xfrm>
            <a:off x="3339465" y="3017520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2550A31-7857-C74B-B3A5-880763CF1E50}"/>
              </a:ext>
            </a:extLst>
          </p:cNvPr>
          <p:cNvSpPr>
            <a:spLocks noChangeAspect="1"/>
          </p:cNvSpPr>
          <p:nvPr/>
        </p:nvSpPr>
        <p:spPr>
          <a:xfrm>
            <a:off x="3339465" y="4360794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3186070-1972-2043-9DFD-1755C52F63D2}"/>
              </a:ext>
            </a:extLst>
          </p:cNvPr>
          <p:cNvSpPr>
            <a:spLocks noChangeAspect="1"/>
          </p:cNvSpPr>
          <p:nvPr/>
        </p:nvSpPr>
        <p:spPr>
          <a:xfrm>
            <a:off x="4705541" y="3752747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R4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3E88DCA-D44C-754F-8753-A6BFECE41710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>
            <a:off x="2384869" y="3840480"/>
            <a:ext cx="0" cy="5203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430537A-C540-9842-BB8E-CCBC3FFA9C5A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>
            <a:off x="2796349" y="3429000"/>
            <a:ext cx="54311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55B58D6-384B-074A-926C-A0A179CDA13F}"/>
              </a:ext>
            </a:extLst>
          </p:cNvPr>
          <p:cNvCxnSpPr>
            <a:cxnSpLocks/>
          </p:cNvCxnSpPr>
          <p:nvPr/>
        </p:nvCxnSpPr>
        <p:spPr>
          <a:xfrm flipV="1">
            <a:off x="2545492" y="3765104"/>
            <a:ext cx="0" cy="60804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7CE848-0F85-084F-85DE-2B42BF77146A}"/>
              </a:ext>
            </a:extLst>
          </p:cNvPr>
          <p:cNvCxnSpPr>
            <a:cxnSpLocks/>
            <a:stCxn id="12" idx="6"/>
            <a:endCxn id="13" idx="3"/>
          </p:cNvCxnSpPr>
          <p:nvPr/>
        </p:nvCxnSpPr>
        <p:spPr>
          <a:xfrm flipV="1">
            <a:off x="2796349" y="3719960"/>
            <a:ext cx="663636" cy="10523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72F540-1293-8342-AC5C-8D9EAB63F8B0}"/>
              </a:ext>
            </a:extLst>
          </p:cNvPr>
          <p:cNvCxnSpPr>
            <a:cxnSpLocks/>
          </p:cNvCxnSpPr>
          <p:nvPr/>
        </p:nvCxnSpPr>
        <p:spPr>
          <a:xfrm>
            <a:off x="3760588" y="3840480"/>
            <a:ext cx="0" cy="5203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9426F32-E86E-A040-BBE3-F6D1B8F28F1D}"/>
              </a:ext>
            </a:extLst>
          </p:cNvPr>
          <p:cNvCxnSpPr>
            <a:cxnSpLocks/>
          </p:cNvCxnSpPr>
          <p:nvPr/>
        </p:nvCxnSpPr>
        <p:spPr>
          <a:xfrm flipV="1">
            <a:off x="3921211" y="3765104"/>
            <a:ext cx="0" cy="60804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9CE6C0C-7BEC-9F41-9B4F-5E1216E338A2}"/>
              </a:ext>
            </a:extLst>
          </p:cNvPr>
          <p:cNvCxnSpPr>
            <a:cxnSpLocks/>
            <a:stCxn id="13" idx="6"/>
            <a:endCxn id="15" idx="1"/>
          </p:cNvCxnSpPr>
          <p:nvPr/>
        </p:nvCxnSpPr>
        <p:spPr>
          <a:xfrm>
            <a:off x="4162425" y="3429000"/>
            <a:ext cx="663636" cy="44426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FC6F0E2-B8AC-2C45-A302-430467795D8C}"/>
              </a:ext>
            </a:extLst>
          </p:cNvPr>
          <p:cNvSpPr txBox="1"/>
          <p:nvPr/>
        </p:nvSpPr>
        <p:spPr>
          <a:xfrm>
            <a:off x="1973389" y="1824227"/>
            <a:ext cx="3324564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Dependency graph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8FC3B-2A77-AAC9-7E4C-F4983C13CBDD}"/>
              </a:ext>
            </a:extLst>
          </p:cNvPr>
          <p:cNvSpPr txBox="1"/>
          <p:nvPr/>
        </p:nvSpPr>
        <p:spPr>
          <a:xfrm>
            <a:off x="6071618" y="3733594"/>
            <a:ext cx="5791592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Relation on a set:</a:t>
            </a:r>
          </a:p>
          <a:p>
            <a:pPr indent="12700">
              <a:tabLst>
                <a:tab pos="450850" algn="l"/>
              </a:tabLst>
            </a:pPr>
            <a:r>
              <a:rPr lang="en-US" sz="3200" dirty="0"/>
              <a:t>	</a:t>
            </a:r>
            <a:r>
              <a:rPr lang="en-US" sz="3200" dirty="0" err="1"/>
              <a:t>Rule_depends_on_rule</a:t>
            </a:r>
            <a:r>
              <a:rPr lang="en-US" sz="3200" dirty="0"/>
              <a:t>(</a:t>
            </a:r>
            <a:r>
              <a:rPr lang="en-US" sz="3200" dirty="0" err="1"/>
              <a:t>R</a:t>
            </a:r>
            <a:r>
              <a:rPr lang="en-US" sz="3200" baseline="-25000" dirty="0" err="1"/>
              <a:t>j</a:t>
            </a:r>
            <a:r>
              <a:rPr lang="en-US" sz="3200" dirty="0" err="1"/>
              <a:t>,R</a:t>
            </a:r>
            <a:r>
              <a:rPr lang="en-US" sz="3200" baseline="-25000" dirty="0" err="1"/>
              <a:t>k</a:t>
            </a:r>
            <a:r>
              <a:rPr lang="en-US" sz="3200" dirty="0"/>
              <a:t>)</a:t>
            </a:r>
          </a:p>
          <a:p>
            <a:pPr indent="12700">
              <a:tabLst>
                <a:tab pos="450850" algn="l"/>
              </a:tabLst>
            </a:pPr>
            <a:r>
              <a:rPr lang="en-US" sz="3200" dirty="0"/>
              <a:t>Graph representation of relation</a:t>
            </a:r>
          </a:p>
          <a:p>
            <a:pPr indent="12700">
              <a:tabLst>
                <a:tab pos="450850" algn="l"/>
              </a:tabLst>
            </a:pPr>
            <a:r>
              <a:rPr lang="en-US" sz="3200" dirty="0"/>
              <a:t>	Edges from </a:t>
            </a:r>
            <a:r>
              <a:rPr lang="en-US" sz="3200" dirty="0" err="1"/>
              <a:t>R</a:t>
            </a:r>
            <a:r>
              <a:rPr lang="en-US" sz="3200" baseline="-25000" dirty="0" err="1"/>
              <a:t>j</a:t>
            </a:r>
            <a:r>
              <a:rPr lang="en-US" sz="3200" baseline="-25000" dirty="0"/>
              <a:t> </a:t>
            </a:r>
            <a:r>
              <a:rPr lang="en-US" sz="3200" dirty="0"/>
              <a:t>to </a:t>
            </a:r>
            <a:r>
              <a:rPr lang="en-US" sz="3200" dirty="0" err="1"/>
              <a:t>R</a:t>
            </a:r>
            <a:r>
              <a:rPr lang="en-US" sz="3200" baseline="-25000" dirty="0" err="1"/>
              <a:t>k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5662703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A7F3E-9964-D549-BC07-1ECABB836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21423-F075-6E44-A92E-DE3F88E6E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52286" cy="4351338"/>
          </a:xfrm>
        </p:spPr>
        <p:txBody>
          <a:bodyPr/>
          <a:lstStyle/>
          <a:p>
            <a:r>
              <a:rPr lang="en-US" dirty="0"/>
              <a:t>A forest is a group of trees</a:t>
            </a:r>
          </a:p>
          <a:p>
            <a:r>
              <a:rPr lang="en-US" dirty="0"/>
              <a:t>A spanning forest of </a:t>
            </a:r>
            <a:r>
              <a:rPr lang="en-US" i="1" dirty="0"/>
              <a:t>G</a:t>
            </a:r>
            <a:r>
              <a:rPr lang="en-US" dirty="0"/>
              <a:t> is a group of trees </a:t>
            </a:r>
            <a:r>
              <a:rPr lang="en-US" i="1" dirty="0"/>
              <a:t>{T</a:t>
            </a:r>
            <a:r>
              <a:rPr lang="en-US" i="1" baseline="-25000" dirty="0"/>
              <a:t>1</a:t>
            </a:r>
            <a:r>
              <a:rPr lang="en-US" i="1" dirty="0"/>
              <a:t>, T</a:t>
            </a:r>
            <a:r>
              <a:rPr lang="en-US" i="1" baseline="-25000" dirty="0"/>
              <a:t>2</a:t>
            </a:r>
            <a:r>
              <a:rPr lang="en-US" i="1" dirty="0"/>
              <a:t>, … T</a:t>
            </a:r>
            <a:r>
              <a:rPr lang="en-US" i="1" baseline="-25000" dirty="0"/>
              <a:t>n</a:t>
            </a:r>
            <a:r>
              <a:rPr lang="en-US" i="1" dirty="0"/>
              <a:t>}</a:t>
            </a:r>
            <a:r>
              <a:rPr lang="en-US" dirty="0"/>
              <a:t> such that</a:t>
            </a:r>
          </a:p>
          <a:p>
            <a:pPr lvl="1"/>
            <a:r>
              <a:rPr lang="en-US" dirty="0"/>
              <a:t>Each </a:t>
            </a:r>
            <a:r>
              <a:rPr lang="en-US" i="1" dirty="0"/>
              <a:t>T</a:t>
            </a:r>
            <a:r>
              <a:rPr lang="en-US" i="1" baseline="-25000" dirty="0"/>
              <a:t>k</a:t>
            </a:r>
            <a:r>
              <a:rPr lang="en-US" i="1" dirty="0"/>
              <a:t> </a:t>
            </a:r>
            <a:r>
              <a:rPr lang="en-US" dirty="0"/>
              <a:t>is a tree</a:t>
            </a:r>
          </a:p>
          <a:p>
            <a:pPr lvl="1"/>
            <a:r>
              <a:rPr lang="en-US" dirty="0"/>
              <a:t>No two trees </a:t>
            </a:r>
            <a:r>
              <a:rPr lang="en-US" i="1" dirty="0" err="1"/>
              <a:t>T</a:t>
            </a:r>
            <a:r>
              <a:rPr lang="en-US" i="1" baseline="-25000" dirty="0" err="1"/>
              <a:t>j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/>
              <a:t>T</a:t>
            </a:r>
            <a:r>
              <a:rPr lang="en-US" i="1" baseline="-25000" dirty="0"/>
              <a:t>k</a:t>
            </a:r>
            <a:r>
              <a:rPr lang="en-US" dirty="0"/>
              <a:t> have any common vertices</a:t>
            </a:r>
          </a:p>
          <a:p>
            <a:pPr lvl="1"/>
            <a:r>
              <a:rPr lang="en-US" dirty="0"/>
              <a:t>The union of all tree vertices is the set of vertices of </a:t>
            </a:r>
            <a:r>
              <a:rPr lang="en-US" i="1" dirty="0"/>
              <a:t>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6615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A7F3E-9964-D549-BC07-1ECABB836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21423-F075-6E44-A92E-DE3F88E6E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52286" cy="4351338"/>
          </a:xfrm>
        </p:spPr>
        <p:txBody>
          <a:bodyPr/>
          <a:lstStyle/>
          <a:p>
            <a:r>
              <a:rPr lang="en-US" dirty="0"/>
              <a:t>A forest is a group of trees</a:t>
            </a:r>
          </a:p>
          <a:p>
            <a:r>
              <a:rPr lang="en-US" dirty="0"/>
              <a:t>A spanning forest of </a:t>
            </a:r>
            <a:r>
              <a:rPr lang="en-US" i="1" dirty="0"/>
              <a:t>G</a:t>
            </a:r>
            <a:r>
              <a:rPr lang="en-US" dirty="0"/>
              <a:t> is a group of trees </a:t>
            </a:r>
            <a:r>
              <a:rPr lang="en-US" i="1" dirty="0"/>
              <a:t>{T</a:t>
            </a:r>
            <a:r>
              <a:rPr lang="en-US" i="1" baseline="-25000" dirty="0"/>
              <a:t>1</a:t>
            </a:r>
            <a:r>
              <a:rPr lang="en-US" i="1" dirty="0"/>
              <a:t>, T</a:t>
            </a:r>
            <a:r>
              <a:rPr lang="en-US" i="1" baseline="-25000" dirty="0"/>
              <a:t>2</a:t>
            </a:r>
            <a:r>
              <a:rPr lang="en-US" i="1" dirty="0"/>
              <a:t>, … T</a:t>
            </a:r>
            <a:r>
              <a:rPr lang="en-US" i="1" baseline="-25000" dirty="0"/>
              <a:t>n</a:t>
            </a:r>
            <a:r>
              <a:rPr lang="en-US" i="1" dirty="0"/>
              <a:t>}</a:t>
            </a:r>
            <a:r>
              <a:rPr lang="en-US" dirty="0"/>
              <a:t> such that</a:t>
            </a:r>
          </a:p>
          <a:p>
            <a:pPr lvl="1"/>
            <a:r>
              <a:rPr lang="en-US" dirty="0"/>
              <a:t>Each </a:t>
            </a:r>
            <a:r>
              <a:rPr lang="en-US" i="1" dirty="0"/>
              <a:t>T</a:t>
            </a:r>
            <a:r>
              <a:rPr lang="en-US" i="1" baseline="-25000" dirty="0"/>
              <a:t>k</a:t>
            </a:r>
            <a:r>
              <a:rPr lang="en-US" i="1" dirty="0"/>
              <a:t> </a:t>
            </a:r>
            <a:r>
              <a:rPr lang="en-US" dirty="0"/>
              <a:t>is a tree</a:t>
            </a:r>
          </a:p>
          <a:p>
            <a:pPr lvl="1"/>
            <a:r>
              <a:rPr lang="en-US" dirty="0"/>
              <a:t>No two trees </a:t>
            </a:r>
            <a:r>
              <a:rPr lang="en-US" i="1" dirty="0" err="1"/>
              <a:t>T</a:t>
            </a:r>
            <a:r>
              <a:rPr lang="en-US" i="1" baseline="-25000" dirty="0" err="1"/>
              <a:t>j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/>
              <a:t>T</a:t>
            </a:r>
            <a:r>
              <a:rPr lang="en-US" i="1" baseline="-25000" dirty="0"/>
              <a:t>k</a:t>
            </a:r>
            <a:r>
              <a:rPr lang="en-US" dirty="0"/>
              <a:t> have any common vertices</a:t>
            </a:r>
          </a:p>
          <a:p>
            <a:pPr lvl="1"/>
            <a:r>
              <a:rPr lang="en-US" dirty="0"/>
              <a:t>The union of all tree vertices is the set of vertices of </a:t>
            </a:r>
            <a:r>
              <a:rPr lang="en-US" i="1" dirty="0"/>
              <a:t>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AE251B-9461-704E-9EF7-061D82636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7331" y="206375"/>
            <a:ext cx="4876800" cy="3238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AEB8BA-C051-1D49-B844-8DD91903F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268" y="3698875"/>
            <a:ext cx="1409700" cy="2952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3A527E-FC0C-FF4A-81A9-0B412BEE6B11}"/>
              </a:ext>
            </a:extLst>
          </p:cNvPr>
          <p:cNvSpPr txBox="1"/>
          <p:nvPr/>
        </p:nvSpPr>
        <p:spPr>
          <a:xfrm>
            <a:off x="10886065" y="3726352"/>
            <a:ext cx="686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CAB7FF-3677-E841-BFAB-F9194A9165A1}"/>
              </a:ext>
            </a:extLst>
          </p:cNvPr>
          <p:cNvSpPr txBox="1"/>
          <p:nvPr/>
        </p:nvSpPr>
        <p:spPr>
          <a:xfrm>
            <a:off x="8473011" y="3385559"/>
            <a:ext cx="275625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Spanning Forest of </a:t>
            </a:r>
            <a:r>
              <a:rPr lang="en-US" sz="2000" i="1" dirty="0"/>
              <a:t>G</a:t>
            </a:r>
            <a:r>
              <a:rPr lang="en-US" sz="2000" i="1" baseline="-25000" dirty="0"/>
              <a:t>1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241543369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A7F3E-9964-D549-BC07-1ECABB836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21423-F075-6E44-A92E-DE3F88E6E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52286" cy="4351338"/>
          </a:xfrm>
        </p:spPr>
        <p:txBody>
          <a:bodyPr/>
          <a:lstStyle/>
          <a:p>
            <a:r>
              <a:rPr lang="en-US" dirty="0"/>
              <a:t>A forest is a group of trees</a:t>
            </a:r>
          </a:p>
          <a:p>
            <a:r>
              <a:rPr lang="en-US" dirty="0"/>
              <a:t>A spanning forest of </a:t>
            </a:r>
            <a:r>
              <a:rPr lang="en-US" i="1" dirty="0"/>
              <a:t>G</a:t>
            </a:r>
            <a:r>
              <a:rPr lang="en-US" dirty="0"/>
              <a:t> is a group of trees </a:t>
            </a:r>
            <a:r>
              <a:rPr lang="en-US" i="1" dirty="0"/>
              <a:t>{T</a:t>
            </a:r>
            <a:r>
              <a:rPr lang="en-US" i="1" baseline="-25000" dirty="0"/>
              <a:t>1</a:t>
            </a:r>
            <a:r>
              <a:rPr lang="en-US" i="1" dirty="0"/>
              <a:t>, T</a:t>
            </a:r>
            <a:r>
              <a:rPr lang="en-US" i="1" baseline="-25000" dirty="0"/>
              <a:t>2</a:t>
            </a:r>
            <a:r>
              <a:rPr lang="en-US" i="1" dirty="0"/>
              <a:t>, … T</a:t>
            </a:r>
            <a:r>
              <a:rPr lang="en-US" i="1" baseline="-25000" dirty="0"/>
              <a:t>n</a:t>
            </a:r>
            <a:r>
              <a:rPr lang="en-US" i="1" dirty="0"/>
              <a:t>}</a:t>
            </a:r>
            <a:r>
              <a:rPr lang="en-US" dirty="0"/>
              <a:t> such that</a:t>
            </a:r>
          </a:p>
          <a:p>
            <a:pPr lvl="1"/>
            <a:r>
              <a:rPr lang="en-US" dirty="0"/>
              <a:t>Each </a:t>
            </a:r>
            <a:r>
              <a:rPr lang="en-US" i="1" dirty="0"/>
              <a:t>T</a:t>
            </a:r>
            <a:r>
              <a:rPr lang="en-US" i="1" baseline="-25000" dirty="0"/>
              <a:t>k</a:t>
            </a:r>
            <a:r>
              <a:rPr lang="en-US" i="1" dirty="0"/>
              <a:t> </a:t>
            </a:r>
            <a:r>
              <a:rPr lang="en-US" dirty="0"/>
              <a:t>is a tree</a:t>
            </a:r>
          </a:p>
          <a:p>
            <a:pPr lvl="1"/>
            <a:r>
              <a:rPr lang="en-US" dirty="0"/>
              <a:t>No two trees </a:t>
            </a:r>
            <a:r>
              <a:rPr lang="en-US" i="1" dirty="0" err="1"/>
              <a:t>T</a:t>
            </a:r>
            <a:r>
              <a:rPr lang="en-US" i="1" baseline="-25000" dirty="0" err="1"/>
              <a:t>j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/>
              <a:t>T</a:t>
            </a:r>
            <a:r>
              <a:rPr lang="en-US" i="1" baseline="-25000" dirty="0"/>
              <a:t>k</a:t>
            </a:r>
            <a:r>
              <a:rPr lang="en-US" dirty="0"/>
              <a:t> have any common vertices</a:t>
            </a:r>
          </a:p>
          <a:p>
            <a:pPr lvl="1"/>
            <a:r>
              <a:rPr lang="en-US" dirty="0"/>
              <a:t>The union of all tree vertices is the set of vertices of </a:t>
            </a:r>
            <a:r>
              <a:rPr lang="en-US" i="1" dirty="0"/>
              <a:t>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AE251B-9461-704E-9EF7-061D82636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7331" y="206375"/>
            <a:ext cx="4876800" cy="3238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CAB7FF-3677-E841-BFAB-F9194A9165A1}"/>
              </a:ext>
            </a:extLst>
          </p:cNvPr>
          <p:cNvSpPr txBox="1"/>
          <p:nvPr/>
        </p:nvSpPr>
        <p:spPr>
          <a:xfrm>
            <a:off x="1483903" y="5397671"/>
            <a:ext cx="2756257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Construct a different spanning forest.</a:t>
            </a:r>
          </a:p>
          <a:p>
            <a:pPr algn="ctr"/>
            <a:r>
              <a:rPr lang="en-US" sz="2000" i="1" dirty="0"/>
              <a:t>Begin at c, then b, then f</a:t>
            </a:r>
          </a:p>
        </p:txBody>
      </p:sp>
    </p:spTree>
    <p:extLst>
      <p:ext uri="{BB962C8B-B14F-4D97-AF65-F5344CB8AC3E}">
        <p14:creationId xmlns:p14="http://schemas.microsoft.com/office/powerpoint/2010/main" val="167922170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1EE012-3C9A-5754-B26D-4B72BD328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to Project 5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33B8CE-1E56-85D2-FCE0-5CF964BC45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Spanning forests can be used to help us find the strongly connected components</a:t>
            </a:r>
          </a:p>
        </p:txBody>
      </p:sp>
    </p:spTree>
    <p:extLst>
      <p:ext uri="{BB962C8B-B14F-4D97-AF65-F5344CB8AC3E}">
        <p14:creationId xmlns:p14="http://schemas.microsoft.com/office/powerpoint/2010/main" val="401336719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5 uses Spanning Forests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2186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Dependency Graph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9E83C-F9A2-E64D-BA7D-AA765E5A903C}"/>
              </a:ext>
            </a:extLst>
          </p:cNvPr>
          <p:cNvSpPr txBox="1"/>
          <p:nvPr/>
        </p:nvSpPr>
        <p:spPr>
          <a:xfrm>
            <a:off x="2067565" y="1894793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Visit order</a:t>
            </a:r>
          </a:p>
          <a:p>
            <a:r>
              <a:rPr lang="en-US" sz="2000" dirty="0"/>
              <a:t>[R4,R2,R3,R0,R1]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DA63EF-DCF0-CD49-BC67-1C313AC1EAFC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DA6A332-21B6-FC42-815A-E6EA5BC1C1E6}"/>
              </a:ext>
            </a:extLst>
          </p:cNvPr>
          <p:cNvGrpSpPr/>
          <p:nvPr/>
        </p:nvGrpSpPr>
        <p:grpSpPr>
          <a:xfrm>
            <a:off x="1973389" y="3017520"/>
            <a:ext cx="3555112" cy="2166234"/>
            <a:chOff x="1973389" y="3017520"/>
            <a:chExt cx="3555112" cy="216623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EF1B42D-A859-3745-B3C0-0AE2F20F1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31B3ECB-6F50-B949-A52A-040E6951C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6CD02E2-1FF7-C448-8649-53E7C8859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7CC3BBC-34C4-FF4E-9210-CCEA75862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D04E05D-1F53-A148-9807-690FEC9C34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5541" y="3752747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3DC68D7-C463-E142-86B4-6A60BAADE82E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>
              <a:off x="2384869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1B0A91E-377C-AD44-B0E0-383BA84581B4}"/>
                </a:ext>
              </a:extLst>
            </p:cNvPr>
            <p:cNvCxnSpPr>
              <a:cxnSpLocks/>
              <a:stCxn id="48" idx="6"/>
              <a:endCxn id="50" idx="2"/>
            </p:cNvCxnSpPr>
            <p:nvPr/>
          </p:nvCxnSpPr>
          <p:spPr>
            <a:xfrm>
              <a:off x="2796349" y="3429000"/>
              <a:ext cx="54311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2784F3E-D00D-CA45-93F7-1CE72AA16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492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41064F2-3751-9349-9714-7BF85FB08215}"/>
                </a:ext>
              </a:extLst>
            </p:cNvPr>
            <p:cNvCxnSpPr>
              <a:cxnSpLocks/>
              <a:stCxn id="49" idx="6"/>
              <a:endCxn id="50" idx="3"/>
            </p:cNvCxnSpPr>
            <p:nvPr/>
          </p:nvCxnSpPr>
          <p:spPr>
            <a:xfrm flipV="1">
              <a:off x="2796349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BC3DEC6-0993-5149-86E3-0C54CB18230B}"/>
                </a:ext>
              </a:extLst>
            </p:cNvPr>
            <p:cNvCxnSpPr>
              <a:cxnSpLocks/>
            </p:cNvCxnSpPr>
            <p:nvPr/>
          </p:nvCxnSpPr>
          <p:spPr>
            <a:xfrm>
              <a:off x="3760588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55F535A-5749-1C43-8427-3D82CDC5E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211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C093D9F-8C0A-8645-A758-E627264E275A}"/>
                </a:ext>
              </a:extLst>
            </p:cNvPr>
            <p:cNvCxnSpPr>
              <a:cxnSpLocks/>
              <a:stCxn id="50" idx="6"/>
              <a:endCxn id="52" idx="1"/>
            </p:cNvCxnSpPr>
            <p:nvPr/>
          </p:nvCxnSpPr>
          <p:spPr>
            <a:xfrm>
              <a:off x="4162425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EEE517DD-4203-D84F-B215-5018E5AB2A4A}"/>
              </a:ext>
            </a:extLst>
          </p:cNvPr>
          <p:cNvSpPr>
            <a:spLocks noChangeAspect="1"/>
          </p:cNvSpPr>
          <p:nvPr/>
        </p:nvSpPr>
        <p:spPr>
          <a:xfrm>
            <a:off x="7998719" y="2640381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R4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BD69F59-5D74-AD44-A364-B4E04CE10DC4}"/>
              </a:ext>
            </a:extLst>
          </p:cNvPr>
          <p:cNvSpPr>
            <a:spLocks noChangeAspect="1"/>
          </p:cNvSpPr>
          <p:nvPr/>
        </p:nvSpPr>
        <p:spPr>
          <a:xfrm>
            <a:off x="8973296" y="2613509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R2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3147AB3-4452-0942-AF9B-0B8D0678AA17}"/>
              </a:ext>
            </a:extLst>
          </p:cNvPr>
          <p:cNvSpPr>
            <a:spLocks noChangeAspect="1"/>
          </p:cNvSpPr>
          <p:nvPr/>
        </p:nvSpPr>
        <p:spPr>
          <a:xfrm>
            <a:off x="8987115" y="3558353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R3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17CCD08-55EE-6B4A-B6C4-872F310D6493}"/>
              </a:ext>
            </a:extLst>
          </p:cNvPr>
          <p:cNvCxnSpPr>
            <a:cxnSpLocks/>
            <a:stCxn id="34" idx="4"/>
            <a:endCxn id="35" idx="0"/>
          </p:cNvCxnSpPr>
          <p:nvPr/>
        </p:nvCxnSpPr>
        <p:spPr>
          <a:xfrm>
            <a:off x="9299041" y="3264998"/>
            <a:ext cx="13819" cy="29335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1EC2F8CC-C29C-1942-9AAF-ECF209791E71}"/>
              </a:ext>
            </a:extLst>
          </p:cNvPr>
          <p:cNvSpPr>
            <a:spLocks noChangeAspect="1"/>
          </p:cNvSpPr>
          <p:nvPr/>
        </p:nvSpPr>
        <p:spPr>
          <a:xfrm>
            <a:off x="9936711" y="2613509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R0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50ED384-777C-2544-A50D-5475945697F2}"/>
              </a:ext>
            </a:extLst>
          </p:cNvPr>
          <p:cNvSpPr>
            <a:spLocks noChangeAspect="1"/>
          </p:cNvSpPr>
          <p:nvPr/>
        </p:nvSpPr>
        <p:spPr>
          <a:xfrm>
            <a:off x="9955268" y="3558353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R1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B4CA31B-6095-5E40-82B7-66540361CCCE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10267194" y="3264998"/>
            <a:ext cx="13819" cy="29335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79675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5 uses Spanning Forests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2186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Dependency Graph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9E83C-F9A2-E64D-BA7D-AA765E5A903C}"/>
              </a:ext>
            </a:extLst>
          </p:cNvPr>
          <p:cNvSpPr txBox="1"/>
          <p:nvPr/>
        </p:nvSpPr>
        <p:spPr>
          <a:xfrm>
            <a:off x="2067565" y="1894793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Visit order</a:t>
            </a:r>
          </a:p>
          <a:p>
            <a:r>
              <a:rPr lang="en-US" sz="2000" dirty="0"/>
              <a:t>[R4,R2,R3,R0,R1]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DA63EF-DCF0-CD49-BC67-1C313AC1EAFC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DA6A332-21B6-FC42-815A-E6EA5BC1C1E6}"/>
              </a:ext>
            </a:extLst>
          </p:cNvPr>
          <p:cNvGrpSpPr/>
          <p:nvPr/>
        </p:nvGrpSpPr>
        <p:grpSpPr>
          <a:xfrm>
            <a:off x="1973389" y="3017520"/>
            <a:ext cx="3555112" cy="2166234"/>
            <a:chOff x="1973389" y="3017520"/>
            <a:chExt cx="3555112" cy="216623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EF1B42D-A859-3745-B3C0-0AE2F20F1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31B3ECB-6F50-B949-A52A-040E6951C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6CD02E2-1FF7-C448-8649-53E7C8859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7CC3BBC-34C4-FF4E-9210-CCEA75862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D04E05D-1F53-A148-9807-690FEC9C34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5541" y="3752747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3DC68D7-C463-E142-86B4-6A60BAADE82E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>
              <a:off x="2384869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1B0A91E-377C-AD44-B0E0-383BA84581B4}"/>
                </a:ext>
              </a:extLst>
            </p:cNvPr>
            <p:cNvCxnSpPr>
              <a:cxnSpLocks/>
              <a:stCxn id="48" idx="6"/>
              <a:endCxn id="50" idx="2"/>
            </p:cNvCxnSpPr>
            <p:nvPr/>
          </p:nvCxnSpPr>
          <p:spPr>
            <a:xfrm>
              <a:off x="2796349" y="3429000"/>
              <a:ext cx="54311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2784F3E-D00D-CA45-93F7-1CE72AA16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492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41064F2-3751-9349-9714-7BF85FB08215}"/>
                </a:ext>
              </a:extLst>
            </p:cNvPr>
            <p:cNvCxnSpPr>
              <a:cxnSpLocks/>
              <a:stCxn id="49" idx="6"/>
              <a:endCxn id="50" idx="3"/>
            </p:cNvCxnSpPr>
            <p:nvPr/>
          </p:nvCxnSpPr>
          <p:spPr>
            <a:xfrm flipV="1">
              <a:off x="2796349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BC3DEC6-0993-5149-86E3-0C54CB18230B}"/>
                </a:ext>
              </a:extLst>
            </p:cNvPr>
            <p:cNvCxnSpPr>
              <a:cxnSpLocks/>
            </p:cNvCxnSpPr>
            <p:nvPr/>
          </p:nvCxnSpPr>
          <p:spPr>
            <a:xfrm>
              <a:off x="3760588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55F535A-5749-1C43-8427-3D82CDC5E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211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C093D9F-8C0A-8645-A758-E627264E275A}"/>
                </a:ext>
              </a:extLst>
            </p:cNvPr>
            <p:cNvCxnSpPr>
              <a:cxnSpLocks/>
              <a:stCxn id="50" idx="6"/>
              <a:endCxn id="52" idx="1"/>
            </p:cNvCxnSpPr>
            <p:nvPr/>
          </p:nvCxnSpPr>
          <p:spPr>
            <a:xfrm>
              <a:off x="4162425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A36C8117-E962-114F-B0C2-6B9ED25CEAFD}"/>
              </a:ext>
            </a:extLst>
          </p:cNvPr>
          <p:cNvSpPr/>
          <p:nvPr/>
        </p:nvSpPr>
        <p:spPr>
          <a:xfrm>
            <a:off x="7864193" y="2601152"/>
            <a:ext cx="939114" cy="7405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629BF4CB-D30E-1440-92D7-E19AB06AA66E}"/>
              </a:ext>
            </a:extLst>
          </p:cNvPr>
          <p:cNvSpPr/>
          <p:nvPr/>
        </p:nvSpPr>
        <p:spPr>
          <a:xfrm>
            <a:off x="8868017" y="2499008"/>
            <a:ext cx="939114" cy="18083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8FCD156-D5DC-6147-BE07-36FCA3E600BA}"/>
              </a:ext>
            </a:extLst>
          </p:cNvPr>
          <p:cNvSpPr/>
          <p:nvPr/>
        </p:nvSpPr>
        <p:spPr>
          <a:xfrm>
            <a:off x="9848669" y="2499008"/>
            <a:ext cx="939114" cy="18083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EE517DD-4203-D84F-B215-5018E5AB2A4A}"/>
              </a:ext>
            </a:extLst>
          </p:cNvPr>
          <p:cNvSpPr>
            <a:spLocks noChangeAspect="1"/>
          </p:cNvSpPr>
          <p:nvPr/>
        </p:nvSpPr>
        <p:spPr>
          <a:xfrm>
            <a:off x="7998719" y="2640381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R4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BD69F59-5D74-AD44-A364-B4E04CE10DC4}"/>
              </a:ext>
            </a:extLst>
          </p:cNvPr>
          <p:cNvSpPr>
            <a:spLocks noChangeAspect="1"/>
          </p:cNvSpPr>
          <p:nvPr/>
        </p:nvSpPr>
        <p:spPr>
          <a:xfrm>
            <a:off x="8973296" y="2613509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R2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3147AB3-4452-0942-AF9B-0B8D0678AA17}"/>
              </a:ext>
            </a:extLst>
          </p:cNvPr>
          <p:cNvSpPr>
            <a:spLocks noChangeAspect="1"/>
          </p:cNvSpPr>
          <p:nvPr/>
        </p:nvSpPr>
        <p:spPr>
          <a:xfrm>
            <a:off x="8987115" y="3558353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R3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17CCD08-55EE-6B4A-B6C4-872F310D6493}"/>
              </a:ext>
            </a:extLst>
          </p:cNvPr>
          <p:cNvCxnSpPr>
            <a:cxnSpLocks/>
            <a:stCxn id="34" idx="4"/>
            <a:endCxn id="35" idx="0"/>
          </p:cNvCxnSpPr>
          <p:nvPr/>
        </p:nvCxnSpPr>
        <p:spPr>
          <a:xfrm>
            <a:off x="9299041" y="3264998"/>
            <a:ext cx="13819" cy="29335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1EC2F8CC-C29C-1942-9AAF-ECF209791E71}"/>
              </a:ext>
            </a:extLst>
          </p:cNvPr>
          <p:cNvSpPr>
            <a:spLocks noChangeAspect="1"/>
          </p:cNvSpPr>
          <p:nvPr/>
        </p:nvSpPr>
        <p:spPr>
          <a:xfrm>
            <a:off x="9936711" y="2613509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R0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50ED384-777C-2544-A50D-5475945697F2}"/>
              </a:ext>
            </a:extLst>
          </p:cNvPr>
          <p:cNvSpPr>
            <a:spLocks noChangeAspect="1"/>
          </p:cNvSpPr>
          <p:nvPr/>
        </p:nvSpPr>
        <p:spPr>
          <a:xfrm>
            <a:off x="9955268" y="3558353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R1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B4CA31B-6095-5E40-82B7-66540361CCCE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10267194" y="3264998"/>
            <a:ext cx="13819" cy="29335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87693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 get the right order, we’ll need </a:t>
            </a:r>
            <a:r>
              <a:rPr lang="en-US" dirty="0" err="1"/>
              <a:t>postorder</a:t>
            </a:r>
            <a:r>
              <a:rPr lang="en-US" dirty="0"/>
              <a:t> numbers and an understanding of sinks/sources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2186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Dependency Graph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9E83C-F9A2-E64D-BA7D-AA765E5A903C}"/>
              </a:ext>
            </a:extLst>
          </p:cNvPr>
          <p:cNvSpPr txBox="1"/>
          <p:nvPr/>
        </p:nvSpPr>
        <p:spPr>
          <a:xfrm>
            <a:off x="2067565" y="1894793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Visit order</a:t>
            </a:r>
          </a:p>
          <a:p>
            <a:r>
              <a:rPr lang="en-US" sz="2000" dirty="0"/>
              <a:t>[R4,R2,R3,R0,R1]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DA63EF-DCF0-CD49-BC67-1C313AC1EAFC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DA6A332-21B6-FC42-815A-E6EA5BC1C1E6}"/>
              </a:ext>
            </a:extLst>
          </p:cNvPr>
          <p:cNvGrpSpPr/>
          <p:nvPr/>
        </p:nvGrpSpPr>
        <p:grpSpPr>
          <a:xfrm>
            <a:off x="1973389" y="3017520"/>
            <a:ext cx="3555112" cy="2166234"/>
            <a:chOff x="1973389" y="3017520"/>
            <a:chExt cx="3555112" cy="216623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EF1B42D-A859-3745-B3C0-0AE2F20F1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31B3ECB-6F50-B949-A52A-040E6951C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6CD02E2-1FF7-C448-8649-53E7C8859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7CC3BBC-34C4-FF4E-9210-CCEA75862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D04E05D-1F53-A148-9807-690FEC9C34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5541" y="3752747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3DC68D7-C463-E142-86B4-6A60BAADE82E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>
              <a:off x="2384869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1B0A91E-377C-AD44-B0E0-383BA84581B4}"/>
                </a:ext>
              </a:extLst>
            </p:cNvPr>
            <p:cNvCxnSpPr>
              <a:cxnSpLocks/>
              <a:stCxn id="48" idx="6"/>
              <a:endCxn id="50" idx="2"/>
            </p:cNvCxnSpPr>
            <p:nvPr/>
          </p:nvCxnSpPr>
          <p:spPr>
            <a:xfrm>
              <a:off x="2796349" y="3429000"/>
              <a:ext cx="54311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2784F3E-D00D-CA45-93F7-1CE72AA16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492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41064F2-3751-9349-9714-7BF85FB08215}"/>
                </a:ext>
              </a:extLst>
            </p:cNvPr>
            <p:cNvCxnSpPr>
              <a:cxnSpLocks/>
              <a:stCxn id="49" idx="6"/>
              <a:endCxn id="50" idx="3"/>
            </p:cNvCxnSpPr>
            <p:nvPr/>
          </p:nvCxnSpPr>
          <p:spPr>
            <a:xfrm flipV="1">
              <a:off x="2796349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BC3DEC6-0993-5149-86E3-0C54CB18230B}"/>
                </a:ext>
              </a:extLst>
            </p:cNvPr>
            <p:cNvCxnSpPr>
              <a:cxnSpLocks/>
            </p:cNvCxnSpPr>
            <p:nvPr/>
          </p:nvCxnSpPr>
          <p:spPr>
            <a:xfrm>
              <a:off x="3760588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55F535A-5749-1C43-8427-3D82CDC5E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211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C093D9F-8C0A-8645-A758-E627264E275A}"/>
                </a:ext>
              </a:extLst>
            </p:cNvPr>
            <p:cNvCxnSpPr>
              <a:cxnSpLocks/>
              <a:stCxn id="50" idx="6"/>
              <a:endCxn id="52" idx="1"/>
            </p:cNvCxnSpPr>
            <p:nvPr/>
          </p:nvCxnSpPr>
          <p:spPr>
            <a:xfrm>
              <a:off x="4162425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A36C8117-E962-114F-B0C2-6B9ED25CEAFD}"/>
              </a:ext>
            </a:extLst>
          </p:cNvPr>
          <p:cNvSpPr/>
          <p:nvPr/>
        </p:nvSpPr>
        <p:spPr>
          <a:xfrm>
            <a:off x="7864193" y="2601152"/>
            <a:ext cx="939114" cy="7405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629BF4CB-D30E-1440-92D7-E19AB06AA66E}"/>
              </a:ext>
            </a:extLst>
          </p:cNvPr>
          <p:cNvSpPr/>
          <p:nvPr/>
        </p:nvSpPr>
        <p:spPr>
          <a:xfrm>
            <a:off x="8868017" y="2499008"/>
            <a:ext cx="939114" cy="18083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8FCD156-D5DC-6147-BE07-36FCA3E600BA}"/>
              </a:ext>
            </a:extLst>
          </p:cNvPr>
          <p:cNvSpPr/>
          <p:nvPr/>
        </p:nvSpPr>
        <p:spPr>
          <a:xfrm>
            <a:off x="9848669" y="2499008"/>
            <a:ext cx="939114" cy="18083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EE517DD-4203-D84F-B215-5018E5AB2A4A}"/>
              </a:ext>
            </a:extLst>
          </p:cNvPr>
          <p:cNvSpPr>
            <a:spLocks noChangeAspect="1"/>
          </p:cNvSpPr>
          <p:nvPr/>
        </p:nvSpPr>
        <p:spPr>
          <a:xfrm>
            <a:off x="7998719" y="2640381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R4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BD69F59-5D74-AD44-A364-B4E04CE10DC4}"/>
              </a:ext>
            </a:extLst>
          </p:cNvPr>
          <p:cNvSpPr>
            <a:spLocks noChangeAspect="1"/>
          </p:cNvSpPr>
          <p:nvPr/>
        </p:nvSpPr>
        <p:spPr>
          <a:xfrm>
            <a:off x="8973296" y="2613509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R2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3147AB3-4452-0942-AF9B-0B8D0678AA17}"/>
              </a:ext>
            </a:extLst>
          </p:cNvPr>
          <p:cNvSpPr>
            <a:spLocks noChangeAspect="1"/>
          </p:cNvSpPr>
          <p:nvPr/>
        </p:nvSpPr>
        <p:spPr>
          <a:xfrm>
            <a:off x="8987115" y="3558353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R3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17CCD08-55EE-6B4A-B6C4-872F310D6493}"/>
              </a:ext>
            </a:extLst>
          </p:cNvPr>
          <p:cNvCxnSpPr>
            <a:cxnSpLocks/>
            <a:stCxn id="34" idx="4"/>
            <a:endCxn id="35" idx="0"/>
          </p:cNvCxnSpPr>
          <p:nvPr/>
        </p:nvCxnSpPr>
        <p:spPr>
          <a:xfrm>
            <a:off x="9299041" y="3264998"/>
            <a:ext cx="13819" cy="29335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1EC2F8CC-C29C-1942-9AAF-ECF209791E71}"/>
              </a:ext>
            </a:extLst>
          </p:cNvPr>
          <p:cNvSpPr>
            <a:spLocks noChangeAspect="1"/>
          </p:cNvSpPr>
          <p:nvPr/>
        </p:nvSpPr>
        <p:spPr>
          <a:xfrm>
            <a:off x="9936711" y="2613509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R0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50ED384-777C-2544-A50D-5475945697F2}"/>
              </a:ext>
            </a:extLst>
          </p:cNvPr>
          <p:cNvSpPr>
            <a:spLocks noChangeAspect="1"/>
          </p:cNvSpPr>
          <p:nvPr/>
        </p:nvSpPr>
        <p:spPr>
          <a:xfrm>
            <a:off x="9955268" y="3558353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R1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B4CA31B-6095-5E40-82B7-66540361CCCE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10267194" y="3264998"/>
            <a:ext cx="13819" cy="29335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17504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6FDB537C-C865-3649-9C91-2DD8FA8B1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366" y="3182376"/>
            <a:ext cx="4216801" cy="2059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 get the right order, we’ll need </a:t>
            </a:r>
            <a:r>
              <a:rPr lang="en-US" dirty="0" err="1"/>
              <a:t>postorder</a:t>
            </a:r>
            <a:r>
              <a:rPr lang="en-US" dirty="0"/>
              <a:t> numbers and an understanding of sinks/sources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for the </a:t>
            </a:r>
            <a:r>
              <a:rPr lang="en-US" u="sng" dirty="0"/>
              <a:t>Project 5 algorithm</a:t>
            </a:r>
            <a:endParaRPr lang="en-US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67144" y="2209886"/>
            <a:ext cx="4608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DFS search tree from vertex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800" dirty="0">
                <a:cs typeface="Courier New" panose="02070309020205020404" pitchFamily="49" charset="0"/>
              </a:rPr>
              <a:t>: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09" y="2215602"/>
            <a:ext cx="4876800" cy="3238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0520" y="2646804"/>
            <a:ext cx="1409700" cy="2952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31523" y="5904750"/>
            <a:ext cx="4088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Postorder</a:t>
            </a:r>
            <a:r>
              <a:rPr lang="en-US" sz="2400" dirty="0"/>
              <a:t>: 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d, c, e, b, 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2EECEB-9735-C04C-ABD7-1FCE531E9F87}"/>
              </a:ext>
            </a:extLst>
          </p:cNvPr>
          <p:cNvSpPr txBox="1"/>
          <p:nvPr/>
        </p:nvSpPr>
        <p:spPr>
          <a:xfrm>
            <a:off x="6584035" y="3465520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5E8210-D468-7042-A05B-40DA5066E6B0}"/>
              </a:ext>
            </a:extLst>
          </p:cNvPr>
          <p:cNvSpPr txBox="1"/>
          <p:nvPr/>
        </p:nvSpPr>
        <p:spPr>
          <a:xfrm>
            <a:off x="6588151" y="375384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6CA021-D2F9-DB4E-8305-882C9F900233}"/>
              </a:ext>
            </a:extLst>
          </p:cNvPr>
          <p:cNvSpPr txBox="1"/>
          <p:nvPr/>
        </p:nvSpPr>
        <p:spPr>
          <a:xfrm>
            <a:off x="6584035" y="403449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C6FCCF-D543-9345-A737-BB182133E1B4}"/>
              </a:ext>
            </a:extLst>
          </p:cNvPr>
          <p:cNvSpPr txBox="1"/>
          <p:nvPr/>
        </p:nvSpPr>
        <p:spPr>
          <a:xfrm>
            <a:off x="6579919" y="434046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F96BC6-3146-9842-B84A-D8E3F0C19F53}"/>
              </a:ext>
            </a:extLst>
          </p:cNvPr>
          <p:cNvSpPr txBox="1"/>
          <p:nvPr/>
        </p:nvSpPr>
        <p:spPr>
          <a:xfrm>
            <a:off x="5453899" y="43281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B6438A-B906-294D-8963-B3B1621F0CCD}"/>
              </a:ext>
            </a:extLst>
          </p:cNvPr>
          <p:cNvSpPr txBox="1"/>
          <p:nvPr/>
        </p:nvSpPr>
        <p:spPr>
          <a:xfrm>
            <a:off x="5453899" y="40344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F7EA6B-4824-1F49-B3E4-7DDD8B71250B}"/>
              </a:ext>
            </a:extLst>
          </p:cNvPr>
          <p:cNvSpPr txBox="1"/>
          <p:nvPr/>
        </p:nvSpPr>
        <p:spPr>
          <a:xfrm>
            <a:off x="6575803" y="461450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9C8074A-7956-AE40-9CF4-3E48C7152709}"/>
              </a:ext>
            </a:extLst>
          </p:cNvPr>
          <p:cNvSpPr txBox="1"/>
          <p:nvPr/>
        </p:nvSpPr>
        <p:spPr>
          <a:xfrm>
            <a:off x="5453899" y="46217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4FE30A-8D4B-DC47-90EE-327DB3339496}"/>
              </a:ext>
            </a:extLst>
          </p:cNvPr>
          <p:cNvSpPr txBox="1"/>
          <p:nvPr/>
        </p:nvSpPr>
        <p:spPr>
          <a:xfrm>
            <a:off x="5437173" y="37538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F0FC75-44FF-554F-ACE0-F7E5396F21E2}"/>
              </a:ext>
            </a:extLst>
          </p:cNvPr>
          <p:cNvSpPr txBox="1"/>
          <p:nvPr/>
        </p:nvSpPr>
        <p:spPr>
          <a:xfrm>
            <a:off x="5443146" y="34329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41491700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6FDB537C-C865-3649-9C91-2DD8FA8B1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366" y="3182376"/>
            <a:ext cx="4216801" cy="2059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Postorder</a:t>
            </a:r>
            <a:r>
              <a:rPr lang="en-US" dirty="0"/>
              <a:t> of spanning forests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for the </a:t>
            </a:r>
            <a:r>
              <a:rPr lang="en-US" u="sng" dirty="0"/>
              <a:t>Project 5 algorithm</a:t>
            </a:r>
            <a:endParaRPr lang="en-US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67144" y="2209886"/>
            <a:ext cx="4608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DFS search tree from vertex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800" dirty="0">
                <a:cs typeface="Courier New" panose="02070309020205020404" pitchFamily="49" charset="0"/>
              </a:rPr>
              <a:t>: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09" y="2215602"/>
            <a:ext cx="4876800" cy="3238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0520" y="2646804"/>
            <a:ext cx="1409700" cy="2952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31523" y="5904750"/>
            <a:ext cx="4088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Postorder</a:t>
            </a:r>
            <a:r>
              <a:rPr lang="en-US" sz="2400" dirty="0"/>
              <a:t>: 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d, c, e, b, 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2EECEB-9735-C04C-ABD7-1FCE531E9F87}"/>
              </a:ext>
            </a:extLst>
          </p:cNvPr>
          <p:cNvSpPr txBox="1"/>
          <p:nvPr/>
        </p:nvSpPr>
        <p:spPr>
          <a:xfrm>
            <a:off x="6584035" y="3465520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5E8210-D468-7042-A05B-40DA5066E6B0}"/>
              </a:ext>
            </a:extLst>
          </p:cNvPr>
          <p:cNvSpPr txBox="1"/>
          <p:nvPr/>
        </p:nvSpPr>
        <p:spPr>
          <a:xfrm>
            <a:off x="6588151" y="375384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6CA021-D2F9-DB4E-8305-882C9F900233}"/>
              </a:ext>
            </a:extLst>
          </p:cNvPr>
          <p:cNvSpPr txBox="1"/>
          <p:nvPr/>
        </p:nvSpPr>
        <p:spPr>
          <a:xfrm>
            <a:off x="6584035" y="403449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C6FCCF-D543-9345-A737-BB182133E1B4}"/>
              </a:ext>
            </a:extLst>
          </p:cNvPr>
          <p:cNvSpPr txBox="1"/>
          <p:nvPr/>
        </p:nvSpPr>
        <p:spPr>
          <a:xfrm>
            <a:off x="6579919" y="434046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F96BC6-3146-9842-B84A-D8E3F0C19F53}"/>
              </a:ext>
            </a:extLst>
          </p:cNvPr>
          <p:cNvSpPr txBox="1"/>
          <p:nvPr/>
        </p:nvSpPr>
        <p:spPr>
          <a:xfrm>
            <a:off x="5453899" y="43281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B6438A-B906-294D-8963-B3B1621F0CCD}"/>
              </a:ext>
            </a:extLst>
          </p:cNvPr>
          <p:cNvSpPr txBox="1"/>
          <p:nvPr/>
        </p:nvSpPr>
        <p:spPr>
          <a:xfrm>
            <a:off x="5453899" y="40344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F7EA6B-4824-1F49-B3E4-7DDD8B71250B}"/>
              </a:ext>
            </a:extLst>
          </p:cNvPr>
          <p:cNvSpPr txBox="1"/>
          <p:nvPr/>
        </p:nvSpPr>
        <p:spPr>
          <a:xfrm>
            <a:off x="6575803" y="461450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9C8074A-7956-AE40-9CF4-3E48C7152709}"/>
              </a:ext>
            </a:extLst>
          </p:cNvPr>
          <p:cNvSpPr txBox="1"/>
          <p:nvPr/>
        </p:nvSpPr>
        <p:spPr>
          <a:xfrm>
            <a:off x="5453899" y="46217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4FE30A-8D4B-DC47-90EE-327DB3339496}"/>
              </a:ext>
            </a:extLst>
          </p:cNvPr>
          <p:cNvSpPr txBox="1"/>
          <p:nvPr/>
        </p:nvSpPr>
        <p:spPr>
          <a:xfrm>
            <a:off x="5437173" y="37538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F0FC75-44FF-554F-ACE0-F7E5396F21E2}"/>
              </a:ext>
            </a:extLst>
          </p:cNvPr>
          <p:cNvSpPr txBox="1"/>
          <p:nvPr/>
        </p:nvSpPr>
        <p:spPr>
          <a:xfrm>
            <a:off x="5443146" y="34329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07242225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6FDB537C-C865-3649-9C91-2DD8FA8B1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366" y="3182376"/>
            <a:ext cx="4216801" cy="2059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Postorder</a:t>
            </a:r>
            <a:r>
              <a:rPr lang="en-US" dirty="0"/>
              <a:t> of spanning forests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for the </a:t>
            </a:r>
            <a:r>
              <a:rPr lang="en-US" u="sng" dirty="0"/>
              <a:t>Project 5 algorithm</a:t>
            </a:r>
            <a:endParaRPr lang="en-US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67144" y="2209886"/>
            <a:ext cx="4608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DFS search tree from vertex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800" dirty="0">
                <a:cs typeface="Courier New" panose="02070309020205020404" pitchFamily="49" charset="0"/>
              </a:rPr>
              <a:t>: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09" y="2215602"/>
            <a:ext cx="4876800" cy="3238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0520" y="2646804"/>
            <a:ext cx="1409700" cy="2952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31523" y="5904750"/>
            <a:ext cx="4641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Postorder</a:t>
            </a:r>
            <a:r>
              <a:rPr lang="en-US" sz="2400" dirty="0"/>
              <a:t>: 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d, c, e, b, a, f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D711B8-C5D5-084F-832F-86862D21CD5F}"/>
              </a:ext>
            </a:extLst>
          </p:cNvPr>
          <p:cNvSpPr txBox="1"/>
          <p:nvPr/>
        </p:nvSpPr>
        <p:spPr>
          <a:xfrm>
            <a:off x="11105014" y="2733106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2EECEB-9735-C04C-ABD7-1FCE531E9F87}"/>
              </a:ext>
            </a:extLst>
          </p:cNvPr>
          <p:cNvSpPr txBox="1"/>
          <p:nvPr/>
        </p:nvSpPr>
        <p:spPr>
          <a:xfrm>
            <a:off x="6584035" y="3465520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5E8210-D468-7042-A05B-40DA5066E6B0}"/>
              </a:ext>
            </a:extLst>
          </p:cNvPr>
          <p:cNvSpPr txBox="1"/>
          <p:nvPr/>
        </p:nvSpPr>
        <p:spPr>
          <a:xfrm>
            <a:off x="6588151" y="375384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6CA021-D2F9-DB4E-8305-882C9F900233}"/>
              </a:ext>
            </a:extLst>
          </p:cNvPr>
          <p:cNvSpPr txBox="1"/>
          <p:nvPr/>
        </p:nvSpPr>
        <p:spPr>
          <a:xfrm>
            <a:off x="6584035" y="403449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C6FCCF-D543-9345-A737-BB182133E1B4}"/>
              </a:ext>
            </a:extLst>
          </p:cNvPr>
          <p:cNvSpPr txBox="1"/>
          <p:nvPr/>
        </p:nvSpPr>
        <p:spPr>
          <a:xfrm>
            <a:off x="6579919" y="434046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F96BC6-3146-9842-B84A-D8E3F0C19F53}"/>
              </a:ext>
            </a:extLst>
          </p:cNvPr>
          <p:cNvSpPr txBox="1"/>
          <p:nvPr/>
        </p:nvSpPr>
        <p:spPr>
          <a:xfrm>
            <a:off x="5453899" y="43281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B6438A-B906-294D-8963-B3B1621F0CCD}"/>
              </a:ext>
            </a:extLst>
          </p:cNvPr>
          <p:cNvSpPr txBox="1"/>
          <p:nvPr/>
        </p:nvSpPr>
        <p:spPr>
          <a:xfrm>
            <a:off x="5453899" y="40344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F7EA6B-4824-1F49-B3E4-7DDD8B71250B}"/>
              </a:ext>
            </a:extLst>
          </p:cNvPr>
          <p:cNvSpPr txBox="1"/>
          <p:nvPr/>
        </p:nvSpPr>
        <p:spPr>
          <a:xfrm>
            <a:off x="6575803" y="461450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9C8074A-7956-AE40-9CF4-3E48C7152709}"/>
              </a:ext>
            </a:extLst>
          </p:cNvPr>
          <p:cNvSpPr txBox="1"/>
          <p:nvPr/>
        </p:nvSpPr>
        <p:spPr>
          <a:xfrm>
            <a:off x="5453899" y="46217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4FE30A-8D4B-DC47-90EE-327DB3339496}"/>
              </a:ext>
            </a:extLst>
          </p:cNvPr>
          <p:cNvSpPr txBox="1"/>
          <p:nvPr/>
        </p:nvSpPr>
        <p:spPr>
          <a:xfrm>
            <a:off x="5437173" y="37538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F0FC75-44FF-554F-ACE0-F7E5396F21E2}"/>
              </a:ext>
            </a:extLst>
          </p:cNvPr>
          <p:cNvSpPr txBox="1"/>
          <p:nvPr/>
        </p:nvSpPr>
        <p:spPr>
          <a:xfrm>
            <a:off x="5443146" y="34329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56BF312-7E7A-DE47-AC32-F27E6B619BB5}"/>
              </a:ext>
            </a:extLst>
          </p:cNvPr>
          <p:cNvSpPr txBox="1"/>
          <p:nvPr/>
        </p:nvSpPr>
        <p:spPr>
          <a:xfrm>
            <a:off x="6565050" y="490188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CAFF7A5-0655-BB4A-9A15-56B8BAD0EFE9}"/>
              </a:ext>
            </a:extLst>
          </p:cNvPr>
          <p:cNvSpPr txBox="1"/>
          <p:nvPr/>
        </p:nvSpPr>
        <p:spPr>
          <a:xfrm>
            <a:off x="5443146" y="49091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48207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6472</TotalTime>
  <Words>6861</Words>
  <Application>Microsoft Macintosh PowerPoint</Application>
  <PresentationFormat>Widescreen</PresentationFormat>
  <Paragraphs>1022</Paragraphs>
  <Slides>99</Slides>
  <Notes>17</Notes>
  <HiddenSlides>5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99</vt:i4>
      </vt:variant>
    </vt:vector>
  </HeadingPairs>
  <TitlesOfParts>
    <vt:vector size="106" baseType="lpstr">
      <vt:lpstr>Arial</vt:lpstr>
      <vt:lpstr>Calibri</vt:lpstr>
      <vt:lpstr>Calibri Light</vt:lpstr>
      <vt:lpstr>Consolas</vt:lpstr>
      <vt:lpstr>Courier New</vt:lpstr>
      <vt:lpstr>Times New Roman</vt:lpstr>
      <vt:lpstr>Office Theme</vt:lpstr>
      <vt:lpstr>Depth-First Traversal of a Graph (with Traversal Order)</vt:lpstr>
      <vt:lpstr>Overview and Due</vt:lpstr>
      <vt:lpstr>Motivation</vt:lpstr>
      <vt:lpstr>Context: Speeding up Project 4</vt:lpstr>
      <vt:lpstr>Faster: Number Rules</vt:lpstr>
      <vt:lpstr>Faster: Create Graph w/ a vertex per rule</vt:lpstr>
      <vt:lpstr>Faster: Notice rules depend on each other</vt:lpstr>
      <vt:lpstr>Faster: Add edges for dependencies</vt:lpstr>
      <vt:lpstr>Faster: Dependency Graph</vt:lpstr>
      <vt:lpstr>Faster: Find Graph Components</vt:lpstr>
      <vt:lpstr>Faster: Run the Project 5 Algorithm</vt:lpstr>
      <vt:lpstr>Faster: Run the Project 5 Algorithm</vt:lpstr>
      <vt:lpstr>Faster: Run the Project 5 Algorithm</vt:lpstr>
      <vt:lpstr>We can automatically find which sets of rules should be processed together</vt:lpstr>
      <vt:lpstr>Project 5 Algorithm Concepts</vt:lpstr>
      <vt:lpstr>Connected Components</vt:lpstr>
      <vt:lpstr>Connected Components: Def 3 § 10.4.3</vt:lpstr>
      <vt:lpstr>Connected Components: Def before example 5 § 10.4.3</vt:lpstr>
      <vt:lpstr>Connected Components: Def before example 5 § 10.4.3</vt:lpstr>
      <vt:lpstr>Strongly Connected Graph: Def 4 §10.4.5</vt:lpstr>
      <vt:lpstr>Strongly Connected Graph: Def 4 §10.4.5</vt:lpstr>
      <vt:lpstr>Strongly Connected Components: Def after Example 10 in §10.4.5</vt:lpstr>
      <vt:lpstr>Strongly Connected Components: Def after Example 10 in §10.4.5</vt:lpstr>
      <vt:lpstr>Strongly Connected Components: Def after Example 10 in §10.4.5</vt:lpstr>
      <vt:lpstr>Strongly Connected Components: Project 5</vt:lpstr>
      <vt:lpstr>Strongly Connected Components </vt:lpstr>
      <vt:lpstr>Graph Traversal</vt:lpstr>
      <vt:lpstr>Adjacency List Representation of a Tree</vt:lpstr>
      <vt:lpstr>Adjacency List Representation of a Tree</vt:lpstr>
      <vt:lpstr>Adjacency List Representation of a Tree</vt:lpstr>
      <vt:lpstr>Adjacency List Representation of a Tree</vt:lpstr>
      <vt:lpstr>Adjacency List Representation of a Tree</vt:lpstr>
      <vt:lpstr>Adjacency List Representation of a Tree</vt:lpstr>
      <vt:lpstr>Adjacency List Representation of a Graph</vt:lpstr>
      <vt:lpstr>Adjacency List Representation of a Tree</vt:lpstr>
      <vt:lpstr>DFS on a Tree using the Adjacency List</vt:lpstr>
      <vt:lpstr>DFS on a Tree using the Adjacency List</vt:lpstr>
      <vt:lpstr>DFS on a Tree using the Adjacency List</vt:lpstr>
      <vt:lpstr>DFS on a Tree using the Adjacency List</vt:lpstr>
      <vt:lpstr>DFS on a Tree using the Adjacency List</vt:lpstr>
      <vt:lpstr>DFS on a Tree using the Adjacency List</vt:lpstr>
      <vt:lpstr>DFS on a Tree using the Adjacency List</vt:lpstr>
      <vt:lpstr>DFS on a Tree using the Adjacency List</vt:lpstr>
      <vt:lpstr>DFS on a Tree using the Adjacency List</vt:lpstr>
      <vt:lpstr>DFS on a Tree using the Adjacency List</vt:lpstr>
      <vt:lpstr>DFS on a Tree using the Adjacency List</vt:lpstr>
      <vt:lpstr>DFS on a Tree using the Adjacency List</vt:lpstr>
      <vt:lpstr>DFS on a Tree using the Adjacency List</vt:lpstr>
      <vt:lpstr>We can Do A DFS Traversal on Graphs Too</vt:lpstr>
      <vt:lpstr>DFS: Directed Graph</vt:lpstr>
      <vt:lpstr>Depth-First Traversal of a Graph</vt:lpstr>
      <vt:lpstr>Depth-First Traversal of a Graph</vt:lpstr>
      <vt:lpstr>Depth-First Traversal of a Graph</vt:lpstr>
      <vt:lpstr>Depth-First Traversal of a Graph</vt:lpstr>
      <vt:lpstr>DFS: Pseudo-Code</vt:lpstr>
      <vt:lpstr>DFS: Pseudo-Code</vt:lpstr>
      <vt:lpstr>DFS: Pseudo-Code</vt:lpstr>
      <vt:lpstr>Adjacency List Represents “Adjacent From”</vt:lpstr>
      <vt:lpstr>DFS: Pseudo-Code</vt:lpstr>
      <vt:lpstr>DFS: Directed Graph</vt:lpstr>
      <vt:lpstr>DFS: Directed Graph</vt:lpstr>
      <vt:lpstr>DFS: Pseudo-Code</vt:lpstr>
      <vt:lpstr>DFS: Directed Graph</vt:lpstr>
      <vt:lpstr>DFS: Pseudo-Code</vt:lpstr>
      <vt:lpstr>DFS: Directed Graph</vt:lpstr>
      <vt:lpstr>Pay attention to pre-order and post-order from the reading</vt:lpstr>
      <vt:lpstr>Depth-First Traversal of a Graph</vt:lpstr>
      <vt:lpstr>DFS: Directed Graph</vt:lpstr>
      <vt:lpstr>DFS: Directed Graph</vt:lpstr>
      <vt:lpstr>DFS: Directed Graph</vt:lpstr>
      <vt:lpstr>DFS: Directed Graph</vt:lpstr>
      <vt:lpstr>DFS: Directed Graph</vt:lpstr>
      <vt:lpstr>DFS: Directed Graph</vt:lpstr>
      <vt:lpstr>DFS: Directed Graph</vt:lpstr>
      <vt:lpstr>DFS: Directed Graph</vt:lpstr>
      <vt:lpstr>DFS: Directed Graph</vt:lpstr>
      <vt:lpstr>DFS: Directed Graph</vt:lpstr>
      <vt:lpstr>DFS: Directed Graph</vt:lpstr>
      <vt:lpstr>DFS: Directed Graph</vt:lpstr>
      <vt:lpstr>DFS: Directed Graph</vt:lpstr>
      <vt:lpstr>Why are we doing this?</vt:lpstr>
      <vt:lpstr>Spanning Tree: Def 1 § 11.4.1</vt:lpstr>
      <vt:lpstr>Spanning Tree: Def 1 § 11.4.1</vt:lpstr>
      <vt:lpstr>Spanning Tree: Def 1 § 11.4.1</vt:lpstr>
      <vt:lpstr>Spanning Tree: Def 1 § 11.4.1</vt:lpstr>
      <vt:lpstr>Spanning Tree: Def 1 § 11.4.1</vt:lpstr>
      <vt:lpstr>Spanning Tree: Def 1 § 11.4.1</vt:lpstr>
      <vt:lpstr>Spanning Tree: Def 1 § 11.4.1</vt:lpstr>
      <vt:lpstr>Use a Spanning Forest not a Tree</vt:lpstr>
      <vt:lpstr>Spanning Forest</vt:lpstr>
      <vt:lpstr>Spanning Forest</vt:lpstr>
      <vt:lpstr>Spanning Forest</vt:lpstr>
      <vt:lpstr>Returning to Project 5</vt:lpstr>
      <vt:lpstr>Project 5 uses Spanning Forests</vt:lpstr>
      <vt:lpstr>Project 5 uses Spanning Forests</vt:lpstr>
      <vt:lpstr>To get the right order, we’ll need postorder numbers and an understanding of sinks/sources</vt:lpstr>
      <vt:lpstr>To get the right order, we’ll need postorder numbers and an understanding of sinks/sources</vt:lpstr>
      <vt:lpstr>Postorder of spanning forests</vt:lpstr>
      <vt:lpstr>Postorder of spanning forests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</dc:title>
  <dc:creator>Microsoft account</dc:creator>
  <cp:lastModifiedBy>Michael Goodrich</cp:lastModifiedBy>
  <cp:revision>475</cp:revision>
  <dcterms:created xsi:type="dcterms:W3CDTF">2020-09-01T17:51:58Z</dcterms:created>
  <dcterms:modified xsi:type="dcterms:W3CDTF">2023-11-20T19:00:06Z</dcterms:modified>
</cp:coreProperties>
</file>