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4"/>
  </p:notesMasterIdLst>
  <p:sldIdLst>
    <p:sldId id="301" r:id="rId2"/>
    <p:sldId id="418" r:id="rId3"/>
    <p:sldId id="419" r:id="rId4"/>
    <p:sldId id="420" r:id="rId5"/>
    <p:sldId id="421" r:id="rId6"/>
    <p:sldId id="423" r:id="rId7"/>
    <p:sldId id="424" r:id="rId8"/>
    <p:sldId id="425" r:id="rId9"/>
    <p:sldId id="632" r:id="rId10"/>
    <p:sldId id="426" r:id="rId11"/>
    <p:sldId id="427" r:id="rId12"/>
    <p:sldId id="633" r:id="rId13"/>
    <p:sldId id="428" r:id="rId14"/>
    <p:sldId id="429" r:id="rId15"/>
    <p:sldId id="430" r:id="rId16"/>
    <p:sldId id="609" r:id="rId17"/>
    <p:sldId id="635" r:id="rId18"/>
    <p:sldId id="636" r:id="rId19"/>
    <p:sldId id="637" r:id="rId20"/>
    <p:sldId id="638" r:id="rId21"/>
    <p:sldId id="639" r:id="rId22"/>
    <p:sldId id="640" r:id="rId23"/>
    <p:sldId id="634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4" r:id="rId32"/>
    <p:sldId id="610" r:id="rId33"/>
    <p:sldId id="495" r:id="rId34"/>
    <p:sldId id="641" r:id="rId35"/>
    <p:sldId id="642" r:id="rId36"/>
    <p:sldId id="643" r:id="rId37"/>
    <p:sldId id="620" r:id="rId38"/>
    <p:sldId id="619" r:id="rId39"/>
    <p:sldId id="612" r:id="rId40"/>
    <p:sldId id="613" r:id="rId41"/>
    <p:sldId id="614" r:id="rId42"/>
    <p:sldId id="615" r:id="rId43"/>
    <p:sldId id="644" r:id="rId44"/>
    <p:sldId id="621" r:id="rId45"/>
    <p:sldId id="622" r:id="rId46"/>
    <p:sldId id="631" r:id="rId47"/>
    <p:sldId id="624" r:id="rId48"/>
    <p:sldId id="625" r:id="rId49"/>
    <p:sldId id="626" r:id="rId50"/>
    <p:sldId id="627" r:id="rId51"/>
    <p:sldId id="628" r:id="rId52"/>
    <p:sldId id="629" r:id="rId53"/>
    <p:sldId id="645" r:id="rId54"/>
    <p:sldId id="308" r:id="rId55"/>
    <p:sldId id="312" r:id="rId56"/>
    <p:sldId id="311" r:id="rId57"/>
    <p:sldId id="313" r:id="rId58"/>
    <p:sldId id="258" r:id="rId59"/>
    <p:sldId id="259" r:id="rId60"/>
    <p:sldId id="314" r:id="rId61"/>
    <p:sldId id="260" r:id="rId62"/>
    <p:sldId id="261" r:id="rId63"/>
    <p:sldId id="263" r:id="rId64"/>
    <p:sldId id="264" r:id="rId65"/>
    <p:sldId id="265" r:id="rId66"/>
    <p:sldId id="267" r:id="rId67"/>
    <p:sldId id="268" r:id="rId68"/>
    <p:sldId id="302" r:id="rId69"/>
    <p:sldId id="269" r:id="rId70"/>
    <p:sldId id="315" r:id="rId71"/>
    <p:sldId id="316" r:id="rId72"/>
    <p:sldId id="270" r:id="rId73"/>
    <p:sldId id="317" r:id="rId74"/>
    <p:sldId id="318" r:id="rId75"/>
    <p:sldId id="272" r:id="rId76"/>
    <p:sldId id="320" r:id="rId77"/>
    <p:sldId id="319" r:id="rId78"/>
    <p:sldId id="271" r:id="rId79"/>
    <p:sldId id="273" r:id="rId80"/>
    <p:sldId id="274" r:id="rId81"/>
    <p:sldId id="275" r:id="rId82"/>
    <p:sldId id="276" r:id="rId83"/>
    <p:sldId id="277" r:id="rId84"/>
    <p:sldId id="278" r:id="rId85"/>
    <p:sldId id="279" r:id="rId86"/>
    <p:sldId id="280" r:id="rId87"/>
    <p:sldId id="281" r:id="rId88"/>
    <p:sldId id="282" r:id="rId89"/>
    <p:sldId id="283" r:id="rId90"/>
    <p:sldId id="321" r:id="rId91"/>
    <p:sldId id="322" r:id="rId92"/>
    <p:sldId id="284" r:id="rId93"/>
    <p:sldId id="328" r:id="rId94"/>
    <p:sldId id="324" r:id="rId95"/>
    <p:sldId id="329" r:id="rId96"/>
    <p:sldId id="323" r:id="rId97"/>
    <p:sldId id="325" r:id="rId98"/>
    <p:sldId id="285" r:id="rId99"/>
    <p:sldId id="286" r:id="rId100"/>
    <p:sldId id="326" r:id="rId101"/>
    <p:sldId id="287" r:id="rId102"/>
    <p:sldId id="288" r:id="rId103"/>
    <p:sldId id="289" r:id="rId104"/>
    <p:sldId id="290" r:id="rId105"/>
    <p:sldId id="327" r:id="rId106"/>
    <p:sldId id="291" r:id="rId107"/>
    <p:sldId id="292" r:id="rId108"/>
    <p:sldId id="293" r:id="rId109"/>
    <p:sldId id="294" r:id="rId110"/>
    <p:sldId id="296" r:id="rId111"/>
    <p:sldId id="330" r:id="rId112"/>
    <p:sldId id="297" r:id="rId113"/>
    <p:sldId id="298" r:id="rId114"/>
    <p:sldId id="299" r:id="rId115"/>
    <p:sldId id="300" r:id="rId116"/>
    <p:sldId id="331" r:id="rId117"/>
    <p:sldId id="332" r:id="rId118"/>
    <p:sldId id="305" r:id="rId119"/>
    <p:sldId id="335" r:id="rId120"/>
    <p:sldId id="336" r:id="rId121"/>
    <p:sldId id="337" r:id="rId122"/>
    <p:sldId id="333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FDFF"/>
    <a:srgbClr val="FF40FF"/>
    <a:srgbClr val="FFF3CD"/>
    <a:srgbClr val="B5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12"/>
    <p:restoredTop sz="94804"/>
  </p:normalViewPr>
  <p:slideViewPr>
    <p:cSldViewPr snapToGrid="0" snapToObjects="1">
      <p:cViewPr varScale="1">
        <p:scale>
          <a:sx n="124" d="100"/>
          <a:sy n="124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B207-BA12-434A-8E08-A457BB0B6D7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1A68-DD4E-304E-8A07-3AAA6B8E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4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0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3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2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4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1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1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4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95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0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1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7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7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8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3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2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F6AE-110C-F746-A165-7C7CE2295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98152-B6DC-8B41-AF35-84F3C7C60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8EC5-2472-7242-855B-A7D37ED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54A7-3DC5-1D4C-84C3-2D0E1672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BE20-51FD-CE44-B13C-C21D5CEE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494A-7FFF-BB49-B459-3D96571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B0E9E-34D1-3346-B4FF-AC823080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1DFF-7CEF-5646-A10D-330D8529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0FBFF-1E3C-DF4E-B716-F2C0CD9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3F2A-EFD8-204F-9452-D4E546E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CA9CC-304A-A049-A821-FB3E53C72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9417F-8C44-214D-BA69-DF1D1F8EC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ADDA-8140-AA41-84EB-D2FB8EAB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FAAC-4E40-614D-A30B-4DFE8799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ECCA-4612-CA48-B362-D563DE5C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AD18-CBDF-CE4A-A342-9AF1831C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76D7-9C17-5249-A877-2F4C0B7E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9AE5-3C05-2549-A23C-00D2415F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E9F3-C969-AF44-9B90-7B747D2B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79CD-A4D4-7149-88C2-E8699D44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9177-8C57-F348-8F3B-2AD9D97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D780F-65DA-9F4B-9C66-F0CE145D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6331-0DC4-9A47-A1F8-1E28B00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4C56-FB83-1B43-81C7-71F69341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DEB7-26D4-AC43-A31A-24BA534C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FF63-FDF6-8D49-B1D4-52AA4B47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5CDA-789D-9D4B-A456-3D976CAC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7DBD1-B0AF-324F-8F0B-7FAE1A92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7962-B595-1144-B67B-B381504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E12F-273A-134D-8F9C-B98C0B0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D7FC1-9C11-664F-9FF8-B9CDCBB8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F4C9-CC4A-9349-B24D-F417B715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35AD-8B75-F14A-B5D0-FD9AD34D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1376-8BB2-A34E-A590-A6C1DC4A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959A1-D7FE-D14A-A082-0F70467B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D37A9-93C5-354B-9E81-BED85AD16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AC87E-5935-4845-8502-94BB65DD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19C43-AE2F-E349-A7BE-4164B4F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74581-71C8-2249-91E2-60779B62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0D48-C964-C44C-B149-4EEFBA1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AD1E9-9682-B846-B638-2BB33E8D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2E6AF-E173-3B46-A748-C3A7F98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1391D-17D9-AE46-BE28-CAA89834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257FB-C999-C344-871E-F60155D8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2F13C-05F4-2C45-8C68-FDF5D0E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8553A-0904-EB44-B9E1-CF9D94D0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2B35-8082-5142-9D2F-24A4F0D5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5018-6DB2-3346-92D7-37C29747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8B0D-E74B-DE47-A05E-67FADF5F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10DBC-C802-2346-9182-A1E144F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283D1-0101-7140-9EFE-E6A89DEC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21AE6-CA8A-9B40-9EF7-3C868019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A170-92F5-7D49-9DAB-B6D357CF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A504-D3A1-DB4C-989C-2F8AAC70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FBD6-5983-C347-9B12-C3FA2D4F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306-4DC8-194F-8632-560C9617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DCBB-56EC-8247-AA1F-C7736AF5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D29F-BFAD-B34A-AF40-210F62C8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942E4-F25C-7C44-BD7A-DB9826F6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0D8CB-B748-174C-93DE-76B5D447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BF5A-A599-1D4A-BCAF-FF20E9A2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D3F9-EB6F-7842-8995-FC438CF4F09F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A5EF-C56F-6449-B877-0039664B7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A572-D993-2645-A440-FD6B76B2D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SCCs in </a:t>
            </a:r>
            <a:r>
              <a:rPr lang="en-US" dirty="0" err="1"/>
              <a:t>Datalog</a:t>
            </a:r>
            <a:r>
              <a:rPr lang="en-US" dirty="0"/>
              <a:t> for Project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23108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1367-4CD0-B76D-9863-70AEEE33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The Vertex with Highest </a:t>
            </a:r>
            <a:r>
              <a:rPr lang="en-US" dirty="0" err="1"/>
              <a:t>Postorder</a:t>
            </a:r>
            <a:r>
              <a:rPr lang="en-US" dirty="0"/>
              <a:t> in a </a:t>
            </a:r>
            <a:r>
              <a:rPr lang="en-US" dirty="0">
                <a:highlight>
                  <a:srgbClr val="FFFF00"/>
                </a:highlight>
              </a:rPr>
              <a:t>DAG</a:t>
            </a:r>
            <a:r>
              <a:rPr lang="en-US" dirty="0"/>
              <a:t> is a Source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D8C943-8EBF-7B88-57D9-977AC5C4D0CE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3E80D6-B54F-E213-383D-D0EF3F258CBD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3A0C4D-7C4F-8887-6034-E5B36C255B6D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E1ECD8B-86C4-C3C6-048F-0B63BB2744B8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ADF34A-DB7E-2781-DBE0-3199846D3747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36E313-CDDE-DC6C-0576-F823ADF65168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87EEB9-B7CA-2987-0D70-741FAC315D97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98DE98-82E4-D689-F8E0-B209DD20685E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36E891-AE90-64A9-1BFA-1A985FA97C54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EA8613-0A4E-033D-79C6-CB9A9D1185AC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E7B9EC-DDE7-17F5-F431-06D667D2CA98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9E29C19-567E-38A3-DCF5-32E67372C90A}"/>
              </a:ext>
            </a:extLst>
          </p:cNvPr>
          <p:cNvSpPr/>
          <p:nvPr/>
        </p:nvSpPr>
        <p:spPr>
          <a:xfrm>
            <a:off x="8357396" y="22777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87A54B-9790-9592-2766-748FA7BBA02E}"/>
              </a:ext>
            </a:extLst>
          </p:cNvPr>
          <p:cNvSpPr/>
          <p:nvPr/>
        </p:nvSpPr>
        <p:spPr>
          <a:xfrm>
            <a:off x="8357396" y="29484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1468DB-2475-8CA7-3DD2-D2C0DA8AF97B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563136" y="2689260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D68741-13CA-B71D-1398-ECCF02100EB9}"/>
              </a:ext>
            </a:extLst>
          </p:cNvPr>
          <p:cNvSpPr/>
          <p:nvPr/>
        </p:nvSpPr>
        <p:spPr>
          <a:xfrm>
            <a:off x="9515782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130C33-B3D4-2EE7-E82B-1D7342EC7942}"/>
              </a:ext>
            </a:extLst>
          </p:cNvPr>
          <p:cNvSpPr/>
          <p:nvPr/>
        </p:nvSpPr>
        <p:spPr>
          <a:xfrm>
            <a:off x="9515782" y="2944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FE015-7DB0-5A05-A2FE-D9ED14F3AEC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9721522" y="2685436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79C1AC5-080D-579F-9C34-3923192D2CCD}"/>
              </a:ext>
            </a:extLst>
          </p:cNvPr>
          <p:cNvSpPr/>
          <p:nvPr/>
        </p:nvSpPr>
        <p:spPr>
          <a:xfrm>
            <a:off x="10674167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48AEA-0569-8082-6DA7-0BA0F1667FF3}"/>
              </a:ext>
            </a:extLst>
          </p:cNvPr>
          <p:cNvSpPr txBox="1"/>
          <p:nvPr/>
        </p:nvSpPr>
        <p:spPr>
          <a:xfrm>
            <a:off x="8191877" y="1489126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spanning forest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2E160-5B56-91B7-B339-3E11ACDCC0CF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DD67DB-2AAA-1EE9-4D72-D6EF41E74F0A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49EA32D-FDB7-DBAB-C841-26810B5E9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015F77-B4F2-5F63-964C-610E39902A66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659DCA-231B-EE37-D9F9-5DB83A6EBF6B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AA198A-2FB9-B28C-A52E-5C823996047A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A2FCE3-D24C-54CC-9C4B-B330E28D06DC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4D88F-1728-6219-5687-711DE0EBAFE6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1DD1828-795E-4A3E-28D4-3EF5F1C28AFA}"/>
              </a:ext>
            </a:extLst>
          </p:cNvPr>
          <p:cNvSpPr txBox="1"/>
          <p:nvPr/>
        </p:nvSpPr>
        <p:spPr>
          <a:xfrm>
            <a:off x="7768734" y="3831283"/>
            <a:ext cx="390557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spanning forest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97A855-43D0-2A2C-3391-C41DA238C7AD}"/>
              </a:ext>
            </a:extLst>
          </p:cNvPr>
          <p:cNvGrpSpPr/>
          <p:nvPr/>
        </p:nvGrpSpPr>
        <p:grpSpPr>
          <a:xfrm>
            <a:off x="8836182" y="4366565"/>
            <a:ext cx="1853064" cy="2429701"/>
            <a:chOff x="8836182" y="4366565"/>
            <a:chExt cx="1853064" cy="242970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3F33080-56A1-9119-D32C-C8368758303D}"/>
                </a:ext>
              </a:extLst>
            </p:cNvPr>
            <p:cNvSpPr/>
            <p:nvPr/>
          </p:nvSpPr>
          <p:spPr>
            <a:xfrm>
              <a:off x="9506653" y="436656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5CA723D-FA9A-9742-E073-49A03A9B6B02}"/>
                </a:ext>
              </a:extLst>
            </p:cNvPr>
            <p:cNvSpPr/>
            <p:nvPr/>
          </p:nvSpPr>
          <p:spPr>
            <a:xfrm>
              <a:off x="9506653" y="5037234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6199D19-A39B-70EC-FAE7-4CF1EF9DCF17}"/>
                </a:ext>
              </a:extLst>
            </p:cNvPr>
            <p:cNvSpPr/>
            <p:nvPr/>
          </p:nvSpPr>
          <p:spPr>
            <a:xfrm>
              <a:off x="8836182" y="571411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0C49CD4-D8BC-6BE7-F578-87387EB32BB2}"/>
                </a:ext>
              </a:extLst>
            </p:cNvPr>
            <p:cNvSpPr/>
            <p:nvPr/>
          </p:nvSpPr>
          <p:spPr>
            <a:xfrm>
              <a:off x="10195380" y="5714117"/>
              <a:ext cx="493866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036E44-25FE-C53F-E455-124AFFB13F1F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9187402" y="5388454"/>
              <a:ext cx="379511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42A188-9512-5BE6-244E-BD0B641D0A0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9712393" y="4778045"/>
              <a:ext cx="0" cy="2591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E070C5-054F-EBD4-BFA9-8F04F7767F90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9857873" y="5388454"/>
              <a:ext cx="409832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CEFAAA-0456-EDA7-8002-219B39F1CD47}"/>
                </a:ext>
              </a:extLst>
            </p:cNvPr>
            <p:cNvSpPr/>
            <p:nvPr/>
          </p:nvSpPr>
          <p:spPr>
            <a:xfrm>
              <a:off x="10248939" y="638478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17647-C565-6E70-5744-6C5481203F2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10445551" y="6116714"/>
              <a:ext cx="9128" cy="2680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5B8C5E-D7BD-F7EF-D9AA-3729BF848A87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B44683-1CAC-02E8-30A8-15A5699C6E79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D7ABA5-1490-1DC4-389D-6046FA86C5EB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8CF6C3-A3BB-6EC2-C957-B72F5EF6A4EC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B0B48B-5345-AE12-4887-55E513F38C4A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49F11E-950C-845F-3923-F92AD4CFBB91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59F71C0-E518-4242-643A-3F822E437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632C2B3-5671-D7B4-1D63-0B7BB4D17ED2}"/>
              </a:ext>
            </a:extLst>
          </p:cNvPr>
          <p:cNvSpPr/>
          <p:nvPr/>
        </p:nvSpPr>
        <p:spPr>
          <a:xfrm>
            <a:off x="4651922" y="1768351"/>
            <a:ext cx="1280792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069EB7-D809-44EF-99DC-8157C0B73E96}"/>
              </a:ext>
            </a:extLst>
          </p:cNvPr>
          <p:cNvSpPr/>
          <p:nvPr/>
        </p:nvSpPr>
        <p:spPr>
          <a:xfrm>
            <a:off x="4651922" y="4545569"/>
            <a:ext cx="1280792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23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has no neighbors so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E6EFA5-9E57-2943-81A5-913671EA767F}"/>
              </a:ext>
            </a:extLst>
          </p:cNvPr>
          <p:cNvSpPr txBox="1"/>
          <p:nvPr/>
        </p:nvSpPr>
        <p:spPr>
          <a:xfrm>
            <a:off x="8388344" y="3356731"/>
            <a:ext cx="169623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Vertices in </a:t>
            </a:r>
          </a:p>
          <a:p>
            <a:pPr algn="ctr"/>
            <a:r>
              <a:rPr lang="en-US" sz="2400" dirty="0"/>
              <a:t>this tree are</a:t>
            </a:r>
          </a:p>
          <a:p>
            <a:pPr algn="ctr"/>
            <a:r>
              <a:rPr lang="en-US" sz="2400" dirty="0"/>
              <a:t>all in the</a:t>
            </a:r>
          </a:p>
          <a:p>
            <a:pPr algn="ctr"/>
            <a:r>
              <a:rPr lang="en-US" sz="2400" dirty="0"/>
              <a:t>first SCC</a:t>
            </a:r>
          </a:p>
        </p:txBody>
      </p:sp>
    </p:spTree>
    <p:extLst>
      <p:ext uri="{BB962C8B-B14F-4D97-AF65-F5344CB8AC3E}">
        <p14:creationId xmlns:p14="http://schemas.microsoft.com/office/powerpoint/2010/main" val="33829009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R2 next since it (a) hasn’t been visited yet and (b) is next to last in the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3815811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</a:t>
            </a:r>
          </a:p>
          <a:p>
            <a:r>
              <a:rPr lang="en-US" sz="2000" dirty="0"/>
              <a:t>R3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R3 next since it (a) hasn’t been visited yet and (b) is a neighbor of R2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169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R3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048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095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F25488-32DB-964B-81B9-72A95D5ACDA4}"/>
              </a:ext>
            </a:extLst>
          </p:cNvPr>
          <p:cNvSpPr txBox="1"/>
          <p:nvPr/>
        </p:nvSpPr>
        <p:spPr>
          <a:xfrm>
            <a:off x="9510186" y="3995329"/>
            <a:ext cx="169623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Vertices in </a:t>
            </a:r>
          </a:p>
          <a:p>
            <a:pPr algn="ctr"/>
            <a:r>
              <a:rPr lang="en-US" sz="2400" dirty="0"/>
              <a:t>this tree are</a:t>
            </a:r>
          </a:p>
          <a:p>
            <a:pPr algn="ctr"/>
            <a:r>
              <a:rPr lang="en-US" sz="2400" dirty="0"/>
              <a:t>all in the</a:t>
            </a:r>
          </a:p>
          <a:p>
            <a:pPr algn="ctr"/>
            <a:r>
              <a:rPr lang="en-US" sz="2400" dirty="0"/>
              <a:t>second SCC</a:t>
            </a:r>
          </a:p>
        </p:txBody>
      </p:sp>
    </p:spTree>
    <p:extLst>
      <p:ext uri="{BB962C8B-B14F-4D97-AF65-F5344CB8AC3E}">
        <p14:creationId xmlns:p14="http://schemas.microsoft.com/office/powerpoint/2010/main" val="23048905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visited next since (a) it hasn’t been visited and (b) is next in the reverse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191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visited next since (a) it hasn’t been visited and (b) is next in the reverse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20839952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  <a:p>
            <a:r>
              <a:rPr lang="en-US" sz="2000" dirty="0"/>
              <a:t>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visited next since (a) it hasn’t been visited and (b) is a neighbor of R0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162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1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39B4-BDED-6D7B-C349-67FF6D8F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The Vertex with Lowest </a:t>
            </a:r>
            <a:r>
              <a:rPr lang="en-US" dirty="0" err="1"/>
              <a:t>Postorder</a:t>
            </a:r>
            <a:r>
              <a:rPr lang="en-US" dirty="0"/>
              <a:t> in a </a:t>
            </a:r>
            <a:r>
              <a:rPr lang="en-US" dirty="0">
                <a:highlight>
                  <a:srgbClr val="FFFF00"/>
                </a:highlight>
              </a:rPr>
              <a:t>DAG </a:t>
            </a:r>
            <a:r>
              <a:rPr lang="en-US" dirty="0"/>
              <a:t>is a Sink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FDC58D-D759-624A-5361-31951C67E94E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B273D7-773D-15C4-D11B-8DAF56FE04C5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BAD9F7-D95E-4861-0FDF-72FC6DD0BD81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569813-02C8-BD65-B24F-3883245E58DD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651F4C-497A-7BF3-6AC4-ABCE6B2B0A23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43B0AC-DDBD-FE6F-2A8C-CEFD1749096C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6803D1-7BF6-C58D-706F-14388A4699CE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6EF57B-B00F-A94B-4EE1-14390A1F1DC6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AA4310-1622-26F4-3645-431AEB3BFB4A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DFAF2F-86C9-BAA3-48E9-26D343983458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0A3265-997C-2A49-CF83-B63CD50EA50C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61654F4-0DE5-254D-E0D2-C281FFE2FDA5}"/>
              </a:ext>
            </a:extLst>
          </p:cNvPr>
          <p:cNvSpPr/>
          <p:nvPr/>
        </p:nvSpPr>
        <p:spPr>
          <a:xfrm>
            <a:off x="8357396" y="22777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DE36F3-16DA-3580-A726-A638A4DCFB03}"/>
              </a:ext>
            </a:extLst>
          </p:cNvPr>
          <p:cNvSpPr/>
          <p:nvPr/>
        </p:nvSpPr>
        <p:spPr>
          <a:xfrm>
            <a:off x="8357396" y="29484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70A547-85A8-9FB4-B0E1-0045490992A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563136" y="2689260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90C362-8CFE-7B59-AAA3-DB0EBBBE4EB9}"/>
              </a:ext>
            </a:extLst>
          </p:cNvPr>
          <p:cNvSpPr/>
          <p:nvPr/>
        </p:nvSpPr>
        <p:spPr>
          <a:xfrm>
            <a:off x="9515782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9D0219-3AD9-7BF2-993D-8054B0E297BF}"/>
              </a:ext>
            </a:extLst>
          </p:cNvPr>
          <p:cNvSpPr/>
          <p:nvPr/>
        </p:nvSpPr>
        <p:spPr>
          <a:xfrm>
            <a:off x="9515782" y="2944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0AE386-5814-C393-2B3D-1C8B461C1DEF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9721522" y="2685436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DF108CE-7397-D035-AFD8-B7B45BC157AF}"/>
              </a:ext>
            </a:extLst>
          </p:cNvPr>
          <p:cNvSpPr/>
          <p:nvPr/>
        </p:nvSpPr>
        <p:spPr>
          <a:xfrm>
            <a:off x="10674167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1F83E-065A-1568-E09D-F71D437B1512}"/>
              </a:ext>
            </a:extLst>
          </p:cNvPr>
          <p:cNvSpPr txBox="1"/>
          <p:nvPr/>
        </p:nvSpPr>
        <p:spPr>
          <a:xfrm>
            <a:off x="8191877" y="1489126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spanning forest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EE863-DA79-3C3D-3952-FCFAF6047CF2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1D60CB-C8E8-9905-A207-8C86B155B5C8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75494C-4083-8AF3-259C-00B514C0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99791E-2822-8503-4EA5-F0021EA738EF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87576A-5BCE-3C85-BF25-81C091198EB6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C03E0D-FEA6-5675-4560-52DF74A3C5D3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83E739-2381-2998-F6D9-21183C3D0A20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4CA308-FEF3-C8E1-40E3-16E1D93BD926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E4C414-C589-4243-581B-C02B67B9531C}"/>
              </a:ext>
            </a:extLst>
          </p:cNvPr>
          <p:cNvSpPr txBox="1"/>
          <p:nvPr/>
        </p:nvSpPr>
        <p:spPr>
          <a:xfrm>
            <a:off x="7768734" y="3831283"/>
            <a:ext cx="390557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spanning forest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F20F4C-2076-4F37-8A15-8DF1E68A7299}"/>
              </a:ext>
            </a:extLst>
          </p:cNvPr>
          <p:cNvGrpSpPr/>
          <p:nvPr/>
        </p:nvGrpSpPr>
        <p:grpSpPr>
          <a:xfrm>
            <a:off x="8836182" y="4366565"/>
            <a:ext cx="1853064" cy="2429701"/>
            <a:chOff x="8836182" y="4366565"/>
            <a:chExt cx="1853064" cy="242970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54D60E-2FB5-AF15-E1D3-F71FFA21E15F}"/>
                </a:ext>
              </a:extLst>
            </p:cNvPr>
            <p:cNvSpPr/>
            <p:nvPr/>
          </p:nvSpPr>
          <p:spPr>
            <a:xfrm>
              <a:off x="9506653" y="436656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C8EAB73-EE20-4D97-7827-DAEE2EB3F3BB}"/>
                </a:ext>
              </a:extLst>
            </p:cNvPr>
            <p:cNvSpPr/>
            <p:nvPr/>
          </p:nvSpPr>
          <p:spPr>
            <a:xfrm>
              <a:off x="9506653" y="5037234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F18557-2693-232B-3A5A-5FD03125270F}"/>
                </a:ext>
              </a:extLst>
            </p:cNvPr>
            <p:cNvSpPr/>
            <p:nvPr/>
          </p:nvSpPr>
          <p:spPr>
            <a:xfrm>
              <a:off x="8836182" y="571411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1146EF-82B7-FA03-1812-D4B066A7DCF8}"/>
                </a:ext>
              </a:extLst>
            </p:cNvPr>
            <p:cNvSpPr/>
            <p:nvPr/>
          </p:nvSpPr>
          <p:spPr>
            <a:xfrm>
              <a:off x="10195380" y="5714117"/>
              <a:ext cx="493866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E9E124-0E0C-FE7C-B972-719ECABCE40D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9187402" y="5388454"/>
              <a:ext cx="379511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81203E-37B2-1842-F9A1-E023759951E1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9712393" y="4778045"/>
              <a:ext cx="0" cy="2591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5E4F43-8A23-CB80-66CE-801E8E4BB83D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9857873" y="5388454"/>
              <a:ext cx="409832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56E63F-E98B-D9DD-0513-491BF43671B0}"/>
                </a:ext>
              </a:extLst>
            </p:cNvPr>
            <p:cNvSpPr/>
            <p:nvPr/>
          </p:nvSpPr>
          <p:spPr>
            <a:xfrm>
              <a:off x="10248939" y="638478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F1E374-A1DF-42C6-8581-B2C81DA58A2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10445551" y="6116714"/>
              <a:ext cx="9128" cy="2680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BEA65E-48F2-8A1C-2243-5CB99D63A12E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323611-E0CD-07FE-42B7-FAD771E8BE82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53C98A-D078-EB46-85E3-FA63C88C5343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05E8E7-E32A-8789-5E7B-042310D11685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F54562-3098-5688-3540-5322CF907E78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75E864-D8E4-3E22-8CF7-DF62034C9455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6750247-CA3A-DEE8-9F78-6C44BDF1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95CA0E3-EDD2-4F0B-5E4F-0D143B538065}"/>
              </a:ext>
            </a:extLst>
          </p:cNvPr>
          <p:cNvSpPr/>
          <p:nvPr/>
        </p:nvSpPr>
        <p:spPr>
          <a:xfrm>
            <a:off x="4630498" y="3092134"/>
            <a:ext cx="1280792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A47856-8AAF-C1F4-D5AB-57D19B64CD74}"/>
              </a:ext>
            </a:extLst>
          </p:cNvPr>
          <p:cNvSpPr/>
          <p:nvPr/>
        </p:nvSpPr>
        <p:spPr>
          <a:xfrm>
            <a:off x="4640687" y="5448714"/>
            <a:ext cx="1280792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8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27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023C0B-D20D-4B4D-B65F-28631EF9F86C}"/>
              </a:ext>
            </a:extLst>
          </p:cNvPr>
          <p:cNvSpPr txBox="1"/>
          <p:nvPr/>
        </p:nvSpPr>
        <p:spPr>
          <a:xfrm>
            <a:off x="10294641" y="4271797"/>
            <a:ext cx="169623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Vertices in </a:t>
            </a:r>
          </a:p>
          <a:p>
            <a:pPr algn="ctr"/>
            <a:r>
              <a:rPr lang="en-US" sz="2400" dirty="0"/>
              <a:t>this tree are</a:t>
            </a:r>
          </a:p>
          <a:p>
            <a:pPr algn="ctr"/>
            <a:r>
              <a:rPr lang="en-US" sz="2400" dirty="0"/>
              <a:t>all in the</a:t>
            </a:r>
          </a:p>
          <a:p>
            <a:pPr algn="ctr"/>
            <a:r>
              <a:rPr lang="en-US" sz="2400" dirty="0"/>
              <a:t>third SCC</a:t>
            </a:r>
          </a:p>
        </p:txBody>
      </p:sp>
    </p:spTree>
    <p:extLst>
      <p:ext uri="{BB962C8B-B14F-4D97-AF65-F5344CB8AC3E}">
        <p14:creationId xmlns:p14="http://schemas.microsoft.com/office/powerpoint/2010/main" val="21520992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more vertices to visit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197858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967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4798812"/>
            <a:ext cx="5055973" cy="1867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trees were produced by running depth-first search forest on the dependency graph in the order found from the reverse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21676615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Vertices in the same tree of the DFS forest are in the same SCC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14665026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Potential Unit Test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213731" y="4354710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the vertices (rule numbers) in the SCCs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30C7DA-8B11-704F-A6E3-4330EF5F6F1E}"/>
              </a:ext>
            </a:extLst>
          </p:cNvPr>
          <p:cNvSpPr txBox="1"/>
          <p:nvPr/>
        </p:nvSpPr>
        <p:spPr>
          <a:xfrm>
            <a:off x="7763700" y="5268953"/>
            <a:ext cx="1492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SCC1: R4</a:t>
            </a:r>
          </a:p>
          <a:p>
            <a:r>
              <a:rPr lang="en-US" sz="2000" dirty="0"/>
              <a:t>SCC2: R2, R3</a:t>
            </a:r>
          </a:p>
          <a:p>
            <a:r>
              <a:rPr lang="en-US" sz="2000" dirty="0">
                <a:effectLst/>
              </a:rPr>
              <a:t>SCC3: R0, R1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93098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A3C-BE24-5842-82A2-282E9980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D22F-9105-3D4C-A4B6-173637E4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graph class </a:t>
            </a:r>
            <a:r>
              <a:rPr lang="en-US" dirty="0"/>
              <a:t>with graph data structure as a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function to build </a:t>
            </a:r>
            <a:r>
              <a:rPr lang="en-US" i="1" dirty="0"/>
              <a:t>dependency graph </a:t>
            </a:r>
            <a:r>
              <a:rPr lang="en-US" dirty="0"/>
              <a:t>and its reverse from the Rules in your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tree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forest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i="1" dirty="0"/>
              <a:t>strongly connected components </a:t>
            </a:r>
            <a:r>
              <a:rPr lang="en-US" dirty="0"/>
              <a:t>of dependency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highlight>
                  <a:srgbClr val="FFFF00"/>
                </a:highlight>
              </a:rPr>
              <a:t>Evaluate</a:t>
            </a:r>
            <a:r>
              <a:rPr lang="en-US" dirty="0">
                <a:highlight>
                  <a:srgbClr val="FFFF00"/>
                </a:highlight>
              </a:rPr>
              <a:t> the rules in your </a:t>
            </a:r>
            <a:r>
              <a:rPr lang="en-US" dirty="0" err="1">
                <a:highlight>
                  <a:srgbClr val="FFFF00"/>
                </a:highlight>
              </a:rPr>
              <a:t>Datalog</a:t>
            </a:r>
            <a:r>
              <a:rPr lang="en-US" dirty="0">
                <a:highlight>
                  <a:srgbClr val="FFFF00"/>
                </a:highlight>
              </a:rPr>
              <a:t> program </a:t>
            </a:r>
            <a:r>
              <a:rPr lang="en-US" i="1" dirty="0">
                <a:highlight>
                  <a:srgbClr val="FFFF00"/>
                </a:highlight>
              </a:rPr>
              <a:t>in order </a:t>
            </a:r>
            <a:r>
              <a:rPr lang="en-US" dirty="0">
                <a:highlight>
                  <a:srgbClr val="FFFF00"/>
                </a:highlight>
              </a:rPr>
              <a:t>produced from step 5</a:t>
            </a:r>
          </a:p>
        </p:txBody>
      </p:sp>
    </p:spTree>
    <p:extLst>
      <p:ext uri="{BB962C8B-B14F-4D97-AF65-F5344CB8AC3E}">
        <p14:creationId xmlns:p14="http://schemas.microsoft.com/office/powerpoint/2010/main" val="99886854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49595-1F74-DE49-9C65-5205B15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the </a:t>
            </a:r>
            <a:r>
              <a:rPr lang="en-US" dirty="0" err="1"/>
              <a:t>Datalog</a:t>
            </a:r>
            <a:r>
              <a:rPr lang="en-US" dirty="0"/>
              <a:t> Rules in order of the SCCs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EA04-ECC3-D740-BAE2-30E828BF4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is ordered list of SCCs</a:t>
            </a:r>
          </a:p>
          <a:p>
            <a:r>
              <a:rPr lang="en-US" dirty="0"/>
              <a:t>Output is answer to query</a:t>
            </a:r>
          </a:p>
          <a:p>
            <a:r>
              <a:rPr lang="en-US" dirty="0"/>
              <a:t>Requires fixed point algorithm, but it only runs within a SCC</a:t>
            </a:r>
          </a:p>
        </p:txBody>
      </p:sp>
    </p:spTree>
    <p:extLst>
      <p:ext uri="{BB962C8B-B14F-4D97-AF65-F5344CB8AC3E}">
        <p14:creationId xmlns:p14="http://schemas.microsoft.com/office/powerpoint/2010/main" val="9707027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1273920" y="128931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449349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372308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372555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all Rules in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629060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81218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D26D53-CB0E-9FEE-02D0-1BE73AC80149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8F5066-0F95-CC55-C57B-1929FDA68E11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9BA572-16C8-0A2C-2806-9FE3B7E20247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B9F977-D8D1-7E01-16D1-DE3EB8E106B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60175-4C3D-3721-EA97-178D2860D1BC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610AE-89B4-0DDC-F5D6-B7960C111435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ABEC1A-5638-318B-F9EE-0A10BEA4F4C6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290922-6654-7B81-C248-088B0A12776D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81008-C9CA-E2C2-A187-3A0C65CA4B19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8" name="Notched Right Arrow 27">
            <a:extLst>
              <a:ext uri="{FF2B5EF4-FFF2-40B4-BE49-F238E27FC236}">
                <a16:creationId xmlns:a16="http://schemas.microsoft.com/office/drawing/2014/main" id="{052EB297-4490-8C30-950C-07B9C806A996}"/>
              </a:ext>
            </a:extLst>
          </p:cNvPr>
          <p:cNvSpPr/>
          <p:nvPr/>
        </p:nvSpPr>
        <p:spPr>
          <a:xfrm>
            <a:off x="8859794" y="4376057"/>
            <a:ext cx="2842349" cy="5442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4F3D9D-7C6E-411F-BA33-18C9FB2A6FAA}"/>
              </a:ext>
            </a:extLst>
          </p:cNvPr>
          <p:cNvSpPr txBox="1"/>
          <p:nvPr/>
        </p:nvSpPr>
        <p:spPr>
          <a:xfrm>
            <a:off x="5649011" y="5566934"/>
            <a:ext cx="645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all the rules in an SCC using fixed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SCCs in order found in the DFS forest</a:t>
            </a:r>
          </a:p>
        </p:txBody>
      </p:sp>
    </p:spTree>
    <p:extLst>
      <p:ext uri="{BB962C8B-B14F-4D97-AF65-F5344CB8AC3E}">
        <p14:creationId xmlns:p14="http://schemas.microsoft.com/office/powerpoint/2010/main" val="16974855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026" y="2853915"/>
            <a:ext cx="5084064" cy="352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1273920" y="128931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449349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372308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372555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all Rules in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629060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81218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D26D53-CB0E-9FEE-02D0-1BE73AC80149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8F5066-0F95-CC55-C57B-1929FDA68E11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9BA572-16C8-0A2C-2806-9FE3B7E20247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B9F977-D8D1-7E01-16D1-DE3EB8E106B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60175-4C3D-3721-EA97-178D2860D1BC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610AE-89B4-0DDC-F5D6-B7960C111435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ABEC1A-5638-318B-F9EE-0A10BEA4F4C6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290922-6654-7B81-C248-088B0A12776D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81008-C9CA-E2C2-A187-3A0C65CA4B19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BB6A4-3036-E611-2D55-8E99FADD36E2}"/>
              </a:ext>
            </a:extLst>
          </p:cNvPr>
          <p:cNvSpPr txBox="1"/>
          <p:nvPr/>
        </p:nvSpPr>
        <p:spPr>
          <a:xfrm>
            <a:off x="5649011" y="5566934"/>
            <a:ext cx="645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all the rules in an SCC using fixed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SCCs in order found in the DFS forest</a:t>
            </a:r>
          </a:p>
          <a:p>
            <a:pPr algn="ctr"/>
            <a:r>
              <a:rPr lang="en-US" sz="2400" b="1" i="1" dirty="0"/>
              <a:t>Just R4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F5E20A1D-A6E4-8BA0-2D7B-1FB571B04038}"/>
              </a:ext>
            </a:extLst>
          </p:cNvPr>
          <p:cNvSpPr/>
          <p:nvPr/>
        </p:nvSpPr>
        <p:spPr>
          <a:xfrm>
            <a:off x="8859794" y="4376057"/>
            <a:ext cx="2842349" cy="5442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D9E63-B13A-27A4-3A40-FFBC7584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we’re dealing with graphs, not DAGs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1B567-46EE-16D2-AD68-32D21B6B6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patterns, patterns, patterns …</a:t>
            </a:r>
          </a:p>
        </p:txBody>
      </p:sp>
    </p:spTree>
    <p:extLst>
      <p:ext uri="{BB962C8B-B14F-4D97-AF65-F5344CB8AC3E}">
        <p14:creationId xmlns:p14="http://schemas.microsoft.com/office/powerpoint/2010/main" val="28116690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9267" y="2266435"/>
            <a:ext cx="5153723" cy="633687"/>
          </a:xfrm>
          <a:prstGeom prst="rect">
            <a:avLst/>
          </a:prstGeom>
          <a:solidFill>
            <a:srgbClr val="B5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1273920" y="128931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449349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372308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372555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all Rules in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629060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81218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D26D53-CB0E-9FEE-02D0-1BE73AC80149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8F5066-0F95-CC55-C57B-1929FDA68E11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9BA572-16C8-0A2C-2806-9FE3B7E20247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B9F977-D8D1-7E01-16D1-DE3EB8E106B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60175-4C3D-3721-EA97-178D2860D1BC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610AE-89B4-0DDC-F5D6-B7960C111435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ABEC1A-5638-318B-F9EE-0A10BEA4F4C6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290922-6654-7B81-C248-088B0A12776D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81008-C9CA-E2C2-A187-3A0C65CA4B19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BB6A4-3036-E611-2D55-8E99FADD36E2}"/>
              </a:ext>
            </a:extLst>
          </p:cNvPr>
          <p:cNvSpPr txBox="1"/>
          <p:nvPr/>
        </p:nvSpPr>
        <p:spPr>
          <a:xfrm>
            <a:off x="5649011" y="5566934"/>
            <a:ext cx="645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all the rules in an SCC using fixed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SCCs in order found in the DFS forest</a:t>
            </a:r>
          </a:p>
          <a:p>
            <a:pPr algn="ctr"/>
            <a:r>
              <a:rPr lang="en-US" sz="2400" b="1" i="1" dirty="0"/>
              <a:t>Just R2 and R3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F5E20A1D-A6E4-8BA0-2D7B-1FB571B04038}"/>
              </a:ext>
            </a:extLst>
          </p:cNvPr>
          <p:cNvSpPr/>
          <p:nvPr/>
        </p:nvSpPr>
        <p:spPr>
          <a:xfrm>
            <a:off x="8859794" y="4376057"/>
            <a:ext cx="2842349" cy="5442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50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9268" y="1635131"/>
            <a:ext cx="5153723" cy="633687"/>
          </a:xfrm>
          <a:prstGeom prst="rect">
            <a:avLst/>
          </a:prstGeom>
          <a:solidFill>
            <a:srgbClr val="FFF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1273920" y="128931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449349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372308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372555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all Rules in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629060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81218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D26D53-CB0E-9FEE-02D0-1BE73AC80149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8F5066-0F95-CC55-C57B-1929FDA68E11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9BA572-16C8-0A2C-2806-9FE3B7E20247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B9F977-D8D1-7E01-16D1-DE3EB8E106B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60175-4C3D-3721-EA97-178D2860D1BC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610AE-89B4-0DDC-F5D6-B7960C111435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ABEC1A-5638-318B-F9EE-0A10BEA4F4C6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290922-6654-7B81-C248-088B0A12776D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81008-C9CA-E2C2-A187-3A0C65CA4B19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BB6A4-3036-E611-2D55-8E99FADD36E2}"/>
              </a:ext>
            </a:extLst>
          </p:cNvPr>
          <p:cNvSpPr txBox="1"/>
          <p:nvPr/>
        </p:nvSpPr>
        <p:spPr>
          <a:xfrm>
            <a:off x="5649011" y="5566934"/>
            <a:ext cx="645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all the rules in an SCC using fixed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SCCs in order found in the DFS forest</a:t>
            </a:r>
          </a:p>
          <a:p>
            <a:pPr algn="ctr"/>
            <a:r>
              <a:rPr lang="en-US" sz="2400" b="1" i="1" dirty="0"/>
              <a:t>Just R0 and R1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F5E20A1D-A6E4-8BA0-2D7B-1FB571B04038}"/>
              </a:ext>
            </a:extLst>
          </p:cNvPr>
          <p:cNvSpPr/>
          <p:nvPr/>
        </p:nvSpPr>
        <p:spPr>
          <a:xfrm>
            <a:off x="8859794" y="4376057"/>
            <a:ext cx="2842349" cy="5442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3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EE50-1EE0-D049-9C55-430DFF46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C0BC-FD14-1948-B5E9-A1759F50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really big input file and see that your project 5 code runs much faster than the project 4 code</a:t>
            </a:r>
          </a:p>
          <a:p>
            <a:pPr lvl="1"/>
            <a:r>
              <a:rPr lang="en-US" dirty="0"/>
              <a:t>And they both give the same query responses</a:t>
            </a:r>
          </a:p>
        </p:txBody>
      </p:sp>
    </p:spTree>
    <p:extLst>
      <p:ext uri="{BB962C8B-B14F-4D97-AF65-F5344CB8AC3E}">
        <p14:creationId xmlns:p14="http://schemas.microsoft.com/office/powerpoint/2010/main" val="412638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AD6-E917-9680-3C43-65A2885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The Vertex with </a:t>
            </a:r>
            <a:r>
              <a:rPr lang="en-US" b="1" i="1" dirty="0"/>
              <a:t>Highest</a:t>
            </a:r>
            <a:r>
              <a:rPr lang="en-US" dirty="0"/>
              <a:t> </a:t>
            </a:r>
            <a:r>
              <a:rPr lang="en-US" dirty="0" err="1"/>
              <a:t>Postorder</a:t>
            </a:r>
            <a:r>
              <a:rPr lang="en-US" dirty="0"/>
              <a:t> in a </a:t>
            </a:r>
            <a:r>
              <a:rPr lang="en-US" b="1" i="1" dirty="0">
                <a:highlight>
                  <a:srgbClr val="FFFF00"/>
                </a:highlight>
              </a:rPr>
              <a:t>Graph</a:t>
            </a:r>
            <a:r>
              <a:rPr lang="en-US" dirty="0"/>
              <a:t> is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9D9B-A578-AE22-0BA1-DEFA8734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part of a </a:t>
            </a:r>
            <a:r>
              <a:rPr lang="en-US" b="1" i="1" dirty="0"/>
              <a:t>source</a:t>
            </a:r>
            <a:r>
              <a:rPr lang="en-US" dirty="0"/>
              <a:t> SCC</a:t>
            </a:r>
          </a:p>
        </p:txBody>
      </p: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E4C78C23-1485-A9EB-85D9-771B64B6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551698"/>
            <a:ext cx="3251200" cy="31115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82747B-5F3B-7792-9F3E-A87771F2B801}"/>
              </a:ext>
            </a:extLst>
          </p:cNvPr>
          <p:cNvGrpSpPr/>
          <p:nvPr/>
        </p:nvGrpSpPr>
        <p:grpSpPr>
          <a:xfrm>
            <a:off x="9646609" y="2100239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11305D-E159-17ED-B1C6-9FCF22E8F688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599F99-8269-2095-6227-CAC338537291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80E09-59C0-CD06-62EE-E4A08758A7A1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AC54A-36FC-6E4E-2900-AE909916B1FA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05BDC9-9243-1800-E14D-C0BD0D631BB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688FD5-4F40-3EF5-1A02-36A099AD3656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2631DA-293A-D32B-B29C-68E0BAA59C42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CE1D84-F964-2CB9-59B7-B49983EF6B44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0A116-D504-80D1-3764-53E3B144C1F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CE6D5B-C9E9-76B7-C381-8D472A7A2B30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99C4B2-4E45-82BB-67BC-8E06FB1F0556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C6DD3A-5CD0-6D92-3741-8350CE2169E6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230A00-1E55-228B-9165-D93E279C1D61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057C48-5577-3D3B-3243-EF88F2A21A4A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8417D72-0A98-6517-3FE8-93B04088562A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860F6B-23FA-ED1A-8A68-8F52D7604C64}"/>
              </a:ext>
            </a:extLst>
          </p:cNvPr>
          <p:cNvGrpSpPr/>
          <p:nvPr/>
        </p:nvGrpSpPr>
        <p:grpSpPr>
          <a:xfrm>
            <a:off x="4556409" y="2815135"/>
            <a:ext cx="3918166" cy="2477766"/>
            <a:chOff x="3712077" y="2614910"/>
            <a:chExt cx="3918166" cy="24777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14E7DD-50BF-3B9D-905B-23515824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74C95F-BACB-4E6F-F49E-9FEDC197E020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D0982-D3F2-063C-7ABF-5561085ACA06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1C8205-36AF-2185-056E-13629126CA56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01704-8C52-1194-D075-B3E7DB296B9F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EDB402-6976-14BD-4C74-F262836C920C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C44853-1A0A-658E-CF60-C2A4E6EAD954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B0DB4-1B2E-D519-63FB-DAFE02780B99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CE462-2D3D-261C-3398-6E8CBFDD7797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B35DF0-2DD7-BA66-DAB5-102FD213B5DC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E69B3A-C825-6A28-5698-75CC09349168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FBCF5F9-F26C-56D7-A6FA-B934CABF1FD8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A27EE55F-3A9F-1E13-3E31-99D019A25BD2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754B476-A73E-0684-CA6C-6A5FAE84E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A5B13572-DF1C-449E-B7E4-967A7433D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21A0EB49-909D-67E7-3F89-C33FB1D636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5B1CC1C-7747-2705-7280-7A1EF83FBF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14F3702-6953-4DA7-A138-CD1A34BF47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9E750AEC-4A2E-DBF5-3BCF-A704E524D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3A83429F-0FE1-1A2C-2FBB-BB855B3D2D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4280AE4B-6E11-7477-3C67-D231EBFCCB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56F9D86E-30B6-0535-21E2-7F42C570A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A7ED34E-77BE-6BA9-41B9-2C8E976F7E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1D841164-A209-7261-C812-C32ACD0964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A8D83E7-2FF4-F307-AD46-9C5A6FBB93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A6023B1-49DF-0590-76DC-DC94F4DFA4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68CFE1-AD44-E2EE-1028-65999A7F2414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FCA360-A3BC-7C85-CB42-BABB37203B68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D7AED5-BAA6-F63D-6828-DDD0B21493FD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3CD0D2-24E6-F539-0B53-2BF683F249DF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D036030-B071-C5D0-C6BC-ABC48076F32B}"/>
              </a:ext>
            </a:extLst>
          </p:cNvPr>
          <p:cNvSpPr/>
          <p:nvPr/>
        </p:nvSpPr>
        <p:spPr>
          <a:xfrm>
            <a:off x="5140463" y="2936575"/>
            <a:ext cx="2054931" cy="5558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F948C3-9ABC-7852-64B2-951E2898FF0B}"/>
              </a:ext>
            </a:extLst>
          </p:cNvPr>
          <p:cNvSpPr/>
          <p:nvPr/>
        </p:nvSpPr>
        <p:spPr>
          <a:xfrm rot="2354845">
            <a:off x="1559364" y="2613431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AD6-E917-9680-3C43-65A2885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The Vertex with </a:t>
            </a:r>
            <a:r>
              <a:rPr lang="en-US" b="1" i="1" dirty="0"/>
              <a:t>Lowest</a:t>
            </a:r>
            <a:r>
              <a:rPr lang="en-US" dirty="0"/>
              <a:t> </a:t>
            </a:r>
            <a:r>
              <a:rPr lang="en-US" dirty="0" err="1"/>
              <a:t>Postorder</a:t>
            </a:r>
            <a:r>
              <a:rPr lang="en-US" dirty="0"/>
              <a:t> in a </a:t>
            </a:r>
            <a:r>
              <a:rPr lang="en-US" b="1" i="1" dirty="0">
                <a:highlight>
                  <a:srgbClr val="FFFF00"/>
                </a:highlight>
              </a:rPr>
              <a:t>Graph</a:t>
            </a:r>
            <a:r>
              <a:rPr lang="en-US" dirty="0"/>
              <a:t> is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9D9B-A578-AE22-0BA1-DEFA8734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part of a </a:t>
            </a:r>
            <a:r>
              <a:rPr lang="en-US" b="1" i="1" dirty="0"/>
              <a:t>sink </a:t>
            </a:r>
            <a:r>
              <a:rPr lang="en-US" dirty="0"/>
              <a:t>SCC</a:t>
            </a:r>
          </a:p>
        </p:txBody>
      </p: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E4C78C23-1485-A9EB-85D9-771B64B6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551698"/>
            <a:ext cx="3251200" cy="31115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82747B-5F3B-7792-9F3E-A87771F2B801}"/>
              </a:ext>
            </a:extLst>
          </p:cNvPr>
          <p:cNvGrpSpPr/>
          <p:nvPr/>
        </p:nvGrpSpPr>
        <p:grpSpPr>
          <a:xfrm>
            <a:off x="9646609" y="2100239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11305D-E159-17ED-B1C6-9FCF22E8F688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599F99-8269-2095-6227-CAC338537291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80E09-59C0-CD06-62EE-E4A08758A7A1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AC54A-36FC-6E4E-2900-AE909916B1FA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05BDC9-9243-1800-E14D-C0BD0D631BB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688FD5-4F40-3EF5-1A02-36A099AD3656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2631DA-293A-D32B-B29C-68E0BAA59C42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CE1D84-F964-2CB9-59B7-B49983EF6B44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0A116-D504-80D1-3764-53E3B144C1F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CE6D5B-C9E9-76B7-C381-8D472A7A2B30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99C4B2-4E45-82BB-67BC-8E06FB1F0556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C6DD3A-5CD0-6D92-3741-8350CE2169E6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230A00-1E55-228B-9165-D93E279C1D61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057C48-5577-3D3B-3243-EF88F2A21A4A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8417D72-0A98-6517-3FE8-93B04088562A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860F6B-23FA-ED1A-8A68-8F52D7604C64}"/>
              </a:ext>
            </a:extLst>
          </p:cNvPr>
          <p:cNvGrpSpPr/>
          <p:nvPr/>
        </p:nvGrpSpPr>
        <p:grpSpPr>
          <a:xfrm>
            <a:off x="4556409" y="2815135"/>
            <a:ext cx="3918166" cy="2477766"/>
            <a:chOff x="3712077" y="2614910"/>
            <a:chExt cx="3918166" cy="24777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14E7DD-50BF-3B9D-905B-23515824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74C95F-BACB-4E6F-F49E-9FEDC197E020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D0982-D3F2-063C-7ABF-5561085ACA06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1C8205-36AF-2185-056E-13629126CA56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01704-8C52-1194-D075-B3E7DB296B9F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EDB402-6976-14BD-4C74-F262836C920C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C44853-1A0A-658E-CF60-C2A4E6EAD954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B0DB4-1B2E-D519-63FB-DAFE02780B99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CE462-2D3D-261C-3398-6E8CBFDD7797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B35DF0-2DD7-BA66-DAB5-102FD213B5DC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E69B3A-C825-6A28-5698-75CC09349168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FBCF5F9-F26C-56D7-A6FA-B934CABF1FD8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A27EE55F-3A9F-1E13-3E31-99D019A25BD2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754B476-A73E-0684-CA6C-6A5FAE84E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A5B13572-DF1C-449E-B7E4-967A7433D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21A0EB49-909D-67E7-3F89-C33FB1D636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5B1CC1C-7747-2705-7280-7A1EF83FBF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14F3702-6953-4DA7-A138-CD1A34BF47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9E750AEC-4A2E-DBF5-3BCF-A704E524D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3A83429F-0FE1-1A2C-2FBB-BB855B3D2D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4280AE4B-6E11-7477-3C67-D231EBFCCB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56F9D86E-30B6-0535-21E2-7F42C570A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A7ED34E-77BE-6BA9-41B9-2C8E976F7E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1D841164-A209-7261-C812-C32ACD0964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A8D83E7-2FF4-F307-AD46-9C5A6FBB93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A6023B1-49DF-0590-76DC-DC94F4DFA4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68CFE1-AD44-E2EE-1028-65999A7F2414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FCA360-A3BC-7C85-CB42-BABB37203B68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D7AED5-BAA6-F63D-6828-DDD0B21493FD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3CD0D2-24E6-F539-0B53-2BF683F249DF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D036030-B071-C5D0-C6BC-ABC48076F32B}"/>
              </a:ext>
            </a:extLst>
          </p:cNvPr>
          <p:cNvSpPr/>
          <p:nvPr/>
        </p:nvSpPr>
        <p:spPr>
          <a:xfrm>
            <a:off x="4987241" y="4558804"/>
            <a:ext cx="2054931" cy="5558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F948C3-9ABC-7852-64B2-951E2898FF0B}"/>
              </a:ext>
            </a:extLst>
          </p:cNvPr>
          <p:cNvSpPr/>
          <p:nvPr/>
        </p:nvSpPr>
        <p:spPr>
          <a:xfrm rot="2354845">
            <a:off x="1287243" y="4459579"/>
            <a:ext cx="1282719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A626B2-87E6-FF2D-A92D-17262DF8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Postorder</a:t>
            </a:r>
            <a:r>
              <a:rPr lang="en-US" dirty="0"/>
              <a:t> Patterns to find SCCs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1CF81-1B81-699A-067E-10863C00C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5D0233-4B52-7082-EA38-B3A0B22505F4}"/>
              </a:ext>
            </a:extLst>
          </p:cNvPr>
          <p:cNvSpPr txBox="1"/>
          <p:nvPr/>
        </p:nvSpPr>
        <p:spPr>
          <a:xfrm>
            <a:off x="3940493" y="5944581"/>
            <a:ext cx="40101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Traversal order: G</a:t>
            </a:r>
          </a:p>
        </p:txBody>
      </p:sp>
    </p:spTree>
    <p:extLst>
      <p:ext uri="{BB962C8B-B14F-4D97-AF65-F5344CB8AC3E}">
        <p14:creationId xmlns:p14="http://schemas.microsoft.com/office/powerpoint/2010/main" val="155918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5D0233-4B52-7082-EA38-B3A0B22505F4}"/>
              </a:ext>
            </a:extLst>
          </p:cNvPr>
          <p:cNvSpPr txBox="1"/>
          <p:nvPr/>
        </p:nvSpPr>
        <p:spPr>
          <a:xfrm>
            <a:off x="3940493" y="5944581"/>
            <a:ext cx="40101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Traversal order: G</a:t>
            </a:r>
          </a:p>
        </p:txBody>
      </p:sp>
    </p:spTree>
    <p:extLst>
      <p:ext uri="{BB962C8B-B14F-4D97-AF65-F5344CB8AC3E}">
        <p14:creationId xmlns:p14="http://schemas.microsoft.com/office/powerpoint/2010/main" val="240045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5D0233-4B52-7082-EA38-B3A0B22505F4}"/>
              </a:ext>
            </a:extLst>
          </p:cNvPr>
          <p:cNvSpPr txBox="1"/>
          <p:nvPr/>
        </p:nvSpPr>
        <p:spPr>
          <a:xfrm>
            <a:off x="3940493" y="5944581"/>
            <a:ext cx="40101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Traversal order: G, H</a:t>
            </a:r>
          </a:p>
        </p:txBody>
      </p:sp>
    </p:spTree>
    <p:extLst>
      <p:ext uri="{BB962C8B-B14F-4D97-AF65-F5344CB8AC3E}">
        <p14:creationId xmlns:p14="http://schemas.microsoft.com/office/powerpoint/2010/main" val="361282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D0233-4B52-7082-EA38-B3A0B22505F4}"/>
              </a:ext>
            </a:extLst>
          </p:cNvPr>
          <p:cNvSpPr txBox="1"/>
          <p:nvPr/>
        </p:nvSpPr>
        <p:spPr>
          <a:xfrm>
            <a:off x="3940493" y="5944581"/>
            <a:ext cx="40101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Traversal order: G, H</a:t>
            </a:r>
          </a:p>
        </p:txBody>
      </p:sp>
    </p:spTree>
    <p:extLst>
      <p:ext uri="{BB962C8B-B14F-4D97-AF65-F5344CB8AC3E}">
        <p14:creationId xmlns:p14="http://schemas.microsoft.com/office/powerpoint/2010/main" val="5147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Six steps for optimizing rule evaluation order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4 due yesterday</a:t>
            </a:r>
          </a:p>
          <a:p>
            <a:pPr lvl="1"/>
            <a:r>
              <a:rPr lang="en-US" dirty="0"/>
              <a:t>HW 24 due Wednesday, Dec 6</a:t>
            </a:r>
          </a:p>
          <a:p>
            <a:pPr lvl="1"/>
            <a:r>
              <a:rPr lang="en-US" dirty="0"/>
              <a:t>Project 5a due Friday, Dec 8</a:t>
            </a:r>
          </a:p>
          <a:p>
            <a:pPr lvl="1"/>
            <a:r>
              <a:rPr lang="en-US" dirty="0"/>
              <a:t>Project 5b due Thursday, Dec 14 (No late work can be accepted after this day because of BYU policy)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D0233-4B52-7082-EA38-B3A0B22505F4}"/>
              </a:ext>
            </a:extLst>
          </p:cNvPr>
          <p:cNvSpPr txBox="1"/>
          <p:nvPr/>
        </p:nvSpPr>
        <p:spPr>
          <a:xfrm>
            <a:off x="3940493" y="5944581"/>
            <a:ext cx="40101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Traversal order: G, H, B</a:t>
            </a:r>
          </a:p>
        </p:txBody>
      </p:sp>
    </p:spTree>
    <p:extLst>
      <p:ext uri="{BB962C8B-B14F-4D97-AF65-F5344CB8AC3E}">
        <p14:creationId xmlns:p14="http://schemas.microsoft.com/office/powerpoint/2010/main" val="216105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D0233-4B52-7082-EA38-B3A0B22505F4}"/>
              </a:ext>
            </a:extLst>
          </p:cNvPr>
          <p:cNvSpPr txBox="1"/>
          <p:nvPr/>
        </p:nvSpPr>
        <p:spPr>
          <a:xfrm>
            <a:off x="3940493" y="5944581"/>
            <a:ext cx="40101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Traversal order: G, H, B</a:t>
            </a:r>
          </a:p>
        </p:txBody>
      </p:sp>
    </p:spTree>
    <p:extLst>
      <p:ext uri="{BB962C8B-B14F-4D97-AF65-F5344CB8AC3E}">
        <p14:creationId xmlns:p14="http://schemas.microsoft.com/office/powerpoint/2010/main" val="1879097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D0233-4B52-7082-EA38-B3A0B22505F4}"/>
              </a:ext>
            </a:extLst>
          </p:cNvPr>
          <p:cNvSpPr txBox="1"/>
          <p:nvPr/>
        </p:nvSpPr>
        <p:spPr>
          <a:xfrm>
            <a:off x="3940493" y="5944581"/>
            <a:ext cx="40101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</p:spTree>
    <p:extLst>
      <p:ext uri="{BB962C8B-B14F-4D97-AF65-F5344CB8AC3E}">
        <p14:creationId xmlns:p14="http://schemas.microsoft.com/office/powerpoint/2010/main" val="275161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2017FE-658F-1FAF-26F2-DE06E4182E30}"/>
              </a:ext>
            </a:extLst>
          </p:cNvPr>
          <p:cNvSpPr txBox="1"/>
          <p:nvPr/>
        </p:nvSpPr>
        <p:spPr>
          <a:xfrm>
            <a:off x="3940493" y="5944581"/>
            <a:ext cx="40101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</p:spTree>
    <p:extLst>
      <p:ext uri="{BB962C8B-B14F-4D97-AF65-F5344CB8AC3E}">
        <p14:creationId xmlns:p14="http://schemas.microsoft.com/office/powerpoint/2010/main" val="357353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133817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5251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4332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30128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95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C3D0C-3503-944E-A2D7-BDCBD0F6AC39}"/>
              </a:ext>
            </a:extLst>
          </p:cNvPr>
          <p:cNvSpPr txBox="1"/>
          <p:nvPr/>
        </p:nvSpPr>
        <p:spPr>
          <a:xfrm>
            <a:off x="7000065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EAFAEC-D81E-5141-AED2-66B1E663F8A4}"/>
              </a:ext>
            </a:extLst>
          </p:cNvPr>
          <p:cNvSpPr txBox="1"/>
          <p:nvPr/>
        </p:nvSpPr>
        <p:spPr>
          <a:xfrm>
            <a:off x="633949" y="209752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CD61B-810E-9F40-B1A5-F79FAC404DA2}"/>
              </a:ext>
            </a:extLst>
          </p:cNvPr>
          <p:cNvSpPr txBox="1"/>
          <p:nvPr/>
        </p:nvSpPr>
        <p:spPr>
          <a:xfrm>
            <a:off x="757103" y="316885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1F732-259F-5C4D-818B-757A9C0DC558}"/>
              </a:ext>
            </a:extLst>
          </p:cNvPr>
          <p:cNvSpPr txBox="1"/>
          <p:nvPr/>
        </p:nvSpPr>
        <p:spPr>
          <a:xfrm>
            <a:off x="1776442" y="313732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75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8B5BE-F683-AE01-4701-59AAC5D1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key points from last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03C92-C3D0-8F53-B0DF-5F79C3AF8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7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C3D0C-3503-944E-A2D7-BDCBD0F6AC39}"/>
              </a:ext>
            </a:extLst>
          </p:cNvPr>
          <p:cNvSpPr txBox="1"/>
          <p:nvPr/>
        </p:nvSpPr>
        <p:spPr>
          <a:xfrm>
            <a:off x="7000065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EAFAEC-D81E-5141-AED2-66B1E663F8A4}"/>
              </a:ext>
            </a:extLst>
          </p:cNvPr>
          <p:cNvSpPr txBox="1"/>
          <p:nvPr/>
        </p:nvSpPr>
        <p:spPr>
          <a:xfrm>
            <a:off x="633949" y="209752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CD61B-810E-9F40-B1A5-F79FAC404DA2}"/>
              </a:ext>
            </a:extLst>
          </p:cNvPr>
          <p:cNvSpPr txBox="1"/>
          <p:nvPr/>
        </p:nvSpPr>
        <p:spPr>
          <a:xfrm>
            <a:off x="757103" y="316885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1F732-259F-5C4D-818B-757A9C0DC558}"/>
              </a:ext>
            </a:extLst>
          </p:cNvPr>
          <p:cNvSpPr txBox="1"/>
          <p:nvPr/>
        </p:nvSpPr>
        <p:spPr>
          <a:xfrm>
            <a:off x="1776442" y="313732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97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4000651" y="5285694"/>
            <a:ext cx="50024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  <a:p>
            <a:r>
              <a:rPr lang="en-US" sz="2800" b="1" i="1" dirty="0"/>
              <a:t>Every tree in the spanning forest</a:t>
            </a:r>
          </a:p>
          <a:p>
            <a:r>
              <a:rPr lang="en-US" sz="2800" b="1" i="1" dirty="0"/>
              <a:t>corresponds to a SCC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BAC6D79-0659-4F41-B447-8A532F7D5CEF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6E83CE-7519-494A-8D76-49FA9184F2BC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00C161-B957-994E-8AF0-7B69CFC77D68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0D1D99-815A-9E40-8815-BFA865B3476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9BC125-B4B2-D846-8041-96DFE20298F4}"/>
              </a:ext>
            </a:extLst>
          </p:cNvPr>
          <p:cNvSpPr/>
          <p:nvPr/>
        </p:nvSpPr>
        <p:spPr>
          <a:xfrm rot="5400000">
            <a:off x="10025324" y="2452499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F0E6FE-5439-7642-B77C-3B98BC021BD1}"/>
              </a:ext>
            </a:extLst>
          </p:cNvPr>
          <p:cNvSpPr/>
          <p:nvPr/>
        </p:nvSpPr>
        <p:spPr>
          <a:xfrm rot="5400000">
            <a:off x="8950932" y="2521943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A22150-A844-314A-97E0-084E97634B70}"/>
              </a:ext>
            </a:extLst>
          </p:cNvPr>
          <p:cNvSpPr/>
          <p:nvPr/>
        </p:nvSpPr>
        <p:spPr>
          <a:xfrm rot="2354845">
            <a:off x="8817900" y="2067880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1018FF-746E-7049-BE51-C7FB35EAB67D}"/>
              </a:ext>
            </a:extLst>
          </p:cNvPr>
          <p:cNvSpPr/>
          <p:nvPr/>
        </p:nvSpPr>
        <p:spPr>
          <a:xfrm rot="2354845">
            <a:off x="7988913" y="2051740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F38A39-9869-9717-4F0C-B0B1C75C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if we could find the sinks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D7B0D-4C14-AF00-C50B-D541F57BE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3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sink SCCs, but How?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6C8117-E962-114F-B0C2-6B9ED25CEAFD}"/>
              </a:ext>
            </a:extLst>
          </p:cNvPr>
          <p:cNvSpPr/>
          <p:nvPr/>
        </p:nvSpPr>
        <p:spPr>
          <a:xfrm>
            <a:off x="7864193" y="2601152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9BF4CB-D30E-1440-92D7-E19AB06AA66E}"/>
              </a:ext>
            </a:extLst>
          </p:cNvPr>
          <p:cNvSpPr/>
          <p:nvPr/>
        </p:nvSpPr>
        <p:spPr>
          <a:xfrm>
            <a:off x="8868017" y="2499008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FCD156-D5DC-6147-BE07-36FCA3E600BA}"/>
              </a:ext>
            </a:extLst>
          </p:cNvPr>
          <p:cNvSpPr/>
          <p:nvPr/>
        </p:nvSpPr>
        <p:spPr>
          <a:xfrm>
            <a:off x="9848669" y="2499008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66F4470-824B-E64D-B67F-3D7B1213F95F}"/>
              </a:ext>
            </a:extLst>
          </p:cNvPr>
          <p:cNvSpPr/>
          <p:nvPr/>
        </p:nvSpPr>
        <p:spPr>
          <a:xfrm rot="2354845">
            <a:off x="4106508" y="3411762"/>
            <a:ext cx="2523995" cy="17151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5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AD6-E917-9680-3C43-65A2885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in order of low </a:t>
            </a:r>
            <a:r>
              <a:rPr lang="en-US" dirty="0" err="1"/>
              <a:t>postorder</a:t>
            </a:r>
            <a:r>
              <a:rPr lang="en-US" dirty="0"/>
              <a:t> number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9D9B-A578-AE22-0BA1-DEFA8734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part of a </a:t>
            </a:r>
            <a:r>
              <a:rPr lang="en-US" b="1" i="1" dirty="0"/>
              <a:t>sink </a:t>
            </a:r>
            <a:r>
              <a:rPr lang="en-US" dirty="0"/>
              <a:t>SCC</a:t>
            </a:r>
          </a:p>
        </p:txBody>
      </p: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E4C78C23-1485-A9EB-85D9-771B64B6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551698"/>
            <a:ext cx="3251200" cy="31115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D860F6B-23FA-ED1A-8A68-8F52D7604C64}"/>
              </a:ext>
            </a:extLst>
          </p:cNvPr>
          <p:cNvGrpSpPr/>
          <p:nvPr/>
        </p:nvGrpSpPr>
        <p:grpSpPr>
          <a:xfrm>
            <a:off x="4556409" y="2815135"/>
            <a:ext cx="3918166" cy="2477766"/>
            <a:chOff x="3712077" y="2614910"/>
            <a:chExt cx="3918166" cy="24777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14E7DD-50BF-3B9D-905B-23515824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74C95F-BACB-4E6F-F49E-9FEDC197E020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D0982-D3F2-063C-7ABF-5561085ACA06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1C8205-36AF-2185-056E-13629126CA56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01704-8C52-1194-D075-B3E7DB296B9F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EDB402-6976-14BD-4C74-F262836C920C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C44853-1A0A-658E-CF60-C2A4E6EAD954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B0DB4-1B2E-D519-63FB-DAFE02780B99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CE462-2D3D-261C-3398-6E8CBFDD7797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B35DF0-2DD7-BA66-DAB5-102FD213B5DC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E69B3A-C825-6A28-5698-75CC09349168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FBCF5F9-F26C-56D7-A6FA-B934CABF1FD8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A27EE55F-3A9F-1E13-3E31-99D019A25BD2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754B476-A73E-0684-CA6C-6A5FAE84E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A5B13572-DF1C-449E-B7E4-967A7433D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21A0EB49-909D-67E7-3F89-C33FB1D636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5B1CC1C-7747-2705-7280-7A1EF83FBF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14F3702-6953-4DA7-A138-CD1A34BF47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9E750AEC-4A2E-DBF5-3BCF-A704E524D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3A83429F-0FE1-1A2C-2FBB-BB855B3D2D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4280AE4B-6E11-7477-3C67-D231EBFCCB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56F9D86E-30B6-0535-21E2-7F42C570A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A7ED34E-77BE-6BA9-41B9-2C8E976F7E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1D841164-A209-7261-C812-C32ACD0964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A8D83E7-2FF4-F307-AD46-9C5A6FBB93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A6023B1-49DF-0590-76DC-DC94F4DFA4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68CFE1-AD44-E2EE-1028-65999A7F2414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FCA360-A3BC-7C85-CB42-BABB37203B68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D7AED5-BAA6-F63D-6828-DDD0B21493FD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3CD0D2-24E6-F539-0B53-2BF683F249DF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D036030-B071-C5D0-C6BC-ABC48076F32B}"/>
              </a:ext>
            </a:extLst>
          </p:cNvPr>
          <p:cNvSpPr/>
          <p:nvPr/>
        </p:nvSpPr>
        <p:spPr>
          <a:xfrm>
            <a:off x="4987241" y="4558804"/>
            <a:ext cx="2054931" cy="5558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E9AED06-9C9B-3D9D-50A8-8AFFDBD30FF2}"/>
              </a:ext>
            </a:extLst>
          </p:cNvPr>
          <p:cNvSpPr>
            <a:spLocks noChangeAspect="1"/>
          </p:cNvSpPr>
          <p:nvPr/>
        </p:nvSpPr>
        <p:spPr>
          <a:xfrm>
            <a:off x="9164191" y="2976903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DE055E-7DD3-C5D9-2CC7-80961A785653}"/>
              </a:ext>
            </a:extLst>
          </p:cNvPr>
          <p:cNvSpPr/>
          <p:nvPr/>
        </p:nvSpPr>
        <p:spPr>
          <a:xfrm>
            <a:off x="11073948" y="450813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EB7480-3A51-7F80-3874-E6B7CD4A54C2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10109662" y="3449639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CCFF62E-325C-BB74-9BD8-7DFA08CA2B6F}"/>
              </a:ext>
            </a:extLst>
          </p:cNvPr>
          <p:cNvSpPr/>
          <p:nvPr/>
        </p:nvSpPr>
        <p:spPr>
          <a:xfrm>
            <a:off x="9431186" y="450813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673C86-B025-79E5-DBED-AB1309F2F7CE}"/>
              </a:ext>
            </a:extLst>
          </p:cNvPr>
          <p:cNvCxnSpPr>
            <a:cxnSpLocks/>
            <a:stCxn id="54" idx="4"/>
            <a:endCxn id="57" idx="0"/>
          </p:cNvCxnSpPr>
          <p:nvPr/>
        </p:nvCxnSpPr>
        <p:spPr>
          <a:xfrm flipH="1">
            <a:off x="9636926" y="3922374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13EF3F3-B3D8-5A64-1B47-32A5005D8622}"/>
              </a:ext>
            </a:extLst>
          </p:cNvPr>
          <p:cNvSpPr>
            <a:spLocks noChangeAspect="1"/>
          </p:cNvSpPr>
          <p:nvPr/>
        </p:nvSpPr>
        <p:spPr>
          <a:xfrm>
            <a:off x="10806953" y="2976903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CA1A81-2AA4-F57F-7CFA-AA9F8BE8E894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>
            <a:off x="9842666" y="4713873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83B307-06CC-F975-EDCD-4664D2278F31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9782406" y="3783913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0F9D03-2372-D561-1198-9FEE3BCF1E92}"/>
              </a:ext>
            </a:extLst>
          </p:cNvPr>
          <p:cNvCxnSpPr>
            <a:cxnSpLocks/>
            <a:stCxn id="59" idx="4"/>
            <a:endCxn id="55" idx="0"/>
          </p:cNvCxnSpPr>
          <p:nvPr/>
        </p:nvCxnSpPr>
        <p:spPr>
          <a:xfrm flipH="1">
            <a:off x="11279688" y="3922374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CD4AE4-49FB-1038-CB22-D6D97FB9BA41}"/>
              </a:ext>
            </a:extLst>
          </p:cNvPr>
          <p:cNvCxnSpPr>
            <a:cxnSpLocks/>
          </p:cNvCxnSpPr>
          <p:nvPr/>
        </p:nvCxnSpPr>
        <p:spPr>
          <a:xfrm flipH="1">
            <a:off x="9865079" y="4568393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308264-CC27-BAEF-1722-AB7FF586AF05}"/>
              </a:ext>
            </a:extLst>
          </p:cNvPr>
          <p:cNvCxnSpPr>
            <a:cxnSpLocks/>
          </p:cNvCxnSpPr>
          <p:nvPr/>
        </p:nvCxnSpPr>
        <p:spPr>
          <a:xfrm flipV="1">
            <a:off x="9743236" y="3740956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D7915B-F52C-C036-8688-35F174355B07}"/>
              </a:ext>
            </a:extLst>
          </p:cNvPr>
          <p:cNvCxnSpPr>
            <a:cxnSpLocks/>
          </p:cNvCxnSpPr>
          <p:nvPr/>
        </p:nvCxnSpPr>
        <p:spPr>
          <a:xfrm flipH="1">
            <a:off x="9901532" y="3053721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464DCE-44F8-FE51-3DEE-6A2444E5394B}"/>
              </a:ext>
            </a:extLst>
          </p:cNvPr>
          <p:cNvSpPr txBox="1"/>
          <p:nvPr/>
        </p:nvSpPr>
        <p:spPr>
          <a:xfrm rot="1855696">
            <a:off x="9065756" y="1527324"/>
            <a:ext cx="22432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Counterexample</a:t>
            </a:r>
          </a:p>
        </p:txBody>
      </p:sp>
    </p:spTree>
    <p:extLst>
      <p:ext uri="{BB962C8B-B14F-4D97-AF65-F5344CB8AC3E}">
        <p14:creationId xmlns:p14="http://schemas.microsoft.com/office/powerpoint/2010/main" val="2509665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AD6-E917-9680-3C43-65A2885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in order of low </a:t>
            </a:r>
            <a:r>
              <a:rPr lang="en-US" dirty="0" err="1"/>
              <a:t>postorder</a:t>
            </a:r>
            <a:r>
              <a:rPr lang="en-US" dirty="0"/>
              <a:t> number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9D9B-A578-AE22-0BA1-DEFA8734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part of a </a:t>
            </a:r>
            <a:r>
              <a:rPr lang="en-US" b="1" i="1" dirty="0"/>
              <a:t>sink </a:t>
            </a:r>
            <a:r>
              <a:rPr lang="en-US" dirty="0"/>
              <a:t>SCC</a:t>
            </a:r>
          </a:p>
        </p:txBody>
      </p: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E4C78C23-1485-A9EB-85D9-771B64B6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551698"/>
            <a:ext cx="3251200" cy="31115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D860F6B-23FA-ED1A-8A68-8F52D7604C64}"/>
              </a:ext>
            </a:extLst>
          </p:cNvPr>
          <p:cNvGrpSpPr/>
          <p:nvPr/>
        </p:nvGrpSpPr>
        <p:grpSpPr>
          <a:xfrm>
            <a:off x="4556409" y="2815135"/>
            <a:ext cx="3918166" cy="2477766"/>
            <a:chOff x="3712077" y="2614910"/>
            <a:chExt cx="3918166" cy="24777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14E7DD-50BF-3B9D-905B-23515824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74C95F-BACB-4E6F-F49E-9FEDC197E020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D0982-D3F2-063C-7ABF-5561085ACA06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1C8205-36AF-2185-056E-13629126CA56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01704-8C52-1194-D075-B3E7DB296B9F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EDB402-6976-14BD-4C74-F262836C920C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C44853-1A0A-658E-CF60-C2A4E6EAD954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B0DB4-1B2E-D519-63FB-DAFE02780B99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CE462-2D3D-261C-3398-6E8CBFDD7797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B35DF0-2DD7-BA66-DAB5-102FD213B5DC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E69B3A-C825-6A28-5698-75CC09349168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FBCF5F9-F26C-56D7-A6FA-B934CABF1FD8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A27EE55F-3A9F-1E13-3E31-99D019A25BD2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754B476-A73E-0684-CA6C-6A5FAE84E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A5B13572-DF1C-449E-B7E4-967A7433D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21A0EB49-909D-67E7-3F89-C33FB1D636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5B1CC1C-7747-2705-7280-7A1EF83FBF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14F3702-6953-4DA7-A138-CD1A34BF47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9E750AEC-4A2E-DBF5-3BCF-A704E524D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3A83429F-0FE1-1A2C-2FBB-BB855B3D2D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4280AE4B-6E11-7477-3C67-D231EBFCCB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56F9D86E-30B6-0535-21E2-7F42C570A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A7ED34E-77BE-6BA9-41B9-2C8E976F7E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1D841164-A209-7261-C812-C32ACD0964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A8D83E7-2FF4-F307-AD46-9C5A6FBB93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A6023B1-49DF-0590-76DC-DC94F4DFA4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68CFE1-AD44-E2EE-1028-65999A7F2414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FCA360-A3BC-7C85-CB42-BABB37203B68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D7AED5-BAA6-F63D-6828-DDD0B21493FD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3CD0D2-24E6-F539-0B53-2BF683F249DF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D036030-B071-C5D0-C6BC-ABC48076F32B}"/>
              </a:ext>
            </a:extLst>
          </p:cNvPr>
          <p:cNvSpPr/>
          <p:nvPr/>
        </p:nvSpPr>
        <p:spPr>
          <a:xfrm>
            <a:off x="5068534" y="4279539"/>
            <a:ext cx="2054931" cy="5558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E9AED06-9C9B-3D9D-50A8-8AFFDBD30FF2}"/>
              </a:ext>
            </a:extLst>
          </p:cNvPr>
          <p:cNvSpPr>
            <a:spLocks noChangeAspect="1"/>
          </p:cNvSpPr>
          <p:nvPr/>
        </p:nvSpPr>
        <p:spPr>
          <a:xfrm>
            <a:off x="9164191" y="2976903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EB7480-3A51-7F80-3874-E6B7CD4A54C2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10109662" y="3449639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CCFF62E-325C-BB74-9BD8-7DFA08CA2B6F}"/>
              </a:ext>
            </a:extLst>
          </p:cNvPr>
          <p:cNvSpPr/>
          <p:nvPr/>
        </p:nvSpPr>
        <p:spPr>
          <a:xfrm>
            <a:off x="9431186" y="450813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673C86-B025-79E5-DBED-AB1309F2F7CE}"/>
              </a:ext>
            </a:extLst>
          </p:cNvPr>
          <p:cNvCxnSpPr>
            <a:cxnSpLocks/>
            <a:stCxn id="54" idx="4"/>
            <a:endCxn id="57" idx="0"/>
          </p:cNvCxnSpPr>
          <p:nvPr/>
        </p:nvCxnSpPr>
        <p:spPr>
          <a:xfrm flipH="1">
            <a:off x="9636926" y="3922374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13EF3F3-B3D8-5A64-1B47-32A5005D8622}"/>
              </a:ext>
            </a:extLst>
          </p:cNvPr>
          <p:cNvSpPr>
            <a:spLocks noChangeAspect="1"/>
          </p:cNvSpPr>
          <p:nvPr/>
        </p:nvSpPr>
        <p:spPr>
          <a:xfrm>
            <a:off x="10806953" y="2976903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83B307-06CC-F975-EDCD-4664D2278F31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9782406" y="3783913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308264-CC27-BAEF-1722-AB7FF586AF05}"/>
              </a:ext>
            </a:extLst>
          </p:cNvPr>
          <p:cNvCxnSpPr>
            <a:cxnSpLocks/>
          </p:cNvCxnSpPr>
          <p:nvPr/>
        </p:nvCxnSpPr>
        <p:spPr>
          <a:xfrm flipV="1">
            <a:off x="9743236" y="3740956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D7915B-F52C-C036-8688-35F174355B07}"/>
              </a:ext>
            </a:extLst>
          </p:cNvPr>
          <p:cNvCxnSpPr>
            <a:cxnSpLocks/>
          </p:cNvCxnSpPr>
          <p:nvPr/>
        </p:nvCxnSpPr>
        <p:spPr>
          <a:xfrm flipH="1">
            <a:off x="9901532" y="3053721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D6F197-904A-17EF-194B-EF09F1B5ACEE}"/>
              </a:ext>
            </a:extLst>
          </p:cNvPr>
          <p:cNvSpPr txBox="1"/>
          <p:nvPr/>
        </p:nvSpPr>
        <p:spPr>
          <a:xfrm rot="1855696">
            <a:off x="9065756" y="1527324"/>
            <a:ext cx="22432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Counterexample</a:t>
            </a:r>
          </a:p>
        </p:txBody>
      </p:sp>
    </p:spTree>
    <p:extLst>
      <p:ext uri="{BB962C8B-B14F-4D97-AF65-F5344CB8AC3E}">
        <p14:creationId xmlns:p14="http://schemas.microsoft.com/office/powerpoint/2010/main" val="3419186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AD6-E917-9680-3C43-65A2885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in order of low </a:t>
            </a:r>
            <a:r>
              <a:rPr lang="en-US" dirty="0" err="1"/>
              <a:t>postorder</a:t>
            </a:r>
            <a:r>
              <a:rPr lang="en-US" dirty="0"/>
              <a:t> number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9D9B-A578-AE22-0BA1-DEFA8734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part of a </a:t>
            </a:r>
            <a:r>
              <a:rPr lang="en-US" b="1" i="1" dirty="0"/>
              <a:t>sink </a:t>
            </a:r>
            <a:r>
              <a:rPr lang="en-US" dirty="0"/>
              <a:t>SCC</a:t>
            </a:r>
          </a:p>
        </p:txBody>
      </p: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E4C78C23-1485-A9EB-85D9-771B64B6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551698"/>
            <a:ext cx="3251200" cy="31115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D860F6B-23FA-ED1A-8A68-8F52D7604C64}"/>
              </a:ext>
            </a:extLst>
          </p:cNvPr>
          <p:cNvGrpSpPr/>
          <p:nvPr/>
        </p:nvGrpSpPr>
        <p:grpSpPr>
          <a:xfrm>
            <a:off x="4556409" y="2815135"/>
            <a:ext cx="3918166" cy="2477766"/>
            <a:chOff x="3712077" y="2614910"/>
            <a:chExt cx="3918166" cy="24777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14E7DD-50BF-3B9D-905B-23515824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74C95F-BACB-4E6F-F49E-9FEDC197E020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D0982-D3F2-063C-7ABF-5561085ACA06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1C8205-36AF-2185-056E-13629126CA56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01704-8C52-1194-D075-B3E7DB296B9F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EDB402-6976-14BD-4C74-F262836C920C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C44853-1A0A-658E-CF60-C2A4E6EAD954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B0DB4-1B2E-D519-63FB-DAFE02780B99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CE462-2D3D-261C-3398-6E8CBFDD7797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B35DF0-2DD7-BA66-DAB5-102FD213B5DC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E69B3A-C825-6A28-5698-75CC09349168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FBCF5F9-F26C-56D7-A6FA-B934CABF1FD8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A27EE55F-3A9F-1E13-3E31-99D019A25BD2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754B476-A73E-0684-CA6C-6A5FAE84E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A5B13572-DF1C-449E-B7E4-967A7433D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21A0EB49-909D-67E7-3F89-C33FB1D636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5B1CC1C-7747-2705-7280-7A1EF83FBF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14F3702-6953-4DA7-A138-CD1A34BF47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9E750AEC-4A2E-DBF5-3BCF-A704E524D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3A83429F-0FE1-1A2C-2FBB-BB855B3D2D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4280AE4B-6E11-7477-3C67-D231EBFCCB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56F9D86E-30B6-0535-21E2-7F42C570A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A7ED34E-77BE-6BA9-41B9-2C8E976F7E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1D841164-A209-7261-C812-C32ACD0964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A8D83E7-2FF4-F307-AD46-9C5A6FBB93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A6023B1-49DF-0590-76DC-DC94F4DFA4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68CFE1-AD44-E2EE-1028-65999A7F2414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FCA360-A3BC-7C85-CB42-BABB37203B68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D7AED5-BAA6-F63D-6828-DDD0B21493FD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3CD0D2-24E6-F539-0B53-2BF683F249DF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D036030-B071-C5D0-C6BC-ABC48076F32B}"/>
              </a:ext>
            </a:extLst>
          </p:cNvPr>
          <p:cNvSpPr/>
          <p:nvPr/>
        </p:nvSpPr>
        <p:spPr>
          <a:xfrm>
            <a:off x="5068534" y="4279539"/>
            <a:ext cx="2054931" cy="5558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E9AED06-9C9B-3D9D-50A8-8AFFDBD30FF2}"/>
              </a:ext>
            </a:extLst>
          </p:cNvPr>
          <p:cNvSpPr>
            <a:spLocks noChangeAspect="1"/>
          </p:cNvSpPr>
          <p:nvPr/>
        </p:nvSpPr>
        <p:spPr>
          <a:xfrm>
            <a:off x="9164191" y="2976903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EB7480-3A51-7F80-3874-E6B7CD4A54C2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10109662" y="3449639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CCFF62E-325C-BB74-9BD8-7DFA08CA2B6F}"/>
              </a:ext>
            </a:extLst>
          </p:cNvPr>
          <p:cNvSpPr/>
          <p:nvPr/>
        </p:nvSpPr>
        <p:spPr>
          <a:xfrm>
            <a:off x="9431186" y="450813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673C86-B025-79E5-DBED-AB1309F2F7CE}"/>
              </a:ext>
            </a:extLst>
          </p:cNvPr>
          <p:cNvCxnSpPr>
            <a:cxnSpLocks/>
            <a:stCxn id="54" idx="4"/>
            <a:endCxn id="57" idx="0"/>
          </p:cNvCxnSpPr>
          <p:nvPr/>
        </p:nvCxnSpPr>
        <p:spPr>
          <a:xfrm flipH="1">
            <a:off x="9636926" y="3922374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13EF3F3-B3D8-5A64-1B47-32A5005D8622}"/>
              </a:ext>
            </a:extLst>
          </p:cNvPr>
          <p:cNvSpPr>
            <a:spLocks noChangeAspect="1"/>
          </p:cNvSpPr>
          <p:nvPr/>
        </p:nvSpPr>
        <p:spPr>
          <a:xfrm>
            <a:off x="10806953" y="2976903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83B307-06CC-F975-EDCD-4664D2278F31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9782406" y="3783913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308264-CC27-BAEF-1722-AB7FF586AF05}"/>
              </a:ext>
            </a:extLst>
          </p:cNvPr>
          <p:cNvCxnSpPr>
            <a:cxnSpLocks/>
          </p:cNvCxnSpPr>
          <p:nvPr/>
        </p:nvCxnSpPr>
        <p:spPr>
          <a:xfrm flipV="1">
            <a:off x="9743236" y="3740956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D7915B-F52C-C036-8688-35F174355B07}"/>
              </a:ext>
            </a:extLst>
          </p:cNvPr>
          <p:cNvCxnSpPr>
            <a:cxnSpLocks/>
          </p:cNvCxnSpPr>
          <p:nvPr/>
        </p:nvCxnSpPr>
        <p:spPr>
          <a:xfrm flipH="1">
            <a:off x="9901532" y="3053721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C3049A-7465-6FAB-7E0A-6C3BD20B590E}"/>
              </a:ext>
            </a:extLst>
          </p:cNvPr>
          <p:cNvSpPr txBox="1"/>
          <p:nvPr/>
        </p:nvSpPr>
        <p:spPr>
          <a:xfrm>
            <a:off x="10973354" y="282539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432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6FDF2-7D0F-DD60-EA94-E056A74764A3}"/>
              </a:ext>
            </a:extLst>
          </p:cNvPr>
          <p:cNvSpPr txBox="1"/>
          <p:nvPr/>
        </p:nvSpPr>
        <p:spPr>
          <a:xfrm rot="1855696">
            <a:off x="9065756" y="1527324"/>
            <a:ext cx="22432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Counterexample</a:t>
            </a:r>
          </a:p>
        </p:txBody>
      </p:sp>
    </p:spTree>
    <p:extLst>
      <p:ext uri="{BB962C8B-B14F-4D97-AF65-F5344CB8AC3E}">
        <p14:creationId xmlns:p14="http://schemas.microsoft.com/office/powerpoint/2010/main" val="215375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32AC53-146C-CDC7-8FCE-A3824AFB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highest </a:t>
            </a:r>
            <a:r>
              <a:rPr lang="en-US" dirty="0" err="1"/>
              <a:t>postorder</a:t>
            </a:r>
            <a:r>
              <a:rPr lang="en-US" dirty="0"/>
              <a:t> numbers identify sources …</a:t>
            </a:r>
          </a:p>
        </p:txBody>
      </p:sp>
    </p:spTree>
    <p:extLst>
      <p:ext uri="{BB962C8B-B14F-4D97-AF65-F5344CB8AC3E}">
        <p14:creationId xmlns:p14="http://schemas.microsoft.com/office/powerpoint/2010/main" val="413706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BBCEA6-F199-7A4A-9B0E-6A95B1FD416F}"/>
              </a:ext>
            </a:extLst>
          </p:cNvPr>
          <p:cNvSpPr txBox="1"/>
          <p:nvPr/>
        </p:nvSpPr>
        <p:spPr>
          <a:xfrm>
            <a:off x="5882681" y="5274013"/>
            <a:ext cx="149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a sink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28F23D-40AF-654E-88B8-283E6B88D224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32C433-9EEF-D04D-98A5-3D381B8FDD15}"/>
              </a:ext>
            </a:extLst>
          </p:cNvPr>
          <p:cNvSpPr txBox="1"/>
          <p:nvPr/>
        </p:nvSpPr>
        <p:spPr>
          <a:xfrm>
            <a:off x="9860506" y="5149334"/>
            <a:ext cx="187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a source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332734-A13E-2844-B6DF-FC773E7B7DA1}"/>
              </a:ext>
            </a:extLst>
          </p:cNvPr>
          <p:cNvCxnSpPr>
            <a:cxnSpLocks/>
          </p:cNvCxnSpPr>
          <p:nvPr/>
        </p:nvCxnSpPr>
        <p:spPr>
          <a:xfrm flipH="1" flipV="1">
            <a:off x="10661906" y="4269606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789796-478E-0A4A-9568-740CA3507D58}"/>
              </a:ext>
            </a:extLst>
          </p:cNvPr>
          <p:cNvSpPr txBox="1"/>
          <p:nvPr/>
        </p:nvSpPr>
        <p:spPr>
          <a:xfrm>
            <a:off x="3181555" y="1720961"/>
            <a:ext cx="187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Was a source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03CC39-9625-5747-9A19-96F70E424821}"/>
              </a:ext>
            </a:extLst>
          </p:cNvPr>
          <p:cNvCxnSpPr>
            <a:cxnSpLocks/>
          </p:cNvCxnSpPr>
          <p:nvPr/>
        </p:nvCxnSpPr>
        <p:spPr>
          <a:xfrm>
            <a:off x="3911082" y="2334478"/>
            <a:ext cx="582630" cy="597784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1AD6F4-35ED-8E4B-9477-55396B5D5D32}"/>
              </a:ext>
            </a:extLst>
          </p:cNvPr>
          <p:cNvSpPr txBox="1"/>
          <p:nvPr/>
        </p:nvSpPr>
        <p:spPr>
          <a:xfrm>
            <a:off x="7130702" y="1636836"/>
            <a:ext cx="187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a sink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EA6805-1590-6F42-B713-5551244BBF2C}"/>
              </a:ext>
            </a:extLst>
          </p:cNvPr>
          <p:cNvCxnSpPr>
            <a:cxnSpLocks/>
          </p:cNvCxnSpPr>
          <p:nvPr/>
        </p:nvCxnSpPr>
        <p:spPr>
          <a:xfrm>
            <a:off x="7860229" y="2250353"/>
            <a:ext cx="582630" cy="597784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78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3518877" y="5078458"/>
            <a:ext cx="855676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vertex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83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831136-BBA7-249E-2A46-F6ACA03C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Performing DFS Traversals of </a:t>
            </a:r>
            <a:r>
              <a:rPr lang="en-US" dirty="0" err="1"/>
              <a:t>DiGraphs</a:t>
            </a:r>
            <a:r>
              <a:rPr lang="en-US" dirty="0"/>
              <a:t>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77FC6-E691-8420-70B8-9B760E33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yields two types of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spanning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Preorder and </a:t>
            </a:r>
            <a:r>
              <a:rPr lang="en-US" dirty="0" err="1"/>
              <a:t>postorder</a:t>
            </a:r>
            <a:r>
              <a:rPr lang="en-US" dirty="0"/>
              <a:t> numbers</a:t>
            </a:r>
          </a:p>
        </p:txBody>
      </p:sp>
      <p:pic>
        <p:nvPicPr>
          <p:cNvPr id="6" name="Picture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F3BD0AC2-D63C-E1CE-193B-455FF7FC2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4" y="3520524"/>
            <a:ext cx="3251200" cy="3111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35DAB94-57A5-7D5F-A2C1-0E8EE5A5D1C3}"/>
              </a:ext>
            </a:extLst>
          </p:cNvPr>
          <p:cNvGrpSpPr/>
          <p:nvPr/>
        </p:nvGrpSpPr>
        <p:grpSpPr>
          <a:xfrm>
            <a:off x="8870240" y="3077482"/>
            <a:ext cx="1707191" cy="3182886"/>
            <a:chOff x="8696068" y="1825625"/>
            <a:chExt cx="1707191" cy="31828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3ED341-5643-4BF5-45B2-D570940918A8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3BCA94-1072-A316-46D9-7634B6954E83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1F2003-2530-BE97-C2DC-FB0AD60D71C6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0B3EA9-5EEB-078A-050F-7DD07DA91F16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87F0B-7777-C7E2-C700-A31C196BED84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A963DA-2EF8-04BE-9194-904C08D60389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08BD58-844B-F68D-A19C-18EF8A7FB32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2F6753-6F26-B3B9-B68B-61888AD0751F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36D6E3-8E95-9750-A798-DF43D1939A17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7E4886-5F3F-5202-AA19-1A28C6D17867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55513D-FA8F-B405-213F-00AFE0328F5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7B4DDC-C68F-287F-A277-CF0375A49B95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8EE75A-6FBA-6030-9D66-F5A969B26912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B18801-36AA-BD01-1E84-9DA296E66BB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05AB44-4F2C-5E3E-AA3E-F20CCAABF9BD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6881E-ECDC-0DEA-CFC0-601EDDD2A1DD}"/>
              </a:ext>
            </a:extLst>
          </p:cNvPr>
          <p:cNvGrpSpPr/>
          <p:nvPr/>
        </p:nvGrpSpPr>
        <p:grpSpPr>
          <a:xfrm>
            <a:off x="3886249" y="3866767"/>
            <a:ext cx="3918166" cy="2477766"/>
            <a:chOff x="3712077" y="2614910"/>
            <a:chExt cx="3918166" cy="247776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2990F8-3575-12B0-727C-29948AEAE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CC5270-2D2B-913F-B5B3-3536E1F1D07E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66B1DC-5F11-0375-A852-5E96F1EDAFFF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EC6E32-9317-DD65-C110-E9E40EDB7318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EAFE6C-F9C0-3C62-5ACC-551EEAFAC748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F93D8C-251E-9D7E-8ADD-31C0AF0FF998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30EF0D-8874-B01F-C5CB-679A29E6A1EF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B0B340-C1CB-AA2F-FAF4-2322F1D4A1F2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4EB65E-BC9E-3762-54AE-5CC87916938A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D127202-04A4-FCF7-BBF8-B9326F5BECF9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0D64DEF-CB3F-3516-1770-2E614325122C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4799B8E-0E59-8840-7DEB-DFACCF2D81AC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DC26E840-30BA-B8F5-EBA8-1A6D91E3E8C3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D2E9EC3E-C34B-98F8-974C-A1D2DC5A91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2D67D270-EB86-9277-D699-D1475638B8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79DAB81B-301B-14CD-617E-72C38042D2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01390C3F-E06C-F693-D79B-1AF6263565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D410DA08-73CA-46E7-E86B-53B62D203B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4BBC2B4F-1603-18FE-56BF-EB00DB3D3D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B0C0430-76E8-77F3-F852-625016BC18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921196C-71BA-9CE8-59A7-C29DD71828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27811081-C7E3-8DF9-8B94-B711BE751E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04B5A4B5-825A-D32A-5769-3C36CED08C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13C54A7B-3635-F05F-FACA-F036981CB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5F1EF10-0B87-19CE-DF6B-1D8045D93A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D9A9BEA-9F99-F1AA-DF68-DD97A8AA59D7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114143-38C6-3E9C-7634-0DB1AD809E96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3FDE159-DCA0-DE9C-C554-9624498BE57A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67CF46-AEF0-758A-F3F5-B946F7624B73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80709C-EA4A-BB23-AFFD-DE38A25187F7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6824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3518877" y="5078458"/>
            <a:ext cx="855676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vertex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the next highest?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9989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3518877" y="5078458"/>
            <a:ext cx="855676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vertex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the next highest?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the next highest?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FF64D-AC39-4010-EE3F-134153F6FA42}"/>
              </a:ext>
            </a:extLst>
          </p:cNvPr>
          <p:cNvSpPr txBox="1"/>
          <p:nvPr/>
        </p:nvSpPr>
        <p:spPr>
          <a:xfrm>
            <a:off x="8336998" y="1364714"/>
            <a:ext cx="308474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</p:spTree>
    <p:extLst>
      <p:ext uri="{BB962C8B-B14F-4D97-AF65-F5344CB8AC3E}">
        <p14:creationId xmlns:p14="http://schemas.microsoft.com/office/powerpoint/2010/main" val="4187190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76FB26-D387-8D26-8C0A-0E3D9518B3CC}"/>
              </a:ext>
            </a:extLst>
          </p:cNvPr>
          <p:cNvSpPr txBox="1"/>
          <p:nvPr/>
        </p:nvSpPr>
        <p:spPr>
          <a:xfrm>
            <a:off x="5698860" y="5838675"/>
            <a:ext cx="547462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Traversing the reverse graph sorts sources by </a:t>
            </a:r>
            <a:r>
              <a:rPr lang="en-US" sz="2800" dirty="0" err="1"/>
              <a:t>postorder</a:t>
            </a:r>
            <a:r>
              <a:rPr lang="en-US" sz="2800" dirty="0"/>
              <a:t> number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5378F-B674-EDFE-8F90-B971905BEDD1}"/>
              </a:ext>
            </a:extLst>
          </p:cNvPr>
          <p:cNvSpPr txBox="1"/>
          <p:nvPr/>
        </p:nvSpPr>
        <p:spPr>
          <a:xfrm>
            <a:off x="8336998" y="1364714"/>
            <a:ext cx="308474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</p:spTree>
    <p:extLst>
      <p:ext uri="{BB962C8B-B14F-4D97-AF65-F5344CB8AC3E}">
        <p14:creationId xmlns:p14="http://schemas.microsoft.com/office/powerpoint/2010/main" val="996424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3BABE9-B323-806C-C11A-4F6556E8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numbers of the reverse graph sort the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DDBD-0F7A-72A0-023D-229F67FD0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0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F6BDD0-A604-762E-9B5B-31C68D5EF800}"/>
              </a:ext>
            </a:extLst>
          </p:cNvPr>
          <p:cNvCxnSpPr>
            <a:cxnSpLocks/>
          </p:cNvCxnSpPr>
          <p:nvPr/>
        </p:nvCxnSpPr>
        <p:spPr>
          <a:xfrm flipH="1">
            <a:off x="6684081" y="5509013"/>
            <a:ext cx="3210026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40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58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G’s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2035881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DBCCB-73D3-CC6D-1617-81D5D8152402}"/>
              </a:ext>
            </a:extLst>
          </p:cNvPr>
          <p:cNvCxnSpPr>
            <a:cxnSpLocks/>
          </p:cNvCxnSpPr>
          <p:nvPr/>
        </p:nvCxnSpPr>
        <p:spPr>
          <a:xfrm flipH="1">
            <a:off x="6684081" y="5509013"/>
            <a:ext cx="3210026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27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2035881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B23E61-20DB-DA3C-9AEE-547120C1249F}"/>
              </a:ext>
            </a:extLst>
          </p:cNvPr>
          <p:cNvCxnSpPr>
            <a:cxnSpLocks/>
          </p:cNvCxnSpPr>
          <p:nvPr/>
        </p:nvCxnSpPr>
        <p:spPr>
          <a:xfrm flipH="1">
            <a:off x="6684081" y="5509013"/>
            <a:ext cx="3210026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14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58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G’s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2035881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98F49A-11DC-9834-8507-DC7D5D132457}"/>
              </a:ext>
            </a:extLst>
          </p:cNvPr>
          <p:cNvCxnSpPr>
            <a:cxnSpLocks/>
          </p:cNvCxnSpPr>
          <p:nvPr/>
        </p:nvCxnSpPr>
        <p:spPr>
          <a:xfrm flipH="1">
            <a:off x="6684081" y="5509013"/>
            <a:ext cx="3210026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43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5053932" y="4373710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42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H’s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3101260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3F5BD2-72FE-1ECC-6238-A619F7FFA9DC}"/>
              </a:ext>
            </a:extLst>
          </p:cNvPr>
          <p:cNvCxnSpPr>
            <a:cxnSpLocks/>
          </p:cNvCxnSpPr>
          <p:nvPr/>
        </p:nvCxnSpPr>
        <p:spPr>
          <a:xfrm flipH="1">
            <a:off x="6684081" y="5509013"/>
            <a:ext cx="3210026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79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5053932" y="4373710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42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H’s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3101260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ECD77-0131-F28C-E176-F095EBE991C5}"/>
              </a:ext>
            </a:extLst>
          </p:cNvPr>
          <p:cNvSpPr txBox="1"/>
          <p:nvPr/>
        </p:nvSpPr>
        <p:spPr>
          <a:xfrm>
            <a:off x="2797330" y="4211376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20BCC1-6355-55FD-2DCB-597EAFF5CE98}"/>
              </a:ext>
            </a:extLst>
          </p:cNvPr>
          <p:cNvCxnSpPr>
            <a:cxnSpLocks/>
          </p:cNvCxnSpPr>
          <p:nvPr/>
        </p:nvCxnSpPr>
        <p:spPr>
          <a:xfrm flipH="1">
            <a:off x="6684081" y="5509013"/>
            <a:ext cx="3210026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DA335F-033F-B615-6A7A-0217B675F4E1}"/>
              </a:ext>
            </a:extLst>
          </p:cNvPr>
          <p:cNvGrpSpPr/>
          <p:nvPr/>
        </p:nvGrpSpPr>
        <p:grpSpPr>
          <a:xfrm>
            <a:off x="4588565" y="2344249"/>
            <a:ext cx="2588233" cy="945471"/>
            <a:chOff x="4436165" y="2191849"/>
            <a:chExt cx="2588233" cy="94547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EC8C2D-901D-918D-B7E2-43127ED12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C48F4B-3049-D5AA-8667-44EAF597FF69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B03164-C7A1-3FD6-6D5F-6C8FE2700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2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E551-149F-227A-D99C-F6C53D80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Pre/</a:t>
            </a:r>
            <a:r>
              <a:rPr lang="en-US" dirty="0" err="1"/>
              <a:t>Postorder</a:t>
            </a:r>
            <a:r>
              <a:rPr lang="en-US" dirty="0"/>
              <a:t> Numbers Tell Us A Lot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C6BE-2659-B35B-D472-60B55C26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about the graph, specifically about the edges in the graph</a:t>
            </a:r>
          </a:p>
          <a:p>
            <a:r>
              <a:rPr lang="en-US" dirty="0"/>
              <a:t>graph edges can be put into categories</a:t>
            </a:r>
          </a:p>
          <a:p>
            <a:r>
              <a:rPr lang="en-US" dirty="0"/>
              <a:t>patterns of pre/</a:t>
            </a:r>
            <a:r>
              <a:rPr lang="en-US" dirty="0" err="1"/>
              <a:t>postorder</a:t>
            </a:r>
            <a:r>
              <a:rPr lang="en-US" dirty="0"/>
              <a:t> numbers tell us types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0A3285F-EAFD-484C-737F-88F05601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1" y="3399401"/>
            <a:ext cx="2286000" cy="31644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23DBB-2240-8043-F733-4C294A669AE5}"/>
              </a:ext>
            </a:extLst>
          </p:cNvPr>
          <p:cNvCxnSpPr>
            <a:cxnSpLocks/>
          </p:cNvCxnSpPr>
          <p:nvPr/>
        </p:nvCxnSpPr>
        <p:spPr>
          <a:xfrm>
            <a:off x="2434970" y="4208436"/>
            <a:ext cx="658368" cy="174601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98AC77-F0EE-AD6D-9877-21ACECB559C4}"/>
              </a:ext>
            </a:extLst>
          </p:cNvPr>
          <p:cNvCxnSpPr>
            <a:cxnSpLocks/>
          </p:cNvCxnSpPr>
          <p:nvPr/>
        </p:nvCxnSpPr>
        <p:spPr>
          <a:xfrm flipV="1">
            <a:off x="1546525" y="4273755"/>
            <a:ext cx="621792" cy="168070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885DB5-CBE9-BF19-85E5-6A6E7FFBD6AE}"/>
              </a:ext>
            </a:extLst>
          </p:cNvPr>
          <p:cNvCxnSpPr>
            <a:cxnSpLocks/>
          </p:cNvCxnSpPr>
          <p:nvPr/>
        </p:nvCxnSpPr>
        <p:spPr>
          <a:xfrm flipH="1">
            <a:off x="1790219" y="6113015"/>
            <a:ext cx="1101551" cy="2331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4B4EB-7427-1646-F329-80B4BA719B28}"/>
              </a:ext>
            </a:extLst>
          </p:cNvPr>
          <p:cNvSpPr txBox="1"/>
          <p:nvPr/>
        </p:nvSpPr>
        <p:spPr>
          <a:xfrm>
            <a:off x="1426910" y="7156674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pic>
        <p:nvPicPr>
          <p:cNvPr id="9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FF2202C-73F5-2F03-926E-DA66FBB7E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13" y="3545655"/>
            <a:ext cx="6184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68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7023600" y="3249029"/>
            <a:ext cx="564678" cy="694252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054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F’s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V="1">
            <a:off x="950981" y="3935739"/>
            <a:ext cx="867757" cy="64714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ECD77-0131-F28C-E176-F095EBE991C5}"/>
              </a:ext>
            </a:extLst>
          </p:cNvPr>
          <p:cNvSpPr txBox="1"/>
          <p:nvPr/>
        </p:nvSpPr>
        <p:spPr>
          <a:xfrm>
            <a:off x="2797330" y="4211376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59F805-516B-1FB3-0011-558CE2C88EC4}"/>
              </a:ext>
            </a:extLst>
          </p:cNvPr>
          <p:cNvCxnSpPr>
            <a:cxnSpLocks/>
          </p:cNvCxnSpPr>
          <p:nvPr/>
        </p:nvCxnSpPr>
        <p:spPr>
          <a:xfrm flipH="1">
            <a:off x="6684081" y="5509013"/>
            <a:ext cx="3210026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6FA57D-94A4-175B-7ABC-B36377A74D3C}"/>
              </a:ext>
            </a:extLst>
          </p:cNvPr>
          <p:cNvGrpSpPr/>
          <p:nvPr/>
        </p:nvGrpSpPr>
        <p:grpSpPr>
          <a:xfrm>
            <a:off x="4588565" y="2344249"/>
            <a:ext cx="2588233" cy="945471"/>
            <a:chOff x="4436165" y="2191849"/>
            <a:chExt cx="2588233" cy="94547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62C9164-2DCF-3681-5589-69B1DC5B6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0AAB70-15E8-ED3E-7A2F-D7EF0E26EB7E}"/>
                </a:ext>
              </a:extLst>
            </p:cNvPr>
            <p:cNvCxnSpPr>
              <a:cxnSpLocks/>
              <a:stCxn id="20" idx="6"/>
              <a:endCxn id="27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3A5CE84-6251-2FC9-99AB-A075245AB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830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7023600" y="3249029"/>
            <a:ext cx="564678" cy="694252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58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G’s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V="1">
            <a:off x="950981" y="3935739"/>
            <a:ext cx="867757" cy="64714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ECD77-0131-F28C-E176-F095EBE991C5}"/>
              </a:ext>
            </a:extLst>
          </p:cNvPr>
          <p:cNvSpPr txBox="1"/>
          <p:nvPr/>
        </p:nvSpPr>
        <p:spPr>
          <a:xfrm>
            <a:off x="2797330" y="4211376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B85F1-5C94-B8A0-7B15-FA036FD1DFD1}"/>
              </a:ext>
            </a:extLst>
          </p:cNvPr>
          <p:cNvSpPr txBox="1"/>
          <p:nvPr/>
        </p:nvSpPr>
        <p:spPr>
          <a:xfrm>
            <a:off x="1751176" y="321413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341B0-F5B7-226E-8009-0BAF45615F9B}"/>
              </a:ext>
            </a:extLst>
          </p:cNvPr>
          <p:cNvSpPr txBox="1"/>
          <p:nvPr/>
        </p:nvSpPr>
        <p:spPr>
          <a:xfrm>
            <a:off x="705388" y="31384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D2767-A0CE-8D29-6280-742F354AE240}"/>
              </a:ext>
            </a:extLst>
          </p:cNvPr>
          <p:cNvSpPr txBox="1"/>
          <p:nvPr/>
        </p:nvSpPr>
        <p:spPr>
          <a:xfrm>
            <a:off x="705388" y="2152124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C8603C-919B-3660-A7C2-9B99218E5A2B}"/>
              </a:ext>
            </a:extLst>
          </p:cNvPr>
          <p:cNvCxnSpPr>
            <a:cxnSpLocks/>
          </p:cNvCxnSpPr>
          <p:nvPr/>
        </p:nvCxnSpPr>
        <p:spPr>
          <a:xfrm flipH="1">
            <a:off x="6684081" y="5509013"/>
            <a:ext cx="3210026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065ABE-2CF2-026D-3533-F2B13C47C7E5}"/>
              </a:ext>
            </a:extLst>
          </p:cNvPr>
          <p:cNvSpPr>
            <a:spLocks noChangeAspect="1"/>
          </p:cNvSpPr>
          <p:nvPr/>
        </p:nvSpPr>
        <p:spPr>
          <a:xfrm>
            <a:off x="4588565" y="23442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</p:spTree>
    <p:extLst>
      <p:ext uri="{BB962C8B-B14F-4D97-AF65-F5344CB8AC3E}">
        <p14:creationId xmlns:p14="http://schemas.microsoft.com/office/powerpoint/2010/main" val="3695034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4000651" y="5285694"/>
            <a:ext cx="50024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Traversal order: A,C,D,B,E,F,H,G</a:t>
            </a:r>
          </a:p>
          <a:p>
            <a:r>
              <a:rPr lang="en-US" sz="2800" b="1" i="1" dirty="0"/>
              <a:t>Every tree in the spanning forest</a:t>
            </a:r>
          </a:p>
          <a:p>
            <a:r>
              <a:rPr lang="en-US" sz="2800" b="1" i="1" dirty="0"/>
              <a:t>corresponds to a SCC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BAC6D79-0659-4F41-B447-8A532F7D5CEF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6E83CE-7519-494A-8D76-49FA9184F2BC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00C161-B957-994E-8AF0-7B69CFC77D68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0D1D99-815A-9E40-8815-BFA865B3476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9BC125-B4B2-D846-8041-96DFE20298F4}"/>
              </a:ext>
            </a:extLst>
          </p:cNvPr>
          <p:cNvSpPr/>
          <p:nvPr/>
        </p:nvSpPr>
        <p:spPr>
          <a:xfrm rot="5400000">
            <a:off x="10025324" y="2452499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F0E6FE-5439-7642-B77C-3B98BC021BD1}"/>
              </a:ext>
            </a:extLst>
          </p:cNvPr>
          <p:cNvSpPr/>
          <p:nvPr/>
        </p:nvSpPr>
        <p:spPr>
          <a:xfrm rot="5400000">
            <a:off x="8950932" y="2521943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A22150-A844-314A-97E0-084E97634B70}"/>
              </a:ext>
            </a:extLst>
          </p:cNvPr>
          <p:cNvSpPr/>
          <p:nvPr/>
        </p:nvSpPr>
        <p:spPr>
          <a:xfrm rot="2354845">
            <a:off x="8817900" y="2067880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1018FF-746E-7049-BE51-C7FB35EAB67D}"/>
              </a:ext>
            </a:extLst>
          </p:cNvPr>
          <p:cNvSpPr/>
          <p:nvPr/>
        </p:nvSpPr>
        <p:spPr>
          <a:xfrm rot="2354845">
            <a:off x="7988913" y="2051740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CB3AC-5BD7-AE06-C027-B9625AF9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 of Project 5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0FE05-2752-9A91-5656-4F471C867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0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A653-60FB-1A41-816E-55BB4EC8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63A2-74E6-1B43-BBD4-938E323F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6335" cy="4351338"/>
          </a:xfrm>
        </p:spPr>
        <p:txBody>
          <a:bodyPr/>
          <a:lstStyle/>
          <a:p>
            <a:r>
              <a:rPr lang="en-US" dirty="0"/>
              <a:t>Part 5a: Pencil and paper </a:t>
            </a:r>
          </a:p>
          <a:p>
            <a:pPr lvl="1"/>
            <a:r>
              <a:rPr lang="en-US" dirty="0"/>
              <a:t>3.9% of final grade</a:t>
            </a:r>
          </a:p>
          <a:p>
            <a:r>
              <a:rPr lang="en-US" dirty="0"/>
              <a:t>Part 5b: Code that runs way faster than your Project 4 code </a:t>
            </a:r>
          </a:p>
          <a:p>
            <a:pPr lvl="1"/>
            <a:r>
              <a:rPr lang="en-US" dirty="0"/>
              <a:t>7.8% of final grade</a:t>
            </a:r>
          </a:p>
          <a:p>
            <a:pPr lvl="1"/>
            <a:r>
              <a:rPr lang="en-US" dirty="0"/>
              <a:t>You can get up to an A- in the class even if you don’t complete this project</a:t>
            </a:r>
          </a:p>
        </p:txBody>
      </p:sp>
    </p:spTree>
    <p:extLst>
      <p:ext uri="{BB962C8B-B14F-4D97-AF65-F5344CB8AC3E}">
        <p14:creationId xmlns:p14="http://schemas.microsoft.com/office/powerpoint/2010/main" val="731600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A3C-BE24-5842-82A2-282E9980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D22F-9105-3D4C-A4B6-173637E4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graph class </a:t>
            </a:r>
            <a:r>
              <a:rPr lang="en-US" dirty="0"/>
              <a:t>with graph data structure as a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Create functions to build </a:t>
            </a:r>
            <a:r>
              <a:rPr lang="en-US" i="1" dirty="0">
                <a:highlight>
                  <a:srgbClr val="FFFF00"/>
                </a:highlight>
              </a:rPr>
              <a:t>dependency graph </a:t>
            </a:r>
            <a:r>
              <a:rPr lang="en-US" dirty="0">
                <a:highlight>
                  <a:srgbClr val="FFFF00"/>
                </a:highlight>
              </a:rPr>
              <a:t>and its reverse from the Rules in your </a:t>
            </a:r>
            <a:r>
              <a:rPr lang="en-US" dirty="0" err="1">
                <a:highlight>
                  <a:srgbClr val="FFFF00"/>
                </a:highlight>
              </a:rPr>
              <a:t>Datalog</a:t>
            </a:r>
            <a:r>
              <a:rPr lang="en-US" dirty="0">
                <a:highlight>
                  <a:srgbClr val="FFFF00"/>
                </a:highlight>
              </a:rPr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tree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forest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1-4 to find </a:t>
            </a:r>
            <a:r>
              <a:rPr lang="en-US" i="1" dirty="0"/>
              <a:t>strongly connected components </a:t>
            </a:r>
            <a:r>
              <a:rPr lang="en-US" dirty="0"/>
              <a:t>of dependency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Evaluate</a:t>
            </a:r>
            <a:r>
              <a:rPr lang="en-US" dirty="0"/>
              <a:t> the rules in your </a:t>
            </a:r>
            <a:r>
              <a:rPr lang="en-US" dirty="0" err="1"/>
              <a:t>Datalog</a:t>
            </a:r>
            <a:r>
              <a:rPr lang="en-US" dirty="0"/>
              <a:t> program </a:t>
            </a:r>
            <a:r>
              <a:rPr lang="en-US" i="1" dirty="0"/>
              <a:t>in order </a:t>
            </a:r>
            <a:r>
              <a:rPr lang="en-US" dirty="0"/>
              <a:t>produced from step 5</a:t>
            </a:r>
          </a:p>
        </p:txBody>
      </p:sp>
    </p:spTree>
    <p:extLst>
      <p:ext uri="{BB962C8B-B14F-4D97-AF65-F5344CB8AC3E}">
        <p14:creationId xmlns:p14="http://schemas.microsoft.com/office/powerpoint/2010/main" val="357366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49595-1F74-DE49-9C65-5205B15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  <a:br>
              <a:rPr lang="en-US" dirty="0"/>
            </a:br>
            <a:r>
              <a:rPr lang="en-US" dirty="0"/>
              <a:t>Build the dependency 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EA04-ECC3-D740-BAE2-30E828BF4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is rules from project 4</a:t>
            </a:r>
          </a:p>
          <a:p>
            <a:r>
              <a:rPr lang="en-US" dirty="0"/>
              <a:t>Output is two graphs: dependency graph and reverse 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629446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2(a): Number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838201" y="166043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Rules:</a:t>
            </a: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R0:</a:t>
            </a:r>
            <a:r>
              <a:rPr lang="en-US" sz="2800" dirty="0">
                <a:latin typeface="Consolas" panose="020B0609020204030204" pitchFamily="49" charset="0"/>
              </a:rPr>
              <a:t>	Alpha(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Bravo(</a:t>
            </a:r>
            <a:r>
              <a:rPr lang="en-US" sz="2800" dirty="0" err="1">
                <a:latin typeface="Consolas" panose="020B0609020204030204" pitchFamily="49" charset="0"/>
              </a:rPr>
              <a:t>a,b,z</a:t>
            </a:r>
            <a:r>
              <a:rPr lang="en-US" sz="2800" dirty="0">
                <a:latin typeface="Consolas" panose="020B0609020204030204" pitchFamily="49" charset="0"/>
              </a:rPr>
              <a:t>), Charlie(</a:t>
            </a:r>
            <a:r>
              <a:rPr lang="en-US" sz="2800" dirty="0" err="1">
                <a:latin typeface="Consolas" panose="020B0609020204030204" pitchFamily="49" charset="0"/>
              </a:rPr>
              <a:t>x,y,c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R1:</a:t>
            </a:r>
            <a:r>
              <a:rPr lang="en-US" sz="2800" dirty="0">
                <a:latin typeface="Consolas" panose="020B0609020204030204" pitchFamily="49" charset="0"/>
              </a:rPr>
              <a:t>	Bravo(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a,x,z</a:t>
            </a:r>
            <a:r>
              <a:rPr lang="en-US" sz="2800" dirty="0">
                <a:latin typeface="Consolas" panose="020B0609020204030204" pitchFamily="49" charset="0"/>
              </a:rPr>
              <a:t>), Alpha(</a:t>
            </a:r>
            <a:r>
              <a:rPr lang="en-US" sz="2800" dirty="0" err="1">
                <a:latin typeface="Consolas" panose="020B0609020204030204" pitchFamily="49" charset="0"/>
              </a:rPr>
              <a:t>y,a,b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R2:</a:t>
            </a:r>
            <a:r>
              <a:rPr lang="en-US" sz="2800" dirty="0">
                <a:latin typeface="Consolas" panose="020B0609020204030204" pitchFamily="49" charset="0"/>
              </a:rPr>
              <a:t>	Charlie(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Delta(</a:t>
            </a:r>
            <a:r>
              <a:rPr lang="en-US" sz="2800" dirty="0" err="1">
                <a:latin typeface="Consolas" panose="020B0609020204030204" pitchFamily="49" charset="0"/>
              </a:rPr>
              <a:t>z,y,x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R3: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z,x,y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R4: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Echo(</a:t>
            </a:r>
            <a:r>
              <a:rPr lang="en-US" sz="2800" dirty="0" err="1">
                <a:latin typeface="Consolas" panose="020B0609020204030204" pitchFamily="49" charset="0"/>
              </a:rPr>
              <a:t>y,z,x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effectLst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6591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2(b): Create a graph vertex for each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838201" y="166043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Rules:</a:t>
            </a: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R0:</a:t>
            </a:r>
            <a:r>
              <a:rPr lang="en-US" sz="2800" dirty="0">
                <a:latin typeface="Consolas" panose="020B0609020204030204" pitchFamily="49" charset="0"/>
              </a:rPr>
              <a:t>	Alpha(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Bravo(</a:t>
            </a:r>
            <a:r>
              <a:rPr lang="en-US" sz="2800" dirty="0" err="1">
                <a:latin typeface="Consolas" panose="020B0609020204030204" pitchFamily="49" charset="0"/>
              </a:rPr>
              <a:t>a,b,z</a:t>
            </a:r>
            <a:r>
              <a:rPr lang="en-US" sz="2800" dirty="0">
                <a:latin typeface="Consolas" panose="020B0609020204030204" pitchFamily="49" charset="0"/>
              </a:rPr>
              <a:t>), Charlie(</a:t>
            </a:r>
            <a:r>
              <a:rPr lang="en-US" sz="2800" dirty="0" err="1">
                <a:latin typeface="Consolas" panose="020B0609020204030204" pitchFamily="49" charset="0"/>
              </a:rPr>
              <a:t>x,y,c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R1:</a:t>
            </a:r>
            <a:r>
              <a:rPr lang="en-US" sz="2800" dirty="0">
                <a:latin typeface="Consolas" panose="020B0609020204030204" pitchFamily="49" charset="0"/>
              </a:rPr>
              <a:t>	Bravo(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a,x,z</a:t>
            </a:r>
            <a:r>
              <a:rPr lang="en-US" sz="2800" dirty="0">
                <a:latin typeface="Consolas" panose="020B0609020204030204" pitchFamily="49" charset="0"/>
              </a:rPr>
              <a:t>), Alpha(</a:t>
            </a:r>
            <a:r>
              <a:rPr lang="en-US" sz="2800" dirty="0" err="1">
                <a:latin typeface="Consolas" panose="020B0609020204030204" pitchFamily="49" charset="0"/>
              </a:rPr>
              <a:t>y,a,b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R2:</a:t>
            </a:r>
            <a:r>
              <a:rPr lang="en-US" sz="2800" dirty="0">
                <a:latin typeface="Consolas" panose="020B0609020204030204" pitchFamily="49" charset="0"/>
              </a:rPr>
              <a:t>	Charlie(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Delta(</a:t>
            </a:r>
            <a:r>
              <a:rPr lang="en-US" sz="2800" dirty="0" err="1">
                <a:latin typeface="Consolas" panose="020B0609020204030204" pitchFamily="49" charset="0"/>
              </a:rPr>
              <a:t>z,y,x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R3: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z,x,y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R4: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Echo(</a:t>
            </a:r>
            <a:r>
              <a:rPr lang="en-US" sz="2800" dirty="0" err="1">
                <a:latin typeface="Consolas" panose="020B0609020204030204" pitchFamily="49" charset="0"/>
              </a:rPr>
              <a:t>y,z,x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effectLst/>
              </a:rPr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D922A-7615-DC47-93D7-F691D7AF79E4}"/>
              </a:ext>
            </a:extLst>
          </p:cNvPr>
          <p:cNvSpPr/>
          <p:nvPr/>
        </p:nvSpPr>
        <p:spPr>
          <a:xfrm>
            <a:off x="6770911" y="2525486"/>
            <a:ext cx="4452257" cy="31024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F58D10-2C33-E848-96CA-B0D505E59CEB}"/>
              </a:ext>
            </a:extLst>
          </p:cNvPr>
          <p:cNvSpPr>
            <a:spLocks noChangeAspect="1"/>
          </p:cNvSpPr>
          <p:nvPr/>
        </p:nvSpPr>
        <p:spPr>
          <a:xfrm>
            <a:off x="7231189" y="285003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6F1C5B-D1E7-FD41-AFF0-6F32125F7D9A}"/>
              </a:ext>
            </a:extLst>
          </p:cNvPr>
          <p:cNvSpPr>
            <a:spLocks noChangeAspect="1"/>
          </p:cNvSpPr>
          <p:nvPr/>
        </p:nvSpPr>
        <p:spPr>
          <a:xfrm>
            <a:off x="7231189" y="4193306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F7E2BE-6424-8644-9CA2-854DD8799F12}"/>
              </a:ext>
            </a:extLst>
          </p:cNvPr>
          <p:cNvSpPr>
            <a:spLocks noChangeAspect="1"/>
          </p:cNvSpPr>
          <p:nvPr/>
        </p:nvSpPr>
        <p:spPr>
          <a:xfrm>
            <a:off x="8597265" y="285003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FFAFA9-D7DF-2644-BA07-5DA7C5783EB3}"/>
              </a:ext>
            </a:extLst>
          </p:cNvPr>
          <p:cNvSpPr>
            <a:spLocks noChangeAspect="1"/>
          </p:cNvSpPr>
          <p:nvPr/>
        </p:nvSpPr>
        <p:spPr>
          <a:xfrm>
            <a:off x="8597265" y="4193306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E640E9-773E-6C40-96FA-37EE63EE1202}"/>
              </a:ext>
            </a:extLst>
          </p:cNvPr>
          <p:cNvSpPr>
            <a:spLocks noChangeAspect="1"/>
          </p:cNvSpPr>
          <p:nvPr/>
        </p:nvSpPr>
        <p:spPr>
          <a:xfrm>
            <a:off x="9963341" y="3585259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548676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2(c):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Think of a predicate on the left hand side of a rule as a </a:t>
            </a:r>
            <a:r>
              <a:rPr lang="en-US" dirty="0">
                <a:highlight>
                  <a:srgbClr val="FFFF00"/>
                </a:highlight>
              </a:rPr>
              <a:t>“producer” </a:t>
            </a:r>
            <a:r>
              <a:rPr lang="en-US" dirty="0"/>
              <a:t>of new tuples</a:t>
            </a:r>
          </a:p>
          <a:p>
            <a:pPr lvl="1"/>
            <a:r>
              <a:rPr lang="en-US" dirty="0"/>
              <a:t>For example, R0 adds new tuples into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</a:t>
            </a:r>
            <a:r>
              <a:rPr lang="en-US" sz="2000" dirty="0">
                <a:highlight>
                  <a:srgbClr val="FFFF00"/>
                </a:highlight>
              </a:rPr>
              <a:t>Bravo(x, y, z) </a:t>
            </a:r>
            <a:r>
              <a:rPr lang="en-US" sz="2000" dirty="0"/>
              <a:t>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849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8609-BC36-376E-69F1-E600EE92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A </a:t>
            </a:r>
            <a:r>
              <a:rPr lang="en-US" dirty="0" err="1"/>
              <a:t>DiGraph</a:t>
            </a:r>
            <a:r>
              <a:rPr lang="en-US" dirty="0"/>
              <a:t> is a DAG of its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7986-8849-FA45-8BD4-DC42B8F9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exist </a:t>
            </a:r>
            <a:r>
              <a:rPr lang="en-US" b="1" i="1" dirty="0"/>
              <a:t>within</a:t>
            </a:r>
            <a:r>
              <a:rPr lang="en-US" dirty="0"/>
              <a:t> SCCs</a:t>
            </a:r>
          </a:p>
          <a:p>
            <a:r>
              <a:rPr lang="en-US" dirty="0"/>
              <a:t>But no cycles </a:t>
            </a:r>
            <a:r>
              <a:rPr lang="en-US" b="1" i="1" dirty="0"/>
              <a:t>between </a:t>
            </a:r>
            <a:r>
              <a:rPr lang="en-US" dirty="0"/>
              <a:t>SCCs</a:t>
            </a:r>
          </a:p>
        </p:txBody>
      </p:sp>
      <p:pic>
        <p:nvPicPr>
          <p:cNvPr id="4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4138EF4-98A2-3B3A-EC5B-97960D7B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22156" b="29049"/>
          <a:stretch/>
        </p:blipFill>
        <p:spPr>
          <a:xfrm>
            <a:off x="5910573" y="3160362"/>
            <a:ext cx="5341770" cy="2743200"/>
          </a:xfrm>
          <a:prstGeom prst="rect">
            <a:avLst/>
          </a:prstGeom>
        </p:spPr>
      </p:pic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9631AC-DB84-DC9C-88B5-D5B9579E3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2024743" y="2816225"/>
            <a:ext cx="3007962" cy="37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09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2(c):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Think of a predicate on the left hand side of a rule as a “producer” of new tuples</a:t>
            </a:r>
          </a:p>
          <a:p>
            <a:pPr lvl="1"/>
            <a:r>
              <a:rPr lang="en-US" dirty="0"/>
              <a:t>For example, R0 adds new tuples into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  <a:p>
            <a:r>
              <a:rPr lang="en-US" dirty="0"/>
              <a:t>Think of a predicate on the right hand side of a rule as a </a:t>
            </a:r>
            <a:r>
              <a:rPr lang="en-US" dirty="0">
                <a:highlight>
                  <a:srgbClr val="FF00FF"/>
                </a:highlight>
              </a:rPr>
              <a:t>“consumer” </a:t>
            </a:r>
            <a:r>
              <a:rPr lang="en-US" dirty="0"/>
              <a:t>of new tuples</a:t>
            </a:r>
          </a:p>
          <a:p>
            <a:pPr lvl="1"/>
            <a:r>
              <a:rPr lang="en-US" dirty="0"/>
              <a:t>For example, R0 consumes tuples from the </a:t>
            </a:r>
            <a:r>
              <a:rPr lang="en-US" i="1" dirty="0"/>
              <a:t>Bravo</a:t>
            </a:r>
            <a:r>
              <a:rPr lang="en-US" dirty="0"/>
              <a:t> relation to produce tuples for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</a:t>
            </a:r>
            <a:r>
              <a:rPr lang="en-US" sz="2000" dirty="0">
                <a:highlight>
                  <a:srgbClr val="FF00FF"/>
                </a:highlight>
              </a:rPr>
              <a:t>Bravo(a, b, z)</a:t>
            </a:r>
            <a:r>
              <a:rPr lang="en-US" sz="2000" dirty="0"/>
              <a:t>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9233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2(c):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Think of a predicate on the left hand side of a rule as a </a:t>
            </a:r>
            <a:r>
              <a:rPr lang="en-US" dirty="0">
                <a:highlight>
                  <a:srgbClr val="FFFF00"/>
                </a:highlight>
              </a:rPr>
              <a:t>“producer” </a:t>
            </a:r>
            <a:r>
              <a:rPr lang="en-US" dirty="0"/>
              <a:t>of new tuples</a:t>
            </a:r>
          </a:p>
          <a:p>
            <a:r>
              <a:rPr lang="en-US" dirty="0"/>
              <a:t>Think of a predicate on the right hand side of a rule as a </a:t>
            </a:r>
            <a:r>
              <a:rPr lang="en-US" dirty="0">
                <a:highlight>
                  <a:srgbClr val="FF00FF"/>
                </a:highlight>
              </a:rPr>
              <a:t>“consumer” </a:t>
            </a:r>
            <a:r>
              <a:rPr lang="en-US" dirty="0"/>
              <a:t>of new tuples</a:t>
            </a:r>
          </a:p>
          <a:p>
            <a:r>
              <a:rPr lang="en-US" dirty="0"/>
              <a:t>R0 depends on R1 since R0 </a:t>
            </a:r>
            <a:r>
              <a:rPr lang="en-US" i="1" dirty="0"/>
              <a:t>consumes</a:t>
            </a:r>
            <a:r>
              <a:rPr lang="en-US" dirty="0"/>
              <a:t> predicates </a:t>
            </a:r>
            <a:r>
              <a:rPr lang="en-US" i="1" dirty="0"/>
              <a:t>produced</a:t>
            </a:r>
            <a:r>
              <a:rPr lang="en-US" dirty="0"/>
              <a:t> by 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</a:t>
            </a:r>
            <a:r>
              <a:rPr lang="en-US" sz="2000" dirty="0">
                <a:highlight>
                  <a:srgbClr val="FF00FF"/>
                </a:highlight>
              </a:rPr>
              <a:t>Bravo(a, b, z)</a:t>
            </a:r>
            <a:r>
              <a:rPr lang="en-US" sz="2000" dirty="0"/>
              <a:t>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</a:t>
            </a:r>
            <a:r>
              <a:rPr lang="en-US" sz="2000" dirty="0">
                <a:highlight>
                  <a:srgbClr val="FFFF00"/>
                </a:highlight>
              </a:rPr>
              <a:t>Bravo(x, y, z) </a:t>
            </a:r>
            <a:r>
              <a:rPr lang="en-US" sz="2000" dirty="0"/>
              <a:t>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77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Add an edge to the graph for each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R0 depends on R1 since R0 </a:t>
            </a:r>
            <a:r>
              <a:rPr lang="en-US" i="1" dirty="0"/>
              <a:t>consumes</a:t>
            </a:r>
            <a:r>
              <a:rPr lang="en-US" dirty="0"/>
              <a:t> predicates </a:t>
            </a:r>
            <a:r>
              <a:rPr lang="en-US" i="1" dirty="0"/>
              <a:t>produced</a:t>
            </a:r>
            <a:r>
              <a:rPr lang="en-US" dirty="0"/>
              <a:t> by R1</a:t>
            </a:r>
          </a:p>
          <a:p>
            <a:r>
              <a:rPr lang="en-US" dirty="0"/>
              <a:t>We’ll turn this dependency into an edge in a graph</a:t>
            </a:r>
          </a:p>
          <a:p>
            <a:r>
              <a:rPr lang="en-US" dirty="0"/>
              <a:t>The directed edge from the R0 vertex to the R1 vertex is read as “R0 </a:t>
            </a:r>
            <a:r>
              <a:rPr lang="en-US" i="1" dirty="0"/>
              <a:t>depends on</a:t>
            </a:r>
            <a:r>
              <a:rPr lang="en-US" dirty="0"/>
              <a:t> R1”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872D8-A3EA-3E75-0AA8-1F9722662C28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</a:t>
            </a:r>
            <a:r>
              <a:rPr lang="en-US" sz="2000" dirty="0">
                <a:highlight>
                  <a:srgbClr val="FF00FF"/>
                </a:highlight>
              </a:rPr>
              <a:t>Bravo(a, b, z)</a:t>
            </a:r>
            <a:r>
              <a:rPr lang="en-US" sz="2000" dirty="0"/>
              <a:t>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</a:t>
            </a:r>
            <a:r>
              <a:rPr lang="en-US" sz="2000" dirty="0">
                <a:highlight>
                  <a:srgbClr val="FFFF00"/>
                </a:highlight>
              </a:rPr>
              <a:t>Bravo(x, y, z) </a:t>
            </a:r>
            <a:r>
              <a:rPr lang="en-US" sz="2000" dirty="0"/>
              <a:t>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2C0B4E-3C1B-4F6A-2C14-B0FDC7292388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99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Add an edge to the graph for each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2F8E02-DEF5-C26F-6BAB-03A387F7E3DD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</a:t>
            </a:r>
            <a:r>
              <a:rPr lang="en-US" sz="2000" dirty="0">
                <a:highlight>
                  <a:srgbClr val="FF00FF"/>
                </a:highlight>
              </a:rPr>
              <a:t>Bravo(a, b, z)</a:t>
            </a:r>
            <a:r>
              <a:rPr lang="en-US" sz="2000" dirty="0"/>
              <a:t>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</a:t>
            </a:r>
            <a:r>
              <a:rPr lang="en-US" sz="2000" dirty="0">
                <a:highlight>
                  <a:srgbClr val="FFFF00"/>
                </a:highlight>
              </a:rPr>
              <a:t>Bravo(x, y, z) </a:t>
            </a:r>
            <a:r>
              <a:rPr lang="en-US" sz="2000" dirty="0"/>
              <a:t>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FC9B0F-A1A1-2F1C-9CED-D616479366C5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56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</a:t>
            </a:r>
            <a:r>
              <a:rPr lang="en-US" sz="2000" dirty="0">
                <a:highlight>
                  <a:srgbClr val="FF00FF"/>
                </a:highlight>
              </a:rPr>
              <a:t>Charlie</a:t>
            </a:r>
            <a:r>
              <a:rPr lang="en-US" sz="2000" dirty="0"/>
              <a:t>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</a:t>
            </a:r>
            <a:r>
              <a:rPr lang="en-US" sz="2000" dirty="0">
                <a:highlight>
                  <a:srgbClr val="FFFF00"/>
                </a:highlight>
              </a:rPr>
              <a:t>Charlie</a:t>
            </a:r>
            <a:r>
              <a:rPr lang="en-US" sz="2000" dirty="0"/>
              <a:t>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Add an edge to the graph for each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890642" y="2290367"/>
            <a:ext cx="2301550" cy="5652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9B94B4-51F2-0F63-DA0F-4B619686784A}"/>
              </a:ext>
            </a:extLst>
          </p:cNvPr>
          <p:cNvCxnSpPr>
            <a:cxnSpLocks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48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Add an edge to the graph for each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587158" y="3794760"/>
            <a:ext cx="5055973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the adjacency list (this is part of your project output)</a:t>
            </a:r>
          </a:p>
        </p:txBody>
      </p:sp>
    </p:spTree>
    <p:extLst>
      <p:ext uri="{BB962C8B-B14F-4D97-AF65-F5344CB8AC3E}">
        <p14:creationId xmlns:p14="http://schemas.microsoft.com/office/powerpoint/2010/main" val="28668121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Potential 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Take rules as input and create the adjacency list as output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587158" y="3840480"/>
            <a:ext cx="5055973" cy="271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“</a:t>
            </a:r>
            <a:r>
              <a:rPr lang="en-US" dirty="0" err="1"/>
              <a:t>Graph.ToString</a:t>
            </a:r>
            <a:r>
              <a:rPr lang="en-US" dirty="0"/>
              <a:t>()” to output adjacency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7390347" y="4772274"/>
            <a:ext cx="12410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R2: R3, R4</a:t>
            </a:r>
          </a:p>
          <a:p>
            <a:r>
              <a:rPr lang="en-US" sz="2000" dirty="0"/>
              <a:t>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</a:t>
            </a:r>
          </a:p>
        </p:txBody>
      </p:sp>
    </p:spTree>
    <p:extLst>
      <p:ext uri="{BB962C8B-B14F-4D97-AF65-F5344CB8AC3E}">
        <p14:creationId xmlns:p14="http://schemas.microsoft.com/office/powerpoint/2010/main" val="27624204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2e: Construct the Reverse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BEC93-14D0-5847-B797-08380F549E07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0C4349-A945-534C-8FBA-E11B076E7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837CBC-8F20-A749-A1C8-2BBE8FED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300474-5958-804D-8489-752618DD0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550A31-7857-C74B-B3A5-880763CF1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186070-1972-2043-9DFD-1755C52F6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88DCA-D44C-754F-8753-A6BFECE4171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30537A-C540-9842-BB8E-CCBC3FFA9C5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5B58D6-384B-074A-926C-A0A179CD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CE848-0F85-084F-85DE-2B42BF77146A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72F540-1293-8342-AC5C-8D9EAB63F8B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426F32-E86E-A040-BBE3-F6D1B8F28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CE6C0C-7BEC-9F41-9B4F-5E1216E338A2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BECD6-68B6-9048-AB94-5546C28277DC}"/>
              </a:ext>
            </a:extLst>
          </p:cNvPr>
          <p:cNvGrpSpPr/>
          <p:nvPr/>
        </p:nvGrpSpPr>
        <p:grpSpPr>
          <a:xfrm>
            <a:off x="7711043" y="3017520"/>
            <a:ext cx="3555112" cy="2166234"/>
            <a:chOff x="7711043" y="3017520"/>
            <a:chExt cx="3555112" cy="21662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B9D28C-7F78-B84C-863F-F9DC798E8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5FD63E-077D-6B4C-B96D-2073DA5EA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D92931-7593-3446-BC66-7FD411B6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09508B-D8C4-1A40-BF0E-DB752B6B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A13FD2-EA61-474E-B0D1-8C96034AA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A43BF2-2941-BB4B-8A47-C63281DE469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9A0400-B2B8-D646-A2D6-7AF996187CC8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A5E98-0C6E-4D4E-B343-C9B3DDD0A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61B9C0-D0D6-A448-A6DB-2AA6829B74F3}"/>
                </a:ext>
              </a:extLst>
            </p:cNvPr>
            <p:cNvCxnSpPr>
              <a:cxnSpLocks/>
              <a:stCxn id="20" idx="6"/>
              <a:endCxn id="23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FD9914-609C-0449-BA58-6D2ABEA2CC6A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B262BB-E87C-B642-95D1-D31A17073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F30D4C-4813-9042-B5AD-BD7F92B38E23}"/>
                </a:ext>
              </a:extLst>
            </p:cNvPr>
            <p:cNvCxnSpPr>
              <a:cxnSpLocks/>
              <a:stCxn id="23" idx="6"/>
              <a:endCxn id="28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8376F8-631B-BC48-9EFB-EB4B7A45F4FC}"/>
              </a:ext>
            </a:extLst>
          </p:cNvPr>
          <p:cNvSpPr txBox="1"/>
          <p:nvPr/>
        </p:nvSpPr>
        <p:spPr>
          <a:xfrm>
            <a:off x="2246281" y="5519858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4C4D2-6BD0-E44E-9CB5-7ED9868EB367}"/>
              </a:ext>
            </a:extLst>
          </p:cNvPr>
          <p:cNvSpPr txBox="1"/>
          <p:nvPr/>
        </p:nvSpPr>
        <p:spPr>
          <a:xfrm>
            <a:off x="8256827" y="5471226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17405703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2e: Construct the Reverse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Create a new graph by reversing edge direction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437289" y="2222196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the adjacency list for the reverse graph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38186866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2e: Potential 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Create a new graph by reversing edge direction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437289" y="2222196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“</a:t>
            </a:r>
            <a:r>
              <a:rPr lang="en-US" dirty="0" err="1"/>
              <a:t>reversedGraph.ToString</a:t>
            </a:r>
            <a:r>
              <a:rPr lang="en-US" dirty="0"/>
              <a:t>()” to output adjacency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7526271" y="3147446"/>
            <a:ext cx="1632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</a:t>
            </a:r>
          </a:p>
          <a:p>
            <a:r>
              <a:rPr lang="en-US" sz="2000" dirty="0"/>
              <a:t>R2: R0, R1, R3</a:t>
            </a:r>
          </a:p>
          <a:p>
            <a:r>
              <a:rPr lang="en-US" sz="2000" dirty="0"/>
              <a:t>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 R2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383563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41D1-3A57-042A-0942-6BB6816F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A DAGs Spanning Forest has no Back-edges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44E059-A935-5D92-4082-16CD2525FFC7}"/>
              </a:ext>
            </a:extLst>
          </p:cNvPr>
          <p:cNvSpPr/>
          <p:nvPr/>
        </p:nvSpPr>
        <p:spPr>
          <a:xfrm>
            <a:off x="8403369" y="39528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971A58-5D0F-702D-09D2-4F3F340AABFA}"/>
              </a:ext>
            </a:extLst>
          </p:cNvPr>
          <p:cNvSpPr/>
          <p:nvPr/>
        </p:nvSpPr>
        <p:spPr>
          <a:xfrm>
            <a:off x="8403369" y="4623518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8A56D-EE0C-B12D-47D8-96F8809907C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609109" y="4364329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9A8B9-2398-C8D2-E387-72AF1E96E0D6}"/>
              </a:ext>
            </a:extLst>
          </p:cNvPr>
          <p:cNvSpPr txBox="1"/>
          <p:nvPr/>
        </p:nvSpPr>
        <p:spPr>
          <a:xfrm>
            <a:off x="4742852" y="600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A72E8-7A2D-9E8A-6B76-7090F3D4F7BB}"/>
              </a:ext>
            </a:extLst>
          </p:cNvPr>
          <p:cNvSpPr txBox="1"/>
          <p:nvPr/>
        </p:nvSpPr>
        <p:spPr>
          <a:xfrm>
            <a:off x="4742852" y="5393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A70BE3-F596-BE67-C2C5-D70C5BE56A44}"/>
              </a:ext>
            </a:extLst>
          </p:cNvPr>
          <p:cNvSpPr/>
          <p:nvPr/>
        </p:nvSpPr>
        <p:spPr>
          <a:xfrm>
            <a:off x="9561755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F0604-8CEF-EF1A-A002-7F21734B082D}"/>
              </a:ext>
            </a:extLst>
          </p:cNvPr>
          <p:cNvSpPr/>
          <p:nvPr/>
        </p:nvSpPr>
        <p:spPr>
          <a:xfrm>
            <a:off x="9561755" y="461969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95DBE-525B-01CB-4956-E92E34DC0D1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9767495" y="4360505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AFAE44-E75C-0851-8213-E46C3850F158}"/>
              </a:ext>
            </a:extLst>
          </p:cNvPr>
          <p:cNvSpPr txBox="1"/>
          <p:nvPr/>
        </p:nvSpPr>
        <p:spPr>
          <a:xfrm>
            <a:off x="4742852" y="569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945BC-703C-8028-D4C2-8DF452FD9C07}"/>
              </a:ext>
            </a:extLst>
          </p:cNvPr>
          <p:cNvSpPr txBox="1"/>
          <p:nvPr/>
        </p:nvSpPr>
        <p:spPr>
          <a:xfrm>
            <a:off x="4741137" y="5111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AAC8E-F5F0-6482-548E-6EC62EC38484}"/>
              </a:ext>
            </a:extLst>
          </p:cNvPr>
          <p:cNvSpPr txBox="1"/>
          <p:nvPr/>
        </p:nvSpPr>
        <p:spPr>
          <a:xfrm>
            <a:off x="4741994" y="47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680F75-20CA-37FF-A09D-FC2E56384100}"/>
              </a:ext>
            </a:extLst>
          </p:cNvPr>
          <p:cNvSpPr/>
          <p:nvPr/>
        </p:nvSpPr>
        <p:spPr>
          <a:xfrm>
            <a:off x="10720140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ED3ED0-C0A9-1FCE-C629-8AF88E2FF92C}"/>
              </a:ext>
            </a:extLst>
          </p:cNvPr>
          <p:cNvSpPr txBox="1"/>
          <p:nvPr/>
        </p:nvSpPr>
        <p:spPr>
          <a:xfrm>
            <a:off x="8403369" y="5579847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46027-BEC6-3AEC-A45A-E7D8FB591826}"/>
              </a:ext>
            </a:extLst>
          </p:cNvPr>
          <p:cNvCxnSpPr>
            <a:cxnSpLocks/>
            <a:stCxn id="26" idx="2"/>
            <a:endCxn id="20" idx="6"/>
          </p:cNvCxnSpPr>
          <p:nvPr/>
        </p:nvCxnSpPr>
        <p:spPr>
          <a:xfrm flipH="1">
            <a:off x="9973235" y="4154765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E16F83-8EC5-9A72-33B5-FF6B0505ACB3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8814849" y="4154765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FCB32A-9A9B-4A88-7991-A53AE76DE2B9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8754589" y="4300245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3B6B3E5F-B865-3B14-52B5-C9E26FE0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7147" y="4495962"/>
            <a:ext cx="2888156" cy="187208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FAE6B5-65F2-185F-9107-D367CD16BA51}"/>
              </a:ext>
            </a:extLst>
          </p:cNvPr>
          <p:cNvGrpSpPr/>
          <p:nvPr/>
        </p:nvGrpSpPr>
        <p:grpSpPr>
          <a:xfrm>
            <a:off x="947058" y="4702827"/>
            <a:ext cx="2978846" cy="1210951"/>
            <a:chOff x="724648" y="2309935"/>
            <a:chExt cx="2978846" cy="121095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BAB2A01-2748-AB2C-CA90-D2093AE5F288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1EB6AF-D77C-9410-C1ED-26FE804CAA04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2014C0-1EDD-A48B-D883-BFE468227208}"/>
                </a:ext>
              </a:extLst>
            </p:cNvPr>
            <p:cNvCxnSpPr>
              <a:cxnSpLocks/>
              <a:stCxn id="38" idx="6"/>
              <a:endCxn id="42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554C73-0929-EAEF-FBE1-A3A2008112F7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CAAF5C-DB4E-B011-CD4D-8F1B08953BC2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877397-BCC4-6640-AA99-5BFC5268CAE0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FD2D8F3-E7BF-779C-C732-610791E7821D}"/>
                </a:ext>
              </a:extLst>
            </p:cNvPr>
            <p:cNvCxnSpPr>
              <a:cxnSpLocks/>
              <a:stCxn id="38" idx="4"/>
              <a:endCxn id="44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E1170A-3CFE-0409-3DDF-6197775E5566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166A5A-2046-2E2B-6113-F53C165C9D54}"/>
                </a:ext>
              </a:extLst>
            </p:cNvPr>
            <p:cNvCxnSpPr>
              <a:cxnSpLocks/>
              <a:stCxn id="38" idx="5"/>
              <a:endCxn id="41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A7D6BC-D80C-B7F1-6B24-29B41C3C6A31}"/>
                </a:ext>
              </a:extLst>
            </p:cNvPr>
            <p:cNvCxnSpPr>
              <a:cxnSpLocks/>
              <a:stCxn id="42" idx="4"/>
              <a:endCxn id="41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EB8F7FF-4F55-A4C3-8C08-51B7D296D826}"/>
              </a:ext>
            </a:extLst>
          </p:cNvPr>
          <p:cNvSpPr txBox="1"/>
          <p:nvPr/>
        </p:nvSpPr>
        <p:spPr>
          <a:xfrm>
            <a:off x="2775833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1734AC-2286-AB65-D7A6-3B8C95C74EEE}"/>
              </a:ext>
            </a:extLst>
          </p:cNvPr>
          <p:cNvSpPr txBox="1"/>
          <p:nvPr/>
        </p:nvSpPr>
        <p:spPr>
          <a:xfrm>
            <a:off x="1425017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5E08FA-A7B8-6E65-09EA-6D9FE8EBB543}"/>
              </a:ext>
            </a:extLst>
          </p:cNvPr>
          <p:cNvSpPr txBox="1"/>
          <p:nvPr/>
        </p:nvSpPr>
        <p:spPr>
          <a:xfrm>
            <a:off x="2678569" y="5308302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149510-2BE7-958A-B923-E679E8F33F31}"/>
              </a:ext>
            </a:extLst>
          </p:cNvPr>
          <p:cNvSpPr txBox="1"/>
          <p:nvPr/>
        </p:nvSpPr>
        <p:spPr>
          <a:xfrm>
            <a:off x="1532116" y="5102864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651151-6B63-B54D-CB75-752EBA848AFB}"/>
              </a:ext>
            </a:extLst>
          </p:cNvPr>
          <p:cNvSpPr txBox="1"/>
          <p:nvPr/>
        </p:nvSpPr>
        <p:spPr>
          <a:xfrm>
            <a:off x="3675971" y="508895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311121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A3C-BE24-5842-82A2-282E9980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D22F-9105-3D4C-A4B6-173637E4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graph class </a:t>
            </a:r>
            <a:r>
              <a:rPr lang="en-US" dirty="0"/>
              <a:t>with graph data structure as a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function to build </a:t>
            </a:r>
            <a:r>
              <a:rPr lang="en-US" i="1" dirty="0"/>
              <a:t>dependency graph </a:t>
            </a:r>
            <a:r>
              <a:rPr lang="en-US" dirty="0"/>
              <a:t>and its reverse from the Rules in your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tree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Implement </a:t>
            </a:r>
            <a:r>
              <a:rPr lang="en-US" i="1" dirty="0">
                <a:highlight>
                  <a:srgbClr val="FFFF00"/>
                </a:highlight>
              </a:rPr>
              <a:t>forest traversal DFS </a:t>
            </a:r>
            <a:r>
              <a:rPr lang="en-US" dirty="0">
                <a:highlight>
                  <a:srgbClr val="FFFF00"/>
                </a:highlight>
              </a:rPr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1-4 to find </a:t>
            </a:r>
            <a:r>
              <a:rPr lang="en-US" i="1" dirty="0"/>
              <a:t>strongly connected components </a:t>
            </a:r>
            <a:r>
              <a:rPr lang="en-US" dirty="0"/>
              <a:t>of dependency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Evaluate</a:t>
            </a:r>
            <a:r>
              <a:rPr lang="en-US" dirty="0"/>
              <a:t> the rules in your </a:t>
            </a:r>
            <a:r>
              <a:rPr lang="en-US" dirty="0" err="1"/>
              <a:t>Datalog</a:t>
            </a:r>
            <a:r>
              <a:rPr lang="en-US" dirty="0"/>
              <a:t> program </a:t>
            </a:r>
            <a:r>
              <a:rPr lang="en-US" i="1" dirty="0"/>
              <a:t>in order </a:t>
            </a:r>
            <a:r>
              <a:rPr lang="en-US" dirty="0"/>
              <a:t>produced from step 5</a:t>
            </a:r>
          </a:p>
        </p:txBody>
      </p:sp>
    </p:spTree>
    <p:extLst>
      <p:ext uri="{BB962C8B-B14F-4D97-AF65-F5344CB8AC3E}">
        <p14:creationId xmlns:p14="http://schemas.microsoft.com/office/powerpoint/2010/main" val="26412414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49595-1F74-DE49-9C65-5205B15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  <a:br>
              <a:rPr lang="en-US" dirty="0"/>
            </a:br>
            <a:r>
              <a:rPr lang="en-US" dirty="0"/>
              <a:t>Perform DFS Forest Traversal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EA04-ECC3-D740-BAE2-30E828BF4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is reverse graph</a:t>
            </a:r>
          </a:p>
          <a:p>
            <a:r>
              <a:rPr lang="en-US" dirty="0"/>
              <a:t>Output is traversal order stored as a list</a:t>
            </a:r>
          </a:p>
          <a:p>
            <a:r>
              <a:rPr lang="en-US" dirty="0"/>
              <a:t>Requires DFS Tree traversal method from Step 3</a:t>
            </a:r>
          </a:p>
        </p:txBody>
      </p:sp>
    </p:spTree>
    <p:extLst>
      <p:ext uri="{BB962C8B-B14F-4D97-AF65-F5344CB8AC3E}">
        <p14:creationId xmlns:p14="http://schemas.microsoft.com/office/powerpoint/2010/main" val="25135672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5C6ED-7BC1-C747-8DA2-400DC75C2C3F}"/>
              </a:ext>
            </a:extLst>
          </p:cNvPr>
          <p:cNvSpPr txBox="1"/>
          <p:nvPr/>
        </p:nvSpPr>
        <p:spPr>
          <a:xfrm>
            <a:off x="5497795" y="2110398"/>
            <a:ext cx="61327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Procedure </a:t>
            </a:r>
            <a:r>
              <a:rPr lang="en-US" sz="2400" dirty="0" err="1"/>
              <a:t>DepthFirstSearchForest</a:t>
            </a:r>
            <a:r>
              <a:rPr lang="en-US" sz="2400" dirty="0"/>
              <a:t>(G: Graph) </a:t>
            </a:r>
          </a:p>
          <a:p>
            <a:r>
              <a:rPr lang="en-US" sz="2400" dirty="0"/>
              <a:t>     forest := empty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clear the visit mark for v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if v is not marked </a:t>
            </a:r>
          </a:p>
          <a:p>
            <a:r>
              <a:rPr lang="en-US" sz="2400" dirty="0"/>
              <a:t>	tree := </a:t>
            </a:r>
            <a:r>
              <a:rPr lang="en-US" sz="2400" dirty="0" err="1"/>
              <a:t>DepthFirstSearch</a:t>
            </a:r>
            <a:r>
              <a:rPr lang="en-US" sz="2400" dirty="0"/>
              <a:t>(v) </a:t>
            </a:r>
          </a:p>
          <a:p>
            <a:r>
              <a:rPr lang="en-US" sz="2400" dirty="0"/>
              <a:t>	add tree to forest</a:t>
            </a:r>
          </a:p>
          <a:p>
            <a:endParaRPr lang="en-US" sz="2400" dirty="0"/>
          </a:p>
          <a:p>
            <a:r>
              <a:rPr lang="en-US" sz="2400" dirty="0"/>
              <a:t>// </a:t>
            </a:r>
            <a:r>
              <a:rPr lang="en-US" sz="2400" i="1" dirty="0"/>
              <a:t>Needs to be modified to include </a:t>
            </a:r>
            <a:r>
              <a:rPr lang="en-US" sz="2400" i="1" dirty="0" err="1"/>
              <a:t>postorder</a:t>
            </a:r>
            <a:r>
              <a:rPr lang="en-US" sz="2400" i="1" dirty="0"/>
              <a:t>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25538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We’ll use a stack for determining </a:t>
            </a:r>
            <a:r>
              <a:rPr lang="en-US" dirty="0" err="1">
                <a:highlight>
                  <a:srgbClr val="FFFF00"/>
                </a:highlight>
              </a:rPr>
              <a:t>postorder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CB4A2-2EE7-414F-9B92-5EBCAB598C2A}"/>
              </a:ext>
            </a:extLst>
          </p:cNvPr>
          <p:cNvSpPr txBox="1"/>
          <p:nvPr/>
        </p:nvSpPr>
        <p:spPr>
          <a:xfrm>
            <a:off x="5497795" y="2110398"/>
            <a:ext cx="61327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Procedure </a:t>
            </a:r>
            <a:r>
              <a:rPr lang="en-US" sz="2400" dirty="0" err="1"/>
              <a:t>DepthFirstSearchForest</a:t>
            </a:r>
            <a:r>
              <a:rPr lang="en-US" sz="2400" dirty="0"/>
              <a:t>(G: Graph) </a:t>
            </a:r>
          </a:p>
          <a:p>
            <a:r>
              <a:rPr lang="en-US" sz="2400" dirty="0"/>
              <a:t>     forest := empty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clear the visit mark for v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if v is not marked 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tree := </a:t>
            </a:r>
            <a:r>
              <a:rPr lang="en-US" sz="2400" dirty="0" err="1">
                <a:highlight>
                  <a:srgbClr val="FFFF00"/>
                </a:highlight>
              </a:rPr>
              <a:t>DepthFirstSearch</a:t>
            </a:r>
            <a:r>
              <a:rPr lang="en-US" sz="2400" dirty="0">
                <a:highlight>
                  <a:srgbClr val="FFFF00"/>
                </a:highlight>
              </a:rPr>
              <a:t>(v) </a:t>
            </a:r>
          </a:p>
          <a:p>
            <a:r>
              <a:rPr lang="en-US" sz="2400" dirty="0"/>
              <a:t>	add tree to forest</a:t>
            </a:r>
          </a:p>
          <a:p>
            <a:endParaRPr lang="en-US" sz="2400" dirty="0"/>
          </a:p>
          <a:p>
            <a:r>
              <a:rPr lang="en-US" sz="2400" dirty="0"/>
              <a:t>// </a:t>
            </a:r>
            <a:r>
              <a:rPr lang="en-US" sz="2400" i="1" dirty="0"/>
              <a:t>Needs to be modified to include </a:t>
            </a:r>
            <a:r>
              <a:rPr lang="en-US" sz="2400" i="1" dirty="0" err="1"/>
              <a:t>postorder</a:t>
            </a:r>
            <a:r>
              <a:rPr lang="en-US" sz="2400" i="1" dirty="0"/>
              <a:t>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314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We’ll use a stack for determining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63390BC-7C10-0742-B768-03439BB71513}"/>
              </a:ext>
            </a:extLst>
          </p:cNvPr>
          <p:cNvSpPr txBox="1">
            <a:spLocks/>
          </p:cNvSpPr>
          <p:nvPr/>
        </p:nvSpPr>
        <p:spPr>
          <a:xfrm>
            <a:off x="6305653" y="169068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We’ll use a </a:t>
            </a:r>
            <a:r>
              <a:rPr lang="en-US" dirty="0" err="1"/>
              <a:t>postorder</a:t>
            </a:r>
            <a:r>
              <a:rPr lang="en-US" dirty="0"/>
              <a:t> list instead of a </a:t>
            </a:r>
            <a:r>
              <a:rPr lang="en-US" dirty="0" err="1"/>
              <a:t>postorder</a:t>
            </a:r>
            <a:r>
              <a:rPr lang="en-US" dirty="0"/>
              <a:t>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9B025-950F-4F43-9179-0308FC09BA96}"/>
              </a:ext>
            </a:extLst>
          </p:cNvPr>
          <p:cNvSpPr txBox="1"/>
          <p:nvPr/>
        </p:nvSpPr>
        <p:spPr>
          <a:xfrm>
            <a:off x="5557172" y="2707595"/>
            <a:ext cx="61327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Procedure </a:t>
            </a:r>
            <a:r>
              <a:rPr lang="en-US" sz="2400" dirty="0" err="1"/>
              <a:t>DepthFirstSearchForest</a:t>
            </a:r>
            <a:r>
              <a:rPr lang="en-US" sz="2400" dirty="0"/>
              <a:t>(G: Graph) </a:t>
            </a:r>
          </a:p>
          <a:p>
            <a:r>
              <a:rPr lang="en-US" sz="2400" dirty="0"/>
              <a:t>     forest := empty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clear the visit mark for v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if v is not marked 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tree := </a:t>
            </a:r>
            <a:r>
              <a:rPr lang="en-US" sz="2400" dirty="0" err="1">
                <a:highlight>
                  <a:srgbClr val="FFFF00"/>
                </a:highlight>
              </a:rPr>
              <a:t>DepthFirstSearch</a:t>
            </a:r>
            <a:r>
              <a:rPr lang="en-US" sz="2400" dirty="0">
                <a:highlight>
                  <a:srgbClr val="FFFF00"/>
                </a:highlight>
              </a:rPr>
              <a:t>(v) </a:t>
            </a:r>
          </a:p>
          <a:p>
            <a:r>
              <a:rPr lang="en-US" sz="2400" dirty="0"/>
              <a:t>	add tree to forest</a:t>
            </a:r>
          </a:p>
          <a:p>
            <a:endParaRPr lang="en-US" sz="2400" dirty="0"/>
          </a:p>
          <a:p>
            <a:r>
              <a:rPr lang="en-US" sz="2400" dirty="0"/>
              <a:t>// </a:t>
            </a:r>
            <a:r>
              <a:rPr lang="en-US" sz="2400" i="1" dirty="0"/>
              <a:t>Needs to be modified to include </a:t>
            </a:r>
            <a:r>
              <a:rPr lang="en-US" sz="2400" i="1" dirty="0" err="1"/>
              <a:t>postorder</a:t>
            </a:r>
            <a:r>
              <a:rPr lang="en-US" sz="2400" i="1" dirty="0"/>
              <a:t>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07496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97A6D-BE1C-244A-8476-3D50FE6E71EF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65557-4776-3C4C-8F93-29A2E12AEA1E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9022F8-CC8C-AE4D-8916-1E8761D2B0DA}"/>
              </a:ext>
            </a:extLst>
          </p:cNvPr>
          <p:cNvSpPr txBox="1"/>
          <p:nvPr/>
        </p:nvSpPr>
        <p:spPr>
          <a:xfrm>
            <a:off x="7205181" y="2294903"/>
            <a:ext cx="231896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Adjacency list</a:t>
            </a:r>
          </a:p>
          <a:p>
            <a:pPr algn="ctr"/>
            <a:r>
              <a:rPr lang="en-US" sz="2400" dirty="0"/>
              <a:t>for reverse graph</a:t>
            </a:r>
          </a:p>
          <a:p>
            <a:pPr algn="ctr"/>
            <a:r>
              <a:rPr lang="en-US" sz="2400" dirty="0"/>
              <a:t>All unvisited</a:t>
            </a:r>
          </a:p>
        </p:txBody>
      </p:sp>
    </p:spTree>
    <p:extLst>
      <p:ext uri="{BB962C8B-B14F-4D97-AF65-F5344CB8AC3E}">
        <p14:creationId xmlns:p14="http://schemas.microsoft.com/office/powerpoint/2010/main" val="7881474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97A6D-BE1C-244A-8476-3D50FE6E71EF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65557-4776-3C4C-8F93-29A2E12AEA1E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0AEBD-8A17-DA48-B83B-A538EE8F8F2E}"/>
              </a:ext>
            </a:extLst>
          </p:cNvPr>
          <p:cNvSpPr txBox="1"/>
          <p:nvPr/>
        </p:nvSpPr>
        <p:spPr>
          <a:xfrm rot="1855696">
            <a:off x="8776275" y="2888561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21517280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97A6D-BE1C-244A-8476-3D50FE6E71EF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65557-4776-3C4C-8F93-29A2E12AEA1E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002B8-ACBC-154E-B045-75D9244B407B}"/>
              </a:ext>
            </a:extLst>
          </p:cNvPr>
          <p:cNvSpPr txBox="1"/>
          <p:nvPr/>
        </p:nvSpPr>
        <p:spPr>
          <a:xfrm>
            <a:off x="5889171" y="4377471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E61C7-CC0C-AB44-AA8F-4C8AF39BB105}"/>
              </a:ext>
            </a:extLst>
          </p:cNvPr>
          <p:cNvSpPr txBox="1"/>
          <p:nvPr/>
        </p:nvSpPr>
        <p:spPr>
          <a:xfrm rot="1855696">
            <a:off x="8776275" y="2888561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1929529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7709A-80E3-4D45-A024-46FA759F788B}"/>
              </a:ext>
            </a:extLst>
          </p:cNvPr>
          <p:cNvSpPr txBox="1"/>
          <p:nvPr/>
        </p:nvSpPr>
        <p:spPr>
          <a:xfrm rot="1855696">
            <a:off x="9757652" y="2855078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20941864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  <a:p>
            <a:r>
              <a:rPr lang="en-US" sz="2000" dirty="0"/>
              <a:t>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59163D-7ED8-2B42-9176-F96E16FE3A44}"/>
              </a:ext>
            </a:extLst>
          </p:cNvPr>
          <p:cNvSpPr txBox="1"/>
          <p:nvPr/>
        </p:nvSpPr>
        <p:spPr>
          <a:xfrm rot="1855696">
            <a:off x="9757652" y="2855078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720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41D1-3A57-042A-0942-6BB6816F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A DAGs Spanning Forest has no Back-edges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44E059-A935-5D92-4082-16CD2525FFC7}"/>
              </a:ext>
            </a:extLst>
          </p:cNvPr>
          <p:cNvSpPr/>
          <p:nvPr/>
        </p:nvSpPr>
        <p:spPr>
          <a:xfrm>
            <a:off x="8403369" y="39528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971A58-5D0F-702D-09D2-4F3F340AABFA}"/>
              </a:ext>
            </a:extLst>
          </p:cNvPr>
          <p:cNvSpPr/>
          <p:nvPr/>
        </p:nvSpPr>
        <p:spPr>
          <a:xfrm>
            <a:off x="8403369" y="4623518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8A56D-EE0C-B12D-47D8-96F8809907C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609109" y="4364329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9A8B9-2398-C8D2-E387-72AF1E96E0D6}"/>
              </a:ext>
            </a:extLst>
          </p:cNvPr>
          <p:cNvSpPr txBox="1"/>
          <p:nvPr/>
        </p:nvSpPr>
        <p:spPr>
          <a:xfrm>
            <a:off x="4742852" y="600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A72E8-7A2D-9E8A-6B76-7090F3D4F7BB}"/>
              </a:ext>
            </a:extLst>
          </p:cNvPr>
          <p:cNvSpPr txBox="1"/>
          <p:nvPr/>
        </p:nvSpPr>
        <p:spPr>
          <a:xfrm>
            <a:off x="4742852" y="5393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A70BE3-F596-BE67-C2C5-D70C5BE56A44}"/>
              </a:ext>
            </a:extLst>
          </p:cNvPr>
          <p:cNvSpPr/>
          <p:nvPr/>
        </p:nvSpPr>
        <p:spPr>
          <a:xfrm>
            <a:off x="9561755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F0604-8CEF-EF1A-A002-7F21734B082D}"/>
              </a:ext>
            </a:extLst>
          </p:cNvPr>
          <p:cNvSpPr/>
          <p:nvPr/>
        </p:nvSpPr>
        <p:spPr>
          <a:xfrm>
            <a:off x="9561755" y="461969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95DBE-525B-01CB-4956-E92E34DC0D1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9767495" y="4360505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AFAE44-E75C-0851-8213-E46C3850F158}"/>
              </a:ext>
            </a:extLst>
          </p:cNvPr>
          <p:cNvSpPr txBox="1"/>
          <p:nvPr/>
        </p:nvSpPr>
        <p:spPr>
          <a:xfrm>
            <a:off x="4742852" y="569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945BC-703C-8028-D4C2-8DF452FD9C07}"/>
              </a:ext>
            </a:extLst>
          </p:cNvPr>
          <p:cNvSpPr txBox="1"/>
          <p:nvPr/>
        </p:nvSpPr>
        <p:spPr>
          <a:xfrm>
            <a:off x="4741137" y="5111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AAC8E-F5F0-6482-548E-6EC62EC38484}"/>
              </a:ext>
            </a:extLst>
          </p:cNvPr>
          <p:cNvSpPr txBox="1"/>
          <p:nvPr/>
        </p:nvSpPr>
        <p:spPr>
          <a:xfrm>
            <a:off x="4741994" y="47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680F75-20CA-37FF-A09D-FC2E56384100}"/>
              </a:ext>
            </a:extLst>
          </p:cNvPr>
          <p:cNvSpPr/>
          <p:nvPr/>
        </p:nvSpPr>
        <p:spPr>
          <a:xfrm>
            <a:off x="10720140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ED3ED0-C0A9-1FCE-C629-8AF88E2FF92C}"/>
              </a:ext>
            </a:extLst>
          </p:cNvPr>
          <p:cNvSpPr txBox="1"/>
          <p:nvPr/>
        </p:nvSpPr>
        <p:spPr>
          <a:xfrm>
            <a:off x="8403369" y="5579847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46027-BEC6-3AEC-A45A-E7D8FB591826}"/>
              </a:ext>
            </a:extLst>
          </p:cNvPr>
          <p:cNvCxnSpPr>
            <a:cxnSpLocks/>
            <a:stCxn id="26" idx="2"/>
            <a:endCxn id="20" idx="6"/>
          </p:cNvCxnSpPr>
          <p:nvPr/>
        </p:nvCxnSpPr>
        <p:spPr>
          <a:xfrm flipH="1">
            <a:off x="9973235" y="4154765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E16F83-8EC5-9A72-33B5-FF6B0505ACB3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8814849" y="4154765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FCB32A-9A9B-4A88-7991-A53AE76DE2B9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8754589" y="4300245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3B6B3E5F-B865-3B14-52B5-C9E26FE0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7147" y="4495962"/>
            <a:ext cx="2888156" cy="187208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9E38FC-3B62-ADF7-8377-7FE5885601A3}"/>
              </a:ext>
            </a:extLst>
          </p:cNvPr>
          <p:cNvSpPr txBox="1"/>
          <p:nvPr/>
        </p:nvSpPr>
        <p:spPr>
          <a:xfrm>
            <a:off x="853822" y="1772252"/>
            <a:ext cx="993893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Which means that the vertex where the edge starts always</a:t>
            </a:r>
          </a:p>
          <a:p>
            <a:r>
              <a:rPr lang="en-US" sz="3200" dirty="0"/>
              <a:t>has a higher </a:t>
            </a:r>
            <a:r>
              <a:rPr lang="en-US" sz="3200" dirty="0" err="1"/>
              <a:t>postorder</a:t>
            </a:r>
            <a:r>
              <a:rPr lang="en-US" sz="3200" dirty="0"/>
              <a:t> number than the vertex where the</a:t>
            </a:r>
          </a:p>
          <a:p>
            <a:r>
              <a:rPr lang="en-US" sz="3200" dirty="0"/>
              <a:t>edge ends …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CDA95-2185-3584-04D7-68B056BE61AD}"/>
              </a:ext>
            </a:extLst>
          </p:cNvPr>
          <p:cNvSpPr txBox="1"/>
          <p:nvPr/>
        </p:nvSpPr>
        <p:spPr>
          <a:xfrm>
            <a:off x="10720140" y="3579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967FE1-E134-2D8A-F6EF-C97457C2E60D}"/>
              </a:ext>
            </a:extLst>
          </p:cNvPr>
          <p:cNvSpPr txBox="1"/>
          <p:nvPr/>
        </p:nvSpPr>
        <p:spPr>
          <a:xfrm>
            <a:off x="9608950" y="3580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660013-4ED7-1287-3403-E87BC6A91560}"/>
              </a:ext>
            </a:extLst>
          </p:cNvPr>
          <p:cNvSpPr txBox="1"/>
          <p:nvPr/>
        </p:nvSpPr>
        <p:spPr>
          <a:xfrm>
            <a:off x="8431079" y="3564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2DAA10-2017-DD6F-C1C7-739A692B9FD7}"/>
              </a:ext>
            </a:extLst>
          </p:cNvPr>
          <p:cNvSpPr txBox="1"/>
          <p:nvPr/>
        </p:nvSpPr>
        <p:spPr>
          <a:xfrm>
            <a:off x="9608951" y="5052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73FD62-43AA-B2D7-C86A-2D728ED2077D}"/>
              </a:ext>
            </a:extLst>
          </p:cNvPr>
          <p:cNvSpPr txBox="1"/>
          <p:nvPr/>
        </p:nvSpPr>
        <p:spPr>
          <a:xfrm>
            <a:off x="8458266" y="5052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025C80-9536-E44C-5631-FCBB5F71C682}"/>
              </a:ext>
            </a:extLst>
          </p:cNvPr>
          <p:cNvGrpSpPr/>
          <p:nvPr/>
        </p:nvGrpSpPr>
        <p:grpSpPr>
          <a:xfrm>
            <a:off x="947058" y="4702827"/>
            <a:ext cx="2978846" cy="1210951"/>
            <a:chOff x="724648" y="2309935"/>
            <a:chExt cx="2978846" cy="121095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99EE80C-61E9-AC2A-CF6B-55B924480832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F6175ED-2B90-60B8-5F05-F0B49BEF0586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65A6BC-69C2-1C4C-937A-230C69B89DE0}"/>
                </a:ext>
              </a:extLst>
            </p:cNvPr>
            <p:cNvCxnSpPr>
              <a:cxnSpLocks/>
              <a:stCxn id="39" idx="6"/>
              <a:endCxn id="48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96369C5-C67C-8010-E050-0F72C628260B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847B2B0-F2E3-BA75-1B98-31DE9A9C4708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47AA97-A861-F09F-D5AA-EC19123511EB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4BC900-6B7E-8738-1AB4-9F57E8504B89}"/>
                </a:ext>
              </a:extLst>
            </p:cNvPr>
            <p:cNvCxnSpPr>
              <a:cxnSpLocks/>
              <a:stCxn id="39" idx="4"/>
              <a:endCxn id="50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920B9E-FF8C-9C96-0E9E-5A6BDE22154C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6A5AC1-3C23-6119-96AB-210DE84E92EC}"/>
                </a:ext>
              </a:extLst>
            </p:cNvPr>
            <p:cNvCxnSpPr>
              <a:cxnSpLocks/>
              <a:stCxn id="39" idx="5"/>
              <a:endCxn id="47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E3B897-2BDE-6423-338A-514AB8A2E4B9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643F833-313A-6B5E-D308-343FD45562FD}"/>
              </a:ext>
            </a:extLst>
          </p:cNvPr>
          <p:cNvSpPr txBox="1"/>
          <p:nvPr/>
        </p:nvSpPr>
        <p:spPr>
          <a:xfrm>
            <a:off x="2775833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573398-8360-454F-B7EC-AA09B6E52B2B}"/>
              </a:ext>
            </a:extLst>
          </p:cNvPr>
          <p:cNvSpPr txBox="1"/>
          <p:nvPr/>
        </p:nvSpPr>
        <p:spPr>
          <a:xfrm>
            <a:off x="1425017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7BA04E-24F4-3E82-2652-259DDCCFC9F8}"/>
              </a:ext>
            </a:extLst>
          </p:cNvPr>
          <p:cNvSpPr txBox="1"/>
          <p:nvPr/>
        </p:nvSpPr>
        <p:spPr>
          <a:xfrm>
            <a:off x="2678569" y="5308302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A5DCD7-48FE-1539-4F03-CD4E9A0313E6}"/>
              </a:ext>
            </a:extLst>
          </p:cNvPr>
          <p:cNvSpPr txBox="1"/>
          <p:nvPr/>
        </p:nvSpPr>
        <p:spPr>
          <a:xfrm>
            <a:off x="1532116" y="5102864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A40C1D-A966-934C-5306-505E58541890}"/>
              </a:ext>
            </a:extLst>
          </p:cNvPr>
          <p:cNvSpPr txBox="1"/>
          <p:nvPr/>
        </p:nvSpPr>
        <p:spPr>
          <a:xfrm>
            <a:off x="3675971" y="508895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595092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was popped off the stack, so it’s first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358A8-4F6B-044C-A3E3-6BFFC5111BB5}"/>
              </a:ext>
            </a:extLst>
          </p:cNvPr>
          <p:cNvSpPr txBox="1"/>
          <p:nvPr/>
        </p:nvSpPr>
        <p:spPr>
          <a:xfrm>
            <a:off x="5889171" y="4377471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40884409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was popped off the stack next, so it’s second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9E416-DA9D-5B4C-8E38-1582F027550A}"/>
              </a:ext>
            </a:extLst>
          </p:cNvPr>
          <p:cNvSpPr txBox="1"/>
          <p:nvPr/>
        </p:nvSpPr>
        <p:spPr>
          <a:xfrm>
            <a:off x="5889171" y="4388357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4427220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D1BAD7-9B22-A44E-96C5-D7F4E5CCD444}"/>
              </a:ext>
            </a:extLst>
          </p:cNvPr>
          <p:cNvSpPr txBox="1"/>
          <p:nvPr/>
        </p:nvSpPr>
        <p:spPr>
          <a:xfrm rot="1855696">
            <a:off x="9757652" y="2855078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</a:t>
            </a:r>
            <a:r>
              <a:rPr lang="en-US" sz="2400" dirty="0" err="1"/>
              <a:t>vertexv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614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7588768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</a:t>
            </a:r>
          </a:p>
          <a:p>
            <a:r>
              <a:rPr lang="en-US" sz="2000" dirty="0"/>
              <a:t>R3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175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R3 is popped off the stack, so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2A304F-6846-DE4A-923A-A705C555510F}"/>
              </a:ext>
            </a:extLst>
          </p:cNvPr>
          <p:cNvSpPr txBox="1"/>
          <p:nvPr/>
        </p:nvSpPr>
        <p:spPr>
          <a:xfrm>
            <a:off x="5889171" y="4388357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34023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is popped off the stack, so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BEC0EC7-83D4-3745-BFD8-E0C0CE1A3D49}"/>
              </a:ext>
            </a:extLst>
          </p:cNvPr>
          <p:cNvSpPr txBox="1"/>
          <p:nvPr/>
        </p:nvSpPr>
        <p:spPr>
          <a:xfrm>
            <a:off x="5889171" y="4388357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1884811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6197848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off of the stack and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AE1C7F-45B8-494C-9CA8-FBA089264AC8}"/>
              </a:ext>
            </a:extLst>
          </p:cNvPr>
          <p:cNvSpPr txBox="1"/>
          <p:nvPr/>
        </p:nvSpPr>
        <p:spPr>
          <a:xfrm>
            <a:off x="5889171" y="4388357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4292011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Potential Unit Test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postorder</a:t>
            </a:r>
            <a:r>
              <a:rPr lang="en-US" dirty="0"/>
              <a:t> is R1, R0, R3, R2, and R4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59123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41D1-3A57-042A-0942-6BB6816F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A DAGs Spanning Forest has no Back-edges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C4E7F9-6E93-7FA6-12AD-F068FDA99204}"/>
              </a:ext>
            </a:extLst>
          </p:cNvPr>
          <p:cNvGrpSpPr/>
          <p:nvPr/>
        </p:nvGrpSpPr>
        <p:grpSpPr>
          <a:xfrm>
            <a:off x="947058" y="4702827"/>
            <a:ext cx="2978846" cy="1210951"/>
            <a:chOff x="724648" y="2309935"/>
            <a:chExt cx="2978846" cy="12109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CC75FC-D1B1-4967-0FDC-DBCB6BE592CA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FF63D0-6B5B-EA6C-C61A-4CC2A99A60B6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834F67-F1B1-809E-3033-44C349C19A00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975A80-CF55-F20F-CFF1-B26E0B0CD0B7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51DFFB-6035-BCB8-AB37-C93EBEB9CAC7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5E9462-CE10-6BFB-D05B-ABA12F2D9855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6A3BF0-37CA-7639-C72A-04BA8EE6918B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511ACD-1C88-17A2-1BE3-A36990DC3D8C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189742-3F6F-776A-9C8E-D6F433819294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5474F9-79F0-A538-1100-A0BC279EDF9C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F44E059-A935-5D92-4082-16CD2525FFC7}"/>
              </a:ext>
            </a:extLst>
          </p:cNvPr>
          <p:cNvSpPr/>
          <p:nvPr/>
        </p:nvSpPr>
        <p:spPr>
          <a:xfrm>
            <a:off x="8403369" y="39528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971A58-5D0F-702D-09D2-4F3F340AABFA}"/>
              </a:ext>
            </a:extLst>
          </p:cNvPr>
          <p:cNvSpPr/>
          <p:nvPr/>
        </p:nvSpPr>
        <p:spPr>
          <a:xfrm>
            <a:off x="8403369" y="4623518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8A56D-EE0C-B12D-47D8-96F8809907C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609109" y="4364329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9A8B9-2398-C8D2-E387-72AF1E96E0D6}"/>
              </a:ext>
            </a:extLst>
          </p:cNvPr>
          <p:cNvSpPr txBox="1"/>
          <p:nvPr/>
        </p:nvSpPr>
        <p:spPr>
          <a:xfrm>
            <a:off x="4742852" y="600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A72E8-7A2D-9E8A-6B76-7090F3D4F7BB}"/>
              </a:ext>
            </a:extLst>
          </p:cNvPr>
          <p:cNvSpPr txBox="1"/>
          <p:nvPr/>
        </p:nvSpPr>
        <p:spPr>
          <a:xfrm>
            <a:off x="4742852" y="5393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A70BE3-F596-BE67-C2C5-D70C5BE56A44}"/>
              </a:ext>
            </a:extLst>
          </p:cNvPr>
          <p:cNvSpPr/>
          <p:nvPr/>
        </p:nvSpPr>
        <p:spPr>
          <a:xfrm>
            <a:off x="9561755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F0604-8CEF-EF1A-A002-7F21734B082D}"/>
              </a:ext>
            </a:extLst>
          </p:cNvPr>
          <p:cNvSpPr/>
          <p:nvPr/>
        </p:nvSpPr>
        <p:spPr>
          <a:xfrm>
            <a:off x="9561755" y="461969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95DBE-525B-01CB-4956-E92E34DC0D1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9767495" y="4360505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AFAE44-E75C-0851-8213-E46C3850F158}"/>
              </a:ext>
            </a:extLst>
          </p:cNvPr>
          <p:cNvSpPr txBox="1"/>
          <p:nvPr/>
        </p:nvSpPr>
        <p:spPr>
          <a:xfrm>
            <a:off x="4742852" y="569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945BC-703C-8028-D4C2-8DF452FD9C07}"/>
              </a:ext>
            </a:extLst>
          </p:cNvPr>
          <p:cNvSpPr txBox="1"/>
          <p:nvPr/>
        </p:nvSpPr>
        <p:spPr>
          <a:xfrm>
            <a:off x="4741137" y="5111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AAC8E-F5F0-6482-548E-6EC62EC38484}"/>
              </a:ext>
            </a:extLst>
          </p:cNvPr>
          <p:cNvSpPr txBox="1"/>
          <p:nvPr/>
        </p:nvSpPr>
        <p:spPr>
          <a:xfrm>
            <a:off x="4741994" y="47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680F75-20CA-37FF-A09D-FC2E56384100}"/>
              </a:ext>
            </a:extLst>
          </p:cNvPr>
          <p:cNvSpPr/>
          <p:nvPr/>
        </p:nvSpPr>
        <p:spPr>
          <a:xfrm>
            <a:off x="10720140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ED3ED0-C0A9-1FCE-C629-8AF88E2FF92C}"/>
              </a:ext>
            </a:extLst>
          </p:cNvPr>
          <p:cNvSpPr txBox="1"/>
          <p:nvPr/>
        </p:nvSpPr>
        <p:spPr>
          <a:xfrm>
            <a:off x="8403369" y="5579847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0AF708-6FCD-217D-CA83-39E35B4943E9}"/>
              </a:ext>
            </a:extLst>
          </p:cNvPr>
          <p:cNvSpPr txBox="1"/>
          <p:nvPr/>
        </p:nvSpPr>
        <p:spPr>
          <a:xfrm>
            <a:off x="2775833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46027-BEC6-3AEC-A45A-E7D8FB591826}"/>
              </a:ext>
            </a:extLst>
          </p:cNvPr>
          <p:cNvCxnSpPr>
            <a:cxnSpLocks/>
            <a:stCxn id="26" idx="2"/>
            <a:endCxn id="20" idx="6"/>
          </p:cNvCxnSpPr>
          <p:nvPr/>
        </p:nvCxnSpPr>
        <p:spPr>
          <a:xfrm flipH="1">
            <a:off x="9973235" y="4154765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2CB028-299E-57D6-606B-FE2B561627D3}"/>
              </a:ext>
            </a:extLst>
          </p:cNvPr>
          <p:cNvSpPr txBox="1"/>
          <p:nvPr/>
        </p:nvSpPr>
        <p:spPr>
          <a:xfrm>
            <a:off x="1425017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E16F83-8EC5-9A72-33B5-FF6B0505ACB3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8814849" y="4154765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C64111-398B-616B-3B61-633F899BD19E}"/>
              </a:ext>
            </a:extLst>
          </p:cNvPr>
          <p:cNvSpPr txBox="1"/>
          <p:nvPr/>
        </p:nvSpPr>
        <p:spPr>
          <a:xfrm>
            <a:off x="2678569" y="5308302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FCB32A-9A9B-4A88-7991-A53AE76DE2B9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8754589" y="4300245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45B2241-3691-3D16-A525-278D55528C5C}"/>
              </a:ext>
            </a:extLst>
          </p:cNvPr>
          <p:cNvSpPr txBox="1"/>
          <p:nvPr/>
        </p:nvSpPr>
        <p:spPr>
          <a:xfrm>
            <a:off x="1532116" y="5102864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3FB7A4-010C-C330-B1CE-D35E7B80EC31}"/>
              </a:ext>
            </a:extLst>
          </p:cNvPr>
          <p:cNvSpPr txBox="1"/>
          <p:nvPr/>
        </p:nvSpPr>
        <p:spPr>
          <a:xfrm>
            <a:off x="3675971" y="508895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6B3E5F-B865-3B14-52B5-C9E26FE0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7147" y="4495962"/>
            <a:ext cx="2888156" cy="187208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9E38FC-3B62-ADF7-8377-7FE5885601A3}"/>
              </a:ext>
            </a:extLst>
          </p:cNvPr>
          <p:cNvSpPr txBox="1"/>
          <p:nvPr/>
        </p:nvSpPr>
        <p:spPr>
          <a:xfrm>
            <a:off x="853822" y="1772252"/>
            <a:ext cx="9938939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Which means that the vertex where the edge starts always</a:t>
            </a:r>
          </a:p>
          <a:p>
            <a:r>
              <a:rPr lang="en-US" sz="3200" dirty="0"/>
              <a:t>has a higher </a:t>
            </a:r>
            <a:r>
              <a:rPr lang="en-US" sz="3200" dirty="0" err="1"/>
              <a:t>postorder</a:t>
            </a:r>
            <a:r>
              <a:rPr lang="en-US" sz="3200" dirty="0"/>
              <a:t> number than the vertex where the</a:t>
            </a:r>
          </a:p>
          <a:p>
            <a:r>
              <a:rPr lang="en-US" sz="3200" dirty="0"/>
              <a:t>edge ends … </a:t>
            </a:r>
          </a:p>
          <a:p>
            <a:r>
              <a:rPr lang="en-US" sz="3200" dirty="0"/>
              <a:t>… which means I can ignore preorder for DAGs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CDA95-2185-3584-04D7-68B056BE61AD}"/>
              </a:ext>
            </a:extLst>
          </p:cNvPr>
          <p:cNvSpPr txBox="1"/>
          <p:nvPr/>
        </p:nvSpPr>
        <p:spPr>
          <a:xfrm>
            <a:off x="10720140" y="3579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967FE1-E134-2D8A-F6EF-C97457C2E60D}"/>
              </a:ext>
            </a:extLst>
          </p:cNvPr>
          <p:cNvSpPr txBox="1"/>
          <p:nvPr/>
        </p:nvSpPr>
        <p:spPr>
          <a:xfrm>
            <a:off x="9608950" y="3580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660013-4ED7-1287-3403-E87BC6A91560}"/>
              </a:ext>
            </a:extLst>
          </p:cNvPr>
          <p:cNvSpPr txBox="1"/>
          <p:nvPr/>
        </p:nvSpPr>
        <p:spPr>
          <a:xfrm>
            <a:off x="8431079" y="3564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2DAA10-2017-DD6F-C1C7-739A692B9FD7}"/>
              </a:ext>
            </a:extLst>
          </p:cNvPr>
          <p:cNvSpPr txBox="1"/>
          <p:nvPr/>
        </p:nvSpPr>
        <p:spPr>
          <a:xfrm>
            <a:off x="9608951" y="5052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73FD62-43AA-B2D7-C86A-2D728ED2077D}"/>
              </a:ext>
            </a:extLst>
          </p:cNvPr>
          <p:cNvSpPr txBox="1"/>
          <p:nvPr/>
        </p:nvSpPr>
        <p:spPr>
          <a:xfrm>
            <a:off x="8458266" y="5052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27160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A3C-BE24-5842-82A2-282E9980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D22F-9105-3D4C-A4B6-173637E4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graph class </a:t>
            </a:r>
            <a:r>
              <a:rPr lang="en-US" dirty="0"/>
              <a:t>with graph data structure as a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function to build </a:t>
            </a:r>
            <a:r>
              <a:rPr lang="en-US" i="1" dirty="0"/>
              <a:t>dependency graph </a:t>
            </a:r>
            <a:r>
              <a:rPr lang="en-US" dirty="0"/>
              <a:t>and its reverse from the Rules in your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tree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forest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Find the </a:t>
            </a:r>
            <a:r>
              <a:rPr lang="en-US" i="1" dirty="0">
                <a:highlight>
                  <a:srgbClr val="FFFF00"/>
                </a:highlight>
              </a:rPr>
              <a:t>strongly connected components </a:t>
            </a:r>
            <a:r>
              <a:rPr lang="en-US" dirty="0">
                <a:highlight>
                  <a:srgbClr val="FFFF00"/>
                </a:highlight>
              </a:rPr>
              <a:t>of dependency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Evaluate</a:t>
            </a:r>
            <a:r>
              <a:rPr lang="en-US" dirty="0"/>
              <a:t> the rules in your </a:t>
            </a:r>
            <a:r>
              <a:rPr lang="en-US" dirty="0" err="1"/>
              <a:t>Datalog</a:t>
            </a:r>
            <a:r>
              <a:rPr lang="en-US" dirty="0"/>
              <a:t> program </a:t>
            </a:r>
            <a:r>
              <a:rPr lang="en-US" i="1" dirty="0"/>
              <a:t>in order </a:t>
            </a:r>
            <a:r>
              <a:rPr lang="en-US" dirty="0"/>
              <a:t>produced from step 5</a:t>
            </a:r>
          </a:p>
        </p:txBody>
      </p:sp>
    </p:spTree>
    <p:extLst>
      <p:ext uri="{BB962C8B-B14F-4D97-AF65-F5344CB8AC3E}">
        <p14:creationId xmlns:p14="http://schemas.microsoft.com/office/powerpoint/2010/main" val="18963098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49595-1F74-DE49-9C65-5205B15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  <a:br>
              <a:rPr lang="en-US" dirty="0"/>
            </a:br>
            <a:r>
              <a:rPr lang="en-US" dirty="0"/>
              <a:t>Find the SCCs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EA04-ECC3-D740-BAE2-30E828BF4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is </a:t>
            </a:r>
            <a:r>
              <a:rPr lang="en-US" dirty="0" err="1"/>
              <a:t>postorder</a:t>
            </a:r>
            <a:r>
              <a:rPr lang="en-US" dirty="0"/>
              <a:t> number from step 4</a:t>
            </a:r>
          </a:p>
          <a:p>
            <a:r>
              <a:rPr lang="en-US" dirty="0"/>
              <a:t>Outputs are SCCs and traversal order stored and as a list</a:t>
            </a:r>
          </a:p>
        </p:txBody>
      </p:sp>
    </p:spTree>
    <p:extLst>
      <p:ext uri="{BB962C8B-B14F-4D97-AF65-F5344CB8AC3E}">
        <p14:creationId xmlns:p14="http://schemas.microsoft.com/office/powerpoint/2010/main" val="9540925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9F6F29-C01E-FD40-9E6A-D288A85E9F48}"/>
              </a:ext>
            </a:extLst>
          </p:cNvPr>
          <p:cNvSpPr txBox="1"/>
          <p:nvPr/>
        </p:nvSpPr>
        <p:spPr>
          <a:xfrm>
            <a:off x="4891357" y="4933704"/>
            <a:ext cx="17251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Original </a:t>
            </a:r>
          </a:p>
          <a:p>
            <a:pPr algn="ctr"/>
            <a:r>
              <a:rPr lang="en-US" sz="2400" dirty="0"/>
              <a:t>dependency</a:t>
            </a:r>
          </a:p>
          <a:p>
            <a:pPr algn="ctr"/>
            <a:r>
              <a:rPr lang="en-US" sz="24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5202553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9F6F29-C01E-FD40-9E6A-D288A85E9F48}"/>
              </a:ext>
            </a:extLst>
          </p:cNvPr>
          <p:cNvSpPr txBox="1"/>
          <p:nvPr/>
        </p:nvSpPr>
        <p:spPr>
          <a:xfrm>
            <a:off x="4891357" y="4933704"/>
            <a:ext cx="17251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Original </a:t>
            </a:r>
          </a:p>
          <a:p>
            <a:pPr algn="ctr"/>
            <a:r>
              <a:rPr lang="en-US" sz="2400" dirty="0"/>
              <a:t>dependency</a:t>
            </a:r>
          </a:p>
          <a:p>
            <a:pPr algn="ctr"/>
            <a:r>
              <a:rPr lang="en-US" sz="2400" dirty="0"/>
              <a:t>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86F84-9760-F842-AFAD-549FE5A80E23}"/>
              </a:ext>
            </a:extLst>
          </p:cNvPr>
          <p:cNvSpPr txBox="1"/>
          <p:nvPr/>
        </p:nvSpPr>
        <p:spPr>
          <a:xfrm>
            <a:off x="7064500" y="2519631"/>
            <a:ext cx="233115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Adjacency list</a:t>
            </a:r>
          </a:p>
          <a:p>
            <a:pPr algn="ctr"/>
            <a:r>
              <a:rPr lang="en-US" sz="2400" dirty="0"/>
              <a:t>for original graph</a:t>
            </a:r>
          </a:p>
          <a:p>
            <a:pPr algn="ctr"/>
            <a:r>
              <a:rPr lang="en-US" sz="2400" dirty="0"/>
              <a:t>(all unvisited)</a:t>
            </a:r>
          </a:p>
        </p:txBody>
      </p:sp>
    </p:spTree>
    <p:extLst>
      <p:ext uri="{BB962C8B-B14F-4D97-AF65-F5344CB8AC3E}">
        <p14:creationId xmlns:p14="http://schemas.microsoft.com/office/powerpoint/2010/main" val="14374667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>
                <a:highlight>
                  <a:srgbClr val="FFFF00"/>
                </a:highlight>
              </a:rPr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9F6F29-C01E-FD40-9E6A-D288A85E9F48}"/>
              </a:ext>
            </a:extLst>
          </p:cNvPr>
          <p:cNvSpPr txBox="1"/>
          <p:nvPr/>
        </p:nvSpPr>
        <p:spPr>
          <a:xfrm>
            <a:off x="4891357" y="4933704"/>
            <a:ext cx="17251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Original </a:t>
            </a:r>
          </a:p>
          <a:p>
            <a:pPr algn="ctr"/>
            <a:r>
              <a:rPr lang="en-US" sz="2400" dirty="0"/>
              <a:t>dependency</a:t>
            </a:r>
          </a:p>
          <a:p>
            <a:pPr algn="ctr"/>
            <a:r>
              <a:rPr lang="en-US" sz="2400" dirty="0"/>
              <a:t>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E3562F-BA2D-E748-87EB-54560A05E28C}"/>
              </a:ext>
            </a:extLst>
          </p:cNvPr>
          <p:cNvSpPr txBox="1"/>
          <p:nvPr/>
        </p:nvSpPr>
        <p:spPr>
          <a:xfrm>
            <a:off x="200728" y="1894793"/>
            <a:ext cx="16140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Postorder</a:t>
            </a:r>
            <a:endParaRPr lang="en-US" sz="2400" dirty="0"/>
          </a:p>
          <a:p>
            <a:pPr algn="ctr"/>
            <a:r>
              <a:rPr lang="en-US" sz="2400" dirty="0"/>
              <a:t>from step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5E851-EA18-AA44-9C53-9B0AF76AD4BE}"/>
              </a:ext>
            </a:extLst>
          </p:cNvPr>
          <p:cNvSpPr txBox="1"/>
          <p:nvPr/>
        </p:nvSpPr>
        <p:spPr>
          <a:xfrm>
            <a:off x="7064500" y="2519631"/>
            <a:ext cx="233115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Adjacency list</a:t>
            </a:r>
          </a:p>
          <a:p>
            <a:pPr algn="ctr"/>
            <a:r>
              <a:rPr lang="en-US" sz="2400" dirty="0"/>
              <a:t>for original graph</a:t>
            </a:r>
          </a:p>
          <a:p>
            <a:pPr algn="ctr"/>
            <a:r>
              <a:rPr lang="en-US" sz="2400" dirty="0"/>
              <a:t>(all unvisited)</a:t>
            </a:r>
          </a:p>
        </p:txBody>
      </p:sp>
    </p:spTree>
    <p:extLst>
      <p:ext uri="{BB962C8B-B14F-4D97-AF65-F5344CB8AC3E}">
        <p14:creationId xmlns:p14="http://schemas.microsoft.com/office/powerpoint/2010/main" val="9973195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>
                <a:highlight>
                  <a:srgbClr val="FFFF00"/>
                </a:highlight>
              </a:rPr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9F6F29-C01E-FD40-9E6A-D288A85E9F48}"/>
              </a:ext>
            </a:extLst>
          </p:cNvPr>
          <p:cNvSpPr txBox="1"/>
          <p:nvPr/>
        </p:nvSpPr>
        <p:spPr>
          <a:xfrm>
            <a:off x="4891357" y="4933704"/>
            <a:ext cx="17251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Original </a:t>
            </a:r>
          </a:p>
          <a:p>
            <a:pPr algn="ctr"/>
            <a:r>
              <a:rPr lang="en-US" sz="2400" dirty="0"/>
              <a:t>dependency</a:t>
            </a:r>
          </a:p>
          <a:p>
            <a:pPr algn="ctr"/>
            <a:r>
              <a:rPr lang="en-US" sz="2400" dirty="0"/>
              <a:t>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E3562F-BA2D-E748-87EB-54560A05E28C}"/>
              </a:ext>
            </a:extLst>
          </p:cNvPr>
          <p:cNvSpPr txBox="1"/>
          <p:nvPr/>
        </p:nvSpPr>
        <p:spPr>
          <a:xfrm>
            <a:off x="200728" y="1894793"/>
            <a:ext cx="16140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Postorder</a:t>
            </a:r>
            <a:endParaRPr lang="en-US" sz="2400" dirty="0"/>
          </a:p>
          <a:p>
            <a:pPr algn="ctr"/>
            <a:r>
              <a:rPr lang="en-US" sz="2400" dirty="0"/>
              <a:t>from step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5E851-EA18-AA44-9C53-9B0AF76AD4BE}"/>
              </a:ext>
            </a:extLst>
          </p:cNvPr>
          <p:cNvSpPr txBox="1"/>
          <p:nvPr/>
        </p:nvSpPr>
        <p:spPr>
          <a:xfrm>
            <a:off x="7064500" y="2519631"/>
            <a:ext cx="233115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Adjacency list</a:t>
            </a:r>
          </a:p>
          <a:p>
            <a:pPr algn="ctr"/>
            <a:r>
              <a:rPr lang="en-US" sz="2400" dirty="0"/>
              <a:t>for original graph</a:t>
            </a:r>
          </a:p>
          <a:p>
            <a:pPr algn="ctr"/>
            <a:r>
              <a:rPr lang="en-US" sz="2400" dirty="0"/>
              <a:t>(all unvisited)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6E247210-309D-8C4C-B4A3-5E6FEBA1B46B}"/>
              </a:ext>
            </a:extLst>
          </p:cNvPr>
          <p:cNvSpPr txBox="1">
            <a:spLocks/>
          </p:cNvSpPr>
          <p:nvPr/>
        </p:nvSpPr>
        <p:spPr>
          <a:xfrm>
            <a:off x="6792078" y="4317206"/>
            <a:ext cx="5055973" cy="196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We’ll find the sink SCCs in the dependency graph by doing a DFS traversal in reverse order of the </a:t>
            </a:r>
            <a:r>
              <a:rPr lang="en-US" dirty="0" err="1"/>
              <a:t>postorder</a:t>
            </a:r>
            <a:r>
              <a:rPr lang="en-US" dirty="0"/>
              <a:t> list above</a:t>
            </a:r>
          </a:p>
        </p:txBody>
      </p:sp>
    </p:spTree>
    <p:extLst>
      <p:ext uri="{BB962C8B-B14F-4D97-AF65-F5344CB8AC3E}">
        <p14:creationId xmlns:p14="http://schemas.microsoft.com/office/powerpoint/2010/main" val="38993547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DFS on original dependency graph in reverse order</a:t>
            </a:r>
          </a:p>
          <a:p>
            <a:pPr lvl="1"/>
            <a:r>
              <a:rPr lang="en-US" dirty="0"/>
              <a:t>See the purple arrow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47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DFS on original dependency graph in reverse order</a:t>
            </a:r>
          </a:p>
          <a:p>
            <a:pPr lvl="1"/>
            <a:r>
              <a:rPr lang="en-US" dirty="0"/>
              <a:t>See the purple arrow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D8270-C41E-4246-A40F-5AEF4BE871F1}"/>
              </a:ext>
            </a:extLst>
          </p:cNvPr>
          <p:cNvSpPr txBox="1"/>
          <p:nvPr/>
        </p:nvSpPr>
        <p:spPr>
          <a:xfrm rot="1855696">
            <a:off x="9463743" y="2606596"/>
            <a:ext cx="23750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Same code,</a:t>
            </a:r>
          </a:p>
          <a:p>
            <a:pPr algn="ctr"/>
            <a:r>
              <a:rPr lang="en-US" sz="2400" dirty="0"/>
              <a:t>Different graph:</a:t>
            </a:r>
          </a:p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24219891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is visited first since it is last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4351769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has no neighbors so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84888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12001</Words>
  <Application>Microsoft Macintosh PowerPoint</Application>
  <PresentationFormat>Widescreen</PresentationFormat>
  <Paragraphs>2276</Paragraphs>
  <Slides>122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8" baseType="lpstr">
      <vt:lpstr>Arial</vt:lpstr>
      <vt:lpstr>Calibri</vt:lpstr>
      <vt:lpstr>Calibri Light</vt:lpstr>
      <vt:lpstr>Consolas</vt:lpstr>
      <vt:lpstr>Times New Roman</vt:lpstr>
      <vt:lpstr>Office Theme</vt:lpstr>
      <vt:lpstr>Finding SCCs in Datalog for Project 5</vt:lpstr>
      <vt:lpstr>Overview and Due</vt:lpstr>
      <vt:lpstr>Summarizing key points from last class</vt:lpstr>
      <vt:lpstr>I. Performing DFS Traversals of DiGraphs …</vt:lpstr>
      <vt:lpstr>II. Pre/Postorder Numbers Tell Us A Lot …</vt:lpstr>
      <vt:lpstr>III. A DiGraph is a DAG of its SCCs</vt:lpstr>
      <vt:lpstr>IV. A DAGs Spanning Forest has no Back-edges</vt:lpstr>
      <vt:lpstr>IV. A DAGs Spanning Forest has no Back-edges</vt:lpstr>
      <vt:lpstr>IV. A DAGs Spanning Forest has no Back-edges</vt:lpstr>
      <vt:lpstr>V. The Vertex with Highest Postorder in a DAG is a Source</vt:lpstr>
      <vt:lpstr>VI. The Vertex with Lowest Postorder in a DAG is a Sink</vt:lpstr>
      <vt:lpstr>But we’re dealing with graphs, not DAGs</vt:lpstr>
      <vt:lpstr>VII. The Vertex with Highest Postorder in a Graph is …</vt:lpstr>
      <vt:lpstr>VIII. The Vertex with Lowest Postorder in a Graph is …</vt:lpstr>
      <vt:lpstr>Using Postorder Patterns to find SCCs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So if we could find the sinks …</vt:lpstr>
      <vt:lpstr>Start with the sink SCCs, but How?</vt:lpstr>
      <vt:lpstr>Going in order of low postorder number doesn’t work</vt:lpstr>
      <vt:lpstr>Going in order of low postorder number doesn’t work</vt:lpstr>
      <vt:lpstr>Going in order of low postorder number doesn’t work</vt:lpstr>
      <vt:lpstr>Traverse the Reverse</vt:lpstr>
      <vt:lpstr>Notice that not all sinks become sources (and new sinks can emerge)</vt:lpstr>
      <vt:lpstr>Traverse the Reverse</vt:lpstr>
      <vt:lpstr>Traverse the Reverse</vt:lpstr>
      <vt:lpstr>Traverse the Reverse</vt:lpstr>
      <vt:lpstr>Traverse the Reverse</vt:lpstr>
      <vt:lpstr>Postorder numbers of the reverse graph sort the sources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Eliminate the source SCCs one by one</vt:lpstr>
      <vt:lpstr>Complete Example of Project 5 Algorithm</vt:lpstr>
      <vt:lpstr>Project 5</vt:lpstr>
      <vt:lpstr>Project 5 Process</vt:lpstr>
      <vt:lpstr>Step 2: Build the dependency graph</vt:lpstr>
      <vt:lpstr>Step 2(a): Number the Rules</vt:lpstr>
      <vt:lpstr>Step 2(b): Create a graph vertex for each rule</vt:lpstr>
      <vt:lpstr>Step 2(c): Determine when Rules Depend on Each Other</vt:lpstr>
      <vt:lpstr>Step 2(c): Determine when Rules Depend on Each Other</vt:lpstr>
      <vt:lpstr>Step 2(c): Determine when Rules Depend on Each Other</vt:lpstr>
      <vt:lpstr>Step 2(d): Add an edge to the graph for each dependency</vt:lpstr>
      <vt:lpstr>Step 2(d): Add an edge to the graph for each dependency</vt:lpstr>
      <vt:lpstr>Step 2(d): Add an edge to the graph for each dependency</vt:lpstr>
      <vt:lpstr>Step 2(d): Add an edge to the graph for each dependency</vt:lpstr>
      <vt:lpstr>Step 2(d): Potential Unit Test</vt:lpstr>
      <vt:lpstr>Step 2e: Construct the Reverse Graph</vt:lpstr>
      <vt:lpstr>Step 2e: Construct the Reverse Graph</vt:lpstr>
      <vt:lpstr>Step 2e: Potential Unit Test</vt:lpstr>
      <vt:lpstr>Project 5 Process</vt:lpstr>
      <vt:lpstr>Step 4: Perform DFS Forest Traversal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Potential Unit Test</vt:lpstr>
      <vt:lpstr>Project 5 Process</vt:lpstr>
      <vt:lpstr>Step 5: Find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Potential Unit Test</vt:lpstr>
      <vt:lpstr>Project 5 Process</vt:lpstr>
      <vt:lpstr>Step 6: Evaluate the Datalog Rules in order of the SCCs</vt:lpstr>
      <vt:lpstr>Step 6: Evaluate all Rules in the SCCs</vt:lpstr>
      <vt:lpstr>Step 6: Evaluate all Rules in the SCCs</vt:lpstr>
      <vt:lpstr>Step 6: Evaluate all Rules in the SCCs</vt:lpstr>
      <vt:lpstr>Step 6: Evaluate all Rules in the SCCs</vt:lpstr>
      <vt:lpstr>Step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Mimicking Unit Testing  on Project 5</dc:title>
  <dc:creator>Michael Goodrich</dc:creator>
  <cp:lastModifiedBy>Michael Goodrich</cp:lastModifiedBy>
  <cp:revision>308</cp:revision>
  <dcterms:created xsi:type="dcterms:W3CDTF">2019-11-21T22:31:31Z</dcterms:created>
  <dcterms:modified xsi:type="dcterms:W3CDTF">2023-12-01T19:47:49Z</dcterms:modified>
</cp:coreProperties>
</file>