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3"/>
  </p:notesMasterIdLst>
  <p:sldIdLst>
    <p:sldId id="301" r:id="rId2"/>
    <p:sldId id="418" r:id="rId3"/>
    <p:sldId id="419" r:id="rId4"/>
    <p:sldId id="420" r:id="rId5"/>
    <p:sldId id="421" r:id="rId6"/>
    <p:sldId id="422" r:id="rId7"/>
    <p:sldId id="423" r:id="rId8"/>
    <p:sldId id="424" r:id="rId9"/>
    <p:sldId id="425" r:id="rId10"/>
    <p:sldId id="427" r:id="rId11"/>
    <p:sldId id="426" r:id="rId12"/>
    <p:sldId id="428" r:id="rId13"/>
    <p:sldId id="429" r:id="rId14"/>
    <p:sldId id="430" r:id="rId15"/>
    <p:sldId id="609" r:id="rId16"/>
    <p:sldId id="596" r:id="rId17"/>
    <p:sldId id="597" r:id="rId18"/>
    <p:sldId id="598" r:id="rId19"/>
    <p:sldId id="599" r:id="rId20"/>
    <p:sldId id="600" r:id="rId21"/>
    <p:sldId id="601" r:id="rId22"/>
    <p:sldId id="602" r:id="rId23"/>
    <p:sldId id="604" r:id="rId24"/>
    <p:sldId id="610" r:id="rId25"/>
    <p:sldId id="495" r:id="rId26"/>
    <p:sldId id="611" r:id="rId27"/>
    <p:sldId id="620" r:id="rId28"/>
    <p:sldId id="619" r:id="rId29"/>
    <p:sldId id="612" r:id="rId30"/>
    <p:sldId id="613" r:id="rId31"/>
    <p:sldId id="614" r:id="rId32"/>
    <p:sldId id="615" r:id="rId33"/>
    <p:sldId id="630" r:id="rId34"/>
    <p:sldId id="621" r:id="rId35"/>
    <p:sldId id="622" r:id="rId36"/>
    <p:sldId id="631" r:id="rId37"/>
    <p:sldId id="624" r:id="rId38"/>
    <p:sldId id="625" r:id="rId39"/>
    <p:sldId id="626" r:id="rId40"/>
    <p:sldId id="627" r:id="rId41"/>
    <p:sldId id="628" r:id="rId42"/>
    <p:sldId id="629" r:id="rId43"/>
    <p:sldId id="308" r:id="rId44"/>
    <p:sldId id="312" r:id="rId45"/>
    <p:sldId id="311" r:id="rId46"/>
    <p:sldId id="313" r:id="rId47"/>
    <p:sldId id="258" r:id="rId48"/>
    <p:sldId id="259" r:id="rId49"/>
    <p:sldId id="314" r:id="rId50"/>
    <p:sldId id="260" r:id="rId51"/>
    <p:sldId id="261" r:id="rId52"/>
    <p:sldId id="263" r:id="rId53"/>
    <p:sldId id="264" r:id="rId54"/>
    <p:sldId id="265" r:id="rId55"/>
    <p:sldId id="267" r:id="rId56"/>
    <p:sldId id="268" r:id="rId57"/>
    <p:sldId id="302" r:id="rId58"/>
    <p:sldId id="269" r:id="rId59"/>
    <p:sldId id="315" r:id="rId60"/>
    <p:sldId id="316" r:id="rId61"/>
    <p:sldId id="270" r:id="rId62"/>
    <p:sldId id="317" r:id="rId63"/>
    <p:sldId id="318" r:id="rId64"/>
    <p:sldId id="272" r:id="rId65"/>
    <p:sldId id="320" r:id="rId66"/>
    <p:sldId id="319" r:id="rId67"/>
    <p:sldId id="271" r:id="rId68"/>
    <p:sldId id="273" r:id="rId69"/>
    <p:sldId id="274" r:id="rId70"/>
    <p:sldId id="275" r:id="rId71"/>
    <p:sldId id="276" r:id="rId72"/>
    <p:sldId id="277" r:id="rId73"/>
    <p:sldId id="278" r:id="rId74"/>
    <p:sldId id="279" r:id="rId75"/>
    <p:sldId id="280" r:id="rId76"/>
    <p:sldId id="281" r:id="rId77"/>
    <p:sldId id="282" r:id="rId78"/>
    <p:sldId id="283" r:id="rId79"/>
    <p:sldId id="321" r:id="rId80"/>
    <p:sldId id="322" r:id="rId81"/>
    <p:sldId id="284" r:id="rId82"/>
    <p:sldId id="328" r:id="rId83"/>
    <p:sldId id="324" r:id="rId84"/>
    <p:sldId id="329" r:id="rId85"/>
    <p:sldId id="323" r:id="rId86"/>
    <p:sldId id="325" r:id="rId87"/>
    <p:sldId id="285" r:id="rId88"/>
    <p:sldId id="286" r:id="rId89"/>
    <p:sldId id="326" r:id="rId90"/>
    <p:sldId id="287" r:id="rId91"/>
    <p:sldId id="288" r:id="rId92"/>
    <p:sldId id="289" r:id="rId93"/>
    <p:sldId id="290" r:id="rId94"/>
    <p:sldId id="327" r:id="rId95"/>
    <p:sldId id="291" r:id="rId96"/>
    <p:sldId id="292" r:id="rId97"/>
    <p:sldId id="293" r:id="rId98"/>
    <p:sldId id="294" r:id="rId99"/>
    <p:sldId id="296" r:id="rId100"/>
    <p:sldId id="330" r:id="rId101"/>
    <p:sldId id="297" r:id="rId102"/>
    <p:sldId id="298" r:id="rId103"/>
    <p:sldId id="299" r:id="rId104"/>
    <p:sldId id="300" r:id="rId105"/>
    <p:sldId id="331" r:id="rId106"/>
    <p:sldId id="332" r:id="rId107"/>
    <p:sldId id="305" r:id="rId108"/>
    <p:sldId id="335" r:id="rId109"/>
    <p:sldId id="336" r:id="rId110"/>
    <p:sldId id="337" r:id="rId111"/>
    <p:sldId id="333" r:id="rId1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3CD"/>
    <a:srgbClr val="B5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920"/>
    <p:restoredTop sz="94757"/>
  </p:normalViewPr>
  <p:slideViewPr>
    <p:cSldViewPr snapToGrid="0" snapToObjects="1">
      <p:cViewPr varScale="1">
        <p:scale>
          <a:sx n="89" d="100"/>
          <a:sy n="89" d="100"/>
        </p:scale>
        <p:origin x="19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DB207-BA12-434A-8E08-A457BB0B6D7F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1A68-DD4E-304E-8A07-3AAA6B8E6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36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87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30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18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76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717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541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35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952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154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606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51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615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856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974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678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998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233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626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30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42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34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90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83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07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42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\begin{array}{|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l|l|l|l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|}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{Visited}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{Initial} &amp;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{Terminal}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A &amp; B,C,F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B &amp; E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C &amp; D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D &amp; A, H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E &amp; F,G, H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F &amp; B,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G &amp; 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&amp;  &amp; H &amp; G  \\\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04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6F6AE-110C-F746-A165-7C7CE2295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598152-B6DC-8B41-AF35-84F3C7C608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68EC5-2472-7242-855B-A7D37ED25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D3F9-EB6F-7842-8995-FC438CF4F09F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854A7-3DC5-1D4C-84C3-2D0E16726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FBE20-51FD-CE44-B13C-C21D5CEE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047E-917F-5C4E-9C47-2096381C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86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D494A-7FFF-BB49-B459-3D965711F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B0E9E-34D1-3346-B4FF-AC823080B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01DFF-7CEF-5646-A10D-330D85292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D3F9-EB6F-7842-8995-FC438CF4F09F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0FBFF-1E3C-DF4E-B716-F2C0CD946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83F2A-EFD8-204F-9452-D4E546EDA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047E-917F-5C4E-9C47-2096381C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65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ACA9CC-304A-A049-A821-FB3E53C723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9417F-8C44-214D-BA69-DF1D1F8EC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9ADDA-8140-AA41-84EB-D2FB8EABA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D3F9-EB6F-7842-8995-FC438CF4F09F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FFAAC-4E40-614D-A30B-4DFE8799D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5ECCA-4612-CA48-B362-D563DE5C4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047E-917F-5C4E-9C47-2096381C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3AD18-CBDF-CE4A-A342-9AF1831CB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876D7-9C17-5249-A877-2F4C0B7E1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49AE5-3C05-2549-A23C-00D2415F4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D3F9-EB6F-7842-8995-FC438CF4F09F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9E9F3-C969-AF44-9B90-7B747D2B5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179CD-A4D4-7149-88C2-E8699D447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047E-917F-5C4E-9C47-2096381C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645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59177-8C57-F348-8F3B-2AD9D9711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D780F-65DA-9F4B-9C66-F0CE145D5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E6331-0DC4-9A47-A1F8-1E28B008F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D3F9-EB6F-7842-8995-FC438CF4F09F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54C56-FB83-1B43-81C7-71F69341B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3DEB7-26D4-AC43-A31A-24BA534CE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047E-917F-5C4E-9C47-2096381C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1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EFF63-FDF6-8D49-B1D4-52AA4B478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55CDA-789D-9D4B-A456-3D976CAC3F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7DBD1-B0AF-324F-8F0B-7FAE1A92D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B7962-B595-1144-B67B-B3815047B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D3F9-EB6F-7842-8995-FC438CF4F09F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BE12F-273A-134D-8F9C-B98C0B080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D7FC1-9C11-664F-9FF8-B9CDCBB83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047E-917F-5C4E-9C47-2096381C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99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F4C9-CC4A-9349-B24D-F417B7158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835AD-8B75-F14A-B5D0-FD9AD34D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31376-8BB2-A34E-A590-A6C1DC4A8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6959A1-D7FE-D14A-A082-0F70467B89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5D37A9-93C5-354B-9E81-BED85AD16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1AC87E-5935-4845-8502-94BB65DD7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D3F9-EB6F-7842-8995-FC438CF4F09F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E19C43-AE2F-E349-A7BE-4164B4FE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974581-71C8-2249-91E2-60779B620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047E-917F-5C4E-9C47-2096381C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86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D0D48-C964-C44C-B149-4EEFBA1F1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2AD1E9-9682-B846-B638-2BB33E8D7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D3F9-EB6F-7842-8995-FC438CF4F09F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62E6AF-E173-3B46-A748-C3A7F9848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51391D-17D9-AE46-BE28-CAA898344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047E-917F-5C4E-9C47-2096381C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78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6257FB-C999-C344-871E-F60155D85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D3F9-EB6F-7842-8995-FC438CF4F09F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62F13C-05F4-2C45-8C68-FDF5D0E75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C8553A-0904-EB44-B9E1-CF9D94D0C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047E-917F-5C4E-9C47-2096381C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82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42B35-8082-5142-9D2F-24A4F0D5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B5018-6DB2-3346-92D7-37C297473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88B0D-E74B-DE47-A05E-67FADF5F8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10DBC-C802-2346-9182-A1E144FE5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D3F9-EB6F-7842-8995-FC438CF4F09F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283D1-0101-7140-9EFE-E6A89DEC8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321AE6-CA8A-9B40-9EF7-3C8680192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047E-917F-5C4E-9C47-2096381C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25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6A170-92F5-7D49-9DAB-B6D357CF9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BA504-D3A1-DB4C-989C-2F8AAC70BD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C2FBD6-5983-C347-9B12-C3FA2D4F9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CD306-4DC8-194F-8632-560C96177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D3F9-EB6F-7842-8995-FC438CF4F09F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FFDCBB-56EC-8247-AA1F-C7736AF58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CD29F-BFAD-B34A-AF40-210F62C85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047E-917F-5C4E-9C47-2096381C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43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4942E4-F25C-7C44-BD7A-DB9826F65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0D8CB-B748-174C-93DE-76B5D4471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5BF5A-A599-1D4A-BCAF-FF20E9A254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DD3F9-EB6F-7842-8995-FC438CF4F09F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5A5EF-C56F-6449-B877-0039664B7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7A572-D993-2645-A440-FD6B76B2D0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2047E-917F-5C4E-9C47-2096381C0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82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SCCs in </a:t>
            </a:r>
            <a:r>
              <a:rPr lang="en-US" dirty="0" err="1"/>
              <a:t>Datalog</a:t>
            </a:r>
            <a:r>
              <a:rPr lang="en-US" dirty="0"/>
              <a:t> for Project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236</a:t>
            </a:r>
          </a:p>
          <a:p>
            <a:r>
              <a:rPr lang="en-US" dirty="0"/>
              <a:t>Fall 2023</a:t>
            </a:r>
          </a:p>
        </p:txBody>
      </p:sp>
    </p:spTree>
    <p:extLst>
      <p:ext uri="{BB962C8B-B14F-4D97-AF65-F5344CB8AC3E}">
        <p14:creationId xmlns:p14="http://schemas.microsoft.com/office/powerpoint/2010/main" val="3231084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339B4-BDED-6D7B-C349-67FF6D8FA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V. The Vertex with Lowest </a:t>
            </a:r>
            <a:r>
              <a:rPr lang="en-US" dirty="0" err="1"/>
              <a:t>Postorder</a:t>
            </a:r>
            <a:r>
              <a:rPr lang="en-US" dirty="0"/>
              <a:t> in a DAG is a Sink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2FDC58D-D759-624A-5361-31951C67E94E}"/>
              </a:ext>
            </a:extLst>
          </p:cNvPr>
          <p:cNvGrpSpPr/>
          <p:nvPr/>
        </p:nvGrpSpPr>
        <p:grpSpPr>
          <a:xfrm>
            <a:off x="838200" y="2699855"/>
            <a:ext cx="2978846" cy="1210951"/>
            <a:chOff x="724648" y="2309935"/>
            <a:chExt cx="2978846" cy="121095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9B273D7-773D-15C4-D11B-8DAF56FE04C5}"/>
                </a:ext>
              </a:extLst>
            </p:cNvPr>
            <p:cNvSpPr/>
            <p:nvPr/>
          </p:nvSpPr>
          <p:spPr>
            <a:xfrm>
              <a:off x="724648" y="2318228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7BAD9F7-D95E-4861-0FDF-72FC6DD0BD81}"/>
                </a:ext>
              </a:extLst>
            </p:cNvPr>
            <p:cNvSpPr/>
            <p:nvPr/>
          </p:nvSpPr>
          <p:spPr>
            <a:xfrm>
              <a:off x="2008331" y="230993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569813-02C8-BD65-B24F-3883245E58DD}"/>
                </a:ext>
              </a:extLst>
            </p:cNvPr>
            <p:cNvCxnSpPr>
              <a:cxnSpLocks/>
              <a:stCxn id="6" idx="6"/>
              <a:endCxn id="10" idx="2"/>
            </p:cNvCxnSpPr>
            <p:nvPr/>
          </p:nvCxnSpPr>
          <p:spPr>
            <a:xfrm>
              <a:off x="2419811" y="2515675"/>
              <a:ext cx="872203" cy="829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8651F4C-497A-7BF3-6AC4-ABCE6B2B0A23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 flipV="1">
              <a:off x="1136128" y="2515675"/>
              <a:ext cx="872203" cy="829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D43B0AC-DDBD-FE6F-2A8C-CEFD1749096C}"/>
                </a:ext>
              </a:extLst>
            </p:cNvPr>
            <p:cNvSpPr/>
            <p:nvPr/>
          </p:nvSpPr>
          <p:spPr>
            <a:xfrm>
              <a:off x="3292014" y="3109406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76803D1-7BF6-C58D-706F-14388A4699CE}"/>
                </a:ext>
              </a:extLst>
            </p:cNvPr>
            <p:cNvSpPr/>
            <p:nvPr/>
          </p:nvSpPr>
          <p:spPr>
            <a:xfrm>
              <a:off x="3292014" y="2318228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86EF57B-B00F-A94B-4EE1-14390A1F1DC6}"/>
                </a:ext>
              </a:extLst>
            </p:cNvPr>
            <p:cNvCxnSpPr>
              <a:cxnSpLocks/>
              <a:stCxn id="6" idx="4"/>
              <a:endCxn id="12" idx="0"/>
            </p:cNvCxnSpPr>
            <p:nvPr/>
          </p:nvCxnSpPr>
          <p:spPr>
            <a:xfrm>
              <a:off x="2214071" y="2721415"/>
              <a:ext cx="0" cy="38799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4AA4310-1622-26F4-3645-431AEB3BFB4A}"/>
                </a:ext>
              </a:extLst>
            </p:cNvPr>
            <p:cNvSpPr/>
            <p:nvPr/>
          </p:nvSpPr>
          <p:spPr>
            <a:xfrm>
              <a:off x="2008331" y="3109406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DFAF2F-86C9-BAA3-48E9-26D343983458}"/>
                </a:ext>
              </a:extLst>
            </p:cNvPr>
            <p:cNvCxnSpPr>
              <a:cxnSpLocks/>
              <a:stCxn id="6" idx="5"/>
              <a:endCxn id="9" idx="1"/>
            </p:cNvCxnSpPr>
            <p:nvPr/>
          </p:nvCxnSpPr>
          <p:spPr>
            <a:xfrm>
              <a:off x="2359551" y="2661155"/>
              <a:ext cx="992723" cy="50851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B0A3265-997C-2A49-CF83-B63CD50EA50C}"/>
                </a:ext>
              </a:extLst>
            </p:cNvPr>
            <p:cNvCxnSpPr>
              <a:cxnSpLocks/>
              <a:stCxn id="10" idx="4"/>
              <a:endCxn id="9" idx="0"/>
            </p:cNvCxnSpPr>
            <p:nvPr/>
          </p:nvCxnSpPr>
          <p:spPr>
            <a:xfrm>
              <a:off x="3497754" y="2729708"/>
              <a:ext cx="0" cy="37969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C61654F4-0DE5-254D-E0D2-C281FFE2FDA5}"/>
              </a:ext>
            </a:extLst>
          </p:cNvPr>
          <p:cNvSpPr/>
          <p:nvPr/>
        </p:nvSpPr>
        <p:spPr>
          <a:xfrm>
            <a:off x="8357396" y="2277780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5DE36F3-16DA-3580-A726-A638A4DCFB03}"/>
              </a:ext>
            </a:extLst>
          </p:cNvPr>
          <p:cNvSpPr/>
          <p:nvPr/>
        </p:nvSpPr>
        <p:spPr>
          <a:xfrm>
            <a:off x="8357396" y="2948449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D70A547-85A8-9FB4-B0E1-0045490992A0}"/>
              </a:ext>
            </a:extLst>
          </p:cNvPr>
          <p:cNvCxnSpPr>
            <a:cxnSpLocks/>
            <a:stCxn id="15" idx="4"/>
            <a:endCxn id="16" idx="0"/>
          </p:cNvCxnSpPr>
          <p:nvPr/>
        </p:nvCxnSpPr>
        <p:spPr>
          <a:xfrm>
            <a:off x="8563136" y="2689260"/>
            <a:ext cx="0" cy="25918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790C362-8CFE-7B59-AAA3-DB0EBBBE4EB9}"/>
              </a:ext>
            </a:extLst>
          </p:cNvPr>
          <p:cNvSpPr/>
          <p:nvPr/>
        </p:nvSpPr>
        <p:spPr>
          <a:xfrm>
            <a:off x="9515782" y="2273956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09D0219-3AD9-7BF2-993D-8054B0E297BF}"/>
              </a:ext>
            </a:extLst>
          </p:cNvPr>
          <p:cNvSpPr/>
          <p:nvPr/>
        </p:nvSpPr>
        <p:spPr>
          <a:xfrm>
            <a:off x="9515782" y="2944625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0AE386-5814-C393-2B3D-1C8B461C1DEF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9721522" y="2685436"/>
            <a:ext cx="0" cy="25918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3DF108CE-7397-D035-AFD8-B7B45BC157AF}"/>
              </a:ext>
            </a:extLst>
          </p:cNvPr>
          <p:cNvSpPr/>
          <p:nvPr/>
        </p:nvSpPr>
        <p:spPr>
          <a:xfrm>
            <a:off x="10674167" y="2273956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41F83E-065A-1568-E09D-F71D437B1512}"/>
              </a:ext>
            </a:extLst>
          </p:cNvPr>
          <p:cNvSpPr txBox="1"/>
          <p:nvPr/>
        </p:nvSpPr>
        <p:spPr>
          <a:xfrm>
            <a:off x="8191877" y="1489126"/>
            <a:ext cx="3059289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 spanning forest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DEE863-DA79-3C3D-3952-FCFAF6047CF2}"/>
              </a:ext>
            </a:extLst>
          </p:cNvPr>
          <p:cNvSpPr txBox="1"/>
          <p:nvPr/>
        </p:nvSpPr>
        <p:spPr>
          <a:xfrm>
            <a:off x="320694" y="4484776"/>
            <a:ext cx="3977102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Vertex A always has the highest </a:t>
            </a:r>
            <a:r>
              <a:rPr lang="en-US" sz="2800" dirty="0" err="1"/>
              <a:t>postorder</a:t>
            </a:r>
            <a:r>
              <a:rPr lang="en-US" sz="2800" dirty="0"/>
              <a:t> number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11D60CB-C8E8-9905-A207-8C86B155B5C8}"/>
              </a:ext>
            </a:extLst>
          </p:cNvPr>
          <p:cNvGrpSpPr/>
          <p:nvPr/>
        </p:nvGrpSpPr>
        <p:grpSpPr>
          <a:xfrm>
            <a:off x="4651922" y="4457300"/>
            <a:ext cx="2888156" cy="1872082"/>
            <a:chOff x="4651922" y="4457300"/>
            <a:chExt cx="2888156" cy="1872082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C75494C-4083-8AF3-259C-00B514C0C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651922" y="4457300"/>
              <a:ext cx="2888156" cy="1872082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D99791E-2822-8503-4EA5-F0021EA738EF}"/>
                </a:ext>
              </a:extLst>
            </p:cNvPr>
            <p:cNvSpPr txBox="1"/>
            <p:nvPr/>
          </p:nvSpPr>
          <p:spPr>
            <a:xfrm>
              <a:off x="4799655" y="59600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D87576A-5BCE-3C85-BF25-81C091198EB6}"/>
                </a:ext>
              </a:extLst>
            </p:cNvPr>
            <p:cNvSpPr txBox="1"/>
            <p:nvPr/>
          </p:nvSpPr>
          <p:spPr>
            <a:xfrm>
              <a:off x="4799655" y="53513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0C03E0D-FEA6-5675-4560-52DF74A3C5D3}"/>
                </a:ext>
              </a:extLst>
            </p:cNvPr>
            <p:cNvSpPr txBox="1"/>
            <p:nvPr/>
          </p:nvSpPr>
          <p:spPr>
            <a:xfrm>
              <a:off x="4799655" y="565604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B83E739-2381-2998-F6D9-21183C3D0A20}"/>
                </a:ext>
              </a:extLst>
            </p:cNvPr>
            <p:cNvSpPr txBox="1"/>
            <p:nvPr/>
          </p:nvSpPr>
          <p:spPr>
            <a:xfrm>
              <a:off x="4797940" y="506955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F4CA308-FEF3-C8E1-40E3-16E1D93BD926}"/>
                </a:ext>
              </a:extLst>
            </p:cNvPr>
            <p:cNvSpPr txBox="1"/>
            <p:nvPr/>
          </p:nvSpPr>
          <p:spPr>
            <a:xfrm>
              <a:off x="4798797" y="47425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5DE4C414-C589-4243-581B-C02B67B9531C}"/>
              </a:ext>
            </a:extLst>
          </p:cNvPr>
          <p:cNvSpPr txBox="1"/>
          <p:nvPr/>
        </p:nvSpPr>
        <p:spPr>
          <a:xfrm>
            <a:off x="7768734" y="3831283"/>
            <a:ext cx="3905573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Another spanning forest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DF20F4C-2076-4F37-8A15-8DF1E68A7299}"/>
              </a:ext>
            </a:extLst>
          </p:cNvPr>
          <p:cNvGrpSpPr/>
          <p:nvPr/>
        </p:nvGrpSpPr>
        <p:grpSpPr>
          <a:xfrm>
            <a:off x="8836182" y="4366565"/>
            <a:ext cx="1853064" cy="2429701"/>
            <a:chOff x="8836182" y="4366565"/>
            <a:chExt cx="1853064" cy="242970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F54D60E-2FB5-AF15-E1D3-F71FFA21E15F}"/>
                </a:ext>
              </a:extLst>
            </p:cNvPr>
            <p:cNvSpPr/>
            <p:nvPr/>
          </p:nvSpPr>
          <p:spPr>
            <a:xfrm>
              <a:off x="9506653" y="436656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C8EAB73-EE20-4D97-7827-DAEE2EB3F3BB}"/>
                </a:ext>
              </a:extLst>
            </p:cNvPr>
            <p:cNvSpPr/>
            <p:nvPr/>
          </p:nvSpPr>
          <p:spPr>
            <a:xfrm>
              <a:off x="9506653" y="5037234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4F18557-2693-232B-3A5A-5FD03125270F}"/>
                </a:ext>
              </a:extLst>
            </p:cNvPr>
            <p:cNvSpPr/>
            <p:nvPr/>
          </p:nvSpPr>
          <p:spPr>
            <a:xfrm>
              <a:off x="8836182" y="571411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81146EF-82B7-FA03-1812-D4B066A7DCF8}"/>
                </a:ext>
              </a:extLst>
            </p:cNvPr>
            <p:cNvSpPr/>
            <p:nvPr/>
          </p:nvSpPr>
          <p:spPr>
            <a:xfrm>
              <a:off x="10195380" y="5714117"/>
              <a:ext cx="493866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4E9E124-0E0C-FE7C-B972-719ECABCE40D}"/>
                </a:ext>
              </a:extLst>
            </p:cNvPr>
            <p:cNvCxnSpPr>
              <a:cxnSpLocks/>
              <a:stCxn id="34" idx="3"/>
              <a:endCxn id="35" idx="7"/>
            </p:cNvCxnSpPr>
            <p:nvPr/>
          </p:nvCxnSpPr>
          <p:spPr>
            <a:xfrm flipH="1">
              <a:off x="9187402" y="5388454"/>
              <a:ext cx="379511" cy="38592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981203E-37B2-1842-F9A1-E023759951E1}"/>
                </a:ext>
              </a:extLst>
            </p:cNvPr>
            <p:cNvCxnSpPr>
              <a:cxnSpLocks/>
              <a:stCxn id="33" idx="4"/>
              <a:endCxn id="34" idx="0"/>
            </p:cNvCxnSpPr>
            <p:nvPr/>
          </p:nvCxnSpPr>
          <p:spPr>
            <a:xfrm>
              <a:off x="9712393" y="4778045"/>
              <a:ext cx="0" cy="25918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45E4F43-8A23-CB80-66CE-801E8E4BB83D}"/>
                </a:ext>
              </a:extLst>
            </p:cNvPr>
            <p:cNvCxnSpPr>
              <a:cxnSpLocks/>
              <a:stCxn id="34" idx="5"/>
              <a:endCxn id="36" idx="1"/>
            </p:cNvCxnSpPr>
            <p:nvPr/>
          </p:nvCxnSpPr>
          <p:spPr>
            <a:xfrm>
              <a:off x="9857873" y="5388454"/>
              <a:ext cx="409832" cy="38592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A56E63F-E98B-D9DD-0513-491BF43671B0}"/>
                </a:ext>
              </a:extLst>
            </p:cNvPr>
            <p:cNvSpPr/>
            <p:nvPr/>
          </p:nvSpPr>
          <p:spPr>
            <a:xfrm>
              <a:off x="10248939" y="6384786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4F1E374-A1DF-42C6-8581-B2C81DA58A22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>
              <a:off x="10445551" y="6116714"/>
              <a:ext cx="9128" cy="26807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BEA65E-48F2-8A1C-2243-5CB99D63A12E}"/>
              </a:ext>
            </a:extLst>
          </p:cNvPr>
          <p:cNvGrpSpPr/>
          <p:nvPr/>
        </p:nvGrpSpPr>
        <p:grpSpPr>
          <a:xfrm>
            <a:off x="4655788" y="1699575"/>
            <a:ext cx="2888156" cy="1872082"/>
            <a:chOff x="4655788" y="1699575"/>
            <a:chExt cx="2888156" cy="187208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6323611-E0CD-07FE-42B7-FAD771E8BE82}"/>
                </a:ext>
              </a:extLst>
            </p:cNvPr>
            <p:cNvSpPr txBox="1"/>
            <p:nvPr/>
          </p:nvSpPr>
          <p:spPr>
            <a:xfrm>
              <a:off x="4799656" y="31936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853C98A-D078-EB46-85E3-FA63C88C5343}"/>
                </a:ext>
              </a:extLst>
            </p:cNvPr>
            <p:cNvSpPr txBox="1"/>
            <p:nvPr/>
          </p:nvSpPr>
          <p:spPr>
            <a:xfrm>
              <a:off x="4799656" y="25849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905E8E7-E32A-8789-5E7B-042310D11685}"/>
                </a:ext>
              </a:extLst>
            </p:cNvPr>
            <p:cNvSpPr txBox="1"/>
            <p:nvPr/>
          </p:nvSpPr>
          <p:spPr>
            <a:xfrm>
              <a:off x="4799656" y="28896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AF54562-3098-5688-3540-5322CF907E78}"/>
                </a:ext>
              </a:extLst>
            </p:cNvPr>
            <p:cNvSpPr txBox="1"/>
            <p:nvPr/>
          </p:nvSpPr>
          <p:spPr>
            <a:xfrm>
              <a:off x="4797941" y="230316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775E864-D8E4-3E22-8CF7-DF62034C9455}"/>
                </a:ext>
              </a:extLst>
            </p:cNvPr>
            <p:cNvSpPr txBox="1"/>
            <p:nvPr/>
          </p:nvSpPr>
          <p:spPr>
            <a:xfrm>
              <a:off x="4798798" y="197620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76750247-CA3A-DEE8-9F78-6C44BDF12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655788" y="1699575"/>
              <a:ext cx="2888156" cy="1872082"/>
            </a:xfrm>
            <a:prstGeom prst="rect">
              <a:avLst/>
            </a:prstGeom>
          </p:spPr>
        </p:pic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895CA0E3-EDD2-4F0B-5E4F-0D143B538065}"/>
              </a:ext>
            </a:extLst>
          </p:cNvPr>
          <p:cNvSpPr/>
          <p:nvPr/>
        </p:nvSpPr>
        <p:spPr>
          <a:xfrm>
            <a:off x="4630498" y="3092134"/>
            <a:ext cx="1280792" cy="696686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6A47856-8AAF-C1F4-D5AB-57D19B64CD74}"/>
              </a:ext>
            </a:extLst>
          </p:cNvPr>
          <p:cNvSpPr/>
          <p:nvPr/>
        </p:nvSpPr>
        <p:spPr>
          <a:xfrm>
            <a:off x="4640687" y="5448714"/>
            <a:ext cx="1280792" cy="696686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682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Run Depth-First Search Forest on the Dependency Graph to get the SCCs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[R1,R0,R3,R2,R4]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1643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√       	R0: R1,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R1: R0,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R2: R3, R4</a:t>
            </a:r>
          </a:p>
          <a:p>
            <a:r>
              <a:rPr lang="en-US" sz="2000" dirty="0"/>
              <a:t>      √	R3: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R4:</a:t>
            </a:r>
            <a:endParaRPr lang="en-US" sz="2000" b="0" dirty="0">
              <a:effectLst/>
            </a:endParaRPr>
          </a:p>
          <a:p>
            <a:endParaRPr 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endParaRPr lang="en-US" sz="2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Up Arrow 2">
            <a:extLst>
              <a:ext uri="{FF2B5EF4-FFF2-40B4-BE49-F238E27FC236}">
                <a16:creationId xmlns:a16="http://schemas.microsoft.com/office/drawing/2014/main" id="{5C0BFF57-B780-0446-B41F-9F380FA7D21C}"/>
              </a:ext>
            </a:extLst>
          </p:cNvPr>
          <p:cNvSpPr/>
          <p:nvPr/>
        </p:nvSpPr>
        <p:spPr>
          <a:xfrm>
            <a:off x="2572949" y="2534225"/>
            <a:ext cx="251254" cy="288802"/>
          </a:xfrm>
          <a:prstGeom prst="up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06D594-4CD4-A647-BA6A-890806BE7F0A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CDC2546-0B4A-7741-8DFB-56B1630C24DB}"/>
              </a:ext>
            </a:extLst>
          </p:cNvPr>
          <p:cNvSpPr>
            <a:spLocks noChangeAspect="1"/>
          </p:cNvSpPr>
          <p:nvPr/>
        </p:nvSpPr>
        <p:spPr>
          <a:xfrm>
            <a:off x="9968897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0CCC0D9-BD1B-4E48-9648-84A181BF6989}"/>
              </a:ext>
            </a:extLst>
          </p:cNvPr>
          <p:cNvSpPr>
            <a:spLocks noChangeAspect="1"/>
          </p:cNvSpPr>
          <p:nvPr/>
        </p:nvSpPr>
        <p:spPr>
          <a:xfrm>
            <a:off x="9982716" y="3221778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R3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8FDB12-4A7C-3E48-A36D-908369452C2A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10294642" y="2928423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450EF7B-B2A0-A64F-B832-33AA6B684480}"/>
              </a:ext>
            </a:extLst>
          </p:cNvPr>
          <p:cNvSpPr>
            <a:spLocks noChangeAspect="1"/>
          </p:cNvSpPr>
          <p:nvPr/>
        </p:nvSpPr>
        <p:spPr>
          <a:xfrm>
            <a:off x="10932312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67B1833-3E63-334E-9EA9-F73A33E51650}"/>
              </a:ext>
            </a:extLst>
          </p:cNvPr>
          <p:cNvSpPr>
            <a:spLocks noChangeAspect="1"/>
          </p:cNvSpPr>
          <p:nvPr/>
        </p:nvSpPr>
        <p:spPr>
          <a:xfrm>
            <a:off x="10950869" y="3221778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41563F5-5FCB-444F-B738-5288C79C24AA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1262795" y="2928423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C023C0B-D20D-4B4D-B65F-28631EF9F86C}"/>
              </a:ext>
            </a:extLst>
          </p:cNvPr>
          <p:cNvSpPr txBox="1"/>
          <p:nvPr/>
        </p:nvSpPr>
        <p:spPr>
          <a:xfrm>
            <a:off x="10294641" y="4271797"/>
            <a:ext cx="1696234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Vertices in </a:t>
            </a:r>
          </a:p>
          <a:p>
            <a:pPr algn="ctr"/>
            <a:r>
              <a:rPr lang="en-US" sz="2400" dirty="0"/>
              <a:t>this tree are</a:t>
            </a:r>
          </a:p>
          <a:p>
            <a:pPr algn="ctr"/>
            <a:r>
              <a:rPr lang="en-US" sz="2400" dirty="0"/>
              <a:t>all in the</a:t>
            </a:r>
          </a:p>
          <a:p>
            <a:pPr algn="ctr"/>
            <a:r>
              <a:rPr lang="en-US" sz="2400" dirty="0"/>
              <a:t>third SCC</a:t>
            </a:r>
          </a:p>
        </p:txBody>
      </p:sp>
    </p:spTree>
    <p:extLst>
      <p:ext uri="{BB962C8B-B14F-4D97-AF65-F5344CB8AC3E}">
        <p14:creationId xmlns:p14="http://schemas.microsoft.com/office/powerpoint/2010/main" val="215209929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Run Depth-First Search Forest on the Dependency Graph to get the SCCs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[R1,R0,R3,R2,R4]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1643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√       	R0: R1,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R1: R0,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R2: R3, R4</a:t>
            </a:r>
          </a:p>
          <a:p>
            <a:r>
              <a:rPr lang="en-US" sz="2000" dirty="0"/>
              <a:t>      √	R3: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R4:</a:t>
            </a:r>
            <a:endParaRPr lang="en-US" sz="2000" b="0" dirty="0">
              <a:effectLst/>
            </a:endParaRPr>
          </a:p>
          <a:p>
            <a:endParaRPr 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endParaRPr lang="en-US" sz="2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 more vertices to visit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Up Arrow 2">
            <a:extLst>
              <a:ext uri="{FF2B5EF4-FFF2-40B4-BE49-F238E27FC236}">
                <a16:creationId xmlns:a16="http://schemas.microsoft.com/office/drawing/2014/main" id="{5C0BFF57-B780-0446-B41F-9F380FA7D21C}"/>
              </a:ext>
            </a:extLst>
          </p:cNvPr>
          <p:cNvSpPr/>
          <p:nvPr/>
        </p:nvSpPr>
        <p:spPr>
          <a:xfrm>
            <a:off x="1978589" y="2534225"/>
            <a:ext cx="251254" cy="288802"/>
          </a:xfrm>
          <a:prstGeom prst="up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06D594-4CD4-A647-BA6A-890806BE7F0A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CDC2546-0B4A-7741-8DFB-56B1630C24DB}"/>
              </a:ext>
            </a:extLst>
          </p:cNvPr>
          <p:cNvSpPr>
            <a:spLocks noChangeAspect="1"/>
          </p:cNvSpPr>
          <p:nvPr/>
        </p:nvSpPr>
        <p:spPr>
          <a:xfrm>
            <a:off x="9968897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0CCC0D9-BD1B-4E48-9648-84A181BF6989}"/>
              </a:ext>
            </a:extLst>
          </p:cNvPr>
          <p:cNvSpPr>
            <a:spLocks noChangeAspect="1"/>
          </p:cNvSpPr>
          <p:nvPr/>
        </p:nvSpPr>
        <p:spPr>
          <a:xfrm>
            <a:off x="9982716" y="3221778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R3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8FDB12-4A7C-3E48-A36D-908369452C2A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10294642" y="2928423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450EF7B-B2A0-A64F-B832-33AA6B684480}"/>
              </a:ext>
            </a:extLst>
          </p:cNvPr>
          <p:cNvSpPr>
            <a:spLocks noChangeAspect="1"/>
          </p:cNvSpPr>
          <p:nvPr/>
        </p:nvSpPr>
        <p:spPr>
          <a:xfrm>
            <a:off x="10932312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67B1833-3E63-334E-9EA9-F73A33E51650}"/>
              </a:ext>
            </a:extLst>
          </p:cNvPr>
          <p:cNvSpPr>
            <a:spLocks noChangeAspect="1"/>
          </p:cNvSpPr>
          <p:nvPr/>
        </p:nvSpPr>
        <p:spPr>
          <a:xfrm>
            <a:off x="10950869" y="3221778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41563F5-5FCB-444F-B738-5288C79C24AA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1262795" y="2928423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79675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3ACA45A-2145-9044-A8C9-9F907C09C5A1}"/>
              </a:ext>
            </a:extLst>
          </p:cNvPr>
          <p:cNvSpPr/>
          <p:nvPr/>
        </p:nvSpPr>
        <p:spPr>
          <a:xfrm>
            <a:off x="8859794" y="2264577"/>
            <a:ext cx="939114" cy="7405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88A5DBE-033C-E74E-AC7F-8DB486A9CEA3}"/>
              </a:ext>
            </a:extLst>
          </p:cNvPr>
          <p:cNvSpPr/>
          <p:nvPr/>
        </p:nvSpPr>
        <p:spPr>
          <a:xfrm>
            <a:off x="9863618" y="2162433"/>
            <a:ext cx="939114" cy="18083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2CE100A-9AFD-AC4B-87AB-ED911592A4F4}"/>
              </a:ext>
            </a:extLst>
          </p:cNvPr>
          <p:cNvSpPr/>
          <p:nvPr/>
        </p:nvSpPr>
        <p:spPr>
          <a:xfrm>
            <a:off x="10844270" y="2162433"/>
            <a:ext cx="939114" cy="18083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Run Depth-First Search Forest on the Dependency Graph to get the SCCs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4798812"/>
            <a:ext cx="5055973" cy="18671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Three trees were produced by running depth-first search forest on the dependency graph in the order found from the reverse graph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C106D594-4CD4-A647-BA6A-890806BE7F0A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CDC2546-0B4A-7741-8DFB-56B1630C24DB}"/>
              </a:ext>
            </a:extLst>
          </p:cNvPr>
          <p:cNvSpPr>
            <a:spLocks noChangeAspect="1"/>
          </p:cNvSpPr>
          <p:nvPr/>
        </p:nvSpPr>
        <p:spPr>
          <a:xfrm>
            <a:off x="9968897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0CCC0D9-BD1B-4E48-9648-84A181BF6989}"/>
              </a:ext>
            </a:extLst>
          </p:cNvPr>
          <p:cNvSpPr>
            <a:spLocks noChangeAspect="1"/>
          </p:cNvSpPr>
          <p:nvPr/>
        </p:nvSpPr>
        <p:spPr>
          <a:xfrm>
            <a:off x="9982716" y="3221778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R3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8FDB12-4A7C-3E48-A36D-908369452C2A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10294642" y="2928423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450EF7B-B2A0-A64F-B832-33AA6B684480}"/>
              </a:ext>
            </a:extLst>
          </p:cNvPr>
          <p:cNvSpPr>
            <a:spLocks noChangeAspect="1"/>
          </p:cNvSpPr>
          <p:nvPr/>
        </p:nvSpPr>
        <p:spPr>
          <a:xfrm>
            <a:off x="10932312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67B1833-3E63-334E-9EA9-F73A33E51650}"/>
              </a:ext>
            </a:extLst>
          </p:cNvPr>
          <p:cNvSpPr>
            <a:spLocks noChangeAspect="1"/>
          </p:cNvSpPr>
          <p:nvPr/>
        </p:nvSpPr>
        <p:spPr>
          <a:xfrm>
            <a:off x="10950869" y="3221778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41563F5-5FCB-444F-B738-5288C79C24AA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1262795" y="2928423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6863800-20D4-A545-974C-14AA9E5DF6B3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</p:spTree>
    <p:extLst>
      <p:ext uri="{BB962C8B-B14F-4D97-AF65-F5344CB8AC3E}">
        <p14:creationId xmlns:p14="http://schemas.microsoft.com/office/powerpoint/2010/main" val="216766157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31A7DE7-312C-674F-A821-B2E39340C618}"/>
              </a:ext>
            </a:extLst>
          </p:cNvPr>
          <p:cNvSpPr/>
          <p:nvPr/>
        </p:nvSpPr>
        <p:spPr>
          <a:xfrm>
            <a:off x="4597716" y="3698833"/>
            <a:ext cx="1051295" cy="9843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A896964-68D6-454A-BE3B-BBBDDE221044}"/>
              </a:ext>
            </a:extLst>
          </p:cNvPr>
          <p:cNvSpPr/>
          <p:nvPr/>
        </p:nvSpPr>
        <p:spPr>
          <a:xfrm>
            <a:off x="3183315" y="2928422"/>
            <a:ext cx="1149102" cy="23726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F14501B-6D90-2C4C-9CBF-32F97B2BF841}"/>
              </a:ext>
            </a:extLst>
          </p:cNvPr>
          <p:cNvSpPr/>
          <p:nvPr/>
        </p:nvSpPr>
        <p:spPr>
          <a:xfrm>
            <a:off x="1780438" y="2930893"/>
            <a:ext cx="1249777" cy="2370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3ACA45A-2145-9044-A8C9-9F907C09C5A1}"/>
              </a:ext>
            </a:extLst>
          </p:cNvPr>
          <p:cNvSpPr/>
          <p:nvPr/>
        </p:nvSpPr>
        <p:spPr>
          <a:xfrm>
            <a:off x="8859794" y="2264577"/>
            <a:ext cx="939114" cy="7405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88A5DBE-033C-E74E-AC7F-8DB486A9CEA3}"/>
              </a:ext>
            </a:extLst>
          </p:cNvPr>
          <p:cNvSpPr/>
          <p:nvPr/>
        </p:nvSpPr>
        <p:spPr>
          <a:xfrm>
            <a:off x="9863618" y="2162433"/>
            <a:ext cx="939114" cy="18083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2CE100A-9AFD-AC4B-87AB-ED911592A4F4}"/>
              </a:ext>
            </a:extLst>
          </p:cNvPr>
          <p:cNvSpPr/>
          <p:nvPr/>
        </p:nvSpPr>
        <p:spPr>
          <a:xfrm>
            <a:off x="10844270" y="2162433"/>
            <a:ext cx="939114" cy="18083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Run Depth-First Search Forest on the Dependency Graph to get the SCCs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Vertices in the same tree of the DFS forest are in the same SCC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C106D594-4CD4-A647-BA6A-890806BE7F0A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CDC2546-0B4A-7741-8DFB-56B1630C24DB}"/>
              </a:ext>
            </a:extLst>
          </p:cNvPr>
          <p:cNvSpPr>
            <a:spLocks noChangeAspect="1"/>
          </p:cNvSpPr>
          <p:nvPr/>
        </p:nvSpPr>
        <p:spPr>
          <a:xfrm>
            <a:off x="9968897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0CCC0D9-BD1B-4E48-9648-84A181BF6989}"/>
              </a:ext>
            </a:extLst>
          </p:cNvPr>
          <p:cNvSpPr>
            <a:spLocks noChangeAspect="1"/>
          </p:cNvSpPr>
          <p:nvPr/>
        </p:nvSpPr>
        <p:spPr>
          <a:xfrm>
            <a:off x="9982716" y="3221778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R3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8FDB12-4A7C-3E48-A36D-908369452C2A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10294642" y="2928423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450EF7B-B2A0-A64F-B832-33AA6B684480}"/>
              </a:ext>
            </a:extLst>
          </p:cNvPr>
          <p:cNvSpPr>
            <a:spLocks noChangeAspect="1"/>
          </p:cNvSpPr>
          <p:nvPr/>
        </p:nvSpPr>
        <p:spPr>
          <a:xfrm>
            <a:off x="10932312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67B1833-3E63-334E-9EA9-F73A33E51650}"/>
              </a:ext>
            </a:extLst>
          </p:cNvPr>
          <p:cNvSpPr>
            <a:spLocks noChangeAspect="1"/>
          </p:cNvSpPr>
          <p:nvPr/>
        </p:nvSpPr>
        <p:spPr>
          <a:xfrm>
            <a:off x="10950869" y="3221778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41563F5-5FCB-444F-B738-5288C79C24AA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1262795" y="2928423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6863800-20D4-A545-974C-14AA9E5DF6B3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</p:spTree>
    <p:extLst>
      <p:ext uri="{BB962C8B-B14F-4D97-AF65-F5344CB8AC3E}">
        <p14:creationId xmlns:p14="http://schemas.microsoft.com/office/powerpoint/2010/main" val="146650260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31A7DE7-312C-674F-A821-B2E39340C618}"/>
              </a:ext>
            </a:extLst>
          </p:cNvPr>
          <p:cNvSpPr/>
          <p:nvPr/>
        </p:nvSpPr>
        <p:spPr>
          <a:xfrm>
            <a:off x="4597716" y="3698833"/>
            <a:ext cx="1051295" cy="9843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A896964-68D6-454A-BE3B-BBBDDE221044}"/>
              </a:ext>
            </a:extLst>
          </p:cNvPr>
          <p:cNvSpPr/>
          <p:nvPr/>
        </p:nvSpPr>
        <p:spPr>
          <a:xfrm>
            <a:off x="3183315" y="2928422"/>
            <a:ext cx="1149102" cy="23726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F14501B-6D90-2C4C-9CBF-32F97B2BF841}"/>
              </a:ext>
            </a:extLst>
          </p:cNvPr>
          <p:cNvSpPr/>
          <p:nvPr/>
        </p:nvSpPr>
        <p:spPr>
          <a:xfrm>
            <a:off x="1780438" y="2930893"/>
            <a:ext cx="1249777" cy="2370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3ACA45A-2145-9044-A8C9-9F907C09C5A1}"/>
              </a:ext>
            </a:extLst>
          </p:cNvPr>
          <p:cNvSpPr/>
          <p:nvPr/>
        </p:nvSpPr>
        <p:spPr>
          <a:xfrm>
            <a:off x="8859794" y="2264577"/>
            <a:ext cx="939114" cy="7405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88A5DBE-033C-E74E-AC7F-8DB486A9CEA3}"/>
              </a:ext>
            </a:extLst>
          </p:cNvPr>
          <p:cNvSpPr/>
          <p:nvPr/>
        </p:nvSpPr>
        <p:spPr>
          <a:xfrm>
            <a:off x="9863618" y="2162433"/>
            <a:ext cx="939114" cy="18083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2CE100A-9AFD-AC4B-87AB-ED911592A4F4}"/>
              </a:ext>
            </a:extLst>
          </p:cNvPr>
          <p:cNvSpPr/>
          <p:nvPr/>
        </p:nvSpPr>
        <p:spPr>
          <a:xfrm>
            <a:off x="10844270" y="2162433"/>
            <a:ext cx="939114" cy="18083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Potential Unit Test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213731" y="4354710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Output the vertices (rule numbers) in the SCCs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C106D594-4CD4-A647-BA6A-890806BE7F0A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CDC2546-0B4A-7741-8DFB-56B1630C24DB}"/>
              </a:ext>
            </a:extLst>
          </p:cNvPr>
          <p:cNvSpPr>
            <a:spLocks noChangeAspect="1"/>
          </p:cNvSpPr>
          <p:nvPr/>
        </p:nvSpPr>
        <p:spPr>
          <a:xfrm>
            <a:off x="9968897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0CCC0D9-BD1B-4E48-9648-84A181BF6989}"/>
              </a:ext>
            </a:extLst>
          </p:cNvPr>
          <p:cNvSpPr>
            <a:spLocks noChangeAspect="1"/>
          </p:cNvSpPr>
          <p:nvPr/>
        </p:nvSpPr>
        <p:spPr>
          <a:xfrm>
            <a:off x="9982716" y="3221778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R3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8FDB12-4A7C-3E48-A36D-908369452C2A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10294642" y="2928423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450EF7B-B2A0-A64F-B832-33AA6B684480}"/>
              </a:ext>
            </a:extLst>
          </p:cNvPr>
          <p:cNvSpPr>
            <a:spLocks noChangeAspect="1"/>
          </p:cNvSpPr>
          <p:nvPr/>
        </p:nvSpPr>
        <p:spPr>
          <a:xfrm>
            <a:off x="10932312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67B1833-3E63-334E-9EA9-F73A33E51650}"/>
              </a:ext>
            </a:extLst>
          </p:cNvPr>
          <p:cNvSpPr>
            <a:spLocks noChangeAspect="1"/>
          </p:cNvSpPr>
          <p:nvPr/>
        </p:nvSpPr>
        <p:spPr>
          <a:xfrm>
            <a:off x="10950869" y="3221778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41563F5-5FCB-444F-B738-5288C79C24AA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1262795" y="2928423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6863800-20D4-A545-974C-14AA9E5DF6B3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30C7DA-8B11-704F-A6E3-4330EF5F6F1E}"/>
              </a:ext>
            </a:extLst>
          </p:cNvPr>
          <p:cNvSpPr txBox="1"/>
          <p:nvPr/>
        </p:nvSpPr>
        <p:spPr>
          <a:xfrm>
            <a:off x="7763700" y="5268953"/>
            <a:ext cx="14927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/>
              </a:rPr>
              <a:t>SCC1: R4</a:t>
            </a:r>
          </a:p>
          <a:p>
            <a:r>
              <a:rPr lang="en-US" sz="2000" dirty="0"/>
              <a:t>SCC2: R2, R3</a:t>
            </a:r>
          </a:p>
          <a:p>
            <a:r>
              <a:rPr lang="en-US" sz="2000" dirty="0">
                <a:effectLst/>
              </a:rPr>
              <a:t>SCC3: R0, R1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0930981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5FA3C-BE24-5842-82A2-282E9980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5 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C7D22F-9105-3D4C-A4B6-173637E4A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</a:t>
            </a:r>
            <a:r>
              <a:rPr lang="en-US" i="1" dirty="0"/>
              <a:t>graph class </a:t>
            </a:r>
            <a:r>
              <a:rPr lang="en-US" dirty="0"/>
              <a:t>with graph data structure as a member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function to build </a:t>
            </a:r>
            <a:r>
              <a:rPr lang="en-US" i="1" dirty="0"/>
              <a:t>dependency graph </a:t>
            </a:r>
            <a:r>
              <a:rPr lang="en-US" dirty="0"/>
              <a:t>and its reverse from the Rules in your </a:t>
            </a:r>
            <a:r>
              <a:rPr lang="en-US" dirty="0" err="1"/>
              <a:t>Datalog</a:t>
            </a:r>
            <a:r>
              <a:rPr lang="en-US" dirty="0"/>
              <a:t> program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Implement </a:t>
            </a:r>
            <a:r>
              <a:rPr lang="en-US" i="1" dirty="0"/>
              <a:t>tree traversal DFS </a:t>
            </a:r>
            <a:r>
              <a:rPr lang="en-US" dirty="0"/>
              <a:t>methods in your graph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Implement </a:t>
            </a:r>
            <a:r>
              <a:rPr lang="en-US" i="1" dirty="0"/>
              <a:t>forest traversal DFS </a:t>
            </a:r>
            <a:r>
              <a:rPr lang="en-US" dirty="0"/>
              <a:t>methods in your graph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the </a:t>
            </a:r>
            <a:r>
              <a:rPr lang="en-US" i="1" dirty="0"/>
              <a:t>strongly connected components </a:t>
            </a:r>
            <a:r>
              <a:rPr lang="en-US" dirty="0"/>
              <a:t>of dependency graph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>
                <a:highlight>
                  <a:srgbClr val="FFFF00"/>
                </a:highlight>
              </a:rPr>
              <a:t>Evaluate</a:t>
            </a:r>
            <a:r>
              <a:rPr lang="en-US" dirty="0">
                <a:highlight>
                  <a:srgbClr val="FFFF00"/>
                </a:highlight>
              </a:rPr>
              <a:t> the rules in your </a:t>
            </a:r>
            <a:r>
              <a:rPr lang="en-US" dirty="0" err="1">
                <a:highlight>
                  <a:srgbClr val="FFFF00"/>
                </a:highlight>
              </a:rPr>
              <a:t>Datalog</a:t>
            </a:r>
            <a:r>
              <a:rPr lang="en-US" dirty="0">
                <a:highlight>
                  <a:srgbClr val="FFFF00"/>
                </a:highlight>
              </a:rPr>
              <a:t> program </a:t>
            </a:r>
            <a:r>
              <a:rPr lang="en-US" i="1" dirty="0">
                <a:highlight>
                  <a:srgbClr val="FFFF00"/>
                </a:highlight>
              </a:rPr>
              <a:t>in order </a:t>
            </a:r>
            <a:r>
              <a:rPr lang="en-US" dirty="0">
                <a:highlight>
                  <a:srgbClr val="FFFF00"/>
                </a:highlight>
              </a:rPr>
              <a:t>produced from step 5</a:t>
            </a:r>
          </a:p>
        </p:txBody>
      </p:sp>
    </p:spTree>
    <p:extLst>
      <p:ext uri="{BB962C8B-B14F-4D97-AF65-F5344CB8AC3E}">
        <p14:creationId xmlns:p14="http://schemas.microsoft.com/office/powerpoint/2010/main" val="99886854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C49595-1F74-DE49-9C65-5205B15B8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6: Evaluate the </a:t>
            </a:r>
            <a:r>
              <a:rPr lang="en-US" dirty="0" err="1"/>
              <a:t>Datalog</a:t>
            </a:r>
            <a:r>
              <a:rPr lang="en-US" dirty="0"/>
              <a:t> Rules in order of the SCCs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6EEA04-ECC3-D740-BAE2-30E828BF41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 is ordered list of SCCs</a:t>
            </a:r>
          </a:p>
          <a:p>
            <a:r>
              <a:rPr lang="en-US" dirty="0"/>
              <a:t>Output is answer to query</a:t>
            </a:r>
          </a:p>
          <a:p>
            <a:r>
              <a:rPr lang="en-US" dirty="0"/>
              <a:t>Requires fixed point algorithm, but it only runs within a SCC</a:t>
            </a:r>
          </a:p>
        </p:txBody>
      </p:sp>
    </p:spTree>
    <p:extLst>
      <p:ext uri="{BB962C8B-B14F-4D97-AF65-F5344CB8AC3E}">
        <p14:creationId xmlns:p14="http://schemas.microsoft.com/office/powerpoint/2010/main" val="97070276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B64BC147-D99F-144C-A35B-9B898A0B002A}"/>
              </a:ext>
            </a:extLst>
          </p:cNvPr>
          <p:cNvSpPr txBox="1"/>
          <p:nvPr/>
        </p:nvSpPr>
        <p:spPr>
          <a:xfrm>
            <a:off x="1273920" y="1289317"/>
            <a:ext cx="526907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Rules:</a:t>
            </a:r>
          </a:p>
          <a:p>
            <a:r>
              <a:rPr lang="en-US" sz="2000" dirty="0"/>
              <a:t> R0:  Alpha(x, y, z) :- Bravo(a, b, z), Charlie(x, y, c).</a:t>
            </a:r>
            <a:endParaRPr lang="en-US" sz="2000" b="0" dirty="0">
              <a:effectLst/>
            </a:endParaRPr>
          </a:p>
          <a:p>
            <a:r>
              <a:rPr lang="en-US" sz="2000" dirty="0"/>
              <a:t> R1:  Bravo(x, y, z) :- Charlie(a, x, z), Alpha(y, a, b).</a:t>
            </a:r>
            <a:endParaRPr lang="en-US" sz="2000" b="0" dirty="0">
              <a:effectLst/>
            </a:endParaRPr>
          </a:p>
          <a:p>
            <a:r>
              <a:rPr lang="en-US" sz="2000" dirty="0"/>
              <a:t> R2:  Charlie(x, y, z) :- Delta(z, y, x).</a:t>
            </a:r>
          </a:p>
          <a:p>
            <a:r>
              <a:rPr lang="en-US" sz="2000" dirty="0"/>
              <a:t> R3:  Delta(x, y, z) :- Charlie(z, x, y).</a:t>
            </a:r>
            <a:endParaRPr lang="en-US" sz="2000" b="0" dirty="0">
              <a:effectLst/>
            </a:endParaRPr>
          </a:p>
          <a:p>
            <a:r>
              <a:rPr lang="en-US" sz="2000" dirty="0"/>
              <a:t> R4:  Delta(x, y, z) :- Echo(y, z, x).</a:t>
            </a:r>
            <a:endParaRPr lang="en-US" sz="2000" b="0" dirty="0">
              <a:effectLst/>
            </a:endParaRPr>
          </a:p>
          <a:p>
            <a:br>
              <a:rPr lang="en-US" sz="2000" b="0" dirty="0">
                <a:effectLst/>
              </a:rPr>
            </a:br>
            <a:endParaRPr lang="en-US" sz="2000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31A7DE7-312C-674F-A821-B2E39340C618}"/>
              </a:ext>
            </a:extLst>
          </p:cNvPr>
          <p:cNvSpPr/>
          <p:nvPr/>
        </p:nvSpPr>
        <p:spPr>
          <a:xfrm>
            <a:off x="4597716" y="4493493"/>
            <a:ext cx="1051295" cy="9843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A896964-68D6-454A-BE3B-BBBDDE221044}"/>
              </a:ext>
            </a:extLst>
          </p:cNvPr>
          <p:cNvSpPr/>
          <p:nvPr/>
        </p:nvSpPr>
        <p:spPr>
          <a:xfrm>
            <a:off x="3183315" y="3723082"/>
            <a:ext cx="1149102" cy="23726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F14501B-6D90-2C4C-9CBF-32F97B2BF841}"/>
              </a:ext>
            </a:extLst>
          </p:cNvPr>
          <p:cNvSpPr/>
          <p:nvPr/>
        </p:nvSpPr>
        <p:spPr>
          <a:xfrm>
            <a:off x="1780438" y="3725553"/>
            <a:ext cx="1249777" cy="2370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6: Evaluate all Rules in the SCCs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629060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81218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BD26D53-CB0E-9FEE-02D0-1BE73AC80149}"/>
              </a:ext>
            </a:extLst>
          </p:cNvPr>
          <p:cNvSpPr/>
          <p:nvPr/>
        </p:nvSpPr>
        <p:spPr>
          <a:xfrm>
            <a:off x="8859794" y="2264577"/>
            <a:ext cx="939114" cy="7405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68F5066-0F95-CC55-C57B-1929FDA68E11}"/>
              </a:ext>
            </a:extLst>
          </p:cNvPr>
          <p:cNvSpPr/>
          <p:nvPr/>
        </p:nvSpPr>
        <p:spPr>
          <a:xfrm>
            <a:off x="9863618" y="2162433"/>
            <a:ext cx="939114" cy="18083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79BA572-16C8-0A2C-2806-9FE3B7E20247}"/>
              </a:ext>
            </a:extLst>
          </p:cNvPr>
          <p:cNvSpPr/>
          <p:nvPr/>
        </p:nvSpPr>
        <p:spPr>
          <a:xfrm>
            <a:off x="10844270" y="2162433"/>
            <a:ext cx="939114" cy="18083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6B9F977-D8D1-7E01-16D1-DE3EB8E106BE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7F60175-4C3D-3721-EA97-178D2860D1BC}"/>
              </a:ext>
            </a:extLst>
          </p:cNvPr>
          <p:cNvSpPr>
            <a:spLocks noChangeAspect="1"/>
          </p:cNvSpPr>
          <p:nvPr/>
        </p:nvSpPr>
        <p:spPr>
          <a:xfrm>
            <a:off x="9968897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67610AE-89B4-0DDC-F5D6-B7960C111435}"/>
              </a:ext>
            </a:extLst>
          </p:cNvPr>
          <p:cNvSpPr>
            <a:spLocks noChangeAspect="1"/>
          </p:cNvSpPr>
          <p:nvPr/>
        </p:nvSpPr>
        <p:spPr>
          <a:xfrm>
            <a:off x="9982716" y="3221778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R3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6ABEC1A-5638-318B-F9EE-0A10BEA4F4C6}"/>
              </a:ext>
            </a:extLst>
          </p:cNvPr>
          <p:cNvSpPr>
            <a:spLocks noChangeAspect="1"/>
          </p:cNvSpPr>
          <p:nvPr/>
        </p:nvSpPr>
        <p:spPr>
          <a:xfrm>
            <a:off x="10932312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A290922-6654-7B81-C248-088B0A12776D}"/>
              </a:ext>
            </a:extLst>
          </p:cNvPr>
          <p:cNvSpPr>
            <a:spLocks noChangeAspect="1"/>
          </p:cNvSpPr>
          <p:nvPr/>
        </p:nvSpPr>
        <p:spPr>
          <a:xfrm>
            <a:off x="10950869" y="3221778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A81008-C9CA-E2C2-A187-3A0C65CA4B19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28" name="Notched Right Arrow 27">
            <a:extLst>
              <a:ext uri="{FF2B5EF4-FFF2-40B4-BE49-F238E27FC236}">
                <a16:creationId xmlns:a16="http://schemas.microsoft.com/office/drawing/2014/main" id="{052EB297-4490-8C30-950C-07B9C806A996}"/>
              </a:ext>
            </a:extLst>
          </p:cNvPr>
          <p:cNvSpPr/>
          <p:nvPr/>
        </p:nvSpPr>
        <p:spPr>
          <a:xfrm>
            <a:off x="8859794" y="4376057"/>
            <a:ext cx="2842349" cy="54428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64F3D9D-7C6E-411F-BA33-18C9FB2A6FAA}"/>
              </a:ext>
            </a:extLst>
          </p:cNvPr>
          <p:cNvSpPr txBox="1"/>
          <p:nvPr/>
        </p:nvSpPr>
        <p:spPr>
          <a:xfrm>
            <a:off x="5649011" y="5566934"/>
            <a:ext cx="64586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Evaluate all the rules in an SCC using fixed point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Evaluate SCCs in order found in the DFS forest</a:t>
            </a:r>
          </a:p>
        </p:txBody>
      </p:sp>
    </p:spTree>
    <p:extLst>
      <p:ext uri="{BB962C8B-B14F-4D97-AF65-F5344CB8AC3E}">
        <p14:creationId xmlns:p14="http://schemas.microsoft.com/office/powerpoint/2010/main" val="169748553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71026" y="2853915"/>
            <a:ext cx="5084064" cy="35212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64BC147-D99F-144C-A35B-9B898A0B002A}"/>
              </a:ext>
            </a:extLst>
          </p:cNvPr>
          <p:cNvSpPr txBox="1"/>
          <p:nvPr/>
        </p:nvSpPr>
        <p:spPr>
          <a:xfrm>
            <a:off x="1273920" y="1289317"/>
            <a:ext cx="526907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Rules:</a:t>
            </a:r>
          </a:p>
          <a:p>
            <a:r>
              <a:rPr lang="en-US" sz="2000" dirty="0"/>
              <a:t> R0:  Alpha(x, y, z) :- Bravo(a, b, z), Charlie(x, y, c).</a:t>
            </a:r>
            <a:endParaRPr lang="en-US" sz="2000" b="0" dirty="0">
              <a:effectLst/>
            </a:endParaRPr>
          </a:p>
          <a:p>
            <a:r>
              <a:rPr lang="en-US" sz="2000" dirty="0"/>
              <a:t> R1:  Bravo(x, y, z) :- Charlie(a, x, z), Alpha(y, a, b).</a:t>
            </a:r>
            <a:endParaRPr lang="en-US" sz="2000" b="0" dirty="0">
              <a:effectLst/>
            </a:endParaRPr>
          </a:p>
          <a:p>
            <a:r>
              <a:rPr lang="en-US" sz="2000" dirty="0"/>
              <a:t> R2:  Charlie(x, y, z) :- Delta(z, y, x).</a:t>
            </a:r>
          </a:p>
          <a:p>
            <a:r>
              <a:rPr lang="en-US" sz="2000" dirty="0"/>
              <a:t> R3:  Delta(x, y, z) :- Charlie(z, x, y).</a:t>
            </a:r>
            <a:endParaRPr lang="en-US" sz="2000" b="0" dirty="0">
              <a:effectLst/>
            </a:endParaRPr>
          </a:p>
          <a:p>
            <a:r>
              <a:rPr lang="en-US" sz="2000" dirty="0"/>
              <a:t> R4:  Delta(x, y, z) :- Echo(y, z, x).</a:t>
            </a:r>
            <a:endParaRPr lang="en-US" sz="2000" b="0" dirty="0">
              <a:effectLst/>
            </a:endParaRPr>
          </a:p>
          <a:p>
            <a:br>
              <a:rPr lang="en-US" sz="2000" b="0" dirty="0">
                <a:effectLst/>
              </a:rPr>
            </a:br>
            <a:endParaRPr lang="en-US" sz="2000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31A7DE7-312C-674F-A821-B2E39340C618}"/>
              </a:ext>
            </a:extLst>
          </p:cNvPr>
          <p:cNvSpPr/>
          <p:nvPr/>
        </p:nvSpPr>
        <p:spPr>
          <a:xfrm>
            <a:off x="4597716" y="4493493"/>
            <a:ext cx="1051295" cy="9843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A896964-68D6-454A-BE3B-BBBDDE221044}"/>
              </a:ext>
            </a:extLst>
          </p:cNvPr>
          <p:cNvSpPr/>
          <p:nvPr/>
        </p:nvSpPr>
        <p:spPr>
          <a:xfrm>
            <a:off x="3183315" y="3723082"/>
            <a:ext cx="1149102" cy="23726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F14501B-6D90-2C4C-9CBF-32F97B2BF841}"/>
              </a:ext>
            </a:extLst>
          </p:cNvPr>
          <p:cNvSpPr/>
          <p:nvPr/>
        </p:nvSpPr>
        <p:spPr>
          <a:xfrm>
            <a:off x="1780438" y="3725553"/>
            <a:ext cx="1249777" cy="2370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6: Evaluate all Rules in the SCCs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629060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81218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BD26D53-CB0E-9FEE-02D0-1BE73AC80149}"/>
              </a:ext>
            </a:extLst>
          </p:cNvPr>
          <p:cNvSpPr/>
          <p:nvPr/>
        </p:nvSpPr>
        <p:spPr>
          <a:xfrm>
            <a:off x="8859794" y="2264577"/>
            <a:ext cx="939114" cy="7405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68F5066-0F95-CC55-C57B-1929FDA68E11}"/>
              </a:ext>
            </a:extLst>
          </p:cNvPr>
          <p:cNvSpPr/>
          <p:nvPr/>
        </p:nvSpPr>
        <p:spPr>
          <a:xfrm>
            <a:off x="9863618" y="2162433"/>
            <a:ext cx="939114" cy="18083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79BA572-16C8-0A2C-2806-9FE3B7E20247}"/>
              </a:ext>
            </a:extLst>
          </p:cNvPr>
          <p:cNvSpPr/>
          <p:nvPr/>
        </p:nvSpPr>
        <p:spPr>
          <a:xfrm>
            <a:off x="10844270" y="2162433"/>
            <a:ext cx="939114" cy="18083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6B9F977-D8D1-7E01-16D1-DE3EB8E106BE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7F60175-4C3D-3721-EA97-178D2860D1BC}"/>
              </a:ext>
            </a:extLst>
          </p:cNvPr>
          <p:cNvSpPr>
            <a:spLocks noChangeAspect="1"/>
          </p:cNvSpPr>
          <p:nvPr/>
        </p:nvSpPr>
        <p:spPr>
          <a:xfrm>
            <a:off x="9968897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67610AE-89B4-0DDC-F5D6-B7960C111435}"/>
              </a:ext>
            </a:extLst>
          </p:cNvPr>
          <p:cNvSpPr>
            <a:spLocks noChangeAspect="1"/>
          </p:cNvSpPr>
          <p:nvPr/>
        </p:nvSpPr>
        <p:spPr>
          <a:xfrm>
            <a:off x="9982716" y="3221778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R3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6ABEC1A-5638-318B-F9EE-0A10BEA4F4C6}"/>
              </a:ext>
            </a:extLst>
          </p:cNvPr>
          <p:cNvSpPr>
            <a:spLocks noChangeAspect="1"/>
          </p:cNvSpPr>
          <p:nvPr/>
        </p:nvSpPr>
        <p:spPr>
          <a:xfrm>
            <a:off x="10932312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A290922-6654-7B81-C248-088B0A12776D}"/>
              </a:ext>
            </a:extLst>
          </p:cNvPr>
          <p:cNvSpPr>
            <a:spLocks noChangeAspect="1"/>
          </p:cNvSpPr>
          <p:nvPr/>
        </p:nvSpPr>
        <p:spPr>
          <a:xfrm>
            <a:off x="10950869" y="3221778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A81008-C9CA-E2C2-A187-3A0C65CA4B19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8BB6A4-3036-E611-2D55-8E99FADD36E2}"/>
              </a:ext>
            </a:extLst>
          </p:cNvPr>
          <p:cNvSpPr txBox="1"/>
          <p:nvPr/>
        </p:nvSpPr>
        <p:spPr>
          <a:xfrm>
            <a:off x="5649011" y="5566934"/>
            <a:ext cx="64586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Evaluate all the rules in an SCC using fixed point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Evaluate SCCs in order found in the DFS forest</a:t>
            </a:r>
          </a:p>
          <a:p>
            <a:pPr algn="ctr"/>
            <a:r>
              <a:rPr lang="en-US" sz="2400" b="1" i="1" dirty="0"/>
              <a:t>Just R4</a:t>
            </a:r>
          </a:p>
        </p:txBody>
      </p:sp>
      <p:sp>
        <p:nvSpPr>
          <p:cNvPr id="5" name="Notched Right Arrow 4">
            <a:extLst>
              <a:ext uri="{FF2B5EF4-FFF2-40B4-BE49-F238E27FC236}">
                <a16:creationId xmlns:a16="http://schemas.microsoft.com/office/drawing/2014/main" id="{F5E20A1D-A6E4-8BA0-2D7B-1FB571B04038}"/>
              </a:ext>
            </a:extLst>
          </p:cNvPr>
          <p:cNvSpPr/>
          <p:nvPr/>
        </p:nvSpPr>
        <p:spPr>
          <a:xfrm>
            <a:off x="8859794" y="4376057"/>
            <a:ext cx="2842349" cy="54428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9285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89267" y="2266435"/>
            <a:ext cx="5153723" cy="633687"/>
          </a:xfrm>
          <a:prstGeom prst="rect">
            <a:avLst/>
          </a:prstGeom>
          <a:solidFill>
            <a:srgbClr val="B5C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64BC147-D99F-144C-A35B-9B898A0B002A}"/>
              </a:ext>
            </a:extLst>
          </p:cNvPr>
          <p:cNvSpPr txBox="1"/>
          <p:nvPr/>
        </p:nvSpPr>
        <p:spPr>
          <a:xfrm>
            <a:off x="1273920" y="1289317"/>
            <a:ext cx="526907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Rules:</a:t>
            </a:r>
          </a:p>
          <a:p>
            <a:r>
              <a:rPr lang="en-US" sz="2000" dirty="0"/>
              <a:t> R0:  Alpha(x, y, z) :- Bravo(a, b, z), Charlie(x, y, c).</a:t>
            </a:r>
            <a:endParaRPr lang="en-US" sz="2000" b="0" dirty="0">
              <a:effectLst/>
            </a:endParaRPr>
          </a:p>
          <a:p>
            <a:r>
              <a:rPr lang="en-US" sz="2000" dirty="0"/>
              <a:t> R1:  Bravo(x, y, z) :- Charlie(a, x, z), Alpha(y, a, b).</a:t>
            </a:r>
            <a:endParaRPr lang="en-US" sz="2000" b="0" dirty="0">
              <a:effectLst/>
            </a:endParaRPr>
          </a:p>
          <a:p>
            <a:r>
              <a:rPr lang="en-US" sz="2000" dirty="0"/>
              <a:t> R2:  Charlie(x, y, z) :- Delta(z, y, x).</a:t>
            </a:r>
          </a:p>
          <a:p>
            <a:r>
              <a:rPr lang="en-US" sz="2000" dirty="0"/>
              <a:t> R3:  Delta(x, y, z) :- Charlie(z, x, y).</a:t>
            </a:r>
            <a:endParaRPr lang="en-US" sz="2000" b="0" dirty="0">
              <a:effectLst/>
            </a:endParaRPr>
          </a:p>
          <a:p>
            <a:r>
              <a:rPr lang="en-US" sz="2000" dirty="0"/>
              <a:t> R4:  Delta(x, y, z) :- Echo(y, z, x).</a:t>
            </a:r>
            <a:endParaRPr lang="en-US" sz="2000" b="0" dirty="0">
              <a:effectLst/>
            </a:endParaRPr>
          </a:p>
          <a:p>
            <a:br>
              <a:rPr lang="en-US" sz="2000" b="0" dirty="0">
                <a:effectLst/>
              </a:rPr>
            </a:br>
            <a:endParaRPr lang="en-US" sz="2000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31A7DE7-312C-674F-A821-B2E39340C618}"/>
              </a:ext>
            </a:extLst>
          </p:cNvPr>
          <p:cNvSpPr/>
          <p:nvPr/>
        </p:nvSpPr>
        <p:spPr>
          <a:xfrm>
            <a:off x="4597716" y="4493493"/>
            <a:ext cx="1051295" cy="9843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A896964-68D6-454A-BE3B-BBBDDE221044}"/>
              </a:ext>
            </a:extLst>
          </p:cNvPr>
          <p:cNvSpPr/>
          <p:nvPr/>
        </p:nvSpPr>
        <p:spPr>
          <a:xfrm>
            <a:off x="3183315" y="3723082"/>
            <a:ext cx="1149102" cy="23726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F14501B-6D90-2C4C-9CBF-32F97B2BF841}"/>
              </a:ext>
            </a:extLst>
          </p:cNvPr>
          <p:cNvSpPr/>
          <p:nvPr/>
        </p:nvSpPr>
        <p:spPr>
          <a:xfrm>
            <a:off x="1780438" y="3725553"/>
            <a:ext cx="1249777" cy="2370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6: Evaluate all Rules in the SCCs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629060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81218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BD26D53-CB0E-9FEE-02D0-1BE73AC80149}"/>
              </a:ext>
            </a:extLst>
          </p:cNvPr>
          <p:cNvSpPr/>
          <p:nvPr/>
        </p:nvSpPr>
        <p:spPr>
          <a:xfrm>
            <a:off x="8859794" y="2264577"/>
            <a:ext cx="939114" cy="7405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68F5066-0F95-CC55-C57B-1929FDA68E11}"/>
              </a:ext>
            </a:extLst>
          </p:cNvPr>
          <p:cNvSpPr/>
          <p:nvPr/>
        </p:nvSpPr>
        <p:spPr>
          <a:xfrm>
            <a:off x="9863618" y="2162433"/>
            <a:ext cx="939114" cy="18083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79BA572-16C8-0A2C-2806-9FE3B7E20247}"/>
              </a:ext>
            </a:extLst>
          </p:cNvPr>
          <p:cNvSpPr/>
          <p:nvPr/>
        </p:nvSpPr>
        <p:spPr>
          <a:xfrm>
            <a:off x="10844270" y="2162433"/>
            <a:ext cx="939114" cy="18083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6B9F977-D8D1-7E01-16D1-DE3EB8E106BE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7F60175-4C3D-3721-EA97-178D2860D1BC}"/>
              </a:ext>
            </a:extLst>
          </p:cNvPr>
          <p:cNvSpPr>
            <a:spLocks noChangeAspect="1"/>
          </p:cNvSpPr>
          <p:nvPr/>
        </p:nvSpPr>
        <p:spPr>
          <a:xfrm>
            <a:off x="9968897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67610AE-89B4-0DDC-F5D6-B7960C111435}"/>
              </a:ext>
            </a:extLst>
          </p:cNvPr>
          <p:cNvSpPr>
            <a:spLocks noChangeAspect="1"/>
          </p:cNvSpPr>
          <p:nvPr/>
        </p:nvSpPr>
        <p:spPr>
          <a:xfrm>
            <a:off x="9982716" y="3221778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R3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6ABEC1A-5638-318B-F9EE-0A10BEA4F4C6}"/>
              </a:ext>
            </a:extLst>
          </p:cNvPr>
          <p:cNvSpPr>
            <a:spLocks noChangeAspect="1"/>
          </p:cNvSpPr>
          <p:nvPr/>
        </p:nvSpPr>
        <p:spPr>
          <a:xfrm>
            <a:off x="10932312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A290922-6654-7B81-C248-088B0A12776D}"/>
              </a:ext>
            </a:extLst>
          </p:cNvPr>
          <p:cNvSpPr>
            <a:spLocks noChangeAspect="1"/>
          </p:cNvSpPr>
          <p:nvPr/>
        </p:nvSpPr>
        <p:spPr>
          <a:xfrm>
            <a:off x="10950869" y="3221778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A81008-C9CA-E2C2-A187-3A0C65CA4B19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8BB6A4-3036-E611-2D55-8E99FADD36E2}"/>
              </a:ext>
            </a:extLst>
          </p:cNvPr>
          <p:cNvSpPr txBox="1"/>
          <p:nvPr/>
        </p:nvSpPr>
        <p:spPr>
          <a:xfrm>
            <a:off x="5649011" y="5566934"/>
            <a:ext cx="64586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Evaluate all the rules in an SCC using fixed point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Evaluate SCCs in order found in the DFS forest</a:t>
            </a:r>
          </a:p>
          <a:p>
            <a:pPr algn="ctr"/>
            <a:r>
              <a:rPr lang="en-US" sz="2400" b="1" i="1" dirty="0"/>
              <a:t>Just R2 and R3</a:t>
            </a:r>
          </a:p>
        </p:txBody>
      </p:sp>
      <p:sp>
        <p:nvSpPr>
          <p:cNvPr id="5" name="Notched Right Arrow 4">
            <a:extLst>
              <a:ext uri="{FF2B5EF4-FFF2-40B4-BE49-F238E27FC236}">
                <a16:creationId xmlns:a16="http://schemas.microsoft.com/office/drawing/2014/main" id="{F5E20A1D-A6E4-8BA0-2D7B-1FB571B04038}"/>
              </a:ext>
            </a:extLst>
          </p:cNvPr>
          <p:cNvSpPr/>
          <p:nvPr/>
        </p:nvSpPr>
        <p:spPr>
          <a:xfrm>
            <a:off x="8859794" y="4376057"/>
            <a:ext cx="2842349" cy="54428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75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61367-4CD0-B76D-9863-70AEEE330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VI. The Vertex with Highest </a:t>
            </a:r>
            <a:r>
              <a:rPr lang="en-US" dirty="0" err="1"/>
              <a:t>Postorder</a:t>
            </a:r>
            <a:r>
              <a:rPr lang="en-US" dirty="0"/>
              <a:t> in a </a:t>
            </a:r>
            <a:r>
              <a:rPr lang="en-US" dirty="0">
                <a:highlight>
                  <a:srgbClr val="FFFF00"/>
                </a:highlight>
              </a:rPr>
              <a:t>DAG</a:t>
            </a:r>
            <a:r>
              <a:rPr lang="en-US" dirty="0"/>
              <a:t> is a Source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5D8C943-8EBF-7B88-57D9-977AC5C4D0CE}"/>
              </a:ext>
            </a:extLst>
          </p:cNvPr>
          <p:cNvGrpSpPr/>
          <p:nvPr/>
        </p:nvGrpSpPr>
        <p:grpSpPr>
          <a:xfrm>
            <a:off x="838200" y="2699855"/>
            <a:ext cx="2978846" cy="1210951"/>
            <a:chOff x="724648" y="2309935"/>
            <a:chExt cx="2978846" cy="121095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B3E80D6-B54F-E213-383D-D0EF3F258CBD}"/>
                </a:ext>
              </a:extLst>
            </p:cNvPr>
            <p:cNvSpPr/>
            <p:nvPr/>
          </p:nvSpPr>
          <p:spPr>
            <a:xfrm>
              <a:off x="724648" y="2318228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73A0C4D-7C4F-8887-6034-E5B36C255B6D}"/>
                </a:ext>
              </a:extLst>
            </p:cNvPr>
            <p:cNvSpPr/>
            <p:nvPr/>
          </p:nvSpPr>
          <p:spPr>
            <a:xfrm>
              <a:off x="2008331" y="230993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E1ECD8B-86C4-C3C6-048F-0B63BB2744B8}"/>
                </a:ext>
              </a:extLst>
            </p:cNvPr>
            <p:cNvCxnSpPr>
              <a:cxnSpLocks/>
              <a:stCxn id="6" idx="6"/>
              <a:endCxn id="10" idx="2"/>
            </p:cNvCxnSpPr>
            <p:nvPr/>
          </p:nvCxnSpPr>
          <p:spPr>
            <a:xfrm>
              <a:off x="2419811" y="2515675"/>
              <a:ext cx="872203" cy="829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6ADF34A-DB7E-2781-DBE0-3199846D3747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 flipV="1">
              <a:off x="1136128" y="2515675"/>
              <a:ext cx="872203" cy="829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036E313-CDDE-DC6C-0576-F823ADF65168}"/>
                </a:ext>
              </a:extLst>
            </p:cNvPr>
            <p:cNvSpPr/>
            <p:nvPr/>
          </p:nvSpPr>
          <p:spPr>
            <a:xfrm>
              <a:off x="3292014" y="3109406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787EEB9-B7CA-2987-0D70-741FAC315D97}"/>
                </a:ext>
              </a:extLst>
            </p:cNvPr>
            <p:cNvSpPr/>
            <p:nvPr/>
          </p:nvSpPr>
          <p:spPr>
            <a:xfrm>
              <a:off x="3292014" y="2318228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B98DE98-82E4-D689-F8E0-B209DD20685E}"/>
                </a:ext>
              </a:extLst>
            </p:cNvPr>
            <p:cNvCxnSpPr>
              <a:cxnSpLocks/>
              <a:stCxn id="6" idx="4"/>
              <a:endCxn id="12" idx="0"/>
            </p:cNvCxnSpPr>
            <p:nvPr/>
          </p:nvCxnSpPr>
          <p:spPr>
            <a:xfrm>
              <a:off x="2214071" y="2721415"/>
              <a:ext cx="0" cy="38799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436E891-AE90-64A9-1BFA-1A985FA97C54}"/>
                </a:ext>
              </a:extLst>
            </p:cNvPr>
            <p:cNvSpPr/>
            <p:nvPr/>
          </p:nvSpPr>
          <p:spPr>
            <a:xfrm>
              <a:off x="2008331" y="3109406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EA8613-0A4E-033D-79C6-CB9A9D1185AC}"/>
                </a:ext>
              </a:extLst>
            </p:cNvPr>
            <p:cNvCxnSpPr>
              <a:cxnSpLocks/>
              <a:stCxn id="6" idx="5"/>
              <a:endCxn id="9" idx="1"/>
            </p:cNvCxnSpPr>
            <p:nvPr/>
          </p:nvCxnSpPr>
          <p:spPr>
            <a:xfrm>
              <a:off x="2359551" y="2661155"/>
              <a:ext cx="992723" cy="50851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E7B9EC-DDE7-17F5-F431-06D667D2CA98}"/>
                </a:ext>
              </a:extLst>
            </p:cNvPr>
            <p:cNvCxnSpPr>
              <a:cxnSpLocks/>
              <a:stCxn id="10" idx="4"/>
              <a:endCxn id="9" idx="0"/>
            </p:cNvCxnSpPr>
            <p:nvPr/>
          </p:nvCxnSpPr>
          <p:spPr>
            <a:xfrm>
              <a:off x="3497754" y="2729708"/>
              <a:ext cx="0" cy="37969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89E29C19-567E-38A3-DCF5-32E67372C90A}"/>
              </a:ext>
            </a:extLst>
          </p:cNvPr>
          <p:cNvSpPr/>
          <p:nvPr/>
        </p:nvSpPr>
        <p:spPr>
          <a:xfrm>
            <a:off x="8357396" y="2277780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287A54B-9790-9592-2766-748FA7BBA02E}"/>
              </a:ext>
            </a:extLst>
          </p:cNvPr>
          <p:cNvSpPr/>
          <p:nvPr/>
        </p:nvSpPr>
        <p:spPr>
          <a:xfrm>
            <a:off x="8357396" y="2948449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1468DB-2475-8CA7-3DD2-D2C0DA8AF97B}"/>
              </a:ext>
            </a:extLst>
          </p:cNvPr>
          <p:cNvCxnSpPr>
            <a:cxnSpLocks/>
            <a:stCxn id="15" idx="4"/>
            <a:endCxn id="16" idx="0"/>
          </p:cNvCxnSpPr>
          <p:nvPr/>
        </p:nvCxnSpPr>
        <p:spPr>
          <a:xfrm>
            <a:off x="8563136" y="2689260"/>
            <a:ext cx="0" cy="25918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7D68741-13CA-B71D-1398-ECCF02100EB9}"/>
              </a:ext>
            </a:extLst>
          </p:cNvPr>
          <p:cNvSpPr/>
          <p:nvPr/>
        </p:nvSpPr>
        <p:spPr>
          <a:xfrm>
            <a:off x="9515782" y="2273956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6130C33-B3D4-2EE7-E82B-1D7342EC7942}"/>
              </a:ext>
            </a:extLst>
          </p:cNvPr>
          <p:cNvSpPr/>
          <p:nvPr/>
        </p:nvSpPr>
        <p:spPr>
          <a:xfrm>
            <a:off x="9515782" y="2944625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1FFE015-7DB0-5A05-A2FE-D9ED14F3AECB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9721522" y="2685436"/>
            <a:ext cx="0" cy="25918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79C1AC5-080D-579F-9C34-3923192D2CCD}"/>
              </a:ext>
            </a:extLst>
          </p:cNvPr>
          <p:cNvSpPr/>
          <p:nvPr/>
        </p:nvSpPr>
        <p:spPr>
          <a:xfrm>
            <a:off x="10674167" y="2273956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D48AEA-0569-8082-6DA7-0BA0F1667FF3}"/>
              </a:ext>
            </a:extLst>
          </p:cNvPr>
          <p:cNvSpPr txBox="1"/>
          <p:nvPr/>
        </p:nvSpPr>
        <p:spPr>
          <a:xfrm>
            <a:off x="8191877" y="1489126"/>
            <a:ext cx="3059289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 spanning forest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A2E160-5B56-91B7-B339-3E11ACDCC0CF}"/>
              </a:ext>
            </a:extLst>
          </p:cNvPr>
          <p:cNvSpPr txBox="1"/>
          <p:nvPr/>
        </p:nvSpPr>
        <p:spPr>
          <a:xfrm>
            <a:off x="320694" y="4484776"/>
            <a:ext cx="3977102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Vertex A always has the highest </a:t>
            </a:r>
            <a:r>
              <a:rPr lang="en-US" sz="2800" dirty="0" err="1"/>
              <a:t>postorder</a:t>
            </a:r>
            <a:r>
              <a:rPr lang="en-US" sz="2800" dirty="0"/>
              <a:t> number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6DD67DB-2AAA-1EE9-4D72-D6EF41E74F0A}"/>
              </a:ext>
            </a:extLst>
          </p:cNvPr>
          <p:cNvGrpSpPr/>
          <p:nvPr/>
        </p:nvGrpSpPr>
        <p:grpSpPr>
          <a:xfrm>
            <a:off x="4651922" y="4457300"/>
            <a:ext cx="2888156" cy="1872082"/>
            <a:chOff x="4651922" y="4457300"/>
            <a:chExt cx="2888156" cy="1872082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49EA32D-FDB7-DBAB-C841-26810B5E9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651922" y="4457300"/>
              <a:ext cx="2888156" cy="1872082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3015F77-B4F2-5F63-964C-610E39902A66}"/>
                </a:ext>
              </a:extLst>
            </p:cNvPr>
            <p:cNvSpPr txBox="1"/>
            <p:nvPr/>
          </p:nvSpPr>
          <p:spPr>
            <a:xfrm>
              <a:off x="4799655" y="59600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B659DCA-231B-EE37-D9F9-5DB83A6EBF6B}"/>
                </a:ext>
              </a:extLst>
            </p:cNvPr>
            <p:cNvSpPr txBox="1"/>
            <p:nvPr/>
          </p:nvSpPr>
          <p:spPr>
            <a:xfrm>
              <a:off x="4799655" y="53513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DAA198A-2FB9-B28C-A52E-5C823996047A}"/>
                </a:ext>
              </a:extLst>
            </p:cNvPr>
            <p:cNvSpPr txBox="1"/>
            <p:nvPr/>
          </p:nvSpPr>
          <p:spPr>
            <a:xfrm>
              <a:off x="4799655" y="565604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1A2FCE3-D24C-54CC-9C4B-B330E28D06DC}"/>
                </a:ext>
              </a:extLst>
            </p:cNvPr>
            <p:cNvSpPr txBox="1"/>
            <p:nvPr/>
          </p:nvSpPr>
          <p:spPr>
            <a:xfrm>
              <a:off x="4797940" y="506955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784D88F-1728-6219-5687-711DE0EBAFE6}"/>
                </a:ext>
              </a:extLst>
            </p:cNvPr>
            <p:cNvSpPr txBox="1"/>
            <p:nvPr/>
          </p:nvSpPr>
          <p:spPr>
            <a:xfrm>
              <a:off x="4798797" y="47425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1DD1828-795E-4A3E-28D4-3EF5F1C28AFA}"/>
              </a:ext>
            </a:extLst>
          </p:cNvPr>
          <p:cNvSpPr txBox="1"/>
          <p:nvPr/>
        </p:nvSpPr>
        <p:spPr>
          <a:xfrm>
            <a:off x="7768734" y="3831283"/>
            <a:ext cx="3905573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Another spanning forest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97A855-43D0-2A2C-3391-C41DA238C7AD}"/>
              </a:ext>
            </a:extLst>
          </p:cNvPr>
          <p:cNvGrpSpPr/>
          <p:nvPr/>
        </p:nvGrpSpPr>
        <p:grpSpPr>
          <a:xfrm>
            <a:off x="8836182" y="4366565"/>
            <a:ext cx="1853064" cy="2429701"/>
            <a:chOff x="8836182" y="4366565"/>
            <a:chExt cx="1853064" cy="242970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3F33080-56A1-9119-D32C-C8368758303D}"/>
                </a:ext>
              </a:extLst>
            </p:cNvPr>
            <p:cNvSpPr/>
            <p:nvPr/>
          </p:nvSpPr>
          <p:spPr>
            <a:xfrm>
              <a:off x="9506653" y="436656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5CA723D-FA9A-9742-E073-49A03A9B6B02}"/>
                </a:ext>
              </a:extLst>
            </p:cNvPr>
            <p:cNvSpPr/>
            <p:nvPr/>
          </p:nvSpPr>
          <p:spPr>
            <a:xfrm>
              <a:off x="9506653" y="5037234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6199D19-A39B-70EC-FAE7-4CF1EF9DCF17}"/>
                </a:ext>
              </a:extLst>
            </p:cNvPr>
            <p:cNvSpPr/>
            <p:nvPr/>
          </p:nvSpPr>
          <p:spPr>
            <a:xfrm>
              <a:off x="8836182" y="571411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0C49CD4-D8BC-6BE7-F578-87387EB32BB2}"/>
                </a:ext>
              </a:extLst>
            </p:cNvPr>
            <p:cNvSpPr/>
            <p:nvPr/>
          </p:nvSpPr>
          <p:spPr>
            <a:xfrm>
              <a:off x="10195380" y="5714117"/>
              <a:ext cx="493866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4036E44-25FE-C53F-E455-124AFFB13F1F}"/>
                </a:ext>
              </a:extLst>
            </p:cNvPr>
            <p:cNvCxnSpPr>
              <a:cxnSpLocks/>
              <a:stCxn id="34" idx="3"/>
              <a:endCxn id="35" idx="7"/>
            </p:cNvCxnSpPr>
            <p:nvPr/>
          </p:nvCxnSpPr>
          <p:spPr>
            <a:xfrm flipH="1">
              <a:off x="9187402" y="5388454"/>
              <a:ext cx="379511" cy="38592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842A188-9512-5BE6-244E-BD0B641D0A0B}"/>
                </a:ext>
              </a:extLst>
            </p:cNvPr>
            <p:cNvCxnSpPr>
              <a:cxnSpLocks/>
              <a:stCxn id="33" idx="4"/>
              <a:endCxn id="34" idx="0"/>
            </p:cNvCxnSpPr>
            <p:nvPr/>
          </p:nvCxnSpPr>
          <p:spPr>
            <a:xfrm>
              <a:off x="9712393" y="4778045"/>
              <a:ext cx="0" cy="25918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DE070C5-054F-EBD4-BFA9-8F04F7767F90}"/>
                </a:ext>
              </a:extLst>
            </p:cNvPr>
            <p:cNvCxnSpPr>
              <a:cxnSpLocks/>
              <a:stCxn id="34" idx="5"/>
              <a:endCxn id="36" idx="1"/>
            </p:cNvCxnSpPr>
            <p:nvPr/>
          </p:nvCxnSpPr>
          <p:spPr>
            <a:xfrm>
              <a:off x="9857873" y="5388454"/>
              <a:ext cx="409832" cy="38592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7CEFAAA-0456-EDA7-8002-219B39F1CD47}"/>
                </a:ext>
              </a:extLst>
            </p:cNvPr>
            <p:cNvSpPr/>
            <p:nvPr/>
          </p:nvSpPr>
          <p:spPr>
            <a:xfrm>
              <a:off x="10248939" y="6384786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9817647-C565-6E70-5744-6C5481203F22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>
              <a:off x="10445551" y="6116714"/>
              <a:ext cx="9128" cy="26807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35B8C5E-D7BD-F7EF-D9AA-3729BF848A87}"/>
              </a:ext>
            </a:extLst>
          </p:cNvPr>
          <p:cNvGrpSpPr/>
          <p:nvPr/>
        </p:nvGrpSpPr>
        <p:grpSpPr>
          <a:xfrm>
            <a:off x="4655788" y="1699575"/>
            <a:ext cx="2888156" cy="1872082"/>
            <a:chOff x="4655788" y="1699575"/>
            <a:chExt cx="2888156" cy="187208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2B44683-1CAC-02E8-30A8-15A5699C6E79}"/>
                </a:ext>
              </a:extLst>
            </p:cNvPr>
            <p:cNvSpPr txBox="1"/>
            <p:nvPr/>
          </p:nvSpPr>
          <p:spPr>
            <a:xfrm>
              <a:off x="4799656" y="31936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CD7ABA5-1490-1DC4-389D-6046FA86C5EB}"/>
                </a:ext>
              </a:extLst>
            </p:cNvPr>
            <p:cNvSpPr txBox="1"/>
            <p:nvPr/>
          </p:nvSpPr>
          <p:spPr>
            <a:xfrm>
              <a:off x="4799656" y="25849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C8CF6C3-A3BB-6EC2-C957-B72F5EF6A4EC}"/>
                </a:ext>
              </a:extLst>
            </p:cNvPr>
            <p:cNvSpPr txBox="1"/>
            <p:nvPr/>
          </p:nvSpPr>
          <p:spPr>
            <a:xfrm>
              <a:off x="4799656" y="28896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DB0B48B-5345-AE12-4887-55E513F38C4A}"/>
                </a:ext>
              </a:extLst>
            </p:cNvPr>
            <p:cNvSpPr txBox="1"/>
            <p:nvPr/>
          </p:nvSpPr>
          <p:spPr>
            <a:xfrm>
              <a:off x="4797941" y="230316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149F11E-950C-845F-3923-F92AD4CFBB91}"/>
                </a:ext>
              </a:extLst>
            </p:cNvPr>
            <p:cNvSpPr txBox="1"/>
            <p:nvPr/>
          </p:nvSpPr>
          <p:spPr>
            <a:xfrm>
              <a:off x="4798798" y="197620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159F71C0-E518-4242-643A-3F822E437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655788" y="1699575"/>
              <a:ext cx="2888156" cy="1872082"/>
            </a:xfrm>
            <a:prstGeom prst="rect">
              <a:avLst/>
            </a:prstGeom>
          </p:spPr>
        </p:pic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7632C2B3-5671-D7B4-1D63-0B7BB4D17ED2}"/>
              </a:ext>
            </a:extLst>
          </p:cNvPr>
          <p:cNvSpPr/>
          <p:nvPr/>
        </p:nvSpPr>
        <p:spPr>
          <a:xfrm>
            <a:off x="4651922" y="1768351"/>
            <a:ext cx="1280792" cy="696686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E069EB7-D809-44EF-99DC-8157C0B73E96}"/>
              </a:ext>
            </a:extLst>
          </p:cNvPr>
          <p:cNvSpPr/>
          <p:nvPr/>
        </p:nvSpPr>
        <p:spPr>
          <a:xfrm>
            <a:off x="4651922" y="4545569"/>
            <a:ext cx="1280792" cy="696686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9237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89268" y="1635131"/>
            <a:ext cx="5153723" cy="633687"/>
          </a:xfrm>
          <a:prstGeom prst="rect">
            <a:avLst/>
          </a:prstGeom>
          <a:solidFill>
            <a:srgbClr val="FFF3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64BC147-D99F-144C-A35B-9B898A0B002A}"/>
              </a:ext>
            </a:extLst>
          </p:cNvPr>
          <p:cNvSpPr txBox="1"/>
          <p:nvPr/>
        </p:nvSpPr>
        <p:spPr>
          <a:xfrm>
            <a:off x="1273920" y="1289317"/>
            <a:ext cx="526907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Rules:</a:t>
            </a:r>
          </a:p>
          <a:p>
            <a:r>
              <a:rPr lang="en-US" sz="2000" dirty="0"/>
              <a:t> R0:  Alpha(x, y, z) :- Bravo(a, b, z), Charlie(x, y, c).</a:t>
            </a:r>
            <a:endParaRPr lang="en-US" sz="2000" b="0" dirty="0">
              <a:effectLst/>
            </a:endParaRPr>
          </a:p>
          <a:p>
            <a:r>
              <a:rPr lang="en-US" sz="2000" dirty="0"/>
              <a:t> R1:  Bravo(x, y, z) :- Charlie(a, x, z), Alpha(y, a, b).</a:t>
            </a:r>
            <a:endParaRPr lang="en-US" sz="2000" b="0" dirty="0">
              <a:effectLst/>
            </a:endParaRPr>
          </a:p>
          <a:p>
            <a:r>
              <a:rPr lang="en-US" sz="2000" dirty="0"/>
              <a:t> R2:  Charlie(x, y, z) :- Delta(z, y, x).</a:t>
            </a:r>
          </a:p>
          <a:p>
            <a:r>
              <a:rPr lang="en-US" sz="2000" dirty="0"/>
              <a:t> R3:  Delta(x, y, z) :- Charlie(z, x, y).</a:t>
            </a:r>
            <a:endParaRPr lang="en-US" sz="2000" b="0" dirty="0">
              <a:effectLst/>
            </a:endParaRPr>
          </a:p>
          <a:p>
            <a:r>
              <a:rPr lang="en-US" sz="2000" dirty="0"/>
              <a:t> R4:  Delta(x, y, z) :- Echo(y, z, x).</a:t>
            </a:r>
            <a:endParaRPr lang="en-US" sz="2000" b="0" dirty="0">
              <a:effectLst/>
            </a:endParaRPr>
          </a:p>
          <a:p>
            <a:br>
              <a:rPr lang="en-US" sz="2000" b="0" dirty="0">
                <a:effectLst/>
              </a:rPr>
            </a:br>
            <a:endParaRPr lang="en-US" sz="2000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31A7DE7-312C-674F-A821-B2E39340C618}"/>
              </a:ext>
            </a:extLst>
          </p:cNvPr>
          <p:cNvSpPr/>
          <p:nvPr/>
        </p:nvSpPr>
        <p:spPr>
          <a:xfrm>
            <a:off x="4597716" y="4493493"/>
            <a:ext cx="1051295" cy="9843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A896964-68D6-454A-BE3B-BBBDDE221044}"/>
              </a:ext>
            </a:extLst>
          </p:cNvPr>
          <p:cNvSpPr/>
          <p:nvPr/>
        </p:nvSpPr>
        <p:spPr>
          <a:xfrm>
            <a:off x="3183315" y="3723082"/>
            <a:ext cx="1149102" cy="23726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F14501B-6D90-2C4C-9CBF-32F97B2BF841}"/>
              </a:ext>
            </a:extLst>
          </p:cNvPr>
          <p:cNvSpPr/>
          <p:nvPr/>
        </p:nvSpPr>
        <p:spPr>
          <a:xfrm>
            <a:off x="1780438" y="3725553"/>
            <a:ext cx="1249777" cy="2370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6: Evaluate all Rules in the SCCs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629060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81218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BD26D53-CB0E-9FEE-02D0-1BE73AC80149}"/>
              </a:ext>
            </a:extLst>
          </p:cNvPr>
          <p:cNvSpPr/>
          <p:nvPr/>
        </p:nvSpPr>
        <p:spPr>
          <a:xfrm>
            <a:off x="8859794" y="2264577"/>
            <a:ext cx="939114" cy="7405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68F5066-0F95-CC55-C57B-1929FDA68E11}"/>
              </a:ext>
            </a:extLst>
          </p:cNvPr>
          <p:cNvSpPr/>
          <p:nvPr/>
        </p:nvSpPr>
        <p:spPr>
          <a:xfrm>
            <a:off x="9863618" y="2162433"/>
            <a:ext cx="939114" cy="18083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79BA572-16C8-0A2C-2806-9FE3B7E20247}"/>
              </a:ext>
            </a:extLst>
          </p:cNvPr>
          <p:cNvSpPr/>
          <p:nvPr/>
        </p:nvSpPr>
        <p:spPr>
          <a:xfrm>
            <a:off x="10844270" y="2162433"/>
            <a:ext cx="939114" cy="18083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6B9F977-D8D1-7E01-16D1-DE3EB8E106BE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7F60175-4C3D-3721-EA97-178D2860D1BC}"/>
              </a:ext>
            </a:extLst>
          </p:cNvPr>
          <p:cNvSpPr>
            <a:spLocks noChangeAspect="1"/>
          </p:cNvSpPr>
          <p:nvPr/>
        </p:nvSpPr>
        <p:spPr>
          <a:xfrm>
            <a:off x="9968897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67610AE-89B4-0DDC-F5D6-B7960C111435}"/>
              </a:ext>
            </a:extLst>
          </p:cNvPr>
          <p:cNvSpPr>
            <a:spLocks noChangeAspect="1"/>
          </p:cNvSpPr>
          <p:nvPr/>
        </p:nvSpPr>
        <p:spPr>
          <a:xfrm>
            <a:off x="9982716" y="3221778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R3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6ABEC1A-5638-318B-F9EE-0A10BEA4F4C6}"/>
              </a:ext>
            </a:extLst>
          </p:cNvPr>
          <p:cNvSpPr>
            <a:spLocks noChangeAspect="1"/>
          </p:cNvSpPr>
          <p:nvPr/>
        </p:nvSpPr>
        <p:spPr>
          <a:xfrm>
            <a:off x="10932312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A290922-6654-7B81-C248-088B0A12776D}"/>
              </a:ext>
            </a:extLst>
          </p:cNvPr>
          <p:cNvSpPr>
            <a:spLocks noChangeAspect="1"/>
          </p:cNvSpPr>
          <p:nvPr/>
        </p:nvSpPr>
        <p:spPr>
          <a:xfrm>
            <a:off x="10950869" y="3221778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A81008-C9CA-E2C2-A187-3A0C65CA4B19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8BB6A4-3036-E611-2D55-8E99FADD36E2}"/>
              </a:ext>
            </a:extLst>
          </p:cNvPr>
          <p:cNvSpPr txBox="1"/>
          <p:nvPr/>
        </p:nvSpPr>
        <p:spPr>
          <a:xfrm>
            <a:off x="5649011" y="5566934"/>
            <a:ext cx="64586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Evaluate all the rules in an SCC using fixed point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Evaluate SCCs in order found in the DFS forest</a:t>
            </a:r>
          </a:p>
          <a:p>
            <a:pPr algn="ctr"/>
            <a:r>
              <a:rPr lang="en-US" sz="2400" b="1" i="1" dirty="0"/>
              <a:t>Just R0 and R1</a:t>
            </a:r>
          </a:p>
        </p:txBody>
      </p:sp>
      <p:sp>
        <p:nvSpPr>
          <p:cNvPr id="5" name="Notched Right Arrow 4">
            <a:extLst>
              <a:ext uri="{FF2B5EF4-FFF2-40B4-BE49-F238E27FC236}">
                <a16:creationId xmlns:a16="http://schemas.microsoft.com/office/drawing/2014/main" id="{F5E20A1D-A6E4-8BA0-2D7B-1FB571B04038}"/>
              </a:ext>
            </a:extLst>
          </p:cNvPr>
          <p:cNvSpPr/>
          <p:nvPr/>
        </p:nvSpPr>
        <p:spPr>
          <a:xfrm>
            <a:off x="8859794" y="4376057"/>
            <a:ext cx="2842349" cy="54428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933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EEE50-1EE0-D049-9C55-430DFF464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7C0BC-FD14-1948-B5E9-A1759F50A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a really big input file and see that your project 5 code runs much faster than the project 4 code</a:t>
            </a:r>
          </a:p>
          <a:p>
            <a:pPr lvl="1"/>
            <a:r>
              <a:rPr lang="en-US" dirty="0"/>
              <a:t>And they both give the same query responses</a:t>
            </a:r>
          </a:p>
        </p:txBody>
      </p:sp>
    </p:spTree>
    <p:extLst>
      <p:ext uri="{BB962C8B-B14F-4D97-AF65-F5344CB8AC3E}">
        <p14:creationId xmlns:p14="http://schemas.microsoft.com/office/powerpoint/2010/main" val="4126384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E6AD6-E917-9680-3C43-65A2885EF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VII. The Vertex with </a:t>
            </a:r>
            <a:r>
              <a:rPr lang="en-US" b="1" i="1" dirty="0"/>
              <a:t>Highest</a:t>
            </a:r>
            <a:r>
              <a:rPr lang="en-US" dirty="0"/>
              <a:t> </a:t>
            </a:r>
            <a:r>
              <a:rPr lang="en-US" dirty="0" err="1"/>
              <a:t>Postorder</a:t>
            </a:r>
            <a:r>
              <a:rPr lang="en-US" dirty="0"/>
              <a:t> in a </a:t>
            </a:r>
            <a:r>
              <a:rPr lang="en-US" b="1" i="1" dirty="0">
                <a:highlight>
                  <a:srgbClr val="FFFF00"/>
                </a:highlight>
              </a:rPr>
              <a:t>Graph</a:t>
            </a:r>
            <a:r>
              <a:rPr lang="en-US" dirty="0"/>
              <a:t> is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29D9B-A578-AE22-0BA1-DEFA8734E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… part of a </a:t>
            </a:r>
            <a:r>
              <a:rPr lang="en-US" b="1" i="1" dirty="0"/>
              <a:t>source</a:t>
            </a:r>
            <a:r>
              <a:rPr lang="en-US" dirty="0"/>
              <a:t> SCC</a:t>
            </a:r>
          </a:p>
        </p:txBody>
      </p:sp>
      <p:pic>
        <p:nvPicPr>
          <p:cNvPr id="4" name="Picture 3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E4C78C23-1485-A9EB-85D9-771B64B6F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551698"/>
            <a:ext cx="3251200" cy="31115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D82747B-5F3B-7792-9F3E-A87771F2B801}"/>
              </a:ext>
            </a:extLst>
          </p:cNvPr>
          <p:cNvGrpSpPr/>
          <p:nvPr/>
        </p:nvGrpSpPr>
        <p:grpSpPr>
          <a:xfrm>
            <a:off x="9646609" y="2100239"/>
            <a:ext cx="1707191" cy="3182886"/>
            <a:chOff x="8696068" y="1825625"/>
            <a:chExt cx="1707191" cy="318288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11305D-E159-17ED-B1C6-9FCF22E8F688}"/>
                </a:ext>
              </a:extLst>
            </p:cNvPr>
            <p:cNvSpPr/>
            <p:nvPr/>
          </p:nvSpPr>
          <p:spPr>
            <a:xfrm>
              <a:off x="9316995" y="182562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5599F99-8269-2095-6227-CAC338537291}"/>
                </a:ext>
              </a:extLst>
            </p:cNvPr>
            <p:cNvSpPr/>
            <p:nvPr/>
          </p:nvSpPr>
          <p:spPr>
            <a:xfrm>
              <a:off x="8696068" y="248026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C480E09-59C0-CD06-62EE-E4A08758A7A1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9047288" y="2176845"/>
              <a:ext cx="329967" cy="36367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98AC54A-36FC-6E4E-2900-AE909916B1FA}"/>
                </a:ext>
              </a:extLst>
            </p:cNvPr>
            <p:cNvSpPr/>
            <p:nvPr/>
          </p:nvSpPr>
          <p:spPr>
            <a:xfrm>
              <a:off x="8705516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D05BDC9-9243-1800-E14D-C0BD0D631BBD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8901808" y="2891741"/>
              <a:ext cx="9448" cy="30341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F688FD5-4F40-3EF5-1A02-36A099AD3656}"/>
                </a:ext>
              </a:extLst>
            </p:cNvPr>
            <p:cNvSpPr/>
            <p:nvPr/>
          </p:nvSpPr>
          <p:spPr>
            <a:xfrm>
              <a:off x="8696068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D2631DA-293A-D32B-B29C-68E0BAA59C42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 flipH="1">
              <a:off x="8901808" y="3606637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ECE1D84-F964-2CB9-59B7-B49983EF6B44}"/>
                </a:ext>
              </a:extLst>
            </p:cNvPr>
            <p:cNvSpPr/>
            <p:nvPr/>
          </p:nvSpPr>
          <p:spPr>
            <a:xfrm>
              <a:off x="8696068" y="459703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630A116-D504-80D1-3764-53E3B144C1F0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8901808" y="4307339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1CE6D5B-C9E9-76B7-C381-8D472A7A2B30}"/>
                </a:ext>
              </a:extLst>
            </p:cNvPr>
            <p:cNvSpPr/>
            <p:nvPr/>
          </p:nvSpPr>
          <p:spPr>
            <a:xfrm>
              <a:off x="9316995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799C4B2-4E45-82BB-67BC-8E06FB1F0556}"/>
                </a:ext>
              </a:extLst>
            </p:cNvPr>
            <p:cNvCxnSpPr>
              <a:cxnSpLocks/>
              <a:stCxn id="9" idx="5"/>
              <a:endCxn id="15" idx="1"/>
            </p:cNvCxnSpPr>
            <p:nvPr/>
          </p:nvCxnSpPr>
          <p:spPr>
            <a:xfrm>
              <a:off x="9056736" y="3546377"/>
              <a:ext cx="320519" cy="41021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4C6DD3A-5CD0-6D92-3741-8350CE2169E6}"/>
                </a:ext>
              </a:extLst>
            </p:cNvPr>
            <p:cNvSpPr/>
            <p:nvPr/>
          </p:nvSpPr>
          <p:spPr>
            <a:xfrm>
              <a:off x="9991779" y="247113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3230A00-1E55-228B-9165-D93E279C1D61}"/>
                </a:ext>
              </a:extLst>
            </p:cNvPr>
            <p:cNvCxnSpPr>
              <a:cxnSpLocks/>
              <a:stCxn id="6" idx="5"/>
              <a:endCxn id="17" idx="1"/>
            </p:cNvCxnSpPr>
            <p:nvPr/>
          </p:nvCxnSpPr>
          <p:spPr>
            <a:xfrm>
              <a:off x="9668215" y="2176845"/>
              <a:ext cx="383824" cy="35455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3057C48-5577-3D3B-3243-EF88F2A21A4A}"/>
                </a:ext>
              </a:extLst>
            </p:cNvPr>
            <p:cNvSpPr/>
            <p:nvPr/>
          </p:nvSpPr>
          <p:spPr>
            <a:xfrm>
              <a:off x="9991779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8417D72-0A98-6517-3FE8-93B04088562A}"/>
                </a:ext>
              </a:extLst>
            </p:cNvPr>
            <p:cNvCxnSpPr>
              <a:cxnSpLocks/>
              <a:stCxn id="17" idx="4"/>
              <a:endCxn id="19" idx="0"/>
            </p:cNvCxnSpPr>
            <p:nvPr/>
          </p:nvCxnSpPr>
          <p:spPr>
            <a:xfrm>
              <a:off x="10197519" y="2882617"/>
              <a:ext cx="0" cy="31254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D860F6B-23FA-ED1A-8A68-8F52D7604C64}"/>
              </a:ext>
            </a:extLst>
          </p:cNvPr>
          <p:cNvGrpSpPr/>
          <p:nvPr/>
        </p:nvGrpSpPr>
        <p:grpSpPr>
          <a:xfrm>
            <a:off x="4556409" y="2815135"/>
            <a:ext cx="3918166" cy="2477766"/>
            <a:chOff x="3712077" y="2614910"/>
            <a:chExt cx="3918166" cy="247776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514E7DD-50BF-3B9D-905B-23515824D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12077" y="2614910"/>
              <a:ext cx="3918166" cy="2422958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674C95F-BACB-4E6F-F49E-9FEDC197E020}"/>
                </a:ext>
              </a:extLst>
            </p:cNvPr>
            <p:cNvSpPr txBox="1"/>
            <p:nvPr/>
          </p:nvSpPr>
          <p:spPr>
            <a:xfrm>
              <a:off x="5148967" y="2854497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7CD0982-D3F2-063C-7ABF-5561085ACA06}"/>
                </a:ext>
              </a:extLst>
            </p:cNvPr>
            <p:cNvSpPr txBox="1"/>
            <p:nvPr/>
          </p:nvSpPr>
          <p:spPr>
            <a:xfrm>
              <a:off x="5148967" y="3098028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91C8205-36AF-2185-056E-13629126CA56}"/>
                </a:ext>
              </a:extLst>
            </p:cNvPr>
            <p:cNvSpPr txBox="1"/>
            <p:nvPr/>
          </p:nvSpPr>
          <p:spPr>
            <a:xfrm>
              <a:off x="5148967" y="3920876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901704-8C52-1194-D075-B3E7DB296B9F}"/>
                </a:ext>
              </a:extLst>
            </p:cNvPr>
            <p:cNvSpPr txBox="1"/>
            <p:nvPr/>
          </p:nvSpPr>
          <p:spPr>
            <a:xfrm>
              <a:off x="5148967" y="4181358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DEDB402-6976-14BD-4C74-F262836C920C}"/>
                </a:ext>
              </a:extLst>
            </p:cNvPr>
            <p:cNvSpPr txBox="1"/>
            <p:nvPr/>
          </p:nvSpPr>
          <p:spPr>
            <a:xfrm>
              <a:off x="5139519" y="4450505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5C44853-1A0A-658E-CF60-C2A4E6EAD954}"/>
                </a:ext>
              </a:extLst>
            </p:cNvPr>
            <p:cNvSpPr txBox="1"/>
            <p:nvPr/>
          </p:nvSpPr>
          <p:spPr>
            <a:xfrm>
              <a:off x="5127242" y="4723344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67B0DB4-1B2E-D519-63FB-DAFE02780B99}"/>
                </a:ext>
              </a:extLst>
            </p:cNvPr>
            <p:cNvSpPr txBox="1"/>
            <p:nvPr/>
          </p:nvSpPr>
          <p:spPr>
            <a:xfrm>
              <a:off x="5148967" y="3409521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35CE462-2D3D-261C-3398-6E8CBFDD7797}"/>
                </a:ext>
              </a:extLst>
            </p:cNvPr>
            <p:cNvSpPr txBox="1"/>
            <p:nvPr/>
          </p:nvSpPr>
          <p:spPr>
            <a:xfrm>
              <a:off x="5127242" y="3658333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FB35DF0-2DD7-BA66-DAB5-102FD213B5DC}"/>
                </a:ext>
              </a:extLst>
            </p:cNvPr>
            <p:cNvGrpSpPr/>
            <p:nvPr/>
          </p:nvGrpSpPr>
          <p:grpSpPr>
            <a:xfrm>
              <a:off x="3773855" y="2853496"/>
              <a:ext cx="989670" cy="2239180"/>
              <a:chOff x="3773855" y="2853496"/>
              <a:chExt cx="989670" cy="2239180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EE69B3A-C825-6A28-5698-75CC09349168}"/>
                  </a:ext>
                </a:extLst>
              </p:cNvPr>
              <p:cNvGrpSpPr/>
              <p:nvPr/>
            </p:nvGrpSpPr>
            <p:grpSpPr>
              <a:xfrm>
                <a:off x="3773855" y="2854497"/>
                <a:ext cx="989670" cy="2238179"/>
                <a:chOff x="3773855" y="2854497"/>
                <a:chExt cx="989670" cy="2238179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8FBCF5F9-F26C-56D7-A6FA-B934CABF1FD8}"/>
                    </a:ext>
                  </a:extLst>
                </p:cNvPr>
                <p:cNvGrpSpPr/>
                <p:nvPr/>
              </p:nvGrpSpPr>
              <p:grpSpPr>
                <a:xfrm>
                  <a:off x="3779353" y="2854497"/>
                  <a:ext cx="974180" cy="2238179"/>
                  <a:chOff x="3779353" y="2854497"/>
                  <a:chExt cx="974180" cy="2238179"/>
                </a:xfrm>
              </p:grpSpPr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A27EE55F-3A9F-1E13-3E31-99D019A25BD2}"/>
                      </a:ext>
                    </a:extLst>
                  </p:cNvPr>
                  <p:cNvGrpSpPr/>
                  <p:nvPr/>
                </p:nvGrpSpPr>
                <p:grpSpPr>
                  <a:xfrm>
                    <a:off x="3830364" y="2854497"/>
                    <a:ext cx="923169" cy="2238179"/>
                    <a:chOff x="3830364" y="2854497"/>
                    <a:chExt cx="923169" cy="2238179"/>
                  </a:xfrm>
                </p:grpSpPr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1754B476-A73E-0684-CA6C-6A5FAE84EB5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30364" y="2854497"/>
                      <a:ext cx="923169" cy="2238179"/>
                      <a:chOff x="3830364" y="2854497"/>
                      <a:chExt cx="923169" cy="2238179"/>
                    </a:xfrm>
                  </p:grpSpPr>
                  <p:sp>
                    <p:nvSpPr>
                      <p:cNvPr id="42" name="TextBox 41">
                        <a:extLst>
                          <a:ext uri="{FF2B5EF4-FFF2-40B4-BE49-F238E27FC236}">
                            <a16:creationId xmlns:a16="http://schemas.microsoft.com/office/drawing/2014/main" id="{A5B13572-DF1C-449E-B7E4-967A7433DB9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98065" y="4723344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9</a:t>
                        </a:r>
                      </a:p>
                    </p:txBody>
                  </p:sp>
                  <p:sp>
                    <p:nvSpPr>
                      <p:cNvPr id="43" name="TextBox 42">
                        <a:extLst>
                          <a:ext uri="{FF2B5EF4-FFF2-40B4-BE49-F238E27FC236}">
                            <a16:creationId xmlns:a16="http://schemas.microsoft.com/office/drawing/2014/main" id="{21A0EB49-909D-67E7-3F89-C33FB1D636C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93338" y="4450505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6</a:t>
                        </a:r>
                      </a:p>
                    </p:txBody>
                  </p:sp>
                  <p:sp>
                    <p:nvSpPr>
                      <p:cNvPr id="44" name="TextBox 43">
                        <a:extLst>
                          <a:ext uri="{FF2B5EF4-FFF2-40B4-BE49-F238E27FC236}">
                            <a16:creationId xmlns:a16="http://schemas.microsoft.com/office/drawing/2014/main" id="{15B1CC1C-7747-2705-7280-7A1EF83FBF1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50589" y="2854497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1</a:t>
                        </a:r>
                      </a:p>
                    </p:txBody>
                  </p:sp>
                  <p:sp>
                    <p:nvSpPr>
                      <p:cNvPr id="45" name="TextBox 44">
                        <a:extLst>
                          <a:ext uri="{FF2B5EF4-FFF2-40B4-BE49-F238E27FC236}">
                            <a16:creationId xmlns:a16="http://schemas.microsoft.com/office/drawing/2014/main" id="{314F3702-6953-4DA7-A138-CD1A34BF477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50589" y="3113708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2</a:t>
                        </a:r>
                      </a:p>
                    </p:txBody>
                  </p:sp>
                  <p:sp>
                    <p:nvSpPr>
                      <p:cNvPr id="46" name="TextBox 45">
                        <a:extLst>
                          <a:ext uri="{FF2B5EF4-FFF2-40B4-BE49-F238E27FC236}">
                            <a16:creationId xmlns:a16="http://schemas.microsoft.com/office/drawing/2014/main" id="{9E750AEC-4A2E-DBF5-3BCF-A704E524D0C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35091" y="3922118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3</a:t>
                        </a:r>
                      </a:p>
                    </p:txBody>
                  </p:sp>
                  <p:sp>
                    <p:nvSpPr>
                      <p:cNvPr id="47" name="TextBox 46">
                        <a:extLst>
                          <a:ext uri="{FF2B5EF4-FFF2-40B4-BE49-F238E27FC236}">
                            <a16:creationId xmlns:a16="http://schemas.microsoft.com/office/drawing/2014/main" id="{3A83429F-0FE1-1A2C-2FBB-BB855B3D2D4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35091" y="4433439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5</a:t>
                        </a:r>
                      </a:p>
                    </p:txBody>
                  </p:sp>
                  <p:sp>
                    <p:nvSpPr>
                      <p:cNvPr id="48" name="TextBox 47">
                        <a:extLst>
                          <a:ext uri="{FF2B5EF4-FFF2-40B4-BE49-F238E27FC236}">
                            <a16:creationId xmlns:a16="http://schemas.microsoft.com/office/drawing/2014/main" id="{4280AE4B-6E11-7477-3C67-D231EBFCCBF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35091" y="4160727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4</a:t>
                        </a:r>
                      </a:p>
                    </p:txBody>
                  </p:sp>
                  <p:sp>
                    <p:nvSpPr>
                      <p:cNvPr id="49" name="TextBox 48">
                        <a:extLst>
                          <a:ext uri="{FF2B5EF4-FFF2-40B4-BE49-F238E27FC236}">
                            <a16:creationId xmlns:a16="http://schemas.microsoft.com/office/drawing/2014/main" id="{56F9D86E-30B6-0535-21E2-7F42C570A9F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30364" y="4723344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8</a:t>
                        </a:r>
                      </a:p>
                    </p:txBody>
                  </p:sp>
                  <p:sp>
                    <p:nvSpPr>
                      <p:cNvPr id="50" name="TextBox 49">
                        <a:extLst>
                          <a:ext uri="{FF2B5EF4-FFF2-40B4-BE49-F238E27FC236}">
                            <a16:creationId xmlns:a16="http://schemas.microsoft.com/office/drawing/2014/main" id="{8A7ED34E-77BE-6BA9-41B9-2C8E976F7E2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01516" y="4181358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7</a:t>
                        </a:r>
                      </a:p>
                    </p:txBody>
                  </p:sp>
                  <p:sp>
                    <p:nvSpPr>
                      <p:cNvPr id="51" name="TextBox 50">
                        <a:extLst>
                          <a:ext uri="{FF2B5EF4-FFF2-40B4-BE49-F238E27FC236}">
                            <a16:creationId xmlns:a16="http://schemas.microsoft.com/office/drawing/2014/main" id="{1D841164-A209-7261-C812-C32ACD0964E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34829" y="3938007"/>
                        <a:ext cx="41870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10</a:t>
                        </a:r>
                      </a:p>
                    </p:txBody>
                  </p:sp>
                </p:grpSp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DA8D83E7-2FF4-F307-AD46-9C5A6FBB93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24992" y="3113708"/>
                      <a:ext cx="41870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p:txBody>
                </p:sp>
              </p:grp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4A6023B1-49DF-0590-76DC-DC94F4DFA420}"/>
                      </a:ext>
                    </a:extLst>
                  </p:cNvPr>
                  <p:cNvSpPr txBox="1"/>
                  <p:nvPr/>
                </p:nvSpPr>
                <p:spPr>
                  <a:xfrm>
                    <a:off x="3779353" y="3379665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12</a:t>
                    </a:r>
                  </a:p>
                </p:txBody>
              </p:sp>
            </p:grp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3A68CFE1-AD44-E2EE-1028-65999A7F2414}"/>
                    </a:ext>
                  </a:extLst>
                </p:cNvPr>
                <p:cNvSpPr txBox="1"/>
                <p:nvPr/>
              </p:nvSpPr>
              <p:spPr>
                <a:xfrm>
                  <a:off x="3773855" y="3633762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13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EFCA360-A3BC-7C85-CB42-BABB37203B68}"/>
                    </a:ext>
                  </a:extLst>
                </p:cNvPr>
                <p:cNvSpPr txBox="1"/>
                <p:nvPr/>
              </p:nvSpPr>
              <p:spPr>
                <a:xfrm>
                  <a:off x="4344821" y="3648706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14</a:t>
                  </a:r>
                </a:p>
              </p:txBody>
            </p: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0D7AED5-BAA6-F63D-6828-DDD0B21493FD}"/>
                  </a:ext>
                </a:extLst>
              </p:cNvPr>
              <p:cNvSpPr txBox="1"/>
              <p:nvPr/>
            </p:nvSpPr>
            <p:spPr>
              <a:xfrm>
                <a:off x="4328617" y="3372356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15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03CD0D2-24E6-F539-0B53-2BF683F249DF}"/>
                  </a:ext>
                </a:extLst>
              </p:cNvPr>
              <p:cNvSpPr txBox="1"/>
              <p:nvPr/>
            </p:nvSpPr>
            <p:spPr>
              <a:xfrm>
                <a:off x="4314929" y="2853496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16</a:t>
                </a:r>
              </a:p>
            </p:txBody>
          </p:sp>
        </p:grpSp>
      </p:grpSp>
      <p:sp>
        <p:nvSpPr>
          <p:cNvPr id="52" name="Oval 51">
            <a:extLst>
              <a:ext uri="{FF2B5EF4-FFF2-40B4-BE49-F238E27FC236}">
                <a16:creationId xmlns:a16="http://schemas.microsoft.com/office/drawing/2014/main" id="{3D036030-B071-C5D0-C6BC-ABC48076F32B}"/>
              </a:ext>
            </a:extLst>
          </p:cNvPr>
          <p:cNvSpPr/>
          <p:nvPr/>
        </p:nvSpPr>
        <p:spPr>
          <a:xfrm>
            <a:off x="5140463" y="2936575"/>
            <a:ext cx="2054931" cy="55585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2F948C3-9ABC-7852-64B2-951E2898FF0B}"/>
              </a:ext>
            </a:extLst>
          </p:cNvPr>
          <p:cNvSpPr/>
          <p:nvPr/>
        </p:nvSpPr>
        <p:spPr>
          <a:xfrm rot="2354845">
            <a:off x="1559364" y="2613431"/>
            <a:ext cx="2591058" cy="136964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48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E6AD6-E917-9680-3C43-65A2885EF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VIII. The Vertex with </a:t>
            </a:r>
            <a:r>
              <a:rPr lang="en-US" b="1" i="1" dirty="0"/>
              <a:t>Lowest</a:t>
            </a:r>
            <a:r>
              <a:rPr lang="en-US" dirty="0"/>
              <a:t> </a:t>
            </a:r>
            <a:r>
              <a:rPr lang="en-US" dirty="0" err="1"/>
              <a:t>Postorder</a:t>
            </a:r>
            <a:r>
              <a:rPr lang="en-US" dirty="0"/>
              <a:t> in a </a:t>
            </a:r>
            <a:r>
              <a:rPr lang="en-US" b="1" i="1" dirty="0"/>
              <a:t>Graph</a:t>
            </a:r>
            <a:r>
              <a:rPr lang="en-US" dirty="0"/>
              <a:t> is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29D9B-A578-AE22-0BA1-DEFA8734E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… part of a </a:t>
            </a:r>
            <a:r>
              <a:rPr lang="en-US" b="1" i="1" dirty="0"/>
              <a:t>sink </a:t>
            </a:r>
            <a:r>
              <a:rPr lang="en-US" dirty="0"/>
              <a:t>SCC</a:t>
            </a:r>
          </a:p>
        </p:txBody>
      </p:sp>
      <p:pic>
        <p:nvPicPr>
          <p:cNvPr id="4" name="Picture 3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E4C78C23-1485-A9EB-85D9-771B64B6F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551698"/>
            <a:ext cx="3251200" cy="31115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D82747B-5F3B-7792-9F3E-A87771F2B801}"/>
              </a:ext>
            </a:extLst>
          </p:cNvPr>
          <p:cNvGrpSpPr/>
          <p:nvPr/>
        </p:nvGrpSpPr>
        <p:grpSpPr>
          <a:xfrm>
            <a:off x="9646609" y="2100239"/>
            <a:ext cx="1707191" cy="3182886"/>
            <a:chOff x="8696068" y="1825625"/>
            <a:chExt cx="1707191" cy="318288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11305D-E159-17ED-B1C6-9FCF22E8F688}"/>
                </a:ext>
              </a:extLst>
            </p:cNvPr>
            <p:cNvSpPr/>
            <p:nvPr/>
          </p:nvSpPr>
          <p:spPr>
            <a:xfrm>
              <a:off x="9316995" y="182562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5599F99-8269-2095-6227-CAC338537291}"/>
                </a:ext>
              </a:extLst>
            </p:cNvPr>
            <p:cNvSpPr/>
            <p:nvPr/>
          </p:nvSpPr>
          <p:spPr>
            <a:xfrm>
              <a:off x="8696068" y="248026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C480E09-59C0-CD06-62EE-E4A08758A7A1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9047288" y="2176845"/>
              <a:ext cx="329967" cy="36367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98AC54A-36FC-6E4E-2900-AE909916B1FA}"/>
                </a:ext>
              </a:extLst>
            </p:cNvPr>
            <p:cNvSpPr/>
            <p:nvPr/>
          </p:nvSpPr>
          <p:spPr>
            <a:xfrm>
              <a:off x="8705516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D05BDC9-9243-1800-E14D-C0BD0D631BBD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8901808" y="2891741"/>
              <a:ext cx="9448" cy="30341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F688FD5-4F40-3EF5-1A02-36A099AD3656}"/>
                </a:ext>
              </a:extLst>
            </p:cNvPr>
            <p:cNvSpPr/>
            <p:nvPr/>
          </p:nvSpPr>
          <p:spPr>
            <a:xfrm>
              <a:off x="8696068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D2631DA-293A-D32B-B29C-68E0BAA59C42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 flipH="1">
              <a:off x="8901808" y="3606637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ECE1D84-F964-2CB9-59B7-B49983EF6B44}"/>
                </a:ext>
              </a:extLst>
            </p:cNvPr>
            <p:cNvSpPr/>
            <p:nvPr/>
          </p:nvSpPr>
          <p:spPr>
            <a:xfrm>
              <a:off x="8696068" y="459703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630A116-D504-80D1-3764-53E3B144C1F0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8901808" y="4307339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1CE6D5B-C9E9-76B7-C381-8D472A7A2B30}"/>
                </a:ext>
              </a:extLst>
            </p:cNvPr>
            <p:cNvSpPr/>
            <p:nvPr/>
          </p:nvSpPr>
          <p:spPr>
            <a:xfrm>
              <a:off x="9316995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799C4B2-4E45-82BB-67BC-8E06FB1F0556}"/>
                </a:ext>
              </a:extLst>
            </p:cNvPr>
            <p:cNvCxnSpPr>
              <a:cxnSpLocks/>
              <a:stCxn id="9" idx="5"/>
              <a:endCxn id="15" idx="1"/>
            </p:cNvCxnSpPr>
            <p:nvPr/>
          </p:nvCxnSpPr>
          <p:spPr>
            <a:xfrm>
              <a:off x="9056736" y="3546377"/>
              <a:ext cx="320519" cy="41021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4C6DD3A-5CD0-6D92-3741-8350CE2169E6}"/>
                </a:ext>
              </a:extLst>
            </p:cNvPr>
            <p:cNvSpPr/>
            <p:nvPr/>
          </p:nvSpPr>
          <p:spPr>
            <a:xfrm>
              <a:off x="9991779" y="247113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3230A00-1E55-228B-9165-D93E279C1D61}"/>
                </a:ext>
              </a:extLst>
            </p:cNvPr>
            <p:cNvCxnSpPr>
              <a:cxnSpLocks/>
              <a:stCxn id="6" idx="5"/>
              <a:endCxn id="17" idx="1"/>
            </p:cNvCxnSpPr>
            <p:nvPr/>
          </p:nvCxnSpPr>
          <p:spPr>
            <a:xfrm>
              <a:off x="9668215" y="2176845"/>
              <a:ext cx="383824" cy="35455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3057C48-5577-3D3B-3243-EF88F2A21A4A}"/>
                </a:ext>
              </a:extLst>
            </p:cNvPr>
            <p:cNvSpPr/>
            <p:nvPr/>
          </p:nvSpPr>
          <p:spPr>
            <a:xfrm>
              <a:off x="9991779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8417D72-0A98-6517-3FE8-93B04088562A}"/>
                </a:ext>
              </a:extLst>
            </p:cNvPr>
            <p:cNvCxnSpPr>
              <a:cxnSpLocks/>
              <a:stCxn id="17" idx="4"/>
              <a:endCxn id="19" idx="0"/>
            </p:cNvCxnSpPr>
            <p:nvPr/>
          </p:nvCxnSpPr>
          <p:spPr>
            <a:xfrm>
              <a:off x="10197519" y="2882617"/>
              <a:ext cx="0" cy="31254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D860F6B-23FA-ED1A-8A68-8F52D7604C64}"/>
              </a:ext>
            </a:extLst>
          </p:cNvPr>
          <p:cNvGrpSpPr/>
          <p:nvPr/>
        </p:nvGrpSpPr>
        <p:grpSpPr>
          <a:xfrm>
            <a:off x="4556409" y="2815135"/>
            <a:ext cx="3918166" cy="2477766"/>
            <a:chOff x="3712077" y="2614910"/>
            <a:chExt cx="3918166" cy="247776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514E7DD-50BF-3B9D-905B-23515824D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12077" y="2614910"/>
              <a:ext cx="3918166" cy="2422958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674C95F-BACB-4E6F-F49E-9FEDC197E020}"/>
                </a:ext>
              </a:extLst>
            </p:cNvPr>
            <p:cNvSpPr txBox="1"/>
            <p:nvPr/>
          </p:nvSpPr>
          <p:spPr>
            <a:xfrm>
              <a:off x="5148967" y="2854497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7CD0982-D3F2-063C-7ABF-5561085ACA06}"/>
                </a:ext>
              </a:extLst>
            </p:cNvPr>
            <p:cNvSpPr txBox="1"/>
            <p:nvPr/>
          </p:nvSpPr>
          <p:spPr>
            <a:xfrm>
              <a:off x="5148967" y="3098028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91C8205-36AF-2185-056E-13629126CA56}"/>
                </a:ext>
              </a:extLst>
            </p:cNvPr>
            <p:cNvSpPr txBox="1"/>
            <p:nvPr/>
          </p:nvSpPr>
          <p:spPr>
            <a:xfrm>
              <a:off x="5148967" y="3920876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901704-8C52-1194-D075-B3E7DB296B9F}"/>
                </a:ext>
              </a:extLst>
            </p:cNvPr>
            <p:cNvSpPr txBox="1"/>
            <p:nvPr/>
          </p:nvSpPr>
          <p:spPr>
            <a:xfrm>
              <a:off x="5148967" y="4181358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DEDB402-6976-14BD-4C74-F262836C920C}"/>
                </a:ext>
              </a:extLst>
            </p:cNvPr>
            <p:cNvSpPr txBox="1"/>
            <p:nvPr/>
          </p:nvSpPr>
          <p:spPr>
            <a:xfrm>
              <a:off x="5139519" y="4450505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5C44853-1A0A-658E-CF60-C2A4E6EAD954}"/>
                </a:ext>
              </a:extLst>
            </p:cNvPr>
            <p:cNvSpPr txBox="1"/>
            <p:nvPr/>
          </p:nvSpPr>
          <p:spPr>
            <a:xfrm>
              <a:off x="5127242" y="4723344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67B0DB4-1B2E-D519-63FB-DAFE02780B99}"/>
                </a:ext>
              </a:extLst>
            </p:cNvPr>
            <p:cNvSpPr txBox="1"/>
            <p:nvPr/>
          </p:nvSpPr>
          <p:spPr>
            <a:xfrm>
              <a:off x="5148967" y="3409521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35CE462-2D3D-261C-3398-6E8CBFDD7797}"/>
                </a:ext>
              </a:extLst>
            </p:cNvPr>
            <p:cNvSpPr txBox="1"/>
            <p:nvPr/>
          </p:nvSpPr>
          <p:spPr>
            <a:xfrm>
              <a:off x="5127242" y="3658333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FB35DF0-2DD7-BA66-DAB5-102FD213B5DC}"/>
                </a:ext>
              </a:extLst>
            </p:cNvPr>
            <p:cNvGrpSpPr/>
            <p:nvPr/>
          </p:nvGrpSpPr>
          <p:grpSpPr>
            <a:xfrm>
              <a:off x="3773855" y="2853496"/>
              <a:ext cx="989670" cy="2239180"/>
              <a:chOff x="3773855" y="2853496"/>
              <a:chExt cx="989670" cy="2239180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EE69B3A-C825-6A28-5698-75CC09349168}"/>
                  </a:ext>
                </a:extLst>
              </p:cNvPr>
              <p:cNvGrpSpPr/>
              <p:nvPr/>
            </p:nvGrpSpPr>
            <p:grpSpPr>
              <a:xfrm>
                <a:off x="3773855" y="2854497"/>
                <a:ext cx="989670" cy="2238179"/>
                <a:chOff x="3773855" y="2854497"/>
                <a:chExt cx="989670" cy="2238179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8FBCF5F9-F26C-56D7-A6FA-B934CABF1FD8}"/>
                    </a:ext>
                  </a:extLst>
                </p:cNvPr>
                <p:cNvGrpSpPr/>
                <p:nvPr/>
              </p:nvGrpSpPr>
              <p:grpSpPr>
                <a:xfrm>
                  <a:off x="3779353" y="2854497"/>
                  <a:ext cx="974180" cy="2238179"/>
                  <a:chOff x="3779353" y="2854497"/>
                  <a:chExt cx="974180" cy="2238179"/>
                </a:xfrm>
              </p:grpSpPr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A27EE55F-3A9F-1E13-3E31-99D019A25BD2}"/>
                      </a:ext>
                    </a:extLst>
                  </p:cNvPr>
                  <p:cNvGrpSpPr/>
                  <p:nvPr/>
                </p:nvGrpSpPr>
                <p:grpSpPr>
                  <a:xfrm>
                    <a:off x="3830364" y="2854497"/>
                    <a:ext cx="923169" cy="2238179"/>
                    <a:chOff x="3830364" y="2854497"/>
                    <a:chExt cx="923169" cy="2238179"/>
                  </a:xfrm>
                </p:grpSpPr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1754B476-A73E-0684-CA6C-6A5FAE84EB5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30364" y="2854497"/>
                      <a:ext cx="923169" cy="2238179"/>
                      <a:chOff x="3830364" y="2854497"/>
                      <a:chExt cx="923169" cy="2238179"/>
                    </a:xfrm>
                  </p:grpSpPr>
                  <p:sp>
                    <p:nvSpPr>
                      <p:cNvPr id="42" name="TextBox 41">
                        <a:extLst>
                          <a:ext uri="{FF2B5EF4-FFF2-40B4-BE49-F238E27FC236}">
                            <a16:creationId xmlns:a16="http://schemas.microsoft.com/office/drawing/2014/main" id="{A5B13572-DF1C-449E-B7E4-967A7433DB9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98065" y="4723344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9</a:t>
                        </a:r>
                      </a:p>
                    </p:txBody>
                  </p:sp>
                  <p:sp>
                    <p:nvSpPr>
                      <p:cNvPr id="43" name="TextBox 42">
                        <a:extLst>
                          <a:ext uri="{FF2B5EF4-FFF2-40B4-BE49-F238E27FC236}">
                            <a16:creationId xmlns:a16="http://schemas.microsoft.com/office/drawing/2014/main" id="{21A0EB49-909D-67E7-3F89-C33FB1D636C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93338" y="4450505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6</a:t>
                        </a:r>
                      </a:p>
                    </p:txBody>
                  </p:sp>
                  <p:sp>
                    <p:nvSpPr>
                      <p:cNvPr id="44" name="TextBox 43">
                        <a:extLst>
                          <a:ext uri="{FF2B5EF4-FFF2-40B4-BE49-F238E27FC236}">
                            <a16:creationId xmlns:a16="http://schemas.microsoft.com/office/drawing/2014/main" id="{15B1CC1C-7747-2705-7280-7A1EF83FBF1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50589" y="2854497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1</a:t>
                        </a:r>
                      </a:p>
                    </p:txBody>
                  </p:sp>
                  <p:sp>
                    <p:nvSpPr>
                      <p:cNvPr id="45" name="TextBox 44">
                        <a:extLst>
                          <a:ext uri="{FF2B5EF4-FFF2-40B4-BE49-F238E27FC236}">
                            <a16:creationId xmlns:a16="http://schemas.microsoft.com/office/drawing/2014/main" id="{314F3702-6953-4DA7-A138-CD1A34BF477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50589" y="3113708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2</a:t>
                        </a:r>
                      </a:p>
                    </p:txBody>
                  </p:sp>
                  <p:sp>
                    <p:nvSpPr>
                      <p:cNvPr id="46" name="TextBox 45">
                        <a:extLst>
                          <a:ext uri="{FF2B5EF4-FFF2-40B4-BE49-F238E27FC236}">
                            <a16:creationId xmlns:a16="http://schemas.microsoft.com/office/drawing/2014/main" id="{9E750AEC-4A2E-DBF5-3BCF-A704E524D0C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35091" y="3922118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3</a:t>
                        </a:r>
                      </a:p>
                    </p:txBody>
                  </p:sp>
                  <p:sp>
                    <p:nvSpPr>
                      <p:cNvPr id="47" name="TextBox 46">
                        <a:extLst>
                          <a:ext uri="{FF2B5EF4-FFF2-40B4-BE49-F238E27FC236}">
                            <a16:creationId xmlns:a16="http://schemas.microsoft.com/office/drawing/2014/main" id="{3A83429F-0FE1-1A2C-2FBB-BB855B3D2D4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35091" y="4433439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5</a:t>
                        </a:r>
                      </a:p>
                    </p:txBody>
                  </p:sp>
                  <p:sp>
                    <p:nvSpPr>
                      <p:cNvPr id="48" name="TextBox 47">
                        <a:extLst>
                          <a:ext uri="{FF2B5EF4-FFF2-40B4-BE49-F238E27FC236}">
                            <a16:creationId xmlns:a16="http://schemas.microsoft.com/office/drawing/2014/main" id="{4280AE4B-6E11-7477-3C67-D231EBFCCBF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35091" y="4160727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4</a:t>
                        </a:r>
                      </a:p>
                    </p:txBody>
                  </p:sp>
                  <p:sp>
                    <p:nvSpPr>
                      <p:cNvPr id="49" name="TextBox 48">
                        <a:extLst>
                          <a:ext uri="{FF2B5EF4-FFF2-40B4-BE49-F238E27FC236}">
                            <a16:creationId xmlns:a16="http://schemas.microsoft.com/office/drawing/2014/main" id="{56F9D86E-30B6-0535-21E2-7F42C570A9F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30364" y="4723344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8</a:t>
                        </a:r>
                      </a:p>
                    </p:txBody>
                  </p:sp>
                  <p:sp>
                    <p:nvSpPr>
                      <p:cNvPr id="50" name="TextBox 49">
                        <a:extLst>
                          <a:ext uri="{FF2B5EF4-FFF2-40B4-BE49-F238E27FC236}">
                            <a16:creationId xmlns:a16="http://schemas.microsoft.com/office/drawing/2014/main" id="{8A7ED34E-77BE-6BA9-41B9-2C8E976F7E2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01516" y="4181358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7</a:t>
                        </a:r>
                      </a:p>
                    </p:txBody>
                  </p:sp>
                  <p:sp>
                    <p:nvSpPr>
                      <p:cNvPr id="51" name="TextBox 50">
                        <a:extLst>
                          <a:ext uri="{FF2B5EF4-FFF2-40B4-BE49-F238E27FC236}">
                            <a16:creationId xmlns:a16="http://schemas.microsoft.com/office/drawing/2014/main" id="{1D841164-A209-7261-C812-C32ACD0964E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34829" y="3938007"/>
                        <a:ext cx="41870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10</a:t>
                        </a:r>
                      </a:p>
                    </p:txBody>
                  </p:sp>
                </p:grpSp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DA8D83E7-2FF4-F307-AD46-9C5A6FBB93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24992" y="3113708"/>
                      <a:ext cx="41870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p:txBody>
                </p:sp>
              </p:grp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4A6023B1-49DF-0590-76DC-DC94F4DFA420}"/>
                      </a:ext>
                    </a:extLst>
                  </p:cNvPr>
                  <p:cNvSpPr txBox="1"/>
                  <p:nvPr/>
                </p:nvSpPr>
                <p:spPr>
                  <a:xfrm>
                    <a:off x="3779353" y="3379665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12</a:t>
                    </a:r>
                  </a:p>
                </p:txBody>
              </p:sp>
            </p:grp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3A68CFE1-AD44-E2EE-1028-65999A7F2414}"/>
                    </a:ext>
                  </a:extLst>
                </p:cNvPr>
                <p:cNvSpPr txBox="1"/>
                <p:nvPr/>
              </p:nvSpPr>
              <p:spPr>
                <a:xfrm>
                  <a:off x="3773855" y="3633762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13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EFCA360-A3BC-7C85-CB42-BABB37203B68}"/>
                    </a:ext>
                  </a:extLst>
                </p:cNvPr>
                <p:cNvSpPr txBox="1"/>
                <p:nvPr/>
              </p:nvSpPr>
              <p:spPr>
                <a:xfrm>
                  <a:off x="4344821" y="3648706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14</a:t>
                  </a:r>
                </a:p>
              </p:txBody>
            </p: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0D7AED5-BAA6-F63D-6828-DDD0B21493FD}"/>
                  </a:ext>
                </a:extLst>
              </p:cNvPr>
              <p:cNvSpPr txBox="1"/>
              <p:nvPr/>
            </p:nvSpPr>
            <p:spPr>
              <a:xfrm>
                <a:off x="4328617" y="3372356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15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03CD0D2-24E6-F539-0B53-2BF683F249DF}"/>
                  </a:ext>
                </a:extLst>
              </p:cNvPr>
              <p:cNvSpPr txBox="1"/>
              <p:nvPr/>
            </p:nvSpPr>
            <p:spPr>
              <a:xfrm>
                <a:off x="4314929" y="2853496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16</a:t>
                </a:r>
              </a:p>
            </p:txBody>
          </p:sp>
        </p:grpSp>
      </p:grpSp>
      <p:sp>
        <p:nvSpPr>
          <p:cNvPr id="52" name="Oval 51">
            <a:extLst>
              <a:ext uri="{FF2B5EF4-FFF2-40B4-BE49-F238E27FC236}">
                <a16:creationId xmlns:a16="http://schemas.microsoft.com/office/drawing/2014/main" id="{3D036030-B071-C5D0-C6BC-ABC48076F32B}"/>
              </a:ext>
            </a:extLst>
          </p:cNvPr>
          <p:cNvSpPr/>
          <p:nvPr/>
        </p:nvSpPr>
        <p:spPr>
          <a:xfrm>
            <a:off x="4987241" y="4558804"/>
            <a:ext cx="2054931" cy="55585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2F948C3-9ABC-7852-64B2-951E2898FF0B}"/>
              </a:ext>
            </a:extLst>
          </p:cNvPr>
          <p:cNvSpPr/>
          <p:nvPr/>
        </p:nvSpPr>
        <p:spPr>
          <a:xfrm rot="2354845">
            <a:off x="1287243" y="4459579"/>
            <a:ext cx="1282719" cy="136964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08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A626B2-87E6-FF2D-A92D-17262DF82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Wonder …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F1CF81-1B81-699A-067E-10863C00C6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16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DFS Traversals at Sinks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F1F25AE-66B7-844A-A4C7-5F2795C49D80}"/>
              </a:ext>
            </a:extLst>
          </p:cNvPr>
          <p:cNvSpPr>
            <a:spLocks noChangeAspect="1"/>
          </p:cNvSpPr>
          <p:nvPr/>
        </p:nvSpPr>
        <p:spPr>
          <a:xfrm>
            <a:off x="4436165" y="2191849"/>
            <a:ext cx="945471" cy="9454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C, 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C37D25B-6B91-6D43-8CAC-B211B6B73B40}"/>
              </a:ext>
            </a:extLst>
          </p:cNvPr>
          <p:cNvSpPr/>
          <p:nvPr/>
        </p:nvSpPr>
        <p:spPr>
          <a:xfrm>
            <a:off x="6345922" y="3723079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BC2BDC-4921-064A-A4DD-034EFF058343}"/>
              </a:ext>
            </a:extLst>
          </p:cNvPr>
          <p:cNvCxnSpPr>
            <a:cxnSpLocks/>
            <a:stCxn id="10" idx="6"/>
            <a:endCxn id="25" idx="2"/>
          </p:cNvCxnSpPr>
          <p:nvPr/>
        </p:nvCxnSpPr>
        <p:spPr>
          <a:xfrm>
            <a:off x="5381636" y="2664585"/>
            <a:ext cx="697291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9267DBF-B0BF-D14B-AFC2-2E72A4235EB9}"/>
              </a:ext>
            </a:extLst>
          </p:cNvPr>
          <p:cNvSpPr/>
          <p:nvPr/>
        </p:nvSpPr>
        <p:spPr>
          <a:xfrm>
            <a:off x="4703160" y="3723079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C3B1D97-5AC0-3341-870D-40B27E5AD512}"/>
              </a:ext>
            </a:extLst>
          </p:cNvPr>
          <p:cNvCxnSpPr>
            <a:cxnSpLocks/>
            <a:stCxn id="10" idx="4"/>
            <a:endCxn id="23" idx="0"/>
          </p:cNvCxnSpPr>
          <p:nvPr/>
        </p:nvCxnSpPr>
        <p:spPr>
          <a:xfrm flipH="1">
            <a:off x="4908900" y="3137320"/>
            <a:ext cx="1" cy="5857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7535D9D-E8B1-844E-A292-EB5C98F02A58}"/>
              </a:ext>
            </a:extLst>
          </p:cNvPr>
          <p:cNvSpPr>
            <a:spLocks noChangeAspect="1"/>
          </p:cNvSpPr>
          <p:nvPr/>
        </p:nvSpPr>
        <p:spPr>
          <a:xfrm>
            <a:off x="6078927" y="2191849"/>
            <a:ext cx="945471" cy="9454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 E, F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B4C4784-B009-8843-A41D-F92B94B1EEA5}"/>
              </a:ext>
            </a:extLst>
          </p:cNvPr>
          <p:cNvCxnSpPr>
            <a:cxnSpLocks/>
            <a:stCxn id="23" idx="6"/>
            <a:endCxn id="21" idx="2"/>
          </p:cNvCxnSpPr>
          <p:nvPr/>
        </p:nvCxnSpPr>
        <p:spPr>
          <a:xfrm>
            <a:off x="5114640" y="3928819"/>
            <a:ext cx="123128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4633EAD-F243-E044-BE39-AC2DB7BE4635}"/>
              </a:ext>
            </a:extLst>
          </p:cNvPr>
          <p:cNvCxnSpPr>
            <a:cxnSpLocks/>
            <a:stCxn id="25" idx="3"/>
            <a:endCxn id="23" idx="7"/>
          </p:cNvCxnSpPr>
          <p:nvPr/>
        </p:nvCxnSpPr>
        <p:spPr>
          <a:xfrm flipH="1">
            <a:off x="5054380" y="2998859"/>
            <a:ext cx="1163008" cy="78448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F78EEB1-491D-CA45-AEEF-C198A6E25441}"/>
              </a:ext>
            </a:extLst>
          </p:cNvPr>
          <p:cNvCxnSpPr>
            <a:cxnSpLocks/>
            <a:stCxn id="25" idx="4"/>
            <a:endCxn id="21" idx="0"/>
          </p:cNvCxnSpPr>
          <p:nvPr/>
        </p:nvCxnSpPr>
        <p:spPr>
          <a:xfrm flipH="1">
            <a:off x="6551662" y="3137320"/>
            <a:ext cx="1" cy="5857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97FBEE3-A0B8-2445-B45D-BF1315ED55C8}"/>
              </a:ext>
            </a:extLst>
          </p:cNvPr>
          <p:cNvCxnSpPr>
            <a:cxnSpLocks/>
          </p:cNvCxnSpPr>
          <p:nvPr/>
        </p:nvCxnSpPr>
        <p:spPr>
          <a:xfrm flipH="1">
            <a:off x="5137053" y="3783339"/>
            <a:ext cx="120886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2A5E625-5183-1641-8B88-B1E6CFE8D985}"/>
              </a:ext>
            </a:extLst>
          </p:cNvPr>
          <p:cNvCxnSpPr>
            <a:cxnSpLocks/>
          </p:cNvCxnSpPr>
          <p:nvPr/>
        </p:nvCxnSpPr>
        <p:spPr>
          <a:xfrm flipV="1">
            <a:off x="5015210" y="2955902"/>
            <a:ext cx="932930" cy="5928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F99C10D-014F-8642-BA42-05F3719108C3}"/>
              </a:ext>
            </a:extLst>
          </p:cNvPr>
          <p:cNvCxnSpPr>
            <a:cxnSpLocks/>
          </p:cNvCxnSpPr>
          <p:nvPr/>
        </p:nvCxnSpPr>
        <p:spPr>
          <a:xfrm flipH="1">
            <a:off x="5173506" y="2268667"/>
            <a:ext cx="100738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A2017FE-658F-1FAF-26F2-DE06E4182E30}"/>
              </a:ext>
            </a:extLst>
          </p:cNvPr>
          <p:cNvSpPr txBox="1"/>
          <p:nvPr/>
        </p:nvSpPr>
        <p:spPr>
          <a:xfrm>
            <a:off x="3940493" y="5944581"/>
            <a:ext cx="3894977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Traversal order: G, H, B, A</a:t>
            </a:r>
          </a:p>
        </p:txBody>
      </p:sp>
    </p:spTree>
    <p:extLst>
      <p:ext uri="{BB962C8B-B14F-4D97-AF65-F5344CB8AC3E}">
        <p14:creationId xmlns:p14="http://schemas.microsoft.com/office/powerpoint/2010/main" val="1559184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DFS Traversals at Sinks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B68162-662C-4F46-8E1D-9F6FC5E6B526}"/>
              </a:ext>
            </a:extLst>
          </p:cNvPr>
          <p:cNvSpPr txBox="1"/>
          <p:nvPr/>
        </p:nvSpPr>
        <p:spPr>
          <a:xfrm>
            <a:off x="3940493" y="5944581"/>
            <a:ext cx="3894977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Traversal order: G, H, B, A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902F5FF-A8B3-4943-84E5-E5279E412B56}"/>
              </a:ext>
            </a:extLst>
          </p:cNvPr>
          <p:cNvSpPr/>
          <p:nvPr/>
        </p:nvSpPr>
        <p:spPr>
          <a:xfrm>
            <a:off x="8203136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25243A-BBB0-3345-9490-73ADC5E582B9}"/>
              </a:ext>
            </a:extLst>
          </p:cNvPr>
          <p:cNvSpPr txBox="1"/>
          <p:nvPr/>
        </p:nvSpPr>
        <p:spPr>
          <a:xfrm>
            <a:off x="8373817" y="1418049"/>
            <a:ext cx="2514535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Spanning Forest</a:t>
            </a:r>
          </a:p>
        </p:txBody>
      </p:sp>
    </p:spTree>
    <p:extLst>
      <p:ext uri="{BB962C8B-B14F-4D97-AF65-F5344CB8AC3E}">
        <p14:creationId xmlns:p14="http://schemas.microsoft.com/office/powerpoint/2010/main" val="1338178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DFS Traversals at Sinks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B68162-662C-4F46-8E1D-9F6FC5E6B526}"/>
              </a:ext>
            </a:extLst>
          </p:cNvPr>
          <p:cNvSpPr txBox="1"/>
          <p:nvPr/>
        </p:nvSpPr>
        <p:spPr>
          <a:xfrm>
            <a:off x="3940493" y="5944581"/>
            <a:ext cx="3894977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Traversal order: G, H, B, A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902F5FF-A8B3-4943-84E5-E5279E412B56}"/>
              </a:ext>
            </a:extLst>
          </p:cNvPr>
          <p:cNvSpPr/>
          <p:nvPr/>
        </p:nvSpPr>
        <p:spPr>
          <a:xfrm>
            <a:off x="8203136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25243A-BBB0-3345-9490-73ADC5E582B9}"/>
              </a:ext>
            </a:extLst>
          </p:cNvPr>
          <p:cNvSpPr txBox="1"/>
          <p:nvPr/>
        </p:nvSpPr>
        <p:spPr>
          <a:xfrm>
            <a:off x="8373817" y="1418049"/>
            <a:ext cx="2514535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Spanning Forest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C5DD48-BAD3-9243-B497-9BF54F465680}"/>
              </a:ext>
            </a:extLst>
          </p:cNvPr>
          <p:cNvSpPr txBox="1"/>
          <p:nvPr/>
        </p:nvSpPr>
        <p:spPr>
          <a:xfrm>
            <a:off x="1782305" y="4134559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A37B56-BD59-8A48-A104-9E74D5C62DB9}"/>
              </a:ext>
            </a:extLst>
          </p:cNvPr>
          <p:cNvSpPr txBox="1"/>
          <p:nvPr/>
        </p:nvSpPr>
        <p:spPr>
          <a:xfrm>
            <a:off x="6180892" y="5698359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52519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DFS Traversals at Sinks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B68162-662C-4F46-8E1D-9F6FC5E6B526}"/>
              </a:ext>
            </a:extLst>
          </p:cNvPr>
          <p:cNvSpPr txBox="1"/>
          <p:nvPr/>
        </p:nvSpPr>
        <p:spPr>
          <a:xfrm>
            <a:off x="3940493" y="5944581"/>
            <a:ext cx="3894977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Traversal order: G, H, B, A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902F5FF-A8B3-4943-84E5-E5279E412B56}"/>
              </a:ext>
            </a:extLst>
          </p:cNvPr>
          <p:cNvSpPr/>
          <p:nvPr/>
        </p:nvSpPr>
        <p:spPr>
          <a:xfrm>
            <a:off x="8203136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25243A-BBB0-3345-9490-73ADC5E582B9}"/>
              </a:ext>
            </a:extLst>
          </p:cNvPr>
          <p:cNvSpPr txBox="1"/>
          <p:nvPr/>
        </p:nvSpPr>
        <p:spPr>
          <a:xfrm>
            <a:off x="8373817" y="1418049"/>
            <a:ext cx="2514535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Spanning Forest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C5DD48-BAD3-9243-B497-9BF54F465680}"/>
              </a:ext>
            </a:extLst>
          </p:cNvPr>
          <p:cNvSpPr txBox="1"/>
          <p:nvPr/>
        </p:nvSpPr>
        <p:spPr>
          <a:xfrm>
            <a:off x="1782305" y="4134559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A37B56-BD59-8A48-A104-9E74D5C62DB9}"/>
              </a:ext>
            </a:extLst>
          </p:cNvPr>
          <p:cNvSpPr txBox="1"/>
          <p:nvPr/>
        </p:nvSpPr>
        <p:spPr>
          <a:xfrm>
            <a:off x="6180892" y="5698359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4D2982E-391D-B948-BE9E-2007FD8C6370}"/>
              </a:ext>
            </a:extLst>
          </p:cNvPr>
          <p:cNvSpPr/>
          <p:nvPr/>
        </p:nvSpPr>
        <p:spPr>
          <a:xfrm>
            <a:off x="9052960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643324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DFS Traversals at Sinks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B68162-662C-4F46-8E1D-9F6FC5E6B526}"/>
              </a:ext>
            </a:extLst>
          </p:cNvPr>
          <p:cNvSpPr txBox="1"/>
          <p:nvPr/>
        </p:nvSpPr>
        <p:spPr>
          <a:xfrm>
            <a:off x="3940493" y="5944581"/>
            <a:ext cx="3894977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Traversal order: G, H, B, A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902F5FF-A8B3-4943-84E5-E5279E412B56}"/>
              </a:ext>
            </a:extLst>
          </p:cNvPr>
          <p:cNvSpPr/>
          <p:nvPr/>
        </p:nvSpPr>
        <p:spPr>
          <a:xfrm>
            <a:off x="8203136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25243A-BBB0-3345-9490-73ADC5E582B9}"/>
              </a:ext>
            </a:extLst>
          </p:cNvPr>
          <p:cNvSpPr txBox="1"/>
          <p:nvPr/>
        </p:nvSpPr>
        <p:spPr>
          <a:xfrm>
            <a:off x="8373817" y="1418049"/>
            <a:ext cx="2514535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Spanning Forest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C5DD48-BAD3-9243-B497-9BF54F465680}"/>
              </a:ext>
            </a:extLst>
          </p:cNvPr>
          <p:cNvSpPr txBox="1"/>
          <p:nvPr/>
        </p:nvSpPr>
        <p:spPr>
          <a:xfrm>
            <a:off x="1782305" y="4134559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A37B56-BD59-8A48-A104-9E74D5C62DB9}"/>
              </a:ext>
            </a:extLst>
          </p:cNvPr>
          <p:cNvSpPr txBox="1"/>
          <p:nvPr/>
        </p:nvSpPr>
        <p:spPr>
          <a:xfrm>
            <a:off x="6180892" y="5698359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4D2982E-391D-B948-BE9E-2007FD8C6370}"/>
              </a:ext>
            </a:extLst>
          </p:cNvPr>
          <p:cNvSpPr/>
          <p:nvPr/>
        </p:nvSpPr>
        <p:spPr>
          <a:xfrm>
            <a:off x="9052960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64634E-6B3F-684D-BB66-4402917A26F6}"/>
              </a:ext>
            </a:extLst>
          </p:cNvPr>
          <p:cNvSpPr txBox="1"/>
          <p:nvPr/>
        </p:nvSpPr>
        <p:spPr>
          <a:xfrm>
            <a:off x="6551662" y="5679935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C5D7BB-AAAB-4041-B611-60A8CF286512}"/>
              </a:ext>
            </a:extLst>
          </p:cNvPr>
          <p:cNvSpPr txBox="1"/>
          <p:nvPr/>
        </p:nvSpPr>
        <p:spPr>
          <a:xfrm>
            <a:off x="2805763" y="4134558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30128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DBE0-3AA4-4445-8764-D97BCF4D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and Due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F9EA6-7D4C-524D-8BC8-99583C9F8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  <a:p>
            <a:pPr lvl="1"/>
            <a:r>
              <a:rPr lang="en-US" dirty="0"/>
              <a:t>Six steps for optimizing rule evaluation order</a:t>
            </a:r>
          </a:p>
          <a:p>
            <a:r>
              <a:rPr lang="en-US" dirty="0"/>
              <a:t>Due</a:t>
            </a:r>
          </a:p>
          <a:p>
            <a:pPr lvl="1"/>
            <a:r>
              <a:rPr lang="en-US" dirty="0"/>
              <a:t>Project 4 due yesterday</a:t>
            </a:r>
          </a:p>
          <a:p>
            <a:pPr lvl="1"/>
            <a:r>
              <a:rPr lang="en-US" dirty="0"/>
              <a:t>HW 24 due Wednesday, Dec 6</a:t>
            </a:r>
          </a:p>
          <a:p>
            <a:pPr lvl="1"/>
            <a:r>
              <a:rPr lang="en-US" dirty="0"/>
              <a:t>Project 5a due Friday, Dec 8</a:t>
            </a:r>
          </a:p>
          <a:p>
            <a:pPr lvl="1"/>
            <a:r>
              <a:rPr lang="en-US" dirty="0"/>
              <a:t>Project 5b due Thursday, Dec 14 (No late work can be accepted after this day because of BYU policy)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979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DFS Traversals at Sinks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B68162-662C-4F46-8E1D-9F6FC5E6B526}"/>
              </a:ext>
            </a:extLst>
          </p:cNvPr>
          <p:cNvSpPr txBox="1"/>
          <p:nvPr/>
        </p:nvSpPr>
        <p:spPr>
          <a:xfrm>
            <a:off x="3940493" y="5944581"/>
            <a:ext cx="3894977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Traversal order: G, H, B, A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902F5FF-A8B3-4943-84E5-E5279E412B56}"/>
              </a:ext>
            </a:extLst>
          </p:cNvPr>
          <p:cNvSpPr/>
          <p:nvPr/>
        </p:nvSpPr>
        <p:spPr>
          <a:xfrm>
            <a:off x="8203136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25243A-BBB0-3345-9490-73ADC5E582B9}"/>
              </a:ext>
            </a:extLst>
          </p:cNvPr>
          <p:cNvSpPr txBox="1"/>
          <p:nvPr/>
        </p:nvSpPr>
        <p:spPr>
          <a:xfrm>
            <a:off x="8373817" y="1418049"/>
            <a:ext cx="2514535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Spanning Forest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C5DD48-BAD3-9243-B497-9BF54F465680}"/>
              </a:ext>
            </a:extLst>
          </p:cNvPr>
          <p:cNvSpPr txBox="1"/>
          <p:nvPr/>
        </p:nvSpPr>
        <p:spPr>
          <a:xfrm>
            <a:off x="1782305" y="4134559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A37B56-BD59-8A48-A104-9E74D5C62DB9}"/>
              </a:ext>
            </a:extLst>
          </p:cNvPr>
          <p:cNvSpPr txBox="1"/>
          <p:nvPr/>
        </p:nvSpPr>
        <p:spPr>
          <a:xfrm>
            <a:off x="6180892" y="5698359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4D2982E-391D-B948-BE9E-2007FD8C6370}"/>
              </a:ext>
            </a:extLst>
          </p:cNvPr>
          <p:cNvSpPr/>
          <p:nvPr/>
        </p:nvSpPr>
        <p:spPr>
          <a:xfrm>
            <a:off x="9052960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64634E-6B3F-684D-BB66-4402917A26F6}"/>
              </a:ext>
            </a:extLst>
          </p:cNvPr>
          <p:cNvSpPr txBox="1"/>
          <p:nvPr/>
        </p:nvSpPr>
        <p:spPr>
          <a:xfrm>
            <a:off x="6551662" y="5679935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C5D7BB-AAAB-4041-B611-60A8CF286512}"/>
              </a:ext>
            </a:extLst>
          </p:cNvPr>
          <p:cNvSpPr txBox="1"/>
          <p:nvPr/>
        </p:nvSpPr>
        <p:spPr>
          <a:xfrm>
            <a:off x="2805763" y="4134558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5279208-3A66-3743-BBCA-9C62D536233A}"/>
              </a:ext>
            </a:extLst>
          </p:cNvPr>
          <p:cNvSpPr/>
          <p:nvPr/>
        </p:nvSpPr>
        <p:spPr>
          <a:xfrm>
            <a:off x="10026770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89BDDCA-25E7-634A-B58E-D2F8D8BD8DE9}"/>
              </a:ext>
            </a:extLst>
          </p:cNvPr>
          <p:cNvSpPr/>
          <p:nvPr/>
        </p:nvSpPr>
        <p:spPr>
          <a:xfrm>
            <a:off x="10026770" y="2911380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A156A3A-C2D0-664C-ABC1-4C6A3EE2B876}"/>
              </a:ext>
            </a:extLst>
          </p:cNvPr>
          <p:cNvSpPr/>
          <p:nvPr/>
        </p:nvSpPr>
        <p:spPr>
          <a:xfrm>
            <a:off x="10022791" y="356007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982AFC5-13EA-7948-A880-A28F12E9328C}"/>
              </a:ext>
            </a:extLst>
          </p:cNvPr>
          <p:cNvCxnSpPr>
            <a:cxnSpLocks/>
            <a:stCxn id="33" idx="4"/>
            <a:endCxn id="34" idx="0"/>
          </p:cNvCxnSpPr>
          <p:nvPr/>
        </p:nvCxnSpPr>
        <p:spPr>
          <a:xfrm>
            <a:off x="10232510" y="2680147"/>
            <a:ext cx="0" cy="23123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5E84EDE-ADC2-1742-B973-78443EF04588}"/>
              </a:ext>
            </a:extLst>
          </p:cNvPr>
          <p:cNvCxnSpPr>
            <a:cxnSpLocks/>
            <a:stCxn id="34" idx="4"/>
            <a:endCxn id="36" idx="0"/>
          </p:cNvCxnSpPr>
          <p:nvPr/>
        </p:nvCxnSpPr>
        <p:spPr>
          <a:xfrm flipH="1">
            <a:off x="10228531" y="3322860"/>
            <a:ext cx="3979" cy="23721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595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DFS Traversals at Sinks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B68162-662C-4F46-8E1D-9F6FC5E6B526}"/>
              </a:ext>
            </a:extLst>
          </p:cNvPr>
          <p:cNvSpPr txBox="1"/>
          <p:nvPr/>
        </p:nvSpPr>
        <p:spPr>
          <a:xfrm>
            <a:off x="3940493" y="5944581"/>
            <a:ext cx="3894977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Traversal order: G, H, B, A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902F5FF-A8B3-4943-84E5-E5279E412B56}"/>
              </a:ext>
            </a:extLst>
          </p:cNvPr>
          <p:cNvSpPr/>
          <p:nvPr/>
        </p:nvSpPr>
        <p:spPr>
          <a:xfrm>
            <a:off x="8203136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25243A-BBB0-3345-9490-73ADC5E582B9}"/>
              </a:ext>
            </a:extLst>
          </p:cNvPr>
          <p:cNvSpPr txBox="1"/>
          <p:nvPr/>
        </p:nvSpPr>
        <p:spPr>
          <a:xfrm>
            <a:off x="8373817" y="1418049"/>
            <a:ext cx="2514535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Spanning Forest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C5DD48-BAD3-9243-B497-9BF54F465680}"/>
              </a:ext>
            </a:extLst>
          </p:cNvPr>
          <p:cNvSpPr txBox="1"/>
          <p:nvPr/>
        </p:nvSpPr>
        <p:spPr>
          <a:xfrm>
            <a:off x="1782305" y="4134559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A37B56-BD59-8A48-A104-9E74D5C62DB9}"/>
              </a:ext>
            </a:extLst>
          </p:cNvPr>
          <p:cNvSpPr txBox="1"/>
          <p:nvPr/>
        </p:nvSpPr>
        <p:spPr>
          <a:xfrm>
            <a:off x="6180892" y="5698359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4D2982E-391D-B948-BE9E-2007FD8C6370}"/>
              </a:ext>
            </a:extLst>
          </p:cNvPr>
          <p:cNvSpPr/>
          <p:nvPr/>
        </p:nvSpPr>
        <p:spPr>
          <a:xfrm>
            <a:off x="9052960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64634E-6B3F-684D-BB66-4402917A26F6}"/>
              </a:ext>
            </a:extLst>
          </p:cNvPr>
          <p:cNvSpPr txBox="1"/>
          <p:nvPr/>
        </p:nvSpPr>
        <p:spPr>
          <a:xfrm>
            <a:off x="6551662" y="5679935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C5D7BB-AAAB-4041-B611-60A8CF286512}"/>
              </a:ext>
            </a:extLst>
          </p:cNvPr>
          <p:cNvSpPr txBox="1"/>
          <p:nvPr/>
        </p:nvSpPr>
        <p:spPr>
          <a:xfrm>
            <a:off x="2805763" y="4134558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5279208-3A66-3743-BBCA-9C62D536233A}"/>
              </a:ext>
            </a:extLst>
          </p:cNvPr>
          <p:cNvSpPr/>
          <p:nvPr/>
        </p:nvSpPr>
        <p:spPr>
          <a:xfrm>
            <a:off x="10026770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89BDDCA-25E7-634A-B58E-D2F8D8BD8DE9}"/>
              </a:ext>
            </a:extLst>
          </p:cNvPr>
          <p:cNvSpPr/>
          <p:nvPr/>
        </p:nvSpPr>
        <p:spPr>
          <a:xfrm>
            <a:off x="10026770" y="2911380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A156A3A-C2D0-664C-ABC1-4C6A3EE2B876}"/>
              </a:ext>
            </a:extLst>
          </p:cNvPr>
          <p:cNvSpPr/>
          <p:nvPr/>
        </p:nvSpPr>
        <p:spPr>
          <a:xfrm>
            <a:off x="10022791" y="356007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982AFC5-13EA-7948-A880-A28F12E9328C}"/>
              </a:ext>
            </a:extLst>
          </p:cNvPr>
          <p:cNvCxnSpPr>
            <a:cxnSpLocks/>
            <a:stCxn id="33" idx="4"/>
            <a:endCxn id="34" idx="0"/>
          </p:cNvCxnSpPr>
          <p:nvPr/>
        </p:nvCxnSpPr>
        <p:spPr>
          <a:xfrm>
            <a:off x="10232510" y="2680147"/>
            <a:ext cx="0" cy="23123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5E84EDE-ADC2-1742-B973-78443EF04588}"/>
              </a:ext>
            </a:extLst>
          </p:cNvPr>
          <p:cNvCxnSpPr>
            <a:cxnSpLocks/>
            <a:stCxn id="34" idx="4"/>
            <a:endCxn id="36" idx="0"/>
          </p:cNvCxnSpPr>
          <p:nvPr/>
        </p:nvCxnSpPr>
        <p:spPr>
          <a:xfrm flipH="1">
            <a:off x="10228531" y="3322860"/>
            <a:ext cx="3979" cy="23721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DEC3D0C-3503-944E-A2D7-BDCBD0F6AC39}"/>
              </a:ext>
            </a:extLst>
          </p:cNvPr>
          <p:cNvSpPr txBox="1"/>
          <p:nvPr/>
        </p:nvSpPr>
        <p:spPr>
          <a:xfrm>
            <a:off x="7000065" y="5698359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EAFAEC-D81E-5141-AED2-66B1E663F8A4}"/>
              </a:ext>
            </a:extLst>
          </p:cNvPr>
          <p:cNvSpPr txBox="1"/>
          <p:nvPr/>
        </p:nvSpPr>
        <p:spPr>
          <a:xfrm>
            <a:off x="633949" y="2097528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77CD61B-810E-9F40-B1A5-F79FAC404DA2}"/>
              </a:ext>
            </a:extLst>
          </p:cNvPr>
          <p:cNvSpPr txBox="1"/>
          <p:nvPr/>
        </p:nvSpPr>
        <p:spPr>
          <a:xfrm>
            <a:off x="757103" y="3168850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51F732-259F-5C4D-818B-757A9C0DC558}"/>
              </a:ext>
            </a:extLst>
          </p:cNvPr>
          <p:cNvSpPr txBox="1"/>
          <p:nvPr/>
        </p:nvSpPr>
        <p:spPr>
          <a:xfrm>
            <a:off x="1776442" y="3137320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7523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DFS Traversals at Sinks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B68162-662C-4F46-8E1D-9F6FC5E6B526}"/>
              </a:ext>
            </a:extLst>
          </p:cNvPr>
          <p:cNvSpPr txBox="1"/>
          <p:nvPr/>
        </p:nvSpPr>
        <p:spPr>
          <a:xfrm>
            <a:off x="3940493" y="5944581"/>
            <a:ext cx="3894977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Traversal order: G, H, B, A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902F5FF-A8B3-4943-84E5-E5279E412B56}"/>
              </a:ext>
            </a:extLst>
          </p:cNvPr>
          <p:cNvSpPr/>
          <p:nvPr/>
        </p:nvSpPr>
        <p:spPr>
          <a:xfrm>
            <a:off x="8203136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25243A-BBB0-3345-9490-73ADC5E582B9}"/>
              </a:ext>
            </a:extLst>
          </p:cNvPr>
          <p:cNvSpPr txBox="1"/>
          <p:nvPr/>
        </p:nvSpPr>
        <p:spPr>
          <a:xfrm>
            <a:off x="8373817" y="1418049"/>
            <a:ext cx="2514535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Spanning Forest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C5DD48-BAD3-9243-B497-9BF54F465680}"/>
              </a:ext>
            </a:extLst>
          </p:cNvPr>
          <p:cNvSpPr txBox="1"/>
          <p:nvPr/>
        </p:nvSpPr>
        <p:spPr>
          <a:xfrm>
            <a:off x="1782305" y="4134559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A37B56-BD59-8A48-A104-9E74D5C62DB9}"/>
              </a:ext>
            </a:extLst>
          </p:cNvPr>
          <p:cNvSpPr txBox="1"/>
          <p:nvPr/>
        </p:nvSpPr>
        <p:spPr>
          <a:xfrm>
            <a:off x="6180892" y="5698359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4D2982E-391D-B948-BE9E-2007FD8C6370}"/>
              </a:ext>
            </a:extLst>
          </p:cNvPr>
          <p:cNvSpPr/>
          <p:nvPr/>
        </p:nvSpPr>
        <p:spPr>
          <a:xfrm>
            <a:off x="9052960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64634E-6B3F-684D-BB66-4402917A26F6}"/>
              </a:ext>
            </a:extLst>
          </p:cNvPr>
          <p:cNvSpPr txBox="1"/>
          <p:nvPr/>
        </p:nvSpPr>
        <p:spPr>
          <a:xfrm>
            <a:off x="6551662" y="5679935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C5D7BB-AAAB-4041-B611-60A8CF286512}"/>
              </a:ext>
            </a:extLst>
          </p:cNvPr>
          <p:cNvSpPr txBox="1"/>
          <p:nvPr/>
        </p:nvSpPr>
        <p:spPr>
          <a:xfrm>
            <a:off x="2805763" y="4134558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5279208-3A66-3743-BBCA-9C62D536233A}"/>
              </a:ext>
            </a:extLst>
          </p:cNvPr>
          <p:cNvSpPr/>
          <p:nvPr/>
        </p:nvSpPr>
        <p:spPr>
          <a:xfrm>
            <a:off x="10026770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89BDDCA-25E7-634A-B58E-D2F8D8BD8DE9}"/>
              </a:ext>
            </a:extLst>
          </p:cNvPr>
          <p:cNvSpPr/>
          <p:nvPr/>
        </p:nvSpPr>
        <p:spPr>
          <a:xfrm>
            <a:off x="10026770" y="2911380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A156A3A-C2D0-664C-ABC1-4C6A3EE2B876}"/>
              </a:ext>
            </a:extLst>
          </p:cNvPr>
          <p:cNvSpPr/>
          <p:nvPr/>
        </p:nvSpPr>
        <p:spPr>
          <a:xfrm>
            <a:off x="10022791" y="356007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982AFC5-13EA-7948-A880-A28F12E9328C}"/>
              </a:ext>
            </a:extLst>
          </p:cNvPr>
          <p:cNvCxnSpPr>
            <a:cxnSpLocks/>
            <a:stCxn id="33" idx="4"/>
            <a:endCxn id="34" idx="0"/>
          </p:cNvCxnSpPr>
          <p:nvPr/>
        </p:nvCxnSpPr>
        <p:spPr>
          <a:xfrm>
            <a:off x="10232510" y="2680147"/>
            <a:ext cx="0" cy="23123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5E84EDE-ADC2-1742-B973-78443EF04588}"/>
              </a:ext>
            </a:extLst>
          </p:cNvPr>
          <p:cNvCxnSpPr>
            <a:cxnSpLocks/>
            <a:stCxn id="34" idx="4"/>
            <a:endCxn id="36" idx="0"/>
          </p:cNvCxnSpPr>
          <p:nvPr/>
        </p:nvCxnSpPr>
        <p:spPr>
          <a:xfrm flipH="1">
            <a:off x="10228531" y="3322860"/>
            <a:ext cx="3979" cy="23721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DEC3D0C-3503-944E-A2D7-BDCBD0F6AC39}"/>
              </a:ext>
            </a:extLst>
          </p:cNvPr>
          <p:cNvSpPr txBox="1"/>
          <p:nvPr/>
        </p:nvSpPr>
        <p:spPr>
          <a:xfrm>
            <a:off x="7000065" y="5698359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EAFAEC-D81E-5141-AED2-66B1E663F8A4}"/>
              </a:ext>
            </a:extLst>
          </p:cNvPr>
          <p:cNvSpPr txBox="1"/>
          <p:nvPr/>
        </p:nvSpPr>
        <p:spPr>
          <a:xfrm>
            <a:off x="633949" y="2097528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77CD61B-810E-9F40-B1A5-F79FAC404DA2}"/>
              </a:ext>
            </a:extLst>
          </p:cNvPr>
          <p:cNvSpPr txBox="1"/>
          <p:nvPr/>
        </p:nvSpPr>
        <p:spPr>
          <a:xfrm>
            <a:off x="757103" y="3168850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51F732-259F-5C4D-818B-757A9C0DC558}"/>
              </a:ext>
            </a:extLst>
          </p:cNvPr>
          <p:cNvSpPr txBox="1"/>
          <p:nvPr/>
        </p:nvSpPr>
        <p:spPr>
          <a:xfrm>
            <a:off x="1776442" y="3137320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91FE698-28BF-CE48-8BAC-7F45A8BD9C8B}"/>
              </a:ext>
            </a:extLst>
          </p:cNvPr>
          <p:cNvSpPr/>
          <p:nvPr/>
        </p:nvSpPr>
        <p:spPr>
          <a:xfrm>
            <a:off x="10996601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FEC2FF8-6589-8444-A9E7-D4AB88A2DB39}"/>
              </a:ext>
            </a:extLst>
          </p:cNvPr>
          <p:cNvSpPr/>
          <p:nvPr/>
        </p:nvSpPr>
        <p:spPr>
          <a:xfrm>
            <a:off x="10996601" y="2911380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541A5DC-5A53-7141-8CA4-74065DAD987B}"/>
              </a:ext>
            </a:extLst>
          </p:cNvPr>
          <p:cNvSpPr/>
          <p:nvPr/>
        </p:nvSpPr>
        <p:spPr>
          <a:xfrm>
            <a:off x="10992622" y="356007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4C42204-E2A6-9040-B8C4-8D884E877A6F}"/>
              </a:ext>
            </a:extLst>
          </p:cNvPr>
          <p:cNvCxnSpPr>
            <a:cxnSpLocks/>
            <a:stCxn id="45" idx="4"/>
            <a:endCxn id="46" idx="0"/>
          </p:cNvCxnSpPr>
          <p:nvPr/>
        </p:nvCxnSpPr>
        <p:spPr>
          <a:xfrm>
            <a:off x="11202341" y="2680147"/>
            <a:ext cx="0" cy="23123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B0D20C6-D68A-2048-A2F0-EE7E0810153B}"/>
              </a:ext>
            </a:extLst>
          </p:cNvPr>
          <p:cNvCxnSpPr>
            <a:cxnSpLocks/>
            <a:stCxn id="46" idx="4"/>
            <a:endCxn id="47" idx="0"/>
          </p:cNvCxnSpPr>
          <p:nvPr/>
        </p:nvCxnSpPr>
        <p:spPr>
          <a:xfrm flipH="1">
            <a:off x="11198362" y="3322860"/>
            <a:ext cx="3979" cy="23721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197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DFS Traversals at Sinks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F1F25AE-66B7-844A-A4C7-5F2795C49D80}"/>
              </a:ext>
            </a:extLst>
          </p:cNvPr>
          <p:cNvSpPr>
            <a:spLocks noChangeAspect="1"/>
          </p:cNvSpPr>
          <p:nvPr/>
        </p:nvSpPr>
        <p:spPr>
          <a:xfrm>
            <a:off x="4436165" y="2191849"/>
            <a:ext cx="945471" cy="9454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C, 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C37D25B-6B91-6D43-8CAC-B211B6B73B40}"/>
              </a:ext>
            </a:extLst>
          </p:cNvPr>
          <p:cNvSpPr/>
          <p:nvPr/>
        </p:nvSpPr>
        <p:spPr>
          <a:xfrm>
            <a:off x="6345922" y="3723079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BC2BDC-4921-064A-A4DD-034EFF058343}"/>
              </a:ext>
            </a:extLst>
          </p:cNvPr>
          <p:cNvCxnSpPr>
            <a:cxnSpLocks/>
            <a:stCxn id="10" idx="6"/>
            <a:endCxn id="25" idx="2"/>
          </p:cNvCxnSpPr>
          <p:nvPr/>
        </p:nvCxnSpPr>
        <p:spPr>
          <a:xfrm>
            <a:off x="5381636" y="2664585"/>
            <a:ext cx="697291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9267DBF-B0BF-D14B-AFC2-2E72A4235EB9}"/>
              </a:ext>
            </a:extLst>
          </p:cNvPr>
          <p:cNvSpPr/>
          <p:nvPr/>
        </p:nvSpPr>
        <p:spPr>
          <a:xfrm>
            <a:off x="4703160" y="3723079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C3B1D97-5AC0-3341-870D-40B27E5AD512}"/>
              </a:ext>
            </a:extLst>
          </p:cNvPr>
          <p:cNvCxnSpPr>
            <a:cxnSpLocks/>
            <a:stCxn id="10" idx="4"/>
            <a:endCxn id="23" idx="0"/>
          </p:cNvCxnSpPr>
          <p:nvPr/>
        </p:nvCxnSpPr>
        <p:spPr>
          <a:xfrm flipH="1">
            <a:off x="4908900" y="3137320"/>
            <a:ext cx="1" cy="5857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7535D9D-E8B1-844E-A292-EB5C98F02A58}"/>
              </a:ext>
            </a:extLst>
          </p:cNvPr>
          <p:cNvSpPr>
            <a:spLocks noChangeAspect="1"/>
          </p:cNvSpPr>
          <p:nvPr/>
        </p:nvSpPr>
        <p:spPr>
          <a:xfrm>
            <a:off x="6078927" y="2191849"/>
            <a:ext cx="945471" cy="9454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 E, F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B4C4784-B009-8843-A41D-F92B94B1EEA5}"/>
              </a:ext>
            </a:extLst>
          </p:cNvPr>
          <p:cNvCxnSpPr>
            <a:cxnSpLocks/>
            <a:stCxn id="23" idx="6"/>
            <a:endCxn id="21" idx="2"/>
          </p:cNvCxnSpPr>
          <p:nvPr/>
        </p:nvCxnSpPr>
        <p:spPr>
          <a:xfrm>
            <a:off x="5114640" y="3928819"/>
            <a:ext cx="123128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4633EAD-F243-E044-BE39-AC2DB7BE4635}"/>
              </a:ext>
            </a:extLst>
          </p:cNvPr>
          <p:cNvCxnSpPr>
            <a:cxnSpLocks/>
            <a:stCxn id="25" idx="3"/>
            <a:endCxn id="23" idx="7"/>
          </p:cNvCxnSpPr>
          <p:nvPr/>
        </p:nvCxnSpPr>
        <p:spPr>
          <a:xfrm flipH="1">
            <a:off x="5054380" y="2998859"/>
            <a:ext cx="1163008" cy="78448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F78EEB1-491D-CA45-AEEF-C198A6E25441}"/>
              </a:ext>
            </a:extLst>
          </p:cNvPr>
          <p:cNvCxnSpPr>
            <a:cxnSpLocks/>
            <a:stCxn id="25" idx="4"/>
            <a:endCxn id="21" idx="0"/>
          </p:cNvCxnSpPr>
          <p:nvPr/>
        </p:nvCxnSpPr>
        <p:spPr>
          <a:xfrm flipH="1">
            <a:off x="6551662" y="3137320"/>
            <a:ext cx="1" cy="5857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2B68162-662C-4F46-8E1D-9F6FC5E6B526}"/>
              </a:ext>
            </a:extLst>
          </p:cNvPr>
          <p:cNvSpPr txBox="1"/>
          <p:nvPr/>
        </p:nvSpPr>
        <p:spPr>
          <a:xfrm>
            <a:off x="4000651" y="5285694"/>
            <a:ext cx="5002460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Traversal order: G, H, B, A</a:t>
            </a:r>
          </a:p>
          <a:p>
            <a:r>
              <a:rPr lang="en-US" sz="2800" b="1" i="1" dirty="0"/>
              <a:t>Every tree in the spanning forest</a:t>
            </a:r>
          </a:p>
          <a:p>
            <a:r>
              <a:rPr lang="en-US" sz="2800" b="1" i="1" dirty="0"/>
              <a:t>corresponds to a SCC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97FBEE3-A0B8-2445-B45D-BF1315ED55C8}"/>
              </a:ext>
            </a:extLst>
          </p:cNvPr>
          <p:cNvCxnSpPr>
            <a:cxnSpLocks/>
          </p:cNvCxnSpPr>
          <p:nvPr/>
        </p:nvCxnSpPr>
        <p:spPr>
          <a:xfrm flipH="1">
            <a:off x="5137053" y="3783339"/>
            <a:ext cx="120886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2A5E625-5183-1641-8B88-B1E6CFE8D985}"/>
              </a:ext>
            </a:extLst>
          </p:cNvPr>
          <p:cNvCxnSpPr>
            <a:cxnSpLocks/>
          </p:cNvCxnSpPr>
          <p:nvPr/>
        </p:nvCxnSpPr>
        <p:spPr>
          <a:xfrm flipV="1">
            <a:off x="5015210" y="2955902"/>
            <a:ext cx="932930" cy="5928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F99C10D-014F-8642-BA42-05F3719108C3}"/>
              </a:ext>
            </a:extLst>
          </p:cNvPr>
          <p:cNvCxnSpPr>
            <a:cxnSpLocks/>
          </p:cNvCxnSpPr>
          <p:nvPr/>
        </p:nvCxnSpPr>
        <p:spPr>
          <a:xfrm flipH="1">
            <a:off x="5173506" y="2268667"/>
            <a:ext cx="100738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8902F5FF-A8B3-4943-84E5-E5279E412B56}"/>
              </a:ext>
            </a:extLst>
          </p:cNvPr>
          <p:cNvSpPr/>
          <p:nvPr/>
        </p:nvSpPr>
        <p:spPr>
          <a:xfrm>
            <a:off x="8203136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25243A-BBB0-3345-9490-73ADC5E582B9}"/>
              </a:ext>
            </a:extLst>
          </p:cNvPr>
          <p:cNvSpPr txBox="1"/>
          <p:nvPr/>
        </p:nvSpPr>
        <p:spPr>
          <a:xfrm>
            <a:off x="8373817" y="1418049"/>
            <a:ext cx="2514535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Spanning Forest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4D2982E-391D-B948-BE9E-2007FD8C6370}"/>
              </a:ext>
            </a:extLst>
          </p:cNvPr>
          <p:cNvSpPr/>
          <p:nvPr/>
        </p:nvSpPr>
        <p:spPr>
          <a:xfrm>
            <a:off x="9052960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5279208-3A66-3743-BBCA-9C62D536233A}"/>
              </a:ext>
            </a:extLst>
          </p:cNvPr>
          <p:cNvSpPr/>
          <p:nvPr/>
        </p:nvSpPr>
        <p:spPr>
          <a:xfrm>
            <a:off x="10026770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89BDDCA-25E7-634A-B58E-D2F8D8BD8DE9}"/>
              </a:ext>
            </a:extLst>
          </p:cNvPr>
          <p:cNvSpPr/>
          <p:nvPr/>
        </p:nvSpPr>
        <p:spPr>
          <a:xfrm>
            <a:off x="10026770" y="2911380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A156A3A-C2D0-664C-ABC1-4C6A3EE2B876}"/>
              </a:ext>
            </a:extLst>
          </p:cNvPr>
          <p:cNvSpPr/>
          <p:nvPr/>
        </p:nvSpPr>
        <p:spPr>
          <a:xfrm>
            <a:off x="10022791" y="356007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982AFC5-13EA-7948-A880-A28F12E9328C}"/>
              </a:ext>
            </a:extLst>
          </p:cNvPr>
          <p:cNvCxnSpPr>
            <a:cxnSpLocks/>
            <a:stCxn id="33" idx="4"/>
            <a:endCxn id="34" idx="0"/>
          </p:cNvCxnSpPr>
          <p:nvPr/>
        </p:nvCxnSpPr>
        <p:spPr>
          <a:xfrm>
            <a:off x="10232510" y="2680147"/>
            <a:ext cx="0" cy="23123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5E84EDE-ADC2-1742-B973-78443EF04588}"/>
              </a:ext>
            </a:extLst>
          </p:cNvPr>
          <p:cNvCxnSpPr>
            <a:cxnSpLocks/>
            <a:stCxn id="34" idx="4"/>
            <a:endCxn id="36" idx="0"/>
          </p:cNvCxnSpPr>
          <p:nvPr/>
        </p:nvCxnSpPr>
        <p:spPr>
          <a:xfrm flipH="1">
            <a:off x="10228531" y="3322860"/>
            <a:ext cx="3979" cy="23721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691FE698-28BF-CE48-8BAC-7F45A8BD9C8B}"/>
              </a:ext>
            </a:extLst>
          </p:cNvPr>
          <p:cNvSpPr/>
          <p:nvPr/>
        </p:nvSpPr>
        <p:spPr>
          <a:xfrm>
            <a:off x="10996601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FEC2FF8-6589-8444-A9E7-D4AB88A2DB39}"/>
              </a:ext>
            </a:extLst>
          </p:cNvPr>
          <p:cNvSpPr/>
          <p:nvPr/>
        </p:nvSpPr>
        <p:spPr>
          <a:xfrm>
            <a:off x="10996601" y="2911380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541A5DC-5A53-7141-8CA4-74065DAD987B}"/>
              </a:ext>
            </a:extLst>
          </p:cNvPr>
          <p:cNvSpPr/>
          <p:nvPr/>
        </p:nvSpPr>
        <p:spPr>
          <a:xfrm>
            <a:off x="10992622" y="356007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4C42204-E2A6-9040-B8C4-8D884E877A6F}"/>
              </a:ext>
            </a:extLst>
          </p:cNvPr>
          <p:cNvCxnSpPr>
            <a:cxnSpLocks/>
            <a:stCxn id="45" idx="4"/>
            <a:endCxn id="46" idx="0"/>
          </p:cNvCxnSpPr>
          <p:nvPr/>
        </p:nvCxnSpPr>
        <p:spPr>
          <a:xfrm>
            <a:off x="11202341" y="2680147"/>
            <a:ext cx="0" cy="23123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B0D20C6-D68A-2048-A2F0-EE7E0810153B}"/>
              </a:ext>
            </a:extLst>
          </p:cNvPr>
          <p:cNvCxnSpPr>
            <a:cxnSpLocks/>
            <a:stCxn id="46" idx="4"/>
            <a:endCxn id="47" idx="0"/>
          </p:cNvCxnSpPr>
          <p:nvPr/>
        </p:nvCxnSpPr>
        <p:spPr>
          <a:xfrm flipH="1">
            <a:off x="11198362" y="3322860"/>
            <a:ext cx="3979" cy="23721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8BAC6D79-0659-4F41-B447-8A532F7D5CEF}"/>
              </a:ext>
            </a:extLst>
          </p:cNvPr>
          <p:cNvSpPr/>
          <p:nvPr/>
        </p:nvSpPr>
        <p:spPr>
          <a:xfrm rot="2354845">
            <a:off x="1547535" y="2327467"/>
            <a:ext cx="2591058" cy="136964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26E83CE-7519-494A-8D76-49FA9184F2BC}"/>
              </a:ext>
            </a:extLst>
          </p:cNvPr>
          <p:cNvSpPr/>
          <p:nvPr/>
        </p:nvSpPr>
        <p:spPr>
          <a:xfrm rot="2354845">
            <a:off x="23962" y="2684290"/>
            <a:ext cx="2591058" cy="146081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000C161-B957-994E-8AF0-7B69CFC77D68}"/>
              </a:ext>
            </a:extLst>
          </p:cNvPr>
          <p:cNvSpPr/>
          <p:nvPr/>
        </p:nvSpPr>
        <p:spPr>
          <a:xfrm rot="2354845">
            <a:off x="2686659" y="4318097"/>
            <a:ext cx="881602" cy="845333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D0D1D99-815A-9E40-8815-BFA865B34767}"/>
              </a:ext>
            </a:extLst>
          </p:cNvPr>
          <p:cNvSpPr/>
          <p:nvPr/>
        </p:nvSpPr>
        <p:spPr>
          <a:xfrm rot="2354845">
            <a:off x="1574486" y="4431953"/>
            <a:ext cx="881602" cy="845333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D9BC125-B4B2-D846-8041-96DFE20298F4}"/>
              </a:ext>
            </a:extLst>
          </p:cNvPr>
          <p:cNvSpPr/>
          <p:nvPr/>
        </p:nvSpPr>
        <p:spPr>
          <a:xfrm rot="5400000">
            <a:off x="10025324" y="2452499"/>
            <a:ext cx="2591058" cy="136964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3F0E6FE-5439-7642-B77C-3B98BC021BD1}"/>
              </a:ext>
            </a:extLst>
          </p:cNvPr>
          <p:cNvSpPr/>
          <p:nvPr/>
        </p:nvSpPr>
        <p:spPr>
          <a:xfrm rot="5400000">
            <a:off x="8950932" y="2521943"/>
            <a:ext cx="2591058" cy="146081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BA22150-A844-314A-97E0-084E97634B70}"/>
              </a:ext>
            </a:extLst>
          </p:cNvPr>
          <p:cNvSpPr/>
          <p:nvPr/>
        </p:nvSpPr>
        <p:spPr>
          <a:xfrm rot="2354845">
            <a:off x="8817900" y="2067880"/>
            <a:ext cx="881602" cy="845333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91018FF-746E-7049-BE51-C7FB35EAB67D}"/>
              </a:ext>
            </a:extLst>
          </p:cNvPr>
          <p:cNvSpPr/>
          <p:nvPr/>
        </p:nvSpPr>
        <p:spPr>
          <a:xfrm rot="2354845">
            <a:off x="7988913" y="2051740"/>
            <a:ext cx="881602" cy="845333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02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F38A39-9869-9717-4F0C-B0B1C75C5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if we could find the sinks …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1D7B0D-4C14-AF00-C50B-D541F57BE7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131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with the sink SCCs, but How?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 order</a:t>
            </a:r>
          </a:p>
          <a:p>
            <a:r>
              <a:rPr lang="en-US" sz="2000" dirty="0"/>
              <a:t>[R4,R2,R3,R0,R1]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A36C8117-E962-114F-B0C2-6B9ED25CEAFD}"/>
              </a:ext>
            </a:extLst>
          </p:cNvPr>
          <p:cNvSpPr/>
          <p:nvPr/>
        </p:nvSpPr>
        <p:spPr>
          <a:xfrm>
            <a:off x="7864193" y="2601152"/>
            <a:ext cx="939114" cy="7405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29BF4CB-D30E-1440-92D7-E19AB06AA66E}"/>
              </a:ext>
            </a:extLst>
          </p:cNvPr>
          <p:cNvSpPr/>
          <p:nvPr/>
        </p:nvSpPr>
        <p:spPr>
          <a:xfrm>
            <a:off x="8868017" y="2499008"/>
            <a:ext cx="939114" cy="18083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8FCD156-D5DC-6147-BE07-36FCA3E600BA}"/>
              </a:ext>
            </a:extLst>
          </p:cNvPr>
          <p:cNvSpPr/>
          <p:nvPr/>
        </p:nvSpPr>
        <p:spPr>
          <a:xfrm>
            <a:off x="9848669" y="2499008"/>
            <a:ext cx="939114" cy="18083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EE517DD-4203-D84F-B215-5018E5AB2A4A}"/>
              </a:ext>
            </a:extLst>
          </p:cNvPr>
          <p:cNvSpPr>
            <a:spLocks noChangeAspect="1"/>
          </p:cNvSpPr>
          <p:nvPr/>
        </p:nvSpPr>
        <p:spPr>
          <a:xfrm>
            <a:off x="7998719" y="2640381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R4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BD69F59-5D74-AD44-A364-B4E04CE10DC4}"/>
              </a:ext>
            </a:extLst>
          </p:cNvPr>
          <p:cNvSpPr>
            <a:spLocks noChangeAspect="1"/>
          </p:cNvSpPr>
          <p:nvPr/>
        </p:nvSpPr>
        <p:spPr>
          <a:xfrm>
            <a:off x="8973296" y="2613509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147AB3-4452-0942-AF9B-0B8D0678AA17}"/>
              </a:ext>
            </a:extLst>
          </p:cNvPr>
          <p:cNvSpPr>
            <a:spLocks noChangeAspect="1"/>
          </p:cNvSpPr>
          <p:nvPr/>
        </p:nvSpPr>
        <p:spPr>
          <a:xfrm>
            <a:off x="8987115" y="3558353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R3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17CCD08-55EE-6B4A-B6C4-872F310D6493}"/>
              </a:ext>
            </a:extLst>
          </p:cNvPr>
          <p:cNvCxnSpPr>
            <a:cxnSpLocks/>
            <a:stCxn id="34" idx="4"/>
            <a:endCxn id="35" idx="0"/>
          </p:cNvCxnSpPr>
          <p:nvPr/>
        </p:nvCxnSpPr>
        <p:spPr>
          <a:xfrm>
            <a:off x="9299041" y="3264998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1EC2F8CC-C29C-1942-9AAF-ECF209791E71}"/>
              </a:ext>
            </a:extLst>
          </p:cNvPr>
          <p:cNvSpPr>
            <a:spLocks noChangeAspect="1"/>
          </p:cNvSpPr>
          <p:nvPr/>
        </p:nvSpPr>
        <p:spPr>
          <a:xfrm>
            <a:off x="9936711" y="2613509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R0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50ED384-777C-2544-A50D-5475945697F2}"/>
              </a:ext>
            </a:extLst>
          </p:cNvPr>
          <p:cNvSpPr>
            <a:spLocks noChangeAspect="1"/>
          </p:cNvSpPr>
          <p:nvPr/>
        </p:nvSpPr>
        <p:spPr>
          <a:xfrm>
            <a:off x="9955268" y="3558353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4CA31B-6095-5E40-82B7-66540361CCCE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10267194" y="3264998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66F4470-824B-E64D-B67F-3D7B1213F95F}"/>
              </a:ext>
            </a:extLst>
          </p:cNvPr>
          <p:cNvSpPr/>
          <p:nvPr/>
        </p:nvSpPr>
        <p:spPr>
          <a:xfrm rot="2354845">
            <a:off x="4106508" y="3411762"/>
            <a:ext cx="2523995" cy="171513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75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Traverse the Reverse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6CBEC93-14D0-5847-B797-08380F549E07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70C4349-A945-534C-8FBA-E11B076E7A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C837CBC-8F20-A749-A1C8-2BBE8FED03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0300474-5958-804D-8489-752618DD04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2550A31-7857-C74B-B3A5-880763CF1E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3186070-1972-2043-9DFD-1755C52F63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3E88DCA-D44C-754F-8753-A6BFECE41710}"/>
                </a:ext>
              </a:extLst>
            </p:cNvPr>
            <p:cNvCxnSpPr>
              <a:cxnSpLocks/>
              <a:stCxn id="11" idx="4"/>
              <a:endCxn id="12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430537A-C540-9842-BB8E-CCBC3FFA9C5A}"/>
                </a:ext>
              </a:extLst>
            </p:cNvPr>
            <p:cNvCxnSpPr>
              <a:cxnSpLocks/>
              <a:stCxn id="11" idx="6"/>
              <a:endCxn id="13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55B58D6-384B-074A-926C-A0A179CDA1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87CE848-0F85-084F-85DE-2B42BF77146A}"/>
                </a:ext>
              </a:extLst>
            </p:cNvPr>
            <p:cNvCxnSpPr>
              <a:cxnSpLocks/>
              <a:stCxn id="12" idx="6"/>
              <a:endCxn id="13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D72F540-1293-8342-AC5C-8D9EAB63F8B0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9426F32-E86E-A040-BBE3-F6D1B8F28F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9CE6C0C-7BEC-9F41-9B4F-5E1216E338A2}"/>
                </a:ext>
              </a:extLst>
            </p:cNvPr>
            <p:cNvCxnSpPr>
              <a:cxnSpLocks/>
              <a:stCxn id="13" idx="6"/>
              <a:endCxn id="15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D0BECD6-68B6-9048-AB94-5546C28277DC}"/>
              </a:ext>
            </a:extLst>
          </p:cNvPr>
          <p:cNvGrpSpPr/>
          <p:nvPr/>
        </p:nvGrpSpPr>
        <p:grpSpPr>
          <a:xfrm>
            <a:off x="7711043" y="3017520"/>
            <a:ext cx="3555112" cy="2166234"/>
            <a:chOff x="7711043" y="3017520"/>
            <a:chExt cx="3555112" cy="216623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B9D28C-7F78-B84C-863F-F9DC798E8A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A5FD63E-077D-6B4C-B96D-2073DA5EA9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2D92931-7593-3446-BC66-7FD411B6DC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409508B-D8C4-1A40-BF0E-DB752B6B60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8A13FD2-EA61-474E-B0D1-8C96034AA4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43195" y="3752747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0A43BF2-2941-BB4B-8A47-C63281DE4696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>
              <a:off x="8122523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29A0400-B2B8-D646-A2D6-7AF996187CC8}"/>
                </a:ext>
              </a:extLst>
            </p:cNvPr>
            <p:cNvCxnSpPr>
              <a:cxnSpLocks/>
              <a:stCxn id="19" idx="6"/>
              <a:endCxn id="23" idx="2"/>
            </p:cNvCxnSpPr>
            <p:nvPr/>
          </p:nvCxnSpPr>
          <p:spPr>
            <a:xfrm>
              <a:off x="8534003" y="3429000"/>
              <a:ext cx="543116" cy="0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D8A5E98-0C6E-4D4E-B343-C9B3DDD0A8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3146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B61B9C0-D0D6-A448-A6DB-2AA6829B74F3}"/>
                </a:ext>
              </a:extLst>
            </p:cNvPr>
            <p:cNvCxnSpPr>
              <a:cxnSpLocks/>
              <a:stCxn id="20" idx="6"/>
              <a:endCxn id="23" idx="3"/>
            </p:cNvCxnSpPr>
            <p:nvPr/>
          </p:nvCxnSpPr>
          <p:spPr>
            <a:xfrm flipV="1">
              <a:off x="8534003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5FD9914-609C-0449-BA58-6D2ABEA2CC6A}"/>
                </a:ext>
              </a:extLst>
            </p:cNvPr>
            <p:cNvCxnSpPr>
              <a:cxnSpLocks/>
            </p:cNvCxnSpPr>
            <p:nvPr/>
          </p:nvCxnSpPr>
          <p:spPr>
            <a:xfrm>
              <a:off x="9498242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1B262BB-E87C-B642-95D1-D31A17073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8865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FF30D4C-4813-9042-B5AD-BD7F92B38E23}"/>
                </a:ext>
              </a:extLst>
            </p:cNvPr>
            <p:cNvCxnSpPr>
              <a:cxnSpLocks/>
              <a:stCxn id="23" idx="6"/>
              <a:endCxn id="28" idx="1"/>
            </p:cNvCxnSpPr>
            <p:nvPr/>
          </p:nvCxnSpPr>
          <p:spPr>
            <a:xfrm>
              <a:off x="9900079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78376F8-631B-BC48-9EFB-EB4B7A45F4FC}"/>
              </a:ext>
            </a:extLst>
          </p:cNvPr>
          <p:cNvSpPr txBox="1"/>
          <p:nvPr/>
        </p:nvSpPr>
        <p:spPr>
          <a:xfrm>
            <a:off x="2246281" y="5519858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B4C4D2-6BD0-E44E-9CB5-7ED9868EB367}"/>
              </a:ext>
            </a:extLst>
          </p:cNvPr>
          <p:cNvSpPr txBox="1"/>
          <p:nvPr/>
        </p:nvSpPr>
        <p:spPr>
          <a:xfrm>
            <a:off x="8256827" y="5471226"/>
            <a:ext cx="1699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Reverse Graph</a:t>
            </a:r>
          </a:p>
        </p:txBody>
      </p:sp>
    </p:spTree>
    <p:extLst>
      <p:ext uri="{BB962C8B-B14F-4D97-AF65-F5344CB8AC3E}">
        <p14:creationId xmlns:p14="http://schemas.microsoft.com/office/powerpoint/2010/main" val="28156946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Traverse the Reverse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8FC5DB5-40FC-364C-9AD4-67D25EC598D0}"/>
              </a:ext>
            </a:extLst>
          </p:cNvPr>
          <p:cNvGrpSpPr/>
          <p:nvPr/>
        </p:nvGrpSpPr>
        <p:grpSpPr>
          <a:xfrm>
            <a:off x="8585255" y="2268667"/>
            <a:ext cx="2588233" cy="1942710"/>
            <a:chOff x="4436165" y="2191849"/>
            <a:chExt cx="2588233" cy="194271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F1F25AE-66B7-844A-A4C7-5F2795C49D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6165" y="2191849"/>
              <a:ext cx="945471" cy="945471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A, C, D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C37D25B-6B91-6D43-8CAC-B211B6B73B40}"/>
                </a:ext>
              </a:extLst>
            </p:cNvPr>
            <p:cNvSpPr/>
            <p:nvPr/>
          </p:nvSpPr>
          <p:spPr>
            <a:xfrm>
              <a:off x="6345922" y="3723079"/>
              <a:ext cx="411480" cy="41148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8BC2BDC-4921-064A-A4DD-034EFF058343}"/>
                </a:ext>
              </a:extLst>
            </p:cNvPr>
            <p:cNvCxnSpPr>
              <a:cxnSpLocks/>
              <a:stCxn id="10" idx="6"/>
              <a:endCxn id="25" idx="2"/>
            </p:cNvCxnSpPr>
            <p:nvPr/>
          </p:nvCxnSpPr>
          <p:spPr>
            <a:xfrm>
              <a:off x="5381636" y="2664585"/>
              <a:ext cx="697291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9267DBF-B0BF-D14B-AFC2-2E72A4235EB9}"/>
                </a:ext>
              </a:extLst>
            </p:cNvPr>
            <p:cNvSpPr/>
            <p:nvPr/>
          </p:nvSpPr>
          <p:spPr>
            <a:xfrm>
              <a:off x="4703160" y="3723079"/>
              <a:ext cx="411480" cy="41148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C3B1D97-5AC0-3341-870D-40B27E5AD512}"/>
                </a:ext>
              </a:extLst>
            </p:cNvPr>
            <p:cNvCxnSpPr>
              <a:cxnSpLocks/>
              <a:stCxn id="10" idx="4"/>
              <a:endCxn id="23" idx="0"/>
            </p:cNvCxnSpPr>
            <p:nvPr/>
          </p:nvCxnSpPr>
          <p:spPr>
            <a:xfrm flipH="1">
              <a:off x="4908900" y="3137320"/>
              <a:ext cx="1" cy="585759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535D9D-E8B1-844E-A292-EB5C98F02A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927" y="2191849"/>
              <a:ext cx="945471" cy="945471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B, E, F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B4C4784-B009-8843-A41D-F92B94B1EEA5}"/>
                </a:ext>
              </a:extLst>
            </p:cNvPr>
            <p:cNvCxnSpPr>
              <a:cxnSpLocks/>
              <a:stCxn id="23" idx="6"/>
              <a:endCxn id="21" idx="2"/>
            </p:cNvCxnSpPr>
            <p:nvPr/>
          </p:nvCxnSpPr>
          <p:spPr>
            <a:xfrm>
              <a:off x="5114640" y="3928819"/>
              <a:ext cx="1231282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633EAD-F243-E044-BE39-AC2DB7BE4635}"/>
                </a:ext>
              </a:extLst>
            </p:cNvPr>
            <p:cNvCxnSpPr>
              <a:cxnSpLocks/>
              <a:stCxn id="25" idx="3"/>
              <a:endCxn id="23" idx="7"/>
            </p:cNvCxnSpPr>
            <p:nvPr/>
          </p:nvCxnSpPr>
          <p:spPr>
            <a:xfrm flipH="1">
              <a:off x="5054380" y="2998859"/>
              <a:ext cx="1163008" cy="78448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F78EEB1-491D-CA45-AEEF-C198A6E25441}"/>
                </a:ext>
              </a:extLst>
            </p:cNvPr>
            <p:cNvCxnSpPr>
              <a:cxnSpLocks/>
              <a:stCxn id="25" idx="4"/>
              <a:endCxn id="21" idx="0"/>
            </p:cNvCxnSpPr>
            <p:nvPr/>
          </p:nvCxnSpPr>
          <p:spPr>
            <a:xfrm flipH="1">
              <a:off x="6551662" y="3137320"/>
              <a:ext cx="1" cy="585759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4884DC2-BD46-544F-B6F7-EA3DEA0EE8EF}"/>
              </a:ext>
            </a:extLst>
          </p:cNvPr>
          <p:cNvGrpSpPr/>
          <p:nvPr/>
        </p:nvGrpSpPr>
        <p:grpSpPr>
          <a:xfrm>
            <a:off x="4588565" y="2344249"/>
            <a:ext cx="2588233" cy="1942710"/>
            <a:chOff x="4436165" y="2191849"/>
            <a:chExt cx="2588233" cy="194271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6ABCB67-CC44-5647-AA98-94EF99EAB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6165" y="2191849"/>
              <a:ext cx="945471" cy="945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A, C, D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62D083B-69A3-D04E-B767-531598C02A58}"/>
                </a:ext>
              </a:extLst>
            </p:cNvPr>
            <p:cNvSpPr/>
            <p:nvPr/>
          </p:nvSpPr>
          <p:spPr>
            <a:xfrm>
              <a:off x="6345922" y="372307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DC6836E-F5B9-1144-A9FA-54688E120E25}"/>
                </a:ext>
              </a:extLst>
            </p:cNvPr>
            <p:cNvCxnSpPr>
              <a:cxnSpLocks/>
              <a:stCxn id="40" idx="6"/>
              <a:endCxn id="51" idx="2"/>
            </p:cNvCxnSpPr>
            <p:nvPr/>
          </p:nvCxnSpPr>
          <p:spPr>
            <a:xfrm>
              <a:off x="5381636" y="2664585"/>
              <a:ext cx="69729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08BC231-01B0-B347-8D2E-7190B0F58E74}"/>
                </a:ext>
              </a:extLst>
            </p:cNvPr>
            <p:cNvSpPr/>
            <p:nvPr/>
          </p:nvSpPr>
          <p:spPr>
            <a:xfrm>
              <a:off x="4703160" y="372307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A6A2AD1-1EE0-584A-BE00-F79CC2097621}"/>
                </a:ext>
              </a:extLst>
            </p:cNvPr>
            <p:cNvCxnSpPr>
              <a:cxnSpLocks/>
              <a:stCxn id="40" idx="4"/>
              <a:endCxn id="44" idx="0"/>
            </p:cNvCxnSpPr>
            <p:nvPr/>
          </p:nvCxnSpPr>
          <p:spPr>
            <a:xfrm flipH="1">
              <a:off x="4908900" y="3137320"/>
              <a:ext cx="1" cy="58575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E3E2327-6161-5D43-AFD5-3283FB4F8C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927" y="2191849"/>
              <a:ext cx="945471" cy="945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B, E, F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2340524-CCAC-AD46-A2BC-CA2A7F39D3F9}"/>
                </a:ext>
              </a:extLst>
            </p:cNvPr>
            <p:cNvCxnSpPr>
              <a:cxnSpLocks/>
              <a:stCxn id="44" idx="6"/>
              <a:endCxn id="41" idx="2"/>
            </p:cNvCxnSpPr>
            <p:nvPr/>
          </p:nvCxnSpPr>
          <p:spPr>
            <a:xfrm>
              <a:off x="5114640" y="3928819"/>
              <a:ext cx="123128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2244CBA-FC68-7A47-AB37-04DF2786506F}"/>
                </a:ext>
              </a:extLst>
            </p:cNvPr>
            <p:cNvCxnSpPr>
              <a:cxnSpLocks/>
              <a:stCxn id="51" idx="3"/>
              <a:endCxn id="44" idx="7"/>
            </p:cNvCxnSpPr>
            <p:nvPr/>
          </p:nvCxnSpPr>
          <p:spPr>
            <a:xfrm flipH="1">
              <a:off x="5054380" y="2998859"/>
              <a:ext cx="1163008" cy="78448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DEA5889-5C70-CD4D-ABB5-8E50C5E7DC87}"/>
                </a:ext>
              </a:extLst>
            </p:cNvPr>
            <p:cNvCxnSpPr>
              <a:cxnSpLocks/>
              <a:stCxn id="51" idx="4"/>
              <a:endCxn id="41" idx="0"/>
            </p:cNvCxnSpPr>
            <p:nvPr/>
          </p:nvCxnSpPr>
          <p:spPr>
            <a:xfrm flipH="1">
              <a:off x="6551662" y="3137320"/>
              <a:ext cx="1" cy="58575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7067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Notice that not all sinks become sources</a:t>
            </a:r>
            <a:br>
              <a:rPr lang="en-US" dirty="0"/>
            </a:br>
            <a:r>
              <a:rPr lang="en-US" dirty="0"/>
              <a:t>(and new sinks can emerge)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8FC5DB5-40FC-364C-9AD4-67D25EC598D0}"/>
              </a:ext>
            </a:extLst>
          </p:cNvPr>
          <p:cNvGrpSpPr/>
          <p:nvPr/>
        </p:nvGrpSpPr>
        <p:grpSpPr>
          <a:xfrm>
            <a:off x="8585255" y="2268667"/>
            <a:ext cx="2588233" cy="1942710"/>
            <a:chOff x="4436165" y="2191849"/>
            <a:chExt cx="2588233" cy="194271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F1F25AE-66B7-844A-A4C7-5F2795C49D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6165" y="2191849"/>
              <a:ext cx="945471" cy="945471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A, C, D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C37D25B-6B91-6D43-8CAC-B211B6B73B40}"/>
                </a:ext>
              </a:extLst>
            </p:cNvPr>
            <p:cNvSpPr/>
            <p:nvPr/>
          </p:nvSpPr>
          <p:spPr>
            <a:xfrm>
              <a:off x="6345922" y="3723079"/>
              <a:ext cx="411480" cy="41148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8BC2BDC-4921-064A-A4DD-034EFF058343}"/>
                </a:ext>
              </a:extLst>
            </p:cNvPr>
            <p:cNvCxnSpPr>
              <a:cxnSpLocks/>
              <a:stCxn id="10" idx="6"/>
              <a:endCxn id="25" idx="2"/>
            </p:cNvCxnSpPr>
            <p:nvPr/>
          </p:nvCxnSpPr>
          <p:spPr>
            <a:xfrm>
              <a:off x="5381636" y="2664585"/>
              <a:ext cx="697291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9267DBF-B0BF-D14B-AFC2-2E72A4235EB9}"/>
                </a:ext>
              </a:extLst>
            </p:cNvPr>
            <p:cNvSpPr/>
            <p:nvPr/>
          </p:nvSpPr>
          <p:spPr>
            <a:xfrm>
              <a:off x="4703160" y="3723079"/>
              <a:ext cx="411480" cy="41148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C3B1D97-5AC0-3341-870D-40B27E5AD512}"/>
                </a:ext>
              </a:extLst>
            </p:cNvPr>
            <p:cNvCxnSpPr>
              <a:cxnSpLocks/>
              <a:stCxn id="10" idx="4"/>
              <a:endCxn id="23" idx="0"/>
            </p:cNvCxnSpPr>
            <p:nvPr/>
          </p:nvCxnSpPr>
          <p:spPr>
            <a:xfrm flipH="1">
              <a:off x="4908900" y="3137320"/>
              <a:ext cx="1" cy="585759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535D9D-E8B1-844E-A292-EB5C98F02A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927" y="2191849"/>
              <a:ext cx="945471" cy="945471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B, E, F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B4C4784-B009-8843-A41D-F92B94B1EEA5}"/>
                </a:ext>
              </a:extLst>
            </p:cNvPr>
            <p:cNvCxnSpPr>
              <a:cxnSpLocks/>
              <a:stCxn id="23" idx="6"/>
              <a:endCxn id="21" idx="2"/>
            </p:cNvCxnSpPr>
            <p:nvPr/>
          </p:nvCxnSpPr>
          <p:spPr>
            <a:xfrm>
              <a:off x="5114640" y="3928819"/>
              <a:ext cx="1231282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633EAD-F243-E044-BE39-AC2DB7BE4635}"/>
                </a:ext>
              </a:extLst>
            </p:cNvPr>
            <p:cNvCxnSpPr>
              <a:cxnSpLocks/>
              <a:stCxn id="25" idx="3"/>
              <a:endCxn id="23" idx="7"/>
            </p:cNvCxnSpPr>
            <p:nvPr/>
          </p:nvCxnSpPr>
          <p:spPr>
            <a:xfrm flipH="1">
              <a:off x="5054380" y="2998859"/>
              <a:ext cx="1163008" cy="78448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F78EEB1-491D-CA45-AEEF-C198A6E25441}"/>
                </a:ext>
              </a:extLst>
            </p:cNvPr>
            <p:cNvCxnSpPr>
              <a:cxnSpLocks/>
              <a:stCxn id="25" idx="4"/>
              <a:endCxn id="21" idx="0"/>
            </p:cNvCxnSpPr>
            <p:nvPr/>
          </p:nvCxnSpPr>
          <p:spPr>
            <a:xfrm flipH="1">
              <a:off x="6551662" y="3137320"/>
              <a:ext cx="1" cy="585759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4884DC2-BD46-544F-B6F7-EA3DEA0EE8EF}"/>
              </a:ext>
            </a:extLst>
          </p:cNvPr>
          <p:cNvGrpSpPr/>
          <p:nvPr/>
        </p:nvGrpSpPr>
        <p:grpSpPr>
          <a:xfrm>
            <a:off x="4588565" y="2344249"/>
            <a:ext cx="2588233" cy="1942710"/>
            <a:chOff x="4436165" y="2191849"/>
            <a:chExt cx="2588233" cy="194271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6ABCB67-CC44-5647-AA98-94EF99EAB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6165" y="2191849"/>
              <a:ext cx="945471" cy="945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A, C, D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62D083B-69A3-D04E-B767-531598C02A58}"/>
                </a:ext>
              </a:extLst>
            </p:cNvPr>
            <p:cNvSpPr/>
            <p:nvPr/>
          </p:nvSpPr>
          <p:spPr>
            <a:xfrm>
              <a:off x="6345922" y="372307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DC6836E-F5B9-1144-A9FA-54688E120E25}"/>
                </a:ext>
              </a:extLst>
            </p:cNvPr>
            <p:cNvCxnSpPr>
              <a:cxnSpLocks/>
              <a:stCxn id="40" idx="6"/>
              <a:endCxn id="51" idx="2"/>
            </p:cNvCxnSpPr>
            <p:nvPr/>
          </p:nvCxnSpPr>
          <p:spPr>
            <a:xfrm>
              <a:off x="5381636" y="2664585"/>
              <a:ext cx="69729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08BC231-01B0-B347-8D2E-7190B0F58E74}"/>
                </a:ext>
              </a:extLst>
            </p:cNvPr>
            <p:cNvSpPr/>
            <p:nvPr/>
          </p:nvSpPr>
          <p:spPr>
            <a:xfrm>
              <a:off x="4703160" y="372307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A6A2AD1-1EE0-584A-BE00-F79CC2097621}"/>
                </a:ext>
              </a:extLst>
            </p:cNvPr>
            <p:cNvCxnSpPr>
              <a:cxnSpLocks/>
              <a:stCxn id="40" idx="4"/>
              <a:endCxn id="44" idx="0"/>
            </p:cNvCxnSpPr>
            <p:nvPr/>
          </p:nvCxnSpPr>
          <p:spPr>
            <a:xfrm flipH="1">
              <a:off x="4908900" y="3137320"/>
              <a:ext cx="1" cy="58575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E3E2327-6161-5D43-AFD5-3283FB4F8C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927" y="2191849"/>
              <a:ext cx="945471" cy="945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B, E, F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2340524-CCAC-AD46-A2BC-CA2A7F39D3F9}"/>
                </a:ext>
              </a:extLst>
            </p:cNvPr>
            <p:cNvCxnSpPr>
              <a:cxnSpLocks/>
              <a:stCxn id="44" idx="6"/>
              <a:endCxn id="41" idx="2"/>
            </p:cNvCxnSpPr>
            <p:nvPr/>
          </p:nvCxnSpPr>
          <p:spPr>
            <a:xfrm>
              <a:off x="5114640" y="3928819"/>
              <a:ext cx="123128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2244CBA-FC68-7A47-AB37-04DF2786506F}"/>
                </a:ext>
              </a:extLst>
            </p:cNvPr>
            <p:cNvCxnSpPr>
              <a:cxnSpLocks/>
              <a:stCxn id="51" idx="3"/>
              <a:endCxn id="44" idx="7"/>
            </p:cNvCxnSpPr>
            <p:nvPr/>
          </p:nvCxnSpPr>
          <p:spPr>
            <a:xfrm flipH="1">
              <a:off x="5054380" y="2998859"/>
              <a:ext cx="1163008" cy="78448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DEA5889-5C70-CD4D-ABB5-8E50C5E7DC87}"/>
                </a:ext>
              </a:extLst>
            </p:cNvPr>
            <p:cNvCxnSpPr>
              <a:cxnSpLocks/>
              <a:stCxn id="51" idx="4"/>
              <a:endCxn id="41" idx="0"/>
            </p:cNvCxnSpPr>
            <p:nvPr/>
          </p:nvCxnSpPr>
          <p:spPr>
            <a:xfrm flipH="1">
              <a:off x="6551662" y="3137320"/>
              <a:ext cx="1" cy="58575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6BBCEA6-F199-7A4A-9B0E-6A95B1FD416F}"/>
              </a:ext>
            </a:extLst>
          </p:cNvPr>
          <p:cNvSpPr txBox="1"/>
          <p:nvPr/>
        </p:nvSpPr>
        <p:spPr>
          <a:xfrm>
            <a:off x="5882681" y="5274013"/>
            <a:ext cx="1493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Was a sink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28F23D-40AF-654E-88B8-283E6B88D224}"/>
              </a:ext>
            </a:extLst>
          </p:cNvPr>
          <p:cNvCxnSpPr>
            <a:cxnSpLocks/>
          </p:cNvCxnSpPr>
          <p:nvPr/>
        </p:nvCxnSpPr>
        <p:spPr>
          <a:xfrm flipH="1" flipV="1">
            <a:off x="6684081" y="4394285"/>
            <a:ext cx="14736" cy="85333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432C433-9EEF-D04D-98A5-3D381B8FDD15}"/>
              </a:ext>
            </a:extLst>
          </p:cNvPr>
          <p:cNvSpPr txBox="1"/>
          <p:nvPr/>
        </p:nvSpPr>
        <p:spPr>
          <a:xfrm>
            <a:off x="9860506" y="5149334"/>
            <a:ext cx="1879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Now a source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A332734-A13E-2844-B6DF-FC773E7B7DA1}"/>
              </a:ext>
            </a:extLst>
          </p:cNvPr>
          <p:cNvCxnSpPr>
            <a:cxnSpLocks/>
          </p:cNvCxnSpPr>
          <p:nvPr/>
        </p:nvCxnSpPr>
        <p:spPr>
          <a:xfrm flipH="1" flipV="1">
            <a:off x="10661906" y="4269606"/>
            <a:ext cx="14736" cy="85333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0789796-478E-0A4A-9568-740CA3507D58}"/>
              </a:ext>
            </a:extLst>
          </p:cNvPr>
          <p:cNvSpPr txBox="1"/>
          <p:nvPr/>
        </p:nvSpPr>
        <p:spPr>
          <a:xfrm>
            <a:off x="3181555" y="1720961"/>
            <a:ext cx="1879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Was a source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103CC39-9625-5747-9A19-96F70E424821}"/>
              </a:ext>
            </a:extLst>
          </p:cNvPr>
          <p:cNvCxnSpPr>
            <a:cxnSpLocks/>
          </p:cNvCxnSpPr>
          <p:nvPr/>
        </p:nvCxnSpPr>
        <p:spPr>
          <a:xfrm>
            <a:off x="3911082" y="2334478"/>
            <a:ext cx="582630" cy="597784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51AD6F4-35ED-8E4B-9477-55396B5D5D32}"/>
              </a:ext>
            </a:extLst>
          </p:cNvPr>
          <p:cNvSpPr txBox="1"/>
          <p:nvPr/>
        </p:nvSpPr>
        <p:spPr>
          <a:xfrm>
            <a:off x="7130702" y="1636836"/>
            <a:ext cx="1879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Now a sink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0EA6805-1590-6F42-B713-5551244BBF2C}"/>
              </a:ext>
            </a:extLst>
          </p:cNvPr>
          <p:cNvCxnSpPr>
            <a:cxnSpLocks/>
          </p:cNvCxnSpPr>
          <p:nvPr/>
        </p:nvCxnSpPr>
        <p:spPr>
          <a:xfrm>
            <a:off x="7860229" y="2250353"/>
            <a:ext cx="582630" cy="597784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9787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Traverse the Reverse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8FC5DB5-40FC-364C-9AD4-67D25EC598D0}"/>
              </a:ext>
            </a:extLst>
          </p:cNvPr>
          <p:cNvGrpSpPr/>
          <p:nvPr/>
        </p:nvGrpSpPr>
        <p:grpSpPr>
          <a:xfrm>
            <a:off x="8585255" y="2268667"/>
            <a:ext cx="2588233" cy="1942710"/>
            <a:chOff x="4436165" y="2191849"/>
            <a:chExt cx="2588233" cy="194271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F1F25AE-66B7-844A-A4C7-5F2795C49D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6165" y="2191849"/>
              <a:ext cx="945471" cy="945471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A, C, D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C37D25B-6B91-6D43-8CAC-B211B6B73B40}"/>
                </a:ext>
              </a:extLst>
            </p:cNvPr>
            <p:cNvSpPr/>
            <p:nvPr/>
          </p:nvSpPr>
          <p:spPr>
            <a:xfrm>
              <a:off x="6345922" y="3723079"/>
              <a:ext cx="411480" cy="41148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8BC2BDC-4921-064A-A4DD-034EFF058343}"/>
                </a:ext>
              </a:extLst>
            </p:cNvPr>
            <p:cNvCxnSpPr>
              <a:cxnSpLocks/>
              <a:stCxn id="10" idx="6"/>
              <a:endCxn id="25" idx="2"/>
            </p:cNvCxnSpPr>
            <p:nvPr/>
          </p:nvCxnSpPr>
          <p:spPr>
            <a:xfrm>
              <a:off x="5381636" y="2664585"/>
              <a:ext cx="697291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9267DBF-B0BF-D14B-AFC2-2E72A4235EB9}"/>
                </a:ext>
              </a:extLst>
            </p:cNvPr>
            <p:cNvSpPr/>
            <p:nvPr/>
          </p:nvSpPr>
          <p:spPr>
            <a:xfrm>
              <a:off x="4703160" y="3723079"/>
              <a:ext cx="411480" cy="41148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C3B1D97-5AC0-3341-870D-40B27E5AD512}"/>
                </a:ext>
              </a:extLst>
            </p:cNvPr>
            <p:cNvCxnSpPr>
              <a:cxnSpLocks/>
              <a:stCxn id="10" idx="4"/>
              <a:endCxn id="23" idx="0"/>
            </p:cNvCxnSpPr>
            <p:nvPr/>
          </p:nvCxnSpPr>
          <p:spPr>
            <a:xfrm flipH="1">
              <a:off x="4908900" y="3137320"/>
              <a:ext cx="1" cy="585759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535D9D-E8B1-844E-A292-EB5C98F02A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927" y="2191849"/>
              <a:ext cx="945471" cy="945471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B, E, F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B4C4784-B009-8843-A41D-F92B94B1EEA5}"/>
                </a:ext>
              </a:extLst>
            </p:cNvPr>
            <p:cNvCxnSpPr>
              <a:cxnSpLocks/>
              <a:stCxn id="23" idx="6"/>
              <a:endCxn id="21" idx="2"/>
            </p:cNvCxnSpPr>
            <p:nvPr/>
          </p:nvCxnSpPr>
          <p:spPr>
            <a:xfrm>
              <a:off x="5114640" y="3928819"/>
              <a:ext cx="1231282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633EAD-F243-E044-BE39-AC2DB7BE4635}"/>
                </a:ext>
              </a:extLst>
            </p:cNvPr>
            <p:cNvCxnSpPr>
              <a:cxnSpLocks/>
              <a:stCxn id="25" idx="3"/>
              <a:endCxn id="23" idx="7"/>
            </p:cNvCxnSpPr>
            <p:nvPr/>
          </p:nvCxnSpPr>
          <p:spPr>
            <a:xfrm flipH="1">
              <a:off x="5054380" y="2998859"/>
              <a:ext cx="1163008" cy="78448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F78EEB1-491D-CA45-AEEF-C198A6E25441}"/>
                </a:ext>
              </a:extLst>
            </p:cNvPr>
            <p:cNvCxnSpPr>
              <a:cxnSpLocks/>
              <a:stCxn id="25" idx="4"/>
              <a:endCxn id="21" idx="0"/>
            </p:cNvCxnSpPr>
            <p:nvPr/>
          </p:nvCxnSpPr>
          <p:spPr>
            <a:xfrm flipH="1">
              <a:off x="6551662" y="3137320"/>
              <a:ext cx="1" cy="585759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4884DC2-BD46-544F-B6F7-EA3DEA0EE8EF}"/>
              </a:ext>
            </a:extLst>
          </p:cNvPr>
          <p:cNvGrpSpPr/>
          <p:nvPr/>
        </p:nvGrpSpPr>
        <p:grpSpPr>
          <a:xfrm>
            <a:off x="4588565" y="2344249"/>
            <a:ext cx="2588233" cy="1942710"/>
            <a:chOff x="4436165" y="2191849"/>
            <a:chExt cx="2588233" cy="194271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6ABCB67-CC44-5647-AA98-94EF99EAB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6165" y="2191849"/>
              <a:ext cx="945471" cy="945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A, C, D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62D083B-69A3-D04E-B767-531598C02A58}"/>
                </a:ext>
              </a:extLst>
            </p:cNvPr>
            <p:cNvSpPr/>
            <p:nvPr/>
          </p:nvSpPr>
          <p:spPr>
            <a:xfrm>
              <a:off x="6345922" y="372307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DC6836E-F5B9-1144-A9FA-54688E120E25}"/>
                </a:ext>
              </a:extLst>
            </p:cNvPr>
            <p:cNvCxnSpPr>
              <a:cxnSpLocks/>
              <a:stCxn id="40" idx="6"/>
              <a:endCxn id="51" idx="2"/>
            </p:cNvCxnSpPr>
            <p:nvPr/>
          </p:nvCxnSpPr>
          <p:spPr>
            <a:xfrm>
              <a:off x="5381636" y="2664585"/>
              <a:ext cx="69729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08BC231-01B0-B347-8D2E-7190B0F58E74}"/>
                </a:ext>
              </a:extLst>
            </p:cNvPr>
            <p:cNvSpPr/>
            <p:nvPr/>
          </p:nvSpPr>
          <p:spPr>
            <a:xfrm>
              <a:off x="4703160" y="372307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A6A2AD1-1EE0-584A-BE00-F79CC2097621}"/>
                </a:ext>
              </a:extLst>
            </p:cNvPr>
            <p:cNvCxnSpPr>
              <a:cxnSpLocks/>
              <a:stCxn id="40" idx="4"/>
              <a:endCxn id="44" idx="0"/>
            </p:cNvCxnSpPr>
            <p:nvPr/>
          </p:nvCxnSpPr>
          <p:spPr>
            <a:xfrm flipH="1">
              <a:off x="4908900" y="3137320"/>
              <a:ext cx="1" cy="58575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E3E2327-6161-5D43-AFD5-3283FB4F8C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927" y="2191849"/>
              <a:ext cx="945471" cy="945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B, E, F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2340524-CCAC-AD46-A2BC-CA2A7F39D3F9}"/>
                </a:ext>
              </a:extLst>
            </p:cNvPr>
            <p:cNvCxnSpPr>
              <a:cxnSpLocks/>
              <a:stCxn id="44" idx="6"/>
              <a:endCxn id="41" idx="2"/>
            </p:cNvCxnSpPr>
            <p:nvPr/>
          </p:nvCxnSpPr>
          <p:spPr>
            <a:xfrm>
              <a:off x="5114640" y="3928819"/>
              <a:ext cx="123128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2244CBA-FC68-7A47-AB37-04DF2786506F}"/>
                </a:ext>
              </a:extLst>
            </p:cNvPr>
            <p:cNvCxnSpPr>
              <a:cxnSpLocks/>
              <a:stCxn id="51" idx="3"/>
              <a:endCxn id="44" idx="7"/>
            </p:cNvCxnSpPr>
            <p:nvPr/>
          </p:nvCxnSpPr>
          <p:spPr>
            <a:xfrm flipH="1">
              <a:off x="5054380" y="2998859"/>
              <a:ext cx="1163008" cy="78448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DEA5889-5C70-CD4D-ABB5-8E50C5E7DC87}"/>
                </a:ext>
              </a:extLst>
            </p:cNvPr>
            <p:cNvCxnSpPr>
              <a:cxnSpLocks/>
              <a:stCxn id="51" idx="4"/>
              <a:endCxn id="41" idx="0"/>
            </p:cNvCxnSpPr>
            <p:nvPr/>
          </p:nvCxnSpPr>
          <p:spPr>
            <a:xfrm flipH="1">
              <a:off x="6551662" y="3137320"/>
              <a:ext cx="1" cy="58575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096D807-CE9C-4E2B-C91C-6531EF4DBD8B}"/>
              </a:ext>
            </a:extLst>
          </p:cNvPr>
          <p:cNvSpPr txBox="1"/>
          <p:nvPr/>
        </p:nvSpPr>
        <p:spPr>
          <a:xfrm>
            <a:off x="3518877" y="5078458"/>
            <a:ext cx="8556766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Which vertex will have the highest </a:t>
            </a:r>
            <a:r>
              <a:rPr lang="en-US" sz="2800" dirty="0" err="1"/>
              <a:t>postorder</a:t>
            </a:r>
            <a:r>
              <a:rPr lang="en-US" sz="2800" dirty="0"/>
              <a:t> number?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5831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68B5BE-F683-AE01-4701-59AAC5D16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key points from last class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803C92-C3D0-8F53-B0DF-5F79C3AF86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673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Traverse the Reverse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8FC5DB5-40FC-364C-9AD4-67D25EC598D0}"/>
              </a:ext>
            </a:extLst>
          </p:cNvPr>
          <p:cNvGrpSpPr/>
          <p:nvPr/>
        </p:nvGrpSpPr>
        <p:grpSpPr>
          <a:xfrm>
            <a:off x="8585255" y="2268667"/>
            <a:ext cx="2588233" cy="1942710"/>
            <a:chOff x="4436165" y="2191849"/>
            <a:chExt cx="2588233" cy="194271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F1F25AE-66B7-844A-A4C7-5F2795C49D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6165" y="2191849"/>
              <a:ext cx="945471" cy="945471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A, C, D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C37D25B-6B91-6D43-8CAC-B211B6B73B40}"/>
                </a:ext>
              </a:extLst>
            </p:cNvPr>
            <p:cNvSpPr/>
            <p:nvPr/>
          </p:nvSpPr>
          <p:spPr>
            <a:xfrm>
              <a:off x="6345922" y="3723079"/>
              <a:ext cx="411480" cy="41148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8BC2BDC-4921-064A-A4DD-034EFF058343}"/>
                </a:ext>
              </a:extLst>
            </p:cNvPr>
            <p:cNvCxnSpPr>
              <a:cxnSpLocks/>
              <a:stCxn id="10" idx="6"/>
              <a:endCxn id="25" idx="2"/>
            </p:cNvCxnSpPr>
            <p:nvPr/>
          </p:nvCxnSpPr>
          <p:spPr>
            <a:xfrm>
              <a:off x="5381636" y="2664585"/>
              <a:ext cx="697291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9267DBF-B0BF-D14B-AFC2-2E72A4235EB9}"/>
                </a:ext>
              </a:extLst>
            </p:cNvPr>
            <p:cNvSpPr/>
            <p:nvPr/>
          </p:nvSpPr>
          <p:spPr>
            <a:xfrm>
              <a:off x="4703160" y="3723079"/>
              <a:ext cx="411480" cy="41148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C3B1D97-5AC0-3341-870D-40B27E5AD512}"/>
                </a:ext>
              </a:extLst>
            </p:cNvPr>
            <p:cNvCxnSpPr>
              <a:cxnSpLocks/>
              <a:stCxn id="10" idx="4"/>
              <a:endCxn id="23" idx="0"/>
            </p:cNvCxnSpPr>
            <p:nvPr/>
          </p:nvCxnSpPr>
          <p:spPr>
            <a:xfrm flipH="1">
              <a:off x="4908900" y="3137320"/>
              <a:ext cx="1" cy="585759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535D9D-E8B1-844E-A292-EB5C98F02A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927" y="2191849"/>
              <a:ext cx="945471" cy="945471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B, E, F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B4C4784-B009-8843-A41D-F92B94B1EEA5}"/>
                </a:ext>
              </a:extLst>
            </p:cNvPr>
            <p:cNvCxnSpPr>
              <a:cxnSpLocks/>
              <a:stCxn id="23" idx="6"/>
              <a:endCxn id="21" idx="2"/>
            </p:cNvCxnSpPr>
            <p:nvPr/>
          </p:nvCxnSpPr>
          <p:spPr>
            <a:xfrm>
              <a:off x="5114640" y="3928819"/>
              <a:ext cx="1231282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633EAD-F243-E044-BE39-AC2DB7BE4635}"/>
                </a:ext>
              </a:extLst>
            </p:cNvPr>
            <p:cNvCxnSpPr>
              <a:cxnSpLocks/>
              <a:stCxn id="25" idx="3"/>
              <a:endCxn id="23" idx="7"/>
            </p:cNvCxnSpPr>
            <p:nvPr/>
          </p:nvCxnSpPr>
          <p:spPr>
            <a:xfrm flipH="1">
              <a:off x="5054380" y="2998859"/>
              <a:ext cx="1163008" cy="78448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F78EEB1-491D-CA45-AEEF-C198A6E25441}"/>
                </a:ext>
              </a:extLst>
            </p:cNvPr>
            <p:cNvCxnSpPr>
              <a:cxnSpLocks/>
              <a:stCxn id="25" idx="4"/>
              <a:endCxn id="21" idx="0"/>
            </p:cNvCxnSpPr>
            <p:nvPr/>
          </p:nvCxnSpPr>
          <p:spPr>
            <a:xfrm flipH="1">
              <a:off x="6551662" y="3137320"/>
              <a:ext cx="1" cy="585759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4884DC2-BD46-544F-B6F7-EA3DEA0EE8EF}"/>
              </a:ext>
            </a:extLst>
          </p:cNvPr>
          <p:cNvGrpSpPr/>
          <p:nvPr/>
        </p:nvGrpSpPr>
        <p:grpSpPr>
          <a:xfrm>
            <a:off x="4588565" y="2344249"/>
            <a:ext cx="2588233" cy="1942710"/>
            <a:chOff x="4436165" y="2191849"/>
            <a:chExt cx="2588233" cy="194271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6ABCB67-CC44-5647-AA98-94EF99EAB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6165" y="2191849"/>
              <a:ext cx="945471" cy="945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A, C, D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62D083B-69A3-D04E-B767-531598C02A58}"/>
                </a:ext>
              </a:extLst>
            </p:cNvPr>
            <p:cNvSpPr/>
            <p:nvPr/>
          </p:nvSpPr>
          <p:spPr>
            <a:xfrm>
              <a:off x="6345922" y="372307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DC6836E-F5B9-1144-A9FA-54688E120E25}"/>
                </a:ext>
              </a:extLst>
            </p:cNvPr>
            <p:cNvCxnSpPr>
              <a:cxnSpLocks/>
              <a:stCxn id="40" idx="6"/>
              <a:endCxn id="51" idx="2"/>
            </p:cNvCxnSpPr>
            <p:nvPr/>
          </p:nvCxnSpPr>
          <p:spPr>
            <a:xfrm>
              <a:off x="5381636" y="2664585"/>
              <a:ext cx="69729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08BC231-01B0-B347-8D2E-7190B0F58E74}"/>
                </a:ext>
              </a:extLst>
            </p:cNvPr>
            <p:cNvSpPr/>
            <p:nvPr/>
          </p:nvSpPr>
          <p:spPr>
            <a:xfrm>
              <a:off x="4703160" y="372307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A6A2AD1-1EE0-584A-BE00-F79CC2097621}"/>
                </a:ext>
              </a:extLst>
            </p:cNvPr>
            <p:cNvCxnSpPr>
              <a:cxnSpLocks/>
              <a:stCxn id="40" idx="4"/>
              <a:endCxn id="44" idx="0"/>
            </p:cNvCxnSpPr>
            <p:nvPr/>
          </p:nvCxnSpPr>
          <p:spPr>
            <a:xfrm flipH="1">
              <a:off x="4908900" y="3137320"/>
              <a:ext cx="1" cy="58575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E3E2327-6161-5D43-AFD5-3283FB4F8C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927" y="2191849"/>
              <a:ext cx="945471" cy="945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B, E, F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2340524-CCAC-AD46-A2BC-CA2A7F39D3F9}"/>
                </a:ext>
              </a:extLst>
            </p:cNvPr>
            <p:cNvCxnSpPr>
              <a:cxnSpLocks/>
              <a:stCxn id="44" idx="6"/>
              <a:endCxn id="41" idx="2"/>
            </p:cNvCxnSpPr>
            <p:nvPr/>
          </p:nvCxnSpPr>
          <p:spPr>
            <a:xfrm>
              <a:off x="5114640" y="3928819"/>
              <a:ext cx="123128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2244CBA-FC68-7A47-AB37-04DF2786506F}"/>
                </a:ext>
              </a:extLst>
            </p:cNvPr>
            <p:cNvCxnSpPr>
              <a:cxnSpLocks/>
              <a:stCxn id="51" idx="3"/>
              <a:endCxn id="44" idx="7"/>
            </p:cNvCxnSpPr>
            <p:nvPr/>
          </p:nvCxnSpPr>
          <p:spPr>
            <a:xfrm flipH="1">
              <a:off x="5054380" y="2998859"/>
              <a:ext cx="1163008" cy="78448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DEA5889-5C70-CD4D-ABB5-8E50C5E7DC87}"/>
                </a:ext>
              </a:extLst>
            </p:cNvPr>
            <p:cNvCxnSpPr>
              <a:cxnSpLocks/>
              <a:stCxn id="51" idx="4"/>
              <a:endCxn id="41" idx="0"/>
            </p:cNvCxnSpPr>
            <p:nvPr/>
          </p:nvCxnSpPr>
          <p:spPr>
            <a:xfrm flipH="1">
              <a:off x="6551662" y="3137320"/>
              <a:ext cx="1" cy="58575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096D807-CE9C-4E2B-C91C-6531EF4DBD8B}"/>
              </a:ext>
            </a:extLst>
          </p:cNvPr>
          <p:cNvSpPr txBox="1"/>
          <p:nvPr/>
        </p:nvSpPr>
        <p:spPr>
          <a:xfrm>
            <a:off x="3518877" y="5078458"/>
            <a:ext cx="8556766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Which vertex will have the highest </a:t>
            </a:r>
            <a:r>
              <a:rPr lang="en-US" sz="2800" dirty="0" err="1"/>
              <a:t>postorder</a:t>
            </a:r>
            <a:r>
              <a:rPr lang="en-US" sz="2800" dirty="0"/>
              <a:t> number?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And the next highest?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299891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Traverse the Reverse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8FC5DB5-40FC-364C-9AD4-67D25EC598D0}"/>
              </a:ext>
            </a:extLst>
          </p:cNvPr>
          <p:cNvGrpSpPr/>
          <p:nvPr/>
        </p:nvGrpSpPr>
        <p:grpSpPr>
          <a:xfrm>
            <a:off x="8585255" y="2268667"/>
            <a:ext cx="2588233" cy="1942710"/>
            <a:chOff x="4436165" y="2191849"/>
            <a:chExt cx="2588233" cy="194271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F1F25AE-66B7-844A-A4C7-5F2795C49D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6165" y="2191849"/>
              <a:ext cx="945471" cy="945471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A, C, D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C37D25B-6B91-6D43-8CAC-B211B6B73B40}"/>
                </a:ext>
              </a:extLst>
            </p:cNvPr>
            <p:cNvSpPr/>
            <p:nvPr/>
          </p:nvSpPr>
          <p:spPr>
            <a:xfrm>
              <a:off x="6345922" y="3723079"/>
              <a:ext cx="411480" cy="41148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8BC2BDC-4921-064A-A4DD-034EFF058343}"/>
                </a:ext>
              </a:extLst>
            </p:cNvPr>
            <p:cNvCxnSpPr>
              <a:cxnSpLocks/>
              <a:stCxn id="10" idx="6"/>
              <a:endCxn id="25" idx="2"/>
            </p:cNvCxnSpPr>
            <p:nvPr/>
          </p:nvCxnSpPr>
          <p:spPr>
            <a:xfrm>
              <a:off x="5381636" y="2664585"/>
              <a:ext cx="697291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9267DBF-B0BF-D14B-AFC2-2E72A4235EB9}"/>
                </a:ext>
              </a:extLst>
            </p:cNvPr>
            <p:cNvSpPr/>
            <p:nvPr/>
          </p:nvSpPr>
          <p:spPr>
            <a:xfrm>
              <a:off x="4703160" y="3723079"/>
              <a:ext cx="411480" cy="41148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C3B1D97-5AC0-3341-870D-40B27E5AD512}"/>
                </a:ext>
              </a:extLst>
            </p:cNvPr>
            <p:cNvCxnSpPr>
              <a:cxnSpLocks/>
              <a:stCxn id="10" idx="4"/>
              <a:endCxn id="23" idx="0"/>
            </p:cNvCxnSpPr>
            <p:nvPr/>
          </p:nvCxnSpPr>
          <p:spPr>
            <a:xfrm flipH="1">
              <a:off x="4908900" y="3137320"/>
              <a:ext cx="1" cy="585759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535D9D-E8B1-844E-A292-EB5C98F02A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927" y="2191849"/>
              <a:ext cx="945471" cy="945471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B, E, F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B4C4784-B009-8843-A41D-F92B94B1EEA5}"/>
                </a:ext>
              </a:extLst>
            </p:cNvPr>
            <p:cNvCxnSpPr>
              <a:cxnSpLocks/>
              <a:stCxn id="23" idx="6"/>
              <a:endCxn id="21" idx="2"/>
            </p:cNvCxnSpPr>
            <p:nvPr/>
          </p:nvCxnSpPr>
          <p:spPr>
            <a:xfrm>
              <a:off x="5114640" y="3928819"/>
              <a:ext cx="1231282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633EAD-F243-E044-BE39-AC2DB7BE4635}"/>
                </a:ext>
              </a:extLst>
            </p:cNvPr>
            <p:cNvCxnSpPr>
              <a:cxnSpLocks/>
              <a:stCxn id="25" idx="3"/>
              <a:endCxn id="23" idx="7"/>
            </p:cNvCxnSpPr>
            <p:nvPr/>
          </p:nvCxnSpPr>
          <p:spPr>
            <a:xfrm flipH="1">
              <a:off x="5054380" y="2998859"/>
              <a:ext cx="1163008" cy="78448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F78EEB1-491D-CA45-AEEF-C198A6E25441}"/>
                </a:ext>
              </a:extLst>
            </p:cNvPr>
            <p:cNvCxnSpPr>
              <a:cxnSpLocks/>
              <a:stCxn id="25" idx="4"/>
              <a:endCxn id="21" idx="0"/>
            </p:cNvCxnSpPr>
            <p:nvPr/>
          </p:nvCxnSpPr>
          <p:spPr>
            <a:xfrm flipH="1">
              <a:off x="6551662" y="3137320"/>
              <a:ext cx="1" cy="585759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4884DC2-BD46-544F-B6F7-EA3DEA0EE8EF}"/>
              </a:ext>
            </a:extLst>
          </p:cNvPr>
          <p:cNvGrpSpPr/>
          <p:nvPr/>
        </p:nvGrpSpPr>
        <p:grpSpPr>
          <a:xfrm>
            <a:off x="4588565" y="2344249"/>
            <a:ext cx="2588233" cy="1942710"/>
            <a:chOff x="4436165" y="2191849"/>
            <a:chExt cx="2588233" cy="194271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6ABCB67-CC44-5647-AA98-94EF99EAB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6165" y="2191849"/>
              <a:ext cx="945471" cy="945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A, C, D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62D083B-69A3-D04E-B767-531598C02A58}"/>
                </a:ext>
              </a:extLst>
            </p:cNvPr>
            <p:cNvSpPr/>
            <p:nvPr/>
          </p:nvSpPr>
          <p:spPr>
            <a:xfrm>
              <a:off x="6345922" y="372307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DC6836E-F5B9-1144-A9FA-54688E120E25}"/>
                </a:ext>
              </a:extLst>
            </p:cNvPr>
            <p:cNvCxnSpPr>
              <a:cxnSpLocks/>
              <a:stCxn id="40" idx="6"/>
              <a:endCxn id="51" idx="2"/>
            </p:cNvCxnSpPr>
            <p:nvPr/>
          </p:nvCxnSpPr>
          <p:spPr>
            <a:xfrm>
              <a:off x="5381636" y="2664585"/>
              <a:ext cx="69729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08BC231-01B0-B347-8D2E-7190B0F58E74}"/>
                </a:ext>
              </a:extLst>
            </p:cNvPr>
            <p:cNvSpPr/>
            <p:nvPr/>
          </p:nvSpPr>
          <p:spPr>
            <a:xfrm>
              <a:off x="4703160" y="372307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A6A2AD1-1EE0-584A-BE00-F79CC2097621}"/>
                </a:ext>
              </a:extLst>
            </p:cNvPr>
            <p:cNvCxnSpPr>
              <a:cxnSpLocks/>
              <a:stCxn id="40" idx="4"/>
              <a:endCxn id="44" idx="0"/>
            </p:cNvCxnSpPr>
            <p:nvPr/>
          </p:nvCxnSpPr>
          <p:spPr>
            <a:xfrm flipH="1">
              <a:off x="4908900" y="3137320"/>
              <a:ext cx="1" cy="58575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E3E2327-6161-5D43-AFD5-3283FB4F8C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927" y="2191849"/>
              <a:ext cx="945471" cy="945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B, E, F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2340524-CCAC-AD46-A2BC-CA2A7F39D3F9}"/>
                </a:ext>
              </a:extLst>
            </p:cNvPr>
            <p:cNvCxnSpPr>
              <a:cxnSpLocks/>
              <a:stCxn id="44" idx="6"/>
              <a:endCxn id="41" idx="2"/>
            </p:cNvCxnSpPr>
            <p:nvPr/>
          </p:nvCxnSpPr>
          <p:spPr>
            <a:xfrm>
              <a:off x="5114640" y="3928819"/>
              <a:ext cx="123128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2244CBA-FC68-7A47-AB37-04DF2786506F}"/>
                </a:ext>
              </a:extLst>
            </p:cNvPr>
            <p:cNvCxnSpPr>
              <a:cxnSpLocks/>
              <a:stCxn id="51" idx="3"/>
              <a:endCxn id="44" idx="7"/>
            </p:cNvCxnSpPr>
            <p:nvPr/>
          </p:nvCxnSpPr>
          <p:spPr>
            <a:xfrm flipH="1">
              <a:off x="5054380" y="2998859"/>
              <a:ext cx="1163008" cy="78448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DEA5889-5C70-CD4D-ABB5-8E50C5E7DC87}"/>
                </a:ext>
              </a:extLst>
            </p:cNvPr>
            <p:cNvCxnSpPr>
              <a:cxnSpLocks/>
              <a:stCxn id="51" idx="4"/>
              <a:endCxn id="41" idx="0"/>
            </p:cNvCxnSpPr>
            <p:nvPr/>
          </p:nvCxnSpPr>
          <p:spPr>
            <a:xfrm flipH="1">
              <a:off x="6551662" y="3137320"/>
              <a:ext cx="1" cy="58575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096D807-CE9C-4E2B-C91C-6531EF4DBD8B}"/>
              </a:ext>
            </a:extLst>
          </p:cNvPr>
          <p:cNvSpPr txBox="1"/>
          <p:nvPr/>
        </p:nvSpPr>
        <p:spPr>
          <a:xfrm>
            <a:off x="3518877" y="5078458"/>
            <a:ext cx="8556766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Which vertex will have the highest </a:t>
            </a:r>
            <a:r>
              <a:rPr lang="en-US" sz="2800" dirty="0" err="1"/>
              <a:t>postorder</a:t>
            </a:r>
            <a:r>
              <a:rPr lang="en-US" sz="2800" dirty="0"/>
              <a:t> number?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And the next highest?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And the next highest?</a:t>
            </a:r>
          </a:p>
        </p:txBody>
      </p:sp>
    </p:spTree>
    <p:extLst>
      <p:ext uri="{BB962C8B-B14F-4D97-AF65-F5344CB8AC3E}">
        <p14:creationId xmlns:p14="http://schemas.microsoft.com/office/powerpoint/2010/main" val="41871904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Traverse the Reverse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8FC5DB5-40FC-364C-9AD4-67D25EC598D0}"/>
              </a:ext>
            </a:extLst>
          </p:cNvPr>
          <p:cNvGrpSpPr/>
          <p:nvPr/>
        </p:nvGrpSpPr>
        <p:grpSpPr>
          <a:xfrm>
            <a:off x="8585255" y="2268667"/>
            <a:ext cx="2588233" cy="1942710"/>
            <a:chOff x="4436165" y="2191849"/>
            <a:chExt cx="2588233" cy="194271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F1F25AE-66B7-844A-A4C7-5F2795C49D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6165" y="2191849"/>
              <a:ext cx="945471" cy="945471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A, C, D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C37D25B-6B91-6D43-8CAC-B211B6B73B40}"/>
                </a:ext>
              </a:extLst>
            </p:cNvPr>
            <p:cNvSpPr/>
            <p:nvPr/>
          </p:nvSpPr>
          <p:spPr>
            <a:xfrm>
              <a:off x="6345922" y="3723079"/>
              <a:ext cx="411480" cy="41148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8BC2BDC-4921-064A-A4DD-034EFF058343}"/>
                </a:ext>
              </a:extLst>
            </p:cNvPr>
            <p:cNvCxnSpPr>
              <a:cxnSpLocks/>
              <a:stCxn id="10" idx="6"/>
              <a:endCxn id="25" idx="2"/>
            </p:cNvCxnSpPr>
            <p:nvPr/>
          </p:nvCxnSpPr>
          <p:spPr>
            <a:xfrm>
              <a:off x="5381636" y="2664585"/>
              <a:ext cx="697291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9267DBF-B0BF-D14B-AFC2-2E72A4235EB9}"/>
                </a:ext>
              </a:extLst>
            </p:cNvPr>
            <p:cNvSpPr/>
            <p:nvPr/>
          </p:nvSpPr>
          <p:spPr>
            <a:xfrm>
              <a:off x="4703160" y="3723079"/>
              <a:ext cx="411480" cy="41148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C3B1D97-5AC0-3341-870D-40B27E5AD512}"/>
                </a:ext>
              </a:extLst>
            </p:cNvPr>
            <p:cNvCxnSpPr>
              <a:cxnSpLocks/>
              <a:stCxn id="10" idx="4"/>
              <a:endCxn id="23" idx="0"/>
            </p:cNvCxnSpPr>
            <p:nvPr/>
          </p:nvCxnSpPr>
          <p:spPr>
            <a:xfrm flipH="1">
              <a:off x="4908900" y="3137320"/>
              <a:ext cx="1" cy="585759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535D9D-E8B1-844E-A292-EB5C98F02A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927" y="2191849"/>
              <a:ext cx="945471" cy="945471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B, E, F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B4C4784-B009-8843-A41D-F92B94B1EEA5}"/>
                </a:ext>
              </a:extLst>
            </p:cNvPr>
            <p:cNvCxnSpPr>
              <a:cxnSpLocks/>
              <a:stCxn id="23" idx="6"/>
              <a:endCxn id="21" idx="2"/>
            </p:cNvCxnSpPr>
            <p:nvPr/>
          </p:nvCxnSpPr>
          <p:spPr>
            <a:xfrm>
              <a:off x="5114640" y="3928819"/>
              <a:ext cx="1231282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633EAD-F243-E044-BE39-AC2DB7BE4635}"/>
                </a:ext>
              </a:extLst>
            </p:cNvPr>
            <p:cNvCxnSpPr>
              <a:cxnSpLocks/>
              <a:stCxn id="25" idx="3"/>
              <a:endCxn id="23" idx="7"/>
            </p:cNvCxnSpPr>
            <p:nvPr/>
          </p:nvCxnSpPr>
          <p:spPr>
            <a:xfrm flipH="1">
              <a:off x="5054380" y="2998859"/>
              <a:ext cx="1163008" cy="78448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F78EEB1-491D-CA45-AEEF-C198A6E25441}"/>
                </a:ext>
              </a:extLst>
            </p:cNvPr>
            <p:cNvCxnSpPr>
              <a:cxnSpLocks/>
              <a:stCxn id="25" idx="4"/>
              <a:endCxn id="21" idx="0"/>
            </p:cNvCxnSpPr>
            <p:nvPr/>
          </p:nvCxnSpPr>
          <p:spPr>
            <a:xfrm flipH="1">
              <a:off x="6551662" y="3137320"/>
              <a:ext cx="1" cy="585759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4884DC2-BD46-544F-B6F7-EA3DEA0EE8EF}"/>
              </a:ext>
            </a:extLst>
          </p:cNvPr>
          <p:cNvGrpSpPr/>
          <p:nvPr/>
        </p:nvGrpSpPr>
        <p:grpSpPr>
          <a:xfrm>
            <a:off x="4588565" y="2344249"/>
            <a:ext cx="2588233" cy="1942710"/>
            <a:chOff x="4436165" y="2191849"/>
            <a:chExt cx="2588233" cy="194271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6ABCB67-CC44-5647-AA98-94EF99EAB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6165" y="2191849"/>
              <a:ext cx="945471" cy="945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A, C, D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62D083B-69A3-D04E-B767-531598C02A58}"/>
                </a:ext>
              </a:extLst>
            </p:cNvPr>
            <p:cNvSpPr/>
            <p:nvPr/>
          </p:nvSpPr>
          <p:spPr>
            <a:xfrm>
              <a:off x="6345922" y="372307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DC6836E-F5B9-1144-A9FA-54688E120E25}"/>
                </a:ext>
              </a:extLst>
            </p:cNvPr>
            <p:cNvCxnSpPr>
              <a:cxnSpLocks/>
              <a:stCxn id="40" idx="6"/>
              <a:endCxn id="51" idx="2"/>
            </p:cNvCxnSpPr>
            <p:nvPr/>
          </p:nvCxnSpPr>
          <p:spPr>
            <a:xfrm>
              <a:off x="5381636" y="2664585"/>
              <a:ext cx="69729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08BC231-01B0-B347-8D2E-7190B0F58E74}"/>
                </a:ext>
              </a:extLst>
            </p:cNvPr>
            <p:cNvSpPr/>
            <p:nvPr/>
          </p:nvSpPr>
          <p:spPr>
            <a:xfrm>
              <a:off x="4703160" y="372307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A6A2AD1-1EE0-584A-BE00-F79CC2097621}"/>
                </a:ext>
              </a:extLst>
            </p:cNvPr>
            <p:cNvCxnSpPr>
              <a:cxnSpLocks/>
              <a:stCxn id="40" idx="4"/>
              <a:endCxn id="44" idx="0"/>
            </p:cNvCxnSpPr>
            <p:nvPr/>
          </p:nvCxnSpPr>
          <p:spPr>
            <a:xfrm flipH="1">
              <a:off x="4908900" y="3137320"/>
              <a:ext cx="1" cy="58575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E3E2327-6161-5D43-AFD5-3283FB4F8C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927" y="2191849"/>
              <a:ext cx="945471" cy="945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B, E, F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2340524-CCAC-AD46-A2BC-CA2A7F39D3F9}"/>
                </a:ext>
              </a:extLst>
            </p:cNvPr>
            <p:cNvCxnSpPr>
              <a:cxnSpLocks/>
              <a:stCxn id="44" idx="6"/>
              <a:endCxn id="41" idx="2"/>
            </p:cNvCxnSpPr>
            <p:nvPr/>
          </p:nvCxnSpPr>
          <p:spPr>
            <a:xfrm>
              <a:off x="5114640" y="3928819"/>
              <a:ext cx="123128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2244CBA-FC68-7A47-AB37-04DF2786506F}"/>
                </a:ext>
              </a:extLst>
            </p:cNvPr>
            <p:cNvCxnSpPr>
              <a:cxnSpLocks/>
              <a:stCxn id="51" idx="3"/>
              <a:endCxn id="44" idx="7"/>
            </p:cNvCxnSpPr>
            <p:nvPr/>
          </p:nvCxnSpPr>
          <p:spPr>
            <a:xfrm flipH="1">
              <a:off x="5054380" y="2998859"/>
              <a:ext cx="1163008" cy="78448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DEA5889-5C70-CD4D-ABB5-8E50C5E7DC87}"/>
                </a:ext>
              </a:extLst>
            </p:cNvPr>
            <p:cNvCxnSpPr>
              <a:cxnSpLocks/>
              <a:stCxn id="51" idx="4"/>
              <a:endCxn id="41" idx="0"/>
            </p:cNvCxnSpPr>
            <p:nvPr/>
          </p:nvCxnSpPr>
          <p:spPr>
            <a:xfrm flipH="1">
              <a:off x="6551662" y="3137320"/>
              <a:ext cx="1" cy="58575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B76FB26-D387-8D26-8C0A-0E3D9518B3CC}"/>
              </a:ext>
            </a:extLst>
          </p:cNvPr>
          <p:cNvSpPr txBox="1"/>
          <p:nvPr/>
        </p:nvSpPr>
        <p:spPr>
          <a:xfrm>
            <a:off x="5698860" y="5838675"/>
            <a:ext cx="5474628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Traversing the reverse graph sorts sources by </a:t>
            </a:r>
            <a:r>
              <a:rPr lang="en-US" sz="2800" dirty="0" err="1"/>
              <a:t>postorder</a:t>
            </a:r>
            <a:r>
              <a:rPr lang="en-US" sz="2800" dirty="0"/>
              <a:t> number </a:t>
            </a:r>
          </a:p>
        </p:txBody>
      </p:sp>
    </p:spTree>
    <p:extLst>
      <p:ext uri="{BB962C8B-B14F-4D97-AF65-F5344CB8AC3E}">
        <p14:creationId xmlns:p14="http://schemas.microsoft.com/office/powerpoint/2010/main" val="9964249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Traverse the Reverse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8FC5DB5-40FC-364C-9AD4-67D25EC598D0}"/>
              </a:ext>
            </a:extLst>
          </p:cNvPr>
          <p:cNvGrpSpPr/>
          <p:nvPr/>
        </p:nvGrpSpPr>
        <p:grpSpPr>
          <a:xfrm>
            <a:off x="8585255" y="2268667"/>
            <a:ext cx="2588233" cy="1942710"/>
            <a:chOff x="4436165" y="2191849"/>
            <a:chExt cx="2588233" cy="194271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F1F25AE-66B7-844A-A4C7-5F2795C49D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6165" y="2191849"/>
              <a:ext cx="945471" cy="945471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A, C, D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C37D25B-6B91-6D43-8CAC-B211B6B73B40}"/>
                </a:ext>
              </a:extLst>
            </p:cNvPr>
            <p:cNvSpPr/>
            <p:nvPr/>
          </p:nvSpPr>
          <p:spPr>
            <a:xfrm>
              <a:off x="6345922" y="3723079"/>
              <a:ext cx="411480" cy="41148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8BC2BDC-4921-064A-A4DD-034EFF058343}"/>
                </a:ext>
              </a:extLst>
            </p:cNvPr>
            <p:cNvCxnSpPr>
              <a:cxnSpLocks/>
              <a:stCxn id="10" idx="6"/>
              <a:endCxn id="25" idx="2"/>
            </p:cNvCxnSpPr>
            <p:nvPr/>
          </p:nvCxnSpPr>
          <p:spPr>
            <a:xfrm>
              <a:off x="5381636" y="2664585"/>
              <a:ext cx="697291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9267DBF-B0BF-D14B-AFC2-2E72A4235EB9}"/>
                </a:ext>
              </a:extLst>
            </p:cNvPr>
            <p:cNvSpPr/>
            <p:nvPr/>
          </p:nvSpPr>
          <p:spPr>
            <a:xfrm>
              <a:off x="4703160" y="3723079"/>
              <a:ext cx="411480" cy="41148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C3B1D97-5AC0-3341-870D-40B27E5AD512}"/>
                </a:ext>
              </a:extLst>
            </p:cNvPr>
            <p:cNvCxnSpPr>
              <a:cxnSpLocks/>
              <a:stCxn id="10" idx="4"/>
              <a:endCxn id="23" idx="0"/>
            </p:cNvCxnSpPr>
            <p:nvPr/>
          </p:nvCxnSpPr>
          <p:spPr>
            <a:xfrm flipH="1">
              <a:off x="4908900" y="3137320"/>
              <a:ext cx="1" cy="585759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535D9D-E8B1-844E-A292-EB5C98F02A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927" y="2191849"/>
              <a:ext cx="945471" cy="945471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B, E, F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B4C4784-B009-8843-A41D-F92B94B1EEA5}"/>
                </a:ext>
              </a:extLst>
            </p:cNvPr>
            <p:cNvCxnSpPr>
              <a:cxnSpLocks/>
              <a:stCxn id="23" idx="6"/>
              <a:endCxn id="21" idx="2"/>
            </p:cNvCxnSpPr>
            <p:nvPr/>
          </p:nvCxnSpPr>
          <p:spPr>
            <a:xfrm>
              <a:off x="5114640" y="3928819"/>
              <a:ext cx="1231282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633EAD-F243-E044-BE39-AC2DB7BE4635}"/>
                </a:ext>
              </a:extLst>
            </p:cNvPr>
            <p:cNvCxnSpPr>
              <a:cxnSpLocks/>
              <a:stCxn id="25" idx="3"/>
              <a:endCxn id="23" idx="7"/>
            </p:cNvCxnSpPr>
            <p:nvPr/>
          </p:nvCxnSpPr>
          <p:spPr>
            <a:xfrm flipH="1">
              <a:off x="5054380" y="2998859"/>
              <a:ext cx="1163008" cy="78448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F78EEB1-491D-CA45-AEEF-C198A6E25441}"/>
                </a:ext>
              </a:extLst>
            </p:cNvPr>
            <p:cNvCxnSpPr>
              <a:cxnSpLocks/>
              <a:stCxn id="25" idx="4"/>
              <a:endCxn id="21" idx="0"/>
            </p:cNvCxnSpPr>
            <p:nvPr/>
          </p:nvCxnSpPr>
          <p:spPr>
            <a:xfrm flipH="1">
              <a:off x="6551662" y="3137320"/>
              <a:ext cx="1" cy="585759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4884DC2-BD46-544F-B6F7-EA3DEA0EE8EF}"/>
              </a:ext>
            </a:extLst>
          </p:cNvPr>
          <p:cNvGrpSpPr/>
          <p:nvPr/>
        </p:nvGrpSpPr>
        <p:grpSpPr>
          <a:xfrm>
            <a:off x="4588565" y="2344249"/>
            <a:ext cx="2588233" cy="1942710"/>
            <a:chOff x="4436165" y="2191849"/>
            <a:chExt cx="2588233" cy="194271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6ABCB67-CC44-5647-AA98-94EF99EAB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6165" y="2191849"/>
              <a:ext cx="945471" cy="945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A, C, D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62D083B-69A3-D04E-B767-531598C02A58}"/>
                </a:ext>
              </a:extLst>
            </p:cNvPr>
            <p:cNvSpPr/>
            <p:nvPr/>
          </p:nvSpPr>
          <p:spPr>
            <a:xfrm>
              <a:off x="6345922" y="372307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DC6836E-F5B9-1144-A9FA-54688E120E25}"/>
                </a:ext>
              </a:extLst>
            </p:cNvPr>
            <p:cNvCxnSpPr>
              <a:cxnSpLocks/>
              <a:stCxn id="40" idx="6"/>
              <a:endCxn id="51" idx="2"/>
            </p:cNvCxnSpPr>
            <p:nvPr/>
          </p:nvCxnSpPr>
          <p:spPr>
            <a:xfrm>
              <a:off x="5381636" y="2664585"/>
              <a:ext cx="69729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08BC231-01B0-B347-8D2E-7190B0F58E74}"/>
                </a:ext>
              </a:extLst>
            </p:cNvPr>
            <p:cNvSpPr/>
            <p:nvPr/>
          </p:nvSpPr>
          <p:spPr>
            <a:xfrm>
              <a:off x="4703160" y="372307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A6A2AD1-1EE0-584A-BE00-F79CC2097621}"/>
                </a:ext>
              </a:extLst>
            </p:cNvPr>
            <p:cNvCxnSpPr>
              <a:cxnSpLocks/>
              <a:stCxn id="40" idx="4"/>
              <a:endCxn id="44" idx="0"/>
            </p:cNvCxnSpPr>
            <p:nvPr/>
          </p:nvCxnSpPr>
          <p:spPr>
            <a:xfrm flipH="1">
              <a:off x="4908900" y="3137320"/>
              <a:ext cx="1" cy="58575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E3E2327-6161-5D43-AFD5-3283FB4F8C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927" y="2191849"/>
              <a:ext cx="945471" cy="945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B, E, F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2340524-CCAC-AD46-A2BC-CA2A7F39D3F9}"/>
                </a:ext>
              </a:extLst>
            </p:cNvPr>
            <p:cNvCxnSpPr>
              <a:cxnSpLocks/>
              <a:stCxn id="44" idx="6"/>
              <a:endCxn id="41" idx="2"/>
            </p:cNvCxnSpPr>
            <p:nvPr/>
          </p:nvCxnSpPr>
          <p:spPr>
            <a:xfrm>
              <a:off x="5114640" y="3928819"/>
              <a:ext cx="123128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2244CBA-FC68-7A47-AB37-04DF2786506F}"/>
                </a:ext>
              </a:extLst>
            </p:cNvPr>
            <p:cNvCxnSpPr>
              <a:cxnSpLocks/>
              <a:stCxn id="51" idx="3"/>
              <a:endCxn id="44" idx="7"/>
            </p:cNvCxnSpPr>
            <p:nvPr/>
          </p:nvCxnSpPr>
          <p:spPr>
            <a:xfrm flipH="1">
              <a:off x="5054380" y="2998859"/>
              <a:ext cx="1163008" cy="78448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DEA5889-5C70-CD4D-ABB5-8E50C5E7DC87}"/>
                </a:ext>
              </a:extLst>
            </p:cNvPr>
            <p:cNvCxnSpPr>
              <a:cxnSpLocks/>
              <a:stCxn id="51" idx="4"/>
              <a:endCxn id="41" idx="0"/>
            </p:cNvCxnSpPr>
            <p:nvPr/>
          </p:nvCxnSpPr>
          <p:spPr>
            <a:xfrm flipH="1">
              <a:off x="6551662" y="3137320"/>
              <a:ext cx="1" cy="58575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096D807-CE9C-4E2B-C91C-6531EF4DBD8B}"/>
              </a:ext>
            </a:extLst>
          </p:cNvPr>
          <p:cNvSpPr txBox="1"/>
          <p:nvPr/>
        </p:nvSpPr>
        <p:spPr>
          <a:xfrm>
            <a:off x="5698860" y="5838675"/>
            <a:ext cx="5474628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Traversing the reverse graph sorts sources by </a:t>
            </a:r>
            <a:r>
              <a:rPr lang="en-US" sz="2800" dirty="0" err="1"/>
              <a:t>postorder</a:t>
            </a:r>
            <a:r>
              <a:rPr lang="en-US" sz="2800" dirty="0"/>
              <a:t> number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F07B2B-8C27-B223-D480-0E9862867F61}"/>
              </a:ext>
            </a:extLst>
          </p:cNvPr>
          <p:cNvSpPr txBox="1"/>
          <p:nvPr/>
        </p:nvSpPr>
        <p:spPr>
          <a:xfrm>
            <a:off x="5882681" y="5274013"/>
            <a:ext cx="1493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Was a sink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6A33F3-B46D-3B59-4326-54E362DC21D8}"/>
              </a:ext>
            </a:extLst>
          </p:cNvPr>
          <p:cNvCxnSpPr>
            <a:cxnSpLocks/>
          </p:cNvCxnSpPr>
          <p:nvPr/>
        </p:nvCxnSpPr>
        <p:spPr>
          <a:xfrm flipH="1" flipV="1">
            <a:off x="6684081" y="4394285"/>
            <a:ext cx="14736" cy="85333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85EA3B8-FB18-04C1-57C0-30FE91C316E4}"/>
              </a:ext>
            </a:extLst>
          </p:cNvPr>
          <p:cNvSpPr txBox="1"/>
          <p:nvPr/>
        </p:nvSpPr>
        <p:spPr>
          <a:xfrm>
            <a:off x="9860506" y="5149334"/>
            <a:ext cx="1879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Now a source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46244A-52FF-CFFD-A4A9-8F530DF015C4}"/>
              </a:ext>
            </a:extLst>
          </p:cNvPr>
          <p:cNvCxnSpPr>
            <a:cxnSpLocks/>
          </p:cNvCxnSpPr>
          <p:nvPr/>
        </p:nvCxnSpPr>
        <p:spPr>
          <a:xfrm flipH="1" flipV="1">
            <a:off x="10661906" y="4269606"/>
            <a:ext cx="14736" cy="85333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3912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Traverse </a:t>
            </a:r>
            <a:r>
              <a:rPr lang="en-US" b="1" i="1" dirty="0"/>
              <a:t>Original Graph</a:t>
            </a:r>
            <a:r>
              <a:rPr lang="en-US" dirty="0"/>
              <a:t> in Reverse </a:t>
            </a:r>
            <a:r>
              <a:rPr lang="en-US" dirty="0" err="1"/>
              <a:t>Postorder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8FC5DB5-40FC-364C-9AD4-67D25EC598D0}"/>
              </a:ext>
            </a:extLst>
          </p:cNvPr>
          <p:cNvGrpSpPr/>
          <p:nvPr/>
        </p:nvGrpSpPr>
        <p:grpSpPr>
          <a:xfrm>
            <a:off x="8585255" y="2268667"/>
            <a:ext cx="2588233" cy="1942710"/>
            <a:chOff x="4436165" y="2191849"/>
            <a:chExt cx="2588233" cy="194271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F1F25AE-66B7-844A-A4C7-5F2795C49D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6165" y="2191849"/>
              <a:ext cx="945471" cy="945471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A, C, D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C37D25B-6B91-6D43-8CAC-B211B6B73B40}"/>
                </a:ext>
              </a:extLst>
            </p:cNvPr>
            <p:cNvSpPr/>
            <p:nvPr/>
          </p:nvSpPr>
          <p:spPr>
            <a:xfrm>
              <a:off x="6345922" y="3723079"/>
              <a:ext cx="411480" cy="41148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8BC2BDC-4921-064A-A4DD-034EFF058343}"/>
                </a:ext>
              </a:extLst>
            </p:cNvPr>
            <p:cNvCxnSpPr>
              <a:cxnSpLocks/>
              <a:stCxn id="10" idx="6"/>
              <a:endCxn id="25" idx="2"/>
            </p:cNvCxnSpPr>
            <p:nvPr/>
          </p:nvCxnSpPr>
          <p:spPr>
            <a:xfrm>
              <a:off x="5381636" y="2664585"/>
              <a:ext cx="697291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9267DBF-B0BF-D14B-AFC2-2E72A4235EB9}"/>
                </a:ext>
              </a:extLst>
            </p:cNvPr>
            <p:cNvSpPr/>
            <p:nvPr/>
          </p:nvSpPr>
          <p:spPr>
            <a:xfrm>
              <a:off x="4703160" y="3723079"/>
              <a:ext cx="411480" cy="41148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C3B1D97-5AC0-3341-870D-40B27E5AD512}"/>
                </a:ext>
              </a:extLst>
            </p:cNvPr>
            <p:cNvCxnSpPr>
              <a:cxnSpLocks/>
              <a:stCxn id="10" idx="4"/>
              <a:endCxn id="23" idx="0"/>
            </p:cNvCxnSpPr>
            <p:nvPr/>
          </p:nvCxnSpPr>
          <p:spPr>
            <a:xfrm flipH="1">
              <a:off x="4908900" y="3137320"/>
              <a:ext cx="1" cy="585759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535D9D-E8B1-844E-A292-EB5C98F02A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927" y="2191849"/>
              <a:ext cx="945471" cy="945471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B, E, F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B4C4784-B009-8843-A41D-F92B94B1EEA5}"/>
                </a:ext>
              </a:extLst>
            </p:cNvPr>
            <p:cNvCxnSpPr>
              <a:cxnSpLocks/>
              <a:stCxn id="23" idx="6"/>
              <a:endCxn id="21" idx="2"/>
            </p:cNvCxnSpPr>
            <p:nvPr/>
          </p:nvCxnSpPr>
          <p:spPr>
            <a:xfrm>
              <a:off x="5114640" y="3928819"/>
              <a:ext cx="1231282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633EAD-F243-E044-BE39-AC2DB7BE4635}"/>
                </a:ext>
              </a:extLst>
            </p:cNvPr>
            <p:cNvCxnSpPr>
              <a:cxnSpLocks/>
              <a:stCxn id="25" idx="3"/>
              <a:endCxn id="23" idx="7"/>
            </p:cNvCxnSpPr>
            <p:nvPr/>
          </p:nvCxnSpPr>
          <p:spPr>
            <a:xfrm flipH="1">
              <a:off x="5054380" y="2998859"/>
              <a:ext cx="1163008" cy="78448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F78EEB1-491D-CA45-AEEF-C198A6E25441}"/>
                </a:ext>
              </a:extLst>
            </p:cNvPr>
            <p:cNvCxnSpPr>
              <a:cxnSpLocks/>
              <a:stCxn id="25" idx="4"/>
              <a:endCxn id="21" idx="0"/>
            </p:cNvCxnSpPr>
            <p:nvPr/>
          </p:nvCxnSpPr>
          <p:spPr>
            <a:xfrm flipH="1">
              <a:off x="6551662" y="3137320"/>
              <a:ext cx="1" cy="585759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4884DC2-BD46-544F-B6F7-EA3DEA0EE8EF}"/>
              </a:ext>
            </a:extLst>
          </p:cNvPr>
          <p:cNvGrpSpPr/>
          <p:nvPr/>
        </p:nvGrpSpPr>
        <p:grpSpPr>
          <a:xfrm>
            <a:off x="4588565" y="2344249"/>
            <a:ext cx="2588233" cy="1942710"/>
            <a:chOff x="4436165" y="2191849"/>
            <a:chExt cx="2588233" cy="194271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6ABCB67-CC44-5647-AA98-94EF99EAB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6165" y="2191849"/>
              <a:ext cx="945471" cy="945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A, C, D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62D083B-69A3-D04E-B767-531598C02A58}"/>
                </a:ext>
              </a:extLst>
            </p:cNvPr>
            <p:cNvSpPr/>
            <p:nvPr/>
          </p:nvSpPr>
          <p:spPr>
            <a:xfrm>
              <a:off x="6345922" y="372307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DC6836E-F5B9-1144-A9FA-54688E120E25}"/>
                </a:ext>
              </a:extLst>
            </p:cNvPr>
            <p:cNvCxnSpPr>
              <a:cxnSpLocks/>
              <a:stCxn id="40" idx="6"/>
              <a:endCxn id="51" idx="2"/>
            </p:cNvCxnSpPr>
            <p:nvPr/>
          </p:nvCxnSpPr>
          <p:spPr>
            <a:xfrm>
              <a:off x="5381636" y="2664585"/>
              <a:ext cx="69729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08BC231-01B0-B347-8D2E-7190B0F58E74}"/>
                </a:ext>
              </a:extLst>
            </p:cNvPr>
            <p:cNvSpPr/>
            <p:nvPr/>
          </p:nvSpPr>
          <p:spPr>
            <a:xfrm>
              <a:off x="4703160" y="372307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A6A2AD1-1EE0-584A-BE00-F79CC2097621}"/>
                </a:ext>
              </a:extLst>
            </p:cNvPr>
            <p:cNvCxnSpPr>
              <a:cxnSpLocks/>
              <a:stCxn id="40" idx="4"/>
              <a:endCxn id="44" idx="0"/>
            </p:cNvCxnSpPr>
            <p:nvPr/>
          </p:nvCxnSpPr>
          <p:spPr>
            <a:xfrm flipH="1">
              <a:off x="4908900" y="3137320"/>
              <a:ext cx="1" cy="58575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E3E2327-6161-5D43-AFD5-3283FB4F8C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927" y="2191849"/>
              <a:ext cx="945471" cy="945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B, E, F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2340524-CCAC-AD46-A2BC-CA2A7F39D3F9}"/>
                </a:ext>
              </a:extLst>
            </p:cNvPr>
            <p:cNvCxnSpPr>
              <a:cxnSpLocks/>
              <a:stCxn id="44" idx="6"/>
              <a:endCxn id="41" idx="2"/>
            </p:cNvCxnSpPr>
            <p:nvPr/>
          </p:nvCxnSpPr>
          <p:spPr>
            <a:xfrm>
              <a:off x="5114640" y="3928819"/>
              <a:ext cx="123128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2244CBA-FC68-7A47-AB37-04DF2786506F}"/>
                </a:ext>
              </a:extLst>
            </p:cNvPr>
            <p:cNvCxnSpPr>
              <a:cxnSpLocks/>
              <a:stCxn id="51" idx="3"/>
              <a:endCxn id="44" idx="7"/>
            </p:cNvCxnSpPr>
            <p:nvPr/>
          </p:nvCxnSpPr>
          <p:spPr>
            <a:xfrm flipH="1">
              <a:off x="5054380" y="2998859"/>
              <a:ext cx="1163008" cy="78448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DEA5889-5C70-CD4D-ABB5-8E50C5E7DC87}"/>
                </a:ext>
              </a:extLst>
            </p:cNvPr>
            <p:cNvCxnSpPr>
              <a:cxnSpLocks/>
              <a:stCxn id="51" idx="4"/>
              <a:endCxn id="41" idx="0"/>
            </p:cNvCxnSpPr>
            <p:nvPr/>
          </p:nvCxnSpPr>
          <p:spPr>
            <a:xfrm flipH="1">
              <a:off x="6551662" y="3137320"/>
              <a:ext cx="1" cy="58575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096D807-CE9C-4E2B-C91C-6531EF4DBD8B}"/>
              </a:ext>
            </a:extLst>
          </p:cNvPr>
          <p:cNvSpPr txBox="1"/>
          <p:nvPr/>
        </p:nvSpPr>
        <p:spPr>
          <a:xfrm>
            <a:off x="5717462" y="5081923"/>
            <a:ext cx="502420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A,C,D,B,E,F,H,G</a:t>
            </a:r>
          </a:p>
        </p:txBody>
      </p:sp>
    </p:spTree>
    <p:extLst>
      <p:ext uri="{BB962C8B-B14F-4D97-AF65-F5344CB8AC3E}">
        <p14:creationId xmlns:p14="http://schemas.microsoft.com/office/powerpoint/2010/main" val="13686405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Traverse </a:t>
            </a:r>
            <a:r>
              <a:rPr lang="en-US" b="1" i="1" dirty="0"/>
              <a:t>Original Graph</a:t>
            </a:r>
            <a:r>
              <a:rPr lang="en-US" dirty="0"/>
              <a:t> in Reverse </a:t>
            </a:r>
            <a:r>
              <a:rPr lang="en-US" dirty="0" err="1"/>
              <a:t>Postorder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8FC5DB5-40FC-364C-9AD4-67D25EC598D0}"/>
              </a:ext>
            </a:extLst>
          </p:cNvPr>
          <p:cNvGrpSpPr/>
          <p:nvPr/>
        </p:nvGrpSpPr>
        <p:grpSpPr>
          <a:xfrm>
            <a:off x="8585255" y="2268667"/>
            <a:ext cx="2588233" cy="1942710"/>
            <a:chOff x="4436165" y="2191849"/>
            <a:chExt cx="2588233" cy="194271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F1F25AE-66B7-844A-A4C7-5F2795C49D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6165" y="2191849"/>
              <a:ext cx="945471" cy="945471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A, C, D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C37D25B-6B91-6D43-8CAC-B211B6B73B40}"/>
                </a:ext>
              </a:extLst>
            </p:cNvPr>
            <p:cNvSpPr/>
            <p:nvPr/>
          </p:nvSpPr>
          <p:spPr>
            <a:xfrm>
              <a:off x="6345922" y="3723079"/>
              <a:ext cx="411480" cy="41148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8BC2BDC-4921-064A-A4DD-034EFF058343}"/>
                </a:ext>
              </a:extLst>
            </p:cNvPr>
            <p:cNvCxnSpPr>
              <a:cxnSpLocks/>
              <a:stCxn id="10" idx="6"/>
              <a:endCxn id="25" idx="2"/>
            </p:cNvCxnSpPr>
            <p:nvPr/>
          </p:nvCxnSpPr>
          <p:spPr>
            <a:xfrm>
              <a:off x="5381636" y="2664585"/>
              <a:ext cx="697291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9267DBF-B0BF-D14B-AFC2-2E72A4235EB9}"/>
                </a:ext>
              </a:extLst>
            </p:cNvPr>
            <p:cNvSpPr/>
            <p:nvPr/>
          </p:nvSpPr>
          <p:spPr>
            <a:xfrm>
              <a:off x="4703160" y="3723079"/>
              <a:ext cx="411480" cy="41148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C3B1D97-5AC0-3341-870D-40B27E5AD512}"/>
                </a:ext>
              </a:extLst>
            </p:cNvPr>
            <p:cNvCxnSpPr>
              <a:cxnSpLocks/>
              <a:stCxn id="10" idx="4"/>
              <a:endCxn id="23" idx="0"/>
            </p:cNvCxnSpPr>
            <p:nvPr/>
          </p:nvCxnSpPr>
          <p:spPr>
            <a:xfrm flipH="1">
              <a:off x="4908900" y="3137320"/>
              <a:ext cx="1" cy="585759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535D9D-E8B1-844E-A292-EB5C98F02A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927" y="2191849"/>
              <a:ext cx="945471" cy="945471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B, E, F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B4C4784-B009-8843-A41D-F92B94B1EEA5}"/>
                </a:ext>
              </a:extLst>
            </p:cNvPr>
            <p:cNvCxnSpPr>
              <a:cxnSpLocks/>
              <a:stCxn id="23" idx="6"/>
              <a:endCxn id="21" idx="2"/>
            </p:cNvCxnSpPr>
            <p:nvPr/>
          </p:nvCxnSpPr>
          <p:spPr>
            <a:xfrm>
              <a:off x="5114640" y="3928819"/>
              <a:ext cx="1231282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633EAD-F243-E044-BE39-AC2DB7BE4635}"/>
                </a:ext>
              </a:extLst>
            </p:cNvPr>
            <p:cNvCxnSpPr>
              <a:cxnSpLocks/>
              <a:stCxn id="25" idx="3"/>
              <a:endCxn id="23" idx="7"/>
            </p:cNvCxnSpPr>
            <p:nvPr/>
          </p:nvCxnSpPr>
          <p:spPr>
            <a:xfrm flipH="1">
              <a:off x="5054380" y="2998859"/>
              <a:ext cx="1163008" cy="78448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F78EEB1-491D-CA45-AEEF-C198A6E25441}"/>
                </a:ext>
              </a:extLst>
            </p:cNvPr>
            <p:cNvCxnSpPr>
              <a:cxnSpLocks/>
              <a:stCxn id="25" idx="4"/>
              <a:endCxn id="21" idx="0"/>
            </p:cNvCxnSpPr>
            <p:nvPr/>
          </p:nvCxnSpPr>
          <p:spPr>
            <a:xfrm flipH="1">
              <a:off x="6551662" y="3137320"/>
              <a:ext cx="1" cy="585759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4884DC2-BD46-544F-B6F7-EA3DEA0EE8EF}"/>
              </a:ext>
            </a:extLst>
          </p:cNvPr>
          <p:cNvGrpSpPr/>
          <p:nvPr/>
        </p:nvGrpSpPr>
        <p:grpSpPr>
          <a:xfrm>
            <a:off x="4588565" y="2344249"/>
            <a:ext cx="2588233" cy="1942710"/>
            <a:chOff x="4436165" y="2191849"/>
            <a:chExt cx="2588233" cy="194271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6ABCB67-CC44-5647-AA98-94EF99EAB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6165" y="2191849"/>
              <a:ext cx="945471" cy="945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A, C, D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62D083B-69A3-D04E-B767-531598C02A58}"/>
                </a:ext>
              </a:extLst>
            </p:cNvPr>
            <p:cNvSpPr/>
            <p:nvPr/>
          </p:nvSpPr>
          <p:spPr>
            <a:xfrm>
              <a:off x="6345922" y="372307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DC6836E-F5B9-1144-A9FA-54688E120E25}"/>
                </a:ext>
              </a:extLst>
            </p:cNvPr>
            <p:cNvCxnSpPr>
              <a:cxnSpLocks/>
              <a:stCxn id="40" idx="6"/>
              <a:endCxn id="51" idx="2"/>
            </p:cNvCxnSpPr>
            <p:nvPr/>
          </p:nvCxnSpPr>
          <p:spPr>
            <a:xfrm>
              <a:off x="5381636" y="2664585"/>
              <a:ext cx="69729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08BC231-01B0-B347-8D2E-7190B0F58E74}"/>
                </a:ext>
              </a:extLst>
            </p:cNvPr>
            <p:cNvSpPr/>
            <p:nvPr/>
          </p:nvSpPr>
          <p:spPr>
            <a:xfrm>
              <a:off x="4703160" y="372307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A6A2AD1-1EE0-584A-BE00-F79CC2097621}"/>
                </a:ext>
              </a:extLst>
            </p:cNvPr>
            <p:cNvCxnSpPr>
              <a:cxnSpLocks/>
              <a:stCxn id="40" idx="4"/>
              <a:endCxn id="44" idx="0"/>
            </p:cNvCxnSpPr>
            <p:nvPr/>
          </p:nvCxnSpPr>
          <p:spPr>
            <a:xfrm flipH="1">
              <a:off x="4908900" y="3137320"/>
              <a:ext cx="1" cy="58575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E3E2327-6161-5D43-AFD5-3283FB4F8C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927" y="2191849"/>
              <a:ext cx="945471" cy="945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B, E, F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2340524-CCAC-AD46-A2BC-CA2A7F39D3F9}"/>
                </a:ext>
              </a:extLst>
            </p:cNvPr>
            <p:cNvCxnSpPr>
              <a:cxnSpLocks/>
              <a:stCxn id="44" idx="6"/>
              <a:endCxn id="41" idx="2"/>
            </p:cNvCxnSpPr>
            <p:nvPr/>
          </p:nvCxnSpPr>
          <p:spPr>
            <a:xfrm>
              <a:off x="5114640" y="3928819"/>
              <a:ext cx="123128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2244CBA-FC68-7A47-AB37-04DF2786506F}"/>
                </a:ext>
              </a:extLst>
            </p:cNvPr>
            <p:cNvCxnSpPr>
              <a:cxnSpLocks/>
              <a:stCxn id="51" idx="3"/>
              <a:endCxn id="44" idx="7"/>
            </p:cNvCxnSpPr>
            <p:nvPr/>
          </p:nvCxnSpPr>
          <p:spPr>
            <a:xfrm flipH="1">
              <a:off x="5054380" y="2998859"/>
              <a:ext cx="1163008" cy="78448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DEA5889-5C70-CD4D-ABB5-8E50C5E7DC87}"/>
                </a:ext>
              </a:extLst>
            </p:cNvPr>
            <p:cNvCxnSpPr>
              <a:cxnSpLocks/>
              <a:stCxn id="51" idx="4"/>
              <a:endCxn id="41" idx="0"/>
            </p:cNvCxnSpPr>
            <p:nvPr/>
          </p:nvCxnSpPr>
          <p:spPr>
            <a:xfrm flipH="1">
              <a:off x="6551662" y="3137320"/>
              <a:ext cx="1" cy="58575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096D807-CE9C-4E2B-C91C-6531EF4DBD8B}"/>
              </a:ext>
            </a:extLst>
          </p:cNvPr>
          <p:cNvSpPr txBox="1"/>
          <p:nvPr/>
        </p:nvSpPr>
        <p:spPr>
          <a:xfrm>
            <a:off x="5717462" y="5081923"/>
            <a:ext cx="502420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A,C,D,B,E,F,H,G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B4155AC-904D-D532-CCB6-7747CB742907}"/>
              </a:ext>
            </a:extLst>
          </p:cNvPr>
          <p:cNvCxnSpPr>
            <a:cxnSpLocks/>
          </p:cNvCxnSpPr>
          <p:nvPr/>
        </p:nvCxnSpPr>
        <p:spPr>
          <a:xfrm flipH="1" flipV="1">
            <a:off x="6684081" y="4394285"/>
            <a:ext cx="14736" cy="85333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138E0CC-BDAF-DCDE-B3C9-76819D7572F7}"/>
              </a:ext>
            </a:extLst>
          </p:cNvPr>
          <p:cNvSpPr txBox="1"/>
          <p:nvPr/>
        </p:nvSpPr>
        <p:spPr>
          <a:xfrm>
            <a:off x="5717462" y="5935253"/>
            <a:ext cx="5065874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Picks up all the vertices in G’s SCC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67FD08-3E20-7CCE-E7EA-5C0F6CD66043}"/>
              </a:ext>
            </a:extLst>
          </p:cNvPr>
          <p:cNvCxnSpPr>
            <a:cxnSpLocks/>
          </p:cNvCxnSpPr>
          <p:nvPr/>
        </p:nvCxnSpPr>
        <p:spPr>
          <a:xfrm flipH="1" flipV="1">
            <a:off x="2035881" y="4953502"/>
            <a:ext cx="14736" cy="85333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7279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Traverse </a:t>
            </a:r>
            <a:r>
              <a:rPr lang="en-US" b="1" i="1" dirty="0"/>
              <a:t>Original Graph</a:t>
            </a:r>
            <a:r>
              <a:rPr lang="en-US" dirty="0"/>
              <a:t> in Reverse </a:t>
            </a:r>
            <a:r>
              <a:rPr lang="en-US" dirty="0" err="1"/>
              <a:t>Postorder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8FC5DB5-40FC-364C-9AD4-67D25EC598D0}"/>
              </a:ext>
            </a:extLst>
          </p:cNvPr>
          <p:cNvGrpSpPr/>
          <p:nvPr/>
        </p:nvGrpSpPr>
        <p:grpSpPr>
          <a:xfrm>
            <a:off x="8585255" y="2268667"/>
            <a:ext cx="2588233" cy="1942710"/>
            <a:chOff x="4436165" y="2191849"/>
            <a:chExt cx="2588233" cy="194271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F1F25AE-66B7-844A-A4C7-5F2795C49D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6165" y="2191849"/>
              <a:ext cx="945471" cy="945471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A, C, D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C37D25B-6B91-6D43-8CAC-B211B6B73B40}"/>
                </a:ext>
              </a:extLst>
            </p:cNvPr>
            <p:cNvSpPr/>
            <p:nvPr/>
          </p:nvSpPr>
          <p:spPr>
            <a:xfrm>
              <a:off x="6345922" y="3723079"/>
              <a:ext cx="411480" cy="41148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8BC2BDC-4921-064A-A4DD-034EFF058343}"/>
                </a:ext>
              </a:extLst>
            </p:cNvPr>
            <p:cNvCxnSpPr>
              <a:cxnSpLocks/>
              <a:stCxn id="10" idx="6"/>
              <a:endCxn id="25" idx="2"/>
            </p:cNvCxnSpPr>
            <p:nvPr/>
          </p:nvCxnSpPr>
          <p:spPr>
            <a:xfrm>
              <a:off x="5381636" y="2664585"/>
              <a:ext cx="697291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9267DBF-B0BF-D14B-AFC2-2E72A4235EB9}"/>
                </a:ext>
              </a:extLst>
            </p:cNvPr>
            <p:cNvSpPr/>
            <p:nvPr/>
          </p:nvSpPr>
          <p:spPr>
            <a:xfrm>
              <a:off x="4703160" y="3723079"/>
              <a:ext cx="411480" cy="41148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C3B1D97-5AC0-3341-870D-40B27E5AD512}"/>
                </a:ext>
              </a:extLst>
            </p:cNvPr>
            <p:cNvCxnSpPr>
              <a:cxnSpLocks/>
              <a:stCxn id="10" idx="4"/>
              <a:endCxn id="23" idx="0"/>
            </p:cNvCxnSpPr>
            <p:nvPr/>
          </p:nvCxnSpPr>
          <p:spPr>
            <a:xfrm flipH="1">
              <a:off x="4908900" y="3137320"/>
              <a:ext cx="1" cy="585759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535D9D-E8B1-844E-A292-EB5C98F02A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927" y="2191849"/>
              <a:ext cx="945471" cy="945471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B, E, F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B4C4784-B009-8843-A41D-F92B94B1EEA5}"/>
                </a:ext>
              </a:extLst>
            </p:cNvPr>
            <p:cNvCxnSpPr>
              <a:cxnSpLocks/>
              <a:stCxn id="23" idx="6"/>
              <a:endCxn id="21" idx="2"/>
            </p:cNvCxnSpPr>
            <p:nvPr/>
          </p:nvCxnSpPr>
          <p:spPr>
            <a:xfrm>
              <a:off x="5114640" y="3928819"/>
              <a:ext cx="1231282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633EAD-F243-E044-BE39-AC2DB7BE4635}"/>
                </a:ext>
              </a:extLst>
            </p:cNvPr>
            <p:cNvCxnSpPr>
              <a:cxnSpLocks/>
              <a:stCxn id="25" idx="3"/>
              <a:endCxn id="23" idx="7"/>
            </p:cNvCxnSpPr>
            <p:nvPr/>
          </p:nvCxnSpPr>
          <p:spPr>
            <a:xfrm flipH="1">
              <a:off x="5054380" y="2998859"/>
              <a:ext cx="1163008" cy="78448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F78EEB1-491D-CA45-AEEF-C198A6E25441}"/>
                </a:ext>
              </a:extLst>
            </p:cNvPr>
            <p:cNvCxnSpPr>
              <a:cxnSpLocks/>
              <a:stCxn id="25" idx="4"/>
              <a:endCxn id="21" idx="0"/>
            </p:cNvCxnSpPr>
            <p:nvPr/>
          </p:nvCxnSpPr>
          <p:spPr>
            <a:xfrm flipH="1">
              <a:off x="6551662" y="3137320"/>
              <a:ext cx="1" cy="585759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4884DC2-BD46-544F-B6F7-EA3DEA0EE8EF}"/>
              </a:ext>
            </a:extLst>
          </p:cNvPr>
          <p:cNvGrpSpPr/>
          <p:nvPr/>
        </p:nvGrpSpPr>
        <p:grpSpPr>
          <a:xfrm>
            <a:off x="4588565" y="2344249"/>
            <a:ext cx="2588233" cy="1942710"/>
            <a:chOff x="4436165" y="2191849"/>
            <a:chExt cx="2588233" cy="194271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6ABCB67-CC44-5647-AA98-94EF99EAB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6165" y="2191849"/>
              <a:ext cx="945471" cy="945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A, C, D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62D083B-69A3-D04E-B767-531598C02A58}"/>
                </a:ext>
              </a:extLst>
            </p:cNvPr>
            <p:cNvSpPr/>
            <p:nvPr/>
          </p:nvSpPr>
          <p:spPr>
            <a:xfrm>
              <a:off x="6345922" y="372307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DC6836E-F5B9-1144-A9FA-54688E120E25}"/>
                </a:ext>
              </a:extLst>
            </p:cNvPr>
            <p:cNvCxnSpPr>
              <a:cxnSpLocks/>
              <a:stCxn id="40" idx="6"/>
              <a:endCxn id="51" idx="2"/>
            </p:cNvCxnSpPr>
            <p:nvPr/>
          </p:nvCxnSpPr>
          <p:spPr>
            <a:xfrm>
              <a:off x="5381636" y="2664585"/>
              <a:ext cx="69729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08BC231-01B0-B347-8D2E-7190B0F58E74}"/>
                </a:ext>
              </a:extLst>
            </p:cNvPr>
            <p:cNvSpPr/>
            <p:nvPr/>
          </p:nvSpPr>
          <p:spPr>
            <a:xfrm>
              <a:off x="4703160" y="372307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A6A2AD1-1EE0-584A-BE00-F79CC2097621}"/>
                </a:ext>
              </a:extLst>
            </p:cNvPr>
            <p:cNvCxnSpPr>
              <a:cxnSpLocks/>
              <a:stCxn id="40" idx="4"/>
              <a:endCxn id="44" idx="0"/>
            </p:cNvCxnSpPr>
            <p:nvPr/>
          </p:nvCxnSpPr>
          <p:spPr>
            <a:xfrm flipH="1">
              <a:off x="4908900" y="3137320"/>
              <a:ext cx="1" cy="58575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E3E2327-6161-5D43-AFD5-3283FB4F8C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927" y="2191849"/>
              <a:ext cx="945471" cy="945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B, E, F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2340524-CCAC-AD46-A2BC-CA2A7F39D3F9}"/>
                </a:ext>
              </a:extLst>
            </p:cNvPr>
            <p:cNvCxnSpPr>
              <a:cxnSpLocks/>
              <a:stCxn id="44" idx="6"/>
              <a:endCxn id="41" idx="2"/>
            </p:cNvCxnSpPr>
            <p:nvPr/>
          </p:nvCxnSpPr>
          <p:spPr>
            <a:xfrm>
              <a:off x="5114640" y="3928819"/>
              <a:ext cx="123128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2244CBA-FC68-7A47-AB37-04DF2786506F}"/>
                </a:ext>
              </a:extLst>
            </p:cNvPr>
            <p:cNvCxnSpPr>
              <a:cxnSpLocks/>
              <a:stCxn id="51" idx="3"/>
              <a:endCxn id="44" idx="7"/>
            </p:cNvCxnSpPr>
            <p:nvPr/>
          </p:nvCxnSpPr>
          <p:spPr>
            <a:xfrm flipH="1">
              <a:off x="5054380" y="2998859"/>
              <a:ext cx="1163008" cy="78448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DEA5889-5C70-CD4D-ABB5-8E50C5E7DC87}"/>
                </a:ext>
              </a:extLst>
            </p:cNvPr>
            <p:cNvCxnSpPr>
              <a:cxnSpLocks/>
              <a:stCxn id="51" idx="4"/>
              <a:endCxn id="41" idx="0"/>
            </p:cNvCxnSpPr>
            <p:nvPr/>
          </p:nvCxnSpPr>
          <p:spPr>
            <a:xfrm flipH="1">
              <a:off x="6551662" y="3137320"/>
              <a:ext cx="1" cy="58575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096D807-CE9C-4E2B-C91C-6531EF4DBD8B}"/>
              </a:ext>
            </a:extLst>
          </p:cNvPr>
          <p:cNvSpPr txBox="1"/>
          <p:nvPr/>
        </p:nvSpPr>
        <p:spPr>
          <a:xfrm>
            <a:off x="5717462" y="5081923"/>
            <a:ext cx="502420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A,C,D,B,E,F,H,G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B4155AC-904D-D532-CCB6-7747CB742907}"/>
              </a:ext>
            </a:extLst>
          </p:cNvPr>
          <p:cNvCxnSpPr>
            <a:cxnSpLocks/>
          </p:cNvCxnSpPr>
          <p:nvPr/>
        </p:nvCxnSpPr>
        <p:spPr>
          <a:xfrm flipH="1" flipV="1">
            <a:off x="6684081" y="4394285"/>
            <a:ext cx="14736" cy="85333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67FD08-3E20-7CCE-E7EA-5C0F6CD66043}"/>
              </a:ext>
            </a:extLst>
          </p:cNvPr>
          <p:cNvCxnSpPr>
            <a:cxnSpLocks/>
          </p:cNvCxnSpPr>
          <p:nvPr/>
        </p:nvCxnSpPr>
        <p:spPr>
          <a:xfrm flipH="1" flipV="1">
            <a:off x="2035881" y="4953502"/>
            <a:ext cx="14736" cy="85333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6146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Traverse </a:t>
            </a:r>
            <a:r>
              <a:rPr lang="en-US" b="1" i="1" dirty="0"/>
              <a:t>Original Graph</a:t>
            </a:r>
            <a:r>
              <a:rPr lang="en-US" dirty="0"/>
              <a:t> in Reverse </a:t>
            </a:r>
            <a:r>
              <a:rPr lang="en-US" dirty="0" err="1"/>
              <a:t>Postorder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8FC5DB5-40FC-364C-9AD4-67D25EC598D0}"/>
              </a:ext>
            </a:extLst>
          </p:cNvPr>
          <p:cNvGrpSpPr/>
          <p:nvPr/>
        </p:nvGrpSpPr>
        <p:grpSpPr>
          <a:xfrm>
            <a:off x="8585255" y="2268667"/>
            <a:ext cx="2588233" cy="1942710"/>
            <a:chOff x="4436165" y="2191849"/>
            <a:chExt cx="2588233" cy="194271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F1F25AE-66B7-844A-A4C7-5F2795C49D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6165" y="2191849"/>
              <a:ext cx="945471" cy="945471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A, C, D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C37D25B-6B91-6D43-8CAC-B211B6B73B40}"/>
                </a:ext>
              </a:extLst>
            </p:cNvPr>
            <p:cNvSpPr/>
            <p:nvPr/>
          </p:nvSpPr>
          <p:spPr>
            <a:xfrm>
              <a:off x="6345922" y="3723079"/>
              <a:ext cx="411480" cy="41148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8BC2BDC-4921-064A-A4DD-034EFF058343}"/>
                </a:ext>
              </a:extLst>
            </p:cNvPr>
            <p:cNvCxnSpPr>
              <a:cxnSpLocks/>
              <a:stCxn id="10" idx="6"/>
              <a:endCxn id="25" idx="2"/>
            </p:cNvCxnSpPr>
            <p:nvPr/>
          </p:nvCxnSpPr>
          <p:spPr>
            <a:xfrm>
              <a:off x="5381636" y="2664585"/>
              <a:ext cx="697291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9267DBF-B0BF-D14B-AFC2-2E72A4235EB9}"/>
                </a:ext>
              </a:extLst>
            </p:cNvPr>
            <p:cNvSpPr/>
            <p:nvPr/>
          </p:nvSpPr>
          <p:spPr>
            <a:xfrm>
              <a:off x="4703160" y="3723079"/>
              <a:ext cx="411480" cy="41148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C3B1D97-5AC0-3341-870D-40B27E5AD512}"/>
                </a:ext>
              </a:extLst>
            </p:cNvPr>
            <p:cNvCxnSpPr>
              <a:cxnSpLocks/>
              <a:stCxn id="10" idx="4"/>
              <a:endCxn id="23" idx="0"/>
            </p:cNvCxnSpPr>
            <p:nvPr/>
          </p:nvCxnSpPr>
          <p:spPr>
            <a:xfrm flipH="1">
              <a:off x="4908900" y="3137320"/>
              <a:ext cx="1" cy="585759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535D9D-E8B1-844E-A292-EB5C98F02A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927" y="2191849"/>
              <a:ext cx="945471" cy="945471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B, E, F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B4C4784-B009-8843-A41D-F92B94B1EEA5}"/>
                </a:ext>
              </a:extLst>
            </p:cNvPr>
            <p:cNvCxnSpPr>
              <a:cxnSpLocks/>
              <a:stCxn id="23" idx="6"/>
              <a:endCxn id="21" idx="2"/>
            </p:cNvCxnSpPr>
            <p:nvPr/>
          </p:nvCxnSpPr>
          <p:spPr>
            <a:xfrm>
              <a:off x="5114640" y="3928819"/>
              <a:ext cx="1231282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633EAD-F243-E044-BE39-AC2DB7BE4635}"/>
                </a:ext>
              </a:extLst>
            </p:cNvPr>
            <p:cNvCxnSpPr>
              <a:cxnSpLocks/>
              <a:stCxn id="25" idx="3"/>
              <a:endCxn id="23" idx="7"/>
            </p:cNvCxnSpPr>
            <p:nvPr/>
          </p:nvCxnSpPr>
          <p:spPr>
            <a:xfrm flipH="1">
              <a:off x="5054380" y="2998859"/>
              <a:ext cx="1163008" cy="78448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F78EEB1-491D-CA45-AEEF-C198A6E25441}"/>
                </a:ext>
              </a:extLst>
            </p:cNvPr>
            <p:cNvCxnSpPr>
              <a:cxnSpLocks/>
              <a:stCxn id="25" idx="4"/>
              <a:endCxn id="21" idx="0"/>
            </p:cNvCxnSpPr>
            <p:nvPr/>
          </p:nvCxnSpPr>
          <p:spPr>
            <a:xfrm flipH="1">
              <a:off x="6551662" y="3137320"/>
              <a:ext cx="1" cy="585759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4884DC2-BD46-544F-B6F7-EA3DEA0EE8EF}"/>
              </a:ext>
            </a:extLst>
          </p:cNvPr>
          <p:cNvGrpSpPr/>
          <p:nvPr/>
        </p:nvGrpSpPr>
        <p:grpSpPr>
          <a:xfrm>
            <a:off x="4588565" y="2344249"/>
            <a:ext cx="2588233" cy="1942710"/>
            <a:chOff x="4436165" y="2191849"/>
            <a:chExt cx="2588233" cy="194271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6ABCB67-CC44-5647-AA98-94EF99EAB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6165" y="2191849"/>
              <a:ext cx="945471" cy="945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A, C, D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62D083B-69A3-D04E-B767-531598C02A58}"/>
                </a:ext>
              </a:extLst>
            </p:cNvPr>
            <p:cNvSpPr/>
            <p:nvPr/>
          </p:nvSpPr>
          <p:spPr>
            <a:xfrm>
              <a:off x="6345922" y="372307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DC6836E-F5B9-1144-A9FA-54688E120E25}"/>
                </a:ext>
              </a:extLst>
            </p:cNvPr>
            <p:cNvCxnSpPr>
              <a:cxnSpLocks/>
              <a:stCxn id="40" idx="6"/>
              <a:endCxn id="51" idx="2"/>
            </p:cNvCxnSpPr>
            <p:nvPr/>
          </p:nvCxnSpPr>
          <p:spPr>
            <a:xfrm>
              <a:off x="5381636" y="2664585"/>
              <a:ext cx="69729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08BC231-01B0-B347-8D2E-7190B0F58E74}"/>
                </a:ext>
              </a:extLst>
            </p:cNvPr>
            <p:cNvSpPr/>
            <p:nvPr/>
          </p:nvSpPr>
          <p:spPr>
            <a:xfrm>
              <a:off x="4703160" y="372307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A6A2AD1-1EE0-584A-BE00-F79CC2097621}"/>
                </a:ext>
              </a:extLst>
            </p:cNvPr>
            <p:cNvCxnSpPr>
              <a:cxnSpLocks/>
              <a:stCxn id="40" idx="4"/>
              <a:endCxn id="44" idx="0"/>
            </p:cNvCxnSpPr>
            <p:nvPr/>
          </p:nvCxnSpPr>
          <p:spPr>
            <a:xfrm flipH="1">
              <a:off x="4908900" y="3137320"/>
              <a:ext cx="1" cy="58575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E3E2327-6161-5D43-AFD5-3283FB4F8C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927" y="2191849"/>
              <a:ext cx="945471" cy="945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B, E, F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2340524-CCAC-AD46-A2BC-CA2A7F39D3F9}"/>
                </a:ext>
              </a:extLst>
            </p:cNvPr>
            <p:cNvCxnSpPr>
              <a:cxnSpLocks/>
              <a:stCxn id="44" idx="6"/>
              <a:endCxn id="41" idx="2"/>
            </p:cNvCxnSpPr>
            <p:nvPr/>
          </p:nvCxnSpPr>
          <p:spPr>
            <a:xfrm>
              <a:off x="5114640" y="3928819"/>
              <a:ext cx="123128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2244CBA-FC68-7A47-AB37-04DF2786506F}"/>
                </a:ext>
              </a:extLst>
            </p:cNvPr>
            <p:cNvCxnSpPr>
              <a:cxnSpLocks/>
              <a:stCxn id="51" idx="3"/>
              <a:endCxn id="44" idx="7"/>
            </p:cNvCxnSpPr>
            <p:nvPr/>
          </p:nvCxnSpPr>
          <p:spPr>
            <a:xfrm flipH="1">
              <a:off x="5054380" y="2998859"/>
              <a:ext cx="1163008" cy="78448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DEA5889-5C70-CD4D-ABB5-8E50C5E7DC87}"/>
                </a:ext>
              </a:extLst>
            </p:cNvPr>
            <p:cNvCxnSpPr>
              <a:cxnSpLocks/>
              <a:stCxn id="51" idx="4"/>
              <a:endCxn id="41" idx="0"/>
            </p:cNvCxnSpPr>
            <p:nvPr/>
          </p:nvCxnSpPr>
          <p:spPr>
            <a:xfrm flipH="1">
              <a:off x="6551662" y="3137320"/>
              <a:ext cx="1" cy="58575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096D807-CE9C-4E2B-C91C-6531EF4DBD8B}"/>
              </a:ext>
            </a:extLst>
          </p:cNvPr>
          <p:cNvSpPr txBox="1"/>
          <p:nvPr/>
        </p:nvSpPr>
        <p:spPr>
          <a:xfrm>
            <a:off x="5717462" y="5081923"/>
            <a:ext cx="502420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A,C,D,B,E,F,H,G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B4155AC-904D-D532-CCB6-7747CB742907}"/>
              </a:ext>
            </a:extLst>
          </p:cNvPr>
          <p:cNvCxnSpPr>
            <a:cxnSpLocks/>
          </p:cNvCxnSpPr>
          <p:nvPr/>
        </p:nvCxnSpPr>
        <p:spPr>
          <a:xfrm flipH="1" flipV="1">
            <a:off x="6684081" y="4394285"/>
            <a:ext cx="14736" cy="85333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138E0CC-BDAF-DCDE-B3C9-76819D7572F7}"/>
              </a:ext>
            </a:extLst>
          </p:cNvPr>
          <p:cNvSpPr txBox="1"/>
          <p:nvPr/>
        </p:nvSpPr>
        <p:spPr>
          <a:xfrm>
            <a:off x="5717462" y="5935253"/>
            <a:ext cx="5065874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Picks up all the vertices in G’s SCC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67FD08-3E20-7CCE-E7EA-5C0F6CD66043}"/>
              </a:ext>
            </a:extLst>
          </p:cNvPr>
          <p:cNvCxnSpPr>
            <a:cxnSpLocks/>
          </p:cNvCxnSpPr>
          <p:nvPr/>
        </p:nvCxnSpPr>
        <p:spPr>
          <a:xfrm flipH="1" flipV="1">
            <a:off x="2035881" y="4953502"/>
            <a:ext cx="14736" cy="85333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BB307D5-29BC-ACD6-393F-F814C194E1BF}"/>
              </a:ext>
            </a:extLst>
          </p:cNvPr>
          <p:cNvSpPr txBox="1"/>
          <p:nvPr/>
        </p:nvSpPr>
        <p:spPr>
          <a:xfrm>
            <a:off x="1779671" y="4211377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651432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Traverse </a:t>
            </a:r>
            <a:r>
              <a:rPr lang="en-US" b="1" i="1" dirty="0"/>
              <a:t>Original Graph</a:t>
            </a:r>
            <a:r>
              <a:rPr lang="en-US" dirty="0"/>
              <a:t> in Reverse </a:t>
            </a:r>
            <a:r>
              <a:rPr lang="en-US" dirty="0" err="1"/>
              <a:t>Postorder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8FC5DB5-40FC-364C-9AD4-67D25EC598D0}"/>
              </a:ext>
            </a:extLst>
          </p:cNvPr>
          <p:cNvGrpSpPr/>
          <p:nvPr/>
        </p:nvGrpSpPr>
        <p:grpSpPr>
          <a:xfrm>
            <a:off x="8585255" y="2268667"/>
            <a:ext cx="2588233" cy="1942710"/>
            <a:chOff x="4436165" y="2191849"/>
            <a:chExt cx="2588233" cy="194271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F1F25AE-66B7-844A-A4C7-5F2795C49D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6165" y="2191849"/>
              <a:ext cx="945471" cy="945471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A, C, D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C37D25B-6B91-6D43-8CAC-B211B6B73B40}"/>
                </a:ext>
              </a:extLst>
            </p:cNvPr>
            <p:cNvSpPr/>
            <p:nvPr/>
          </p:nvSpPr>
          <p:spPr>
            <a:xfrm>
              <a:off x="6345922" y="3723079"/>
              <a:ext cx="411480" cy="41148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8BC2BDC-4921-064A-A4DD-034EFF058343}"/>
                </a:ext>
              </a:extLst>
            </p:cNvPr>
            <p:cNvCxnSpPr>
              <a:cxnSpLocks/>
              <a:stCxn id="10" idx="6"/>
              <a:endCxn id="25" idx="2"/>
            </p:cNvCxnSpPr>
            <p:nvPr/>
          </p:nvCxnSpPr>
          <p:spPr>
            <a:xfrm>
              <a:off x="5381636" y="2664585"/>
              <a:ext cx="697291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9267DBF-B0BF-D14B-AFC2-2E72A4235EB9}"/>
                </a:ext>
              </a:extLst>
            </p:cNvPr>
            <p:cNvSpPr/>
            <p:nvPr/>
          </p:nvSpPr>
          <p:spPr>
            <a:xfrm>
              <a:off x="4703160" y="3723079"/>
              <a:ext cx="411480" cy="41148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C3B1D97-5AC0-3341-870D-40B27E5AD512}"/>
                </a:ext>
              </a:extLst>
            </p:cNvPr>
            <p:cNvCxnSpPr>
              <a:cxnSpLocks/>
              <a:stCxn id="10" idx="4"/>
              <a:endCxn id="23" idx="0"/>
            </p:cNvCxnSpPr>
            <p:nvPr/>
          </p:nvCxnSpPr>
          <p:spPr>
            <a:xfrm flipH="1">
              <a:off x="4908900" y="3137320"/>
              <a:ext cx="1" cy="585759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535D9D-E8B1-844E-A292-EB5C98F02A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927" y="2191849"/>
              <a:ext cx="945471" cy="945471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B, E, F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B4C4784-B009-8843-A41D-F92B94B1EEA5}"/>
                </a:ext>
              </a:extLst>
            </p:cNvPr>
            <p:cNvCxnSpPr>
              <a:cxnSpLocks/>
              <a:stCxn id="23" idx="6"/>
              <a:endCxn id="21" idx="2"/>
            </p:cNvCxnSpPr>
            <p:nvPr/>
          </p:nvCxnSpPr>
          <p:spPr>
            <a:xfrm>
              <a:off x="5114640" y="3928819"/>
              <a:ext cx="1231282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633EAD-F243-E044-BE39-AC2DB7BE4635}"/>
                </a:ext>
              </a:extLst>
            </p:cNvPr>
            <p:cNvCxnSpPr>
              <a:cxnSpLocks/>
              <a:stCxn id="25" idx="3"/>
              <a:endCxn id="23" idx="7"/>
            </p:cNvCxnSpPr>
            <p:nvPr/>
          </p:nvCxnSpPr>
          <p:spPr>
            <a:xfrm flipH="1">
              <a:off x="5054380" y="2998859"/>
              <a:ext cx="1163008" cy="78448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F78EEB1-491D-CA45-AEEF-C198A6E25441}"/>
                </a:ext>
              </a:extLst>
            </p:cNvPr>
            <p:cNvCxnSpPr>
              <a:cxnSpLocks/>
              <a:stCxn id="25" idx="4"/>
              <a:endCxn id="21" idx="0"/>
            </p:cNvCxnSpPr>
            <p:nvPr/>
          </p:nvCxnSpPr>
          <p:spPr>
            <a:xfrm flipH="1">
              <a:off x="6551662" y="3137320"/>
              <a:ext cx="1" cy="585759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4884DC2-BD46-544F-B6F7-EA3DEA0EE8EF}"/>
              </a:ext>
            </a:extLst>
          </p:cNvPr>
          <p:cNvGrpSpPr/>
          <p:nvPr/>
        </p:nvGrpSpPr>
        <p:grpSpPr>
          <a:xfrm>
            <a:off x="4588565" y="2344249"/>
            <a:ext cx="2588233" cy="1942710"/>
            <a:chOff x="4436165" y="2191849"/>
            <a:chExt cx="2588233" cy="194271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6ABCB67-CC44-5647-AA98-94EF99EAB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6165" y="2191849"/>
              <a:ext cx="945471" cy="945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A, C, D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62D083B-69A3-D04E-B767-531598C02A58}"/>
                </a:ext>
              </a:extLst>
            </p:cNvPr>
            <p:cNvSpPr/>
            <p:nvPr/>
          </p:nvSpPr>
          <p:spPr>
            <a:xfrm>
              <a:off x="6345922" y="372307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DC6836E-F5B9-1144-A9FA-54688E120E25}"/>
                </a:ext>
              </a:extLst>
            </p:cNvPr>
            <p:cNvCxnSpPr>
              <a:cxnSpLocks/>
              <a:stCxn id="40" idx="6"/>
              <a:endCxn id="51" idx="2"/>
            </p:cNvCxnSpPr>
            <p:nvPr/>
          </p:nvCxnSpPr>
          <p:spPr>
            <a:xfrm>
              <a:off x="5381636" y="2664585"/>
              <a:ext cx="69729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08BC231-01B0-B347-8D2E-7190B0F58E74}"/>
                </a:ext>
              </a:extLst>
            </p:cNvPr>
            <p:cNvSpPr/>
            <p:nvPr/>
          </p:nvSpPr>
          <p:spPr>
            <a:xfrm>
              <a:off x="4703160" y="372307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A6A2AD1-1EE0-584A-BE00-F79CC2097621}"/>
                </a:ext>
              </a:extLst>
            </p:cNvPr>
            <p:cNvCxnSpPr>
              <a:cxnSpLocks/>
              <a:stCxn id="40" idx="4"/>
              <a:endCxn id="44" idx="0"/>
            </p:cNvCxnSpPr>
            <p:nvPr/>
          </p:nvCxnSpPr>
          <p:spPr>
            <a:xfrm flipH="1">
              <a:off x="4908900" y="3137320"/>
              <a:ext cx="1" cy="58575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E3E2327-6161-5D43-AFD5-3283FB4F8C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927" y="2191849"/>
              <a:ext cx="945471" cy="945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B, E, F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2340524-CCAC-AD46-A2BC-CA2A7F39D3F9}"/>
                </a:ext>
              </a:extLst>
            </p:cNvPr>
            <p:cNvCxnSpPr>
              <a:cxnSpLocks/>
              <a:stCxn id="44" idx="6"/>
              <a:endCxn id="41" idx="2"/>
            </p:cNvCxnSpPr>
            <p:nvPr/>
          </p:nvCxnSpPr>
          <p:spPr>
            <a:xfrm>
              <a:off x="5114640" y="3928819"/>
              <a:ext cx="123128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2244CBA-FC68-7A47-AB37-04DF2786506F}"/>
                </a:ext>
              </a:extLst>
            </p:cNvPr>
            <p:cNvCxnSpPr>
              <a:cxnSpLocks/>
              <a:stCxn id="51" idx="3"/>
              <a:endCxn id="44" idx="7"/>
            </p:cNvCxnSpPr>
            <p:nvPr/>
          </p:nvCxnSpPr>
          <p:spPr>
            <a:xfrm flipH="1">
              <a:off x="5054380" y="2998859"/>
              <a:ext cx="1163008" cy="78448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DEA5889-5C70-CD4D-ABB5-8E50C5E7DC87}"/>
                </a:ext>
              </a:extLst>
            </p:cNvPr>
            <p:cNvCxnSpPr>
              <a:cxnSpLocks/>
              <a:stCxn id="51" idx="4"/>
              <a:endCxn id="41" idx="0"/>
            </p:cNvCxnSpPr>
            <p:nvPr/>
          </p:nvCxnSpPr>
          <p:spPr>
            <a:xfrm flipH="1">
              <a:off x="6551662" y="3137320"/>
              <a:ext cx="1" cy="58575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096D807-CE9C-4E2B-C91C-6531EF4DBD8B}"/>
              </a:ext>
            </a:extLst>
          </p:cNvPr>
          <p:cNvSpPr txBox="1"/>
          <p:nvPr/>
        </p:nvSpPr>
        <p:spPr>
          <a:xfrm>
            <a:off x="5717462" y="5081923"/>
            <a:ext cx="502420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A,C,D,B,E,F,H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B4155AC-904D-D532-CCB6-7747CB742907}"/>
              </a:ext>
            </a:extLst>
          </p:cNvPr>
          <p:cNvCxnSpPr>
            <a:cxnSpLocks/>
          </p:cNvCxnSpPr>
          <p:nvPr/>
        </p:nvCxnSpPr>
        <p:spPr>
          <a:xfrm flipH="1" flipV="1">
            <a:off x="5053932" y="4373710"/>
            <a:ext cx="14736" cy="85333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138E0CC-BDAF-DCDE-B3C9-76819D7572F7}"/>
              </a:ext>
            </a:extLst>
          </p:cNvPr>
          <p:cNvSpPr txBox="1"/>
          <p:nvPr/>
        </p:nvSpPr>
        <p:spPr>
          <a:xfrm>
            <a:off x="5717462" y="5935253"/>
            <a:ext cx="5064271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Picks up all the vertices in H’s SCC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67FD08-3E20-7CCE-E7EA-5C0F6CD66043}"/>
              </a:ext>
            </a:extLst>
          </p:cNvPr>
          <p:cNvCxnSpPr>
            <a:cxnSpLocks/>
          </p:cNvCxnSpPr>
          <p:nvPr/>
        </p:nvCxnSpPr>
        <p:spPr>
          <a:xfrm flipH="1" flipV="1">
            <a:off x="3101260" y="4953502"/>
            <a:ext cx="14736" cy="85333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BB307D5-29BC-ACD6-393F-F814C194E1BF}"/>
              </a:ext>
            </a:extLst>
          </p:cNvPr>
          <p:cNvSpPr txBox="1"/>
          <p:nvPr/>
        </p:nvSpPr>
        <p:spPr>
          <a:xfrm>
            <a:off x="1779671" y="4211377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181792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Traverse </a:t>
            </a:r>
            <a:r>
              <a:rPr lang="en-US" b="1" i="1" dirty="0"/>
              <a:t>Original Graph</a:t>
            </a:r>
            <a:r>
              <a:rPr lang="en-US" dirty="0"/>
              <a:t> in Reverse </a:t>
            </a:r>
            <a:r>
              <a:rPr lang="en-US" dirty="0" err="1"/>
              <a:t>Postorder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8FC5DB5-40FC-364C-9AD4-67D25EC598D0}"/>
              </a:ext>
            </a:extLst>
          </p:cNvPr>
          <p:cNvGrpSpPr/>
          <p:nvPr/>
        </p:nvGrpSpPr>
        <p:grpSpPr>
          <a:xfrm>
            <a:off x="8585255" y="2268667"/>
            <a:ext cx="2588233" cy="1942710"/>
            <a:chOff x="4436165" y="2191849"/>
            <a:chExt cx="2588233" cy="194271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F1F25AE-66B7-844A-A4C7-5F2795C49D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6165" y="2191849"/>
              <a:ext cx="945471" cy="945471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A, C, D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C37D25B-6B91-6D43-8CAC-B211B6B73B40}"/>
                </a:ext>
              </a:extLst>
            </p:cNvPr>
            <p:cNvSpPr/>
            <p:nvPr/>
          </p:nvSpPr>
          <p:spPr>
            <a:xfrm>
              <a:off x="6345922" y="3723079"/>
              <a:ext cx="411480" cy="41148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8BC2BDC-4921-064A-A4DD-034EFF058343}"/>
                </a:ext>
              </a:extLst>
            </p:cNvPr>
            <p:cNvCxnSpPr>
              <a:cxnSpLocks/>
              <a:stCxn id="10" idx="6"/>
              <a:endCxn id="25" idx="2"/>
            </p:cNvCxnSpPr>
            <p:nvPr/>
          </p:nvCxnSpPr>
          <p:spPr>
            <a:xfrm>
              <a:off x="5381636" y="2664585"/>
              <a:ext cx="697291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9267DBF-B0BF-D14B-AFC2-2E72A4235EB9}"/>
                </a:ext>
              </a:extLst>
            </p:cNvPr>
            <p:cNvSpPr/>
            <p:nvPr/>
          </p:nvSpPr>
          <p:spPr>
            <a:xfrm>
              <a:off x="4703160" y="3723079"/>
              <a:ext cx="411480" cy="41148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C3B1D97-5AC0-3341-870D-40B27E5AD512}"/>
                </a:ext>
              </a:extLst>
            </p:cNvPr>
            <p:cNvCxnSpPr>
              <a:cxnSpLocks/>
              <a:stCxn id="10" idx="4"/>
              <a:endCxn id="23" idx="0"/>
            </p:cNvCxnSpPr>
            <p:nvPr/>
          </p:nvCxnSpPr>
          <p:spPr>
            <a:xfrm flipH="1">
              <a:off x="4908900" y="3137320"/>
              <a:ext cx="1" cy="585759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535D9D-E8B1-844E-A292-EB5C98F02A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927" y="2191849"/>
              <a:ext cx="945471" cy="945471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B, E, F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B4C4784-B009-8843-A41D-F92B94B1EEA5}"/>
                </a:ext>
              </a:extLst>
            </p:cNvPr>
            <p:cNvCxnSpPr>
              <a:cxnSpLocks/>
              <a:stCxn id="23" idx="6"/>
              <a:endCxn id="21" idx="2"/>
            </p:cNvCxnSpPr>
            <p:nvPr/>
          </p:nvCxnSpPr>
          <p:spPr>
            <a:xfrm>
              <a:off x="5114640" y="3928819"/>
              <a:ext cx="1231282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633EAD-F243-E044-BE39-AC2DB7BE4635}"/>
                </a:ext>
              </a:extLst>
            </p:cNvPr>
            <p:cNvCxnSpPr>
              <a:cxnSpLocks/>
              <a:stCxn id="25" idx="3"/>
              <a:endCxn id="23" idx="7"/>
            </p:cNvCxnSpPr>
            <p:nvPr/>
          </p:nvCxnSpPr>
          <p:spPr>
            <a:xfrm flipH="1">
              <a:off x="5054380" y="2998859"/>
              <a:ext cx="1163008" cy="78448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F78EEB1-491D-CA45-AEEF-C198A6E25441}"/>
                </a:ext>
              </a:extLst>
            </p:cNvPr>
            <p:cNvCxnSpPr>
              <a:cxnSpLocks/>
              <a:stCxn id="25" idx="4"/>
              <a:endCxn id="21" idx="0"/>
            </p:cNvCxnSpPr>
            <p:nvPr/>
          </p:nvCxnSpPr>
          <p:spPr>
            <a:xfrm flipH="1">
              <a:off x="6551662" y="3137320"/>
              <a:ext cx="1" cy="585759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4884DC2-BD46-544F-B6F7-EA3DEA0EE8EF}"/>
              </a:ext>
            </a:extLst>
          </p:cNvPr>
          <p:cNvGrpSpPr/>
          <p:nvPr/>
        </p:nvGrpSpPr>
        <p:grpSpPr>
          <a:xfrm>
            <a:off x="4588565" y="2344249"/>
            <a:ext cx="2588233" cy="1942710"/>
            <a:chOff x="4436165" y="2191849"/>
            <a:chExt cx="2588233" cy="194271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6ABCB67-CC44-5647-AA98-94EF99EAB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6165" y="2191849"/>
              <a:ext cx="945471" cy="945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A, C, D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62D083B-69A3-D04E-B767-531598C02A58}"/>
                </a:ext>
              </a:extLst>
            </p:cNvPr>
            <p:cNvSpPr/>
            <p:nvPr/>
          </p:nvSpPr>
          <p:spPr>
            <a:xfrm>
              <a:off x="6345922" y="372307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DC6836E-F5B9-1144-A9FA-54688E120E25}"/>
                </a:ext>
              </a:extLst>
            </p:cNvPr>
            <p:cNvCxnSpPr>
              <a:cxnSpLocks/>
              <a:stCxn id="40" idx="6"/>
              <a:endCxn id="51" idx="2"/>
            </p:cNvCxnSpPr>
            <p:nvPr/>
          </p:nvCxnSpPr>
          <p:spPr>
            <a:xfrm>
              <a:off x="5381636" y="2664585"/>
              <a:ext cx="69729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08BC231-01B0-B347-8D2E-7190B0F58E74}"/>
                </a:ext>
              </a:extLst>
            </p:cNvPr>
            <p:cNvSpPr/>
            <p:nvPr/>
          </p:nvSpPr>
          <p:spPr>
            <a:xfrm>
              <a:off x="4703160" y="372307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A6A2AD1-1EE0-584A-BE00-F79CC2097621}"/>
                </a:ext>
              </a:extLst>
            </p:cNvPr>
            <p:cNvCxnSpPr>
              <a:cxnSpLocks/>
              <a:stCxn id="40" idx="4"/>
              <a:endCxn id="44" idx="0"/>
            </p:cNvCxnSpPr>
            <p:nvPr/>
          </p:nvCxnSpPr>
          <p:spPr>
            <a:xfrm flipH="1">
              <a:off x="4908900" y="3137320"/>
              <a:ext cx="1" cy="58575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E3E2327-6161-5D43-AFD5-3283FB4F8C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927" y="2191849"/>
              <a:ext cx="945471" cy="945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B, E, F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2340524-CCAC-AD46-A2BC-CA2A7F39D3F9}"/>
                </a:ext>
              </a:extLst>
            </p:cNvPr>
            <p:cNvCxnSpPr>
              <a:cxnSpLocks/>
              <a:stCxn id="44" idx="6"/>
              <a:endCxn id="41" idx="2"/>
            </p:cNvCxnSpPr>
            <p:nvPr/>
          </p:nvCxnSpPr>
          <p:spPr>
            <a:xfrm>
              <a:off x="5114640" y="3928819"/>
              <a:ext cx="123128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2244CBA-FC68-7A47-AB37-04DF2786506F}"/>
                </a:ext>
              </a:extLst>
            </p:cNvPr>
            <p:cNvCxnSpPr>
              <a:cxnSpLocks/>
              <a:stCxn id="51" idx="3"/>
              <a:endCxn id="44" idx="7"/>
            </p:cNvCxnSpPr>
            <p:nvPr/>
          </p:nvCxnSpPr>
          <p:spPr>
            <a:xfrm flipH="1">
              <a:off x="5054380" y="2998859"/>
              <a:ext cx="1163008" cy="78448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DEA5889-5C70-CD4D-ABB5-8E50C5E7DC87}"/>
                </a:ext>
              </a:extLst>
            </p:cNvPr>
            <p:cNvCxnSpPr>
              <a:cxnSpLocks/>
              <a:stCxn id="51" idx="4"/>
              <a:endCxn id="41" idx="0"/>
            </p:cNvCxnSpPr>
            <p:nvPr/>
          </p:nvCxnSpPr>
          <p:spPr>
            <a:xfrm flipH="1">
              <a:off x="6551662" y="3137320"/>
              <a:ext cx="1" cy="58575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096D807-CE9C-4E2B-C91C-6531EF4DBD8B}"/>
              </a:ext>
            </a:extLst>
          </p:cNvPr>
          <p:cNvSpPr txBox="1"/>
          <p:nvPr/>
        </p:nvSpPr>
        <p:spPr>
          <a:xfrm>
            <a:off x="5717462" y="5081923"/>
            <a:ext cx="502420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A,C,D,B,E,F,H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B4155AC-904D-D532-CCB6-7747CB742907}"/>
              </a:ext>
            </a:extLst>
          </p:cNvPr>
          <p:cNvCxnSpPr>
            <a:cxnSpLocks/>
          </p:cNvCxnSpPr>
          <p:nvPr/>
        </p:nvCxnSpPr>
        <p:spPr>
          <a:xfrm flipH="1" flipV="1">
            <a:off x="5053932" y="4373710"/>
            <a:ext cx="14736" cy="85333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138E0CC-BDAF-DCDE-B3C9-76819D7572F7}"/>
              </a:ext>
            </a:extLst>
          </p:cNvPr>
          <p:cNvSpPr txBox="1"/>
          <p:nvPr/>
        </p:nvSpPr>
        <p:spPr>
          <a:xfrm>
            <a:off x="5717462" y="5935253"/>
            <a:ext cx="5064271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Picks up all the vertices in H’s SCC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67FD08-3E20-7CCE-E7EA-5C0F6CD66043}"/>
              </a:ext>
            </a:extLst>
          </p:cNvPr>
          <p:cNvCxnSpPr>
            <a:cxnSpLocks/>
          </p:cNvCxnSpPr>
          <p:nvPr/>
        </p:nvCxnSpPr>
        <p:spPr>
          <a:xfrm flipH="1" flipV="1">
            <a:off x="3101260" y="4953502"/>
            <a:ext cx="14736" cy="85333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BB307D5-29BC-ACD6-393F-F814C194E1BF}"/>
              </a:ext>
            </a:extLst>
          </p:cNvPr>
          <p:cNvSpPr txBox="1"/>
          <p:nvPr/>
        </p:nvSpPr>
        <p:spPr>
          <a:xfrm>
            <a:off x="1779671" y="4211377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8ECD77-0131-F28C-E176-F095EBE991C5}"/>
              </a:ext>
            </a:extLst>
          </p:cNvPr>
          <p:cNvSpPr txBox="1"/>
          <p:nvPr/>
        </p:nvSpPr>
        <p:spPr>
          <a:xfrm>
            <a:off x="2797330" y="4211376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33827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831136-BBA7-249E-2A46-F6ACA03CA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Performing DFS Traversals of </a:t>
            </a:r>
            <a:r>
              <a:rPr lang="en-US" dirty="0" err="1"/>
              <a:t>DiGraphs</a:t>
            </a:r>
            <a:r>
              <a:rPr lang="en-US" dirty="0"/>
              <a:t> 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377FC6-E691-8420-70B8-9B760E339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… yields two types of information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spanning forest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Preorder and </a:t>
            </a:r>
            <a:r>
              <a:rPr lang="en-US" dirty="0" err="1"/>
              <a:t>postorder</a:t>
            </a:r>
            <a:r>
              <a:rPr lang="en-US" dirty="0"/>
              <a:t> numbers</a:t>
            </a:r>
          </a:p>
        </p:txBody>
      </p:sp>
      <p:pic>
        <p:nvPicPr>
          <p:cNvPr id="6" name="Picture 5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F3BD0AC2-D63C-E1CE-193B-455FF7FC2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94" y="3520524"/>
            <a:ext cx="3251200" cy="31115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35DAB94-57A5-7D5F-A2C1-0E8EE5A5D1C3}"/>
              </a:ext>
            </a:extLst>
          </p:cNvPr>
          <p:cNvGrpSpPr/>
          <p:nvPr/>
        </p:nvGrpSpPr>
        <p:grpSpPr>
          <a:xfrm>
            <a:off x="8870240" y="3077482"/>
            <a:ext cx="1707191" cy="3182886"/>
            <a:chOff x="8696068" y="1825625"/>
            <a:chExt cx="1707191" cy="318288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53ED341-5643-4BF5-45B2-D570940918A8}"/>
                </a:ext>
              </a:extLst>
            </p:cNvPr>
            <p:cNvSpPr/>
            <p:nvPr/>
          </p:nvSpPr>
          <p:spPr>
            <a:xfrm>
              <a:off x="9316995" y="182562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93BCA94-1072-A316-46D9-7634B6954E83}"/>
                </a:ext>
              </a:extLst>
            </p:cNvPr>
            <p:cNvSpPr/>
            <p:nvPr/>
          </p:nvSpPr>
          <p:spPr>
            <a:xfrm>
              <a:off x="8696068" y="248026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21F2003-2530-BE97-C2DC-FB0AD60D71C6}"/>
                </a:ext>
              </a:extLst>
            </p:cNvPr>
            <p:cNvCxnSpPr>
              <a:cxnSpLocks/>
              <a:stCxn id="8" idx="3"/>
              <a:endCxn id="9" idx="7"/>
            </p:cNvCxnSpPr>
            <p:nvPr/>
          </p:nvCxnSpPr>
          <p:spPr>
            <a:xfrm flipH="1">
              <a:off x="9047288" y="2176845"/>
              <a:ext cx="329967" cy="36367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A0B3EA9-5EEB-078A-050F-7DD07DA91F16}"/>
                </a:ext>
              </a:extLst>
            </p:cNvPr>
            <p:cNvSpPr/>
            <p:nvPr/>
          </p:nvSpPr>
          <p:spPr>
            <a:xfrm>
              <a:off x="8705516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1687F0B-7777-C7E2-C700-A31C196BED84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>
              <a:off x="8901808" y="2891741"/>
              <a:ext cx="9448" cy="30341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EA963DA-2EF8-04BE-9194-904C08D60389}"/>
                </a:ext>
              </a:extLst>
            </p:cNvPr>
            <p:cNvSpPr/>
            <p:nvPr/>
          </p:nvSpPr>
          <p:spPr>
            <a:xfrm>
              <a:off x="8696068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108BD58-844B-F68D-A19C-18EF8A7FB322}"/>
                </a:ext>
              </a:extLst>
            </p:cNvPr>
            <p:cNvCxnSpPr>
              <a:cxnSpLocks/>
              <a:stCxn id="11" idx="4"/>
              <a:endCxn id="13" idx="0"/>
            </p:cNvCxnSpPr>
            <p:nvPr/>
          </p:nvCxnSpPr>
          <p:spPr>
            <a:xfrm flipH="1">
              <a:off x="8901808" y="3606637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92F6753-6F26-B3B9-B68B-61888AD0751F}"/>
                </a:ext>
              </a:extLst>
            </p:cNvPr>
            <p:cNvSpPr/>
            <p:nvPr/>
          </p:nvSpPr>
          <p:spPr>
            <a:xfrm>
              <a:off x="8696068" y="4597031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536D6E3-8E95-9750-A798-DF43D1939A17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 flipH="1">
              <a:off x="8901808" y="4307339"/>
              <a:ext cx="9448" cy="28969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17E4886-5F3F-5202-AA19-1A28C6D17867}"/>
                </a:ext>
              </a:extLst>
            </p:cNvPr>
            <p:cNvSpPr/>
            <p:nvPr/>
          </p:nvSpPr>
          <p:spPr>
            <a:xfrm>
              <a:off x="9316995" y="389632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055513D-FA8F-B405-213F-00AFE0328F58}"/>
                </a:ext>
              </a:extLst>
            </p:cNvPr>
            <p:cNvCxnSpPr>
              <a:cxnSpLocks/>
              <a:stCxn id="11" idx="5"/>
              <a:endCxn id="17" idx="1"/>
            </p:cNvCxnSpPr>
            <p:nvPr/>
          </p:nvCxnSpPr>
          <p:spPr>
            <a:xfrm>
              <a:off x="9056736" y="3546377"/>
              <a:ext cx="320519" cy="41021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67B4DDC-C68F-287F-A277-CF0375A49B95}"/>
                </a:ext>
              </a:extLst>
            </p:cNvPr>
            <p:cNvSpPr/>
            <p:nvPr/>
          </p:nvSpPr>
          <p:spPr>
            <a:xfrm>
              <a:off x="9991779" y="247113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58EE75A-6FBA-6030-9D66-F5A969B26912}"/>
                </a:ext>
              </a:extLst>
            </p:cNvPr>
            <p:cNvCxnSpPr>
              <a:cxnSpLocks/>
              <a:stCxn id="8" idx="5"/>
              <a:endCxn id="19" idx="1"/>
            </p:cNvCxnSpPr>
            <p:nvPr/>
          </p:nvCxnSpPr>
          <p:spPr>
            <a:xfrm>
              <a:off x="9668215" y="2176845"/>
              <a:ext cx="383824" cy="35455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3B18801-36AA-BD01-1E84-9DA296E66BB8}"/>
                </a:ext>
              </a:extLst>
            </p:cNvPr>
            <p:cNvSpPr/>
            <p:nvPr/>
          </p:nvSpPr>
          <p:spPr>
            <a:xfrm>
              <a:off x="9991779" y="3195157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505AB44-4F2C-5E3E-AA3E-F20CCAABF9BD}"/>
                </a:ext>
              </a:extLst>
            </p:cNvPr>
            <p:cNvCxnSpPr>
              <a:cxnSpLocks/>
              <a:stCxn id="19" idx="4"/>
              <a:endCxn id="21" idx="0"/>
            </p:cNvCxnSpPr>
            <p:nvPr/>
          </p:nvCxnSpPr>
          <p:spPr>
            <a:xfrm>
              <a:off x="10197519" y="2882617"/>
              <a:ext cx="0" cy="31254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216881E-ECDC-0DEA-CFC0-601EDDD2A1DD}"/>
              </a:ext>
            </a:extLst>
          </p:cNvPr>
          <p:cNvGrpSpPr/>
          <p:nvPr/>
        </p:nvGrpSpPr>
        <p:grpSpPr>
          <a:xfrm>
            <a:off x="3886249" y="3866767"/>
            <a:ext cx="3918166" cy="2477766"/>
            <a:chOff x="3712077" y="2614910"/>
            <a:chExt cx="3918166" cy="2477766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32990F8-3575-12B0-727C-29948AEAE3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12077" y="2614910"/>
              <a:ext cx="3918166" cy="242295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8CC5270-2D2B-913F-B5B3-3536E1F1D07E}"/>
                </a:ext>
              </a:extLst>
            </p:cNvPr>
            <p:cNvSpPr txBox="1"/>
            <p:nvPr/>
          </p:nvSpPr>
          <p:spPr>
            <a:xfrm>
              <a:off x="5148967" y="2854497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866B1DC-5F11-0375-A852-5E96F1EDAFFF}"/>
                </a:ext>
              </a:extLst>
            </p:cNvPr>
            <p:cNvSpPr txBox="1"/>
            <p:nvPr/>
          </p:nvSpPr>
          <p:spPr>
            <a:xfrm>
              <a:off x="5148967" y="3098028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2EC6E32-9317-DD65-C110-E9E40EDB7318}"/>
                </a:ext>
              </a:extLst>
            </p:cNvPr>
            <p:cNvSpPr txBox="1"/>
            <p:nvPr/>
          </p:nvSpPr>
          <p:spPr>
            <a:xfrm>
              <a:off x="5148967" y="3920876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BEAFE6C-F9C0-3C62-5ACC-551EEAFAC748}"/>
                </a:ext>
              </a:extLst>
            </p:cNvPr>
            <p:cNvSpPr txBox="1"/>
            <p:nvPr/>
          </p:nvSpPr>
          <p:spPr>
            <a:xfrm>
              <a:off x="5148967" y="4181358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3F93D8C-251E-9D7E-8ADD-31C0AF0FF998}"/>
                </a:ext>
              </a:extLst>
            </p:cNvPr>
            <p:cNvSpPr txBox="1"/>
            <p:nvPr/>
          </p:nvSpPr>
          <p:spPr>
            <a:xfrm>
              <a:off x="5139519" y="4450505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130EF0D-8874-B01F-C5CB-679A29E6A1EF}"/>
                </a:ext>
              </a:extLst>
            </p:cNvPr>
            <p:cNvSpPr txBox="1"/>
            <p:nvPr/>
          </p:nvSpPr>
          <p:spPr>
            <a:xfrm>
              <a:off x="5127242" y="4723344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2B0B340-C1CB-AA2F-FAF4-2322F1D4A1F2}"/>
                </a:ext>
              </a:extLst>
            </p:cNvPr>
            <p:cNvSpPr txBox="1"/>
            <p:nvPr/>
          </p:nvSpPr>
          <p:spPr>
            <a:xfrm>
              <a:off x="5148967" y="3409521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D4EB65E-BC9E-3762-54AE-5CC87916938A}"/>
                </a:ext>
              </a:extLst>
            </p:cNvPr>
            <p:cNvSpPr txBox="1"/>
            <p:nvPr/>
          </p:nvSpPr>
          <p:spPr>
            <a:xfrm>
              <a:off x="5127242" y="3658333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✓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D127202-04A4-FCF7-BBF8-B9326F5BECF9}"/>
                </a:ext>
              </a:extLst>
            </p:cNvPr>
            <p:cNvGrpSpPr/>
            <p:nvPr/>
          </p:nvGrpSpPr>
          <p:grpSpPr>
            <a:xfrm>
              <a:off x="3773855" y="2853496"/>
              <a:ext cx="989670" cy="2239180"/>
              <a:chOff x="3773855" y="2853496"/>
              <a:chExt cx="989670" cy="2239180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70D64DEF-CB3F-3516-1770-2E614325122C}"/>
                  </a:ext>
                </a:extLst>
              </p:cNvPr>
              <p:cNvGrpSpPr/>
              <p:nvPr/>
            </p:nvGrpSpPr>
            <p:grpSpPr>
              <a:xfrm>
                <a:off x="3773855" y="2854497"/>
                <a:ext cx="989670" cy="2238179"/>
                <a:chOff x="3773855" y="2854497"/>
                <a:chExt cx="989670" cy="2238179"/>
              </a:xfrm>
            </p:grpSpPr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A4799B8E-0E59-8840-7DEB-DFACCF2D81AC}"/>
                    </a:ext>
                  </a:extLst>
                </p:cNvPr>
                <p:cNvGrpSpPr/>
                <p:nvPr/>
              </p:nvGrpSpPr>
              <p:grpSpPr>
                <a:xfrm>
                  <a:off x="3779353" y="2854497"/>
                  <a:ext cx="974180" cy="2238179"/>
                  <a:chOff x="3779353" y="2854497"/>
                  <a:chExt cx="974180" cy="2238179"/>
                </a:xfrm>
              </p:grpSpPr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DC26E840-30BA-B8F5-EBA8-1A6D91E3E8C3}"/>
                      </a:ext>
                    </a:extLst>
                  </p:cNvPr>
                  <p:cNvGrpSpPr/>
                  <p:nvPr/>
                </p:nvGrpSpPr>
                <p:grpSpPr>
                  <a:xfrm>
                    <a:off x="3830364" y="2854497"/>
                    <a:ext cx="923169" cy="2238179"/>
                    <a:chOff x="3830364" y="2854497"/>
                    <a:chExt cx="923169" cy="2238179"/>
                  </a:xfrm>
                </p:grpSpPr>
                <p:grpSp>
                  <p:nvGrpSpPr>
                    <p:cNvPr id="42" name="Group 41">
                      <a:extLst>
                        <a:ext uri="{FF2B5EF4-FFF2-40B4-BE49-F238E27FC236}">
                          <a16:creationId xmlns:a16="http://schemas.microsoft.com/office/drawing/2014/main" id="{D2E9EC3E-C34B-98F8-974C-A1D2DC5A914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30364" y="2854497"/>
                      <a:ext cx="923169" cy="2238179"/>
                      <a:chOff x="3830364" y="2854497"/>
                      <a:chExt cx="923169" cy="2238179"/>
                    </a:xfrm>
                  </p:grpSpPr>
                  <p:sp>
                    <p:nvSpPr>
                      <p:cNvPr id="44" name="TextBox 43">
                        <a:extLst>
                          <a:ext uri="{FF2B5EF4-FFF2-40B4-BE49-F238E27FC236}">
                            <a16:creationId xmlns:a16="http://schemas.microsoft.com/office/drawing/2014/main" id="{2D67D270-EB86-9277-D699-D1475638B8A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98065" y="4723344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9</a:t>
                        </a:r>
                      </a:p>
                    </p:txBody>
                  </p:sp>
                  <p:sp>
                    <p:nvSpPr>
                      <p:cNvPr id="45" name="TextBox 44">
                        <a:extLst>
                          <a:ext uri="{FF2B5EF4-FFF2-40B4-BE49-F238E27FC236}">
                            <a16:creationId xmlns:a16="http://schemas.microsoft.com/office/drawing/2014/main" id="{79DAB81B-301B-14CD-617E-72C38042D29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93338" y="4450505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6</a:t>
                        </a:r>
                      </a:p>
                    </p:txBody>
                  </p:sp>
                  <p:sp>
                    <p:nvSpPr>
                      <p:cNvPr id="46" name="TextBox 45">
                        <a:extLst>
                          <a:ext uri="{FF2B5EF4-FFF2-40B4-BE49-F238E27FC236}">
                            <a16:creationId xmlns:a16="http://schemas.microsoft.com/office/drawing/2014/main" id="{01390C3F-E06C-F693-D79B-1AF62635650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50589" y="2854497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1</a:t>
                        </a:r>
                      </a:p>
                    </p:txBody>
                  </p:sp>
                  <p:sp>
                    <p:nvSpPr>
                      <p:cNvPr id="47" name="TextBox 46">
                        <a:extLst>
                          <a:ext uri="{FF2B5EF4-FFF2-40B4-BE49-F238E27FC236}">
                            <a16:creationId xmlns:a16="http://schemas.microsoft.com/office/drawing/2014/main" id="{D410DA08-73CA-46E7-E86B-53B62D203B0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50589" y="3113708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2</a:t>
                        </a:r>
                      </a:p>
                    </p:txBody>
                  </p:sp>
                  <p:sp>
                    <p:nvSpPr>
                      <p:cNvPr id="48" name="TextBox 47">
                        <a:extLst>
                          <a:ext uri="{FF2B5EF4-FFF2-40B4-BE49-F238E27FC236}">
                            <a16:creationId xmlns:a16="http://schemas.microsoft.com/office/drawing/2014/main" id="{4BBC2B4F-1603-18FE-56BF-EB00DB3D3DB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35091" y="3922118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3</a:t>
                        </a:r>
                      </a:p>
                    </p:txBody>
                  </p:sp>
                  <p:sp>
                    <p:nvSpPr>
                      <p:cNvPr id="49" name="TextBox 48">
                        <a:extLst>
                          <a:ext uri="{FF2B5EF4-FFF2-40B4-BE49-F238E27FC236}">
                            <a16:creationId xmlns:a16="http://schemas.microsoft.com/office/drawing/2014/main" id="{DB0C0430-76E8-77F3-F852-625016BC182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35091" y="4433439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5</a:t>
                        </a:r>
                      </a:p>
                    </p:txBody>
                  </p:sp>
                  <p:sp>
                    <p:nvSpPr>
                      <p:cNvPr id="50" name="TextBox 49">
                        <a:extLst>
                          <a:ext uri="{FF2B5EF4-FFF2-40B4-BE49-F238E27FC236}">
                            <a16:creationId xmlns:a16="http://schemas.microsoft.com/office/drawing/2014/main" id="{8921196C-71BA-9CE8-59A7-C29DD718289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35091" y="4160727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4</a:t>
                        </a:r>
                      </a:p>
                    </p:txBody>
                  </p:sp>
                  <p:sp>
                    <p:nvSpPr>
                      <p:cNvPr id="51" name="TextBox 50">
                        <a:extLst>
                          <a:ext uri="{FF2B5EF4-FFF2-40B4-BE49-F238E27FC236}">
                            <a16:creationId xmlns:a16="http://schemas.microsoft.com/office/drawing/2014/main" id="{27811081-C7E3-8DF9-8B94-B711BE751E9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30364" y="4723344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8</a:t>
                        </a:r>
                      </a:p>
                    </p:txBody>
                  </p:sp>
                  <p:sp>
                    <p:nvSpPr>
                      <p:cNvPr id="52" name="TextBox 51">
                        <a:extLst>
                          <a:ext uri="{FF2B5EF4-FFF2-40B4-BE49-F238E27FC236}">
                            <a16:creationId xmlns:a16="http://schemas.microsoft.com/office/drawing/2014/main" id="{04B5A4B5-825A-D32A-5769-3C36CED08C8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01516" y="4181358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7</a:t>
                        </a:r>
                      </a:p>
                    </p:txBody>
                  </p:sp>
                  <p:sp>
                    <p:nvSpPr>
                      <p:cNvPr id="53" name="TextBox 52">
                        <a:extLst>
                          <a:ext uri="{FF2B5EF4-FFF2-40B4-BE49-F238E27FC236}">
                            <a16:creationId xmlns:a16="http://schemas.microsoft.com/office/drawing/2014/main" id="{13C54A7B-3635-F05F-FACA-F036981CBD4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34829" y="3938007"/>
                        <a:ext cx="41870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10</a:t>
                        </a:r>
                      </a:p>
                    </p:txBody>
                  </p:sp>
                </p:grpSp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A5F1EF10-0B87-19CE-DF6B-1D8045D93A9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24992" y="3113708"/>
                      <a:ext cx="41870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p:txBody>
                </p:sp>
              </p:grp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4D9A9BEA-9F99-F1AA-DF68-DD97A8AA59D7}"/>
                      </a:ext>
                    </a:extLst>
                  </p:cNvPr>
                  <p:cNvSpPr txBox="1"/>
                  <p:nvPr/>
                </p:nvSpPr>
                <p:spPr>
                  <a:xfrm>
                    <a:off x="3779353" y="3379665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12</a:t>
                    </a:r>
                  </a:p>
                </p:txBody>
              </p:sp>
            </p:grp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B0114143-38C6-3E9C-7634-0DB1AD809E96}"/>
                    </a:ext>
                  </a:extLst>
                </p:cNvPr>
                <p:cNvSpPr txBox="1"/>
                <p:nvPr/>
              </p:nvSpPr>
              <p:spPr>
                <a:xfrm>
                  <a:off x="3773855" y="3633762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13</a:t>
                  </a: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53FDE159-DCA0-DE9C-C554-9624498BE57A}"/>
                    </a:ext>
                  </a:extLst>
                </p:cNvPr>
                <p:cNvSpPr txBox="1"/>
                <p:nvPr/>
              </p:nvSpPr>
              <p:spPr>
                <a:xfrm>
                  <a:off x="4344821" y="3648706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14</a:t>
                  </a:r>
                </a:p>
              </p:txBody>
            </p: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667CF46-AEF0-758A-F3F5-B946F7624B73}"/>
                  </a:ext>
                </a:extLst>
              </p:cNvPr>
              <p:cNvSpPr txBox="1"/>
              <p:nvPr/>
            </p:nvSpPr>
            <p:spPr>
              <a:xfrm>
                <a:off x="4328617" y="3372356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15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80709C-EA4A-BB23-AFFD-DE38A25187F7}"/>
                  </a:ext>
                </a:extLst>
              </p:cNvPr>
              <p:cNvSpPr txBox="1"/>
              <p:nvPr/>
            </p:nvSpPr>
            <p:spPr>
              <a:xfrm>
                <a:off x="4314929" y="2853496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16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68240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Traverse </a:t>
            </a:r>
            <a:r>
              <a:rPr lang="en-US" b="1" i="1" dirty="0"/>
              <a:t>Original Graph</a:t>
            </a:r>
            <a:r>
              <a:rPr lang="en-US" dirty="0"/>
              <a:t> in Reverse </a:t>
            </a:r>
            <a:r>
              <a:rPr lang="en-US" dirty="0" err="1"/>
              <a:t>Postorder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8FC5DB5-40FC-364C-9AD4-67D25EC598D0}"/>
              </a:ext>
            </a:extLst>
          </p:cNvPr>
          <p:cNvGrpSpPr/>
          <p:nvPr/>
        </p:nvGrpSpPr>
        <p:grpSpPr>
          <a:xfrm>
            <a:off x="8585255" y="2268667"/>
            <a:ext cx="2588233" cy="1942710"/>
            <a:chOff x="4436165" y="2191849"/>
            <a:chExt cx="2588233" cy="194271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F1F25AE-66B7-844A-A4C7-5F2795C49D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6165" y="2191849"/>
              <a:ext cx="945471" cy="945471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A, C, D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C37D25B-6B91-6D43-8CAC-B211B6B73B40}"/>
                </a:ext>
              </a:extLst>
            </p:cNvPr>
            <p:cNvSpPr/>
            <p:nvPr/>
          </p:nvSpPr>
          <p:spPr>
            <a:xfrm>
              <a:off x="6345922" y="3723079"/>
              <a:ext cx="411480" cy="41148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8BC2BDC-4921-064A-A4DD-034EFF058343}"/>
                </a:ext>
              </a:extLst>
            </p:cNvPr>
            <p:cNvCxnSpPr>
              <a:cxnSpLocks/>
              <a:stCxn id="10" idx="6"/>
              <a:endCxn id="25" idx="2"/>
            </p:cNvCxnSpPr>
            <p:nvPr/>
          </p:nvCxnSpPr>
          <p:spPr>
            <a:xfrm>
              <a:off x="5381636" y="2664585"/>
              <a:ext cx="697291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9267DBF-B0BF-D14B-AFC2-2E72A4235EB9}"/>
                </a:ext>
              </a:extLst>
            </p:cNvPr>
            <p:cNvSpPr/>
            <p:nvPr/>
          </p:nvSpPr>
          <p:spPr>
            <a:xfrm>
              <a:off x="4703160" y="3723079"/>
              <a:ext cx="411480" cy="41148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C3B1D97-5AC0-3341-870D-40B27E5AD512}"/>
                </a:ext>
              </a:extLst>
            </p:cNvPr>
            <p:cNvCxnSpPr>
              <a:cxnSpLocks/>
              <a:stCxn id="10" idx="4"/>
              <a:endCxn id="23" idx="0"/>
            </p:cNvCxnSpPr>
            <p:nvPr/>
          </p:nvCxnSpPr>
          <p:spPr>
            <a:xfrm flipH="1">
              <a:off x="4908900" y="3137320"/>
              <a:ext cx="1" cy="585759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535D9D-E8B1-844E-A292-EB5C98F02A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927" y="2191849"/>
              <a:ext cx="945471" cy="945471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B, E, F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B4C4784-B009-8843-A41D-F92B94B1EEA5}"/>
                </a:ext>
              </a:extLst>
            </p:cNvPr>
            <p:cNvCxnSpPr>
              <a:cxnSpLocks/>
              <a:stCxn id="23" idx="6"/>
              <a:endCxn id="21" idx="2"/>
            </p:cNvCxnSpPr>
            <p:nvPr/>
          </p:nvCxnSpPr>
          <p:spPr>
            <a:xfrm>
              <a:off x="5114640" y="3928819"/>
              <a:ext cx="1231282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633EAD-F243-E044-BE39-AC2DB7BE4635}"/>
                </a:ext>
              </a:extLst>
            </p:cNvPr>
            <p:cNvCxnSpPr>
              <a:cxnSpLocks/>
              <a:stCxn id="25" idx="3"/>
              <a:endCxn id="23" idx="7"/>
            </p:cNvCxnSpPr>
            <p:nvPr/>
          </p:nvCxnSpPr>
          <p:spPr>
            <a:xfrm flipH="1">
              <a:off x="5054380" y="2998859"/>
              <a:ext cx="1163008" cy="78448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F78EEB1-491D-CA45-AEEF-C198A6E25441}"/>
                </a:ext>
              </a:extLst>
            </p:cNvPr>
            <p:cNvCxnSpPr>
              <a:cxnSpLocks/>
              <a:stCxn id="25" idx="4"/>
              <a:endCxn id="21" idx="0"/>
            </p:cNvCxnSpPr>
            <p:nvPr/>
          </p:nvCxnSpPr>
          <p:spPr>
            <a:xfrm flipH="1">
              <a:off x="6551662" y="3137320"/>
              <a:ext cx="1" cy="585759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4884DC2-BD46-544F-B6F7-EA3DEA0EE8EF}"/>
              </a:ext>
            </a:extLst>
          </p:cNvPr>
          <p:cNvGrpSpPr/>
          <p:nvPr/>
        </p:nvGrpSpPr>
        <p:grpSpPr>
          <a:xfrm>
            <a:off x="4588565" y="2344249"/>
            <a:ext cx="2588233" cy="1942710"/>
            <a:chOff x="4436165" y="2191849"/>
            <a:chExt cx="2588233" cy="194271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6ABCB67-CC44-5647-AA98-94EF99EAB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6165" y="2191849"/>
              <a:ext cx="945471" cy="945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A, C, D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62D083B-69A3-D04E-B767-531598C02A58}"/>
                </a:ext>
              </a:extLst>
            </p:cNvPr>
            <p:cNvSpPr/>
            <p:nvPr/>
          </p:nvSpPr>
          <p:spPr>
            <a:xfrm>
              <a:off x="6345922" y="372307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DC6836E-F5B9-1144-A9FA-54688E120E25}"/>
                </a:ext>
              </a:extLst>
            </p:cNvPr>
            <p:cNvCxnSpPr>
              <a:cxnSpLocks/>
              <a:stCxn id="40" idx="6"/>
              <a:endCxn id="51" idx="2"/>
            </p:cNvCxnSpPr>
            <p:nvPr/>
          </p:nvCxnSpPr>
          <p:spPr>
            <a:xfrm>
              <a:off x="5381636" y="2664585"/>
              <a:ext cx="69729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08BC231-01B0-B347-8D2E-7190B0F58E74}"/>
                </a:ext>
              </a:extLst>
            </p:cNvPr>
            <p:cNvSpPr/>
            <p:nvPr/>
          </p:nvSpPr>
          <p:spPr>
            <a:xfrm>
              <a:off x="4703160" y="372307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A6A2AD1-1EE0-584A-BE00-F79CC2097621}"/>
                </a:ext>
              </a:extLst>
            </p:cNvPr>
            <p:cNvCxnSpPr>
              <a:cxnSpLocks/>
              <a:stCxn id="40" idx="4"/>
              <a:endCxn id="44" idx="0"/>
            </p:cNvCxnSpPr>
            <p:nvPr/>
          </p:nvCxnSpPr>
          <p:spPr>
            <a:xfrm flipH="1">
              <a:off x="4908900" y="3137320"/>
              <a:ext cx="1" cy="58575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E3E2327-6161-5D43-AFD5-3283FB4F8C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927" y="2191849"/>
              <a:ext cx="945471" cy="945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B, E, F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2340524-CCAC-AD46-A2BC-CA2A7F39D3F9}"/>
                </a:ext>
              </a:extLst>
            </p:cNvPr>
            <p:cNvCxnSpPr>
              <a:cxnSpLocks/>
              <a:stCxn id="44" idx="6"/>
              <a:endCxn id="41" idx="2"/>
            </p:cNvCxnSpPr>
            <p:nvPr/>
          </p:nvCxnSpPr>
          <p:spPr>
            <a:xfrm>
              <a:off x="5114640" y="3928819"/>
              <a:ext cx="123128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2244CBA-FC68-7A47-AB37-04DF2786506F}"/>
                </a:ext>
              </a:extLst>
            </p:cNvPr>
            <p:cNvCxnSpPr>
              <a:cxnSpLocks/>
              <a:stCxn id="51" idx="3"/>
              <a:endCxn id="44" idx="7"/>
            </p:cNvCxnSpPr>
            <p:nvPr/>
          </p:nvCxnSpPr>
          <p:spPr>
            <a:xfrm flipH="1">
              <a:off x="5054380" y="2998859"/>
              <a:ext cx="1163008" cy="78448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DEA5889-5C70-CD4D-ABB5-8E50C5E7DC87}"/>
                </a:ext>
              </a:extLst>
            </p:cNvPr>
            <p:cNvCxnSpPr>
              <a:cxnSpLocks/>
              <a:stCxn id="51" idx="4"/>
              <a:endCxn id="41" idx="0"/>
            </p:cNvCxnSpPr>
            <p:nvPr/>
          </p:nvCxnSpPr>
          <p:spPr>
            <a:xfrm flipH="1">
              <a:off x="6551662" y="3137320"/>
              <a:ext cx="1" cy="58575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096D807-CE9C-4E2B-C91C-6531EF4DBD8B}"/>
              </a:ext>
            </a:extLst>
          </p:cNvPr>
          <p:cNvSpPr txBox="1"/>
          <p:nvPr/>
        </p:nvSpPr>
        <p:spPr>
          <a:xfrm>
            <a:off x="5717462" y="5081923"/>
            <a:ext cx="502420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A,C,D,B,E,F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B4155AC-904D-D532-CCB6-7747CB742907}"/>
              </a:ext>
            </a:extLst>
          </p:cNvPr>
          <p:cNvCxnSpPr>
            <a:cxnSpLocks/>
          </p:cNvCxnSpPr>
          <p:nvPr/>
        </p:nvCxnSpPr>
        <p:spPr>
          <a:xfrm flipH="1" flipV="1">
            <a:off x="7023600" y="3249029"/>
            <a:ext cx="564678" cy="694252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138E0CC-BDAF-DCDE-B3C9-76819D7572F7}"/>
              </a:ext>
            </a:extLst>
          </p:cNvPr>
          <p:cNvSpPr txBox="1"/>
          <p:nvPr/>
        </p:nvSpPr>
        <p:spPr>
          <a:xfrm>
            <a:off x="5717462" y="5935253"/>
            <a:ext cx="500547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Picks up all the vertices in F’s SCC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67FD08-3E20-7CCE-E7EA-5C0F6CD66043}"/>
              </a:ext>
            </a:extLst>
          </p:cNvPr>
          <p:cNvCxnSpPr>
            <a:cxnSpLocks/>
          </p:cNvCxnSpPr>
          <p:nvPr/>
        </p:nvCxnSpPr>
        <p:spPr>
          <a:xfrm flipV="1">
            <a:off x="950981" y="3935739"/>
            <a:ext cx="867757" cy="647147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BB307D5-29BC-ACD6-393F-F814C194E1BF}"/>
              </a:ext>
            </a:extLst>
          </p:cNvPr>
          <p:cNvSpPr txBox="1"/>
          <p:nvPr/>
        </p:nvSpPr>
        <p:spPr>
          <a:xfrm>
            <a:off x="1779671" y="4211377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8ECD77-0131-F28C-E176-F095EBE991C5}"/>
              </a:ext>
            </a:extLst>
          </p:cNvPr>
          <p:cNvSpPr txBox="1"/>
          <p:nvPr/>
        </p:nvSpPr>
        <p:spPr>
          <a:xfrm>
            <a:off x="2797330" y="4211376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9728303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Traverse </a:t>
            </a:r>
            <a:r>
              <a:rPr lang="en-US" b="1" i="1" dirty="0"/>
              <a:t>Original Graph</a:t>
            </a:r>
            <a:r>
              <a:rPr lang="en-US" dirty="0"/>
              <a:t> in Reverse </a:t>
            </a:r>
            <a:r>
              <a:rPr lang="en-US" dirty="0" err="1"/>
              <a:t>Postorder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8FC5DB5-40FC-364C-9AD4-67D25EC598D0}"/>
              </a:ext>
            </a:extLst>
          </p:cNvPr>
          <p:cNvGrpSpPr/>
          <p:nvPr/>
        </p:nvGrpSpPr>
        <p:grpSpPr>
          <a:xfrm>
            <a:off x="8585255" y="2268667"/>
            <a:ext cx="2588233" cy="1942710"/>
            <a:chOff x="4436165" y="2191849"/>
            <a:chExt cx="2588233" cy="194271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F1F25AE-66B7-844A-A4C7-5F2795C49D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6165" y="2191849"/>
              <a:ext cx="945471" cy="945471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A, C, D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C37D25B-6B91-6D43-8CAC-B211B6B73B40}"/>
                </a:ext>
              </a:extLst>
            </p:cNvPr>
            <p:cNvSpPr/>
            <p:nvPr/>
          </p:nvSpPr>
          <p:spPr>
            <a:xfrm>
              <a:off x="6345922" y="3723079"/>
              <a:ext cx="411480" cy="41148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8BC2BDC-4921-064A-A4DD-034EFF058343}"/>
                </a:ext>
              </a:extLst>
            </p:cNvPr>
            <p:cNvCxnSpPr>
              <a:cxnSpLocks/>
              <a:stCxn id="10" idx="6"/>
              <a:endCxn id="25" idx="2"/>
            </p:cNvCxnSpPr>
            <p:nvPr/>
          </p:nvCxnSpPr>
          <p:spPr>
            <a:xfrm>
              <a:off x="5381636" y="2664585"/>
              <a:ext cx="697291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9267DBF-B0BF-D14B-AFC2-2E72A4235EB9}"/>
                </a:ext>
              </a:extLst>
            </p:cNvPr>
            <p:cNvSpPr/>
            <p:nvPr/>
          </p:nvSpPr>
          <p:spPr>
            <a:xfrm>
              <a:off x="4703160" y="3723079"/>
              <a:ext cx="411480" cy="41148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C3B1D97-5AC0-3341-870D-40B27E5AD512}"/>
                </a:ext>
              </a:extLst>
            </p:cNvPr>
            <p:cNvCxnSpPr>
              <a:cxnSpLocks/>
              <a:stCxn id="10" idx="4"/>
              <a:endCxn id="23" idx="0"/>
            </p:cNvCxnSpPr>
            <p:nvPr/>
          </p:nvCxnSpPr>
          <p:spPr>
            <a:xfrm flipH="1">
              <a:off x="4908900" y="3137320"/>
              <a:ext cx="1" cy="585759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535D9D-E8B1-844E-A292-EB5C98F02A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927" y="2191849"/>
              <a:ext cx="945471" cy="945471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B, E, F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B4C4784-B009-8843-A41D-F92B94B1EEA5}"/>
                </a:ext>
              </a:extLst>
            </p:cNvPr>
            <p:cNvCxnSpPr>
              <a:cxnSpLocks/>
              <a:stCxn id="23" idx="6"/>
              <a:endCxn id="21" idx="2"/>
            </p:cNvCxnSpPr>
            <p:nvPr/>
          </p:nvCxnSpPr>
          <p:spPr>
            <a:xfrm>
              <a:off x="5114640" y="3928819"/>
              <a:ext cx="1231282" cy="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633EAD-F243-E044-BE39-AC2DB7BE4635}"/>
                </a:ext>
              </a:extLst>
            </p:cNvPr>
            <p:cNvCxnSpPr>
              <a:cxnSpLocks/>
              <a:stCxn id="25" idx="3"/>
              <a:endCxn id="23" idx="7"/>
            </p:cNvCxnSpPr>
            <p:nvPr/>
          </p:nvCxnSpPr>
          <p:spPr>
            <a:xfrm flipH="1">
              <a:off x="5054380" y="2998859"/>
              <a:ext cx="1163008" cy="784480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F78EEB1-491D-CA45-AEEF-C198A6E25441}"/>
                </a:ext>
              </a:extLst>
            </p:cNvPr>
            <p:cNvCxnSpPr>
              <a:cxnSpLocks/>
              <a:stCxn id="25" idx="4"/>
              <a:endCxn id="21" idx="0"/>
            </p:cNvCxnSpPr>
            <p:nvPr/>
          </p:nvCxnSpPr>
          <p:spPr>
            <a:xfrm flipH="1">
              <a:off x="6551662" y="3137320"/>
              <a:ext cx="1" cy="585759"/>
            </a:xfrm>
            <a:prstGeom prst="line">
              <a:avLst/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4884DC2-BD46-544F-B6F7-EA3DEA0EE8EF}"/>
              </a:ext>
            </a:extLst>
          </p:cNvPr>
          <p:cNvGrpSpPr/>
          <p:nvPr/>
        </p:nvGrpSpPr>
        <p:grpSpPr>
          <a:xfrm>
            <a:off x="4588565" y="2344249"/>
            <a:ext cx="2588233" cy="1942710"/>
            <a:chOff x="4436165" y="2191849"/>
            <a:chExt cx="2588233" cy="194271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6ABCB67-CC44-5647-AA98-94EF99EAB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6165" y="2191849"/>
              <a:ext cx="945471" cy="945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A, C, D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62D083B-69A3-D04E-B767-531598C02A58}"/>
                </a:ext>
              </a:extLst>
            </p:cNvPr>
            <p:cNvSpPr/>
            <p:nvPr/>
          </p:nvSpPr>
          <p:spPr>
            <a:xfrm>
              <a:off x="6345922" y="372307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DC6836E-F5B9-1144-A9FA-54688E120E25}"/>
                </a:ext>
              </a:extLst>
            </p:cNvPr>
            <p:cNvCxnSpPr>
              <a:cxnSpLocks/>
              <a:stCxn id="40" idx="6"/>
              <a:endCxn id="51" idx="2"/>
            </p:cNvCxnSpPr>
            <p:nvPr/>
          </p:nvCxnSpPr>
          <p:spPr>
            <a:xfrm>
              <a:off x="5381636" y="2664585"/>
              <a:ext cx="69729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08BC231-01B0-B347-8D2E-7190B0F58E74}"/>
                </a:ext>
              </a:extLst>
            </p:cNvPr>
            <p:cNvSpPr/>
            <p:nvPr/>
          </p:nvSpPr>
          <p:spPr>
            <a:xfrm>
              <a:off x="4703160" y="3723079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A6A2AD1-1EE0-584A-BE00-F79CC2097621}"/>
                </a:ext>
              </a:extLst>
            </p:cNvPr>
            <p:cNvCxnSpPr>
              <a:cxnSpLocks/>
              <a:stCxn id="40" idx="4"/>
              <a:endCxn id="44" idx="0"/>
            </p:cNvCxnSpPr>
            <p:nvPr/>
          </p:nvCxnSpPr>
          <p:spPr>
            <a:xfrm flipH="1">
              <a:off x="4908900" y="3137320"/>
              <a:ext cx="1" cy="58575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E3E2327-6161-5D43-AFD5-3283FB4F8C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8927" y="2191849"/>
              <a:ext cx="945471" cy="9454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B, E, F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2340524-CCAC-AD46-A2BC-CA2A7F39D3F9}"/>
                </a:ext>
              </a:extLst>
            </p:cNvPr>
            <p:cNvCxnSpPr>
              <a:cxnSpLocks/>
              <a:stCxn id="44" idx="6"/>
              <a:endCxn id="41" idx="2"/>
            </p:cNvCxnSpPr>
            <p:nvPr/>
          </p:nvCxnSpPr>
          <p:spPr>
            <a:xfrm>
              <a:off x="5114640" y="3928819"/>
              <a:ext cx="123128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2244CBA-FC68-7A47-AB37-04DF2786506F}"/>
                </a:ext>
              </a:extLst>
            </p:cNvPr>
            <p:cNvCxnSpPr>
              <a:cxnSpLocks/>
              <a:stCxn id="51" idx="3"/>
              <a:endCxn id="44" idx="7"/>
            </p:cNvCxnSpPr>
            <p:nvPr/>
          </p:nvCxnSpPr>
          <p:spPr>
            <a:xfrm flipH="1">
              <a:off x="5054380" y="2998859"/>
              <a:ext cx="1163008" cy="78448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DEA5889-5C70-CD4D-ABB5-8E50C5E7DC87}"/>
                </a:ext>
              </a:extLst>
            </p:cNvPr>
            <p:cNvCxnSpPr>
              <a:cxnSpLocks/>
              <a:stCxn id="51" idx="4"/>
              <a:endCxn id="41" idx="0"/>
            </p:cNvCxnSpPr>
            <p:nvPr/>
          </p:nvCxnSpPr>
          <p:spPr>
            <a:xfrm flipH="1">
              <a:off x="6551662" y="3137320"/>
              <a:ext cx="1" cy="58575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096D807-CE9C-4E2B-C91C-6531EF4DBD8B}"/>
              </a:ext>
            </a:extLst>
          </p:cNvPr>
          <p:cNvSpPr txBox="1"/>
          <p:nvPr/>
        </p:nvSpPr>
        <p:spPr>
          <a:xfrm>
            <a:off x="5717462" y="5081923"/>
            <a:ext cx="502420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A,C,D,B,E,F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B4155AC-904D-D532-CCB6-7747CB742907}"/>
              </a:ext>
            </a:extLst>
          </p:cNvPr>
          <p:cNvCxnSpPr>
            <a:cxnSpLocks/>
          </p:cNvCxnSpPr>
          <p:nvPr/>
        </p:nvCxnSpPr>
        <p:spPr>
          <a:xfrm flipH="1" flipV="1">
            <a:off x="7023600" y="3249029"/>
            <a:ext cx="564678" cy="694252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138E0CC-BDAF-DCDE-B3C9-76819D7572F7}"/>
              </a:ext>
            </a:extLst>
          </p:cNvPr>
          <p:cNvSpPr txBox="1"/>
          <p:nvPr/>
        </p:nvSpPr>
        <p:spPr>
          <a:xfrm>
            <a:off x="5717462" y="5935253"/>
            <a:ext cx="5065874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Picks up all the vertices in G’s SCC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67FD08-3E20-7CCE-E7EA-5C0F6CD66043}"/>
              </a:ext>
            </a:extLst>
          </p:cNvPr>
          <p:cNvCxnSpPr>
            <a:cxnSpLocks/>
          </p:cNvCxnSpPr>
          <p:nvPr/>
        </p:nvCxnSpPr>
        <p:spPr>
          <a:xfrm flipV="1">
            <a:off x="950981" y="3935739"/>
            <a:ext cx="867757" cy="647147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BB307D5-29BC-ACD6-393F-F814C194E1BF}"/>
              </a:ext>
            </a:extLst>
          </p:cNvPr>
          <p:cNvSpPr txBox="1"/>
          <p:nvPr/>
        </p:nvSpPr>
        <p:spPr>
          <a:xfrm>
            <a:off x="1779671" y="4211377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8ECD77-0131-F28C-E176-F095EBE991C5}"/>
              </a:ext>
            </a:extLst>
          </p:cNvPr>
          <p:cNvSpPr txBox="1"/>
          <p:nvPr/>
        </p:nvSpPr>
        <p:spPr>
          <a:xfrm>
            <a:off x="2797330" y="4211376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2B85F1-5C94-B8A0-7B15-FA036FD1DFD1}"/>
              </a:ext>
            </a:extLst>
          </p:cNvPr>
          <p:cNvSpPr txBox="1"/>
          <p:nvPr/>
        </p:nvSpPr>
        <p:spPr>
          <a:xfrm>
            <a:off x="1751176" y="3214138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D341B0-F5B7-226E-8009-0BAF45615F9B}"/>
              </a:ext>
            </a:extLst>
          </p:cNvPr>
          <p:cNvSpPr txBox="1"/>
          <p:nvPr/>
        </p:nvSpPr>
        <p:spPr>
          <a:xfrm>
            <a:off x="705388" y="3138458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9D2767-A0CE-8D29-6280-742F354AE240}"/>
              </a:ext>
            </a:extLst>
          </p:cNvPr>
          <p:cNvSpPr txBox="1"/>
          <p:nvPr/>
        </p:nvSpPr>
        <p:spPr>
          <a:xfrm>
            <a:off x="705388" y="2152124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6950342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021D541F-64A8-E344-8104-F56D8604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2" y="2268667"/>
            <a:ext cx="3251200" cy="31115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0A0AFC-E96B-0846-AAAB-5BD03DEE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Eliminate the source SCCs one by one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F1F25AE-66B7-844A-A4C7-5F2795C49D80}"/>
              </a:ext>
            </a:extLst>
          </p:cNvPr>
          <p:cNvSpPr>
            <a:spLocks noChangeAspect="1"/>
          </p:cNvSpPr>
          <p:nvPr/>
        </p:nvSpPr>
        <p:spPr>
          <a:xfrm>
            <a:off x="4436165" y="2191849"/>
            <a:ext cx="945471" cy="9454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C, 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C37D25B-6B91-6D43-8CAC-B211B6B73B40}"/>
              </a:ext>
            </a:extLst>
          </p:cNvPr>
          <p:cNvSpPr/>
          <p:nvPr/>
        </p:nvSpPr>
        <p:spPr>
          <a:xfrm>
            <a:off x="6345922" y="3723079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BC2BDC-4921-064A-A4DD-034EFF058343}"/>
              </a:ext>
            </a:extLst>
          </p:cNvPr>
          <p:cNvCxnSpPr>
            <a:cxnSpLocks/>
            <a:stCxn id="10" idx="6"/>
            <a:endCxn id="25" idx="2"/>
          </p:cNvCxnSpPr>
          <p:nvPr/>
        </p:nvCxnSpPr>
        <p:spPr>
          <a:xfrm>
            <a:off x="5381636" y="2664585"/>
            <a:ext cx="697291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9267DBF-B0BF-D14B-AFC2-2E72A4235EB9}"/>
              </a:ext>
            </a:extLst>
          </p:cNvPr>
          <p:cNvSpPr/>
          <p:nvPr/>
        </p:nvSpPr>
        <p:spPr>
          <a:xfrm>
            <a:off x="4703160" y="3723079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C3B1D97-5AC0-3341-870D-40B27E5AD512}"/>
              </a:ext>
            </a:extLst>
          </p:cNvPr>
          <p:cNvCxnSpPr>
            <a:cxnSpLocks/>
            <a:stCxn id="10" idx="4"/>
            <a:endCxn id="23" idx="0"/>
          </p:cNvCxnSpPr>
          <p:nvPr/>
        </p:nvCxnSpPr>
        <p:spPr>
          <a:xfrm flipH="1">
            <a:off x="4908900" y="3137320"/>
            <a:ext cx="1" cy="5857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7535D9D-E8B1-844E-A292-EB5C98F02A58}"/>
              </a:ext>
            </a:extLst>
          </p:cNvPr>
          <p:cNvSpPr>
            <a:spLocks noChangeAspect="1"/>
          </p:cNvSpPr>
          <p:nvPr/>
        </p:nvSpPr>
        <p:spPr>
          <a:xfrm>
            <a:off x="6078927" y="2191849"/>
            <a:ext cx="945471" cy="9454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 E, F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B4C4784-B009-8843-A41D-F92B94B1EEA5}"/>
              </a:ext>
            </a:extLst>
          </p:cNvPr>
          <p:cNvCxnSpPr>
            <a:cxnSpLocks/>
            <a:stCxn id="23" idx="6"/>
            <a:endCxn id="21" idx="2"/>
          </p:cNvCxnSpPr>
          <p:nvPr/>
        </p:nvCxnSpPr>
        <p:spPr>
          <a:xfrm>
            <a:off x="5114640" y="3928819"/>
            <a:ext cx="123128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4633EAD-F243-E044-BE39-AC2DB7BE4635}"/>
              </a:ext>
            </a:extLst>
          </p:cNvPr>
          <p:cNvCxnSpPr>
            <a:cxnSpLocks/>
            <a:stCxn id="25" idx="3"/>
            <a:endCxn id="23" idx="7"/>
          </p:cNvCxnSpPr>
          <p:nvPr/>
        </p:nvCxnSpPr>
        <p:spPr>
          <a:xfrm flipH="1">
            <a:off x="5054380" y="2998859"/>
            <a:ext cx="1163008" cy="78448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F78EEB1-491D-CA45-AEEF-C198A6E25441}"/>
              </a:ext>
            </a:extLst>
          </p:cNvPr>
          <p:cNvCxnSpPr>
            <a:cxnSpLocks/>
            <a:stCxn id="25" idx="4"/>
            <a:endCxn id="21" idx="0"/>
          </p:cNvCxnSpPr>
          <p:nvPr/>
        </p:nvCxnSpPr>
        <p:spPr>
          <a:xfrm flipH="1">
            <a:off x="6551662" y="3137320"/>
            <a:ext cx="1" cy="5857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2B68162-662C-4F46-8E1D-9F6FC5E6B526}"/>
              </a:ext>
            </a:extLst>
          </p:cNvPr>
          <p:cNvSpPr txBox="1"/>
          <p:nvPr/>
        </p:nvSpPr>
        <p:spPr>
          <a:xfrm>
            <a:off x="4000651" y="5285694"/>
            <a:ext cx="5002460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Traversal order: A,C,D,B,E,F,H,G</a:t>
            </a:r>
          </a:p>
          <a:p>
            <a:r>
              <a:rPr lang="en-US" sz="2800" b="1" i="1" dirty="0"/>
              <a:t>Every tree in the spanning forest</a:t>
            </a:r>
          </a:p>
          <a:p>
            <a:r>
              <a:rPr lang="en-US" sz="2800" b="1" i="1" dirty="0"/>
              <a:t>corresponds to a SCC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97FBEE3-A0B8-2445-B45D-BF1315ED55C8}"/>
              </a:ext>
            </a:extLst>
          </p:cNvPr>
          <p:cNvCxnSpPr>
            <a:cxnSpLocks/>
          </p:cNvCxnSpPr>
          <p:nvPr/>
        </p:nvCxnSpPr>
        <p:spPr>
          <a:xfrm flipH="1">
            <a:off x="5137053" y="3783339"/>
            <a:ext cx="120886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2A5E625-5183-1641-8B88-B1E6CFE8D985}"/>
              </a:ext>
            </a:extLst>
          </p:cNvPr>
          <p:cNvCxnSpPr>
            <a:cxnSpLocks/>
          </p:cNvCxnSpPr>
          <p:nvPr/>
        </p:nvCxnSpPr>
        <p:spPr>
          <a:xfrm flipV="1">
            <a:off x="5015210" y="2955902"/>
            <a:ext cx="932930" cy="5928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F99C10D-014F-8642-BA42-05F3719108C3}"/>
              </a:ext>
            </a:extLst>
          </p:cNvPr>
          <p:cNvCxnSpPr>
            <a:cxnSpLocks/>
          </p:cNvCxnSpPr>
          <p:nvPr/>
        </p:nvCxnSpPr>
        <p:spPr>
          <a:xfrm flipH="1">
            <a:off x="5173506" y="2268667"/>
            <a:ext cx="100738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8902F5FF-A8B3-4943-84E5-E5279E412B56}"/>
              </a:ext>
            </a:extLst>
          </p:cNvPr>
          <p:cNvSpPr/>
          <p:nvPr/>
        </p:nvSpPr>
        <p:spPr>
          <a:xfrm>
            <a:off x="8203136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25243A-BBB0-3345-9490-73ADC5E582B9}"/>
              </a:ext>
            </a:extLst>
          </p:cNvPr>
          <p:cNvSpPr txBox="1"/>
          <p:nvPr/>
        </p:nvSpPr>
        <p:spPr>
          <a:xfrm>
            <a:off x="8373817" y="1418049"/>
            <a:ext cx="2514535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Spanning Forest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4D2982E-391D-B948-BE9E-2007FD8C6370}"/>
              </a:ext>
            </a:extLst>
          </p:cNvPr>
          <p:cNvSpPr/>
          <p:nvPr/>
        </p:nvSpPr>
        <p:spPr>
          <a:xfrm>
            <a:off x="9052960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5279208-3A66-3743-BBCA-9C62D536233A}"/>
              </a:ext>
            </a:extLst>
          </p:cNvPr>
          <p:cNvSpPr/>
          <p:nvPr/>
        </p:nvSpPr>
        <p:spPr>
          <a:xfrm>
            <a:off x="10026770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89BDDCA-25E7-634A-B58E-D2F8D8BD8DE9}"/>
              </a:ext>
            </a:extLst>
          </p:cNvPr>
          <p:cNvSpPr/>
          <p:nvPr/>
        </p:nvSpPr>
        <p:spPr>
          <a:xfrm>
            <a:off x="10026770" y="2911380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A156A3A-C2D0-664C-ABC1-4C6A3EE2B876}"/>
              </a:ext>
            </a:extLst>
          </p:cNvPr>
          <p:cNvSpPr/>
          <p:nvPr/>
        </p:nvSpPr>
        <p:spPr>
          <a:xfrm>
            <a:off x="10022791" y="356007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982AFC5-13EA-7948-A880-A28F12E9328C}"/>
              </a:ext>
            </a:extLst>
          </p:cNvPr>
          <p:cNvCxnSpPr>
            <a:cxnSpLocks/>
            <a:stCxn id="33" idx="4"/>
            <a:endCxn id="34" idx="0"/>
          </p:cNvCxnSpPr>
          <p:nvPr/>
        </p:nvCxnSpPr>
        <p:spPr>
          <a:xfrm>
            <a:off x="10232510" y="2680147"/>
            <a:ext cx="0" cy="23123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5E84EDE-ADC2-1742-B973-78443EF04588}"/>
              </a:ext>
            </a:extLst>
          </p:cNvPr>
          <p:cNvCxnSpPr>
            <a:cxnSpLocks/>
            <a:stCxn id="34" idx="4"/>
            <a:endCxn id="36" idx="0"/>
          </p:cNvCxnSpPr>
          <p:nvPr/>
        </p:nvCxnSpPr>
        <p:spPr>
          <a:xfrm flipH="1">
            <a:off x="10228531" y="3322860"/>
            <a:ext cx="3979" cy="23721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691FE698-28BF-CE48-8BAC-7F45A8BD9C8B}"/>
              </a:ext>
            </a:extLst>
          </p:cNvPr>
          <p:cNvSpPr/>
          <p:nvPr/>
        </p:nvSpPr>
        <p:spPr>
          <a:xfrm>
            <a:off x="10996601" y="226866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FEC2FF8-6589-8444-A9E7-D4AB88A2DB39}"/>
              </a:ext>
            </a:extLst>
          </p:cNvPr>
          <p:cNvSpPr/>
          <p:nvPr/>
        </p:nvSpPr>
        <p:spPr>
          <a:xfrm>
            <a:off x="10996601" y="2911380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541A5DC-5A53-7141-8CA4-74065DAD987B}"/>
              </a:ext>
            </a:extLst>
          </p:cNvPr>
          <p:cNvSpPr/>
          <p:nvPr/>
        </p:nvSpPr>
        <p:spPr>
          <a:xfrm>
            <a:off x="10992622" y="3560077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4C42204-E2A6-9040-B8C4-8D884E877A6F}"/>
              </a:ext>
            </a:extLst>
          </p:cNvPr>
          <p:cNvCxnSpPr>
            <a:cxnSpLocks/>
            <a:stCxn id="45" idx="4"/>
            <a:endCxn id="46" idx="0"/>
          </p:cNvCxnSpPr>
          <p:nvPr/>
        </p:nvCxnSpPr>
        <p:spPr>
          <a:xfrm>
            <a:off x="11202341" y="2680147"/>
            <a:ext cx="0" cy="23123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B0D20C6-D68A-2048-A2F0-EE7E0810153B}"/>
              </a:ext>
            </a:extLst>
          </p:cNvPr>
          <p:cNvCxnSpPr>
            <a:cxnSpLocks/>
            <a:stCxn id="46" idx="4"/>
            <a:endCxn id="47" idx="0"/>
          </p:cNvCxnSpPr>
          <p:nvPr/>
        </p:nvCxnSpPr>
        <p:spPr>
          <a:xfrm flipH="1">
            <a:off x="11198362" y="3322860"/>
            <a:ext cx="3979" cy="23721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8BAC6D79-0659-4F41-B447-8A532F7D5CEF}"/>
              </a:ext>
            </a:extLst>
          </p:cNvPr>
          <p:cNvSpPr/>
          <p:nvPr/>
        </p:nvSpPr>
        <p:spPr>
          <a:xfrm rot="2354845">
            <a:off x="1547535" y="2327467"/>
            <a:ext cx="2591058" cy="136964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26E83CE-7519-494A-8D76-49FA9184F2BC}"/>
              </a:ext>
            </a:extLst>
          </p:cNvPr>
          <p:cNvSpPr/>
          <p:nvPr/>
        </p:nvSpPr>
        <p:spPr>
          <a:xfrm rot="2354845">
            <a:off x="23962" y="2684290"/>
            <a:ext cx="2591058" cy="146081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000C161-B957-994E-8AF0-7B69CFC77D68}"/>
              </a:ext>
            </a:extLst>
          </p:cNvPr>
          <p:cNvSpPr/>
          <p:nvPr/>
        </p:nvSpPr>
        <p:spPr>
          <a:xfrm rot="2354845">
            <a:off x="2686659" y="4318097"/>
            <a:ext cx="881602" cy="845333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D0D1D99-815A-9E40-8815-BFA865B34767}"/>
              </a:ext>
            </a:extLst>
          </p:cNvPr>
          <p:cNvSpPr/>
          <p:nvPr/>
        </p:nvSpPr>
        <p:spPr>
          <a:xfrm rot="2354845">
            <a:off x="1574486" y="4431953"/>
            <a:ext cx="881602" cy="845333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D9BC125-B4B2-D846-8041-96DFE20298F4}"/>
              </a:ext>
            </a:extLst>
          </p:cNvPr>
          <p:cNvSpPr/>
          <p:nvPr/>
        </p:nvSpPr>
        <p:spPr>
          <a:xfrm rot="5400000">
            <a:off x="10025324" y="2452499"/>
            <a:ext cx="2591058" cy="136964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3F0E6FE-5439-7642-B77C-3B98BC021BD1}"/>
              </a:ext>
            </a:extLst>
          </p:cNvPr>
          <p:cNvSpPr/>
          <p:nvPr/>
        </p:nvSpPr>
        <p:spPr>
          <a:xfrm rot="5400000">
            <a:off x="8950932" y="2521943"/>
            <a:ext cx="2591058" cy="146081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BA22150-A844-314A-97E0-084E97634B70}"/>
              </a:ext>
            </a:extLst>
          </p:cNvPr>
          <p:cNvSpPr/>
          <p:nvPr/>
        </p:nvSpPr>
        <p:spPr>
          <a:xfrm rot="2354845">
            <a:off x="8817900" y="2067880"/>
            <a:ext cx="881602" cy="845333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91018FF-746E-7049-BE51-C7FB35EAB67D}"/>
              </a:ext>
            </a:extLst>
          </p:cNvPr>
          <p:cNvSpPr/>
          <p:nvPr/>
        </p:nvSpPr>
        <p:spPr>
          <a:xfrm rot="2354845">
            <a:off x="7988913" y="2051740"/>
            <a:ext cx="881602" cy="845333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389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CA653-60FB-1A41-816E-55BB4EC82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E63A2-74E6-1B43-BBD4-938E323F8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6335" cy="4351338"/>
          </a:xfrm>
        </p:spPr>
        <p:txBody>
          <a:bodyPr/>
          <a:lstStyle/>
          <a:p>
            <a:r>
              <a:rPr lang="en-US" dirty="0"/>
              <a:t>Part 5a: Pencil and paper </a:t>
            </a:r>
          </a:p>
          <a:p>
            <a:pPr lvl="1"/>
            <a:r>
              <a:rPr lang="en-US" dirty="0"/>
              <a:t>3.9% of final grade</a:t>
            </a:r>
          </a:p>
          <a:p>
            <a:r>
              <a:rPr lang="en-US" dirty="0"/>
              <a:t>Part 5b: Code that runs way faster than your Project 4 code </a:t>
            </a:r>
          </a:p>
          <a:p>
            <a:pPr lvl="1"/>
            <a:r>
              <a:rPr lang="en-US" dirty="0"/>
              <a:t>7.8% of final grade</a:t>
            </a:r>
          </a:p>
          <a:p>
            <a:pPr lvl="1"/>
            <a:r>
              <a:rPr lang="en-US" dirty="0"/>
              <a:t>You can get up to an A- in the class even if you don’t complete this project</a:t>
            </a:r>
          </a:p>
        </p:txBody>
      </p:sp>
    </p:spTree>
    <p:extLst>
      <p:ext uri="{BB962C8B-B14F-4D97-AF65-F5344CB8AC3E}">
        <p14:creationId xmlns:p14="http://schemas.microsoft.com/office/powerpoint/2010/main" val="7316004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5FA3C-BE24-5842-82A2-282E9980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5 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C7D22F-9105-3D4C-A4B6-173637E4A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</a:t>
            </a:r>
            <a:r>
              <a:rPr lang="en-US" i="1" dirty="0"/>
              <a:t>graph class </a:t>
            </a:r>
            <a:r>
              <a:rPr lang="en-US" dirty="0"/>
              <a:t>with graph data structure as a member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Create functions to build </a:t>
            </a:r>
            <a:r>
              <a:rPr lang="en-US" i="1" dirty="0">
                <a:highlight>
                  <a:srgbClr val="FFFF00"/>
                </a:highlight>
              </a:rPr>
              <a:t>dependency graph </a:t>
            </a:r>
            <a:r>
              <a:rPr lang="en-US" dirty="0">
                <a:highlight>
                  <a:srgbClr val="FFFF00"/>
                </a:highlight>
              </a:rPr>
              <a:t>and its reverse from the Rules in your </a:t>
            </a:r>
            <a:r>
              <a:rPr lang="en-US" dirty="0" err="1">
                <a:highlight>
                  <a:srgbClr val="FFFF00"/>
                </a:highlight>
              </a:rPr>
              <a:t>Datalog</a:t>
            </a:r>
            <a:r>
              <a:rPr lang="en-US" dirty="0">
                <a:highlight>
                  <a:srgbClr val="FFFF00"/>
                </a:highlight>
              </a:rPr>
              <a:t> program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Implement </a:t>
            </a:r>
            <a:r>
              <a:rPr lang="en-US" i="1" dirty="0"/>
              <a:t>tree traversal DFS </a:t>
            </a:r>
            <a:r>
              <a:rPr lang="en-US" dirty="0"/>
              <a:t>methods in your graph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Implement </a:t>
            </a:r>
            <a:r>
              <a:rPr lang="en-US" i="1" dirty="0"/>
              <a:t>forest traversal DFS </a:t>
            </a:r>
            <a:r>
              <a:rPr lang="en-US" dirty="0"/>
              <a:t>methods in your graph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Integrate 1-4 to find </a:t>
            </a:r>
            <a:r>
              <a:rPr lang="en-US" i="1" dirty="0"/>
              <a:t>strongly connected components </a:t>
            </a:r>
            <a:r>
              <a:rPr lang="en-US" dirty="0"/>
              <a:t>of dependency graph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Evaluate</a:t>
            </a:r>
            <a:r>
              <a:rPr lang="en-US" dirty="0"/>
              <a:t> the rules in your </a:t>
            </a:r>
            <a:r>
              <a:rPr lang="en-US" dirty="0" err="1"/>
              <a:t>Datalog</a:t>
            </a:r>
            <a:r>
              <a:rPr lang="en-US" dirty="0"/>
              <a:t> program </a:t>
            </a:r>
            <a:r>
              <a:rPr lang="en-US" i="1" dirty="0"/>
              <a:t>in order </a:t>
            </a:r>
            <a:r>
              <a:rPr lang="en-US" dirty="0"/>
              <a:t>produced from step 5</a:t>
            </a:r>
          </a:p>
        </p:txBody>
      </p:sp>
    </p:spTree>
    <p:extLst>
      <p:ext uri="{BB962C8B-B14F-4D97-AF65-F5344CB8AC3E}">
        <p14:creationId xmlns:p14="http://schemas.microsoft.com/office/powerpoint/2010/main" val="35736664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C49595-1F74-DE49-9C65-5205B15B8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</a:t>
            </a:r>
            <a:br>
              <a:rPr lang="en-US" dirty="0"/>
            </a:br>
            <a:r>
              <a:rPr lang="en-US" dirty="0"/>
              <a:t>Build the dependency graph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6EEA04-ECC3-D740-BAE2-30E828BF41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 is rules from project 4</a:t>
            </a:r>
          </a:p>
          <a:p>
            <a:r>
              <a:rPr lang="en-US" dirty="0"/>
              <a:t>Output is two graphs: dependency graph and reverse dependency graph</a:t>
            </a:r>
          </a:p>
        </p:txBody>
      </p:sp>
    </p:spTree>
    <p:extLst>
      <p:ext uri="{BB962C8B-B14F-4D97-AF65-F5344CB8AC3E}">
        <p14:creationId xmlns:p14="http://schemas.microsoft.com/office/powerpoint/2010/main" val="6294468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2(a): Number the Rules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76E6C9-1B24-AC42-9BDB-24E96341B958}"/>
              </a:ext>
            </a:extLst>
          </p:cNvPr>
          <p:cNvSpPr txBox="1"/>
          <p:nvPr/>
        </p:nvSpPr>
        <p:spPr>
          <a:xfrm>
            <a:off x="838201" y="1660433"/>
            <a:ext cx="10515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Rules:</a:t>
            </a:r>
          </a:p>
          <a:p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R0:</a:t>
            </a:r>
            <a:r>
              <a:rPr lang="en-US" sz="2800" dirty="0">
                <a:latin typeface="Consolas" panose="020B0609020204030204" pitchFamily="49" charset="0"/>
              </a:rPr>
              <a:t>	Alpha(</a:t>
            </a:r>
            <a:r>
              <a:rPr lang="en-US" sz="2800" dirty="0" err="1">
                <a:latin typeface="Consolas" panose="020B0609020204030204" pitchFamily="49" charset="0"/>
              </a:rPr>
              <a:t>x,y,z</a:t>
            </a:r>
            <a:r>
              <a:rPr lang="en-US" sz="2800" dirty="0">
                <a:latin typeface="Consolas" panose="020B0609020204030204" pitchFamily="49" charset="0"/>
              </a:rPr>
              <a:t>) :- Bravo(</a:t>
            </a:r>
            <a:r>
              <a:rPr lang="en-US" sz="2800" dirty="0" err="1">
                <a:latin typeface="Consolas" panose="020B0609020204030204" pitchFamily="49" charset="0"/>
              </a:rPr>
              <a:t>a,b,z</a:t>
            </a:r>
            <a:r>
              <a:rPr lang="en-US" sz="2800" dirty="0">
                <a:latin typeface="Consolas" panose="020B0609020204030204" pitchFamily="49" charset="0"/>
              </a:rPr>
              <a:t>), Charlie(</a:t>
            </a:r>
            <a:r>
              <a:rPr lang="en-US" sz="2800" dirty="0" err="1">
                <a:latin typeface="Consolas" panose="020B0609020204030204" pitchFamily="49" charset="0"/>
              </a:rPr>
              <a:t>x,y,c</a:t>
            </a:r>
            <a:r>
              <a:rPr lang="en-US" sz="2800" dirty="0">
                <a:latin typeface="Consolas" panose="020B0609020204030204" pitchFamily="49" charset="0"/>
              </a:rPr>
              <a:t>).</a:t>
            </a:r>
            <a:endParaRPr lang="en-US" sz="2800" b="0" dirty="0">
              <a:effectLst/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R1:</a:t>
            </a:r>
            <a:r>
              <a:rPr lang="en-US" sz="2800" dirty="0">
                <a:latin typeface="Consolas" panose="020B0609020204030204" pitchFamily="49" charset="0"/>
              </a:rPr>
              <a:t>	Bravo(</a:t>
            </a:r>
            <a:r>
              <a:rPr lang="en-US" sz="2800" dirty="0" err="1">
                <a:latin typeface="Consolas" panose="020B0609020204030204" pitchFamily="49" charset="0"/>
              </a:rPr>
              <a:t>x,y,z</a:t>
            </a:r>
            <a:r>
              <a:rPr lang="en-US" sz="2800" dirty="0">
                <a:latin typeface="Consolas" panose="020B0609020204030204" pitchFamily="49" charset="0"/>
              </a:rPr>
              <a:t>) :- Charlie(</a:t>
            </a:r>
            <a:r>
              <a:rPr lang="en-US" sz="2800" dirty="0" err="1">
                <a:latin typeface="Consolas" panose="020B0609020204030204" pitchFamily="49" charset="0"/>
              </a:rPr>
              <a:t>a,x,z</a:t>
            </a:r>
            <a:r>
              <a:rPr lang="en-US" sz="2800" dirty="0">
                <a:latin typeface="Consolas" panose="020B0609020204030204" pitchFamily="49" charset="0"/>
              </a:rPr>
              <a:t>), Alpha(</a:t>
            </a:r>
            <a:r>
              <a:rPr lang="en-US" sz="2800" dirty="0" err="1">
                <a:latin typeface="Consolas" panose="020B0609020204030204" pitchFamily="49" charset="0"/>
              </a:rPr>
              <a:t>y,a,b</a:t>
            </a:r>
            <a:r>
              <a:rPr lang="en-US" sz="2800" dirty="0">
                <a:latin typeface="Consolas" panose="020B0609020204030204" pitchFamily="49" charset="0"/>
              </a:rPr>
              <a:t>).</a:t>
            </a:r>
            <a:endParaRPr lang="en-US" sz="2800" b="0" dirty="0">
              <a:effectLst/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R2:</a:t>
            </a:r>
            <a:r>
              <a:rPr lang="en-US" sz="2800" dirty="0">
                <a:latin typeface="Consolas" panose="020B0609020204030204" pitchFamily="49" charset="0"/>
              </a:rPr>
              <a:t>	Charlie(</a:t>
            </a:r>
            <a:r>
              <a:rPr lang="en-US" sz="2800" dirty="0" err="1">
                <a:latin typeface="Consolas" panose="020B0609020204030204" pitchFamily="49" charset="0"/>
              </a:rPr>
              <a:t>x,y,z</a:t>
            </a:r>
            <a:r>
              <a:rPr lang="en-US" sz="2800" dirty="0">
                <a:latin typeface="Consolas" panose="020B0609020204030204" pitchFamily="49" charset="0"/>
              </a:rPr>
              <a:t>) :- Delta(</a:t>
            </a:r>
            <a:r>
              <a:rPr lang="en-US" sz="2800" dirty="0" err="1">
                <a:latin typeface="Consolas" panose="020B0609020204030204" pitchFamily="49" charset="0"/>
              </a:rPr>
              <a:t>z,y,x</a:t>
            </a:r>
            <a:r>
              <a:rPr lang="en-US" sz="2800" dirty="0">
                <a:latin typeface="Consolas" panose="020B0609020204030204" pitchFamily="49" charset="0"/>
              </a:rPr>
              <a:t>).</a:t>
            </a:r>
            <a:endParaRPr lang="en-US" sz="2800" b="0" dirty="0">
              <a:effectLst/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R3:</a:t>
            </a:r>
            <a:r>
              <a:rPr lang="en-US" sz="2800" dirty="0">
                <a:latin typeface="Consolas" panose="020B0609020204030204" pitchFamily="49" charset="0"/>
              </a:rPr>
              <a:t>	Delta(</a:t>
            </a:r>
            <a:r>
              <a:rPr lang="en-US" sz="2800" dirty="0" err="1">
                <a:latin typeface="Consolas" panose="020B0609020204030204" pitchFamily="49" charset="0"/>
              </a:rPr>
              <a:t>x,y,z</a:t>
            </a:r>
            <a:r>
              <a:rPr lang="en-US" sz="2800" dirty="0">
                <a:latin typeface="Consolas" panose="020B0609020204030204" pitchFamily="49" charset="0"/>
              </a:rPr>
              <a:t>) :- Charlie(</a:t>
            </a:r>
            <a:r>
              <a:rPr lang="en-US" sz="2800" dirty="0" err="1">
                <a:latin typeface="Consolas" panose="020B0609020204030204" pitchFamily="49" charset="0"/>
              </a:rPr>
              <a:t>z,x,y</a:t>
            </a:r>
            <a:r>
              <a:rPr lang="en-US" sz="2800" dirty="0">
                <a:latin typeface="Consolas" panose="020B0609020204030204" pitchFamily="49" charset="0"/>
              </a:rPr>
              <a:t>).</a:t>
            </a:r>
            <a:endParaRPr lang="en-US" sz="2800" b="0" dirty="0">
              <a:effectLst/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R4:</a:t>
            </a:r>
            <a:r>
              <a:rPr lang="en-US" sz="2800" dirty="0">
                <a:latin typeface="Consolas" panose="020B0609020204030204" pitchFamily="49" charset="0"/>
              </a:rPr>
              <a:t>	Delta(</a:t>
            </a:r>
            <a:r>
              <a:rPr lang="en-US" sz="2800" dirty="0" err="1">
                <a:latin typeface="Consolas" panose="020B0609020204030204" pitchFamily="49" charset="0"/>
              </a:rPr>
              <a:t>x,y,z</a:t>
            </a:r>
            <a:r>
              <a:rPr lang="en-US" sz="2800" dirty="0">
                <a:latin typeface="Consolas" panose="020B0609020204030204" pitchFamily="49" charset="0"/>
              </a:rPr>
              <a:t>) :- Echo(</a:t>
            </a:r>
            <a:r>
              <a:rPr lang="en-US" sz="2800" dirty="0" err="1">
                <a:latin typeface="Consolas" panose="020B0609020204030204" pitchFamily="49" charset="0"/>
              </a:rPr>
              <a:t>y,z,x</a:t>
            </a:r>
            <a:r>
              <a:rPr lang="en-US" sz="2800" dirty="0">
                <a:latin typeface="Consolas" panose="020B0609020204030204" pitchFamily="49" charset="0"/>
              </a:rPr>
              <a:t>).</a:t>
            </a:r>
            <a:endParaRPr lang="en-US" sz="2800" b="0" dirty="0">
              <a:effectLst/>
              <a:latin typeface="Consolas" panose="020B0609020204030204" pitchFamily="49" charset="0"/>
            </a:endParaRPr>
          </a:p>
          <a:p>
            <a:br>
              <a:rPr lang="en-US" sz="2800" b="0" dirty="0">
                <a:effectLst/>
              </a:rPr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965916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2(b): Create a graph vertex for each rule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76E6C9-1B24-AC42-9BDB-24E96341B958}"/>
              </a:ext>
            </a:extLst>
          </p:cNvPr>
          <p:cNvSpPr txBox="1"/>
          <p:nvPr/>
        </p:nvSpPr>
        <p:spPr>
          <a:xfrm>
            <a:off x="838201" y="1660433"/>
            <a:ext cx="10515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Rules:</a:t>
            </a:r>
          </a:p>
          <a:p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R0:</a:t>
            </a:r>
            <a:r>
              <a:rPr lang="en-US" sz="2800" dirty="0">
                <a:latin typeface="Consolas" panose="020B0609020204030204" pitchFamily="49" charset="0"/>
              </a:rPr>
              <a:t>	Alpha(</a:t>
            </a:r>
            <a:r>
              <a:rPr lang="en-US" sz="2800" dirty="0" err="1">
                <a:latin typeface="Consolas" panose="020B0609020204030204" pitchFamily="49" charset="0"/>
              </a:rPr>
              <a:t>x,y,z</a:t>
            </a:r>
            <a:r>
              <a:rPr lang="en-US" sz="2800" dirty="0">
                <a:latin typeface="Consolas" panose="020B0609020204030204" pitchFamily="49" charset="0"/>
              </a:rPr>
              <a:t>) :- Bravo(</a:t>
            </a:r>
            <a:r>
              <a:rPr lang="en-US" sz="2800" dirty="0" err="1">
                <a:latin typeface="Consolas" panose="020B0609020204030204" pitchFamily="49" charset="0"/>
              </a:rPr>
              <a:t>a,b,z</a:t>
            </a:r>
            <a:r>
              <a:rPr lang="en-US" sz="2800" dirty="0">
                <a:latin typeface="Consolas" panose="020B0609020204030204" pitchFamily="49" charset="0"/>
              </a:rPr>
              <a:t>), Charlie(</a:t>
            </a:r>
            <a:r>
              <a:rPr lang="en-US" sz="2800" dirty="0" err="1">
                <a:latin typeface="Consolas" panose="020B0609020204030204" pitchFamily="49" charset="0"/>
              </a:rPr>
              <a:t>x,y,c</a:t>
            </a:r>
            <a:r>
              <a:rPr lang="en-US" sz="2800" dirty="0">
                <a:latin typeface="Consolas" panose="020B0609020204030204" pitchFamily="49" charset="0"/>
              </a:rPr>
              <a:t>).</a:t>
            </a:r>
            <a:endParaRPr lang="en-US" sz="2800" b="0" dirty="0">
              <a:effectLst/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R1:</a:t>
            </a:r>
            <a:r>
              <a:rPr lang="en-US" sz="2800" dirty="0">
                <a:latin typeface="Consolas" panose="020B0609020204030204" pitchFamily="49" charset="0"/>
              </a:rPr>
              <a:t>	Bravo(</a:t>
            </a:r>
            <a:r>
              <a:rPr lang="en-US" sz="2800" dirty="0" err="1">
                <a:latin typeface="Consolas" panose="020B0609020204030204" pitchFamily="49" charset="0"/>
              </a:rPr>
              <a:t>x,y,z</a:t>
            </a:r>
            <a:r>
              <a:rPr lang="en-US" sz="2800" dirty="0">
                <a:latin typeface="Consolas" panose="020B0609020204030204" pitchFamily="49" charset="0"/>
              </a:rPr>
              <a:t>) :- Charlie(</a:t>
            </a:r>
            <a:r>
              <a:rPr lang="en-US" sz="2800" dirty="0" err="1">
                <a:latin typeface="Consolas" panose="020B0609020204030204" pitchFamily="49" charset="0"/>
              </a:rPr>
              <a:t>a,x,z</a:t>
            </a:r>
            <a:r>
              <a:rPr lang="en-US" sz="2800" dirty="0">
                <a:latin typeface="Consolas" panose="020B0609020204030204" pitchFamily="49" charset="0"/>
              </a:rPr>
              <a:t>), Alpha(</a:t>
            </a:r>
            <a:r>
              <a:rPr lang="en-US" sz="2800" dirty="0" err="1">
                <a:latin typeface="Consolas" panose="020B0609020204030204" pitchFamily="49" charset="0"/>
              </a:rPr>
              <a:t>y,a,b</a:t>
            </a:r>
            <a:r>
              <a:rPr lang="en-US" sz="2800" dirty="0">
                <a:latin typeface="Consolas" panose="020B0609020204030204" pitchFamily="49" charset="0"/>
              </a:rPr>
              <a:t>).</a:t>
            </a:r>
            <a:endParaRPr lang="en-US" sz="2800" b="0" dirty="0">
              <a:effectLst/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R2:</a:t>
            </a:r>
            <a:r>
              <a:rPr lang="en-US" sz="2800" dirty="0">
                <a:latin typeface="Consolas" panose="020B0609020204030204" pitchFamily="49" charset="0"/>
              </a:rPr>
              <a:t>	Charlie(</a:t>
            </a:r>
            <a:r>
              <a:rPr lang="en-US" sz="2800" dirty="0" err="1">
                <a:latin typeface="Consolas" panose="020B0609020204030204" pitchFamily="49" charset="0"/>
              </a:rPr>
              <a:t>x,y,z</a:t>
            </a:r>
            <a:r>
              <a:rPr lang="en-US" sz="2800" dirty="0">
                <a:latin typeface="Consolas" panose="020B0609020204030204" pitchFamily="49" charset="0"/>
              </a:rPr>
              <a:t>) :- Delta(</a:t>
            </a:r>
            <a:r>
              <a:rPr lang="en-US" sz="2800" dirty="0" err="1">
                <a:latin typeface="Consolas" panose="020B0609020204030204" pitchFamily="49" charset="0"/>
              </a:rPr>
              <a:t>z,y,x</a:t>
            </a:r>
            <a:r>
              <a:rPr lang="en-US" sz="2800" dirty="0">
                <a:latin typeface="Consolas" panose="020B0609020204030204" pitchFamily="49" charset="0"/>
              </a:rPr>
              <a:t>).</a:t>
            </a:r>
            <a:endParaRPr lang="en-US" sz="2800" b="0" dirty="0">
              <a:effectLst/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R3:</a:t>
            </a:r>
            <a:r>
              <a:rPr lang="en-US" sz="2800" dirty="0">
                <a:latin typeface="Consolas" panose="020B0609020204030204" pitchFamily="49" charset="0"/>
              </a:rPr>
              <a:t>	Delta(</a:t>
            </a:r>
            <a:r>
              <a:rPr lang="en-US" sz="2800" dirty="0" err="1">
                <a:latin typeface="Consolas" panose="020B0609020204030204" pitchFamily="49" charset="0"/>
              </a:rPr>
              <a:t>x,y,z</a:t>
            </a:r>
            <a:r>
              <a:rPr lang="en-US" sz="2800" dirty="0">
                <a:latin typeface="Consolas" panose="020B0609020204030204" pitchFamily="49" charset="0"/>
              </a:rPr>
              <a:t>) :- Charlie(</a:t>
            </a:r>
            <a:r>
              <a:rPr lang="en-US" sz="2800" dirty="0" err="1">
                <a:latin typeface="Consolas" panose="020B0609020204030204" pitchFamily="49" charset="0"/>
              </a:rPr>
              <a:t>z,x,y</a:t>
            </a:r>
            <a:r>
              <a:rPr lang="en-US" sz="2800" dirty="0">
                <a:latin typeface="Consolas" panose="020B0609020204030204" pitchFamily="49" charset="0"/>
              </a:rPr>
              <a:t>).</a:t>
            </a:r>
            <a:endParaRPr lang="en-US" sz="2800" b="0" dirty="0">
              <a:effectLst/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R4:</a:t>
            </a:r>
            <a:r>
              <a:rPr lang="en-US" sz="2800" dirty="0">
                <a:latin typeface="Consolas" panose="020B0609020204030204" pitchFamily="49" charset="0"/>
              </a:rPr>
              <a:t>	Delta(</a:t>
            </a:r>
            <a:r>
              <a:rPr lang="en-US" sz="2800" dirty="0" err="1">
                <a:latin typeface="Consolas" panose="020B0609020204030204" pitchFamily="49" charset="0"/>
              </a:rPr>
              <a:t>x,y,z</a:t>
            </a:r>
            <a:r>
              <a:rPr lang="en-US" sz="2800" dirty="0">
                <a:latin typeface="Consolas" panose="020B0609020204030204" pitchFamily="49" charset="0"/>
              </a:rPr>
              <a:t>) :- Echo(</a:t>
            </a:r>
            <a:r>
              <a:rPr lang="en-US" sz="2800" dirty="0" err="1">
                <a:latin typeface="Consolas" panose="020B0609020204030204" pitchFamily="49" charset="0"/>
              </a:rPr>
              <a:t>y,z,x</a:t>
            </a:r>
            <a:r>
              <a:rPr lang="en-US" sz="2800" dirty="0">
                <a:latin typeface="Consolas" panose="020B0609020204030204" pitchFamily="49" charset="0"/>
              </a:rPr>
              <a:t>).</a:t>
            </a:r>
            <a:endParaRPr lang="en-US" sz="2800" b="0" dirty="0">
              <a:effectLst/>
              <a:latin typeface="Consolas" panose="020B0609020204030204" pitchFamily="49" charset="0"/>
            </a:endParaRPr>
          </a:p>
          <a:p>
            <a:br>
              <a:rPr lang="en-US" sz="2800" b="0" dirty="0">
                <a:effectLst/>
              </a:rPr>
            </a:b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2D922A-7615-DC47-93D7-F691D7AF79E4}"/>
              </a:ext>
            </a:extLst>
          </p:cNvPr>
          <p:cNvSpPr/>
          <p:nvPr/>
        </p:nvSpPr>
        <p:spPr>
          <a:xfrm>
            <a:off x="6770911" y="2525486"/>
            <a:ext cx="4452257" cy="31024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0F58D10-2C33-E848-96CA-B0D505E59CEB}"/>
              </a:ext>
            </a:extLst>
          </p:cNvPr>
          <p:cNvSpPr>
            <a:spLocks noChangeAspect="1"/>
          </p:cNvSpPr>
          <p:nvPr/>
        </p:nvSpPr>
        <p:spPr>
          <a:xfrm>
            <a:off x="7231189" y="2850032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6F1C5B-D1E7-FD41-AFF0-6F32125F7D9A}"/>
              </a:ext>
            </a:extLst>
          </p:cNvPr>
          <p:cNvSpPr>
            <a:spLocks noChangeAspect="1"/>
          </p:cNvSpPr>
          <p:nvPr/>
        </p:nvSpPr>
        <p:spPr>
          <a:xfrm>
            <a:off x="7231189" y="4193306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F7E2BE-6424-8644-9CA2-854DD8799F12}"/>
              </a:ext>
            </a:extLst>
          </p:cNvPr>
          <p:cNvSpPr>
            <a:spLocks noChangeAspect="1"/>
          </p:cNvSpPr>
          <p:nvPr/>
        </p:nvSpPr>
        <p:spPr>
          <a:xfrm>
            <a:off x="8597265" y="2850032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AFFAFA9-D7DF-2644-BA07-5DA7C5783EB3}"/>
              </a:ext>
            </a:extLst>
          </p:cNvPr>
          <p:cNvSpPr>
            <a:spLocks noChangeAspect="1"/>
          </p:cNvSpPr>
          <p:nvPr/>
        </p:nvSpPr>
        <p:spPr>
          <a:xfrm>
            <a:off x="8597265" y="4193306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E640E9-773E-6C40-96FA-37EE63EE1202}"/>
              </a:ext>
            </a:extLst>
          </p:cNvPr>
          <p:cNvSpPr>
            <a:spLocks noChangeAspect="1"/>
          </p:cNvSpPr>
          <p:nvPr/>
        </p:nvSpPr>
        <p:spPr>
          <a:xfrm>
            <a:off x="9963341" y="3585259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R4</a:t>
            </a:r>
          </a:p>
        </p:txBody>
      </p:sp>
    </p:spTree>
    <p:extLst>
      <p:ext uri="{BB962C8B-B14F-4D97-AF65-F5344CB8AC3E}">
        <p14:creationId xmlns:p14="http://schemas.microsoft.com/office/powerpoint/2010/main" val="15486768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2(c): Determine when Rules Depend on Each Other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80E03-D4FB-3343-B3C7-DC9410CCE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5973" cy="4351338"/>
          </a:xfrm>
        </p:spPr>
        <p:txBody>
          <a:bodyPr>
            <a:normAutofit/>
          </a:bodyPr>
          <a:lstStyle/>
          <a:p>
            <a:r>
              <a:rPr lang="en-US" dirty="0"/>
              <a:t>Think of a predicate on the left hand side of a rule as a </a:t>
            </a:r>
            <a:r>
              <a:rPr lang="en-US" dirty="0">
                <a:highlight>
                  <a:srgbClr val="FFFF00"/>
                </a:highlight>
              </a:rPr>
              <a:t>“producer” </a:t>
            </a:r>
            <a:r>
              <a:rPr lang="en-US" dirty="0"/>
              <a:t>of new tuples</a:t>
            </a:r>
          </a:p>
          <a:p>
            <a:pPr lvl="1"/>
            <a:r>
              <a:rPr lang="en-US" dirty="0"/>
              <a:t>For example, R0 adds new tuples into the </a:t>
            </a:r>
            <a:r>
              <a:rPr lang="en-US" i="1" dirty="0"/>
              <a:t>Alpha</a:t>
            </a:r>
            <a:r>
              <a:rPr lang="en-US" dirty="0"/>
              <a:t> relation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4BC147-D99F-144C-A35B-9B898A0B002A}"/>
              </a:ext>
            </a:extLst>
          </p:cNvPr>
          <p:cNvSpPr txBox="1"/>
          <p:nvPr/>
        </p:nvSpPr>
        <p:spPr>
          <a:xfrm>
            <a:off x="6587158" y="1782106"/>
            <a:ext cx="526907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Rules:</a:t>
            </a:r>
          </a:p>
          <a:p>
            <a:r>
              <a:rPr lang="en-US" sz="2000" dirty="0"/>
              <a:t> R0:  Alpha(x, y, z) :- Bravo(a, b, z), Charlie(x, y, c).</a:t>
            </a:r>
            <a:endParaRPr lang="en-US" sz="2000" b="0" dirty="0">
              <a:effectLst/>
            </a:endParaRPr>
          </a:p>
          <a:p>
            <a:r>
              <a:rPr lang="en-US" sz="2000" dirty="0"/>
              <a:t> R1:  </a:t>
            </a:r>
            <a:r>
              <a:rPr lang="en-US" sz="2000" dirty="0">
                <a:highlight>
                  <a:srgbClr val="FFFF00"/>
                </a:highlight>
              </a:rPr>
              <a:t>Bravo(x, y, z) </a:t>
            </a:r>
            <a:r>
              <a:rPr lang="en-US" sz="2000" dirty="0"/>
              <a:t>:- Charlie(a, x, z), Alpha(y, a, b).</a:t>
            </a:r>
            <a:endParaRPr lang="en-US" sz="2000" b="0" dirty="0">
              <a:effectLst/>
            </a:endParaRPr>
          </a:p>
          <a:p>
            <a:r>
              <a:rPr lang="en-US" sz="2000" dirty="0"/>
              <a:t> R2:  Charlie(x, y, z) :- Delta(z, y, x).</a:t>
            </a:r>
          </a:p>
          <a:p>
            <a:r>
              <a:rPr lang="en-US" sz="2000" dirty="0"/>
              <a:t> R3:  Delta(x, y, z) :- Charlie(z, x, y).</a:t>
            </a:r>
            <a:endParaRPr lang="en-US" sz="2000" b="0" dirty="0">
              <a:effectLst/>
            </a:endParaRPr>
          </a:p>
          <a:p>
            <a:r>
              <a:rPr lang="en-US" sz="2000" dirty="0"/>
              <a:t> R4:  Delta(x, y, z) :- Echo(y, z, x).</a:t>
            </a:r>
            <a:endParaRPr lang="en-US" sz="2000" b="0" dirty="0">
              <a:effectLst/>
            </a:endParaRPr>
          </a:p>
          <a:p>
            <a:br>
              <a:rPr lang="en-US" sz="2000" b="0" dirty="0">
                <a:effectLst/>
              </a:rPr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584917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2(c): Determine when Rules Depend on Each Other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80E03-D4FB-3343-B3C7-DC9410CCE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597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Think of a predicate on the left hand side of a rule as a “producer” of new tuples</a:t>
            </a:r>
          </a:p>
          <a:p>
            <a:pPr lvl="1"/>
            <a:r>
              <a:rPr lang="en-US" dirty="0"/>
              <a:t>For example, R0 adds new tuples into the </a:t>
            </a:r>
            <a:r>
              <a:rPr lang="en-US" i="1" dirty="0"/>
              <a:t>Alpha</a:t>
            </a:r>
            <a:r>
              <a:rPr lang="en-US" dirty="0"/>
              <a:t> relation</a:t>
            </a:r>
          </a:p>
          <a:p>
            <a:r>
              <a:rPr lang="en-US" dirty="0"/>
              <a:t>Think of a predicate on the right hand side of a rule as a </a:t>
            </a:r>
            <a:r>
              <a:rPr lang="en-US" dirty="0">
                <a:highlight>
                  <a:srgbClr val="FF00FF"/>
                </a:highlight>
              </a:rPr>
              <a:t>“consumer” </a:t>
            </a:r>
            <a:r>
              <a:rPr lang="en-US" dirty="0"/>
              <a:t>of new tuples</a:t>
            </a:r>
          </a:p>
          <a:p>
            <a:pPr lvl="1"/>
            <a:r>
              <a:rPr lang="en-US" dirty="0"/>
              <a:t>For example, R0 consumes tuples from the </a:t>
            </a:r>
            <a:r>
              <a:rPr lang="en-US" i="1" dirty="0"/>
              <a:t>Bravo</a:t>
            </a:r>
            <a:r>
              <a:rPr lang="en-US" dirty="0"/>
              <a:t> relation to produce tuples for the </a:t>
            </a:r>
            <a:r>
              <a:rPr lang="en-US" i="1" dirty="0"/>
              <a:t>Alpha</a:t>
            </a:r>
            <a:r>
              <a:rPr lang="en-US" dirty="0"/>
              <a:t> relation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4BC147-D99F-144C-A35B-9B898A0B002A}"/>
              </a:ext>
            </a:extLst>
          </p:cNvPr>
          <p:cNvSpPr txBox="1"/>
          <p:nvPr/>
        </p:nvSpPr>
        <p:spPr>
          <a:xfrm>
            <a:off x="6587158" y="1782106"/>
            <a:ext cx="526907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Rules:</a:t>
            </a:r>
          </a:p>
          <a:p>
            <a:r>
              <a:rPr lang="en-US" sz="2000" dirty="0"/>
              <a:t> R0:  Alpha(x, y, z) :- </a:t>
            </a:r>
            <a:r>
              <a:rPr lang="en-US" sz="2000" dirty="0">
                <a:highlight>
                  <a:srgbClr val="FF00FF"/>
                </a:highlight>
              </a:rPr>
              <a:t>Bravo(a, b, z)</a:t>
            </a:r>
            <a:r>
              <a:rPr lang="en-US" sz="2000" dirty="0"/>
              <a:t>, Charlie(x, y, c).</a:t>
            </a:r>
            <a:endParaRPr lang="en-US" sz="2000" b="0" dirty="0">
              <a:effectLst/>
            </a:endParaRPr>
          </a:p>
          <a:p>
            <a:r>
              <a:rPr lang="en-US" sz="2000" dirty="0"/>
              <a:t> R1:  Bravo(x, y, z) :- Charlie(a, x, z), Alpha(y, a, b).</a:t>
            </a:r>
            <a:endParaRPr lang="en-US" sz="2000" b="0" dirty="0">
              <a:effectLst/>
            </a:endParaRPr>
          </a:p>
          <a:p>
            <a:r>
              <a:rPr lang="en-US" sz="2000" dirty="0"/>
              <a:t> R2:  Charlie(x, y, z) :- Delta(z, y, x).</a:t>
            </a:r>
          </a:p>
          <a:p>
            <a:r>
              <a:rPr lang="en-US" sz="2000" dirty="0"/>
              <a:t> R3:  Delta(x, y, z) :- Charlie(z, x, y).</a:t>
            </a:r>
            <a:endParaRPr lang="en-US" sz="2000" b="0" dirty="0">
              <a:effectLst/>
            </a:endParaRPr>
          </a:p>
          <a:p>
            <a:r>
              <a:rPr lang="en-US" sz="2000" dirty="0"/>
              <a:t> R4:  Delta(x, y, z) :- Echo(y, z, x).</a:t>
            </a:r>
            <a:endParaRPr lang="en-US" sz="2000" b="0" dirty="0">
              <a:effectLst/>
            </a:endParaRPr>
          </a:p>
          <a:p>
            <a:br>
              <a:rPr lang="en-US" sz="2000" b="0" dirty="0">
                <a:effectLst/>
              </a:rPr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9923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AE551-149F-227A-D99C-F6C53D807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Pre/</a:t>
            </a:r>
            <a:r>
              <a:rPr lang="en-US" dirty="0" err="1"/>
              <a:t>Postorder</a:t>
            </a:r>
            <a:r>
              <a:rPr lang="en-US" dirty="0"/>
              <a:t> Numbers Tell Us A Lot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5C6BE-2659-B35B-D472-60B55C262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… about the graph, specifically about the edges in the graph</a:t>
            </a:r>
          </a:p>
          <a:p>
            <a:r>
              <a:rPr lang="en-US" dirty="0"/>
              <a:t>graph edges can be put into categories</a:t>
            </a:r>
          </a:p>
          <a:p>
            <a:r>
              <a:rPr lang="en-US" dirty="0"/>
              <a:t>patterns of pre/</a:t>
            </a:r>
            <a:r>
              <a:rPr lang="en-US" dirty="0" err="1"/>
              <a:t>postorder</a:t>
            </a:r>
            <a:r>
              <a:rPr lang="en-US" dirty="0"/>
              <a:t> numbers tell us types</a:t>
            </a:r>
          </a:p>
        </p:txBody>
      </p:sp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20A3285F-EAFD-484C-737F-88F05601A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271" y="3399401"/>
            <a:ext cx="2286000" cy="316441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5423DBB-2240-8043-F733-4C294A669AE5}"/>
              </a:ext>
            </a:extLst>
          </p:cNvPr>
          <p:cNvCxnSpPr>
            <a:cxnSpLocks/>
          </p:cNvCxnSpPr>
          <p:nvPr/>
        </p:nvCxnSpPr>
        <p:spPr>
          <a:xfrm>
            <a:off x="2434970" y="4208436"/>
            <a:ext cx="658368" cy="1746019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B98AC77-F0EE-AD6D-9877-21ACECB559C4}"/>
              </a:ext>
            </a:extLst>
          </p:cNvPr>
          <p:cNvCxnSpPr>
            <a:cxnSpLocks/>
          </p:cNvCxnSpPr>
          <p:nvPr/>
        </p:nvCxnSpPr>
        <p:spPr>
          <a:xfrm flipV="1">
            <a:off x="1546525" y="4273755"/>
            <a:ext cx="621792" cy="1680700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0885DB5-CBE9-BF19-85E5-6A6E7FFBD6AE}"/>
              </a:ext>
            </a:extLst>
          </p:cNvPr>
          <p:cNvCxnSpPr>
            <a:cxnSpLocks/>
          </p:cNvCxnSpPr>
          <p:nvPr/>
        </p:nvCxnSpPr>
        <p:spPr>
          <a:xfrm flipH="1">
            <a:off x="1790219" y="6113015"/>
            <a:ext cx="1101551" cy="23313"/>
          </a:xfrm>
          <a:prstGeom prst="line">
            <a:avLst/>
          </a:prstGeom>
          <a:ln w="381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474B4EB-7427-1646-F329-80B4BA719B28}"/>
              </a:ext>
            </a:extLst>
          </p:cNvPr>
          <p:cNvSpPr txBox="1"/>
          <p:nvPr/>
        </p:nvSpPr>
        <p:spPr>
          <a:xfrm>
            <a:off x="1426910" y="7156674"/>
            <a:ext cx="879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3.7 </a:t>
            </a:r>
            <a:r>
              <a:rPr lang="en-US" dirty="0" err="1"/>
              <a:t>DasGupta</a:t>
            </a:r>
            <a:r>
              <a:rPr lang="en-US" dirty="0"/>
              <a:t> et al. https://</a:t>
            </a:r>
            <a:r>
              <a:rPr lang="en-US" dirty="0" err="1"/>
              <a:t>people.eecs.berkeley.edu</a:t>
            </a:r>
            <a:r>
              <a:rPr lang="en-US" dirty="0"/>
              <a:t>/~</a:t>
            </a:r>
            <a:r>
              <a:rPr lang="en-US" dirty="0" err="1"/>
              <a:t>vazirani</a:t>
            </a:r>
            <a:r>
              <a:rPr lang="en-US" dirty="0"/>
              <a:t>/algorithms/chap3.pdf</a:t>
            </a:r>
          </a:p>
        </p:txBody>
      </p:sp>
      <p:pic>
        <p:nvPicPr>
          <p:cNvPr id="9" name="Content Placeholder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CFF2202C-73F5-2F03-926E-DA66FBB7E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513" y="3545655"/>
            <a:ext cx="61849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5686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2(c): Determine when Rules Depend on Each Other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80E03-D4FB-3343-B3C7-DC9410CCE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5973" cy="4351338"/>
          </a:xfrm>
        </p:spPr>
        <p:txBody>
          <a:bodyPr>
            <a:normAutofit/>
          </a:bodyPr>
          <a:lstStyle/>
          <a:p>
            <a:r>
              <a:rPr lang="en-US" dirty="0"/>
              <a:t>Think of a predicate on the left hand side of a rule as a </a:t>
            </a:r>
            <a:r>
              <a:rPr lang="en-US" dirty="0">
                <a:highlight>
                  <a:srgbClr val="FFFF00"/>
                </a:highlight>
              </a:rPr>
              <a:t>“producer” </a:t>
            </a:r>
            <a:r>
              <a:rPr lang="en-US" dirty="0"/>
              <a:t>of new tuples</a:t>
            </a:r>
          </a:p>
          <a:p>
            <a:r>
              <a:rPr lang="en-US" dirty="0"/>
              <a:t>Think of a predicate on the right hand side of a rule as a </a:t>
            </a:r>
            <a:r>
              <a:rPr lang="en-US" dirty="0">
                <a:highlight>
                  <a:srgbClr val="FF00FF"/>
                </a:highlight>
              </a:rPr>
              <a:t>“consumer” </a:t>
            </a:r>
            <a:r>
              <a:rPr lang="en-US" dirty="0"/>
              <a:t>of new tuples</a:t>
            </a:r>
          </a:p>
          <a:p>
            <a:r>
              <a:rPr lang="en-US" dirty="0"/>
              <a:t>R0 depends on R1 since R0 </a:t>
            </a:r>
            <a:r>
              <a:rPr lang="en-US" i="1" dirty="0"/>
              <a:t>consumes</a:t>
            </a:r>
            <a:r>
              <a:rPr lang="en-US" dirty="0"/>
              <a:t> predicates </a:t>
            </a:r>
            <a:r>
              <a:rPr lang="en-US" i="1" dirty="0"/>
              <a:t>produced</a:t>
            </a:r>
            <a:r>
              <a:rPr lang="en-US" dirty="0"/>
              <a:t> by R1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4BC147-D99F-144C-A35B-9B898A0B002A}"/>
              </a:ext>
            </a:extLst>
          </p:cNvPr>
          <p:cNvSpPr txBox="1"/>
          <p:nvPr/>
        </p:nvSpPr>
        <p:spPr>
          <a:xfrm>
            <a:off x="6587158" y="1782106"/>
            <a:ext cx="526907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Rules:</a:t>
            </a:r>
          </a:p>
          <a:p>
            <a:r>
              <a:rPr lang="en-US" sz="2000" dirty="0"/>
              <a:t> R0:  Alpha(x, y, z) :- </a:t>
            </a:r>
            <a:r>
              <a:rPr lang="en-US" sz="2000" dirty="0">
                <a:highlight>
                  <a:srgbClr val="FF00FF"/>
                </a:highlight>
              </a:rPr>
              <a:t>Bravo(a, b, z)</a:t>
            </a:r>
            <a:r>
              <a:rPr lang="en-US" sz="2000" dirty="0"/>
              <a:t>, Charlie(x, y, c).</a:t>
            </a:r>
            <a:endParaRPr lang="en-US" sz="2000" b="0" dirty="0">
              <a:effectLst/>
            </a:endParaRPr>
          </a:p>
          <a:p>
            <a:r>
              <a:rPr lang="en-US" sz="2000" dirty="0"/>
              <a:t> R1:  </a:t>
            </a:r>
            <a:r>
              <a:rPr lang="en-US" sz="2000" dirty="0">
                <a:highlight>
                  <a:srgbClr val="FFFF00"/>
                </a:highlight>
              </a:rPr>
              <a:t>Bravo(x, y, z) </a:t>
            </a:r>
            <a:r>
              <a:rPr lang="en-US" sz="2000" dirty="0"/>
              <a:t>:- Charlie(a, x, z), Alpha(y, a, b).</a:t>
            </a:r>
            <a:endParaRPr lang="en-US" sz="2000" b="0" dirty="0">
              <a:effectLst/>
            </a:endParaRPr>
          </a:p>
          <a:p>
            <a:r>
              <a:rPr lang="en-US" sz="2000" dirty="0"/>
              <a:t> R2:  Charlie(x, y, z) :- Delta(z, y, x).</a:t>
            </a:r>
          </a:p>
          <a:p>
            <a:r>
              <a:rPr lang="en-US" sz="2000" dirty="0"/>
              <a:t> R3:  Delta(x, y, z) :- Charlie(z, x, y).</a:t>
            </a:r>
            <a:endParaRPr lang="en-US" sz="2000" b="0" dirty="0">
              <a:effectLst/>
            </a:endParaRPr>
          </a:p>
          <a:p>
            <a:r>
              <a:rPr lang="en-US" sz="2000" dirty="0"/>
              <a:t> R4:  Delta(x, y, z) :- Echo(y, z, x).</a:t>
            </a:r>
            <a:endParaRPr lang="en-US" sz="2000" b="0" dirty="0">
              <a:effectLst/>
            </a:endParaRPr>
          </a:p>
          <a:p>
            <a:br>
              <a:rPr lang="en-US" sz="2000" b="0" dirty="0">
                <a:effectLst/>
              </a:rPr>
            </a:br>
            <a:endParaRPr lang="en-US" sz="2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4D467BE-F16B-2845-AB5F-D7D52D843FD6}"/>
              </a:ext>
            </a:extLst>
          </p:cNvPr>
          <p:cNvCxnSpPr>
            <a:cxnSpLocks/>
          </p:cNvCxnSpPr>
          <p:nvPr/>
        </p:nvCxnSpPr>
        <p:spPr>
          <a:xfrm flipH="1">
            <a:off x="7782911" y="2296510"/>
            <a:ext cx="951186" cy="17342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1772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2(d): Add an edge to the graph for each dependency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80E03-D4FB-3343-B3C7-DC9410CCE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5973" cy="4351338"/>
          </a:xfrm>
        </p:spPr>
        <p:txBody>
          <a:bodyPr>
            <a:normAutofit/>
          </a:bodyPr>
          <a:lstStyle/>
          <a:p>
            <a:r>
              <a:rPr lang="en-US" dirty="0"/>
              <a:t>R0 depends on R1 since R0 </a:t>
            </a:r>
            <a:r>
              <a:rPr lang="en-US" i="1" dirty="0"/>
              <a:t>consumes</a:t>
            </a:r>
            <a:r>
              <a:rPr lang="en-US" dirty="0"/>
              <a:t> predicates </a:t>
            </a:r>
            <a:r>
              <a:rPr lang="en-US" i="1" dirty="0"/>
              <a:t>produced</a:t>
            </a:r>
            <a:r>
              <a:rPr lang="en-US" dirty="0"/>
              <a:t> by R1</a:t>
            </a:r>
          </a:p>
          <a:p>
            <a:r>
              <a:rPr lang="en-US" dirty="0"/>
              <a:t>We’ll turn this dependency into an edge in a graph</a:t>
            </a:r>
          </a:p>
          <a:p>
            <a:r>
              <a:rPr lang="en-US" dirty="0"/>
              <a:t>The directed edge from the R0 vertex to the R1 vertex is read as “R0 </a:t>
            </a:r>
            <a:r>
              <a:rPr lang="en-US" i="1" dirty="0"/>
              <a:t>depends on</a:t>
            </a:r>
            <a:r>
              <a:rPr lang="en-US" dirty="0"/>
              <a:t> R1”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C5B320-3E3D-3542-AE0B-90CA60DADC4A}"/>
              </a:ext>
            </a:extLst>
          </p:cNvPr>
          <p:cNvSpPr>
            <a:spLocks noChangeAspect="1"/>
          </p:cNvSpPr>
          <p:nvPr/>
        </p:nvSpPr>
        <p:spPr>
          <a:xfrm>
            <a:off x="7183821" y="4164227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DD3A409-BD5E-7540-821D-6319612B4E10}"/>
              </a:ext>
            </a:extLst>
          </p:cNvPr>
          <p:cNvSpPr>
            <a:spLocks noChangeAspect="1"/>
          </p:cNvSpPr>
          <p:nvPr/>
        </p:nvSpPr>
        <p:spPr>
          <a:xfrm>
            <a:off x="8810213" y="4164227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345205-ECC0-8345-9F51-9CBA91EA1FE6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8006781" y="4575707"/>
            <a:ext cx="80343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DD872D8-A3EA-3E75-0AA8-1F9722662C28}"/>
              </a:ext>
            </a:extLst>
          </p:cNvPr>
          <p:cNvSpPr txBox="1"/>
          <p:nvPr/>
        </p:nvSpPr>
        <p:spPr>
          <a:xfrm>
            <a:off x="6587158" y="1782106"/>
            <a:ext cx="526907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Rules:</a:t>
            </a:r>
          </a:p>
          <a:p>
            <a:r>
              <a:rPr lang="en-US" sz="2000" dirty="0"/>
              <a:t> R0:  Alpha(x, y, z) :- </a:t>
            </a:r>
            <a:r>
              <a:rPr lang="en-US" sz="2000" dirty="0">
                <a:highlight>
                  <a:srgbClr val="FF00FF"/>
                </a:highlight>
              </a:rPr>
              <a:t>Bravo(a, b, z)</a:t>
            </a:r>
            <a:r>
              <a:rPr lang="en-US" sz="2000" dirty="0"/>
              <a:t>, Charlie(x, y, c).</a:t>
            </a:r>
            <a:endParaRPr lang="en-US" sz="2000" b="0" dirty="0">
              <a:effectLst/>
            </a:endParaRPr>
          </a:p>
          <a:p>
            <a:r>
              <a:rPr lang="en-US" sz="2000" dirty="0"/>
              <a:t> R1:  </a:t>
            </a:r>
            <a:r>
              <a:rPr lang="en-US" sz="2000" dirty="0">
                <a:highlight>
                  <a:srgbClr val="FFFF00"/>
                </a:highlight>
              </a:rPr>
              <a:t>Bravo(x, y, z) </a:t>
            </a:r>
            <a:r>
              <a:rPr lang="en-US" sz="2000" dirty="0"/>
              <a:t>:- Charlie(a, x, z), Alpha(y, a, b).</a:t>
            </a:r>
            <a:endParaRPr lang="en-US" sz="2000" b="0" dirty="0">
              <a:effectLst/>
            </a:endParaRPr>
          </a:p>
          <a:p>
            <a:r>
              <a:rPr lang="en-US" sz="2000" dirty="0"/>
              <a:t> R2:  Charlie(x, y, z) :- Delta(z, y, x).</a:t>
            </a:r>
          </a:p>
          <a:p>
            <a:r>
              <a:rPr lang="en-US" sz="2000" dirty="0"/>
              <a:t> R3:  Delta(x, y, z) :- Charlie(z, x, y).</a:t>
            </a:r>
            <a:endParaRPr lang="en-US" sz="2000" b="0" dirty="0">
              <a:effectLst/>
            </a:endParaRPr>
          </a:p>
          <a:p>
            <a:r>
              <a:rPr lang="en-US" sz="2000" dirty="0"/>
              <a:t> R4:  Delta(x, y, z) :- Echo(y, z, x).</a:t>
            </a:r>
            <a:endParaRPr lang="en-US" sz="2000" b="0" dirty="0">
              <a:effectLst/>
            </a:endParaRPr>
          </a:p>
          <a:p>
            <a:br>
              <a:rPr lang="en-US" sz="2000" b="0" dirty="0">
                <a:effectLst/>
              </a:rPr>
            </a:br>
            <a:endParaRPr lang="en-US" sz="2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2C0B4E-3C1B-4F6A-2C14-B0FDC7292388}"/>
              </a:ext>
            </a:extLst>
          </p:cNvPr>
          <p:cNvCxnSpPr>
            <a:cxnSpLocks/>
          </p:cNvCxnSpPr>
          <p:nvPr/>
        </p:nvCxnSpPr>
        <p:spPr>
          <a:xfrm flipH="1">
            <a:off x="7782911" y="2296510"/>
            <a:ext cx="951186" cy="17342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4999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2(d): Add an edge to the graph for each dependency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80E03-D4FB-3343-B3C7-DC9410CCE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5973" cy="4351338"/>
          </a:xfrm>
        </p:spPr>
        <p:txBody>
          <a:bodyPr>
            <a:normAutofit/>
          </a:bodyPr>
          <a:lstStyle/>
          <a:p>
            <a:r>
              <a:rPr lang="en-US" dirty="0"/>
              <a:t>Add edges between vertices whose rules depend on each other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C5B320-3E3D-3542-AE0B-90CA60DADC4A}"/>
              </a:ext>
            </a:extLst>
          </p:cNvPr>
          <p:cNvSpPr>
            <a:spLocks noChangeAspect="1"/>
          </p:cNvSpPr>
          <p:nvPr/>
        </p:nvSpPr>
        <p:spPr>
          <a:xfrm>
            <a:off x="7183821" y="4164227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DD3A409-BD5E-7540-821D-6319612B4E10}"/>
              </a:ext>
            </a:extLst>
          </p:cNvPr>
          <p:cNvSpPr>
            <a:spLocks noChangeAspect="1"/>
          </p:cNvSpPr>
          <p:nvPr/>
        </p:nvSpPr>
        <p:spPr>
          <a:xfrm>
            <a:off x="8810213" y="4164227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345205-ECC0-8345-9F51-9CBA91EA1FE6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8006781" y="4575707"/>
            <a:ext cx="80343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70C4349-A945-534C-8FBA-E11B076E7A80}"/>
              </a:ext>
            </a:extLst>
          </p:cNvPr>
          <p:cNvSpPr>
            <a:spLocks noChangeAspect="1"/>
          </p:cNvSpPr>
          <p:nvPr/>
        </p:nvSpPr>
        <p:spPr>
          <a:xfrm>
            <a:off x="1973389" y="3017520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C837CBC-8F20-A749-A1C8-2BBE8FED031C}"/>
              </a:ext>
            </a:extLst>
          </p:cNvPr>
          <p:cNvSpPr>
            <a:spLocks noChangeAspect="1"/>
          </p:cNvSpPr>
          <p:nvPr/>
        </p:nvSpPr>
        <p:spPr>
          <a:xfrm>
            <a:off x="1973389" y="4360794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0300474-5958-804D-8489-752618DD04E7}"/>
              </a:ext>
            </a:extLst>
          </p:cNvPr>
          <p:cNvSpPr>
            <a:spLocks noChangeAspect="1"/>
          </p:cNvSpPr>
          <p:nvPr/>
        </p:nvSpPr>
        <p:spPr>
          <a:xfrm>
            <a:off x="3339465" y="3017520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2550A31-7857-C74B-B3A5-880763CF1E50}"/>
              </a:ext>
            </a:extLst>
          </p:cNvPr>
          <p:cNvSpPr>
            <a:spLocks noChangeAspect="1"/>
          </p:cNvSpPr>
          <p:nvPr/>
        </p:nvSpPr>
        <p:spPr>
          <a:xfrm>
            <a:off x="3339465" y="4360794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3186070-1972-2043-9DFD-1755C52F63D2}"/>
              </a:ext>
            </a:extLst>
          </p:cNvPr>
          <p:cNvSpPr>
            <a:spLocks noChangeAspect="1"/>
          </p:cNvSpPr>
          <p:nvPr/>
        </p:nvSpPr>
        <p:spPr>
          <a:xfrm>
            <a:off x="4705541" y="3752747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R4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3E88DCA-D44C-754F-8753-A6BFECE41710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2384869" y="3840480"/>
            <a:ext cx="0" cy="5203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12F8E02-DEF5-C26F-6BAB-03A387F7E3DD}"/>
              </a:ext>
            </a:extLst>
          </p:cNvPr>
          <p:cNvSpPr txBox="1"/>
          <p:nvPr/>
        </p:nvSpPr>
        <p:spPr>
          <a:xfrm>
            <a:off x="6587158" y="1782106"/>
            <a:ext cx="526907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Rules:</a:t>
            </a:r>
          </a:p>
          <a:p>
            <a:r>
              <a:rPr lang="en-US" sz="2000" dirty="0"/>
              <a:t> R0:  Alpha(x, y, z) :- </a:t>
            </a:r>
            <a:r>
              <a:rPr lang="en-US" sz="2000" dirty="0">
                <a:highlight>
                  <a:srgbClr val="FF00FF"/>
                </a:highlight>
              </a:rPr>
              <a:t>Bravo(a, b, z)</a:t>
            </a:r>
            <a:r>
              <a:rPr lang="en-US" sz="2000" dirty="0"/>
              <a:t>, Charlie(x, y, c).</a:t>
            </a:r>
            <a:endParaRPr lang="en-US" sz="2000" b="0" dirty="0">
              <a:effectLst/>
            </a:endParaRPr>
          </a:p>
          <a:p>
            <a:r>
              <a:rPr lang="en-US" sz="2000" dirty="0"/>
              <a:t> R1:  </a:t>
            </a:r>
            <a:r>
              <a:rPr lang="en-US" sz="2000" dirty="0">
                <a:highlight>
                  <a:srgbClr val="FFFF00"/>
                </a:highlight>
              </a:rPr>
              <a:t>Bravo(x, y, z) </a:t>
            </a:r>
            <a:r>
              <a:rPr lang="en-US" sz="2000" dirty="0"/>
              <a:t>:- Charlie(a, x, z), Alpha(y, a, b).</a:t>
            </a:r>
            <a:endParaRPr lang="en-US" sz="2000" b="0" dirty="0">
              <a:effectLst/>
            </a:endParaRPr>
          </a:p>
          <a:p>
            <a:r>
              <a:rPr lang="en-US" sz="2000" dirty="0"/>
              <a:t> R2:  Charlie(x, y, z) :- Delta(z, y, x).</a:t>
            </a:r>
          </a:p>
          <a:p>
            <a:r>
              <a:rPr lang="en-US" sz="2000" dirty="0"/>
              <a:t> R3:  Delta(x, y, z) :- Charlie(z, x, y).</a:t>
            </a:r>
            <a:endParaRPr lang="en-US" sz="2000" b="0" dirty="0">
              <a:effectLst/>
            </a:endParaRPr>
          </a:p>
          <a:p>
            <a:r>
              <a:rPr lang="en-US" sz="2000" dirty="0"/>
              <a:t> R4:  Delta(x, y, z) :- Echo(y, z, x).</a:t>
            </a:r>
            <a:endParaRPr lang="en-US" sz="2000" b="0" dirty="0">
              <a:effectLst/>
            </a:endParaRPr>
          </a:p>
          <a:p>
            <a:br>
              <a:rPr lang="en-US" sz="2000" b="0" dirty="0">
                <a:effectLst/>
              </a:rPr>
            </a:br>
            <a:endParaRPr lang="en-US" sz="20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FC9B0F-A1A1-2F1C-9CED-D616479366C5}"/>
              </a:ext>
            </a:extLst>
          </p:cNvPr>
          <p:cNvCxnSpPr>
            <a:cxnSpLocks/>
          </p:cNvCxnSpPr>
          <p:nvPr/>
        </p:nvCxnSpPr>
        <p:spPr>
          <a:xfrm flipH="1">
            <a:off x="7782911" y="2296510"/>
            <a:ext cx="951186" cy="17342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4561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4BC147-D99F-144C-A35B-9B898A0B002A}"/>
              </a:ext>
            </a:extLst>
          </p:cNvPr>
          <p:cNvSpPr txBox="1"/>
          <p:nvPr/>
        </p:nvSpPr>
        <p:spPr>
          <a:xfrm>
            <a:off x="6587158" y="1782106"/>
            <a:ext cx="526907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Rules:</a:t>
            </a:r>
          </a:p>
          <a:p>
            <a:r>
              <a:rPr lang="en-US" sz="2000" dirty="0"/>
              <a:t> R0:  Alpha(x, y, z) :- Bravo(a, b, z), </a:t>
            </a:r>
            <a:r>
              <a:rPr lang="en-US" sz="2000" dirty="0">
                <a:highlight>
                  <a:srgbClr val="FF00FF"/>
                </a:highlight>
              </a:rPr>
              <a:t>Charlie</a:t>
            </a:r>
            <a:r>
              <a:rPr lang="en-US" sz="2000" dirty="0"/>
              <a:t>(x, y, c).</a:t>
            </a:r>
            <a:endParaRPr lang="en-US" sz="2000" b="0" dirty="0">
              <a:effectLst/>
            </a:endParaRPr>
          </a:p>
          <a:p>
            <a:r>
              <a:rPr lang="en-US" sz="2000" dirty="0"/>
              <a:t> R1:  Bravo(x, y, z) :- Charlie(a, x, z), Alpha(y, a, b).</a:t>
            </a:r>
            <a:endParaRPr lang="en-US" sz="2000" b="0" dirty="0">
              <a:effectLst/>
            </a:endParaRPr>
          </a:p>
          <a:p>
            <a:r>
              <a:rPr lang="en-US" sz="2000" dirty="0"/>
              <a:t> R2:  </a:t>
            </a:r>
            <a:r>
              <a:rPr lang="en-US" sz="2000" dirty="0">
                <a:highlight>
                  <a:srgbClr val="FFFF00"/>
                </a:highlight>
              </a:rPr>
              <a:t>Charlie</a:t>
            </a:r>
            <a:r>
              <a:rPr lang="en-US" sz="2000" dirty="0"/>
              <a:t>(x, y, z) :- Delta(z, y, x).</a:t>
            </a:r>
          </a:p>
          <a:p>
            <a:r>
              <a:rPr lang="en-US" sz="2000" dirty="0"/>
              <a:t> R3:  Delta(x, y, z) :- Charlie(z, x, y).</a:t>
            </a:r>
            <a:endParaRPr lang="en-US" sz="2000" b="0" dirty="0">
              <a:effectLst/>
            </a:endParaRPr>
          </a:p>
          <a:p>
            <a:r>
              <a:rPr lang="en-US" sz="2000" dirty="0"/>
              <a:t> R4:  Delta(x, y, z) :- Echo(y, z, x).</a:t>
            </a:r>
            <a:endParaRPr lang="en-US" sz="2000" b="0" dirty="0">
              <a:effectLst/>
            </a:endParaRPr>
          </a:p>
          <a:p>
            <a:br>
              <a:rPr lang="en-US" sz="2000" b="0" dirty="0">
                <a:effectLst/>
              </a:rPr>
            </a:b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2(d): Add an edge to the graph for each dependency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80E03-D4FB-3343-B3C7-DC9410CCE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5973" cy="4351338"/>
          </a:xfrm>
        </p:spPr>
        <p:txBody>
          <a:bodyPr>
            <a:normAutofit/>
          </a:bodyPr>
          <a:lstStyle/>
          <a:p>
            <a:r>
              <a:rPr lang="en-US" dirty="0"/>
              <a:t>Add edges between vertices whose rules depend on each other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4D467BE-F16B-2845-AB5F-D7D52D843FD6}"/>
              </a:ext>
            </a:extLst>
          </p:cNvPr>
          <p:cNvCxnSpPr>
            <a:cxnSpLocks/>
          </p:cNvCxnSpPr>
          <p:nvPr/>
        </p:nvCxnSpPr>
        <p:spPr>
          <a:xfrm flipH="1">
            <a:off x="7890642" y="2290367"/>
            <a:ext cx="2301550" cy="56528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66C5B320-3E3D-3542-AE0B-90CA60DADC4A}"/>
              </a:ext>
            </a:extLst>
          </p:cNvPr>
          <p:cNvSpPr>
            <a:spLocks noChangeAspect="1"/>
          </p:cNvSpPr>
          <p:nvPr/>
        </p:nvSpPr>
        <p:spPr>
          <a:xfrm>
            <a:off x="7183821" y="4164227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DD3A409-BD5E-7540-821D-6319612B4E10}"/>
              </a:ext>
            </a:extLst>
          </p:cNvPr>
          <p:cNvSpPr>
            <a:spLocks noChangeAspect="1"/>
          </p:cNvSpPr>
          <p:nvPr/>
        </p:nvSpPr>
        <p:spPr>
          <a:xfrm>
            <a:off x="8810213" y="4164227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70C4349-A945-534C-8FBA-E11B076E7A80}"/>
              </a:ext>
            </a:extLst>
          </p:cNvPr>
          <p:cNvSpPr>
            <a:spLocks noChangeAspect="1"/>
          </p:cNvSpPr>
          <p:nvPr/>
        </p:nvSpPr>
        <p:spPr>
          <a:xfrm>
            <a:off x="1973389" y="3017520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C837CBC-8F20-A749-A1C8-2BBE8FED031C}"/>
              </a:ext>
            </a:extLst>
          </p:cNvPr>
          <p:cNvSpPr>
            <a:spLocks noChangeAspect="1"/>
          </p:cNvSpPr>
          <p:nvPr/>
        </p:nvSpPr>
        <p:spPr>
          <a:xfrm>
            <a:off x="1973389" y="4360794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0300474-5958-804D-8489-752618DD04E7}"/>
              </a:ext>
            </a:extLst>
          </p:cNvPr>
          <p:cNvSpPr>
            <a:spLocks noChangeAspect="1"/>
          </p:cNvSpPr>
          <p:nvPr/>
        </p:nvSpPr>
        <p:spPr>
          <a:xfrm>
            <a:off x="3339465" y="3017520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2550A31-7857-C74B-B3A5-880763CF1E50}"/>
              </a:ext>
            </a:extLst>
          </p:cNvPr>
          <p:cNvSpPr>
            <a:spLocks noChangeAspect="1"/>
          </p:cNvSpPr>
          <p:nvPr/>
        </p:nvSpPr>
        <p:spPr>
          <a:xfrm>
            <a:off x="3339465" y="4360794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3186070-1972-2043-9DFD-1755C52F63D2}"/>
              </a:ext>
            </a:extLst>
          </p:cNvPr>
          <p:cNvSpPr>
            <a:spLocks noChangeAspect="1"/>
          </p:cNvSpPr>
          <p:nvPr/>
        </p:nvSpPr>
        <p:spPr>
          <a:xfrm>
            <a:off x="4705541" y="3752747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R4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3E88DCA-D44C-754F-8753-A6BFECE41710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2384869" y="3840480"/>
            <a:ext cx="0" cy="5203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430537A-C540-9842-BB8E-CCBC3FFA9C5A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2796349" y="3429000"/>
            <a:ext cx="54311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F9B94B4-51F2-0F63-DA0F-4B619686784A}"/>
              </a:ext>
            </a:extLst>
          </p:cNvPr>
          <p:cNvCxnSpPr>
            <a:cxnSpLocks/>
          </p:cNvCxnSpPr>
          <p:nvPr/>
        </p:nvCxnSpPr>
        <p:spPr>
          <a:xfrm>
            <a:off x="8006781" y="4575707"/>
            <a:ext cx="80343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548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4BC147-D99F-144C-A35B-9B898A0B002A}"/>
              </a:ext>
            </a:extLst>
          </p:cNvPr>
          <p:cNvSpPr txBox="1"/>
          <p:nvPr/>
        </p:nvSpPr>
        <p:spPr>
          <a:xfrm>
            <a:off x="6587158" y="1782106"/>
            <a:ext cx="526907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Rules:</a:t>
            </a:r>
          </a:p>
          <a:p>
            <a:r>
              <a:rPr lang="en-US" sz="2000" dirty="0"/>
              <a:t> R0:  Alpha(x, y, z) :- Bravo(a, b, z), Charlie(x, y, c).</a:t>
            </a:r>
            <a:endParaRPr lang="en-US" sz="2000" b="0" dirty="0">
              <a:effectLst/>
            </a:endParaRPr>
          </a:p>
          <a:p>
            <a:r>
              <a:rPr lang="en-US" sz="2000" dirty="0"/>
              <a:t> R1:  Bravo(x, y, z) :- Charlie(a, x, z), Alpha(y, a, b).</a:t>
            </a:r>
            <a:endParaRPr lang="en-US" sz="2000" b="0" dirty="0">
              <a:effectLst/>
            </a:endParaRPr>
          </a:p>
          <a:p>
            <a:r>
              <a:rPr lang="en-US" sz="2000" dirty="0"/>
              <a:t> R2:  Charlie(x, y, z) :- Delta(z, y, x).</a:t>
            </a:r>
          </a:p>
          <a:p>
            <a:r>
              <a:rPr lang="en-US" sz="2000" dirty="0"/>
              <a:t> R3:  Delta(x, y, z) :- Charlie(z, x, y).</a:t>
            </a:r>
            <a:endParaRPr lang="en-US" sz="2000" b="0" dirty="0">
              <a:effectLst/>
            </a:endParaRPr>
          </a:p>
          <a:p>
            <a:r>
              <a:rPr lang="en-US" sz="2000" dirty="0"/>
              <a:t> R4:  Delta(x, y, z) :- Echo(y, z, x).</a:t>
            </a:r>
            <a:endParaRPr lang="en-US" sz="2000" b="0" dirty="0">
              <a:effectLst/>
            </a:endParaRPr>
          </a:p>
          <a:p>
            <a:br>
              <a:rPr lang="en-US" sz="2000" b="0" dirty="0">
                <a:effectLst/>
              </a:rPr>
            </a:b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2(d): Add an edge to the graph for each dependency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80E03-D4FB-3343-B3C7-DC9410CCE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5973" cy="4351338"/>
          </a:xfrm>
        </p:spPr>
        <p:txBody>
          <a:bodyPr>
            <a:normAutofit/>
          </a:bodyPr>
          <a:lstStyle/>
          <a:p>
            <a:r>
              <a:rPr lang="en-US" dirty="0"/>
              <a:t>Add edges between vertices whose rules depend on each other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70C4349-A945-534C-8FBA-E11B076E7A80}"/>
              </a:ext>
            </a:extLst>
          </p:cNvPr>
          <p:cNvSpPr>
            <a:spLocks noChangeAspect="1"/>
          </p:cNvSpPr>
          <p:nvPr/>
        </p:nvSpPr>
        <p:spPr>
          <a:xfrm>
            <a:off x="1973389" y="3017520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C837CBC-8F20-A749-A1C8-2BBE8FED031C}"/>
              </a:ext>
            </a:extLst>
          </p:cNvPr>
          <p:cNvSpPr>
            <a:spLocks noChangeAspect="1"/>
          </p:cNvSpPr>
          <p:nvPr/>
        </p:nvSpPr>
        <p:spPr>
          <a:xfrm>
            <a:off x="1973389" y="4360794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0300474-5958-804D-8489-752618DD04E7}"/>
              </a:ext>
            </a:extLst>
          </p:cNvPr>
          <p:cNvSpPr>
            <a:spLocks noChangeAspect="1"/>
          </p:cNvSpPr>
          <p:nvPr/>
        </p:nvSpPr>
        <p:spPr>
          <a:xfrm>
            <a:off x="3339465" y="3017520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2550A31-7857-C74B-B3A5-880763CF1E50}"/>
              </a:ext>
            </a:extLst>
          </p:cNvPr>
          <p:cNvSpPr>
            <a:spLocks noChangeAspect="1"/>
          </p:cNvSpPr>
          <p:nvPr/>
        </p:nvSpPr>
        <p:spPr>
          <a:xfrm>
            <a:off x="3339465" y="4360794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3186070-1972-2043-9DFD-1755C52F63D2}"/>
              </a:ext>
            </a:extLst>
          </p:cNvPr>
          <p:cNvSpPr>
            <a:spLocks noChangeAspect="1"/>
          </p:cNvSpPr>
          <p:nvPr/>
        </p:nvSpPr>
        <p:spPr>
          <a:xfrm>
            <a:off x="4705541" y="3752747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R4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3E88DCA-D44C-754F-8753-A6BFECE41710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2384869" y="3840480"/>
            <a:ext cx="0" cy="5203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430537A-C540-9842-BB8E-CCBC3FFA9C5A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2796349" y="3429000"/>
            <a:ext cx="54311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5B58D6-384B-074A-926C-A0A179CDA13F}"/>
              </a:ext>
            </a:extLst>
          </p:cNvPr>
          <p:cNvCxnSpPr>
            <a:cxnSpLocks/>
          </p:cNvCxnSpPr>
          <p:nvPr/>
        </p:nvCxnSpPr>
        <p:spPr>
          <a:xfrm flipV="1">
            <a:off x="2545492" y="3765104"/>
            <a:ext cx="0" cy="60804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7CE848-0F85-084F-85DE-2B42BF77146A}"/>
              </a:ext>
            </a:extLst>
          </p:cNvPr>
          <p:cNvCxnSpPr>
            <a:cxnSpLocks/>
            <a:stCxn id="12" idx="6"/>
            <a:endCxn id="13" idx="3"/>
          </p:cNvCxnSpPr>
          <p:nvPr/>
        </p:nvCxnSpPr>
        <p:spPr>
          <a:xfrm flipV="1">
            <a:off x="2796349" y="3719960"/>
            <a:ext cx="663636" cy="10523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72F540-1293-8342-AC5C-8D9EAB63F8B0}"/>
              </a:ext>
            </a:extLst>
          </p:cNvPr>
          <p:cNvCxnSpPr>
            <a:cxnSpLocks/>
          </p:cNvCxnSpPr>
          <p:nvPr/>
        </p:nvCxnSpPr>
        <p:spPr>
          <a:xfrm>
            <a:off x="3760588" y="3840480"/>
            <a:ext cx="0" cy="5203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9426F32-E86E-A040-BBE3-F6D1B8F28F1D}"/>
              </a:ext>
            </a:extLst>
          </p:cNvPr>
          <p:cNvCxnSpPr>
            <a:cxnSpLocks/>
          </p:cNvCxnSpPr>
          <p:nvPr/>
        </p:nvCxnSpPr>
        <p:spPr>
          <a:xfrm flipV="1">
            <a:off x="3921211" y="3765104"/>
            <a:ext cx="0" cy="60804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9CE6C0C-7BEC-9F41-9B4F-5E1216E338A2}"/>
              </a:ext>
            </a:extLst>
          </p:cNvPr>
          <p:cNvCxnSpPr>
            <a:cxnSpLocks/>
            <a:stCxn id="13" idx="6"/>
            <a:endCxn id="15" idx="1"/>
          </p:cNvCxnSpPr>
          <p:nvPr/>
        </p:nvCxnSpPr>
        <p:spPr>
          <a:xfrm>
            <a:off x="4162425" y="3429000"/>
            <a:ext cx="663636" cy="44426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7DE31D32-273E-8347-A2D8-E54B0CCA6A79}"/>
              </a:ext>
            </a:extLst>
          </p:cNvPr>
          <p:cNvSpPr txBox="1">
            <a:spLocks/>
          </p:cNvSpPr>
          <p:nvPr/>
        </p:nvSpPr>
        <p:spPr>
          <a:xfrm>
            <a:off x="6587158" y="3794760"/>
            <a:ext cx="5055973" cy="1097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the adjacency list (this is part of your project output)</a:t>
            </a:r>
          </a:p>
        </p:txBody>
      </p:sp>
    </p:spTree>
    <p:extLst>
      <p:ext uri="{BB962C8B-B14F-4D97-AF65-F5344CB8AC3E}">
        <p14:creationId xmlns:p14="http://schemas.microsoft.com/office/powerpoint/2010/main" val="28668121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4BC147-D99F-144C-A35B-9B898A0B002A}"/>
              </a:ext>
            </a:extLst>
          </p:cNvPr>
          <p:cNvSpPr txBox="1"/>
          <p:nvPr/>
        </p:nvSpPr>
        <p:spPr>
          <a:xfrm>
            <a:off x="6587158" y="1782106"/>
            <a:ext cx="526907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Rules:</a:t>
            </a:r>
          </a:p>
          <a:p>
            <a:r>
              <a:rPr lang="en-US" sz="2000" dirty="0"/>
              <a:t> R0:  Alpha(x, y, z) :- Bravo(a, b, z), Charlie(x, y, c).</a:t>
            </a:r>
            <a:endParaRPr lang="en-US" sz="2000" b="0" dirty="0">
              <a:effectLst/>
            </a:endParaRPr>
          </a:p>
          <a:p>
            <a:r>
              <a:rPr lang="en-US" sz="2000" dirty="0"/>
              <a:t> R1:  Bravo(x, y, z) :- Charlie(a, x, z), Alpha(y, a, b).</a:t>
            </a:r>
            <a:endParaRPr lang="en-US" sz="2000" b="0" dirty="0">
              <a:effectLst/>
            </a:endParaRPr>
          </a:p>
          <a:p>
            <a:r>
              <a:rPr lang="en-US" sz="2000" dirty="0"/>
              <a:t> R2:  Charlie(x, y, z) :- Delta(z, y, x).</a:t>
            </a:r>
          </a:p>
          <a:p>
            <a:r>
              <a:rPr lang="en-US" sz="2000" dirty="0"/>
              <a:t> R3:  Delta(x, y, z) :- Charlie(z, x, y).</a:t>
            </a:r>
            <a:endParaRPr lang="en-US" sz="2000" b="0" dirty="0">
              <a:effectLst/>
            </a:endParaRPr>
          </a:p>
          <a:p>
            <a:r>
              <a:rPr lang="en-US" sz="2000" dirty="0"/>
              <a:t> R4:  Delta(x, y, z) :- Echo(y, z, x).</a:t>
            </a:r>
            <a:endParaRPr lang="en-US" sz="2000" b="0" dirty="0">
              <a:effectLst/>
            </a:endParaRPr>
          </a:p>
          <a:p>
            <a:br>
              <a:rPr lang="en-US" sz="2000" b="0" dirty="0">
                <a:effectLst/>
              </a:rPr>
            </a:b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2(d): Potential Unit Test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80E03-D4FB-3343-B3C7-DC9410CCE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5973" cy="4351338"/>
          </a:xfrm>
        </p:spPr>
        <p:txBody>
          <a:bodyPr>
            <a:normAutofit/>
          </a:bodyPr>
          <a:lstStyle/>
          <a:p>
            <a:r>
              <a:rPr lang="en-US" dirty="0"/>
              <a:t>Take rules as input and create the adjacency list as output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70C4349-A945-534C-8FBA-E11B076E7A80}"/>
              </a:ext>
            </a:extLst>
          </p:cNvPr>
          <p:cNvSpPr>
            <a:spLocks noChangeAspect="1"/>
          </p:cNvSpPr>
          <p:nvPr/>
        </p:nvSpPr>
        <p:spPr>
          <a:xfrm>
            <a:off x="1973389" y="3017520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C837CBC-8F20-A749-A1C8-2BBE8FED031C}"/>
              </a:ext>
            </a:extLst>
          </p:cNvPr>
          <p:cNvSpPr>
            <a:spLocks noChangeAspect="1"/>
          </p:cNvSpPr>
          <p:nvPr/>
        </p:nvSpPr>
        <p:spPr>
          <a:xfrm>
            <a:off x="1973389" y="4360794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0300474-5958-804D-8489-752618DD04E7}"/>
              </a:ext>
            </a:extLst>
          </p:cNvPr>
          <p:cNvSpPr>
            <a:spLocks noChangeAspect="1"/>
          </p:cNvSpPr>
          <p:nvPr/>
        </p:nvSpPr>
        <p:spPr>
          <a:xfrm>
            <a:off x="3339465" y="3017520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2550A31-7857-C74B-B3A5-880763CF1E50}"/>
              </a:ext>
            </a:extLst>
          </p:cNvPr>
          <p:cNvSpPr>
            <a:spLocks noChangeAspect="1"/>
          </p:cNvSpPr>
          <p:nvPr/>
        </p:nvSpPr>
        <p:spPr>
          <a:xfrm>
            <a:off x="3339465" y="4360794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3186070-1972-2043-9DFD-1755C52F63D2}"/>
              </a:ext>
            </a:extLst>
          </p:cNvPr>
          <p:cNvSpPr>
            <a:spLocks noChangeAspect="1"/>
          </p:cNvSpPr>
          <p:nvPr/>
        </p:nvSpPr>
        <p:spPr>
          <a:xfrm>
            <a:off x="4705541" y="3752747"/>
            <a:ext cx="82296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R4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3E88DCA-D44C-754F-8753-A6BFECE41710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2384869" y="3840480"/>
            <a:ext cx="0" cy="5203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430537A-C540-9842-BB8E-CCBC3FFA9C5A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2796349" y="3429000"/>
            <a:ext cx="54311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5B58D6-384B-074A-926C-A0A179CDA13F}"/>
              </a:ext>
            </a:extLst>
          </p:cNvPr>
          <p:cNvCxnSpPr>
            <a:cxnSpLocks/>
          </p:cNvCxnSpPr>
          <p:nvPr/>
        </p:nvCxnSpPr>
        <p:spPr>
          <a:xfrm flipV="1">
            <a:off x="2545492" y="3765104"/>
            <a:ext cx="0" cy="60804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7CE848-0F85-084F-85DE-2B42BF77146A}"/>
              </a:ext>
            </a:extLst>
          </p:cNvPr>
          <p:cNvCxnSpPr>
            <a:cxnSpLocks/>
            <a:stCxn id="12" idx="6"/>
            <a:endCxn id="13" idx="3"/>
          </p:cNvCxnSpPr>
          <p:nvPr/>
        </p:nvCxnSpPr>
        <p:spPr>
          <a:xfrm flipV="1">
            <a:off x="2796349" y="3719960"/>
            <a:ext cx="663636" cy="10523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72F540-1293-8342-AC5C-8D9EAB63F8B0}"/>
              </a:ext>
            </a:extLst>
          </p:cNvPr>
          <p:cNvCxnSpPr>
            <a:cxnSpLocks/>
          </p:cNvCxnSpPr>
          <p:nvPr/>
        </p:nvCxnSpPr>
        <p:spPr>
          <a:xfrm>
            <a:off x="3760588" y="3840480"/>
            <a:ext cx="0" cy="5203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9426F32-E86E-A040-BBE3-F6D1B8F28F1D}"/>
              </a:ext>
            </a:extLst>
          </p:cNvPr>
          <p:cNvCxnSpPr>
            <a:cxnSpLocks/>
          </p:cNvCxnSpPr>
          <p:nvPr/>
        </p:nvCxnSpPr>
        <p:spPr>
          <a:xfrm flipV="1">
            <a:off x="3921211" y="3765104"/>
            <a:ext cx="0" cy="60804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9CE6C0C-7BEC-9F41-9B4F-5E1216E338A2}"/>
              </a:ext>
            </a:extLst>
          </p:cNvPr>
          <p:cNvCxnSpPr>
            <a:cxnSpLocks/>
            <a:stCxn id="13" idx="6"/>
            <a:endCxn id="15" idx="1"/>
          </p:cNvCxnSpPr>
          <p:nvPr/>
        </p:nvCxnSpPr>
        <p:spPr>
          <a:xfrm>
            <a:off x="4162425" y="3429000"/>
            <a:ext cx="663636" cy="44426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7DE31D32-273E-8347-A2D8-E54B0CCA6A79}"/>
              </a:ext>
            </a:extLst>
          </p:cNvPr>
          <p:cNvSpPr txBox="1">
            <a:spLocks/>
          </p:cNvSpPr>
          <p:nvPr/>
        </p:nvSpPr>
        <p:spPr>
          <a:xfrm>
            <a:off x="6587158" y="3840480"/>
            <a:ext cx="5055973" cy="2715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Call “</a:t>
            </a:r>
            <a:r>
              <a:rPr lang="en-US" dirty="0" err="1"/>
              <a:t>Graph.ToString</a:t>
            </a:r>
            <a:r>
              <a:rPr lang="en-US" dirty="0"/>
              <a:t>()” to output adjacency list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6EAE59-BC28-BC4C-9B4F-BB401C72AA62}"/>
              </a:ext>
            </a:extLst>
          </p:cNvPr>
          <p:cNvSpPr txBox="1"/>
          <p:nvPr/>
        </p:nvSpPr>
        <p:spPr>
          <a:xfrm>
            <a:off x="7390347" y="4772274"/>
            <a:ext cx="124104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R0: R1, R2</a:t>
            </a:r>
            <a:endParaRPr lang="en-US" sz="2000" b="0" dirty="0">
              <a:effectLst/>
            </a:endParaRPr>
          </a:p>
          <a:p>
            <a:r>
              <a:rPr lang="en-US" sz="2000" dirty="0"/>
              <a:t>R1: R0, R2</a:t>
            </a:r>
            <a:endParaRPr lang="en-US" sz="2000" b="0" dirty="0">
              <a:effectLst/>
            </a:endParaRPr>
          </a:p>
          <a:p>
            <a:r>
              <a:rPr lang="en-US" sz="2000" dirty="0"/>
              <a:t>R2: R3, R4</a:t>
            </a:r>
          </a:p>
          <a:p>
            <a:r>
              <a:rPr lang="en-US" sz="2000" dirty="0"/>
              <a:t>R3: R2</a:t>
            </a:r>
            <a:endParaRPr lang="en-US" sz="2000" b="0" dirty="0">
              <a:effectLst/>
            </a:endParaRPr>
          </a:p>
          <a:p>
            <a:r>
              <a:rPr lang="en-US" sz="2000" dirty="0"/>
              <a:t>R4:</a:t>
            </a:r>
          </a:p>
        </p:txBody>
      </p:sp>
    </p:spTree>
    <p:extLst>
      <p:ext uri="{BB962C8B-B14F-4D97-AF65-F5344CB8AC3E}">
        <p14:creationId xmlns:p14="http://schemas.microsoft.com/office/powerpoint/2010/main" val="27624204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2e: Construct the Reverse Graph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80E03-D4FB-3343-B3C7-DC9410CCE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5973" cy="4351338"/>
          </a:xfrm>
        </p:spPr>
        <p:txBody>
          <a:bodyPr>
            <a:normAutofit/>
          </a:bodyPr>
          <a:lstStyle/>
          <a:p>
            <a:r>
              <a:rPr lang="en-US" dirty="0"/>
              <a:t>Add edges between vertices whose rules depend on each other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6CBEC93-14D0-5847-B797-08380F549E07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70C4349-A945-534C-8FBA-E11B076E7A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C837CBC-8F20-A749-A1C8-2BBE8FED03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0300474-5958-804D-8489-752618DD04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2550A31-7857-C74B-B3A5-880763CF1E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3186070-1972-2043-9DFD-1755C52F63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3E88DCA-D44C-754F-8753-A6BFECE41710}"/>
                </a:ext>
              </a:extLst>
            </p:cNvPr>
            <p:cNvCxnSpPr>
              <a:cxnSpLocks/>
              <a:stCxn id="11" idx="4"/>
              <a:endCxn id="12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430537A-C540-9842-BB8E-CCBC3FFA9C5A}"/>
                </a:ext>
              </a:extLst>
            </p:cNvPr>
            <p:cNvCxnSpPr>
              <a:cxnSpLocks/>
              <a:stCxn id="11" idx="6"/>
              <a:endCxn id="13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55B58D6-384B-074A-926C-A0A179CDA1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87CE848-0F85-084F-85DE-2B42BF77146A}"/>
                </a:ext>
              </a:extLst>
            </p:cNvPr>
            <p:cNvCxnSpPr>
              <a:cxnSpLocks/>
              <a:stCxn id="12" idx="6"/>
              <a:endCxn id="13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D72F540-1293-8342-AC5C-8D9EAB63F8B0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9426F32-E86E-A040-BBE3-F6D1B8F28F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9CE6C0C-7BEC-9F41-9B4F-5E1216E338A2}"/>
                </a:ext>
              </a:extLst>
            </p:cNvPr>
            <p:cNvCxnSpPr>
              <a:cxnSpLocks/>
              <a:stCxn id="13" idx="6"/>
              <a:endCxn id="15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D0BECD6-68B6-9048-AB94-5546C28277DC}"/>
              </a:ext>
            </a:extLst>
          </p:cNvPr>
          <p:cNvGrpSpPr/>
          <p:nvPr/>
        </p:nvGrpSpPr>
        <p:grpSpPr>
          <a:xfrm>
            <a:off x="7711043" y="3017520"/>
            <a:ext cx="3555112" cy="2166234"/>
            <a:chOff x="7711043" y="3017520"/>
            <a:chExt cx="3555112" cy="216623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B9D28C-7F78-B84C-863F-F9DC798E8A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A5FD63E-077D-6B4C-B96D-2073DA5EA9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2D92931-7593-3446-BC66-7FD411B6DC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409508B-D8C4-1A40-BF0E-DB752B6B60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8A13FD2-EA61-474E-B0D1-8C96034AA4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43195" y="3752747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0A43BF2-2941-BB4B-8A47-C63281DE4696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>
              <a:off x="8122523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29A0400-B2B8-D646-A2D6-7AF996187CC8}"/>
                </a:ext>
              </a:extLst>
            </p:cNvPr>
            <p:cNvCxnSpPr>
              <a:cxnSpLocks/>
              <a:stCxn id="19" idx="6"/>
              <a:endCxn id="23" idx="2"/>
            </p:cNvCxnSpPr>
            <p:nvPr/>
          </p:nvCxnSpPr>
          <p:spPr>
            <a:xfrm>
              <a:off x="8534003" y="3429000"/>
              <a:ext cx="543116" cy="0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D8A5E98-0C6E-4D4E-B343-C9B3DDD0A8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3146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B61B9C0-D0D6-A448-A6DB-2AA6829B74F3}"/>
                </a:ext>
              </a:extLst>
            </p:cNvPr>
            <p:cNvCxnSpPr>
              <a:cxnSpLocks/>
              <a:stCxn id="20" idx="6"/>
              <a:endCxn id="23" idx="3"/>
            </p:cNvCxnSpPr>
            <p:nvPr/>
          </p:nvCxnSpPr>
          <p:spPr>
            <a:xfrm flipV="1">
              <a:off x="8534003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5FD9914-609C-0449-BA58-6D2ABEA2CC6A}"/>
                </a:ext>
              </a:extLst>
            </p:cNvPr>
            <p:cNvCxnSpPr>
              <a:cxnSpLocks/>
            </p:cNvCxnSpPr>
            <p:nvPr/>
          </p:nvCxnSpPr>
          <p:spPr>
            <a:xfrm>
              <a:off x="9498242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1B262BB-E87C-B642-95D1-D31A17073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8865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FF30D4C-4813-9042-B5AD-BD7F92B38E23}"/>
                </a:ext>
              </a:extLst>
            </p:cNvPr>
            <p:cNvCxnSpPr>
              <a:cxnSpLocks/>
              <a:stCxn id="23" idx="6"/>
              <a:endCxn id="28" idx="1"/>
            </p:cNvCxnSpPr>
            <p:nvPr/>
          </p:nvCxnSpPr>
          <p:spPr>
            <a:xfrm>
              <a:off x="9900079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78376F8-631B-BC48-9EFB-EB4B7A45F4FC}"/>
              </a:ext>
            </a:extLst>
          </p:cNvPr>
          <p:cNvSpPr txBox="1"/>
          <p:nvPr/>
        </p:nvSpPr>
        <p:spPr>
          <a:xfrm>
            <a:off x="2246281" y="5519858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B4C4D2-6BD0-E44E-9CB5-7ED9868EB367}"/>
              </a:ext>
            </a:extLst>
          </p:cNvPr>
          <p:cNvSpPr txBox="1"/>
          <p:nvPr/>
        </p:nvSpPr>
        <p:spPr>
          <a:xfrm>
            <a:off x="8256827" y="5471226"/>
            <a:ext cx="1699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Reverse Graph</a:t>
            </a:r>
          </a:p>
        </p:txBody>
      </p:sp>
    </p:spTree>
    <p:extLst>
      <p:ext uri="{BB962C8B-B14F-4D97-AF65-F5344CB8AC3E}">
        <p14:creationId xmlns:p14="http://schemas.microsoft.com/office/powerpoint/2010/main" val="17405703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2e: Construct the Reverse Graph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80E03-D4FB-3343-B3C7-DC9410CCE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5973" cy="4351338"/>
          </a:xfrm>
        </p:spPr>
        <p:txBody>
          <a:bodyPr>
            <a:normAutofit/>
          </a:bodyPr>
          <a:lstStyle/>
          <a:p>
            <a:r>
              <a:rPr lang="en-US" dirty="0"/>
              <a:t>Create a new graph by reversing edge direction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7DE31D32-273E-8347-A2D8-E54B0CCA6A79}"/>
              </a:ext>
            </a:extLst>
          </p:cNvPr>
          <p:cNvSpPr txBox="1">
            <a:spLocks/>
          </p:cNvSpPr>
          <p:nvPr/>
        </p:nvSpPr>
        <p:spPr>
          <a:xfrm>
            <a:off x="6437289" y="2222196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the adjacency list for the reverse graph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C133C11-F0E8-F84D-9070-9407B036DDC3}"/>
              </a:ext>
            </a:extLst>
          </p:cNvPr>
          <p:cNvGrpSpPr/>
          <p:nvPr/>
        </p:nvGrpSpPr>
        <p:grpSpPr>
          <a:xfrm>
            <a:off x="1656085" y="3042234"/>
            <a:ext cx="3555112" cy="2166234"/>
            <a:chOff x="7711043" y="3017520"/>
            <a:chExt cx="3555112" cy="21662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25DD4E2-9C37-4F48-9A58-1C971F0A2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5B7055B-5EDE-B24E-99AE-819E6DC0E9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CD79C5E-2D4F-E347-A54E-088FE79005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DE03406-FB57-0447-8D67-69294FD126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59E1A08-7A1A-A748-B017-22694A3638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43195" y="3752747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AA1E607-0BF8-FC4B-8AD7-593A22165515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>
              <a:off x="8122523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6F13E32-EABE-2748-9AFE-0730787C16D8}"/>
                </a:ext>
              </a:extLst>
            </p:cNvPr>
            <p:cNvCxnSpPr>
              <a:cxnSpLocks/>
              <a:stCxn id="23" idx="6"/>
              <a:endCxn id="28" idx="2"/>
            </p:cNvCxnSpPr>
            <p:nvPr/>
          </p:nvCxnSpPr>
          <p:spPr>
            <a:xfrm>
              <a:off x="8534003" y="3429000"/>
              <a:ext cx="543116" cy="0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BBD4250-AA9A-9048-86AF-E2FE2CFDDD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3146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CA3AAF1-95CD-324F-A820-4A3B16AA6DC1}"/>
                </a:ext>
              </a:extLst>
            </p:cNvPr>
            <p:cNvCxnSpPr>
              <a:cxnSpLocks/>
              <a:stCxn id="27" idx="6"/>
              <a:endCxn id="28" idx="3"/>
            </p:cNvCxnSpPr>
            <p:nvPr/>
          </p:nvCxnSpPr>
          <p:spPr>
            <a:xfrm flipV="1">
              <a:off x="8534003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4C3BB55-A3D6-4849-B937-8490FCC93DF7}"/>
                </a:ext>
              </a:extLst>
            </p:cNvPr>
            <p:cNvCxnSpPr>
              <a:cxnSpLocks/>
            </p:cNvCxnSpPr>
            <p:nvPr/>
          </p:nvCxnSpPr>
          <p:spPr>
            <a:xfrm>
              <a:off x="9498242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788E736-4FDE-F145-8A50-D0CB60DB9F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8865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356A100-FE5B-7E45-94A3-DFC8376FBB58}"/>
                </a:ext>
              </a:extLst>
            </p:cNvPr>
            <p:cNvCxnSpPr>
              <a:cxnSpLocks/>
              <a:stCxn id="28" idx="6"/>
              <a:endCxn id="30" idx="1"/>
            </p:cNvCxnSpPr>
            <p:nvPr/>
          </p:nvCxnSpPr>
          <p:spPr>
            <a:xfrm>
              <a:off x="9900079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1699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Reverse Graph</a:t>
            </a:r>
          </a:p>
        </p:txBody>
      </p:sp>
    </p:spTree>
    <p:extLst>
      <p:ext uri="{BB962C8B-B14F-4D97-AF65-F5344CB8AC3E}">
        <p14:creationId xmlns:p14="http://schemas.microsoft.com/office/powerpoint/2010/main" val="38186866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2e: Potential Unit Test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80E03-D4FB-3343-B3C7-DC9410CCE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5973" cy="4351338"/>
          </a:xfrm>
        </p:spPr>
        <p:txBody>
          <a:bodyPr>
            <a:normAutofit/>
          </a:bodyPr>
          <a:lstStyle/>
          <a:p>
            <a:r>
              <a:rPr lang="en-US" dirty="0"/>
              <a:t>Create a new graph by reversing edge direction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7DE31D32-273E-8347-A2D8-E54B0CCA6A79}"/>
              </a:ext>
            </a:extLst>
          </p:cNvPr>
          <p:cNvSpPr txBox="1">
            <a:spLocks/>
          </p:cNvSpPr>
          <p:nvPr/>
        </p:nvSpPr>
        <p:spPr>
          <a:xfrm>
            <a:off x="6437289" y="2222196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Call “</a:t>
            </a:r>
            <a:r>
              <a:rPr lang="en-US" dirty="0" err="1"/>
              <a:t>reversedGraph.ToString</a:t>
            </a:r>
            <a:r>
              <a:rPr lang="en-US" dirty="0"/>
              <a:t>()” to output adjacency list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6EAE59-BC28-BC4C-9B4F-BB401C72AA62}"/>
              </a:ext>
            </a:extLst>
          </p:cNvPr>
          <p:cNvSpPr txBox="1"/>
          <p:nvPr/>
        </p:nvSpPr>
        <p:spPr>
          <a:xfrm>
            <a:off x="7526271" y="3147446"/>
            <a:ext cx="163217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R0: R1</a:t>
            </a:r>
            <a:endParaRPr lang="en-US" sz="2000" b="0" dirty="0">
              <a:effectLst/>
            </a:endParaRPr>
          </a:p>
          <a:p>
            <a:r>
              <a:rPr lang="en-US" sz="2000" dirty="0"/>
              <a:t>R1: R0</a:t>
            </a:r>
          </a:p>
          <a:p>
            <a:r>
              <a:rPr lang="en-US" sz="2000" dirty="0"/>
              <a:t>R2: R0, R1, R3</a:t>
            </a:r>
          </a:p>
          <a:p>
            <a:r>
              <a:rPr lang="en-US" sz="2000" dirty="0"/>
              <a:t>R3: R2</a:t>
            </a:r>
            <a:endParaRPr lang="en-US" sz="2000" b="0" dirty="0">
              <a:effectLst/>
            </a:endParaRPr>
          </a:p>
          <a:p>
            <a:r>
              <a:rPr lang="en-US" sz="2000" dirty="0"/>
              <a:t>R4: R2</a:t>
            </a:r>
            <a:endParaRPr lang="en-US" sz="2000" b="0" dirty="0">
              <a:effectLst/>
            </a:endParaRPr>
          </a:p>
          <a:p>
            <a:br>
              <a:rPr lang="en-US" sz="2000" b="0" dirty="0">
                <a:effectLst/>
              </a:rPr>
            </a:br>
            <a:endParaRPr lang="en-US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C133C11-F0E8-F84D-9070-9407B036DDC3}"/>
              </a:ext>
            </a:extLst>
          </p:cNvPr>
          <p:cNvGrpSpPr/>
          <p:nvPr/>
        </p:nvGrpSpPr>
        <p:grpSpPr>
          <a:xfrm>
            <a:off x="1656085" y="3042234"/>
            <a:ext cx="3555112" cy="2166234"/>
            <a:chOff x="7711043" y="3017520"/>
            <a:chExt cx="3555112" cy="21662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25DD4E2-9C37-4F48-9A58-1C971F0A2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5B7055B-5EDE-B24E-99AE-819E6DC0E9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CD79C5E-2D4F-E347-A54E-088FE79005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DE03406-FB57-0447-8D67-69294FD126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59E1A08-7A1A-A748-B017-22694A3638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43195" y="3752747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AA1E607-0BF8-FC4B-8AD7-593A22165515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>
              <a:off x="8122523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6F13E32-EABE-2748-9AFE-0730787C16D8}"/>
                </a:ext>
              </a:extLst>
            </p:cNvPr>
            <p:cNvCxnSpPr>
              <a:cxnSpLocks/>
              <a:stCxn id="23" idx="6"/>
              <a:endCxn id="28" idx="2"/>
            </p:cNvCxnSpPr>
            <p:nvPr/>
          </p:nvCxnSpPr>
          <p:spPr>
            <a:xfrm>
              <a:off x="8534003" y="3429000"/>
              <a:ext cx="543116" cy="0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BBD4250-AA9A-9048-86AF-E2FE2CFDDD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3146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CA3AAF1-95CD-324F-A820-4A3B16AA6DC1}"/>
                </a:ext>
              </a:extLst>
            </p:cNvPr>
            <p:cNvCxnSpPr>
              <a:cxnSpLocks/>
              <a:stCxn id="27" idx="6"/>
              <a:endCxn id="28" idx="3"/>
            </p:cNvCxnSpPr>
            <p:nvPr/>
          </p:nvCxnSpPr>
          <p:spPr>
            <a:xfrm flipV="1">
              <a:off x="8534003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4C3BB55-A3D6-4849-B937-8490FCC93DF7}"/>
                </a:ext>
              </a:extLst>
            </p:cNvPr>
            <p:cNvCxnSpPr>
              <a:cxnSpLocks/>
            </p:cNvCxnSpPr>
            <p:nvPr/>
          </p:nvCxnSpPr>
          <p:spPr>
            <a:xfrm>
              <a:off x="9498242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788E736-4FDE-F145-8A50-D0CB60DB9F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8865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356A100-FE5B-7E45-94A3-DFC8376FBB58}"/>
                </a:ext>
              </a:extLst>
            </p:cNvPr>
            <p:cNvCxnSpPr>
              <a:cxnSpLocks/>
              <a:stCxn id="28" idx="6"/>
              <a:endCxn id="30" idx="1"/>
            </p:cNvCxnSpPr>
            <p:nvPr/>
          </p:nvCxnSpPr>
          <p:spPr>
            <a:xfrm>
              <a:off x="9900079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1699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Reverse Graph</a:t>
            </a:r>
          </a:p>
        </p:txBody>
      </p:sp>
    </p:spTree>
    <p:extLst>
      <p:ext uri="{BB962C8B-B14F-4D97-AF65-F5344CB8AC3E}">
        <p14:creationId xmlns:p14="http://schemas.microsoft.com/office/powerpoint/2010/main" val="38356393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5FA3C-BE24-5842-82A2-282E9980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5 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C7D22F-9105-3D4C-A4B6-173637E4A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</a:t>
            </a:r>
            <a:r>
              <a:rPr lang="en-US" i="1" dirty="0"/>
              <a:t>graph class </a:t>
            </a:r>
            <a:r>
              <a:rPr lang="en-US" dirty="0"/>
              <a:t>with graph data structure as a member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function to build </a:t>
            </a:r>
            <a:r>
              <a:rPr lang="en-US" i="1" dirty="0"/>
              <a:t>dependency graph </a:t>
            </a:r>
            <a:r>
              <a:rPr lang="en-US" dirty="0"/>
              <a:t>and its reverse from the Rules in your </a:t>
            </a:r>
            <a:r>
              <a:rPr lang="en-US" dirty="0" err="1"/>
              <a:t>Datalog</a:t>
            </a:r>
            <a:r>
              <a:rPr lang="en-US" dirty="0"/>
              <a:t> program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Implement </a:t>
            </a:r>
            <a:r>
              <a:rPr lang="en-US" i="1" dirty="0"/>
              <a:t>tree traversal DFS </a:t>
            </a:r>
            <a:r>
              <a:rPr lang="en-US" dirty="0"/>
              <a:t>methods in your graph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Implement </a:t>
            </a:r>
            <a:r>
              <a:rPr lang="en-US" i="1" dirty="0">
                <a:highlight>
                  <a:srgbClr val="FFFF00"/>
                </a:highlight>
              </a:rPr>
              <a:t>forest traversal DFS </a:t>
            </a:r>
            <a:r>
              <a:rPr lang="en-US" dirty="0">
                <a:highlight>
                  <a:srgbClr val="FFFF00"/>
                </a:highlight>
              </a:rPr>
              <a:t>methods in your graph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Integrate 1-4 to find </a:t>
            </a:r>
            <a:r>
              <a:rPr lang="en-US" i="1" dirty="0"/>
              <a:t>strongly connected components </a:t>
            </a:r>
            <a:r>
              <a:rPr lang="en-US" dirty="0"/>
              <a:t>of dependency graph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Evaluate</a:t>
            </a:r>
            <a:r>
              <a:rPr lang="en-US" dirty="0"/>
              <a:t> the rules in your </a:t>
            </a:r>
            <a:r>
              <a:rPr lang="en-US" dirty="0" err="1"/>
              <a:t>Datalog</a:t>
            </a:r>
            <a:r>
              <a:rPr lang="en-US" dirty="0"/>
              <a:t> program </a:t>
            </a:r>
            <a:r>
              <a:rPr lang="en-US" i="1" dirty="0"/>
              <a:t>in order </a:t>
            </a:r>
            <a:r>
              <a:rPr lang="en-US" dirty="0"/>
              <a:t>produced from step 5</a:t>
            </a:r>
          </a:p>
        </p:txBody>
      </p:sp>
    </p:spTree>
    <p:extLst>
      <p:ext uri="{BB962C8B-B14F-4D97-AF65-F5344CB8AC3E}">
        <p14:creationId xmlns:p14="http://schemas.microsoft.com/office/powerpoint/2010/main" val="2641241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AE551-149F-227A-D99C-F6C53D807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Pre/</a:t>
            </a:r>
            <a:r>
              <a:rPr lang="en-US" dirty="0" err="1"/>
              <a:t>Postorder</a:t>
            </a:r>
            <a:r>
              <a:rPr lang="en-US" dirty="0"/>
              <a:t> Numbers Tell Us A Lot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5C6BE-2659-B35B-D472-60B55C262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… about the graph, specifically about the edges in the graph</a:t>
            </a:r>
          </a:p>
          <a:p>
            <a:r>
              <a:rPr lang="en-US" dirty="0"/>
              <a:t>graph edges can be put into categories</a:t>
            </a:r>
          </a:p>
          <a:p>
            <a:r>
              <a:rPr lang="en-US" dirty="0"/>
              <a:t>patterns of pre/</a:t>
            </a:r>
            <a:r>
              <a:rPr lang="en-US" dirty="0" err="1"/>
              <a:t>postorder</a:t>
            </a:r>
            <a:r>
              <a:rPr lang="en-US" dirty="0"/>
              <a:t> numbers tell us types</a:t>
            </a:r>
          </a:p>
        </p:txBody>
      </p:sp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20A3285F-EAFD-484C-737F-88F05601A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271" y="3399401"/>
            <a:ext cx="2286000" cy="316441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5423DBB-2240-8043-F733-4C294A669AE5}"/>
              </a:ext>
            </a:extLst>
          </p:cNvPr>
          <p:cNvCxnSpPr>
            <a:cxnSpLocks/>
          </p:cNvCxnSpPr>
          <p:nvPr/>
        </p:nvCxnSpPr>
        <p:spPr>
          <a:xfrm>
            <a:off x="2434970" y="4208436"/>
            <a:ext cx="658368" cy="1746019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B98AC77-F0EE-AD6D-9877-21ACECB559C4}"/>
              </a:ext>
            </a:extLst>
          </p:cNvPr>
          <p:cNvCxnSpPr>
            <a:cxnSpLocks/>
          </p:cNvCxnSpPr>
          <p:nvPr/>
        </p:nvCxnSpPr>
        <p:spPr>
          <a:xfrm flipV="1">
            <a:off x="1546525" y="4273755"/>
            <a:ext cx="621792" cy="1680700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0885DB5-CBE9-BF19-85E5-6A6E7FFBD6AE}"/>
              </a:ext>
            </a:extLst>
          </p:cNvPr>
          <p:cNvCxnSpPr>
            <a:cxnSpLocks/>
          </p:cNvCxnSpPr>
          <p:nvPr/>
        </p:nvCxnSpPr>
        <p:spPr>
          <a:xfrm flipH="1">
            <a:off x="1790219" y="6113015"/>
            <a:ext cx="1101551" cy="23313"/>
          </a:xfrm>
          <a:prstGeom prst="line">
            <a:avLst/>
          </a:prstGeom>
          <a:ln w="381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474B4EB-7427-1646-F329-80B4BA719B28}"/>
              </a:ext>
            </a:extLst>
          </p:cNvPr>
          <p:cNvSpPr txBox="1"/>
          <p:nvPr/>
        </p:nvSpPr>
        <p:spPr>
          <a:xfrm>
            <a:off x="1426910" y="7156674"/>
            <a:ext cx="879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3.7 </a:t>
            </a:r>
            <a:r>
              <a:rPr lang="en-US" dirty="0" err="1"/>
              <a:t>DasGupta</a:t>
            </a:r>
            <a:r>
              <a:rPr lang="en-US" dirty="0"/>
              <a:t> et al. https://</a:t>
            </a:r>
            <a:r>
              <a:rPr lang="en-US" dirty="0" err="1"/>
              <a:t>people.eecs.berkeley.edu</a:t>
            </a:r>
            <a:r>
              <a:rPr lang="en-US" dirty="0"/>
              <a:t>/~</a:t>
            </a:r>
            <a:r>
              <a:rPr lang="en-US" dirty="0" err="1"/>
              <a:t>vazirani</a:t>
            </a:r>
            <a:r>
              <a:rPr lang="en-US" dirty="0"/>
              <a:t>/algorithms/chap3.pdf</a:t>
            </a:r>
          </a:p>
        </p:txBody>
      </p:sp>
      <p:pic>
        <p:nvPicPr>
          <p:cNvPr id="9" name="Content Placeholder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CFF2202C-73F5-2F03-926E-DA66FBB7E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513" y="3545655"/>
            <a:ext cx="6184900" cy="31369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FA9D6706-882D-0CDF-9603-D4E995A49164}"/>
              </a:ext>
            </a:extLst>
          </p:cNvPr>
          <p:cNvSpPr/>
          <p:nvPr/>
        </p:nvSpPr>
        <p:spPr>
          <a:xfrm>
            <a:off x="7413171" y="4920345"/>
            <a:ext cx="729343" cy="696686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7BDA965-48C6-408F-6013-3C09F229149D}"/>
              </a:ext>
            </a:extLst>
          </p:cNvPr>
          <p:cNvSpPr/>
          <p:nvPr/>
        </p:nvSpPr>
        <p:spPr>
          <a:xfrm>
            <a:off x="8240486" y="3509569"/>
            <a:ext cx="729343" cy="696686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CB86F0-AEAC-EEDE-7538-2027C8693F74}"/>
              </a:ext>
            </a:extLst>
          </p:cNvPr>
          <p:cNvSpPr txBox="1"/>
          <p:nvPr/>
        </p:nvSpPr>
        <p:spPr>
          <a:xfrm>
            <a:off x="853822" y="1859340"/>
            <a:ext cx="7060523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The </a:t>
            </a:r>
            <a:r>
              <a:rPr lang="en-US" sz="3200" dirty="0" err="1"/>
              <a:t>postorder</a:t>
            </a:r>
            <a:r>
              <a:rPr lang="en-US" sz="3200" dirty="0"/>
              <a:t> number for the originating</a:t>
            </a:r>
          </a:p>
          <a:p>
            <a:r>
              <a:rPr lang="en-US" sz="3200" dirty="0"/>
              <a:t>vertex is less than the terminating vertex</a:t>
            </a:r>
          </a:p>
          <a:p>
            <a:r>
              <a:rPr lang="en-US" sz="3200" dirty="0"/>
              <a:t>only for back edges</a:t>
            </a:r>
          </a:p>
        </p:txBody>
      </p:sp>
    </p:spTree>
    <p:extLst>
      <p:ext uri="{BB962C8B-B14F-4D97-AF65-F5344CB8AC3E}">
        <p14:creationId xmlns:p14="http://schemas.microsoft.com/office/powerpoint/2010/main" val="42943778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C49595-1F74-DE49-9C65-5205B15B8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</a:t>
            </a:r>
            <a:br>
              <a:rPr lang="en-US" dirty="0"/>
            </a:br>
            <a:r>
              <a:rPr lang="en-US" dirty="0"/>
              <a:t>Perform DFS Forest Traversal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6EEA04-ECC3-D740-BAE2-30E828BF41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 is reverse graph</a:t>
            </a:r>
          </a:p>
          <a:p>
            <a:r>
              <a:rPr lang="en-US" dirty="0"/>
              <a:t>Output is traversal order stored as a list</a:t>
            </a:r>
          </a:p>
          <a:p>
            <a:r>
              <a:rPr lang="en-US" dirty="0"/>
              <a:t>Requires DFS Tree traversal method from Step 3</a:t>
            </a:r>
          </a:p>
        </p:txBody>
      </p:sp>
    </p:spTree>
    <p:extLst>
      <p:ext uri="{BB962C8B-B14F-4D97-AF65-F5344CB8AC3E}">
        <p14:creationId xmlns:p14="http://schemas.microsoft.com/office/powerpoint/2010/main" val="251356729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Run Depth-First Search Forest on the Reverse Graph to get the </a:t>
            </a:r>
            <a:r>
              <a:rPr lang="en-US" dirty="0" err="1"/>
              <a:t>Postorder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C133C11-F0E8-F84D-9070-9407B036DDC3}"/>
              </a:ext>
            </a:extLst>
          </p:cNvPr>
          <p:cNvGrpSpPr/>
          <p:nvPr/>
        </p:nvGrpSpPr>
        <p:grpSpPr>
          <a:xfrm>
            <a:off x="1656085" y="3042234"/>
            <a:ext cx="3555112" cy="2166234"/>
            <a:chOff x="7711043" y="3017520"/>
            <a:chExt cx="3555112" cy="21662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25DD4E2-9C37-4F48-9A58-1C971F0A2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5B7055B-5EDE-B24E-99AE-819E6DC0E9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CD79C5E-2D4F-E347-A54E-088FE79005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DE03406-FB57-0447-8D67-69294FD126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59E1A08-7A1A-A748-B017-22694A3638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43195" y="3752747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AA1E607-0BF8-FC4B-8AD7-593A22165515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>
              <a:off x="8122523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6F13E32-EABE-2748-9AFE-0730787C16D8}"/>
                </a:ext>
              </a:extLst>
            </p:cNvPr>
            <p:cNvCxnSpPr>
              <a:cxnSpLocks/>
              <a:stCxn id="23" idx="6"/>
              <a:endCxn id="28" idx="2"/>
            </p:cNvCxnSpPr>
            <p:nvPr/>
          </p:nvCxnSpPr>
          <p:spPr>
            <a:xfrm>
              <a:off x="8534003" y="3429000"/>
              <a:ext cx="543116" cy="0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BBD4250-AA9A-9048-86AF-E2FE2CFDDD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3146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CA3AAF1-95CD-324F-A820-4A3B16AA6DC1}"/>
                </a:ext>
              </a:extLst>
            </p:cNvPr>
            <p:cNvCxnSpPr>
              <a:cxnSpLocks/>
              <a:stCxn id="27" idx="6"/>
              <a:endCxn id="28" idx="3"/>
            </p:cNvCxnSpPr>
            <p:nvPr/>
          </p:nvCxnSpPr>
          <p:spPr>
            <a:xfrm flipV="1">
              <a:off x="8534003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4C3BB55-A3D6-4849-B937-8490FCC93DF7}"/>
                </a:ext>
              </a:extLst>
            </p:cNvPr>
            <p:cNvCxnSpPr>
              <a:cxnSpLocks/>
            </p:cNvCxnSpPr>
            <p:nvPr/>
          </p:nvCxnSpPr>
          <p:spPr>
            <a:xfrm>
              <a:off x="9498242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788E736-4FDE-F145-8A50-D0CB60DB9F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8865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356A100-FE5B-7E45-94A3-DFC8376FBB58}"/>
                </a:ext>
              </a:extLst>
            </p:cNvPr>
            <p:cNvCxnSpPr>
              <a:cxnSpLocks/>
              <a:stCxn id="28" idx="6"/>
              <a:endCxn id="30" idx="1"/>
            </p:cNvCxnSpPr>
            <p:nvPr/>
          </p:nvCxnSpPr>
          <p:spPr>
            <a:xfrm>
              <a:off x="9900079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1699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Reverse Graph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A5C6ED-7BC1-C747-8DA2-400DC75C2C3F}"/>
              </a:ext>
            </a:extLst>
          </p:cNvPr>
          <p:cNvSpPr txBox="1"/>
          <p:nvPr/>
        </p:nvSpPr>
        <p:spPr>
          <a:xfrm>
            <a:off x="5497795" y="2110398"/>
            <a:ext cx="613276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Procedure </a:t>
            </a:r>
            <a:r>
              <a:rPr lang="en-US" sz="2400" dirty="0" err="1"/>
              <a:t>DepthFirstSearchForest</a:t>
            </a:r>
            <a:r>
              <a:rPr lang="en-US" sz="2400" dirty="0"/>
              <a:t>(G: Graph) </a:t>
            </a:r>
          </a:p>
          <a:p>
            <a:r>
              <a:rPr lang="en-US" sz="2400" dirty="0"/>
              <a:t>     forest := empty </a:t>
            </a:r>
          </a:p>
          <a:p>
            <a:r>
              <a:rPr lang="en-US" sz="2400" dirty="0"/>
              <a:t>     for each vertex v in G </a:t>
            </a:r>
          </a:p>
          <a:p>
            <a:r>
              <a:rPr lang="en-US" sz="2400" dirty="0"/>
              <a:t>          clear the visit mark for v </a:t>
            </a:r>
          </a:p>
          <a:p>
            <a:r>
              <a:rPr lang="en-US" sz="2400" dirty="0"/>
              <a:t>     for each vertex v in G </a:t>
            </a:r>
          </a:p>
          <a:p>
            <a:r>
              <a:rPr lang="en-US" sz="2400" dirty="0"/>
              <a:t>          if v is not marked </a:t>
            </a:r>
          </a:p>
          <a:p>
            <a:r>
              <a:rPr lang="en-US" sz="2400" dirty="0"/>
              <a:t>	tree := </a:t>
            </a:r>
            <a:r>
              <a:rPr lang="en-US" sz="2400" dirty="0" err="1"/>
              <a:t>DepthFirstSearch</a:t>
            </a:r>
            <a:r>
              <a:rPr lang="en-US" sz="2400" dirty="0"/>
              <a:t>(v) </a:t>
            </a:r>
          </a:p>
          <a:p>
            <a:r>
              <a:rPr lang="en-US" sz="2400" dirty="0"/>
              <a:t>	add tree to forest</a:t>
            </a:r>
          </a:p>
          <a:p>
            <a:endParaRPr lang="en-US" sz="2400" dirty="0"/>
          </a:p>
          <a:p>
            <a:r>
              <a:rPr lang="en-US" sz="2400" dirty="0"/>
              <a:t>// </a:t>
            </a:r>
            <a:r>
              <a:rPr lang="en-US" sz="2400" i="1" dirty="0"/>
              <a:t>Needs to be modified to include </a:t>
            </a:r>
            <a:r>
              <a:rPr lang="en-US" sz="2400" i="1" dirty="0" err="1"/>
              <a:t>postorder</a:t>
            </a:r>
            <a:r>
              <a:rPr lang="en-US" sz="2400" i="1" dirty="0"/>
              <a:t> list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25538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Run Depth-First Search Forest on the Reverse Graph to get the </a:t>
            </a:r>
            <a:r>
              <a:rPr lang="en-US" dirty="0" err="1"/>
              <a:t>Postorder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80E03-D4FB-3343-B3C7-DC9410CCE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5973" cy="4351338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We’ll use a stack for determining </a:t>
            </a:r>
            <a:r>
              <a:rPr lang="en-US" dirty="0" err="1">
                <a:highlight>
                  <a:srgbClr val="FFFF00"/>
                </a:highlight>
              </a:rPr>
              <a:t>postorder</a:t>
            </a:r>
            <a:endParaRPr lang="en-US" dirty="0">
              <a:highlight>
                <a:srgbClr val="FFFF00"/>
              </a:highlight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C133C11-F0E8-F84D-9070-9407B036DDC3}"/>
              </a:ext>
            </a:extLst>
          </p:cNvPr>
          <p:cNvGrpSpPr/>
          <p:nvPr/>
        </p:nvGrpSpPr>
        <p:grpSpPr>
          <a:xfrm>
            <a:off x="1656085" y="3042234"/>
            <a:ext cx="3555112" cy="2166234"/>
            <a:chOff x="7711043" y="3017520"/>
            <a:chExt cx="3555112" cy="21662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25DD4E2-9C37-4F48-9A58-1C971F0A2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5B7055B-5EDE-B24E-99AE-819E6DC0E9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CD79C5E-2D4F-E347-A54E-088FE79005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DE03406-FB57-0447-8D67-69294FD126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59E1A08-7A1A-A748-B017-22694A3638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43195" y="3752747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AA1E607-0BF8-FC4B-8AD7-593A22165515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>
              <a:off x="8122523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6F13E32-EABE-2748-9AFE-0730787C16D8}"/>
                </a:ext>
              </a:extLst>
            </p:cNvPr>
            <p:cNvCxnSpPr>
              <a:cxnSpLocks/>
              <a:stCxn id="23" idx="6"/>
              <a:endCxn id="28" idx="2"/>
            </p:cNvCxnSpPr>
            <p:nvPr/>
          </p:nvCxnSpPr>
          <p:spPr>
            <a:xfrm>
              <a:off x="8534003" y="3429000"/>
              <a:ext cx="543116" cy="0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BBD4250-AA9A-9048-86AF-E2FE2CFDDD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3146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CA3AAF1-95CD-324F-A820-4A3B16AA6DC1}"/>
                </a:ext>
              </a:extLst>
            </p:cNvPr>
            <p:cNvCxnSpPr>
              <a:cxnSpLocks/>
              <a:stCxn id="27" idx="6"/>
              <a:endCxn id="28" idx="3"/>
            </p:cNvCxnSpPr>
            <p:nvPr/>
          </p:nvCxnSpPr>
          <p:spPr>
            <a:xfrm flipV="1">
              <a:off x="8534003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4C3BB55-A3D6-4849-B937-8490FCC93DF7}"/>
                </a:ext>
              </a:extLst>
            </p:cNvPr>
            <p:cNvCxnSpPr>
              <a:cxnSpLocks/>
            </p:cNvCxnSpPr>
            <p:nvPr/>
          </p:nvCxnSpPr>
          <p:spPr>
            <a:xfrm>
              <a:off x="9498242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788E736-4FDE-F145-8A50-D0CB60DB9F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8865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356A100-FE5B-7E45-94A3-DFC8376FBB58}"/>
                </a:ext>
              </a:extLst>
            </p:cNvPr>
            <p:cNvCxnSpPr>
              <a:cxnSpLocks/>
              <a:stCxn id="28" idx="6"/>
              <a:endCxn id="30" idx="1"/>
            </p:cNvCxnSpPr>
            <p:nvPr/>
          </p:nvCxnSpPr>
          <p:spPr>
            <a:xfrm>
              <a:off x="9900079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1699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Reverse Graph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7CB4A2-2EE7-414F-9B92-5EBCAB598C2A}"/>
              </a:ext>
            </a:extLst>
          </p:cNvPr>
          <p:cNvSpPr txBox="1"/>
          <p:nvPr/>
        </p:nvSpPr>
        <p:spPr>
          <a:xfrm>
            <a:off x="5497795" y="2110398"/>
            <a:ext cx="613276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Procedure </a:t>
            </a:r>
            <a:r>
              <a:rPr lang="en-US" sz="2400" dirty="0" err="1"/>
              <a:t>DepthFirstSearchForest</a:t>
            </a:r>
            <a:r>
              <a:rPr lang="en-US" sz="2400" dirty="0"/>
              <a:t>(G: Graph) </a:t>
            </a:r>
          </a:p>
          <a:p>
            <a:r>
              <a:rPr lang="en-US" sz="2400" dirty="0"/>
              <a:t>     forest := empty </a:t>
            </a:r>
          </a:p>
          <a:p>
            <a:r>
              <a:rPr lang="en-US" sz="2400" dirty="0"/>
              <a:t>     for each vertex v in G </a:t>
            </a:r>
          </a:p>
          <a:p>
            <a:r>
              <a:rPr lang="en-US" sz="2400" dirty="0"/>
              <a:t>          clear the visit mark for v </a:t>
            </a:r>
          </a:p>
          <a:p>
            <a:r>
              <a:rPr lang="en-US" sz="2400" dirty="0"/>
              <a:t>     for each vertex v in G </a:t>
            </a:r>
          </a:p>
          <a:p>
            <a:r>
              <a:rPr lang="en-US" sz="2400" dirty="0"/>
              <a:t>          if v is not marked </a:t>
            </a:r>
          </a:p>
          <a:p>
            <a:r>
              <a:rPr lang="en-US" sz="2400" dirty="0"/>
              <a:t>	</a:t>
            </a:r>
            <a:r>
              <a:rPr lang="en-US" sz="2400" dirty="0">
                <a:highlight>
                  <a:srgbClr val="FFFF00"/>
                </a:highlight>
              </a:rPr>
              <a:t>tree := </a:t>
            </a:r>
            <a:r>
              <a:rPr lang="en-US" sz="2400" dirty="0" err="1">
                <a:highlight>
                  <a:srgbClr val="FFFF00"/>
                </a:highlight>
              </a:rPr>
              <a:t>DepthFirstSearch</a:t>
            </a:r>
            <a:r>
              <a:rPr lang="en-US" sz="2400" dirty="0">
                <a:highlight>
                  <a:srgbClr val="FFFF00"/>
                </a:highlight>
              </a:rPr>
              <a:t>(v) </a:t>
            </a:r>
          </a:p>
          <a:p>
            <a:r>
              <a:rPr lang="en-US" sz="2400" dirty="0"/>
              <a:t>	add tree to forest</a:t>
            </a:r>
          </a:p>
          <a:p>
            <a:endParaRPr lang="en-US" sz="2400" dirty="0"/>
          </a:p>
          <a:p>
            <a:r>
              <a:rPr lang="en-US" sz="2400" dirty="0"/>
              <a:t>// </a:t>
            </a:r>
            <a:r>
              <a:rPr lang="en-US" sz="2400" i="1" dirty="0"/>
              <a:t>Needs to be modified to include </a:t>
            </a:r>
            <a:r>
              <a:rPr lang="en-US" sz="2400" i="1" dirty="0" err="1"/>
              <a:t>postorder</a:t>
            </a:r>
            <a:r>
              <a:rPr lang="en-US" sz="2400" i="1" dirty="0"/>
              <a:t> list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323143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Run Depth-First Search Forest on the Reverse Graph to get the </a:t>
            </a:r>
            <a:r>
              <a:rPr lang="en-US" dirty="0" err="1"/>
              <a:t>Postorder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80E03-D4FB-3343-B3C7-DC9410CCE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5973" cy="4351338"/>
          </a:xfrm>
        </p:spPr>
        <p:txBody>
          <a:bodyPr>
            <a:normAutofit/>
          </a:bodyPr>
          <a:lstStyle/>
          <a:p>
            <a:r>
              <a:rPr lang="en-US" dirty="0"/>
              <a:t>We’ll use a stack for determining </a:t>
            </a:r>
            <a:r>
              <a:rPr lang="en-US" dirty="0" err="1"/>
              <a:t>postorder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C133C11-F0E8-F84D-9070-9407B036DDC3}"/>
              </a:ext>
            </a:extLst>
          </p:cNvPr>
          <p:cNvGrpSpPr/>
          <p:nvPr/>
        </p:nvGrpSpPr>
        <p:grpSpPr>
          <a:xfrm>
            <a:off x="1656085" y="3042234"/>
            <a:ext cx="3555112" cy="2166234"/>
            <a:chOff x="7711043" y="3017520"/>
            <a:chExt cx="3555112" cy="21662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25DD4E2-9C37-4F48-9A58-1C971F0A2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5B7055B-5EDE-B24E-99AE-819E6DC0E9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CD79C5E-2D4F-E347-A54E-088FE79005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DE03406-FB57-0447-8D67-69294FD126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59E1A08-7A1A-A748-B017-22694A3638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43195" y="3752747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AA1E607-0BF8-FC4B-8AD7-593A22165515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>
              <a:off x="8122523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6F13E32-EABE-2748-9AFE-0730787C16D8}"/>
                </a:ext>
              </a:extLst>
            </p:cNvPr>
            <p:cNvCxnSpPr>
              <a:cxnSpLocks/>
              <a:stCxn id="23" idx="6"/>
              <a:endCxn id="28" idx="2"/>
            </p:cNvCxnSpPr>
            <p:nvPr/>
          </p:nvCxnSpPr>
          <p:spPr>
            <a:xfrm>
              <a:off x="8534003" y="3429000"/>
              <a:ext cx="543116" cy="0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BBD4250-AA9A-9048-86AF-E2FE2CFDDD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3146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CA3AAF1-95CD-324F-A820-4A3B16AA6DC1}"/>
                </a:ext>
              </a:extLst>
            </p:cNvPr>
            <p:cNvCxnSpPr>
              <a:cxnSpLocks/>
              <a:stCxn id="27" idx="6"/>
              <a:endCxn id="28" idx="3"/>
            </p:cNvCxnSpPr>
            <p:nvPr/>
          </p:nvCxnSpPr>
          <p:spPr>
            <a:xfrm flipV="1">
              <a:off x="8534003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4C3BB55-A3D6-4849-B937-8490FCC93DF7}"/>
                </a:ext>
              </a:extLst>
            </p:cNvPr>
            <p:cNvCxnSpPr>
              <a:cxnSpLocks/>
            </p:cNvCxnSpPr>
            <p:nvPr/>
          </p:nvCxnSpPr>
          <p:spPr>
            <a:xfrm>
              <a:off x="9498242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788E736-4FDE-F145-8A50-D0CB60DB9F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8865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356A100-FE5B-7E45-94A3-DFC8376FBB58}"/>
                </a:ext>
              </a:extLst>
            </p:cNvPr>
            <p:cNvCxnSpPr>
              <a:cxnSpLocks/>
              <a:stCxn id="28" idx="6"/>
              <a:endCxn id="30" idx="1"/>
            </p:cNvCxnSpPr>
            <p:nvPr/>
          </p:nvCxnSpPr>
          <p:spPr>
            <a:xfrm>
              <a:off x="9900079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1699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Reverse Graph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063390BC-7C10-0742-B768-03439BB71513}"/>
              </a:ext>
            </a:extLst>
          </p:cNvPr>
          <p:cNvSpPr txBox="1">
            <a:spLocks/>
          </p:cNvSpPr>
          <p:nvPr/>
        </p:nvSpPr>
        <p:spPr>
          <a:xfrm>
            <a:off x="6305653" y="169068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We’ll use a </a:t>
            </a:r>
            <a:r>
              <a:rPr lang="en-US" dirty="0" err="1"/>
              <a:t>postorder</a:t>
            </a:r>
            <a:r>
              <a:rPr lang="en-US" dirty="0"/>
              <a:t> list instead of a </a:t>
            </a:r>
            <a:r>
              <a:rPr lang="en-US" dirty="0" err="1"/>
              <a:t>postorder</a:t>
            </a:r>
            <a:r>
              <a:rPr lang="en-US" dirty="0"/>
              <a:t> number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09B025-950F-4F43-9179-0308FC09BA96}"/>
              </a:ext>
            </a:extLst>
          </p:cNvPr>
          <p:cNvSpPr txBox="1"/>
          <p:nvPr/>
        </p:nvSpPr>
        <p:spPr>
          <a:xfrm>
            <a:off x="5557172" y="2707595"/>
            <a:ext cx="613276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Procedure </a:t>
            </a:r>
            <a:r>
              <a:rPr lang="en-US" sz="2400" dirty="0" err="1"/>
              <a:t>DepthFirstSearchForest</a:t>
            </a:r>
            <a:r>
              <a:rPr lang="en-US" sz="2400" dirty="0"/>
              <a:t>(G: Graph) </a:t>
            </a:r>
          </a:p>
          <a:p>
            <a:r>
              <a:rPr lang="en-US" sz="2400" dirty="0"/>
              <a:t>     forest := empty </a:t>
            </a:r>
          </a:p>
          <a:p>
            <a:r>
              <a:rPr lang="en-US" sz="2400" dirty="0"/>
              <a:t>     for each vertex v in G </a:t>
            </a:r>
          </a:p>
          <a:p>
            <a:r>
              <a:rPr lang="en-US" sz="2400" dirty="0"/>
              <a:t>          clear the visit mark for v </a:t>
            </a:r>
          </a:p>
          <a:p>
            <a:r>
              <a:rPr lang="en-US" sz="2400" dirty="0"/>
              <a:t>     for each vertex v in G </a:t>
            </a:r>
          </a:p>
          <a:p>
            <a:r>
              <a:rPr lang="en-US" sz="2400" dirty="0"/>
              <a:t>          if v is not marked </a:t>
            </a:r>
          </a:p>
          <a:p>
            <a:r>
              <a:rPr lang="en-US" sz="2400" dirty="0"/>
              <a:t>	</a:t>
            </a:r>
            <a:r>
              <a:rPr lang="en-US" sz="2400" dirty="0">
                <a:highlight>
                  <a:srgbClr val="FFFF00"/>
                </a:highlight>
              </a:rPr>
              <a:t>tree := </a:t>
            </a:r>
            <a:r>
              <a:rPr lang="en-US" sz="2400" dirty="0" err="1">
                <a:highlight>
                  <a:srgbClr val="FFFF00"/>
                </a:highlight>
              </a:rPr>
              <a:t>DepthFirstSearch</a:t>
            </a:r>
            <a:r>
              <a:rPr lang="en-US" sz="2400" dirty="0">
                <a:highlight>
                  <a:srgbClr val="FFFF00"/>
                </a:highlight>
              </a:rPr>
              <a:t>(v) </a:t>
            </a:r>
          </a:p>
          <a:p>
            <a:r>
              <a:rPr lang="en-US" sz="2400" dirty="0"/>
              <a:t>	add tree to forest</a:t>
            </a:r>
          </a:p>
          <a:p>
            <a:endParaRPr lang="en-US" sz="2400" dirty="0"/>
          </a:p>
          <a:p>
            <a:r>
              <a:rPr lang="en-US" sz="2400" dirty="0"/>
              <a:t>// </a:t>
            </a:r>
            <a:r>
              <a:rPr lang="en-US" sz="2400" i="1" dirty="0"/>
              <a:t>Needs to be modified to include </a:t>
            </a:r>
            <a:r>
              <a:rPr lang="en-US" sz="2400" i="1" dirty="0" err="1"/>
              <a:t>postorder</a:t>
            </a:r>
            <a:r>
              <a:rPr lang="en-US" sz="2400" i="1" dirty="0"/>
              <a:t> list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07496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Run Depth-First Search Forest on the Reverse Graph to get the </a:t>
            </a:r>
            <a:r>
              <a:rPr lang="en-US" dirty="0" err="1"/>
              <a:t>Postorder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6EAE59-BC28-BC4C-9B4F-BB401C72AA62}"/>
              </a:ext>
            </a:extLst>
          </p:cNvPr>
          <p:cNvSpPr txBox="1"/>
          <p:nvPr/>
        </p:nvSpPr>
        <p:spPr>
          <a:xfrm>
            <a:off x="4727642" y="1894793"/>
            <a:ext cx="25555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       	R0: R1</a:t>
            </a:r>
            <a:endParaRPr lang="en-US" sz="2000" b="0" dirty="0">
              <a:effectLst/>
            </a:endParaRPr>
          </a:p>
          <a:p>
            <a:r>
              <a:rPr lang="en-US" sz="2000" dirty="0"/>
              <a:t> 	R1: R0</a:t>
            </a:r>
          </a:p>
          <a:p>
            <a:r>
              <a:rPr lang="en-US" sz="2000" dirty="0"/>
              <a:t>    	R2: R0, R1, R3</a:t>
            </a:r>
          </a:p>
          <a:p>
            <a:r>
              <a:rPr lang="en-US" sz="2000" dirty="0"/>
              <a:t>    	R3: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	R4: R2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C133C11-F0E8-F84D-9070-9407B036DDC3}"/>
              </a:ext>
            </a:extLst>
          </p:cNvPr>
          <p:cNvGrpSpPr/>
          <p:nvPr/>
        </p:nvGrpSpPr>
        <p:grpSpPr>
          <a:xfrm>
            <a:off x="1656085" y="3042234"/>
            <a:ext cx="3555112" cy="2166234"/>
            <a:chOff x="7711043" y="3017520"/>
            <a:chExt cx="3555112" cy="21662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25DD4E2-9C37-4F48-9A58-1C971F0A2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5B7055B-5EDE-B24E-99AE-819E6DC0E9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CD79C5E-2D4F-E347-A54E-088FE79005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DE03406-FB57-0447-8D67-69294FD126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59E1A08-7A1A-A748-B017-22694A3638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43195" y="3752747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AA1E607-0BF8-FC4B-8AD7-593A22165515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>
              <a:off x="8122523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6F13E32-EABE-2748-9AFE-0730787C16D8}"/>
                </a:ext>
              </a:extLst>
            </p:cNvPr>
            <p:cNvCxnSpPr>
              <a:cxnSpLocks/>
              <a:stCxn id="23" idx="6"/>
              <a:endCxn id="28" idx="2"/>
            </p:cNvCxnSpPr>
            <p:nvPr/>
          </p:nvCxnSpPr>
          <p:spPr>
            <a:xfrm>
              <a:off x="8534003" y="3429000"/>
              <a:ext cx="543116" cy="0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BBD4250-AA9A-9048-86AF-E2FE2CFDDD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3146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CA3AAF1-95CD-324F-A820-4A3B16AA6DC1}"/>
                </a:ext>
              </a:extLst>
            </p:cNvPr>
            <p:cNvCxnSpPr>
              <a:cxnSpLocks/>
              <a:stCxn id="27" idx="6"/>
              <a:endCxn id="28" idx="3"/>
            </p:cNvCxnSpPr>
            <p:nvPr/>
          </p:nvCxnSpPr>
          <p:spPr>
            <a:xfrm flipV="1">
              <a:off x="8534003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4C3BB55-A3D6-4849-B937-8490FCC93DF7}"/>
                </a:ext>
              </a:extLst>
            </p:cNvPr>
            <p:cNvCxnSpPr>
              <a:cxnSpLocks/>
            </p:cNvCxnSpPr>
            <p:nvPr/>
          </p:nvCxnSpPr>
          <p:spPr>
            <a:xfrm>
              <a:off x="9498242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788E736-4FDE-F145-8A50-D0CB60DB9F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8865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356A100-FE5B-7E45-94A3-DFC8376FBB58}"/>
                </a:ext>
              </a:extLst>
            </p:cNvPr>
            <p:cNvCxnSpPr>
              <a:cxnSpLocks/>
              <a:stCxn id="28" idx="6"/>
              <a:endCxn id="30" idx="1"/>
            </p:cNvCxnSpPr>
            <p:nvPr/>
          </p:nvCxnSpPr>
          <p:spPr>
            <a:xfrm>
              <a:off x="9900079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1699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Reverse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642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D97A6D-BE1C-244A-8476-3D50FE6E71EF}"/>
              </a:ext>
            </a:extLst>
          </p:cNvPr>
          <p:cNvSpPr txBox="1"/>
          <p:nvPr/>
        </p:nvSpPr>
        <p:spPr>
          <a:xfrm>
            <a:off x="7472490" y="1894793"/>
            <a:ext cx="749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265557-4776-3C4C-8F93-29A2E12AEA1E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9022F8-CC8C-AE4D-8916-1E8761D2B0DA}"/>
              </a:ext>
            </a:extLst>
          </p:cNvPr>
          <p:cNvSpPr txBox="1"/>
          <p:nvPr/>
        </p:nvSpPr>
        <p:spPr>
          <a:xfrm>
            <a:off x="7205181" y="2294903"/>
            <a:ext cx="2318968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Adjacency list</a:t>
            </a:r>
          </a:p>
          <a:p>
            <a:pPr algn="ctr"/>
            <a:r>
              <a:rPr lang="en-US" sz="2400" dirty="0"/>
              <a:t>for reverse graph</a:t>
            </a:r>
          </a:p>
          <a:p>
            <a:pPr algn="ctr"/>
            <a:r>
              <a:rPr lang="en-US" sz="2400" dirty="0"/>
              <a:t>All unvisited</a:t>
            </a:r>
          </a:p>
        </p:txBody>
      </p:sp>
    </p:spTree>
    <p:extLst>
      <p:ext uri="{BB962C8B-B14F-4D97-AF65-F5344CB8AC3E}">
        <p14:creationId xmlns:p14="http://schemas.microsoft.com/office/powerpoint/2010/main" val="7881474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Run Depth-First Search Forest on the Reverse Graph to get the </a:t>
            </a:r>
            <a:r>
              <a:rPr lang="en-US" dirty="0" err="1"/>
              <a:t>Postorder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6EAE59-BC28-BC4C-9B4F-BB401C72AA62}"/>
              </a:ext>
            </a:extLst>
          </p:cNvPr>
          <p:cNvSpPr txBox="1"/>
          <p:nvPr/>
        </p:nvSpPr>
        <p:spPr>
          <a:xfrm>
            <a:off x="4727642" y="1894793"/>
            <a:ext cx="25555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       	R0: R1</a:t>
            </a:r>
            <a:endParaRPr lang="en-US" sz="2000" b="0" dirty="0">
              <a:effectLst/>
            </a:endParaRPr>
          </a:p>
          <a:p>
            <a:r>
              <a:rPr lang="en-US" sz="2000" dirty="0"/>
              <a:t> 	R1: R0</a:t>
            </a:r>
          </a:p>
          <a:p>
            <a:r>
              <a:rPr lang="en-US" sz="2000" dirty="0"/>
              <a:t>    	R2: R0, R1, R3</a:t>
            </a:r>
          </a:p>
          <a:p>
            <a:r>
              <a:rPr lang="en-US" sz="2000" dirty="0"/>
              <a:t>    	R3: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	R4: R2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C133C11-F0E8-F84D-9070-9407B036DDC3}"/>
              </a:ext>
            </a:extLst>
          </p:cNvPr>
          <p:cNvGrpSpPr/>
          <p:nvPr/>
        </p:nvGrpSpPr>
        <p:grpSpPr>
          <a:xfrm>
            <a:off x="1656085" y="3042234"/>
            <a:ext cx="3555112" cy="2166234"/>
            <a:chOff x="7711043" y="3017520"/>
            <a:chExt cx="3555112" cy="21662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25DD4E2-9C37-4F48-9A58-1C971F0A2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5B7055B-5EDE-B24E-99AE-819E6DC0E9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CD79C5E-2D4F-E347-A54E-088FE79005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DE03406-FB57-0447-8D67-69294FD126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59E1A08-7A1A-A748-B017-22694A3638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43195" y="3752747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AA1E607-0BF8-FC4B-8AD7-593A22165515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>
              <a:off x="8122523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6F13E32-EABE-2748-9AFE-0730787C16D8}"/>
                </a:ext>
              </a:extLst>
            </p:cNvPr>
            <p:cNvCxnSpPr>
              <a:cxnSpLocks/>
              <a:stCxn id="23" idx="6"/>
              <a:endCxn id="28" idx="2"/>
            </p:cNvCxnSpPr>
            <p:nvPr/>
          </p:nvCxnSpPr>
          <p:spPr>
            <a:xfrm>
              <a:off x="8534003" y="3429000"/>
              <a:ext cx="543116" cy="0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BBD4250-AA9A-9048-86AF-E2FE2CFDDD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3146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CA3AAF1-95CD-324F-A820-4A3B16AA6DC1}"/>
                </a:ext>
              </a:extLst>
            </p:cNvPr>
            <p:cNvCxnSpPr>
              <a:cxnSpLocks/>
              <a:stCxn id="27" idx="6"/>
              <a:endCxn id="28" idx="3"/>
            </p:cNvCxnSpPr>
            <p:nvPr/>
          </p:nvCxnSpPr>
          <p:spPr>
            <a:xfrm flipV="1">
              <a:off x="8534003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4C3BB55-A3D6-4849-B937-8490FCC93DF7}"/>
                </a:ext>
              </a:extLst>
            </p:cNvPr>
            <p:cNvCxnSpPr>
              <a:cxnSpLocks/>
            </p:cNvCxnSpPr>
            <p:nvPr/>
          </p:nvCxnSpPr>
          <p:spPr>
            <a:xfrm>
              <a:off x="9498242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788E736-4FDE-F145-8A50-D0CB60DB9F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8865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356A100-FE5B-7E45-94A3-DFC8376FBB58}"/>
                </a:ext>
              </a:extLst>
            </p:cNvPr>
            <p:cNvCxnSpPr>
              <a:cxnSpLocks/>
              <a:stCxn id="28" idx="6"/>
              <a:endCxn id="30" idx="1"/>
            </p:cNvCxnSpPr>
            <p:nvPr/>
          </p:nvCxnSpPr>
          <p:spPr>
            <a:xfrm>
              <a:off x="9900079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1699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Reverse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642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D97A6D-BE1C-244A-8476-3D50FE6E71EF}"/>
              </a:ext>
            </a:extLst>
          </p:cNvPr>
          <p:cNvSpPr txBox="1"/>
          <p:nvPr/>
        </p:nvSpPr>
        <p:spPr>
          <a:xfrm>
            <a:off x="7472490" y="1894793"/>
            <a:ext cx="749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265557-4776-3C4C-8F93-29A2E12AEA1E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F0AEBD-8A17-DA48-B83B-A538EE8F8F2E}"/>
              </a:ext>
            </a:extLst>
          </p:cNvPr>
          <p:cNvSpPr txBox="1"/>
          <p:nvPr/>
        </p:nvSpPr>
        <p:spPr>
          <a:xfrm rot="1855696">
            <a:off x="8776275" y="2888561"/>
            <a:ext cx="2375073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One tree for each</a:t>
            </a:r>
          </a:p>
          <a:p>
            <a:pPr algn="ctr"/>
            <a:r>
              <a:rPr lang="en-US" sz="2400" dirty="0"/>
              <a:t>starting vertex</a:t>
            </a:r>
          </a:p>
        </p:txBody>
      </p:sp>
    </p:spTree>
    <p:extLst>
      <p:ext uri="{BB962C8B-B14F-4D97-AF65-F5344CB8AC3E}">
        <p14:creationId xmlns:p14="http://schemas.microsoft.com/office/powerpoint/2010/main" val="21517280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Run Depth-First Search Forest on the Reverse Graph to get the </a:t>
            </a:r>
            <a:r>
              <a:rPr lang="en-US" dirty="0" err="1"/>
              <a:t>Postorder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6EAE59-BC28-BC4C-9B4F-BB401C72AA62}"/>
              </a:ext>
            </a:extLst>
          </p:cNvPr>
          <p:cNvSpPr txBox="1"/>
          <p:nvPr/>
        </p:nvSpPr>
        <p:spPr>
          <a:xfrm>
            <a:off x="4727642" y="1894793"/>
            <a:ext cx="25555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       	R0: R1</a:t>
            </a:r>
            <a:endParaRPr lang="en-US" sz="2000" b="0" dirty="0">
              <a:effectLst/>
            </a:endParaRPr>
          </a:p>
          <a:p>
            <a:r>
              <a:rPr lang="en-US" sz="2000" dirty="0"/>
              <a:t> 	R1: R0</a:t>
            </a:r>
          </a:p>
          <a:p>
            <a:r>
              <a:rPr lang="en-US" sz="2000" dirty="0"/>
              <a:t>    	R2: R0, R1, R3</a:t>
            </a:r>
          </a:p>
          <a:p>
            <a:r>
              <a:rPr lang="en-US" sz="2000" dirty="0"/>
              <a:t>    	R3: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	R4: R2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C133C11-F0E8-F84D-9070-9407B036DDC3}"/>
              </a:ext>
            </a:extLst>
          </p:cNvPr>
          <p:cNvGrpSpPr/>
          <p:nvPr/>
        </p:nvGrpSpPr>
        <p:grpSpPr>
          <a:xfrm>
            <a:off x="1656085" y="3042234"/>
            <a:ext cx="3555112" cy="2166234"/>
            <a:chOff x="7711043" y="3017520"/>
            <a:chExt cx="3555112" cy="21662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25DD4E2-9C37-4F48-9A58-1C971F0A2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5B7055B-5EDE-B24E-99AE-819E6DC0E9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CD79C5E-2D4F-E347-A54E-088FE79005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DE03406-FB57-0447-8D67-69294FD126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59E1A08-7A1A-A748-B017-22694A3638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43195" y="3752747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AA1E607-0BF8-FC4B-8AD7-593A22165515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>
              <a:off x="8122523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6F13E32-EABE-2748-9AFE-0730787C16D8}"/>
                </a:ext>
              </a:extLst>
            </p:cNvPr>
            <p:cNvCxnSpPr>
              <a:cxnSpLocks/>
              <a:stCxn id="23" idx="6"/>
              <a:endCxn id="28" idx="2"/>
            </p:cNvCxnSpPr>
            <p:nvPr/>
          </p:nvCxnSpPr>
          <p:spPr>
            <a:xfrm>
              <a:off x="8534003" y="3429000"/>
              <a:ext cx="543116" cy="0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BBD4250-AA9A-9048-86AF-E2FE2CFDDD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3146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CA3AAF1-95CD-324F-A820-4A3B16AA6DC1}"/>
                </a:ext>
              </a:extLst>
            </p:cNvPr>
            <p:cNvCxnSpPr>
              <a:cxnSpLocks/>
              <a:stCxn id="27" idx="6"/>
              <a:endCxn id="28" idx="3"/>
            </p:cNvCxnSpPr>
            <p:nvPr/>
          </p:nvCxnSpPr>
          <p:spPr>
            <a:xfrm flipV="1">
              <a:off x="8534003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4C3BB55-A3D6-4849-B937-8490FCC93DF7}"/>
                </a:ext>
              </a:extLst>
            </p:cNvPr>
            <p:cNvCxnSpPr>
              <a:cxnSpLocks/>
            </p:cNvCxnSpPr>
            <p:nvPr/>
          </p:nvCxnSpPr>
          <p:spPr>
            <a:xfrm>
              <a:off x="9498242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788E736-4FDE-F145-8A50-D0CB60DB9F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8865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356A100-FE5B-7E45-94A3-DFC8376FBB58}"/>
                </a:ext>
              </a:extLst>
            </p:cNvPr>
            <p:cNvCxnSpPr>
              <a:cxnSpLocks/>
              <a:stCxn id="28" idx="6"/>
              <a:endCxn id="30" idx="1"/>
            </p:cNvCxnSpPr>
            <p:nvPr/>
          </p:nvCxnSpPr>
          <p:spPr>
            <a:xfrm>
              <a:off x="9900079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1699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Reverse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642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D97A6D-BE1C-244A-8476-3D50FE6E71EF}"/>
              </a:ext>
            </a:extLst>
          </p:cNvPr>
          <p:cNvSpPr txBox="1"/>
          <p:nvPr/>
        </p:nvSpPr>
        <p:spPr>
          <a:xfrm>
            <a:off x="7472490" y="1894793"/>
            <a:ext cx="749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265557-4776-3C4C-8F93-29A2E12AEA1E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F002B8-ACBC-154E-B045-75D9244B407B}"/>
              </a:ext>
            </a:extLst>
          </p:cNvPr>
          <p:cNvSpPr txBox="1"/>
          <p:nvPr/>
        </p:nvSpPr>
        <p:spPr>
          <a:xfrm>
            <a:off x="5889171" y="4377471"/>
            <a:ext cx="5799408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Remember that the </a:t>
            </a:r>
            <a:r>
              <a:rPr lang="en-US" sz="2400" i="1" dirty="0"/>
              <a:t>post-order</a:t>
            </a:r>
            <a:r>
              <a:rPr lang="en-US" sz="2400" dirty="0"/>
              <a:t> is determined</a:t>
            </a:r>
          </a:p>
          <a:p>
            <a:pPr algn="ctr"/>
            <a:r>
              <a:rPr lang="en-US" sz="2400" dirty="0"/>
              <a:t>by when a vertex is </a:t>
            </a:r>
            <a:r>
              <a:rPr lang="en-US" sz="2400" i="1" dirty="0"/>
              <a:t>popped</a:t>
            </a:r>
            <a:r>
              <a:rPr lang="en-US" sz="2400" dirty="0"/>
              <a:t> off the stack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9E61C7-CC0C-AB44-AA8F-4C8AF39BB105}"/>
              </a:ext>
            </a:extLst>
          </p:cNvPr>
          <p:cNvSpPr txBox="1"/>
          <p:nvPr/>
        </p:nvSpPr>
        <p:spPr>
          <a:xfrm rot="1855696">
            <a:off x="8776275" y="2888561"/>
            <a:ext cx="2375073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One tree for each</a:t>
            </a:r>
          </a:p>
          <a:p>
            <a:pPr algn="ctr"/>
            <a:r>
              <a:rPr lang="en-US" sz="2400" dirty="0"/>
              <a:t>starting vertex</a:t>
            </a:r>
          </a:p>
        </p:txBody>
      </p:sp>
    </p:spTree>
    <p:extLst>
      <p:ext uri="{BB962C8B-B14F-4D97-AF65-F5344CB8AC3E}">
        <p14:creationId xmlns:p14="http://schemas.microsoft.com/office/powerpoint/2010/main" val="192952946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Run Depth-First Search Forest on the Reverse Graph to get the </a:t>
            </a:r>
            <a:r>
              <a:rPr lang="en-US" dirty="0" err="1"/>
              <a:t>Postorder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C133C11-F0E8-F84D-9070-9407B036DDC3}"/>
              </a:ext>
            </a:extLst>
          </p:cNvPr>
          <p:cNvGrpSpPr/>
          <p:nvPr/>
        </p:nvGrpSpPr>
        <p:grpSpPr>
          <a:xfrm>
            <a:off x="1656085" y="3042234"/>
            <a:ext cx="3555112" cy="2166234"/>
            <a:chOff x="7711043" y="3017520"/>
            <a:chExt cx="3555112" cy="21662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25DD4E2-9C37-4F48-9A58-1C971F0A2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5B7055B-5EDE-B24E-99AE-819E6DC0E9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CD79C5E-2D4F-E347-A54E-088FE79005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DE03406-FB57-0447-8D67-69294FD126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59E1A08-7A1A-A748-B017-22694A3638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43195" y="3752747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AA1E607-0BF8-FC4B-8AD7-593A22165515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>
              <a:off x="8122523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6F13E32-EABE-2748-9AFE-0730787C16D8}"/>
                </a:ext>
              </a:extLst>
            </p:cNvPr>
            <p:cNvCxnSpPr>
              <a:cxnSpLocks/>
              <a:stCxn id="23" idx="6"/>
              <a:endCxn id="28" idx="2"/>
            </p:cNvCxnSpPr>
            <p:nvPr/>
          </p:nvCxnSpPr>
          <p:spPr>
            <a:xfrm>
              <a:off x="8534003" y="3429000"/>
              <a:ext cx="543116" cy="0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BBD4250-AA9A-9048-86AF-E2FE2CFDDD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3146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CA3AAF1-95CD-324F-A820-4A3B16AA6DC1}"/>
                </a:ext>
              </a:extLst>
            </p:cNvPr>
            <p:cNvCxnSpPr>
              <a:cxnSpLocks/>
              <a:stCxn id="27" idx="6"/>
              <a:endCxn id="28" idx="3"/>
            </p:cNvCxnSpPr>
            <p:nvPr/>
          </p:nvCxnSpPr>
          <p:spPr>
            <a:xfrm flipV="1">
              <a:off x="8534003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4C3BB55-A3D6-4849-B937-8490FCC93DF7}"/>
                </a:ext>
              </a:extLst>
            </p:cNvPr>
            <p:cNvCxnSpPr>
              <a:cxnSpLocks/>
            </p:cNvCxnSpPr>
            <p:nvPr/>
          </p:nvCxnSpPr>
          <p:spPr>
            <a:xfrm>
              <a:off x="9498242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788E736-4FDE-F145-8A50-D0CB60DB9F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8865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356A100-FE5B-7E45-94A3-DFC8376FBB58}"/>
                </a:ext>
              </a:extLst>
            </p:cNvPr>
            <p:cNvCxnSpPr>
              <a:cxnSpLocks/>
              <a:stCxn id="28" idx="6"/>
              <a:endCxn id="30" idx="1"/>
            </p:cNvCxnSpPr>
            <p:nvPr/>
          </p:nvCxnSpPr>
          <p:spPr>
            <a:xfrm>
              <a:off x="9900079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1699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Reverse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642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CA8C77C-3261-5E41-AF13-1A35AE224F9E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5555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  √     	R0: R1</a:t>
            </a:r>
            <a:endParaRPr lang="en-US" sz="2000" b="0" dirty="0">
              <a:effectLst/>
            </a:endParaRPr>
          </a:p>
          <a:p>
            <a:r>
              <a:rPr lang="en-US" sz="2000" dirty="0"/>
              <a:t> 	R1: R0</a:t>
            </a:r>
          </a:p>
          <a:p>
            <a:r>
              <a:rPr lang="en-US" sz="2000" dirty="0"/>
              <a:t>    	R2: R0, R1, R3</a:t>
            </a:r>
          </a:p>
          <a:p>
            <a:r>
              <a:rPr lang="en-US" sz="2000" dirty="0"/>
              <a:t>    	R3: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	R4: R2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r>
              <a:rPr lang="en-US" sz="2000" dirty="0"/>
              <a:t>R0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C7709A-80E3-4D45-A024-46FA759F788B}"/>
              </a:ext>
            </a:extLst>
          </p:cNvPr>
          <p:cNvSpPr txBox="1"/>
          <p:nvPr/>
        </p:nvSpPr>
        <p:spPr>
          <a:xfrm rot="1855696">
            <a:off x="9757652" y="2855078"/>
            <a:ext cx="2375073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One tree for each</a:t>
            </a:r>
          </a:p>
          <a:p>
            <a:pPr algn="ctr"/>
            <a:r>
              <a:rPr lang="en-US" sz="2400" dirty="0"/>
              <a:t>starting vertex</a:t>
            </a:r>
          </a:p>
        </p:txBody>
      </p:sp>
    </p:spTree>
    <p:extLst>
      <p:ext uri="{BB962C8B-B14F-4D97-AF65-F5344CB8AC3E}">
        <p14:creationId xmlns:p14="http://schemas.microsoft.com/office/powerpoint/2010/main" val="209418641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Run Depth-First Search Forest on the Reverse Graph to get the </a:t>
            </a:r>
            <a:r>
              <a:rPr lang="en-US" dirty="0" err="1"/>
              <a:t>Postorder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C133C11-F0E8-F84D-9070-9407B036DDC3}"/>
              </a:ext>
            </a:extLst>
          </p:cNvPr>
          <p:cNvGrpSpPr/>
          <p:nvPr/>
        </p:nvGrpSpPr>
        <p:grpSpPr>
          <a:xfrm>
            <a:off x="1656085" y="3042234"/>
            <a:ext cx="3555112" cy="2166234"/>
            <a:chOff x="7711043" y="3017520"/>
            <a:chExt cx="3555112" cy="21662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25DD4E2-9C37-4F48-9A58-1C971F0A2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5B7055B-5EDE-B24E-99AE-819E6DC0E9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CD79C5E-2D4F-E347-A54E-088FE79005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DE03406-FB57-0447-8D67-69294FD126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59E1A08-7A1A-A748-B017-22694A3638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43195" y="3752747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AA1E607-0BF8-FC4B-8AD7-593A22165515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>
              <a:off x="8122523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6F13E32-EABE-2748-9AFE-0730787C16D8}"/>
                </a:ext>
              </a:extLst>
            </p:cNvPr>
            <p:cNvCxnSpPr>
              <a:cxnSpLocks/>
              <a:stCxn id="23" idx="6"/>
              <a:endCxn id="28" idx="2"/>
            </p:cNvCxnSpPr>
            <p:nvPr/>
          </p:nvCxnSpPr>
          <p:spPr>
            <a:xfrm>
              <a:off x="8534003" y="3429000"/>
              <a:ext cx="543116" cy="0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BBD4250-AA9A-9048-86AF-E2FE2CFDDD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3146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CA3AAF1-95CD-324F-A820-4A3B16AA6DC1}"/>
                </a:ext>
              </a:extLst>
            </p:cNvPr>
            <p:cNvCxnSpPr>
              <a:cxnSpLocks/>
              <a:stCxn id="27" idx="6"/>
              <a:endCxn id="28" idx="3"/>
            </p:cNvCxnSpPr>
            <p:nvPr/>
          </p:nvCxnSpPr>
          <p:spPr>
            <a:xfrm flipV="1">
              <a:off x="8534003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4C3BB55-A3D6-4849-B937-8490FCC93DF7}"/>
                </a:ext>
              </a:extLst>
            </p:cNvPr>
            <p:cNvCxnSpPr>
              <a:cxnSpLocks/>
            </p:cNvCxnSpPr>
            <p:nvPr/>
          </p:nvCxnSpPr>
          <p:spPr>
            <a:xfrm>
              <a:off x="9498242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788E736-4FDE-F145-8A50-D0CB60DB9F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8865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356A100-FE5B-7E45-94A3-DFC8376FBB58}"/>
                </a:ext>
              </a:extLst>
            </p:cNvPr>
            <p:cNvCxnSpPr>
              <a:cxnSpLocks/>
              <a:stCxn id="28" idx="6"/>
              <a:endCxn id="30" idx="1"/>
            </p:cNvCxnSpPr>
            <p:nvPr/>
          </p:nvCxnSpPr>
          <p:spPr>
            <a:xfrm>
              <a:off x="9900079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1699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Reverse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642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CA8C77C-3261-5E41-AF13-1A35AE224F9E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5555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  √     	R0: R1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  √	R1: R0</a:t>
            </a:r>
          </a:p>
          <a:p>
            <a:r>
              <a:rPr lang="en-US" sz="2000" dirty="0"/>
              <a:t>    	R2: R0, R1, R3</a:t>
            </a:r>
          </a:p>
          <a:p>
            <a:r>
              <a:rPr lang="en-US" sz="2000" dirty="0"/>
              <a:t>    	R3: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	R4: R2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r>
              <a:rPr lang="en-US" sz="2000" dirty="0"/>
              <a:t>R0</a:t>
            </a:r>
          </a:p>
          <a:p>
            <a:r>
              <a:rPr lang="en-US" sz="2000" dirty="0"/>
              <a:t>R1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1F956E-EE5D-1C40-94C2-605736D5DFE0}"/>
              </a:ext>
            </a:extLst>
          </p:cNvPr>
          <p:cNvSpPr>
            <a:spLocks noChangeAspect="1"/>
          </p:cNvSpPr>
          <p:nvPr/>
        </p:nvSpPr>
        <p:spPr>
          <a:xfrm>
            <a:off x="8994319" y="318229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1976FA-610D-7B49-8E3B-D9AC1F2F3D78}"/>
              </a:ext>
            </a:extLst>
          </p:cNvPr>
          <p:cNvCxnSpPr>
            <a:cxnSpLocks/>
            <a:stCxn id="24" idx="0"/>
            <a:endCxn id="26" idx="4"/>
          </p:cNvCxnSpPr>
          <p:nvPr/>
        </p:nvCxnSpPr>
        <p:spPr>
          <a:xfrm flipV="1">
            <a:off x="9320064" y="2955295"/>
            <a:ext cx="1" cy="227001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159163D-7ED8-2B42-9176-F96E16FE3A44}"/>
              </a:ext>
            </a:extLst>
          </p:cNvPr>
          <p:cNvSpPr txBox="1"/>
          <p:nvPr/>
        </p:nvSpPr>
        <p:spPr>
          <a:xfrm rot="1855696">
            <a:off x="9757652" y="2855078"/>
            <a:ext cx="2375073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One tree for each</a:t>
            </a:r>
          </a:p>
          <a:p>
            <a:pPr algn="ctr"/>
            <a:r>
              <a:rPr lang="en-US" sz="2400" dirty="0"/>
              <a:t>starting vertex</a:t>
            </a:r>
          </a:p>
        </p:txBody>
      </p:sp>
    </p:spTree>
    <p:extLst>
      <p:ext uri="{BB962C8B-B14F-4D97-AF65-F5344CB8AC3E}">
        <p14:creationId xmlns:p14="http://schemas.microsoft.com/office/powerpoint/2010/main" val="720280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Run Depth-First Search Forest on the Reverse Graph to get the </a:t>
            </a:r>
            <a:r>
              <a:rPr lang="en-US" dirty="0" err="1"/>
              <a:t>Postorder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C133C11-F0E8-F84D-9070-9407B036DDC3}"/>
              </a:ext>
            </a:extLst>
          </p:cNvPr>
          <p:cNvGrpSpPr/>
          <p:nvPr/>
        </p:nvGrpSpPr>
        <p:grpSpPr>
          <a:xfrm>
            <a:off x="1656085" y="3042234"/>
            <a:ext cx="3555112" cy="2166234"/>
            <a:chOff x="7711043" y="3017520"/>
            <a:chExt cx="3555112" cy="21662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25DD4E2-9C37-4F48-9A58-1C971F0A2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5B7055B-5EDE-B24E-99AE-819E6DC0E9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CD79C5E-2D4F-E347-A54E-088FE79005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DE03406-FB57-0447-8D67-69294FD126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59E1A08-7A1A-A748-B017-22694A3638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43195" y="3752747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AA1E607-0BF8-FC4B-8AD7-593A22165515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>
              <a:off x="8122523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6F13E32-EABE-2748-9AFE-0730787C16D8}"/>
                </a:ext>
              </a:extLst>
            </p:cNvPr>
            <p:cNvCxnSpPr>
              <a:cxnSpLocks/>
              <a:stCxn id="23" idx="6"/>
              <a:endCxn id="28" idx="2"/>
            </p:cNvCxnSpPr>
            <p:nvPr/>
          </p:nvCxnSpPr>
          <p:spPr>
            <a:xfrm>
              <a:off x="8534003" y="3429000"/>
              <a:ext cx="543116" cy="0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BBD4250-AA9A-9048-86AF-E2FE2CFDDD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3146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CA3AAF1-95CD-324F-A820-4A3B16AA6DC1}"/>
                </a:ext>
              </a:extLst>
            </p:cNvPr>
            <p:cNvCxnSpPr>
              <a:cxnSpLocks/>
              <a:stCxn id="27" idx="6"/>
              <a:endCxn id="28" idx="3"/>
            </p:cNvCxnSpPr>
            <p:nvPr/>
          </p:nvCxnSpPr>
          <p:spPr>
            <a:xfrm flipV="1">
              <a:off x="8534003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4C3BB55-A3D6-4849-B937-8490FCC93DF7}"/>
                </a:ext>
              </a:extLst>
            </p:cNvPr>
            <p:cNvCxnSpPr>
              <a:cxnSpLocks/>
            </p:cNvCxnSpPr>
            <p:nvPr/>
          </p:nvCxnSpPr>
          <p:spPr>
            <a:xfrm>
              <a:off x="9498242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788E736-4FDE-F145-8A50-D0CB60DB9F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8865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356A100-FE5B-7E45-94A3-DFC8376FBB58}"/>
                </a:ext>
              </a:extLst>
            </p:cNvPr>
            <p:cNvCxnSpPr>
              <a:cxnSpLocks/>
              <a:stCxn id="28" idx="6"/>
              <a:endCxn id="30" idx="1"/>
            </p:cNvCxnSpPr>
            <p:nvPr/>
          </p:nvCxnSpPr>
          <p:spPr>
            <a:xfrm>
              <a:off x="9900079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1699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Reverse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642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[R1]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CA8C77C-3261-5E41-AF13-1A35AE224F9E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5555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  √     	R0: R1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  √	R1: R0</a:t>
            </a:r>
          </a:p>
          <a:p>
            <a:r>
              <a:rPr lang="en-US" sz="2000" dirty="0"/>
              <a:t>    	R2: R0, R1, R3</a:t>
            </a:r>
          </a:p>
          <a:p>
            <a:r>
              <a:rPr lang="en-US" sz="2000" dirty="0"/>
              <a:t>    	R3: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	R4: R2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r>
              <a:rPr lang="en-US" sz="2000" dirty="0"/>
              <a:t>R0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1F956E-EE5D-1C40-94C2-605736D5DFE0}"/>
              </a:ext>
            </a:extLst>
          </p:cNvPr>
          <p:cNvSpPr>
            <a:spLocks noChangeAspect="1"/>
          </p:cNvSpPr>
          <p:nvPr/>
        </p:nvSpPr>
        <p:spPr>
          <a:xfrm>
            <a:off x="8994319" y="318229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1976FA-610D-7B49-8E3B-D9AC1F2F3D78}"/>
              </a:ext>
            </a:extLst>
          </p:cNvPr>
          <p:cNvCxnSpPr>
            <a:cxnSpLocks/>
            <a:stCxn id="24" idx="0"/>
            <a:endCxn id="26" idx="4"/>
          </p:cNvCxnSpPr>
          <p:nvPr/>
        </p:nvCxnSpPr>
        <p:spPr>
          <a:xfrm flipV="1">
            <a:off x="9320064" y="2955295"/>
            <a:ext cx="1" cy="227001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R1 was popped off the stack, so it’s first in the </a:t>
            </a:r>
            <a:r>
              <a:rPr lang="en-US" dirty="0" err="1"/>
              <a:t>postorder</a:t>
            </a:r>
            <a:r>
              <a:rPr lang="en-US" dirty="0"/>
              <a:t> list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3C358A8-4F6B-044C-A3E3-6BFFC5111BB5}"/>
              </a:ext>
            </a:extLst>
          </p:cNvPr>
          <p:cNvSpPr txBox="1"/>
          <p:nvPr/>
        </p:nvSpPr>
        <p:spPr>
          <a:xfrm>
            <a:off x="5889171" y="4377471"/>
            <a:ext cx="5799408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Remember that the </a:t>
            </a:r>
            <a:r>
              <a:rPr lang="en-US" sz="2400" i="1" dirty="0"/>
              <a:t>post-order</a:t>
            </a:r>
            <a:r>
              <a:rPr lang="en-US" sz="2400" dirty="0"/>
              <a:t> is determined</a:t>
            </a:r>
          </a:p>
          <a:p>
            <a:pPr algn="ctr"/>
            <a:r>
              <a:rPr lang="en-US" sz="2400" dirty="0"/>
              <a:t>by when a vertex is </a:t>
            </a:r>
            <a:r>
              <a:rPr lang="en-US" sz="2400" i="1" dirty="0"/>
              <a:t>popped</a:t>
            </a:r>
            <a:r>
              <a:rPr lang="en-US" sz="2400" dirty="0"/>
              <a:t> off the stack</a:t>
            </a:r>
          </a:p>
        </p:txBody>
      </p:sp>
    </p:spTree>
    <p:extLst>
      <p:ext uri="{BB962C8B-B14F-4D97-AF65-F5344CB8AC3E}">
        <p14:creationId xmlns:p14="http://schemas.microsoft.com/office/powerpoint/2010/main" val="4088440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98609-BC36-376E-69F1-E600EE922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A </a:t>
            </a:r>
            <a:r>
              <a:rPr lang="en-US" dirty="0" err="1"/>
              <a:t>DiGraph</a:t>
            </a:r>
            <a:r>
              <a:rPr lang="en-US" dirty="0"/>
              <a:t> is a DAG of its SCCs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77986-8849-FA45-8BD4-DC42B8F92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Cycles exist </a:t>
            </a:r>
            <a:r>
              <a:rPr lang="en-US" b="1" i="1" dirty="0"/>
              <a:t>within</a:t>
            </a:r>
            <a:r>
              <a:rPr lang="en-US" dirty="0"/>
              <a:t> SCCs</a:t>
            </a:r>
          </a:p>
          <a:p>
            <a:r>
              <a:rPr lang="en-US" dirty="0"/>
              <a:t>But no cycles </a:t>
            </a:r>
            <a:r>
              <a:rPr lang="en-US" b="1" i="1" dirty="0"/>
              <a:t>between </a:t>
            </a:r>
            <a:r>
              <a:rPr lang="en-US" dirty="0"/>
              <a:t>SCCs</a:t>
            </a:r>
          </a:p>
        </p:txBody>
      </p:sp>
      <p:pic>
        <p:nvPicPr>
          <p:cNvPr id="4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54138EF4-98A2-3B3A-EC5B-97960D7B0F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44" t="22156" b="29049"/>
          <a:stretch/>
        </p:blipFill>
        <p:spPr>
          <a:xfrm>
            <a:off x="5910573" y="3160362"/>
            <a:ext cx="5341770" cy="2743200"/>
          </a:xfrm>
          <a:prstGeom prst="rect">
            <a:avLst/>
          </a:prstGeom>
        </p:spPr>
      </p:pic>
      <p:pic>
        <p:nvPicPr>
          <p:cNvPr id="5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A39631AC-DB84-DC9C-88B5-D5B9579E3F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9" r="52953"/>
          <a:stretch/>
        </p:blipFill>
        <p:spPr>
          <a:xfrm>
            <a:off x="2024743" y="2816225"/>
            <a:ext cx="3007962" cy="375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53093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Run Depth-First Search Forest on the Reverse Graph to get the </a:t>
            </a:r>
            <a:r>
              <a:rPr lang="en-US" dirty="0" err="1"/>
              <a:t>Postorder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C133C11-F0E8-F84D-9070-9407B036DDC3}"/>
              </a:ext>
            </a:extLst>
          </p:cNvPr>
          <p:cNvGrpSpPr/>
          <p:nvPr/>
        </p:nvGrpSpPr>
        <p:grpSpPr>
          <a:xfrm>
            <a:off x="1656085" y="3042234"/>
            <a:ext cx="3555112" cy="2166234"/>
            <a:chOff x="7711043" y="3017520"/>
            <a:chExt cx="3555112" cy="21662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25DD4E2-9C37-4F48-9A58-1C971F0A2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5B7055B-5EDE-B24E-99AE-819E6DC0E9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CD79C5E-2D4F-E347-A54E-088FE79005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DE03406-FB57-0447-8D67-69294FD126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59E1A08-7A1A-A748-B017-22694A3638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43195" y="3752747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AA1E607-0BF8-FC4B-8AD7-593A22165515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>
              <a:off x="8122523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6F13E32-EABE-2748-9AFE-0730787C16D8}"/>
                </a:ext>
              </a:extLst>
            </p:cNvPr>
            <p:cNvCxnSpPr>
              <a:cxnSpLocks/>
              <a:stCxn id="23" idx="6"/>
              <a:endCxn id="28" idx="2"/>
            </p:cNvCxnSpPr>
            <p:nvPr/>
          </p:nvCxnSpPr>
          <p:spPr>
            <a:xfrm>
              <a:off x="8534003" y="3429000"/>
              <a:ext cx="543116" cy="0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BBD4250-AA9A-9048-86AF-E2FE2CFDDD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3146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CA3AAF1-95CD-324F-A820-4A3B16AA6DC1}"/>
                </a:ext>
              </a:extLst>
            </p:cNvPr>
            <p:cNvCxnSpPr>
              <a:cxnSpLocks/>
              <a:stCxn id="27" idx="6"/>
              <a:endCxn id="28" idx="3"/>
            </p:cNvCxnSpPr>
            <p:nvPr/>
          </p:nvCxnSpPr>
          <p:spPr>
            <a:xfrm flipV="1">
              <a:off x="8534003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4C3BB55-A3D6-4849-B937-8490FCC93DF7}"/>
                </a:ext>
              </a:extLst>
            </p:cNvPr>
            <p:cNvCxnSpPr>
              <a:cxnSpLocks/>
            </p:cNvCxnSpPr>
            <p:nvPr/>
          </p:nvCxnSpPr>
          <p:spPr>
            <a:xfrm>
              <a:off x="9498242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788E736-4FDE-F145-8A50-D0CB60DB9F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8865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356A100-FE5B-7E45-94A3-DFC8376FBB58}"/>
                </a:ext>
              </a:extLst>
            </p:cNvPr>
            <p:cNvCxnSpPr>
              <a:cxnSpLocks/>
              <a:stCxn id="28" idx="6"/>
              <a:endCxn id="30" idx="1"/>
            </p:cNvCxnSpPr>
            <p:nvPr/>
          </p:nvCxnSpPr>
          <p:spPr>
            <a:xfrm>
              <a:off x="9900079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1699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Reverse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642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[R1,R0]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CA8C77C-3261-5E41-AF13-1A35AE224F9E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5555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  √     	R0: R1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  √	R1: R0</a:t>
            </a:r>
          </a:p>
          <a:p>
            <a:r>
              <a:rPr lang="en-US" sz="2000" dirty="0"/>
              <a:t>    	R2: R0, R1, R3</a:t>
            </a:r>
          </a:p>
          <a:p>
            <a:r>
              <a:rPr lang="en-US" sz="2000" dirty="0"/>
              <a:t>    	R3: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	R4: R2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r>
              <a:rPr lang="en-US" sz="2000" dirty="0"/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1F956E-EE5D-1C40-94C2-605736D5DFE0}"/>
              </a:ext>
            </a:extLst>
          </p:cNvPr>
          <p:cNvSpPr>
            <a:spLocks noChangeAspect="1"/>
          </p:cNvSpPr>
          <p:nvPr/>
        </p:nvSpPr>
        <p:spPr>
          <a:xfrm>
            <a:off x="8994319" y="318229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1976FA-610D-7B49-8E3B-D9AC1F2F3D78}"/>
              </a:ext>
            </a:extLst>
          </p:cNvPr>
          <p:cNvCxnSpPr>
            <a:cxnSpLocks/>
            <a:stCxn id="24" idx="0"/>
            <a:endCxn id="26" idx="4"/>
          </p:cNvCxnSpPr>
          <p:nvPr/>
        </p:nvCxnSpPr>
        <p:spPr>
          <a:xfrm flipV="1">
            <a:off x="9320064" y="2955295"/>
            <a:ext cx="1" cy="227001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R0 was popped off the stack next, so it’s second in the </a:t>
            </a:r>
            <a:r>
              <a:rPr lang="en-US" dirty="0" err="1"/>
              <a:t>postorder</a:t>
            </a:r>
            <a:r>
              <a:rPr lang="en-US" dirty="0"/>
              <a:t> list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19E416-DA9D-5B4C-8E38-1582F027550A}"/>
              </a:ext>
            </a:extLst>
          </p:cNvPr>
          <p:cNvSpPr txBox="1"/>
          <p:nvPr/>
        </p:nvSpPr>
        <p:spPr>
          <a:xfrm>
            <a:off x="5889171" y="4388357"/>
            <a:ext cx="5799408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Remember that the </a:t>
            </a:r>
            <a:r>
              <a:rPr lang="en-US" sz="2400" i="1" dirty="0"/>
              <a:t>post-order</a:t>
            </a:r>
            <a:r>
              <a:rPr lang="en-US" sz="2400" dirty="0"/>
              <a:t> is determined</a:t>
            </a:r>
          </a:p>
          <a:p>
            <a:pPr algn="ctr"/>
            <a:r>
              <a:rPr lang="en-US" sz="2400" dirty="0"/>
              <a:t>by when a vertex is </a:t>
            </a:r>
            <a:r>
              <a:rPr lang="en-US" sz="2400" i="1" dirty="0"/>
              <a:t>popped</a:t>
            </a:r>
            <a:r>
              <a:rPr lang="en-US" sz="2400" dirty="0"/>
              <a:t> off the stack</a:t>
            </a:r>
          </a:p>
        </p:txBody>
      </p:sp>
    </p:spTree>
    <p:extLst>
      <p:ext uri="{BB962C8B-B14F-4D97-AF65-F5344CB8AC3E}">
        <p14:creationId xmlns:p14="http://schemas.microsoft.com/office/powerpoint/2010/main" val="44272200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Run Depth-First Search Forest on the Reverse Graph to get the </a:t>
            </a:r>
            <a:r>
              <a:rPr lang="en-US" dirty="0" err="1"/>
              <a:t>Postorder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C133C11-F0E8-F84D-9070-9407B036DDC3}"/>
              </a:ext>
            </a:extLst>
          </p:cNvPr>
          <p:cNvGrpSpPr/>
          <p:nvPr/>
        </p:nvGrpSpPr>
        <p:grpSpPr>
          <a:xfrm>
            <a:off x="1656085" y="3042234"/>
            <a:ext cx="3555112" cy="2166234"/>
            <a:chOff x="7711043" y="3017520"/>
            <a:chExt cx="3555112" cy="21662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25DD4E2-9C37-4F48-9A58-1C971F0A2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5B7055B-5EDE-B24E-99AE-819E6DC0E9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CD79C5E-2D4F-E347-A54E-088FE79005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DE03406-FB57-0447-8D67-69294FD126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59E1A08-7A1A-A748-B017-22694A3638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43195" y="3752747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AA1E607-0BF8-FC4B-8AD7-593A22165515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>
              <a:off x="8122523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6F13E32-EABE-2748-9AFE-0730787C16D8}"/>
                </a:ext>
              </a:extLst>
            </p:cNvPr>
            <p:cNvCxnSpPr>
              <a:cxnSpLocks/>
              <a:stCxn id="23" idx="6"/>
              <a:endCxn id="28" idx="2"/>
            </p:cNvCxnSpPr>
            <p:nvPr/>
          </p:nvCxnSpPr>
          <p:spPr>
            <a:xfrm>
              <a:off x="8534003" y="3429000"/>
              <a:ext cx="543116" cy="0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BBD4250-AA9A-9048-86AF-E2FE2CFDDD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3146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CA3AAF1-95CD-324F-A820-4A3B16AA6DC1}"/>
                </a:ext>
              </a:extLst>
            </p:cNvPr>
            <p:cNvCxnSpPr>
              <a:cxnSpLocks/>
              <a:stCxn id="27" idx="6"/>
              <a:endCxn id="28" idx="3"/>
            </p:cNvCxnSpPr>
            <p:nvPr/>
          </p:nvCxnSpPr>
          <p:spPr>
            <a:xfrm flipV="1">
              <a:off x="8534003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4C3BB55-A3D6-4849-B937-8490FCC93DF7}"/>
                </a:ext>
              </a:extLst>
            </p:cNvPr>
            <p:cNvCxnSpPr>
              <a:cxnSpLocks/>
            </p:cNvCxnSpPr>
            <p:nvPr/>
          </p:nvCxnSpPr>
          <p:spPr>
            <a:xfrm>
              <a:off x="9498242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788E736-4FDE-F145-8A50-D0CB60DB9F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8865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356A100-FE5B-7E45-94A3-DFC8376FBB58}"/>
                </a:ext>
              </a:extLst>
            </p:cNvPr>
            <p:cNvCxnSpPr>
              <a:cxnSpLocks/>
              <a:stCxn id="28" idx="6"/>
              <a:endCxn id="30" idx="1"/>
            </p:cNvCxnSpPr>
            <p:nvPr/>
          </p:nvCxnSpPr>
          <p:spPr>
            <a:xfrm>
              <a:off x="9900079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1699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Reverse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642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[R1,R0]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CA8C77C-3261-5E41-AF13-1A35AE224F9E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5555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  √     	R0: R1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  √	R1: R0</a:t>
            </a:r>
          </a:p>
          <a:p>
            <a:r>
              <a:rPr lang="en-US" sz="2000" dirty="0"/>
              <a:t>    	R2: R0, R1, R3</a:t>
            </a:r>
          </a:p>
          <a:p>
            <a:r>
              <a:rPr lang="en-US" sz="2000" dirty="0"/>
              <a:t>    	R3: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	R4: R2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r>
              <a:rPr lang="en-US" sz="2000" dirty="0"/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1F956E-EE5D-1C40-94C2-605736D5DFE0}"/>
              </a:ext>
            </a:extLst>
          </p:cNvPr>
          <p:cNvSpPr>
            <a:spLocks noChangeAspect="1"/>
          </p:cNvSpPr>
          <p:nvPr/>
        </p:nvSpPr>
        <p:spPr>
          <a:xfrm>
            <a:off x="8994319" y="318229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1976FA-610D-7B49-8E3B-D9AC1F2F3D78}"/>
              </a:ext>
            </a:extLst>
          </p:cNvPr>
          <p:cNvCxnSpPr>
            <a:cxnSpLocks/>
            <a:stCxn id="24" idx="0"/>
            <a:endCxn id="26" idx="4"/>
          </p:cNvCxnSpPr>
          <p:nvPr/>
        </p:nvCxnSpPr>
        <p:spPr>
          <a:xfrm flipV="1">
            <a:off x="9320064" y="2955295"/>
            <a:ext cx="1" cy="227001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Start the next tree in the forest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7D1BAD7-9B22-A44E-96C5-D7F4E5CCD444}"/>
              </a:ext>
            </a:extLst>
          </p:cNvPr>
          <p:cNvSpPr txBox="1"/>
          <p:nvPr/>
        </p:nvSpPr>
        <p:spPr>
          <a:xfrm rot="1855696">
            <a:off x="9757652" y="2855078"/>
            <a:ext cx="2375073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One tree for each</a:t>
            </a:r>
          </a:p>
          <a:p>
            <a:pPr algn="ctr"/>
            <a:r>
              <a:rPr lang="en-US" sz="2400" dirty="0"/>
              <a:t>starting vertex</a:t>
            </a:r>
          </a:p>
        </p:txBody>
      </p:sp>
    </p:spTree>
    <p:extLst>
      <p:ext uri="{BB962C8B-B14F-4D97-AF65-F5344CB8AC3E}">
        <p14:creationId xmlns:p14="http://schemas.microsoft.com/office/powerpoint/2010/main" val="32676149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Run Depth-First Search Forest on the Reverse Graph to get the </a:t>
            </a:r>
            <a:r>
              <a:rPr lang="en-US" dirty="0" err="1"/>
              <a:t>Postorder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C133C11-F0E8-F84D-9070-9407B036DDC3}"/>
              </a:ext>
            </a:extLst>
          </p:cNvPr>
          <p:cNvGrpSpPr/>
          <p:nvPr/>
        </p:nvGrpSpPr>
        <p:grpSpPr>
          <a:xfrm>
            <a:off x="1656085" y="3042234"/>
            <a:ext cx="3555112" cy="2166234"/>
            <a:chOff x="7711043" y="3017520"/>
            <a:chExt cx="3555112" cy="21662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25DD4E2-9C37-4F48-9A58-1C971F0A2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5B7055B-5EDE-B24E-99AE-819E6DC0E9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CD79C5E-2D4F-E347-A54E-088FE79005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DE03406-FB57-0447-8D67-69294FD126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59E1A08-7A1A-A748-B017-22694A3638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43195" y="3752747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AA1E607-0BF8-FC4B-8AD7-593A22165515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>
              <a:off x="8122523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6F13E32-EABE-2748-9AFE-0730787C16D8}"/>
                </a:ext>
              </a:extLst>
            </p:cNvPr>
            <p:cNvCxnSpPr>
              <a:cxnSpLocks/>
              <a:stCxn id="23" idx="6"/>
              <a:endCxn id="28" idx="2"/>
            </p:cNvCxnSpPr>
            <p:nvPr/>
          </p:nvCxnSpPr>
          <p:spPr>
            <a:xfrm>
              <a:off x="8534003" y="3429000"/>
              <a:ext cx="543116" cy="0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BBD4250-AA9A-9048-86AF-E2FE2CFDDD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3146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CA3AAF1-95CD-324F-A820-4A3B16AA6DC1}"/>
                </a:ext>
              </a:extLst>
            </p:cNvPr>
            <p:cNvCxnSpPr>
              <a:cxnSpLocks/>
              <a:stCxn id="27" idx="6"/>
              <a:endCxn id="28" idx="3"/>
            </p:cNvCxnSpPr>
            <p:nvPr/>
          </p:nvCxnSpPr>
          <p:spPr>
            <a:xfrm flipV="1">
              <a:off x="8534003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4C3BB55-A3D6-4849-B937-8490FCC93DF7}"/>
                </a:ext>
              </a:extLst>
            </p:cNvPr>
            <p:cNvCxnSpPr>
              <a:cxnSpLocks/>
            </p:cNvCxnSpPr>
            <p:nvPr/>
          </p:nvCxnSpPr>
          <p:spPr>
            <a:xfrm>
              <a:off x="9498242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788E736-4FDE-F145-8A50-D0CB60DB9F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8865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356A100-FE5B-7E45-94A3-DFC8376FBB58}"/>
                </a:ext>
              </a:extLst>
            </p:cNvPr>
            <p:cNvCxnSpPr>
              <a:cxnSpLocks/>
              <a:stCxn id="28" idx="6"/>
              <a:endCxn id="30" idx="1"/>
            </p:cNvCxnSpPr>
            <p:nvPr/>
          </p:nvCxnSpPr>
          <p:spPr>
            <a:xfrm>
              <a:off x="9900079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1699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Reverse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642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[R1,R0]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CA8C77C-3261-5E41-AF13-1A35AE224F9E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5555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  √     	R0: R1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  √	R1: R0</a:t>
            </a:r>
          </a:p>
          <a:p>
            <a:r>
              <a:rPr lang="en-US" sz="2000" dirty="0"/>
              <a:t>        √	R2: R0, R1, R3</a:t>
            </a:r>
          </a:p>
          <a:p>
            <a:r>
              <a:rPr lang="en-US" sz="2000" dirty="0"/>
              <a:t>    	R3: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	R4: R2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r>
              <a:rPr lang="en-US" sz="2000" dirty="0"/>
              <a:t>R2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1F956E-EE5D-1C40-94C2-605736D5DFE0}"/>
              </a:ext>
            </a:extLst>
          </p:cNvPr>
          <p:cNvSpPr>
            <a:spLocks noChangeAspect="1"/>
          </p:cNvSpPr>
          <p:nvPr/>
        </p:nvSpPr>
        <p:spPr>
          <a:xfrm>
            <a:off x="8994319" y="318229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1976FA-610D-7B49-8E3B-D9AC1F2F3D78}"/>
              </a:ext>
            </a:extLst>
          </p:cNvPr>
          <p:cNvCxnSpPr>
            <a:cxnSpLocks/>
            <a:stCxn id="24" idx="0"/>
            <a:endCxn id="26" idx="4"/>
          </p:cNvCxnSpPr>
          <p:nvPr/>
        </p:nvCxnSpPr>
        <p:spPr>
          <a:xfrm flipV="1">
            <a:off x="9320064" y="2955295"/>
            <a:ext cx="1" cy="227001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Start the next tree in the forest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C59470A-A6B2-4949-8725-B804BF14A6C8}"/>
              </a:ext>
            </a:extLst>
          </p:cNvPr>
          <p:cNvSpPr>
            <a:spLocks noChangeAspect="1"/>
          </p:cNvSpPr>
          <p:nvPr/>
        </p:nvSpPr>
        <p:spPr>
          <a:xfrm>
            <a:off x="9933288" y="230380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</p:spTree>
    <p:extLst>
      <p:ext uri="{BB962C8B-B14F-4D97-AF65-F5344CB8AC3E}">
        <p14:creationId xmlns:p14="http://schemas.microsoft.com/office/powerpoint/2010/main" val="75887684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Run Depth-First Search Forest on the Reverse Graph to get the </a:t>
            </a:r>
            <a:r>
              <a:rPr lang="en-US" dirty="0" err="1"/>
              <a:t>Postorder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C133C11-F0E8-F84D-9070-9407B036DDC3}"/>
              </a:ext>
            </a:extLst>
          </p:cNvPr>
          <p:cNvGrpSpPr/>
          <p:nvPr/>
        </p:nvGrpSpPr>
        <p:grpSpPr>
          <a:xfrm>
            <a:off x="1656085" y="3042234"/>
            <a:ext cx="3555112" cy="2166234"/>
            <a:chOff x="7711043" y="3017520"/>
            <a:chExt cx="3555112" cy="21662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25DD4E2-9C37-4F48-9A58-1C971F0A2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5B7055B-5EDE-B24E-99AE-819E6DC0E9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CD79C5E-2D4F-E347-A54E-088FE79005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DE03406-FB57-0447-8D67-69294FD126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59E1A08-7A1A-A748-B017-22694A3638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43195" y="3752747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AA1E607-0BF8-FC4B-8AD7-593A22165515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>
              <a:off x="8122523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6F13E32-EABE-2748-9AFE-0730787C16D8}"/>
                </a:ext>
              </a:extLst>
            </p:cNvPr>
            <p:cNvCxnSpPr>
              <a:cxnSpLocks/>
              <a:stCxn id="23" idx="6"/>
              <a:endCxn id="28" idx="2"/>
            </p:cNvCxnSpPr>
            <p:nvPr/>
          </p:nvCxnSpPr>
          <p:spPr>
            <a:xfrm>
              <a:off x="8534003" y="3429000"/>
              <a:ext cx="543116" cy="0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BBD4250-AA9A-9048-86AF-E2FE2CFDDD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3146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CA3AAF1-95CD-324F-A820-4A3B16AA6DC1}"/>
                </a:ext>
              </a:extLst>
            </p:cNvPr>
            <p:cNvCxnSpPr>
              <a:cxnSpLocks/>
              <a:stCxn id="27" idx="6"/>
              <a:endCxn id="28" idx="3"/>
            </p:cNvCxnSpPr>
            <p:nvPr/>
          </p:nvCxnSpPr>
          <p:spPr>
            <a:xfrm flipV="1">
              <a:off x="8534003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4C3BB55-A3D6-4849-B937-8490FCC93DF7}"/>
                </a:ext>
              </a:extLst>
            </p:cNvPr>
            <p:cNvCxnSpPr>
              <a:cxnSpLocks/>
            </p:cNvCxnSpPr>
            <p:nvPr/>
          </p:nvCxnSpPr>
          <p:spPr>
            <a:xfrm>
              <a:off x="9498242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788E736-4FDE-F145-8A50-D0CB60DB9F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8865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356A100-FE5B-7E45-94A3-DFC8376FBB58}"/>
                </a:ext>
              </a:extLst>
            </p:cNvPr>
            <p:cNvCxnSpPr>
              <a:cxnSpLocks/>
              <a:stCxn id="28" idx="6"/>
              <a:endCxn id="30" idx="1"/>
            </p:cNvCxnSpPr>
            <p:nvPr/>
          </p:nvCxnSpPr>
          <p:spPr>
            <a:xfrm>
              <a:off x="9900079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1699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Reverse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642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[R1,R0]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CA8C77C-3261-5E41-AF13-1A35AE224F9E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5555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  √     	R0: R1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  √	R1: R0</a:t>
            </a:r>
          </a:p>
          <a:p>
            <a:r>
              <a:rPr lang="en-US" sz="2000" dirty="0"/>
              <a:t>        √	R2: R0, R1, R3</a:t>
            </a:r>
          </a:p>
          <a:p>
            <a:r>
              <a:rPr lang="en-US" sz="2000" dirty="0"/>
              <a:t>        √	R3: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	R4: R2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r>
              <a:rPr lang="en-US" sz="2000" dirty="0"/>
              <a:t>R2</a:t>
            </a:r>
          </a:p>
          <a:p>
            <a:r>
              <a:rPr lang="en-US" sz="2000" dirty="0"/>
              <a:t>R3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1F956E-EE5D-1C40-94C2-605736D5DFE0}"/>
              </a:ext>
            </a:extLst>
          </p:cNvPr>
          <p:cNvSpPr>
            <a:spLocks noChangeAspect="1"/>
          </p:cNvSpPr>
          <p:nvPr/>
        </p:nvSpPr>
        <p:spPr>
          <a:xfrm>
            <a:off x="8994319" y="318229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1976FA-610D-7B49-8E3B-D9AC1F2F3D78}"/>
              </a:ext>
            </a:extLst>
          </p:cNvPr>
          <p:cNvCxnSpPr>
            <a:cxnSpLocks/>
            <a:stCxn id="24" idx="0"/>
            <a:endCxn id="26" idx="4"/>
          </p:cNvCxnSpPr>
          <p:nvPr/>
        </p:nvCxnSpPr>
        <p:spPr>
          <a:xfrm flipV="1">
            <a:off x="9320064" y="2955295"/>
            <a:ext cx="1" cy="227001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C59470A-A6B2-4949-8725-B804BF14A6C8}"/>
              </a:ext>
            </a:extLst>
          </p:cNvPr>
          <p:cNvSpPr>
            <a:spLocks noChangeAspect="1"/>
          </p:cNvSpPr>
          <p:nvPr/>
        </p:nvSpPr>
        <p:spPr>
          <a:xfrm>
            <a:off x="9933288" y="230380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284F347-461E-2048-8C2C-51ECAE941749}"/>
              </a:ext>
            </a:extLst>
          </p:cNvPr>
          <p:cNvSpPr>
            <a:spLocks noChangeAspect="1"/>
          </p:cNvSpPr>
          <p:nvPr/>
        </p:nvSpPr>
        <p:spPr>
          <a:xfrm>
            <a:off x="9925194" y="318229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R3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581E959-B802-854D-9C97-8504FCEDEDCD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10250939" y="2955295"/>
            <a:ext cx="1" cy="227001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61752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Run Depth-First Search Forest on the Reverse Graph to get the </a:t>
            </a:r>
            <a:r>
              <a:rPr lang="en-US" dirty="0" err="1"/>
              <a:t>Postorder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C133C11-F0E8-F84D-9070-9407B036DDC3}"/>
              </a:ext>
            </a:extLst>
          </p:cNvPr>
          <p:cNvGrpSpPr/>
          <p:nvPr/>
        </p:nvGrpSpPr>
        <p:grpSpPr>
          <a:xfrm>
            <a:off x="1656085" y="3042234"/>
            <a:ext cx="3555112" cy="2166234"/>
            <a:chOff x="7711043" y="3017520"/>
            <a:chExt cx="3555112" cy="21662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25DD4E2-9C37-4F48-9A58-1C971F0A2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5B7055B-5EDE-B24E-99AE-819E6DC0E9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CD79C5E-2D4F-E347-A54E-088FE79005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DE03406-FB57-0447-8D67-69294FD126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59E1A08-7A1A-A748-B017-22694A3638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43195" y="3752747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AA1E607-0BF8-FC4B-8AD7-593A22165515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>
              <a:off x="8122523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6F13E32-EABE-2748-9AFE-0730787C16D8}"/>
                </a:ext>
              </a:extLst>
            </p:cNvPr>
            <p:cNvCxnSpPr>
              <a:cxnSpLocks/>
              <a:stCxn id="23" idx="6"/>
              <a:endCxn id="28" idx="2"/>
            </p:cNvCxnSpPr>
            <p:nvPr/>
          </p:nvCxnSpPr>
          <p:spPr>
            <a:xfrm>
              <a:off x="8534003" y="3429000"/>
              <a:ext cx="543116" cy="0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BBD4250-AA9A-9048-86AF-E2FE2CFDDD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3146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CA3AAF1-95CD-324F-A820-4A3B16AA6DC1}"/>
                </a:ext>
              </a:extLst>
            </p:cNvPr>
            <p:cNvCxnSpPr>
              <a:cxnSpLocks/>
              <a:stCxn id="27" idx="6"/>
              <a:endCxn id="28" idx="3"/>
            </p:cNvCxnSpPr>
            <p:nvPr/>
          </p:nvCxnSpPr>
          <p:spPr>
            <a:xfrm flipV="1">
              <a:off x="8534003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4C3BB55-A3D6-4849-B937-8490FCC93DF7}"/>
                </a:ext>
              </a:extLst>
            </p:cNvPr>
            <p:cNvCxnSpPr>
              <a:cxnSpLocks/>
            </p:cNvCxnSpPr>
            <p:nvPr/>
          </p:nvCxnSpPr>
          <p:spPr>
            <a:xfrm>
              <a:off x="9498242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788E736-4FDE-F145-8A50-D0CB60DB9F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8865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356A100-FE5B-7E45-94A3-DFC8376FBB58}"/>
                </a:ext>
              </a:extLst>
            </p:cNvPr>
            <p:cNvCxnSpPr>
              <a:cxnSpLocks/>
              <a:stCxn id="28" idx="6"/>
              <a:endCxn id="30" idx="1"/>
            </p:cNvCxnSpPr>
            <p:nvPr/>
          </p:nvCxnSpPr>
          <p:spPr>
            <a:xfrm>
              <a:off x="9900079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1699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Reverse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642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[R1,R0,R3]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CA8C77C-3261-5E41-AF13-1A35AE224F9E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5555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  √     	R0: R1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  √	R1: R0</a:t>
            </a:r>
          </a:p>
          <a:p>
            <a:r>
              <a:rPr lang="en-US" sz="2000" dirty="0"/>
              <a:t>        √	R2: R0, R1, R3</a:t>
            </a:r>
          </a:p>
          <a:p>
            <a:r>
              <a:rPr lang="en-US" sz="2000" dirty="0"/>
              <a:t>        √	R3: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	R4: R2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r>
              <a:rPr lang="en-US" sz="2000" dirty="0"/>
              <a:t>R2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1F956E-EE5D-1C40-94C2-605736D5DFE0}"/>
              </a:ext>
            </a:extLst>
          </p:cNvPr>
          <p:cNvSpPr>
            <a:spLocks noChangeAspect="1"/>
          </p:cNvSpPr>
          <p:nvPr/>
        </p:nvSpPr>
        <p:spPr>
          <a:xfrm>
            <a:off x="8994319" y="318229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1976FA-610D-7B49-8E3B-D9AC1F2F3D78}"/>
              </a:ext>
            </a:extLst>
          </p:cNvPr>
          <p:cNvCxnSpPr>
            <a:cxnSpLocks/>
            <a:stCxn id="24" idx="0"/>
            <a:endCxn id="26" idx="4"/>
          </p:cNvCxnSpPr>
          <p:nvPr/>
        </p:nvCxnSpPr>
        <p:spPr>
          <a:xfrm flipV="1">
            <a:off x="9320064" y="2955295"/>
            <a:ext cx="1" cy="227001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R3 is popped off the stack, so into the </a:t>
            </a:r>
            <a:r>
              <a:rPr lang="en-US" dirty="0" err="1"/>
              <a:t>postorder</a:t>
            </a:r>
            <a:r>
              <a:rPr lang="en-US" dirty="0"/>
              <a:t> list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C59470A-A6B2-4949-8725-B804BF14A6C8}"/>
              </a:ext>
            </a:extLst>
          </p:cNvPr>
          <p:cNvSpPr>
            <a:spLocks noChangeAspect="1"/>
          </p:cNvSpPr>
          <p:nvPr/>
        </p:nvSpPr>
        <p:spPr>
          <a:xfrm>
            <a:off x="9933288" y="230380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284F347-461E-2048-8C2C-51ECAE941749}"/>
              </a:ext>
            </a:extLst>
          </p:cNvPr>
          <p:cNvSpPr>
            <a:spLocks noChangeAspect="1"/>
          </p:cNvSpPr>
          <p:nvPr/>
        </p:nvSpPr>
        <p:spPr>
          <a:xfrm>
            <a:off x="9925194" y="318229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R3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581E959-B802-854D-9C97-8504FCEDEDCD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10250939" y="2955295"/>
            <a:ext cx="1" cy="227001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02A304F-6846-DE4A-923A-A705C555510F}"/>
              </a:ext>
            </a:extLst>
          </p:cNvPr>
          <p:cNvSpPr txBox="1"/>
          <p:nvPr/>
        </p:nvSpPr>
        <p:spPr>
          <a:xfrm>
            <a:off x="5889171" y="4388357"/>
            <a:ext cx="5799408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Remember that the </a:t>
            </a:r>
            <a:r>
              <a:rPr lang="en-US" sz="2400" i="1" dirty="0"/>
              <a:t>post-order</a:t>
            </a:r>
            <a:r>
              <a:rPr lang="en-US" sz="2400" dirty="0"/>
              <a:t> is determined</a:t>
            </a:r>
          </a:p>
          <a:p>
            <a:pPr algn="ctr"/>
            <a:r>
              <a:rPr lang="en-US" sz="2400" dirty="0"/>
              <a:t>by when a vertex is </a:t>
            </a:r>
            <a:r>
              <a:rPr lang="en-US" sz="2400" i="1" dirty="0"/>
              <a:t>popped</a:t>
            </a:r>
            <a:r>
              <a:rPr lang="en-US" sz="2400" dirty="0"/>
              <a:t> off the stack</a:t>
            </a:r>
          </a:p>
        </p:txBody>
      </p:sp>
    </p:spTree>
    <p:extLst>
      <p:ext uri="{BB962C8B-B14F-4D97-AF65-F5344CB8AC3E}">
        <p14:creationId xmlns:p14="http://schemas.microsoft.com/office/powerpoint/2010/main" val="1340238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Run Depth-First Search Forest on the Reverse Graph to get the </a:t>
            </a:r>
            <a:r>
              <a:rPr lang="en-US" dirty="0" err="1"/>
              <a:t>Postorder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C133C11-F0E8-F84D-9070-9407B036DDC3}"/>
              </a:ext>
            </a:extLst>
          </p:cNvPr>
          <p:cNvGrpSpPr/>
          <p:nvPr/>
        </p:nvGrpSpPr>
        <p:grpSpPr>
          <a:xfrm>
            <a:off x="1656085" y="3042234"/>
            <a:ext cx="3555112" cy="2166234"/>
            <a:chOff x="7711043" y="3017520"/>
            <a:chExt cx="3555112" cy="21662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25DD4E2-9C37-4F48-9A58-1C971F0A2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5B7055B-5EDE-B24E-99AE-819E6DC0E9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CD79C5E-2D4F-E347-A54E-088FE79005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DE03406-FB57-0447-8D67-69294FD126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59E1A08-7A1A-A748-B017-22694A3638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43195" y="3752747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AA1E607-0BF8-FC4B-8AD7-593A22165515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>
              <a:off x="8122523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6F13E32-EABE-2748-9AFE-0730787C16D8}"/>
                </a:ext>
              </a:extLst>
            </p:cNvPr>
            <p:cNvCxnSpPr>
              <a:cxnSpLocks/>
              <a:stCxn id="23" idx="6"/>
              <a:endCxn id="28" idx="2"/>
            </p:cNvCxnSpPr>
            <p:nvPr/>
          </p:nvCxnSpPr>
          <p:spPr>
            <a:xfrm>
              <a:off x="8534003" y="3429000"/>
              <a:ext cx="543116" cy="0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BBD4250-AA9A-9048-86AF-E2FE2CFDDD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3146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CA3AAF1-95CD-324F-A820-4A3B16AA6DC1}"/>
                </a:ext>
              </a:extLst>
            </p:cNvPr>
            <p:cNvCxnSpPr>
              <a:cxnSpLocks/>
              <a:stCxn id="27" idx="6"/>
              <a:endCxn id="28" idx="3"/>
            </p:cNvCxnSpPr>
            <p:nvPr/>
          </p:nvCxnSpPr>
          <p:spPr>
            <a:xfrm flipV="1">
              <a:off x="8534003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4C3BB55-A3D6-4849-B937-8490FCC93DF7}"/>
                </a:ext>
              </a:extLst>
            </p:cNvPr>
            <p:cNvCxnSpPr>
              <a:cxnSpLocks/>
            </p:cNvCxnSpPr>
            <p:nvPr/>
          </p:nvCxnSpPr>
          <p:spPr>
            <a:xfrm>
              <a:off x="9498242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788E736-4FDE-F145-8A50-D0CB60DB9F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8865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356A100-FE5B-7E45-94A3-DFC8376FBB58}"/>
                </a:ext>
              </a:extLst>
            </p:cNvPr>
            <p:cNvCxnSpPr>
              <a:cxnSpLocks/>
              <a:stCxn id="28" idx="6"/>
              <a:endCxn id="30" idx="1"/>
            </p:cNvCxnSpPr>
            <p:nvPr/>
          </p:nvCxnSpPr>
          <p:spPr>
            <a:xfrm>
              <a:off x="9900079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1699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Reverse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642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[R1,R0,R3,R2]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CA8C77C-3261-5E41-AF13-1A35AE224F9E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5555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  √     	R0: R1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  √	R1: R0</a:t>
            </a:r>
          </a:p>
          <a:p>
            <a:r>
              <a:rPr lang="en-US" sz="2000" dirty="0"/>
              <a:t>        √	R2: R0, R1, R3</a:t>
            </a:r>
          </a:p>
          <a:p>
            <a:r>
              <a:rPr lang="en-US" sz="2000" dirty="0"/>
              <a:t>        √	R3: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	R4: R2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r>
              <a:rPr lang="en-US" sz="2000" dirty="0"/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1F956E-EE5D-1C40-94C2-605736D5DFE0}"/>
              </a:ext>
            </a:extLst>
          </p:cNvPr>
          <p:cNvSpPr>
            <a:spLocks noChangeAspect="1"/>
          </p:cNvSpPr>
          <p:nvPr/>
        </p:nvSpPr>
        <p:spPr>
          <a:xfrm>
            <a:off x="8994319" y="318229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1976FA-610D-7B49-8E3B-D9AC1F2F3D78}"/>
              </a:ext>
            </a:extLst>
          </p:cNvPr>
          <p:cNvCxnSpPr>
            <a:cxnSpLocks/>
            <a:stCxn id="24" idx="0"/>
            <a:endCxn id="26" idx="4"/>
          </p:cNvCxnSpPr>
          <p:nvPr/>
        </p:nvCxnSpPr>
        <p:spPr>
          <a:xfrm flipV="1">
            <a:off x="9320064" y="2955295"/>
            <a:ext cx="1" cy="227001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R2 is popped off the stack, so into the </a:t>
            </a:r>
            <a:r>
              <a:rPr lang="en-US" dirty="0" err="1"/>
              <a:t>postorder</a:t>
            </a:r>
            <a:r>
              <a:rPr lang="en-US" dirty="0"/>
              <a:t> list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C59470A-A6B2-4949-8725-B804BF14A6C8}"/>
              </a:ext>
            </a:extLst>
          </p:cNvPr>
          <p:cNvSpPr>
            <a:spLocks noChangeAspect="1"/>
          </p:cNvSpPr>
          <p:nvPr/>
        </p:nvSpPr>
        <p:spPr>
          <a:xfrm>
            <a:off x="9933288" y="230380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284F347-461E-2048-8C2C-51ECAE941749}"/>
              </a:ext>
            </a:extLst>
          </p:cNvPr>
          <p:cNvSpPr>
            <a:spLocks noChangeAspect="1"/>
          </p:cNvSpPr>
          <p:nvPr/>
        </p:nvSpPr>
        <p:spPr>
          <a:xfrm>
            <a:off x="9925194" y="318229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R3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581E959-B802-854D-9C97-8504FCEDEDCD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10250939" y="2955295"/>
            <a:ext cx="1" cy="227001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BEC0EC7-83D4-3745-BFD8-E0C0CE1A3D49}"/>
              </a:ext>
            </a:extLst>
          </p:cNvPr>
          <p:cNvSpPr txBox="1"/>
          <p:nvPr/>
        </p:nvSpPr>
        <p:spPr>
          <a:xfrm>
            <a:off x="5889171" y="4388357"/>
            <a:ext cx="5799408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Remember that the </a:t>
            </a:r>
            <a:r>
              <a:rPr lang="en-US" sz="2400" i="1" dirty="0"/>
              <a:t>post-order</a:t>
            </a:r>
            <a:r>
              <a:rPr lang="en-US" sz="2400" dirty="0"/>
              <a:t> is determined</a:t>
            </a:r>
          </a:p>
          <a:p>
            <a:pPr algn="ctr"/>
            <a:r>
              <a:rPr lang="en-US" sz="2400" dirty="0"/>
              <a:t>by when a vertex is </a:t>
            </a:r>
            <a:r>
              <a:rPr lang="en-US" sz="2400" i="1" dirty="0"/>
              <a:t>popped</a:t>
            </a:r>
            <a:r>
              <a:rPr lang="en-US" sz="2400" dirty="0"/>
              <a:t> off the stack</a:t>
            </a:r>
          </a:p>
        </p:txBody>
      </p:sp>
    </p:spTree>
    <p:extLst>
      <p:ext uri="{BB962C8B-B14F-4D97-AF65-F5344CB8AC3E}">
        <p14:creationId xmlns:p14="http://schemas.microsoft.com/office/powerpoint/2010/main" val="118848112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Run Depth-First Search Forest on the Reverse Graph to get the </a:t>
            </a:r>
            <a:r>
              <a:rPr lang="en-US" dirty="0" err="1"/>
              <a:t>Postorder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C133C11-F0E8-F84D-9070-9407B036DDC3}"/>
              </a:ext>
            </a:extLst>
          </p:cNvPr>
          <p:cNvGrpSpPr/>
          <p:nvPr/>
        </p:nvGrpSpPr>
        <p:grpSpPr>
          <a:xfrm>
            <a:off x="1656085" y="3042234"/>
            <a:ext cx="3555112" cy="2166234"/>
            <a:chOff x="7711043" y="3017520"/>
            <a:chExt cx="3555112" cy="21662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25DD4E2-9C37-4F48-9A58-1C971F0A2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5B7055B-5EDE-B24E-99AE-819E6DC0E9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CD79C5E-2D4F-E347-A54E-088FE79005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DE03406-FB57-0447-8D67-69294FD126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59E1A08-7A1A-A748-B017-22694A3638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43195" y="3752747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AA1E607-0BF8-FC4B-8AD7-593A22165515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>
              <a:off x="8122523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6F13E32-EABE-2748-9AFE-0730787C16D8}"/>
                </a:ext>
              </a:extLst>
            </p:cNvPr>
            <p:cNvCxnSpPr>
              <a:cxnSpLocks/>
              <a:stCxn id="23" idx="6"/>
              <a:endCxn id="28" idx="2"/>
            </p:cNvCxnSpPr>
            <p:nvPr/>
          </p:nvCxnSpPr>
          <p:spPr>
            <a:xfrm>
              <a:off x="8534003" y="3429000"/>
              <a:ext cx="543116" cy="0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BBD4250-AA9A-9048-86AF-E2FE2CFDDD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3146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CA3AAF1-95CD-324F-A820-4A3B16AA6DC1}"/>
                </a:ext>
              </a:extLst>
            </p:cNvPr>
            <p:cNvCxnSpPr>
              <a:cxnSpLocks/>
              <a:stCxn id="27" idx="6"/>
              <a:endCxn id="28" idx="3"/>
            </p:cNvCxnSpPr>
            <p:nvPr/>
          </p:nvCxnSpPr>
          <p:spPr>
            <a:xfrm flipV="1">
              <a:off x="8534003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4C3BB55-A3D6-4849-B937-8490FCC93DF7}"/>
                </a:ext>
              </a:extLst>
            </p:cNvPr>
            <p:cNvCxnSpPr>
              <a:cxnSpLocks/>
            </p:cNvCxnSpPr>
            <p:nvPr/>
          </p:nvCxnSpPr>
          <p:spPr>
            <a:xfrm>
              <a:off x="9498242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788E736-4FDE-F145-8A50-D0CB60DB9F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8865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356A100-FE5B-7E45-94A3-DFC8376FBB58}"/>
                </a:ext>
              </a:extLst>
            </p:cNvPr>
            <p:cNvCxnSpPr>
              <a:cxnSpLocks/>
              <a:stCxn id="28" idx="6"/>
              <a:endCxn id="30" idx="1"/>
            </p:cNvCxnSpPr>
            <p:nvPr/>
          </p:nvCxnSpPr>
          <p:spPr>
            <a:xfrm>
              <a:off x="9900079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1699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Reverse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642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[R1,R0,R3,R2]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CA8C77C-3261-5E41-AF13-1A35AE224F9E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5555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  √     	R0: R1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  √	R1: R0</a:t>
            </a:r>
          </a:p>
          <a:p>
            <a:r>
              <a:rPr lang="en-US" sz="2000" dirty="0"/>
              <a:t>        √	R2: R0, R1, R3</a:t>
            </a:r>
          </a:p>
          <a:p>
            <a:r>
              <a:rPr lang="en-US" sz="2000" dirty="0"/>
              <a:t>        √	R3: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  √	R4: R2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r>
              <a:rPr lang="en-US" sz="2000" dirty="0"/>
              <a:t>R4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1F956E-EE5D-1C40-94C2-605736D5DFE0}"/>
              </a:ext>
            </a:extLst>
          </p:cNvPr>
          <p:cNvSpPr>
            <a:spLocks noChangeAspect="1"/>
          </p:cNvSpPr>
          <p:nvPr/>
        </p:nvSpPr>
        <p:spPr>
          <a:xfrm>
            <a:off x="8994319" y="318229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1976FA-610D-7B49-8E3B-D9AC1F2F3D78}"/>
              </a:ext>
            </a:extLst>
          </p:cNvPr>
          <p:cNvCxnSpPr>
            <a:cxnSpLocks/>
            <a:stCxn id="24" idx="0"/>
            <a:endCxn id="26" idx="4"/>
          </p:cNvCxnSpPr>
          <p:nvPr/>
        </p:nvCxnSpPr>
        <p:spPr>
          <a:xfrm flipV="1">
            <a:off x="9320064" y="2955295"/>
            <a:ext cx="1" cy="227001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Start the next tree in the forest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C59470A-A6B2-4949-8725-B804BF14A6C8}"/>
              </a:ext>
            </a:extLst>
          </p:cNvPr>
          <p:cNvSpPr>
            <a:spLocks noChangeAspect="1"/>
          </p:cNvSpPr>
          <p:nvPr/>
        </p:nvSpPr>
        <p:spPr>
          <a:xfrm>
            <a:off x="9933288" y="230380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284F347-461E-2048-8C2C-51ECAE941749}"/>
              </a:ext>
            </a:extLst>
          </p:cNvPr>
          <p:cNvSpPr>
            <a:spLocks noChangeAspect="1"/>
          </p:cNvSpPr>
          <p:nvPr/>
        </p:nvSpPr>
        <p:spPr>
          <a:xfrm>
            <a:off x="9925194" y="318229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R3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581E959-B802-854D-9C97-8504FCEDEDCD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10250939" y="2955295"/>
            <a:ext cx="1" cy="227001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A90A6941-3049-134B-8CBF-693827FA8A59}"/>
              </a:ext>
            </a:extLst>
          </p:cNvPr>
          <p:cNvSpPr>
            <a:spLocks noChangeAspect="1"/>
          </p:cNvSpPr>
          <p:nvPr/>
        </p:nvSpPr>
        <p:spPr>
          <a:xfrm>
            <a:off x="10830017" y="230380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R4</a:t>
            </a:r>
          </a:p>
        </p:txBody>
      </p:sp>
    </p:spTree>
    <p:extLst>
      <p:ext uri="{BB962C8B-B14F-4D97-AF65-F5344CB8AC3E}">
        <p14:creationId xmlns:p14="http://schemas.microsoft.com/office/powerpoint/2010/main" val="161978487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Run Depth-First Search Forest on the Reverse Graph to get the </a:t>
            </a:r>
            <a:r>
              <a:rPr lang="en-US" dirty="0" err="1"/>
              <a:t>Postorder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C133C11-F0E8-F84D-9070-9407B036DDC3}"/>
              </a:ext>
            </a:extLst>
          </p:cNvPr>
          <p:cNvGrpSpPr/>
          <p:nvPr/>
        </p:nvGrpSpPr>
        <p:grpSpPr>
          <a:xfrm>
            <a:off x="1656085" y="3042234"/>
            <a:ext cx="3555112" cy="2166234"/>
            <a:chOff x="7711043" y="3017520"/>
            <a:chExt cx="3555112" cy="21662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25DD4E2-9C37-4F48-9A58-1C971F0A2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5B7055B-5EDE-B24E-99AE-819E6DC0E9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CD79C5E-2D4F-E347-A54E-088FE79005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DE03406-FB57-0447-8D67-69294FD126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59E1A08-7A1A-A748-B017-22694A3638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43195" y="3752747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AA1E607-0BF8-FC4B-8AD7-593A22165515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>
              <a:off x="8122523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6F13E32-EABE-2748-9AFE-0730787C16D8}"/>
                </a:ext>
              </a:extLst>
            </p:cNvPr>
            <p:cNvCxnSpPr>
              <a:cxnSpLocks/>
              <a:stCxn id="23" idx="6"/>
              <a:endCxn id="28" idx="2"/>
            </p:cNvCxnSpPr>
            <p:nvPr/>
          </p:nvCxnSpPr>
          <p:spPr>
            <a:xfrm>
              <a:off x="8534003" y="3429000"/>
              <a:ext cx="543116" cy="0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BBD4250-AA9A-9048-86AF-E2FE2CFDDD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3146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CA3AAF1-95CD-324F-A820-4A3B16AA6DC1}"/>
                </a:ext>
              </a:extLst>
            </p:cNvPr>
            <p:cNvCxnSpPr>
              <a:cxnSpLocks/>
              <a:stCxn id="27" idx="6"/>
              <a:endCxn id="28" idx="3"/>
            </p:cNvCxnSpPr>
            <p:nvPr/>
          </p:nvCxnSpPr>
          <p:spPr>
            <a:xfrm flipV="1">
              <a:off x="8534003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4C3BB55-A3D6-4849-B937-8490FCC93DF7}"/>
                </a:ext>
              </a:extLst>
            </p:cNvPr>
            <p:cNvCxnSpPr>
              <a:cxnSpLocks/>
            </p:cNvCxnSpPr>
            <p:nvPr/>
          </p:nvCxnSpPr>
          <p:spPr>
            <a:xfrm>
              <a:off x="9498242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788E736-4FDE-F145-8A50-D0CB60DB9F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8865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356A100-FE5B-7E45-94A3-DFC8376FBB58}"/>
                </a:ext>
              </a:extLst>
            </p:cNvPr>
            <p:cNvCxnSpPr>
              <a:cxnSpLocks/>
              <a:stCxn id="28" idx="6"/>
              <a:endCxn id="30" idx="1"/>
            </p:cNvCxnSpPr>
            <p:nvPr/>
          </p:nvCxnSpPr>
          <p:spPr>
            <a:xfrm>
              <a:off x="9900079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1699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Reverse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[R1,R0,R3,R2,R4]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CA8C77C-3261-5E41-AF13-1A35AE224F9E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5555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  √     	R0: R1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  √	R1: R0</a:t>
            </a:r>
          </a:p>
          <a:p>
            <a:r>
              <a:rPr lang="en-US" sz="2000" dirty="0"/>
              <a:t>        √	R2: R0, R1, R3</a:t>
            </a:r>
          </a:p>
          <a:p>
            <a:r>
              <a:rPr lang="en-US" sz="2000" dirty="0"/>
              <a:t>        √	R3: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  √	R4: R2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r>
              <a:rPr lang="en-US" sz="2000" dirty="0"/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1F956E-EE5D-1C40-94C2-605736D5DFE0}"/>
              </a:ext>
            </a:extLst>
          </p:cNvPr>
          <p:cNvSpPr>
            <a:spLocks noChangeAspect="1"/>
          </p:cNvSpPr>
          <p:nvPr/>
        </p:nvSpPr>
        <p:spPr>
          <a:xfrm>
            <a:off x="8994319" y="318229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1976FA-610D-7B49-8E3B-D9AC1F2F3D78}"/>
              </a:ext>
            </a:extLst>
          </p:cNvPr>
          <p:cNvCxnSpPr>
            <a:cxnSpLocks/>
            <a:stCxn id="24" idx="0"/>
            <a:endCxn id="26" idx="4"/>
          </p:cNvCxnSpPr>
          <p:nvPr/>
        </p:nvCxnSpPr>
        <p:spPr>
          <a:xfrm flipV="1">
            <a:off x="9320064" y="2955295"/>
            <a:ext cx="1" cy="227001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R4 off of the stack and into the </a:t>
            </a:r>
            <a:r>
              <a:rPr lang="en-US" dirty="0" err="1"/>
              <a:t>postorder</a:t>
            </a:r>
            <a:r>
              <a:rPr lang="en-US" dirty="0"/>
              <a:t> list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C59470A-A6B2-4949-8725-B804BF14A6C8}"/>
              </a:ext>
            </a:extLst>
          </p:cNvPr>
          <p:cNvSpPr>
            <a:spLocks noChangeAspect="1"/>
          </p:cNvSpPr>
          <p:nvPr/>
        </p:nvSpPr>
        <p:spPr>
          <a:xfrm>
            <a:off x="9933288" y="230380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284F347-461E-2048-8C2C-51ECAE941749}"/>
              </a:ext>
            </a:extLst>
          </p:cNvPr>
          <p:cNvSpPr>
            <a:spLocks noChangeAspect="1"/>
          </p:cNvSpPr>
          <p:nvPr/>
        </p:nvSpPr>
        <p:spPr>
          <a:xfrm>
            <a:off x="9925194" y="318229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R3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581E959-B802-854D-9C97-8504FCEDEDCD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10250939" y="2955295"/>
            <a:ext cx="1" cy="227001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A90A6941-3049-134B-8CBF-693827FA8A59}"/>
              </a:ext>
            </a:extLst>
          </p:cNvPr>
          <p:cNvSpPr>
            <a:spLocks noChangeAspect="1"/>
          </p:cNvSpPr>
          <p:nvPr/>
        </p:nvSpPr>
        <p:spPr>
          <a:xfrm>
            <a:off x="10830017" y="230380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6AE1C7F-45B8-494C-9CA8-FBA089264AC8}"/>
              </a:ext>
            </a:extLst>
          </p:cNvPr>
          <p:cNvSpPr txBox="1"/>
          <p:nvPr/>
        </p:nvSpPr>
        <p:spPr>
          <a:xfrm>
            <a:off x="5889171" y="4388357"/>
            <a:ext cx="5799408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Remember that the </a:t>
            </a:r>
            <a:r>
              <a:rPr lang="en-US" sz="2400" i="1" dirty="0"/>
              <a:t>post-order</a:t>
            </a:r>
            <a:r>
              <a:rPr lang="en-US" sz="2400" dirty="0"/>
              <a:t> is determined</a:t>
            </a:r>
          </a:p>
          <a:p>
            <a:pPr algn="ctr"/>
            <a:r>
              <a:rPr lang="en-US" sz="2400" dirty="0"/>
              <a:t>by when a vertex is </a:t>
            </a:r>
            <a:r>
              <a:rPr lang="en-US" sz="2400" i="1" dirty="0"/>
              <a:t>popped</a:t>
            </a:r>
            <a:r>
              <a:rPr lang="en-US" sz="2400" dirty="0"/>
              <a:t> off the stack</a:t>
            </a:r>
          </a:p>
        </p:txBody>
      </p:sp>
    </p:spTree>
    <p:extLst>
      <p:ext uri="{BB962C8B-B14F-4D97-AF65-F5344CB8AC3E}">
        <p14:creationId xmlns:p14="http://schemas.microsoft.com/office/powerpoint/2010/main" val="142920112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Potential Unit Test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C133C11-F0E8-F84D-9070-9407B036DDC3}"/>
              </a:ext>
            </a:extLst>
          </p:cNvPr>
          <p:cNvGrpSpPr/>
          <p:nvPr/>
        </p:nvGrpSpPr>
        <p:grpSpPr>
          <a:xfrm>
            <a:off x="1656085" y="3042234"/>
            <a:ext cx="3555112" cy="2166234"/>
            <a:chOff x="7711043" y="3017520"/>
            <a:chExt cx="3555112" cy="216623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25DD4E2-9C37-4F48-9A58-1C971F0A2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5B7055B-5EDE-B24E-99AE-819E6DC0E9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11043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CD79C5E-2D4F-E347-A54E-088FE79005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3017520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DE03406-FB57-0447-8D67-69294FD126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119" y="4360794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59E1A08-7A1A-A748-B017-22694A3638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43195" y="3752747"/>
              <a:ext cx="822960" cy="82296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AA1E607-0BF8-FC4B-8AD7-593A22165515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>
              <a:off x="8122523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6F13E32-EABE-2748-9AFE-0730787C16D8}"/>
                </a:ext>
              </a:extLst>
            </p:cNvPr>
            <p:cNvCxnSpPr>
              <a:cxnSpLocks/>
              <a:stCxn id="23" idx="6"/>
              <a:endCxn id="28" idx="2"/>
            </p:cNvCxnSpPr>
            <p:nvPr/>
          </p:nvCxnSpPr>
          <p:spPr>
            <a:xfrm>
              <a:off x="8534003" y="3429000"/>
              <a:ext cx="543116" cy="0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BBD4250-AA9A-9048-86AF-E2FE2CFDDD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3146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CA3AAF1-95CD-324F-A820-4A3B16AA6DC1}"/>
                </a:ext>
              </a:extLst>
            </p:cNvPr>
            <p:cNvCxnSpPr>
              <a:cxnSpLocks/>
              <a:stCxn id="27" idx="6"/>
              <a:endCxn id="28" idx="3"/>
            </p:cNvCxnSpPr>
            <p:nvPr/>
          </p:nvCxnSpPr>
          <p:spPr>
            <a:xfrm flipV="1">
              <a:off x="8534003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4C3BB55-A3D6-4849-B937-8490FCC93DF7}"/>
                </a:ext>
              </a:extLst>
            </p:cNvPr>
            <p:cNvCxnSpPr>
              <a:cxnSpLocks/>
            </p:cNvCxnSpPr>
            <p:nvPr/>
          </p:nvCxnSpPr>
          <p:spPr>
            <a:xfrm>
              <a:off x="9498242" y="3840480"/>
              <a:ext cx="0" cy="52031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788E736-4FDE-F145-8A50-D0CB60DB9F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8865" y="3765104"/>
              <a:ext cx="0" cy="60804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356A100-FE5B-7E45-94A3-DFC8376FBB58}"/>
                </a:ext>
              </a:extLst>
            </p:cNvPr>
            <p:cNvCxnSpPr>
              <a:cxnSpLocks/>
              <a:stCxn id="28" idx="6"/>
              <a:endCxn id="30" idx="1"/>
            </p:cNvCxnSpPr>
            <p:nvPr/>
          </p:nvCxnSpPr>
          <p:spPr>
            <a:xfrm>
              <a:off x="9900079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1699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Reverse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[R1,R0,R3,R2,R4]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CA8C77C-3261-5E41-AF13-1A35AE224F9E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1F956E-EE5D-1C40-94C2-605736D5DFE0}"/>
              </a:ext>
            </a:extLst>
          </p:cNvPr>
          <p:cNvSpPr>
            <a:spLocks noChangeAspect="1"/>
          </p:cNvSpPr>
          <p:nvPr/>
        </p:nvSpPr>
        <p:spPr>
          <a:xfrm>
            <a:off x="8994319" y="318229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1976FA-610D-7B49-8E3B-D9AC1F2F3D78}"/>
              </a:ext>
            </a:extLst>
          </p:cNvPr>
          <p:cNvCxnSpPr>
            <a:cxnSpLocks/>
            <a:stCxn id="24" idx="0"/>
            <a:endCxn id="26" idx="4"/>
          </p:cNvCxnSpPr>
          <p:nvPr/>
        </p:nvCxnSpPr>
        <p:spPr>
          <a:xfrm flipV="1">
            <a:off x="9320064" y="2955295"/>
            <a:ext cx="1" cy="227001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dirty="0" err="1"/>
              <a:t>postorder</a:t>
            </a:r>
            <a:r>
              <a:rPr lang="en-US" dirty="0"/>
              <a:t> is R1, R0, R3, R2, and R4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C59470A-A6B2-4949-8725-B804BF14A6C8}"/>
              </a:ext>
            </a:extLst>
          </p:cNvPr>
          <p:cNvSpPr>
            <a:spLocks noChangeAspect="1"/>
          </p:cNvSpPr>
          <p:nvPr/>
        </p:nvSpPr>
        <p:spPr>
          <a:xfrm>
            <a:off x="9933288" y="230380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284F347-461E-2048-8C2C-51ECAE941749}"/>
              </a:ext>
            </a:extLst>
          </p:cNvPr>
          <p:cNvSpPr>
            <a:spLocks noChangeAspect="1"/>
          </p:cNvSpPr>
          <p:nvPr/>
        </p:nvSpPr>
        <p:spPr>
          <a:xfrm>
            <a:off x="9925194" y="318229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R3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581E959-B802-854D-9C97-8504FCEDEDCD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10250939" y="2955295"/>
            <a:ext cx="1" cy="227001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A90A6941-3049-134B-8CBF-693827FA8A59}"/>
              </a:ext>
            </a:extLst>
          </p:cNvPr>
          <p:cNvSpPr>
            <a:spLocks noChangeAspect="1"/>
          </p:cNvSpPr>
          <p:nvPr/>
        </p:nvSpPr>
        <p:spPr>
          <a:xfrm>
            <a:off x="10830017" y="2303806"/>
            <a:ext cx="651489" cy="65148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R4</a:t>
            </a:r>
          </a:p>
        </p:txBody>
      </p:sp>
    </p:spTree>
    <p:extLst>
      <p:ext uri="{BB962C8B-B14F-4D97-AF65-F5344CB8AC3E}">
        <p14:creationId xmlns:p14="http://schemas.microsoft.com/office/powerpoint/2010/main" val="259123298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5FA3C-BE24-5842-82A2-282E9980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5 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C7D22F-9105-3D4C-A4B6-173637E4A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</a:t>
            </a:r>
            <a:r>
              <a:rPr lang="en-US" i="1" dirty="0"/>
              <a:t>graph class </a:t>
            </a:r>
            <a:r>
              <a:rPr lang="en-US" dirty="0"/>
              <a:t>with graph data structure as a member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function to build </a:t>
            </a:r>
            <a:r>
              <a:rPr lang="en-US" i="1" dirty="0"/>
              <a:t>dependency graph </a:t>
            </a:r>
            <a:r>
              <a:rPr lang="en-US" dirty="0"/>
              <a:t>and its reverse from the Rules in your </a:t>
            </a:r>
            <a:r>
              <a:rPr lang="en-US" dirty="0" err="1"/>
              <a:t>Datalog</a:t>
            </a:r>
            <a:r>
              <a:rPr lang="en-US" dirty="0"/>
              <a:t> program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Implement </a:t>
            </a:r>
            <a:r>
              <a:rPr lang="en-US" i="1" dirty="0"/>
              <a:t>tree traversal DFS </a:t>
            </a:r>
            <a:r>
              <a:rPr lang="en-US" dirty="0"/>
              <a:t>methods in your graph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Implement </a:t>
            </a:r>
            <a:r>
              <a:rPr lang="en-US" i="1" dirty="0"/>
              <a:t>forest traversal DFS </a:t>
            </a:r>
            <a:r>
              <a:rPr lang="en-US" dirty="0"/>
              <a:t>methods in your graph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Find the </a:t>
            </a:r>
            <a:r>
              <a:rPr lang="en-US" i="1" dirty="0">
                <a:highlight>
                  <a:srgbClr val="FFFF00"/>
                </a:highlight>
              </a:rPr>
              <a:t>strongly connected components </a:t>
            </a:r>
            <a:r>
              <a:rPr lang="en-US" dirty="0">
                <a:highlight>
                  <a:srgbClr val="FFFF00"/>
                </a:highlight>
              </a:rPr>
              <a:t>of dependency graph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Evaluate</a:t>
            </a:r>
            <a:r>
              <a:rPr lang="en-US" dirty="0"/>
              <a:t> the rules in your </a:t>
            </a:r>
            <a:r>
              <a:rPr lang="en-US" dirty="0" err="1"/>
              <a:t>Datalog</a:t>
            </a:r>
            <a:r>
              <a:rPr lang="en-US" dirty="0"/>
              <a:t> program </a:t>
            </a:r>
            <a:r>
              <a:rPr lang="en-US" i="1" dirty="0"/>
              <a:t>in order </a:t>
            </a:r>
            <a:r>
              <a:rPr lang="en-US" dirty="0"/>
              <a:t>produced from step 5</a:t>
            </a:r>
          </a:p>
        </p:txBody>
      </p:sp>
    </p:spTree>
    <p:extLst>
      <p:ext uri="{BB962C8B-B14F-4D97-AF65-F5344CB8AC3E}">
        <p14:creationId xmlns:p14="http://schemas.microsoft.com/office/powerpoint/2010/main" val="1896309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B41D1-3A57-042A-0942-6BB6816F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A DAGs Spanning Forest has no Back-edges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084E4-AF94-5D36-FAB0-86DA3D514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originating vertex has higher </a:t>
            </a:r>
            <a:r>
              <a:rPr lang="en-US" dirty="0" err="1"/>
              <a:t>postorder</a:t>
            </a:r>
            <a:r>
              <a:rPr lang="en-US" dirty="0"/>
              <a:t> number than the terminating vertex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8C4E7F9-6E93-7FA6-12AD-F068FDA99204}"/>
              </a:ext>
            </a:extLst>
          </p:cNvPr>
          <p:cNvGrpSpPr/>
          <p:nvPr/>
        </p:nvGrpSpPr>
        <p:grpSpPr>
          <a:xfrm>
            <a:off x="947058" y="4702827"/>
            <a:ext cx="2978846" cy="1210951"/>
            <a:chOff x="724648" y="2309935"/>
            <a:chExt cx="2978846" cy="121095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CC75FC-D1B1-4967-0FDC-DBCB6BE592CA}"/>
                </a:ext>
              </a:extLst>
            </p:cNvPr>
            <p:cNvSpPr/>
            <p:nvPr/>
          </p:nvSpPr>
          <p:spPr>
            <a:xfrm>
              <a:off x="724648" y="2318228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AFF63D0-6B5B-EA6C-C61A-4CC2A99A60B6}"/>
                </a:ext>
              </a:extLst>
            </p:cNvPr>
            <p:cNvSpPr/>
            <p:nvPr/>
          </p:nvSpPr>
          <p:spPr>
            <a:xfrm>
              <a:off x="2008331" y="230993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B834F67-F1B1-809E-3033-44C349C19A00}"/>
                </a:ext>
              </a:extLst>
            </p:cNvPr>
            <p:cNvCxnSpPr>
              <a:cxnSpLocks/>
              <a:stCxn id="6" idx="6"/>
              <a:endCxn id="10" idx="2"/>
            </p:cNvCxnSpPr>
            <p:nvPr/>
          </p:nvCxnSpPr>
          <p:spPr>
            <a:xfrm>
              <a:off x="2419811" y="2515675"/>
              <a:ext cx="872203" cy="829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2975A80-CF55-F20F-CFF1-B26E0B0CD0B7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 flipV="1">
              <a:off x="1136128" y="2515675"/>
              <a:ext cx="872203" cy="829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451DFFB-6035-BCB8-AB37-C93EBEB9CAC7}"/>
                </a:ext>
              </a:extLst>
            </p:cNvPr>
            <p:cNvSpPr/>
            <p:nvPr/>
          </p:nvSpPr>
          <p:spPr>
            <a:xfrm>
              <a:off x="3292014" y="3109406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F5E9462-CE10-6BFB-D05B-ABA12F2D9855}"/>
                </a:ext>
              </a:extLst>
            </p:cNvPr>
            <p:cNvSpPr/>
            <p:nvPr/>
          </p:nvSpPr>
          <p:spPr>
            <a:xfrm>
              <a:off x="3292014" y="2318228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D6A3BF0-37CA-7639-C72A-04BA8EE6918B}"/>
                </a:ext>
              </a:extLst>
            </p:cNvPr>
            <p:cNvCxnSpPr>
              <a:cxnSpLocks/>
              <a:stCxn id="6" idx="4"/>
              <a:endCxn id="12" idx="0"/>
            </p:cNvCxnSpPr>
            <p:nvPr/>
          </p:nvCxnSpPr>
          <p:spPr>
            <a:xfrm>
              <a:off x="2214071" y="2721415"/>
              <a:ext cx="0" cy="38799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0511ACD-1C88-17A2-1BE3-A36990DC3D8C}"/>
                </a:ext>
              </a:extLst>
            </p:cNvPr>
            <p:cNvSpPr/>
            <p:nvPr/>
          </p:nvSpPr>
          <p:spPr>
            <a:xfrm>
              <a:off x="2008331" y="3109406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E189742-3F6F-776A-9C8E-D6F433819294}"/>
                </a:ext>
              </a:extLst>
            </p:cNvPr>
            <p:cNvCxnSpPr>
              <a:cxnSpLocks/>
              <a:stCxn id="6" idx="5"/>
              <a:endCxn id="9" idx="1"/>
            </p:cNvCxnSpPr>
            <p:nvPr/>
          </p:nvCxnSpPr>
          <p:spPr>
            <a:xfrm>
              <a:off x="2359551" y="2661155"/>
              <a:ext cx="992723" cy="50851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35474F9-79F0-A538-1100-A0BC279EDF9C}"/>
                </a:ext>
              </a:extLst>
            </p:cNvPr>
            <p:cNvCxnSpPr>
              <a:cxnSpLocks/>
              <a:stCxn id="10" idx="4"/>
              <a:endCxn id="9" idx="0"/>
            </p:cNvCxnSpPr>
            <p:nvPr/>
          </p:nvCxnSpPr>
          <p:spPr>
            <a:xfrm>
              <a:off x="3497754" y="2729708"/>
              <a:ext cx="0" cy="37969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FF44E059-A935-5D92-4082-16CD2525FFC7}"/>
              </a:ext>
            </a:extLst>
          </p:cNvPr>
          <p:cNvSpPr/>
          <p:nvPr/>
        </p:nvSpPr>
        <p:spPr>
          <a:xfrm>
            <a:off x="8403369" y="3952849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971A58-5D0F-702D-09D2-4F3F340AABFA}"/>
              </a:ext>
            </a:extLst>
          </p:cNvPr>
          <p:cNvSpPr/>
          <p:nvPr/>
        </p:nvSpPr>
        <p:spPr>
          <a:xfrm>
            <a:off x="8403369" y="4623518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E8A56D-EE0C-B12D-47D8-96F8809907C0}"/>
              </a:ext>
            </a:extLst>
          </p:cNvPr>
          <p:cNvCxnSpPr>
            <a:cxnSpLocks/>
            <a:stCxn id="15" idx="4"/>
            <a:endCxn id="16" idx="0"/>
          </p:cNvCxnSpPr>
          <p:nvPr/>
        </p:nvCxnSpPr>
        <p:spPr>
          <a:xfrm>
            <a:off x="8609109" y="4364329"/>
            <a:ext cx="0" cy="25918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5A9A8B9-2398-C8D2-E387-72AF1E96E0D6}"/>
              </a:ext>
            </a:extLst>
          </p:cNvPr>
          <p:cNvSpPr txBox="1"/>
          <p:nvPr/>
        </p:nvSpPr>
        <p:spPr>
          <a:xfrm>
            <a:off x="4742852" y="60021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CA72E8-7A2D-9E8A-6B76-7090F3D4F7BB}"/>
              </a:ext>
            </a:extLst>
          </p:cNvPr>
          <p:cNvSpPr txBox="1"/>
          <p:nvPr/>
        </p:nvSpPr>
        <p:spPr>
          <a:xfrm>
            <a:off x="4742852" y="53933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1A70BE3-F596-BE67-C2C5-D70C5BE56A44}"/>
              </a:ext>
            </a:extLst>
          </p:cNvPr>
          <p:cNvSpPr/>
          <p:nvPr/>
        </p:nvSpPr>
        <p:spPr>
          <a:xfrm>
            <a:off x="9561755" y="3949025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28F0604-8CEF-EF1A-A002-7F21734B082D}"/>
              </a:ext>
            </a:extLst>
          </p:cNvPr>
          <p:cNvSpPr/>
          <p:nvPr/>
        </p:nvSpPr>
        <p:spPr>
          <a:xfrm>
            <a:off x="9561755" y="4619694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895DBE-525B-01CB-4956-E92E34DC0D1F}"/>
              </a:ext>
            </a:extLst>
          </p:cNvPr>
          <p:cNvCxnSpPr>
            <a:cxnSpLocks/>
            <a:stCxn id="20" idx="4"/>
            <a:endCxn id="21" idx="0"/>
          </p:cNvCxnSpPr>
          <p:nvPr/>
        </p:nvCxnSpPr>
        <p:spPr>
          <a:xfrm>
            <a:off x="9767495" y="4360505"/>
            <a:ext cx="0" cy="25918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3AFAE44-E75C-0851-8213-E46C3850F158}"/>
              </a:ext>
            </a:extLst>
          </p:cNvPr>
          <p:cNvSpPr txBox="1"/>
          <p:nvPr/>
        </p:nvSpPr>
        <p:spPr>
          <a:xfrm>
            <a:off x="4742852" y="56981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B945BC-703C-8028-D4C2-8DF452FD9C07}"/>
              </a:ext>
            </a:extLst>
          </p:cNvPr>
          <p:cNvSpPr txBox="1"/>
          <p:nvPr/>
        </p:nvSpPr>
        <p:spPr>
          <a:xfrm>
            <a:off x="4741137" y="51116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BAAC8E-F5F0-6482-548E-6EC62EC38484}"/>
              </a:ext>
            </a:extLst>
          </p:cNvPr>
          <p:cNvSpPr txBox="1"/>
          <p:nvPr/>
        </p:nvSpPr>
        <p:spPr>
          <a:xfrm>
            <a:off x="4741994" y="47846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A680F75-20CA-37FF-A09D-FC2E56384100}"/>
              </a:ext>
            </a:extLst>
          </p:cNvPr>
          <p:cNvSpPr/>
          <p:nvPr/>
        </p:nvSpPr>
        <p:spPr>
          <a:xfrm>
            <a:off x="10720140" y="3949025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ED3ED0-C0A9-1FCE-C629-8AF88E2FF92C}"/>
              </a:ext>
            </a:extLst>
          </p:cNvPr>
          <p:cNvSpPr txBox="1"/>
          <p:nvPr/>
        </p:nvSpPr>
        <p:spPr>
          <a:xfrm>
            <a:off x="8403369" y="5579847"/>
            <a:ext cx="3059289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The spanning forest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0AF708-6FCD-217D-CA83-39E35B4943E9}"/>
              </a:ext>
            </a:extLst>
          </p:cNvPr>
          <p:cNvSpPr txBox="1"/>
          <p:nvPr/>
        </p:nvSpPr>
        <p:spPr>
          <a:xfrm>
            <a:off x="2775833" y="4550678"/>
            <a:ext cx="66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cross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B646027-BEC6-3AEC-A45A-E7D8FB591826}"/>
              </a:ext>
            </a:extLst>
          </p:cNvPr>
          <p:cNvCxnSpPr>
            <a:cxnSpLocks/>
            <a:stCxn id="26" idx="2"/>
            <a:endCxn id="20" idx="6"/>
          </p:cNvCxnSpPr>
          <p:nvPr/>
        </p:nvCxnSpPr>
        <p:spPr>
          <a:xfrm flipH="1">
            <a:off x="9973235" y="4154765"/>
            <a:ext cx="746905" cy="0"/>
          </a:xfrm>
          <a:prstGeom prst="line">
            <a:avLst/>
          </a:prstGeom>
          <a:ln w="381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D2CB028-299E-57D6-606B-FE2B561627D3}"/>
              </a:ext>
            </a:extLst>
          </p:cNvPr>
          <p:cNvSpPr txBox="1"/>
          <p:nvPr/>
        </p:nvSpPr>
        <p:spPr>
          <a:xfrm>
            <a:off x="1425017" y="4550678"/>
            <a:ext cx="66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cross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AE16F83-8EC5-9A72-33B5-FF6B0505ACB3}"/>
              </a:ext>
            </a:extLst>
          </p:cNvPr>
          <p:cNvCxnSpPr>
            <a:cxnSpLocks/>
            <a:stCxn id="20" idx="2"/>
            <a:endCxn id="15" idx="6"/>
          </p:cNvCxnSpPr>
          <p:nvPr/>
        </p:nvCxnSpPr>
        <p:spPr>
          <a:xfrm flipH="1">
            <a:off x="8814849" y="4154765"/>
            <a:ext cx="746906" cy="3824"/>
          </a:xfrm>
          <a:prstGeom prst="line">
            <a:avLst/>
          </a:prstGeom>
          <a:ln w="381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2C64111-398B-616B-3B61-633F899BD19E}"/>
              </a:ext>
            </a:extLst>
          </p:cNvPr>
          <p:cNvSpPr txBox="1"/>
          <p:nvPr/>
        </p:nvSpPr>
        <p:spPr>
          <a:xfrm>
            <a:off x="2678569" y="5308302"/>
            <a:ext cx="66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cross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EFCB32A-9A9B-4A88-7991-A53AE76DE2B9}"/>
              </a:ext>
            </a:extLst>
          </p:cNvPr>
          <p:cNvCxnSpPr>
            <a:cxnSpLocks/>
            <a:stCxn id="20" idx="3"/>
            <a:endCxn id="16" idx="7"/>
          </p:cNvCxnSpPr>
          <p:nvPr/>
        </p:nvCxnSpPr>
        <p:spPr>
          <a:xfrm flipH="1">
            <a:off x="8754589" y="4300245"/>
            <a:ext cx="867426" cy="383533"/>
          </a:xfrm>
          <a:prstGeom prst="line">
            <a:avLst/>
          </a:prstGeom>
          <a:ln w="381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45B2241-3691-3D16-A525-278D55528C5C}"/>
              </a:ext>
            </a:extLst>
          </p:cNvPr>
          <p:cNvSpPr txBox="1"/>
          <p:nvPr/>
        </p:nvSpPr>
        <p:spPr>
          <a:xfrm>
            <a:off x="1532116" y="5102864"/>
            <a:ext cx="92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forward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D3FB7A4-010C-C330-B1CE-D35E7B80EC31}"/>
              </a:ext>
            </a:extLst>
          </p:cNvPr>
          <p:cNvSpPr txBox="1"/>
          <p:nvPr/>
        </p:nvSpPr>
        <p:spPr>
          <a:xfrm>
            <a:off x="3675971" y="5088958"/>
            <a:ext cx="92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forward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B6B3E5F-B865-3B14-52B5-C9E26FE0D92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07147" y="4495962"/>
            <a:ext cx="2888156" cy="187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12129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C49595-1F74-DE49-9C65-5205B15B8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</a:t>
            </a:r>
            <a:br>
              <a:rPr lang="en-US" dirty="0"/>
            </a:br>
            <a:r>
              <a:rPr lang="en-US" dirty="0"/>
              <a:t>Find the SCCs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6EEA04-ECC3-D740-BAE2-30E828BF41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 is </a:t>
            </a:r>
            <a:r>
              <a:rPr lang="en-US" dirty="0" err="1"/>
              <a:t>postorder</a:t>
            </a:r>
            <a:r>
              <a:rPr lang="en-US" dirty="0"/>
              <a:t> number from step 4</a:t>
            </a:r>
          </a:p>
          <a:p>
            <a:r>
              <a:rPr lang="en-US" dirty="0"/>
              <a:t>Outputs are SCCs and traversal order stored and as a list</a:t>
            </a:r>
          </a:p>
        </p:txBody>
      </p:sp>
    </p:spTree>
    <p:extLst>
      <p:ext uri="{BB962C8B-B14F-4D97-AF65-F5344CB8AC3E}">
        <p14:creationId xmlns:p14="http://schemas.microsoft.com/office/powerpoint/2010/main" val="95409251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Run Depth-First Search Forest on the Dependency Graph to get the SCCs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[R1,R0,R3,R2,R4]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1643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  	R0: R1, R2</a:t>
            </a:r>
            <a:endParaRPr lang="en-US" sz="2000" b="0" dirty="0">
              <a:effectLst/>
            </a:endParaRPr>
          </a:p>
          <a:p>
            <a:r>
              <a:rPr lang="en-US" sz="2000" dirty="0"/>
              <a:t>	R1: R0, R2</a:t>
            </a:r>
            <a:endParaRPr lang="en-US" sz="2000" b="0" dirty="0">
              <a:effectLst/>
            </a:endParaRPr>
          </a:p>
          <a:p>
            <a:r>
              <a:rPr lang="en-US" sz="2000" dirty="0"/>
              <a:t>	R2: R3, R4</a:t>
            </a:r>
          </a:p>
          <a:p>
            <a:r>
              <a:rPr lang="en-US" sz="2000" dirty="0"/>
              <a:t>	R3: R2</a:t>
            </a:r>
            <a:endParaRPr lang="en-US" sz="2000" b="0" dirty="0">
              <a:effectLst/>
            </a:endParaRPr>
          </a:p>
          <a:p>
            <a:r>
              <a:rPr lang="en-US" sz="2000" dirty="0"/>
              <a:t>	R4:</a:t>
            </a:r>
            <a:endParaRPr lang="en-US" sz="2000" b="0" dirty="0">
              <a:effectLst/>
            </a:endParaRPr>
          </a:p>
          <a:p>
            <a:endParaRPr 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r>
              <a:rPr lang="en-US" sz="2000" dirty="0"/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99F6F29-C01E-FD40-9E6A-D288A85E9F48}"/>
              </a:ext>
            </a:extLst>
          </p:cNvPr>
          <p:cNvSpPr txBox="1"/>
          <p:nvPr/>
        </p:nvSpPr>
        <p:spPr>
          <a:xfrm>
            <a:off x="4891357" y="4933704"/>
            <a:ext cx="1725151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Original </a:t>
            </a:r>
          </a:p>
          <a:p>
            <a:pPr algn="ctr"/>
            <a:r>
              <a:rPr lang="en-US" sz="2400" dirty="0"/>
              <a:t>dependency</a:t>
            </a:r>
          </a:p>
          <a:p>
            <a:pPr algn="ctr"/>
            <a:r>
              <a:rPr lang="en-US" sz="2400" dirty="0"/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252025534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Run Depth-First Search Forest on the Dependency Graph to get the SCCs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[R1,R0,R3,R2,R4]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1643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  	R0: R1, R2</a:t>
            </a:r>
            <a:endParaRPr lang="en-US" sz="2000" b="0" dirty="0">
              <a:effectLst/>
            </a:endParaRPr>
          </a:p>
          <a:p>
            <a:r>
              <a:rPr lang="en-US" sz="2000" dirty="0"/>
              <a:t>	R1: R0, R2</a:t>
            </a:r>
            <a:endParaRPr lang="en-US" sz="2000" b="0" dirty="0">
              <a:effectLst/>
            </a:endParaRPr>
          </a:p>
          <a:p>
            <a:r>
              <a:rPr lang="en-US" sz="2000" dirty="0"/>
              <a:t>	R2: R3, R4</a:t>
            </a:r>
          </a:p>
          <a:p>
            <a:r>
              <a:rPr lang="en-US" sz="2000" dirty="0"/>
              <a:t>	R3: R2</a:t>
            </a:r>
            <a:endParaRPr lang="en-US" sz="2000" b="0" dirty="0">
              <a:effectLst/>
            </a:endParaRPr>
          </a:p>
          <a:p>
            <a:r>
              <a:rPr lang="en-US" sz="2000" dirty="0"/>
              <a:t>	R4:</a:t>
            </a:r>
            <a:endParaRPr lang="en-US" sz="2000" b="0" dirty="0">
              <a:effectLst/>
            </a:endParaRPr>
          </a:p>
          <a:p>
            <a:endParaRPr 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r>
              <a:rPr lang="en-US" sz="2000" dirty="0"/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99F6F29-C01E-FD40-9E6A-D288A85E9F48}"/>
              </a:ext>
            </a:extLst>
          </p:cNvPr>
          <p:cNvSpPr txBox="1"/>
          <p:nvPr/>
        </p:nvSpPr>
        <p:spPr>
          <a:xfrm>
            <a:off x="4891357" y="4933704"/>
            <a:ext cx="1725151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Original </a:t>
            </a:r>
          </a:p>
          <a:p>
            <a:pPr algn="ctr"/>
            <a:r>
              <a:rPr lang="en-US" sz="2400" dirty="0"/>
              <a:t>dependency</a:t>
            </a:r>
          </a:p>
          <a:p>
            <a:pPr algn="ctr"/>
            <a:r>
              <a:rPr lang="en-US" sz="2400" dirty="0"/>
              <a:t>graph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686F84-9760-F842-AFAD-549FE5A80E23}"/>
              </a:ext>
            </a:extLst>
          </p:cNvPr>
          <p:cNvSpPr txBox="1"/>
          <p:nvPr/>
        </p:nvSpPr>
        <p:spPr>
          <a:xfrm>
            <a:off x="7064500" y="2519631"/>
            <a:ext cx="2331151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Adjacency list</a:t>
            </a:r>
          </a:p>
          <a:p>
            <a:pPr algn="ctr"/>
            <a:r>
              <a:rPr lang="en-US" sz="2400" dirty="0"/>
              <a:t>for original graph</a:t>
            </a:r>
          </a:p>
          <a:p>
            <a:pPr algn="ctr"/>
            <a:r>
              <a:rPr lang="en-US" sz="2400" dirty="0"/>
              <a:t>(all unvisited)</a:t>
            </a:r>
          </a:p>
        </p:txBody>
      </p:sp>
    </p:spTree>
    <p:extLst>
      <p:ext uri="{BB962C8B-B14F-4D97-AF65-F5344CB8AC3E}">
        <p14:creationId xmlns:p14="http://schemas.microsoft.com/office/powerpoint/2010/main" val="143746676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Run Depth-First Search Forest on the Dependency Graph to get the SCCs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>
                <a:highlight>
                  <a:srgbClr val="FFFF00"/>
                </a:highlight>
              </a:rPr>
              <a:t>[R1,R0,R3,R2,R4]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1643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  	R0: R1, R2</a:t>
            </a:r>
            <a:endParaRPr lang="en-US" sz="2000" b="0" dirty="0">
              <a:effectLst/>
            </a:endParaRPr>
          </a:p>
          <a:p>
            <a:r>
              <a:rPr lang="en-US" sz="2000" dirty="0"/>
              <a:t>	R1: R0, R2</a:t>
            </a:r>
            <a:endParaRPr lang="en-US" sz="2000" b="0" dirty="0">
              <a:effectLst/>
            </a:endParaRPr>
          </a:p>
          <a:p>
            <a:r>
              <a:rPr lang="en-US" sz="2000" dirty="0"/>
              <a:t>	R2: R3, R4</a:t>
            </a:r>
          </a:p>
          <a:p>
            <a:r>
              <a:rPr lang="en-US" sz="2000" dirty="0"/>
              <a:t>	R3: R2</a:t>
            </a:r>
            <a:endParaRPr lang="en-US" sz="2000" b="0" dirty="0">
              <a:effectLst/>
            </a:endParaRPr>
          </a:p>
          <a:p>
            <a:r>
              <a:rPr lang="en-US" sz="2000" dirty="0"/>
              <a:t>	R4:</a:t>
            </a:r>
            <a:endParaRPr lang="en-US" sz="2000" b="0" dirty="0">
              <a:effectLst/>
            </a:endParaRPr>
          </a:p>
          <a:p>
            <a:endParaRPr 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r>
              <a:rPr lang="en-US" sz="2000" dirty="0"/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99F6F29-C01E-FD40-9E6A-D288A85E9F48}"/>
              </a:ext>
            </a:extLst>
          </p:cNvPr>
          <p:cNvSpPr txBox="1"/>
          <p:nvPr/>
        </p:nvSpPr>
        <p:spPr>
          <a:xfrm>
            <a:off x="4891357" y="4933704"/>
            <a:ext cx="1725151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Original </a:t>
            </a:r>
          </a:p>
          <a:p>
            <a:pPr algn="ctr"/>
            <a:r>
              <a:rPr lang="en-US" sz="2400" dirty="0"/>
              <a:t>dependency</a:t>
            </a:r>
          </a:p>
          <a:p>
            <a:pPr algn="ctr"/>
            <a:r>
              <a:rPr lang="en-US" sz="2400" dirty="0"/>
              <a:t>graph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E3562F-BA2D-E748-87EB-54560A05E28C}"/>
              </a:ext>
            </a:extLst>
          </p:cNvPr>
          <p:cNvSpPr txBox="1"/>
          <p:nvPr/>
        </p:nvSpPr>
        <p:spPr>
          <a:xfrm>
            <a:off x="200728" y="1894793"/>
            <a:ext cx="1614032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Postorder</a:t>
            </a:r>
            <a:endParaRPr lang="en-US" sz="2400" dirty="0"/>
          </a:p>
          <a:p>
            <a:pPr algn="ctr"/>
            <a:r>
              <a:rPr lang="en-US" sz="2400" dirty="0"/>
              <a:t>from step 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65E851-EA18-AA44-9C53-9B0AF76AD4BE}"/>
              </a:ext>
            </a:extLst>
          </p:cNvPr>
          <p:cNvSpPr txBox="1"/>
          <p:nvPr/>
        </p:nvSpPr>
        <p:spPr>
          <a:xfrm>
            <a:off x="7064500" y="2519631"/>
            <a:ext cx="2331151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Adjacency list</a:t>
            </a:r>
          </a:p>
          <a:p>
            <a:pPr algn="ctr"/>
            <a:r>
              <a:rPr lang="en-US" sz="2400" dirty="0"/>
              <a:t>for original graph</a:t>
            </a:r>
          </a:p>
          <a:p>
            <a:pPr algn="ctr"/>
            <a:r>
              <a:rPr lang="en-US" sz="2400" dirty="0"/>
              <a:t>(all unvisited)</a:t>
            </a:r>
          </a:p>
        </p:txBody>
      </p:sp>
    </p:spTree>
    <p:extLst>
      <p:ext uri="{BB962C8B-B14F-4D97-AF65-F5344CB8AC3E}">
        <p14:creationId xmlns:p14="http://schemas.microsoft.com/office/powerpoint/2010/main" val="99731957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Run Depth-First Search Forest on the Dependency Graph to get the SCCs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>
                <a:highlight>
                  <a:srgbClr val="FFFF00"/>
                </a:highlight>
              </a:rPr>
              <a:t>[R1,R0,R3,R2,R4]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1643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  	R0: R1, R2</a:t>
            </a:r>
            <a:endParaRPr lang="en-US" sz="2000" b="0" dirty="0">
              <a:effectLst/>
            </a:endParaRPr>
          </a:p>
          <a:p>
            <a:r>
              <a:rPr lang="en-US" sz="2000" dirty="0"/>
              <a:t>	R1: R0, R2</a:t>
            </a:r>
            <a:endParaRPr lang="en-US" sz="2000" b="0" dirty="0">
              <a:effectLst/>
            </a:endParaRPr>
          </a:p>
          <a:p>
            <a:r>
              <a:rPr lang="en-US" sz="2000" dirty="0"/>
              <a:t>	R2: R3, R4</a:t>
            </a:r>
          </a:p>
          <a:p>
            <a:r>
              <a:rPr lang="en-US" sz="2000" dirty="0"/>
              <a:t>	R3: R2</a:t>
            </a:r>
            <a:endParaRPr lang="en-US" sz="2000" b="0" dirty="0">
              <a:effectLst/>
            </a:endParaRPr>
          </a:p>
          <a:p>
            <a:r>
              <a:rPr lang="en-US" sz="2000" dirty="0"/>
              <a:t>	R4:</a:t>
            </a:r>
            <a:endParaRPr lang="en-US" sz="2000" b="0" dirty="0">
              <a:effectLst/>
            </a:endParaRPr>
          </a:p>
          <a:p>
            <a:endParaRPr 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r>
              <a:rPr lang="en-US" sz="2000" dirty="0"/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99F6F29-C01E-FD40-9E6A-D288A85E9F48}"/>
              </a:ext>
            </a:extLst>
          </p:cNvPr>
          <p:cNvSpPr txBox="1"/>
          <p:nvPr/>
        </p:nvSpPr>
        <p:spPr>
          <a:xfrm>
            <a:off x="4891357" y="4933704"/>
            <a:ext cx="1725151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Original </a:t>
            </a:r>
          </a:p>
          <a:p>
            <a:pPr algn="ctr"/>
            <a:r>
              <a:rPr lang="en-US" sz="2400" dirty="0"/>
              <a:t>dependency</a:t>
            </a:r>
          </a:p>
          <a:p>
            <a:pPr algn="ctr"/>
            <a:r>
              <a:rPr lang="en-US" sz="2400" dirty="0"/>
              <a:t>graph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E3562F-BA2D-E748-87EB-54560A05E28C}"/>
              </a:ext>
            </a:extLst>
          </p:cNvPr>
          <p:cNvSpPr txBox="1"/>
          <p:nvPr/>
        </p:nvSpPr>
        <p:spPr>
          <a:xfrm>
            <a:off x="200728" y="1894793"/>
            <a:ext cx="1614032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Postorder</a:t>
            </a:r>
            <a:endParaRPr lang="en-US" sz="2400" dirty="0"/>
          </a:p>
          <a:p>
            <a:pPr algn="ctr"/>
            <a:r>
              <a:rPr lang="en-US" sz="2400" dirty="0"/>
              <a:t>from step 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65E851-EA18-AA44-9C53-9B0AF76AD4BE}"/>
              </a:ext>
            </a:extLst>
          </p:cNvPr>
          <p:cNvSpPr txBox="1"/>
          <p:nvPr/>
        </p:nvSpPr>
        <p:spPr>
          <a:xfrm>
            <a:off x="7064500" y="2519631"/>
            <a:ext cx="2331151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Adjacency list</a:t>
            </a:r>
          </a:p>
          <a:p>
            <a:pPr algn="ctr"/>
            <a:r>
              <a:rPr lang="en-US" sz="2400" dirty="0"/>
              <a:t>for original graph</a:t>
            </a:r>
          </a:p>
          <a:p>
            <a:pPr algn="ctr"/>
            <a:r>
              <a:rPr lang="en-US" sz="2400" dirty="0"/>
              <a:t>(all unvisited)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6E247210-309D-8C4C-B4A3-5E6FEBA1B46B}"/>
              </a:ext>
            </a:extLst>
          </p:cNvPr>
          <p:cNvSpPr txBox="1">
            <a:spLocks/>
          </p:cNvSpPr>
          <p:nvPr/>
        </p:nvSpPr>
        <p:spPr>
          <a:xfrm>
            <a:off x="6792078" y="4317206"/>
            <a:ext cx="5055973" cy="1964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We’ll find the sink SCCs in the dependency graph by doing a DFS traversal in reverse order of the </a:t>
            </a:r>
            <a:r>
              <a:rPr lang="en-US" dirty="0" err="1"/>
              <a:t>postorder</a:t>
            </a:r>
            <a:r>
              <a:rPr lang="en-US" dirty="0"/>
              <a:t> list above</a:t>
            </a:r>
          </a:p>
        </p:txBody>
      </p:sp>
    </p:spTree>
    <p:extLst>
      <p:ext uri="{BB962C8B-B14F-4D97-AF65-F5344CB8AC3E}">
        <p14:creationId xmlns:p14="http://schemas.microsoft.com/office/powerpoint/2010/main" val="389935478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Run Depth-First Search Forest on the Dependency Graph to get the SCCs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[R1,R0,R3,R2,R4]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1643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  	R0: R1, R2</a:t>
            </a:r>
            <a:endParaRPr lang="en-US" sz="2000" b="0" dirty="0">
              <a:effectLst/>
            </a:endParaRPr>
          </a:p>
          <a:p>
            <a:r>
              <a:rPr lang="en-US" sz="2000" dirty="0"/>
              <a:t>	R1: R0, R2</a:t>
            </a:r>
            <a:endParaRPr lang="en-US" sz="2000" b="0" dirty="0">
              <a:effectLst/>
            </a:endParaRPr>
          </a:p>
          <a:p>
            <a:r>
              <a:rPr lang="en-US" sz="2000" dirty="0"/>
              <a:t>	R2: R3, R4</a:t>
            </a:r>
          </a:p>
          <a:p>
            <a:r>
              <a:rPr lang="en-US" sz="2000" dirty="0"/>
              <a:t>	R3: R2</a:t>
            </a:r>
            <a:endParaRPr lang="en-US" sz="2000" b="0" dirty="0">
              <a:effectLst/>
            </a:endParaRPr>
          </a:p>
          <a:p>
            <a:r>
              <a:rPr lang="en-US" sz="2000" dirty="0"/>
              <a:t>	R4:</a:t>
            </a:r>
            <a:endParaRPr lang="en-US" sz="2000" b="0" dirty="0">
              <a:effectLst/>
            </a:endParaRPr>
          </a:p>
          <a:p>
            <a:endParaRPr 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r>
              <a:rPr lang="en-US" sz="2000" dirty="0"/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DFS on original dependency graph in reverse order</a:t>
            </a:r>
          </a:p>
          <a:p>
            <a:pPr lvl="1"/>
            <a:r>
              <a:rPr lang="en-US" dirty="0"/>
              <a:t>See the purple arrow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Up Arrow 2">
            <a:extLst>
              <a:ext uri="{FF2B5EF4-FFF2-40B4-BE49-F238E27FC236}">
                <a16:creationId xmlns:a16="http://schemas.microsoft.com/office/drawing/2014/main" id="{5C0BFF57-B780-0446-B41F-9F380FA7D21C}"/>
              </a:ext>
            </a:extLst>
          </p:cNvPr>
          <p:cNvSpPr/>
          <p:nvPr/>
        </p:nvSpPr>
        <p:spPr>
          <a:xfrm>
            <a:off x="3554005" y="2521297"/>
            <a:ext cx="251254" cy="288802"/>
          </a:xfrm>
          <a:prstGeom prst="up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2471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Run Depth-First Search Forest on the Dependency Graph to get the SCCs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[R1,R0,R3,R2,R4]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1643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  	R0: R1, R2</a:t>
            </a:r>
            <a:endParaRPr lang="en-US" sz="2000" b="0" dirty="0">
              <a:effectLst/>
            </a:endParaRPr>
          </a:p>
          <a:p>
            <a:r>
              <a:rPr lang="en-US" sz="2000" dirty="0"/>
              <a:t>	R1: R0, R2</a:t>
            </a:r>
            <a:endParaRPr lang="en-US" sz="2000" b="0" dirty="0">
              <a:effectLst/>
            </a:endParaRPr>
          </a:p>
          <a:p>
            <a:r>
              <a:rPr lang="en-US" sz="2000" dirty="0"/>
              <a:t>	R2: R3, R4</a:t>
            </a:r>
          </a:p>
          <a:p>
            <a:r>
              <a:rPr lang="en-US" sz="2000" dirty="0"/>
              <a:t>	R3: R2</a:t>
            </a:r>
            <a:endParaRPr lang="en-US" sz="2000" b="0" dirty="0">
              <a:effectLst/>
            </a:endParaRPr>
          </a:p>
          <a:p>
            <a:r>
              <a:rPr lang="en-US" sz="2000" dirty="0"/>
              <a:t>	R4:</a:t>
            </a:r>
            <a:endParaRPr lang="en-US" sz="2000" b="0" dirty="0">
              <a:effectLst/>
            </a:endParaRPr>
          </a:p>
          <a:p>
            <a:endParaRPr 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r>
              <a:rPr lang="en-US" sz="2000" dirty="0"/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DFS on original dependency graph in reverse order</a:t>
            </a:r>
          </a:p>
          <a:p>
            <a:pPr lvl="1"/>
            <a:r>
              <a:rPr lang="en-US" dirty="0"/>
              <a:t>See the purple arrow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Up Arrow 2">
            <a:extLst>
              <a:ext uri="{FF2B5EF4-FFF2-40B4-BE49-F238E27FC236}">
                <a16:creationId xmlns:a16="http://schemas.microsoft.com/office/drawing/2014/main" id="{5C0BFF57-B780-0446-B41F-9F380FA7D21C}"/>
              </a:ext>
            </a:extLst>
          </p:cNvPr>
          <p:cNvSpPr/>
          <p:nvPr/>
        </p:nvSpPr>
        <p:spPr>
          <a:xfrm>
            <a:off x="3554005" y="2521297"/>
            <a:ext cx="251254" cy="288802"/>
          </a:xfrm>
          <a:prstGeom prst="up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BD8270-C41E-4246-A40F-5AEF4BE871F1}"/>
              </a:ext>
            </a:extLst>
          </p:cNvPr>
          <p:cNvSpPr txBox="1"/>
          <p:nvPr/>
        </p:nvSpPr>
        <p:spPr>
          <a:xfrm rot="1855696">
            <a:off x="9463743" y="2606596"/>
            <a:ext cx="2375073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Same code,</a:t>
            </a:r>
          </a:p>
          <a:p>
            <a:pPr algn="ctr"/>
            <a:r>
              <a:rPr lang="en-US" sz="2400" dirty="0"/>
              <a:t>Different graph:</a:t>
            </a:r>
          </a:p>
          <a:p>
            <a:pPr algn="ctr"/>
            <a:r>
              <a:rPr lang="en-US" sz="2400" dirty="0"/>
              <a:t>One tree for each</a:t>
            </a:r>
          </a:p>
          <a:p>
            <a:pPr algn="ctr"/>
            <a:r>
              <a:rPr lang="en-US" sz="2400" dirty="0"/>
              <a:t>starting vertex</a:t>
            </a:r>
          </a:p>
        </p:txBody>
      </p:sp>
    </p:spTree>
    <p:extLst>
      <p:ext uri="{BB962C8B-B14F-4D97-AF65-F5344CB8AC3E}">
        <p14:creationId xmlns:p14="http://schemas.microsoft.com/office/powerpoint/2010/main" val="242198915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Run Depth-First Search Forest on the Dependency Graph to get the SCCs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[R1,R0,R3,R2,R4]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1643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  	R0: R1, R2</a:t>
            </a:r>
            <a:endParaRPr lang="en-US" sz="2000" b="0" dirty="0">
              <a:effectLst/>
            </a:endParaRPr>
          </a:p>
          <a:p>
            <a:r>
              <a:rPr lang="en-US" sz="2000" dirty="0"/>
              <a:t>	R1: R0, R2</a:t>
            </a:r>
            <a:endParaRPr lang="en-US" sz="2000" b="0" dirty="0">
              <a:effectLst/>
            </a:endParaRPr>
          </a:p>
          <a:p>
            <a:r>
              <a:rPr lang="en-US" sz="2000" dirty="0"/>
              <a:t>	R2: R3, R4</a:t>
            </a:r>
          </a:p>
          <a:p>
            <a:r>
              <a:rPr lang="en-US" sz="2000" dirty="0"/>
              <a:t>	R3: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R4:</a:t>
            </a:r>
            <a:endParaRPr lang="en-US" sz="2000" b="0" dirty="0">
              <a:effectLst/>
            </a:endParaRPr>
          </a:p>
          <a:p>
            <a:endParaRPr 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r>
              <a:rPr lang="en-US" sz="2000" dirty="0"/>
              <a:t>R4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R4 is visited first since it is last in the </a:t>
            </a:r>
            <a:r>
              <a:rPr lang="en-US" dirty="0" err="1"/>
              <a:t>postorder</a:t>
            </a:r>
            <a:r>
              <a:rPr lang="en-US" dirty="0"/>
              <a:t> list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Up Arrow 2">
            <a:extLst>
              <a:ext uri="{FF2B5EF4-FFF2-40B4-BE49-F238E27FC236}">
                <a16:creationId xmlns:a16="http://schemas.microsoft.com/office/drawing/2014/main" id="{5C0BFF57-B780-0446-B41F-9F380FA7D21C}"/>
              </a:ext>
            </a:extLst>
          </p:cNvPr>
          <p:cNvSpPr/>
          <p:nvPr/>
        </p:nvSpPr>
        <p:spPr>
          <a:xfrm>
            <a:off x="3554005" y="2521297"/>
            <a:ext cx="251254" cy="288802"/>
          </a:xfrm>
          <a:prstGeom prst="up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06D594-4CD4-A647-BA6A-890806BE7F0A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R4</a:t>
            </a:r>
          </a:p>
        </p:txBody>
      </p:sp>
    </p:spTree>
    <p:extLst>
      <p:ext uri="{BB962C8B-B14F-4D97-AF65-F5344CB8AC3E}">
        <p14:creationId xmlns:p14="http://schemas.microsoft.com/office/powerpoint/2010/main" val="43517693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Run Depth-First Search Forest on the Dependency Graph to get the SCCs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[R1,R0,R3,R2,R4]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1643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  	R0: R1, R2</a:t>
            </a:r>
            <a:endParaRPr lang="en-US" sz="2000" b="0" dirty="0">
              <a:effectLst/>
            </a:endParaRPr>
          </a:p>
          <a:p>
            <a:r>
              <a:rPr lang="en-US" sz="2000" dirty="0"/>
              <a:t>	R1: R0, R2</a:t>
            </a:r>
            <a:endParaRPr lang="en-US" sz="2000" b="0" dirty="0">
              <a:effectLst/>
            </a:endParaRPr>
          </a:p>
          <a:p>
            <a:r>
              <a:rPr lang="en-US" sz="2000" dirty="0"/>
              <a:t>	R2: R3, R4</a:t>
            </a:r>
          </a:p>
          <a:p>
            <a:r>
              <a:rPr lang="en-US" sz="2000" dirty="0"/>
              <a:t>	R3: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R4:</a:t>
            </a:r>
            <a:endParaRPr lang="en-US" sz="2000" b="0" dirty="0">
              <a:effectLst/>
            </a:endParaRPr>
          </a:p>
          <a:p>
            <a:endParaRPr 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r>
              <a:rPr lang="en-US" sz="2000" dirty="0"/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R4 has no neighbors so off the stack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Up Arrow 2">
            <a:extLst>
              <a:ext uri="{FF2B5EF4-FFF2-40B4-BE49-F238E27FC236}">
                <a16:creationId xmlns:a16="http://schemas.microsoft.com/office/drawing/2014/main" id="{5C0BFF57-B780-0446-B41F-9F380FA7D21C}"/>
              </a:ext>
            </a:extLst>
          </p:cNvPr>
          <p:cNvSpPr/>
          <p:nvPr/>
        </p:nvSpPr>
        <p:spPr>
          <a:xfrm>
            <a:off x="3554005" y="2521297"/>
            <a:ext cx="251254" cy="288802"/>
          </a:xfrm>
          <a:prstGeom prst="up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06D594-4CD4-A647-BA6A-890806BE7F0A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R4</a:t>
            </a:r>
          </a:p>
        </p:txBody>
      </p:sp>
    </p:spTree>
    <p:extLst>
      <p:ext uri="{BB962C8B-B14F-4D97-AF65-F5344CB8AC3E}">
        <p14:creationId xmlns:p14="http://schemas.microsoft.com/office/powerpoint/2010/main" val="384888064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Run Depth-First Search Forest on the Dependency Graph to get the SCCs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[R1,R0,R3,R2,R4]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1643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  	R0: R1, R2</a:t>
            </a:r>
            <a:endParaRPr lang="en-US" sz="2000" b="0" dirty="0">
              <a:effectLst/>
            </a:endParaRPr>
          </a:p>
          <a:p>
            <a:r>
              <a:rPr lang="en-US" sz="2000" dirty="0"/>
              <a:t>	R1: R0, R2</a:t>
            </a:r>
            <a:endParaRPr lang="en-US" sz="2000" b="0" dirty="0">
              <a:effectLst/>
            </a:endParaRPr>
          </a:p>
          <a:p>
            <a:r>
              <a:rPr lang="en-US" sz="2000" dirty="0"/>
              <a:t>	R2: R3, R4</a:t>
            </a:r>
          </a:p>
          <a:p>
            <a:r>
              <a:rPr lang="en-US" sz="2000" dirty="0"/>
              <a:t>	R3: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R4:</a:t>
            </a:r>
            <a:endParaRPr lang="en-US" sz="2000" b="0" dirty="0">
              <a:effectLst/>
            </a:endParaRPr>
          </a:p>
          <a:p>
            <a:endParaRPr 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r>
              <a:rPr lang="en-US" sz="2000" dirty="0"/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R4 has no neighbors so off the stack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Up Arrow 2">
            <a:extLst>
              <a:ext uri="{FF2B5EF4-FFF2-40B4-BE49-F238E27FC236}">
                <a16:creationId xmlns:a16="http://schemas.microsoft.com/office/drawing/2014/main" id="{5C0BFF57-B780-0446-B41F-9F380FA7D21C}"/>
              </a:ext>
            </a:extLst>
          </p:cNvPr>
          <p:cNvSpPr/>
          <p:nvPr/>
        </p:nvSpPr>
        <p:spPr>
          <a:xfrm>
            <a:off x="3554005" y="2521297"/>
            <a:ext cx="251254" cy="288802"/>
          </a:xfrm>
          <a:prstGeom prst="up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06D594-4CD4-A647-BA6A-890806BE7F0A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E6EFA5-9E57-2943-81A5-913671EA767F}"/>
              </a:ext>
            </a:extLst>
          </p:cNvPr>
          <p:cNvSpPr txBox="1"/>
          <p:nvPr/>
        </p:nvSpPr>
        <p:spPr>
          <a:xfrm>
            <a:off x="8388344" y="3356731"/>
            <a:ext cx="1696234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Vertices in </a:t>
            </a:r>
          </a:p>
          <a:p>
            <a:pPr algn="ctr"/>
            <a:r>
              <a:rPr lang="en-US" sz="2400" dirty="0"/>
              <a:t>this tree are</a:t>
            </a:r>
          </a:p>
          <a:p>
            <a:pPr algn="ctr"/>
            <a:r>
              <a:rPr lang="en-US" sz="2400" dirty="0"/>
              <a:t>all in the</a:t>
            </a:r>
          </a:p>
          <a:p>
            <a:pPr algn="ctr"/>
            <a:r>
              <a:rPr lang="en-US" sz="2400" dirty="0"/>
              <a:t>first SCC</a:t>
            </a:r>
          </a:p>
        </p:txBody>
      </p:sp>
    </p:spTree>
    <p:extLst>
      <p:ext uri="{BB962C8B-B14F-4D97-AF65-F5344CB8AC3E}">
        <p14:creationId xmlns:p14="http://schemas.microsoft.com/office/powerpoint/2010/main" val="3382900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B41D1-3A57-042A-0942-6BB6816F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A DAGs Spanning Forest has no Back-edges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084E4-AF94-5D36-FAB0-86DA3D514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originating vertex has higher </a:t>
            </a:r>
            <a:r>
              <a:rPr lang="en-US" dirty="0" err="1"/>
              <a:t>postorder</a:t>
            </a:r>
            <a:r>
              <a:rPr lang="en-US" dirty="0"/>
              <a:t> number than the terminating vertex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8C4E7F9-6E93-7FA6-12AD-F068FDA99204}"/>
              </a:ext>
            </a:extLst>
          </p:cNvPr>
          <p:cNvGrpSpPr/>
          <p:nvPr/>
        </p:nvGrpSpPr>
        <p:grpSpPr>
          <a:xfrm>
            <a:off x="947058" y="4702827"/>
            <a:ext cx="2978846" cy="1210951"/>
            <a:chOff x="724648" y="2309935"/>
            <a:chExt cx="2978846" cy="121095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CC75FC-D1B1-4967-0FDC-DBCB6BE592CA}"/>
                </a:ext>
              </a:extLst>
            </p:cNvPr>
            <p:cNvSpPr/>
            <p:nvPr/>
          </p:nvSpPr>
          <p:spPr>
            <a:xfrm>
              <a:off x="724648" y="2318228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AFF63D0-6B5B-EA6C-C61A-4CC2A99A60B6}"/>
                </a:ext>
              </a:extLst>
            </p:cNvPr>
            <p:cNvSpPr/>
            <p:nvPr/>
          </p:nvSpPr>
          <p:spPr>
            <a:xfrm>
              <a:off x="2008331" y="2309935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B834F67-F1B1-809E-3033-44C349C19A00}"/>
                </a:ext>
              </a:extLst>
            </p:cNvPr>
            <p:cNvCxnSpPr>
              <a:cxnSpLocks/>
              <a:stCxn id="6" idx="6"/>
              <a:endCxn id="10" idx="2"/>
            </p:cNvCxnSpPr>
            <p:nvPr/>
          </p:nvCxnSpPr>
          <p:spPr>
            <a:xfrm>
              <a:off x="2419811" y="2515675"/>
              <a:ext cx="872203" cy="829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2975A80-CF55-F20F-CFF1-B26E0B0CD0B7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 flipV="1">
              <a:off x="1136128" y="2515675"/>
              <a:ext cx="872203" cy="829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451DFFB-6035-BCB8-AB37-C93EBEB9CAC7}"/>
                </a:ext>
              </a:extLst>
            </p:cNvPr>
            <p:cNvSpPr/>
            <p:nvPr/>
          </p:nvSpPr>
          <p:spPr>
            <a:xfrm>
              <a:off x="3292014" y="3109406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F5E9462-CE10-6BFB-D05B-ABA12F2D9855}"/>
                </a:ext>
              </a:extLst>
            </p:cNvPr>
            <p:cNvSpPr/>
            <p:nvPr/>
          </p:nvSpPr>
          <p:spPr>
            <a:xfrm>
              <a:off x="3292014" y="2318228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D6A3BF0-37CA-7639-C72A-04BA8EE6918B}"/>
                </a:ext>
              </a:extLst>
            </p:cNvPr>
            <p:cNvCxnSpPr>
              <a:cxnSpLocks/>
              <a:stCxn id="6" idx="4"/>
              <a:endCxn id="12" idx="0"/>
            </p:cNvCxnSpPr>
            <p:nvPr/>
          </p:nvCxnSpPr>
          <p:spPr>
            <a:xfrm>
              <a:off x="2214071" y="2721415"/>
              <a:ext cx="0" cy="38799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0511ACD-1C88-17A2-1BE3-A36990DC3D8C}"/>
                </a:ext>
              </a:extLst>
            </p:cNvPr>
            <p:cNvSpPr/>
            <p:nvPr/>
          </p:nvSpPr>
          <p:spPr>
            <a:xfrm>
              <a:off x="2008331" y="3109406"/>
              <a:ext cx="411480" cy="411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E189742-3F6F-776A-9C8E-D6F433819294}"/>
                </a:ext>
              </a:extLst>
            </p:cNvPr>
            <p:cNvCxnSpPr>
              <a:cxnSpLocks/>
              <a:stCxn id="6" idx="5"/>
              <a:endCxn id="9" idx="1"/>
            </p:cNvCxnSpPr>
            <p:nvPr/>
          </p:nvCxnSpPr>
          <p:spPr>
            <a:xfrm>
              <a:off x="2359551" y="2661155"/>
              <a:ext cx="992723" cy="50851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35474F9-79F0-A538-1100-A0BC279EDF9C}"/>
                </a:ext>
              </a:extLst>
            </p:cNvPr>
            <p:cNvCxnSpPr>
              <a:cxnSpLocks/>
              <a:stCxn id="10" idx="4"/>
              <a:endCxn id="9" idx="0"/>
            </p:cNvCxnSpPr>
            <p:nvPr/>
          </p:nvCxnSpPr>
          <p:spPr>
            <a:xfrm>
              <a:off x="3497754" y="2729708"/>
              <a:ext cx="0" cy="37969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FF44E059-A935-5D92-4082-16CD2525FFC7}"/>
              </a:ext>
            </a:extLst>
          </p:cNvPr>
          <p:cNvSpPr/>
          <p:nvPr/>
        </p:nvSpPr>
        <p:spPr>
          <a:xfrm>
            <a:off x="8403369" y="3952849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971A58-5D0F-702D-09D2-4F3F340AABFA}"/>
              </a:ext>
            </a:extLst>
          </p:cNvPr>
          <p:cNvSpPr/>
          <p:nvPr/>
        </p:nvSpPr>
        <p:spPr>
          <a:xfrm>
            <a:off x="8403369" y="4623518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E8A56D-EE0C-B12D-47D8-96F8809907C0}"/>
              </a:ext>
            </a:extLst>
          </p:cNvPr>
          <p:cNvCxnSpPr>
            <a:cxnSpLocks/>
            <a:stCxn id="15" idx="4"/>
            <a:endCxn id="16" idx="0"/>
          </p:cNvCxnSpPr>
          <p:nvPr/>
        </p:nvCxnSpPr>
        <p:spPr>
          <a:xfrm>
            <a:off x="8609109" y="4364329"/>
            <a:ext cx="0" cy="25918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5A9A8B9-2398-C8D2-E387-72AF1E96E0D6}"/>
              </a:ext>
            </a:extLst>
          </p:cNvPr>
          <p:cNvSpPr txBox="1"/>
          <p:nvPr/>
        </p:nvSpPr>
        <p:spPr>
          <a:xfrm>
            <a:off x="4742852" y="60021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CA72E8-7A2D-9E8A-6B76-7090F3D4F7BB}"/>
              </a:ext>
            </a:extLst>
          </p:cNvPr>
          <p:cNvSpPr txBox="1"/>
          <p:nvPr/>
        </p:nvSpPr>
        <p:spPr>
          <a:xfrm>
            <a:off x="4742852" y="53933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1A70BE3-F596-BE67-C2C5-D70C5BE56A44}"/>
              </a:ext>
            </a:extLst>
          </p:cNvPr>
          <p:cNvSpPr/>
          <p:nvPr/>
        </p:nvSpPr>
        <p:spPr>
          <a:xfrm>
            <a:off x="9561755" y="3949025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28F0604-8CEF-EF1A-A002-7F21734B082D}"/>
              </a:ext>
            </a:extLst>
          </p:cNvPr>
          <p:cNvSpPr/>
          <p:nvPr/>
        </p:nvSpPr>
        <p:spPr>
          <a:xfrm>
            <a:off x="9561755" y="4619694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895DBE-525B-01CB-4956-E92E34DC0D1F}"/>
              </a:ext>
            </a:extLst>
          </p:cNvPr>
          <p:cNvCxnSpPr>
            <a:cxnSpLocks/>
            <a:stCxn id="20" idx="4"/>
            <a:endCxn id="21" idx="0"/>
          </p:cNvCxnSpPr>
          <p:nvPr/>
        </p:nvCxnSpPr>
        <p:spPr>
          <a:xfrm>
            <a:off x="9767495" y="4360505"/>
            <a:ext cx="0" cy="25918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3AFAE44-E75C-0851-8213-E46C3850F158}"/>
              </a:ext>
            </a:extLst>
          </p:cNvPr>
          <p:cNvSpPr txBox="1"/>
          <p:nvPr/>
        </p:nvSpPr>
        <p:spPr>
          <a:xfrm>
            <a:off x="4742852" y="56981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B945BC-703C-8028-D4C2-8DF452FD9C07}"/>
              </a:ext>
            </a:extLst>
          </p:cNvPr>
          <p:cNvSpPr txBox="1"/>
          <p:nvPr/>
        </p:nvSpPr>
        <p:spPr>
          <a:xfrm>
            <a:off x="4741137" y="51116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BAAC8E-F5F0-6482-548E-6EC62EC38484}"/>
              </a:ext>
            </a:extLst>
          </p:cNvPr>
          <p:cNvSpPr txBox="1"/>
          <p:nvPr/>
        </p:nvSpPr>
        <p:spPr>
          <a:xfrm>
            <a:off x="4741994" y="47846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A680F75-20CA-37FF-A09D-FC2E56384100}"/>
              </a:ext>
            </a:extLst>
          </p:cNvPr>
          <p:cNvSpPr/>
          <p:nvPr/>
        </p:nvSpPr>
        <p:spPr>
          <a:xfrm>
            <a:off x="10720140" y="3949025"/>
            <a:ext cx="411480" cy="411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ED3ED0-C0A9-1FCE-C629-8AF88E2FF92C}"/>
              </a:ext>
            </a:extLst>
          </p:cNvPr>
          <p:cNvSpPr txBox="1"/>
          <p:nvPr/>
        </p:nvSpPr>
        <p:spPr>
          <a:xfrm>
            <a:off x="8403369" y="5579847"/>
            <a:ext cx="3059289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The spanning forest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0AF708-6FCD-217D-CA83-39E35B4943E9}"/>
              </a:ext>
            </a:extLst>
          </p:cNvPr>
          <p:cNvSpPr txBox="1"/>
          <p:nvPr/>
        </p:nvSpPr>
        <p:spPr>
          <a:xfrm>
            <a:off x="2775833" y="4550678"/>
            <a:ext cx="66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cross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B646027-BEC6-3AEC-A45A-E7D8FB591826}"/>
              </a:ext>
            </a:extLst>
          </p:cNvPr>
          <p:cNvCxnSpPr>
            <a:cxnSpLocks/>
            <a:stCxn id="26" idx="2"/>
            <a:endCxn id="20" idx="6"/>
          </p:cNvCxnSpPr>
          <p:nvPr/>
        </p:nvCxnSpPr>
        <p:spPr>
          <a:xfrm flipH="1">
            <a:off x="9973235" y="4154765"/>
            <a:ext cx="746905" cy="0"/>
          </a:xfrm>
          <a:prstGeom prst="line">
            <a:avLst/>
          </a:prstGeom>
          <a:ln w="381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D2CB028-299E-57D6-606B-FE2B561627D3}"/>
              </a:ext>
            </a:extLst>
          </p:cNvPr>
          <p:cNvSpPr txBox="1"/>
          <p:nvPr/>
        </p:nvSpPr>
        <p:spPr>
          <a:xfrm>
            <a:off x="1425017" y="4550678"/>
            <a:ext cx="66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cross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AE16F83-8EC5-9A72-33B5-FF6B0505ACB3}"/>
              </a:ext>
            </a:extLst>
          </p:cNvPr>
          <p:cNvCxnSpPr>
            <a:cxnSpLocks/>
            <a:stCxn id="20" idx="2"/>
            <a:endCxn id="15" idx="6"/>
          </p:cNvCxnSpPr>
          <p:nvPr/>
        </p:nvCxnSpPr>
        <p:spPr>
          <a:xfrm flipH="1">
            <a:off x="8814849" y="4154765"/>
            <a:ext cx="746906" cy="3824"/>
          </a:xfrm>
          <a:prstGeom prst="line">
            <a:avLst/>
          </a:prstGeom>
          <a:ln w="381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2C64111-398B-616B-3B61-633F899BD19E}"/>
              </a:ext>
            </a:extLst>
          </p:cNvPr>
          <p:cNvSpPr txBox="1"/>
          <p:nvPr/>
        </p:nvSpPr>
        <p:spPr>
          <a:xfrm>
            <a:off x="2678569" y="5308302"/>
            <a:ext cx="66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cross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EFCB32A-9A9B-4A88-7991-A53AE76DE2B9}"/>
              </a:ext>
            </a:extLst>
          </p:cNvPr>
          <p:cNvCxnSpPr>
            <a:cxnSpLocks/>
            <a:stCxn id="20" idx="3"/>
            <a:endCxn id="16" idx="7"/>
          </p:cNvCxnSpPr>
          <p:nvPr/>
        </p:nvCxnSpPr>
        <p:spPr>
          <a:xfrm flipH="1">
            <a:off x="8754589" y="4300245"/>
            <a:ext cx="867426" cy="383533"/>
          </a:xfrm>
          <a:prstGeom prst="line">
            <a:avLst/>
          </a:prstGeom>
          <a:ln w="38100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45B2241-3691-3D16-A525-278D55528C5C}"/>
              </a:ext>
            </a:extLst>
          </p:cNvPr>
          <p:cNvSpPr txBox="1"/>
          <p:nvPr/>
        </p:nvSpPr>
        <p:spPr>
          <a:xfrm>
            <a:off x="1532116" y="5102864"/>
            <a:ext cx="92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forward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D3FB7A4-010C-C330-B1CE-D35E7B80EC31}"/>
              </a:ext>
            </a:extLst>
          </p:cNvPr>
          <p:cNvSpPr txBox="1"/>
          <p:nvPr/>
        </p:nvSpPr>
        <p:spPr>
          <a:xfrm>
            <a:off x="3675971" y="5088958"/>
            <a:ext cx="92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forward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B6B3E5F-B865-3B14-52B5-C9E26FE0D92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07147" y="4495962"/>
            <a:ext cx="2888156" cy="187208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EA9E38FC-3B62-ADF7-8377-7FE5885601A3}"/>
              </a:ext>
            </a:extLst>
          </p:cNvPr>
          <p:cNvSpPr txBox="1"/>
          <p:nvPr/>
        </p:nvSpPr>
        <p:spPr>
          <a:xfrm>
            <a:off x="853822" y="1772252"/>
            <a:ext cx="7060523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The </a:t>
            </a:r>
            <a:r>
              <a:rPr lang="en-US" sz="3200" dirty="0" err="1"/>
              <a:t>postorder</a:t>
            </a:r>
            <a:r>
              <a:rPr lang="en-US" sz="3200" dirty="0"/>
              <a:t> number for the originating</a:t>
            </a:r>
          </a:p>
          <a:p>
            <a:r>
              <a:rPr lang="en-US" sz="3200" dirty="0"/>
              <a:t>vertex is less than the terminating vertex</a:t>
            </a:r>
          </a:p>
          <a:p>
            <a:r>
              <a:rPr lang="en-US" sz="3200" dirty="0"/>
              <a:t>only for back edges</a:t>
            </a:r>
          </a:p>
        </p:txBody>
      </p:sp>
    </p:spTree>
    <p:extLst>
      <p:ext uri="{BB962C8B-B14F-4D97-AF65-F5344CB8AC3E}">
        <p14:creationId xmlns:p14="http://schemas.microsoft.com/office/powerpoint/2010/main" val="15950929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Run Depth-First Search Forest on the Dependency Graph to get the SCCs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[R1,R0,R3,R2,R4]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1643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  	R0: R1, R2</a:t>
            </a:r>
            <a:endParaRPr lang="en-US" sz="2000" b="0" dirty="0">
              <a:effectLst/>
            </a:endParaRPr>
          </a:p>
          <a:p>
            <a:r>
              <a:rPr lang="en-US" sz="2000" dirty="0"/>
              <a:t>	R1: R0,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R2: R3, R4</a:t>
            </a:r>
          </a:p>
          <a:p>
            <a:r>
              <a:rPr lang="en-US" sz="2000" dirty="0"/>
              <a:t>	R3: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R4:</a:t>
            </a:r>
            <a:endParaRPr lang="en-US" sz="2000" b="0" dirty="0">
              <a:effectLst/>
            </a:endParaRPr>
          </a:p>
          <a:p>
            <a:endParaRPr 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r>
              <a:rPr lang="en-US" sz="2000" dirty="0"/>
              <a:t>R2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Visit R2 next since it (a) hasn’t been visited yet and (b) is next to last in the post-order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Up Arrow 2">
            <a:extLst>
              <a:ext uri="{FF2B5EF4-FFF2-40B4-BE49-F238E27FC236}">
                <a16:creationId xmlns:a16="http://schemas.microsoft.com/office/drawing/2014/main" id="{5C0BFF57-B780-0446-B41F-9F380FA7D21C}"/>
              </a:ext>
            </a:extLst>
          </p:cNvPr>
          <p:cNvSpPr/>
          <p:nvPr/>
        </p:nvSpPr>
        <p:spPr>
          <a:xfrm>
            <a:off x="3220729" y="2521899"/>
            <a:ext cx="251254" cy="288802"/>
          </a:xfrm>
          <a:prstGeom prst="up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06D594-4CD4-A647-BA6A-890806BE7F0A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CDC2546-0B4A-7741-8DFB-56B1630C24DB}"/>
              </a:ext>
            </a:extLst>
          </p:cNvPr>
          <p:cNvSpPr>
            <a:spLocks noChangeAspect="1"/>
          </p:cNvSpPr>
          <p:nvPr/>
        </p:nvSpPr>
        <p:spPr>
          <a:xfrm>
            <a:off x="9968897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</p:spTree>
    <p:extLst>
      <p:ext uri="{BB962C8B-B14F-4D97-AF65-F5344CB8AC3E}">
        <p14:creationId xmlns:p14="http://schemas.microsoft.com/office/powerpoint/2010/main" val="238158110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Run Depth-First Search Forest on the Dependency Graph to get the SCCs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[R1,R0,R3,R2,R4]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1643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  	R0: R1, R2</a:t>
            </a:r>
            <a:endParaRPr lang="en-US" sz="2000" b="0" dirty="0">
              <a:effectLst/>
            </a:endParaRPr>
          </a:p>
          <a:p>
            <a:r>
              <a:rPr lang="en-US" sz="2000" dirty="0"/>
              <a:t>	R1: R0,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R2: R3, R4</a:t>
            </a:r>
          </a:p>
          <a:p>
            <a:r>
              <a:rPr lang="en-US" sz="2000" dirty="0"/>
              <a:t>      √	R3: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R4:</a:t>
            </a:r>
            <a:endParaRPr lang="en-US" sz="2000" b="0" dirty="0">
              <a:effectLst/>
            </a:endParaRPr>
          </a:p>
          <a:p>
            <a:endParaRPr 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r>
              <a:rPr lang="en-US" sz="2000" dirty="0"/>
              <a:t>R2</a:t>
            </a:r>
          </a:p>
          <a:p>
            <a:r>
              <a:rPr lang="en-US" sz="2000" dirty="0"/>
              <a:t>R3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Visit R3 next since it (a) hasn’t been visited yet and (b) is a neighbor of R2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Up Arrow 2">
            <a:extLst>
              <a:ext uri="{FF2B5EF4-FFF2-40B4-BE49-F238E27FC236}">
                <a16:creationId xmlns:a16="http://schemas.microsoft.com/office/drawing/2014/main" id="{5C0BFF57-B780-0446-B41F-9F380FA7D21C}"/>
              </a:ext>
            </a:extLst>
          </p:cNvPr>
          <p:cNvSpPr/>
          <p:nvPr/>
        </p:nvSpPr>
        <p:spPr>
          <a:xfrm>
            <a:off x="3220729" y="2521899"/>
            <a:ext cx="251254" cy="288802"/>
          </a:xfrm>
          <a:prstGeom prst="up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06D594-4CD4-A647-BA6A-890806BE7F0A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CDC2546-0B4A-7741-8DFB-56B1630C24DB}"/>
              </a:ext>
            </a:extLst>
          </p:cNvPr>
          <p:cNvSpPr>
            <a:spLocks noChangeAspect="1"/>
          </p:cNvSpPr>
          <p:nvPr/>
        </p:nvSpPr>
        <p:spPr>
          <a:xfrm>
            <a:off x="9968897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0CCC0D9-BD1B-4E48-9648-84A181BF6989}"/>
              </a:ext>
            </a:extLst>
          </p:cNvPr>
          <p:cNvSpPr>
            <a:spLocks noChangeAspect="1"/>
          </p:cNvSpPr>
          <p:nvPr/>
        </p:nvSpPr>
        <p:spPr>
          <a:xfrm>
            <a:off x="9982716" y="3221778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R3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8FDB12-4A7C-3E48-A36D-908369452C2A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10294642" y="2928423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41696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Run Depth-First Search Forest on the Dependency Graph to get the SCCs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[R1,R0,R3,R2,R4]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1643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  	R0: R1, R2</a:t>
            </a:r>
            <a:endParaRPr lang="en-US" sz="2000" b="0" dirty="0">
              <a:effectLst/>
            </a:endParaRPr>
          </a:p>
          <a:p>
            <a:r>
              <a:rPr lang="en-US" sz="2000" dirty="0"/>
              <a:t>	R1: R0,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R2: R3, R4</a:t>
            </a:r>
          </a:p>
          <a:p>
            <a:r>
              <a:rPr lang="en-US" sz="2000" dirty="0"/>
              <a:t>      √	R3: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R4:</a:t>
            </a:r>
            <a:endParaRPr lang="en-US" sz="2000" b="0" dirty="0">
              <a:effectLst/>
            </a:endParaRPr>
          </a:p>
          <a:p>
            <a:endParaRPr 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r>
              <a:rPr lang="en-US" sz="2000" dirty="0"/>
              <a:t>R2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R3 off the stack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Up Arrow 2">
            <a:extLst>
              <a:ext uri="{FF2B5EF4-FFF2-40B4-BE49-F238E27FC236}">
                <a16:creationId xmlns:a16="http://schemas.microsoft.com/office/drawing/2014/main" id="{5C0BFF57-B780-0446-B41F-9F380FA7D21C}"/>
              </a:ext>
            </a:extLst>
          </p:cNvPr>
          <p:cNvSpPr/>
          <p:nvPr/>
        </p:nvSpPr>
        <p:spPr>
          <a:xfrm>
            <a:off x="3220729" y="2521899"/>
            <a:ext cx="251254" cy="288802"/>
          </a:xfrm>
          <a:prstGeom prst="up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06D594-4CD4-A647-BA6A-890806BE7F0A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CDC2546-0B4A-7741-8DFB-56B1630C24DB}"/>
              </a:ext>
            </a:extLst>
          </p:cNvPr>
          <p:cNvSpPr>
            <a:spLocks noChangeAspect="1"/>
          </p:cNvSpPr>
          <p:nvPr/>
        </p:nvSpPr>
        <p:spPr>
          <a:xfrm>
            <a:off x="9968897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0CCC0D9-BD1B-4E48-9648-84A181BF6989}"/>
              </a:ext>
            </a:extLst>
          </p:cNvPr>
          <p:cNvSpPr>
            <a:spLocks noChangeAspect="1"/>
          </p:cNvSpPr>
          <p:nvPr/>
        </p:nvSpPr>
        <p:spPr>
          <a:xfrm>
            <a:off x="9982716" y="3221778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R3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8FDB12-4A7C-3E48-A36D-908369452C2A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10294642" y="2928423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60484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Run Depth-First Search Forest on the Dependency Graph to get the SCCs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[R1,R0,R3,R2,R4]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1643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  	R0: R1, R2</a:t>
            </a:r>
            <a:endParaRPr lang="en-US" sz="2000" b="0" dirty="0">
              <a:effectLst/>
            </a:endParaRPr>
          </a:p>
          <a:p>
            <a:r>
              <a:rPr lang="en-US" sz="2000" dirty="0"/>
              <a:t>	R1: R0,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R2: R3, R4</a:t>
            </a:r>
          </a:p>
          <a:p>
            <a:r>
              <a:rPr lang="en-US" sz="2000" dirty="0"/>
              <a:t>      √	R3: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R4:</a:t>
            </a:r>
            <a:endParaRPr lang="en-US" sz="2000" b="0" dirty="0">
              <a:effectLst/>
            </a:endParaRPr>
          </a:p>
          <a:p>
            <a:endParaRPr 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R2 off the stack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Up Arrow 2">
            <a:extLst>
              <a:ext uri="{FF2B5EF4-FFF2-40B4-BE49-F238E27FC236}">
                <a16:creationId xmlns:a16="http://schemas.microsoft.com/office/drawing/2014/main" id="{5C0BFF57-B780-0446-B41F-9F380FA7D21C}"/>
              </a:ext>
            </a:extLst>
          </p:cNvPr>
          <p:cNvSpPr/>
          <p:nvPr/>
        </p:nvSpPr>
        <p:spPr>
          <a:xfrm>
            <a:off x="3220729" y="2521899"/>
            <a:ext cx="251254" cy="288802"/>
          </a:xfrm>
          <a:prstGeom prst="up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06D594-4CD4-A647-BA6A-890806BE7F0A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CDC2546-0B4A-7741-8DFB-56B1630C24DB}"/>
              </a:ext>
            </a:extLst>
          </p:cNvPr>
          <p:cNvSpPr>
            <a:spLocks noChangeAspect="1"/>
          </p:cNvSpPr>
          <p:nvPr/>
        </p:nvSpPr>
        <p:spPr>
          <a:xfrm>
            <a:off x="9968897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0CCC0D9-BD1B-4E48-9648-84A181BF6989}"/>
              </a:ext>
            </a:extLst>
          </p:cNvPr>
          <p:cNvSpPr>
            <a:spLocks noChangeAspect="1"/>
          </p:cNvSpPr>
          <p:nvPr/>
        </p:nvSpPr>
        <p:spPr>
          <a:xfrm>
            <a:off x="9982716" y="3221778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R3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8FDB12-4A7C-3E48-A36D-908369452C2A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10294642" y="2928423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60956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Run Depth-First Search Forest on the Dependency Graph to get the SCCs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[R1,R0,R3,R2,R4]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1643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  	R0: R1, R2</a:t>
            </a:r>
            <a:endParaRPr lang="en-US" sz="2000" b="0" dirty="0">
              <a:effectLst/>
            </a:endParaRPr>
          </a:p>
          <a:p>
            <a:r>
              <a:rPr lang="en-US" sz="2000" dirty="0"/>
              <a:t>	R1: R0,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R2: R3, R4</a:t>
            </a:r>
          </a:p>
          <a:p>
            <a:r>
              <a:rPr lang="en-US" sz="2000" dirty="0"/>
              <a:t>      √	R3: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R4:</a:t>
            </a:r>
            <a:endParaRPr lang="en-US" sz="2000" b="0" dirty="0">
              <a:effectLst/>
            </a:endParaRPr>
          </a:p>
          <a:p>
            <a:endParaRPr 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R2 off the stack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Up Arrow 2">
            <a:extLst>
              <a:ext uri="{FF2B5EF4-FFF2-40B4-BE49-F238E27FC236}">
                <a16:creationId xmlns:a16="http://schemas.microsoft.com/office/drawing/2014/main" id="{5C0BFF57-B780-0446-B41F-9F380FA7D21C}"/>
              </a:ext>
            </a:extLst>
          </p:cNvPr>
          <p:cNvSpPr/>
          <p:nvPr/>
        </p:nvSpPr>
        <p:spPr>
          <a:xfrm>
            <a:off x="3220729" y="2521899"/>
            <a:ext cx="251254" cy="288802"/>
          </a:xfrm>
          <a:prstGeom prst="up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06D594-4CD4-A647-BA6A-890806BE7F0A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CDC2546-0B4A-7741-8DFB-56B1630C24DB}"/>
              </a:ext>
            </a:extLst>
          </p:cNvPr>
          <p:cNvSpPr>
            <a:spLocks noChangeAspect="1"/>
          </p:cNvSpPr>
          <p:nvPr/>
        </p:nvSpPr>
        <p:spPr>
          <a:xfrm>
            <a:off x="9968897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0CCC0D9-BD1B-4E48-9648-84A181BF6989}"/>
              </a:ext>
            </a:extLst>
          </p:cNvPr>
          <p:cNvSpPr>
            <a:spLocks noChangeAspect="1"/>
          </p:cNvSpPr>
          <p:nvPr/>
        </p:nvSpPr>
        <p:spPr>
          <a:xfrm>
            <a:off x="9982716" y="3221778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R3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8FDB12-4A7C-3E48-A36D-908369452C2A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10294642" y="2928423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6F25488-32DB-964B-81B9-72A95D5ACDA4}"/>
              </a:ext>
            </a:extLst>
          </p:cNvPr>
          <p:cNvSpPr txBox="1"/>
          <p:nvPr/>
        </p:nvSpPr>
        <p:spPr>
          <a:xfrm>
            <a:off x="9510186" y="3995329"/>
            <a:ext cx="1696234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Vertices in </a:t>
            </a:r>
          </a:p>
          <a:p>
            <a:pPr algn="ctr"/>
            <a:r>
              <a:rPr lang="en-US" sz="2400" dirty="0"/>
              <a:t>this tree are</a:t>
            </a:r>
          </a:p>
          <a:p>
            <a:pPr algn="ctr"/>
            <a:r>
              <a:rPr lang="en-US" sz="2400" dirty="0"/>
              <a:t>all in the</a:t>
            </a:r>
          </a:p>
          <a:p>
            <a:pPr algn="ctr"/>
            <a:r>
              <a:rPr lang="en-US" sz="2400" dirty="0"/>
              <a:t>second SCC</a:t>
            </a:r>
          </a:p>
        </p:txBody>
      </p:sp>
    </p:spTree>
    <p:extLst>
      <p:ext uri="{BB962C8B-B14F-4D97-AF65-F5344CB8AC3E}">
        <p14:creationId xmlns:p14="http://schemas.microsoft.com/office/powerpoint/2010/main" val="230489058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Run Depth-First Search Forest on the Dependency Graph to get the SCCs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[R1,R0,R3,R2,R4]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1643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  	R0: R1, R2</a:t>
            </a:r>
            <a:endParaRPr lang="en-US" sz="2000" b="0" dirty="0">
              <a:effectLst/>
            </a:endParaRPr>
          </a:p>
          <a:p>
            <a:r>
              <a:rPr lang="en-US" sz="2000" dirty="0"/>
              <a:t>	R1: R0,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R2: R3, R4</a:t>
            </a:r>
          </a:p>
          <a:p>
            <a:r>
              <a:rPr lang="en-US" sz="2000" dirty="0"/>
              <a:t>      √	R3: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R4:</a:t>
            </a:r>
            <a:endParaRPr lang="en-US" sz="2000" b="0" dirty="0">
              <a:effectLst/>
            </a:endParaRPr>
          </a:p>
          <a:p>
            <a:endParaRPr 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R0 visited next since (a) it hasn’t been visited and (b) is next in the reverse post-order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Up Arrow 2">
            <a:extLst>
              <a:ext uri="{FF2B5EF4-FFF2-40B4-BE49-F238E27FC236}">
                <a16:creationId xmlns:a16="http://schemas.microsoft.com/office/drawing/2014/main" id="{5C0BFF57-B780-0446-B41F-9F380FA7D21C}"/>
              </a:ext>
            </a:extLst>
          </p:cNvPr>
          <p:cNvSpPr/>
          <p:nvPr/>
        </p:nvSpPr>
        <p:spPr>
          <a:xfrm>
            <a:off x="2572949" y="2534225"/>
            <a:ext cx="251254" cy="288802"/>
          </a:xfrm>
          <a:prstGeom prst="up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06D594-4CD4-A647-BA6A-890806BE7F0A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CDC2546-0B4A-7741-8DFB-56B1630C24DB}"/>
              </a:ext>
            </a:extLst>
          </p:cNvPr>
          <p:cNvSpPr>
            <a:spLocks noChangeAspect="1"/>
          </p:cNvSpPr>
          <p:nvPr/>
        </p:nvSpPr>
        <p:spPr>
          <a:xfrm>
            <a:off x="9968897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0CCC0D9-BD1B-4E48-9648-84A181BF6989}"/>
              </a:ext>
            </a:extLst>
          </p:cNvPr>
          <p:cNvSpPr>
            <a:spLocks noChangeAspect="1"/>
          </p:cNvSpPr>
          <p:nvPr/>
        </p:nvSpPr>
        <p:spPr>
          <a:xfrm>
            <a:off x="9982716" y="3221778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R3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8FDB12-4A7C-3E48-A36D-908369452C2A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10294642" y="2928423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71912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Run Depth-First Search Forest on the Dependency Graph to get the SCCs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[R1,R0,R3,R2,R4]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1643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√       	R0: R1, R2</a:t>
            </a:r>
            <a:endParaRPr lang="en-US" sz="2000" b="0" dirty="0">
              <a:effectLst/>
            </a:endParaRPr>
          </a:p>
          <a:p>
            <a:r>
              <a:rPr lang="en-US" sz="2000" dirty="0"/>
              <a:t>	R1: R0,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R2: R3, R4</a:t>
            </a:r>
          </a:p>
          <a:p>
            <a:r>
              <a:rPr lang="en-US" sz="2000" dirty="0"/>
              <a:t>      √	R3: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R4:</a:t>
            </a:r>
            <a:endParaRPr lang="en-US" sz="2000" b="0" dirty="0">
              <a:effectLst/>
            </a:endParaRPr>
          </a:p>
          <a:p>
            <a:endParaRPr 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r>
              <a:rPr lang="en-US" sz="2000" dirty="0"/>
              <a:t>R0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R0 visited next since (a) it hasn’t been visited and (b) is next in the reverse post-order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Up Arrow 2">
            <a:extLst>
              <a:ext uri="{FF2B5EF4-FFF2-40B4-BE49-F238E27FC236}">
                <a16:creationId xmlns:a16="http://schemas.microsoft.com/office/drawing/2014/main" id="{5C0BFF57-B780-0446-B41F-9F380FA7D21C}"/>
              </a:ext>
            </a:extLst>
          </p:cNvPr>
          <p:cNvSpPr/>
          <p:nvPr/>
        </p:nvSpPr>
        <p:spPr>
          <a:xfrm>
            <a:off x="2572949" y="2534225"/>
            <a:ext cx="251254" cy="288802"/>
          </a:xfrm>
          <a:prstGeom prst="up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06D594-4CD4-A647-BA6A-890806BE7F0A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CDC2546-0B4A-7741-8DFB-56B1630C24DB}"/>
              </a:ext>
            </a:extLst>
          </p:cNvPr>
          <p:cNvSpPr>
            <a:spLocks noChangeAspect="1"/>
          </p:cNvSpPr>
          <p:nvPr/>
        </p:nvSpPr>
        <p:spPr>
          <a:xfrm>
            <a:off x="9968897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0CCC0D9-BD1B-4E48-9648-84A181BF6989}"/>
              </a:ext>
            </a:extLst>
          </p:cNvPr>
          <p:cNvSpPr>
            <a:spLocks noChangeAspect="1"/>
          </p:cNvSpPr>
          <p:nvPr/>
        </p:nvSpPr>
        <p:spPr>
          <a:xfrm>
            <a:off x="9982716" y="3221778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R3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8FDB12-4A7C-3E48-A36D-908369452C2A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10294642" y="2928423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450EF7B-B2A0-A64F-B832-33AA6B684480}"/>
              </a:ext>
            </a:extLst>
          </p:cNvPr>
          <p:cNvSpPr>
            <a:spLocks noChangeAspect="1"/>
          </p:cNvSpPr>
          <p:nvPr/>
        </p:nvSpPr>
        <p:spPr>
          <a:xfrm>
            <a:off x="10932312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R0</a:t>
            </a:r>
          </a:p>
        </p:txBody>
      </p:sp>
    </p:spTree>
    <p:extLst>
      <p:ext uri="{BB962C8B-B14F-4D97-AF65-F5344CB8AC3E}">
        <p14:creationId xmlns:p14="http://schemas.microsoft.com/office/powerpoint/2010/main" val="208399526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Run Depth-First Search Forest on the Dependency Graph to get the SCCs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[R1,R0,R3,R2,R4]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1643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√    	R0: R1,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R1: R0,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R2: R3, R4</a:t>
            </a:r>
          </a:p>
          <a:p>
            <a:r>
              <a:rPr lang="en-US" sz="2000" dirty="0"/>
              <a:t>      √	R3: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R4:</a:t>
            </a:r>
            <a:endParaRPr lang="en-US" sz="2000" b="0" dirty="0">
              <a:effectLst/>
            </a:endParaRPr>
          </a:p>
          <a:p>
            <a:endParaRPr 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r>
              <a:rPr lang="en-US" sz="2000" dirty="0"/>
              <a:t>R0</a:t>
            </a:r>
          </a:p>
          <a:p>
            <a:r>
              <a:rPr lang="en-US" sz="2000" dirty="0"/>
              <a:t>R1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R1 visited next since (a) it hasn’t been visited and (b) is a neighbor of R0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Up Arrow 2">
            <a:extLst>
              <a:ext uri="{FF2B5EF4-FFF2-40B4-BE49-F238E27FC236}">
                <a16:creationId xmlns:a16="http://schemas.microsoft.com/office/drawing/2014/main" id="{5C0BFF57-B780-0446-B41F-9F380FA7D21C}"/>
              </a:ext>
            </a:extLst>
          </p:cNvPr>
          <p:cNvSpPr/>
          <p:nvPr/>
        </p:nvSpPr>
        <p:spPr>
          <a:xfrm>
            <a:off x="2572949" y="2534225"/>
            <a:ext cx="251254" cy="288802"/>
          </a:xfrm>
          <a:prstGeom prst="up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06D594-4CD4-A647-BA6A-890806BE7F0A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CDC2546-0B4A-7741-8DFB-56B1630C24DB}"/>
              </a:ext>
            </a:extLst>
          </p:cNvPr>
          <p:cNvSpPr>
            <a:spLocks noChangeAspect="1"/>
          </p:cNvSpPr>
          <p:nvPr/>
        </p:nvSpPr>
        <p:spPr>
          <a:xfrm>
            <a:off x="9968897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0CCC0D9-BD1B-4E48-9648-84A181BF6989}"/>
              </a:ext>
            </a:extLst>
          </p:cNvPr>
          <p:cNvSpPr>
            <a:spLocks noChangeAspect="1"/>
          </p:cNvSpPr>
          <p:nvPr/>
        </p:nvSpPr>
        <p:spPr>
          <a:xfrm>
            <a:off x="9982716" y="3221778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R3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8FDB12-4A7C-3E48-A36D-908369452C2A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10294642" y="2928423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450EF7B-B2A0-A64F-B832-33AA6B684480}"/>
              </a:ext>
            </a:extLst>
          </p:cNvPr>
          <p:cNvSpPr>
            <a:spLocks noChangeAspect="1"/>
          </p:cNvSpPr>
          <p:nvPr/>
        </p:nvSpPr>
        <p:spPr>
          <a:xfrm>
            <a:off x="10932312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67B1833-3E63-334E-9EA9-F73A33E51650}"/>
              </a:ext>
            </a:extLst>
          </p:cNvPr>
          <p:cNvSpPr>
            <a:spLocks noChangeAspect="1"/>
          </p:cNvSpPr>
          <p:nvPr/>
        </p:nvSpPr>
        <p:spPr>
          <a:xfrm>
            <a:off x="10950869" y="3221778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41563F5-5FCB-444F-B738-5288C79C24AA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1262795" y="2928423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01622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Run Depth-First Search Forest on the Dependency Graph to get the SCCs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[R1,R0,R3,R2,R4]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1643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√       	R0: R1,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R1: R0,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R2: R3, R4</a:t>
            </a:r>
          </a:p>
          <a:p>
            <a:r>
              <a:rPr lang="en-US" sz="2000" dirty="0"/>
              <a:t>      √	R3: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R4:</a:t>
            </a:r>
            <a:endParaRPr lang="en-US" sz="2000" b="0" dirty="0">
              <a:effectLst/>
            </a:endParaRPr>
          </a:p>
          <a:p>
            <a:endParaRPr 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r>
              <a:rPr lang="en-US" sz="2000" dirty="0"/>
              <a:t>R0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R1 off the stack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Up Arrow 2">
            <a:extLst>
              <a:ext uri="{FF2B5EF4-FFF2-40B4-BE49-F238E27FC236}">
                <a16:creationId xmlns:a16="http://schemas.microsoft.com/office/drawing/2014/main" id="{5C0BFF57-B780-0446-B41F-9F380FA7D21C}"/>
              </a:ext>
            </a:extLst>
          </p:cNvPr>
          <p:cNvSpPr/>
          <p:nvPr/>
        </p:nvSpPr>
        <p:spPr>
          <a:xfrm>
            <a:off x="2572949" y="2534225"/>
            <a:ext cx="251254" cy="288802"/>
          </a:xfrm>
          <a:prstGeom prst="up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06D594-4CD4-A647-BA6A-890806BE7F0A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CDC2546-0B4A-7741-8DFB-56B1630C24DB}"/>
              </a:ext>
            </a:extLst>
          </p:cNvPr>
          <p:cNvSpPr>
            <a:spLocks noChangeAspect="1"/>
          </p:cNvSpPr>
          <p:nvPr/>
        </p:nvSpPr>
        <p:spPr>
          <a:xfrm>
            <a:off x="9968897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0CCC0D9-BD1B-4E48-9648-84A181BF6989}"/>
              </a:ext>
            </a:extLst>
          </p:cNvPr>
          <p:cNvSpPr>
            <a:spLocks noChangeAspect="1"/>
          </p:cNvSpPr>
          <p:nvPr/>
        </p:nvSpPr>
        <p:spPr>
          <a:xfrm>
            <a:off x="9982716" y="3221778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R3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8FDB12-4A7C-3E48-A36D-908369452C2A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10294642" y="2928423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450EF7B-B2A0-A64F-B832-33AA6B684480}"/>
              </a:ext>
            </a:extLst>
          </p:cNvPr>
          <p:cNvSpPr>
            <a:spLocks noChangeAspect="1"/>
          </p:cNvSpPr>
          <p:nvPr/>
        </p:nvSpPr>
        <p:spPr>
          <a:xfrm>
            <a:off x="10932312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67B1833-3E63-334E-9EA9-F73A33E51650}"/>
              </a:ext>
            </a:extLst>
          </p:cNvPr>
          <p:cNvSpPr>
            <a:spLocks noChangeAspect="1"/>
          </p:cNvSpPr>
          <p:nvPr/>
        </p:nvSpPr>
        <p:spPr>
          <a:xfrm>
            <a:off x="10950869" y="3221778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41563F5-5FCB-444F-B738-5288C79C24AA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1262795" y="2928423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21936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801-6C17-5B43-9961-F1D5D3D8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Run Depth-First Search Forest on the Dependency Graph to get the SCCs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6BB1A-A8B0-BB49-8813-8793B07E399B}"/>
              </a:ext>
            </a:extLst>
          </p:cNvPr>
          <p:cNvSpPr txBox="1"/>
          <p:nvPr/>
        </p:nvSpPr>
        <p:spPr>
          <a:xfrm>
            <a:off x="2201869" y="5495940"/>
            <a:ext cx="2186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Dependency Graph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E83C-F9A2-E64D-BA7D-AA765E5A903C}"/>
              </a:ext>
            </a:extLst>
          </p:cNvPr>
          <p:cNvSpPr txBox="1"/>
          <p:nvPr/>
        </p:nvSpPr>
        <p:spPr>
          <a:xfrm>
            <a:off x="2067565" y="1894793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Postorder</a:t>
            </a:r>
            <a:r>
              <a:rPr lang="en-US" sz="2000" b="1" u="sng" dirty="0"/>
              <a:t> List</a:t>
            </a:r>
          </a:p>
          <a:p>
            <a:r>
              <a:rPr lang="en-US" sz="2000" dirty="0"/>
              <a:t>[R1,R0,R3,R2,R4]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EAED-87FB-7246-8220-5653BE1DAAFC}"/>
              </a:ext>
            </a:extLst>
          </p:cNvPr>
          <p:cNvSpPr txBox="1"/>
          <p:nvPr/>
        </p:nvSpPr>
        <p:spPr>
          <a:xfrm>
            <a:off x="4727642" y="1894793"/>
            <a:ext cx="21643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Visited  </a:t>
            </a:r>
            <a:r>
              <a:rPr lang="en-US" sz="2000" b="1" u="sng" dirty="0" err="1"/>
              <a:t>AdjList</a:t>
            </a:r>
            <a:endParaRPr lang="en-US" sz="2000" b="1" u="sng" dirty="0"/>
          </a:p>
          <a:p>
            <a:r>
              <a:rPr lang="en-US" sz="2000" dirty="0"/>
              <a:t>      √       	R0: R1,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R1: R0,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R2: R3, R4</a:t>
            </a:r>
          </a:p>
          <a:p>
            <a:r>
              <a:rPr lang="en-US" sz="2000" dirty="0"/>
              <a:t>      √	R3: R2</a:t>
            </a:r>
            <a:endParaRPr lang="en-US" sz="2000" b="0" dirty="0">
              <a:effectLst/>
            </a:endParaRPr>
          </a:p>
          <a:p>
            <a:r>
              <a:rPr lang="en-US" sz="2000" dirty="0"/>
              <a:t>      √	R4:</a:t>
            </a:r>
            <a:endParaRPr lang="en-US" sz="2000" b="0" dirty="0">
              <a:effectLst/>
            </a:endParaRPr>
          </a:p>
          <a:p>
            <a:endParaRPr 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F4192A-776C-2641-BBBD-9CB9CABC7BBB}"/>
              </a:ext>
            </a:extLst>
          </p:cNvPr>
          <p:cNvSpPr txBox="1"/>
          <p:nvPr/>
        </p:nvSpPr>
        <p:spPr>
          <a:xfrm>
            <a:off x="7472490" y="1894793"/>
            <a:ext cx="749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Stack</a:t>
            </a:r>
          </a:p>
          <a:p>
            <a:endParaRPr lang="en-US" sz="2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A63EF-DCF0-CD49-BC67-1C313AC1EAFC}"/>
              </a:ext>
            </a:extLst>
          </p:cNvPr>
          <p:cNvSpPr txBox="1"/>
          <p:nvPr/>
        </p:nvSpPr>
        <p:spPr>
          <a:xfrm>
            <a:off x="8671234" y="1894793"/>
            <a:ext cx="1297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DFS Forest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D88C44A2-E901-FC49-96B7-9EA7F0E832C7}"/>
              </a:ext>
            </a:extLst>
          </p:cNvPr>
          <p:cNvSpPr txBox="1">
            <a:spLocks/>
          </p:cNvSpPr>
          <p:nvPr/>
        </p:nvSpPr>
        <p:spPr>
          <a:xfrm>
            <a:off x="6150447" y="5208468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R0 off the stack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A6A332-21B6-FC42-815A-E6EA5BC1C1E6}"/>
              </a:ext>
            </a:extLst>
          </p:cNvPr>
          <p:cNvGrpSpPr/>
          <p:nvPr/>
        </p:nvGrpSpPr>
        <p:grpSpPr>
          <a:xfrm>
            <a:off x="1973389" y="3017520"/>
            <a:ext cx="3555112" cy="2166234"/>
            <a:chOff x="1973389" y="3017520"/>
            <a:chExt cx="3555112" cy="216623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EF1B42D-A859-3745-B3C0-0AE2F20F1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1B3ECB-6F50-B949-A52A-040E6951C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3389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CD02E2-1FF7-C448-8649-53E7C8859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3017520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CC3BBC-34C4-FF4E-9210-CCEA75862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9465" y="4360794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D04E05D-1F53-A148-9807-690FEC9C3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5541" y="3752747"/>
              <a:ext cx="822960" cy="8229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DC68D7-C463-E142-86B4-6A60BAADE82E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2384869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1B0A91E-377C-AD44-B0E0-383BA84581B4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2796349" y="3429000"/>
              <a:ext cx="54311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784F3E-D00D-CA45-93F7-1CE72AA16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492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41064F2-3751-9349-9714-7BF85FB08215}"/>
                </a:ext>
              </a:extLst>
            </p:cNvPr>
            <p:cNvCxnSpPr>
              <a:cxnSpLocks/>
              <a:stCxn id="49" idx="6"/>
              <a:endCxn id="50" idx="3"/>
            </p:cNvCxnSpPr>
            <p:nvPr/>
          </p:nvCxnSpPr>
          <p:spPr>
            <a:xfrm flipV="1">
              <a:off x="2796349" y="3719960"/>
              <a:ext cx="663636" cy="1052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BC3DEC6-0993-5149-86E3-0C54CB182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588" y="3840480"/>
              <a:ext cx="0" cy="5203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55F535A-5749-1C43-8427-3D82CDC5E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211" y="3765104"/>
              <a:ext cx="0" cy="60804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C093D9F-8C0A-8645-A758-E627264E275A}"/>
                </a:ext>
              </a:extLst>
            </p:cNvPr>
            <p:cNvCxnSpPr>
              <a:cxnSpLocks/>
              <a:stCxn id="50" idx="6"/>
              <a:endCxn id="52" idx="1"/>
            </p:cNvCxnSpPr>
            <p:nvPr/>
          </p:nvCxnSpPr>
          <p:spPr>
            <a:xfrm>
              <a:off x="4162425" y="3429000"/>
              <a:ext cx="663636" cy="4442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Up Arrow 2">
            <a:extLst>
              <a:ext uri="{FF2B5EF4-FFF2-40B4-BE49-F238E27FC236}">
                <a16:creationId xmlns:a16="http://schemas.microsoft.com/office/drawing/2014/main" id="{5C0BFF57-B780-0446-B41F-9F380FA7D21C}"/>
              </a:ext>
            </a:extLst>
          </p:cNvPr>
          <p:cNvSpPr/>
          <p:nvPr/>
        </p:nvSpPr>
        <p:spPr>
          <a:xfrm>
            <a:off x="2572949" y="2534225"/>
            <a:ext cx="251254" cy="288802"/>
          </a:xfrm>
          <a:prstGeom prst="up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06D594-4CD4-A647-BA6A-890806BE7F0A}"/>
              </a:ext>
            </a:extLst>
          </p:cNvPr>
          <p:cNvSpPr>
            <a:spLocks noChangeAspect="1"/>
          </p:cNvSpPr>
          <p:nvPr/>
        </p:nvSpPr>
        <p:spPr>
          <a:xfrm>
            <a:off x="8994320" y="2303806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CDC2546-0B4A-7741-8DFB-56B1630C24DB}"/>
              </a:ext>
            </a:extLst>
          </p:cNvPr>
          <p:cNvSpPr>
            <a:spLocks noChangeAspect="1"/>
          </p:cNvSpPr>
          <p:nvPr/>
        </p:nvSpPr>
        <p:spPr>
          <a:xfrm>
            <a:off x="9968897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0CCC0D9-BD1B-4E48-9648-84A181BF6989}"/>
              </a:ext>
            </a:extLst>
          </p:cNvPr>
          <p:cNvSpPr>
            <a:spLocks noChangeAspect="1"/>
          </p:cNvSpPr>
          <p:nvPr/>
        </p:nvSpPr>
        <p:spPr>
          <a:xfrm>
            <a:off x="9982716" y="3221778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R3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8FDB12-4A7C-3E48-A36D-908369452C2A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10294642" y="2928423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450EF7B-B2A0-A64F-B832-33AA6B684480}"/>
              </a:ext>
            </a:extLst>
          </p:cNvPr>
          <p:cNvSpPr>
            <a:spLocks noChangeAspect="1"/>
          </p:cNvSpPr>
          <p:nvPr/>
        </p:nvSpPr>
        <p:spPr>
          <a:xfrm>
            <a:off x="10932312" y="2276934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67B1833-3E63-334E-9EA9-F73A33E51650}"/>
              </a:ext>
            </a:extLst>
          </p:cNvPr>
          <p:cNvSpPr>
            <a:spLocks noChangeAspect="1"/>
          </p:cNvSpPr>
          <p:nvPr/>
        </p:nvSpPr>
        <p:spPr>
          <a:xfrm>
            <a:off x="10950869" y="3221778"/>
            <a:ext cx="651489" cy="6514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41563F5-5FCB-444F-B738-5288C79C24AA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1262795" y="2928423"/>
            <a:ext cx="13819" cy="29335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192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10990</Words>
  <Application>Microsoft Macintosh PowerPoint</Application>
  <PresentationFormat>Widescreen</PresentationFormat>
  <Paragraphs>2088</Paragraphs>
  <Slides>111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111</vt:i4>
      </vt:variant>
    </vt:vector>
  </HeadingPairs>
  <TitlesOfParts>
    <vt:vector size="117" baseType="lpstr">
      <vt:lpstr>Arial</vt:lpstr>
      <vt:lpstr>Calibri</vt:lpstr>
      <vt:lpstr>Calibri Light</vt:lpstr>
      <vt:lpstr>Consolas</vt:lpstr>
      <vt:lpstr>Times New Roman</vt:lpstr>
      <vt:lpstr>Office Theme</vt:lpstr>
      <vt:lpstr>Finding SCCs in Datalog for Project 5</vt:lpstr>
      <vt:lpstr>Overview and Due</vt:lpstr>
      <vt:lpstr>Summarizing key points from last class</vt:lpstr>
      <vt:lpstr>I. Performing DFS Traversals of DiGraphs …</vt:lpstr>
      <vt:lpstr>II. Pre/Postorder Numbers Tell Us A Lot …</vt:lpstr>
      <vt:lpstr>Pre/Postorder Numbers Tell Us A Lot …</vt:lpstr>
      <vt:lpstr>III. A DiGraph is a DAG of its SCCs</vt:lpstr>
      <vt:lpstr>IV. A DAGs Spanning Forest has no Back-edges</vt:lpstr>
      <vt:lpstr>IV. A DAGs Spanning Forest has no Back-edges</vt:lpstr>
      <vt:lpstr>V. The Vertex with Lowest Postorder in a DAG is a Sink</vt:lpstr>
      <vt:lpstr>VI. The Vertex with Highest Postorder in a DAG is a Source</vt:lpstr>
      <vt:lpstr>VII. The Vertex with Highest Postorder in a Graph is …</vt:lpstr>
      <vt:lpstr>VIII. The Vertex with Lowest Postorder in a Graph is …</vt:lpstr>
      <vt:lpstr>I Wonder …</vt:lpstr>
      <vt:lpstr>Start DFS Traversals at Sinks</vt:lpstr>
      <vt:lpstr>Start DFS Traversals at Sinks</vt:lpstr>
      <vt:lpstr>Start DFS Traversals at Sinks</vt:lpstr>
      <vt:lpstr>Start DFS Traversals at Sinks</vt:lpstr>
      <vt:lpstr>Start DFS Traversals at Sinks</vt:lpstr>
      <vt:lpstr>Start DFS Traversals at Sinks</vt:lpstr>
      <vt:lpstr>Start DFS Traversals at Sinks</vt:lpstr>
      <vt:lpstr>Start DFS Traversals at Sinks</vt:lpstr>
      <vt:lpstr>Start DFS Traversals at Sinks</vt:lpstr>
      <vt:lpstr>So if we could find the sinks …</vt:lpstr>
      <vt:lpstr>Start with the sink SCCs, but How?</vt:lpstr>
      <vt:lpstr>Traverse the Reverse</vt:lpstr>
      <vt:lpstr>Traverse the Reverse</vt:lpstr>
      <vt:lpstr>Notice that not all sinks become sources (and new sinks can emerge)</vt:lpstr>
      <vt:lpstr>Traverse the Reverse</vt:lpstr>
      <vt:lpstr>Traverse the Reverse</vt:lpstr>
      <vt:lpstr>Traverse the Reverse</vt:lpstr>
      <vt:lpstr>Traverse the Reverse</vt:lpstr>
      <vt:lpstr>Traverse the Reverse</vt:lpstr>
      <vt:lpstr>Traverse Original Graph in Reverse Postorder</vt:lpstr>
      <vt:lpstr>Traverse Original Graph in Reverse Postorder</vt:lpstr>
      <vt:lpstr>Traverse Original Graph in Reverse Postorder</vt:lpstr>
      <vt:lpstr>Traverse Original Graph in Reverse Postorder</vt:lpstr>
      <vt:lpstr>Traverse Original Graph in Reverse Postorder</vt:lpstr>
      <vt:lpstr>Traverse Original Graph in Reverse Postorder</vt:lpstr>
      <vt:lpstr>Traverse Original Graph in Reverse Postorder</vt:lpstr>
      <vt:lpstr>Traverse Original Graph in Reverse Postorder</vt:lpstr>
      <vt:lpstr>Eliminate the source SCCs one by one</vt:lpstr>
      <vt:lpstr>Project 5</vt:lpstr>
      <vt:lpstr>Project 5 Process</vt:lpstr>
      <vt:lpstr>Step 2: Build the dependency graph</vt:lpstr>
      <vt:lpstr>Step 2(a): Number the Rules</vt:lpstr>
      <vt:lpstr>Step 2(b): Create a graph vertex for each rule</vt:lpstr>
      <vt:lpstr>Step 2(c): Determine when Rules Depend on Each Other</vt:lpstr>
      <vt:lpstr>Step 2(c): Determine when Rules Depend on Each Other</vt:lpstr>
      <vt:lpstr>Step 2(c): Determine when Rules Depend on Each Other</vt:lpstr>
      <vt:lpstr>Step 2(d): Add an edge to the graph for each dependency</vt:lpstr>
      <vt:lpstr>Step 2(d): Add an edge to the graph for each dependency</vt:lpstr>
      <vt:lpstr>Step 2(d): Add an edge to the graph for each dependency</vt:lpstr>
      <vt:lpstr>Step 2(d): Add an edge to the graph for each dependency</vt:lpstr>
      <vt:lpstr>Step 2(d): Potential Unit Test</vt:lpstr>
      <vt:lpstr>Step 2e: Construct the Reverse Graph</vt:lpstr>
      <vt:lpstr>Step 2e: Construct the Reverse Graph</vt:lpstr>
      <vt:lpstr>Step 2e: Potential Unit Test</vt:lpstr>
      <vt:lpstr>Project 5 Process</vt:lpstr>
      <vt:lpstr>Step 4: Perform DFS Forest Traversal</vt:lpstr>
      <vt:lpstr>Step 4: Run Depth-First Search Forest on the Reverse Graph to get the Postorder</vt:lpstr>
      <vt:lpstr>Step 4: Run Depth-First Search Forest on the Reverse Graph to get the Postorder</vt:lpstr>
      <vt:lpstr>Step 4: Run Depth-First Search Forest on the Reverse Graph to get the Postorder</vt:lpstr>
      <vt:lpstr>Step 4: Run Depth-First Search Forest on the Reverse Graph to get the Postorder</vt:lpstr>
      <vt:lpstr>Step 4: Run Depth-First Search Forest on the Reverse Graph to get the Postorder</vt:lpstr>
      <vt:lpstr>Step 4: Run Depth-First Search Forest on the Reverse Graph to get the Postorder</vt:lpstr>
      <vt:lpstr>Step 4: Run Depth-First Search Forest on the Reverse Graph to get the Postorder</vt:lpstr>
      <vt:lpstr>Step 4: Run Depth-First Search Forest on the Reverse Graph to get the Postorder</vt:lpstr>
      <vt:lpstr>Step 4: Run Depth-First Search Forest on the Reverse Graph to get the Postorder</vt:lpstr>
      <vt:lpstr>Step 4: Run Depth-First Search Forest on the Reverse Graph to get the Postorder</vt:lpstr>
      <vt:lpstr>Step 4: Run Depth-First Search Forest on the Reverse Graph to get the Postorder</vt:lpstr>
      <vt:lpstr>Step 4: Run Depth-First Search Forest on the Reverse Graph to get the Postorder</vt:lpstr>
      <vt:lpstr>Step 4: Run Depth-First Search Forest on the Reverse Graph to get the Postorder</vt:lpstr>
      <vt:lpstr>Step 4: Run Depth-First Search Forest on the Reverse Graph to get the Postorder</vt:lpstr>
      <vt:lpstr>Step 4: Run Depth-First Search Forest on the Reverse Graph to get the Postorder</vt:lpstr>
      <vt:lpstr>Step 4: Run Depth-First Search Forest on the Reverse Graph to get the Postorder</vt:lpstr>
      <vt:lpstr>Step 4: Run Depth-First Search Forest on the Reverse Graph to get the Postorder</vt:lpstr>
      <vt:lpstr>Step 4: Potential Unit Test</vt:lpstr>
      <vt:lpstr>Project 5 Process</vt:lpstr>
      <vt:lpstr>Step 5: Find the SCCs</vt:lpstr>
      <vt:lpstr>Step 5: Run Depth-First Search Forest on the Dependency Graph to get the SCCs</vt:lpstr>
      <vt:lpstr>Step 5: Run Depth-First Search Forest on the Dependency Graph to get the SCCs</vt:lpstr>
      <vt:lpstr>Step 5: Run Depth-First Search Forest on the Dependency Graph to get the SCCs</vt:lpstr>
      <vt:lpstr>Step 5: Run Depth-First Search Forest on the Dependency Graph to get the SCCs</vt:lpstr>
      <vt:lpstr>Step 5: Run Depth-First Search Forest on the Dependency Graph to get the SCCs</vt:lpstr>
      <vt:lpstr>Step 5: Run Depth-First Search Forest on the Dependency Graph to get the SCCs</vt:lpstr>
      <vt:lpstr>Step 5: Run Depth-First Search Forest on the Dependency Graph to get the SCCs</vt:lpstr>
      <vt:lpstr>Step 5: Run Depth-First Search Forest on the Dependency Graph to get the SCCs</vt:lpstr>
      <vt:lpstr>Step 5: Run Depth-First Search Forest on the Dependency Graph to get the SCCs</vt:lpstr>
      <vt:lpstr>Step 5: Run Depth-First Search Forest on the Dependency Graph to get the SCCs</vt:lpstr>
      <vt:lpstr>Step 5: Run Depth-First Search Forest on the Dependency Graph to get the SCCs</vt:lpstr>
      <vt:lpstr>Step 5: Run Depth-First Search Forest on the Dependency Graph to get the SCCs</vt:lpstr>
      <vt:lpstr>Step 5: Run Depth-First Search Forest on the Dependency Graph to get the SCCs</vt:lpstr>
      <vt:lpstr>Step 5: Run Depth-First Search Forest on the Dependency Graph to get the SCCs</vt:lpstr>
      <vt:lpstr>Step 5: Run Depth-First Search Forest on the Dependency Graph to get the SCCs</vt:lpstr>
      <vt:lpstr>Step 5: Run Depth-First Search Forest on the Dependency Graph to get the SCCs</vt:lpstr>
      <vt:lpstr>Step 5: Run Depth-First Search Forest on the Dependency Graph to get the SCCs</vt:lpstr>
      <vt:lpstr>Step 5: Run Depth-First Search Forest on the Dependency Graph to get the SCCs</vt:lpstr>
      <vt:lpstr>Step 5: Run Depth-First Search Forest on the Dependency Graph to get the SCCs</vt:lpstr>
      <vt:lpstr>Step 5: Run Depth-First Search Forest on the Dependency Graph to get the SCCs</vt:lpstr>
      <vt:lpstr>Step 5: Run Depth-First Search Forest on the Dependency Graph to get the SCCs</vt:lpstr>
      <vt:lpstr>Step 5: Run Depth-First Search Forest on the Dependency Graph to get the SCCs</vt:lpstr>
      <vt:lpstr>Step 5: Run Depth-First Search Forest on the Dependency Graph to get the SCCs</vt:lpstr>
      <vt:lpstr>Step 5: Potential Unit Test</vt:lpstr>
      <vt:lpstr>Project 5 Process</vt:lpstr>
      <vt:lpstr>Step 6: Evaluate the Datalog Rules in order of the SCCs</vt:lpstr>
      <vt:lpstr>Step 6: Evaluate all Rules in the SCCs</vt:lpstr>
      <vt:lpstr>Step 6: Evaluate all Rules in the SCCs</vt:lpstr>
      <vt:lpstr>Step 6: Evaluate all Rules in the SCCs</vt:lpstr>
      <vt:lpstr>Step 6: Evaluate all Rules in the SCCs</vt:lpstr>
      <vt:lpstr>Step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Mimicking Unit Testing  on Project 5</dc:title>
  <dc:creator>Michael Goodrich</dc:creator>
  <cp:lastModifiedBy>Michael Goodrich</cp:lastModifiedBy>
  <cp:revision>278</cp:revision>
  <dcterms:created xsi:type="dcterms:W3CDTF">2019-11-21T22:31:31Z</dcterms:created>
  <dcterms:modified xsi:type="dcterms:W3CDTF">2023-11-28T15:49:59Z</dcterms:modified>
</cp:coreProperties>
</file>