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256" r:id="rId2"/>
    <p:sldId id="302" r:id="rId3"/>
    <p:sldId id="433" r:id="rId4"/>
    <p:sldId id="264" r:id="rId5"/>
    <p:sldId id="415" r:id="rId6"/>
    <p:sldId id="413" r:id="rId7"/>
    <p:sldId id="414" r:id="rId8"/>
    <p:sldId id="434" r:id="rId9"/>
    <p:sldId id="273" r:id="rId10"/>
    <p:sldId id="416" r:id="rId11"/>
    <p:sldId id="340" r:id="rId12"/>
    <p:sldId id="418" r:id="rId13"/>
    <p:sldId id="341" r:id="rId14"/>
    <p:sldId id="343" r:id="rId15"/>
    <p:sldId id="344" r:id="rId16"/>
    <p:sldId id="342" r:id="rId17"/>
    <p:sldId id="345" r:id="rId18"/>
    <p:sldId id="346" r:id="rId19"/>
    <p:sldId id="348" r:id="rId20"/>
    <p:sldId id="350" r:id="rId21"/>
    <p:sldId id="351" r:id="rId22"/>
    <p:sldId id="352" r:id="rId23"/>
    <p:sldId id="397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435" r:id="rId33"/>
    <p:sldId id="361" r:id="rId34"/>
    <p:sldId id="362" r:id="rId35"/>
    <p:sldId id="363" r:id="rId36"/>
    <p:sldId id="364" r:id="rId37"/>
    <p:sldId id="375" r:id="rId38"/>
    <p:sldId id="378" r:id="rId39"/>
    <p:sldId id="417" r:id="rId40"/>
    <p:sldId id="419" r:id="rId41"/>
    <p:sldId id="365" r:id="rId42"/>
    <p:sldId id="420" r:id="rId43"/>
    <p:sldId id="379" r:id="rId44"/>
    <p:sldId id="377" r:id="rId45"/>
    <p:sldId id="421" r:id="rId46"/>
    <p:sldId id="380" r:id="rId47"/>
    <p:sldId id="423" r:id="rId48"/>
    <p:sldId id="422" r:id="rId49"/>
    <p:sldId id="367" r:id="rId50"/>
    <p:sldId id="381" r:id="rId51"/>
    <p:sldId id="424" r:id="rId52"/>
    <p:sldId id="429" r:id="rId53"/>
    <p:sldId id="425" r:id="rId54"/>
    <p:sldId id="430" r:id="rId55"/>
    <p:sldId id="431" r:id="rId56"/>
    <p:sldId id="426" r:id="rId57"/>
    <p:sldId id="368" r:id="rId58"/>
    <p:sldId id="369" r:id="rId59"/>
    <p:sldId id="382" r:id="rId60"/>
    <p:sldId id="432" r:id="rId61"/>
    <p:sldId id="370" r:id="rId62"/>
    <p:sldId id="371" r:id="rId63"/>
    <p:sldId id="372" r:id="rId64"/>
    <p:sldId id="373" r:id="rId65"/>
    <p:sldId id="428" r:id="rId66"/>
    <p:sldId id="427" r:id="rId67"/>
    <p:sldId id="374" r:id="rId68"/>
    <p:sldId id="387" r:id="rId69"/>
    <p:sldId id="386" r:id="rId70"/>
    <p:sldId id="388" r:id="rId71"/>
    <p:sldId id="389" r:id="rId72"/>
    <p:sldId id="391" r:id="rId73"/>
    <p:sldId id="392" r:id="rId74"/>
    <p:sldId id="393" r:id="rId75"/>
    <p:sldId id="394" r:id="rId76"/>
    <p:sldId id="395" r:id="rId77"/>
    <p:sldId id="396" r:id="rId78"/>
    <p:sldId id="398" r:id="rId79"/>
    <p:sldId id="400" r:id="rId80"/>
    <p:sldId id="399" r:id="rId81"/>
    <p:sldId id="401" r:id="rId82"/>
    <p:sldId id="402" r:id="rId83"/>
    <p:sldId id="403" r:id="rId84"/>
    <p:sldId id="404" r:id="rId85"/>
    <p:sldId id="405" r:id="rId86"/>
    <p:sldId id="406" r:id="rId87"/>
    <p:sldId id="407" r:id="rId88"/>
    <p:sldId id="408" r:id="rId89"/>
    <p:sldId id="409" r:id="rId90"/>
    <p:sldId id="410" r:id="rId91"/>
    <p:sldId id="411" r:id="rId92"/>
    <p:sldId id="412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6"/>
    <p:restoredTop sz="90071"/>
  </p:normalViewPr>
  <p:slideViewPr>
    <p:cSldViewPr snapToGrid="0" snapToObjects="1">
      <p:cViewPr varScale="1">
        <p:scale>
          <a:sx n="104" d="100"/>
          <a:sy n="104" d="100"/>
        </p:scale>
        <p:origin x="2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9541-B60E-4343-A56A-205012ED3612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D3B64-583B-DB41-BDCD-FA3E24B8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9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6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0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3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4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59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27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52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5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8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0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61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0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76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2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03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2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5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64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59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14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29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6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29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32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27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9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02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98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076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0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96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87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49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28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83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98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88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7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03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017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554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3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572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67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266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61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88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34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524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61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06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47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615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32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83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544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461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787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98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200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46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31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08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28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50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223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815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86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31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7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71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83FC-80E9-6C4D-8692-8A263A85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4D4CF-1ACA-454A-9C1B-E8DFFDE5A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EDFD-3889-4540-A304-54BD227F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82EE-0D2A-F342-A867-74FBDE17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B249-D699-A349-A0A2-25E71748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0E6F-6A22-FF4D-B877-59F50D1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D1C6-4353-2840-9BD2-268B4F26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8DD7-E2FA-F74D-AB16-E0C72E20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CA55-BE45-7E4A-B0B6-C2E7C648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089F-D0A5-9243-A1DB-850C4CA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F8DE-BAE3-3F4C-B4AF-ED2BCC6A4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EB001-CE75-4C4D-8288-2433D83C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9092-B553-834E-9B81-01717315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1E35-AC17-844E-BA06-1AAB535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CB8B-FFE6-894B-B60C-DF370F1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201D-6F83-344A-B428-E759EF7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E0F7-3F47-9349-BD22-94B39126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E120-794D-5A40-B5BE-D3B8D7D6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75BF-81A6-A344-AE01-4CE9185B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9600-C894-4E46-8927-671E9693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D7F4-FFA7-744F-8E08-AE9D843D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DD99-A9E7-E84C-8AB3-FEA000B5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4B23-9B4D-CF45-A7A3-F78B5B08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EC97-5436-F646-A233-6D6448FC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6BF5-4BAC-C345-90B2-61512884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98E1-8803-9944-916D-8D56CEA1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8D-9336-E84E-8C8E-94EC896AF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DCF3-755F-4040-AE50-D335A7AE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4F5C8-96C8-554B-A892-47F6654B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5DB5-4290-7F44-8135-BB35FF87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030E-9C10-EC44-8B9F-0982AF98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DDD2-E343-ED40-81C8-7472879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8B12-6523-6B40-8DEE-30F80C67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1004A-9EF7-584B-91DB-F40D438F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CF565-DCB4-874D-9DAC-04B9C06F9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B0E14-7983-F14A-AF62-E4A0A18B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B1360-7715-AA42-9B22-EF828092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A77A8-A27E-1848-B8DA-77765AC6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4F314-BB99-1B46-99F8-891874D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8C1B-BFBA-4B42-9B00-40B5C4A4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9859E-B7C9-DF42-BE7D-0E6C1319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DE2F-B9CE-614C-BAC9-086E4131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3FD29-1AF9-F045-93BF-ED45694A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C120-D1AD-854D-9D6B-BCD94AE2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15E15-D3E4-C44F-BEBA-43BBD928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170C3-A724-8541-AC38-961BD141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F497-4B8C-9C4D-97AA-651C6BA9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B685-D8EA-0F44-969C-504DFD2D9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2FB5-0DD4-2A46-A1B8-04419B63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A19BA-7F1B-C046-ABE0-F20BD93E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F0766-AEBA-7742-B683-861DF69E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BFE04-3460-D444-8F0A-34FACC1D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D7D0-EAEA-D544-9FF0-FF6E9D95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AE807-0B74-C54A-8EAB-54CE3BAF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92CF5-7E17-0E41-A70F-DDEBE944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97EC-19EB-4448-9AD6-E6C6AF91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4A6FC-B8CC-B641-89F6-4A6FF75D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8EF0-FDC7-4247-8DBF-C5DF890A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9E53E-F779-1247-9DA0-2ACFF0D2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7716-11F1-A649-8414-45B6F919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3E33-8D22-614C-B2EE-D633A3411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2395-8A3A-7044-B556-BB51A85DD46E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AA7A-04BA-9F41-81E5-4006BD737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B639-0E48-E24A-AC2D-2C713216C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11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11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8.emf"/><Relationship Id="rId4" Type="http://schemas.openxmlformats.org/officeDocument/2006/relationships/image" Target="../media/image11.e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8.emf"/><Relationship Id="rId4" Type="http://schemas.openxmlformats.org/officeDocument/2006/relationships/image" Target="../media/image11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D0DB-D305-B246-A837-C355174FB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 on a Set: </a:t>
            </a:r>
            <a:br>
              <a:rPr lang="en-US" dirty="0"/>
            </a:br>
            <a:r>
              <a:rPr lang="en-US" dirty="0"/>
              <a:t>Transitive 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BA81F-FD47-094F-BAFD-2D319E17C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74081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R={(1,2),(2,3),(3,4),(2,1)}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8B0A4E-519D-A749-8C20-EF76813BA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D7F737-CC5D-5444-BD76-BF33E6919331}"/>
              </a:ext>
            </a:extLst>
          </p:cNvPr>
          <p:cNvSpPr txBox="1"/>
          <p:nvPr/>
        </p:nvSpPr>
        <p:spPr>
          <a:xfrm>
            <a:off x="6780640" y="3167743"/>
            <a:ext cx="4394473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If there’s an edge from </a:t>
            </a:r>
            <a:r>
              <a:rPr lang="en-US" sz="2800" i="1" dirty="0"/>
              <a:t>a to b</a:t>
            </a:r>
            <a:endParaRPr lang="en-US" sz="2800" dirty="0"/>
          </a:p>
          <a:p>
            <a:r>
              <a:rPr lang="en-US" sz="2800" dirty="0"/>
              <a:t>and an edge from </a:t>
            </a:r>
            <a:r>
              <a:rPr lang="en-US" sz="2800" i="1" dirty="0"/>
              <a:t>b to c</a:t>
            </a:r>
            <a:r>
              <a:rPr lang="en-US" sz="2800" dirty="0"/>
              <a:t> </a:t>
            </a:r>
          </a:p>
          <a:p>
            <a:r>
              <a:rPr lang="en-US" sz="2800" dirty="0"/>
              <a:t>then add an edge from </a:t>
            </a:r>
            <a:r>
              <a:rPr lang="en-US" sz="2800" i="1" dirty="0"/>
              <a:t>a to c</a:t>
            </a:r>
            <a:endParaRPr lang="en-US" sz="2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B08D77-3B29-F743-841D-0884508D66BC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EE846D-E178-2F4F-B721-F61AA839AB91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064F6C-D7B1-D143-AA2F-D07030F1409D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7AF275-87B8-2E44-BF77-26DFED65DE11}"/>
              </a:ext>
            </a:extLst>
          </p:cNvPr>
          <p:cNvSpPr/>
          <p:nvPr/>
        </p:nvSpPr>
        <p:spPr>
          <a:xfrm flipV="1">
            <a:off x="10100596" y="3038889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553E40-9923-1A45-8A8A-3FD75C37D63E}"/>
              </a:ext>
            </a:extLst>
          </p:cNvPr>
          <p:cNvSpPr/>
          <p:nvPr/>
        </p:nvSpPr>
        <p:spPr>
          <a:xfrm flipV="1">
            <a:off x="9392972" y="3555693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584B56-92D7-984B-A7BA-1CFF76484E91}"/>
              </a:ext>
            </a:extLst>
          </p:cNvPr>
          <p:cNvSpPr/>
          <p:nvPr/>
        </p:nvSpPr>
        <p:spPr>
          <a:xfrm flipV="1">
            <a:off x="10212828" y="403493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1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R={(1,2),(2,3),(3,4),(2,1)}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7846894" y="2970203"/>
            <a:ext cx="3251852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Graph: fingers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Set: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algorithm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5922F-327B-8243-AA80-CB038CBE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2642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R={(1,2),(2,3),(3,4),(2,1)}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7846894" y="2970203"/>
            <a:ext cx="3251852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Graph: fingers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Set: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algorithm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5922F-327B-8243-AA80-CB038CBE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36D459-10FD-DA4B-B573-32983611968E}"/>
              </a:ext>
            </a:extLst>
          </p:cNvPr>
          <p:cNvSpPr txBox="1"/>
          <p:nvPr/>
        </p:nvSpPr>
        <p:spPr>
          <a:xfrm>
            <a:off x="7798275" y="5022272"/>
            <a:ext cx="35555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For each two-step path</a:t>
            </a:r>
          </a:p>
          <a:p>
            <a:r>
              <a:rPr lang="en-US" sz="2800" dirty="0"/>
              <a:t>add a one-step path</a:t>
            </a:r>
          </a:p>
        </p:txBody>
      </p:sp>
    </p:spTree>
    <p:extLst>
      <p:ext uri="{BB962C8B-B14F-4D97-AF65-F5344CB8AC3E}">
        <p14:creationId xmlns:p14="http://schemas.microsoft.com/office/powerpoint/2010/main" val="346314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1291771" y="2293257"/>
            <a:ext cx="957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B39802-C7E8-3C43-A0C0-8F0D090BF2EF}"/>
              </a:ext>
            </a:extLst>
          </p:cNvPr>
          <p:cNvSpPr txBox="1"/>
          <p:nvPr/>
        </p:nvSpPr>
        <p:spPr>
          <a:xfrm>
            <a:off x="6704458" y="3128404"/>
            <a:ext cx="223163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Initialize: </a:t>
            </a:r>
            <a:r>
              <a:rPr lang="en-US" sz="2800" i="1" dirty="0"/>
              <a:t>R’=R</a:t>
            </a:r>
            <a:endParaRPr lang="en-US" sz="2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23DA15-FEAD-F644-B043-BBBD62FC2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B1CB4A-278F-4F43-8CF6-05FCD0C57CB7}"/>
              </a:ext>
            </a:extLst>
          </p:cNvPr>
          <p:cNvSpPr txBox="1"/>
          <p:nvPr/>
        </p:nvSpPr>
        <p:spPr>
          <a:xfrm>
            <a:off x="7798275" y="5022272"/>
            <a:ext cx="35555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For each two-step path</a:t>
            </a:r>
          </a:p>
          <a:p>
            <a:r>
              <a:rPr lang="en-US" sz="2800" dirty="0"/>
              <a:t>add a one-step path</a:t>
            </a:r>
          </a:p>
        </p:txBody>
      </p:sp>
    </p:spTree>
    <p:extLst>
      <p:ext uri="{BB962C8B-B14F-4D97-AF65-F5344CB8AC3E}">
        <p14:creationId xmlns:p14="http://schemas.microsoft.com/office/powerpoint/2010/main" val="281249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DA40306-608D-734E-A413-57D9243F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E0336-3A74-C547-AD08-7CE8E0C14CC8}"/>
              </a:ext>
            </a:extLst>
          </p:cNvPr>
          <p:cNvSpPr txBox="1"/>
          <p:nvPr/>
        </p:nvSpPr>
        <p:spPr>
          <a:xfrm>
            <a:off x="1291771" y="2293257"/>
            <a:ext cx="957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454041-D1E3-AE43-80CB-0839C8A2E3F5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D4865-A421-1948-BE51-AA4C67498CAE}"/>
              </a:ext>
            </a:extLst>
          </p:cNvPr>
          <p:cNvSpPr txBox="1"/>
          <p:nvPr/>
        </p:nvSpPr>
        <p:spPr>
          <a:xfrm>
            <a:off x="7798275" y="5022272"/>
            <a:ext cx="35555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FF"/>
                </a:highlight>
              </a:rPr>
              <a:t>For each two-step path</a:t>
            </a:r>
          </a:p>
          <a:p>
            <a:r>
              <a:rPr lang="en-US" sz="2800" dirty="0"/>
              <a:t>add a one-step path</a:t>
            </a:r>
          </a:p>
        </p:txBody>
      </p:sp>
    </p:spTree>
    <p:extLst>
      <p:ext uri="{BB962C8B-B14F-4D97-AF65-F5344CB8AC3E}">
        <p14:creationId xmlns:p14="http://schemas.microsoft.com/office/powerpoint/2010/main" val="348723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B2505AA-00D9-6B41-B63E-61D149D4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71DE5F-D1BE-DF46-9387-AD08C5390A0A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1A1FA0-6687-E549-8C12-F56150DE62A9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99399-401F-1046-97C6-D3F99CF27725}"/>
              </a:ext>
            </a:extLst>
          </p:cNvPr>
          <p:cNvSpPr txBox="1"/>
          <p:nvPr/>
        </p:nvSpPr>
        <p:spPr>
          <a:xfrm>
            <a:off x="1291771" y="2293257"/>
            <a:ext cx="957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B6F0DB-74AB-144E-8FA7-7B0508A5C8F8}"/>
              </a:ext>
            </a:extLst>
          </p:cNvPr>
          <p:cNvSpPr txBox="1"/>
          <p:nvPr/>
        </p:nvSpPr>
        <p:spPr>
          <a:xfrm>
            <a:off x="7798275" y="5022272"/>
            <a:ext cx="35555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For each two-step path</a:t>
            </a:r>
          </a:p>
          <a:p>
            <a:r>
              <a:rPr lang="en-US" sz="2800" dirty="0">
                <a:highlight>
                  <a:srgbClr val="00FFFF"/>
                </a:highlight>
              </a:rPr>
              <a:t>add a one-step path</a:t>
            </a:r>
          </a:p>
        </p:txBody>
      </p:sp>
    </p:spTree>
    <p:extLst>
      <p:ext uri="{BB962C8B-B14F-4D97-AF65-F5344CB8AC3E}">
        <p14:creationId xmlns:p14="http://schemas.microsoft.com/office/powerpoint/2010/main" val="188984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793B6D1-F0A9-6B40-8786-27EF6C153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E197BC-920B-044D-9207-F50FCFEE3C28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</a:t>
            </a:r>
            <a:r>
              <a:rPr lang="en-US" sz="3200" b="1" i="1" u="sng" dirty="0">
                <a:solidFill>
                  <a:srgbClr val="7030A0"/>
                </a:solidFill>
              </a:rPr>
              <a:t>),(1,3)}</a:t>
            </a:r>
            <a:endParaRPr lang="en-US" sz="3200" b="1" u="sng" dirty="0">
              <a:solidFill>
                <a:srgbClr val="7030A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C6DC95-C0AA-EA4B-B896-5CB272AFC696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E695AA-C165-634E-ACA1-FA34FA5F8C57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8C51A-C6D7-E84C-BB1B-A93E49FFCF37}"/>
              </a:ext>
            </a:extLst>
          </p:cNvPr>
          <p:cNvSpPr txBox="1"/>
          <p:nvPr/>
        </p:nvSpPr>
        <p:spPr>
          <a:xfrm>
            <a:off x="7798275" y="5022272"/>
            <a:ext cx="35555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For each two-step path</a:t>
            </a:r>
          </a:p>
          <a:p>
            <a:r>
              <a:rPr lang="en-US" sz="2800" dirty="0">
                <a:highlight>
                  <a:srgbClr val="00FFFF"/>
                </a:highlight>
              </a:rPr>
              <a:t>add a one-step path</a:t>
            </a:r>
          </a:p>
        </p:txBody>
      </p:sp>
    </p:spTree>
    <p:extLst>
      <p:ext uri="{BB962C8B-B14F-4D97-AF65-F5344CB8AC3E}">
        <p14:creationId xmlns:p14="http://schemas.microsoft.com/office/powerpoint/2010/main" val="253351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7F36AB9-CD98-A540-9500-897C5A7F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1A9BC-0622-4B49-9D5A-D983F49F49AB}"/>
              </a:ext>
            </a:extLst>
          </p:cNvPr>
          <p:cNvSpPr txBox="1"/>
          <p:nvPr/>
        </p:nvSpPr>
        <p:spPr>
          <a:xfrm>
            <a:off x="6704458" y="3128404"/>
            <a:ext cx="5439887" cy="224676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Initialize: </a:t>
            </a:r>
            <a:r>
              <a:rPr lang="en-US" sz="2800" i="1" dirty="0"/>
              <a:t>R’=R</a:t>
            </a:r>
            <a:endParaRPr lang="en-US" sz="2800" dirty="0"/>
          </a:p>
          <a:p>
            <a:r>
              <a:rPr lang="en-US" sz="2800" dirty="0"/>
              <a:t>Algorithm: nested for loop structure</a:t>
            </a:r>
          </a:p>
          <a:p>
            <a:r>
              <a:rPr lang="en-US" sz="2800" i="1" dirty="0">
                <a:solidFill>
                  <a:srgbClr val="C00000"/>
                </a:solidFill>
              </a:rPr>
              <a:t>for all (</a:t>
            </a:r>
            <a:r>
              <a:rPr lang="en-US" sz="2800" i="1" dirty="0" err="1">
                <a:solidFill>
                  <a:srgbClr val="C00000"/>
                </a:solidFill>
              </a:rPr>
              <a:t>a,b</a:t>
            </a:r>
            <a:r>
              <a:rPr lang="en-US" sz="2800" i="1" dirty="0">
                <a:solidFill>
                  <a:srgbClr val="C00000"/>
                </a:solidFill>
              </a:rPr>
              <a:t>)∈ R</a:t>
            </a:r>
          </a:p>
          <a:p>
            <a:r>
              <a:rPr lang="en-US" sz="2800" i="1" dirty="0"/>
              <a:t>	</a:t>
            </a:r>
            <a:r>
              <a:rPr lang="en-US" sz="2800" i="1" dirty="0">
                <a:solidFill>
                  <a:srgbClr val="0070C0"/>
                </a:solidFill>
              </a:rPr>
              <a:t>for all (</a:t>
            </a:r>
            <a:r>
              <a:rPr lang="en-US" sz="2800" i="1" dirty="0" err="1">
                <a:solidFill>
                  <a:srgbClr val="0070C0"/>
                </a:solidFill>
              </a:rPr>
              <a:t>b,c</a:t>
            </a:r>
            <a:r>
              <a:rPr lang="en-US" sz="2800" i="1" dirty="0">
                <a:solidFill>
                  <a:srgbClr val="0070C0"/>
                </a:solidFill>
              </a:rPr>
              <a:t>) ∈ R</a:t>
            </a:r>
          </a:p>
          <a:p>
            <a:r>
              <a:rPr lang="en-US" sz="2800" i="1" dirty="0"/>
              <a:t>		</a:t>
            </a:r>
            <a:r>
              <a:rPr lang="en-US" sz="2800" i="1" dirty="0">
                <a:solidFill>
                  <a:srgbClr val="7030A0"/>
                </a:solidFill>
              </a:rPr>
              <a:t>add (</a:t>
            </a:r>
            <a:r>
              <a:rPr lang="en-US" sz="2800" i="1" dirty="0" err="1">
                <a:solidFill>
                  <a:srgbClr val="7030A0"/>
                </a:solidFill>
              </a:rPr>
              <a:t>a,c</a:t>
            </a:r>
            <a:r>
              <a:rPr lang="en-US" sz="2800" i="1" dirty="0">
                <a:solidFill>
                  <a:srgbClr val="7030A0"/>
                </a:solidFill>
              </a:rPr>
              <a:t>) to R’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BA087E-E54B-2E48-88D5-9B5D0A5B4177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BCB5E4-DA40-B549-B1DC-4F20C3739D1E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1A9BC-0622-4B49-9D5A-D983F49F49AB}"/>
              </a:ext>
            </a:extLst>
          </p:cNvPr>
          <p:cNvSpPr txBox="1"/>
          <p:nvPr/>
        </p:nvSpPr>
        <p:spPr>
          <a:xfrm>
            <a:off x="6704458" y="3128404"/>
            <a:ext cx="5439887" cy="224676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Initialize: </a:t>
            </a:r>
            <a:r>
              <a:rPr lang="en-US" sz="2800" i="1" dirty="0"/>
              <a:t>R’=R</a:t>
            </a:r>
            <a:endParaRPr lang="en-US" sz="2800" dirty="0"/>
          </a:p>
          <a:p>
            <a:r>
              <a:rPr lang="en-US" sz="2800" dirty="0"/>
              <a:t>Algorithm: nested for loop structure</a:t>
            </a:r>
          </a:p>
          <a:p>
            <a:r>
              <a:rPr lang="en-US" sz="2800" i="1" dirty="0">
                <a:solidFill>
                  <a:srgbClr val="C00000"/>
                </a:solidFill>
              </a:rPr>
              <a:t>for all (</a:t>
            </a:r>
            <a:r>
              <a:rPr lang="en-US" sz="2800" i="1" dirty="0" err="1">
                <a:solidFill>
                  <a:srgbClr val="C00000"/>
                </a:solidFill>
              </a:rPr>
              <a:t>a,b</a:t>
            </a:r>
            <a:r>
              <a:rPr lang="en-US" sz="2800" i="1" dirty="0">
                <a:solidFill>
                  <a:srgbClr val="C00000"/>
                </a:solidFill>
              </a:rPr>
              <a:t>)∈ R</a:t>
            </a:r>
          </a:p>
          <a:p>
            <a:r>
              <a:rPr lang="en-US" sz="2800" i="1" dirty="0"/>
              <a:t>	</a:t>
            </a:r>
            <a:r>
              <a:rPr lang="en-US" sz="2800" i="1" dirty="0">
                <a:solidFill>
                  <a:srgbClr val="0070C0"/>
                </a:solidFill>
              </a:rPr>
              <a:t>for all (</a:t>
            </a:r>
            <a:r>
              <a:rPr lang="en-US" sz="2800" i="1" dirty="0" err="1">
                <a:solidFill>
                  <a:srgbClr val="0070C0"/>
                </a:solidFill>
              </a:rPr>
              <a:t>b,c</a:t>
            </a:r>
            <a:r>
              <a:rPr lang="en-US" sz="2800" i="1" dirty="0">
                <a:solidFill>
                  <a:srgbClr val="0070C0"/>
                </a:solidFill>
              </a:rPr>
              <a:t>) ∈ R</a:t>
            </a:r>
          </a:p>
          <a:p>
            <a:r>
              <a:rPr lang="en-US" sz="2800" i="1" dirty="0"/>
              <a:t>		</a:t>
            </a:r>
            <a:r>
              <a:rPr lang="en-US" sz="2800" i="1" dirty="0">
                <a:solidFill>
                  <a:srgbClr val="7030A0"/>
                </a:solidFill>
              </a:rPr>
              <a:t>add (</a:t>
            </a:r>
            <a:r>
              <a:rPr lang="en-US" sz="2800" i="1" dirty="0" err="1">
                <a:solidFill>
                  <a:srgbClr val="7030A0"/>
                </a:solidFill>
              </a:rPr>
              <a:t>a,c</a:t>
            </a:r>
            <a:r>
              <a:rPr lang="en-US" sz="2800" i="1" dirty="0">
                <a:solidFill>
                  <a:srgbClr val="7030A0"/>
                </a:solidFill>
              </a:rPr>
              <a:t>) to R’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5CA893-4058-D841-926A-8A3FECFC4D5D}"/>
              </a:ext>
            </a:extLst>
          </p:cNvPr>
          <p:cNvSpPr/>
          <p:nvPr/>
        </p:nvSpPr>
        <p:spPr>
          <a:xfrm>
            <a:off x="7961755" y="4032063"/>
            <a:ext cx="457145" cy="492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4E7373-9980-6042-99EA-7629AA4BF1D0}"/>
              </a:ext>
            </a:extLst>
          </p:cNvPr>
          <p:cNvSpPr/>
          <p:nvPr/>
        </p:nvSpPr>
        <p:spPr>
          <a:xfrm>
            <a:off x="8572385" y="4413021"/>
            <a:ext cx="457145" cy="492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52114B-1B03-284E-87F5-52B72C8B4943}"/>
              </a:ext>
            </a:extLst>
          </p:cNvPr>
          <p:cNvSpPr/>
          <p:nvPr/>
        </p:nvSpPr>
        <p:spPr>
          <a:xfrm>
            <a:off x="5651214" y="2898681"/>
            <a:ext cx="839647" cy="9876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F18F42-44B4-004E-9B4B-424023012A68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R’={(1,2),(2,3),(3,4),(2,1),(1,3)}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543FA1F-AD14-D442-B4BF-493134D62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841F4294-45CA-7545-AE21-84D8DE195E35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CC1833-ED7F-1B4C-B32D-4005C67A6A5C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9F041C-2A7B-754F-BDF5-6C559091B77E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B04F776-6F86-5345-A3C9-BF3C03F2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BA0023-0D65-654E-9411-C86E711CD939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36846D-0107-7044-918C-129278ABA3F0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Transitive closures</a:t>
            </a:r>
          </a:p>
          <a:p>
            <a:pPr lvl="2"/>
            <a:r>
              <a:rPr lang="en-US" dirty="0"/>
              <a:t>graph style, set style</a:t>
            </a:r>
          </a:p>
          <a:p>
            <a:pPr lvl="2"/>
            <a:r>
              <a:rPr lang="en-US" dirty="0"/>
              <a:t>matrix style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17 due today</a:t>
            </a:r>
          </a:p>
          <a:p>
            <a:pPr lvl="1"/>
            <a:r>
              <a:rPr lang="en-US" dirty="0"/>
              <a:t>HW 18a and 18b due Wednesday</a:t>
            </a:r>
          </a:p>
          <a:p>
            <a:pPr lvl="1"/>
            <a:r>
              <a:rPr lang="en-US" dirty="0"/>
              <a:t>HW 17 due Friday</a:t>
            </a:r>
          </a:p>
          <a:p>
            <a:pPr lvl="1"/>
            <a:r>
              <a:rPr lang="en-US" dirty="0"/>
              <a:t>Project 4 due Nov 30 (Hackathon Nov 27)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Start project 4 early. It usually takes a bit longer.</a:t>
            </a:r>
          </a:p>
        </p:txBody>
      </p:sp>
    </p:spTree>
    <p:extLst>
      <p:ext uri="{BB962C8B-B14F-4D97-AF65-F5344CB8AC3E}">
        <p14:creationId xmlns:p14="http://schemas.microsoft.com/office/powerpoint/2010/main" val="420983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4A0AEE6-4E6C-BE45-A84D-0E9BAC72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91820D-3E35-7840-A36F-1B40F78CB972}"/>
              </a:ext>
            </a:extLst>
          </p:cNvPr>
          <p:cNvCxnSpPr>
            <a:cxnSpLocks/>
            <a:stCxn id="19" idx="7"/>
            <a:endCxn id="17" idx="3"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2420609-ACFB-C34C-A4E5-F39658D11ED2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9C0F69-A85C-6343-9FDE-192920024960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01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330CE1A8-4C24-E64A-B7B0-418D9EE4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91820D-3E35-7840-A36F-1B40F78CB972}"/>
              </a:ext>
            </a:extLst>
          </p:cNvPr>
          <p:cNvCxnSpPr>
            <a:cxnSpLocks/>
            <a:stCxn id="19" idx="7"/>
            <a:endCxn id="17" idx="3"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10EDB2-574C-7D41-A2BC-945AB89EA57A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8E87F7-A850-B64E-8180-6C37F80D49B0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8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E0893D2-B485-2949-BF36-ACFA3C433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812216-7E62-D14A-AB0F-4CA58A2271EB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61CE565-B2DE-0A45-B35D-DE0A7593E8A6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59570-217F-104D-BDB1-F283DBD90C9A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2DA166F4-D347-A64A-8096-E43B21B6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812216-7E62-D14A-AB0F-4CA58A2271EB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346EA798-895D-ED44-8169-08A058898EEB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8E20194-33AD-404F-BE07-13B1C5911A1C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9FFBF4-DC32-C949-9812-69C0C16D6C63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2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9DE96317-750F-D94E-AED3-310A5DE3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EDFC5C-039E-2144-9FB6-0E8A6511AFA1}"/>
              </a:ext>
            </a:extLst>
          </p:cNvPr>
          <p:cNvSpPr/>
          <p:nvPr/>
        </p:nvSpPr>
        <p:spPr>
          <a:xfrm>
            <a:off x="1220162" y="1594395"/>
            <a:ext cx="2293257" cy="98761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5514B00-A7CC-AA4E-8487-D38CA9EBD573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512DD1C-4BA0-1F4F-813A-34E95490DC73}"/>
              </a:ext>
            </a:extLst>
          </p:cNvPr>
          <p:cNvSpPr/>
          <p:nvPr/>
        </p:nvSpPr>
        <p:spPr>
          <a:xfrm rot="17839226">
            <a:off x="5474933" y="818690"/>
            <a:ext cx="742876" cy="48679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6CB2B4-47DD-0B42-80E0-0BC16DC67284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0EB087-F399-0D4A-B982-124A7CB21375}"/>
              </a:ext>
            </a:extLst>
          </p:cNvPr>
          <p:cNvSpPr txBox="1"/>
          <p:nvPr/>
        </p:nvSpPr>
        <p:spPr>
          <a:xfrm>
            <a:off x="8164304" y="3480601"/>
            <a:ext cx="2390719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Are we done?</a:t>
            </a:r>
          </a:p>
          <a:p>
            <a:r>
              <a:rPr lang="en-US" sz="2800" dirty="0"/>
              <a:t>Is R’ transitive?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06A584-CB79-2A41-8C5B-F15541BF3B86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720165-0F75-814C-841A-796CC84AA39B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0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704CCD1-4DA0-5F45-B9D7-5F41DFF78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59881-107F-B740-B3CB-C65ADAC60491}"/>
              </a:ext>
            </a:extLst>
          </p:cNvPr>
          <p:cNvSpPr txBox="1"/>
          <p:nvPr/>
        </p:nvSpPr>
        <p:spPr>
          <a:xfrm>
            <a:off x="8164304" y="3480601"/>
            <a:ext cx="385355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Are we done?</a:t>
            </a:r>
          </a:p>
          <a:p>
            <a:r>
              <a:rPr lang="en-US" sz="2800" dirty="0"/>
              <a:t>Is R’ transitive?</a:t>
            </a:r>
          </a:p>
          <a:p>
            <a:r>
              <a:rPr lang="en-US" sz="2800" dirty="0"/>
              <a:t>No, so we need to repeat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EDFC5C-039E-2144-9FB6-0E8A6511AFA1}"/>
              </a:ext>
            </a:extLst>
          </p:cNvPr>
          <p:cNvSpPr/>
          <p:nvPr/>
        </p:nvSpPr>
        <p:spPr>
          <a:xfrm>
            <a:off x="1220162" y="1594395"/>
            <a:ext cx="2293257" cy="98761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C1BF89-A666-484F-AC2C-0092BF4667B3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701888EA-CBD9-C245-AEEF-D65EEA46F56A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8CB18D-BA9D-E645-8610-23FCD295BC6B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2F49E41-A22D-6D4B-AD8F-79F31FF69B92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04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CA647B6-43C1-2A46-80D4-B1760087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EDFC5C-039E-2144-9FB6-0E8A6511AFA1}"/>
              </a:ext>
            </a:extLst>
          </p:cNvPr>
          <p:cNvSpPr/>
          <p:nvPr/>
        </p:nvSpPr>
        <p:spPr>
          <a:xfrm>
            <a:off x="1220162" y="1594395"/>
            <a:ext cx="2293257" cy="98761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D69EF5-83A9-E946-99CE-BAD47F3AC9F2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EE470C94-48DD-C048-B90C-00AA6C6AC64F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15216-4FEF-1F4E-B565-DC2589D2BED6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FDB512-BFD8-864D-9C5C-D50795F28AA8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CE68C-48BD-854B-B1E1-4FF829938761}"/>
              </a:ext>
            </a:extLst>
          </p:cNvPr>
          <p:cNvSpPr txBox="1"/>
          <p:nvPr/>
        </p:nvSpPr>
        <p:spPr>
          <a:xfrm>
            <a:off x="6575746" y="3595444"/>
            <a:ext cx="5091202" cy="310854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Initialize: </a:t>
            </a:r>
            <a:r>
              <a:rPr lang="en-US" sz="2800" i="1" dirty="0"/>
              <a:t>R’=R, Q=R</a:t>
            </a:r>
            <a:endParaRPr lang="en-US" sz="2800" dirty="0"/>
          </a:p>
          <a:p>
            <a:r>
              <a:rPr lang="en-US" sz="2800" dirty="0"/>
              <a:t>Algorithm: </a:t>
            </a:r>
          </a:p>
          <a:p>
            <a:r>
              <a:rPr lang="en-US" sz="2800" dirty="0">
                <a:highlight>
                  <a:srgbClr val="FFFF00"/>
                </a:highlight>
              </a:rPr>
              <a:t>Repeat until no new tuples added</a:t>
            </a:r>
          </a:p>
          <a:p>
            <a:r>
              <a:rPr lang="en-US" sz="2800" i="1" dirty="0">
                <a:solidFill>
                  <a:srgbClr val="C00000"/>
                </a:solidFill>
              </a:rPr>
              <a:t>     for all (</a:t>
            </a:r>
            <a:r>
              <a:rPr lang="en-US" sz="2800" i="1" dirty="0" err="1">
                <a:solidFill>
                  <a:srgbClr val="C00000"/>
                </a:solidFill>
              </a:rPr>
              <a:t>a,b</a:t>
            </a:r>
            <a:r>
              <a:rPr lang="en-US" sz="2800" i="1" dirty="0">
                <a:solidFill>
                  <a:srgbClr val="C00000"/>
                </a:solidFill>
              </a:rPr>
              <a:t>)∈ Q</a:t>
            </a:r>
          </a:p>
          <a:p>
            <a:r>
              <a:rPr lang="en-US" sz="2800" i="1" dirty="0"/>
              <a:t>	</a:t>
            </a:r>
            <a:r>
              <a:rPr lang="en-US" sz="2800" i="1" dirty="0">
                <a:solidFill>
                  <a:srgbClr val="0070C0"/>
                </a:solidFill>
              </a:rPr>
              <a:t>for all (</a:t>
            </a:r>
            <a:r>
              <a:rPr lang="en-US" sz="2800" i="1" dirty="0" err="1">
                <a:solidFill>
                  <a:srgbClr val="0070C0"/>
                </a:solidFill>
              </a:rPr>
              <a:t>b,c</a:t>
            </a:r>
            <a:r>
              <a:rPr lang="en-US" sz="2800" i="1" dirty="0">
                <a:solidFill>
                  <a:srgbClr val="0070C0"/>
                </a:solidFill>
              </a:rPr>
              <a:t>) ∈ Q</a:t>
            </a:r>
          </a:p>
          <a:p>
            <a:r>
              <a:rPr lang="en-US" sz="2800" i="1" dirty="0"/>
              <a:t>		</a:t>
            </a:r>
            <a:r>
              <a:rPr lang="en-US" sz="2800" i="1" dirty="0">
                <a:solidFill>
                  <a:srgbClr val="7030A0"/>
                </a:solidFill>
              </a:rPr>
              <a:t>add (</a:t>
            </a:r>
            <a:r>
              <a:rPr lang="en-US" sz="2800" i="1" dirty="0" err="1">
                <a:solidFill>
                  <a:srgbClr val="7030A0"/>
                </a:solidFill>
              </a:rPr>
              <a:t>a,c</a:t>
            </a:r>
            <a:r>
              <a:rPr lang="en-US" sz="2800" i="1" dirty="0">
                <a:solidFill>
                  <a:srgbClr val="7030A0"/>
                </a:solidFill>
              </a:rPr>
              <a:t>) to R’</a:t>
            </a:r>
          </a:p>
          <a:p>
            <a:r>
              <a:rPr lang="en-US" sz="2800" i="1" dirty="0">
                <a:solidFill>
                  <a:srgbClr val="7030A0"/>
                </a:solidFill>
              </a:rPr>
              <a:t>     Q = R’</a:t>
            </a:r>
          </a:p>
        </p:txBody>
      </p:sp>
    </p:spTree>
    <p:extLst>
      <p:ext uri="{BB962C8B-B14F-4D97-AF65-F5344CB8AC3E}">
        <p14:creationId xmlns:p14="http://schemas.microsoft.com/office/powerpoint/2010/main" val="671525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E72B4B4-D310-CD4D-95DA-45702F52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2B6B2-1BC6-CE42-B9A3-4B8D1C86CDA7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BAF5D20B-06BE-8348-9A94-561BC7980A8F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5CE2EA2-DB91-C64F-BB11-C6B00D9FE879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077189-356F-AF4D-B790-D27522B9F641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4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A62E024-847D-214E-99A9-840477787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(2,4),(1,1),(2,2),(1,4)}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2B6B2-1BC6-CE42-B9A3-4B8D1C86CDA7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9E7B8-D385-B945-AA68-0DB48A8ED16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 flipH="1">
            <a:off x="4518253" y="3690257"/>
            <a:ext cx="1" cy="834571"/>
          </a:xfrm>
          <a:prstGeom prst="straightConnector1">
            <a:avLst/>
          </a:prstGeom>
          <a:ln w="508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26B70E9B-93F5-D348-A9A5-79ACFDF92251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B2F2BC6-EB8B-9044-A36E-E2613B3B74E4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6EF6C5-67B8-EA4E-82D5-E373A105E43C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14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5FEE8FC-6B84-774D-A3C5-BFEAEDF14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(2,4),(1,1),(2,2),(1,4)}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2B6B2-1BC6-CE42-B9A3-4B8D1C86CDA7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9E7B8-D385-B945-AA68-0DB48A8ED16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 flipH="1">
            <a:off x="4518253" y="3690257"/>
            <a:ext cx="1" cy="834571"/>
          </a:xfrm>
          <a:prstGeom prst="straightConnector1">
            <a:avLst/>
          </a:prstGeom>
          <a:ln w="508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0AA34-0E5F-1D40-9639-5C5C904FFD32}"/>
              </a:ext>
            </a:extLst>
          </p:cNvPr>
          <p:cNvSpPr txBox="1"/>
          <p:nvPr/>
        </p:nvSpPr>
        <p:spPr>
          <a:xfrm>
            <a:off x="8164304" y="3480601"/>
            <a:ext cx="2390719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Are we done?</a:t>
            </a:r>
          </a:p>
          <a:p>
            <a:r>
              <a:rPr lang="en-US" sz="2800" dirty="0"/>
              <a:t>Is R’ transitive?</a:t>
            </a:r>
          </a:p>
          <a:p>
            <a:r>
              <a:rPr lang="en-US" sz="2800" dirty="0"/>
              <a:t>Yes!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0A15A5-FAB7-1147-B042-418DEABF594D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018B1B-894D-8C4F-B243-AA9673BE25F4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C075D8-9190-A946-898A-B91771EC2499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9DFF0-597B-47FA-22CE-73061261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CB140-4AD2-EEF1-1BB6-4DB8D758F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74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BB7C0EB-F13F-8A40-AF32-A072990F4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Set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2B6B2-1BC6-CE42-B9A3-4B8D1C86CDA7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9E7B8-D385-B945-AA68-0DB48A8ED16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 flipH="1">
            <a:off x="4518253" y="3690257"/>
            <a:ext cx="1" cy="83457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FD15BF37-659F-5143-8F79-BA7FD5B08DD4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2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A8B1A925-2DB8-6445-ADD3-712CD3CE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Set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(2,4),(1,1),(2,2),(1,4)}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2B6B2-1BC6-CE42-B9A3-4B8D1C86CDA7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9E7B8-D385-B945-AA68-0DB48A8ED16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 flipH="1">
            <a:off x="4518253" y="3690257"/>
            <a:ext cx="1" cy="83457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D86482-6FE8-5F47-9F2A-F4E3E654B8BF}"/>
              </a:ext>
            </a:extLst>
          </p:cNvPr>
          <p:cNvSpPr txBox="1"/>
          <p:nvPr/>
        </p:nvSpPr>
        <p:spPr>
          <a:xfrm>
            <a:off x="6575746" y="3595444"/>
            <a:ext cx="5091202" cy="224676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Initialize: </a:t>
            </a:r>
            <a:r>
              <a:rPr lang="en-US" sz="2800" i="1" dirty="0"/>
              <a:t>R’=R</a:t>
            </a:r>
            <a:endParaRPr lang="en-US" sz="2800" dirty="0"/>
          </a:p>
          <a:p>
            <a:r>
              <a:rPr lang="en-US" sz="2800" dirty="0"/>
              <a:t>Repeat until no new tuples added</a:t>
            </a:r>
          </a:p>
          <a:p>
            <a:r>
              <a:rPr lang="en-US" sz="2800" i="1" dirty="0">
                <a:solidFill>
                  <a:srgbClr val="C00000"/>
                </a:solidFill>
              </a:rPr>
              <a:t>     for all (</a:t>
            </a:r>
            <a:r>
              <a:rPr lang="en-US" sz="2800" i="1" dirty="0" err="1">
                <a:solidFill>
                  <a:srgbClr val="C00000"/>
                </a:solidFill>
              </a:rPr>
              <a:t>a,b</a:t>
            </a:r>
            <a:r>
              <a:rPr lang="en-US" sz="2800" i="1" dirty="0">
                <a:solidFill>
                  <a:srgbClr val="C00000"/>
                </a:solidFill>
              </a:rPr>
              <a:t>)∈ R’</a:t>
            </a:r>
          </a:p>
          <a:p>
            <a:r>
              <a:rPr lang="en-US" sz="2800" i="1" dirty="0"/>
              <a:t>	</a:t>
            </a:r>
            <a:r>
              <a:rPr lang="en-US" sz="2800" i="1" dirty="0">
                <a:solidFill>
                  <a:srgbClr val="0070C0"/>
                </a:solidFill>
              </a:rPr>
              <a:t>for all (</a:t>
            </a:r>
            <a:r>
              <a:rPr lang="en-US" sz="2800" i="1" dirty="0" err="1">
                <a:solidFill>
                  <a:srgbClr val="0070C0"/>
                </a:solidFill>
              </a:rPr>
              <a:t>b,c</a:t>
            </a:r>
            <a:r>
              <a:rPr lang="en-US" sz="2800" i="1" dirty="0">
                <a:solidFill>
                  <a:srgbClr val="0070C0"/>
                </a:solidFill>
              </a:rPr>
              <a:t>) ∈ R’</a:t>
            </a:r>
          </a:p>
          <a:p>
            <a:r>
              <a:rPr lang="en-US" sz="2800" i="1" dirty="0"/>
              <a:t>		</a:t>
            </a:r>
            <a:r>
              <a:rPr lang="en-US" sz="2800" i="1" dirty="0">
                <a:solidFill>
                  <a:srgbClr val="7030A0"/>
                </a:solidFill>
              </a:rPr>
              <a:t>add (</a:t>
            </a:r>
            <a:r>
              <a:rPr lang="en-US" sz="2800" i="1" dirty="0" err="1">
                <a:solidFill>
                  <a:srgbClr val="7030A0"/>
                </a:solidFill>
              </a:rPr>
              <a:t>a,c</a:t>
            </a:r>
            <a:r>
              <a:rPr lang="en-US" sz="2800" i="1" dirty="0">
                <a:solidFill>
                  <a:srgbClr val="7030A0"/>
                </a:solidFill>
              </a:rPr>
              <a:t>) to R’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CFB27A8-A881-FC4D-A115-58430780A67F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619818-CCCD-034E-8176-65D8E5F22386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4D2E0F-C1CF-DD43-9DCF-DA896C79FC8D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4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9DFF0-597B-47FA-22CE-73061261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 Using Matrix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CB140-4AD2-EEF1-1BB6-4DB8D758F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38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C998E8-7E55-434A-844C-89FB35CA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16955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B3FAB4-2F92-F84D-A0FB-10102B05B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55101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36EEEA-B3D0-214F-B564-1D054C885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40916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3D78BC6-BDF2-D34E-AB1C-BCDDCD939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61217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31507-7651-BE4C-8B4B-6E33BEF2910F}"/>
              </a:ext>
            </a:extLst>
          </p:cNvPr>
          <p:cNvSpPr txBox="1"/>
          <p:nvPr/>
        </p:nvSpPr>
        <p:spPr>
          <a:xfrm>
            <a:off x="7157009" y="4543218"/>
            <a:ext cx="426174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break it down</a:t>
            </a:r>
          </a:p>
        </p:txBody>
      </p:sp>
    </p:spTree>
    <p:extLst>
      <p:ext uri="{BB962C8B-B14F-4D97-AF65-F5344CB8AC3E}">
        <p14:creationId xmlns:p14="http://schemas.microsoft.com/office/powerpoint/2010/main" val="3292046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31507-7651-BE4C-8B4B-6E33BEF2910F}"/>
              </a:ext>
            </a:extLst>
          </p:cNvPr>
          <p:cNvSpPr txBox="1"/>
          <p:nvPr/>
        </p:nvSpPr>
        <p:spPr>
          <a:xfrm>
            <a:off x="7157009" y="4543218"/>
            <a:ext cx="426174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break it down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E4D52F-5C0B-8040-A5A3-9F9D03EE25E4}"/>
              </a:ext>
            </a:extLst>
          </p:cNvPr>
          <p:cNvSpPr/>
          <p:nvPr/>
        </p:nvSpPr>
        <p:spPr>
          <a:xfrm flipV="1">
            <a:off x="7411686" y="3727243"/>
            <a:ext cx="868196" cy="79758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76DF5-9312-2B4D-A727-976147ABD874}"/>
              </a:ext>
            </a:extLst>
          </p:cNvPr>
          <p:cNvSpPr txBox="1"/>
          <p:nvPr/>
        </p:nvSpPr>
        <p:spPr>
          <a:xfrm>
            <a:off x="7301279" y="5418568"/>
            <a:ext cx="411747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Two ways to think about</a:t>
            </a:r>
          </a:p>
          <a:p>
            <a:pPr algn="ctr"/>
            <a:r>
              <a:rPr lang="en-US" sz="2800" dirty="0"/>
              <a:t>value of row </a:t>
            </a:r>
            <a:r>
              <a:rPr lang="en-US" sz="2800" dirty="0" err="1"/>
              <a:t>i</a:t>
            </a:r>
            <a:r>
              <a:rPr lang="en-US" sz="2800" dirty="0"/>
              <a:t> and column j</a:t>
            </a:r>
          </a:p>
        </p:txBody>
      </p:sp>
    </p:spTree>
    <p:extLst>
      <p:ext uri="{BB962C8B-B14F-4D97-AF65-F5344CB8AC3E}">
        <p14:creationId xmlns:p14="http://schemas.microsoft.com/office/powerpoint/2010/main" val="680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978779"/>
              </p:ext>
            </p:extLst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ADC1C17-5D1D-614B-85D7-4DF4B8205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82813"/>
              </p:ext>
            </p:extLst>
          </p:nvPr>
        </p:nvGraphicFramePr>
        <p:xfrm>
          <a:off x="141288" y="3227388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3DF78-BFC8-A347-9CA0-B5D9FE4F7EA3}"/>
              </a:ext>
            </a:extLst>
          </p:cNvPr>
          <p:cNvSpPr txBox="1"/>
          <p:nvPr/>
        </p:nvSpPr>
        <p:spPr>
          <a:xfrm>
            <a:off x="141288" y="2645163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1718358" y="1507662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2 Section 9.3.3:</a:t>
            </a:r>
          </a:p>
          <a:p>
            <a:r>
              <a:rPr lang="en-US" i="1" dirty="0"/>
              <a:t>A relation on a set A is a (binary)</a:t>
            </a:r>
          </a:p>
          <a:p>
            <a:r>
              <a:rPr lang="en-US" i="1" dirty="0"/>
              <a:t>relation from A to A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D3921C1-0D21-484F-B614-6B6796C5B16E}"/>
              </a:ext>
            </a:extLst>
          </p:cNvPr>
          <p:cNvSpPr/>
          <p:nvPr/>
        </p:nvSpPr>
        <p:spPr>
          <a:xfrm>
            <a:off x="4920344" y="3744535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98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A296A0-1125-D34E-821B-F3B1818DDD49}"/>
              </a:ext>
            </a:extLst>
          </p:cNvPr>
          <p:cNvSpPr/>
          <p:nvPr/>
        </p:nvSpPr>
        <p:spPr>
          <a:xfrm flipV="1">
            <a:off x="1398924" y="3066682"/>
            <a:ext cx="566057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76DF5-9312-2B4D-A727-976147ABD874}"/>
              </a:ext>
            </a:extLst>
          </p:cNvPr>
          <p:cNvSpPr txBox="1"/>
          <p:nvPr/>
        </p:nvSpPr>
        <p:spPr>
          <a:xfrm>
            <a:off x="7301279" y="5418568"/>
            <a:ext cx="411747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Two ways to think about</a:t>
            </a:r>
          </a:p>
          <a:p>
            <a:pPr algn="ctr"/>
            <a:r>
              <a:rPr lang="en-US" sz="2800" dirty="0"/>
              <a:t>value of row </a:t>
            </a:r>
            <a:r>
              <a:rPr lang="en-US" sz="2800" dirty="0" err="1"/>
              <a:t>i</a:t>
            </a:r>
            <a:r>
              <a:rPr lang="en-US" sz="2800" dirty="0"/>
              <a:t> and column j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4EC91-6990-E241-AC07-296CC5EF7F41}"/>
              </a:ext>
            </a:extLst>
          </p:cNvPr>
          <p:cNvSpPr txBox="1"/>
          <p:nvPr/>
        </p:nvSpPr>
        <p:spPr>
          <a:xfrm>
            <a:off x="7840979" y="2319803"/>
            <a:ext cx="303403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OLD: 1 in row </a:t>
            </a:r>
            <a:r>
              <a:rPr lang="en-US" sz="2800" i="1" dirty="0"/>
              <a:t>j</a:t>
            </a:r>
            <a:r>
              <a:rPr lang="en-US" sz="2800" dirty="0"/>
              <a:t> and </a:t>
            </a:r>
          </a:p>
          <a:p>
            <a:r>
              <a:rPr lang="en-US" sz="2800" dirty="0"/>
              <a:t>column </a:t>
            </a:r>
            <a:r>
              <a:rPr lang="en-US" sz="2800" i="1" dirty="0"/>
              <a:t>k</a:t>
            </a:r>
            <a:r>
              <a:rPr lang="en-US" sz="2800" dirty="0"/>
              <a:t> means 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j,k</a:t>
            </a:r>
            <a:r>
              <a:rPr lang="en-US" sz="2800" dirty="0"/>
              <a:t>) is in R</a:t>
            </a:r>
          </a:p>
        </p:txBody>
      </p:sp>
    </p:spTree>
    <p:extLst>
      <p:ext uri="{BB962C8B-B14F-4D97-AF65-F5344CB8AC3E}">
        <p14:creationId xmlns:p14="http://schemas.microsoft.com/office/powerpoint/2010/main" val="2091963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A296A0-1125-D34E-821B-F3B1818DDD49}"/>
              </a:ext>
            </a:extLst>
          </p:cNvPr>
          <p:cNvSpPr/>
          <p:nvPr/>
        </p:nvSpPr>
        <p:spPr>
          <a:xfrm flipV="1">
            <a:off x="1398924" y="3066682"/>
            <a:ext cx="566057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DF12E-47C8-4C44-8E21-78446EEB2337}"/>
              </a:ext>
            </a:extLst>
          </p:cNvPr>
          <p:cNvSpPr txBox="1"/>
          <p:nvPr/>
        </p:nvSpPr>
        <p:spPr>
          <a:xfrm>
            <a:off x="7840979" y="2319803"/>
            <a:ext cx="3583610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NEW: A 1 in  row </a:t>
            </a:r>
            <a:r>
              <a:rPr lang="en-US" sz="2800" i="1" dirty="0"/>
              <a:t>j</a:t>
            </a:r>
            <a:r>
              <a:rPr lang="en-US" sz="2800" dirty="0"/>
              <a:t> and </a:t>
            </a:r>
          </a:p>
          <a:p>
            <a:r>
              <a:rPr lang="en-US" sz="2800" dirty="0"/>
              <a:t>column </a:t>
            </a:r>
            <a:r>
              <a:rPr lang="en-US" sz="2800" i="1" dirty="0"/>
              <a:t>k</a:t>
            </a:r>
            <a:r>
              <a:rPr lang="en-US" sz="2800" dirty="0"/>
              <a:t> means</a:t>
            </a:r>
          </a:p>
          <a:p>
            <a:r>
              <a:rPr lang="en-US" sz="2800" i="1" dirty="0"/>
              <a:t>“I can get from vertex j </a:t>
            </a:r>
          </a:p>
          <a:p>
            <a:r>
              <a:rPr lang="en-US" sz="2800" i="1" dirty="0"/>
              <a:t>to vertex k in one step”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8EEEF-7E8B-BF46-B613-44D6B9D18223}"/>
              </a:ext>
            </a:extLst>
          </p:cNvPr>
          <p:cNvSpPr txBox="1"/>
          <p:nvPr/>
        </p:nvSpPr>
        <p:spPr>
          <a:xfrm>
            <a:off x="7301279" y="5418568"/>
            <a:ext cx="411747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Two ways to think about</a:t>
            </a:r>
          </a:p>
          <a:p>
            <a:pPr algn="ctr"/>
            <a:r>
              <a:rPr lang="en-US" sz="2800" dirty="0"/>
              <a:t>value of row </a:t>
            </a:r>
            <a:r>
              <a:rPr lang="en-US" sz="2800" dirty="0" err="1"/>
              <a:t>i</a:t>
            </a:r>
            <a:r>
              <a:rPr lang="en-US" sz="2800" dirty="0"/>
              <a:t> and column j</a:t>
            </a:r>
          </a:p>
        </p:txBody>
      </p:sp>
    </p:spTree>
    <p:extLst>
      <p:ext uri="{BB962C8B-B14F-4D97-AF65-F5344CB8AC3E}">
        <p14:creationId xmlns:p14="http://schemas.microsoft.com/office/powerpoint/2010/main" val="1565708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A296A0-1125-D34E-821B-F3B1818DDD49}"/>
              </a:ext>
            </a:extLst>
          </p:cNvPr>
          <p:cNvSpPr/>
          <p:nvPr/>
        </p:nvSpPr>
        <p:spPr>
          <a:xfrm flipV="1">
            <a:off x="1398924" y="3066682"/>
            <a:ext cx="566057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DF12E-47C8-4C44-8E21-78446EEB2337}"/>
              </a:ext>
            </a:extLst>
          </p:cNvPr>
          <p:cNvSpPr txBox="1"/>
          <p:nvPr/>
        </p:nvSpPr>
        <p:spPr>
          <a:xfrm>
            <a:off x="7840979" y="2319803"/>
            <a:ext cx="3583610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NEW: A 1 in  row </a:t>
            </a:r>
            <a:r>
              <a:rPr lang="en-US" sz="2800" i="1" dirty="0"/>
              <a:t>j</a:t>
            </a:r>
            <a:r>
              <a:rPr lang="en-US" sz="2800" dirty="0"/>
              <a:t> and </a:t>
            </a:r>
          </a:p>
          <a:p>
            <a:r>
              <a:rPr lang="en-US" sz="2800" dirty="0"/>
              <a:t>column </a:t>
            </a:r>
            <a:r>
              <a:rPr lang="en-US" sz="2800" i="1" dirty="0"/>
              <a:t>k</a:t>
            </a:r>
            <a:r>
              <a:rPr lang="en-US" sz="2800" dirty="0"/>
              <a:t> means</a:t>
            </a:r>
          </a:p>
          <a:p>
            <a:r>
              <a:rPr lang="en-US" sz="2800" i="1" dirty="0"/>
              <a:t>“I can get from vertex j </a:t>
            </a:r>
          </a:p>
          <a:p>
            <a:r>
              <a:rPr lang="en-US" sz="2800" i="1" dirty="0"/>
              <a:t>to vertex k in one step”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8EEEF-7E8B-BF46-B613-44D6B9D18223}"/>
              </a:ext>
            </a:extLst>
          </p:cNvPr>
          <p:cNvSpPr txBox="1"/>
          <p:nvPr/>
        </p:nvSpPr>
        <p:spPr>
          <a:xfrm>
            <a:off x="6785811" y="5418568"/>
            <a:ext cx="446129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dirty="0"/>
              <a:t> represents all “one step” transitions between vertices. </a:t>
            </a:r>
          </a:p>
        </p:txBody>
      </p:sp>
    </p:spTree>
    <p:extLst>
      <p:ext uri="{BB962C8B-B14F-4D97-AF65-F5344CB8AC3E}">
        <p14:creationId xmlns:p14="http://schemas.microsoft.com/office/powerpoint/2010/main" val="2324006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31507-7651-BE4C-8B4B-6E33BEF2910F}"/>
              </a:ext>
            </a:extLst>
          </p:cNvPr>
          <p:cNvSpPr txBox="1"/>
          <p:nvPr/>
        </p:nvSpPr>
        <p:spPr>
          <a:xfrm>
            <a:off x="7157009" y="4543218"/>
            <a:ext cx="4123886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break it down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359C1C-322B-8C46-B939-09DF502B0125}"/>
              </a:ext>
            </a:extLst>
          </p:cNvPr>
          <p:cNvSpPr/>
          <p:nvPr/>
        </p:nvSpPr>
        <p:spPr>
          <a:xfrm flipV="1">
            <a:off x="11304844" y="3711750"/>
            <a:ext cx="406256" cy="40458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A4826C-F61A-E94B-8F9A-C70B387A2F01}"/>
              </a:ext>
            </a:extLst>
          </p:cNvPr>
          <p:cNvSpPr txBox="1"/>
          <p:nvPr/>
        </p:nvSpPr>
        <p:spPr>
          <a:xfrm>
            <a:off x="6787355" y="2395265"/>
            <a:ext cx="530438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n</a:t>
            </a:r>
            <a:r>
              <a:rPr lang="en-US" sz="2800" dirty="0"/>
              <a:t> is the number of </a:t>
            </a:r>
            <a:r>
              <a:rPr lang="en-US" sz="2800" i="1" dirty="0"/>
              <a:t>vertices. </a:t>
            </a:r>
          </a:p>
        </p:txBody>
      </p:sp>
    </p:spTree>
    <p:extLst>
      <p:ext uri="{BB962C8B-B14F-4D97-AF65-F5344CB8AC3E}">
        <p14:creationId xmlns:p14="http://schemas.microsoft.com/office/powerpoint/2010/main" val="3581909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A4826C-F61A-E94B-8F9A-C70B387A2F01}"/>
              </a:ext>
            </a:extLst>
          </p:cNvPr>
          <p:cNvSpPr txBox="1"/>
          <p:nvPr/>
        </p:nvSpPr>
        <p:spPr>
          <a:xfrm>
            <a:off x="6787355" y="2395265"/>
            <a:ext cx="5304382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n</a:t>
            </a:r>
            <a:r>
              <a:rPr lang="en-US" sz="2800" dirty="0"/>
              <a:t> is the number of </a:t>
            </a:r>
            <a:r>
              <a:rPr lang="en-US" sz="2800" i="1" dirty="0"/>
              <a:t>vertices. </a:t>
            </a:r>
          </a:p>
          <a:p>
            <a:pPr algn="ctr"/>
            <a:r>
              <a:rPr lang="en-US" sz="2800" dirty="0"/>
              <a:t>Paths longer than </a:t>
            </a:r>
            <a:r>
              <a:rPr lang="en-US" sz="2800" i="1" dirty="0"/>
              <a:t>n</a:t>
            </a:r>
            <a:r>
              <a:rPr lang="en-US" sz="2800" dirty="0"/>
              <a:t> repeat vertices</a:t>
            </a:r>
          </a:p>
        </p:txBody>
      </p:sp>
    </p:spTree>
    <p:extLst>
      <p:ext uri="{BB962C8B-B14F-4D97-AF65-F5344CB8AC3E}">
        <p14:creationId xmlns:p14="http://schemas.microsoft.com/office/powerpoint/2010/main" val="3637365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31507-7651-BE4C-8B4B-6E33BEF2910F}"/>
              </a:ext>
            </a:extLst>
          </p:cNvPr>
          <p:cNvSpPr txBox="1"/>
          <p:nvPr/>
        </p:nvSpPr>
        <p:spPr>
          <a:xfrm>
            <a:off x="7157009" y="4543218"/>
            <a:ext cx="4123886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break it down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E4D52F-5C0B-8040-A5A3-9F9D03EE25E4}"/>
              </a:ext>
            </a:extLst>
          </p:cNvPr>
          <p:cNvSpPr/>
          <p:nvPr/>
        </p:nvSpPr>
        <p:spPr>
          <a:xfrm flipV="1">
            <a:off x="8444615" y="3677781"/>
            <a:ext cx="702549" cy="7038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E4D52F-5C0B-8040-A5A3-9F9D03EE25E4}"/>
              </a:ext>
            </a:extLst>
          </p:cNvPr>
          <p:cNvSpPr/>
          <p:nvPr/>
        </p:nvSpPr>
        <p:spPr>
          <a:xfrm flipV="1">
            <a:off x="8444615" y="3677781"/>
            <a:ext cx="702549" cy="7038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0B64CD-139B-304F-9A83-C46A4A3C92D8}"/>
              </a:ext>
            </a:extLst>
          </p:cNvPr>
          <p:cNvSpPr txBox="1"/>
          <p:nvPr/>
        </p:nvSpPr>
        <p:spPr>
          <a:xfrm>
            <a:off x="8051351" y="5204938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5470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54346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A4826C-F61A-E94B-8F9A-C70B387A2F01}"/>
              </a:ext>
            </a:extLst>
          </p:cNvPr>
          <p:cNvSpPr txBox="1"/>
          <p:nvPr/>
        </p:nvSpPr>
        <p:spPr>
          <a:xfrm>
            <a:off x="7553544" y="2896174"/>
            <a:ext cx="3591368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has a one in row j</a:t>
            </a:r>
          </a:p>
          <a:p>
            <a:r>
              <a:rPr lang="en-US" sz="2800" dirty="0"/>
              <a:t>and column k if there is</a:t>
            </a:r>
          </a:p>
          <a:p>
            <a:r>
              <a:rPr lang="en-US" sz="2800" dirty="0"/>
              <a:t>a two-step path from </a:t>
            </a:r>
          </a:p>
          <a:p>
            <a:r>
              <a:rPr lang="en-US" sz="2800" dirty="0"/>
              <a:t>vertex j to vertex 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E189CF-DE6D-5744-8A73-9599B6F1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2E6F78-A66F-4E45-AF01-9088CE0CA34E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EF074-321A-4B4F-A209-EF4F06F37F60}"/>
              </a:ext>
            </a:extLst>
          </p:cNvPr>
          <p:cNvSpPr txBox="1"/>
          <p:nvPr/>
        </p:nvSpPr>
        <p:spPr>
          <a:xfrm>
            <a:off x="8051351" y="5204938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0539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3220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828145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Recall (from math class,</a:t>
            </a:r>
          </a:p>
          <a:p>
            <a:r>
              <a:rPr lang="en-US" sz="2800" dirty="0"/>
              <a:t>section 3.3.3, or 3Blue1Brown video) that we get the</a:t>
            </a:r>
          </a:p>
          <a:p>
            <a:r>
              <a:rPr lang="en-US" sz="2800" dirty="0"/>
              <a:t>element in the </a:t>
            </a:r>
            <a:r>
              <a:rPr lang="en-US" sz="2800" dirty="0" err="1"/>
              <a:t>j</a:t>
            </a:r>
            <a:r>
              <a:rPr lang="en-US" sz="2800" baseline="30000" dirty="0" err="1"/>
              <a:t>th</a:t>
            </a:r>
            <a:r>
              <a:rPr lang="en-US" sz="2800" dirty="0"/>
              <a:t> row and k</a:t>
            </a:r>
            <a:r>
              <a:rPr lang="en-US" sz="2800" baseline="30000" dirty="0"/>
              <a:t>th</a:t>
            </a:r>
            <a:endParaRPr lang="en-US" sz="2800" dirty="0"/>
          </a:p>
          <a:p>
            <a:r>
              <a:rPr lang="en-US" sz="2800" dirty="0"/>
              <a:t>column by multiplying the</a:t>
            </a:r>
          </a:p>
          <a:p>
            <a:r>
              <a:rPr lang="en-US" sz="2800" dirty="0" err="1"/>
              <a:t>j</a:t>
            </a:r>
            <a:r>
              <a:rPr lang="en-US" sz="2800" baseline="30000" dirty="0" err="1"/>
              <a:t>th</a:t>
            </a:r>
            <a:r>
              <a:rPr lang="en-US" sz="2800" dirty="0"/>
              <a:t> row of the first matrix with</a:t>
            </a:r>
          </a:p>
          <a:p>
            <a:r>
              <a:rPr lang="en-US" sz="2800" dirty="0"/>
              <a:t>the k</a:t>
            </a:r>
            <a:r>
              <a:rPr lang="en-US" sz="2800" baseline="30000" dirty="0"/>
              <a:t>th</a:t>
            </a:r>
            <a:r>
              <a:rPr lang="en-US" sz="2800" dirty="0"/>
              <a:t> column of the second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D8B9C-F5FC-0242-9E15-42587BD22C91}"/>
              </a:ext>
            </a:extLst>
          </p:cNvPr>
          <p:cNvSpPr txBox="1"/>
          <p:nvPr/>
        </p:nvSpPr>
        <p:spPr>
          <a:xfrm>
            <a:off x="54346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E4D40-7514-6048-B963-07919616DDC5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150E1-9AB5-214E-B387-FA84DDB1BAEA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898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BAE3-8826-734E-B5F7-5D2A8D0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6222-1EA6-EB46-A9A5-E908C0B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Transitive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DF304C-7468-3E46-AFF7-4998CB2D34E5}"/>
              </a:ext>
            </a:extLst>
          </p:cNvPr>
          <p:cNvSpPr/>
          <p:nvPr/>
        </p:nvSpPr>
        <p:spPr>
          <a:xfrm rot="5400000">
            <a:off x="1415108" y="2136887"/>
            <a:ext cx="715205" cy="186902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17F28-AAF4-D14C-86F2-277723C02B74}"/>
              </a:ext>
            </a:extLst>
          </p:cNvPr>
          <p:cNvSpPr txBox="1"/>
          <p:nvPr/>
        </p:nvSpPr>
        <p:spPr>
          <a:xfrm>
            <a:off x="275743" y="2521059"/>
            <a:ext cx="11277628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State a property, call it </a:t>
            </a:r>
            <a:r>
              <a:rPr lang="en-US" sz="2800" i="1" dirty="0"/>
              <a:t>P</a:t>
            </a:r>
            <a:r>
              <a:rPr lang="en-US" sz="2800" dirty="0"/>
              <a:t>, that you’d like a relation to have and call it </a:t>
            </a:r>
            <a:r>
              <a:rPr lang="en-US" sz="2800" i="1" dirty="0"/>
              <a:t>R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Create a new relation, call it R’, from the old relation by adding tuples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satisfy the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 ⊇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be as small as possible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8E358-6526-2445-B53F-9AC43F54EDC2}"/>
              </a:ext>
            </a:extLst>
          </p:cNvPr>
          <p:cNvSpPr/>
          <p:nvPr/>
        </p:nvSpPr>
        <p:spPr bwMode="auto">
          <a:xfrm>
            <a:off x="4767427" y="5602067"/>
            <a:ext cx="1524000" cy="8907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Closure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D9CBA-B0D2-6841-9428-FF0802C7EDC1}"/>
              </a:ext>
            </a:extLst>
          </p:cNvPr>
          <p:cNvCxnSpPr>
            <a:cxnSpLocks noChangeShapeType="1"/>
            <a:stCxn id="13" idx="3"/>
            <a:endCxn id="9" idx="1"/>
          </p:cNvCxnSpPr>
          <p:nvPr/>
        </p:nvCxnSpPr>
        <p:spPr bwMode="auto">
          <a:xfrm flipV="1">
            <a:off x="4005427" y="6047466"/>
            <a:ext cx="762000" cy="475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7ECA3D-FEAF-AB44-9205-2556FD339A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91427" y="5987830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E36748-3C6D-CC42-861A-87BD9E96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285" y="5777781"/>
            <a:ext cx="17123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C1C5F-003A-4748-A32C-AE6076D00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95" y="5852162"/>
            <a:ext cx="11272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F408A-88F9-9247-8344-416022719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957" y="4830935"/>
            <a:ext cx="15648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Property (P)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31B973-9360-C94D-A4C0-AEFA6E09E03C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5529427" y="5263800"/>
            <a:ext cx="0" cy="33826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89913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9EF7E-6A75-D54A-885E-7044D5855822}"/>
              </a:ext>
            </a:extLst>
          </p:cNvPr>
          <p:cNvSpPr/>
          <p:nvPr/>
        </p:nvSpPr>
        <p:spPr>
          <a:xfrm flipV="1">
            <a:off x="4379565" y="3102773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F3631-8104-0A00-85DE-E8C321ECCAF7}"/>
              </a:ext>
            </a:extLst>
          </p:cNvPr>
          <p:cNvSpPr txBox="1"/>
          <p:nvPr/>
        </p:nvSpPr>
        <p:spPr>
          <a:xfrm>
            <a:off x="7363855" y="2676420"/>
            <a:ext cx="4828145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Recall (from math class,</a:t>
            </a:r>
          </a:p>
          <a:p>
            <a:r>
              <a:rPr lang="en-US" sz="2800" dirty="0"/>
              <a:t>section 3.3.3, or 3Blue1Brown video) that we get the</a:t>
            </a:r>
          </a:p>
          <a:p>
            <a:r>
              <a:rPr lang="en-US" sz="2800" dirty="0"/>
              <a:t>element in the </a:t>
            </a:r>
            <a:r>
              <a:rPr lang="en-US" sz="2800" dirty="0" err="1"/>
              <a:t>j</a:t>
            </a:r>
            <a:r>
              <a:rPr lang="en-US" sz="2800" baseline="30000" dirty="0" err="1"/>
              <a:t>th</a:t>
            </a:r>
            <a:r>
              <a:rPr lang="en-US" sz="2800" dirty="0"/>
              <a:t> row and k</a:t>
            </a:r>
            <a:r>
              <a:rPr lang="en-US" sz="2800" baseline="30000" dirty="0"/>
              <a:t>th</a:t>
            </a:r>
            <a:endParaRPr lang="en-US" sz="2800" dirty="0"/>
          </a:p>
          <a:p>
            <a:r>
              <a:rPr lang="en-US" sz="2800" dirty="0"/>
              <a:t>column by multiplying the</a:t>
            </a:r>
          </a:p>
          <a:p>
            <a:r>
              <a:rPr lang="en-US" sz="2800" dirty="0" err="1">
                <a:highlight>
                  <a:srgbClr val="FFFF00"/>
                </a:highlight>
              </a:rPr>
              <a:t>j</a:t>
            </a:r>
            <a:r>
              <a:rPr lang="en-US" sz="2800" baseline="30000" dirty="0" err="1">
                <a:highlight>
                  <a:srgbClr val="FFFF00"/>
                </a:highlight>
              </a:rPr>
              <a:t>th</a:t>
            </a:r>
            <a:r>
              <a:rPr lang="en-US" sz="2800" dirty="0">
                <a:highlight>
                  <a:srgbClr val="FFFF00"/>
                </a:highlight>
              </a:rPr>
              <a:t> row of the first matrix </a:t>
            </a:r>
            <a:r>
              <a:rPr lang="en-US" sz="2800" dirty="0"/>
              <a:t>with</a:t>
            </a:r>
          </a:p>
          <a:p>
            <a:r>
              <a:rPr lang="en-US" sz="2800" dirty="0"/>
              <a:t>the </a:t>
            </a:r>
            <a:r>
              <a:rPr lang="en-US" sz="2800" dirty="0">
                <a:highlight>
                  <a:srgbClr val="FFFF00"/>
                </a:highlight>
              </a:rPr>
              <a:t>k</a:t>
            </a:r>
            <a:r>
              <a:rPr lang="en-US" sz="2800" baseline="30000" dirty="0">
                <a:highlight>
                  <a:srgbClr val="FFFF00"/>
                </a:highlight>
              </a:rPr>
              <a:t>th</a:t>
            </a:r>
            <a:r>
              <a:rPr lang="en-US" sz="2800" dirty="0">
                <a:highlight>
                  <a:srgbClr val="FFFF00"/>
                </a:highlight>
              </a:rPr>
              <a:t> column of the second</a:t>
            </a:r>
          </a:p>
        </p:txBody>
      </p:sp>
    </p:spTree>
    <p:extLst>
      <p:ext uri="{BB962C8B-B14F-4D97-AF65-F5344CB8AC3E}">
        <p14:creationId xmlns:p14="http://schemas.microsoft.com/office/powerpoint/2010/main" val="3261287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15395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1?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725714" y="3070499"/>
            <a:ext cx="70409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15395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1?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Is there a path from 1 to 1?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725714" y="3070499"/>
            <a:ext cx="70409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9EF7E-6A75-D54A-885E-7044D5855822}"/>
              </a:ext>
            </a:extLst>
          </p:cNvPr>
          <p:cNvSpPr/>
          <p:nvPr/>
        </p:nvSpPr>
        <p:spPr>
          <a:xfrm flipV="1">
            <a:off x="4379565" y="3102773"/>
            <a:ext cx="566057" cy="59744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98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15395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2?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1375944" y="3102773"/>
            <a:ext cx="70409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316AD-9608-50C4-55F2-F3ACD03F668C}"/>
              </a:ext>
            </a:extLst>
          </p:cNvPr>
          <p:cNvSpPr txBox="1"/>
          <p:nvPr/>
        </p:nvSpPr>
        <p:spPr>
          <a:xfrm>
            <a:off x="8859795" y="2138428"/>
            <a:ext cx="740908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842493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15395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2?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Is there a path from 2 to 1?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1375944" y="3102773"/>
            <a:ext cx="70409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9EF7E-6A75-D54A-885E-7044D5855822}"/>
              </a:ext>
            </a:extLst>
          </p:cNvPr>
          <p:cNvSpPr/>
          <p:nvPr/>
        </p:nvSpPr>
        <p:spPr>
          <a:xfrm flipV="1">
            <a:off x="4391943" y="3620957"/>
            <a:ext cx="566057" cy="59744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4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458913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2?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Is there a path from 2 to 1?</a:t>
            </a:r>
          </a:p>
          <a:p>
            <a:r>
              <a:rPr lang="en-US" sz="2800" b="1" i="1" dirty="0"/>
              <a:t>Then there should be a path </a:t>
            </a:r>
          </a:p>
          <a:p>
            <a:r>
              <a:rPr lang="en-US" sz="2800" b="1" i="1" dirty="0"/>
              <a:t>from 1 to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1375944" y="3102773"/>
            <a:ext cx="70409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9EF7E-6A75-D54A-885E-7044D5855822}"/>
              </a:ext>
            </a:extLst>
          </p:cNvPr>
          <p:cNvSpPr/>
          <p:nvPr/>
        </p:nvSpPr>
        <p:spPr>
          <a:xfrm flipV="1">
            <a:off x="4391943" y="3620957"/>
            <a:ext cx="566057" cy="59744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9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15395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3?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Is there a path from 3 to 1?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2109897" y="3102775"/>
            <a:ext cx="70409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9EF7E-6A75-D54A-885E-7044D5855822}"/>
              </a:ext>
            </a:extLst>
          </p:cNvPr>
          <p:cNvSpPr/>
          <p:nvPr/>
        </p:nvSpPr>
        <p:spPr>
          <a:xfrm flipV="1">
            <a:off x="4396832" y="4136423"/>
            <a:ext cx="566057" cy="59744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41FAE-C51C-55CB-0859-1B25568552D1}"/>
              </a:ext>
            </a:extLst>
          </p:cNvPr>
          <p:cNvSpPr txBox="1"/>
          <p:nvPr/>
        </p:nvSpPr>
        <p:spPr>
          <a:xfrm>
            <a:off x="8859795" y="2138428"/>
            <a:ext cx="740908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233449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FDD2F1B-041C-1244-84B4-284923074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13FFA5D-36EF-544D-BE76-2BA7DE53EE78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9CFFC-442A-3843-90BA-C936130AE11C}"/>
              </a:ext>
            </a:extLst>
          </p:cNvPr>
          <p:cNvSpPr/>
          <p:nvPr/>
        </p:nvSpPr>
        <p:spPr>
          <a:xfrm flipV="1">
            <a:off x="4379565" y="3102773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A2782-A427-B346-BDBF-5B9D259C976E}"/>
              </a:ext>
            </a:extLst>
          </p:cNvPr>
          <p:cNvSpPr/>
          <p:nvPr/>
        </p:nvSpPr>
        <p:spPr>
          <a:xfrm flipV="1">
            <a:off x="3904343" y="6273447"/>
            <a:ext cx="754501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2FED6F-3B16-3244-9A24-FACFFD171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592" y="3104731"/>
            <a:ext cx="3886200" cy="21971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D5515CC-0A3A-1A42-8C84-15134F4D1687}"/>
              </a:ext>
            </a:extLst>
          </p:cNvPr>
          <p:cNvSpPr/>
          <p:nvPr/>
        </p:nvSpPr>
        <p:spPr>
          <a:xfrm flipV="1">
            <a:off x="8288704" y="3102774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F0B602-A166-3745-87AE-04A997037183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E8C023-6314-1A48-9FCD-93082904A9BF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16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3D145C1-EEFA-864E-8A90-A75299E78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13FFA5D-36EF-544D-BE76-2BA7DE53EE78}"/>
              </a:ext>
            </a:extLst>
          </p:cNvPr>
          <p:cNvSpPr/>
          <p:nvPr/>
        </p:nvSpPr>
        <p:spPr>
          <a:xfrm flipV="1">
            <a:off x="823564" y="3086296"/>
            <a:ext cx="566057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9CFFC-442A-3843-90BA-C936130AE11C}"/>
              </a:ext>
            </a:extLst>
          </p:cNvPr>
          <p:cNvSpPr/>
          <p:nvPr/>
        </p:nvSpPr>
        <p:spPr>
          <a:xfrm flipV="1">
            <a:off x="4375815" y="3108864"/>
            <a:ext cx="566057" cy="5794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A2782-A427-B346-BDBF-5B9D259C976E}"/>
              </a:ext>
            </a:extLst>
          </p:cNvPr>
          <p:cNvSpPr/>
          <p:nvPr/>
        </p:nvSpPr>
        <p:spPr>
          <a:xfrm flipV="1">
            <a:off x="3904343" y="6273447"/>
            <a:ext cx="754501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A0DC6-66FF-FD47-8DBD-2DBA381A650B}"/>
              </a:ext>
            </a:extLst>
          </p:cNvPr>
          <p:cNvSpPr txBox="1"/>
          <p:nvPr/>
        </p:nvSpPr>
        <p:spPr>
          <a:xfrm>
            <a:off x="7988289" y="2835310"/>
            <a:ext cx="212750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a=1, b=1, c=1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7968320" y="3683757"/>
            <a:ext cx="71045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AA23FB-94C3-B04F-9B10-C11906021459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82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CED9F8B-ED35-EB45-AEE1-C9B2342C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13FFA5D-36EF-544D-BE76-2BA7DE53EE78}"/>
              </a:ext>
            </a:extLst>
          </p:cNvPr>
          <p:cNvSpPr/>
          <p:nvPr/>
        </p:nvSpPr>
        <p:spPr>
          <a:xfrm flipV="1">
            <a:off x="1418649" y="3068802"/>
            <a:ext cx="566057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9CFFC-442A-3843-90BA-C936130AE11C}"/>
              </a:ext>
            </a:extLst>
          </p:cNvPr>
          <p:cNvSpPr/>
          <p:nvPr/>
        </p:nvSpPr>
        <p:spPr>
          <a:xfrm flipV="1">
            <a:off x="4375815" y="3605009"/>
            <a:ext cx="566057" cy="5794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A2782-A427-B346-BDBF-5B9D259C976E}"/>
              </a:ext>
            </a:extLst>
          </p:cNvPr>
          <p:cNvSpPr/>
          <p:nvPr/>
        </p:nvSpPr>
        <p:spPr>
          <a:xfrm flipV="1">
            <a:off x="3904343" y="6273447"/>
            <a:ext cx="754501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A0DC6-66FF-FD47-8DBD-2DBA381A650B}"/>
              </a:ext>
            </a:extLst>
          </p:cNvPr>
          <p:cNvSpPr txBox="1"/>
          <p:nvPr/>
        </p:nvSpPr>
        <p:spPr>
          <a:xfrm>
            <a:off x="7988289" y="2835310"/>
            <a:ext cx="212750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a=1, b=2, c=1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7968320" y="3683757"/>
            <a:ext cx="123623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E87E81-DAD0-5A4F-AA55-A1F2CE94C52D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BAE3-8826-734E-B5F7-5D2A8D0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Closures – a note about the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6222-1EA6-EB46-A9A5-E908C0B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combine reflexive, symmetric, and transitive closures</a:t>
            </a:r>
          </a:p>
          <a:p>
            <a:r>
              <a:rPr lang="en-US" dirty="0"/>
              <a:t>For example, Homework 19 asks you compute a </a:t>
            </a:r>
            <a:r>
              <a:rPr lang="en-US" i="1" dirty="0">
                <a:highlight>
                  <a:srgbClr val="FFFF00"/>
                </a:highlight>
              </a:rPr>
              <a:t>reflexive transitive closure</a:t>
            </a:r>
          </a:p>
          <a:p>
            <a:pPr lvl="1"/>
            <a:r>
              <a:rPr lang="en-US" dirty="0"/>
              <a:t>Do a reflexive closure and then a 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963827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CED9F8B-ED35-EB45-AEE1-C9B2342C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13FFA5D-36EF-544D-BE76-2BA7DE53EE78}"/>
              </a:ext>
            </a:extLst>
          </p:cNvPr>
          <p:cNvSpPr/>
          <p:nvPr/>
        </p:nvSpPr>
        <p:spPr>
          <a:xfrm flipV="1">
            <a:off x="1418649" y="3068802"/>
            <a:ext cx="566057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9CFFC-442A-3843-90BA-C936130AE11C}"/>
              </a:ext>
            </a:extLst>
          </p:cNvPr>
          <p:cNvSpPr/>
          <p:nvPr/>
        </p:nvSpPr>
        <p:spPr>
          <a:xfrm flipV="1">
            <a:off x="4375815" y="3605009"/>
            <a:ext cx="566057" cy="5794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A2782-A427-B346-BDBF-5B9D259C976E}"/>
              </a:ext>
            </a:extLst>
          </p:cNvPr>
          <p:cNvSpPr/>
          <p:nvPr/>
        </p:nvSpPr>
        <p:spPr>
          <a:xfrm flipV="1">
            <a:off x="3904343" y="6273447"/>
            <a:ext cx="754501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A0DC6-66FF-FD47-8DBD-2DBA381A650B}"/>
              </a:ext>
            </a:extLst>
          </p:cNvPr>
          <p:cNvSpPr txBox="1"/>
          <p:nvPr/>
        </p:nvSpPr>
        <p:spPr>
          <a:xfrm>
            <a:off x="7988289" y="2835310"/>
            <a:ext cx="212750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a=1, b=2, c=1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7968320" y="3683757"/>
            <a:ext cx="123623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E87E81-DAD0-5A4F-AA55-A1F2CE94C52D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871A2-5DD2-42EA-E9D3-396986DFF27E}"/>
              </a:ext>
            </a:extLst>
          </p:cNvPr>
          <p:cNvSpPr txBox="1"/>
          <p:nvPr/>
        </p:nvSpPr>
        <p:spPr>
          <a:xfrm>
            <a:off x="7363855" y="2676420"/>
            <a:ext cx="4458913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2?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Is there a path from 2 to 1?</a:t>
            </a:r>
          </a:p>
          <a:p>
            <a:r>
              <a:rPr lang="en-US" sz="2800" b="1" i="1" dirty="0"/>
              <a:t>Then there should be a path </a:t>
            </a:r>
          </a:p>
          <a:p>
            <a:r>
              <a:rPr lang="en-US" sz="2800" b="1" i="1" dirty="0"/>
              <a:t>from 1 to 1</a:t>
            </a:r>
          </a:p>
        </p:txBody>
      </p:sp>
    </p:spTree>
    <p:extLst>
      <p:ext uri="{BB962C8B-B14F-4D97-AF65-F5344CB8AC3E}">
        <p14:creationId xmlns:p14="http://schemas.microsoft.com/office/powerpoint/2010/main" val="590920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4DC61A8-890D-7A44-9DA5-7B82BE9E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13FFA5D-36EF-544D-BE76-2BA7DE53EE78}"/>
              </a:ext>
            </a:extLst>
          </p:cNvPr>
          <p:cNvSpPr/>
          <p:nvPr/>
        </p:nvSpPr>
        <p:spPr>
          <a:xfrm flipV="1">
            <a:off x="2076206" y="3093638"/>
            <a:ext cx="566057" cy="58477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9CFFC-442A-3843-90BA-C936130AE11C}"/>
              </a:ext>
            </a:extLst>
          </p:cNvPr>
          <p:cNvSpPr/>
          <p:nvPr/>
        </p:nvSpPr>
        <p:spPr>
          <a:xfrm flipV="1">
            <a:off x="4382516" y="4183415"/>
            <a:ext cx="566057" cy="5794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A2782-A427-B346-BDBF-5B9D259C976E}"/>
              </a:ext>
            </a:extLst>
          </p:cNvPr>
          <p:cNvSpPr/>
          <p:nvPr/>
        </p:nvSpPr>
        <p:spPr>
          <a:xfrm flipV="1">
            <a:off x="3904343" y="6273447"/>
            <a:ext cx="754501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A0DC6-66FF-FD47-8DBD-2DBA381A650B}"/>
              </a:ext>
            </a:extLst>
          </p:cNvPr>
          <p:cNvSpPr txBox="1"/>
          <p:nvPr/>
        </p:nvSpPr>
        <p:spPr>
          <a:xfrm>
            <a:off x="7988289" y="2835310"/>
            <a:ext cx="212750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a=1, b=3, c=1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7968320" y="3683757"/>
            <a:ext cx="176202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+ 0 +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70AB25-15A9-6A43-AC57-D209683C45EC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8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2D6118-0763-B047-9789-8576F147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13FFA5D-36EF-544D-BE76-2BA7DE53EE78}"/>
              </a:ext>
            </a:extLst>
          </p:cNvPr>
          <p:cNvSpPr/>
          <p:nvPr/>
        </p:nvSpPr>
        <p:spPr>
          <a:xfrm flipH="1" flipV="1">
            <a:off x="2803066" y="3093629"/>
            <a:ext cx="579908" cy="58477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9CFFC-442A-3843-90BA-C936130AE11C}"/>
              </a:ext>
            </a:extLst>
          </p:cNvPr>
          <p:cNvSpPr/>
          <p:nvPr/>
        </p:nvSpPr>
        <p:spPr>
          <a:xfrm flipV="1">
            <a:off x="4375815" y="4703604"/>
            <a:ext cx="566057" cy="5794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A2782-A427-B346-BDBF-5B9D259C976E}"/>
              </a:ext>
            </a:extLst>
          </p:cNvPr>
          <p:cNvSpPr/>
          <p:nvPr/>
        </p:nvSpPr>
        <p:spPr>
          <a:xfrm flipV="1">
            <a:off x="3904343" y="6273447"/>
            <a:ext cx="754501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A0DC6-66FF-FD47-8DBD-2DBA381A650B}"/>
              </a:ext>
            </a:extLst>
          </p:cNvPr>
          <p:cNvSpPr txBox="1"/>
          <p:nvPr/>
        </p:nvSpPr>
        <p:spPr>
          <a:xfrm>
            <a:off x="7988289" y="2835310"/>
            <a:ext cx="212750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a=1, b=4, c=1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7968320" y="3683757"/>
            <a:ext cx="202651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+ 0 + 0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0FECF1-6DFF-F14F-8060-48BF7B1AD539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369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47054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+ 0 + 0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D3191-A809-9947-A6D6-B09578C15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592" y="3104731"/>
            <a:ext cx="3886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23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D3191-A809-9947-A6D6-B09578C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92" y="3104731"/>
            <a:ext cx="38862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47054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+ 0 + 0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BD31A9-B9CB-A748-8DF5-79DEA89B35DE}"/>
              </a:ext>
            </a:extLst>
          </p:cNvPr>
          <p:cNvSpPr/>
          <p:nvPr/>
        </p:nvSpPr>
        <p:spPr>
          <a:xfrm flipH="1" flipV="1">
            <a:off x="8281970" y="3074218"/>
            <a:ext cx="579908" cy="58477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32C24-E0AD-AC4F-942D-BC0BB3A60DA8}"/>
              </a:ext>
            </a:extLst>
          </p:cNvPr>
          <p:cNvSpPr txBox="1"/>
          <p:nvPr/>
        </p:nvSpPr>
        <p:spPr>
          <a:xfrm>
            <a:off x="8141831" y="3846028"/>
            <a:ext cx="319337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 is one way to</a:t>
            </a:r>
          </a:p>
          <a:p>
            <a:r>
              <a:rPr lang="en-US" sz="2800" dirty="0"/>
              <a:t>get from vertex 1 to</a:t>
            </a:r>
          </a:p>
          <a:p>
            <a:r>
              <a:rPr lang="en-US" sz="2800" dirty="0"/>
              <a:t>vertex 1 in two steps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12959A-1ACC-B346-87CF-966AFBC8D4C4}"/>
              </a:ext>
            </a:extLst>
          </p:cNvPr>
          <p:cNvSpPr/>
          <p:nvPr/>
        </p:nvSpPr>
        <p:spPr>
          <a:xfrm flipH="1" flipV="1">
            <a:off x="8818336" y="2400347"/>
            <a:ext cx="579908" cy="58477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867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D3191-A809-9947-A6D6-B09578C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92" y="3104731"/>
            <a:ext cx="38862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47054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+ 0 + 0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32C24-E0AD-AC4F-942D-BC0BB3A60DA8}"/>
              </a:ext>
            </a:extLst>
          </p:cNvPr>
          <p:cNvSpPr txBox="1"/>
          <p:nvPr/>
        </p:nvSpPr>
        <p:spPr>
          <a:xfrm>
            <a:off x="8141831" y="3846028"/>
            <a:ext cx="319337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 is one way to</a:t>
            </a:r>
          </a:p>
          <a:p>
            <a:r>
              <a:rPr lang="en-US" sz="2800" dirty="0"/>
              <a:t>get from vertex 1 to</a:t>
            </a:r>
          </a:p>
          <a:p>
            <a:r>
              <a:rPr lang="en-US" sz="2800" dirty="0"/>
              <a:t>vertex 1 in two steps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0F5C8-7231-4A40-816E-7A80B96CEDB9}"/>
              </a:ext>
            </a:extLst>
          </p:cNvPr>
          <p:cNvSpPr txBox="1"/>
          <p:nvPr/>
        </p:nvSpPr>
        <p:spPr>
          <a:xfrm>
            <a:off x="921716" y="3274184"/>
            <a:ext cx="667689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We don’t need add since we are asking</a:t>
            </a:r>
          </a:p>
          <a:p>
            <a:r>
              <a:rPr lang="en-US" sz="3200" dirty="0"/>
              <a:t>“is there a path from a to c via b”.</a:t>
            </a:r>
          </a:p>
          <a:p>
            <a:r>
              <a:rPr lang="en-US" sz="3200" dirty="0"/>
              <a:t>Use Or instead</a:t>
            </a:r>
          </a:p>
        </p:txBody>
      </p:sp>
    </p:spTree>
    <p:extLst>
      <p:ext uri="{BB962C8B-B14F-4D97-AF65-F5344CB8AC3E}">
        <p14:creationId xmlns:p14="http://schemas.microsoft.com/office/powerpoint/2010/main" val="1376042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D3191-A809-9947-A6D6-B09578C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92" y="3104731"/>
            <a:ext cx="38862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</a:t>
            </a:r>
            <a:r>
              <a:rPr lang="en-US" sz="2800" dirty="0">
                <a:highlight>
                  <a:srgbClr val="FFFF00"/>
                </a:highlight>
              </a:rPr>
              <a:t>∨</a:t>
            </a:r>
            <a:r>
              <a:rPr lang="en-US" sz="2800" dirty="0"/>
              <a:t> 1 </a:t>
            </a:r>
            <a:r>
              <a:rPr lang="en-US" sz="2800" dirty="0">
                <a:highlight>
                  <a:srgbClr val="FFFF00"/>
                </a:highlight>
              </a:rPr>
              <a:t>∨</a:t>
            </a:r>
            <a:r>
              <a:rPr lang="en-US" sz="2800" dirty="0"/>
              <a:t> 0 </a:t>
            </a:r>
            <a:r>
              <a:rPr lang="en-US" sz="2800" dirty="0">
                <a:highlight>
                  <a:srgbClr val="FFFF00"/>
                </a:highlight>
              </a:rPr>
              <a:t>∨</a:t>
            </a:r>
            <a:r>
              <a:rPr lang="en-US" sz="2800" dirty="0"/>
              <a:t>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32C24-E0AD-AC4F-942D-BC0BB3A60DA8}"/>
              </a:ext>
            </a:extLst>
          </p:cNvPr>
          <p:cNvSpPr txBox="1"/>
          <p:nvPr/>
        </p:nvSpPr>
        <p:spPr>
          <a:xfrm>
            <a:off x="8141831" y="3846028"/>
            <a:ext cx="319337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 is </a:t>
            </a:r>
            <a:r>
              <a:rPr lang="en-US" sz="2800" dirty="0">
                <a:highlight>
                  <a:srgbClr val="FFFF00"/>
                </a:highlight>
              </a:rPr>
              <a:t>a</a:t>
            </a:r>
            <a:r>
              <a:rPr lang="en-US" sz="2800" dirty="0"/>
              <a:t> way to</a:t>
            </a:r>
          </a:p>
          <a:p>
            <a:r>
              <a:rPr lang="en-US" sz="2800" dirty="0"/>
              <a:t>get from vertex 1 to</a:t>
            </a:r>
          </a:p>
          <a:p>
            <a:r>
              <a:rPr lang="en-US" sz="2800" dirty="0"/>
              <a:t>vertex 1 in two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CBD96-4BDA-E245-9604-7EFB6D92E0E9}"/>
              </a:ext>
            </a:extLst>
          </p:cNvPr>
          <p:cNvSpPr txBox="1"/>
          <p:nvPr/>
        </p:nvSpPr>
        <p:spPr>
          <a:xfrm>
            <a:off x="921716" y="3274184"/>
            <a:ext cx="667689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We don’t need add since we are asking</a:t>
            </a:r>
          </a:p>
          <a:p>
            <a:r>
              <a:rPr lang="en-US" sz="3200" dirty="0"/>
              <a:t>“is there a path from a to c via b”.</a:t>
            </a:r>
          </a:p>
          <a:p>
            <a:r>
              <a:rPr lang="en-US" sz="3200" dirty="0"/>
              <a:t>Use Or instead</a:t>
            </a:r>
          </a:p>
        </p:txBody>
      </p:sp>
    </p:spTree>
    <p:extLst>
      <p:ext uri="{BB962C8B-B14F-4D97-AF65-F5344CB8AC3E}">
        <p14:creationId xmlns:p14="http://schemas.microsoft.com/office/powerpoint/2010/main" val="2085855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D3191-A809-9947-A6D6-B09578C15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592" y="3104731"/>
            <a:ext cx="3886200" cy="21971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BD31A9-B9CB-A748-8DF5-79DEA89B35DE}"/>
              </a:ext>
            </a:extLst>
          </p:cNvPr>
          <p:cNvSpPr/>
          <p:nvPr/>
        </p:nvSpPr>
        <p:spPr>
          <a:xfrm flipH="1" flipV="1">
            <a:off x="8281970" y="3074218"/>
            <a:ext cx="579908" cy="58477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E8D324-A42E-BD40-AD12-7CD6E86DBFF4}"/>
              </a:ext>
            </a:extLst>
          </p:cNvPr>
          <p:cNvSpPr/>
          <p:nvPr/>
        </p:nvSpPr>
        <p:spPr>
          <a:xfrm>
            <a:off x="8861878" y="4233629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330246-EFAE-A047-B31B-203F51D0217A}"/>
              </a:ext>
            </a:extLst>
          </p:cNvPr>
          <p:cNvSpPr/>
          <p:nvPr/>
        </p:nvSpPr>
        <p:spPr>
          <a:xfrm>
            <a:off x="10379523" y="4233629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D56FD8-1440-094A-A56D-50CC700CEE50}"/>
              </a:ext>
            </a:extLst>
          </p:cNvPr>
          <p:cNvSpPr/>
          <p:nvPr/>
        </p:nvSpPr>
        <p:spPr>
          <a:xfrm>
            <a:off x="10379523" y="55907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C2EBED-AD57-A043-BA01-FDC00897E624}"/>
              </a:ext>
            </a:extLst>
          </p:cNvPr>
          <p:cNvSpPr/>
          <p:nvPr/>
        </p:nvSpPr>
        <p:spPr>
          <a:xfrm>
            <a:off x="8861877" y="55907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0A65B-4BC8-5F4D-8BF4-359423CCB19C}"/>
              </a:ext>
            </a:extLst>
          </p:cNvPr>
          <p:cNvCxnSpPr>
            <a:cxnSpLocks/>
            <a:stCxn id="20" idx="7"/>
            <a:endCxn id="21" idx="1"/>
          </p:cNvCxnSpPr>
          <p:nvPr/>
        </p:nvCxnSpPr>
        <p:spPr>
          <a:xfrm>
            <a:off x="9345038" y="4310149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624421-E717-DC4F-B567-9E0ED6F18F1F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>
            <a:off x="10662552" y="4756143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C9844D-388D-4D47-B4F0-EB9ECC4AA9FF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9427935" y="4494886"/>
            <a:ext cx="951588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866572-48FD-1B47-B2E0-2C26857B582F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flipH="1">
            <a:off x="9427934" y="5851971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8B529391-40F7-2A44-99DC-0FB8EDA6462C}"/>
              </a:ext>
            </a:extLst>
          </p:cNvPr>
          <p:cNvSpPr/>
          <p:nvPr/>
        </p:nvSpPr>
        <p:spPr>
          <a:xfrm rot="7749943">
            <a:off x="8366849" y="392646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8C100C-9C66-B344-A086-730B866C9C60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1 ∨ 0 ∨ 0 = 1</a:t>
            </a:r>
          </a:p>
        </p:txBody>
      </p:sp>
    </p:spTree>
    <p:extLst>
      <p:ext uri="{BB962C8B-B14F-4D97-AF65-F5344CB8AC3E}">
        <p14:creationId xmlns:p14="http://schemas.microsoft.com/office/powerpoint/2010/main" val="3701630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5678BAD-20EA-EC4C-936D-0984A52D7167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0 ∨ 0 ∨ 0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BC014-7C43-9541-8AE6-DFEB123EA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365" y="3102775"/>
            <a:ext cx="29083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1B9F15-C8A2-DB44-A23C-4CE178AAD568}"/>
              </a:ext>
            </a:extLst>
          </p:cNvPr>
          <p:cNvSpPr/>
          <p:nvPr/>
        </p:nvSpPr>
        <p:spPr>
          <a:xfrm flipV="1">
            <a:off x="5037365" y="3070500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C9834E-2180-B240-BAFC-321EF5765AF7}"/>
              </a:ext>
            </a:extLst>
          </p:cNvPr>
          <p:cNvSpPr/>
          <p:nvPr/>
        </p:nvSpPr>
        <p:spPr>
          <a:xfrm flipV="1">
            <a:off x="10386922" y="2352484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35AAB0-77E7-7547-90B3-9F86D14B706D}"/>
              </a:ext>
            </a:extLst>
          </p:cNvPr>
          <p:cNvSpPr/>
          <p:nvPr/>
        </p:nvSpPr>
        <p:spPr>
          <a:xfrm flipV="1">
            <a:off x="8963475" y="3062768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3901C-3835-594F-BA50-6527A08BB6D6}"/>
              </a:ext>
            </a:extLst>
          </p:cNvPr>
          <p:cNvSpPr txBox="1"/>
          <p:nvPr/>
        </p:nvSpPr>
        <p:spPr>
          <a:xfrm>
            <a:off x="8141831" y="3846028"/>
            <a:ext cx="319337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 are no ways to</a:t>
            </a:r>
          </a:p>
          <a:p>
            <a:r>
              <a:rPr lang="en-US" sz="2800" dirty="0"/>
              <a:t>get from vertex 1 to</a:t>
            </a:r>
          </a:p>
          <a:p>
            <a:r>
              <a:rPr lang="en-US" sz="2800" dirty="0"/>
              <a:t>vertex 2 in two steps</a:t>
            </a:r>
          </a:p>
        </p:txBody>
      </p:sp>
    </p:spTree>
    <p:extLst>
      <p:ext uri="{BB962C8B-B14F-4D97-AF65-F5344CB8AC3E}">
        <p14:creationId xmlns:p14="http://schemas.microsoft.com/office/powerpoint/2010/main" val="30553148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725CC93-82A5-EA42-B75F-B98143C5B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365" y="3102775"/>
            <a:ext cx="29083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E8D324-A42E-BD40-AD12-7CD6E86DBFF4}"/>
              </a:ext>
            </a:extLst>
          </p:cNvPr>
          <p:cNvSpPr/>
          <p:nvPr/>
        </p:nvSpPr>
        <p:spPr>
          <a:xfrm>
            <a:off x="8861878" y="4233629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330246-EFAE-A047-B31B-203F51D0217A}"/>
              </a:ext>
            </a:extLst>
          </p:cNvPr>
          <p:cNvSpPr/>
          <p:nvPr/>
        </p:nvSpPr>
        <p:spPr>
          <a:xfrm>
            <a:off x="10379523" y="4233629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D56FD8-1440-094A-A56D-50CC700CEE50}"/>
              </a:ext>
            </a:extLst>
          </p:cNvPr>
          <p:cNvSpPr/>
          <p:nvPr/>
        </p:nvSpPr>
        <p:spPr>
          <a:xfrm>
            <a:off x="10379523" y="55907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C2EBED-AD57-A043-BA01-FDC00897E624}"/>
              </a:ext>
            </a:extLst>
          </p:cNvPr>
          <p:cNvSpPr/>
          <p:nvPr/>
        </p:nvSpPr>
        <p:spPr>
          <a:xfrm>
            <a:off x="8861877" y="55907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0A65B-4BC8-5F4D-8BF4-359423CCB19C}"/>
              </a:ext>
            </a:extLst>
          </p:cNvPr>
          <p:cNvCxnSpPr>
            <a:cxnSpLocks/>
            <a:stCxn id="20" idx="7"/>
            <a:endCxn id="21" idx="1"/>
          </p:cNvCxnSpPr>
          <p:nvPr/>
        </p:nvCxnSpPr>
        <p:spPr>
          <a:xfrm>
            <a:off x="9345038" y="4310149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624421-E717-DC4F-B567-9E0ED6F18F1F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>
            <a:off x="10662552" y="4756143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C9844D-388D-4D47-B4F0-EB9ECC4AA9FF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9427935" y="4494886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866572-48FD-1B47-B2E0-2C26857B582F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flipH="1">
            <a:off x="9427934" y="5851971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1B9F15-C8A2-DB44-A23C-4CE178AAD568}"/>
              </a:ext>
            </a:extLst>
          </p:cNvPr>
          <p:cNvSpPr/>
          <p:nvPr/>
        </p:nvSpPr>
        <p:spPr>
          <a:xfrm flipV="1">
            <a:off x="5037365" y="3070500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35AAB0-77E7-7547-90B3-9F86D14B706D}"/>
              </a:ext>
            </a:extLst>
          </p:cNvPr>
          <p:cNvSpPr/>
          <p:nvPr/>
        </p:nvSpPr>
        <p:spPr>
          <a:xfrm flipV="1">
            <a:off x="8948961" y="3062768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4965DA-282D-B740-B8DC-2DFF9220D21B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0 ∨ 0 ∨ 0 = 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E1DD62-B019-7948-8C70-6CFCEC2A9D72}"/>
              </a:ext>
            </a:extLst>
          </p:cNvPr>
          <p:cNvSpPr/>
          <p:nvPr/>
        </p:nvSpPr>
        <p:spPr>
          <a:xfrm flipV="1">
            <a:off x="10386922" y="2352484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9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BAE3-8826-734E-B5F7-5D2A8D0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6222-1EA6-EB46-A9A5-E908C0B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Transitive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DF304C-7468-3E46-AFF7-4998CB2D34E5}"/>
              </a:ext>
            </a:extLst>
          </p:cNvPr>
          <p:cNvSpPr/>
          <p:nvPr/>
        </p:nvSpPr>
        <p:spPr>
          <a:xfrm rot="5400000">
            <a:off x="1415108" y="2136887"/>
            <a:ext cx="715205" cy="186902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8E358-6526-2445-B53F-9AC43F54EDC2}"/>
              </a:ext>
            </a:extLst>
          </p:cNvPr>
          <p:cNvSpPr/>
          <p:nvPr/>
        </p:nvSpPr>
        <p:spPr bwMode="auto">
          <a:xfrm>
            <a:off x="4767427" y="5602067"/>
            <a:ext cx="1524000" cy="8907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Closure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D9CBA-B0D2-6841-9428-FF0802C7EDC1}"/>
              </a:ext>
            </a:extLst>
          </p:cNvPr>
          <p:cNvCxnSpPr>
            <a:cxnSpLocks noChangeShapeType="1"/>
            <a:stCxn id="13" idx="3"/>
            <a:endCxn id="9" idx="1"/>
          </p:cNvCxnSpPr>
          <p:nvPr/>
        </p:nvCxnSpPr>
        <p:spPr bwMode="auto">
          <a:xfrm flipV="1">
            <a:off x="4005427" y="6047466"/>
            <a:ext cx="762000" cy="475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7ECA3D-FEAF-AB44-9205-2556FD339A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91427" y="5987830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E36748-3C6D-CC42-861A-87BD9E96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285" y="5777781"/>
            <a:ext cx="17123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C1C5F-003A-4748-A32C-AE6076D00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95" y="5852162"/>
            <a:ext cx="11272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F408A-88F9-9247-8344-416022719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957" y="4830935"/>
            <a:ext cx="14014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Transitivity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31B973-9360-C94D-A4C0-AEFA6E09E03C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5529427" y="5263800"/>
            <a:ext cx="0" cy="33826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644560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46536-7405-AE40-9E7B-6AF5F97F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854" y="3113785"/>
            <a:ext cx="35814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1 ∨ 0 ∨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1B9F15-C8A2-DB44-A23C-4CE178AAD568}"/>
              </a:ext>
            </a:extLst>
          </p:cNvPr>
          <p:cNvSpPr/>
          <p:nvPr/>
        </p:nvSpPr>
        <p:spPr>
          <a:xfrm flipV="1">
            <a:off x="5751506" y="3113785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C9834E-2180-B240-BAFC-321EF5765AF7}"/>
              </a:ext>
            </a:extLst>
          </p:cNvPr>
          <p:cNvSpPr/>
          <p:nvPr/>
        </p:nvSpPr>
        <p:spPr>
          <a:xfrm flipV="1">
            <a:off x="10386922" y="2352484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35AAB0-77E7-7547-90B3-9F86D14B706D}"/>
              </a:ext>
            </a:extLst>
          </p:cNvPr>
          <p:cNvSpPr/>
          <p:nvPr/>
        </p:nvSpPr>
        <p:spPr>
          <a:xfrm flipV="1">
            <a:off x="9738518" y="3058280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3901C-3835-594F-BA50-6527A08BB6D6}"/>
              </a:ext>
            </a:extLst>
          </p:cNvPr>
          <p:cNvSpPr txBox="1"/>
          <p:nvPr/>
        </p:nvSpPr>
        <p:spPr>
          <a:xfrm>
            <a:off x="8141831" y="3846028"/>
            <a:ext cx="319337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 is one way to</a:t>
            </a:r>
          </a:p>
          <a:p>
            <a:r>
              <a:rPr lang="en-US" sz="2800" dirty="0"/>
              <a:t>get from vertex 1 to</a:t>
            </a:r>
          </a:p>
          <a:p>
            <a:r>
              <a:rPr lang="en-US" sz="2800" dirty="0"/>
              <a:t>vertex 3 in two steps</a:t>
            </a:r>
          </a:p>
        </p:txBody>
      </p:sp>
    </p:spTree>
    <p:extLst>
      <p:ext uri="{BB962C8B-B14F-4D97-AF65-F5344CB8AC3E}">
        <p14:creationId xmlns:p14="http://schemas.microsoft.com/office/powerpoint/2010/main" val="2367077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46536-7405-AE40-9E7B-6AF5F97F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854" y="3113785"/>
            <a:ext cx="35814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1 ∨ 0 ∨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1B9F15-C8A2-DB44-A23C-4CE178AAD568}"/>
              </a:ext>
            </a:extLst>
          </p:cNvPr>
          <p:cNvSpPr/>
          <p:nvPr/>
        </p:nvSpPr>
        <p:spPr>
          <a:xfrm flipV="1">
            <a:off x="5751506" y="3113785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C9834E-2180-B240-BAFC-321EF5765AF7}"/>
              </a:ext>
            </a:extLst>
          </p:cNvPr>
          <p:cNvSpPr/>
          <p:nvPr/>
        </p:nvSpPr>
        <p:spPr>
          <a:xfrm flipV="1">
            <a:off x="10386922" y="2352484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35AAB0-77E7-7547-90B3-9F86D14B706D}"/>
              </a:ext>
            </a:extLst>
          </p:cNvPr>
          <p:cNvSpPr/>
          <p:nvPr/>
        </p:nvSpPr>
        <p:spPr>
          <a:xfrm flipV="1">
            <a:off x="9738518" y="3058280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F437FC-E484-C84F-8DDF-1169D8D9C892}"/>
              </a:ext>
            </a:extLst>
          </p:cNvPr>
          <p:cNvSpPr/>
          <p:nvPr/>
        </p:nvSpPr>
        <p:spPr>
          <a:xfrm>
            <a:off x="8861878" y="4233629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51B72-4FBD-3F4D-9F3C-0D9FFDC0A9CA}"/>
              </a:ext>
            </a:extLst>
          </p:cNvPr>
          <p:cNvSpPr/>
          <p:nvPr/>
        </p:nvSpPr>
        <p:spPr>
          <a:xfrm>
            <a:off x="10379523" y="4233629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A7D190-EB0B-D846-86C8-D9A950F67DE2}"/>
              </a:ext>
            </a:extLst>
          </p:cNvPr>
          <p:cNvSpPr/>
          <p:nvPr/>
        </p:nvSpPr>
        <p:spPr>
          <a:xfrm>
            <a:off x="10379523" y="55907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AA3B61-CECF-C546-8584-48D3440D08FF}"/>
              </a:ext>
            </a:extLst>
          </p:cNvPr>
          <p:cNvSpPr/>
          <p:nvPr/>
        </p:nvSpPr>
        <p:spPr>
          <a:xfrm>
            <a:off x="8861877" y="55907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3B1C66-2575-B94B-B07F-3B23593F0A89}"/>
              </a:ext>
            </a:extLst>
          </p:cNvPr>
          <p:cNvCxnSpPr>
            <a:cxnSpLocks/>
            <a:stCxn id="20" idx="7"/>
            <a:endCxn id="21" idx="1"/>
          </p:cNvCxnSpPr>
          <p:nvPr/>
        </p:nvCxnSpPr>
        <p:spPr>
          <a:xfrm>
            <a:off x="9345038" y="4310149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138CA-AB0A-344B-B9AF-B8280517B228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>
            <a:off x="10662552" y="4756143"/>
            <a:ext cx="0" cy="83457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84E0B-0C4F-2C4F-A053-600B739E5873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9427935" y="4494886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34DBE7-4EF5-8048-9BBF-508DA047FD0A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flipH="1">
            <a:off x="9427934" y="5851971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2D244D-848F-9242-8FE4-3D2A64FCBCAC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9345038" y="4679623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600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7B080-FDD7-0649-8E51-8E486C97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80" y="3102775"/>
            <a:ext cx="36576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0 ∨ 0 ∨ 0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1B9F15-C8A2-DB44-A23C-4CE178AAD568}"/>
              </a:ext>
            </a:extLst>
          </p:cNvPr>
          <p:cNvSpPr/>
          <p:nvPr/>
        </p:nvSpPr>
        <p:spPr>
          <a:xfrm flipV="1">
            <a:off x="6394669" y="3070500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C9834E-2180-B240-BAFC-321EF5765AF7}"/>
              </a:ext>
            </a:extLst>
          </p:cNvPr>
          <p:cNvSpPr/>
          <p:nvPr/>
        </p:nvSpPr>
        <p:spPr>
          <a:xfrm flipV="1">
            <a:off x="10386922" y="2352484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35AAB0-77E7-7547-90B3-9F86D14B706D}"/>
              </a:ext>
            </a:extLst>
          </p:cNvPr>
          <p:cNvSpPr/>
          <p:nvPr/>
        </p:nvSpPr>
        <p:spPr>
          <a:xfrm flipV="1">
            <a:off x="10386921" y="3066211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3901C-3835-594F-BA50-6527A08BB6D6}"/>
              </a:ext>
            </a:extLst>
          </p:cNvPr>
          <p:cNvSpPr txBox="1"/>
          <p:nvPr/>
        </p:nvSpPr>
        <p:spPr>
          <a:xfrm>
            <a:off x="8141831" y="3846028"/>
            <a:ext cx="319337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 are no ways to</a:t>
            </a:r>
          </a:p>
          <a:p>
            <a:r>
              <a:rPr lang="en-US" sz="2800" dirty="0"/>
              <a:t>get from vertex 1 to</a:t>
            </a:r>
          </a:p>
          <a:p>
            <a:r>
              <a:rPr lang="en-US" sz="2800" dirty="0"/>
              <a:t>vertex 4 in two steps</a:t>
            </a:r>
          </a:p>
        </p:txBody>
      </p:sp>
    </p:spTree>
    <p:extLst>
      <p:ext uri="{BB962C8B-B14F-4D97-AF65-F5344CB8AC3E}">
        <p14:creationId xmlns:p14="http://schemas.microsoft.com/office/powerpoint/2010/main" val="29987177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3A2EAC-E7B5-5343-A89F-1AEF6A93B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23" y="3134858"/>
            <a:ext cx="36576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1 ∨ 0 ∨ 0 ∨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35450" y="362187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1B9F15-C8A2-DB44-A23C-4CE178AAD568}"/>
              </a:ext>
            </a:extLst>
          </p:cNvPr>
          <p:cNvSpPr/>
          <p:nvPr/>
        </p:nvSpPr>
        <p:spPr>
          <a:xfrm flipV="1">
            <a:off x="4332515" y="3099492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35AAB0-77E7-7547-90B3-9F86D14B706D}"/>
              </a:ext>
            </a:extLst>
          </p:cNvPr>
          <p:cNvSpPr/>
          <p:nvPr/>
        </p:nvSpPr>
        <p:spPr>
          <a:xfrm flipV="1">
            <a:off x="8314306" y="3618588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05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35450" y="362187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47345-8A84-ED4B-9BDB-E5CD88584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888" y="3108864"/>
            <a:ext cx="36576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348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7DD9E-5A40-3B45-B5CF-D4372C6C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13" y="3084502"/>
            <a:ext cx="3657600" cy="219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B58683-981F-DE4A-83D6-3D874A9347C2}"/>
              </a:ext>
            </a:extLst>
          </p:cNvPr>
          <p:cNvSpPr txBox="1"/>
          <p:nvPr/>
        </p:nvSpPr>
        <p:spPr>
          <a:xfrm>
            <a:off x="3301019" y="5792203"/>
            <a:ext cx="279262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  <a:p>
            <a:pPr algn="ctr"/>
            <a:r>
              <a:rPr lang="en-US" sz="2800" dirty="0"/>
              <a:t>All two step paths</a:t>
            </a:r>
          </a:p>
        </p:txBody>
      </p:sp>
    </p:spTree>
    <p:extLst>
      <p:ext uri="{BB962C8B-B14F-4D97-AF65-F5344CB8AC3E}">
        <p14:creationId xmlns:p14="http://schemas.microsoft.com/office/powerpoint/2010/main" val="16916309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7DD9E-5A40-3B45-B5CF-D4372C6C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13" y="3084502"/>
            <a:ext cx="3657600" cy="2197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BD20A8-317B-9F4C-8764-C52E2AEC89FE}"/>
              </a:ext>
            </a:extLst>
          </p:cNvPr>
          <p:cNvSpPr/>
          <p:nvPr/>
        </p:nvSpPr>
        <p:spPr>
          <a:xfrm>
            <a:off x="9335051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13D41-C928-A748-B394-0701FE902185}"/>
              </a:ext>
            </a:extLst>
          </p:cNvPr>
          <p:cNvSpPr/>
          <p:nvPr/>
        </p:nvSpPr>
        <p:spPr>
          <a:xfrm>
            <a:off x="10852696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E8CC7-1817-814C-B8A4-2271478DB1E1}"/>
              </a:ext>
            </a:extLst>
          </p:cNvPr>
          <p:cNvSpPr/>
          <p:nvPr/>
        </p:nvSpPr>
        <p:spPr>
          <a:xfrm>
            <a:off x="10852696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CD7FCA-19CB-6349-AC6C-40043494CB7C}"/>
              </a:ext>
            </a:extLst>
          </p:cNvPr>
          <p:cNvSpPr/>
          <p:nvPr/>
        </p:nvSpPr>
        <p:spPr>
          <a:xfrm>
            <a:off x="9335050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DD83D1-EBC5-7143-A02C-D9148A453E19}"/>
              </a:ext>
            </a:extLst>
          </p:cNvPr>
          <p:cNvCxnSpPr>
            <a:cxnSpLocks/>
            <a:stCxn id="12" idx="7"/>
            <a:endCxn id="13" idx="1"/>
          </p:cNvCxnSpPr>
          <p:nvPr/>
        </p:nvCxnSpPr>
        <p:spPr>
          <a:xfrm>
            <a:off x="9818211" y="5094705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797AB0-E067-C443-9AE8-FD5412B91873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11135725" y="5540699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81516F-8E81-B14A-8EC0-D004FB1F4B5F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9901108" y="5279442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8DD93F-0491-4B47-AD6C-F23D08B1B84F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>
          <a:xfrm flipH="1">
            <a:off x="9901107" y="6636527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79BA8F-BE1D-3441-A8E8-618BEA0531F8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9818211" y="5464179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B7BA3007-1DBA-E847-B377-E38D5F165686}"/>
              </a:ext>
            </a:extLst>
          </p:cNvPr>
          <p:cNvSpPr/>
          <p:nvPr/>
        </p:nvSpPr>
        <p:spPr>
          <a:xfrm rot="7749943">
            <a:off x="8840022" y="471101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02344F-A92B-BF42-92F1-9EF1FDE9DA8F}"/>
              </a:ext>
            </a:extLst>
          </p:cNvPr>
          <p:cNvCxnSpPr>
            <a:cxnSpLocks/>
          </p:cNvCxnSpPr>
          <p:nvPr/>
        </p:nvCxnSpPr>
        <p:spPr>
          <a:xfrm flipV="1">
            <a:off x="9818210" y="5464179"/>
            <a:ext cx="1117383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233F03-BBF6-0641-ABD1-0E06A3F833BA}"/>
              </a:ext>
            </a:extLst>
          </p:cNvPr>
          <p:cNvSpPr/>
          <p:nvPr/>
        </p:nvSpPr>
        <p:spPr>
          <a:xfrm flipV="1">
            <a:off x="8458733" y="3078927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8DBC58-C210-EC4B-83BE-DCF36EFFABCB}"/>
              </a:ext>
            </a:extLst>
          </p:cNvPr>
          <p:cNvSpPr/>
          <p:nvPr/>
        </p:nvSpPr>
        <p:spPr>
          <a:xfrm flipV="1">
            <a:off x="9884823" y="3044917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5365E3-E2CE-0241-930E-1EA6F08B5466}"/>
              </a:ext>
            </a:extLst>
          </p:cNvPr>
          <p:cNvSpPr/>
          <p:nvPr/>
        </p:nvSpPr>
        <p:spPr>
          <a:xfrm flipV="1">
            <a:off x="9172044" y="3595091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3DDF58-DC13-844C-BBD9-8D2F36BC6D58}"/>
              </a:ext>
            </a:extLst>
          </p:cNvPr>
          <p:cNvSpPr/>
          <p:nvPr/>
        </p:nvSpPr>
        <p:spPr>
          <a:xfrm flipV="1">
            <a:off x="10532693" y="3536837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DF9F0FF-A8DA-8645-B16E-01AAE783F519}"/>
              </a:ext>
            </a:extLst>
          </p:cNvPr>
          <p:cNvSpPr/>
          <p:nvPr/>
        </p:nvSpPr>
        <p:spPr>
          <a:xfrm rot="13681345">
            <a:off x="11112808" y="462977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8B49AB-4322-2B4F-8F3F-1DD3091FA00E}"/>
              </a:ext>
            </a:extLst>
          </p:cNvPr>
          <p:cNvSpPr txBox="1"/>
          <p:nvPr/>
        </p:nvSpPr>
        <p:spPr>
          <a:xfrm>
            <a:off x="3301019" y="5792203"/>
            <a:ext cx="279262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  <a:p>
            <a:pPr algn="ctr"/>
            <a:r>
              <a:rPr lang="en-US" sz="2800" dirty="0"/>
              <a:t>All two step paths</a:t>
            </a:r>
          </a:p>
        </p:txBody>
      </p:sp>
    </p:spTree>
    <p:extLst>
      <p:ext uri="{BB962C8B-B14F-4D97-AF65-F5344CB8AC3E}">
        <p14:creationId xmlns:p14="http://schemas.microsoft.com/office/powerpoint/2010/main" val="33217010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7DD9E-5A40-3B45-B5CF-D4372C6C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13" y="3084502"/>
            <a:ext cx="3657600" cy="2197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BD20A8-317B-9F4C-8764-C52E2AEC89FE}"/>
              </a:ext>
            </a:extLst>
          </p:cNvPr>
          <p:cNvSpPr/>
          <p:nvPr/>
        </p:nvSpPr>
        <p:spPr>
          <a:xfrm>
            <a:off x="9335051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13D41-C928-A748-B394-0701FE902185}"/>
              </a:ext>
            </a:extLst>
          </p:cNvPr>
          <p:cNvSpPr/>
          <p:nvPr/>
        </p:nvSpPr>
        <p:spPr>
          <a:xfrm>
            <a:off x="10852696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E8CC7-1817-814C-B8A4-2271478DB1E1}"/>
              </a:ext>
            </a:extLst>
          </p:cNvPr>
          <p:cNvSpPr/>
          <p:nvPr/>
        </p:nvSpPr>
        <p:spPr>
          <a:xfrm>
            <a:off x="10852696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CD7FCA-19CB-6349-AC6C-40043494CB7C}"/>
              </a:ext>
            </a:extLst>
          </p:cNvPr>
          <p:cNvSpPr/>
          <p:nvPr/>
        </p:nvSpPr>
        <p:spPr>
          <a:xfrm>
            <a:off x="9335050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79BA8F-BE1D-3441-A8E8-618BEA0531F8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9818211" y="5464179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B7BA3007-1DBA-E847-B377-E38D5F165686}"/>
              </a:ext>
            </a:extLst>
          </p:cNvPr>
          <p:cNvSpPr/>
          <p:nvPr/>
        </p:nvSpPr>
        <p:spPr>
          <a:xfrm rot="7749943">
            <a:off x="8840022" y="471101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02344F-A92B-BF42-92F1-9EF1FDE9DA8F}"/>
              </a:ext>
            </a:extLst>
          </p:cNvPr>
          <p:cNvCxnSpPr>
            <a:cxnSpLocks/>
          </p:cNvCxnSpPr>
          <p:nvPr/>
        </p:nvCxnSpPr>
        <p:spPr>
          <a:xfrm flipV="1">
            <a:off x="9818210" y="5464179"/>
            <a:ext cx="1117383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FACD44F-79B7-3548-9A53-2DA1698CCBBE}"/>
              </a:ext>
            </a:extLst>
          </p:cNvPr>
          <p:cNvSpPr/>
          <p:nvPr/>
        </p:nvSpPr>
        <p:spPr>
          <a:xfrm rot="13681345">
            <a:off x="11112808" y="462977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534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7DD9E-5A40-3B45-B5CF-D4372C6C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13" y="3084502"/>
            <a:ext cx="3657600" cy="2197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BD20A8-317B-9F4C-8764-C52E2AEC89FE}"/>
              </a:ext>
            </a:extLst>
          </p:cNvPr>
          <p:cNvSpPr/>
          <p:nvPr/>
        </p:nvSpPr>
        <p:spPr>
          <a:xfrm>
            <a:off x="9335051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13D41-C928-A748-B394-0701FE902185}"/>
              </a:ext>
            </a:extLst>
          </p:cNvPr>
          <p:cNvSpPr/>
          <p:nvPr/>
        </p:nvSpPr>
        <p:spPr>
          <a:xfrm>
            <a:off x="10852696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E8CC7-1817-814C-B8A4-2271478DB1E1}"/>
              </a:ext>
            </a:extLst>
          </p:cNvPr>
          <p:cNvSpPr/>
          <p:nvPr/>
        </p:nvSpPr>
        <p:spPr>
          <a:xfrm>
            <a:off x="10852696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CD7FCA-19CB-6349-AC6C-40043494CB7C}"/>
              </a:ext>
            </a:extLst>
          </p:cNvPr>
          <p:cNvSpPr/>
          <p:nvPr/>
        </p:nvSpPr>
        <p:spPr>
          <a:xfrm>
            <a:off x="9335050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79BA8F-BE1D-3441-A8E8-618BEA0531F8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9818211" y="5464179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B7BA3007-1DBA-E847-B377-E38D5F165686}"/>
              </a:ext>
            </a:extLst>
          </p:cNvPr>
          <p:cNvSpPr/>
          <p:nvPr/>
        </p:nvSpPr>
        <p:spPr>
          <a:xfrm rot="7749943">
            <a:off x="8840022" y="471101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02344F-A92B-BF42-92F1-9EF1FDE9DA8F}"/>
              </a:ext>
            </a:extLst>
          </p:cNvPr>
          <p:cNvCxnSpPr>
            <a:cxnSpLocks/>
          </p:cNvCxnSpPr>
          <p:nvPr/>
        </p:nvCxnSpPr>
        <p:spPr>
          <a:xfrm flipV="1">
            <a:off x="9818210" y="5464179"/>
            <a:ext cx="1117383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5D86C-0F38-5740-901F-40865FA425BC}"/>
              </a:ext>
            </a:extLst>
          </p:cNvPr>
          <p:cNvSpPr txBox="1"/>
          <p:nvPr/>
        </p:nvSpPr>
        <p:spPr>
          <a:xfrm>
            <a:off x="2795460" y="3424745"/>
            <a:ext cx="4645759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Matrix 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represents the</a:t>
            </a:r>
          </a:p>
          <a:p>
            <a:r>
              <a:rPr lang="en-US" sz="2800" dirty="0"/>
              <a:t>graph of all vertices connected</a:t>
            </a:r>
          </a:p>
          <a:p>
            <a:r>
              <a:rPr lang="en-US" sz="2800" dirty="0"/>
              <a:t>by two steps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C4FC60C-6EF9-8442-9467-B389E869A272}"/>
              </a:ext>
            </a:extLst>
          </p:cNvPr>
          <p:cNvSpPr/>
          <p:nvPr/>
        </p:nvSpPr>
        <p:spPr>
          <a:xfrm rot="13681345">
            <a:off x="11112808" y="462977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319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7DD9E-5A40-3B45-B5CF-D4372C6C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13" y="3084502"/>
            <a:ext cx="3657600" cy="2197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BD20A8-317B-9F4C-8764-C52E2AEC89FE}"/>
              </a:ext>
            </a:extLst>
          </p:cNvPr>
          <p:cNvSpPr/>
          <p:nvPr/>
        </p:nvSpPr>
        <p:spPr>
          <a:xfrm>
            <a:off x="9335051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13D41-C928-A748-B394-0701FE902185}"/>
              </a:ext>
            </a:extLst>
          </p:cNvPr>
          <p:cNvSpPr/>
          <p:nvPr/>
        </p:nvSpPr>
        <p:spPr>
          <a:xfrm>
            <a:off x="10852696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E8CC7-1817-814C-B8A4-2271478DB1E1}"/>
              </a:ext>
            </a:extLst>
          </p:cNvPr>
          <p:cNvSpPr/>
          <p:nvPr/>
        </p:nvSpPr>
        <p:spPr>
          <a:xfrm>
            <a:off x="10852696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CD7FCA-19CB-6349-AC6C-40043494CB7C}"/>
              </a:ext>
            </a:extLst>
          </p:cNvPr>
          <p:cNvSpPr/>
          <p:nvPr/>
        </p:nvSpPr>
        <p:spPr>
          <a:xfrm>
            <a:off x="9335050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79BA8F-BE1D-3441-A8E8-618BEA0531F8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9818211" y="5464179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B7BA3007-1DBA-E847-B377-E38D5F165686}"/>
              </a:ext>
            </a:extLst>
          </p:cNvPr>
          <p:cNvSpPr/>
          <p:nvPr/>
        </p:nvSpPr>
        <p:spPr>
          <a:xfrm rot="7749943">
            <a:off x="8840022" y="471101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02344F-A92B-BF42-92F1-9EF1FDE9DA8F}"/>
              </a:ext>
            </a:extLst>
          </p:cNvPr>
          <p:cNvCxnSpPr>
            <a:cxnSpLocks/>
          </p:cNvCxnSpPr>
          <p:nvPr/>
        </p:nvCxnSpPr>
        <p:spPr>
          <a:xfrm flipV="1">
            <a:off x="9818210" y="5464179"/>
            <a:ext cx="1117383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5D86C-0F38-5740-901F-40865FA425BC}"/>
              </a:ext>
            </a:extLst>
          </p:cNvPr>
          <p:cNvSpPr txBox="1"/>
          <p:nvPr/>
        </p:nvSpPr>
        <p:spPr>
          <a:xfrm>
            <a:off x="2795460" y="3424745"/>
            <a:ext cx="4645759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Matrix 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represents the</a:t>
            </a:r>
          </a:p>
          <a:p>
            <a:r>
              <a:rPr lang="en-US" sz="2800" dirty="0"/>
              <a:t>graph of all vertices connected</a:t>
            </a:r>
          </a:p>
          <a:p>
            <a:r>
              <a:rPr lang="en-US" sz="2800" dirty="0"/>
              <a:t>by two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8A6-7E2A-1D44-BEC9-595304C574E7}"/>
              </a:ext>
            </a:extLst>
          </p:cNvPr>
          <p:cNvSpPr txBox="1"/>
          <p:nvPr/>
        </p:nvSpPr>
        <p:spPr>
          <a:xfrm>
            <a:off x="561404" y="5387064"/>
            <a:ext cx="1011539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      one step             times        one step               equals           two steps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EEFE921-96D7-3B44-AB95-F656537E3D76}"/>
              </a:ext>
            </a:extLst>
          </p:cNvPr>
          <p:cNvSpPr/>
          <p:nvPr/>
        </p:nvSpPr>
        <p:spPr>
          <a:xfrm rot="13681345">
            <a:off x="11112808" y="462977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9DFF0-597B-47FA-22CE-73061261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 Using Graph/Set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CB140-4AD2-EEF1-1BB6-4DB8D758F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817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750D50-C46F-4D4F-9C66-BC51A011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76" y="3139642"/>
            <a:ext cx="3048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</a:t>
            </a:r>
            <a:r>
              <a:rPr lang="en-US" sz="2800" baseline="-25000" dirty="0">
                <a:highlight>
                  <a:srgbClr val="FFFF00"/>
                </a:highlight>
              </a:rPr>
              <a:t>R</a:t>
            </a:r>
            <a:r>
              <a:rPr lang="en-US" sz="2800" baseline="30000" dirty="0">
                <a:highlight>
                  <a:srgbClr val="FFFF00"/>
                </a:highlight>
              </a:rPr>
              <a:t>[2]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</a:t>
            </a:r>
            <a:r>
              <a:rPr lang="en-US" sz="2800" baseline="-25000" dirty="0">
                <a:highlight>
                  <a:srgbClr val="FFFF00"/>
                </a:highlight>
              </a:rPr>
              <a:t>R</a:t>
            </a:r>
            <a:r>
              <a:rPr lang="en-US" sz="2800" baseline="30000" dirty="0">
                <a:highlight>
                  <a:srgbClr val="FFFF00"/>
                </a:highlight>
              </a:rPr>
              <a:t>[3]</a:t>
            </a:r>
            <a:endParaRPr lang="en-US" sz="2800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B3E64-490B-4D4C-91E8-C5C348A1D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053" y="3142449"/>
            <a:ext cx="3657600" cy="21971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D79108E-6DB2-254A-8A43-83CBB16E11DE}"/>
              </a:ext>
            </a:extLst>
          </p:cNvPr>
          <p:cNvSpPr txBox="1"/>
          <p:nvPr/>
        </p:nvSpPr>
        <p:spPr>
          <a:xfrm>
            <a:off x="561404" y="5387064"/>
            <a:ext cx="1065714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      one step             times        </a:t>
            </a:r>
            <a:r>
              <a:rPr lang="en-US" sz="2800" dirty="0">
                <a:highlight>
                  <a:srgbClr val="FFFF00"/>
                </a:highlight>
              </a:rPr>
              <a:t>two steps</a:t>
            </a:r>
            <a:r>
              <a:rPr lang="en-US" sz="2800" dirty="0"/>
              <a:t>            equals         </a:t>
            </a:r>
            <a:r>
              <a:rPr lang="en-US" sz="2800" dirty="0">
                <a:highlight>
                  <a:srgbClr val="FFFF00"/>
                </a:highlight>
              </a:rPr>
              <a:t>three steps</a:t>
            </a:r>
            <a:r>
              <a:rPr lang="en-US" sz="2800" dirty="0"/>
              <a:t>.     </a:t>
            </a:r>
          </a:p>
        </p:txBody>
      </p:sp>
    </p:spTree>
    <p:extLst>
      <p:ext uri="{BB962C8B-B14F-4D97-AF65-F5344CB8AC3E}">
        <p14:creationId xmlns:p14="http://schemas.microsoft.com/office/powerpoint/2010/main" val="35233475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750D50-C46F-4D4F-9C66-BC51A011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76" y="3139642"/>
            <a:ext cx="3048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4958D-94EA-7B44-A061-BD2A2DB9D4E8}"/>
              </a:ext>
            </a:extLst>
          </p:cNvPr>
          <p:cNvSpPr txBox="1"/>
          <p:nvPr/>
        </p:nvSpPr>
        <p:spPr>
          <a:xfrm>
            <a:off x="8626527" y="2249335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0 ∨ 0 ∨ 0 = 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1F2023-EEE0-5447-8944-758A20C22136}"/>
              </a:ext>
            </a:extLst>
          </p:cNvPr>
          <p:cNvSpPr/>
          <p:nvPr/>
        </p:nvSpPr>
        <p:spPr>
          <a:xfrm flipV="1">
            <a:off x="724352" y="3058178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554C4E-F0CA-6548-9B8B-1588BD11846B}"/>
              </a:ext>
            </a:extLst>
          </p:cNvPr>
          <p:cNvSpPr/>
          <p:nvPr/>
        </p:nvSpPr>
        <p:spPr>
          <a:xfrm flipV="1">
            <a:off x="4333109" y="3119852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DAF8F6-5E2F-EB4E-BD84-AA573B0F444D}"/>
              </a:ext>
            </a:extLst>
          </p:cNvPr>
          <p:cNvSpPr/>
          <p:nvPr/>
        </p:nvSpPr>
        <p:spPr>
          <a:xfrm flipV="1">
            <a:off x="8291426" y="3125636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07A9D-FE06-5648-8CDC-063EE3AD5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3114817"/>
            <a:ext cx="3886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405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750D50-C46F-4D4F-9C66-BC51A011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76" y="3139642"/>
            <a:ext cx="3048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4958D-94EA-7B44-A061-BD2A2DB9D4E8}"/>
              </a:ext>
            </a:extLst>
          </p:cNvPr>
          <p:cNvSpPr txBox="1"/>
          <p:nvPr/>
        </p:nvSpPr>
        <p:spPr>
          <a:xfrm>
            <a:off x="8626527" y="2249335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1 ∨ 0 ∨ 0 =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1F2023-EEE0-5447-8944-758A20C22136}"/>
              </a:ext>
            </a:extLst>
          </p:cNvPr>
          <p:cNvSpPr/>
          <p:nvPr/>
        </p:nvSpPr>
        <p:spPr>
          <a:xfrm flipV="1">
            <a:off x="724352" y="3058178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554C4E-F0CA-6548-9B8B-1588BD11846B}"/>
              </a:ext>
            </a:extLst>
          </p:cNvPr>
          <p:cNvSpPr/>
          <p:nvPr/>
        </p:nvSpPr>
        <p:spPr>
          <a:xfrm flipV="1">
            <a:off x="5035367" y="3102775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DAF8F6-5E2F-EB4E-BD84-AA573B0F444D}"/>
              </a:ext>
            </a:extLst>
          </p:cNvPr>
          <p:cNvSpPr/>
          <p:nvPr/>
        </p:nvSpPr>
        <p:spPr>
          <a:xfrm flipV="1">
            <a:off x="8917749" y="3139642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AD9FA-2B40-C745-AFE2-C2C02B0C4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834" y="3196719"/>
            <a:ext cx="3886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107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750D50-C46F-4D4F-9C66-BC51A011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76" y="3139642"/>
            <a:ext cx="3048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1F2023-EEE0-5447-8944-758A20C22136}"/>
              </a:ext>
            </a:extLst>
          </p:cNvPr>
          <p:cNvSpPr/>
          <p:nvPr/>
        </p:nvSpPr>
        <p:spPr>
          <a:xfrm flipV="1">
            <a:off x="713765" y="2985831"/>
            <a:ext cx="2662945" cy="73724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CA56C-BC4F-5C4C-9C53-44EBECDB1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997" y="3196719"/>
            <a:ext cx="3886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125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11E8BC-CC6C-244D-973F-1B7F61CA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507" y="3199526"/>
            <a:ext cx="3886200" cy="219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50D50-C46F-4D4F-9C66-BC51A011C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776" y="3139642"/>
            <a:ext cx="3048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1F2023-EEE0-5447-8944-758A20C22136}"/>
              </a:ext>
            </a:extLst>
          </p:cNvPr>
          <p:cNvSpPr/>
          <p:nvPr/>
        </p:nvSpPr>
        <p:spPr>
          <a:xfrm flipV="1">
            <a:off x="735450" y="3536837"/>
            <a:ext cx="2662945" cy="73724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451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5F809-295D-C645-8304-E6652FA7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507" y="3199526"/>
            <a:ext cx="3810000" cy="219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50D50-C46F-4D4F-9C66-BC51A011C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776" y="3139642"/>
            <a:ext cx="3048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6476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5F809-295D-C645-8304-E6652FA7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507" y="3199526"/>
            <a:ext cx="3810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BE792D-3609-FF4B-A0EE-3F5EF29ED40C}"/>
              </a:ext>
            </a:extLst>
          </p:cNvPr>
          <p:cNvSpPr/>
          <p:nvPr/>
        </p:nvSpPr>
        <p:spPr>
          <a:xfrm>
            <a:off x="4380365" y="335642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3179E9-0FB9-A849-B847-EAE217F2492E}"/>
              </a:ext>
            </a:extLst>
          </p:cNvPr>
          <p:cNvSpPr/>
          <p:nvPr/>
        </p:nvSpPr>
        <p:spPr>
          <a:xfrm>
            <a:off x="5898010" y="335642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1A21C3-4027-5345-AE96-11887763B12C}"/>
              </a:ext>
            </a:extLst>
          </p:cNvPr>
          <p:cNvSpPr/>
          <p:nvPr/>
        </p:nvSpPr>
        <p:spPr>
          <a:xfrm>
            <a:off x="5898010" y="471351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F52DEC-C88A-3A43-8AE8-8B3B3668C8DE}"/>
              </a:ext>
            </a:extLst>
          </p:cNvPr>
          <p:cNvSpPr/>
          <p:nvPr/>
        </p:nvSpPr>
        <p:spPr>
          <a:xfrm>
            <a:off x="4380364" y="471351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855CBD-553F-F24C-B646-6C599618B69E}"/>
              </a:ext>
            </a:extLst>
          </p:cNvPr>
          <p:cNvCxnSpPr>
            <a:cxnSpLocks/>
            <a:stCxn id="16" idx="7"/>
            <a:endCxn id="18" idx="1"/>
          </p:cNvCxnSpPr>
          <p:nvPr/>
        </p:nvCxnSpPr>
        <p:spPr>
          <a:xfrm>
            <a:off x="4863525" y="3432945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A0A81C-57AA-3641-B969-F56B551D8AC3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6181039" y="3878939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51B46F-083A-AB4F-9E12-52DDC30F08A1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>
            <a:off x="4946422" y="3617682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B64850-9A4A-2E46-8A90-F0A244062275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 flipH="1">
            <a:off x="4663393" y="3878939"/>
            <a:ext cx="1" cy="83457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3CC2982-ABAB-734F-BB41-57A894049154}"/>
              </a:ext>
            </a:extLst>
          </p:cNvPr>
          <p:cNvSpPr/>
          <p:nvPr/>
        </p:nvSpPr>
        <p:spPr>
          <a:xfrm>
            <a:off x="1262176" y="335156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BED7E9A-11FB-254D-BDE5-8D998D2F8DC3}"/>
              </a:ext>
            </a:extLst>
          </p:cNvPr>
          <p:cNvSpPr/>
          <p:nvPr/>
        </p:nvSpPr>
        <p:spPr>
          <a:xfrm>
            <a:off x="2779821" y="335156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3BEB69-BB9D-2743-BE1C-F7AB8EF5B41B}"/>
              </a:ext>
            </a:extLst>
          </p:cNvPr>
          <p:cNvSpPr/>
          <p:nvPr/>
        </p:nvSpPr>
        <p:spPr>
          <a:xfrm>
            <a:off x="2779821" y="47086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9DE1D4-9D4F-284E-947E-0656E7E8BBAC}"/>
              </a:ext>
            </a:extLst>
          </p:cNvPr>
          <p:cNvSpPr/>
          <p:nvPr/>
        </p:nvSpPr>
        <p:spPr>
          <a:xfrm>
            <a:off x="1262175" y="47086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178966-C88A-BB43-A2E3-11C512EC2C2F}"/>
              </a:ext>
            </a:extLst>
          </p:cNvPr>
          <p:cNvCxnSpPr>
            <a:cxnSpLocks/>
            <a:stCxn id="35" idx="7"/>
            <a:endCxn id="36" idx="1"/>
          </p:cNvCxnSpPr>
          <p:nvPr/>
        </p:nvCxnSpPr>
        <p:spPr>
          <a:xfrm>
            <a:off x="1745336" y="3428081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BAEB6E-EE80-724A-B05E-C01264A89793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3062850" y="3874075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49D13E-D2CA-D144-B1ED-85BC29F530A2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1828233" y="3612818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8B0F6E-44C2-E14D-8E5D-92A4FF5621CE}"/>
              </a:ext>
            </a:extLst>
          </p:cNvPr>
          <p:cNvCxnSpPr>
            <a:cxnSpLocks/>
            <a:stCxn id="37" idx="2"/>
            <a:endCxn id="38" idx="6"/>
          </p:cNvCxnSpPr>
          <p:nvPr/>
        </p:nvCxnSpPr>
        <p:spPr>
          <a:xfrm flipH="1">
            <a:off x="1828232" y="4969903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37F853-6FA3-6444-808F-6DB5B933AC5E}"/>
              </a:ext>
            </a:extLst>
          </p:cNvPr>
          <p:cNvSpPr txBox="1"/>
          <p:nvPr/>
        </p:nvSpPr>
        <p:spPr>
          <a:xfrm>
            <a:off x="1080904" y="5400330"/>
            <a:ext cx="2190664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original graph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80B801-C426-5A4D-AEA7-D89B204F9877}"/>
              </a:ext>
            </a:extLst>
          </p:cNvPr>
          <p:cNvSpPr txBox="1"/>
          <p:nvPr/>
        </p:nvSpPr>
        <p:spPr>
          <a:xfrm>
            <a:off x="4380364" y="5393854"/>
            <a:ext cx="6873100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three step graph    … and …         matrix.            </a:t>
            </a:r>
          </a:p>
        </p:txBody>
      </p:sp>
    </p:spTree>
    <p:extLst>
      <p:ext uri="{BB962C8B-B14F-4D97-AF65-F5344CB8AC3E}">
        <p14:creationId xmlns:p14="http://schemas.microsoft.com/office/powerpoint/2010/main" val="17217401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</a:t>
            </a:r>
            <a:r>
              <a:rPr lang="en-US" sz="2800" baseline="-25000" dirty="0">
                <a:highlight>
                  <a:srgbClr val="FFFF00"/>
                </a:highlight>
              </a:rPr>
              <a:t>R</a:t>
            </a:r>
            <a:r>
              <a:rPr lang="en-US" sz="2800" baseline="30000" dirty="0">
                <a:highlight>
                  <a:srgbClr val="FFFF00"/>
                </a:highlight>
              </a:rPr>
              <a:t>[3</a:t>
            </a:r>
            <a:r>
              <a:rPr lang="en-US" sz="2800" baseline="30000" dirty="0"/>
              <a:t>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</a:t>
            </a:r>
            <a:r>
              <a:rPr lang="en-US" sz="2800" baseline="-25000" dirty="0">
                <a:highlight>
                  <a:srgbClr val="FFFF00"/>
                </a:highlight>
              </a:rPr>
              <a:t>R</a:t>
            </a:r>
            <a:r>
              <a:rPr lang="en-US" sz="2800" baseline="30000" dirty="0">
                <a:highlight>
                  <a:srgbClr val="FFFF00"/>
                </a:highlight>
              </a:rPr>
              <a:t>[4]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9108E-6DB2-254A-8A43-83CBB16E11DE}"/>
              </a:ext>
            </a:extLst>
          </p:cNvPr>
          <p:cNvSpPr txBox="1"/>
          <p:nvPr/>
        </p:nvSpPr>
        <p:spPr>
          <a:xfrm>
            <a:off x="561404" y="5387064"/>
            <a:ext cx="10862910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      one step             times        </a:t>
            </a:r>
            <a:r>
              <a:rPr lang="en-US" sz="2800" dirty="0">
                <a:highlight>
                  <a:srgbClr val="FFFF00"/>
                </a:highlight>
              </a:rPr>
              <a:t>three steps</a:t>
            </a:r>
            <a:r>
              <a:rPr lang="en-US" sz="2800" dirty="0"/>
              <a:t>            equals        </a:t>
            </a:r>
            <a:r>
              <a:rPr lang="en-US" sz="2800" dirty="0">
                <a:highlight>
                  <a:srgbClr val="FFFF00"/>
                </a:highlight>
              </a:rPr>
              <a:t>four     steps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1A503-9010-9041-8B12-6592F9578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97" y="3137179"/>
            <a:ext cx="3200400" cy="21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FA482-7AD9-EB4B-A787-0A65B5559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201" y="3116092"/>
            <a:ext cx="3810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195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31507-7651-BE4C-8B4B-6E33BEF2910F}"/>
              </a:ext>
            </a:extLst>
          </p:cNvPr>
          <p:cNvSpPr txBox="1"/>
          <p:nvPr/>
        </p:nvSpPr>
        <p:spPr>
          <a:xfrm>
            <a:off x="7157009" y="4543218"/>
            <a:ext cx="4123886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break it down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E4D52F-5C0B-8040-A5A3-9F9D03EE25E4}"/>
              </a:ext>
            </a:extLst>
          </p:cNvPr>
          <p:cNvSpPr/>
          <p:nvPr/>
        </p:nvSpPr>
        <p:spPr>
          <a:xfrm flipV="1">
            <a:off x="9909732" y="3799282"/>
            <a:ext cx="473521" cy="437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3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9108E-6DB2-254A-8A43-83CBB16E11DE}"/>
              </a:ext>
            </a:extLst>
          </p:cNvPr>
          <p:cNvSpPr txBox="1"/>
          <p:nvPr/>
        </p:nvSpPr>
        <p:spPr>
          <a:xfrm>
            <a:off x="1268556" y="5286291"/>
            <a:ext cx="965488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any path = one step OR two steps OR three steps OR … OR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 steps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E9E351-858A-574C-9109-14107359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42" y="3824905"/>
            <a:ext cx="9266438" cy="776123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56763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R={(1,2),(2,3),(3,4),(2,1)}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8B0A4E-519D-A749-8C20-EF76813BA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219121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838200" y="2691823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6340772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9310451" y="270795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[4]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9108E-6DB2-254A-8A43-83CBB16E11DE}"/>
              </a:ext>
            </a:extLst>
          </p:cNvPr>
          <p:cNvSpPr txBox="1"/>
          <p:nvPr/>
        </p:nvSpPr>
        <p:spPr>
          <a:xfrm>
            <a:off x="1504742" y="5313926"/>
            <a:ext cx="931710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any path = one step OR two steps OR three steps OR four steps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B46CCE-35E2-A147-87FF-0428D183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6" y="3304432"/>
            <a:ext cx="2283358" cy="1645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3B766A-2B4C-D846-B8A4-58A0BF490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434" y="3307331"/>
            <a:ext cx="2283358" cy="16459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7C2B66-20F9-9B49-8FEC-156A346ADDAF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EC2D3C-B5D8-D844-B088-C5AC90D2E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537" y="3307820"/>
            <a:ext cx="2397525" cy="1645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740E41-2140-4447-92F9-A986A1BDE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0251" y="3304432"/>
            <a:ext cx="2397525" cy="1645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91578C-16C4-314C-8975-6E1A9AB89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5630" y="3957401"/>
            <a:ext cx="254000" cy="292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8C248C-1B9A-2D4F-9F72-5975BCB23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886" y="3949929"/>
            <a:ext cx="254000" cy="292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B475C4-DA92-D640-B83C-40B50289E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0454" y="3949929"/>
            <a:ext cx="2540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86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838200" y="2691823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6340772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9310451" y="270795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[4]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9108E-6DB2-254A-8A43-83CBB16E11DE}"/>
              </a:ext>
            </a:extLst>
          </p:cNvPr>
          <p:cNvSpPr txBox="1"/>
          <p:nvPr/>
        </p:nvSpPr>
        <p:spPr>
          <a:xfrm>
            <a:off x="1504742" y="5313926"/>
            <a:ext cx="931710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any path = one step OR two steps OR three steps OR four steps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B46CCE-35E2-A147-87FF-0428D183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6" y="3304432"/>
            <a:ext cx="2283358" cy="1645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3B766A-2B4C-D846-B8A4-58A0BF490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434" y="3307331"/>
            <a:ext cx="2283358" cy="16459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7C2B66-20F9-9B49-8FEC-156A346ADDAF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EC2D3C-B5D8-D844-B088-C5AC90D2E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537" y="3307820"/>
            <a:ext cx="2397525" cy="1645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740E41-2140-4447-92F9-A986A1BDE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0251" y="3304432"/>
            <a:ext cx="2397525" cy="1645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91578C-16C4-314C-8975-6E1A9AB89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5630" y="3957401"/>
            <a:ext cx="254000" cy="292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8C248C-1B9A-2D4F-9F72-5975BCB23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886" y="3949929"/>
            <a:ext cx="254000" cy="292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B475C4-DA92-D640-B83C-40B50289E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0454" y="3949929"/>
            <a:ext cx="2540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2951D-3473-7C49-8195-DEA0170467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1945" y="3247441"/>
            <a:ext cx="3200400" cy="2197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12E5078-7C8D-514C-8E09-12540DAA6232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694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838200" y="2691823"/>
            <a:ext cx="74090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R*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2951D-3473-7C49-8195-DEA01704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43" y="3196719"/>
            <a:ext cx="3200400" cy="2197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09F354A-A0F8-394D-8CBF-07A16A487566}"/>
              </a:ext>
            </a:extLst>
          </p:cNvPr>
          <p:cNvSpPr/>
          <p:nvPr/>
        </p:nvSpPr>
        <p:spPr>
          <a:xfrm>
            <a:off x="4598294" y="339634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7D89FB-C992-944F-8DBA-C038141F2518}"/>
              </a:ext>
            </a:extLst>
          </p:cNvPr>
          <p:cNvSpPr/>
          <p:nvPr/>
        </p:nvSpPr>
        <p:spPr>
          <a:xfrm>
            <a:off x="6115939" y="339634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91F97E-282F-D14A-AB6B-0F1B673C1F62}"/>
              </a:ext>
            </a:extLst>
          </p:cNvPr>
          <p:cNvSpPr/>
          <p:nvPr/>
        </p:nvSpPr>
        <p:spPr>
          <a:xfrm>
            <a:off x="6115939" y="475342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95871-8A0F-EF4D-AB0A-4D1E8094A569}"/>
              </a:ext>
            </a:extLst>
          </p:cNvPr>
          <p:cNvSpPr/>
          <p:nvPr/>
        </p:nvSpPr>
        <p:spPr>
          <a:xfrm>
            <a:off x="4598293" y="475342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A7AF5A-4EE1-9043-BD3B-2FDEBAFA1CAF}"/>
              </a:ext>
            </a:extLst>
          </p:cNvPr>
          <p:cNvCxnSpPr>
            <a:cxnSpLocks/>
            <a:stCxn id="23" idx="7"/>
            <a:endCxn id="24" idx="1"/>
          </p:cNvCxnSpPr>
          <p:nvPr/>
        </p:nvCxnSpPr>
        <p:spPr>
          <a:xfrm>
            <a:off x="5081454" y="3472862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AD61FF-E74A-DA43-9594-59C99392FE04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6398968" y="3918856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2B0183-E470-3446-ACA1-D3C978EEF110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5164351" y="3657599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5FFB67-614C-B646-A97C-267B82A2C9E3}"/>
              </a:ext>
            </a:extLst>
          </p:cNvPr>
          <p:cNvCxnSpPr>
            <a:cxnSpLocks/>
            <a:stCxn id="25" idx="2"/>
            <a:endCxn id="26" idx="6"/>
          </p:cNvCxnSpPr>
          <p:nvPr/>
        </p:nvCxnSpPr>
        <p:spPr>
          <a:xfrm flipH="1">
            <a:off x="5164350" y="5014684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78E76F-B1AD-1D45-8442-5DD10B8B57C3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5081454" y="3842336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2E5078-7C8D-514C-8E09-12540DAA6232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790EF1-C9ED-D74A-95C2-105B554D159A}"/>
              </a:ext>
            </a:extLst>
          </p:cNvPr>
          <p:cNvSpPr txBox="1"/>
          <p:nvPr/>
        </p:nvSpPr>
        <p:spPr>
          <a:xfrm>
            <a:off x="7633584" y="2895826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(2,4),(1,1),(2,2),(1,4)}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4ABF530-8901-AE49-B04C-6AD8B0AB7B7C}"/>
              </a:ext>
            </a:extLst>
          </p:cNvPr>
          <p:cNvSpPr/>
          <p:nvPr/>
        </p:nvSpPr>
        <p:spPr>
          <a:xfrm rot="7749943">
            <a:off x="4103265" y="308917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70CB53-288A-1A41-896A-D87998AB12A7}"/>
              </a:ext>
            </a:extLst>
          </p:cNvPr>
          <p:cNvCxnSpPr>
            <a:cxnSpLocks/>
          </p:cNvCxnSpPr>
          <p:nvPr/>
        </p:nvCxnSpPr>
        <p:spPr>
          <a:xfrm flipV="1">
            <a:off x="5081453" y="3842336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B8A784-C247-A646-BBBF-1FA46D0CD10B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 flipH="1">
            <a:off x="4881322" y="3918856"/>
            <a:ext cx="1" cy="83457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C2267303-162E-8B4C-A9C9-12096ABCEADA}"/>
              </a:ext>
            </a:extLst>
          </p:cNvPr>
          <p:cNvSpPr/>
          <p:nvPr/>
        </p:nvSpPr>
        <p:spPr>
          <a:xfrm rot="13681345">
            <a:off x="6363961" y="304621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12750</Words>
  <Application>Microsoft Macintosh PowerPoint</Application>
  <PresentationFormat>Widescreen</PresentationFormat>
  <Paragraphs>1693</Paragraphs>
  <Slides>92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Arial</vt:lpstr>
      <vt:lpstr>Calibri</vt:lpstr>
      <vt:lpstr>Calibri Light</vt:lpstr>
      <vt:lpstr>Times New Roman</vt:lpstr>
      <vt:lpstr>Office Theme</vt:lpstr>
      <vt:lpstr>Relations on a Set:  Transitive Closure</vt:lpstr>
      <vt:lpstr>Overview and Due</vt:lpstr>
      <vt:lpstr>Review</vt:lpstr>
      <vt:lpstr>Big Picture</vt:lpstr>
      <vt:lpstr>Closures</vt:lpstr>
      <vt:lpstr>Compound Closures – a note about the homework</vt:lpstr>
      <vt:lpstr>Closures</vt:lpstr>
      <vt:lpstr>Transitive Closure Using Graph/Set Method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 Using Matrix Method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on a Set</dc:title>
  <dc:creator>Michael Goodrich</dc:creator>
  <cp:lastModifiedBy>Michael Goodrich</cp:lastModifiedBy>
  <cp:revision>224</cp:revision>
  <cp:lastPrinted>2020-10-22T22:14:32Z</cp:lastPrinted>
  <dcterms:created xsi:type="dcterms:W3CDTF">2020-10-21T23:05:37Z</dcterms:created>
  <dcterms:modified xsi:type="dcterms:W3CDTF">2023-11-10T15:39:39Z</dcterms:modified>
</cp:coreProperties>
</file>