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302" r:id="rId3"/>
    <p:sldId id="419" r:id="rId4"/>
    <p:sldId id="420" r:id="rId5"/>
    <p:sldId id="421" r:id="rId6"/>
    <p:sldId id="422" r:id="rId7"/>
    <p:sldId id="462" r:id="rId8"/>
    <p:sldId id="298" r:id="rId9"/>
    <p:sldId id="423" r:id="rId10"/>
    <p:sldId id="258" r:id="rId11"/>
    <p:sldId id="259" r:id="rId12"/>
    <p:sldId id="424" r:id="rId13"/>
    <p:sldId id="425" r:id="rId14"/>
    <p:sldId id="426" r:id="rId15"/>
    <p:sldId id="427" r:id="rId16"/>
    <p:sldId id="455" r:id="rId17"/>
    <p:sldId id="428" r:id="rId18"/>
    <p:sldId id="479" r:id="rId19"/>
    <p:sldId id="446" r:id="rId20"/>
    <p:sldId id="447" r:id="rId21"/>
    <p:sldId id="448" r:id="rId22"/>
    <p:sldId id="449" r:id="rId23"/>
    <p:sldId id="450" r:id="rId24"/>
    <p:sldId id="463" r:id="rId25"/>
    <p:sldId id="465" r:id="rId26"/>
    <p:sldId id="430" r:id="rId27"/>
    <p:sldId id="464" r:id="rId28"/>
    <p:sldId id="466" r:id="rId29"/>
    <p:sldId id="467" r:id="rId30"/>
    <p:sldId id="429" r:id="rId31"/>
    <p:sldId id="431" r:id="rId32"/>
    <p:sldId id="432" r:id="rId33"/>
    <p:sldId id="457" r:id="rId34"/>
    <p:sldId id="433" r:id="rId35"/>
    <p:sldId id="434" r:id="rId36"/>
    <p:sldId id="461" r:id="rId37"/>
    <p:sldId id="435" r:id="rId38"/>
    <p:sldId id="458" r:id="rId39"/>
    <p:sldId id="451" r:id="rId40"/>
    <p:sldId id="460" r:id="rId41"/>
    <p:sldId id="452" r:id="rId42"/>
    <p:sldId id="436" r:id="rId43"/>
    <p:sldId id="437" r:id="rId44"/>
    <p:sldId id="438" r:id="rId45"/>
    <p:sldId id="439" r:id="rId46"/>
    <p:sldId id="468" r:id="rId47"/>
    <p:sldId id="459" r:id="rId48"/>
    <p:sldId id="469" r:id="rId49"/>
    <p:sldId id="442" r:id="rId50"/>
    <p:sldId id="441" r:id="rId51"/>
    <p:sldId id="443" r:id="rId52"/>
    <p:sldId id="444" r:id="rId53"/>
    <p:sldId id="445" r:id="rId54"/>
    <p:sldId id="470" r:id="rId55"/>
    <p:sldId id="478" r:id="rId56"/>
    <p:sldId id="471" r:id="rId57"/>
    <p:sldId id="473" r:id="rId58"/>
    <p:sldId id="474" r:id="rId59"/>
    <p:sldId id="475" r:id="rId60"/>
    <p:sldId id="476" r:id="rId61"/>
    <p:sldId id="47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/>
    <p:restoredTop sz="90204"/>
  </p:normalViewPr>
  <p:slideViewPr>
    <p:cSldViewPr snapToGrid="0" snapToObjects="1">
      <p:cViewPr varScale="1">
        <p:scale>
          <a:sx n="107" d="100"/>
          <a:sy n="107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E5821-E72E-C24F-A033-7C386E0BB428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94D5A-55D9-9947-919B-166B1842D5F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1</a:t>
          </a:r>
          <a:endParaRPr lang="en-US" dirty="0"/>
        </a:p>
      </dgm:t>
    </dgm:pt>
    <dgm:pt modelId="{58C4021F-722D-3144-8219-F70D1B8A7645}" type="parTrans" cxnId="{24A92433-8964-694C-B133-AE31E7F23CED}">
      <dgm:prSet/>
      <dgm:spPr/>
      <dgm:t>
        <a:bodyPr/>
        <a:lstStyle/>
        <a:p>
          <a:endParaRPr lang="en-US"/>
        </a:p>
      </dgm:t>
    </dgm:pt>
    <dgm:pt modelId="{18595C86-DE0E-BC4C-B9C0-493C39CA0CEC}" type="sibTrans" cxnId="{24A92433-8964-694C-B133-AE31E7F23CED}">
      <dgm:prSet/>
      <dgm:spPr/>
      <dgm:t>
        <a:bodyPr/>
        <a:lstStyle/>
        <a:p>
          <a:endParaRPr lang="en-US"/>
        </a:p>
      </dgm:t>
    </dgm:pt>
    <dgm:pt modelId="{996EEA3A-21A7-AC49-893C-6F5759DD405A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3</a:t>
          </a:r>
          <a:endParaRPr lang="en-US" dirty="0"/>
        </a:p>
      </dgm:t>
    </dgm:pt>
    <dgm:pt modelId="{A38136E3-3FC0-8A41-B2EE-4C5D533DC927}" type="parTrans" cxnId="{70749CD6-F2E6-1040-8DC2-AB95FEFB3D05}">
      <dgm:prSet/>
      <dgm:spPr/>
      <dgm:t>
        <a:bodyPr/>
        <a:lstStyle/>
        <a:p>
          <a:endParaRPr lang="en-US"/>
        </a:p>
      </dgm:t>
    </dgm:pt>
    <dgm:pt modelId="{E4297884-9C7D-EC4A-9077-89648B80154D}" type="sibTrans" cxnId="{70749CD6-F2E6-1040-8DC2-AB95FEFB3D05}">
      <dgm:prSet/>
      <dgm:spPr/>
      <dgm:t>
        <a:bodyPr/>
        <a:lstStyle/>
        <a:p>
          <a:endParaRPr lang="en-US"/>
        </a:p>
      </dgm:t>
    </dgm:pt>
    <dgm:pt modelId="{55126D42-C6B4-5244-AE39-5A050E7CF5A6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2</a:t>
          </a:r>
          <a:endParaRPr lang="en-US" dirty="0"/>
        </a:p>
      </dgm:t>
    </dgm:pt>
    <dgm:pt modelId="{4898208D-B398-3845-8FF9-AAFACC8A1909}" type="parTrans" cxnId="{31547A34-1074-2144-B392-EB90F50945AF}">
      <dgm:prSet/>
      <dgm:spPr/>
      <dgm:t>
        <a:bodyPr/>
        <a:lstStyle/>
        <a:p>
          <a:endParaRPr lang="en-US"/>
        </a:p>
      </dgm:t>
    </dgm:pt>
    <dgm:pt modelId="{EE42AFAA-B835-564D-BF69-243CEE9F300C}" type="sibTrans" cxnId="{31547A34-1074-2144-B392-EB90F50945AF}">
      <dgm:prSet/>
      <dgm:spPr/>
      <dgm:t>
        <a:bodyPr/>
        <a:lstStyle/>
        <a:p>
          <a:endParaRPr lang="en-US"/>
        </a:p>
      </dgm:t>
    </dgm:pt>
    <dgm:pt modelId="{B22E0D9C-2A47-DA4B-A428-AC5DDCF6F48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4</a:t>
          </a:r>
          <a:endParaRPr lang="en-US" dirty="0"/>
        </a:p>
      </dgm:t>
    </dgm:pt>
    <dgm:pt modelId="{7FC22B14-17E3-1745-89A2-A6185F6F4200}" type="parTrans" cxnId="{E5158D41-3BFB-874E-884C-7EFAC05F1178}">
      <dgm:prSet/>
      <dgm:spPr/>
      <dgm:t>
        <a:bodyPr/>
        <a:lstStyle/>
        <a:p>
          <a:endParaRPr lang="en-US"/>
        </a:p>
      </dgm:t>
    </dgm:pt>
    <dgm:pt modelId="{DA1B2CC9-3AF6-9E4B-8BF2-F5E44BC0B56C}" type="sibTrans" cxnId="{E5158D41-3BFB-874E-884C-7EFAC05F1178}">
      <dgm:prSet/>
      <dgm:spPr/>
      <dgm:t>
        <a:bodyPr/>
        <a:lstStyle/>
        <a:p>
          <a:endParaRPr lang="en-US"/>
        </a:p>
      </dgm:t>
    </dgm:pt>
    <dgm:pt modelId="{DD2ED754-48E7-D840-9381-72AAD6EADAB6}" type="pres">
      <dgm:prSet presAssocID="{A9FE5821-E72E-C24F-A033-7C386E0BB428}" presName="compositeShape" presStyleCnt="0">
        <dgm:presLayoutVars>
          <dgm:chMax val="9"/>
          <dgm:dir/>
          <dgm:resizeHandles val="exact"/>
        </dgm:presLayoutVars>
      </dgm:prSet>
      <dgm:spPr/>
    </dgm:pt>
    <dgm:pt modelId="{54481AB2-A97A-C14A-9DDF-5B7D3A1A2DF3}" type="pres">
      <dgm:prSet presAssocID="{A9FE5821-E72E-C24F-A033-7C386E0BB428}" presName="triangle1" presStyleLbl="node1" presStyleIdx="0" presStyleCnt="4">
        <dgm:presLayoutVars>
          <dgm:bulletEnabled val="1"/>
        </dgm:presLayoutVars>
      </dgm:prSet>
      <dgm:spPr/>
    </dgm:pt>
    <dgm:pt modelId="{69B21FF1-716E-FD40-A645-226A7A828C4F}" type="pres">
      <dgm:prSet presAssocID="{A9FE5821-E72E-C24F-A033-7C386E0BB428}" presName="triangle2" presStyleLbl="node1" presStyleIdx="1" presStyleCnt="4">
        <dgm:presLayoutVars>
          <dgm:bulletEnabled val="1"/>
        </dgm:presLayoutVars>
      </dgm:prSet>
      <dgm:spPr/>
    </dgm:pt>
    <dgm:pt modelId="{61A12322-9BB9-8347-BAA9-61EDFCF75C93}" type="pres">
      <dgm:prSet presAssocID="{A9FE5821-E72E-C24F-A033-7C386E0BB428}" presName="triangle3" presStyleLbl="node1" presStyleIdx="2" presStyleCnt="4">
        <dgm:presLayoutVars>
          <dgm:bulletEnabled val="1"/>
        </dgm:presLayoutVars>
      </dgm:prSet>
      <dgm:spPr/>
    </dgm:pt>
    <dgm:pt modelId="{B317FC46-DF4F-5F4E-B0DD-1A4DDA6F3C5C}" type="pres">
      <dgm:prSet presAssocID="{A9FE5821-E72E-C24F-A033-7C386E0BB4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D8A0914-F8B0-A842-AB2D-6492D4DE7116}" type="presOf" srcId="{7D094D5A-55D9-9947-919B-166B1842D5FC}" destId="{54481AB2-A97A-C14A-9DDF-5B7D3A1A2DF3}" srcOrd="0" destOrd="0" presId="urn:microsoft.com/office/officeart/2005/8/layout/pyramid4"/>
    <dgm:cxn modelId="{172E4517-9C14-D74C-812D-90E81639E855}" type="presOf" srcId="{996EEA3A-21A7-AC49-893C-6F5759DD405A}" destId="{69B21FF1-716E-FD40-A645-226A7A828C4F}" srcOrd="0" destOrd="0" presId="urn:microsoft.com/office/officeart/2005/8/layout/pyramid4"/>
    <dgm:cxn modelId="{24A92433-8964-694C-B133-AE31E7F23CED}" srcId="{A9FE5821-E72E-C24F-A033-7C386E0BB428}" destId="{7D094D5A-55D9-9947-919B-166B1842D5FC}" srcOrd="0" destOrd="0" parTransId="{58C4021F-722D-3144-8219-F70D1B8A7645}" sibTransId="{18595C86-DE0E-BC4C-B9C0-493C39CA0CEC}"/>
    <dgm:cxn modelId="{31547A34-1074-2144-B392-EB90F50945AF}" srcId="{A9FE5821-E72E-C24F-A033-7C386E0BB428}" destId="{55126D42-C6B4-5244-AE39-5A050E7CF5A6}" srcOrd="2" destOrd="0" parTransId="{4898208D-B398-3845-8FF9-AAFACC8A1909}" sibTransId="{EE42AFAA-B835-564D-BF69-243CEE9F300C}"/>
    <dgm:cxn modelId="{E5158D41-3BFB-874E-884C-7EFAC05F1178}" srcId="{A9FE5821-E72E-C24F-A033-7C386E0BB428}" destId="{B22E0D9C-2A47-DA4B-A428-AC5DDCF6F48C}" srcOrd="3" destOrd="0" parTransId="{7FC22B14-17E3-1745-89A2-A6185F6F4200}" sibTransId="{DA1B2CC9-3AF6-9E4B-8BF2-F5E44BC0B56C}"/>
    <dgm:cxn modelId="{73820C7C-F5EC-C34E-BF25-5297BD8DD364}" type="presOf" srcId="{A9FE5821-E72E-C24F-A033-7C386E0BB428}" destId="{DD2ED754-48E7-D840-9381-72AAD6EADAB6}" srcOrd="0" destOrd="0" presId="urn:microsoft.com/office/officeart/2005/8/layout/pyramid4"/>
    <dgm:cxn modelId="{C3FA25B4-1E0E-6549-8275-F664A7E8F5A2}" type="presOf" srcId="{55126D42-C6B4-5244-AE39-5A050E7CF5A6}" destId="{61A12322-9BB9-8347-BAA9-61EDFCF75C93}" srcOrd="0" destOrd="0" presId="urn:microsoft.com/office/officeart/2005/8/layout/pyramid4"/>
    <dgm:cxn modelId="{70749CD6-F2E6-1040-8DC2-AB95FEFB3D05}" srcId="{A9FE5821-E72E-C24F-A033-7C386E0BB428}" destId="{996EEA3A-21A7-AC49-893C-6F5759DD405A}" srcOrd="1" destOrd="0" parTransId="{A38136E3-3FC0-8A41-B2EE-4C5D533DC927}" sibTransId="{E4297884-9C7D-EC4A-9077-89648B80154D}"/>
    <dgm:cxn modelId="{5534D4E1-C78D-6A4E-90AC-68B22E944D94}" type="presOf" srcId="{B22E0D9C-2A47-DA4B-A428-AC5DDCF6F48C}" destId="{B317FC46-DF4F-5F4E-B0DD-1A4DDA6F3C5C}" srcOrd="0" destOrd="0" presId="urn:microsoft.com/office/officeart/2005/8/layout/pyramid4"/>
    <dgm:cxn modelId="{AB26BB47-457F-4E45-B605-B488D1E01896}" type="presParOf" srcId="{DD2ED754-48E7-D840-9381-72AAD6EADAB6}" destId="{54481AB2-A97A-C14A-9DDF-5B7D3A1A2DF3}" srcOrd="0" destOrd="0" presId="urn:microsoft.com/office/officeart/2005/8/layout/pyramid4"/>
    <dgm:cxn modelId="{B2060CE0-FCA8-004F-BD76-F74B94136978}" type="presParOf" srcId="{DD2ED754-48E7-D840-9381-72AAD6EADAB6}" destId="{69B21FF1-716E-FD40-A645-226A7A828C4F}" srcOrd="1" destOrd="0" presId="urn:microsoft.com/office/officeart/2005/8/layout/pyramid4"/>
    <dgm:cxn modelId="{41563B89-F041-064F-959B-B5F22F745009}" type="presParOf" srcId="{DD2ED754-48E7-D840-9381-72AAD6EADAB6}" destId="{61A12322-9BB9-8347-BAA9-61EDFCF75C93}" srcOrd="2" destOrd="0" presId="urn:microsoft.com/office/officeart/2005/8/layout/pyramid4"/>
    <dgm:cxn modelId="{3AB0018B-C8F4-4245-83AA-FB9FCE50749E}" type="presParOf" srcId="{DD2ED754-48E7-D840-9381-72AAD6EADAB6}" destId="{B317FC46-DF4F-5F4E-B0DD-1A4DDA6F3C5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E5821-E72E-C24F-A033-7C386E0BB428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94D5A-55D9-9947-919B-166B1842D5F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1</a:t>
          </a:r>
          <a:endParaRPr lang="en-US" dirty="0"/>
        </a:p>
      </dgm:t>
    </dgm:pt>
    <dgm:pt modelId="{58C4021F-722D-3144-8219-F70D1B8A7645}" type="parTrans" cxnId="{24A92433-8964-694C-B133-AE31E7F23CED}">
      <dgm:prSet/>
      <dgm:spPr/>
      <dgm:t>
        <a:bodyPr/>
        <a:lstStyle/>
        <a:p>
          <a:endParaRPr lang="en-US"/>
        </a:p>
      </dgm:t>
    </dgm:pt>
    <dgm:pt modelId="{18595C86-DE0E-BC4C-B9C0-493C39CA0CEC}" type="sibTrans" cxnId="{24A92433-8964-694C-B133-AE31E7F23CED}">
      <dgm:prSet/>
      <dgm:spPr/>
      <dgm:t>
        <a:bodyPr/>
        <a:lstStyle/>
        <a:p>
          <a:endParaRPr lang="en-US"/>
        </a:p>
      </dgm:t>
    </dgm:pt>
    <dgm:pt modelId="{996EEA3A-21A7-AC49-893C-6F5759DD405A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3</a:t>
          </a:r>
          <a:endParaRPr lang="en-US" dirty="0"/>
        </a:p>
      </dgm:t>
    </dgm:pt>
    <dgm:pt modelId="{A38136E3-3FC0-8A41-B2EE-4C5D533DC927}" type="parTrans" cxnId="{70749CD6-F2E6-1040-8DC2-AB95FEFB3D05}">
      <dgm:prSet/>
      <dgm:spPr/>
      <dgm:t>
        <a:bodyPr/>
        <a:lstStyle/>
        <a:p>
          <a:endParaRPr lang="en-US"/>
        </a:p>
      </dgm:t>
    </dgm:pt>
    <dgm:pt modelId="{E4297884-9C7D-EC4A-9077-89648B80154D}" type="sibTrans" cxnId="{70749CD6-F2E6-1040-8DC2-AB95FEFB3D05}">
      <dgm:prSet/>
      <dgm:spPr/>
      <dgm:t>
        <a:bodyPr/>
        <a:lstStyle/>
        <a:p>
          <a:endParaRPr lang="en-US"/>
        </a:p>
      </dgm:t>
    </dgm:pt>
    <dgm:pt modelId="{55126D42-C6B4-5244-AE39-5A050E7CF5A6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2</a:t>
          </a:r>
          <a:endParaRPr lang="en-US" dirty="0"/>
        </a:p>
      </dgm:t>
    </dgm:pt>
    <dgm:pt modelId="{4898208D-B398-3845-8FF9-AAFACC8A1909}" type="parTrans" cxnId="{31547A34-1074-2144-B392-EB90F50945AF}">
      <dgm:prSet/>
      <dgm:spPr/>
      <dgm:t>
        <a:bodyPr/>
        <a:lstStyle/>
        <a:p>
          <a:endParaRPr lang="en-US"/>
        </a:p>
      </dgm:t>
    </dgm:pt>
    <dgm:pt modelId="{EE42AFAA-B835-564D-BF69-243CEE9F300C}" type="sibTrans" cxnId="{31547A34-1074-2144-B392-EB90F50945AF}">
      <dgm:prSet/>
      <dgm:spPr/>
      <dgm:t>
        <a:bodyPr/>
        <a:lstStyle/>
        <a:p>
          <a:endParaRPr lang="en-US"/>
        </a:p>
      </dgm:t>
    </dgm:pt>
    <dgm:pt modelId="{B22E0D9C-2A47-DA4B-A428-AC5DDCF6F48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4</a:t>
          </a:r>
          <a:endParaRPr lang="en-US" dirty="0"/>
        </a:p>
      </dgm:t>
    </dgm:pt>
    <dgm:pt modelId="{7FC22B14-17E3-1745-89A2-A6185F6F4200}" type="parTrans" cxnId="{E5158D41-3BFB-874E-884C-7EFAC05F1178}">
      <dgm:prSet/>
      <dgm:spPr/>
      <dgm:t>
        <a:bodyPr/>
        <a:lstStyle/>
        <a:p>
          <a:endParaRPr lang="en-US"/>
        </a:p>
      </dgm:t>
    </dgm:pt>
    <dgm:pt modelId="{DA1B2CC9-3AF6-9E4B-8BF2-F5E44BC0B56C}" type="sibTrans" cxnId="{E5158D41-3BFB-874E-884C-7EFAC05F1178}">
      <dgm:prSet/>
      <dgm:spPr/>
      <dgm:t>
        <a:bodyPr/>
        <a:lstStyle/>
        <a:p>
          <a:endParaRPr lang="en-US"/>
        </a:p>
      </dgm:t>
    </dgm:pt>
    <dgm:pt modelId="{DD2ED754-48E7-D840-9381-72AAD6EADAB6}" type="pres">
      <dgm:prSet presAssocID="{A9FE5821-E72E-C24F-A033-7C386E0BB428}" presName="compositeShape" presStyleCnt="0">
        <dgm:presLayoutVars>
          <dgm:chMax val="9"/>
          <dgm:dir/>
          <dgm:resizeHandles val="exact"/>
        </dgm:presLayoutVars>
      </dgm:prSet>
      <dgm:spPr/>
    </dgm:pt>
    <dgm:pt modelId="{54481AB2-A97A-C14A-9DDF-5B7D3A1A2DF3}" type="pres">
      <dgm:prSet presAssocID="{A9FE5821-E72E-C24F-A033-7C386E0BB428}" presName="triangle1" presStyleLbl="node1" presStyleIdx="0" presStyleCnt="4">
        <dgm:presLayoutVars>
          <dgm:bulletEnabled val="1"/>
        </dgm:presLayoutVars>
      </dgm:prSet>
      <dgm:spPr/>
    </dgm:pt>
    <dgm:pt modelId="{69B21FF1-716E-FD40-A645-226A7A828C4F}" type="pres">
      <dgm:prSet presAssocID="{A9FE5821-E72E-C24F-A033-7C386E0BB428}" presName="triangle2" presStyleLbl="node1" presStyleIdx="1" presStyleCnt="4">
        <dgm:presLayoutVars>
          <dgm:bulletEnabled val="1"/>
        </dgm:presLayoutVars>
      </dgm:prSet>
      <dgm:spPr/>
    </dgm:pt>
    <dgm:pt modelId="{61A12322-9BB9-8347-BAA9-61EDFCF75C93}" type="pres">
      <dgm:prSet presAssocID="{A9FE5821-E72E-C24F-A033-7C386E0BB428}" presName="triangle3" presStyleLbl="node1" presStyleIdx="2" presStyleCnt="4">
        <dgm:presLayoutVars>
          <dgm:bulletEnabled val="1"/>
        </dgm:presLayoutVars>
      </dgm:prSet>
      <dgm:spPr/>
    </dgm:pt>
    <dgm:pt modelId="{B317FC46-DF4F-5F4E-B0DD-1A4DDA6F3C5C}" type="pres">
      <dgm:prSet presAssocID="{A9FE5821-E72E-C24F-A033-7C386E0BB4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D8A0914-F8B0-A842-AB2D-6492D4DE7116}" type="presOf" srcId="{7D094D5A-55D9-9947-919B-166B1842D5FC}" destId="{54481AB2-A97A-C14A-9DDF-5B7D3A1A2DF3}" srcOrd="0" destOrd="0" presId="urn:microsoft.com/office/officeart/2005/8/layout/pyramid4"/>
    <dgm:cxn modelId="{172E4517-9C14-D74C-812D-90E81639E855}" type="presOf" srcId="{996EEA3A-21A7-AC49-893C-6F5759DD405A}" destId="{69B21FF1-716E-FD40-A645-226A7A828C4F}" srcOrd="0" destOrd="0" presId="urn:microsoft.com/office/officeart/2005/8/layout/pyramid4"/>
    <dgm:cxn modelId="{24A92433-8964-694C-B133-AE31E7F23CED}" srcId="{A9FE5821-E72E-C24F-A033-7C386E0BB428}" destId="{7D094D5A-55D9-9947-919B-166B1842D5FC}" srcOrd="0" destOrd="0" parTransId="{58C4021F-722D-3144-8219-F70D1B8A7645}" sibTransId="{18595C86-DE0E-BC4C-B9C0-493C39CA0CEC}"/>
    <dgm:cxn modelId="{31547A34-1074-2144-B392-EB90F50945AF}" srcId="{A9FE5821-E72E-C24F-A033-7C386E0BB428}" destId="{55126D42-C6B4-5244-AE39-5A050E7CF5A6}" srcOrd="2" destOrd="0" parTransId="{4898208D-B398-3845-8FF9-AAFACC8A1909}" sibTransId="{EE42AFAA-B835-564D-BF69-243CEE9F300C}"/>
    <dgm:cxn modelId="{E5158D41-3BFB-874E-884C-7EFAC05F1178}" srcId="{A9FE5821-E72E-C24F-A033-7C386E0BB428}" destId="{B22E0D9C-2A47-DA4B-A428-AC5DDCF6F48C}" srcOrd="3" destOrd="0" parTransId="{7FC22B14-17E3-1745-89A2-A6185F6F4200}" sibTransId="{DA1B2CC9-3AF6-9E4B-8BF2-F5E44BC0B56C}"/>
    <dgm:cxn modelId="{73820C7C-F5EC-C34E-BF25-5297BD8DD364}" type="presOf" srcId="{A9FE5821-E72E-C24F-A033-7C386E0BB428}" destId="{DD2ED754-48E7-D840-9381-72AAD6EADAB6}" srcOrd="0" destOrd="0" presId="urn:microsoft.com/office/officeart/2005/8/layout/pyramid4"/>
    <dgm:cxn modelId="{C3FA25B4-1E0E-6549-8275-F664A7E8F5A2}" type="presOf" srcId="{55126D42-C6B4-5244-AE39-5A050E7CF5A6}" destId="{61A12322-9BB9-8347-BAA9-61EDFCF75C93}" srcOrd="0" destOrd="0" presId="urn:microsoft.com/office/officeart/2005/8/layout/pyramid4"/>
    <dgm:cxn modelId="{70749CD6-F2E6-1040-8DC2-AB95FEFB3D05}" srcId="{A9FE5821-E72E-C24F-A033-7C386E0BB428}" destId="{996EEA3A-21A7-AC49-893C-6F5759DD405A}" srcOrd="1" destOrd="0" parTransId="{A38136E3-3FC0-8A41-B2EE-4C5D533DC927}" sibTransId="{E4297884-9C7D-EC4A-9077-89648B80154D}"/>
    <dgm:cxn modelId="{5534D4E1-C78D-6A4E-90AC-68B22E944D94}" type="presOf" srcId="{B22E0D9C-2A47-DA4B-A428-AC5DDCF6F48C}" destId="{B317FC46-DF4F-5F4E-B0DD-1A4DDA6F3C5C}" srcOrd="0" destOrd="0" presId="urn:microsoft.com/office/officeart/2005/8/layout/pyramid4"/>
    <dgm:cxn modelId="{AB26BB47-457F-4E45-B605-B488D1E01896}" type="presParOf" srcId="{DD2ED754-48E7-D840-9381-72AAD6EADAB6}" destId="{54481AB2-A97A-C14A-9DDF-5B7D3A1A2DF3}" srcOrd="0" destOrd="0" presId="urn:microsoft.com/office/officeart/2005/8/layout/pyramid4"/>
    <dgm:cxn modelId="{B2060CE0-FCA8-004F-BD76-F74B94136978}" type="presParOf" srcId="{DD2ED754-48E7-D840-9381-72AAD6EADAB6}" destId="{69B21FF1-716E-FD40-A645-226A7A828C4F}" srcOrd="1" destOrd="0" presId="urn:microsoft.com/office/officeart/2005/8/layout/pyramid4"/>
    <dgm:cxn modelId="{41563B89-F041-064F-959B-B5F22F745009}" type="presParOf" srcId="{DD2ED754-48E7-D840-9381-72AAD6EADAB6}" destId="{61A12322-9BB9-8347-BAA9-61EDFCF75C93}" srcOrd="2" destOrd="0" presId="urn:microsoft.com/office/officeart/2005/8/layout/pyramid4"/>
    <dgm:cxn modelId="{3AB0018B-C8F4-4245-83AA-FB9FCE50749E}" type="presParOf" srcId="{DD2ED754-48E7-D840-9381-72AAD6EADAB6}" destId="{B317FC46-DF4F-5F4E-B0DD-1A4DDA6F3C5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FE5821-E72E-C24F-A033-7C386E0BB428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94D5A-55D9-9947-919B-166B1842D5FC}">
      <dgm:prSet phldrT="[Text]"/>
      <dgm:spPr/>
      <dgm:t>
        <a:bodyPr/>
        <a:lstStyle/>
        <a:p>
          <a:r>
            <a:rPr lang="en-US" dirty="0"/>
            <a:t>Seniors</a:t>
          </a:r>
        </a:p>
      </dgm:t>
    </dgm:pt>
    <dgm:pt modelId="{58C4021F-722D-3144-8219-F70D1B8A7645}" type="parTrans" cxnId="{24A92433-8964-694C-B133-AE31E7F23CED}">
      <dgm:prSet/>
      <dgm:spPr/>
      <dgm:t>
        <a:bodyPr/>
        <a:lstStyle/>
        <a:p>
          <a:endParaRPr lang="en-US"/>
        </a:p>
      </dgm:t>
    </dgm:pt>
    <dgm:pt modelId="{18595C86-DE0E-BC4C-B9C0-493C39CA0CEC}" type="sibTrans" cxnId="{24A92433-8964-694C-B133-AE31E7F23CED}">
      <dgm:prSet/>
      <dgm:spPr/>
      <dgm:t>
        <a:bodyPr/>
        <a:lstStyle/>
        <a:p>
          <a:endParaRPr lang="en-US"/>
        </a:p>
      </dgm:t>
    </dgm:pt>
    <dgm:pt modelId="{996EEA3A-21A7-AC49-893C-6F5759DD405A}">
      <dgm:prSet phldrT="[Text]"/>
      <dgm:spPr/>
      <dgm:t>
        <a:bodyPr/>
        <a:lstStyle/>
        <a:p>
          <a:r>
            <a:rPr lang="en-US" dirty="0"/>
            <a:t>Sophomores</a:t>
          </a:r>
        </a:p>
      </dgm:t>
    </dgm:pt>
    <dgm:pt modelId="{A38136E3-3FC0-8A41-B2EE-4C5D533DC927}" type="parTrans" cxnId="{70749CD6-F2E6-1040-8DC2-AB95FEFB3D05}">
      <dgm:prSet/>
      <dgm:spPr/>
      <dgm:t>
        <a:bodyPr/>
        <a:lstStyle/>
        <a:p>
          <a:endParaRPr lang="en-US"/>
        </a:p>
      </dgm:t>
    </dgm:pt>
    <dgm:pt modelId="{E4297884-9C7D-EC4A-9077-89648B80154D}" type="sibTrans" cxnId="{70749CD6-F2E6-1040-8DC2-AB95FEFB3D05}">
      <dgm:prSet/>
      <dgm:spPr/>
      <dgm:t>
        <a:bodyPr/>
        <a:lstStyle/>
        <a:p>
          <a:endParaRPr lang="en-US"/>
        </a:p>
      </dgm:t>
    </dgm:pt>
    <dgm:pt modelId="{55126D42-C6B4-5244-AE39-5A050E7CF5A6}">
      <dgm:prSet phldrT="[Text]"/>
      <dgm:spPr/>
      <dgm:t>
        <a:bodyPr/>
        <a:lstStyle/>
        <a:p>
          <a:r>
            <a:rPr lang="en-US" dirty="0"/>
            <a:t>Juniors</a:t>
          </a:r>
        </a:p>
      </dgm:t>
    </dgm:pt>
    <dgm:pt modelId="{4898208D-B398-3845-8FF9-AAFACC8A1909}" type="parTrans" cxnId="{31547A34-1074-2144-B392-EB90F50945AF}">
      <dgm:prSet/>
      <dgm:spPr/>
      <dgm:t>
        <a:bodyPr/>
        <a:lstStyle/>
        <a:p>
          <a:endParaRPr lang="en-US"/>
        </a:p>
      </dgm:t>
    </dgm:pt>
    <dgm:pt modelId="{EE42AFAA-B835-564D-BF69-243CEE9F300C}" type="sibTrans" cxnId="{31547A34-1074-2144-B392-EB90F50945AF}">
      <dgm:prSet/>
      <dgm:spPr/>
      <dgm:t>
        <a:bodyPr/>
        <a:lstStyle/>
        <a:p>
          <a:endParaRPr lang="en-US"/>
        </a:p>
      </dgm:t>
    </dgm:pt>
    <dgm:pt modelId="{B22E0D9C-2A47-DA4B-A428-AC5DDCF6F48C}">
      <dgm:prSet phldrT="[Text]"/>
      <dgm:spPr/>
      <dgm:t>
        <a:bodyPr/>
        <a:lstStyle/>
        <a:p>
          <a:r>
            <a:rPr lang="en-US" dirty="0"/>
            <a:t>Freshmen</a:t>
          </a:r>
        </a:p>
      </dgm:t>
    </dgm:pt>
    <dgm:pt modelId="{7FC22B14-17E3-1745-89A2-A6185F6F4200}" type="parTrans" cxnId="{E5158D41-3BFB-874E-884C-7EFAC05F1178}">
      <dgm:prSet/>
      <dgm:spPr/>
      <dgm:t>
        <a:bodyPr/>
        <a:lstStyle/>
        <a:p>
          <a:endParaRPr lang="en-US"/>
        </a:p>
      </dgm:t>
    </dgm:pt>
    <dgm:pt modelId="{DA1B2CC9-3AF6-9E4B-8BF2-F5E44BC0B56C}" type="sibTrans" cxnId="{E5158D41-3BFB-874E-884C-7EFAC05F1178}">
      <dgm:prSet/>
      <dgm:spPr/>
      <dgm:t>
        <a:bodyPr/>
        <a:lstStyle/>
        <a:p>
          <a:endParaRPr lang="en-US"/>
        </a:p>
      </dgm:t>
    </dgm:pt>
    <dgm:pt modelId="{DD2ED754-48E7-D840-9381-72AAD6EADAB6}" type="pres">
      <dgm:prSet presAssocID="{A9FE5821-E72E-C24F-A033-7C386E0BB428}" presName="compositeShape" presStyleCnt="0">
        <dgm:presLayoutVars>
          <dgm:chMax val="9"/>
          <dgm:dir/>
          <dgm:resizeHandles val="exact"/>
        </dgm:presLayoutVars>
      </dgm:prSet>
      <dgm:spPr/>
    </dgm:pt>
    <dgm:pt modelId="{54481AB2-A97A-C14A-9DDF-5B7D3A1A2DF3}" type="pres">
      <dgm:prSet presAssocID="{A9FE5821-E72E-C24F-A033-7C386E0BB428}" presName="triangle1" presStyleLbl="node1" presStyleIdx="0" presStyleCnt="4">
        <dgm:presLayoutVars>
          <dgm:bulletEnabled val="1"/>
        </dgm:presLayoutVars>
      </dgm:prSet>
      <dgm:spPr/>
    </dgm:pt>
    <dgm:pt modelId="{69B21FF1-716E-FD40-A645-226A7A828C4F}" type="pres">
      <dgm:prSet presAssocID="{A9FE5821-E72E-C24F-A033-7C386E0BB428}" presName="triangle2" presStyleLbl="node1" presStyleIdx="1" presStyleCnt="4">
        <dgm:presLayoutVars>
          <dgm:bulletEnabled val="1"/>
        </dgm:presLayoutVars>
      </dgm:prSet>
      <dgm:spPr/>
    </dgm:pt>
    <dgm:pt modelId="{61A12322-9BB9-8347-BAA9-61EDFCF75C93}" type="pres">
      <dgm:prSet presAssocID="{A9FE5821-E72E-C24F-A033-7C386E0BB428}" presName="triangle3" presStyleLbl="node1" presStyleIdx="2" presStyleCnt="4">
        <dgm:presLayoutVars>
          <dgm:bulletEnabled val="1"/>
        </dgm:presLayoutVars>
      </dgm:prSet>
      <dgm:spPr/>
    </dgm:pt>
    <dgm:pt modelId="{B317FC46-DF4F-5F4E-B0DD-1A4DDA6F3C5C}" type="pres">
      <dgm:prSet presAssocID="{A9FE5821-E72E-C24F-A033-7C386E0BB4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D8A0914-F8B0-A842-AB2D-6492D4DE7116}" type="presOf" srcId="{7D094D5A-55D9-9947-919B-166B1842D5FC}" destId="{54481AB2-A97A-C14A-9DDF-5B7D3A1A2DF3}" srcOrd="0" destOrd="0" presId="urn:microsoft.com/office/officeart/2005/8/layout/pyramid4"/>
    <dgm:cxn modelId="{172E4517-9C14-D74C-812D-90E81639E855}" type="presOf" srcId="{996EEA3A-21A7-AC49-893C-6F5759DD405A}" destId="{69B21FF1-716E-FD40-A645-226A7A828C4F}" srcOrd="0" destOrd="0" presId="urn:microsoft.com/office/officeart/2005/8/layout/pyramid4"/>
    <dgm:cxn modelId="{24A92433-8964-694C-B133-AE31E7F23CED}" srcId="{A9FE5821-E72E-C24F-A033-7C386E0BB428}" destId="{7D094D5A-55D9-9947-919B-166B1842D5FC}" srcOrd="0" destOrd="0" parTransId="{58C4021F-722D-3144-8219-F70D1B8A7645}" sibTransId="{18595C86-DE0E-BC4C-B9C0-493C39CA0CEC}"/>
    <dgm:cxn modelId="{31547A34-1074-2144-B392-EB90F50945AF}" srcId="{A9FE5821-E72E-C24F-A033-7C386E0BB428}" destId="{55126D42-C6B4-5244-AE39-5A050E7CF5A6}" srcOrd="2" destOrd="0" parTransId="{4898208D-B398-3845-8FF9-AAFACC8A1909}" sibTransId="{EE42AFAA-B835-564D-BF69-243CEE9F300C}"/>
    <dgm:cxn modelId="{E5158D41-3BFB-874E-884C-7EFAC05F1178}" srcId="{A9FE5821-E72E-C24F-A033-7C386E0BB428}" destId="{B22E0D9C-2A47-DA4B-A428-AC5DDCF6F48C}" srcOrd="3" destOrd="0" parTransId="{7FC22B14-17E3-1745-89A2-A6185F6F4200}" sibTransId="{DA1B2CC9-3AF6-9E4B-8BF2-F5E44BC0B56C}"/>
    <dgm:cxn modelId="{73820C7C-F5EC-C34E-BF25-5297BD8DD364}" type="presOf" srcId="{A9FE5821-E72E-C24F-A033-7C386E0BB428}" destId="{DD2ED754-48E7-D840-9381-72AAD6EADAB6}" srcOrd="0" destOrd="0" presId="urn:microsoft.com/office/officeart/2005/8/layout/pyramid4"/>
    <dgm:cxn modelId="{C3FA25B4-1E0E-6549-8275-F664A7E8F5A2}" type="presOf" srcId="{55126D42-C6B4-5244-AE39-5A050E7CF5A6}" destId="{61A12322-9BB9-8347-BAA9-61EDFCF75C93}" srcOrd="0" destOrd="0" presId="urn:microsoft.com/office/officeart/2005/8/layout/pyramid4"/>
    <dgm:cxn modelId="{70749CD6-F2E6-1040-8DC2-AB95FEFB3D05}" srcId="{A9FE5821-E72E-C24F-A033-7C386E0BB428}" destId="{996EEA3A-21A7-AC49-893C-6F5759DD405A}" srcOrd="1" destOrd="0" parTransId="{A38136E3-3FC0-8A41-B2EE-4C5D533DC927}" sibTransId="{E4297884-9C7D-EC4A-9077-89648B80154D}"/>
    <dgm:cxn modelId="{5534D4E1-C78D-6A4E-90AC-68B22E944D94}" type="presOf" srcId="{B22E0D9C-2A47-DA4B-A428-AC5DDCF6F48C}" destId="{B317FC46-DF4F-5F4E-B0DD-1A4DDA6F3C5C}" srcOrd="0" destOrd="0" presId="urn:microsoft.com/office/officeart/2005/8/layout/pyramid4"/>
    <dgm:cxn modelId="{AB26BB47-457F-4E45-B605-B488D1E01896}" type="presParOf" srcId="{DD2ED754-48E7-D840-9381-72AAD6EADAB6}" destId="{54481AB2-A97A-C14A-9DDF-5B7D3A1A2DF3}" srcOrd="0" destOrd="0" presId="urn:microsoft.com/office/officeart/2005/8/layout/pyramid4"/>
    <dgm:cxn modelId="{B2060CE0-FCA8-004F-BD76-F74B94136978}" type="presParOf" srcId="{DD2ED754-48E7-D840-9381-72AAD6EADAB6}" destId="{69B21FF1-716E-FD40-A645-226A7A828C4F}" srcOrd="1" destOrd="0" presId="urn:microsoft.com/office/officeart/2005/8/layout/pyramid4"/>
    <dgm:cxn modelId="{41563B89-F041-064F-959B-B5F22F745009}" type="presParOf" srcId="{DD2ED754-48E7-D840-9381-72AAD6EADAB6}" destId="{61A12322-9BB9-8347-BAA9-61EDFCF75C93}" srcOrd="2" destOrd="0" presId="urn:microsoft.com/office/officeart/2005/8/layout/pyramid4"/>
    <dgm:cxn modelId="{3AB0018B-C8F4-4245-83AA-FB9FCE50749E}" type="presParOf" srcId="{DD2ED754-48E7-D840-9381-72AAD6EADAB6}" destId="{B317FC46-DF4F-5F4E-B0DD-1A4DDA6F3C5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AB2-A97A-C14A-9DDF-5B7D3A1A2DF3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1</a:t>
          </a:r>
          <a:endParaRPr lang="en-US" sz="6200" kern="1200" dirty="0"/>
        </a:p>
      </dsp:txBody>
      <dsp:txXfrm>
        <a:off x="3386666" y="1354667"/>
        <a:ext cx="1354667" cy="1354666"/>
      </dsp:txXfrm>
    </dsp:sp>
    <dsp:sp modelId="{69B21FF1-716E-FD40-A645-226A7A828C4F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3</a:t>
          </a:r>
          <a:endParaRPr lang="en-US" sz="6200" kern="1200" dirty="0"/>
        </a:p>
      </dsp:txBody>
      <dsp:txXfrm>
        <a:off x="2031999" y="4064000"/>
        <a:ext cx="1354667" cy="1354666"/>
      </dsp:txXfrm>
    </dsp:sp>
    <dsp:sp modelId="{61A12322-9BB9-8347-BAA9-61EDFCF75C93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2</a:t>
          </a:r>
          <a:endParaRPr lang="en-US" sz="6200" kern="1200" dirty="0"/>
        </a:p>
      </dsp:txBody>
      <dsp:txXfrm rot="10800000">
        <a:off x="3386666" y="2709333"/>
        <a:ext cx="1354667" cy="1354666"/>
      </dsp:txXfrm>
    </dsp:sp>
    <dsp:sp modelId="{B317FC46-DF4F-5F4E-B0DD-1A4DDA6F3C5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4</a:t>
          </a:r>
          <a:endParaRPr lang="en-US" sz="6200" kern="1200" dirty="0"/>
        </a:p>
      </dsp:txBody>
      <dsp:txXfrm>
        <a:off x="4741333" y="4064000"/>
        <a:ext cx="1354667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AB2-A97A-C14A-9DDF-5B7D3A1A2DF3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1</a:t>
          </a:r>
          <a:endParaRPr lang="en-US" sz="6200" kern="1200" dirty="0"/>
        </a:p>
      </dsp:txBody>
      <dsp:txXfrm>
        <a:off x="3386666" y="1354667"/>
        <a:ext cx="1354667" cy="1354666"/>
      </dsp:txXfrm>
    </dsp:sp>
    <dsp:sp modelId="{69B21FF1-716E-FD40-A645-226A7A828C4F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3</a:t>
          </a:r>
          <a:endParaRPr lang="en-US" sz="6200" kern="1200" dirty="0"/>
        </a:p>
      </dsp:txBody>
      <dsp:txXfrm>
        <a:off x="2031999" y="4064000"/>
        <a:ext cx="1354667" cy="1354666"/>
      </dsp:txXfrm>
    </dsp:sp>
    <dsp:sp modelId="{61A12322-9BB9-8347-BAA9-61EDFCF75C93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2</a:t>
          </a:r>
          <a:endParaRPr lang="en-US" sz="6200" kern="1200" dirty="0"/>
        </a:p>
      </dsp:txBody>
      <dsp:txXfrm rot="10800000">
        <a:off x="3386666" y="2709333"/>
        <a:ext cx="1354667" cy="1354666"/>
      </dsp:txXfrm>
    </dsp:sp>
    <dsp:sp modelId="{B317FC46-DF4F-5F4E-B0DD-1A4DDA6F3C5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4</a:t>
          </a:r>
          <a:endParaRPr lang="en-US" sz="6200" kern="1200" dirty="0"/>
        </a:p>
      </dsp:txBody>
      <dsp:txXfrm>
        <a:off x="4741333" y="4064000"/>
        <a:ext cx="1354667" cy="1354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AB2-A97A-C14A-9DDF-5B7D3A1A2DF3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Seniors</a:t>
          </a:r>
        </a:p>
      </dsp:txBody>
      <dsp:txXfrm>
        <a:off x="3386666" y="1354667"/>
        <a:ext cx="1354667" cy="1354666"/>
      </dsp:txXfrm>
    </dsp:sp>
    <dsp:sp modelId="{69B21FF1-716E-FD40-A645-226A7A828C4F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Sophomores</a:t>
          </a:r>
        </a:p>
      </dsp:txBody>
      <dsp:txXfrm>
        <a:off x="2031999" y="4064000"/>
        <a:ext cx="1354667" cy="1354666"/>
      </dsp:txXfrm>
    </dsp:sp>
    <dsp:sp modelId="{61A12322-9BB9-8347-BAA9-61EDFCF75C93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Juniors</a:t>
          </a:r>
        </a:p>
      </dsp:txBody>
      <dsp:txXfrm rot="10800000">
        <a:off x="3386666" y="2709333"/>
        <a:ext cx="1354667" cy="1354666"/>
      </dsp:txXfrm>
    </dsp:sp>
    <dsp:sp modelId="{B317FC46-DF4F-5F4E-B0DD-1A4DDA6F3C5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Freshmen</a:t>
          </a:r>
        </a:p>
      </dsp:txBody>
      <dsp:txXfrm>
        <a:off x="4741333" y="406400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Mnemonic: the brackets make me think of a representative of the group with arms bracketing their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googled “equivalence partitioning test case design”. The information from this slide is from https://</a:t>
            </a:r>
            <a:r>
              <a:rPr lang="en-US" dirty="0" err="1"/>
              <a:t>www.softwaretestingmaterial.com</a:t>
            </a:r>
            <a:r>
              <a:rPr lang="en-US" dirty="0"/>
              <a:t>/equivalence-partitioning-testing-technique/ </a:t>
            </a:r>
          </a:p>
          <a:p>
            <a:endParaRPr lang="en-US" dirty="0"/>
          </a:p>
          <a:p>
            <a:r>
              <a:rPr lang="en-US" dirty="0"/>
              <a:t>If I had found a different site more easily, I would have used that one. Way too many adds on the site I used.</a:t>
            </a:r>
          </a:p>
          <a:p>
            <a:endParaRPr lang="en-US" dirty="0"/>
          </a:p>
          <a:p>
            <a:r>
              <a:rPr lang="en-US" dirty="0"/>
              <a:t>The example is my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www.sprc.org</a:t>
            </a:r>
            <a:r>
              <a:rPr lang="en-US" dirty="0"/>
              <a:t>/scope/age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1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2.emf"/><Relationship Id="rId9" Type="http://schemas.microsoft.com/office/2007/relationships/diagramDrawing" Target="../diagrams/drawing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21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png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A6A8-A0D3-C148-83CD-2F5DBE81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All paths in the same </a:t>
            </a:r>
            <a:r>
              <a:rPr lang="en-US" sz="3600" dirty="0" err="1">
                <a:solidFill>
                  <a:srgbClr val="2C2C2C"/>
                </a:solidFill>
              </a:rPr>
              <a:t>homotopy</a:t>
            </a:r>
            <a:r>
              <a:rPr lang="en-US" sz="3600" dirty="0">
                <a:solidFill>
                  <a:srgbClr val="2C2C2C"/>
                </a:solidFill>
              </a:rPr>
              <a:t> class are </a:t>
            </a:r>
            <a:r>
              <a:rPr lang="en-US" sz="3600" b="1" i="1" dirty="0">
                <a:solidFill>
                  <a:srgbClr val="2C2C2C"/>
                </a:solidFill>
              </a:rPr>
              <a:t>equivalent</a:t>
            </a:r>
            <a:endParaRPr lang="en-US" sz="3600" i="1" dirty="0">
              <a:solidFill>
                <a:srgbClr val="2C2C2C"/>
              </a:solidFill>
            </a:endParaRPr>
          </a:p>
        </p:txBody>
      </p:sp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361CD2FC-9786-3B44-A187-393EFB85E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" r="3" b="3656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048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A6A8-A0D3-C148-83CD-2F5DBE81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Finding the fastest path in the equivalence class</a:t>
            </a:r>
            <a:endParaRPr lang="en-US" sz="3600" i="1" dirty="0">
              <a:solidFill>
                <a:srgbClr val="2C2C2C"/>
              </a:solidFill>
            </a:endParaRPr>
          </a:p>
        </p:txBody>
      </p:sp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361CD2FC-9786-3B44-A187-393EFB85E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1" r="3" b="3658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25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3503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0C21E7-08F6-BA40-B8A7-0C0D37063385}"/>
              </a:ext>
            </a:extLst>
          </p:cNvPr>
          <p:cNvSpPr txBox="1"/>
          <p:nvPr/>
        </p:nvSpPr>
        <p:spPr>
          <a:xfrm>
            <a:off x="8724883" y="3150508"/>
            <a:ext cx="217758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</a:t>
            </a:r>
          </a:p>
        </p:txBody>
      </p:sp>
    </p:spTree>
    <p:extLst>
      <p:ext uri="{BB962C8B-B14F-4D97-AF65-F5344CB8AC3E}">
        <p14:creationId xmlns:p14="http://schemas.microsoft.com/office/powerpoint/2010/main" val="188423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639249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</a:t>
            </a:r>
          </a:p>
        </p:txBody>
      </p:sp>
    </p:spTree>
    <p:extLst>
      <p:ext uri="{BB962C8B-B14F-4D97-AF65-F5344CB8AC3E}">
        <p14:creationId xmlns:p14="http://schemas.microsoft.com/office/powerpoint/2010/main" val="296372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</a:t>
            </a:r>
          </a:p>
        </p:txBody>
      </p:sp>
    </p:spTree>
    <p:extLst>
      <p:ext uri="{BB962C8B-B14F-4D97-AF65-F5344CB8AC3E}">
        <p14:creationId xmlns:p14="http://schemas.microsoft.com/office/powerpoint/2010/main" val="67670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18859-FD88-B240-B5E2-16D222308241}"/>
              </a:ext>
            </a:extLst>
          </p:cNvPr>
          <p:cNvSpPr txBox="1"/>
          <p:nvPr/>
        </p:nvSpPr>
        <p:spPr>
          <a:xfrm>
            <a:off x="813080" y="634886"/>
            <a:ext cx="486287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matrix test for transitivity:</a:t>
            </a:r>
          </a:p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R</a:t>
            </a:r>
            <a:r>
              <a:rPr lang="en-US" sz="3200" dirty="0"/>
              <a:t> = M</a:t>
            </a:r>
            <a:r>
              <a:rPr lang="en-US" sz="3200" baseline="-25000" dirty="0"/>
              <a:t>R</a:t>
            </a:r>
            <a:r>
              <a:rPr lang="en-US" sz="3200" baseline="30000" dirty="0"/>
              <a:t>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6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04BCF3-822B-5149-8396-614C02C356E8}"/>
              </a:ext>
            </a:extLst>
          </p:cNvPr>
          <p:cNvSpPr txBox="1"/>
          <p:nvPr/>
        </p:nvSpPr>
        <p:spPr>
          <a:xfrm>
            <a:off x="813080" y="634886"/>
            <a:ext cx="486287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matrix test for transitivity:</a:t>
            </a:r>
          </a:p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R</a:t>
            </a:r>
            <a:r>
              <a:rPr lang="en-US" sz="3200" dirty="0"/>
              <a:t> = M</a:t>
            </a:r>
            <a:r>
              <a:rPr lang="en-US" sz="3200" baseline="-25000" dirty="0"/>
              <a:t>R</a:t>
            </a:r>
            <a:r>
              <a:rPr lang="en-US" sz="3200" baseline="30000" dirty="0"/>
              <a:t>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94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E38CA-39C1-EAA5-FC0D-43EBAFC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D78-E12F-21D5-065C-8182CC62E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3194050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1" y="4126379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773612"/>
            <a:ext cx="845820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9C30E8-CE1C-4B12-E6A0-79329B5CA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2C85F-1FC6-3590-FDE3-121A024C1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E819F-3242-1DFC-E78E-4066F0140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9688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Equivalence classes</a:t>
            </a:r>
          </a:p>
          <a:p>
            <a:r>
              <a:rPr lang="en-US" dirty="0"/>
              <a:t>Schedule notes:</a:t>
            </a:r>
          </a:p>
          <a:p>
            <a:pPr lvl="1"/>
            <a:r>
              <a:rPr lang="en-US" dirty="0"/>
              <a:t>Non sequitur lesson on Friday -- induction 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18a and 18b due Wednesday</a:t>
            </a:r>
          </a:p>
          <a:p>
            <a:pPr lvl="1"/>
            <a:r>
              <a:rPr lang="en-US" dirty="0"/>
              <a:t>HW 17 due Friday</a:t>
            </a:r>
          </a:p>
          <a:p>
            <a:pPr lvl="1"/>
            <a:r>
              <a:rPr lang="en-US" dirty="0"/>
              <a:t>Project 4 due Nov 30 (Hackathon Nov 27)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Start project 4 early. It usually takes a bit longer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help sessions this week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my “project 4 journal” will be posted in a day or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F7E36D0-7C56-EDFA-380F-C049A95F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E9CD88-9200-A7A6-A6B7-E2E5F3459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C3D25D-A41A-68FF-2034-6CA6DF8AC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82998E-218D-70EE-9228-AE1F23531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3484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001F7-7BDD-C649-AC71-6E5881C5382B}"/>
              </a:ext>
            </a:extLst>
          </p:cNvPr>
          <p:cNvSpPr txBox="1"/>
          <p:nvPr/>
        </p:nvSpPr>
        <p:spPr>
          <a:xfrm>
            <a:off x="2129694" y="3561318"/>
            <a:ext cx="263924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</a:t>
            </a:r>
          </a:p>
          <a:p>
            <a:r>
              <a:rPr lang="en-US" sz="3600" dirty="0"/>
              <a:t>Transitive?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ADAB93-CB36-EA4D-9790-13AC08885C63}"/>
              </a:ext>
            </a:extLst>
          </p:cNvPr>
          <p:cNvSpPr/>
          <p:nvPr/>
        </p:nvSpPr>
        <p:spPr>
          <a:xfrm rot="2378131">
            <a:off x="6470898" y="4652282"/>
            <a:ext cx="5057598" cy="8084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DE35652-1D8D-E43F-1A9C-C0C791D7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BF22EB-5487-1508-2D2B-204EFE8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CAF68-9E91-F274-CE4F-0467E50CC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1378D3-C858-4D55-D156-4441A9CE8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0725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001F7-7BDD-C649-AC71-6E5881C5382B}"/>
              </a:ext>
            </a:extLst>
          </p:cNvPr>
          <p:cNvSpPr txBox="1"/>
          <p:nvPr/>
        </p:nvSpPr>
        <p:spPr>
          <a:xfrm>
            <a:off x="2129694" y="356131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ADAB93-CB36-EA4D-9790-13AC08885C63}"/>
              </a:ext>
            </a:extLst>
          </p:cNvPr>
          <p:cNvSpPr/>
          <p:nvPr/>
        </p:nvSpPr>
        <p:spPr>
          <a:xfrm rot="2378131">
            <a:off x="7567738" y="3201291"/>
            <a:ext cx="2026478" cy="12340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878DAB-CEE6-7647-BC12-189CE6710A0B}"/>
              </a:ext>
            </a:extLst>
          </p:cNvPr>
          <p:cNvSpPr/>
          <p:nvPr/>
        </p:nvSpPr>
        <p:spPr>
          <a:xfrm rot="2378131">
            <a:off x="6451775" y="4092887"/>
            <a:ext cx="2026478" cy="12340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34791-83DC-6043-A5DE-22EC5612228B}"/>
              </a:ext>
            </a:extLst>
          </p:cNvPr>
          <p:cNvSpPr/>
          <p:nvPr/>
        </p:nvSpPr>
        <p:spPr>
          <a:xfrm rot="2378131">
            <a:off x="8809848" y="5498742"/>
            <a:ext cx="984992" cy="765213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5A025D-E564-0D43-ADF7-2E0F6ADAD43F}"/>
              </a:ext>
            </a:extLst>
          </p:cNvPr>
          <p:cNvSpPr/>
          <p:nvPr/>
        </p:nvSpPr>
        <p:spPr>
          <a:xfrm rot="2378131">
            <a:off x="9473254" y="4933038"/>
            <a:ext cx="984992" cy="765213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7CD7296-C97E-652B-0BE1-F7A91F6D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0231D3-B838-B88C-BC75-07A454D50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36138A-CEDE-2513-B76E-72C1C3DBF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B6FCF8-FAED-3A64-4534-AD1C894B9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71242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001F7-7BDD-C649-AC71-6E5881C5382B}"/>
              </a:ext>
            </a:extLst>
          </p:cNvPr>
          <p:cNvSpPr txBox="1"/>
          <p:nvPr/>
        </p:nvSpPr>
        <p:spPr>
          <a:xfrm>
            <a:off x="2129694" y="356131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😀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878DAB-CEE6-7647-BC12-189CE6710A0B}"/>
              </a:ext>
            </a:extLst>
          </p:cNvPr>
          <p:cNvSpPr/>
          <p:nvPr/>
        </p:nvSpPr>
        <p:spPr>
          <a:xfrm>
            <a:off x="6666923" y="3254380"/>
            <a:ext cx="2570438" cy="19829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5A025D-E564-0D43-ADF7-2E0F6ADAD43F}"/>
              </a:ext>
            </a:extLst>
          </p:cNvPr>
          <p:cNvSpPr/>
          <p:nvPr/>
        </p:nvSpPr>
        <p:spPr>
          <a:xfrm>
            <a:off x="8892988" y="4933038"/>
            <a:ext cx="1565258" cy="1342256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4D45E-0B14-7F47-B8DA-D5A39E74EBA5}"/>
              </a:ext>
            </a:extLst>
          </p:cNvPr>
          <p:cNvSpPr/>
          <p:nvPr/>
        </p:nvSpPr>
        <p:spPr>
          <a:xfrm>
            <a:off x="10365442" y="6069844"/>
            <a:ext cx="677752" cy="653221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0970E7-7A1D-3486-7386-E3D3775F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2302B-C62C-098F-AA6B-D1976190A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B6C44D-BED8-9DAD-1147-B1D76FAD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50CEA0-1010-D0D3-25E2-DFA0467BE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5361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D554D-7547-604F-387D-33C0C48B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 are Common so they have their own Notation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56351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B397E-359F-CBE3-BAD0-C07669A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EBA73-D630-E3F5-A0D8-99286C51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Equivalent elements</a:t>
            </a:r>
          </a:p>
          <a:p>
            <a:r>
              <a:rPr lang="en-US" i="1" dirty="0"/>
              <a:t>Equivalence class</a:t>
            </a:r>
          </a:p>
          <a:p>
            <a:pPr lvl="1"/>
            <a:r>
              <a:rPr lang="en-US" dirty="0"/>
              <a:t>Set of equivalent elements</a:t>
            </a:r>
          </a:p>
          <a:p>
            <a:pPr lvl="1"/>
            <a:r>
              <a:rPr lang="en-US" dirty="0"/>
              <a:t>Graph test</a:t>
            </a:r>
          </a:p>
          <a:p>
            <a:r>
              <a:rPr lang="en-US" dirty="0"/>
              <a:t>Equivalence class </a:t>
            </a:r>
            <a:r>
              <a:rPr lang="en-US" i="1" dirty="0"/>
              <a:t>representation</a:t>
            </a:r>
          </a:p>
          <a:p>
            <a:r>
              <a:rPr lang="en-US" i="1" dirty="0"/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365635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R, two elements a and b (of set A) are </a:t>
            </a:r>
            <a:r>
              <a:rPr lang="en-US" b="1" i="1" dirty="0"/>
              <a:t>equivalent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an equivalence relation, AND</a:t>
            </a:r>
          </a:p>
          <a:p>
            <a:pPr lvl="1"/>
            <a:r>
              <a:rPr lang="en-US" dirty="0" err="1"/>
              <a:t>aRb</a:t>
            </a:r>
            <a:r>
              <a:rPr lang="en-US" dirty="0"/>
              <a:t>, R(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 ∈ 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4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R, two elements a and b (of set A) are </a:t>
            </a:r>
            <a:r>
              <a:rPr lang="en-US" b="1" i="1" dirty="0"/>
              <a:t>equivalent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an equivalence relation, AND</a:t>
            </a:r>
          </a:p>
          <a:p>
            <a:pPr lvl="1"/>
            <a:r>
              <a:rPr lang="en-US" dirty="0" err="1"/>
              <a:t>aRb</a:t>
            </a:r>
            <a:r>
              <a:rPr lang="en-US" dirty="0"/>
              <a:t>, R(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 ∈ R</a:t>
            </a:r>
          </a:p>
          <a:p>
            <a:pPr lvl="1"/>
            <a:endParaRPr lang="en-US" dirty="0"/>
          </a:p>
          <a:p>
            <a:r>
              <a:rPr lang="en-US" dirty="0"/>
              <a:t>When a and b are equivalent, we write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F0C52-A4D4-784F-9BD0-D3AD21D6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96" y="4124512"/>
            <a:ext cx="2287808" cy="73435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83452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R, two elements a and b (of set A) are </a:t>
            </a:r>
            <a:r>
              <a:rPr lang="en-US" b="1" i="1" dirty="0"/>
              <a:t>equivalent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an equivalence relation, AND</a:t>
            </a:r>
          </a:p>
          <a:p>
            <a:pPr lvl="1"/>
            <a:r>
              <a:rPr lang="en-US" dirty="0" err="1"/>
              <a:t>aRb</a:t>
            </a:r>
            <a:r>
              <a:rPr lang="en-US" dirty="0"/>
              <a:t>, R(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 ∈ R</a:t>
            </a:r>
          </a:p>
          <a:p>
            <a:pPr lvl="1"/>
            <a:endParaRPr lang="en-US" dirty="0"/>
          </a:p>
          <a:p>
            <a:r>
              <a:rPr lang="en-US" dirty="0"/>
              <a:t>When a and b are equivalent, we write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F0C52-A4D4-784F-9BD0-D3AD21D6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96" y="4124512"/>
            <a:ext cx="2287808" cy="73435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6AE6B-35B5-56D1-2456-7B6355A9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96" y="5150737"/>
            <a:ext cx="2287808" cy="7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067BA2-0F1D-9546-9AE6-85B00264FCE2}"/>
              </a:ext>
            </a:extLst>
          </p:cNvPr>
          <p:cNvSpPr/>
          <p:nvPr/>
        </p:nvSpPr>
        <p:spPr>
          <a:xfrm>
            <a:off x="8822270" y="2474986"/>
            <a:ext cx="2570438" cy="1982942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Which paths are equivalent?</a:t>
            </a:r>
          </a:p>
        </p:txBody>
      </p:sp>
    </p:spTree>
    <p:extLst>
      <p:ext uri="{BB962C8B-B14F-4D97-AF65-F5344CB8AC3E}">
        <p14:creationId xmlns:p14="http://schemas.microsoft.com/office/powerpoint/2010/main" val="37440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34D11-B888-354E-B20B-95DAF83C6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28977"/>
            <a:ext cx="7880689" cy="353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87026-BD19-FB49-BC43-4B309A93054C}"/>
              </a:ext>
            </a:extLst>
          </p:cNvPr>
          <p:cNvSpPr txBox="1"/>
          <p:nvPr/>
        </p:nvSpPr>
        <p:spPr>
          <a:xfrm>
            <a:off x="1693178" y="5299551"/>
            <a:ext cx="322716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Finally, the last circle</a:t>
            </a:r>
          </a:p>
        </p:txBody>
      </p:sp>
    </p:spTree>
    <p:extLst>
      <p:ext uri="{BB962C8B-B14F-4D97-AF65-F5344CB8AC3E}">
        <p14:creationId xmlns:p14="http://schemas.microsoft.com/office/powerpoint/2010/main" val="3036224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067BA2-0F1D-9546-9AE6-85B00264FCE2}"/>
              </a:ext>
            </a:extLst>
          </p:cNvPr>
          <p:cNvSpPr/>
          <p:nvPr/>
        </p:nvSpPr>
        <p:spPr>
          <a:xfrm>
            <a:off x="8822270" y="2474986"/>
            <a:ext cx="2570438" cy="1982942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705B8F-4669-A24B-96A0-FFDF9B6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85" y="3032616"/>
            <a:ext cx="1854200" cy="330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5D3EE0-A347-5E4B-BD4D-39E6F5DC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39" y="3530286"/>
            <a:ext cx="1879600" cy="3302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2819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group equivalent elements of A together</a:t>
            </a:r>
          </a:p>
          <a:p>
            <a:endParaRPr lang="en-US" dirty="0"/>
          </a:p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b="1" i="1" dirty="0"/>
              <a:t>the equivalence class of a</a:t>
            </a:r>
          </a:p>
          <a:p>
            <a:pPr lvl="1"/>
            <a:r>
              <a:rPr lang="en-US" dirty="0"/>
              <a:t>Def 3 section 9.5.3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i="1" dirty="0"/>
              <a:t>the equivalence class of a</a:t>
            </a:r>
          </a:p>
          <a:p>
            <a:r>
              <a:rPr lang="en-US" dirty="0"/>
              <a:t>We write the equivalence class of </a:t>
            </a:r>
            <a:r>
              <a:rPr lang="en-US" i="1" dirty="0"/>
              <a:t>a</a:t>
            </a:r>
            <a:r>
              <a:rPr lang="en-US" dirty="0"/>
              <a:t> with respect to R as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B241-8D40-AF4A-A94C-B1F77A56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29" y="4395319"/>
            <a:ext cx="1010771" cy="656115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5453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i="1" dirty="0"/>
              <a:t>the equivalence class of a</a:t>
            </a:r>
          </a:p>
          <a:p>
            <a:r>
              <a:rPr lang="en-US" dirty="0"/>
              <a:t>We write the equivalence class of </a:t>
            </a:r>
            <a:r>
              <a:rPr lang="en-US" i="1" dirty="0"/>
              <a:t>a</a:t>
            </a:r>
            <a:r>
              <a:rPr lang="en-US" dirty="0"/>
              <a:t> with respect to R as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B241-8D40-AF4A-A94C-B1F77A56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29" y="4395319"/>
            <a:ext cx="1010771" cy="6561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2" descr="Free Photo | Portrait of three smiling graduate friends in graduation robes  in university campus with diploma.">
            <a:extLst>
              <a:ext uri="{FF2B5EF4-FFF2-40B4-BE49-F238E27FC236}">
                <a16:creationId xmlns:a16="http://schemas.microsoft.com/office/drawing/2014/main" id="{BA9C0F4C-469C-784E-A60A-17BAB6F3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70" y="2704657"/>
            <a:ext cx="5039374" cy="33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B8559-78AD-3644-9D12-7081E7C38F3E}"/>
              </a:ext>
            </a:extLst>
          </p:cNvPr>
          <p:cNvSpPr txBox="1"/>
          <p:nvPr/>
        </p:nvSpPr>
        <p:spPr>
          <a:xfrm>
            <a:off x="1569359" y="5533348"/>
            <a:ext cx="42808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/>
              <a:t>InSameGraduatingClass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86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i="1" dirty="0"/>
              <a:t>the equivalence class of a</a:t>
            </a:r>
          </a:p>
          <a:p>
            <a:r>
              <a:rPr lang="en-US" dirty="0"/>
              <a:t>We write the equivalence class of </a:t>
            </a:r>
            <a:r>
              <a:rPr lang="en-US" i="1" dirty="0"/>
              <a:t>a</a:t>
            </a:r>
            <a:r>
              <a:rPr lang="en-US" dirty="0"/>
              <a:t> with respect to R as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B241-8D40-AF4A-A94C-B1F77A56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29" y="4395319"/>
            <a:ext cx="1010771" cy="6561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2D607-3401-0546-B7F9-C4AAFB23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42" y="5121942"/>
            <a:ext cx="5658406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37A54-D3A2-6441-A778-143C09DA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42" y="5921843"/>
            <a:ext cx="7473366" cy="65836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34244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D705B8F-4669-A24B-96A0-FFDF9B6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33" y="522501"/>
            <a:ext cx="1854200" cy="330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5D3EE0-A347-5E4B-BD4D-39E6F5DC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178" y="982108"/>
            <a:ext cx="1879600" cy="3302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A7F4221-F524-9241-89E7-BDD500413904}"/>
              </a:ext>
            </a:extLst>
          </p:cNvPr>
          <p:cNvSpPr/>
          <p:nvPr/>
        </p:nvSpPr>
        <p:spPr>
          <a:xfrm>
            <a:off x="7641473" y="1890584"/>
            <a:ext cx="5016508" cy="3630743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5222B5-6DA3-4648-AE92-7903A91B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71" y="2850863"/>
            <a:ext cx="4003589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478E37-60A3-7342-ACDF-56E368692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845" y="3658717"/>
            <a:ext cx="4003589" cy="65836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28037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E98DA44-AFB2-7D64-5929-FCF7C8B105B4}"/>
              </a:ext>
            </a:extLst>
          </p:cNvPr>
          <p:cNvSpPr/>
          <p:nvPr/>
        </p:nvSpPr>
        <p:spPr>
          <a:xfrm>
            <a:off x="114612" y="3549017"/>
            <a:ext cx="5834926" cy="3101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81122-5896-444C-86C1-F3183DEE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test for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CA3A-C170-AD46-B106-307E401B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3474" cy="4351338"/>
          </a:xfrm>
        </p:spPr>
        <p:txBody>
          <a:bodyPr/>
          <a:lstStyle/>
          <a:p>
            <a:r>
              <a:rPr lang="en-US" dirty="0"/>
              <a:t>If R is an equivalence relation and M</a:t>
            </a:r>
            <a:r>
              <a:rPr lang="en-US" baseline="-25000" dirty="0"/>
              <a:t>R</a:t>
            </a:r>
            <a:r>
              <a:rPr lang="en-US" dirty="0"/>
              <a:t> is its matrix representation</a:t>
            </a:r>
          </a:p>
          <a:p>
            <a:r>
              <a:rPr lang="en-US" dirty="0"/>
              <a:t>Then each connected component is an equivalence 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331998-CDBE-AABB-EE15-B075E34AA8B3}"/>
              </a:ext>
            </a:extLst>
          </p:cNvPr>
          <p:cNvSpPr/>
          <p:nvPr/>
        </p:nvSpPr>
        <p:spPr>
          <a:xfrm>
            <a:off x="9573328" y="5578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EAD62-41FF-02D3-78AA-4473DBFEC594}"/>
              </a:ext>
            </a:extLst>
          </p:cNvPr>
          <p:cNvSpPr/>
          <p:nvPr/>
        </p:nvSpPr>
        <p:spPr>
          <a:xfrm>
            <a:off x="9096311" y="162314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313332-40BF-A286-4D06-0CEF9F48835D}"/>
              </a:ext>
            </a:extLst>
          </p:cNvPr>
          <p:cNvSpPr/>
          <p:nvPr/>
        </p:nvSpPr>
        <p:spPr>
          <a:xfrm>
            <a:off x="9509505" y="241071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7AD93A-0BE8-CC80-944D-E67408EADDCE}"/>
              </a:ext>
            </a:extLst>
          </p:cNvPr>
          <p:cNvSpPr/>
          <p:nvPr/>
        </p:nvSpPr>
        <p:spPr>
          <a:xfrm>
            <a:off x="11027150" y="241071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6B7EB-618A-9830-DD90-A9289295AAD0}"/>
              </a:ext>
            </a:extLst>
          </p:cNvPr>
          <p:cNvSpPr/>
          <p:nvPr/>
        </p:nvSpPr>
        <p:spPr>
          <a:xfrm>
            <a:off x="10303562" y="297891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D14115F-1B2F-209B-A8BA-9C9BA7D5E1F0}"/>
              </a:ext>
            </a:extLst>
          </p:cNvPr>
          <p:cNvSpPr/>
          <p:nvPr/>
        </p:nvSpPr>
        <p:spPr>
          <a:xfrm rot="10800000">
            <a:off x="9375190" y="188652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8842889-0A6B-2487-09D5-2FFBE4BCA758}"/>
              </a:ext>
            </a:extLst>
          </p:cNvPr>
          <p:cNvSpPr/>
          <p:nvPr/>
        </p:nvSpPr>
        <p:spPr>
          <a:xfrm rot="10800000">
            <a:off x="10934282" y="18637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F550A2A-468B-854C-AA49-762AF3BD6AE2}"/>
              </a:ext>
            </a:extLst>
          </p:cNvPr>
          <p:cNvSpPr/>
          <p:nvPr/>
        </p:nvSpPr>
        <p:spPr>
          <a:xfrm>
            <a:off x="10242649" y="341912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19D22-0E32-FEC6-684A-6A0212EBDE0E}"/>
              </a:ext>
            </a:extLst>
          </p:cNvPr>
          <p:cNvSpPr/>
          <p:nvPr/>
        </p:nvSpPr>
        <p:spPr>
          <a:xfrm>
            <a:off x="9478329" y="473137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29ECC-1E44-57B3-0968-79A0B6632EFD}"/>
              </a:ext>
            </a:extLst>
          </p:cNvPr>
          <p:cNvSpPr/>
          <p:nvPr/>
        </p:nvSpPr>
        <p:spPr>
          <a:xfrm>
            <a:off x="10995974" y="473137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297DB5-1D36-FD8F-CFC5-C4FD1DC0E734}"/>
              </a:ext>
            </a:extLst>
          </p:cNvPr>
          <p:cNvSpPr/>
          <p:nvPr/>
        </p:nvSpPr>
        <p:spPr>
          <a:xfrm>
            <a:off x="10254457" y="531749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CEC4FA3-911E-C0B0-FE00-64D8E875AC59}"/>
              </a:ext>
            </a:extLst>
          </p:cNvPr>
          <p:cNvSpPr/>
          <p:nvPr/>
        </p:nvSpPr>
        <p:spPr>
          <a:xfrm rot="10800000">
            <a:off x="9344014" y="420718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8E4EA8E-F907-516B-1A64-E010A1560D39}"/>
              </a:ext>
            </a:extLst>
          </p:cNvPr>
          <p:cNvSpPr/>
          <p:nvPr/>
        </p:nvSpPr>
        <p:spPr>
          <a:xfrm rot="10800000">
            <a:off x="10903106" y="418442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1936950-F4B6-4D0A-4009-5854CB4D8E3F}"/>
              </a:ext>
            </a:extLst>
          </p:cNvPr>
          <p:cNvSpPr/>
          <p:nvPr/>
        </p:nvSpPr>
        <p:spPr>
          <a:xfrm>
            <a:off x="10193544" y="575771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68278-FE3C-707C-5FB5-323F17242AFF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10869619" y="293323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07BE50-0E04-FA7C-C07F-8DBD77EC19BA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9992665" y="285671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14E7B-5907-26B9-2E15-E7F66C6633D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0075562" y="267197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2D9F6-C53E-3F5E-530E-EC417FD1F45C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0044386" y="499263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DCD1AB-58F3-9C7F-279C-C529FF047307}"/>
              </a:ext>
            </a:extLst>
          </p:cNvPr>
          <p:cNvCxnSpPr>
            <a:cxnSpLocks/>
            <a:stCxn id="15" idx="2"/>
            <a:endCxn id="13" idx="5"/>
          </p:cNvCxnSpPr>
          <p:nvPr/>
        </p:nvCxnSpPr>
        <p:spPr>
          <a:xfrm flipH="1" flipV="1">
            <a:off x="9961489" y="517736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E50962-3F3E-6499-CA93-80FD958C194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10820514" y="525388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33F8B37-A474-396B-4B3E-FAD96318C167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58BB87-126D-8BA4-D93E-330AE9D1B707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189263-627D-245A-F6A8-8D08D608C25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9AFDCC4-DE47-95F8-503A-B9A86FF79AD9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D3F8175-F217-B07F-9110-B8BDDB6227B4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293B481-A943-2DB0-0DE1-C2C12F861DBD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8E1EE8-DC74-D717-902E-67B4AFC05699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D4A1E2-6F4A-79B5-39BE-05D4B9894883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DBAF49-8AA4-5B83-2EBE-BFAF2A75D76C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C3ECFF2-D96F-B587-1326-9AED20946EF9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77E681-249D-998D-CCF4-F8C977363EF1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7920340-8004-1752-1925-B77B71B7AFDE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B2678C-8CB2-25B3-D6B5-D69E1D0FABBA}"/>
              </a:ext>
            </a:extLst>
          </p:cNvPr>
          <p:cNvCxnSpPr>
            <a:cxnSpLocks/>
            <a:stCxn id="26" idx="4"/>
            <a:endCxn id="27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36C0B3-51F9-FAD0-4234-0B84CE7C9719}"/>
              </a:ext>
            </a:extLst>
          </p:cNvPr>
          <p:cNvCxnSpPr>
            <a:cxnSpLocks/>
            <a:stCxn id="27" idx="2"/>
            <a:endCxn id="25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4EB376-B42E-A780-36AF-F7AC1F27E252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8634CA-64EC-E1B7-176A-7E75FA74E012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7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special about which element of an equivalence class we choose to </a:t>
            </a:r>
            <a:r>
              <a:rPr lang="en-US" i="1" dirty="0"/>
              <a:t>represent</a:t>
            </a:r>
            <a:r>
              <a:rPr lang="en-US" dirty="0"/>
              <a:t> the class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6F71E-8D9E-2244-A324-A228E91E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69" y="3379180"/>
            <a:ext cx="28575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A13D7-7617-5143-BB35-82AF5B38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9" y="4084497"/>
            <a:ext cx="28575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E8EC9-CC74-174D-86C7-73B3C249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69" y="4789814"/>
            <a:ext cx="28575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1ECA3-A5D5-EF43-8941-42CE9A445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92" y="5834507"/>
            <a:ext cx="4875482" cy="65836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95426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special about which element of an equivalence class we choose to </a:t>
            </a:r>
            <a:r>
              <a:rPr lang="en-US" i="1" dirty="0"/>
              <a:t>represent</a:t>
            </a:r>
            <a:r>
              <a:rPr lang="en-US" dirty="0"/>
              <a:t> the class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6F71E-8D9E-2244-A324-A228E91E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69" y="3379180"/>
            <a:ext cx="28575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A13D7-7617-5143-BB35-82AF5B38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9" y="4084497"/>
            <a:ext cx="28575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E8EC9-CC74-174D-86C7-73B3C249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69" y="4789814"/>
            <a:ext cx="28575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1ECA3-A5D5-EF43-8941-42CE9A445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92" y="5834507"/>
            <a:ext cx="4875482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2" descr="Free Photo | Portrait of three smiling graduate friends in graduation robes  in university campus with diploma.">
            <a:extLst>
              <a:ext uri="{FF2B5EF4-FFF2-40B4-BE49-F238E27FC236}">
                <a16:creationId xmlns:a16="http://schemas.microsoft.com/office/drawing/2014/main" id="{9D4992EF-6BC5-3F49-A4C5-37ABA420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70" y="2704657"/>
            <a:ext cx="5039374" cy="33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73FEC5-9BDE-0D47-9EF1-ED9A35B1009C}"/>
              </a:ext>
            </a:extLst>
          </p:cNvPr>
          <p:cNvSpPr txBox="1"/>
          <p:nvPr/>
        </p:nvSpPr>
        <p:spPr>
          <a:xfrm>
            <a:off x="7033761" y="6152766"/>
            <a:ext cx="42808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/>
              <a:t>InSameGraduatingClass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585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What are the Equivalence Classes?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3194050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1" y="4126379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773612"/>
            <a:ext cx="845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20E-1BBB-1848-99B6-0D10808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ED7-5156-9444-BE3D-42BC44C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called an </a:t>
            </a:r>
            <a:r>
              <a:rPr lang="en-US" i="1" dirty="0"/>
              <a:t>equivalence relation </a:t>
            </a:r>
            <a:r>
              <a:rPr lang="en-US" dirty="0"/>
              <a:t> if it is reflexive, symmetric, and transitive</a:t>
            </a:r>
          </a:p>
          <a:p>
            <a:pPr lvl="1"/>
            <a:r>
              <a:rPr lang="en-US" dirty="0"/>
              <a:t>Def 1 section 9.5.2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5854A-EBBC-5F4D-BC36-C160DA9219F8}"/>
              </a:ext>
            </a:extLst>
          </p:cNvPr>
          <p:cNvSpPr txBox="1"/>
          <p:nvPr/>
        </p:nvSpPr>
        <p:spPr>
          <a:xfrm>
            <a:off x="3539231" y="3429000"/>
            <a:ext cx="538048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Think of an equivalence relation as a generalization of “is equal to”</a:t>
            </a:r>
          </a:p>
        </p:txBody>
      </p:sp>
    </p:spTree>
    <p:extLst>
      <p:ext uri="{BB962C8B-B14F-4D97-AF65-F5344CB8AC3E}">
        <p14:creationId xmlns:p14="http://schemas.microsoft.com/office/powerpoint/2010/main" val="48942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1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What are the Equivalence Classes?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3194050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1" y="4126379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773612"/>
            <a:ext cx="845820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671A8-00CA-6540-A8CE-9EBDD8043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435" y="2438634"/>
            <a:ext cx="7112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46949-2A0D-B646-BA29-FE9C61B6A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376" y="2370045"/>
            <a:ext cx="711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F9705-5218-1641-8F56-F8B83B50E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250" y="2421826"/>
            <a:ext cx="711200" cy="4699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23F1723-8930-B747-BAC8-B08D3943C99A}"/>
              </a:ext>
            </a:extLst>
          </p:cNvPr>
          <p:cNvSpPr/>
          <p:nvPr/>
        </p:nvSpPr>
        <p:spPr>
          <a:xfrm>
            <a:off x="5109883" y="2153117"/>
            <a:ext cx="1470211" cy="186494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7E228-11DA-0340-8C7D-38520EA55809}"/>
              </a:ext>
            </a:extLst>
          </p:cNvPr>
          <p:cNvSpPr/>
          <p:nvPr/>
        </p:nvSpPr>
        <p:spPr>
          <a:xfrm>
            <a:off x="6492043" y="1799010"/>
            <a:ext cx="1041866" cy="2185688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F445D8-191D-724A-B094-4F669106E648}"/>
              </a:ext>
            </a:extLst>
          </p:cNvPr>
          <p:cNvSpPr/>
          <p:nvPr/>
        </p:nvSpPr>
        <p:spPr>
          <a:xfrm rot="2444170">
            <a:off x="7635882" y="1978613"/>
            <a:ext cx="962002" cy="194442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4507706"/>
            <a:ext cx="478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69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Definition is hidden in the middle of page 644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4507706"/>
            <a:ext cx="478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9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9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90" y="4507706"/>
            <a:ext cx="4787900" cy="41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15ABA-D868-7B46-8ABD-2756161DABA8}"/>
              </a:ext>
            </a:extLst>
          </p:cNvPr>
          <p:cNvSpPr txBox="1"/>
          <p:nvPr/>
        </p:nvSpPr>
        <p:spPr>
          <a:xfrm>
            <a:off x="6788528" y="2935785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470692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9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9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90" y="4507706"/>
            <a:ext cx="4787900" cy="41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15ABA-D868-7B46-8ABD-2756161DABA8}"/>
              </a:ext>
            </a:extLst>
          </p:cNvPr>
          <p:cNvSpPr txBox="1"/>
          <p:nvPr/>
        </p:nvSpPr>
        <p:spPr>
          <a:xfrm>
            <a:off x="6788528" y="3102035"/>
            <a:ext cx="4540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S is made up of subsets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F31BEF-1F82-F54A-863F-52F927D38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254613"/>
              </p:ext>
            </p:extLst>
          </p:nvPr>
        </p:nvGraphicFramePr>
        <p:xfrm>
          <a:off x="4542880" y="12698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A8AEFA-CEC4-1A4A-9D68-4FAE0F497F55}"/>
              </a:ext>
            </a:extLst>
          </p:cNvPr>
          <p:cNvSpPr txBox="1"/>
          <p:nvPr/>
        </p:nvSpPr>
        <p:spPr>
          <a:xfrm>
            <a:off x="8771474" y="63342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22738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F31BEF-1F82-F54A-863F-52F927D3861F}"/>
              </a:ext>
            </a:extLst>
          </p:cNvPr>
          <p:cNvGraphicFramePr/>
          <p:nvPr/>
        </p:nvGraphicFramePr>
        <p:xfrm>
          <a:off x="4542880" y="12698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A8AEFA-CEC4-1A4A-9D68-4FAE0F497F55}"/>
              </a:ext>
            </a:extLst>
          </p:cNvPr>
          <p:cNvSpPr txBox="1"/>
          <p:nvPr/>
        </p:nvSpPr>
        <p:spPr>
          <a:xfrm>
            <a:off x="8771474" y="63342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8E927-EE28-172D-24C4-A3E2AB717AFC}"/>
              </a:ext>
            </a:extLst>
          </p:cNvPr>
          <p:cNvSpPr txBox="1"/>
          <p:nvPr/>
        </p:nvSpPr>
        <p:spPr>
          <a:xfrm>
            <a:off x="1207125" y="2980117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3579562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F31BEF-1F82-F54A-863F-52F927D38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550297"/>
              </p:ext>
            </p:extLst>
          </p:nvPr>
        </p:nvGraphicFramePr>
        <p:xfrm>
          <a:off x="4542880" y="12698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A8AEFA-CEC4-1A4A-9D68-4FAE0F497F55}"/>
              </a:ext>
            </a:extLst>
          </p:cNvPr>
          <p:cNvSpPr txBox="1"/>
          <p:nvPr/>
        </p:nvSpPr>
        <p:spPr>
          <a:xfrm>
            <a:off x="8771474" y="63342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CDEC-C055-E1E6-EAD8-A4156747788F}"/>
              </a:ext>
            </a:extLst>
          </p:cNvPr>
          <p:cNvSpPr txBox="1"/>
          <p:nvPr/>
        </p:nvSpPr>
        <p:spPr>
          <a:xfrm>
            <a:off x="1207125" y="2980117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2580948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9B586-6CFE-FC5F-F08F-59C8C48D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B21-B5F1-84C5-4177-62E204AA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93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50E9B-2CFD-8F26-D24F-6C8886244A15}"/>
              </a:ext>
            </a:extLst>
          </p:cNvPr>
          <p:cNvSpPr txBox="1"/>
          <p:nvPr/>
        </p:nvSpPr>
        <p:spPr>
          <a:xfrm>
            <a:off x="1207125" y="2980117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367232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20E-1BBB-1848-99B6-0D10808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ED7-5156-9444-BE3D-42BC44C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called an </a:t>
            </a:r>
            <a:r>
              <a:rPr lang="en-US" i="1" dirty="0"/>
              <a:t>equivalence relation </a:t>
            </a:r>
            <a:r>
              <a:rPr lang="en-US" dirty="0"/>
              <a:t> if it is reflexive, symmetric, and transitive</a:t>
            </a:r>
          </a:p>
          <a:p>
            <a:pPr lvl="1"/>
            <a:r>
              <a:rPr lang="en-US" dirty="0"/>
              <a:t>Def 1 section 9.5.2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R “is equal to” and the set A = {1,2,3,4}</a:t>
            </a:r>
          </a:p>
          <a:p>
            <a:pPr lvl="1"/>
            <a:r>
              <a:rPr lang="en-US" dirty="0"/>
              <a:t>reflexive?</a:t>
            </a:r>
          </a:p>
          <a:p>
            <a:pPr lvl="1"/>
            <a:r>
              <a:rPr lang="en-US" dirty="0"/>
              <a:t>symmetric?</a:t>
            </a:r>
          </a:p>
          <a:p>
            <a:pPr lvl="1"/>
            <a:r>
              <a:rPr lang="en-US" dirty="0"/>
              <a:t>transitive?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6DB3A-89FC-1547-9CD6-5A197FE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18" y="4473681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521C3-F1BC-2E41-AF4F-4488765D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1" y="4862686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E3D48-1E47-B14A-A942-DCE8A8227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111" y="5261626"/>
            <a:ext cx="714467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378961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5222B5-6DA3-4648-AE92-7903A91B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71" y="2850863"/>
            <a:ext cx="4003589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478E37-60A3-7342-ACDF-56E368692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45" y="3658717"/>
            <a:ext cx="4003589" cy="65836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D9C127F-DE36-F84B-8A60-EEB8994E152B}"/>
              </a:ext>
            </a:extLst>
          </p:cNvPr>
          <p:cNvSpPr/>
          <p:nvPr/>
        </p:nvSpPr>
        <p:spPr>
          <a:xfrm>
            <a:off x="1011219" y="5561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40034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19BB-7BA6-C24A-BB80-D716F3EC3FF8}"/>
              </a:ext>
            </a:extLst>
          </p:cNvPr>
          <p:cNvSpPr txBox="1"/>
          <p:nvPr/>
        </p:nvSpPr>
        <p:spPr>
          <a:xfrm>
            <a:off x="838200" y="3124131"/>
            <a:ext cx="459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A is made up of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8277-E9F4-6B4A-AE27-BA245754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3218260"/>
            <a:ext cx="43815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2729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19BB-7BA6-C24A-BB80-D716F3EC3FF8}"/>
              </a:ext>
            </a:extLst>
          </p:cNvPr>
          <p:cNvSpPr txBox="1"/>
          <p:nvPr/>
        </p:nvSpPr>
        <p:spPr>
          <a:xfrm>
            <a:off x="838200" y="3124131"/>
            <a:ext cx="459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A is made up of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8277-E9F4-6B4A-AE27-BA245754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3218260"/>
            <a:ext cx="43815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86E74-FAF0-4D44-993B-C766CB94B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89" y="3771200"/>
            <a:ext cx="23368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886367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19BB-7BA6-C24A-BB80-D716F3EC3FF8}"/>
              </a:ext>
            </a:extLst>
          </p:cNvPr>
          <p:cNvSpPr txBox="1"/>
          <p:nvPr/>
        </p:nvSpPr>
        <p:spPr>
          <a:xfrm>
            <a:off x="838200" y="3124131"/>
            <a:ext cx="459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A is made up of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8277-E9F4-6B4A-AE27-BA2457546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89" y="3218260"/>
            <a:ext cx="43815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86E74-FAF0-4D44-993B-C766CB94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289" y="3771200"/>
            <a:ext cx="23368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9E717-76B7-BD4A-8CC8-AF603B633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618" y="4331178"/>
            <a:ext cx="4495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6CB0-65C4-A925-7A16-E3151B14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To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3026-6362-ED9F-B464-D48D7EBD4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Brett Decker!</a:t>
            </a:r>
          </a:p>
        </p:txBody>
      </p:sp>
    </p:spTree>
    <p:extLst>
      <p:ext uri="{BB962C8B-B14F-4D97-AF65-F5344CB8AC3E}">
        <p14:creationId xmlns:p14="http://schemas.microsoft.com/office/powerpoint/2010/main" val="3460625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C67C-9871-3559-2143-47F31164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warning – I’ll be talking about suicide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681C-66C7-996D-E2FD-D363D31A4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to leave, nobody </a:t>
            </a:r>
            <a:r>
              <a:rPr lang="en-US"/>
              <a:t>will judge. </a:t>
            </a:r>
          </a:p>
        </p:txBody>
      </p:sp>
    </p:spTree>
    <p:extLst>
      <p:ext uri="{BB962C8B-B14F-4D97-AF65-F5344CB8AC3E}">
        <p14:creationId xmlns:p14="http://schemas.microsoft.com/office/powerpoint/2010/main" val="1524371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pPr lvl="1"/>
            <a:r>
              <a:rPr lang="en-US" dirty="0"/>
              <a:t>ages of people in a healthcare system database</a:t>
            </a:r>
          </a:p>
          <a:p>
            <a:r>
              <a:rPr lang="en-US" dirty="0"/>
              <a:t>R = in same age range as</a:t>
            </a:r>
          </a:p>
          <a:p>
            <a:pPr lvl="1"/>
            <a:r>
              <a:rPr lang="en-US" dirty="0"/>
              <a:t>Form equivalence classes of age groups </a:t>
            </a:r>
          </a:p>
          <a:p>
            <a:pPr lvl="1"/>
            <a:r>
              <a:rPr lang="en-US" dirty="0"/>
              <a:t>Use suicide rate from 2011-2022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pPr lvl="1"/>
            <a:r>
              <a:rPr lang="en-US" dirty="0"/>
              <a:t>ages of people in a healthcare system database</a:t>
            </a:r>
          </a:p>
          <a:p>
            <a:r>
              <a:rPr lang="en-US" dirty="0"/>
              <a:t>R = in same age range as</a:t>
            </a:r>
          </a:p>
          <a:p>
            <a:pPr lvl="1"/>
            <a:r>
              <a:rPr lang="en-US" dirty="0"/>
              <a:t>Form equivalence classes of age groups </a:t>
            </a:r>
          </a:p>
          <a:p>
            <a:pPr lvl="1"/>
            <a:r>
              <a:rPr lang="en-US" dirty="0"/>
              <a:t>Use suicide rate from 2011-2022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569F797-8574-A4B9-2F0B-EF668751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24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pPr lvl="1"/>
            <a:r>
              <a:rPr lang="en-US" dirty="0"/>
              <a:t>ages of people in a healthcare system database</a:t>
            </a:r>
          </a:p>
          <a:p>
            <a:r>
              <a:rPr lang="en-US" dirty="0"/>
              <a:t>R = in same age range as</a:t>
            </a:r>
          </a:p>
          <a:p>
            <a:pPr lvl="1"/>
            <a:r>
              <a:rPr lang="en-US" dirty="0"/>
              <a:t>Form equivalence classes of age groups </a:t>
            </a:r>
          </a:p>
          <a:p>
            <a:pPr lvl="1"/>
            <a:r>
              <a:rPr lang="en-US" dirty="0"/>
              <a:t>Use suicide rate from 2011-2022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4513917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3404564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questions asked and resources recommended depend on which equivalence class the person is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2377420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24924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20E-1BBB-1848-99B6-0D10808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ED7-5156-9444-BE3D-42BC44C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called an </a:t>
            </a:r>
            <a:r>
              <a:rPr lang="en-US" i="1" dirty="0"/>
              <a:t>equivalence relation </a:t>
            </a:r>
            <a:r>
              <a:rPr lang="en-US" dirty="0"/>
              <a:t> if it is reflexive, symmetric, and transitive</a:t>
            </a:r>
          </a:p>
          <a:p>
            <a:pPr lvl="1"/>
            <a:r>
              <a:rPr lang="en-US" dirty="0"/>
              <a:t>Def 1 section 9.5.2</a:t>
            </a:r>
          </a:p>
          <a:p>
            <a:pPr lvl="1"/>
            <a:endParaRPr lang="en-US" dirty="0"/>
          </a:p>
          <a:p>
            <a:r>
              <a:rPr lang="en-US" dirty="0"/>
              <a:t>Infix notation: </a:t>
            </a:r>
            <a:r>
              <a:rPr lang="en-US" b="1" dirty="0" err="1"/>
              <a:t>aRb</a:t>
            </a:r>
            <a:r>
              <a:rPr lang="en-US" b="1" dirty="0"/>
              <a:t>, a=b</a:t>
            </a:r>
          </a:p>
          <a:p>
            <a:r>
              <a:rPr lang="en-US" dirty="0"/>
              <a:t>Consider R “is equal to” and the set A = {1,2,3,4}</a:t>
            </a:r>
          </a:p>
          <a:p>
            <a:pPr lvl="1"/>
            <a:r>
              <a:rPr lang="en-US" dirty="0"/>
              <a:t>reflexive?</a:t>
            </a:r>
          </a:p>
          <a:p>
            <a:pPr lvl="1"/>
            <a:r>
              <a:rPr lang="en-US" dirty="0"/>
              <a:t>symmetric?</a:t>
            </a:r>
          </a:p>
          <a:p>
            <a:pPr lvl="1"/>
            <a:r>
              <a:rPr lang="en-US" dirty="0"/>
              <a:t>transitive?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6CEB3-5214-ED40-BD89-4F44D45E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86" y="4505965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DC87C-4BDB-DF48-872F-C5F8AC27F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86" y="4911056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136A7-8AF9-664F-940A-502AC389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86" y="5316148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858760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questions asked and resources recommended depend on which </a:t>
            </a:r>
            <a:r>
              <a:rPr lang="en-US" b="1" i="1" dirty="0"/>
              <a:t>equivalence class </a:t>
            </a:r>
            <a:r>
              <a:rPr lang="en-US" dirty="0"/>
              <a:t>the person is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  <a:solidFill>
            <a:srgbClr val="7030A0">
              <a:alpha val="50980"/>
            </a:srgbClr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2377420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440276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50280" cy="5032375"/>
          </a:xfrm>
        </p:spPr>
        <p:txBody>
          <a:bodyPr>
            <a:normAutofit/>
          </a:bodyPr>
          <a:lstStyle/>
          <a:p>
            <a:r>
              <a:rPr lang="en-US" dirty="0"/>
              <a:t>A = program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questions asked and resources recommended depend on which </a:t>
            </a:r>
            <a:r>
              <a:rPr lang="en-US" b="1" i="1" dirty="0"/>
              <a:t>equivalence class </a:t>
            </a:r>
            <a:r>
              <a:rPr lang="en-US" dirty="0"/>
              <a:t>the person is in</a:t>
            </a:r>
          </a:p>
          <a:p>
            <a:r>
              <a:rPr lang="en-US" dirty="0"/>
              <a:t>You only need to write tests for one representative from each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  <a:solidFill>
            <a:srgbClr val="7030A0">
              <a:alpha val="50980"/>
            </a:srgbClr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2377420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312864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2EF89-5B61-4FB6-EB48-4A54610D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AI Robotics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B9323-3680-48BB-B871-E06A05DBA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561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484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561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3991087" y="6045064"/>
            <a:ext cx="798558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R = </a:t>
            </a:r>
            <a:r>
              <a:rPr lang="en-US" sz="4000" dirty="0" err="1"/>
              <a:t>PassesBetweenSameBuildings</a:t>
            </a:r>
            <a:r>
              <a:rPr lang="en-US" sz="4000" dirty="0"/>
              <a:t>(</a:t>
            </a:r>
            <a:r>
              <a:rPr lang="en-US" sz="4000" dirty="0" err="1"/>
              <a:t>j,k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8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1812</Words>
  <Application>Microsoft Macintosh PowerPoint</Application>
  <PresentationFormat>Widescreen</PresentationFormat>
  <Paragraphs>556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Equivalence Relations</vt:lpstr>
      <vt:lpstr>Overview and Due</vt:lpstr>
      <vt:lpstr>Big Picture</vt:lpstr>
      <vt:lpstr>Definition</vt:lpstr>
      <vt:lpstr>Definition</vt:lpstr>
      <vt:lpstr>Definition</vt:lpstr>
      <vt:lpstr>Example from AI Robotics</vt:lpstr>
      <vt:lpstr>PowerPoint Presentation</vt:lpstr>
      <vt:lpstr>PowerPoint Presentation</vt:lpstr>
      <vt:lpstr>All paths in the same homotopy class are equivalent</vt:lpstr>
      <vt:lpstr>Finding the fastest path in the equivalence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Practice: Is R an Equivalence Relation?</vt:lpstr>
      <vt:lpstr>Practice: Is R an Equivalence Relation?</vt:lpstr>
      <vt:lpstr>Practice: Is R an Equivalence Relation?</vt:lpstr>
      <vt:lpstr>Practice: Is R an Equivalence Relation?</vt:lpstr>
      <vt:lpstr>Practice: Is R an Equivalence Relation?</vt:lpstr>
      <vt:lpstr>Equivalence Classes are Common so they have their own Notation and Terminology</vt:lpstr>
      <vt:lpstr>Terminology</vt:lpstr>
      <vt:lpstr>Equivalent elements</vt:lpstr>
      <vt:lpstr>Equivalent elements</vt:lpstr>
      <vt:lpstr>Equivalent elements</vt:lpstr>
      <vt:lpstr>PowerPoint Presentation</vt:lpstr>
      <vt:lpstr>PowerPoint Presentation</vt:lpstr>
      <vt:lpstr>Equivalence class</vt:lpstr>
      <vt:lpstr>Equivalence class</vt:lpstr>
      <vt:lpstr>Equivalence class</vt:lpstr>
      <vt:lpstr>Equivalence class</vt:lpstr>
      <vt:lpstr>PowerPoint Presentation</vt:lpstr>
      <vt:lpstr>Graph test for equivalence</vt:lpstr>
      <vt:lpstr>Representative</vt:lpstr>
      <vt:lpstr>Representative</vt:lpstr>
      <vt:lpstr>Practice: What are the Equivalence Classes?</vt:lpstr>
      <vt:lpstr>Practice: Is R an Equivalence Relation?</vt:lpstr>
      <vt:lpstr>Practice: What are the Equivalence Classes?</vt:lpstr>
      <vt:lpstr>Partition</vt:lpstr>
      <vt:lpstr>Partition</vt:lpstr>
      <vt:lpstr>Partition</vt:lpstr>
      <vt:lpstr>Partition</vt:lpstr>
      <vt:lpstr>Partition</vt:lpstr>
      <vt:lpstr>Partition</vt:lpstr>
      <vt:lpstr>A Theorem</vt:lpstr>
      <vt:lpstr>The Equivalence Classes Partition A</vt:lpstr>
      <vt:lpstr>PowerPoint Presentation</vt:lpstr>
      <vt:lpstr>The Equivalence Classes Partition A</vt:lpstr>
      <vt:lpstr>The Equivalence Classes Partition A</vt:lpstr>
      <vt:lpstr>The Equivalence Classes Partition A</vt:lpstr>
      <vt:lpstr>An Application To Testing</vt:lpstr>
      <vt:lpstr>Trigger warning – I’ll be talking about suicide</vt:lpstr>
      <vt:lpstr>Equivalence Partitioning Test Case Design</vt:lpstr>
      <vt:lpstr>Equivalence Partitioning Test Case Design</vt:lpstr>
      <vt:lpstr>Equivalence Partitioning Test Case Design</vt:lpstr>
      <vt:lpstr>Equivalence Partitioning Test Case Design</vt:lpstr>
      <vt:lpstr>Equivalence Partitioning Test Case Design</vt:lpstr>
      <vt:lpstr>Equivalence Partitioning Test Case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Equivalence Relations</dc:title>
  <dc:creator>Michael Goodrich</dc:creator>
  <cp:lastModifiedBy>Michael Goodrich</cp:lastModifiedBy>
  <cp:revision>100</cp:revision>
  <dcterms:created xsi:type="dcterms:W3CDTF">2020-11-05T18:43:28Z</dcterms:created>
  <dcterms:modified xsi:type="dcterms:W3CDTF">2023-11-13T19:05:21Z</dcterms:modified>
</cp:coreProperties>
</file>