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307" r:id="rId3"/>
    <p:sldId id="313" r:id="rId4"/>
    <p:sldId id="312" r:id="rId5"/>
    <p:sldId id="308" r:id="rId6"/>
    <p:sldId id="309" r:id="rId7"/>
    <p:sldId id="310" r:id="rId8"/>
    <p:sldId id="311" r:id="rId9"/>
    <p:sldId id="314" r:id="rId10"/>
    <p:sldId id="335" r:id="rId11"/>
    <p:sldId id="336" r:id="rId12"/>
    <p:sldId id="337" r:id="rId13"/>
    <p:sldId id="685" r:id="rId14"/>
    <p:sldId id="340" r:id="rId15"/>
    <p:sldId id="341" r:id="rId16"/>
    <p:sldId id="686" r:id="rId17"/>
    <p:sldId id="285" r:id="rId18"/>
    <p:sldId id="687" r:id="rId19"/>
    <p:sldId id="342" r:id="rId20"/>
    <p:sldId id="286" r:id="rId21"/>
    <p:sldId id="343" r:id="rId22"/>
    <p:sldId id="287" r:id="rId23"/>
    <p:sldId id="288" r:id="rId24"/>
    <p:sldId id="277" r:id="rId25"/>
    <p:sldId id="289" r:id="rId26"/>
    <p:sldId id="290" r:id="rId27"/>
    <p:sldId id="291" r:id="rId28"/>
    <p:sldId id="292" r:id="rId29"/>
    <p:sldId id="284" r:id="rId30"/>
    <p:sldId id="293" r:id="rId31"/>
    <p:sldId id="328" r:id="rId32"/>
    <p:sldId id="295" r:id="rId33"/>
    <p:sldId id="344" r:id="rId34"/>
    <p:sldId id="267" r:id="rId35"/>
    <p:sldId id="258" r:id="rId36"/>
    <p:sldId id="296" r:id="rId37"/>
    <p:sldId id="682" r:id="rId38"/>
    <p:sldId id="299" r:id="rId39"/>
    <p:sldId id="266" r:id="rId40"/>
    <p:sldId id="268" r:id="rId41"/>
    <p:sldId id="297" r:id="rId42"/>
    <p:sldId id="298" r:id="rId43"/>
    <p:sldId id="270" r:id="rId44"/>
    <p:sldId id="271" r:id="rId45"/>
    <p:sldId id="300" r:id="rId46"/>
    <p:sldId id="301" r:id="rId47"/>
    <p:sldId id="302" r:id="rId48"/>
    <p:sldId id="303" r:id="rId49"/>
    <p:sldId id="259" r:id="rId50"/>
    <p:sldId id="272" r:id="rId51"/>
    <p:sldId id="262" r:id="rId52"/>
    <p:sldId id="305" r:id="rId53"/>
    <p:sldId id="263" r:id="rId54"/>
    <p:sldId id="683" r:id="rId55"/>
    <p:sldId id="273" r:id="rId56"/>
    <p:sldId id="684" r:id="rId57"/>
    <p:sldId id="306" r:id="rId58"/>
    <p:sldId id="264" r:id="rId59"/>
    <p:sldId id="274" r:id="rId60"/>
    <p:sldId id="260" r:id="rId61"/>
    <p:sldId id="265" r:id="rId62"/>
    <p:sldId id="275" r:id="rId63"/>
    <p:sldId id="280" r:id="rId64"/>
    <p:sldId id="281" r:id="rId65"/>
    <p:sldId id="282" r:id="rId66"/>
    <p:sldId id="283" r:id="rId67"/>
    <p:sldId id="276" r:id="rId68"/>
    <p:sldId id="304" r:id="rId69"/>
    <p:sldId id="261" r:id="rId70"/>
    <p:sldId id="688" r:id="rId71"/>
    <p:sldId id="689" r:id="rId72"/>
    <p:sldId id="355" r:id="rId73"/>
    <p:sldId id="356" r:id="rId74"/>
    <p:sldId id="359" r:id="rId75"/>
    <p:sldId id="698" r:id="rId76"/>
    <p:sldId id="690" r:id="rId77"/>
    <p:sldId id="691" r:id="rId78"/>
    <p:sldId id="278" r:id="rId79"/>
    <p:sldId id="693" r:id="rId80"/>
    <p:sldId id="694" r:id="rId81"/>
    <p:sldId id="358" r:id="rId82"/>
    <p:sldId id="695" r:id="rId83"/>
    <p:sldId id="315" r:id="rId84"/>
    <p:sldId id="696" r:id="rId85"/>
    <p:sldId id="279" r:id="rId86"/>
    <p:sldId id="697" r:id="rId87"/>
    <p:sldId id="316" r:id="rId88"/>
    <p:sldId id="31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94694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exists x is true if it is true for any x in the domain. It is only false if it is false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4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x can only be true if it is true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highlighted text is a claim or an assertion. It is a like a compound proposition, so it makes an assertion about a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proof by contradiction</a:t>
            </a:r>
          </a:p>
          <a:p>
            <a:pPr lvl="1"/>
            <a:r>
              <a:rPr lang="en-US" dirty="0"/>
              <a:t>We 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CB6BE-FE6B-A644-9B07-49289FDA174B}"/>
              </a:ext>
            </a:extLst>
          </p:cNvPr>
          <p:cNvSpPr/>
          <p:nvPr/>
        </p:nvSpPr>
        <p:spPr>
          <a:xfrm>
            <a:off x="1280160" y="4648200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proof by contradiction</a:t>
            </a:r>
          </a:p>
          <a:p>
            <a:pPr lvl="1"/>
            <a:r>
              <a:rPr lang="en-US" dirty="0"/>
              <a:t>We 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998720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323513" y="4794774"/>
            <a:ext cx="7848600" cy="15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6743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323513" y="5121350"/>
            <a:ext cx="7848600" cy="15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229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323513" y="5529942"/>
            <a:ext cx="7848600" cy="110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6895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8265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32728C-95F0-9998-6B87-997C9F60F9A4}"/>
              </a:ext>
            </a:extLst>
          </p:cNvPr>
          <p:cNvSpPr txBox="1"/>
          <p:nvPr/>
        </p:nvSpPr>
        <p:spPr>
          <a:xfrm>
            <a:off x="1812776" y="5962100"/>
            <a:ext cx="42832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Therefore s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403979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using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continuing to apply resolution aimlessly and hoping we get our desired conclusion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First, convert all premises to CNF (I’ll do this for you on problems you’ll see)</a:t>
            </a:r>
          </a:p>
          <a:p>
            <a:pPr lvl="1"/>
            <a:r>
              <a:rPr lang="en-US" dirty="0"/>
              <a:t>Second, negate the desired conclusion</a:t>
            </a:r>
          </a:p>
          <a:p>
            <a:pPr lvl="1"/>
            <a:r>
              <a:rPr lang="en-US" dirty="0"/>
              <a:t>Third, use resolution until contradiction is found</a:t>
            </a:r>
          </a:p>
          <a:p>
            <a:pPr lvl="1"/>
            <a:r>
              <a:rPr lang="en-US" dirty="0"/>
              <a:t>Fourth, state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381083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using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continuing to apply resolution aimlessly and hoping we get our desired conclusion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First, convert all premises to CNF (I’ll do this for you on problems you’ll see)</a:t>
            </a:r>
          </a:p>
          <a:p>
            <a:pPr lvl="1"/>
            <a:r>
              <a:rPr lang="en-US" dirty="0"/>
              <a:t>Second, negate the desired conclusion</a:t>
            </a:r>
          </a:p>
          <a:p>
            <a:pPr lvl="1"/>
            <a:r>
              <a:rPr lang="en-US" dirty="0"/>
              <a:t>Third, use resolution until contradiction is found</a:t>
            </a:r>
          </a:p>
          <a:p>
            <a:pPr lvl="1"/>
            <a:r>
              <a:rPr lang="en-US" dirty="0"/>
              <a:t>Fourth, state the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CF810-9080-1393-F236-5AF92BC8D7FE}"/>
              </a:ext>
            </a:extLst>
          </p:cNvPr>
          <p:cNvSpPr txBox="1"/>
          <p:nvPr/>
        </p:nvSpPr>
        <p:spPr>
          <a:xfrm>
            <a:off x="1048230" y="4961969"/>
            <a:ext cx="972093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If it can be proven at all</a:t>
            </a:r>
          </a:p>
          <a:p>
            <a:pPr algn="ctr"/>
            <a:r>
              <a:rPr lang="en-US" sz="4400" dirty="0"/>
              <a:t>then it can be proven using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39739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4A4EE-0511-4241-B06C-92795867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E37B3-FA82-5E41-AA50-5E32AD1D8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compound propositions can be written in a canonical form</a:t>
            </a:r>
          </a:p>
        </p:txBody>
      </p:sp>
    </p:spTree>
    <p:extLst>
      <p:ext uri="{BB962C8B-B14F-4D97-AF65-F5344CB8AC3E}">
        <p14:creationId xmlns:p14="http://schemas.microsoft.com/office/powerpoint/2010/main" val="342806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with resolution -- brief</a:t>
            </a:r>
          </a:p>
          <a:p>
            <a:pPr lvl="1"/>
            <a:r>
              <a:rPr lang="en-US" dirty="0"/>
              <a:t>What is a predicate?</a:t>
            </a:r>
          </a:p>
          <a:p>
            <a:pPr lvl="1"/>
            <a:r>
              <a:rPr lang="en-US" dirty="0"/>
              <a:t>Universal and existential quantifiers</a:t>
            </a:r>
          </a:p>
          <a:p>
            <a:r>
              <a:rPr lang="en-US" dirty="0"/>
              <a:t>Assuming you won’t have read before class this week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No homework due today</a:t>
            </a:r>
          </a:p>
          <a:p>
            <a:pPr lvl="1"/>
            <a:r>
              <a:rPr lang="en-US" dirty="0"/>
              <a:t>Project 2 due Monday</a:t>
            </a:r>
          </a:p>
          <a:p>
            <a:pPr lvl="1"/>
            <a:r>
              <a:rPr lang="en-US" dirty="0"/>
              <a:t>Homework 10a and 10b due Wednesday</a:t>
            </a:r>
          </a:p>
          <a:p>
            <a:pPr lvl="1"/>
            <a:r>
              <a:rPr lang="en-US" dirty="0"/>
              <a:t>Midterm exam available Tuesday Oct 24 – Friday Oct 27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CNF</a:t>
            </a:r>
          </a:p>
          <a:p>
            <a:pPr lvl="1"/>
            <a:r>
              <a:rPr lang="en-US" dirty="0"/>
              <a:t>Propositions grouped by disjunction (</a:t>
            </a:r>
            <a:r>
              <a:rPr lang="en-US" dirty="0">
                <a:sym typeface="Symbol" panose="05050102010706020507" pitchFamily="18" charset="2"/>
              </a:rPr>
              <a:t>) and separated by ()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Negation can only proceed a propositional variable 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</a:t>
            </a: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0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CNF</a:t>
            </a:r>
          </a:p>
          <a:p>
            <a:pPr lvl="1"/>
            <a:r>
              <a:rPr lang="en-US" dirty="0"/>
              <a:t>Propositions grouped by disjunction (</a:t>
            </a:r>
            <a:r>
              <a:rPr lang="en-US" dirty="0">
                <a:sym typeface="Symbol" panose="05050102010706020507" pitchFamily="18" charset="2"/>
              </a:rPr>
              <a:t>) and separated by ()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Negation can only proceed a propositional variable 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</a:t>
            </a: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Are the following compound propositions in CNF?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¬(q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(¬q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 (q  p)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CNF</a:t>
            </a:r>
          </a:p>
          <a:p>
            <a:pPr lvl="1"/>
            <a:r>
              <a:rPr lang="en-US" dirty="0"/>
              <a:t>Propositions grouped by disjunction (</a:t>
            </a:r>
            <a:r>
              <a:rPr lang="en-US" dirty="0">
                <a:sym typeface="Symbol" panose="05050102010706020507" pitchFamily="18" charset="2"/>
              </a:rPr>
              <a:t>) and separated by ()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Negation can only proceed a propositional variable 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</a:t>
            </a: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Are the following compound propositions in CNF?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¬(q  s)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  <a:sym typeface="Symbol" panose="05050102010706020507" pitchFamily="18" charset="2"/>
              </a:rPr>
              <a:t>(negation only at atomic level in CNF)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(¬q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 (q  p)   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  <a:sym typeface="Symbol" panose="05050102010706020507" pitchFamily="18" charset="2"/>
              </a:rPr>
              <a:t>(implication not allowed in CNF)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051" y="4721582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051" y="3947275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58051" y="4343822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8051" y="5118129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26134" y="5495889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99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CNF?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Conditional-Disjunction Equality to remove all implications (</a:t>
            </a:r>
            <a:r>
              <a:rPr lang="en-US" dirty="0">
                <a:sym typeface="Symbol" panose="05050102010706020507" pitchFamily="18" charset="2"/>
              </a:rPr>
              <a:t>)</a:t>
            </a:r>
          </a:p>
          <a:p>
            <a:r>
              <a:rPr lang="en-US" dirty="0">
                <a:sym typeface="Symbol" panose="05050102010706020507" pitchFamily="18" charset="2"/>
              </a:rPr>
              <a:t>Use De Morgan’s laws to distribute in all negations </a:t>
            </a:r>
            <a:r>
              <a:rPr lang="en-US" sz="1600" dirty="0">
                <a:sym typeface="Symbol" panose="05050102010706020507" pitchFamily="18" charset="2"/>
              </a:rPr>
              <a:t>(Section 1.3.2 Table 2)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Use Distributive laws to group all disjunction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Exercise: convert the following to CNF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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 ¬(r  s)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7991-4FEC-534B-9BDF-051827262C40}"/>
              </a:ext>
            </a:extLst>
          </p:cNvPr>
          <p:cNvSpPr txBox="1"/>
          <p:nvPr/>
        </p:nvSpPr>
        <p:spPr>
          <a:xfrm>
            <a:off x="2274570" y="2103120"/>
            <a:ext cx="7878119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/>
              <a:t>Skipping this semester</a:t>
            </a:r>
          </a:p>
        </p:txBody>
      </p:sp>
    </p:spTree>
    <p:extLst>
      <p:ext uri="{BB962C8B-B14F-4D97-AF65-F5344CB8AC3E}">
        <p14:creationId xmlns:p14="http://schemas.microsoft.com/office/powerpoint/2010/main" val="413750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 ¬(r  ¬p)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2ACD1-FCD9-064A-B46F-116AEAFCA584}"/>
              </a:ext>
            </a:extLst>
          </p:cNvPr>
          <p:cNvSpPr txBox="1"/>
          <p:nvPr/>
        </p:nvSpPr>
        <p:spPr>
          <a:xfrm>
            <a:off x="2865600" y="4961969"/>
            <a:ext cx="608410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The problems we’ll give </a:t>
            </a:r>
          </a:p>
          <a:p>
            <a:r>
              <a:rPr lang="en-US" sz="4400" dirty="0"/>
              <a:t>you will already be in CNF</a:t>
            </a:r>
          </a:p>
        </p:txBody>
      </p:sp>
    </p:spTree>
    <p:extLst>
      <p:ext uri="{BB962C8B-B14F-4D97-AF65-F5344CB8AC3E}">
        <p14:creationId xmlns:p14="http://schemas.microsoft.com/office/powerpoint/2010/main" val="253566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(¬p  q)  (¬r  p)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Convert to CNF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A4193-CD36-7E4E-8703-9FC742A2A211}"/>
              </a:ext>
            </a:extLst>
          </p:cNvPr>
          <p:cNvSpPr txBox="1"/>
          <p:nvPr/>
        </p:nvSpPr>
        <p:spPr>
          <a:xfrm>
            <a:off x="2865600" y="4961969"/>
            <a:ext cx="608410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The problems we’ll give </a:t>
            </a:r>
          </a:p>
          <a:p>
            <a:r>
              <a:rPr lang="en-US" sz="4400" dirty="0"/>
              <a:t>you will already be in CNF</a:t>
            </a:r>
          </a:p>
        </p:txBody>
      </p:sp>
    </p:spTree>
    <p:extLst>
      <p:ext uri="{BB962C8B-B14F-4D97-AF65-F5344CB8AC3E}">
        <p14:creationId xmlns:p14="http://schemas.microsoft.com/office/powerpoint/2010/main" val="126527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7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(or disjunctive syllogism)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1 and 2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3" y="3418713"/>
            <a:ext cx="3463100" cy="19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7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743"/>
          </a:xfrm>
        </p:spPr>
        <p:txBody>
          <a:bodyPr>
            <a:normAutofit/>
          </a:bodyPr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(or disjunctive syllogism)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1 and 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3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3" y="3418713"/>
            <a:ext cx="3463100" cy="1913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591197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3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743"/>
          </a:xfrm>
        </p:spPr>
        <p:txBody>
          <a:bodyPr>
            <a:normAutofit/>
          </a:bodyPr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(or disjunctive syllogism)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1 and 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3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3" y="3418713"/>
            <a:ext cx="3463100" cy="1913377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>
            <a:off x="1527048" y="4523715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3192" y="4523715"/>
            <a:ext cx="1133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converted premises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1" y="5304982"/>
            <a:ext cx="11704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concluded premises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08176" y="6071837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456" y="5887171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conclusion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408176" y="5701022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591197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0765-8228-E842-8A62-D6A2A46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0802-47CD-C54E-AA8C-EC0A4FC1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tautology? A contradiction?</a:t>
            </a:r>
          </a:p>
          <a:p>
            <a:endParaRPr lang="en-US" dirty="0"/>
          </a:p>
          <a:p>
            <a:r>
              <a:rPr lang="en-US" dirty="0"/>
              <a:t>What are the two tool types we use on proofs for propositional logic?</a:t>
            </a:r>
          </a:p>
          <a:p>
            <a:endParaRPr lang="en-US" dirty="0"/>
          </a:p>
          <a:p>
            <a:r>
              <a:rPr lang="en-US" dirty="0"/>
              <a:t>What are the steps of doing a 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222746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with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by contradiction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Negate desired conclusion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with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with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with 3 and 6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Contradiction at 7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2" indent="0">
              <a:buNone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5061585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Precedence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1064F6-E617-B24E-B4B5-3D176B7907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2" y="1967139"/>
          <a:ext cx="4735286" cy="2743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0429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Precedence of Logical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88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D93C61-2136-9A4D-AE99-07E74272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EFC5-33CD-6E4A-9C3F-14C37BAA8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Propositional logic is powerful, but the representation gets really big really quickly</a:t>
            </a:r>
          </a:p>
        </p:txBody>
      </p:sp>
    </p:spTree>
    <p:extLst>
      <p:ext uri="{BB962C8B-B14F-4D97-AF65-F5344CB8AC3E}">
        <p14:creationId xmlns:p14="http://schemas.microsoft.com/office/powerpoint/2010/main" val="2208506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6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84E1A1-F719-864D-AE89-5E569E2644C0}"/>
              </a:ext>
            </a:extLst>
          </p:cNvPr>
          <p:cNvSpPr txBox="1">
            <a:spLocks noChangeArrowheads="1"/>
          </p:cNvSpPr>
          <p:nvPr/>
        </p:nvSpPr>
        <p:spPr>
          <a:xfrm>
            <a:off x="4736592" y="5188169"/>
            <a:ext cx="4995987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 think of a predicate as a function that takes some kind of input and returns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985683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FE4546-CF0C-844A-8D52-0AC067349423}"/>
              </a:ext>
            </a:extLst>
          </p:cNvPr>
          <p:cNvSpPr txBox="1">
            <a:spLocks noChangeArrowheads="1"/>
          </p:cNvSpPr>
          <p:nvPr/>
        </p:nvSpPr>
        <p:spPr>
          <a:xfrm>
            <a:off x="4813172" y="4259996"/>
            <a:ext cx="6251068" cy="1626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This is not a truth table!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It is a table that defines a predicate</a:t>
            </a:r>
          </a:p>
        </p:txBody>
      </p:sp>
    </p:spTree>
    <p:extLst>
      <p:ext uri="{BB962C8B-B14F-4D97-AF65-F5344CB8AC3E}">
        <p14:creationId xmlns:p14="http://schemas.microsoft.com/office/powerpoint/2010/main" val="86736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84E1A1-F719-864D-AE89-5E569E2644C0}"/>
              </a:ext>
            </a:extLst>
          </p:cNvPr>
          <p:cNvSpPr txBox="1">
            <a:spLocks noChangeArrowheads="1"/>
          </p:cNvSpPr>
          <p:nvPr/>
        </p:nvSpPr>
        <p:spPr>
          <a:xfrm>
            <a:off x="4736592" y="5188169"/>
            <a:ext cx="4995987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 think of a predicate as a function that takes some kind of input and returns True or False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0561C5-DC74-6749-A8EA-F77BF22DD059}"/>
              </a:ext>
            </a:extLst>
          </p:cNvPr>
          <p:cNvSpPr txBox="1">
            <a:spLocks noChangeArrowheads="1"/>
          </p:cNvSpPr>
          <p:nvPr/>
        </p:nvSpPr>
        <p:spPr>
          <a:xfrm>
            <a:off x="4790312" y="3974246"/>
            <a:ext cx="5938649" cy="601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The set of inputs is the </a:t>
            </a:r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domain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D158B-9626-3C4B-AF12-FA088811E76E}"/>
              </a:ext>
            </a:extLst>
          </p:cNvPr>
          <p:cNvSpPr/>
          <p:nvPr/>
        </p:nvSpPr>
        <p:spPr>
          <a:xfrm>
            <a:off x="1230086" y="4408714"/>
            <a:ext cx="1567543" cy="207917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4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8898D8-F657-5E45-A5CA-C35A622226B1}"/>
              </a:ext>
            </a:extLst>
          </p:cNvPr>
          <p:cNvSpPr/>
          <p:nvPr/>
        </p:nvSpPr>
        <p:spPr>
          <a:xfrm>
            <a:off x="6931451" y="4778828"/>
            <a:ext cx="1567543" cy="207917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13CCDAF-532A-264D-83C6-15BA7D250474}"/>
              </a:ext>
            </a:extLst>
          </p:cNvPr>
          <p:cNvSpPr txBox="1">
            <a:spLocks noChangeArrowheads="1"/>
          </p:cNvSpPr>
          <p:nvPr/>
        </p:nvSpPr>
        <p:spPr>
          <a:xfrm>
            <a:off x="4790312" y="3974246"/>
            <a:ext cx="5938649" cy="60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The set of inputs is the </a:t>
            </a:r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721247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C0561C5-DC74-6749-A8EA-F77BF22DD059}"/>
              </a:ext>
            </a:extLst>
          </p:cNvPr>
          <p:cNvSpPr txBox="1">
            <a:spLocks noChangeArrowheads="1"/>
          </p:cNvSpPr>
          <p:nvPr/>
        </p:nvSpPr>
        <p:spPr>
          <a:xfrm>
            <a:off x="4813172" y="4259996"/>
            <a:ext cx="6251068" cy="1626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u="sng" dirty="0">
                <a:ea typeface="ＭＳ Ｐゴシック" panose="020B0600070205080204" pitchFamily="34" charset="-128"/>
                <a:sym typeface="Symbol" pitchFamily="2" charset="2"/>
              </a:rPr>
              <a:t>We need to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189861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1D87E-85BF-4642-AE4A-58622626A79F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90792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93897-5CA3-D742-8E52-04683A0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is a powerful rule of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34569-B10E-1C41-A2EC-ECF1FE9C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9CEDB0-60B5-304B-8D25-EB8B18190A07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433393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”[Predicates] are neither true nor false when the values of the variables are not specified”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. §1.4.2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6B2D48F-C157-B146-A571-C5C999FA12A6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2943486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986CC4-C931-6F49-94C8-BA7382FD9217}"/>
              </a:ext>
            </a:extLst>
          </p:cNvPr>
          <p:cNvSpPr txBox="1">
            <a:spLocks noChangeArrowheads="1"/>
          </p:cNvSpPr>
          <p:nvPr/>
        </p:nvSpPr>
        <p:spPr>
          <a:xfrm>
            <a:off x="7508235" y="4308666"/>
            <a:ext cx="4356377" cy="1787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Schemes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is the function</a:t>
            </a:r>
          </a:p>
          <a:p>
            <a:pPr algn="ctr"/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declaration section of a </a:t>
            </a:r>
            <a:r>
              <a:rPr lang="en-US" altLang="en-US" sz="3200" b="1" dirty="0" err="1">
                <a:ea typeface="ＭＳ Ｐゴシック" panose="020B0600070205080204" pitchFamily="34" charset="-128"/>
                <a:sym typeface="Symbol" pitchFamily="2" charset="2"/>
              </a:rPr>
              <a:t>Datalog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program</a:t>
            </a:r>
            <a:endParaRPr lang="en-US" altLang="en-US" sz="3200" b="1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71F550-79DB-3749-923C-8626214CBCC5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3769555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986CC4-C931-6F49-94C8-BA7382FD9217}"/>
              </a:ext>
            </a:extLst>
          </p:cNvPr>
          <p:cNvSpPr txBox="1">
            <a:spLocks noChangeArrowheads="1"/>
          </p:cNvSpPr>
          <p:nvPr/>
        </p:nvSpPr>
        <p:spPr>
          <a:xfrm>
            <a:off x="7508235" y="4308666"/>
            <a:ext cx="4356377" cy="1787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Schemes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is the </a:t>
            </a:r>
            <a:r>
              <a:rPr lang="en-US" altLang="en-US" sz="3200" b="1" strike="sngStrike" dirty="0">
                <a:ea typeface="ＭＳ Ｐゴシック" panose="020B0600070205080204" pitchFamily="34" charset="-128"/>
                <a:sym typeface="Symbol" pitchFamily="2" charset="2"/>
              </a:rPr>
              <a:t>function</a:t>
            </a:r>
          </a:p>
          <a:p>
            <a:pPr algn="ctr"/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predicate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declaration section of a </a:t>
            </a:r>
            <a:r>
              <a:rPr lang="en-US" altLang="en-US" sz="3200" b="1" dirty="0" err="1">
                <a:ea typeface="ＭＳ Ｐゴシック" panose="020B0600070205080204" pitchFamily="34" charset="-128"/>
                <a:sym typeface="Symbol" pitchFamily="2" charset="2"/>
              </a:rPr>
              <a:t>Datalog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program</a:t>
            </a:r>
            <a:endParaRPr lang="en-US" altLang="en-US" sz="3200" b="1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073F9D4-86C0-D14A-B327-43BD1C1828CA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2487276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The 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domain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the set of possible inputs to a predicate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E5A8270-CDE7-C64C-940C-C385073E98C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130CDC-620E-284A-A31F-C82F539336AB}"/>
              </a:ext>
            </a:extLst>
          </p:cNvPr>
          <p:cNvSpPr/>
          <p:nvPr/>
        </p:nvSpPr>
        <p:spPr>
          <a:xfrm>
            <a:off x="934081" y="3774440"/>
            <a:ext cx="5553805" cy="9390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0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Facts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section: elements of the domain for which are the predicates  are true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00FBAF-53A2-E44D-870B-40F6CD7EE7DC}"/>
              </a:ext>
            </a:extLst>
          </p:cNvPr>
          <p:cNvSpPr/>
          <p:nvPr/>
        </p:nvSpPr>
        <p:spPr>
          <a:xfrm>
            <a:off x="5331346" y="3513489"/>
            <a:ext cx="1965435" cy="1320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1362131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Rules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section: gives other things I know about the world … more later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00FBAF-53A2-E44D-870B-40F6CD7EE7DC}"/>
              </a:ext>
            </a:extLst>
          </p:cNvPr>
          <p:cNvSpPr/>
          <p:nvPr/>
        </p:nvSpPr>
        <p:spPr>
          <a:xfrm>
            <a:off x="838200" y="4370868"/>
            <a:ext cx="5722620" cy="1320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79040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Facts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and 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Rules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sections: the premises to use in proofs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AEAB7-456A-0149-9653-76629C135555}"/>
              </a:ext>
            </a:extLst>
          </p:cNvPr>
          <p:cNvSpPr/>
          <p:nvPr/>
        </p:nvSpPr>
        <p:spPr>
          <a:xfrm>
            <a:off x="741360" y="2412963"/>
            <a:ext cx="6509495" cy="257269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Queries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section: the thing I want to prove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8C1F0A-08E3-B645-97A4-7601963F9913}"/>
              </a:ext>
            </a:extLst>
          </p:cNvPr>
          <p:cNvSpPr/>
          <p:nvPr/>
        </p:nvSpPr>
        <p:spPr>
          <a:xfrm>
            <a:off x="373380" y="5014408"/>
            <a:ext cx="5722620" cy="1320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8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9C856-A06A-D34D-A9BE-97E0659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 adds two new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2194-6E41-F145-A9E1-89C7E8515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and, or, not, implies, and bi-implication</a:t>
            </a:r>
          </a:p>
        </p:txBody>
      </p:sp>
    </p:spTree>
    <p:extLst>
      <p:ext uri="{BB962C8B-B14F-4D97-AF65-F5344CB8AC3E}">
        <p14:creationId xmlns:p14="http://schemas.microsoft.com/office/powerpoint/2010/main" val="2509627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all values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17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5248366" y="2009053"/>
            <a:ext cx="5378444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The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 on the first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p on the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q from the first line is </a:t>
            </a:r>
            <a:r>
              <a:rPr lang="en-US" sz="2800" dirty="0" err="1"/>
              <a:t>or’d</a:t>
            </a:r>
            <a:r>
              <a:rPr lang="en-US" sz="2800" dirty="0"/>
              <a:t> with the r from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2212317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all values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0FA9A0-37EF-754F-B2B2-CC0557CE7021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AND”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B72759-D810-C244-8956-F015EE41B91D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… ∧ 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DDC2582-0A85-C044-9A99-6988D8219AFD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1778128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Given the table for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</a:t>
            </a:r>
            <a:r>
              <a:rPr lang="en-US" dirty="0">
                <a:highlight>
                  <a:srgbClr val="FFFF00"/>
                </a:highlight>
                <a:sym typeface="Symbol" panose="05050102010706020507" pitchFamily="18" charset="2"/>
              </a:rPr>
              <a:t>truth value for </a:t>
            </a:r>
            <a:r>
              <a:rPr lang="en-US" sz="2600" dirty="0">
                <a:highlight>
                  <a:srgbClr val="FFFF00"/>
                </a:highlight>
                <a:sym typeface="Symbol" panose="05050102010706020507" pitchFamily="18" charset="2"/>
              </a:rPr>
              <a:t></a:t>
            </a:r>
            <a:r>
              <a:rPr lang="en-US" sz="2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highlight>
                  <a:srgbClr val="FFFF00"/>
                </a:highlight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02FD8BD-5868-324C-8087-70F982D595E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3651313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Given a domain and a list of Facts (or premises), we can evaluate whether the claim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?”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927090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Given the table for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truth value for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DB3E57B-9182-AA4D-A9C9-C4895239525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3651313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Given a domain and a list of Facts (or premises), we can evaluate whether the claim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?”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true or false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F9008A-FC1E-3F45-A4EC-08CDC7695F86}"/>
              </a:ext>
            </a:extLst>
          </p:cNvPr>
          <p:cNvSpPr txBox="1">
            <a:spLocks noChangeArrowheads="1"/>
          </p:cNvSpPr>
          <p:nvPr/>
        </p:nvSpPr>
        <p:spPr>
          <a:xfrm>
            <a:off x="5612130" y="5256822"/>
            <a:ext cx="5940075" cy="1489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When the homework asks you something like “evaluate the following expression”, it means to determine whether the </a:t>
            </a: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compound statement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747815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Given the table for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</a:t>
            </a:r>
            <a:r>
              <a:rPr lang="en-US" dirty="0">
                <a:highlight>
                  <a:srgbClr val="FFFF00"/>
                </a:highlight>
                <a:sym typeface="Symbol" panose="05050102010706020507" pitchFamily="18" charset="2"/>
              </a:rPr>
              <a:t>truth value for </a:t>
            </a:r>
            <a:r>
              <a:rPr lang="en-US" sz="2600" dirty="0">
                <a:highlight>
                  <a:srgbClr val="FFFF00"/>
                </a:highlight>
                <a:sym typeface="Symbol" panose="05050102010706020507" pitchFamily="18" charset="2"/>
              </a:rPr>
              <a:t></a:t>
            </a:r>
            <a:r>
              <a:rPr lang="en-US" sz="2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highlight>
                  <a:srgbClr val="FFFF00"/>
                </a:highlight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8072" y="4321212"/>
            <a:ext cx="488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False!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The </a:t>
            </a:r>
            <a:r>
              <a:rPr lang="en-US" sz="2400" i="1" dirty="0">
                <a:solidFill>
                  <a:srgbClr val="00B050"/>
                </a:solidFill>
              </a:rPr>
              <a:t>counterexamples</a:t>
            </a:r>
            <a:r>
              <a:rPr lang="en-US" sz="2400" dirty="0">
                <a:solidFill>
                  <a:srgbClr val="00B050"/>
                </a:solidFill>
              </a:rPr>
              <a:t> are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3, 4</a:t>
            </a:r>
          </a:p>
        </p:txBody>
      </p:sp>
      <p:sp>
        <p:nvSpPr>
          <p:cNvPr id="6" name="Oval 5"/>
          <p:cNvSpPr/>
          <p:nvPr/>
        </p:nvSpPr>
        <p:spPr>
          <a:xfrm>
            <a:off x="2779776" y="5152209"/>
            <a:ext cx="420624" cy="89197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22221"/>
          <a:stretch/>
        </p:blipFill>
        <p:spPr>
          <a:xfrm>
            <a:off x="1029961" y="1979675"/>
            <a:ext cx="11027107" cy="13255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A9C6A28-C2F6-A841-8406-27FFC90E115A}"/>
              </a:ext>
            </a:extLst>
          </p:cNvPr>
          <p:cNvSpPr txBox="1">
            <a:spLocks noChangeArrowheads="1"/>
          </p:cNvSpPr>
          <p:nvPr/>
        </p:nvSpPr>
        <p:spPr>
          <a:xfrm>
            <a:off x="523436" y="4876359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79842-EAED-4343-B98A-0C94D276CECF}"/>
              </a:ext>
            </a:extLst>
          </p:cNvPr>
          <p:cNvSpPr txBox="1">
            <a:spLocks noChangeArrowheads="1"/>
          </p:cNvSpPr>
          <p:nvPr/>
        </p:nvSpPr>
        <p:spPr>
          <a:xfrm>
            <a:off x="5057632" y="3396061"/>
            <a:ext cx="5940075" cy="1210465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means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6E9BC1-157A-9144-9DD8-2393771F4B85}"/>
              </a:ext>
            </a:extLst>
          </p:cNvPr>
          <p:cNvCxnSpPr>
            <a:cxnSpLocks/>
          </p:cNvCxnSpPr>
          <p:nvPr/>
        </p:nvCxnSpPr>
        <p:spPr>
          <a:xfrm flipH="1">
            <a:off x="5802086" y="3058886"/>
            <a:ext cx="2057400" cy="1817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EE63354-1916-BE4F-B5CC-9C7319ED70DA}"/>
              </a:ext>
            </a:extLst>
          </p:cNvPr>
          <p:cNvSpPr/>
          <p:nvPr/>
        </p:nvSpPr>
        <p:spPr>
          <a:xfrm>
            <a:off x="7717050" y="2646031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56A4D3-24BB-B64B-B6FB-77F14A5D8FEE}"/>
              </a:ext>
            </a:extLst>
          </p:cNvPr>
          <p:cNvSpPr/>
          <p:nvPr/>
        </p:nvSpPr>
        <p:spPr>
          <a:xfrm>
            <a:off x="5477606" y="4967182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9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22221"/>
          <a:stretch/>
        </p:blipFill>
        <p:spPr>
          <a:xfrm>
            <a:off x="1029961" y="1979675"/>
            <a:ext cx="11027107" cy="13255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A9C6A28-C2F6-A841-8406-27FFC90E115A}"/>
              </a:ext>
            </a:extLst>
          </p:cNvPr>
          <p:cNvSpPr txBox="1">
            <a:spLocks noChangeArrowheads="1"/>
          </p:cNvSpPr>
          <p:nvPr/>
        </p:nvSpPr>
        <p:spPr>
          <a:xfrm>
            <a:off x="523436" y="4876359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79842-EAED-4343-B98A-0C94D276CECF}"/>
              </a:ext>
            </a:extLst>
          </p:cNvPr>
          <p:cNvSpPr txBox="1">
            <a:spLocks noChangeArrowheads="1"/>
          </p:cNvSpPr>
          <p:nvPr/>
        </p:nvSpPr>
        <p:spPr>
          <a:xfrm>
            <a:off x="5057632" y="3396061"/>
            <a:ext cx="5940075" cy="1210465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means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6E9BC1-157A-9144-9DD8-2393771F4B85}"/>
              </a:ext>
            </a:extLst>
          </p:cNvPr>
          <p:cNvCxnSpPr>
            <a:cxnSpLocks/>
          </p:cNvCxnSpPr>
          <p:nvPr/>
        </p:nvCxnSpPr>
        <p:spPr>
          <a:xfrm>
            <a:off x="5514832" y="3138093"/>
            <a:ext cx="2671225" cy="20018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EE63354-1916-BE4F-B5CC-9C7319ED70DA}"/>
              </a:ext>
            </a:extLst>
          </p:cNvPr>
          <p:cNvSpPr/>
          <p:nvPr/>
        </p:nvSpPr>
        <p:spPr>
          <a:xfrm>
            <a:off x="5057632" y="2648236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E4AE1D-E25F-A24D-BDE2-5B7ACA776BF2}"/>
              </a:ext>
            </a:extLst>
          </p:cNvPr>
          <p:cNvSpPr/>
          <p:nvPr/>
        </p:nvSpPr>
        <p:spPr>
          <a:xfrm>
            <a:off x="7957457" y="4913635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3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22221"/>
          <a:stretch/>
        </p:blipFill>
        <p:spPr>
          <a:xfrm>
            <a:off x="1029961" y="1979675"/>
            <a:ext cx="11027107" cy="13255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A9C6A28-C2F6-A841-8406-27FFC90E115A}"/>
              </a:ext>
            </a:extLst>
          </p:cNvPr>
          <p:cNvSpPr txBox="1">
            <a:spLocks noChangeArrowheads="1"/>
          </p:cNvSpPr>
          <p:nvPr/>
        </p:nvSpPr>
        <p:spPr>
          <a:xfrm>
            <a:off x="523436" y="4876359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79842-EAED-4343-B98A-0C94D276CECF}"/>
              </a:ext>
            </a:extLst>
          </p:cNvPr>
          <p:cNvSpPr txBox="1">
            <a:spLocks noChangeArrowheads="1"/>
          </p:cNvSpPr>
          <p:nvPr/>
        </p:nvSpPr>
        <p:spPr>
          <a:xfrm>
            <a:off x="5057632" y="3396061"/>
            <a:ext cx="5940075" cy="1210465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means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E4AE1D-E25F-A24D-BDE2-5B7ACA776BF2}"/>
              </a:ext>
            </a:extLst>
          </p:cNvPr>
          <p:cNvSpPr/>
          <p:nvPr/>
        </p:nvSpPr>
        <p:spPr>
          <a:xfrm>
            <a:off x="801361" y="4741422"/>
            <a:ext cx="2594982" cy="9082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Facts and Rules = 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premises to use in proofs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A0C8169-3431-C347-990D-2F097CD7C547}"/>
              </a:ext>
            </a:extLst>
          </p:cNvPr>
          <p:cNvSpPr txBox="1">
            <a:spLocks noChangeArrowheads="1"/>
          </p:cNvSpPr>
          <p:nvPr/>
        </p:nvSpPr>
        <p:spPr>
          <a:xfrm>
            <a:off x="446555" y="5232366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4265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some value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4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some value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AFF4B2-38C5-6941-BFDF-38B58175B2F9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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OR”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0F53B4-EE7C-7744-B8C6-638F2DA5830F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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…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AE09913-18C1-F54C-B4B5-0507AAD8CD32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288276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A1E20-EFA6-9145-8E8E-AE27003F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47" y="2395838"/>
            <a:ext cx="17272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B0F3B-CB03-7D4A-A5CF-99439D2D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4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Given the table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truth value for 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4394643-AEDB-2949-9D26-C00A4E3B3406}"/>
              </a:ext>
            </a:extLst>
          </p:cNvPr>
          <p:cNvSpPr txBox="1">
            <a:spLocks noChangeArrowheads="1"/>
          </p:cNvSpPr>
          <p:nvPr/>
        </p:nvSpPr>
        <p:spPr>
          <a:xfrm>
            <a:off x="5721517" y="4222813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Given a domain and a list of Facts (or premises), we can evaluate whether the claim “</a:t>
            </a:r>
            <a:r>
              <a:rPr lang="en-US" sz="3200" dirty="0">
                <a:sym typeface="Symbol" panose="05050102010706020507" pitchFamily="18" charset="2"/>
              </a:rPr>
              <a:t>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?”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702481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Given the table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truth value for 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072" y="4321212"/>
            <a:ext cx="488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True!</a:t>
            </a:r>
          </a:p>
          <a:p>
            <a:r>
              <a:rPr lang="en-US" sz="2400" dirty="0">
                <a:solidFill>
                  <a:srgbClr val="00B050"/>
                </a:solidFill>
              </a:rPr>
              <a:t>Where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1, 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p:sp>
        <p:nvSpPr>
          <p:cNvPr id="7" name="Oval 6"/>
          <p:cNvSpPr/>
          <p:nvPr/>
        </p:nvSpPr>
        <p:spPr>
          <a:xfrm>
            <a:off x="2798064" y="4290722"/>
            <a:ext cx="420624" cy="89197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3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4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1373040" y="4001399"/>
            <a:ext cx="2253457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all x</a:t>
            </a:r>
          </a:p>
        </p:txBody>
      </p:sp>
    </p:spTree>
    <p:extLst>
      <p:ext uri="{BB962C8B-B14F-4D97-AF65-F5344CB8AC3E}">
        <p14:creationId xmlns:p14="http://schemas.microsoft.com/office/powerpoint/2010/main" val="3622979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8627280" y="3763296"/>
            <a:ext cx="2253457" cy="24136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at least one x.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This definition works.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77E63-BA2C-5341-8EB6-761EDE8EEF48}"/>
              </a:ext>
            </a:extLst>
          </p:cNvPr>
          <p:cNvSpPr txBox="1"/>
          <p:nvPr/>
        </p:nvSpPr>
        <p:spPr>
          <a:xfrm>
            <a:off x="6893315" y="41331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1257-8657-FC40-BDBA-F895478DD4E2}"/>
              </a:ext>
            </a:extLst>
          </p:cNvPr>
          <p:cNvSpPr txBox="1"/>
          <p:nvPr/>
        </p:nvSpPr>
        <p:spPr>
          <a:xfrm>
            <a:off x="6893315" y="476431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3595B-F710-5C4C-9605-388FFCE03B59}"/>
              </a:ext>
            </a:extLst>
          </p:cNvPr>
          <p:cNvSpPr txBox="1"/>
          <p:nvPr/>
        </p:nvSpPr>
        <p:spPr>
          <a:xfrm>
            <a:off x="6899727" y="533226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F2F5D-3A70-AF42-A584-08A34F63C10A}"/>
              </a:ext>
            </a:extLst>
          </p:cNvPr>
          <p:cNvSpPr txBox="1"/>
          <p:nvPr/>
        </p:nvSpPr>
        <p:spPr>
          <a:xfrm>
            <a:off x="6899727" y="585379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266065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8627280" y="3763296"/>
            <a:ext cx="2253457" cy="24136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at least one x.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So does this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77E63-BA2C-5341-8EB6-761EDE8EEF48}"/>
              </a:ext>
            </a:extLst>
          </p:cNvPr>
          <p:cNvSpPr txBox="1"/>
          <p:nvPr/>
        </p:nvSpPr>
        <p:spPr>
          <a:xfrm>
            <a:off x="6893315" y="41331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1257-8657-FC40-BDBA-F895478DD4E2}"/>
              </a:ext>
            </a:extLst>
          </p:cNvPr>
          <p:cNvSpPr txBox="1"/>
          <p:nvPr/>
        </p:nvSpPr>
        <p:spPr>
          <a:xfrm>
            <a:off x="6893315" y="47643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3595B-F710-5C4C-9605-388FFCE03B59}"/>
              </a:ext>
            </a:extLst>
          </p:cNvPr>
          <p:cNvSpPr txBox="1"/>
          <p:nvPr/>
        </p:nvSpPr>
        <p:spPr>
          <a:xfrm>
            <a:off x="6899727" y="533226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F2F5D-3A70-AF42-A584-08A34F63C10A}"/>
              </a:ext>
            </a:extLst>
          </p:cNvPr>
          <p:cNvSpPr txBox="1"/>
          <p:nvPr/>
        </p:nvSpPr>
        <p:spPr>
          <a:xfrm>
            <a:off x="6899727" y="585379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26177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8627280" y="3763296"/>
            <a:ext cx="2253457" cy="24136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at least one x.</a:t>
            </a:r>
          </a:p>
          <a:p>
            <a:pPr algn="ctr"/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and this one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77E63-BA2C-5341-8EB6-761EDE8EEF48}"/>
              </a:ext>
            </a:extLst>
          </p:cNvPr>
          <p:cNvSpPr txBox="1"/>
          <p:nvPr/>
        </p:nvSpPr>
        <p:spPr>
          <a:xfrm>
            <a:off x="6893315" y="413319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1257-8657-FC40-BDBA-F895478DD4E2}"/>
              </a:ext>
            </a:extLst>
          </p:cNvPr>
          <p:cNvSpPr txBox="1"/>
          <p:nvPr/>
        </p:nvSpPr>
        <p:spPr>
          <a:xfrm>
            <a:off x="6893315" y="47643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3595B-F710-5C4C-9605-388FFCE03B59}"/>
              </a:ext>
            </a:extLst>
          </p:cNvPr>
          <p:cNvSpPr txBox="1"/>
          <p:nvPr/>
        </p:nvSpPr>
        <p:spPr>
          <a:xfrm>
            <a:off x="6899727" y="533226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F2F5D-3A70-AF42-A584-08A34F63C10A}"/>
              </a:ext>
            </a:extLst>
          </p:cNvPr>
          <p:cNvSpPr txBox="1"/>
          <p:nvPr/>
        </p:nvSpPr>
        <p:spPr>
          <a:xfrm>
            <a:off x="6899727" y="585379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311391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79572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174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79572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80389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(</a:t>
            </a:r>
            <a:r>
              <a:rPr lang="en-US" dirty="0">
                <a:sym typeface="Symbol" panose="05050102010706020507" pitchFamily="18" charset="2"/>
              </a:rPr>
              <a:t>) </a:t>
            </a:r>
            <a:r>
              <a:rPr lang="en-US" dirty="0"/>
              <a:t>and existential (</a:t>
            </a:r>
            <a:r>
              <a:rPr lang="en-US" dirty="0">
                <a:sym typeface="Symbol" panose="05050102010706020507" pitchFamily="18" charset="2"/>
              </a:rPr>
              <a:t>) </a:t>
            </a:r>
            <a:r>
              <a:rPr lang="en-US" dirty="0"/>
              <a:t>quantification have higher precedence than any other logical operator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dirty="0">
                <a:sym typeface="Symbol" panose="05050102010706020507" pitchFamily="18" charset="2"/>
              </a:rPr>
              <a:t>, , , ,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B83713-7F96-F543-9434-80DE6D395EC9}"/>
              </a:ext>
            </a:extLst>
          </p:cNvPr>
          <p:cNvSpPr txBox="1">
            <a:spLocks noChangeArrowheads="1"/>
          </p:cNvSpPr>
          <p:nvPr/>
        </p:nvSpPr>
        <p:spPr>
          <a:xfrm>
            <a:off x="950976" y="3737727"/>
            <a:ext cx="10192512" cy="227292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P(x)means ¬(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P(x))</a:t>
            </a:r>
          </a:p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¬P(x)means 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(¬P(x))</a:t>
            </a:r>
          </a:p>
          <a:p>
            <a:pPr algn="ctr"/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3200" dirty="0">
                <a:sym typeface="Symbol" panose="05050102010706020507" pitchFamily="18" charset="2"/>
              </a:rPr>
              <a:t> 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means (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P(x))</a:t>
            </a:r>
            <a:r>
              <a:rPr lang="en-US" sz="3200" dirty="0">
                <a:sym typeface="Symbol" panose="05050102010706020507" pitchFamily="18" charset="2"/>
              </a:rPr>
              <a:t> 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pPr algn="ctr"/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87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ED7B1-7EFA-714F-9130-E5587B292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5" y="2461581"/>
            <a:ext cx="3327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4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Precedence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64B374F-66A5-3998-D573-A9311647A576}"/>
              </a:ext>
            </a:extLst>
          </p:cNvPr>
          <p:cNvGraphicFramePr>
            <a:graphicFrameLocks/>
          </p:cNvGraphicFramePr>
          <p:nvPr/>
        </p:nvGraphicFramePr>
        <p:xfrm>
          <a:off x="4324866" y="1787672"/>
          <a:ext cx="3320142" cy="405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0990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1679152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476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394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</p:spTree>
    <p:extLst>
      <p:ext uri="{BB962C8B-B14F-4D97-AF65-F5344CB8AC3E}">
        <p14:creationId xmlns:p14="http://schemas.microsoft.com/office/powerpoint/2010/main" val="3130902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97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9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902F4-8A78-AD40-91A1-B72AA650A03D}"/>
              </a:ext>
            </a:extLst>
          </p:cNvPr>
          <p:cNvSpPr txBox="1"/>
          <p:nvPr/>
        </p:nvSpPr>
        <p:spPr>
          <a:xfrm>
            <a:off x="3571103" y="4760853"/>
            <a:ext cx="524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Don’t do this – it’s bad coding style</a:t>
            </a:r>
          </a:p>
        </p:txBody>
      </p:sp>
    </p:spTree>
    <p:extLst>
      <p:ext uri="{BB962C8B-B14F-4D97-AF65-F5344CB8AC3E}">
        <p14:creationId xmlns:p14="http://schemas.microsoft.com/office/powerpoint/2010/main" val="29058175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1082B63-7C0E-68B1-1EF1-44F2B70C4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" y="1425539"/>
            <a:ext cx="7772400" cy="3473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7483830" y="1432308"/>
            <a:ext cx="38699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function scope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1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2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3</a:t>
            </a:r>
          </a:p>
          <a:p>
            <a:r>
              <a:rPr lang="en-US" dirty="0"/>
              <a:t>Out of function scope </a:t>
            </a:r>
            <a:r>
              <a:rPr lang="en-US" dirty="0" err="1"/>
              <a:t>my_variable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08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119B9-FA58-E849-BF15-47306ECC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32516"/>
            <a:ext cx="91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1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476F7AD-B7AC-0A43-8A40-EF16FC3A3588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629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DAF7996-6D16-1C42-8123-91427F4972F7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FC560-3F06-464F-8609-1BB01BAF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22" y="2395838"/>
            <a:ext cx="12446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7C3A5-C44A-A64E-9B5F-208F5ED4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5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25686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6511705" y="5948174"/>
            <a:ext cx="4842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free </a:t>
            </a:r>
          </a:p>
          <a:p>
            <a:pPr algn="ctr"/>
            <a:r>
              <a:rPr lang="en-US" sz="2800" i="1" dirty="0"/>
              <a:t>from the scope of the </a:t>
            </a:r>
            <a:r>
              <a:rPr lang="en-US" sz="2800" i="1" dirty="0" err="1"/>
              <a:t>forall</a:t>
            </a:r>
            <a:r>
              <a:rPr lang="en-US" sz="2800" i="1" dirty="0"/>
              <a:t>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634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908902" y="4717577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effect, these x’s are completely different variables that just happen to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7795484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5705790" y="3843585"/>
            <a:ext cx="1130438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226631" y="4691742"/>
            <a:ext cx="44378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874488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860820" y="5292546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scope of the quantifier </a:t>
            </a:r>
            <a:r>
              <a:rPr lang="en-US" sz="2400" dirty="0"/>
              <a:t>is the part of the logical expression to which the quantifier applies</a:t>
            </a:r>
          </a:p>
        </p:txBody>
      </p:sp>
    </p:spTree>
    <p:extLst>
      <p:ext uri="{BB962C8B-B14F-4D97-AF65-F5344CB8AC3E}">
        <p14:creationId xmlns:p14="http://schemas.microsoft.com/office/powerpoint/2010/main" val="14062453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27FB75E-350B-284E-97B0-15220F58C531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806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18304" y="4352544"/>
            <a:ext cx="1377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44568" y="4514100"/>
            <a:ext cx="1589342" cy="1422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69736" y="426667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are free because they are not set with a quantifier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5616FB2-2B0D-7645-9CA5-102CA09472CB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257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44368" y="4594669"/>
            <a:ext cx="3315559" cy="50768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15140" y="5435967"/>
            <a:ext cx="3244786" cy="61736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85710" y="4078224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85710" y="4941677"/>
            <a:ext cx="3854386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16273" y="5921276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908" y="4848510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variables are all bound to a quantifier (note binding within parentheses)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184B4A6-2272-E144-9518-AB3900E3BC25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81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557848" y="4941677"/>
            <a:ext cx="2782247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80900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694D0D-C5FD-3C4F-AAB9-8E14629535FF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8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02942" y="4941677"/>
            <a:ext cx="3437154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58457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∃x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124BF-B4A2-6D46-BF48-F021FFA0832C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6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F2DB-714D-C34C-9B90-90B7C4DB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and proofs by contradiction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F6669-C6E8-1F47-B0FA-842F932CA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3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5372</Words>
  <Application>Microsoft Macintosh PowerPoint</Application>
  <PresentationFormat>Widescreen</PresentationFormat>
  <Paragraphs>862</Paragraphs>
  <Slides>88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Office Theme</vt:lpstr>
      <vt:lpstr>Predicate Logic</vt:lpstr>
      <vt:lpstr>Overview</vt:lpstr>
      <vt:lpstr>Review</vt:lpstr>
      <vt:lpstr>Resolution is a powerful rule of inference</vt:lpstr>
      <vt:lpstr>Resolution</vt:lpstr>
      <vt:lpstr>Resolution</vt:lpstr>
      <vt:lpstr>Resolution</vt:lpstr>
      <vt:lpstr>Resolution</vt:lpstr>
      <vt:lpstr>Resolution and proofs by contradiction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Proof by Contradiction using Resolution</vt:lpstr>
      <vt:lpstr>Proof by Contradiction using Resolution</vt:lpstr>
      <vt:lpstr>Conjunctive Normal Form</vt:lpstr>
      <vt:lpstr>Conjunctive Normal Form (CNF)</vt:lpstr>
      <vt:lpstr>Conjunctive Normal Form (CNF)</vt:lpstr>
      <vt:lpstr>Conjunctive Normal Form (CNF)</vt:lpstr>
      <vt:lpstr>How to convert to CNF?</vt:lpstr>
      <vt:lpstr>Common Techniques: Resolution</vt:lpstr>
      <vt:lpstr>Common Techniques: Resolution</vt:lpstr>
      <vt:lpstr>Common Techniques: Resolution</vt:lpstr>
      <vt:lpstr>Common Techniques: Resolution</vt:lpstr>
      <vt:lpstr>Common Techniques: Resolution</vt:lpstr>
      <vt:lpstr>Common Techniques: Resolution</vt:lpstr>
      <vt:lpstr>Proof by Contradiction with Resolution</vt:lpstr>
      <vt:lpstr>Logical Operator Precedence</vt:lpstr>
      <vt:lpstr>Predicate Logic</vt:lpstr>
      <vt:lpstr>Predicates</vt:lpstr>
      <vt:lpstr>Predicates</vt:lpstr>
      <vt:lpstr>Predicates</vt:lpstr>
      <vt:lpstr>Predicates</vt:lpstr>
      <vt:lpstr>What is a Parser?</vt:lpstr>
      <vt:lpstr>Predicates</vt:lpstr>
      <vt:lpstr>Predicates in Datalog</vt:lpstr>
      <vt:lpstr>Predicates</vt:lpstr>
      <vt:lpstr>Predicates</vt:lpstr>
      <vt:lpstr>Predicates</vt:lpstr>
      <vt:lpstr>Predicates</vt:lpstr>
      <vt:lpstr>Predicates</vt:lpstr>
      <vt:lpstr>Predicates</vt:lpstr>
      <vt:lpstr>Predicates</vt:lpstr>
      <vt:lpstr>Predicates</vt:lpstr>
      <vt:lpstr>Predicate logic adds two new operators</vt:lpstr>
      <vt:lpstr>Universal Quantification</vt:lpstr>
      <vt:lpstr>Universal Quantification</vt:lpstr>
      <vt:lpstr>Universal Quantification</vt:lpstr>
      <vt:lpstr>Universal Quantification</vt:lpstr>
      <vt:lpstr>Universal Quantification</vt:lpstr>
      <vt:lpstr>Universal Quantification in Datalog</vt:lpstr>
      <vt:lpstr>Universal Quantification in Datalog</vt:lpstr>
      <vt:lpstr>Universal Quantification in Datalog</vt:lpstr>
      <vt:lpstr>Predicates</vt:lpstr>
      <vt:lpstr>Existential Quantification</vt:lpstr>
      <vt:lpstr>Existential Quantification</vt:lpstr>
      <vt:lpstr>Existential Quantification</vt:lpstr>
      <vt:lpstr>Existential Quantification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Quantification Precedence</vt:lpstr>
      <vt:lpstr>Logical Operator Precedence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164</cp:revision>
  <dcterms:created xsi:type="dcterms:W3CDTF">2020-09-01T17:51:58Z</dcterms:created>
  <dcterms:modified xsi:type="dcterms:W3CDTF">2023-10-10T20:13:12Z</dcterms:modified>
</cp:coreProperties>
</file>